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5" r:id="rId4"/>
    <p:sldMasterId id="2147483707" r:id="rId5"/>
  </p:sldMasterIdLst>
  <p:notesMasterIdLst>
    <p:notesMasterId r:id="rId52"/>
  </p:notesMasterIdLst>
  <p:sldIdLst>
    <p:sldId id="314" r:id="rId6"/>
    <p:sldId id="447" r:id="rId7"/>
    <p:sldId id="406" r:id="rId8"/>
    <p:sldId id="450" r:id="rId9"/>
    <p:sldId id="351" r:id="rId10"/>
    <p:sldId id="371" r:id="rId11"/>
    <p:sldId id="318" r:id="rId12"/>
    <p:sldId id="448" r:id="rId13"/>
    <p:sldId id="449" r:id="rId14"/>
    <p:sldId id="451" r:id="rId15"/>
    <p:sldId id="353" r:id="rId16"/>
    <p:sldId id="373" r:id="rId17"/>
    <p:sldId id="452" r:id="rId18"/>
    <p:sldId id="269" r:id="rId19"/>
    <p:sldId id="281" r:id="rId20"/>
    <p:sldId id="261" r:id="rId21"/>
    <p:sldId id="285" r:id="rId22"/>
    <p:sldId id="282" r:id="rId23"/>
    <p:sldId id="283" r:id="rId24"/>
    <p:sldId id="284" r:id="rId25"/>
    <p:sldId id="286" r:id="rId26"/>
    <p:sldId id="287" r:id="rId27"/>
    <p:sldId id="288" r:id="rId28"/>
    <p:sldId id="290" r:id="rId29"/>
    <p:sldId id="291" r:id="rId30"/>
    <p:sldId id="292" r:id="rId31"/>
    <p:sldId id="270" r:id="rId32"/>
    <p:sldId id="297" r:id="rId33"/>
    <p:sldId id="311" r:id="rId34"/>
    <p:sldId id="296" r:id="rId35"/>
    <p:sldId id="298" r:id="rId36"/>
    <p:sldId id="315" r:id="rId37"/>
    <p:sldId id="280" r:id="rId38"/>
    <p:sldId id="299" r:id="rId39"/>
    <p:sldId id="300" r:id="rId40"/>
    <p:sldId id="304" r:id="rId41"/>
    <p:sldId id="305" r:id="rId42"/>
    <p:sldId id="301" r:id="rId43"/>
    <p:sldId id="303" r:id="rId44"/>
    <p:sldId id="302" r:id="rId45"/>
    <p:sldId id="308" r:id="rId46"/>
    <p:sldId id="310" r:id="rId47"/>
    <p:sldId id="309" r:id="rId48"/>
    <p:sldId id="307" r:id="rId49"/>
    <p:sldId id="446" r:id="rId50"/>
    <p:sldId id="31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F66400"/>
    <a:srgbClr val="EE6000"/>
    <a:srgbClr val="E25B00"/>
    <a:srgbClr val="115076"/>
    <a:srgbClr val="FFCCCC"/>
    <a:srgbClr val="FBF0D5"/>
    <a:srgbClr val="FFCC99"/>
    <a:srgbClr val="FFFFCC"/>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9" autoAdjust="0"/>
    <p:restoredTop sz="94291" autoAdjust="0"/>
  </p:normalViewPr>
  <p:slideViewPr>
    <p:cSldViewPr snapToGrid="0">
      <p:cViewPr varScale="1">
        <p:scale>
          <a:sx n="68" d="100"/>
          <a:sy n="68" d="100"/>
        </p:scale>
        <p:origin x="63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442"/>
    </p:cViewPr>
  </p:sorterViewPr>
  <p:notesViewPr>
    <p:cSldViewPr snapToGrid="0" snapToObjects="1">
      <p:cViewPr varScale="1">
        <p:scale>
          <a:sx n="118" d="100"/>
          <a:sy n="118" d="100"/>
        </p:scale>
        <p:origin x="-4504" y="34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SSCs [r] and [</a:t>
            </a:r>
            <a:r>
              <a:rPr lang="en-GB" b="0" dirty="0" err="1"/>
              <a:t>rr</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err="1"/>
              <a:t>tenemos</a:t>
            </a:r>
            <a:r>
              <a:rPr lang="en-GB" b="0" dirty="0"/>
              <a:t>’ and ‘</a:t>
            </a:r>
            <a:r>
              <a:rPr lang="en-GB" b="0" dirty="0" err="1"/>
              <a:t>tienen</a:t>
            </a:r>
            <a:r>
              <a:rPr lang="en-GB" b="0" dirty="0"/>
              <a: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dirty="0">
                <a:solidFill>
                  <a:schemeClr val="dk1"/>
                </a:solidFill>
                <a:latin typeface="+mn-lt"/>
                <a:ea typeface="Calibri"/>
                <a:cs typeface="Calibri"/>
                <a:sym typeface="Calibri"/>
              </a:rPr>
              <a:t>7.2.1.2</a:t>
            </a:r>
            <a:r>
              <a:rPr lang="es-ES" sz="1200" b="1" i="0" baseline="0" dirty="0">
                <a:solidFill>
                  <a:schemeClr val="dk1"/>
                </a:solidFill>
                <a:latin typeface="+mn-lt"/>
                <a:ea typeface="Calibri"/>
                <a:cs typeface="Calibri"/>
                <a:sym typeface="Calibri"/>
              </a:rPr>
              <a:t> (introduce) </a:t>
            </a:r>
            <a:r>
              <a:rPr lang="es-ES" sz="1200" b="0" i="0" dirty="0">
                <a:solidFill>
                  <a:schemeClr val="dk1"/>
                </a:solidFill>
                <a:latin typeface="+mn-lt"/>
                <a:ea typeface="Calibri"/>
                <a:cs typeface="Calibri"/>
                <a:sym typeface="Calibri"/>
              </a:rPr>
              <a:t>tenemos [tener-19]; tienen [tener-19]; perro [888]; abuelo [4796]; abuela [717];  primo [1451]; prima [3051]; bastante [308];  hermoso [980]; activo [1278]; fuerte [435];</a:t>
            </a:r>
            <a:r>
              <a:rPr lang="es-ES" sz="1200" b="0" i="0" baseline="0" dirty="0">
                <a:solidFill>
                  <a:schemeClr val="dk1"/>
                </a:solidFill>
                <a:latin typeface="+mn-lt"/>
                <a:ea typeface="Calibri"/>
                <a:cs typeface="Calibri"/>
                <a:sym typeface="Calibri"/>
              </a:rPr>
              <a:t> trabajo</a:t>
            </a:r>
            <a:r>
              <a:rPr lang="es-ES" sz="1200" b="0" i="0" baseline="0" dirty="0">
                <a:solidFill>
                  <a:schemeClr val="dk1"/>
                </a:solidFill>
                <a:latin typeface="Century Gothic" panose="020B0502020202020204" pitchFamily="34" charset="0"/>
                <a:ea typeface="Calibri"/>
                <a:cs typeface="Calibri"/>
                <a:sym typeface="Calibri"/>
              </a:rPr>
              <a:t>² [152]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baseline="0" dirty="0">
                <a:solidFill>
                  <a:schemeClr val="dk1"/>
                </a:solidFill>
                <a:latin typeface="+mn-lt"/>
                <a:ea typeface="Calibri"/>
                <a:cs typeface="Calibri"/>
                <a:sym typeface="Calibri"/>
              </a:rPr>
              <a:t>7.1.2.6 (revisit)</a:t>
            </a:r>
            <a:r>
              <a:rPr lang="en-GB" sz="1200" b="0"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necesitar [276]; usar [317]; llevar [75];  zapato [1477]; vaso [1609]; producto [394]; bolsa [1581]; camisa [1873]; cosa [69]</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7.1.1.7 (revisit)</a:t>
            </a:r>
            <a:r>
              <a:rPr lang="en-GB"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pueblo [244]; equipo [373]; trabajo [152]; edificio [857]; plato [1808]; familia [233]; película [543]; vista [408]; isla [810]; grande [66]; interesante [616]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80693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111205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Word frequency rankings: </a:t>
            </a:r>
            <a:r>
              <a:rPr lang="en-GB" b="1" baseline="0" dirty="0" err="1"/>
              <a:t>pero</a:t>
            </a:r>
            <a:r>
              <a:rPr lang="en-GB" b="1" baseline="0" dirty="0"/>
              <a:t> </a:t>
            </a:r>
            <a:r>
              <a:rPr lang="en-GB" baseline="0" dirty="0"/>
              <a:t>[30]; </a:t>
            </a:r>
            <a:r>
              <a:rPr lang="en-GB" b="1" baseline="0" dirty="0" err="1"/>
              <a:t>caro</a:t>
            </a:r>
            <a:r>
              <a:rPr lang="en-GB" b="1" baseline="0" dirty="0"/>
              <a:t> </a:t>
            </a:r>
            <a:r>
              <a:rPr lang="en-GB" baseline="0" dirty="0"/>
              <a:t>[2179]; </a:t>
            </a:r>
            <a:r>
              <a:rPr lang="en-GB" b="1" baseline="0" dirty="0"/>
              <a:t>Francia </a:t>
            </a:r>
            <a:r>
              <a:rPr lang="en-GB" b="0" baseline="0" dirty="0"/>
              <a:t>[939];</a:t>
            </a:r>
            <a:r>
              <a:rPr lang="en-GB" baseline="0" dirty="0"/>
              <a:t> </a:t>
            </a:r>
            <a:r>
              <a:rPr lang="en-GB" b="1" baseline="0" dirty="0" err="1"/>
              <a:t>sobre</a:t>
            </a:r>
            <a:r>
              <a:rPr lang="en-GB" b="1" baseline="0" dirty="0"/>
              <a:t> </a:t>
            </a:r>
            <a:r>
              <a:rPr lang="en-GB" baseline="0" dirty="0"/>
              <a:t>[62]; </a:t>
            </a:r>
            <a:r>
              <a:rPr lang="en-GB" b="1" baseline="0" dirty="0" err="1"/>
              <a:t>abrir</a:t>
            </a:r>
            <a:r>
              <a:rPr lang="en-GB" b="1" baseline="0" dirty="0"/>
              <a:t> </a:t>
            </a:r>
            <a:r>
              <a:rPr lang="en-GB" baseline="0" dirty="0"/>
              <a:t>[246]; </a:t>
            </a:r>
            <a:r>
              <a:rPr lang="en-GB" b="1" baseline="0" dirty="0" err="1"/>
              <a:t>rico</a:t>
            </a:r>
            <a:r>
              <a:rPr lang="en-GB" baseline="0" dirty="0"/>
              <a:t>[398]</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728762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467255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2768709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39863"/>
          </a:xfrm>
        </p:spPr>
        <p:txBody>
          <a:bodyPr/>
          <a:lstStyle/>
          <a:p>
            <a:pPr hangingPunct="0"/>
            <a:r>
              <a:rPr lang="en-US" sz="1200" b="1" kern="1200" dirty="0">
                <a:solidFill>
                  <a:schemeClr val="tx1"/>
                </a:solidFill>
                <a:effectLst/>
                <a:latin typeface="+mn-lt"/>
                <a:ea typeface="+mn-ea"/>
                <a:cs typeface="+mn-cs"/>
              </a:rPr>
              <a:t>Timing: </a:t>
            </a:r>
            <a:r>
              <a:rPr lang="en-US" sz="1200" kern="1200" dirty="0">
                <a:solidFill>
                  <a:schemeClr val="tx1"/>
                </a:solidFill>
                <a:effectLst/>
                <a:latin typeface="+mn-lt"/>
                <a:ea typeface="+mn-ea"/>
                <a:cs typeface="+mn-cs"/>
              </a:rPr>
              <a:t>4 minutes</a:t>
            </a:r>
          </a:p>
          <a:p>
            <a:pPr hangingPunct="0"/>
            <a:endParaRPr lang="en-US" b="1" dirty="0"/>
          </a:p>
          <a:p>
            <a:pPr hangingPunct="0"/>
            <a:r>
              <a:rPr lang="en-US" b="1" dirty="0"/>
              <a:t>Aim: </a:t>
            </a:r>
            <a:r>
              <a:rPr lang="en-US" b="0" dirty="0"/>
              <a:t>to</a:t>
            </a:r>
            <a:r>
              <a:rPr lang="en-US" b="1" dirty="0"/>
              <a:t> </a:t>
            </a:r>
            <a:r>
              <a:rPr lang="en-US" dirty="0"/>
              <a:t>distinguish between the [r] and [</a:t>
            </a:r>
            <a:r>
              <a:rPr lang="en-US" dirty="0" err="1"/>
              <a:t>rr</a:t>
            </a:r>
            <a:r>
              <a:rPr lang="en-US" dirty="0"/>
              <a:t>] SSC when listening</a:t>
            </a:r>
          </a:p>
          <a:p>
            <a:pPr hangingPunct="0"/>
            <a:endParaRPr lang="en-US" sz="1200" b="1" kern="1200" dirty="0">
              <a:solidFill>
                <a:schemeClr val="tx1"/>
              </a:solidFill>
              <a:effectLst/>
              <a:latin typeface="+mn-lt"/>
              <a:ea typeface="+mn-ea"/>
              <a:cs typeface="+mn-cs"/>
            </a:endParaRPr>
          </a:p>
          <a:p>
            <a:pPr hangingPunct="0"/>
            <a:r>
              <a:rPr lang="en-US" b="1" dirty="0"/>
              <a:t>Procedure: </a:t>
            </a:r>
          </a:p>
          <a:p>
            <a:pPr marL="228600" indent="-228600" hangingPunct="0">
              <a:buAutoNum type="arabicPeriod"/>
            </a:pPr>
            <a:r>
              <a:rPr lang="en-US" dirty="0"/>
              <a:t>Students should write 1 to 10 in their exercise book.</a:t>
            </a:r>
          </a:p>
          <a:p>
            <a:pPr marL="228600" indent="-228600" hangingPunct="0">
              <a:buAutoNum type="arabicPeriod"/>
            </a:pPr>
            <a:r>
              <a:rPr lang="en-US" sz="1200" kern="1200" dirty="0">
                <a:solidFill>
                  <a:schemeClr val="tx1"/>
                </a:solidFill>
                <a:effectLst/>
                <a:latin typeface="+mn-lt"/>
                <a:ea typeface="+mn-ea"/>
                <a:cs typeface="+mn-cs"/>
              </a:rPr>
              <a:t>Teacher clicks on the number button to play the word. On the first listen students should aim to write either ‘r’ or ‘</a:t>
            </a:r>
            <a:r>
              <a:rPr lang="en-US" sz="1200" kern="1200" dirty="0" err="1">
                <a:solidFill>
                  <a:schemeClr val="tx1"/>
                </a:solidFill>
                <a:effectLst/>
                <a:latin typeface="+mn-lt"/>
                <a:ea typeface="+mn-ea"/>
                <a:cs typeface="+mn-cs"/>
              </a:rPr>
              <a:t>rr</a:t>
            </a:r>
            <a:r>
              <a:rPr lang="en-US" sz="1200" kern="1200" dirty="0">
                <a:solidFill>
                  <a:schemeClr val="tx1"/>
                </a:solidFill>
                <a:effectLst/>
                <a:latin typeface="+mn-lt"/>
                <a:ea typeface="+mn-ea"/>
                <a:cs typeface="+mn-cs"/>
              </a:rPr>
              <a:t>’. On the second listen they can check and then write the whole word.</a:t>
            </a:r>
          </a:p>
          <a:p>
            <a:pPr marL="228600" indent="-228600" hangingPunct="0">
              <a:buAutoNum type="arabicPeriod"/>
            </a:pPr>
            <a:r>
              <a:rPr lang="en-US" dirty="0"/>
              <a:t>Teacher then clicks to reveal the ‘r’ ‘or ‘</a:t>
            </a:r>
            <a:r>
              <a:rPr lang="en-US" dirty="0" err="1"/>
              <a:t>rr</a:t>
            </a:r>
            <a:r>
              <a:rPr lang="en-US" dirty="0"/>
              <a:t>’ and then clicks again to show the full word, allowing the teacher to elicit individual answers from students.</a:t>
            </a:r>
            <a:endParaRPr lang="en-US" sz="1200" kern="1200" dirty="0">
              <a:solidFill>
                <a:schemeClr val="tx1"/>
              </a:solidFill>
              <a:effectLst/>
              <a:latin typeface="+mn-lt"/>
              <a:ea typeface="+mn-ea"/>
              <a:cs typeface="+mn-cs"/>
            </a:endParaRPr>
          </a:p>
          <a:p>
            <a:pPr hangingPunct="0"/>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TRANSCRIPT</a:t>
            </a:r>
          </a:p>
          <a:p>
            <a:pPr marL="228600" indent="-228600" hangingPunct="0">
              <a:buAutoNum type="arabicParenR"/>
            </a:pPr>
            <a:r>
              <a:rPr lang="en-US" sz="1200" kern="1200" baseline="0" dirty="0" err="1">
                <a:solidFill>
                  <a:schemeClr val="tx1"/>
                </a:solidFill>
                <a:effectLst/>
                <a:latin typeface="+mn-lt"/>
                <a:ea typeface="+mn-ea"/>
                <a:cs typeface="+mn-cs"/>
              </a:rPr>
              <a:t>abrir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dar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correcto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perro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pero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correo</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seria</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cerrar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err="1">
                <a:solidFill>
                  <a:schemeClr val="tx1"/>
                </a:solidFill>
                <a:effectLst/>
                <a:latin typeface="+mn-lt"/>
                <a:ea typeface="+mn-ea"/>
                <a:cs typeface="+mn-cs"/>
              </a:rPr>
              <a:t>correr</a:t>
            </a:r>
            <a:endParaRPr lang="en-US" sz="1200" kern="1200" baseline="0" dirty="0">
              <a:solidFill>
                <a:schemeClr val="tx1"/>
              </a:solidFill>
              <a:effectLst/>
              <a:latin typeface="+mn-lt"/>
              <a:ea typeface="+mn-ea"/>
              <a:cs typeface="+mn-cs"/>
            </a:endParaRPr>
          </a:p>
          <a:p>
            <a:pPr marL="228600" indent="-228600" hangingPunct="0">
              <a:buAutoNum type="arabicParenR"/>
            </a:pP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caro</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48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learn or recap vocabulary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a:t>
            </a:r>
            <a:r>
              <a:rPr lang="en-GB" baseline="0" dirty="0"/>
              <a:t> either work by themselves or in pairs, reading out the words and recapping their English meaning (1 minute).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clicks to remove the English meanings and pupils have one minute to try to recall them by looking at the Spanish. The teacher can click on the ‘</a:t>
            </a:r>
            <a:r>
              <a:rPr lang="en-GB" b="0" baseline="0" dirty="0" err="1"/>
              <a:t>inicio</a:t>
            </a:r>
            <a:r>
              <a:rPr lang="en-GB" b="0" baseline="0" dirty="0"/>
              <a:t>’ button’ to run the time or keep time themselves.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teacher then clicks and the</a:t>
            </a:r>
            <a:r>
              <a:rPr lang="en-GB" baseline="0" dirty="0"/>
              <a:t> Spanish meanings are removed. The pupils try to recall them, looking at the English (1 minute). The teacher can start the timer again in the same way as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frequency rankings</a:t>
            </a:r>
            <a:r>
              <a:rPr lang="en-GB" b="1" baseline="0" dirty="0"/>
              <a:t> </a:t>
            </a:r>
            <a:r>
              <a:rPr lang="en-GB" baseline="0" dirty="0"/>
              <a:t>(1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dirty="0">
                <a:solidFill>
                  <a:schemeClr val="dk1"/>
                </a:solidFill>
                <a:latin typeface="+mn-lt"/>
                <a:ea typeface="Calibri"/>
                <a:cs typeface="Calibri"/>
                <a:sym typeface="Calibri"/>
              </a:rPr>
              <a:t>tenemos [tener-19]; tienen [tener-19]; perro [888]; abuelo [4796]; abuela [717];  primo [1451]; prima [3051]; bastante [308];  hermoso [980]; activo [1278]; fuerte [435];</a:t>
            </a:r>
            <a:r>
              <a:rPr lang="es-ES" sz="1200" b="0" i="0" baseline="0" dirty="0">
                <a:solidFill>
                  <a:schemeClr val="dk1"/>
                </a:solidFill>
                <a:latin typeface="+mn-lt"/>
                <a:ea typeface="Calibri"/>
                <a:cs typeface="Calibri"/>
                <a:sym typeface="Calibri"/>
              </a:rPr>
              <a:t> trabajo</a:t>
            </a:r>
            <a:r>
              <a:rPr lang="es-ES" sz="1200" b="0" i="0" baseline="0" dirty="0">
                <a:solidFill>
                  <a:schemeClr val="dk1"/>
                </a:solidFill>
                <a:latin typeface="Century Gothic" panose="020B0502020202020204" pitchFamily="34" charset="0"/>
                <a:ea typeface="Calibri"/>
                <a:cs typeface="Calibri"/>
                <a:sym typeface="Calibri"/>
              </a:rPr>
              <a:t>² [152]</a:t>
            </a:r>
            <a:endParaRPr lang="es-ES"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533438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a:t>
            </a:r>
            <a:r>
              <a:rPr lang="en-US" b="0" baseline="0" dirty="0"/>
              <a:t> minutes (for slides 10-17)</a:t>
            </a:r>
            <a:endParaRPr lang="en-US" b="1" dirty="0"/>
          </a:p>
          <a:p>
            <a:endParaRPr lang="en-US" b="1" dirty="0"/>
          </a:p>
          <a:p>
            <a:r>
              <a:rPr lang="en-US" b="1" dirty="0"/>
              <a:t>Aim: </a:t>
            </a:r>
            <a:r>
              <a:rPr lang="en-US" b="0" dirty="0"/>
              <a:t>to recap and embed family member</a:t>
            </a:r>
            <a:r>
              <a:rPr lang="en-US" b="0" baseline="0" dirty="0"/>
              <a:t> vocabulary and</a:t>
            </a:r>
            <a:r>
              <a:rPr lang="en-US" b="0" dirty="0"/>
              <a:t> revise adjective agreements.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 Teachers could begin by clarifying who is who to revise the family members.  Students could be asked to write the name of the person, with the correct word in Spanish </a:t>
            </a:r>
            <a:r>
              <a:rPr lang="en-US" baseline="0" dirty="0" err="1"/>
              <a:t>e.g</a:t>
            </a:r>
            <a:r>
              <a:rPr lang="en-US" baseline="0" dirty="0"/>
              <a:t> </a:t>
            </a:r>
            <a:r>
              <a:rPr lang="en-US" baseline="0" dirty="0" err="1"/>
              <a:t>Paco</a:t>
            </a:r>
            <a:r>
              <a:rPr lang="en-US" baseline="0" dirty="0"/>
              <a:t> = el </a:t>
            </a:r>
            <a:r>
              <a:rPr lang="en-US" baseline="0" dirty="0" err="1"/>
              <a:t>abuelo</a:t>
            </a:r>
            <a:r>
              <a:rPr lang="en-US" baseline="0" dirty="0"/>
              <a:t> etc.  Or this could be done orally – in pairs give the Spanish and then the teacher takes feedback by asking ¿</a:t>
            </a:r>
            <a:r>
              <a:rPr lang="en-US" baseline="0" dirty="0" err="1"/>
              <a:t>Quién</a:t>
            </a:r>
            <a:r>
              <a:rPr lang="en-US" baseline="0" dirty="0"/>
              <a:t> </a:t>
            </a:r>
            <a:r>
              <a:rPr lang="en-US" baseline="0" dirty="0" err="1"/>
              <a:t>es</a:t>
            </a:r>
            <a:r>
              <a:rPr lang="en-US" baseline="0" dirty="0"/>
              <a:t> </a:t>
            </a:r>
            <a:r>
              <a:rPr lang="en-US" baseline="0" dirty="0" err="1"/>
              <a:t>Paco</a:t>
            </a:r>
            <a:r>
              <a:rPr lang="en-US" baseline="0" dirty="0"/>
              <a:t>?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The teacher then clicks to reveal the word for each family member which will cover the name. The order is </a:t>
            </a:r>
            <a:r>
              <a:rPr lang="en-US" baseline="0" dirty="0" err="1"/>
              <a:t>abuelo</a:t>
            </a:r>
            <a:r>
              <a:rPr lang="en-US" baseline="0" dirty="0"/>
              <a:t>; </a:t>
            </a:r>
            <a:r>
              <a:rPr lang="en-US" baseline="0" dirty="0" err="1"/>
              <a:t>abuela</a:t>
            </a:r>
            <a:r>
              <a:rPr lang="en-US" baseline="0" dirty="0"/>
              <a:t>; </a:t>
            </a:r>
            <a:r>
              <a:rPr lang="en-US" baseline="0" dirty="0" err="1"/>
              <a:t>tío</a:t>
            </a:r>
            <a:r>
              <a:rPr lang="en-US" baseline="0" dirty="0"/>
              <a:t>; </a:t>
            </a:r>
            <a:r>
              <a:rPr lang="en-US" baseline="0" dirty="0" err="1"/>
              <a:t>tía</a:t>
            </a:r>
            <a:r>
              <a:rPr lang="en-US" baseline="0" dirty="0"/>
              <a:t>; (the gloss will be revealed for these two new words at the same time); primo; prima. This allows the teacher to ask for individual pupils to answer each question. If the teacher has asked ‘¿</a:t>
            </a:r>
            <a:r>
              <a:rPr lang="en-US" baseline="0" dirty="0" err="1"/>
              <a:t>Quién</a:t>
            </a:r>
            <a:r>
              <a:rPr lang="en-US" baseline="0" dirty="0"/>
              <a:t> </a:t>
            </a:r>
            <a:r>
              <a:rPr lang="en-US" baseline="0" dirty="0" err="1"/>
              <a:t>es</a:t>
            </a:r>
            <a:r>
              <a:rPr lang="en-US" baseline="0" dirty="0"/>
              <a:t> </a:t>
            </a:r>
            <a:r>
              <a:rPr lang="en-US" baseline="0" dirty="0" err="1"/>
              <a:t>Paco</a:t>
            </a:r>
            <a:r>
              <a:rPr lang="en-US" baseline="0" dirty="0"/>
              <a:t>?’, then the answer can simply be ‘el </a:t>
            </a:r>
            <a:r>
              <a:rPr lang="en-US" baseline="0" dirty="0" err="1"/>
              <a:t>abuelo</a:t>
            </a:r>
            <a:r>
              <a:rPr lang="en-US" baseline="0" dirty="0"/>
              <a:t>’. Later in the scheme of work, the use of ‘de’ for possession will be taught explicitly (e.g. ‘</a:t>
            </a:r>
            <a:r>
              <a:rPr lang="en-US" baseline="0" dirty="0" err="1"/>
              <a:t>Paco</a:t>
            </a:r>
            <a:r>
              <a:rPr lang="en-US" baseline="0" dirty="0"/>
              <a:t> </a:t>
            </a:r>
            <a:r>
              <a:rPr lang="en-US" baseline="0" dirty="0" err="1"/>
              <a:t>es</a:t>
            </a:r>
            <a:r>
              <a:rPr lang="en-US" baseline="0" dirty="0"/>
              <a:t> el </a:t>
            </a:r>
            <a:r>
              <a:rPr lang="en-US" baseline="0" dirty="0" err="1"/>
              <a:t>abuelo</a:t>
            </a:r>
            <a:r>
              <a:rPr lang="en-US" baseline="0" dirty="0"/>
              <a:t> de Isobel’).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baseline="0" dirty="0" err="1"/>
              <a:t>tío</a:t>
            </a:r>
            <a:r>
              <a:rPr lang="en-US" baseline="0" dirty="0"/>
              <a:t>’ and ‘</a:t>
            </a:r>
            <a:r>
              <a:rPr lang="en-US" baseline="0" dirty="0" err="1"/>
              <a:t>tía</a:t>
            </a:r>
            <a:r>
              <a:rPr lang="en-US" baseline="0" dirty="0"/>
              <a:t>’ are included in this activity to support the recycling of adjectives. Since they aren’t vocabulary items this week, a gloss is provided.</a:t>
            </a:r>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734878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Procedure: </a:t>
            </a:r>
            <a:r>
              <a:rPr lang="en-US" b="0" baseline="0" dirty="0"/>
              <a:t>(for this and the next 6 slides)</a:t>
            </a:r>
            <a:endParaRPr lang="en-US" b="1" baseline="0" dirty="0"/>
          </a:p>
          <a:p>
            <a:pPr marL="228600" indent="-228600">
              <a:buAutoNum type="arabicPeriod"/>
            </a:pPr>
            <a:r>
              <a:rPr lang="en-US" baseline="0" dirty="0"/>
              <a:t>The teacher clicks and a sentence appears to describe a member of the family with three potential answers circled.  Students use the clue by looking at the adjective ending to give their answer.  Students can either write the response in their exercise books / on mini-whiteboards or say the answer out loud as a choral response.</a:t>
            </a:r>
          </a:p>
          <a:p>
            <a:pPr marL="228600" indent="-228600">
              <a:buAutoNum type="arabicPeriod"/>
            </a:pPr>
            <a:r>
              <a:rPr lang="en-US" baseline="0" dirty="0"/>
              <a:t>The teacher clicks again to reveal the answer in Spanish, and the chance to explain why it is correct. This offers an opportunity for teachers to check understanding by asking for the English translation.</a:t>
            </a:r>
          </a:p>
          <a:p>
            <a:pPr marL="228600" indent="-228600">
              <a:buAutoNum type="arabicPeriod"/>
            </a:pPr>
            <a:r>
              <a:rPr lang="en-US" baseline="0" dirty="0"/>
              <a:t>Repeat the process for the following slides.</a:t>
            </a:r>
          </a:p>
          <a:p>
            <a:pPr marL="228600" indent="-228600">
              <a:buAutoNum type="arabicPeriod"/>
            </a:pPr>
            <a:r>
              <a:rPr lang="en-US" baseline="0" dirty="0"/>
              <a:t>The last slide in this sequence uses the adjective ‘</a:t>
            </a:r>
            <a:r>
              <a:rPr lang="en-US" baseline="0" dirty="0" err="1"/>
              <a:t>fuerte</a:t>
            </a:r>
            <a:r>
              <a:rPr lang="en-US" baseline="0" dirty="0"/>
              <a:t>’ which will lead to all answers being correct.</a:t>
            </a:r>
          </a:p>
          <a:p>
            <a:pPr marL="228600" indent="-228600">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364815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42108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34723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individual </a:t>
            </a:r>
            <a:r>
              <a:rPr lang="en-GB" sz="1200" b="1" baseline="0" dirty="0"/>
              <a:t>SSC ‘</a:t>
            </a:r>
            <a:r>
              <a:rPr lang="en-GB" sz="1200" b="1" baseline="0" dirty="0" err="1"/>
              <a:t>rr</a:t>
            </a:r>
            <a:r>
              <a:rPr lang="en-GB" sz="1200" b="1" baseline="0" dirty="0"/>
              <a:t>’ </a:t>
            </a: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perro</a:t>
            </a:r>
            <a:r>
              <a:rPr lang="en-GB" sz="1200" b="1" baseline="0" dirty="0"/>
              <a:t>’.</a:t>
            </a:r>
          </a:p>
          <a:p>
            <a:endParaRPr lang="en-GB" sz="1200" dirty="0"/>
          </a:p>
          <a:p>
            <a:r>
              <a:rPr lang="en-GB" sz="1200" dirty="0"/>
              <a:t>A possible gesture for this source word would be pretend</a:t>
            </a:r>
            <a:r>
              <a:rPr lang="en-GB" sz="1200" baseline="0" dirty="0"/>
              <a:t> to sniff around or to bark, or to hold up two hands as ‘paws’ with fingers bent over and make two, quick dipping motions on each of the two syllables </a:t>
            </a:r>
            <a:r>
              <a:rPr lang="en-GB" sz="1200" baseline="0" dirty="0" err="1"/>
              <a:t>pe-rro</a:t>
            </a:r>
            <a:r>
              <a:rPr lang="en-GB" sz="1200" baseline="0" dirty="0"/>
              <a:t>.</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4167329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653818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308290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2382444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p>
          <a:p>
            <a:r>
              <a:rPr lang="en-US" dirty="0"/>
              <a:t>Remind </a:t>
            </a:r>
            <a:r>
              <a:rPr lang="en-US" baseline="0" dirty="0"/>
              <a:t>students that ‘</a:t>
            </a:r>
            <a:r>
              <a:rPr lang="en-US" baseline="0" dirty="0" err="1"/>
              <a:t>fuerte</a:t>
            </a:r>
            <a:r>
              <a:rPr lang="en-US" baseline="0" dirty="0"/>
              <a:t>’ can refer to any of them (in the same way as other adjectives they have seen, like ‘</a:t>
            </a:r>
            <a:r>
              <a:rPr lang="en-US" baseline="0" dirty="0" err="1"/>
              <a:t>alegre</a:t>
            </a:r>
            <a:r>
              <a:rPr lang="en-US" baseline="0" dirty="0"/>
              <a:t>’, ‘</a:t>
            </a:r>
            <a:r>
              <a:rPr lang="en-US" baseline="0" dirty="0" err="1"/>
              <a:t>interesante</a:t>
            </a:r>
            <a:r>
              <a:rPr lang="en-US" baseline="0" dirty="0"/>
              <a:t>’).</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4211221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GB" b="1" dirty="0"/>
              <a:t>Timing:</a:t>
            </a:r>
            <a:r>
              <a:rPr lang="en-GB" b="1" baseline="0" dirty="0"/>
              <a:t> </a:t>
            </a:r>
            <a:r>
              <a:rPr lang="en-GB" b="0" baseline="0" dirty="0"/>
              <a:t>1 minute (slides 18 and 19)</a:t>
            </a:r>
          </a:p>
          <a:p>
            <a:pPr marL="0" marR="0" lvl="0" indent="0" algn="l" rtl="0">
              <a:lnSpc>
                <a:spcPct val="100000"/>
              </a:lnSpc>
              <a:spcBef>
                <a:spcPts val="0"/>
              </a:spcBef>
              <a:spcAft>
                <a:spcPts val="0"/>
              </a:spcAft>
              <a:buSzPts val="1400"/>
              <a:buNone/>
            </a:pPr>
            <a:endParaRPr lang="en-GB" b="0" baseline="0" dirty="0"/>
          </a:p>
          <a:p>
            <a:pPr marL="0" marR="0" lvl="0" indent="0" algn="l" rtl="0">
              <a:lnSpc>
                <a:spcPct val="100000"/>
              </a:lnSpc>
              <a:spcBef>
                <a:spcPts val="0"/>
              </a:spcBef>
              <a:spcAft>
                <a:spcPts val="0"/>
              </a:spcAft>
              <a:buSzPts val="1400"/>
              <a:buNone/>
            </a:pPr>
            <a:r>
              <a:rPr lang="en-GB" b="1" baseline="0" dirty="0"/>
              <a:t>Aim: </a:t>
            </a:r>
            <a:r>
              <a:rPr lang="en-GB" b="0" baseline="0" dirty="0"/>
              <a:t>to</a:t>
            </a:r>
            <a:r>
              <a:rPr lang="en-GB" b="1" baseline="0" dirty="0"/>
              <a:t> </a:t>
            </a:r>
            <a:r>
              <a:rPr lang="en-GB" b="0" baseline="0" dirty="0"/>
              <a:t>recap the verb ‘</a:t>
            </a:r>
            <a:r>
              <a:rPr lang="en-GB" b="0" baseline="0" dirty="0" err="1"/>
              <a:t>tener</a:t>
            </a:r>
            <a:r>
              <a:rPr lang="en-GB" b="0" baseline="0" dirty="0"/>
              <a:t>’ and the I form ‘</a:t>
            </a:r>
            <a:r>
              <a:rPr lang="en-GB" b="0" baseline="0" dirty="0" err="1"/>
              <a:t>tengo</a:t>
            </a:r>
            <a:r>
              <a:rPr lang="en-GB" b="0" baseline="0" dirty="0"/>
              <a:t>’,</a:t>
            </a:r>
            <a:r>
              <a:rPr lang="en-GB" b="1" baseline="0" dirty="0"/>
              <a:t> </a:t>
            </a:r>
            <a:r>
              <a:rPr lang="en-GB" b="0" baseline="0" dirty="0"/>
              <a:t>and then introduce the ‘tenemos’ form.</a:t>
            </a:r>
            <a:endParaRPr lang="en-GB" baseline="0" dirty="0"/>
          </a:p>
          <a:p>
            <a:pPr marL="0" marR="0" lvl="0" indent="0" algn="l" rtl="0">
              <a:lnSpc>
                <a:spcPct val="100000"/>
              </a:lnSpc>
              <a:spcBef>
                <a:spcPts val="0"/>
              </a:spcBef>
              <a:spcAft>
                <a:spcPts val="0"/>
              </a:spcAft>
              <a:buSzPts val="1400"/>
              <a:buNone/>
            </a:pPr>
            <a:endParaRPr lang="en-GB" baseline="0" dirty="0"/>
          </a:p>
          <a:p>
            <a:pPr marL="0" marR="0" lvl="0" indent="0" algn="l" rtl="0">
              <a:lnSpc>
                <a:spcPct val="100000"/>
              </a:lnSpc>
              <a:spcBef>
                <a:spcPts val="0"/>
              </a:spcBef>
              <a:spcAft>
                <a:spcPts val="0"/>
              </a:spcAft>
              <a:buSzPts val="1400"/>
              <a:buNone/>
            </a:pPr>
            <a:r>
              <a:rPr lang="en-GB" b="1" baseline="0" dirty="0"/>
              <a:t>Procedure:</a:t>
            </a:r>
          </a:p>
          <a:p>
            <a:pPr marL="0" marR="0" lvl="0" indent="0" algn="l" rtl="0">
              <a:lnSpc>
                <a:spcPct val="100000"/>
              </a:lnSpc>
              <a:spcBef>
                <a:spcPts val="0"/>
              </a:spcBef>
              <a:spcAft>
                <a:spcPts val="0"/>
              </a:spcAft>
              <a:buSzPts val="1400"/>
              <a:buAutoNum type="arabicPeriod"/>
            </a:pPr>
            <a:r>
              <a:rPr lang="en-GB" b="0" baseline="0" dirty="0"/>
              <a:t> The teacher clicks to show ‘</a:t>
            </a:r>
            <a:r>
              <a:rPr lang="en-GB" b="0" baseline="0" dirty="0" err="1"/>
              <a:t>tener</a:t>
            </a:r>
            <a:r>
              <a:rPr lang="en-GB" b="0" baseline="0" dirty="0"/>
              <a:t>’, then clicks again to show a question button ask for the meaning. The next click reveals the meaning in English.</a:t>
            </a:r>
          </a:p>
          <a:p>
            <a:pPr marL="0" marR="0" lvl="0" indent="0" algn="l" rtl="0">
              <a:lnSpc>
                <a:spcPct val="100000"/>
              </a:lnSpc>
              <a:spcBef>
                <a:spcPts val="0"/>
              </a:spcBef>
              <a:spcAft>
                <a:spcPts val="0"/>
              </a:spcAft>
              <a:buSzPts val="1400"/>
              <a:buAutoNum type="arabicPeriod"/>
            </a:pPr>
            <a:r>
              <a:rPr lang="en-GB" b="0" baseline="0" dirty="0"/>
              <a:t> The teacher clicks to show ‘</a:t>
            </a:r>
            <a:r>
              <a:rPr lang="en-GB" b="0" baseline="0" dirty="0" err="1"/>
              <a:t>tengo</a:t>
            </a:r>
            <a:r>
              <a:rPr lang="en-GB" b="0" baseline="0" dirty="0"/>
              <a:t>’, and follows the same procedure to ask for the meaning and then to reveal it.</a:t>
            </a:r>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4694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1" baseline="0" dirty="0"/>
              <a:t> </a:t>
            </a:r>
            <a:r>
              <a:rPr lang="en-GB" b="0" baseline="0" dirty="0"/>
              <a:t>to introduce ‘tenemos’ form of </a:t>
            </a:r>
            <a:r>
              <a:rPr lang="en-GB" b="0" baseline="0" dirty="0" err="1"/>
              <a:t>tener</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0" baseline="0" dirty="0"/>
          </a:p>
          <a:p>
            <a:pPr marL="0" marR="0" lvl="0" indent="0" algn="l" rtl="0">
              <a:lnSpc>
                <a:spcPct val="100000"/>
              </a:lnSpc>
              <a:spcBef>
                <a:spcPts val="0"/>
              </a:spcBef>
              <a:spcAft>
                <a:spcPts val="0"/>
              </a:spcAft>
              <a:buClr>
                <a:schemeClr val="dk1"/>
              </a:buClr>
              <a:buSzPts val="1200"/>
              <a:buFont typeface="Calibri"/>
              <a:buNone/>
            </a:pPr>
            <a:r>
              <a:rPr lang="en-GB" b="1" baseline="0" dirty="0"/>
              <a:t>Procedure:</a:t>
            </a:r>
            <a:endParaRPr lang="en-GB" b="1" dirty="0"/>
          </a:p>
          <a:p>
            <a:pPr marL="0" marR="0" lvl="0" indent="0" algn="l" rtl="0">
              <a:lnSpc>
                <a:spcPct val="100000"/>
              </a:lnSpc>
              <a:spcBef>
                <a:spcPts val="0"/>
              </a:spcBef>
              <a:spcAft>
                <a:spcPts val="0"/>
              </a:spcAft>
              <a:buClr>
                <a:schemeClr val="dk1"/>
              </a:buClr>
              <a:buSzPts val="1200"/>
              <a:buFont typeface="Calibri"/>
              <a:buNone/>
            </a:pPr>
            <a:r>
              <a:rPr lang="en-GB" dirty="0"/>
              <a:t>1. The teacher clicks to show ‘</a:t>
            </a:r>
            <a:r>
              <a:rPr lang="en-GB" dirty="0" err="1"/>
              <a:t>tenemos</a:t>
            </a:r>
            <a:r>
              <a:rPr lang="en-GB" dirty="0"/>
              <a:t>’ and the meaning at the same time.</a:t>
            </a:r>
          </a:p>
          <a:p>
            <a:pPr marL="0" marR="0" lvl="0" indent="0" algn="l" rtl="0">
              <a:lnSpc>
                <a:spcPct val="100000"/>
              </a:lnSpc>
              <a:spcBef>
                <a:spcPts val="0"/>
              </a:spcBef>
              <a:spcAft>
                <a:spcPts val="0"/>
              </a:spcAft>
              <a:buClr>
                <a:schemeClr val="dk1"/>
              </a:buClr>
              <a:buSzPts val="1200"/>
              <a:buFont typeface="Calibri"/>
              <a:buNone/>
            </a:pPr>
            <a:r>
              <a:rPr lang="en-GB" i="0" baseline="0" dirty="0"/>
              <a:t>2. The teacher clicks again to show ‘</a:t>
            </a:r>
            <a:r>
              <a:rPr lang="en-GB" i="0" baseline="0" dirty="0" err="1"/>
              <a:t>tenemos</a:t>
            </a:r>
            <a:r>
              <a:rPr lang="en-GB" i="0" baseline="0" dirty="0"/>
              <a:t>’ used in a short sentence. The teacher can ask for the meaning before clicking to reveal the translation.</a:t>
            </a: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731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a:t>
            </a:r>
            <a:r>
              <a:rPr lang="en-GB" b="0" baseline="0" dirty="0"/>
              <a:t> minutes</a:t>
            </a:r>
          </a:p>
          <a:p>
            <a:endParaRPr lang="en-GB" b="0" baseline="0" dirty="0"/>
          </a:p>
          <a:p>
            <a:r>
              <a:rPr lang="en-GB" b="1" baseline="0" dirty="0"/>
              <a:t>Aim: </a:t>
            </a:r>
            <a:r>
              <a:rPr lang="en-GB" b="0" baseline="0" dirty="0"/>
              <a:t>reading activity pairing up and contrasting the meaning of ‘</a:t>
            </a:r>
            <a:r>
              <a:rPr lang="en-GB" b="0" baseline="0" dirty="0" err="1"/>
              <a:t>tengo</a:t>
            </a:r>
            <a:r>
              <a:rPr lang="en-GB" b="0" baseline="0" dirty="0"/>
              <a:t>’ and ‘</a:t>
            </a:r>
            <a:r>
              <a:rPr lang="en-GB" b="0" baseline="0" dirty="0" err="1"/>
              <a:t>tenemos</a:t>
            </a:r>
            <a:r>
              <a:rPr lang="en-GB" b="0" baseline="0" dirty="0"/>
              <a:t>’, recapping family members and adjective meanings</a:t>
            </a:r>
          </a:p>
          <a:p>
            <a:endParaRPr lang="en-GB" b="0" baseline="0" dirty="0"/>
          </a:p>
          <a:p>
            <a:r>
              <a:rPr lang="en-GB" b="1" baseline="0" dirty="0"/>
              <a:t>Procedure:</a:t>
            </a:r>
          </a:p>
          <a:p>
            <a:pPr marL="228600" indent="-228600">
              <a:buAutoNum type="arabicPeriod"/>
            </a:pPr>
            <a:r>
              <a:rPr lang="en-GB" b="0" baseline="0" dirty="0"/>
              <a:t>The teacher tells students to copy the grid into their exercise books, drawing attention to the ‘I have’ column on the left, and the ‘we have’ column on the right.</a:t>
            </a:r>
          </a:p>
          <a:p>
            <a:pPr marL="228600" indent="-228600">
              <a:buAutoNum type="arabicPeriod"/>
            </a:pPr>
            <a:r>
              <a:rPr lang="en-GB" b="0" baseline="0" dirty="0"/>
              <a:t>Students write their answers in English in the correct columns, focusing on the ‘</a:t>
            </a:r>
            <a:r>
              <a:rPr lang="en-GB" b="0" baseline="0" dirty="0" err="1"/>
              <a:t>tengo</a:t>
            </a:r>
            <a:r>
              <a:rPr lang="en-GB" b="0" baseline="0" dirty="0"/>
              <a:t>’ and ‘</a:t>
            </a:r>
            <a:r>
              <a:rPr lang="en-GB" b="0" baseline="0" dirty="0" err="1"/>
              <a:t>tenemos</a:t>
            </a:r>
            <a:r>
              <a:rPr lang="en-GB" b="0" baseline="0" dirty="0"/>
              <a:t>’ verbs in each sentence.</a:t>
            </a:r>
          </a:p>
          <a:p>
            <a:pPr marL="228600" indent="-228600">
              <a:buAutoNum type="arabicPeriod"/>
            </a:pPr>
            <a:r>
              <a:rPr lang="en-GB" b="0" baseline="0" dirty="0"/>
              <a:t>The teacher clicks to go through the answers, first those in the ‘Isobel’ column (one click to show each answer), and then followed by those in the ‘los </a:t>
            </a:r>
            <a:r>
              <a:rPr lang="en-GB" b="0" baseline="0" dirty="0" err="1"/>
              <a:t>primos</a:t>
            </a:r>
            <a:r>
              <a:rPr lang="en-GB" b="0" baseline="0" dirty="0"/>
              <a:t>’ column.</a:t>
            </a:r>
          </a:p>
          <a:p>
            <a:pPr marL="0" indent="0">
              <a:buNone/>
            </a:pPr>
            <a:endParaRPr lang="en-GB" b="0" baseline="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922629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8 minutes</a:t>
            </a:r>
            <a:endParaRPr lang="en-GB" sz="1200" b="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listening</a:t>
            </a:r>
            <a:r>
              <a:rPr lang="en-GB" sz="1200" b="0" kern="1200" baseline="0" dirty="0">
                <a:solidFill>
                  <a:schemeClr val="tx1"/>
                </a:solidFill>
                <a:effectLst/>
                <a:latin typeface="+mn-lt"/>
                <a:ea typeface="+mn-ea"/>
                <a:cs typeface="+mn-cs"/>
              </a:rPr>
              <a:t> exercise pairing up and contrasting ‘</a:t>
            </a:r>
            <a:r>
              <a:rPr lang="en-GB" sz="1200" b="0" kern="1200" baseline="0" dirty="0" err="1">
                <a:solidFill>
                  <a:schemeClr val="tx1"/>
                </a:solidFill>
                <a:effectLst/>
                <a:latin typeface="+mn-lt"/>
                <a:ea typeface="+mn-ea"/>
                <a:cs typeface="+mn-cs"/>
              </a:rPr>
              <a:t>tengo</a:t>
            </a:r>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tenemos</a:t>
            </a:r>
            <a:r>
              <a:rPr lang="en-GB" sz="1200" b="0" kern="1200" baseline="0" dirty="0">
                <a:solidFill>
                  <a:schemeClr val="tx1"/>
                </a:solidFill>
                <a:effectLst/>
                <a:latin typeface="+mn-lt"/>
                <a:ea typeface="+mn-ea"/>
                <a:cs typeface="+mn-cs"/>
              </a:rPr>
              <a:t>’, revisiting vocabulary from </a:t>
            </a:r>
            <a:r>
              <a:rPr lang="en-GB" sz="1200" kern="1200" baseline="0" dirty="0">
                <a:solidFill>
                  <a:schemeClr val="tx1"/>
                </a:solidFill>
                <a:effectLst/>
                <a:latin typeface="+mn-lt"/>
                <a:ea typeface="+mn-ea"/>
                <a:cs typeface="+mn-cs"/>
              </a:rPr>
              <a:t>1.1.7/ 1.2.6 </a:t>
            </a:r>
            <a:r>
              <a:rPr lang="en-GB" sz="1200" b="0" kern="1200" baseline="0" dirty="0">
                <a:solidFill>
                  <a:schemeClr val="tx1"/>
                </a:solidFill>
                <a:effectLst/>
                <a:latin typeface="+mn-lt"/>
                <a:ea typeface="+mn-ea"/>
                <a:cs typeface="+mn-cs"/>
              </a:rPr>
              <a:t>and practising adjective agreements</a:t>
            </a:r>
          </a:p>
          <a:p>
            <a:pPr lvl="0"/>
            <a:endParaRPr lang="en-GB" sz="1200" b="0" kern="1200" baseline="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Procedure:</a:t>
            </a:r>
          </a:p>
          <a:p>
            <a:pPr marL="228600" lvl="0" indent="-228600">
              <a:buAutoNum type="arabicPeriod"/>
            </a:pPr>
            <a:r>
              <a:rPr lang="en-GB" sz="1200" b="0" kern="1200" baseline="0" dirty="0">
                <a:solidFill>
                  <a:schemeClr val="tx1"/>
                </a:solidFill>
                <a:effectLst/>
                <a:latin typeface="+mn-lt"/>
                <a:ea typeface="+mn-ea"/>
                <a:cs typeface="+mn-cs"/>
              </a:rPr>
              <a:t>The pupils should copy the grid into their exercise books. The teacher clicks to reveal the instructions one by one to fill in the table. The teacher should tell the pupils to put a tick in either the ‘I have or ‘we have’ column, then write the object in Spanish, using the indefinite article (un, </a:t>
            </a:r>
            <a:r>
              <a:rPr lang="en-GB" sz="1200" b="0" kern="1200" baseline="0" dirty="0" err="1">
                <a:solidFill>
                  <a:schemeClr val="tx1"/>
                </a:solidFill>
                <a:effectLst/>
                <a:latin typeface="+mn-lt"/>
                <a:ea typeface="+mn-ea"/>
                <a:cs typeface="+mn-cs"/>
              </a:rPr>
              <a:t>una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unos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unas</a:t>
            </a:r>
            <a:r>
              <a:rPr lang="en-GB" sz="1200" b="0" kern="1200" baseline="0" dirty="0">
                <a:solidFill>
                  <a:schemeClr val="tx1"/>
                </a:solidFill>
                <a:effectLst/>
                <a:latin typeface="+mn-lt"/>
                <a:ea typeface="+mn-ea"/>
                <a:cs typeface="+mn-cs"/>
              </a:rPr>
              <a:t>), and then either to write the correct adjective from the 2/4 options, or write each adjective down and then circle the correct one.</a:t>
            </a:r>
          </a:p>
          <a:p>
            <a:pPr marL="228600" lvl="0" indent="-228600">
              <a:buAutoNum type="arabicPeriod"/>
            </a:pPr>
            <a:r>
              <a:rPr lang="en-GB" sz="1200" b="0" kern="1200" baseline="0" dirty="0">
                <a:solidFill>
                  <a:schemeClr val="tx1"/>
                </a:solidFill>
                <a:effectLst/>
                <a:latin typeface="+mn-lt"/>
                <a:ea typeface="+mn-ea"/>
                <a:cs typeface="+mn-cs"/>
              </a:rPr>
              <a:t>The teacher clicks on the letter button to play the recording. The adjective will be ‘beeped out’ in the recording so pupils need to decide what the correct adjective agreement will be based on the product heard.</a:t>
            </a:r>
          </a:p>
          <a:p>
            <a:pPr marL="228600" lvl="0" indent="-228600">
              <a:buAutoNum type="arabicPeriod"/>
            </a:pPr>
            <a:r>
              <a:rPr lang="en-GB" sz="1200" b="0" kern="1200" baseline="0" dirty="0">
                <a:solidFill>
                  <a:schemeClr val="tx1"/>
                </a:solidFill>
                <a:effectLst/>
                <a:latin typeface="+mn-lt"/>
                <a:ea typeface="+mn-ea"/>
                <a:cs typeface="+mn-cs"/>
              </a:rPr>
              <a:t>When finished the teacher clicks to reveal the individual answers for each question, one click to show each answer, allowing pupils to answer each one.</a:t>
            </a:r>
          </a:p>
          <a:p>
            <a:pPr marL="228600" lvl="0" indent="-228600">
              <a:buAutoNum type="arabicPeriod"/>
            </a:pPr>
            <a:r>
              <a:rPr lang="en-GB" sz="1200" b="0" kern="1200" baseline="0" dirty="0">
                <a:solidFill>
                  <a:schemeClr val="tx1"/>
                </a:solidFill>
                <a:effectLst/>
                <a:latin typeface="+mn-lt"/>
                <a:ea typeface="+mn-ea"/>
                <a:cs typeface="+mn-cs"/>
              </a:rPr>
              <a:t>If required, the teacher can ask the pupils what the complete sentence means in English.</a:t>
            </a:r>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Transcript</a:t>
            </a:r>
          </a:p>
          <a:p>
            <a:pPr marL="228600" lvl="0" indent="-228600">
              <a:buAutoNum type="alphaLcParenR"/>
            </a:pPr>
            <a:r>
              <a:rPr lang="en-GB" sz="1200" kern="1200" dirty="0" err="1">
                <a:solidFill>
                  <a:schemeClr val="tx1"/>
                </a:solidFill>
                <a:effectLst/>
                <a:latin typeface="+mn-lt"/>
                <a:ea typeface="+mn-ea"/>
                <a:cs typeface="+mn-cs"/>
              </a:rPr>
              <a:t>Tengo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productos</a:t>
            </a:r>
            <a:r>
              <a:rPr lang="en-GB" sz="1200" kern="1200" baseline="0" dirty="0">
                <a:solidFill>
                  <a:schemeClr val="tx1"/>
                </a:solidFill>
                <a:effectLst/>
                <a:latin typeface="+mn-lt"/>
                <a:ea typeface="+mn-ea"/>
                <a:cs typeface="+mn-cs"/>
              </a:rPr>
              <a:t> [beep]</a:t>
            </a:r>
          </a:p>
          <a:p>
            <a:pPr marL="228600" lvl="0" indent="-228600">
              <a:buAutoNum type="alphaLcParenR"/>
            </a:pPr>
            <a:r>
              <a:rPr lang="en-GB" sz="1200" kern="1200" baseline="0" dirty="0">
                <a:solidFill>
                  <a:schemeClr val="tx1"/>
                </a:solidFill>
                <a:effectLst/>
                <a:latin typeface="+mn-lt"/>
                <a:ea typeface="+mn-ea"/>
                <a:cs typeface="+mn-cs"/>
              </a:rPr>
              <a:t>Tenemos una vista [beep]</a:t>
            </a:r>
          </a:p>
          <a:p>
            <a:pPr marL="228600" lvl="0" indent="-228600">
              <a:buAutoNum type="alphaLcParenR"/>
            </a:pPr>
            <a:r>
              <a:rPr lang="en-GB" sz="1200" kern="1200" baseline="0" dirty="0" err="1">
                <a:solidFill>
                  <a:schemeClr val="tx1"/>
                </a:solidFill>
                <a:effectLst/>
                <a:latin typeface="+mn-lt"/>
                <a:ea typeface="+mn-ea"/>
                <a:cs typeface="+mn-cs"/>
              </a:rPr>
              <a:t>Tengo</a:t>
            </a:r>
            <a:r>
              <a:rPr lang="en-GB" sz="1200" kern="1200" baseline="0" dirty="0">
                <a:solidFill>
                  <a:schemeClr val="tx1"/>
                </a:solidFill>
                <a:effectLst/>
                <a:latin typeface="+mn-lt"/>
                <a:ea typeface="+mn-ea"/>
                <a:cs typeface="+mn-cs"/>
              </a:rPr>
              <a:t> un </a:t>
            </a:r>
            <a:r>
              <a:rPr lang="en-GB" sz="1200" kern="1200" baseline="0" dirty="0" err="1">
                <a:solidFill>
                  <a:schemeClr val="tx1"/>
                </a:solidFill>
                <a:effectLst/>
                <a:latin typeface="+mn-lt"/>
                <a:ea typeface="+mn-ea"/>
                <a:cs typeface="+mn-cs"/>
              </a:rPr>
              <a:t>equipo</a:t>
            </a:r>
            <a:r>
              <a:rPr lang="en-GB" sz="1200" kern="1200" baseline="0" dirty="0">
                <a:solidFill>
                  <a:schemeClr val="tx1"/>
                </a:solidFill>
                <a:effectLst/>
                <a:latin typeface="+mn-lt"/>
                <a:ea typeface="+mn-ea"/>
                <a:cs typeface="+mn-cs"/>
              </a:rPr>
              <a:t> [beep]</a:t>
            </a:r>
          </a:p>
          <a:p>
            <a:pPr marL="228600" lvl="0" indent="-228600">
              <a:buAutoNum type="alphaLcParenR"/>
            </a:pPr>
            <a:r>
              <a:rPr lang="en-GB" sz="1200" kern="1200" baseline="0" dirty="0" err="1">
                <a:solidFill>
                  <a:schemeClr val="tx1"/>
                </a:solidFill>
                <a:effectLst/>
                <a:latin typeface="+mn-lt"/>
                <a:ea typeface="+mn-ea"/>
                <a:cs typeface="+mn-cs"/>
              </a:rPr>
              <a:t>Tengo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bolsas</a:t>
            </a:r>
            <a:r>
              <a:rPr lang="en-GB" sz="1200" kern="1200" baseline="0" dirty="0">
                <a:solidFill>
                  <a:schemeClr val="tx1"/>
                </a:solidFill>
                <a:effectLst/>
                <a:latin typeface="+mn-lt"/>
                <a:ea typeface="+mn-ea"/>
                <a:cs typeface="+mn-cs"/>
              </a:rPr>
              <a:t> [beep]</a:t>
            </a:r>
          </a:p>
          <a:p>
            <a:pPr lvl="0"/>
            <a:r>
              <a:rPr lang="en-GB" sz="1200" kern="1200" baseline="0" dirty="0">
                <a:solidFill>
                  <a:schemeClr val="tx1"/>
                </a:solidFill>
                <a:effectLst/>
                <a:latin typeface="+mn-lt"/>
                <a:ea typeface="+mn-ea"/>
                <a:cs typeface="+mn-cs"/>
              </a:rPr>
              <a:t>e) </a:t>
            </a:r>
            <a:r>
              <a:rPr lang="en-GB" sz="1200" kern="1200" dirty="0">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una </a:t>
            </a:r>
            <a:r>
              <a:rPr lang="en-GB" sz="1200" kern="1200" baseline="0" dirty="0" err="1">
                <a:solidFill>
                  <a:schemeClr val="tx1"/>
                </a:solidFill>
                <a:effectLst/>
                <a:latin typeface="+mn-lt"/>
                <a:ea typeface="+mn-ea"/>
                <a:cs typeface="+mn-cs"/>
              </a:rPr>
              <a:t>camisa</a:t>
            </a:r>
            <a:r>
              <a:rPr lang="en-GB" sz="1200" kern="1200" baseline="0" dirty="0">
                <a:solidFill>
                  <a:schemeClr val="tx1"/>
                </a:solidFill>
                <a:effectLst/>
                <a:latin typeface="+mn-lt"/>
                <a:ea typeface="+mn-ea"/>
                <a:cs typeface="+mn-cs"/>
              </a:rPr>
              <a:t> [beep]</a:t>
            </a:r>
          </a:p>
          <a:p>
            <a:pPr lvl="0"/>
            <a:r>
              <a:rPr lang="en-GB" sz="1200" kern="1200" baseline="0" dirty="0">
                <a:solidFill>
                  <a:schemeClr val="tx1"/>
                </a:solidFill>
                <a:effectLst/>
                <a:latin typeface="+mn-lt"/>
                <a:ea typeface="+mn-ea"/>
                <a:cs typeface="+mn-cs"/>
              </a:rPr>
              <a:t>f) Tenemos </a:t>
            </a:r>
            <a:r>
              <a:rPr lang="en-GB" sz="1200" kern="1200" baseline="0" dirty="0" err="1">
                <a:solidFill>
                  <a:schemeClr val="tx1"/>
                </a:solidFill>
                <a:effectLst/>
                <a:latin typeface="+mn-lt"/>
                <a:ea typeface="+mn-ea"/>
                <a:cs typeface="+mn-cs"/>
              </a:rPr>
              <a:t>unos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zapatos</a:t>
            </a:r>
            <a:r>
              <a:rPr lang="en-GB" sz="1200" kern="1200" baseline="0" dirty="0">
                <a:solidFill>
                  <a:schemeClr val="tx1"/>
                </a:solidFill>
                <a:effectLst/>
                <a:latin typeface="+mn-lt"/>
                <a:ea typeface="+mn-ea"/>
                <a:cs typeface="+mn-cs"/>
              </a:rPr>
              <a:t> [beep]</a:t>
            </a:r>
          </a:p>
          <a:p>
            <a:pPr lvl="0"/>
            <a:r>
              <a:rPr lang="en-GB" sz="1200" kern="1200" baseline="0" dirty="0">
                <a:solidFill>
                  <a:schemeClr val="tx1"/>
                </a:solidFill>
                <a:effectLst/>
                <a:latin typeface="+mn-lt"/>
                <a:ea typeface="+mn-ea"/>
                <a:cs typeface="+mn-cs"/>
              </a:rPr>
              <a:t>g) </a:t>
            </a:r>
            <a:r>
              <a:rPr lang="en-GB" sz="1200" kern="1200" baseline="0" dirty="0" err="1">
                <a:solidFill>
                  <a:schemeClr val="tx1"/>
                </a:solidFill>
                <a:effectLst/>
                <a:latin typeface="+mn-lt"/>
                <a:ea typeface="+mn-ea"/>
                <a:cs typeface="+mn-cs"/>
              </a:rPr>
              <a:t>Tengo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unas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cosas</a:t>
            </a:r>
            <a:r>
              <a:rPr lang="en-GB" sz="1200" kern="1200" baseline="0" dirty="0">
                <a:solidFill>
                  <a:schemeClr val="tx1"/>
                </a:solidFill>
                <a:effectLst/>
                <a:latin typeface="+mn-lt"/>
                <a:ea typeface="+mn-ea"/>
                <a:cs typeface="+mn-cs"/>
              </a:rPr>
              <a:t> [beep]</a:t>
            </a:r>
          </a:p>
          <a:p>
            <a:pPr lvl="0"/>
            <a:r>
              <a:rPr lang="en-GB" sz="1200" kern="1200" baseline="0" dirty="0">
                <a:solidFill>
                  <a:schemeClr val="tx1"/>
                </a:solidFill>
                <a:effectLst/>
                <a:latin typeface="+mn-lt"/>
                <a:ea typeface="+mn-ea"/>
                <a:cs typeface="+mn-cs"/>
              </a:rPr>
              <a:t>h) </a:t>
            </a:r>
            <a:r>
              <a:rPr lang="en-GB" sz="1200" kern="1200" baseline="0" dirty="0" err="1">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un </a:t>
            </a:r>
            <a:r>
              <a:rPr lang="en-GB" sz="1200" kern="1200" baseline="0" dirty="0" err="1">
                <a:solidFill>
                  <a:schemeClr val="tx1"/>
                </a:solidFill>
                <a:effectLst/>
                <a:latin typeface="+mn-lt"/>
                <a:ea typeface="+mn-ea"/>
                <a:cs typeface="+mn-cs"/>
              </a:rPr>
              <a:t>vaso</a:t>
            </a:r>
            <a:r>
              <a:rPr lang="en-GB" sz="1200" kern="1200" baseline="0" dirty="0">
                <a:solidFill>
                  <a:schemeClr val="tx1"/>
                </a:solidFill>
                <a:effectLst/>
                <a:latin typeface="+mn-lt"/>
                <a:ea typeface="+mn-ea"/>
                <a:cs typeface="+mn-cs"/>
              </a:rPr>
              <a:t> [beep]</a:t>
            </a:r>
          </a:p>
          <a:p>
            <a:pPr lvl="0"/>
            <a:endParaRPr lang="en-GB" sz="1200" kern="1200" baseline="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Vocabulary</a:t>
            </a:r>
            <a:r>
              <a:rPr lang="en-GB" sz="1200" kern="1200" baseline="0" dirty="0">
                <a:solidFill>
                  <a:schemeClr val="tx1"/>
                </a:solidFill>
                <a:effectLst/>
                <a:latin typeface="+mn-lt"/>
                <a:ea typeface="+mn-ea"/>
                <a:cs typeface="+mn-cs"/>
              </a:rPr>
              <a:t> from 1.1.7/ 1.2.6 revisited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2443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a:t>
            </a:r>
            <a:r>
              <a:rPr lang="en-US" b="0" baseline="0" dirty="0"/>
              <a:t> 10-12 minutes (for slides 22-25)</a:t>
            </a:r>
          </a:p>
          <a:p>
            <a:endParaRPr lang="en-US" baseline="0" dirty="0"/>
          </a:p>
          <a:p>
            <a:r>
              <a:rPr lang="en-US" b="1" baseline="0" dirty="0"/>
              <a:t>Aim: </a:t>
            </a:r>
            <a:r>
              <a:rPr lang="en-US" baseline="0" dirty="0"/>
              <a:t>writing</a:t>
            </a:r>
            <a:r>
              <a:rPr lang="en-US" dirty="0"/>
              <a:t>, speaking and listening practice with ‘tengo’ and ‘</a:t>
            </a:r>
            <a:r>
              <a:rPr lang="en-US" dirty="0" err="1"/>
              <a:t>tenemos</a:t>
            </a:r>
            <a:r>
              <a:rPr lang="en-US" dirty="0"/>
              <a:t>’, using family members</a:t>
            </a:r>
            <a:endParaRPr lang="en-US" b="1" baseline="0" dirty="0"/>
          </a:p>
          <a:p>
            <a:endParaRPr lang="en-US" b="1" baseline="0" dirty="0"/>
          </a:p>
          <a:p>
            <a:r>
              <a:rPr lang="en-US" b="1" baseline="0" dirty="0"/>
              <a:t>Procedure:</a:t>
            </a:r>
          </a:p>
          <a:p>
            <a:r>
              <a:rPr lang="en-US" baseline="0" dirty="0"/>
              <a:t>1.</a:t>
            </a:r>
            <a:r>
              <a:rPr lang="en-US" dirty="0"/>
              <a:t> </a:t>
            </a:r>
            <a:r>
              <a:rPr lang="en-US" baseline="0" dirty="0"/>
              <a:t>Use this slide to model the instructions of this next activity to students. </a:t>
            </a:r>
          </a:p>
          <a:p>
            <a:r>
              <a:rPr lang="en-US" baseline="0" dirty="0"/>
              <a:t>2. Teachers</a:t>
            </a:r>
            <a:r>
              <a:rPr lang="en-US" dirty="0"/>
              <a:t> should h</a:t>
            </a:r>
            <a:r>
              <a:rPr lang="en-US" baseline="0" dirty="0"/>
              <a:t>and out the blank grids first to help the</a:t>
            </a:r>
            <a:r>
              <a:rPr lang="en-US" dirty="0"/>
              <a:t> students</a:t>
            </a:r>
            <a:r>
              <a:rPr lang="en-US" baseline="0" dirty="0"/>
              <a:t> understand the exercise.</a:t>
            </a:r>
          </a:p>
          <a:p>
            <a:r>
              <a:rPr lang="en-US" dirty="0"/>
              <a:t>3. The teacher e</a:t>
            </a:r>
            <a:r>
              <a:rPr lang="en-US" baseline="0" dirty="0"/>
              <a:t>xplains to students they are going to write three sentences using </a:t>
            </a:r>
            <a:r>
              <a:rPr lang="en-US" i="1" baseline="0" dirty="0"/>
              <a:t>I have </a:t>
            </a:r>
            <a:r>
              <a:rPr lang="en-US" baseline="0" dirty="0"/>
              <a:t>and three using </a:t>
            </a:r>
            <a:r>
              <a:rPr lang="en-US" i="1" baseline="0" dirty="0"/>
              <a:t>we have </a:t>
            </a:r>
            <a:r>
              <a:rPr lang="en-US" baseline="0" dirty="0"/>
              <a:t>for the words they are given.  Use the animation on this slide to model the instructions.</a:t>
            </a:r>
          </a:p>
          <a:p>
            <a:r>
              <a:rPr lang="en-US" baseline="0" dirty="0"/>
              <a:t>4. The teacher clicks to show ‘a sentence with </a:t>
            </a:r>
            <a:r>
              <a:rPr lang="en-US" i="1" baseline="0" dirty="0"/>
              <a:t>tengo</a:t>
            </a:r>
            <a:r>
              <a:rPr lang="en-US" i="0" baseline="0" dirty="0"/>
              <a:t>, then clicks again to show ‘tengo una </a:t>
            </a:r>
            <a:r>
              <a:rPr lang="en-US" i="0" baseline="0" dirty="0" err="1"/>
              <a:t>abuela</a:t>
            </a:r>
            <a:r>
              <a:rPr lang="en-US" i="0" baseline="0" dirty="0"/>
              <a:t>’, and then who that would refer to (Isobel). The teacher then clicks again to show an example with ‘tenemos’, (tenemos una </a:t>
            </a:r>
            <a:r>
              <a:rPr lang="en-US" i="0" baseline="0" dirty="0" err="1"/>
              <a:t>abuela</a:t>
            </a:r>
            <a:r>
              <a:rPr lang="en-US" i="0" baseline="0" dirty="0"/>
              <a:t>), and then clicks to show that the answer would be Luca y Lorena.</a:t>
            </a:r>
            <a:endParaRPr lang="en-US" baseline="0" dirty="0"/>
          </a:p>
          <a:p>
            <a:r>
              <a:rPr lang="en-GB" dirty="0"/>
              <a:t>4. Students need to</a:t>
            </a:r>
            <a:r>
              <a:rPr lang="en-GB" baseline="0" dirty="0"/>
              <a:t> use the image of the family tree, their knowledge of family members from this lesson together with other family member words (brother and sister from Y7 Term 1.2 Week 7).  Students also need the word for cat which is from 1.1 wk4.   Teachers could do a quick knowledge check by eliciting these three words from students and writing them up on the board if they think that would help.</a:t>
            </a:r>
          </a:p>
          <a:p>
            <a:r>
              <a:rPr lang="en-GB" dirty="0"/>
              <a:t>5. </a:t>
            </a:r>
            <a:r>
              <a:rPr lang="en-GB" baseline="0" dirty="0"/>
              <a:t>Students write their three sentences starting with </a:t>
            </a:r>
            <a:r>
              <a:rPr lang="en-GB" i="1" baseline="0" dirty="0" err="1"/>
              <a:t>tengo</a:t>
            </a:r>
            <a:r>
              <a:rPr lang="en-GB" baseline="0" dirty="0"/>
              <a:t> and three starting with </a:t>
            </a:r>
            <a:r>
              <a:rPr lang="en-GB" i="1" baseline="0" dirty="0"/>
              <a:t>tenemos</a:t>
            </a:r>
            <a:r>
              <a:rPr lang="en-GB" baseline="0" dirty="0"/>
              <a:t> for the family members they have been given (for prompts, see slide 24).  Students must also write the answer– this is so they have already thought through the response to be able to check it against what their partner will say. </a:t>
            </a:r>
          </a:p>
          <a:p>
            <a:r>
              <a:rPr lang="en-GB" u="none" baseline="0" dirty="0"/>
              <a:t>6. Partner A will say one of their sentences to partner B, who has to identify the correct name.  The family tree will need displaying on the board throughout this activity.  Partners take it in turns thereafter.</a:t>
            </a:r>
          </a:p>
          <a:p>
            <a:r>
              <a:rPr lang="en-GB" u="none" baseline="0" dirty="0"/>
              <a:t>7. Students will need to think carefully about the meanings of </a:t>
            </a:r>
            <a:r>
              <a:rPr lang="en-GB" i="1" u="none" baseline="0" dirty="0" err="1"/>
              <a:t>tengo</a:t>
            </a:r>
            <a:r>
              <a:rPr lang="en-GB" u="none" baseline="0" dirty="0"/>
              <a:t> and </a:t>
            </a:r>
            <a:r>
              <a:rPr lang="en-GB" i="1" u="none" baseline="0" dirty="0"/>
              <a:t>tenemos</a:t>
            </a:r>
            <a:r>
              <a:rPr lang="en-GB" u="none" baseline="0" dirty="0"/>
              <a:t> to arrive at their answers given that the vocabulary items do not yield the response alone. </a:t>
            </a:r>
          </a:p>
          <a:p>
            <a:r>
              <a:rPr lang="en-GB" u="none" baseline="0" dirty="0"/>
              <a:t>8. When the teacher has explained the activity, click to move on to the next family tree slide which should be left visible for the duration of the activity. </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998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Procedure:</a:t>
            </a:r>
          </a:p>
          <a:p>
            <a:r>
              <a:rPr lang="en-US" b="0" baseline="0" dirty="0"/>
              <a:t>1. Teachers need to leave this slide up for the duration of the activity for students to refer to when writing their sentences and for them to check their answers when listening to their partner’s sentences.</a:t>
            </a:r>
          </a:p>
          <a:p>
            <a:endParaRPr lang="en-US" baseline="0" dirty="0"/>
          </a:p>
          <a:p>
            <a:endParaRPr lang="en-US" baseline="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364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871702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baseline="0" dirty="0"/>
              <a:t>Worksheet for printing for writing/speaking/listening exercise</a:t>
            </a:r>
          </a:p>
          <a:p>
            <a:endParaRPr lang="en-GB" b="1" u="none" baseline="0" dirty="0"/>
          </a:p>
          <a:p>
            <a:r>
              <a:rPr lang="en-GB" b="1" u="none" baseline="0" dirty="0"/>
              <a:t>Notes</a:t>
            </a:r>
          </a:p>
          <a:p>
            <a:r>
              <a:rPr lang="en-GB" u="none" baseline="0" dirty="0"/>
              <a:t>1. Blank copy for printing should teachers wish to use this as a worksheet.  Cut down the middle to give out the correct parts to each pair.  </a:t>
            </a:r>
          </a:p>
          <a:p>
            <a:r>
              <a:rPr lang="en-GB" u="none" baseline="0" dirty="0"/>
              <a:t>2. Partners should not have sight of each others’ sheets.  </a:t>
            </a:r>
          </a:p>
          <a:p>
            <a:r>
              <a:rPr lang="en-GB" u="none" baseline="0" dirty="0"/>
              <a:t>3. English instructions are given on this student worksheet.  Teachers could delete the text box should it not be needed.  NB font size is 12 given that this is a slide to be printed and not intended to be projected.</a:t>
            </a:r>
          </a:p>
          <a:p>
            <a:endParaRPr lang="en-GB" u="none" baseline="0" dirty="0"/>
          </a:p>
          <a:p>
            <a:endParaRPr lang="en-GB" u="none"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545104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baseline="0" dirty="0"/>
              <a:t>Answer slide for writing/speaking/listening activity</a:t>
            </a:r>
          </a:p>
          <a:p>
            <a:endParaRPr lang="en-GB" u="none" baseline="0" dirty="0"/>
          </a:p>
          <a:p>
            <a:r>
              <a:rPr lang="en-GB" b="1" u="none" baseline="0" dirty="0"/>
              <a:t>Procedure</a:t>
            </a:r>
          </a:p>
          <a:p>
            <a:pPr marL="228600" indent="-228600">
              <a:buAutoNum type="arabicPeriod"/>
            </a:pPr>
            <a:r>
              <a:rPr lang="en-GB" u="none" baseline="0" dirty="0"/>
              <a:t>Teachers could choose to use this slide to check through students’ answers. </a:t>
            </a:r>
          </a:p>
          <a:p>
            <a:pPr marL="228600" indent="-228600">
              <a:buAutoNum type="arabicPeriod"/>
            </a:pPr>
            <a:r>
              <a:rPr lang="en-GB" u="none" baseline="0" dirty="0"/>
              <a:t>Teachers should either use the custom animation to go through answers individually  (first Persona A, then Persona B) or showing the answers all at once so students can quickly check their sentences as the final bringing together of this activity.</a:t>
            </a:r>
          </a:p>
          <a:p>
            <a:endParaRPr lang="en-GB" u="none" baseline="0" dirty="0"/>
          </a:p>
          <a:p>
            <a:endParaRPr lang="en-GB" u="none" baseline="0" dirty="0"/>
          </a:p>
          <a:p>
            <a:endParaRPr lang="en-GB" u="none"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5965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[r]</a:t>
            </a:r>
            <a:r>
              <a:rPr lang="en-GB" b="0" baseline="0" dirty="0"/>
              <a:t> and</a:t>
            </a:r>
            <a:r>
              <a:rPr lang="en-GB" b="0" dirty="0"/>
              <a:t> [</a:t>
            </a:r>
            <a:r>
              <a:rPr lang="en-GB" b="0" dirty="0" err="1"/>
              <a:t>rr</a:t>
            </a:r>
            <a:r>
              <a:rPr lang="en-GB" b="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a:t>
            </a:r>
            <a:r>
              <a:rPr lang="en-GB" dirty="0"/>
              <a:t>‘</a:t>
            </a:r>
            <a:r>
              <a:rPr lang="en-GB" b="0" dirty="0" err="1"/>
              <a:t>tiene</a:t>
            </a:r>
            <a:r>
              <a:rPr lang="en-GB" b="0" dirty="0"/>
              <a:t>’ and ‘</a:t>
            </a:r>
            <a:r>
              <a:rPr lang="en-GB" b="0" dirty="0" err="1"/>
              <a:t>tienen</a:t>
            </a:r>
            <a:r>
              <a:rPr lang="en-GB" b="0" dirty="0"/>
              <a: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dirty="0">
                <a:solidFill>
                  <a:schemeClr val="dk1"/>
                </a:solidFill>
                <a:latin typeface="+mn-lt"/>
                <a:ea typeface="Calibri"/>
                <a:cs typeface="Calibri"/>
                <a:sym typeface="Calibri"/>
              </a:rPr>
              <a:t>7.2.1.2</a:t>
            </a:r>
            <a:r>
              <a:rPr lang="es-ES" sz="1200" b="1" i="0" baseline="0" dirty="0">
                <a:solidFill>
                  <a:schemeClr val="dk1"/>
                </a:solidFill>
                <a:latin typeface="+mn-lt"/>
                <a:ea typeface="Calibri"/>
                <a:cs typeface="Calibri"/>
                <a:sym typeface="Calibri"/>
              </a:rPr>
              <a:t> (introduce) </a:t>
            </a:r>
            <a:r>
              <a:rPr lang="es-ES" sz="1200" b="0" i="0" dirty="0">
                <a:solidFill>
                  <a:schemeClr val="dk1"/>
                </a:solidFill>
                <a:latin typeface="+mn-lt"/>
                <a:ea typeface="Calibri"/>
                <a:cs typeface="Calibri"/>
                <a:sym typeface="Calibri"/>
              </a:rPr>
              <a:t>tenemos [tener-19]; tienen [tener-19]; perro [888]; abuelo [4796]; abuela [717];  primo [1451]; prima [3051]; bastante [308];  hermoso [980]; activo [1278]; fuerte [435];</a:t>
            </a:r>
            <a:r>
              <a:rPr lang="es-ES" sz="1200" b="0" i="0" baseline="0" dirty="0">
                <a:solidFill>
                  <a:schemeClr val="dk1"/>
                </a:solidFill>
                <a:latin typeface="+mn-lt"/>
                <a:ea typeface="Calibri"/>
                <a:cs typeface="Calibri"/>
                <a:sym typeface="Calibri"/>
              </a:rPr>
              <a:t> trabajo</a:t>
            </a:r>
            <a:r>
              <a:rPr lang="es-ES" sz="1200" b="0" i="0" baseline="0" dirty="0">
                <a:solidFill>
                  <a:schemeClr val="dk1"/>
                </a:solidFill>
                <a:latin typeface="Century Gothic" panose="020B0502020202020204" pitchFamily="34" charset="0"/>
                <a:ea typeface="Calibri"/>
                <a:cs typeface="Calibri"/>
                <a:sym typeface="Calibri"/>
              </a:rPr>
              <a:t>² [152]</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baseline="0" dirty="0">
                <a:solidFill>
                  <a:schemeClr val="dk1"/>
                </a:solidFill>
                <a:latin typeface="+mn-lt"/>
                <a:ea typeface="Calibri"/>
                <a:cs typeface="Calibri"/>
                <a:sym typeface="Calibri"/>
              </a:rPr>
              <a:t>7.1.2.6 (revisit)</a:t>
            </a:r>
            <a:r>
              <a:rPr lang="en-GB" sz="1200" b="0"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necesitar [276]; usar [317]; llevar [75];  zapato [1477]; vaso [1609]; producto [394]; bolsa [1581]; camisa [1873]; cosa [69]</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7.1.1.7 (revisit)</a:t>
            </a:r>
            <a:r>
              <a:rPr lang="en-GB" sz="1200" b="1" i="0" baseline="0" dirty="0">
                <a:solidFill>
                  <a:schemeClr val="dk1"/>
                </a:solidFill>
                <a:latin typeface="+mn-lt"/>
                <a:ea typeface="Calibri"/>
                <a:cs typeface="Calibri"/>
                <a:sym typeface="Calibri"/>
              </a:rPr>
              <a:t> </a:t>
            </a:r>
            <a:r>
              <a:rPr lang="es-ES" sz="1200" b="0" i="0" dirty="0">
                <a:solidFill>
                  <a:schemeClr val="dk1"/>
                </a:solidFill>
                <a:latin typeface="+mn-lt"/>
                <a:ea typeface="Calibri"/>
                <a:cs typeface="Calibri"/>
                <a:sym typeface="Calibri"/>
              </a:rPr>
              <a:t>pueblo [244]; equipo [373]; trabajo [152]; edificio [857]; plato [1808]; familia [233]; película [543]; vista [408]; isla [810]; grande [66]; interesante [616]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856074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3</a:t>
            </a:r>
            <a:r>
              <a:rPr lang="en-US" sz="1200" b="0" kern="1200" baseline="0" dirty="0">
                <a:solidFill>
                  <a:schemeClr val="tx1"/>
                </a:solidFill>
                <a:effectLst/>
                <a:latin typeface="+mn-lt"/>
                <a:ea typeface="+mn-ea"/>
                <a:cs typeface="+mn-cs"/>
              </a:rPr>
              <a:t> minutes</a:t>
            </a:r>
          </a:p>
          <a:p>
            <a:pPr hangingPunct="0"/>
            <a:endParaRPr lang="en-US" sz="1200" b="0"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Aim: </a:t>
            </a:r>
            <a:r>
              <a:rPr lang="en-US" sz="1200" b="0" kern="1200" baseline="0" dirty="0">
                <a:solidFill>
                  <a:schemeClr val="tx1"/>
                </a:solidFill>
                <a:effectLst/>
                <a:latin typeface="+mn-lt"/>
                <a:ea typeface="+mn-ea"/>
                <a:cs typeface="+mn-cs"/>
              </a:rPr>
              <a:t>listening exercise practising distinguishing between [r] and [</a:t>
            </a:r>
            <a:r>
              <a:rPr lang="en-US" sz="1200" b="0" kern="1200" baseline="0" dirty="0" err="1">
                <a:solidFill>
                  <a:schemeClr val="tx1"/>
                </a:solidFill>
                <a:effectLst/>
                <a:latin typeface="+mn-lt"/>
                <a:ea typeface="+mn-ea"/>
                <a:cs typeface="+mn-cs"/>
              </a:rPr>
              <a:t>rr</a:t>
            </a:r>
            <a:r>
              <a:rPr lang="en-US" sz="1200" b="0" kern="1200" baseline="0" dirty="0">
                <a:solidFill>
                  <a:schemeClr val="tx1"/>
                </a:solidFill>
                <a:effectLst/>
                <a:latin typeface="+mn-lt"/>
                <a:ea typeface="+mn-ea"/>
                <a:cs typeface="+mn-cs"/>
              </a:rPr>
              <a:t>] SSC.</a:t>
            </a:r>
          </a:p>
          <a:p>
            <a:pPr hangingPunct="0"/>
            <a:endParaRPr lang="en-US" sz="1200" b="0"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Procedure:</a:t>
            </a:r>
          </a:p>
          <a:p>
            <a:pPr hangingPunct="0"/>
            <a:r>
              <a:rPr lang="en-US" sz="1200" b="0" kern="1200" baseline="0" dirty="0">
                <a:solidFill>
                  <a:schemeClr val="tx1"/>
                </a:solidFill>
                <a:effectLst/>
                <a:latin typeface="+mn-lt"/>
                <a:ea typeface="+mn-ea"/>
                <a:cs typeface="+mn-cs"/>
              </a:rPr>
              <a:t>1: Students should copy the grid into their exercise books.</a:t>
            </a:r>
          </a:p>
          <a:p>
            <a:pPr hangingPunct="0"/>
            <a:r>
              <a:rPr lang="en-US" sz="1200" b="0" kern="1200" baseline="0" dirty="0">
                <a:solidFill>
                  <a:schemeClr val="tx1"/>
                </a:solidFill>
                <a:effectLst/>
                <a:latin typeface="+mn-lt"/>
                <a:ea typeface="+mn-ea"/>
                <a:cs typeface="+mn-cs"/>
              </a:rPr>
              <a:t>2. Teacher clicks the button to play the phrase, students tally how many [r[ and [</a:t>
            </a:r>
            <a:r>
              <a:rPr lang="en-US" sz="1200" b="0" kern="1200" baseline="0" dirty="0" err="1">
                <a:solidFill>
                  <a:schemeClr val="tx1"/>
                </a:solidFill>
                <a:effectLst/>
                <a:latin typeface="+mn-lt"/>
                <a:ea typeface="+mn-ea"/>
                <a:cs typeface="+mn-cs"/>
              </a:rPr>
              <a:t>rr</a:t>
            </a:r>
            <a:r>
              <a:rPr lang="en-US" sz="1200" b="0" kern="1200" baseline="0" dirty="0">
                <a:solidFill>
                  <a:schemeClr val="tx1"/>
                </a:solidFill>
                <a:effectLst/>
                <a:latin typeface="+mn-lt"/>
                <a:ea typeface="+mn-ea"/>
                <a:cs typeface="+mn-cs"/>
              </a:rPr>
              <a:t>] SSCs they hear in the correct column, and then write out the full sentence. The recording can be repeated 2/3 times according to need.</a:t>
            </a:r>
            <a:endParaRPr lang="en-US" sz="1200" b="0" kern="1200" dirty="0">
              <a:solidFill>
                <a:schemeClr val="tx1"/>
              </a:solidFill>
              <a:effectLst/>
              <a:latin typeface="+mn-lt"/>
              <a:ea typeface="+mn-ea"/>
              <a:cs typeface="+mn-cs"/>
            </a:endParaRPr>
          </a:p>
          <a:p>
            <a:pPr hangingPunct="0"/>
            <a:endParaRPr lang="en-US" sz="120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marL="228600" indent="-228600" hangingPunct="0">
              <a:buAutoNum type="arabicParenR"/>
            </a:pPr>
            <a:r>
              <a:rPr lang="en-US" sz="1200" kern="1200" dirty="0" err="1">
                <a:solidFill>
                  <a:schemeClr val="tx1"/>
                </a:solidFill>
                <a:effectLst/>
                <a:latin typeface="+mn-lt"/>
                <a:ea typeface="+mn-ea"/>
                <a:cs typeface="+mn-cs"/>
              </a:rPr>
              <a:t>E</a:t>
            </a:r>
            <a:r>
              <a:rPr lang="en-US" sz="1200" b="0" kern="1200" dirty="0" err="1">
                <a:solidFill>
                  <a:schemeClr val="tx1"/>
                </a:solidFill>
                <a:effectLst/>
                <a:latin typeface="+mn-lt"/>
                <a:ea typeface="+mn-ea"/>
                <a:cs typeface="+mn-cs"/>
              </a:rPr>
              <a:t>studiar</a:t>
            </a:r>
            <a:r>
              <a:rPr lang="en-US" sz="1200" b="0" kern="1200" dirty="0">
                <a:solidFill>
                  <a:schemeClr val="tx1"/>
                </a:solidFill>
                <a:effectLst/>
                <a:latin typeface="+mn-lt"/>
                <a:ea typeface="+mn-ea"/>
                <a:cs typeface="+mn-cs"/>
              </a:rPr>
              <a:t> arte </a:t>
            </a:r>
            <a:r>
              <a:rPr lang="en-US" sz="1200" b="0" kern="1200" dirty="0" err="1">
                <a:solidFill>
                  <a:schemeClr val="tx1"/>
                </a:solidFill>
                <a:effectLst/>
                <a:latin typeface="+mn-lt"/>
                <a:ea typeface="+mn-ea"/>
                <a:cs typeface="+mn-cs"/>
              </a:rPr>
              <a:t>es</a:t>
            </a:r>
            <a:r>
              <a:rPr lang="en-US" sz="1200" b="0" kern="1200" dirty="0">
                <a:solidFill>
                  <a:schemeClr val="tx1"/>
                </a:solidFill>
                <a:effectLst/>
                <a:latin typeface="+mn-lt"/>
                <a:ea typeface="+mn-ea"/>
                <a:cs typeface="+mn-cs"/>
              </a:rPr>
              <a:t> importante.</a:t>
            </a:r>
          </a:p>
          <a:p>
            <a:pPr marL="228600" indent="-228600" hangingPunct="0">
              <a:buAutoNum type="arabicParenR"/>
            </a:pPr>
            <a:r>
              <a:rPr lang="en-US" sz="1200" b="0" kern="1200" dirty="0">
                <a:solidFill>
                  <a:schemeClr val="tx1"/>
                </a:solidFill>
                <a:effectLst/>
                <a:latin typeface="+mn-lt"/>
                <a:ea typeface="+mn-ea"/>
                <a:cs typeface="+mn-cs"/>
              </a:rPr>
              <a:t>La </a:t>
            </a:r>
            <a:r>
              <a:rPr lang="en-US" sz="1200" b="0" kern="1200" dirty="0" err="1">
                <a:solidFill>
                  <a:schemeClr val="tx1"/>
                </a:solidFill>
                <a:effectLst/>
                <a:latin typeface="+mn-lt"/>
                <a:ea typeface="+mn-ea"/>
                <a:cs typeface="+mn-cs"/>
              </a:rPr>
              <a:t>señora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seria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pero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interesante</a:t>
            </a:r>
            <a:r>
              <a:rPr lang="en-US" sz="1200" b="0" kern="1200" dirty="0">
                <a:solidFill>
                  <a:schemeClr val="tx1"/>
                </a:solidFill>
                <a:effectLst/>
                <a:latin typeface="+mn-lt"/>
                <a:ea typeface="+mn-ea"/>
                <a:cs typeface="+mn-cs"/>
              </a:rPr>
              <a:t>.</a:t>
            </a:r>
          </a:p>
          <a:p>
            <a:pPr marL="228600" indent="-228600" hangingPunct="0">
              <a:buAutoNum type="arabicParenR"/>
            </a:pPr>
            <a:r>
              <a:rPr lang="en-US" sz="1200" b="0" kern="1200" dirty="0" err="1">
                <a:solidFill>
                  <a:schemeClr val="tx1"/>
                </a:solidFill>
                <a:effectLst/>
                <a:latin typeface="+mn-lt"/>
                <a:ea typeface="+mn-ea"/>
                <a:cs typeface="+mn-cs"/>
              </a:rPr>
              <a:t>Tienes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cuatro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correctas</a:t>
            </a:r>
            <a:r>
              <a:rPr lang="en-US" sz="1200" b="0" kern="1200" baseline="0" dirty="0">
                <a:solidFill>
                  <a:schemeClr val="tx1"/>
                </a:solidFill>
                <a:effectLst/>
                <a:latin typeface="+mn-lt"/>
                <a:ea typeface="+mn-ea"/>
                <a:cs typeface="+mn-cs"/>
              </a:rPr>
              <a:t>.</a:t>
            </a:r>
          </a:p>
          <a:p>
            <a:pPr marL="228600" indent="-228600" hangingPunct="0">
              <a:buAutoNum type="arabicParenR"/>
            </a:pPr>
            <a:r>
              <a:rPr lang="en-US" sz="1200" b="0" kern="1200" baseline="0" dirty="0">
                <a:solidFill>
                  <a:schemeClr val="tx1"/>
                </a:solidFill>
                <a:effectLst/>
                <a:latin typeface="+mn-lt"/>
                <a:ea typeface="+mn-ea"/>
                <a:cs typeface="+mn-cs"/>
              </a:rPr>
              <a:t>El </a:t>
            </a:r>
            <a:r>
              <a:rPr lang="en-US" sz="1200" b="0" kern="1200" baseline="0" dirty="0" err="1">
                <a:solidFill>
                  <a:schemeClr val="tx1"/>
                </a:solidFill>
                <a:effectLst/>
                <a:latin typeface="+mn-lt"/>
                <a:ea typeface="+mn-ea"/>
                <a:cs typeface="+mn-cs"/>
              </a:rPr>
              <a:t>perro</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grande</a:t>
            </a:r>
            <a:r>
              <a:rPr lang="en-US" sz="1200" b="0" kern="1200" baseline="0" dirty="0">
                <a:solidFill>
                  <a:schemeClr val="tx1"/>
                </a:solidFill>
                <a:effectLst/>
                <a:latin typeface="+mn-lt"/>
                <a:ea typeface="+mn-ea"/>
                <a:cs typeface="+mn-cs"/>
              </a:rPr>
              <a:t> y </a:t>
            </a:r>
            <a:r>
              <a:rPr lang="en-US" sz="1200" b="0" kern="1200" baseline="0" dirty="0" err="1">
                <a:solidFill>
                  <a:schemeClr val="tx1"/>
                </a:solidFill>
                <a:effectLst/>
                <a:latin typeface="+mn-lt"/>
                <a:ea typeface="+mn-ea"/>
                <a:cs typeface="+mn-cs"/>
              </a:rPr>
              <a:t>está</a:t>
            </a:r>
            <a:r>
              <a:rPr lang="en-US" sz="1200" b="0" kern="1200" baseline="0" dirty="0">
                <a:solidFill>
                  <a:schemeClr val="tx1"/>
                </a:solidFill>
                <a:effectLst/>
                <a:latin typeface="+mn-lt"/>
                <a:ea typeface="+mn-ea"/>
                <a:cs typeface="+mn-cs"/>
              </a:rPr>
              <a:t> en </a:t>
            </a:r>
            <a:r>
              <a:rPr lang="en-US" sz="1200" b="0" kern="1200" baseline="0" dirty="0" err="1">
                <a:solidFill>
                  <a:schemeClr val="tx1"/>
                </a:solidFill>
                <a:effectLst/>
                <a:latin typeface="+mn-lt"/>
                <a:ea typeface="+mn-ea"/>
                <a:cs typeface="+mn-cs"/>
              </a:rPr>
              <a:t>Inglaterra</a:t>
            </a:r>
            <a:r>
              <a:rPr lang="en-US" sz="1200" b="0" kern="1200" baseline="0" dirty="0">
                <a:solidFill>
                  <a:schemeClr val="tx1"/>
                </a:solidFill>
                <a:effectLst/>
                <a:latin typeface="+mn-lt"/>
                <a:ea typeface="+mn-ea"/>
                <a:cs typeface="+mn-cs"/>
              </a:rPr>
              <a:t>.</a:t>
            </a:r>
          </a:p>
          <a:p>
            <a:pPr marL="228600" indent="-228600" hangingPunct="0">
              <a:buAutoNum type="arabicParenR"/>
            </a:pPr>
            <a:endParaRPr lang="en-US" sz="1200" b="1" kern="1200" baseline="0" dirty="0">
              <a:solidFill>
                <a:schemeClr val="tx1"/>
              </a:solidFill>
              <a:effectLst/>
              <a:latin typeface="+mn-lt"/>
              <a:ea typeface="+mn-ea"/>
              <a:cs typeface="+mn-cs"/>
            </a:endParaRPr>
          </a:p>
          <a:p>
            <a:pPr marL="0" indent="0" hangingPunct="0">
              <a:buNone/>
            </a:pPr>
            <a:r>
              <a:rPr lang="en-US" sz="1200" b="1" kern="1200" baseline="0" dirty="0">
                <a:solidFill>
                  <a:schemeClr val="tx1"/>
                </a:solidFill>
                <a:effectLst/>
                <a:latin typeface="+mn-lt"/>
                <a:ea typeface="+mn-ea"/>
                <a:cs typeface="+mn-cs"/>
              </a:rPr>
              <a:t>Notes</a:t>
            </a:r>
          </a:p>
          <a:p>
            <a:pPr marL="0" indent="0" hangingPunct="0">
              <a:buNone/>
            </a:pPr>
            <a:r>
              <a:rPr lang="en-US" sz="1200" kern="1200" baseline="0" dirty="0">
                <a:solidFill>
                  <a:schemeClr val="tx1"/>
                </a:solidFill>
                <a:effectLst/>
                <a:latin typeface="+mn-lt"/>
                <a:ea typeface="+mn-ea"/>
                <a:cs typeface="+mn-cs"/>
              </a:rPr>
              <a:t>There are then two levels of differentiation available.</a:t>
            </a:r>
          </a:p>
          <a:p>
            <a:pPr marL="228600" indent="-228600" hangingPunct="0">
              <a:buAutoNum type="arabicParenR"/>
            </a:pPr>
            <a:r>
              <a:rPr lang="en-US" sz="1200" kern="1200" baseline="0" dirty="0">
                <a:solidFill>
                  <a:schemeClr val="tx1"/>
                </a:solidFill>
                <a:effectLst/>
                <a:latin typeface="+mn-lt"/>
                <a:ea typeface="+mn-ea"/>
                <a:cs typeface="+mn-cs"/>
              </a:rPr>
              <a:t>Students write the words containing the target SSCs in Spanish.</a:t>
            </a:r>
          </a:p>
          <a:p>
            <a:pPr marL="228600" indent="-228600" hangingPunct="0">
              <a:buAutoNum type="arabicParenR"/>
            </a:pPr>
            <a:r>
              <a:rPr lang="en-US" sz="1200" kern="1200" baseline="0" dirty="0">
                <a:solidFill>
                  <a:schemeClr val="tx1"/>
                </a:solidFill>
                <a:effectLst/>
                <a:latin typeface="+mn-lt"/>
                <a:ea typeface="+mn-ea"/>
                <a:cs typeface="+mn-cs"/>
              </a:rPr>
              <a:t>Higher ability students may be able to transcribe the whole sentence.</a:t>
            </a:r>
          </a:p>
          <a:p>
            <a:pPr marL="0" indent="0" hangingPunct="0">
              <a:buNone/>
            </a:pPr>
            <a:r>
              <a:rPr lang="en-US" sz="1200" kern="1200" baseline="0" dirty="0">
                <a:solidFill>
                  <a:schemeClr val="tx1"/>
                </a:solidFill>
                <a:effectLst/>
                <a:latin typeface="+mn-lt"/>
                <a:ea typeface="+mn-ea"/>
                <a:cs typeface="+mn-cs"/>
              </a:rPr>
              <a:t>The vocabulary used here is all known to students, taken from previously learned vocab sets.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2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GB" b="1" dirty="0"/>
              <a:t>Timing: </a:t>
            </a:r>
            <a:r>
              <a:rPr lang="en-GB" b="0" dirty="0"/>
              <a:t>1 minute</a:t>
            </a:r>
            <a:r>
              <a:rPr lang="en-GB" b="1" dirty="0"/>
              <a:t> </a:t>
            </a:r>
            <a:r>
              <a:rPr lang="en-GB" b="0" dirty="0"/>
              <a:t>(slides 28 and 29)</a:t>
            </a:r>
            <a:r>
              <a:rPr lang="en-GB" b="0" baseline="0" dirty="0"/>
              <a:t>.</a:t>
            </a:r>
          </a:p>
          <a:p>
            <a:pPr marL="0" marR="0" lvl="0" indent="0" algn="l" rtl="0">
              <a:lnSpc>
                <a:spcPct val="100000"/>
              </a:lnSpc>
              <a:spcBef>
                <a:spcPts val="0"/>
              </a:spcBef>
              <a:spcAft>
                <a:spcPts val="0"/>
              </a:spcAft>
              <a:buSzPts val="1400"/>
              <a:buNone/>
            </a:pPr>
            <a:endParaRPr lang="en-GB" b="0" baseline="0" dirty="0"/>
          </a:p>
          <a:p>
            <a:pPr marL="0" marR="0" lvl="0" indent="0" algn="l" rtl="0">
              <a:lnSpc>
                <a:spcPct val="100000"/>
              </a:lnSpc>
              <a:spcBef>
                <a:spcPts val="0"/>
              </a:spcBef>
              <a:spcAft>
                <a:spcPts val="0"/>
              </a:spcAft>
              <a:buSzPts val="1400"/>
              <a:buNone/>
            </a:pPr>
            <a:r>
              <a:rPr lang="en-GB" b="1" baseline="0" dirty="0"/>
              <a:t>Aim: </a:t>
            </a:r>
            <a:r>
              <a:rPr lang="en-GB" b="0" baseline="0" dirty="0"/>
              <a:t>to</a:t>
            </a:r>
            <a:r>
              <a:rPr lang="en-GB" b="1" baseline="0" dirty="0"/>
              <a:t> </a:t>
            </a:r>
            <a:r>
              <a:rPr lang="en-GB" b="0" baseline="0" dirty="0"/>
              <a:t>recap meanings of ‘</a:t>
            </a:r>
            <a:r>
              <a:rPr lang="en-GB" b="0" baseline="0" dirty="0" err="1"/>
              <a:t>tiene</a:t>
            </a:r>
            <a:r>
              <a:rPr lang="en-GB" b="0" baseline="0" dirty="0"/>
              <a:t>’ and introduce ‘tienen’</a:t>
            </a:r>
          </a:p>
          <a:p>
            <a:pPr marL="0" marR="0" lvl="0" indent="0" algn="l" rtl="0">
              <a:lnSpc>
                <a:spcPct val="100000"/>
              </a:lnSpc>
              <a:spcBef>
                <a:spcPts val="0"/>
              </a:spcBef>
              <a:spcAft>
                <a:spcPts val="0"/>
              </a:spcAft>
              <a:buSzPts val="1400"/>
              <a:buNone/>
            </a:pPr>
            <a:endParaRPr lang="en-GB" b="0" baseline="0" dirty="0"/>
          </a:p>
          <a:p>
            <a:pPr marL="0" marR="0" lvl="0" indent="0" algn="l" rtl="0">
              <a:lnSpc>
                <a:spcPct val="100000"/>
              </a:lnSpc>
              <a:spcBef>
                <a:spcPts val="0"/>
              </a:spcBef>
              <a:spcAft>
                <a:spcPts val="0"/>
              </a:spcAft>
              <a:buSzPts val="1400"/>
              <a:buNone/>
            </a:pPr>
            <a:r>
              <a:rPr lang="en-GB" b="1" baseline="0" dirty="0"/>
              <a:t>Procedure:</a:t>
            </a:r>
          </a:p>
          <a:p>
            <a:pPr marL="0" marR="0" lvl="0" indent="0" algn="l" rtl="0">
              <a:lnSpc>
                <a:spcPct val="100000"/>
              </a:lnSpc>
              <a:spcBef>
                <a:spcPts val="0"/>
              </a:spcBef>
              <a:spcAft>
                <a:spcPts val="0"/>
              </a:spcAft>
              <a:buSzPts val="1400"/>
              <a:buNone/>
            </a:pPr>
            <a:r>
              <a:rPr lang="en-GB" b="0" baseline="0" dirty="0"/>
              <a:t>1. The teacher clicks to show ‘</a:t>
            </a:r>
            <a:r>
              <a:rPr lang="en-GB" b="0" baseline="0" dirty="0" err="1"/>
              <a:t>tener</a:t>
            </a:r>
            <a:r>
              <a:rPr lang="en-GB" b="0" baseline="0" dirty="0"/>
              <a:t>’ and asks for the meaning. Clicking again shows the translation</a:t>
            </a:r>
          </a:p>
          <a:p>
            <a:pPr marL="0" marR="0" lvl="0" indent="0" algn="l" rtl="0">
              <a:lnSpc>
                <a:spcPct val="100000"/>
              </a:lnSpc>
              <a:spcBef>
                <a:spcPts val="0"/>
              </a:spcBef>
              <a:spcAft>
                <a:spcPts val="0"/>
              </a:spcAft>
              <a:buSzPts val="1400"/>
              <a:buNone/>
            </a:pPr>
            <a:r>
              <a:rPr lang="en-GB" b="0" baseline="0" dirty="0"/>
              <a:t>2. The teacher clicks to show ‘</a:t>
            </a:r>
            <a:r>
              <a:rPr lang="en-GB" b="0" baseline="0" dirty="0" err="1"/>
              <a:t>tiene</a:t>
            </a:r>
            <a:r>
              <a:rPr lang="en-GB" b="0" baseline="0" dirty="0"/>
              <a:t>’ and asks for the meanings. Clicking again show the answer.</a:t>
            </a:r>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1679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t>
            </a:r>
            <a:r>
              <a:rPr lang="en-GB" b="0" dirty="0" err="1"/>
              <a:t>tienen</a:t>
            </a:r>
            <a:r>
              <a:rPr lang="en-GB" b="0" dirty="0"/>
              <a:t>’ and show use </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i="0" baseline="0"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baseline="0" dirty="0"/>
              <a:t>The teacher clicks to show ‘</a:t>
            </a:r>
            <a:r>
              <a:rPr lang="en-GB" b="0" i="0" baseline="0" dirty="0" err="1"/>
              <a:t>tienen</a:t>
            </a:r>
            <a:r>
              <a:rPr lang="en-GB" b="0" i="0" baseline="0" dirty="0"/>
              <a:t>’ and its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b="0" i="0" baseline="0" dirty="0"/>
              <a:t>Clicking again shows an example of a sentence using ‘</a:t>
            </a:r>
            <a:r>
              <a:rPr lang="en-GB" b="0" i="0" baseline="0" dirty="0" err="1"/>
              <a:t>tienen</a:t>
            </a:r>
            <a:r>
              <a:rPr lang="en-GB" b="0" i="0" baseline="0" dirty="0"/>
              <a:t>’. A student could be asked for the meaning of the sentence before another click will show the translation.</a:t>
            </a: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9523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a:t>
            </a:r>
            <a:r>
              <a:rPr lang="en-GB" b="0" baseline="0" dirty="0"/>
              <a:t> recap adjective agreements</a:t>
            </a:r>
          </a:p>
          <a:p>
            <a:endParaRPr lang="en-GB" b="0" baseline="0" dirty="0"/>
          </a:p>
          <a:p>
            <a:r>
              <a:rPr lang="en-GB" b="1" baseline="0" dirty="0"/>
              <a:t>Procedure:</a:t>
            </a:r>
          </a:p>
          <a:p>
            <a:pPr marL="228600" indent="-228600">
              <a:buAutoNum type="arabicPeriod"/>
            </a:pPr>
            <a:r>
              <a:rPr lang="en-GB" b="0" baseline="0" dirty="0"/>
              <a:t>The teacher can either use the adjective on the previous slide ‘</a:t>
            </a:r>
            <a:r>
              <a:rPr lang="en-GB" b="0" baseline="0" dirty="0" err="1"/>
              <a:t>es</a:t>
            </a:r>
            <a:r>
              <a:rPr lang="en-GB" b="0" baseline="0" dirty="0"/>
              <a:t> </a:t>
            </a:r>
            <a:r>
              <a:rPr lang="en-GB" b="0" baseline="0" dirty="0" err="1"/>
              <a:t>hermoso</a:t>
            </a:r>
            <a:r>
              <a:rPr lang="en-GB" b="0" baseline="0" dirty="0"/>
              <a:t>’ to lead in to a reminder of questions eliciting answers about how adjectives agree in gender and number. Both patterns covered so far in the SoW are practised here, and this activity will be useful for the forthcoming activities in this lesson</a:t>
            </a:r>
            <a:endParaRPr lang="en-GB" b="0" dirty="0"/>
          </a:p>
          <a:p>
            <a:pPr marL="228600" indent="-228600">
              <a:buAutoNum type="arabicPeriod"/>
            </a:pPr>
            <a:r>
              <a:rPr lang="en-GB" baseline="0" dirty="0"/>
              <a:t>Teachers ask students to write the adjectives down in two columns depending on whether the ending will change ‘o/a/</a:t>
            </a:r>
            <a:r>
              <a:rPr lang="en-GB" baseline="0" dirty="0" err="1"/>
              <a:t>os</a:t>
            </a:r>
            <a:r>
              <a:rPr lang="en-GB" baseline="0" dirty="0"/>
              <a:t>/as’ or ‘e/</a:t>
            </a:r>
            <a:r>
              <a:rPr lang="en-GB" baseline="0" dirty="0" err="1"/>
              <a:t>es</a:t>
            </a:r>
            <a:r>
              <a:rPr lang="en-GB" baseline="0" dirty="0"/>
              <a:t>’. As an alternative, this exercise could be done orally.</a:t>
            </a:r>
          </a:p>
          <a:p>
            <a:pPr marL="0" indent="0">
              <a:buNone/>
            </a:pPr>
            <a:endParaRPr lang="en-GB" baseline="0" dirty="0"/>
          </a:p>
          <a:p>
            <a:pPr marL="0" indent="0">
              <a:buNone/>
            </a:pPr>
            <a:r>
              <a:rPr lang="en-GB" b="1" baseline="0" dirty="0"/>
              <a:t>Notes:</a:t>
            </a:r>
          </a:p>
          <a:p>
            <a:r>
              <a:rPr lang="en-GB" baseline="0" dirty="0"/>
              <a:t>The shapes offer a visual representation of the possible endings.  Elicit the responses from the students as to when to use the different endings and therefore which type of adjective will go in each box.  </a:t>
            </a: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406460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Answer slide for the previous activity</a:t>
            </a:r>
          </a:p>
          <a:p>
            <a:endParaRPr lang="en-GB" baseline="0" dirty="0"/>
          </a:p>
          <a:p>
            <a:r>
              <a:rPr lang="en-GB" b="1" baseline="0" dirty="0"/>
              <a:t>Notes:</a:t>
            </a:r>
          </a:p>
          <a:p>
            <a:r>
              <a:rPr lang="en-GB" b="0" baseline="0" dirty="0"/>
              <a:t>Teachers should take this opportunity to revisit the meaning of these adjectives. This could either be done by going through each word one by one or by saying ‘white, masculine plural’ and asking students to say ‘</a:t>
            </a:r>
            <a:r>
              <a:rPr lang="en-GB" b="0" baseline="0" dirty="0" err="1"/>
              <a:t>blancos</a:t>
            </a:r>
            <a:r>
              <a:rPr lang="en-GB" b="0" baseline="0" dirty="0"/>
              <a:t>’, or doing it from L2 to L1, saying ‘</a:t>
            </a:r>
            <a:r>
              <a:rPr lang="en-GB" b="0" baseline="0" dirty="0" err="1"/>
              <a:t>blancos</a:t>
            </a:r>
            <a:r>
              <a:rPr lang="en-GB" b="0" baseline="0" dirty="0"/>
              <a:t>’ and asking for the answer ‘white, masculine plural’.</a:t>
            </a: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2401893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aseline="0" dirty="0"/>
              <a:t> 5 minutes</a:t>
            </a:r>
          </a:p>
          <a:p>
            <a:endParaRPr lang="en-GB" baseline="0" dirty="0"/>
          </a:p>
          <a:p>
            <a:r>
              <a:rPr lang="en-GB" b="1" baseline="0" dirty="0"/>
              <a:t>Aim:</a:t>
            </a:r>
            <a:r>
              <a:rPr lang="en-GB" b="0" baseline="0" dirty="0"/>
              <a:t> reading exercise pairing up ‘</a:t>
            </a:r>
            <a:r>
              <a:rPr lang="en-GB" b="0" baseline="0" dirty="0" err="1"/>
              <a:t>tiene</a:t>
            </a:r>
            <a:r>
              <a:rPr lang="en-GB" b="0" baseline="0" dirty="0"/>
              <a:t>’ and ‘</a:t>
            </a:r>
            <a:r>
              <a:rPr lang="en-GB" b="0" baseline="0" dirty="0" err="1"/>
              <a:t>tienen</a:t>
            </a:r>
            <a:r>
              <a:rPr lang="en-GB" b="0" baseline="0" dirty="0"/>
              <a:t>’ to practise understanding their different meanings.</a:t>
            </a:r>
          </a:p>
          <a:p>
            <a:endParaRPr lang="en-GB" b="0" baseline="0" dirty="0"/>
          </a:p>
          <a:p>
            <a:r>
              <a:rPr lang="en-GB" b="1" baseline="0" dirty="0"/>
              <a:t>Procedure:</a:t>
            </a:r>
          </a:p>
          <a:p>
            <a:pPr marL="228600" indent="-228600">
              <a:buAutoNum type="arabicPeriod"/>
            </a:pPr>
            <a:r>
              <a:rPr lang="en-GB" b="0" baseline="0" dirty="0"/>
              <a:t>Teachers can decide here how much of the grid students copy into their exercise book, whether they write the sentence or not. </a:t>
            </a:r>
          </a:p>
          <a:p>
            <a:pPr marL="228600" indent="-228600">
              <a:buAutoNum type="arabicPeriod"/>
            </a:pPr>
            <a:r>
              <a:rPr lang="en-GB" b="0" baseline="0" dirty="0"/>
              <a:t>The key element for students is to recognise ‘</a:t>
            </a:r>
            <a:r>
              <a:rPr lang="en-GB" b="0" baseline="0" dirty="0" err="1"/>
              <a:t>tiene</a:t>
            </a:r>
            <a:r>
              <a:rPr lang="en-GB" b="0" baseline="0" dirty="0"/>
              <a:t>’ or ‘</a:t>
            </a:r>
            <a:r>
              <a:rPr lang="en-GB" b="0" baseline="0" dirty="0" err="1"/>
              <a:t>tienen</a:t>
            </a:r>
            <a:r>
              <a:rPr lang="en-GB" b="0" baseline="0" dirty="0"/>
              <a:t>’ and tick the correct column. They then also translate what the town has into English.</a:t>
            </a:r>
          </a:p>
          <a:p>
            <a:pPr marL="228600" indent="-228600">
              <a:buAutoNum type="arabicPeriod"/>
            </a:pPr>
            <a:r>
              <a:rPr lang="en-GB" b="0" baseline="0" dirty="0"/>
              <a:t>When finished the teacher clicks to show each answer individually, first the ‘it has’ or ‘they have’, and then the English translation, allowing students to answer.</a:t>
            </a:r>
          </a:p>
          <a:p>
            <a:pPr marL="228600" indent="-228600">
              <a:buAutoNum type="arabicPeriod"/>
            </a:pPr>
            <a:r>
              <a:rPr lang="en-GB" b="0" baseline="0" dirty="0"/>
              <a:t>It is worth teachers drawing attention to the adjective agreements in action in each sentence.</a:t>
            </a:r>
          </a:p>
          <a:p>
            <a:pPr marL="0" indent="0">
              <a:buNone/>
            </a:pPr>
            <a:endParaRPr lang="en-GB" b="0" baseline="0" dirty="0"/>
          </a:p>
          <a:p>
            <a:pPr marL="0" indent="0">
              <a:buNone/>
            </a:pPr>
            <a:r>
              <a:rPr lang="en-GB" b="1" baseline="0" dirty="0"/>
              <a:t>Notes:</a:t>
            </a:r>
            <a:endParaRPr lang="en-GB" dirty="0"/>
          </a:p>
          <a:p>
            <a:r>
              <a:rPr lang="en-GB" dirty="0"/>
              <a:t>Vocabulary in this activity is revisited from 1.2.6 – vista/</a:t>
            </a:r>
            <a:r>
              <a:rPr lang="en-GB" dirty="0" err="1"/>
              <a:t>edificio</a:t>
            </a:r>
            <a:r>
              <a:rPr lang="en-GB" dirty="0"/>
              <a:t>/</a:t>
            </a:r>
            <a:r>
              <a:rPr lang="en-GB" dirty="0" err="1"/>
              <a:t>equipo</a:t>
            </a:r>
            <a:r>
              <a:rPr lang="en-GB" dirty="0"/>
              <a:t>/</a:t>
            </a:r>
            <a:r>
              <a:rPr lang="en-GB" dirty="0" err="1"/>
              <a:t>plato</a:t>
            </a:r>
            <a:r>
              <a:rPr lang="en-GB" dirty="0"/>
              <a:t>/</a:t>
            </a:r>
            <a:r>
              <a:rPr lang="en-GB" dirty="0" err="1"/>
              <a:t>trabajo</a:t>
            </a:r>
            <a:r>
              <a:rPr lang="en-GB" dirty="0"/>
              <a:t>/</a:t>
            </a:r>
            <a:r>
              <a:rPr lang="en-GB" dirty="0" err="1"/>
              <a:t>familia</a:t>
            </a:r>
            <a:r>
              <a:rPr lang="en-GB" dirty="0"/>
              <a:t>/</a:t>
            </a:r>
            <a:r>
              <a:rPr lang="en-GB" dirty="0" err="1"/>
              <a:t>película</a:t>
            </a:r>
            <a:r>
              <a:rPr lang="en-GB" dirty="0"/>
              <a:t>/</a:t>
            </a:r>
            <a:r>
              <a:rPr lang="en-GB" dirty="0" err="1"/>
              <a:t>intersante</a:t>
            </a:r>
            <a:r>
              <a:rPr lang="en-GB" dirty="0"/>
              <a:t>/</a:t>
            </a:r>
            <a:r>
              <a:rPr lang="en-GB" dirty="0" err="1"/>
              <a:t>grande</a:t>
            </a:r>
            <a:r>
              <a:rPr lang="en-GB" dirty="0"/>
              <a:t> (plus</a:t>
            </a:r>
            <a:r>
              <a:rPr lang="en-GB" baseline="0" dirty="0"/>
              <a:t> </a:t>
            </a:r>
            <a:r>
              <a:rPr lang="en-GB" baseline="0" dirty="0" err="1"/>
              <a:t>isla</a:t>
            </a:r>
            <a:r>
              <a:rPr lang="en-GB" baseline="0" dirty="0"/>
              <a:t> and pueblo in the rubric)</a:t>
            </a:r>
            <a:r>
              <a:rPr lang="en-GB" dirty="0"/>
              <a:t> and 1.1.7 –</a:t>
            </a:r>
            <a:r>
              <a:rPr lang="en-GB" baseline="0" dirty="0"/>
              <a:t> </a:t>
            </a:r>
            <a:r>
              <a:rPr lang="en-GB" baseline="0" dirty="0" err="1"/>
              <a:t>producto</a:t>
            </a:r>
            <a:r>
              <a:rPr lang="en-GB" baseline="0" dirty="0"/>
              <a:t> </a:t>
            </a: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1009326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5</a:t>
            </a:r>
            <a:r>
              <a:rPr lang="en-US" b="0" baseline="0" dirty="0"/>
              <a:t> minutes</a:t>
            </a:r>
          </a:p>
          <a:p>
            <a:endParaRPr lang="en-US" b="0" baseline="0" dirty="0"/>
          </a:p>
          <a:p>
            <a:r>
              <a:rPr lang="en-US" b="1" baseline="0" dirty="0"/>
              <a:t>Aim: </a:t>
            </a:r>
            <a:r>
              <a:rPr lang="en-US" b="0" baseline="0" dirty="0"/>
              <a:t>listening activity pairing up ‘</a:t>
            </a:r>
            <a:r>
              <a:rPr lang="en-US" b="0" baseline="0" dirty="0" err="1"/>
              <a:t>tiene</a:t>
            </a:r>
            <a:r>
              <a:rPr lang="en-US" b="0" baseline="0" dirty="0"/>
              <a:t>’ with ‘</a:t>
            </a:r>
            <a:r>
              <a:rPr lang="en-US" b="0" baseline="0" dirty="0" err="1"/>
              <a:t>tienen</a:t>
            </a:r>
            <a:r>
              <a:rPr lang="en-US" b="0" baseline="0" dirty="0"/>
              <a:t>’, and practice with adjective agreements</a:t>
            </a:r>
            <a:endParaRPr lang="en-US" b="1" dirty="0"/>
          </a:p>
          <a:p>
            <a:endParaRPr lang="en-US" dirty="0"/>
          </a:p>
          <a:p>
            <a:r>
              <a:rPr lang="en-US" b="1" dirty="0"/>
              <a:t>Procedure:</a:t>
            </a:r>
          </a:p>
          <a:p>
            <a:r>
              <a:rPr lang="en-US" b="0" baseline="0" dirty="0"/>
              <a:t>1. Students copy out the grid. They will need to tick the correct column depending on whether they hear ‘</a:t>
            </a:r>
            <a:r>
              <a:rPr lang="en-US" b="0" baseline="0" dirty="0" err="1"/>
              <a:t>tiene</a:t>
            </a:r>
            <a:r>
              <a:rPr lang="en-US" b="0" baseline="0" dirty="0"/>
              <a:t>’ or ‘</a:t>
            </a:r>
            <a:r>
              <a:rPr lang="en-US" b="0" baseline="0" dirty="0" err="1"/>
              <a:t>tienen</a:t>
            </a:r>
            <a:r>
              <a:rPr lang="en-US" b="0" baseline="0" dirty="0"/>
              <a:t>’</a:t>
            </a:r>
          </a:p>
          <a:p>
            <a:pPr marL="0" indent="0">
              <a:buNone/>
            </a:pPr>
            <a:r>
              <a:rPr lang="en-US" b="0" baseline="0" dirty="0"/>
              <a:t>2. The teacher clicks the number button to play the short phrase. The adjective is beeped out.</a:t>
            </a:r>
          </a:p>
          <a:p>
            <a:pPr marL="0" indent="0">
              <a:buNone/>
            </a:pPr>
            <a:r>
              <a:rPr lang="en-US" b="0" baseline="0" dirty="0"/>
              <a:t>3. The answers are shown by clicking one after another</a:t>
            </a:r>
          </a:p>
          <a:p>
            <a:pPr marL="0" indent="0">
              <a:buNone/>
            </a:pPr>
            <a:r>
              <a:rPr lang="en-US" b="0" baseline="0" dirty="0"/>
              <a:t>4. After showing the answer to number 8, the teacher asks students to write a possible adjective that could fill in the bleep in the recording, ensuring that the adjective agrees with the noun. The teacher can then listen to various answers from students and ask them for the meaning in English. One possible answer is given for number one, but there are no other answers on this slide.</a:t>
            </a:r>
          </a:p>
          <a:p>
            <a:pPr marL="0" indent="0">
              <a:buNone/>
            </a:pPr>
            <a:endParaRPr lang="en-US" b="0" dirty="0"/>
          </a:p>
          <a:p>
            <a:endParaRPr lang="en-US" b="1" dirty="0"/>
          </a:p>
          <a:p>
            <a:r>
              <a:rPr lang="en-US" b="1" dirty="0"/>
              <a:t>Transcript:</a:t>
            </a:r>
          </a:p>
          <a:p>
            <a:pPr marL="228600" indent="-228600">
              <a:buAutoNum type="arabicParenR"/>
            </a:pPr>
            <a:r>
              <a:rPr lang="en-US" dirty="0" err="1"/>
              <a:t>Tiene</a:t>
            </a:r>
            <a:r>
              <a:rPr lang="en-US" baseline="0" dirty="0"/>
              <a:t> una </a:t>
            </a:r>
            <a:r>
              <a:rPr lang="en-US" baseline="0" dirty="0" err="1"/>
              <a:t>camisa</a:t>
            </a:r>
            <a:r>
              <a:rPr lang="en-US" baseline="0" dirty="0"/>
              <a:t>. </a:t>
            </a:r>
            <a:r>
              <a:rPr lang="en-US" baseline="0" dirty="0" err="1"/>
              <a:t>Es</a:t>
            </a:r>
            <a:r>
              <a:rPr lang="en-US" baseline="0" dirty="0"/>
              <a:t> [beep]</a:t>
            </a:r>
            <a:r>
              <a:rPr lang="en-US" dirty="0"/>
              <a:t> </a:t>
            </a:r>
          </a:p>
          <a:p>
            <a:pPr marL="228600" indent="-228600">
              <a:buAutoNum type="arabicParenR"/>
            </a:pPr>
            <a:r>
              <a:rPr lang="en-US" dirty="0" err="1"/>
              <a:t>Tienen</a:t>
            </a:r>
            <a:r>
              <a:rPr lang="en-US" dirty="0"/>
              <a:t> </a:t>
            </a:r>
            <a:r>
              <a:rPr lang="en-US" dirty="0" err="1"/>
              <a:t>unas</a:t>
            </a:r>
            <a:r>
              <a:rPr lang="en-US" dirty="0"/>
              <a:t> </a:t>
            </a:r>
            <a:r>
              <a:rPr lang="en-US" dirty="0" err="1"/>
              <a:t>películas</a:t>
            </a:r>
            <a:r>
              <a:rPr lang="en-US" dirty="0"/>
              <a:t>. Son [beep]</a:t>
            </a:r>
          </a:p>
          <a:p>
            <a:pPr marL="228600" indent="-228600">
              <a:buAutoNum type="arabicParenR"/>
            </a:pPr>
            <a:r>
              <a:rPr lang="en-US" dirty="0" err="1"/>
              <a:t>Tiene</a:t>
            </a:r>
            <a:r>
              <a:rPr lang="en-US" baseline="0" dirty="0"/>
              <a:t> una </a:t>
            </a:r>
            <a:r>
              <a:rPr lang="en-US" baseline="0" dirty="0" err="1"/>
              <a:t>bolsa</a:t>
            </a:r>
            <a:r>
              <a:rPr lang="en-US" baseline="0" dirty="0"/>
              <a:t>. </a:t>
            </a:r>
            <a:r>
              <a:rPr lang="en-US" baseline="0" dirty="0" err="1"/>
              <a:t>Es</a:t>
            </a:r>
            <a:r>
              <a:rPr lang="en-US" baseline="0" dirty="0"/>
              <a:t> [beep]</a:t>
            </a:r>
          </a:p>
          <a:p>
            <a:pPr marL="228600" indent="-228600">
              <a:buAutoNum type="arabicParenR"/>
            </a:pPr>
            <a:r>
              <a:rPr lang="en-US" baseline="0" dirty="0" err="1"/>
              <a:t>Tiene</a:t>
            </a:r>
            <a:r>
              <a:rPr lang="en-US" baseline="0" dirty="0"/>
              <a:t> </a:t>
            </a:r>
            <a:r>
              <a:rPr lang="en-US" baseline="0" dirty="0" err="1"/>
              <a:t>unos</a:t>
            </a:r>
            <a:r>
              <a:rPr lang="en-US" baseline="0" dirty="0"/>
              <a:t> </a:t>
            </a:r>
            <a:r>
              <a:rPr lang="en-US" baseline="0" dirty="0" err="1"/>
              <a:t>zapatos</a:t>
            </a:r>
            <a:r>
              <a:rPr lang="en-US" baseline="0" dirty="0"/>
              <a:t>. Son [beep]</a:t>
            </a:r>
          </a:p>
          <a:p>
            <a:pPr marL="228600" indent="-228600">
              <a:buAutoNum type="arabicParenR"/>
            </a:pPr>
            <a:r>
              <a:rPr lang="en-US" baseline="0" dirty="0" err="1"/>
              <a:t>Tienen</a:t>
            </a:r>
            <a:r>
              <a:rPr lang="en-US" baseline="0" dirty="0"/>
              <a:t> </a:t>
            </a:r>
            <a:r>
              <a:rPr lang="en-US" baseline="0" dirty="0" err="1"/>
              <a:t>unas</a:t>
            </a:r>
            <a:r>
              <a:rPr lang="en-US" baseline="0" dirty="0"/>
              <a:t> </a:t>
            </a:r>
            <a:r>
              <a:rPr lang="en-US" baseline="0" dirty="0" err="1"/>
              <a:t>cosas</a:t>
            </a:r>
            <a:r>
              <a:rPr lang="en-US" baseline="0" dirty="0"/>
              <a:t>. Son [beep]</a:t>
            </a:r>
          </a:p>
          <a:p>
            <a:pPr marL="228600" indent="-228600">
              <a:buAutoNum type="arabicParenR"/>
            </a:pPr>
            <a:r>
              <a:rPr lang="en-US" baseline="0" dirty="0" err="1"/>
              <a:t>Tienen</a:t>
            </a:r>
            <a:r>
              <a:rPr lang="en-US" baseline="0" dirty="0"/>
              <a:t> una </a:t>
            </a:r>
            <a:r>
              <a:rPr lang="en-US" baseline="0" dirty="0" err="1"/>
              <a:t>tía</a:t>
            </a:r>
            <a:r>
              <a:rPr lang="en-US" baseline="0" dirty="0"/>
              <a:t>. </a:t>
            </a:r>
            <a:r>
              <a:rPr lang="en-US" baseline="0" dirty="0" err="1"/>
              <a:t>Es</a:t>
            </a:r>
            <a:r>
              <a:rPr lang="en-US" baseline="0" dirty="0"/>
              <a:t> [beep]</a:t>
            </a:r>
          </a:p>
          <a:p>
            <a:pPr marL="228600" indent="-228600">
              <a:buAutoNum type="arabicParenR"/>
            </a:pPr>
            <a:r>
              <a:rPr lang="en-US" baseline="0" dirty="0" err="1"/>
              <a:t>Tiene</a:t>
            </a:r>
            <a:r>
              <a:rPr lang="en-US" baseline="0" dirty="0"/>
              <a:t> </a:t>
            </a:r>
            <a:r>
              <a:rPr lang="en-US" baseline="0" dirty="0" err="1"/>
              <a:t>unos</a:t>
            </a:r>
            <a:r>
              <a:rPr lang="en-US" baseline="0" dirty="0"/>
              <a:t> amigos. Son [beep]</a:t>
            </a:r>
          </a:p>
          <a:p>
            <a:pPr marL="228600" indent="-228600">
              <a:buAutoNum type="arabicParenR"/>
            </a:pPr>
            <a:r>
              <a:rPr lang="en-US" baseline="0" dirty="0" err="1"/>
              <a:t>Tienen</a:t>
            </a:r>
            <a:r>
              <a:rPr lang="en-US" baseline="0" dirty="0"/>
              <a:t> una </a:t>
            </a:r>
            <a:r>
              <a:rPr lang="en-US" baseline="0" dirty="0" err="1"/>
              <a:t>familia</a:t>
            </a:r>
            <a:r>
              <a:rPr lang="en-US" baseline="0" dirty="0"/>
              <a:t>. </a:t>
            </a:r>
            <a:r>
              <a:rPr lang="en-US" baseline="0" dirty="0" err="1"/>
              <a:t>Es</a:t>
            </a:r>
            <a:r>
              <a:rPr lang="en-US" baseline="0" dirty="0"/>
              <a:t> [beep]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858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619276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a:t>
            </a:r>
          </a:p>
          <a:p>
            <a:r>
              <a:rPr lang="en-GB" b="0" dirty="0"/>
              <a:t>This</a:t>
            </a:r>
            <a:r>
              <a:rPr lang="en-GB" b="0" baseline="0" dirty="0"/>
              <a:t> slide and the next one are the Person A and Person B sheets for the writing, speaking and listening activity, do not show these in class.</a:t>
            </a:r>
          </a:p>
          <a:p>
            <a:r>
              <a:rPr lang="en-GB" b="0" baseline="0" dirty="0"/>
              <a:t>This is the Person A sheet</a:t>
            </a:r>
            <a:endParaRPr lang="en-GB" b="0" dirty="0"/>
          </a:p>
          <a:p>
            <a:endParaRPr lang="en-GB" b="1" dirty="0"/>
          </a:p>
          <a:p>
            <a:r>
              <a:rPr lang="en-GB" b="1" dirty="0"/>
              <a:t>Timing: </a:t>
            </a:r>
            <a:r>
              <a:rPr lang="en-GB" b="0" dirty="0"/>
              <a:t>10 minutes</a:t>
            </a:r>
          </a:p>
          <a:p>
            <a:endParaRPr lang="en-GB" b="1" dirty="0"/>
          </a:p>
          <a:p>
            <a:r>
              <a:rPr lang="en-GB" b="1" dirty="0"/>
              <a:t>Aim: </a:t>
            </a:r>
            <a:r>
              <a:rPr lang="en-GB" b="0" dirty="0"/>
              <a:t>writing</a:t>
            </a:r>
            <a:r>
              <a:rPr lang="en-GB" b="0" baseline="0" dirty="0"/>
              <a:t>, speaking and listening activity practising using ‘</a:t>
            </a:r>
            <a:r>
              <a:rPr lang="en-GB" b="0" baseline="0" dirty="0" err="1"/>
              <a:t>tiene</a:t>
            </a:r>
            <a:r>
              <a:rPr lang="en-GB" b="0" baseline="0" dirty="0"/>
              <a:t>’ and </a:t>
            </a:r>
            <a:r>
              <a:rPr lang="en-GB" b="0" baseline="0" dirty="0" err="1"/>
              <a:t>tienen</a:t>
            </a:r>
            <a:r>
              <a:rPr lang="en-GB" b="0" baseline="0" dirty="0"/>
              <a:t>’, this week’s vocabulary and adjective agreements.</a:t>
            </a:r>
          </a:p>
          <a:p>
            <a:endParaRPr lang="en-GB" b="0" baseline="0" dirty="0"/>
          </a:p>
          <a:p>
            <a:r>
              <a:rPr lang="en-GB" b="1" baseline="0" dirty="0"/>
              <a:t>Procedure:</a:t>
            </a:r>
          </a:p>
          <a:p>
            <a:pPr marL="228600" indent="-228600">
              <a:buAutoNum type="arabicPeriod"/>
            </a:pPr>
            <a:r>
              <a:rPr lang="en-GB" b="0" baseline="0" dirty="0"/>
              <a:t>The teacher gives different sheets to partner A and partner B.</a:t>
            </a:r>
          </a:p>
          <a:p>
            <a:pPr marL="228600" indent="-228600">
              <a:buAutoNum type="arabicPeriod"/>
            </a:pPr>
            <a:r>
              <a:rPr lang="en-GB" dirty="0"/>
              <a:t>Each partner</a:t>
            </a:r>
            <a:r>
              <a:rPr lang="en-GB" baseline="0" dirty="0"/>
              <a:t> must first write their own set of sentences in Spanish.  They then take it in turns to say a sentence to their partner who must listen to find out the information about the person/s being described and write the details under the correct picture in English.  Students need to listen carefully for </a:t>
            </a:r>
            <a:r>
              <a:rPr lang="en-GB" baseline="0" dirty="0" err="1"/>
              <a:t>tiene</a:t>
            </a:r>
            <a:r>
              <a:rPr lang="en-GB" baseline="0" dirty="0"/>
              <a:t>/</a:t>
            </a:r>
            <a:r>
              <a:rPr lang="en-GB" baseline="0" dirty="0" err="1"/>
              <a:t>tienen</a:t>
            </a:r>
            <a:r>
              <a:rPr lang="en-GB" baseline="0" dirty="0"/>
              <a:t> to determine a) who is being described, then listen to the details to determine b) the exact description.</a:t>
            </a:r>
          </a:p>
          <a:p>
            <a:pPr marL="228600" indent="-228600">
              <a:buAutoNum type="arabicPeriod"/>
            </a:pPr>
            <a:r>
              <a:rPr lang="en-GB" baseline="0" dirty="0"/>
              <a:t>At the end of the activity partners compare their answers to the original sentences to see if the have understood the information correctly.</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1870470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a:t>
            </a:r>
          </a:p>
          <a:p>
            <a:r>
              <a:rPr lang="en-GB" dirty="0"/>
              <a:t>This is partner B’s sheet,</a:t>
            </a:r>
            <a:r>
              <a:rPr lang="en-GB" baseline="0" dirty="0"/>
              <a:t> do not show this on the screen in class.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3118340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 for writing,</a:t>
            </a:r>
            <a:r>
              <a:rPr lang="en-GB" b="1" baseline="0" dirty="0"/>
              <a:t> speaking and listening activity</a:t>
            </a:r>
            <a:endParaRPr lang="en-GB" b="1" dirty="0"/>
          </a:p>
          <a:p>
            <a:endParaRPr lang="en-GB" b="1" dirty="0"/>
          </a:p>
          <a:p>
            <a:r>
              <a:rPr lang="en-GB" b="1" dirty="0"/>
              <a:t>Procedure</a:t>
            </a:r>
          </a:p>
          <a:p>
            <a:r>
              <a:rPr lang="en-GB" dirty="0"/>
              <a:t>1. Teachers can display this slide</a:t>
            </a:r>
            <a:r>
              <a:rPr lang="en-GB" baseline="0" dirty="0"/>
              <a:t> to allow students to check if their understanding in English was correct. All the answers are revealed at once. If desired, teachers could go through the answers with students first before showing this slide in class.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572502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Second</a:t>
            </a:r>
            <a:r>
              <a:rPr lang="en-GB" b="1" baseline="0" dirty="0"/>
              <a:t> answer slide for the writing, speaking and listening activity</a:t>
            </a:r>
          </a:p>
          <a:p>
            <a:endParaRPr lang="en-GB" b="1" baseline="0" dirty="0"/>
          </a:p>
          <a:p>
            <a:r>
              <a:rPr lang="en-GB" b="1" baseline="0" dirty="0"/>
              <a:t>Procedure</a:t>
            </a:r>
            <a:endParaRPr lang="en-GB" b="1" dirty="0"/>
          </a:p>
          <a:p>
            <a:r>
              <a:rPr lang="en-GB" dirty="0"/>
              <a:t>1. Teachers can display this slide</a:t>
            </a:r>
            <a:r>
              <a:rPr lang="en-GB" baseline="0" dirty="0"/>
              <a:t> to allow students to check if their original Spanish was correct, as the final bringing together of this activity. Teachers can highlight key aspects such as adjective agreements once again here.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19920346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10 minutes</a:t>
            </a:r>
          </a:p>
          <a:p>
            <a:endParaRPr lang="en-GB" b="0" baseline="0" dirty="0"/>
          </a:p>
          <a:p>
            <a:r>
              <a:rPr lang="en-GB" b="1" baseline="0" dirty="0"/>
              <a:t>Aim: </a:t>
            </a:r>
            <a:r>
              <a:rPr lang="en-GB" b="0" baseline="0" dirty="0"/>
              <a:t>to practise writing the different forms of ‘</a:t>
            </a:r>
            <a:r>
              <a:rPr lang="en-GB" b="0" baseline="0" dirty="0" err="1"/>
              <a:t>tener</a:t>
            </a:r>
            <a:r>
              <a:rPr lang="en-GB" b="0" baseline="0" dirty="0"/>
              <a:t>’ learned this week (</a:t>
            </a:r>
            <a:r>
              <a:rPr lang="en-GB" b="0" baseline="0" dirty="0" err="1"/>
              <a:t>tengo</a:t>
            </a:r>
            <a:r>
              <a:rPr lang="en-GB" b="0" baseline="0" dirty="0"/>
              <a:t>/</a:t>
            </a:r>
            <a:r>
              <a:rPr lang="en-GB" b="0" baseline="0" dirty="0" err="1"/>
              <a:t>tiene</a:t>
            </a:r>
            <a:r>
              <a:rPr lang="en-GB" b="0" baseline="0" dirty="0"/>
              <a:t>/tenemos /tienen) and adjective agreements.</a:t>
            </a:r>
          </a:p>
          <a:p>
            <a:endParaRPr lang="en-GB" b="0" baseline="0" dirty="0"/>
          </a:p>
          <a:p>
            <a:r>
              <a:rPr lang="en-GB" b="1" baseline="0" dirty="0"/>
              <a:t>Procedure:</a:t>
            </a:r>
          </a:p>
          <a:p>
            <a:pPr marL="228600" indent="-228600">
              <a:buAutoNum type="arabicPeriod"/>
            </a:pPr>
            <a:r>
              <a:rPr lang="en-GB" b="0" baseline="0" dirty="0"/>
              <a:t>Students need to translate the sentences into Spanish. Teachers should ask students to focus on using the correct form of ‘</a:t>
            </a:r>
            <a:r>
              <a:rPr lang="en-GB" b="0" baseline="0" dirty="0" err="1"/>
              <a:t>tener</a:t>
            </a:r>
            <a:r>
              <a:rPr lang="en-GB" b="0" baseline="0" dirty="0"/>
              <a:t>’ and remind them to check adjective agreements in each sentence.</a:t>
            </a:r>
          </a:p>
          <a:p>
            <a:pPr marL="228600" indent="-228600">
              <a:buAutoNum type="arabicPeriod"/>
            </a:pPr>
            <a:r>
              <a:rPr lang="en-GB" b="0" baseline="0" dirty="0"/>
              <a:t>Teacher clicks to show the correct sentences one after another.</a:t>
            </a:r>
            <a:endParaRPr lang="en-GB" b="0" dirty="0"/>
          </a:p>
          <a:p>
            <a:endParaRPr lang="en-GB" dirty="0"/>
          </a:p>
          <a:p>
            <a:r>
              <a:rPr lang="en-GB" b="1" baseline="0" dirty="0"/>
              <a:t>Notes</a:t>
            </a:r>
          </a:p>
          <a:p>
            <a:r>
              <a:rPr lang="en-GB" b="0" baseline="0" dirty="0"/>
              <a:t>This activity </a:t>
            </a:r>
            <a:r>
              <a:rPr lang="en-GB" baseline="0" dirty="0"/>
              <a:t>presents a challenge in terms of accuracy of verb and adjective agreement.  This will allow the teacher to gauge the students’ competency with these grammatical features.</a:t>
            </a:r>
          </a:p>
          <a:p>
            <a:r>
              <a:rPr lang="en-GB" baseline="0" dirty="0"/>
              <a:t>Numbers 6 &amp; 7 may lead to some discussion.  This presents an opportunity to clarify and exemplify the meanings of </a:t>
            </a:r>
            <a:r>
              <a:rPr lang="en-GB" baseline="0" dirty="0" err="1"/>
              <a:t>tiene</a:t>
            </a:r>
            <a:r>
              <a:rPr lang="en-GB" baseline="0" dirty="0"/>
              <a:t> / tienen as has/have </a:t>
            </a:r>
            <a:r>
              <a:rPr lang="en-GB" baseline="0" dirty="0" err="1"/>
              <a:t>i.e</a:t>
            </a:r>
            <a:r>
              <a:rPr lang="en-GB" baseline="0" dirty="0"/>
              <a:t> not he/she/it has &amp; they have.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38797136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2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rr</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aseline="0" dirty="0"/>
              <a:t>Word frequency rankings: </a:t>
            </a:r>
            <a:r>
              <a:rPr lang="en-GB" b="1" baseline="0" dirty="0" err="1"/>
              <a:t>perro</a:t>
            </a:r>
            <a:r>
              <a:rPr lang="en-GB" b="1" baseline="0" dirty="0"/>
              <a:t> </a:t>
            </a:r>
            <a:r>
              <a:rPr lang="en-GB" baseline="0" dirty="0"/>
              <a:t>[888]; </a:t>
            </a:r>
            <a:r>
              <a:rPr lang="en-GB" b="1" baseline="0" dirty="0" err="1"/>
              <a:t>correr</a:t>
            </a:r>
            <a:r>
              <a:rPr lang="en-GB" b="1" baseline="0" dirty="0"/>
              <a:t> </a:t>
            </a:r>
            <a:r>
              <a:rPr lang="en-GB" baseline="0" dirty="0"/>
              <a:t>[343]; </a:t>
            </a:r>
            <a:r>
              <a:rPr lang="en-GB" b="1" baseline="0" dirty="0" err="1"/>
              <a:t>cerrar</a:t>
            </a:r>
            <a:r>
              <a:rPr lang="en-GB" b="1" baseline="0" dirty="0"/>
              <a:t> </a:t>
            </a:r>
            <a:r>
              <a:rPr lang="en-GB" b="0" baseline="0" dirty="0"/>
              <a:t>[521];</a:t>
            </a:r>
            <a:r>
              <a:rPr lang="en-GB" baseline="0" dirty="0"/>
              <a:t> </a:t>
            </a:r>
            <a:r>
              <a:rPr lang="en-GB" b="1" baseline="0" dirty="0" err="1"/>
              <a:t>correo</a:t>
            </a:r>
            <a:r>
              <a:rPr lang="en-GB" b="1" baseline="0" dirty="0"/>
              <a:t> </a:t>
            </a:r>
            <a:r>
              <a:rPr lang="en-GB" baseline="0" dirty="0"/>
              <a:t>[1638]; </a:t>
            </a:r>
            <a:r>
              <a:rPr lang="en-GB" b="1" baseline="0" dirty="0"/>
              <a:t>barrio </a:t>
            </a:r>
            <a:r>
              <a:rPr lang="en-GB" baseline="0" dirty="0"/>
              <a:t>[940]; </a:t>
            </a:r>
            <a:r>
              <a:rPr lang="en-GB" b="1" baseline="0" dirty="0" err="1"/>
              <a:t>correcto</a:t>
            </a:r>
            <a:r>
              <a:rPr lang="en-GB" b="1" baseline="0" dirty="0"/>
              <a:t> </a:t>
            </a:r>
            <a:r>
              <a:rPr lang="en-GB" baseline="0" dirty="0"/>
              <a:t>[1467]</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369243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409189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392801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individual </a:t>
            </a:r>
            <a:r>
              <a:rPr lang="en-GB" sz="1200" b="1" baseline="0" dirty="0"/>
              <a:t>SSC ‘</a:t>
            </a:r>
            <a:r>
              <a:rPr lang="en-GB" sz="1200" b="1" baseline="0" dirty="0">
                <a:solidFill>
                  <a:srgbClr val="115076"/>
                </a:solidFill>
                <a:latin typeface="Century Gothic" panose="020B0502020202020204" pitchFamily="34" charset="0"/>
                <a:cs typeface="Calibri" panose="020F0502020204030204" pitchFamily="34" charset="0"/>
              </a:rPr>
              <a:t>r</a:t>
            </a:r>
            <a:r>
              <a:rPr lang="en-GB" sz="1200" b="1" baseline="0" dirty="0"/>
              <a:t>’ </a:t>
            </a:r>
            <a:r>
              <a:rPr lang="en-GB" sz="1200" baseline="0" dirty="0"/>
              <a:t>and then present and practise the pronunciation of the </a:t>
            </a:r>
            <a:r>
              <a:rPr lang="en-GB" sz="1200" b="1" baseline="0" dirty="0"/>
              <a:t>source word ‘</a:t>
            </a:r>
            <a:r>
              <a:rPr lang="en-GB" sz="1200" b="1" dirty="0" err="1">
                <a:solidFill>
                  <a:srgbClr val="115076"/>
                </a:solidFill>
                <a:latin typeface="Century Gothic" panose="020B0502020202020204" pitchFamily="34" charset="0"/>
                <a:cs typeface="Calibri" panose="020F0502020204030204" pitchFamily="34" charset="0"/>
              </a:rPr>
              <a:t>pero</a:t>
            </a:r>
            <a:r>
              <a:rPr lang="en-GB" sz="1200" b="1" baseline="0" dirty="0"/>
              <a:t>’.</a:t>
            </a:r>
          </a:p>
          <a:p>
            <a:endParaRPr lang="en-GB" sz="1200" dirty="0"/>
          </a:p>
          <a:p>
            <a:r>
              <a:rPr lang="en-GB" sz="1200" dirty="0"/>
              <a:t>A possible gesture for this source word would be hold up your right hand, palm</a:t>
            </a:r>
            <a:r>
              <a:rPr lang="en-GB" sz="1200" baseline="0" dirty="0"/>
              <a:t> facing away, as if raising an objection or rejecting something.</a:t>
            </a:r>
            <a:br>
              <a:rPr lang="en-GB" sz="1200" baseline="0" dirty="0"/>
            </a:br>
            <a:r>
              <a:rPr lang="en-GB" sz="1200" baseline="0" dirty="0"/>
              <a:t>NB: Picture and gesture are abstract and pupils need to be told that ‘</a:t>
            </a:r>
            <a:r>
              <a:rPr lang="en-GB" sz="1200" baseline="0" dirty="0" err="1"/>
              <a:t>pero</a:t>
            </a:r>
            <a:r>
              <a:rPr lang="en-GB" sz="1200" baseline="0" dirty="0"/>
              <a:t>’ means ‘but’.</a:t>
            </a:r>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362032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766892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04326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1333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51214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225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8746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6541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28791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2618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43037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75698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0710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3112299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2344419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Edit Master text styles</a:t>
            </a:r>
          </a:p>
        </p:txBody>
      </p:sp>
    </p:spTree>
    <p:extLst>
      <p:ext uri="{BB962C8B-B14F-4D97-AF65-F5344CB8AC3E}">
        <p14:creationId xmlns:p14="http://schemas.microsoft.com/office/powerpoint/2010/main" val="742079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659300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481844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1044171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256832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22047639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2006804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358511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83370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09091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36840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6830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659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1333707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553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2684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0835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004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95438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33592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1278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0970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6232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27893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1964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94355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95529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74729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972551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9554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5.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4.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3711266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75098191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982327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75032031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1.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18.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31.wav"/><Relationship Id="rId3" Type="http://schemas.openxmlformats.org/officeDocument/2006/relationships/audio" Target="../media/audio25.wav"/><Relationship Id="rId7" Type="http://schemas.openxmlformats.org/officeDocument/2006/relationships/image" Target="../media/image21.png"/><Relationship Id="rId12" Type="http://schemas.openxmlformats.org/officeDocument/2006/relationships/audio" Target="../media/audio30.wav"/><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audio" Target="../media/audio28.wav"/><Relationship Id="rId11" Type="http://schemas.openxmlformats.org/officeDocument/2006/relationships/audio" Target="../media/audio29.wav"/><Relationship Id="rId5" Type="http://schemas.openxmlformats.org/officeDocument/2006/relationships/audio" Target="../media/audio27.wav"/><Relationship Id="rId10" Type="http://schemas.openxmlformats.org/officeDocument/2006/relationships/image" Target="../media/image19.png"/><Relationship Id="rId4" Type="http://schemas.openxmlformats.org/officeDocument/2006/relationships/audio" Target="../media/audio26.wav"/><Relationship Id="rId9" Type="http://schemas.openxmlformats.org/officeDocument/2006/relationships/image" Target="../media/image27.png"/><Relationship Id="rId14" Type="http://schemas.openxmlformats.org/officeDocument/2006/relationships/audio" Target="../media/audio32.wav"/></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28.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29.jpeg"/><Relationship Id="rId15" Type="http://schemas.openxmlformats.org/officeDocument/2006/relationships/image" Target="../media/image33.png"/><Relationship Id="rId10" Type="http://schemas.openxmlformats.org/officeDocument/2006/relationships/image" Target="../media/image20.png"/><Relationship Id="rId4" Type="http://schemas.openxmlformats.org/officeDocument/2006/relationships/image" Target="../media/image28.jpeg"/><Relationship Id="rId9" Type="http://schemas.openxmlformats.org/officeDocument/2006/relationships/image" Target="../media/image19.png"/><Relationship Id="rId1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29.xml"/><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image" Target="../media/image29.jpeg"/><Relationship Id="rId15" Type="http://schemas.openxmlformats.org/officeDocument/2006/relationships/image" Target="../media/image33.png"/><Relationship Id="rId10" Type="http://schemas.openxmlformats.org/officeDocument/2006/relationships/image" Target="../media/image20.png"/><Relationship Id="rId4" Type="http://schemas.openxmlformats.org/officeDocument/2006/relationships/image" Target="../media/image28.jpeg"/><Relationship Id="rId9" Type="http://schemas.openxmlformats.org/officeDocument/2006/relationships/image" Target="../media/image19.png"/><Relationship Id="rId1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audio" Target="../media/audio36.wav"/><Relationship Id="rId5" Type="http://schemas.openxmlformats.org/officeDocument/2006/relationships/audio" Target="../media/audio35.wav"/><Relationship Id="rId4" Type="http://schemas.openxmlformats.org/officeDocument/2006/relationships/audio" Target="../media/audio34.wav"/></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39.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37.png"/><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9.png"/><Relationship Id="rId7"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22.png"/><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5.xml"/><Relationship Id="rId1" Type="http://schemas.openxmlformats.org/officeDocument/2006/relationships/slideLayout" Target="../slideLayouts/slideLayout49.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hyperlink" Target="https://quizlet.com/gb/457557383/year-7-spanish-term-12-week-7-flash-cards/" TargetMode="External"/><Relationship Id="rId3" Type="http://schemas.openxmlformats.org/officeDocument/2006/relationships/image" Target="../media/image18.png"/><Relationship Id="rId7" Type="http://schemas.openxmlformats.org/officeDocument/2006/relationships/hyperlink" Target="https://quizlet.com/gb/459417711/year-7-spanish-term-21-week-3-flash-card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resources.ncelp.org/concern/resources/0c483j61t?locale=en" TargetMode="External"/><Relationship Id="rId11" Type="http://schemas.openxmlformats.org/officeDocument/2006/relationships/image" Target="../media/image51.png"/><Relationship Id="rId5" Type="http://schemas.openxmlformats.org/officeDocument/2006/relationships/hyperlink" Target="http://www.ncelp.org/audio/SY7T2-1W3" TargetMode="External"/><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hyperlink" Target="https://quizlet.com/gb/440772272/year-7-spanish-term-12-week-2-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audio" Target="../media/audio6.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8.wav"/><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3.wav"/><Relationship Id="rId7" Type="http://schemas.openxmlformats.org/officeDocument/2006/relationships/audio" Target="../media/audio6.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Talking about family</a:t>
            </a: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Using the verb ‘</a:t>
            </a:r>
            <a:r>
              <a:rPr lang="en-GB" sz="3000" dirty="0" err="1">
                <a:solidFill>
                  <a:prstClr val="white"/>
                </a:solidFill>
              </a:rPr>
              <a:t>tener</a:t>
            </a:r>
            <a:r>
              <a:rPr lang="en-GB" sz="3000" dirty="0">
                <a:solidFill>
                  <a:prstClr val="white"/>
                </a:solidFill>
              </a:rPr>
              <a:t>’</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6" y="3673079"/>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SSCs [</a:t>
            </a:r>
            <a:r>
              <a:rPr lang="en-GB" sz="3000" dirty="0" err="1">
                <a:solidFill>
                  <a:prstClr val="white"/>
                </a:solidFill>
              </a:rPr>
              <a:t>rr</a:t>
            </a:r>
            <a:r>
              <a:rPr lang="en-GB" sz="3000" dirty="0">
                <a:solidFill>
                  <a:prstClr val="white"/>
                </a:solidFill>
              </a:rPr>
              <a:t>], [r]</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2.1 - Week 2 - Lesson 31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50958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Rachel Hawkes / Nick Avery </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11/08/22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830406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39" y="59064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7641" y="1916204"/>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8224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r</a:t>
            </a:r>
            <a:endParaRPr lang="en-GB" sz="12000" b="0"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13" descr="cartoon holding hands up to show the word 'bu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0737" y="2039949"/>
            <a:ext cx="1158555" cy="1581772"/>
          </a:xfrm>
          <a:prstGeom prst="rect">
            <a:avLst/>
          </a:prstGeom>
        </p:spPr>
      </p:pic>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pic>
        <p:nvPicPr>
          <p:cNvPr id="30726" name="Picture 6" descr="Woman with dark brown hai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4721" y="4178711"/>
            <a:ext cx="1897641" cy="17458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16" name="TextBox 15"/>
          <p:cNvSpPr txBox="1"/>
          <p:nvPr/>
        </p:nvSpPr>
        <p:spPr>
          <a:xfrm>
            <a:off x="3937182" y="5443070"/>
            <a:ext cx="4252927"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[about; on top of]</a:t>
            </a: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pic>
        <p:nvPicPr>
          <p:cNvPr id="12" name="Picture 11" descr="boy opening a do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9236" y="1220954"/>
            <a:ext cx="1635585" cy="1635585"/>
          </a:xfrm>
          <a:prstGeom prst="rect">
            <a:avLst/>
          </a:prstGeom>
        </p:spPr>
      </p:pic>
      <p:sp>
        <p:nvSpPr>
          <p:cNvPr id="8" name="Rectangle 7"/>
          <p:cNvSpPr/>
          <p:nvPr/>
        </p:nvSpPr>
        <p:spPr>
          <a:xfrm>
            <a:off x="8994360" y="3304263"/>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pic>
        <p:nvPicPr>
          <p:cNvPr id="1026" name="Picture 2" descr="France, Flag, National, Symbols, Tricolour, Blue, White">
            <a:extLst>
              <a:ext uri="{FF2B5EF4-FFF2-40B4-BE49-F238E27FC236}">
                <a16:creationId xmlns:a16="http://schemas.microsoft.com/office/drawing/2014/main" id="{715F5C63-97D0-AA4F-AE7E-0760F11D2EE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77125" y="4311210"/>
            <a:ext cx="2742934" cy="18286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g of money">
            <a:extLst>
              <a:ext uri="{FF2B5EF4-FFF2-40B4-BE49-F238E27FC236}">
                <a16:creationId xmlns:a16="http://schemas.microsoft.com/office/drawing/2014/main" id="{A4916115-8DC8-8D48-83BE-AC9B52793C37}"/>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64721" y="1309216"/>
            <a:ext cx="1666398" cy="1227233"/>
          </a:xfrm>
          <a:prstGeom prst="rect">
            <a:avLst/>
          </a:prstGeom>
        </p:spPr>
      </p:pic>
    </p:spTree>
    <p:extLst>
      <p:ext uri="{BB962C8B-B14F-4D97-AF65-F5344CB8AC3E}">
        <p14:creationId xmlns:p14="http://schemas.microsoft.com/office/powerpoint/2010/main" val="17319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r_car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r_caro.wav"/>
                                        </p:tgtEl>
                                      </p:cMediaNode>
                                    </p:audio>
                                  </p:sub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6" name="r_abro.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6" name="r_abro.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7" name="r_seria.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726"/>
                                        </p:tgtEl>
                                        <p:attrNameLst>
                                          <p:attrName>style.visibility</p:attrName>
                                        </p:attrNameLst>
                                      </p:cBhvr>
                                      <p:to>
                                        <p:strVal val="visible"/>
                                      </p:to>
                                    </p:set>
                                    <p:animEffect transition="in" filter="fade">
                                      <p:cBhvr>
                                        <p:cTn id="49" dur="500"/>
                                        <p:tgtEl>
                                          <p:spTgt spid="30726"/>
                                        </p:tgtEl>
                                      </p:cBhvr>
                                    </p:animEffect>
                                  </p:childTnLst>
                                  <p:subTnLst>
                                    <p:audio>
                                      <p:cMediaNode>
                                        <p:cTn display="0" masterRel="sameClick">
                                          <p:stCondLst>
                                            <p:cond evt="begin" delay="0">
                                              <p:tn val="47"/>
                                            </p:cond>
                                          </p:stCondLst>
                                          <p:endCondLst>
                                            <p:cond evt="onStopAudio" delay="0">
                                              <p:tgtEl>
                                                <p:sldTgt/>
                                              </p:tgtEl>
                                            </p:cond>
                                          </p:endCondLst>
                                        </p:cTn>
                                        <p:tgtEl>
                                          <p:sndTgt r:embed="rId7" name="r_seria.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subTnLst>
                                    <p:audio>
                                      <p:cMediaNode>
                                        <p:cTn display="0" masterRel="sameClick">
                                          <p:stCondLst>
                                            <p:cond evt="begin" delay="0">
                                              <p:tn val="52"/>
                                            </p:cond>
                                          </p:stCondLst>
                                          <p:endCondLst>
                                            <p:cond evt="onStopAudio" delay="0">
                                              <p:tgtEl>
                                                <p:sldTgt/>
                                              </p:tgtEl>
                                            </p:cond>
                                          </p:endCondLst>
                                        </p:cTn>
                                        <p:tgtEl>
                                          <p:sndTgt r:embed="rId8" name="r_sobr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subTnLst>
                                    <p:audio>
                                      <p:cMediaNode>
                                        <p:cTn display="0" masterRel="sameClick">
                                          <p:stCondLst>
                                            <p:cond evt="begin" delay="0">
                                              <p:tn val="57"/>
                                            </p:cond>
                                          </p:stCondLst>
                                          <p:endCondLst>
                                            <p:cond evt="onStopAudio" delay="0">
                                              <p:tgtEl>
                                                <p:sldTgt/>
                                              </p:tgtEl>
                                            </p:cond>
                                          </p:endCondLst>
                                        </p:cTn>
                                        <p:tgtEl>
                                          <p:sndTgt r:embed="rId8" name="r_sobr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subTnLst>
                                    <p:audio>
                                      <p:cMediaNode>
                                        <p:cTn display="0" masterRel="sameClick">
                                          <p:stCondLst>
                                            <p:cond evt="begin" delay="0">
                                              <p:tn val="62"/>
                                            </p:cond>
                                          </p:stCondLst>
                                          <p:endCondLst>
                                            <p:cond evt="onStopAudio" delay="0">
                                              <p:tgtEl>
                                                <p:sldTgt/>
                                              </p:tgtEl>
                                            </p:cond>
                                          </p:endCondLst>
                                        </p:cTn>
                                        <p:tgtEl>
                                          <p:sndTgt r:embed="rId9" name="r_Francia.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9" name="r_Franci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1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r</a:t>
            </a:r>
            <a:endParaRPr lang="en-GB" sz="12000" b="0"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8" name="Rectangle 7"/>
          <p:cNvSpPr/>
          <p:nvPr/>
        </p:nvSpPr>
        <p:spPr>
          <a:xfrm>
            <a:off x="8994360" y="3304263"/>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spTree>
    <p:extLst>
      <p:ext uri="{BB962C8B-B14F-4D97-AF65-F5344CB8AC3E}">
        <p14:creationId xmlns:p14="http://schemas.microsoft.com/office/powerpoint/2010/main" val="37131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r_car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r_ab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r_seri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r_sobr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r_Franci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r</a:t>
            </a:r>
            <a:endParaRPr lang="en-GB" sz="12000" b="0"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8" name="Rectangle 7"/>
          <p:cNvSpPr/>
          <p:nvPr/>
        </p:nvSpPr>
        <p:spPr>
          <a:xfrm>
            <a:off x="8630328" y="3455125"/>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spTree>
    <p:extLst>
      <p:ext uri="{BB962C8B-B14F-4D97-AF65-F5344CB8AC3E}">
        <p14:creationId xmlns:p14="http://schemas.microsoft.com/office/powerpoint/2010/main" val="18989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FF2B5EF4-FFF2-40B4-BE49-F238E27FC236}">
                <a16:creationId xmlns:a16="http://schemas.microsoft.com/office/drawing/2014/main" id="{3967DB2E-0F93-814A-8532-4A796BB841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4" name="Title 3"/>
          <p:cNvSpPr>
            <a:spLocks noGrp="1"/>
          </p:cNvSpPr>
          <p:nvPr>
            <p:ph type="title"/>
          </p:nvPr>
        </p:nvSpPr>
        <p:spPr>
          <a:xfrm>
            <a:off x="51512" y="315637"/>
            <a:ext cx="5368070" cy="707849"/>
          </a:xfrm>
        </p:spPr>
        <p:txBody>
          <a:bodyPr>
            <a:normAutofit/>
          </a:bodyPr>
          <a:lstStyle/>
          <a:p>
            <a:r>
              <a:rPr lang="en-GB" sz="3600" b="1" dirty="0">
                <a:solidFill>
                  <a:schemeClr val="bg1"/>
                </a:solidFill>
              </a:rPr>
              <a:t> ¿r o rr?</a:t>
            </a:r>
          </a:p>
        </p:txBody>
      </p:sp>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445477" y="1246715"/>
            <a:ext cx="114464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err="1">
                <a:solidFill>
                  <a:schemeClr val="accent1">
                    <a:lumMod val="50000"/>
                  </a:schemeClr>
                </a:solidFill>
                <a:latin typeface="Century Gothic" panose="020B0502020202020204" pitchFamily="34" charset="0"/>
              </a:rPr>
              <a:t>E</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scucha</a:t>
            </a:r>
            <a:r>
              <a:rPr kumimoji="0" lang="en-GB"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rPr>
              <a:t> y escribe la </a:t>
            </a:r>
            <a:r>
              <a:rPr kumimoji="0" lang="en-GB" sz="3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letra</a:t>
            </a:r>
            <a:r>
              <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a:r>
            <a:r>
              <a:rPr lang="en-GB" sz="3200" b="1" dirty="0">
                <a:solidFill>
                  <a:schemeClr val="accent1">
                    <a:lumMod val="50000"/>
                  </a:schemeClr>
                </a:solidFill>
                <a:latin typeface="Century Gothic" panose="020B0502020202020204" pitchFamily="34" charset="0"/>
              </a:rPr>
              <a:t>  ¿Es ‘r’ o ‘rr’?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chemeClr val="accent1">
                    <a:lumMod val="50000"/>
                  </a:schemeClr>
                </a:solidFill>
                <a:latin typeface="Century Gothic" panose="020B0502020202020204" pitchFamily="34" charset="0"/>
              </a:rPr>
              <a:t>Escucha</a:t>
            </a:r>
            <a:r>
              <a:rPr lang="en-GB" sz="3200" b="1" dirty="0">
                <a:solidFill>
                  <a:schemeClr val="accent1">
                    <a:lumMod val="50000"/>
                  </a:schemeClr>
                </a:solidFill>
                <a:latin typeface="Century Gothic" panose="020B0502020202020204" pitchFamily="34" charset="0"/>
              </a:rPr>
              <a:t> </a:t>
            </a:r>
            <a:r>
              <a:rPr lang="en-GB" sz="3200" b="1" dirty="0" err="1">
                <a:solidFill>
                  <a:schemeClr val="accent1">
                    <a:lumMod val="50000"/>
                  </a:schemeClr>
                </a:solidFill>
                <a:latin typeface="Century Gothic" panose="020B0502020202020204" pitchFamily="34" charset="0"/>
              </a:rPr>
              <a:t>otra</a:t>
            </a:r>
            <a:r>
              <a:rPr lang="en-GB" sz="3200" b="1" dirty="0">
                <a:solidFill>
                  <a:schemeClr val="accent1">
                    <a:lumMod val="50000"/>
                  </a:schemeClr>
                </a:solidFill>
                <a:latin typeface="Century Gothic" panose="020B0502020202020204" pitchFamily="34" charset="0"/>
              </a:rPr>
              <a:t> </a:t>
            </a:r>
            <a:r>
              <a:rPr lang="en-GB" sz="3200" b="1" dirty="0" err="1">
                <a:solidFill>
                  <a:schemeClr val="accent1">
                    <a:lumMod val="50000"/>
                  </a:schemeClr>
                </a:solidFill>
                <a:latin typeface="Century Gothic" panose="020B0502020202020204" pitchFamily="34" charset="0"/>
              </a:rPr>
              <a:t>vez</a:t>
            </a:r>
            <a:r>
              <a:rPr lang="en-GB" sz="3200" b="1" dirty="0">
                <a:solidFill>
                  <a:schemeClr val="accent1">
                    <a:lumMod val="50000"/>
                  </a:schemeClr>
                </a:solidFill>
                <a:latin typeface="Century Gothic" panose="020B0502020202020204" pitchFamily="34" charset="0"/>
              </a:rPr>
              <a:t>.  Escribe la palabra </a:t>
            </a:r>
            <a:r>
              <a:rPr lang="en-GB" sz="3200" b="1" dirty="0" err="1">
                <a:solidFill>
                  <a:schemeClr val="accent1">
                    <a:lumMod val="50000"/>
                  </a:schemeClr>
                </a:solidFill>
                <a:latin typeface="Century Gothic" panose="020B0502020202020204" pitchFamily="34" charset="0"/>
              </a:rPr>
              <a:t>en</a:t>
            </a:r>
            <a:r>
              <a:rPr lang="en-GB" sz="3200" b="1" dirty="0">
                <a:solidFill>
                  <a:schemeClr val="accent1">
                    <a:lumMod val="50000"/>
                  </a:schemeClr>
                </a:solidFill>
                <a:latin typeface="Century Gothic" panose="020B0502020202020204" pitchFamily="34" charset="0"/>
              </a:rPr>
              <a:t> </a:t>
            </a:r>
            <a:r>
              <a:rPr lang="en-GB" sz="3200" b="1" dirty="0" err="1">
                <a:solidFill>
                  <a:schemeClr val="accent1">
                    <a:lumMod val="50000"/>
                  </a:schemeClr>
                </a:solidFill>
                <a:latin typeface="Century Gothic" panose="020B0502020202020204" pitchFamily="34" charset="0"/>
              </a:rPr>
              <a:t>español</a:t>
            </a:r>
            <a:r>
              <a:rPr lang="en-GB" sz="3200" b="1" dirty="0">
                <a:solidFill>
                  <a:schemeClr val="accent1">
                    <a:lumMod val="50000"/>
                  </a:schemeClr>
                </a:solidFill>
                <a:latin typeface="Century Gothic" panose="020B0502020202020204" pitchFamily="34" charset="0"/>
              </a:rPr>
              <a:t>.</a:t>
            </a:r>
            <a:endParaRPr kumimoji="0" lang="en-GB"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graphicFrame>
        <p:nvGraphicFramePr>
          <p:cNvPr id="5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3451404647"/>
              </p:ext>
            </p:extLst>
          </p:nvPr>
        </p:nvGraphicFramePr>
        <p:xfrm>
          <a:off x="917208" y="2406657"/>
          <a:ext cx="10142979" cy="3825835"/>
        </p:xfrm>
        <a:graphic>
          <a:graphicData uri="http://schemas.openxmlformats.org/drawingml/2006/table">
            <a:tbl>
              <a:tblPr firstRow="1" bandRow="1">
                <a:tableStyleId>{5DA37D80-6434-44D0-A028-1B22A696006F}</a:tableStyleId>
              </a:tblPr>
              <a:tblGrid>
                <a:gridCol w="887011">
                  <a:extLst>
                    <a:ext uri="{9D8B030D-6E8A-4147-A177-3AD203B41FA5}">
                      <a16:colId xmlns:a16="http://schemas.microsoft.com/office/drawing/2014/main" val="2218395770"/>
                    </a:ext>
                  </a:extLst>
                </a:gridCol>
                <a:gridCol w="4105469">
                  <a:extLst>
                    <a:ext uri="{9D8B030D-6E8A-4147-A177-3AD203B41FA5}">
                      <a16:colId xmlns:a16="http://schemas.microsoft.com/office/drawing/2014/main" val="3328270413"/>
                    </a:ext>
                  </a:extLst>
                </a:gridCol>
                <a:gridCol w="839755">
                  <a:extLst>
                    <a:ext uri="{9D8B030D-6E8A-4147-A177-3AD203B41FA5}">
                      <a16:colId xmlns:a16="http://schemas.microsoft.com/office/drawing/2014/main" val="4057324009"/>
                    </a:ext>
                  </a:extLst>
                </a:gridCol>
                <a:gridCol w="4310744">
                  <a:extLst>
                    <a:ext uri="{9D8B030D-6E8A-4147-A177-3AD203B41FA5}">
                      <a16:colId xmlns:a16="http://schemas.microsoft.com/office/drawing/2014/main" val="3056158368"/>
                    </a:ext>
                  </a:extLst>
                </a:gridCol>
              </a:tblGrid>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r>
                        <a:rPr lang="en-GB" sz="1800" b="1" dirty="0"/>
                        <a:t>       </a:t>
                      </a: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a:latin typeface="Century" panose="02040604050505020304" pitchFamily="18" charset="0"/>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1800" b="1" dirty="0">
                        <a:latin typeface="Century" panose="02040604050505020304" pitchFamily="18" charset="0"/>
                      </a:endParaRPr>
                    </a:p>
                  </a:txBody>
                  <a:tcPr/>
                </a:tc>
                <a:extLst>
                  <a:ext uri="{0D108BD9-81ED-4DB2-BD59-A6C34878D82A}">
                    <a16:rowId xmlns:a16="http://schemas.microsoft.com/office/drawing/2014/main" val="2330453463"/>
                  </a:ext>
                </a:extLst>
              </a:tr>
            </a:tbl>
          </a:graphicData>
        </a:graphic>
      </p:graphicFrame>
      <p:sp>
        <p:nvSpPr>
          <p:cNvPr id="57" name="Google Shape;613;p26">
            <a:hlinkClick r:id="" action="ppaction://noaction" highlightClick="1">
              <a:snd r:embed="rId4" name="abrir (1).wav"/>
            </a:hlinkClick>
            <a:extLst>
              <a:ext uri="{FF2B5EF4-FFF2-40B4-BE49-F238E27FC236}">
                <a16:creationId xmlns:a16="http://schemas.microsoft.com/office/drawing/2014/main" id="{E81506B0-A3F8-47F6-A818-34153DC67087}"/>
              </a:ext>
            </a:extLst>
          </p:cNvPr>
          <p:cNvSpPr/>
          <p:nvPr/>
        </p:nvSpPr>
        <p:spPr>
          <a:xfrm>
            <a:off x="1022236" y="2524573"/>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B0502020202020204" pitchFamily="34" charset="0"/>
              </a:rPr>
              <a:t>1</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8" name="Google Shape;613;p26">
            <a:hlinkClick r:id="" action="ppaction://noaction" highlightClick="1">
              <a:snd r:embed="rId5" name="dar (1).wav"/>
            </a:hlinkClick>
            <a:extLst>
              <a:ext uri="{FF2B5EF4-FFF2-40B4-BE49-F238E27FC236}">
                <a16:creationId xmlns:a16="http://schemas.microsoft.com/office/drawing/2014/main" id="{E81506B0-A3F8-47F6-A818-34153DC67087}"/>
              </a:ext>
            </a:extLst>
          </p:cNvPr>
          <p:cNvSpPr/>
          <p:nvPr/>
        </p:nvSpPr>
        <p:spPr>
          <a:xfrm>
            <a:off x="1022236" y="3276136"/>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2</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9" name="Google Shape;613;p26">
            <a:hlinkClick r:id="" action="ppaction://noaction" highlightClick="1">
              <a:snd r:embed="rId6" name="correcto.wav"/>
            </a:hlinkClick>
            <a:extLst>
              <a:ext uri="{FF2B5EF4-FFF2-40B4-BE49-F238E27FC236}">
                <a16:creationId xmlns:a16="http://schemas.microsoft.com/office/drawing/2014/main" id="{E81506B0-A3F8-47F6-A818-34153DC67087}"/>
              </a:ext>
            </a:extLst>
          </p:cNvPr>
          <p:cNvSpPr/>
          <p:nvPr/>
        </p:nvSpPr>
        <p:spPr>
          <a:xfrm>
            <a:off x="1022236" y="4034103"/>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3</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0" name="Google Shape;613;p26">
            <a:hlinkClick r:id="" action="ppaction://noaction" highlightClick="1">
              <a:snd r:embed="rId7" name="perro.wav"/>
            </a:hlinkClick>
            <a:extLst>
              <a:ext uri="{FF2B5EF4-FFF2-40B4-BE49-F238E27FC236}">
                <a16:creationId xmlns:a16="http://schemas.microsoft.com/office/drawing/2014/main" id="{E81506B0-A3F8-47F6-A818-34153DC67087}"/>
              </a:ext>
            </a:extLst>
          </p:cNvPr>
          <p:cNvSpPr/>
          <p:nvPr/>
        </p:nvSpPr>
        <p:spPr>
          <a:xfrm>
            <a:off x="1022237" y="4847439"/>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4</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1" name="Google Shape;613;p26">
            <a:hlinkClick r:id="" action="ppaction://noaction" highlightClick="1">
              <a:snd r:embed="rId8" name="pero.wav"/>
            </a:hlinkClick>
            <a:extLst>
              <a:ext uri="{FF2B5EF4-FFF2-40B4-BE49-F238E27FC236}">
                <a16:creationId xmlns:a16="http://schemas.microsoft.com/office/drawing/2014/main" id="{E81506B0-A3F8-47F6-A818-34153DC67087}"/>
              </a:ext>
            </a:extLst>
          </p:cNvPr>
          <p:cNvSpPr/>
          <p:nvPr/>
        </p:nvSpPr>
        <p:spPr>
          <a:xfrm>
            <a:off x="1022236" y="5644713"/>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5</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2" name="Google Shape;613;p26">
            <a:hlinkClick r:id="" action="ppaction://noaction" highlightClick="1">
              <a:snd r:embed="rId9" name="correo.wav"/>
            </a:hlinkClick>
            <a:extLst>
              <a:ext uri="{FF2B5EF4-FFF2-40B4-BE49-F238E27FC236}">
                <a16:creationId xmlns:a16="http://schemas.microsoft.com/office/drawing/2014/main" id="{E81506B0-A3F8-47F6-A818-34153DC67087}"/>
              </a:ext>
            </a:extLst>
          </p:cNvPr>
          <p:cNvSpPr/>
          <p:nvPr/>
        </p:nvSpPr>
        <p:spPr>
          <a:xfrm>
            <a:off x="5997518" y="2524573"/>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6</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3" name="Google Shape;613;p26">
            <a:hlinkClick r:id="" action="ppaction://noaction" highlightClick="1">
              <a:snd r:embed="rId10" name="seria (1).wav"/>
            </a:hlinkClick>
            <a:extLst>
              <a:ext uri="{FF2B5EF4-FFF2-40B4-BE49-F238E27FC236}">
                <a16:creationId xmlns:a16="http://schemas.microsoft.com/office/drawing/2014/main" id="{E81506B0-A3F8-47F6-A818-34153DC67087}"/>
              </a:ext>
            </a:extLst>
          </p:cNvPr>
          <p:cNvSpPr/>
          <p:nvPr/>
        </p:nvSpPr>
        <p:spPr>
          <a:xfrm>
            <a:off x="5997517" y="3306121"/>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7</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4" name="Google Shape;613;p26">
            <a:hlinkClick r:id="" action="ppaction://noaction" highlightClick="1">
              <a:snd r:embed="rId11" name="cerrar.wav"/>
            </a:hlinkClick>
            <a:extLst>
              <a:ext uri="{FF2B5EF4-FFF2-40B4-BE49-F238E27FC236}">
                <a16:creationId xmlns:a16="http://schemas.microsoft.com/office/drawing/2014/main" id="{E81506B0-A3F8-47F6-A818-34153DC67087}"/>
              </a:ext>
            </a:extLst>
          </p:cNvPr>
          <p:cNvSpPr/>
          <p:nvPr/>
        </p:nvSpPr>
        <p:spPr>
          <a:xfrm>
            <a:off x="5988698" y="4070961"/>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8</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5" name="Google Shape;613;p26">
            <a:hlinkClick r:id="" action="ppaction://noaction" highlightClick="1">
              <a:snd r:embed="rId12" name="correr.wav"/>
            </a:hlinkClick>
            <a:extLst>
              <a:ext uri="{FF2B5EF4-FFF2-40B4-BE49-F238E27FC236}">
                <a16:creationId xmlns:a16="http://schemas.microsoft.com/office/drawing/2014/main" id="{E81506B0-A3F8-47F6-A818-34153DC67087}"/>
              </a:ext>
            </a:extLst>
          </p:cNvPr>
          <p:cNvSpPr/>
          <p:nvPr/>
        </p:nvSpPr>
        <p:spPr>
          <a:xfrm>
            <a:off x="6006338" y="4855080"/>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9</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6" name="Google Shape;613;p26">
            <a:hlinkClick r:id="" action="ppaction://noaction" highlightClick="1">
              <a:snd r:embed="rId13" name="caro.wav"/>
            </a:hlinkClick>
            <a:extLst>
              <a:ext uri="{FF2B5EF4-FFF2-40B4-BE49-F238E27FC236}">
                <a16:creationId xmlns:a16="http://schemas.microsoft.com/office/drawing/2014/main" id="{E81506B0-A3F8-47F6-A818-34153DC67087}"/>
              </a:ext>
            </a:extLst>
          </p:cNvPr>
          <p:cNvSpPr/>
          <p:nvPr/>
        </p:nvSpPr>
        <p:spPr>
          <a:xfrm>
            <a:off x="6006338" y="5610012"/>
            <a:ext cx="612000" cy="540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B0502020202020204" pitchFamily="34" charset="0"/>
              </a:rPr>
              <a:t>10</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p:cNvSpPr txBox="1"/>
          <p:nvPr/>
        </p:nvSpPr>
        <p:spPr>
          <a:xfrm>
            <a:off x="2074276" y="2388464"/>
            <a:ext cx="1250302" cy="769441"/>
          </a:xfrm>
          <a:prstGeom prst="rect">
            <a:avLst/>
          </a:prstGeom>
          <a:noFill/>
        </p:spPr>
        <p:txBody>
          <a:bodyPr wrap="square" rtlCol="0">
            <a:spAutoFit/>
          </a:bodyPr>
          <a:lstStyle/>
          <a:p>
            <a:r>
              <a:rPr lang="en-GB" sz="4400" b="1" dirty="0">
                <a:solidFill>
                  <a:schemeClr val="accent1">
                    <a:lumMod val="50000"/>
                  </a:schemeClr>
                </a:solidFill>
              </a:rPr>
              <a:t>r</a:t>
            </a:r>
          </a:p>
        </p:txBody>
      </p:sp>
      <p:sp>
        <p:nvSpPr>
          <p:cNvPr id="67" name="TextBox 66"/>
          <p:cNvSpPr txBox="1"/>
          <p:nvPr/>
        </p:nvSpPr>
        <p:spPr>
          <a:xfrm>
            <a:off x="2985796" y="2396012"/>
            <a:ext cx="1729939" cy="769441"/>
          </a:xfrm>
          <a:prstGeom prst="rect">
            <a:avLst/>
          </a:prstGeom>
          <a:noFill/>
        </p:spPr>
        <p:txBody>
          <a:bodyPr wrap="square" rtlCol="0">
            <a:spAutoFit/>
          </a:bodyPr>
          <a:lstStyle/>
          <a:p>
            <a:r>
              <a:rPr lang="en-GB" sz="4400" dirty="0" err="1">
                <a:solidFill>
                  <a:schemeClr val="accent1">
                    <a:lumMod val="50000"/>
                  </a:schemeClr>
                </a:solidFill>
              </a:rPr>
              <a:t>abrir</a:t>
            </a:r>
            <a:endParaRPr lang="en-GB" sz="4400" dirty="0">
              <a:solidFill>
                <a:schemeClr val="accent1">
                  <a:lumMod val="50000"/>
                </a:schemeClr>
              </a:solidFill>
            </a:endParaRPr>
          </a:p>
        </p:txBody>
      </p:sp>
      <p:sp>
        <p:nvSpPr>
          <p:cNvPr id="68" name="TextBox 67"/>
          <p:cNvSpPr txBox="1"/>
          <p:nvPr/>
        </p:nvSpPr>
        <p:spPr>
          <a:xfrm>
            <a:off x="2060354" y="3091785"/>
            <a:ext cx="1250302" cy="769441"/>
          </a:xfrm>
          <a:prstGeom prst="rect">
            <a:avLst/>
          </a:prstGeom>
          <a:noFill/>
        </p:spPr>
        <p:txBody>
          <a:bodyPr wrap="square" rtlCol="0">
            <a:spAutoFit/>
          </a:bodyPr>
          <a:lstStyle/>
          <a:p>
            <a:r>
              <a:rPr lang="en-GB" sz="4400" b="1" dirty="0">
                <a:solidFill>
                  <a:schemeClr val="accent1">
                    <a:lumMod val="50000"/>
                  </a:schemeClr>
                </a:solidFill>
              </a:rPr>
              <a:t>r</a:t>
            </a:r>
          </a:p>
        </p:txBody>
      </p:sp>
      <p:sp>
        <p:nvSpPr>
          <p:cNvPr id="69" name="TextBox 68"/>
          <p:cNvSpPr txBox="1"/>
          <p:nvPr/>
        </p:nvSpPr>
        <p:spPr>
          <a:xfrm>
            <a:off x="2972865" y="3152265"/>
            <a:ext cx="1250302" cy="769441"/>
          </a:xfrm>
          <a:prstGeom prst="rect">
            <a:avLst/>
          </a:prstGeom>
          <a:noFill/>
        </p:spPr>
        <p:txBody>
          <a:bodyPr wrap="square" rtlCol="0">
            <a:spAutoFit/>
          </a:bodyPr>
          <a:lstStyle/>
          <a:p>
            <a:r>
              <a:rPr lang="en-GB" sz="4400" dirty="0" err="1">
                <a:solidFill>
                  <a:schemeClr val="accent1">
                    <a:lumMod val="50000"/>
                  </a:schemeClr>
                </a:solidFill>
              </a:rPr>
              <a:t>dar</a:t>
            </a:r>
            <a:endParaRPr lang="en-GB" sz="4400" dirty="0">
              <a:solidFill>
                <a:schemeClr val="accent1">
                  <a:lumMod val="50000"/>
                </a:schemeClr>
              </a:solidFill>
            </a:endParaRPr>
          </a:p>
        </p:txBody>
      </p:sp>
      <p:sp>
        <p:nvSpPr>
          <p:cNvPr id="70" name="TextBox 69"/>
          <p:cNvSpPr txBox="1"/>
          <p:nvPr/>
        </p:nvSpPr>
        <p:spPr>
          <a:xfrm>
            <a:off x="2074276" y="3863843"/>
            <a:ext cx="1250302" cy="769441"/>
          </a:xfrm>
          <a:prstGeom prst="rect">
            <a:avLst/>
          </a:prstGeom>
          <a:noFill/>
        </p:spPr>
        <p:txBody>
          <a:bodyPr wrap="square" rtlCol="0">
            <a:spAutoFit/>
          </a:bodyPr>
          <a:lstStyle/>
          <a:p>
            <a:r>
              <a:rPr lang="en-GB" sz="4400" b="1" dirty="0">
                <a:solidFill>
                  <a:schemeClr val="accent1">
                    <a:lumMod val="50000"/>
                  </a:schemeClr>
                </a:solidFill>
              </a:rPr>
              <a:t>rr</a:t>
            </a:r>
          </a:p>
        </p:txBody>
      </p:sp>
      <p:sp>
        <p:nvSpPr>
          <p:cNvPr id="71" name="TextBox 70"/>
          <p:cNvSpPr txBox="1"/>
          <p:nvPr/>
        </p:nvSpPr>
        <p:spPr>
          <a:xfrm>
            <a:off x="3002780" y="4696980"/>
            <a:ext cx="1729939" cy="769441"/>
          </a:xfrm>
          <a:prstGeom prst="rect">
            <a:avLst/>
          </a:prstGeom>
          <a:noFill/>
        </p:spPr>
        <p:txBody>
          <a:bodyPr wrap="square" rtlCol="0">
            <a:spAutoFit/>
          </a:bodyPr>
          <a:lstStyle/>
          <a:p>
            <a:r>
              <a:rPr lang="en-GB" sz="4400" dirty="0" err="1">
                <a:solidFill>
                  <a:schemeClr val="accent1">
                    <a:lumMod val="50000"/>
                  </a:schemeClr>
                </a:solidFill>
              </a:rPr>
              <a:t>perro</a:t>
            </a:r>
            <a:endParaRPr lang="en-GB" sz="4400" dirty="0">
              <a:solidFill>
                <a:schemeClr val="accent1">
                  <a:lumMod val="50000"/>
                </a:schemeClr>
              </a:solidFill>
            </a:endParaRPr>
          </a:p>
        </p:txBody>
      </p:sp>
      <p:sp>
        <p:nvSpPr>
          <p:cNvPr id="72" name="TextBox 71"/>
          <p:cNvSpPr txBox="1"/>
          <p:nvPr/>
        </p:nvSpPr>
        <p:spPr>
          <a:xfrm>
            <a:off x="2060354" y="4711330"/>
            <a:ext cx="1250302" cy="769441"/>
          </a:xfrm>
          <a:prstGeom prst="rect">
            <a:avLst/>
          </a:prstGeom>
          <a:noFill/>
        </p:spPr>
        <p:txBody>
          <a:bodyPr wrap="square" rtlCol="0">
            <a:spAutoFit/>
          </a:bodyPr>
          <a:lstStyle/>
          <a:p>
            <a:r>
              <a:rPr lang="en-GB" sz="4400" b="1" dirty="0">
                <a:solidFill>
                  <a:schemeClr val="accent1">
                    <a:lumMod val="50000"/>
                  </a:schemeClr>
                </a:solidFill>
              </a:rPr>
              <a:t>rr</a:t>
            </a:r>
          </a:p>
        </p:txBody>
      </p:sp>
      <p:sp>
        <p:nvSpPr>
          <p:cNvPr id="73" name="TextBox 72"/>
          <p:cNvSpPr txBox="1"/>
          <p:nvPr/>
        </p:nvSpPr>
        <p:spPr>
          <a:xfrm>
            <a:off x="2986743" y="5451217"/>
            <a:ext cx="1530221" cy="769441"/>
          </a:xfrm>
          <a:prstGeom prst="rect">
            <a:avLst/>
          </a:prstGeom>
          <a:noFill/>
        </p:spPr>
        <p:txBody>
          <a:bodyPr wrap="square" rtlCol="0">
            <a:spAutoFit/>
          </a:bodyPr>
          <a:lstStyle/>
          <a:p>
            <a:r>
              <a:rPr lang="en-GB" sz="4400" dirty="0" err="1">
                <a:solidFill>
                  <a:schemeClr val="accent1">
                    <a:lumMod val="50000"/>
                  </a:schemeClr>
                </a:solidFill>
              </a:rPr>
              <a:t>pero</a:t>
            </a:r>
            <a:endParaRPr lang="en-GB" sz="4400" dirty="0">
              <a:solidFill>
                <a:schemeClr val="accent1">
                  <a:lumMod val="50000"/>
                </a:schemeClr>
              </a:solidFill>
            </a:endParaRPr>
          </a:p>
        </p:txBody>
      </p:sp>
      <p:sp>
        <p:nvSpPr>
          <p:cNvPr id="74" name="TextBox 73"/>
          <p:cNvSpPr txBox="1"/>
          <p:nvPr/>
        </p:nvSpPr>
        <p:spPr>
          <a:xfrm>
            <a:off x="2060354" y="5452070"/>
            <a:ext cx="1250302" cy="769441"/>
          </a:xfrm>
          <a:prstGeom prst="rect">
            <a:avLst/>
          </a:prstGeom>
          <a:noFill/>
        </p:spPr>
        <p:txBody>
          <a:bodyPr wrap="square" rtlCol="0">
            <a:spAutoFit/>
          </a:bodyPr>
          <a:lstStyle/>
          <a:p>
            <a:r>
              <a:rPr lang="en-GB" sz="4400" b="1" dirty="0">
                <a:solidFill>
                  <a:schemeClr val="accent1">
                    <a:lumMod val="50000"/>
                  </a:schemeClr>
                </a:solidFill>
              </a:rPr>
              <a:t>r</a:t>
            </a:r>
          </a:p>
        </p:txBody>
      </p:sp>
      <p:sp>
        <p:nvSpPr>
          <p:cNvPr id="75" name="TextBox 74"/>
          <p:cNvSpPr txBox="1"/>
          <p:nvPr/>
        </p:nvSpPr>
        <p:spPr>
          <a:xfrm>
            <a:off x="2985796" y="3928157"/>
            <a:ext cx="2575249" cy="769441"/>
          </a:xfrm>
          <a:prstGeom prst="rect">
            <a:avLst/>
          </a:prstGeom>
          <a:noFill/>
        </p:spPr>
        <p:txBody>
          <a:bodyPr wrap="square" rtlCol="0">
            <a:spAutoFit/>
          </a:bodyPr>
          <a:lstStyle/>
          <a:p>
            <a:r>
              <a:rPr lang="en-GB" sz="4400" dirty="0" err="1">
                <a:solidFill>
                  <a:schemeClr val="accent1">
                    <a:lumMod val="50000"/>
                  </a:schemeClr>
                </a:solidFill>
              </a:rPr>
              <a:t>correcto</a:t>
            </a:r>
            <a:endParaRPr lang="en-GB" sz="4400" dirty="0">
              <a:solidFill>
                <a:schemeClr val="accent1">
                  <a:lumMod val="50000"/>
                </a:schemeClr>
              </a:solidFill>
            </a:endParaRPr>
          </a:p>
        </p:txBody>
      </p:sp>
      <p:sp>
        <p:nvSpPr>
          <p:cNvPr id="76" name="TextBox 75"/>
          <p:cNvSpPr txBox="1"/>
          <p:nvPr/>
        </p:nvSpPr>
        <p:spPr>
          <a:xfrm>
            <a:off x="7310669" y="2362464"/>
            <a:ext cx="1250302" cy="769441"/>
          </a:xfrm>
          <a:prstGeom prst="rect">
            <a:avLst/>
          </a:prstGeom>
          <a:noFill/>
        </p:spPr>
        <p:txBody>
          <a:bodyPr wrap="square" rtlCol="0">
            <a:spAutoFit/>
          </a:bodyPr>
          <a:lstStyle/>
          <a:p>
            <a:r>
              <a:rPr lang="en-GB" sz="4400" b="1" dirty="0">
                <a:solidFill>
                  <a:schemeClr val="accent1">
                    <a:lumMod val="50000"/>
                  </a:schemeClr>
                </a:solidFill>
              </a:rPr>
              <a:t>rr</a:t>
            </a:r>
          </a:p>
        </p:txBody>
      </p:sp>
      <p:sp>
        <p:nvSpPr>
          <p:cNvPr id="77" name="TextBox 76"/>
          <p:cNvSpPr txBox="1"/>
          <p:nvPr/>
        </p:nvSpPr>
        <p:spPr>
          <a:xfrm>
            <a:off x="8560276" y="2381005"/>
            <a:ext cx="2003961" cy="769441"/>
          </a:xfrm>
          <a:prstGeom prst="rect">
            <a:avLst/>
          </a:prstGeom>
          <a:noFill/>
        </p:spPr>
        <p:txBody>
          <a:bodyPr wrap="square" rtlCol="0">
            <a:spAutoFit/>
          </a:bodyPr>
          <a:lstStyle/>
          <a:p>
            <a:r>
              <a:rPr lang="en-GB" sz="4400" dirty="0" err="1">
                <a:solidFill>
                  <a:schemeClr val="accent1">
                    <a:lumMod val="50000"/>
                  </a:schemeClr>
                </a:solidFill>
              </a:rPr>
              <a:t>correo</a:t>
            </a:r>
            <a:endParaRPr lang="en-GB" sz="4400" dirty="0">
              <a:solidFill>
                <a:schemeClr val="accent1">
                  <a:lumMod val="50000"/>
                </a:schemeClr>
              </a:solidFill>
            </a:endParaRPr>
          </a:p>
        </p:txBody>
      </p:sp>
      <p:sp>
        <p:nvSpPr>
          <p:cNvPr id="78" name="TextBox 77"/>
          <p:cNvSpPr txBox="1"/>
          <p:nvPr/>
        </p:nvSpPr>
        <p:spPr>
          <a:xfrm>
            <a:off x="7318693" y="3136043"/>
            <a:ext cx="1250302" cy="769441"/>
          </a:xfrm>
          <a:prstGeom prst="rect">
            <a:avLst/>
          </a:prstGeom>
          <a:noFill/>
        </p:spPr>
        <p:txBody>
          <a:bodyPr wrap="square" rtlCol="0">
            <a:spAutoFit/>
          </a:bodyPr>
          <a:lstStyle/>
          <a:p>
            <a:r>
              <a:rPr lang="en-GB" sz="4400" b="1" dirty="0">
                <a:solidFill>
                  <a:schemeClr val="accent1">
                    <a:lumMod val="50000"/>
                  </a:schemeClr>
                </a:solidFill>
              </a:rPr>
              <a:t>r</a:t>
            </a:r>
          </a:p>
        </p:txBody>
      </p:sp>
      <p:sp>
        <p:nvSpPr>
          <p:cNvPr id="79" name="TextBox 78"/>
          <p:cNvSpPr txBox="1"/>
          <p:nvPr/>
        </p:nvSpPr>
        <p:spPr>
          <a:xfrm>
            <a:off x="8553706" y="3156179"/>
            <a:ext cx="2003961" cy="769441"/>
          </a:xfrm>
          <a:prstGeom prst="rect">
            <a:avLst/>
          </a:prstGeom>
          <a:noFill/>
        </p:spPr>
        <p:txBody>
          <a:bodyPr wrap="square" rtlCol="0">
            <a:spAutoFit/>
          </a:bodyPr>
          <a:lstStyle/>
          <a:p>
            <a:r>
              <a:rPr lang="en-GB" sz="4400" dirty="0" err="1">
                <a:solidFill>
                  <a:schemeClr val="accent1">
                    <a:lumMod val="50000"/>
                  </a:schemeClr>
                </a:solidFill>
              </a:rPr>
              <a:t>seria</a:t>
            </a:r>
            <a:endParaRPr lang="en-GB" sz="4400" dirty="0">
              <a:solidFill>
                <a:schemeClr val="accent1">
                  <a:lumMod val="50000"/>
                </a:schemeClr>
              </a:solidFill>
            </a:endParaRPr>
          </a:p>
        </p:txBody>
      </p:sp>
      <p:sp>
        <p:nvSpPr>
          <p:cNvPr id="80" name="TextBox 79"/>
          <p:cNvSpPr txBox="1"/>
          <p:nvPr/>
        </p:nvSpPr>
        <p:spPr>
          <a:xfrm>
            <a:off x="8538484" y="3926374"/>
            <a:ext cx="2003961" cy="769441"/>
          </a:xfrm>
          <a:prstGeom prst="rect">
            <a:avLst/>
          </a:prstGeom>
          <a:noFill/>
        </p:spPr>
        <p:txBody>
          <a:bodyPr wrap="square" rtlCol="0">
            <a:spAutoFit/>
          </a:bodyPr>
          <a:lstStyle/>
          <a:p>
            <a:r>
              <a:rPr lang="en-GB" sz="4400" dirty="0" err="1">
                <a:solidFill>
                  <a:schemeClr val="accent1">
                    <a:lumMod val="50000"/>
                  </a:schemeClr>
                </a:solidFill>
              </a:rPr>
              <a:t>cerrar</a:t>
            </a:r>
            <a:endParaRPr lang="en-GB" sz="4400" dirty="0">
              <a:solidFill>
                <a:schemeClr val="accent1">
                  <a:lumMod val="50000"/>
                </a:schemeClr>
              </a:solidFill>
            </a:endParaRPr>
          </a:p>
        </p:txBody>
      </p:sp>
      <p:sp>
        <p:nvSpPr>
          <p:cNvPr id="81" name="TextBox 80"/>
          <p:cNvSpPr txBox="1"/>
          <p:nvPr/>
        </p:nvSpPr>
        <p:spPr>
          <a:xfrm>
            <a:off x="8519333" y="4688697"/>
            <a:ext cx="2003961" cy="769441"/>
          </a:xfrm>
          <a:prstGeom prst="rect">
            <a:avLst/>
          </a:prstGeom>
          <a:noFill/>
        </p:spPr>
        <p:txBody>
          <a:bodyPr wrap="square" rtlCol="0">
            <a:spAutoFit/>
          </a:bodyPr>
          <a:lstStyle/>
          <a:p>
            <a:r>
              <a:rPr lang="en-GB" sz="4400" dirty="0" err="1">
                <a:solidFill>
                  <a:schemeClr val="accent1">
                    <a:lumMod val="50000"/>
                  </a:schemeClr>
                </a:solidFill>
              </a:rPr>
              <a:t>correr</a:t>
            </a:r>
            <a:endParaRPr lang="en-GB" sz="4400" dirty="0">
              <a:solidFill>
                <a:schemeClr val="accent1">
                  <a:lumMod val="50000"/>
                </a:schemeClr>
              </a:solidFill>
            </a:endParaRPr>
          </a:p>
        </p:txBody>
      </p:sp>
      <p:sp>
        <p:nvSpPr>
          <p:cNvPr id="83" name="TextBox 82"/>
          <p:cNvSpPr txBox="1"/>
          <p:nvPr/>
        </p:nvSpPr>
        <p:spPr>
          <a:xfrm>
            <a:off x="7337844" y="3904319"/>
            <a:ext cx="1250302" cy="769441"/>
          </a:xfrm>
          <a:prstGeom prst="rect">
            <a:avLst/>
          </a:prstGeom>
          <a:noFill/>
        </p:spPr>
        <p:txBody>
          <a:bodyPr wrap="square" rtlCol="0">
            <a:spAutoFit/>
          </a:bodyPr>
          <a:lstStyle/>
          <a:p>
            <a:r>
              <a:rPr lang="en-GB" sz="4400" b="1" dirty="0">
                <a:solidFill>
                  <a:schemeClr val="accent1">
                    <a:lumMod val="50000"/>
                  </a:schemeClr>
                </a:solidFill>
              </a:rPr>
              <a:t>rr</a:t>
            </a:r>
          </a:p>
        </p:txBody>
      </p:sp>
      <p:sp>
        <p:nvSpPr>
          <p:cNvPr id="84" name="TextBox 83"/>
          <p:cNvSpPr txBox="1"/>
          <p:nvPr/>
        </p:nvSpPr>
        <p:spPr>
          <a:xfrm>
            <a:off x="7365264" y="4728537"/>
            <a:ext cx="1250302" cy="769441"/>
          </a:xfrm>
          <a:prstGeom prst="rect">
            <a:avLst/>
          </a:prstGeom>
          <a:noFill/>
        </p:spPr>
        <p:txBody>
          <a:bodyPr wrap="square" rtlCol="0">
            <a:spAutoFit/>
          </a:bodyPr>
          <a:lstStyle/>
          <a:p>
            <a:r>
              <a:rPr lang="en-GB" sz="4400" b="1" dirty="0">
                <a:solidFill>
                  <a:schemeClr val="accent1">
                    <a:lumMod val="50000"/>
                  </a:schemeClr>
                </a:solidFill>
              </a:rPr>
              <a:t>rr</a:t>
            </a:r>
          </a:p>
        </p:txBody>
      </p:sp>
      <p:sp>
        <p:nvSpPr>
          <p:cNvPr id="85" name="TextBox 84"/>
          <p:cNvSpPr txBox="1"/>
          <p:nvPr/>
        </p:nvSpPr>
        <p:spPr>
          <a:xfrm>
            <a:off x="7365264" y="5412579"/>
            <a:ext cx="501628" cy="769441"/>
          </a:xfrm>
          <a:prstGeom prst="rect">
            <a:avLst/>
          </a:prstGeom>
          <a:noFill/>
        </p:spPr>
        <p:txBody>
          <a:bodyPr wrap="square" rtlCol="0">
            <a:spAutoFit/>
          </a:bodyPr>
          <a:lstStyle/>
          <a:p>
            <a:r>
              <a:rPr lang="en-GB" sz="4400" b="1" dirty="0">
                <a:solidFill>
                  <a:schemeClr val="accent1">
                    <a:lumMod val="50000"/>
                  </a:schemeClr>
                </a:solidFill>
              </a:rPr>
              <a:t>r</a:t>
            </a:r>
          </a:p>
        </p:txBody>
      </p:sp>
      <p:sp>
        <p:nvSpPr>
          <p:cNvPr id="86" name="TextBox 85"/>
          <p:cNvSpPr txBox="1"/>
          <p:nvPr/>
        </p:nvSpPr>
        <p:spPr>
          <a:xfrm>
            <a:off x="8549273" y="5454762"/>
            <a:ext cx="2003961" cy="769441"/>
          </a:xfrm>
          <a:prstGeom prst="rect">
            <a:avLst/>
          </a:prstGeom>
          <a:noFill/>
        </p:spPr>
        <p:txBody>
          <a:bodyPr wrap="square" rtlCol="0">
            <a:spAutoFit/>
          </a:bodyPr>
          <a:lstStyle/>
          <a:p>
            <a:r>
              <a:rPr lang="en-GB" sz="4400" dirty="0" err="1">
                <a:solidFill>
                  <a:schemeClr val="accent1">
                    <a:lumMod val="50000"/>
                  </a:schemeClr>
                </a:solidFill>
              </a:rPr>
              <a:t>caro</a:t>
            </a:r>
            <a:endParaRPr lang="en-GB" sz="4400" dirty="0">
              <a:solidFill>
                <a:schemeClr val="accent1">
                  <a:lumMod val="50000"/>
                </a:schemeClr>
              </a:solidFill>
            </a:endParaRPr>
          </a:p>
        </p:txBody>
      </p:sp>
      <p:sp>
        <p:nvSpPr>
          <p:cNvPr id="4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06492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4">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FF2B5EF4-FFF2-40B4-BE49-F238E27FC236}">
                <a16:creationId xmlns:a16="http://schemas.microsoft.com/office/drawing/2014/main" id="{3967DB2E-0F93-814A-8532-4A796BB841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117889645"/>
              </p:ext>
            </p:extLst>
          </p:nvPr>
        </p:nvGraphicFramePr>
        <p:xfrm>
          <a:off x="6244986" y="1438397"/>
          <a:ext cx="5419405" cy="4757335"/>
        </p:xfrm>
        <a:graphic>
          <a:graphicData uri="http://schemas.openxmlformats.org/drawingml/2006/table">
            <a:tbl>
              <a:tblPr firstRow="1" firstCol="1" bandRow="1">
                <a:tableStyleId>{5940675A-B579-460E-94D1-54222C63F5DA}</a:tableStyleId>
              </a:tblPr>
              <a:tblGrid>
                <a:gridCol w="461880">
                  <a:extLst>
                    <a:ext uri="{9D8B030D-6E8A-4147-A177-3AD203B41FA5}">
                      <a16:colId xmlns:a16="http://schemas.microsoft.com/office/drawing/2014/main" val="20000"/>
                    </a:ext>
                  </a:extLst>
                </a:gridCol>
                <a:gridCol w="2074012">
                  <a:extLst>
                    <a:ext uri="{9D8B030D-6E8A-4147-A177-3AD203B41FA5}">
                      <a16:colId xmlns:a16="http://schemas.microsoft.com/office/drawing/2014/main" val="20001"/>
                    </a:ext>
                  </a:extLst>
                </a:gridCol>
                <a:gridCol w="2883513">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Español</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Inglés</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algn="ctr" defTabSz="914400" rtl="0" eaLnBrk="1" latinLnBrk="0" hangingPunct="1">
                        <a:lnSpc>
                          <a:spcPct val="107000"/>
                        </a:lnSpc>
                        <a:spcAft>
                          <a:spcPts val="0"/>
                        </a:spcAft>
                      </a:pPr>
                      <a:r>
                        <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kern="1200"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kern="1200" baseline="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perro</a:t>
                      </a:r>
                      <a:endPar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7000"/>
                        </a:lnSpc>
                        <a:spcAft>
                          <a:spcPts val="0"/>
                        </a:spcAft>
                      </a:pPr>
                      <a:r>
                        <a:rPr lang="en-GB" sz="2000" kern="12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dog</a:t>
                      </a: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aseline="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abuel</a:t>
                      </a:r>
                      <a:r>
                        <a:rPr lang="en-GB" sz="200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o</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grandad</a:t>
                      </a: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a:t>
                      </a:r>
                      <a:r>
                        <a:rPr lang="en-GB" sz="2000" baseline="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aseline="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abuela</a:t>
                      </a:r>
                      <a:endPar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grandma</a:t>
                      </a: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bastante</a:t>
                      </a: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quite, fairly</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el primo</a:t>
                      </a: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male cousin</a:t>
                      </a:r>
                    </a:p>
                  </a:txBody>
                  <a:tcPr marL="68580" marR="68580" marT="0" marB="0" anchor="ctr"/>
                </a:tc>
                <a:extLst>
                  <a:ext uri="{0D108BD9-81ED-4DB2-BD59-A6C34878D82A}">
                    <a16:rowId xmlns:a16="http://schemas.microsoft.com/office/drawing/2014/main" val="10009"/>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6</a:t>
                      </a:r>
                    </a:p>
                  </a:txBody>
                  <a:tcPr marL="68580" marR="68580" marT="0" marB="0" anchor="ctr">
                    <a:solidFill>
                      <a:schemeClr val="bg1"/>
                    </a:solidFill>
                  </a:tcPr>
                </a:tc>
                <a:tc>
                  <a:txBody>
                    <a:bodyPr/>
                    <a:lstStyle/>
                    <a:p>
                      <a:pPr algn="ctr">
                        <a:lnSpc>
                          <a:spcPct val="107000"/>
                        </a:lnSpc>
                        <a:spcAft>
                          <a:spcPts val="0"/>
                        </a:spcAft>
                      </a:pPr>
                      <a:r>
                        <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la prima</a:t>
                      </a: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female cousin</a:t>
                      </a:r>
                    </a:p>
                  </a:txBody>
                  <a:tcPr marL="68580" marR="68580" marT="0" marB="0" anchor="ctr"/>
                </a:tc>
                <a:extLst>
                  <a:ext uri="{0D108BD9-81ED-4DB2-BD59-A6C34878D82A}">
                    <a16:rowId xmlns:a16="http://schemas.microsoft.com/office/drawing/2014/main" val="164256465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7</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hermoso</a:t>
                      </a:r>
                      <a:endPar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beautiful, handsome</a:t>
                      </a:r>
                    </a:p>
                  </a:txBody>
                  <a:tcPr marL="68580" marR="68580" marT="0" marB="0" anchor="ctr"/>
                </a:tc>
                <a:extLst>
                  <a:ext uri="{0D108BD9-81ED-4DB2-BD59-A6C34878D82A}">
                    <a16:rowId xmlns:a16="http://schemas.microsoft.com/office/drawing/2014/main" val="1001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8</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activo</a:t>
                      </a:r>
                      <a:endPar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active</a:t>
                      </a:r>
                    </a:p>
                  </a:txBody>
                  <a:tcPr marL="68580" marR="68580" marT="0" marB="0" anchor="ctr"/>
                </a:tc>
                <a:extLst>
                  <a:ext uri="{0D108BD9-81ED-4DB2-BD59-A6C34878D82A}">
                    <a16:rowId xmlns:a16="http://schemas.microsoft.com/office/drawing/2014/main" val="370684215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i="0" dirty="0" err="1">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fuerte</a:t>
                      </a:r>
                      <a:endParaRPr lang="en-GB" sz="2000" i="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002060"/>
                          </a:solidFill>
                          <a:effectLst/>
                          <a:latin typeface="Century Gothic" panose="020B0502020202020204" pitchFamily="34" charset="0"/>
                          <a:ea typeface="SimSun" panose="02010600030101010101" pitchFamily="2" charset="-122"/>
                          <a:cs typeface="Times New Roman" panose="02020603050405020304" pitchFamily="18" charset="0"/>
                        </a:rPr>
                        <a:t>strong</a:t>
                      </a:r>
                    </a:p>
                  </a:txBody>
                  <a:tcPr marL="68580" marR="68580" marT="0" marB="0" anchor="ctr"/>
                </a:tc>
                <a:extLst>
                  <a:ext uri="{0D108BD9-81ED-4DB2-BD59-A6C34878D82A}">
                    <a16:rowId xmlns:a16="http://schemas.microsoft.com/office/drawing/2014/main" val="114897808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trabajo</a:t>
                      </a:r>
                      <a:endParaRPr lang="en-GB" sz="2000" dirty="0">
                        <a:solidFill>
                          <a:srgbClr val="002060"/>
                        </a:solidFill>
                        <a:latin typeface="Century Gothic" panose="020B0502020202020204" pitchFamily="34" charset="0"/>
                      </a:endParaRPr>
                    </a:p>
                  </a:txBody>
                  <a:tcPr marL="68580" marR="68580" marT="0" marB="0" anchor="ctr"/>
                </a:tc>
                <a:tc>
                  <a:txBody>
                    <a:bodyPr/>
                    <a:lstStyle/>
                    <a:p>
                      <a:pPr algn="ctr"/>
                      <a:r>
                        <a:rPr lang="en-GB" sz="2000" dirty="0">
                          <a:solidFill>
                            <a:srgbClr val="002060"/>
                          </a:solidFill>
                          <a:latin typeface="Century Gothic" panose="020B0502020202020204" pitchFamily="34" charset="0"/>
                        </a:rPr>
                        <a:t>job, work</a:t>
                      </a:r>
                    </a:p>
                  </a:txBody>
                  <a:tcPr marL="68580" marR="68580" marT="0" marB="0" anchor="ctr"/>
                </a:tc>
                <a:extLst>
                  <a:ext uri="{0D108BD9-81ED-4DB2-BD59-A6C34878D82A}">
                    <a16:rowId xmlns:a16="http://schemas.microsoft.com/office/drawing/2014/main" val="1940607339"/>
                  </a:ext>
                </a:extLst>
              </a:tr>
            </a:tbl>
          </a:graphicData>
        </a:graphic>
      </p:graphicFrame>
      <p:sp>
        <p:nvSpPr>
          <p:cNvPr id="24" name="Title 1"/>
          <p:cNvSpPr txBox="1">
            <a:spLocks/>
          </p:cNvSpPr>
          <p:nvPr/>
        </p:nvSpPr>
        <p:spPr>
          <a:xfrm>
            <a:off x="215817" y="361821"/>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endParaRPr lang="en-GB" sz="3600" b="1" dirty="0">
              <a:solidFill>
                <a:prstClr val="white"/>
              </a:solidFill>
              <a:latin typeface="Century Gothic" panose="020B0502020202020204" pitchFamily="34" charset="0"/>
            </a:endParaRPr>
          </a:p>
        </p:txBody>
      </p:sp>
      <p:grpSp>
        <p:nvGrpSpPr>
          <p:cNvPr id="7" name="Group 6"/>
          <p:cNvGrpSpPr/>
          <p:nvPr/>
        </p:nvGrpSpPr>
        <p:grpSpPr>
          <a:xfrm>
            <a:off x="8819303" y="1954368"/>
            <a:ext cx="2725300" cy="4200640"/>
            <a:chOff x="12294203" y="557173"/>
            <a:chExt cx="2725300" cy="4200640"/>
          </a:xfrm>
        </p:grpSpPr>
        <p:sp>
          <p:nvSpPr>
            <p:cNvPr id="39" name="Rectangle 38"/>
            <p:cNvSpPr/>
            <p:nvPr/>
          </p:nvSpPr>
          <p:spPr>
            <a:xfrm>
              <a:off x="12294205" y="557173"/>
              <a:ext cx="2725296"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0" name="Rectangle 39"/>
            <p:cNvSpPr/>
            <p:nvPr/>
          </p:nvSpPr>
          <p:spPr>
            <a:xfrm>
              <a:off x="12294207" y="989404"/>
              <a:ext cx="2725296"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1" name="Rectangle 40"/>
            <p:cNvSpPr/>
            <p:nvPr/>
          </p:nvSpPr>
          <p:spPr>
            <a:xfrm>
              <a:off x="12294203" y="1418059"/>
              <a:ext cx="2725296"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2" name="Rectangle 41"/>
            <p:cNvSpPr/>
            <p:nvPr/>
          </p:nvSpPr>
          <p:spPr>
            <a:xfrm>
              <a:off x="12294207" y="1860274"/>
              <a:ext cx="2725296"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3" name="Rectangle 42"/>
            <p:cNvSpPr/>
            <p:nvPr/>
          </p:nvSpPr>
          <p:spPr>
            <a:xfrm>
              <a:off x="12294203" y="2247980"/>
              <a:ext cx="2725296" cy="33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4" name="Rectangle 43"/>
            <p:cNvSpPr/>
            <p:nvPr/>
          </p:nvSpPr>
          <p:spPr>
            <a:xfrm>
              <a:off x="12294207" y="2676829"/>
              <a:ext cx="2725296"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5" name="Rectangle 44"/>
            <p:cNvSpPr/>
            <p:nvPr/>
          </p:nvSpPr>
          <p:spPr>
            <a:xfrm>
              <a:off x="12294207" y="3112221"/>
              <a:ext cx="2725296"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6" name="Rectangle 45"/>
            <p:cNvSpPr/>
            <p:nvPr/>
          </p:nvSpPr>
          <p:spPr>
            <a:xfrm>
              <a:off x="12294205" y="3542491"/>
              <a:ext cx="2725296"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7" name="Rectangle 46"/>
            <p:cNvSpPr/>
            <p:nvPr/>
          </p:nvSpPr>
          <p:spPr>
            <a:xfrm>
              <a:off x="12294207" y="3969815"/>
              <a:ext cx="2725296"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8" name="Rectangle 47"/>
            <p:cNvSpPr/>
            <p:nvPr/>
          </p:nvSpPr>
          <p:spPr>
            <a:xfrm>
              <a:off x="12294203" y="4405177"/>
              <a:ext cx="2725296"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grpSp>
        <p:nvGrpSpPr>
          <p:cNvPr id="8" name="Group 7"/>
          <p:cNvGrpSpPr/>
          <p:nvPr/>
        </p:nvGrpSpPr>
        <p:grpSpPr>
          <a:xfrm>
            <a:off x="6842278" y="1954368"/>
            <a:ext cx="1836887" cy="4186381"/>
            <a:chOff x="-2059984" y="1586920"/>
            <a:chExt cx="1836887" cy="4186381"/>
          </a:xfrm>
        </p:grpSpPr>
        <p:sp>
          <p:nvSpPr>
            <p:cNvPr id="63" name="Rectangle 62"/>
            <p:cNvSpPr/>
            <p:nvPr/>
          </p:nvSpPr>
          <p:spPr>
            <a:xfrm>
              <a:off x="-2059982" y="1586920"/>
              <a:ext cx="1836884" cy="334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4" name="Rectangle 63"/>
            <p:cNvSpPr/>
            <p:nvPr/>
          </p:nvSpPr>
          <p:spPr>
            <a:xfrm>
              <a:off x="-2059984" y="1973250"/>
              <a:ext cx="1836884" cy="345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5" name="Rectangle 64"/>
            <p:cNvSpPr/>
            <p:nvPr/>
          </p:nvSpPr>
          <p:spPr>
            <a:xfrm>
              <a:off x="-2059984" y="2447806"/>
              <a:ext cx="1836884" cy="33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6" name="Rectangle 65"/>
            <p:cNvSpPr/>
            <p:nvPr/>
          </p:nvSpPr>
          <p:spPr>
            <a:xfrm>
              <a:off x="-2059981" y="2890021"/>
              <a:ext cx="1836884" cy="30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7" name="Rectangle 66"/>
            <p:cNvSpPr/>
            <p:nvPr/>
          </p:nvSpPr>
          <p:spPr>
            <a:xfrm>
              <a:off x="-2059984" y="3277727"/>
              <a:ext cx="1836884" cy="33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8" name="Rectangle 67"/>
            <p:cNvSpPr/>
            <p:nvPr/>
          </p:nvSpPr>
          <p:spPr>
            <a:xfrm>
              <a:off x="-2059981" y="3706576"/>
              <a:ext cx="1836884" cy="352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69" name="Rectangle 68"/>
            <p:cNvSpPr/>
            <p:nvPr/>
          </p:nvSpPr>
          <p:spPr>
            <a:xfrm>
              <a:off x="-2059981" y="4141968"/>
              <a:ext cx="1836884" cy="35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0" name="Rectangle 69"/>
            <p:cNvSpPr/>
            <p:nvPr/>
          </p:nvSpPr>
          <p:spPr>
            <a:xfrm>
              <a:off x="-2059982" y="4572238"/>
              <a:ext cx="1836884" cy="358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71" name="Rectangle 70"/>
            <p:cNvSpPr/>
            <p:nvPr/>
          </p:nvSpPr>
          <p:spPr>
            <a:xfrm>
              <a:off x="-2059981" y="4999562"/>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49" name="Rectangle 48"/>
            <p:cNvSpPr/>
            <p:nvPr/>
          </p:nvSpPr>
          <p:spPr>
            <a:xfrm>
              <a:off x="-2059984" y="5420665"/>
              <a:ext cx="1836884" cy="35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 name="Title 1"/>
          <p:cNvSpPr>
            <a:spLocks noGrp="1"/>
          </p:cNvSpPr>
          <p:nvPr>
            <p:ph type="title"/>
          </p:nvPr>
        </p:nvSpPr>
        <p:spPr>
          <a:xfrm>
            <a:off x="98088" y="516866"/>
            <a:ext cx="10515600" cy="351290"/>
          </a:xfrm>
        </p:spPr>
        <p:txBody>
          <a:bodyPr>
            <a:noAutofit/>
          </a:bodyPr>
          <a:lstStyle/>
          <a:p>
            <a:r>
              <a:rPr lang="en-GB" sz="3600" b="1" dirty="0">
                <a:solidFill>
                  <a:prstClr val="white"/>
                </a:solidFill>
                <a:latin typeface="Century Gothic" panose="020B0502020202020204" pitchFamily="34" charset="0"/>
              </a:rPr>
              <a:t>Vocabulario</a:t>
            </a:r>
            <a:endParaRPr lang="en-GB" sz="3600" dirty="0"/>
          </a:p>
        </p:txBody>
      </p:sp>
      <p:sp>
        <p:nvSpPr>
          <p:cNvPr id="38" name="Rectangle 2"/>
          <p:cNvSpPr>
            <a:spLocks noChangeArrowheads="1"/>
          </p:cNvSpPr>
          <p:nvPr/>
        </p:nvSpPr>
        <p:spPr bwMode="auto">
          <a:xfrm>
            <a:off x="2758595" y="139977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Rectangle 3"/>
          <p:cNvSpPr>
            <a:spLocks noChangeArrowheads="1"/>
          </p:cNvSpPr>
          <p:nvPr/>
        </p:nvSpPr>
        <p:spPr bwMode="auto">
          <a:xfrm>
            <a:off x="2756229" y="139977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Line 4"/>
          <p:cNvSpPr>
            <a:spLocks noChangeShapeType="1"/>
          </p:cNvSpPr>
          <p:nvPr/>
        </p:nvSpPr>
        <p:spPr bwMode="auto">
          <a:xfrm>
            <a:off x="3441968" y="138835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2" name="Line 7"/>
          <p:cNvSpPr>
            <a:spLocks noChangeShapeType="1"/>
          </p:cNvSpPr>
          <p:nvPr/>
        </p:nvSpPr>
        <p:spPr bwMode="auto">
          <a:xfrm>
            <a:off x="3466656" y="138835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62" name="Line 9"/>
          <p:cNvSpPr>
            <a:spLocks noChangeShapeType="1"/>
          </p:cNvSpPr>
          <p:nvPr/>
        </p:nvSpPr>
        <p:spPr bwMode="auto">
          <a:xfrm>
            <a:off x="3441968" y="554460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2" name="Text Box 10"/>
          <p:cNvSpPr txBox="1">
            <a:spLocks noChangeArrowheads="1"/>
          </p:cNvSpPr>
          <p:nvPr/>
        </p:nvSpPr>
        <p:spPr bwMode="auto">
          <a:xfrm>
            <a:off x="3441968" y="337225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73" name="Text Box 12"/>
          <p:cNvSpPr txBox="1">
            <a:spLocks noChangeArrowheads="1"/>
          </p:cNvSpPr>
          <p:nvPr/>
        </p:nvSpPr>
        <p:spPr bwMode="auto">
          <a:xfrm>
            <a:off x="3683447" y="1230499"/>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74" name="Text Box 14"/>
          <p:cNvSpPr txBox="1">
            <a:spLocks noChangeArrowheads="1"/>
          </p:cNvSpPr>
          <p:nvPr/>
        </p:nvSpPr>
        <p:spPr bwMode="auto">
          <a:xfrm>
            <a:off x="3658759" y="5364081"/>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75" name="Rectangle 74"/>
          <p:cNvSpPr/>
          <p:nvPr/>
        </p:nvSpPr>
        <p:spPr>
          <a:xfrm>
            <a:off x="2605001" y="555603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6" name="AutoShape 11">
            <a:hlinkClick r:id="" action="ppaction://noaction" highlightClick="1"/>
          </p:cNvPr>
          <p:cNvSpPr>
            <a:spLocks noChangeArrowheads="1"/>
          </p:cNvSpPr>
          <p:nvPr/>
        </p:nvSpPr>
        <p:spPr bwMode="auto">
          <a:xfrm>
            <a:off x="2495331" y="577502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Tree>
    <p:extLst>
      <p:ext uri="{BB962C8B-B14F-4D97-AF65-F5344CB8AC3E}">
        <p14:creationId xmlns:p14="http://schemas.microsoft.com/office/powerpoint/2010/main" val="272981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50"/>
                                        </p:tgtEl>
                                      </p:cBhvr>
                                    </p:animEffect>
                                    <p:set>
                                      <p:cBhvr>
                                        <p:cTn id="28" dur="1" fill="hold">
                                          <p:stCondLst>
                                            <p:cond delay="58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1653413" y="5673995"/>
            <a:ext cx="2010230" cy="584775"/>
          </a:xfrm>
          <a:prstGeom prst="rect">
            <a:avLst/>
          </a:prstGeom>
          <a:solidFill>
            <a:schemeClr val="accent1">
              <a:lumMod val="50000"/>
            </a:schemeClr>
          </a:solidFill>
          <a:ln w="12700">
            <a:solidFill>
              <a:srgbClr val="F66400"/>
            </a:solidFill>
          </a:ln>
        </p:spPr>
        <p:txBody>
          <a:bodyPr wrap="square" rtlCol="0">
            <a:spAutoFit/>
          </a:bodyPr>
          <a:lstStyle/>
          <a:p>
            <a:pPr algn="ctr"/>
            <a:r>
              <a:rPr lang="en-GB" sz="3200" b="1" dirty="0">
                <a:solidFill>
                  <a:schemeClr val="bg1"/>
                </a:solidFill>
              </a:rPr>
              <a:t>el </a:t>
            </a:r>
            <a:r>
              <a:rPr lang="en-GB" sz="3200" b="1" dirty="0" err="1">
                <a:solidFill>
                  <a:schemeClr val="bg1"/>
                </a:solidFill>
              </a:rPr>
              <a:t>perro</a:t>
            </a:r>
            <a:endParaRPr lang="en-GB" sz="3200" b="1"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2359"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1535" y="4368392"/>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6" name="TextBox 45"/>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57" name="Oval 56"/>
          <p:cNvSpPr/>
          <p:nvPr/>
        </p:nvSpPr>
        <p:spPr>
          <a:xfrm>
            <a:off x="4078275" y="4527030"/>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9791105" y="347777"/>
            <a:ext cx="2289921" cy="461665"/>
          </a:xfrm>
          <a:prstGeom prst="rect">
            <a:avLst/>
          </a:prstGeom>
          <a:noFill/>
        </p:spPr>
        <p:txBody>
          <a:bodyPr wrap="square" rtlCol="0">
            <a:spAutoFit/>
          </a:bodyPr>
          <a:lstStyle/>
          <a:p>
            <a:r>
              <a:rPr lang="en-GB" sz="2400" b="1" dirty="0">
                <a:solidFill>
                  <a:schemeClr val="accent1">
                    <a:lumMod val="50000"/>
                  </a:schemeClr>
                </a:solidFill>
              </a:rPr>
              <a:t>el tío = uncle</a:t>
            </a:r>
          </a:p>
        </p:txBody>
      </p:sp>
      <p:sp>
        <p:nvSpPr>
          <p:cNvPr id="45" name="TextBox 44"/>
          <p:cNvSpPr txBox="1"/>
          <p:nvPr/>
        </p:nvSpPr>
        <p:spPr>
          <a:xfrm>
            <a:off x="9791105" y="708017"/>
            <a:ext cx="2289921" cy="461665"/>
          </a:xfrm>
          <a:prstGeom prst="rect">
            <a:avLst/>
          </a:prstGeom>
          <a:noFill/>
        </p:spPr>
        <p:txBody>
          <a:bodyPr wrap="square" rtlCol="0">
            <a:spAutoFit/>
          </a:bodyPr>
          <a:lstStyle/>
          <a:p>
            <a:r>
              <a:rPr lang="en-GB" sz="2400" b="1" dirty="0">
                <a:solidFill>
                  <a:schemeClr val="accent1">
                    <a:lumMod val="50000"/>
                  </a:schemeClr>
                </a:solidFill>
              </a:rPr>
              <a:t>la tía = auntie</a:t>
            </a:r>
          </a:p>
        </p:txBody>
      </p:sp>
      <p:sp>
        <p:nvSpPr>
          <p:cNvPr id="4" name="Title 3"/>
          <p:cNvSpPr>
            <a:spLocks noGrp="1"/>
          </p:cNvSpPr>
          <p:nvPr>
            <p:ph type="ctrTitle"/>
          </p:nvPr>
        </p:nvSpPr>
        <p:spPr>
          <a:xfrm>
            <a:off x="-1019166" y="-189121"/>
            <a:ext cx="11461316" cy="936562"/>
          </a:xfrm>
        </p:spPr>
        <p:txBody>
          <a:bodyPr>
            <a:normAutofit/>
          </a:bodyPr>
          <a:lstStyle/>
          <a:p>
            <a:r>
              <a:rPr lang="en-GB" sz="4800" b="1" dirty="0">
                <a:solidFill>
                  <a:schemeClr val="accent1">
                    <a:lumMod val="50000"/>
                  </a:schemeClr>
                </a:solidFill>
              </a:rPr>
              <a:t>Soy Isobel, </a:t>
            </a:r>
            <a:r>
              <a:rPr lang="en-GB" sz="4800" b="1" dirty="0" err="1">
                <a:solidFill>
                  <a:schemeClr val="accent1">
                    <a:lumMod val="50000"/>
                  </a:schemeClr>
                </a:solidFill>
              </a:rPr>
              <a:t>hablo</a:t>
            </a:r>
            <a:r>
              <a:rPr lang="en-GB" sz="4800" b="1" dirty="0">
                <a:solidFill>
                  <a:schemeClr val="accent1">
                    <a:lumMod val="50000"/>
                  </a:schemeClr>
                </a:solidFill>
              </a:rPr>
              <a:t> de mi </a:t>
            </a:r>
            <a:r>
              <a:rPr lang="en-GB" sz="4800" b="1" dirty="0" err="1">
                <a:solidFill>
                  <a:schemeClr val="accent1">
                    <a:lumMod val="50000"/>
                  </a:schemeClr>
                </a:solidFill>
              </a:rPr>
              <a:t>familia</a:t>
            </a:r>
            <a:r>
              <a:rPr lang="en-GB" sz="4800" b="1" dirty="0">
                <a:solidFill>
                  <a:schemeClr val="accent1">
                    <a:lumMod val="50000"/>
                  </a:schemeClr>
                </a:solidFill>
              </a:rPr>
              <a:t>.</a:t>
            </a:r>
            <a:endParaRPr lang="en-GB" sz="4800" dirty="0">
              <a:solidFill>
                <a:schemeClr val="accent1">
                  <a:lumMod val="50000"/>
                </a:schemeClr>
              </a:solidFill>
            </a:endParaRPr>
          </a:p>
        </p:txBody>
      </p: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59" name="TextBox 58"/>
          <p:cNvSpPr txBox="1"/>
          <p:nvPr/>
        </p:nvSpPr>
        <p:spPr>
          <a:xfrm>
            <a:off x="5338238" y="2231609"/>
            <a:ext cx="2567387" cy="584775"/>
          </a:xfrm>
          <a:prstGeom prst="rect">
            <a:avLst/>
          </a:prstGeom>
          <a:solidFill>
            <a:schemeClr val="accent1">
              <a:lumMod val="50000"/>
            </a:schemeClr>
          </a:solidFill>
          <a:ln w="12700">
            <a:solidFill>
              <a:srgbClr val="F66400"/>
            </a:solidFill>
          </a:ln>
        </p:spPr>
        <p:txBody>
          <a:bodyPr wrap="square" rtlCol="0">
            <a:spAutoFit/>
          </a:bodyPr>
          <a:lstStyle/>
          <a:p>
            <a:pPr algn="ctr"/>
            <a:r>
              <a:rPr lang="en-GB" sz="3200" b="1" dirty="0">
                <a:solidFill>
                  <a:schemeClr val="bg1"/>
                </a:solidFill>
              </a:rPr>
              <a:t>la </a:t>
            </a:r>
            <a:r>
              <a:rPr lang="en-GB" sz="3200" b="1" dirty="0" err="1">
                <a:solidFill>
                  <a:schemeClr val="bg1"/>
                </a:solidFill>
              </a:rPr>
              <a:t>abuela</a:t>
            </a:r>
            <a:endParaRPr lang="en-GB" sz="3200" b="1" dirty="0">
              <a:solidFill>
                <a:schemeClr val="bg1"/>
              </a:solidFill>
            </a:endParaRPr>
          </a:p>
        </p:txBody>
      </p:sp>
      <p:sp>
        <p:nvSpPr>
          <p:cNvPr id="60" name="TextBox 59"/>
          <p:cNvSpPr txBox="1"/>
          <p:nvPr/>
        </p:nvSpPr>
        <p:spPr>
          <a:xfrm>
            <a:off x="8168977" y="3378993"/>
            <a:ext cx="1774856" cy="584775"/>
          </a:xfrm>
          <a:prstGeom prst="rect">
            <a:avLst/>
          </a:prstGeom>
          <a:solidFill>
            <a:schemeClr val="accent1">
              <a:lumMod val="50000"/>
            </a:schemeClr>
          </a:solidFill>
          <a:ln w="12700">
            <a:solidFill>
              <a:srgbClr val="F66400"/>
            </a:solidFill>
          </a:ln>
        </p:spPr>
        <p:txBody>
          <a:bodyPr wrap="square" rtlCol="0">
            <a:spAutoFit/>
          </a:bodyPr>
          <a:lstStyle/>
          <a:p>
            <a:pPr algn="ctr"/>
            <a:r>
              <a:rPr lang="en-GB" sz="3200" b="1" dirty="0">
                <a:solidFill>
                  <a:schemeClr val="bg1"/>
                </a:solidFill>
              </a:rPr>
              <a:t>el tío</a:t>
            </a:r>
          </a:p>
        </p:txBody>
      </p:sp>
      <p:sp>
        <p:nvSpPr>
          <p:cNvPr id="61" name="TextBox 60"/>
          <p:cNvSpPr txBox="1"/>
          <p:nvPr/>
        </p:nvSpPr>
        <p:spPr>
          <a:xfrm>
            <a:off x="10332556" y="3376412"/>
            <a:ext cx="1774856" cy="584775"/>
          </a:xfrm>
          <a:prstGeom prst="rect">
            <a:avLst/>
          </a:prstGeom>
          <a:solidFill>
            <a:schemeClr val="accent1">
              <a:lumMod val="50000"/>
            </a:schemeClr>
          </a:solidFill>
          <a:ln w="12700">
            <a:solidFill>
              <a:srgbClr val="F66400"/>
            </a:solidFill>
          </a:ln>
        </p:spPr>
        <p:txBody>
          <a:bodyPr wrap="square" rtlCol="0">
            <a:spAutoFit/>
          </a:bodyPr>
          <a:lstStyle/>
          <a:p>
            <a:pPr algn="ctr"/>
            <a:r>
              <a:rPr lang="en-GB" sz="3200" b="1" dirty="0">
                <a:solidFill>
                  <a:schemeClr val="bg1"/>
                </a:solidFill>
              </a:rPr>
              <a:t>la tía</a:t>
            </a:r>
          </a:p>
        </p:txBody>
      </p:sp>
      <p:sp>
        <p:nvSpPr>
          <p:cNvPr id="63" name="TextBox 62"/>
          <p:cNvSpPr txBox="1"/>
          <p:nvPr/>
        </p:nvSpPr>
        <p:spPr>
          <a:xfrm>
            <a:off x="8226213" y="5696054"/>
            <a:ext cx="1931987" cy="584775"/>
          </a:xfrm>
          <a:prstGeom prst="rect">
            <a:avLst/>
          </a:prstGeom>
          <a:solidFill>
            <a:schemeClr val="accent1">
              <a:lumMod val="50000"/>
            </a:schemeClr>
          </a:solidFill>
          <a:ln w="12700">
            <a:solidFill>
              <a:srgbClr val="F66400"/>
            </a:solidFill>
          </a:ln>
        </p:spPr>
        <p:txBody>
          <a:bodyPr wrap="square" rtlCol="0">
            <a:spAutoFit/>
          </a:bodyPr>
          <a:lstStyle/>
          <a:p>
            <a:pPr algn="ctr"/>
            <a:r>
              <a:rPr lang="en-GB" sz="3200" b="1" dirty="0">
                <a:solidFill>
                  <a:schemeClr val="bg1"/>
                </a:solidFill>
              </a:rPr>
              <a:t>el primo</a:t>
            </a:r>
          </a:p>
        </p:txBody>
      </p:sp>
      <p:sp>
        <p:nvSpPr>
          <p:cNvPr id="64" name="TextBox 63"/>
          <p:cNvSpPr txBox="1"/>
          <p:nvPr/>
        </p:nvSpPr>
        <p:spPr>
          <a:xfrm>
            <a:off x="10280501" y="5696054"/>
            <a:ext cx="1931987" cy="584775"/>
          </a:xfrm>
          <a:prstGeom prst="rect">
            <a:avLst/>
          </a:prstGeom>
          <a:solidFill>
            <a:schemeClr val="accent1">
              <a:lumMod val="50000"/>
            </a:schemeClr>
          </a:solidFill>
          <a:ln w="12700">
            <a:solidFill>
              <a:srgbClr val="F66400"/>
            </a:solidFill>
          </a:ln>
        </p:spPr>
        <p:txBody>
          <a:bodyPr wrap="square" rtlCol="0">
            <a:spAutoFit/>
          </a:bodyPr>
          <a:lstStyle/>
          <a:p>
            <a:pPr algn="ctr"/>
            <a:r>
              <a:rPr lang="en-GB" sz="3200" b="1" dirty="0">
                <a:solidFill>
                  <a:schemeClr val="bg1"/>
                </a:solidFill>
              </a:rPr>
              <a:t>la prima</a:t>
            </a:r>
          </a:p>
        </p:txBody>
      </p:sp>
      <p:sp>
        <p:nvSpPr>
          <p:cNvPr id="58" name="TextBox 57"/>
          <p:cNvSpPr txBox="1"/>
          <p:nvPr/>
        </p:nvSpPr>
        <p:spPr>
          <a:xfrm>
            <a:off x="2593571" y="2227142"/>
            <a:ext cx="2567387" cy="584775"/>
          </a:xfrm>
          <a:prstGeom prst="rect">
            <a:avLst/>
          </a:prstGeom>
          <a:solidFill>
            <a:schemeClr val="accent1">
              <a:lumMod val="50000"/>
            </a:schemeClr>
          </a:solidFill>
          <a:ln w="12700">
            <a:solidFill>
              <a:srgbClr val="F66400"/>
            </a:solidFill>
          </a:ln>
        </p:spPr>
        <p:txBody>
          <a:bodyPr wrap="square" rtlCol="0">
            <a:spAutoFit/>
          </a:bodyPr>
          <a:lstStyle/>
          <a:p>
            <a:pPr algn="ctr"/>
            <a:r>
              <a:rPr lang="en-GB" sz="3200" b="1" dirty="0">
                <a:solidFill>
                  <a:schemeClr val="bg1"/>
                </a:solidFill>
              </a:rPr>
              <a:t>el </a:t>
            </a:r>
            <a:r>
              <a:rPr lang="en-GB" sz="3200" b="1" dirty="0" err="1">
                <a:solidFill>
                  <a:schemeClr val="bg1"/>
                </a:solidFill>
              </a:rPr>
              <a:t>abuelo</a:t>
            </a:r>
            <a:endParaRPr lang="en-GB" sz="3200" b="1" dirty="0">
              <a:solidFill>
                <a:schemeClr val="bg1"/>
              </a:solidFill>
            </a:endParaRP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Tree>
    <p:extLst>
      <p:ext uri="{BB962C8B-B14F-4D97-AF65-F5344CB8AC3E}">
        <p14:creationId xmlns:p14="http://schemas.microsoft.com/office/powerpoint/2010/main" val="373851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7" grpId="0" animBg="1"/>
      <p:bldP spid="2" grpId="0"/>
      <p:bldP spid="45" grpId="0"/>
      <p:bldP spid="59" grpId="0" animBg="1"/>
      <p:bldP spid="60" grpId="0" animBg="1"/>
      <p:bldP spid="61" grpId="0" animBg="1"/>
      <p:bldP spid="63" grpId="0" animBg="1"/>
      <p:bldP spid="64"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1535" y="4368392"/>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95871" y="31537"/>
            <a:ext cx="9786980" cy="646331"/>
          </a:xfrm>
          <a:prstGeom prst="rect">
            <a:avLst/>
          </a:prstGeom>
          <a:solidFill>
            <a:srgbClr val="115076"/>
          </a:solidFill>
        </p:spPr>
        <p:txBody>
          <a:bodyPr wrap="square" rtlCol="0">
            <a:spAutoFit/>
          </a:bodyPr>
          <a:lstStyle/>
          <a:p>
            <a:r>
              <a:rPr lang="en-GB" sz="3600" dirty="0">
                <a:solidFill>
                  <a:schemeClr val="bg1"/>
                </a:solidFill>
              </a:rPr>
              <a:t>Es bonito… ¿la </a:t>
            </a:r>
            <a:r>
              <a:rPr lang="en-GB" sz="3600" dirty="0" err="1">
                <a:solidFill>
                  <a:schemeClr val="bg1"/>
                </a:solidFill>
              </a:rPr>
              <a:t>abuela</a:t>
            </a:r>
            <a:r>
              <a:rPr lang="en-GB" sz="3600" dirty="0">
                <a:solidFill>
                  <a:schemeClr val="bg1"/>
                </a:solidFill>
              </a:rPr>
              <a:t>, la prima o el </a:t>
            </a:r>
            <a:r>
              <a:rPr lang="en-GB" sz="3600" dirty="0" err="1">
                <a:solidFill>
                  <a:schemeClr val="bg1"/>
                </a:solidFill>
              </a:rPr>
              <a:t>perro</a:t>
            </a:r>
            <a:r>
              <a:rPr lang="en-GB" sz="3600" dirty="0">
                <a:solidFill>
                  <a:schemeClr val="bg1"/>
                </a:solidFill>
              </a:rPr>
              <a:t>?</a:t>
            </a:r>
          </a:p>
        </p:txBody>
      </p:sp>
      <p:sp>
        <p:nvSpPr>
          <p:cNvPr id="49" name="Oval 48"/>
          <p:cNvSpPr/>
          <p:nvPr/>
        </p:nvSpPr>
        <p:spPr>
          <a:xfrm>
            <a:off x="5104724" y="661513"/>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346465" y="4218020"/>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10131969" y="4218020"/>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8003" y="22489"/>
            <a:ext cx="9874847" cy="646331"/>
          </a:xfrm>
          <a:prstGeom prst="rect">
            <a:avLst/>
          </a:prstGeom>
          <a:solidFill>
            <a:schemeClr val="accent1">
              <a:lumMod val="50000"/>
            </a:schemeClr>
          </a:solidFill>
        </p:spPr>
        <p:txBody>
          <a:bodyPr wrap="square" rtlCol="0">
            <a:spAutoFit/>
          </a:bodyPr>
          <a:lstStyle/>
          <a:p>
            <a:r>
              <a:rPr lang="en-GB" sz="3600" b="1" dirty="0">
                <a:solidFill>
                  <a:schemeClr val="bg1"/>
                </a:solidFill>
              </a:rPr>
              <a:t>El </a:t>
            </a:r>
            <a:r>
              <a:rPr lang="en-GB" sz="3600" b="1" dirty="0" err="1">
                <a:solidFill>
                  <a:schemeClr val="bg1"/>
                </a:solidFill>
              </a:rPr>
              <a:t>perro</a:t>
            </a:r>
            <a:r>
              <a:rPr lang="en-GB" sz="3600" b="1" dirty="0">
                <a:solidFill>
                  <a:schemeClr val="bg1"/>
                </a:solidFill>
              </a:rPr>
              <a:t> es bonito.</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2" name="Title 1"/>
          <p:cNvSpPr>
            <a:spLocks noGrp="1"/>
          </p:cNvSpPr>
          <p:nvPr>
            <p:ph type="title"/>
          </p:nvPr>
        </p:nvSpPr>
        <p:spPr>
          <a:xfrm>
            <a:off x="-287550" y="345654"/>
            <a:ext cx="226325" cy="234795"/>
          </a:xfrm>
        </p:spPr>
        <p:txBody>
          <a:bodyPr>
            <a:normAutofit/>
          </a:bodyPr>
          <a:lstStyle/>
          <a:p>
            <a:r>
              <a:rPr lang="en-GB" sz="100" dirty="0">
                <a:solidFill>
                  <a:srgbClr val="F9F9F9"/>
                </a:solidFill>
              </a:rPr>
              <a:t>Isobel</a:t>
            </a:r>
          </a:p>
        </p:txBody>
      </p:sp>
      <p:sp>
        <p:nvSpPr>
          <p:cNvPr id="45" name="TextBox 44"/>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68040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50"/>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0" grpId="1" animBg="1"/>
      <p:bldP spid="51" grpId="0" animBg="1"/>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446599" y="69011"/>
            <a:ext cx="10889743" cy="646331"/>
          </a:xfrm>
          <a:prstGeom prst="rect">
            <a:avLst/>
          </a:prstGeom>
          <a:solidFill>
            <a:srgbClr val="115076"/>
          </a:solidFill>
        </p:spPr>
        <p:txBody>
          <a:bodyPr wrap="square" rtlCol="0">
            <a:spAutoFit/>
          </a:bodyPr>
          <a:lstStyle/>
          <a:p>
            <a:r>
              <a:rPr lang="en-GB" sz="3600" dirty="0">
                <a:solidFill>
                  <a:schemeClr val="bg1"/>
                </a:solidFill>
              </a:rPr>
              <a:t>Es </a:t>
            </a:r>
            <a:r>
              <a:rPr lang="en-GB" sz="3600" dirty="0" err="1">
                <a:solidFill>
                  <a:schemeClr val="bg1"/>
                </a:solidFill>
              </a:rPr>
              <a:t>activa</a:t>
            </a:r>
            <a:r>
              <a:rPr lang="en-GB" sz="3600" dirty="0">
                <a:solidFill>
                  <a:schemeClr val="bg1"/>
                </a:solidFill>
              </a:rPr>
              <a:t>… ¿el </a:t>
            </a:r>
            <a:r>
              <a:rPr lang="en-GB" sz="3600" dirty="0" err="1">
                <a:solidFill>
                  <a:schemeClr val="bg1"/>
                </a:solidFill>
              </a:rPr>
              <a:t>abuelo</a:t>
            </a:r>
            <a:r>
              <a:rPr lang="en-GB" sz="3600" dirty="0">
                <a:solidFill>
                  <a:schemeClr val="bg1"/>
                </a:solidFill>
              </a:rPr>
              <a:t>, la tía o el </a:t>
            </a:r>
            <a:r>
              <a:rPr lang="en-GB" sz="3600" dirty="0" err="1">
                <a:solidFill>
                  <a:schemeClr val="bg1"/>
                </a:solidFill>
              </a:rPr>
              <a:t>perro</a:t>
            </a:r>
            <a:r>
              <a:rPr lang="en-GB" sz="3600" dirty="0">
                <a:solidFill>
                  <a:schemeClr val="bg1"/>
                </a:solidFill>
              </a:rPr>
              <a:t>?</a:t>
            </a:r>
          </a:p>
        </p:txBody>
      </p:sp>
      <p:sp>
        <p:nvSpPr>
          <p:cNvPr id="49" name="Oval 48"/>
          <p:cNvSpPr/>
          <p:nvPr/>
        </p:nvSpPr>
        <p:spPr>
          <a:xfrm>
            <a:off x="2929629" y="665359"/>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10064398" y="1798226"/>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269847" y="4277226"/>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446599" y="83870"/>
            <a:ext cx="10889743" cy="646331"/>
          </a:xfrm>
          <a:prstGeom prst="rect">
            <a:avLst/>
          </a:prstGeom>
          <a:solidFill>
            <a:srgbClr val="115076"/>
          </a:solidFill>
        </p:spPr>
        <p:txBody>
          <a:bodyPr wrap="square" rtlCol="0">
            <a:spAutoFit/>
          </a:bodyPr>
          <a:lstStyle/>
          <a:p>
            <a:r>
              <a:rPr lang="en-GB" sz="3600" b="1" dirty="0">
                <a:solidFill>
                  <a:schemeClr val="bg1"/>
                </a:solidFill>
              </a:rPr>
              <a:t>La tía es </a:t>
            </a:r>
            <a:r>
              <a:rPr lang="en-GB" sz="3600" b="1" dirty="0" err="1">
                <a:solidFill>
                  <a:schemeClr val="bg1"/>
                </a:solidFill>
              </a:rPr>
              <a:t>activa</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2" name="Title 1"/>
          <p:cNvSpPr>
            <a:spLocks noGrp="1"/>
          </p:cNvSpPr>
          <p:nvPr>
            <p:ph type="title"/>
          </p:nvPr>
        </p:nvSpPr>
        <p:spPr>
          <a:xfrm>
            <a:off x="-390099" y="407035"/>
            <a:ext cx="239973" cy="222286"/>
          </a:xfrm>
        </p:spPr>
        <p:txBody>
          <a:bodyPr>
            <a:normAutofit/>
          </a:bodyPr>
          <a:lstStyle/>
          <a:p>
            <a:r>
              <a:rPr lang="en-GB" sz="100" dirty="0">
                <a:solidFill>
                  <a:srgbClr val="F9F9F9"/>
                </a:solidFill>
              </a:rPr>
              <a:t>Isobel</a:t>
            </a: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23176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50"/>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0" grpId="1" animBg="1"/>
      <p:bldP spid="51" grpId="0" animBg="1"/>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678" y="730368"/>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446599" y="69011"/>
            <a:ext cx="10889743" cy="646331"/>
          </a:xfrm>
          <a:prstGeom prst="rect">
            <a:avLst/>
          </a:prstGeom>
          <a:solidFill>
            <a:srgbClr val="115076"/>
          </a:solidFill>
        </p:spPr>
        <p:txBody>
          <a:bodyPr wrap="square" rtlCol="0">
            <a:spAutoFit/>
          </a:bodyPr>
          <a:lstStyle/>
          <a:p>
            <a:r>
              <a:rPr lang="en-GB" sz="3600" dirty="0">
                <a:solidFill>
                  <a:schemeClr val="bg1"/>
                </a:solidFill>
              </a:rPr>
              <a:t>Es </a:t>
            </a:r>
            <a:r>
              <a:rPr lang="en-GB" sz="3600" dirty="0" err="1">
                <a:solidFill>
                  <a:schemeClr val="bg1"/>
                </a:solidFill>
              </a:rPr>
              <a:t>hermosa</a:t>
            </a:r>
            <a:r>
              <a:rPr lang="en-GB" sz="3600" dirty="0">
                <a:solidFill>
                  <a:schemeClr val="bg1"/>
                </a:solidFill>
              </a:rPr>
              <a:t>… ¿el </a:t>
            </a:r>
            <a:r>
              <a:rPr lang="en-GB" sz="3600" dirty="0" err="1">
                <a:solidFill>
                  <a:schemeClr val="bg1"/>
                </a:solidFill>
              </a:rPr>
              <a:t>abuelo</a:t>
            </a:r>
            <a:r>
              <a:rPr lang="en-GB" sz="3600" dirty="0">
                <a:solidFill>
                  <a:schemeClr val="bg1"/>
                </a:solidFill>
              </a:rPr>
              <a:t>, la </a:t>
            </a:r>
            <a:r>
              <a:rPr lang="en-GB" sz="3600" dirty="0" err="1">
                <a:solidFill>
                  <a:schemeClr val="bg1"/>
                </a:solidFill>
              </a:rPr>
              <a:t>abuela</a:t>
            </a:r>
            <a:r>
              <a:rPr lang="en-GB" sz="3600" dirty="0">
                <a:solidFill>
                  <a:schemeClr val="bg1"/>
                </a:solidFill>
              </a:rPr>
              <a:t> o el tío?</a:t>
            </a:r>
          </a:p>
        </p:txBody>
      </p:sp>
      <p:sp>
        <p:nvSpPr>
          <p:cNvPr id="49" name="Oval 48"/>
          <p:cNvSpPr/>
          <p:nvPr/>
        </p:nvSpPr>
        <p:spPr>
          <a:xfrm>
            <a:off x="2973017" y="678196"/>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5104723" y="653677"/>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8166531" y="1715943"/>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446599" y="90967"/>
            <a:ext cx="10889743" cy="646331"/>
          </a:xfrm>
          <a:prstGeom prst="rect">
            <a:avLst/>
          </a:prstGeom>
          <a:solidFill>
            <a:srgbClr val="115076"/>
          </a:solidFill>
        </p:spPr>
        <p:txBody>
          <a:bodyPr wrap="square" rtlCol="0">
            <a:spAutoFit/>
          </a:bodyPr>
          <a:lstStyle/>
          <a:p>
            <a:r>
              <a:rPr lang="en-GB" sz="3600" b="1" dirty="0">
                <a:solidFill>
                  <a:schemeClr val="bg1"/>
                </a:solidFill>
              </a:rPr>
              <a:t>La </a:t>
            </a:r>
            <a:r>
              <a:rPr lang="en-GB" sz="3600" b="1" dirty="0" err="1">
                <a:solidFill>
                  <a:schemeClr val="bg1"/>
                </a:solidFill>
              </a:rPr>
              <a:t>abuela</a:t>
            </a:r>
            <a:r>
              <a:rPr lang="en-GB" sz="3600" b="1" dirty="0">
                <a:solidFill>
                  <a:schemeClr val="bg1"/>
                </a:solidFill>
              </a:rPr>
              <a:t> es </a:t>
            </a:r>
            <a:r>
              <a:rPr lang="en-GB" sz="3600" b="1" dirty="0" err="1">
                <a:solidFill>
                  <a:schemeClr val="bg1"/>
                </a:solidFill>
              </a:rPr>
              <a:t>hermosa</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2" name="Title 1"/>
          <p:cNvSpPr>
            <a:spLocks noGrp="1"/>
          </p:cNvSpPr>
          <p:nvPr>
            <p:ph type="title"/>
          </p:nvPr>
        </p:nvSpPr>
        <p:spPr>
          <a:xfrm>
            <a:off x="-458337" y="374162"/>
            <a:ext cx="335507" cy="356206"/>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32612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50"/>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0" grpId="1" animBg="1"/>
      <p:bldP spid="51" grpId="0" animBg="1"/>
      <p:bldP spid="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37667"/>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7" name="Picture 2" descr="d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602" y="1065791"/>
            <a:ext cx="3594795" cy="33543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79993" y="4256139"/>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98399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rr_per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rr_per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446599" y="69011"/>
            <a:ext cx="10889743" cy="646331"/>
          </a:xfrm>
          <a:prstGeom prst="rect">
            <a:avLst/>
          </a:prstGeom>
          <a:solidFill>
            <a:srgbClr val="115076"/>
          </a:solidFill>
        </p:spPr>
        <p:txBody>
          <a:bodyPr wrap="square" rtlCol="0">
            <a:spAutoFit/>
          </a:bodyPr>
          <a:lstStyle/>
          <a:p>
            <a:r>
              <a:rPr lang="en-GB" sz="3600" dirty="0" err="1">
                <a:solidFill>
                  <a:schemeClr val="bg1"/>
                </a:solidFill>
              </a:rPr>
              <a:t>Es</a:t>
            </a:r>
            <a:r>
              <a:rPr lang="en-GB" sz="3600" dirty="0">
                <a:solidFill>
                  <a:schemeClr val="bg1"/>
                </a:solidFill>
              </a:rPr>
              <a:t> </a:t>
            </a:r>
            <a:r>
              <a:rPr lang="en-GB" sz="3600" dirty="0" err="1">
                <a:solidFill>
                  <a:schemeClr val="bg1"/>
                </a:solidFill>
              </a:rPr>
              <a:t>simpático</a:t>
            </a:r>
            <a:r>
              <a:rPr lang="en-GB" sz="3600" dirty="0">
                <a:solidFill>
                  <a:schemeClr val="bg1"/>
                </a:solidFill>
              </a:rPr>
              <a:t>… ¿la prima, el primo o la tía?</a:t>
            </a:r>
          </a:p>
        </p:txBody>
      </p:sp>
      <p:sp>
        <p:nvSpPr>
          <p:cNvPr id="49" name="Oval 48"/>
          <p:cNvSpPr/>
          <p:nvPr/>
        </p:nvSpPr>
        <p:spPr>
          <a:xfrm>
            <a:off x="10174777" y="4300730"/>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8371376" y="4294885"/>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10131969" y="1691598"/>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446599" y="62077"/>
            <a:ext cx="10889743" cy="646331"/>
          </a:xfrm>
          <a:prstGeom prst="rect">
            <a:avLst/>
          </a:prstGeom>
          <a:solidFill>
            <a:srgbClr val="115076"/>
          </a:solidFill>
        </p:spPr>
        <p:txBody>
          <a:bodyPr wrap="square" rtlCol="0">
            <a:spAutoFit/>
          </a:bodyPr>
          <a:lstStyle/>
          <a:p>
            <a:r>
              <a:rPr lang="en-GB" sz="3600" b="1" dirty="0">
                <a:solidFill>
                  <a:schemeClr val="bg1"/>
                </a:solidFill>
              </a:rPr>
              <a:t>El primo </a:t>
            </a:r>
            <a:r>
              <a:rPr lang="en-GB" sz="3600" b="1" dirty="0" err="1">
                <a:solidFill>
                  <a:schemeClr val="bg1"/>
                </a:solidFill>
              </a:rPr>
              <a:t>es</a:t>
            </a:r>
            <a:r>
              <a:rPr lang="en-GB" sz="3600" b="1" dirty="0">
                <a:solidFill>
                  <a:schemeClr val="bg1"/>
                </a:solidFill>
              </a:rPr>
              <a:t> </a:t>
            </a:r>
            <a:r>
              <a:rPr lang="en-GB" sz="3600" b="1" dirty="0" err="1">
                <a:solidFill>
                  <a:schemeClr val="bg1"/>
                </a:solidFill>
              </a:rPr>
              <a:t>simpático</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3" name="Title 2"/>
          <p:cNvSpPr>
            <a:spLocks noGrp="1"/>
          </p:cNvSpPr>
          <p:nvPr>
            <p:ph type="title"/>
          </p:nvPr>
        </p:nvSpPr>
        <p:spPr>
          <a:xfrm>
            <a:off x="-444690" y="621176"/>
            <a:ext cx="171734" cy="356206"/>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8375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50"/>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0" grpId="1" animBg="1"/>
      <p:bldP spid="51" grpId="0" animBg="1"/>
      <p:bldP spid="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446599" y="69011"/>
            <a:ext cx="10889743" cy="646331"/>
          </a:xfrm>
          <a:prstGeom prst="rect">
            <a:avLst/>
          </a:prstGeom>
          <a:solidFill>
            <a:srgbClr val="115076"/>
          </a:solidFill>
        </p:spPr>
        <p:txBody>
          <a:bodyPr wrap="square" rtlCol="0">
            <a:spAutoFit/>
          </a:bodyPr>
          <a:lstStyle/>
          <a:p>
            <a:r>
              <a:rPr lang="en-GB" sz="3600" dirty="0">
                <a:solidFill>
                  <a:schemeClr val="bg1"/>
                </a:solidFill>
              </a:rPr>
              <a:t>Es </a:t>
            </a:r>
            <a:r>
              <a:rPr lang="en-GB" sz="3600" dirty="0" err="1">
                <a:solidFill>
                  <a:schemeClr val="bg1"/>
                </a:solidFill>
              </a:rPr>
              <a:t>hermoso</a:t>
            </a:r>
            <a:r>
              <a:rPr lang="en-GB" sz="3600" dirty="0">
                <a:solidFill>
                  <a:schemeClr val="bg1"/>
                </a:solidFill>
              </a:rPr>
              <a:t>… ¿la prima, el tío o la tía?</a:t>
            </a:r>
          </a:p>
        </p:txBody>
      </p:sp>
      <p:sp>
        <p:nvSpPr>
          <p:cNvPr id="49" name="Oval 48"/>
          <p:cNvSpPr/>
          <p:nvPr/>
        </p:nvSpPr>
        <p:spPr>
          <a:xfrm>
            <a:off x="10174777" y="4300730"/>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8181816" y="1691598"/>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10131969" y="1691598"/>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446599" y="97719"/>
            <a:ext cx="10889743" cy="646331"/>
          </a:xfrm>
          <a:prstGeom prst="rect">
            <a:avLst/>
          </a:prstGeom>
          <a:solidFill>
            <a:srgbClr val="115076"/>
          </a:solidFill>
        </p:spPr>
        <p:txBody>
          <a:bodyPr wrap="square" rtlCol="0">
            <a:spAutoFit/>
          </a:bodyPr>
          <a:lstStyle/>
          <a:p>
            <a:r>
              <a:rPr lang="en-GB" sz="3600" b="1" dirty="0">
                <a:solidFill>
                  <a:schemeClr val="bg1"/>
                </a:solidFill>
              </a:rPr>
              <a:t>El tío es </a:t>
            </a:r>
            <a:r>
              <a:rPr lang="en-GB" sz="3600" b="1" dirty="0" err="1">
                <a:solidFill>
                  <a:schemeClr val="bg1"/>
                </a:solidFill>
              </a:rPr>
              <a:t>hermoso</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3" name="Title 2"/>
          <p:cNvSpPr>
            <a:spLocks noGrp="1"/>
          </p:cNvSpPr>
          <p:nvPr>
            <p:ph type="title"/>
          </p:nvPr>
        </p:nvSpPr>
        <p:spPr>
          <a:xfrm>
            <a:off x="-526576" y="739249"/>
            <a:ext cx="212678" cy="471327"/>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91677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50"/>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0" grpId="1" animBg="1"/>
      <p:bldP spid="51"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446599" y="69011"/>
            <a:ext cx="10889743" cy="646331"/>
          </a:xfrm>
          <a:prstGeom prst="rect">
            <a:avLst/>
          </a:prstGeom>
          <a:solidFill>
            <a:srgbClr val="115076"/>
          </a:solidFill>
        </p:spPr>
        <p:txBody>
          <a:bodyPr wrap="square" rtlCol="0">
            <a:spAutoFit/>
          </a:bodyPr>
          <a:lstStyle/>
          <a:p>
            <a:r>
              <a:rPr lang="en-GB" sz="3600" dirty="0">
                <a:solidFill>
                  <a:schemeClr val="bg1"/>
                </a:solidFill>
              </a:rPr>
              <a:t>Es </a:t>
            </a:r>
            <a:r>
              <a:rPr lang="en-GB" sz="3600" dirty="0" err="1">
                <a:solidFill>
                  <a:schemeClr val="bg1"/>
                </a:solidFill>
              </a:rPr>
              <a:t>famosa</a:t>
            </a:r>
            <a:r>
              <a:rPr lang="en-GB" sz="3600" dirty="0">
                <a:solidFill>
                  <a:schemeClr val="bg1"/>
                </a:solidFill>
              </a:rPr>
              <a:t>… ¿la prima, el </a:t>
            </a:r>
            <a:r>
              <a:rPr lang="en-GB" sz="3600" dirty="0" err="1">
                <a:solidFill>
                  <a:schemeClr val="bg1"/>
                </a:solidFill>
              </a:rPr>
              <a:t>abuelo</a:t>
            </a:r>
            <a:r>
              <a:rPr lang="en-GB" sz="3600" dirty="0">
                <a:solidFill>
                  <a:schemeClr val="bg1"/>
                </a:solidFill>
              </a:rPr>
              <a:t> o el tío?</a:t>
            </a:r>
          </a:p>
        </p:txBody>
      </p:sp>
      <p:sp>
        <p:nvSpPr>
          <p:cNvPr id="49" name="Oval 48"/>
          <p:cNvSpPr/>
          <p:nvPr/>
        </p:nvSpPr>
        <p:spPr>
          <a:xfrm>
            <a:off x="2944131" y="755437"/>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10146818" y="4251940"/>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8144294" y="1690429"/>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446599" y="100783"/>
            <a:ext cx="10889743" cy="646331"/>
          </a:xfrm>
          <a:prstGeom prst="rect">
            <a:avLst/>
          </a:prstGeom>
          <a:solidFill>
            <a:srgbClr val="115076"/>
          </a:solidFill>
        </p:spPr>
        <p:txBody>
          <a:bodyPr wrap="square" rtlCol="0">
            <a:spAutoFit/>
          </a:bodyPr>
          <a:lstStyle/>
          <a:p>
            <a:r>
              <a:rPr lang="en-GB" sz="3600" b="1" dirty="0">
                <a:solidFill>
                  <a:schemeClr val="bg1"/>
                </a:solidFill>
              </a:rPr>
              <a:t>La prima es </a:t>
            </a:r>
            <a:r>
              <a:rPr lang="en-GB" sz="3600" b="1" dirty="0" err="1">
                <a:solidFill>
                  <a:schemeClr val="bg1"/>
                </a:solidFill>
              </a:rPr>
              <a:t>famosa</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2" name="Title 1"/>
          <p:cNvSpPr>
            <a:spLocks noGrp="1"/>
          </p:cNvSpPr>
          <p:nvPr>
            <p:ph type="title"/>
          </p:nvPr>
        </p:nvSpPr>
        <p:spPr>
          <a:xfrm>
            <a:off x="-390098" y="392176"/>
            <a:ext cx="239973" cy="498623"/>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191223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50"/>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0" grpId="1" animBg="1"/>
      <p:bldP spid="51" grpId="0" animBg="1"/>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182" y="799279"/>
            <a:ext cx="1610977" cy="1643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91" y="1660292"/>
            <a:ext cx="1781745" cy="200196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2519" y="1695257"/>
            <a:ext cx="1808961" cy="181505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0889" y="4411187"/>
            <a:ext cx="1488744" cy="167483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479" y="4368391"/>
            <a:ext cx="1967133" cy="1967133"/>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5127402" y="4429130"/>
            <a:ext cx="18483" cy="43829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Martín</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Sofia</a:t>
            </a: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algn="ctr"/>
            <a:r>
              <a:rPr lang="en-GB" sz="3200" b="1" dirty="0" err="1">
                <a:solidFill>
                  <a:schemeClr val="bg1"/>
                </a:solidFill>
              </a:rPr>
              <a:t>Paco</a:t>
            </a:r>
            <a:endParaRPr lang="en-GB" sz="3200" b="1" dirty="0">
              <a:solidFill>
                <a:schemeClr val="bg1"/>
              </a:solidFill>
            </a:endParaRPr>
          </a:p>
        </p:txBody>
      </p:sp>
      <p:sp>
        <p:nvSpPr>
          <p:cNvPr id="41" name="TextBox 40"/>
          <p:cNvSpPr txBox="1"/>
          <p:nvPr/>
        </p:nvSpPr>
        <p:spPr>
          <a:xfrm>
            <a:off x="10421536" y="5711392"/>
            <a:ext cx="1620410"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Lorena</a:t>
            </a:r>
          </a:p>
        </p:txBody>
      </p:sp>
      <p:sp>
        <p:nvSpPr>
          <p:cNvPr id="42" name="TextBox 41"/>
          <p:cNvSpPr txBox="1"/>
          <p:nvPr/>
        </p:nvSpPr>
        <p:spPr>
          <a:xfrm>
            <a:off x="8391675"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Carlos</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Luca</a:t>
            </a:r>
          </a:p>
        </p:txBody>
      </p:sp>
      <p:sp>
        <p:nvSpPr>
          <p:cNvPr id="44" name="TextBox 43"/>
          <p:cNvSpPr txBox="1"/>
          <p:nvPr/>
        </p:nvSpPr>
        <p:spPr>
          <a:xfrm>
            <a:off x="10401389" y="3376412"/>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Ana</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194" y="4429130"/>
            <a:ext cx="2473377" cy="1727243"/>
          </a:xfrm>
          <a:prstGeom prst="rect">
            <a:avLst/>
          </a:prstGeom>
        </p:spPr>
      </p:pic>
      <p:sp>
        <p:nvSpPr>
          <p:cNvPr id="47" name="TextBox 46"/>
          <p:cNvSpPr txBox="1"/>
          <p:nvPr/>
        </p:nvSpPr>
        <p:spPr>
          <a:xfrm>
            <a:off x="1653414" y="5673996"/>
            <a:ext cx="2010229"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Chu-</a:t>
            </a:r>
            <a:r>
              <a:rPr lang="en-GB" sz="3200" b="1" dirty="0" err="1">
                <a:solidFill>
                  <a:schemeClr val="bg1"/>
                </a:solidFill>
              </a:rPr>
              <a:t>chu</a:t>
            </a:r>
            <a:endParaRPr lang="en-GB" sz="3200" b="1" dirty="0">
              <a:solidFill>
                <a:schemeClr val="bg1"/>
              </a:solidFill>
            </a:endParaRPr>
          </a:p>
        </p:txBody>
      </p:sp>
      <p:sp>
        <p:nvSpPr>
          <p:cNvPr id="48" name="TextBox 47"/>
          <p:cNvSpPr txBox="1"/>
          <p:nvPr/>
        </p:nvSpPr>
        <p:spPr>
          <a:xfrm>
            <a:off x="446599" y="69011"/>
            <a:ext cx="10889743" cy="646331"/>
          </a:xfrm>
          <a:prstGeom prst="rect">
            <a:avLst/>
          </a:prstGeom>
          <a:solidFill>
            <a:srgbClr val="115076"/>
          </a:solidFill>
        </p:spPr>
        <p:txBody>
          <a:bodyPr wrap="square" rtlCol="0">
            <a:spAutoFit/>
          </a:bodyPr>
          <a:lstStyle/>
          <a:p>
            <a:r>
              <a:rPr lang="en-GB" sz="3600" dirty="0">
                <a:solidFill>
                  <a:schemeClr val="bg1"/>
                </a:solidFill>
              </a:rPr>
              <a:t>Es </a:t>
            </a:r>
            <a:r>
              <a:rPr lang="en-GB" sz="3600" dirty="0" err="1">
                <a:solidFill>
                  <a:schemeClr val="bg1"/>
                </a:solidFill>
              </a:rPr>
              <a:t>fuerte</a:t>
            </a:r>
            <a:r>
              <a:rPr lang="en-GB" sz="3600" dirty="0">
                <a:solidFill>
                  <a:schemeClr val="bg1"/>
                </a:solidFill>
              </a:rPr>
              <a:t>… ¿la </a:t>
            </a:r>
            <a:r>
              <a:rPr lang="en-GB" sz="3600" dirty="0" err="1">
                <a:solidFill>
                  <a:schemeClr val="bg1"/>
                </a:solidFill>
              </a:rPr>
              <a:t>abuela</a:t>
            </a:r>
            <a:r>
              <a:rPr lang="en-GB" sz="3600" dirty="0">
                <a:solidFill>
                  <a:schemeClr val="bg1"/>
                </a:solidFill>
              </a:rPr>
              <a:t>, el </a:t>
            </a:r>
            <a:r>
              <a:rPr lang="en-GB" sz="3600" dirty="0" err="1">
                <a:solidFill>
                  <a:schemeClr val="bg1"/>
                </a:solidFill>
              </a:rPr>
              <a:t>abuelo</a:t>
            </a:r>
            <a:r>
              <a:rPr lang="en-GB" sz="3600" dirty="0">
                <a:solidFill>
                  <a:schemeClr val="bg1"/>
                </a:solidFill>
              </a:rPr>
              <a:t> o la prima?</a:t>
            </a:r>
          </a:p>
        </p:txBody>
      </p:sp>
      <p:sp>
        <p:nvSpPr>
          <p:cNvPr id="49" name="Oval 48"/>
          <p:cNvSpPr/>
          <p:nvPr/>
        </p:nvSpPr>
        <p:spPr>
          <a:xfrm>
            <a:off x="10146818" y="4277291"/>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2986112" y="749185"/>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5089177" y="657979"/>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p:cNvSpPr txBox="1"/>
          <p:nvPr/>
        </p:nvSpPr>
        <p:spPr>
          <a:xfrm>
            <a:off x="446598" y="69010"/>
            <a:ext cx="10889743" cy="646331"/>
          </a:xfrm>
          <a:prstGeom prst="rect">
            <a:avLst/>
          </a:prstGeom>
          <a:solidFill>
            <a:srgbClr val="115076"/>
          </a:solidFill>
        </p:spPr>
        <p:txBody>
          <a:bodyPr wrap="square" rtlCol="0">
            <a:spAutoFit/>
          </a:bodyPr>
          <a:lstStyle/>
          <a:p>
            <a:r>
              <a:rPr lang="en-GB" sz="3600" b="1" dirty="0">
                <a:solidFill>
                  <a:schemeClr val="bg1"/>
                </a:solidFill>
              </a:rPr>
              <a:t>El </a:t>
            </a:r>
            <a:r>
              <a:rPr lang="en-GB" sz="3600" b="1" dirty="0" err="1">
                <a:solidFill>
                  <a:schemeClr val="bg1"/>
                </a:solidFill>
              </a:rPr>
              <a:t>abuelo</a:t>
            </a:r>
            <a:r>
              <a:rPr lang="en-GB" sz="3600" b="1" dirty="0">
                <a:solidFill>
                  <a:schemeClr val="bg1"/>
                </a:solidFill>
              </a:rPr>
              <a:t>/la </a:t>
            </a:r>
            <a:r>
              <a:rPr lang="en-GB" sz="3600" b="1" dirty="0" err="1">
                <a:solidFill>
                  <a:schemeClr val="bg1"/>
                </a:solidFill>
              </a:rPr>
              <a:t>abuela</a:t>
            </a:r>
            <a:r>
              <a:rPr lang="en-GB" sz="3600" b="1" dirty="0">
                <a:solidFill>
                  <a:schemeClr val="bg1"/>
                </a:solidFill>
              </a:rPr>
              <a:t>/la prima es </a:t>
            </a:r>
            <a:r>
              <a:rPr lang="en-GB" sz="3600" b="1" dirty="0" err="1">
                <a:solidFill>
                  <a:schemeClr val="bg1"/>
                </a:solidFill>
              </a:rPr>
              <a:t>fuerte</a:t>
            </a:r>
            <a:r>
              <a:rPr lang="en-GB" sz="3600" b="1" dirty="0">
                <a:solidFill>
                  <a:schemeClr val="bg1"/>
                </a:solidFill>
              </a:rPr>
              <a:t>.</a:t>
            </a:r>
          </a:p>
        </p:txBody>
      </p:sp>
      <p:sp>
        <p:nvSpPr>
          <p:cNvPr id="36" name="TextBox 35"/>
          <p:cNvSpPr txBox="1"/>
          <p:nvPr/>
        </p:nvSpPr>
        <p:spPr>
          <a:xfrm>
            <a:off x="2153943" y="3844355"/>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Emilia</a:t>
            </a:r>
          </a:p>
        </p:txBody>
      </p:sp>
      <p:sp>
        <p:nvSpPr>
          <p:cNvPr id="3" name="Title 2"/>
          <p:cNvSpPr>
            <a:spLocks noGrp="1"/>
          </p:cNvSpPr>
          <p:nvPr>
            <p:ph type="title"/>
          </p:nvPr>
        </p:nvSpPr>
        <p:spPr>
          <a:xfrm>
            <a:off x="-499281" y="537238"/>
            <a:ext cx="294564" cy="356206"/>
          </a:xfrm>
        </p:spPr>
        <p:txBody>
          <a:bodyPr>
            <a:normAutofit/>
          </a:bodyPr>
          <a:lstStyle/>
          <a:p>
            <a:r>
              <a:rPr lang="en-GB" sz="100" kern="1200" dirty="0">
                <a:solidFill>
                  <a:srgbClr val="F9F9F9"/>
                </a:solidFill>
                <a:effectLst/>
              </a:rPr>
              <a:t>Isobel</a:t>
            </a:r>
            <a:endParaRPr lang="en-GB" sz="100" dirty="0">
              <a:solidFill>
                <a:srgbClr val="F9F9F9"/>
              </a:solidFill>
            </a:endParaRPr>
          </a:p>
        </p:txBody>
      </p:sp>
      <p:sp>
        <p:nvSpPr>
          <p:cNvPr id="38" name="TextBox 37"/>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Isobel</a:t>
            </a:r>
          </a:p>
        </p:txBody>
      </p:sp>
    </p:spTree>
    <p:extLst>
      <p:ext uri="{BB962C8B-B14F-4D97-AF65-F5344CB8AC3E}">
        <p14:creationId xmlns:p14="http://schemas.microsoft.com/office/powerpoint/2010/main" val="177045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grpId="1" nodeType="clickEffect">
                                  <p:stCondLst>
                                    <p:cond delay="0"/>
                                  </p:stCondLst>
                                  <p:childTnLst>
                                    <p:animRot by="21600000">
                                      <p:cBhvr>
                                        <p:cTn id="16" dur="2000" fill="hold"/>
                                        <p:tgtEl>
                                          <p:spTgt spid="50"/>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8" presetClass="emph" presetSubtype="0" fill="hold" grpId="1" nodeType="withEffect">
                                  <p:stCondLst>
                                    <p:cond delay="0"/>
                                  </p:stCondLst>
                                  <p:childTnLst>
                                    <p:animRot by="21600000">
                                      <p:cBhvr>
                                        <p:cTn id="20" dur="2000" fill="hold"/>
                                        <p:tgtEl>
                                          <p:spTgt spid="49"/>
                                        </p:tgtEl>
                                        <p:attrNameLst>
                                          <p:attrName>r</p:attrName>
                                        </p:attrNameLst>
                                      </p:cBhvr>
                                    </p:animRot>
                                  </p:childTnLst>
                                </p:cTn>
                              </p:par>
                              <p:par>
                                <p:cTn id="21" presetID="8" presetClass="emph" presetSubtype="0" fill="hold" grpId="1" nodeType="withEffect">
                                  <p:stCondLst>
                                    <p:cond delay="0"/>
                                  </p:stCondLst>
                                  <p:childTnLst>
                                    <p:animRot by="21600000">
                                      <p:cBhvr>
                                        <p:cTn id="22" dur="2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49" grpId="1" animBg="1"/>
      <p:bldP spid="50" grpId="0" animBg="1"/>
      <p:bldP spid="50" grpId="1" animBg="1"/>
      <p:bldP spid="51" grpId="0" animBg="1"/>
      <p:bldP spid="51" grpId="1" animBg="1"/>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tener</a:t>
            </a:r>
            <a:br>
              <a:rPr lang="en-GB" sz="8640" b="1" dirty="0">
                <a:solidFill>
                  <a:srgbClr val="1E4E79"/>
                </a:solidFill>
              </a:rPr>
            </a:br>
            <a:endParaRPr sz="3959" dirty="0"/>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a:t>
            </a:r>
            <a:r>
              <a:rPr lang="en-GB" sz="3200" kern="0" dirty="0">
                <a:solidFill>
                  <a:srgbClr val="1E4E79"/>
                </a:solidFill>
                <a:latin typeface="Century Gothic"/>
                <a:ea typeface="Century Gothic"/>
                <a:cs typeface="Century Gothic"/>
                <a:sym typeface="Century Gothic"/>
              </a:rPr>
              <a:t>have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err="1">
                <a:solidFill>
                  <a:srgbClr val="1E4E79"/>
                </a:solidFill>
                <a:latin typeface="Century Gothic"/>
                <a:ea typeface="Century Gothic"/>
                <a:cs typeface="Century Gothic"/>
                <a:sym typeface="Century Gothic"/>
              </a:rPr>
              <a:t>hav</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00" b="1" kern="0" dirty="0" err="1">
                <a:solidFill>
                  <a:srgbClr val="1E4E79"/>
                </a:solidFill>
                <a:latin typeface="Century Gothic"/>
                <a:cs typeface="Arial"/>
                <a:sym typeface="Century Gothic"/>
              </a:rPr>
              <a:t>tengo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Google Shape;71;p14"/>
          <p:cNvSpPr txBox="1"/>
          <p:nvPr/>
        </p:nvSpPr>
        <p:spPr>
          <a:xfrm>
            <a:off x="3166441" y="5134252"/>
            <a:ext cx="599860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 I have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369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tenemos</a:t>
            </a:r>
            <a:endParaRPr sz="11500" dirty="0"/>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have</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9" name="Google Shape;79;p15"/>
          <p:cNvSpPr txBox="1"/>
          <p:nvPr/>
        </p:nvSpPr>
        <p:spPr>
          <a:xfrm>
            <a:off x="0" y="3935663"/>
            <a:ext cx="1205564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5400" b="1" kern="0" dirty="0">
                <a:solidFill>
                  <a:srgbClr val="C55A11"/>
                </a:solidFill>
                <a:latin typeface="Century Gothic"/>
                <a:ea typeface="Century Gothic"/>
                <a:cs typeface="Century Gothic"/>
                <a:sym typeface="Century Gothic"/>
              </a:rPr>
              <a:t>T</a:t>
            </a:r>
            <a:r>
              <a:rPr kumimoji="0" lang="en-GB" sz="5400" b="1" i="0" u="none" strike="noStrike" kern="0" cap="none" spc="0" normalizeH="0" baseline="0" noProof="0" dirty="0" err="1">
                <a:ln>
                  <a:noFill/>
                </a:ln>
                <a:solidFill>
                  <a:srgbClr val="C55A11"/>
                </a:solidFill>
                <a:effectLst/>
                <a:uLnTx/>
                <a:uFillTx/>
                <a:latin typeface="Century Gothic"/>
                <a:ea typeface="Century Gothic"/>
                <a:cs typeface="Century Gothic"/>
                <a:sym typeface="Century Gothic"/>
              </a:rPr>
              <a:t>enemos</a:t>
            </a:r>
            <a:r>
              <a:rPr kumimoji="0" lang="en-GB" sz="54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5400" kern="0" dirty="0">
                <a:solidFill>
                  <a:srgbClr val="1E4E79"/>
                </a:solidFill>
                <a:latin typeface="Century Gothic"/>
                <a:ea typeface="Century Gothic"/>
                <a:cs typeface="Century Gothic"/>
                <a:sym typeface="Century Gothic"/>
              </a:rPr>
              <a:t>un </a:t>
            </a:r>
            <a:r>
              <a:rPr lang="en-GB" sz="5400" kern="0" dirty="0" err="1">
                <a:solidFill>
                  <a:srgbClr val="1E4E79"/>
                </a:solidFill>
                <a:latin typeface="Century Gothic"/>
                <a:ea typeface="Century Gothic"/>
                <a:cs typeface="Century Gothic"/>
                <a:sym typeface="Century Gothic"/>
              </a:rPr>
              <a:t>abuelo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Es</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famoso</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2552700" y="4951326"/>
            <a:ext cx="741385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We have</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 grandad. He is</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famous.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6322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176438" y="731175"/>
            <a:ext cx="2095118" cy="1484353"/>
          </a:xfrm>
          <a:prstGeom prst="wedgeRoundRectCallout">
            <a:avLst>
              <a:gd name="adj1" fmla="val -57588"/>
              <a:gd name="adj2" fmla="val 4775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Tenemos una </a:t>
            </a:r>
            <a:r>
              <a:rPr lang="en-GB" sz="2400" b="1" dirty="0" err="1">
                <a:solidFill>
                  <a:schemeClr val="accent1">
                    <a:lumMod val="50000"/>
                  </a:schemeClr>
                </a:solidFill>
                <a:latin typeface="Century Gothic" panose="020B0502020202020204" pitchFamily="34" charset="0"/>
              </a:rPr>
              <a:t>familia</a:t>
            </a:r>
            <a:r>
              <a:rPr lang="en-GB" sz="2400" b="1" dirty="0">
                <a:solidFill>
                  <a:schemeClr val="accent1">
                    <a:lumMod val="50000"/>
                  </a:schemeClr>
                </a:solidFill>
                <a:latin typeface="Century Gothic" panose="020B0502020202020204" pitchFamily="34" charset="0"/>
              </a:rPr>
              <a:t>. Es </a:t>
            </a:r>
            <a:r>
              <a:rPr lang="en-GB" sz="2400" b="1" dirty="0" err="1">
                <a:solidFill>
                  <a:schemeClr val="accent1">
                    <a:lumMod val="50000"/>
                  </a:schemeClr>
                </a:solidFill>
                <a:latin typeface="Century Gothic" panose="020B0502020202020204" pitchFamily="34" charset="0"/>
              </a:rPr>
              <a:t>grande</a:t>
            </a:r>
            <a:r>
              <a:rPr lang="en-GB" sz="2400" b="1" dirty="0">
                <a:solidFill>
                  <a:schemeClr val="accent1">
                    <a:lumMod val="50000"/>
                  </a:schemeClr>
                </a:solidFill>
                <a:latin typeface="Century Gothic" panose="020B0502020202020204" pitchFamily="34"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69" y="4224560"/>
            <a:ext cx="1230071" cy="14091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5012" y="4167730"/>
            <a:ext cx="1353620" cy="152282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38" y="4245527"/>
            <a:ext cx="1982275" cy="1384290"/>
          </a:xfrm>
          <a:prstGeom prst="rect">
            <a:avLst/>
          </a:prstGeom>
        </p:spPr>
      </p:pic>
      <p:sp>
        <p:nvSpPr>
          <p:cNvPr id="9" name="Rounded Rectangular Callout 8"/>
          <p:cNvSpPr/>
          <p:nvPr/>
        </p:nvSpPr>
        <p:spPr>
          <a:xfrm>
            <a:off x="2566634" y="731174"/>
            <a:ext cx="2095118" cy="1484353"/>
          </a:xfrm>
          <a:prstGeom prst="wedgeRoundRectCallout">
            <a:avLst>
              <a:gd name="adj1" fmla="val -59300"/>
              <a:gd name="adj2" fmla="val -4766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Tengo</a:t>
            </a:r>
            <a:r>
              <a:rPr lang="en-GB" sz="2400" b="1" dirty="0">
                <a:solidFill>
                  <a:schemeClr val="accent1">
                    <a:lumMod val="50000"/>
                  </a:schemeClr>
                </a:solidFill>
                <a:latin typeface="Century Gothic" panose="020B0502020202020204" pitchFamily="34" charset="0"/>
              </a:rPr>
              <a:t> una </a:t>
            </a:r>
            <a:r>
              <a:rPr lang="en-GB" sz="2400" b="1" dirty="0" err="1">
                <a:solidFill>
                  <a:schemeClr val="accent1">
                    <a:lumMod val="50000"/>
                  </a:schemeClr>
                </a:solidFill>
                <a:latin typeface="Century Gothic" panose="020B0502020202020204" pitchFamily="34" charset="0"/>
              </a:rPr>
              <a:t>familia</a:t>
            </a:r>
            <a:r>
              <a:rPr lang="en-GB" sz="2400" b="1" dirty="0">
                <a:solidFill>
                  <a:schemeClr val="accent1">
                    <a:lumMod val="50000"/>
                  </a:schemeClr>
                </a:solidFill>
                <a:latin typeface="Century Gothic" panose="020B0502020202020204" pitchFamily="34" charset="0"/>
              </a:rPr>
              <a:t>. Es </a:t>
            </a:r>
            <a:r>
              <a:rPr lang="en-GB" sz="2400" b="1" dirty="0" err="1">
                <a:solidFill>
                  <a:schemeClr val="accent1">
                    <a:lumMod val="50000"/>
                  </a:schemeClr>
                </a:solidFill>
                <a:latin typeface="Century Gothic" panose="020B0502020202020204" pitchFamily="34" charset="0"/>
              </a:rPr>
              <a:t>interesante</a:t>
            </a:r>
            <a:r>
              <a:rPr lang="en-GB" sz="2400" b="1" dirty="0">
                <a:solidFill>
                  <a:schemeClr val="accent1">
                    <a:lumMod val="50000"/>
                  </a:schemeClr>
                </a:solidFill>
                <a:latin typeface="Century Gothic" panose="020B0502020202020204" pitchFamily="34" charset="0"/>
              </a:rPr>
              <a:t>.</a:t>
            </a:r>
          </a:p>
        </p:txBody>
      </p:sp>
      <p:sp>
        <p:nvSpPr>
          <p:cNvPr id="10" name="Rounded Rectangular Callout 9"/>
          <p:cNvSpPr/>
          <p:nvPr/>
        </p:nvSpPr>
        <p:spPr>
          <a:xfrm>
            <a:off x="5047790" y="689843"/>
            <a:ext cx="2095118" cy="1484353"/>
          </a:xfrm>
          <a:prstGeom prst="wedgeRoundRectCallout">
            <a:avLst>
              <a:gd name="adj1" fmla="val -61867"/>
              <a:gd name="adj2" fmla="val 5379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Tengo</a:t>
            </a:r>
            <a:r>
              <a:rPr lang="en-GB" sz="2400" b="1" dirty="0">
                <a:solidFill>
                  <a:schemeClr val="accent1">
                    <a:lumMod val="50000"/>
                  </a:schemeClr>
                </a:solidFill>
                <a:latin typeface="Century Gothic" panose="020B0502020202020204" pitchFamily="34" charset="0"/>
              </a:rPr>
              <a:t> un </a:t>
            </a:r>
            <a:r>
              <a:rPr lang="en-GB" sz="2400" b="1" dirty="0" err="1">
                <a:solidFill>
                  <a:schemeClr val="accent1">
                    <a:lumMod val="50000"/>
                  </a:schemeClr>
                </a:solidFill>
                <a:latin typeface="Century Gothic" panose="020B0502020202020204" pitchFamily="34" charset="0"/>
              </a:rPr>
              <a:t>abuelo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Es</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activo</a:t>
            </a:r>
            <a:r>
              <a:rPr lang="en-GB" sz="2400" b="1" dirty="0">
                <a:solidFill>
                  <a:schemeClr val="accent1">
                    <a:lumMod val="50000"/>
                  </a:schemeClr>
                </a:solidFill>
                <a:latin typeface="Century Gothic" panose="020B0502020202020204" pitchFamily="34" charset="0"/>
              </a:rPr>
              <a:t>.</a:t>
            </a:r>
          </a:p>
        </p:txBody>
      </p:sp>
      <p:sp>
        <p:nvSpPr>
          <p:cNvPr id="11" name="Rounded Rectangular Callout 10"/>
          <p:cNvSpPr/>
          <p:nvPr/>
        </p:nvSpPr>
        <p:spPr>
          <a:xfrm>
            <a:off x="7398767" y="669714"/>
            <a:ext cx="2500056" cy="1484353"/>
          </a:xfrm>
          <a:prstGeom prst="wedgeRoundRectCallout">
            <a:avLst>
              <a:gd name="adj1" fmla="val 64769"/>
              <a:gd name="adj2" fmla="val 306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Tenemos dos </a:t>
            </a:r>
            <a:r>
              <a:rPr lang="en-GB" sz="2400" b="1" dirty="0" err="1">
                <a:solidFill>
                  <a:schemeClr val="accent1">
                    <a:lumMod val="50000"/>
                  </a:schemeClr>
                </a:solidFill>
                <a:latin typeface="Century Gothic" panose="020B0502020202020204" pitchFamily="34" charset="0"/>
              </a:rPr>
              <a:t>primos</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en</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Inglaterra</a:t>
            </a:r>
            <a:r>
              <a:rPr lang="en-GB" sz="2400" b="1" dirty="0">
                <a:solidFill>
                  <a:schemeClr val="accent1">
                    <a:lumMod val="50000"/>
                  </a:schemeClr>
                </a:solidFill>
                <a:latin typeface="Century Gothic" panose="020B0502020202020204" pitchFamily="34" charset="0"/>
              </a:rPr>
              <a:t>.</a:t>
            </a:r>
          </a:p>
        </p:txBody>
      </p:sp>
      <p:sp>
        <p:nvSpPr>
          <p:cNvPr id="12" name="Rounded Rectangular Callout 11"/>
          <p:cNvSpPr/>
          <p:nvPr/>
        </p:nvSpPr>
        <p:spPr>
          <a:xfrm>
            <a:off x="265826" y="2314606"/>
            <a:ext cx="2249660" cy="1484353"/>
          </a:xfrm>
          <a:prstGeom prst="wedgeRoundRectCallout">
            <a:avLst>
              <a:gd name="adj1" fmla="val -59300"/>
              <a:gd name="adj2" fmla="val -4766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Tengo</a:t>
            </a:r>
            <a:r>
              <a:rPr lang="en-GB" sz="2400" b="1" dirty="0">
                <a:solidFill>
                  <a:schemeClr val="accent1">
                    <a:lumMod val="50000"/>
                  </a:schemeClr>
                </a:solidFill>
                <a:latin typeface="Century Gothic" panose="020B0502020202020204" pitchFamily="34" charset="0"/>
              </a:rPr>
              <a:t> un tío y una tía.</a:t>
            </a:r>
          </a:p>
        </p:txBody>
      </p:sp>
      <p:sp>
        <p:nvSpPr>
          <p:cNvPr id="13" name="Rounded Rectangular Callout 12"/>
          <p:cNvSpPr/>
          <p:nvPr/>
        </p:nvSpPr>
        <p:spPr>
          <a:xfrm>
            <a:off x="2780278" y="2314606"/>
            <a:ext cx="2267512" cy="1484353"/>
          </a:xfrm>
          <a:prstGeom prst="wedgeRoundRectCallout">
            <a:avLst>
              <a:gd name="adj1" fmla="val -59300"/>
              <a:gd name="adj2" fmla="val -4766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Tenemos una </a:t>
            </a:r>
            <a:r>
              <a:rPr lang="en-GB" sz="2400" b="1" dirty="0" err="1">
                <a:solidFill>
                  <a:schemeClr val="accent1">
                    <a:lumMod val="50000"/>
                  </a:schemeClr>
                </a:solidFill>
                <a:latin typeface="Century Gothic" panose="020B0502020202020204" pitchFamily="34" charset="0"/>
              </a:rPr>
              <a:t>abuela</a:t>
            </a:r>
            <a:r>
              <a:rPr lang="en-GB" sz="2400" b="1" dirty="0">
                <a:solidFill>
                  <a:schemeClr val="accent1">
                    <a:lumMod val="50000"/>
                  </a:schemeClr>
                </a:solidFill>
                <a:latin typeface="Century Gothic" panose="020B0502020202020204" pitchFamily="34" charset="0"/>
              </a:rPr>
              <a:t>. Es </a:t>
            </a:r>
            <a:r>
              <a:rPr lang="en-GB" sz="2400" b="1" dirty="0" err="1">
                <a:solidFill>
                  <a:schemeClr val="accent1">
                    <a:lumMod val="50000"/>
                  </a:schemeClr>
                </a:solidFill>
                <a:latin typeface="Century Gothic" panose="020B0502020202020204" pitchFamily="34" charset="0"/>
              </a:rPr>
              <a:t>alegre</a:t>
            </a:r>
            <a:r>
              <a:rPr lang="en-GB" sz="2400" b="1" dirty="0">
                <a:solidFill>
                  <a:schemeClr val="accent1">
                    <a:lumMod val="50000"/>
                  </a:schemeClr>
                </a:solidFill>
                <a:latin typeface="Century Gothic" panose="020B0502020202020204" pitchFamily="34" charset="0"/>
              </a:rPr>
              <a:t>.</a:t>
            </a:r>
          </a:p>
        </p:txBody>
      </p:sp>
      <p:sp>
        <p:nvSpPr>
          <p:cNvPr id="14" name="Rounded Rectangular Callout 13"/>
          <p:cNvSpPr/>
          <p:nvPr/>
        </p:nvSpPr>
        <p:spPr>
          <a:xfrm>
            <a:off x="5351013" y="2293328"/>
            <a:ext cx="3080303" cy="1484353"/>
          </a:xfrm>
          <a:prstGeom prst="wedgeRoundRectCallout">
            <a:avLst>
              <a:gd name="adj1" fmla="val 63076"/>
              <a:gd name="adj2" fmla="val -4766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latin typeface="Century Gothic" panose="020B0502020202020204" pitchFamily="34" charset="0"/>
              </a:rPr>
              <a:t>Tenemos un </a:t>
            </a:r>
            <a:r>
              <a:rPr lang="en-GB" sz="2400" b="1" dirty="0" err="1">
                <a:solidFill>
                  <a:schemeClr val="accent1">
                    <a:lumMod val="50000"/>
                  </a:schemeClr>
                </a:solidFill>
                <a:latin typeface="Century Gothic" panose="020B0502020202020204" pitchFamily="34" charset="0"/>
              </a:rPr>
              <a:t>perro</a:t>
            </a:r>
            <a:r>
              <a:rPr lang="en-GB" sz="2400" b="1" dirty="0">
                <a:solidFill>
                  <a:schemeClr val="accent1">
                    <a:lumMod val="50000"/>
                  </a:schemeClr>
                </a:solidFill>
                <a:latin typeface="Century Gothic" panose="020B0502020202020204" pitchFamily="34" charset="0"/>
              </a:rPr>
              <a:t>. Es bastante tonto.</a:t>
            </a:r>
          </a:p>
        </p:txBody>
      </p:sp>
      <p:sp>
        <p:nvSpPr>
          <p:cNvPr id="15" name="Rounded Rectangular Callout 14"/>
          <p:cNvSpPr/>
          <p:nvPr/>
        </p:nvSpPr>
        <p:spPr>
          <a:xfrm>
            <a:off x="8824406" y="2286627"/>
            <a:ext cx="2972596" cy="1484353"/>
          </a:xfrm>
          <a:prstGeom prst="wedgeRoundRectCallout">
            <a:avLst>
              <a:gd name="adj1" fmla="val 62220"/>
              <a:gd name="adj2" fmla="val 5259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1">
                    <a:lumMod val="50000"/>
                  </a:schemeClr>
                </a:solidFill>
                <a:latin typeface="Century Gothic" panose="020B0502020202020204" pitchFamily="34" charset="0"/>
              </a:rPr>
              <a:t>Tengo</a:t>
            </a:r>
            <a:r>
              <a:rPr lang="en-GB" sz="2400" b="1" dirty="0">
                <a:solidFill>
                  <a:schemeClr val="accent1">
                    <a:lumMod val="50000"/>
                  </a:schemeClr>
                </a:solidFill>
                <a:latin typeface="Century Gothic" panose="020B0502020202020204" pitchFamily="34" charset="0"/>
              </a:rPr>
              <a:t> una prima. Es </a:t>
            </a:r>
            <a:r>
              <a:rPr lang="en-GB" sz="2400" b="1" dirty="0" err="1">
                <a:solidFill>
                  <a:schemeClr val="accent1">
                    <a:lumMod val="50000"/>
                  </a:schemeClr>
                </a:solidFill>
                <a:latin typeface="Century Gothic" panose="020B0502020202020204" pitchFamily="34" charset="0"/>
              </a:rPr>
              <a:t>simpática</a:t>
            </a:r>
            <a:r>
              <a:rPr lang="en-GB" sz="2400" b="1" dirty="0">
                <a:solidFill>
                  <a:schemeClr val="accent1">
                    <a:lumMod val="50000"/>
                  </a:schemeClr>
                </a:solidFill>
                <a:latin typeface="Century Gothic" panose="020B0502020202020204" pitchFamily="34" charset="0"/>
              </a:rPr>
              <a:t>.</a:t>
            </a:r>
          </a:p>
        </p:txBody>
      </p:sp>
      <p:sp>
        <p:nvSpPr>
          <p:cNvPr id="16" name="TextBox 15">
            <a:extLst>
              <a:ext uri="{FF2B5EF4-FFF2-40B4-BE49-F238E27FC236}">
                <a16:creationId xmlns:a16="http://schemas.microsoft.com/office/drawing/2014/main" id="{6A500173-7AE1-4980-9C52-2DFAE38768EA}"/>
              </a:ext>
            </a:extLst>
          </p:cNvPr>
          <p:cNvSpPr txBox="1"/>
          <p:nvPr/>
        </p:nvSpPr>
        <p:spPr>
          <a:xfrm>
            <a:off x="181102" y="112967"/>
            <a:ext cx="9733377"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200" b="1" dirty="0">
                <a:solidFill>
                  <a:schemeClr val="accent1">
                    <a:lumMod val="50000"/>
                  </a:schemeClr>
                </a:solidFill>
                <a:latin typeface="Century Gothic" panose="020B0502020202020204" pitchFamily="34" charset="0"/>
              </a:rPr>
              <a:t>Lee las </a:t>
            </a:r>
            <a:r>
              <a:rPr lang="en-US" sz="2200" b="1" dirty="0" err="1">
                <a:solidFill>
                  <a:schemeClr val="accent1">
                    <a:lumMod val="50000"/>
                  </a:schemeClr>
                </a:solidFill>
                <a:latin typeface="Century Gothic" panose="020B0502020202020204" pitchFamily="34" charset="0"/>
              </a:rPr>
              <a:t>descripciones</a:t>
            </a:r>
            <a:r>
              <a:rPr lang="en-US" sz="2200" b="1" dirty="0">
                <a:solidFill>
                  <a:schemeClr val="accent1">
                    <a:lumMod val="50000"/>
                  </a:schemeClr>
                </a:solidFill>
                <a:latin typeface="Century Gothic" panose="020B0502020202020204" pitchFamily="34" charset="0"/>
              </a:rPr>
              <a:t>.  Escribe </a:t>
            </a:r>
            <a:r>
              <a:rPr lang="en-US" sz="2200" b="1" dirty="0" err="1">
                <a:solidFill>
                  <a:schemeClr val="accent1">
                    <a:lumMod val="50000"/>
                  </a:schemeClr>
                </a:solidFill>
                <a:latin typeface="Century Gothic" panose="020B0502020202020204" pitchFamily="34" charset="0"/>
              </a:rPr>
              <a:t>en</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inglés</a:t>
            </a:r>
            <a:r>
              <a:rPr lang="en-US" sz="2200" b="1" dirty="0">
                <a:solidFill>
                  <a:schemeClr val="accent1">
                    <a:lumMod val="50000"/>
                  </a:schemeClr>
                </a:solidFill>
                <a:latin typeface="Century Gothic" panose="020B0502020202020204" pitchFamily="34" charset="0"/>
              </a:rPr>
              <a:t>.  ¿</a:t>
            </a:r>
            <a:r>
              <a:rPr lang="en-US" sz="2200" b="1" dirty="0" err="1">
                <a:solidFill>
                  <a:schemeClr val="accent1">
                    <a:lumMod val="50000"/>
                  </a:schemeClr>
                </a:solidFill>
                <a:latin typeface="Century Gothic" panose="020B0502020202020204" pitchFamily="34" charset="0"/>
              </a:rPr>
              <a:t>Cómo</a:t>
            </a:r>
            <a:r>
              <a:rPr lang="en-US" sz="2200" b="1" dirty="0">
                <a:solidFill>
                  <a:schemeClr val="accent1">
                    <a:lumMod val="50000"/>
                  </a:schemeClr>
                </a:solidFill>
                <a:latin typeface="Century Gothic" panose="020B0502020202020204" pitchFamily="34" charset="0"/>
              </a:rPr>
              <a:t> son las </a:t>
            </a:r>
            <a:r>
              <a:rPr lang="en-US" sz="2200" b="1" dirty="0" err="1">
                <a:solidFill>
                  <a:schemeClr val="accent1">
                    <a:lumMod val="50000"/>
                  </a:schemeClr>
                </a:solidFill>
                <a:latin typeface="Century Gothic" panose="020B0502020202020204" pitchFamily="34" charset="0"/>
              </a:rPr>
              <a:t>familias</a:t>
            </a:r>
            <a:r>
              <a:rPr lang="en-US" sz="2200" b="1" dirty="0">
                <a:solidFill>
                  <a:schemeClr val="accent1">
                    <a:lumMod val="50000"/>
                  </a:schemeClr>
                </a:solidFill>
                <a:latin typeface="Century Gothic" panose="020B0502020202020204" pitchFamily="34" charset="0"/>
              </a:rPr>
              <a:t>?  </a:t>
            </a:r>
            <a:r>
              <a:rPr kumimoji="0" lang="en-US" sz="2200" b="1" i="0"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endParaRPr kumimoji="0" lang="en-US" sz="2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7" name="TextBox 16"/>
          <p:cNvSpPr txBox="1"/>
          <p:nvPr/>
        </p:nvSpPr>
        <p:spPr>
          <a:xfrm>
            <a:off x="298320" y="5667006"/>
            <a:ext cx="1491175"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latin typeface="Century Gothic" panose="020B0502020202020204" pitchFamily="34" charset="0"/>
              </a:rPr>
              <a:t>Isobel</a:t>
            </a:r>
          </a:p>
        </p:txBody>
      </p:sp>
      <p:sp>
        <p:nvSpPr>
          <p:cNvPr id="18" name="TextBox 17"/>
          <p:cNvSpPr txBox="1"/>
          <p:nvPr/>
        </p:nvSpPr>
        <p:spPr>
          <a:xfrm>
            <a:off x="9721126" y="5690552"/>
            <a:ext cx="2436134" cy="584775"/>
          </a:xfrm>
          <a:prstGeom prst="rect">
            <a:avLst/>
          </a:prstGeom>
          <a:solidFill>
            <a:srgbClr val="E25B00"/>
          </a:solidFill>
          <a:ln>
            <a:solidFill>
              <a:srgbClr val="E25B00"/>
            </a:solidFill>
          </a:ln>
        </p:spPr>
        <p:txBody>
          <a:bodyPr wrap="square" rtlCol="0">
            <a:spAutoFit/>
          </a:bodyPr>
          <a:lstStyle/>
          <a:p>
            <a:pPr algn="ctr"/>
            <a:r>
              <a:rPr lang="en-GB" sz="3200" b="1" dirty="0">
                <a:solidFill>
                  <a:schemeClr val="bg1"/>
                </a:solidFill>
              </a:rPr>
              <a:t>Los </a:t>
            </a:r>
            <a:r>
              <a:rPr lang="en-GB" sz="3200" b="1" dirty="0" err="1">
                <a:solidFill>
                  <a:schemeClr val="bg1"/>
                </a:solidFill>
              </a:rPr>
              <a:t>primos</a:t>
            </a:r>
            <a:endParaRPr lang="en-GB" sz="3200" b="1" dirty="0">
              <a:solidFill>
                <a:schemeClr val="bg1"/>
              </a:solidFill>
            </a:endParaRPr>
          </a:p>
        </p:txBody>
      </p:sp>
      <p:graphicFrame>
        <p:nvGraphicFramePr>
          <p:cNvPr id="19" name="Google Shape;92;p5" descr="Table for exercises"/>
          <p:cNvGraphicFramePr/>
          <p:nvPr>
            <p:extLst>
              <p:ext uri="{D42A27DB-BD31-4B8C-83A1-F6EECF244321}">
                <p14:modId xmlns:p14="http://schemas.microsoft.com/office/powerpoint/2010/main" val="2213435686"/>
              </p:ext>
            </p:extLst>
          </p:nvPr>
        </p:nvGraphicFramePr>
        <p:xfrm>
          <a:off x="2043213" y="4152804"/>
          <a:ext cx="7629635" cy="2226500"/>
        </p:xfrm>
        <a:graphic>
          <a:graphicData uri="http://schemas.openxmlformats.org/drawingml/2006/table">
            <a:tbl>
              <a:tblPr firstRow="1" bandRow="1">
                <a:noFill/>
              </a:tblPr>
              <a:tblGrid>
                <a:gridCol w="3703447">
                  <a:extLst>
                    <a:ext uri="{9D8B030D-6E8A-4147-A177-3AD203B41FA5}">
                      <a16:colId xmlns:a16="http://schemas.microsoft.com/office/drawing/2014/main" val="20000"/>
                    </a:ext>
                  </a:extLst>
                </a:gridCol>
                <a:gridCol w="3926188">
                  <a:extLst>
                    <a:ext uri="{9D8B030D-6E8A-4147-A177-3AD203B41FA5}">
                      <a16:colId xmlns:a16="http://schemas.microsoft.com/office/drawing/2014/main" val="20002"/>
                    </a:ext>
                  </a:extLst>
                </a:gridCol>
              </a:tblGrid>
              <a:tr h="556625">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0" name="Google Shape;94;p5"/>
          <p:cNvSpPr txBox="1"/>
          <p:nvPr/>
        </p:nvSpPr>
        <p:spPr>
          <a:xfrm>
            <a:off x="3008251" y="3777681"/>
            <a:ext cx="234276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1">
                    <a:lumMod val="50000"/>
                  </a:schemeClr>
                </a:solidFill>
                <a:latin typeface="Century Gothic"/>
                <a:ea typeface="Century Gothic"/>
                <a:cs typeface="Century Gothic"/>
                <a:sym typeface="Century Gothic"/>
              </a:rPr>
              <a:t> Isobel </a:t>
            </a:r>
            <a:r>
              <a:rPr lang="en-GB" sz="2000" dirty="0">
                <a:solidFill>
                  <a:schemeClr val="accent1">
                    <a:lumMod val="50000"/>
                  </a:schemeClr>
                </a:solidFill>
                <a:latin typeface="Century Gothic"/>
                <a:ea typeface="Century Gothic"/>
                <a:cs typeface="Century Gothic"/>
                <a:sym typeface="Century Gothic"/>
              </a:rPr>
              <a:t>(“I have”)</a:t>
            </a:r>
            <a:endParaRPr sz="2000" dirty="0">
              <a:solidFill>
                <a:schemeClr val="accent1">
                  <a:lumMod val="50000"/>
                </a:schemeClr>
              </a:solidFill>
              <a:latin typeface="Century Gothic"/>
              <a:ea typeface="Century Gothic"/>
              <a:cs typeface="Century Gothic"/>
              <a:sym typeface="Century Gothic"/>
            </a:endParaRPr>
          </a:p>
        </p:txBody>
      </p:sp>
      <p:sp>
        <p:nvSpPr>
          <p:cNvPr id="21" name="Google Shape;94;p5"/>
          <p:cNvSpPr txBox="1"/>
          <p:nvPr/>
        </p:nvSpPr>
        <p:spPr>
          <a:xfrm>
            <a:off x="5744103" y="3772081"/>
            <a:ext cx="360227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chemeClr val="accent1">
                    <a:lumMod val="50000"/>
                  </a:schemeClr>
                </a:solidFill>
                <a:latin typeface="Century Gothic"/>
                <a:ea typeface="Century Gothic"/>
                <a:cs typeface="Century Gothic"/>
                <a:sym typeface="Century Gothic"/>
              </a:rPr>
              <a:t>Los </a:t>
            </a:r>
            <a:r>
              <a:rPr lang="en-GB" sz="2000" b="1" dirty="0" err="1">
                <a:solidFill>
                  <a:schemeClr val="accent1">
                    <a:lumMod val="50000"/>
                  </a:schemeClr>
                </a:solidFill>
                <a:latin typeface="Century Gothic"/>
                <a:ea typeface="Century Gothic"/>
                <a:cs typeface="Century Gothic"/>
                <a:sym typeface="Century Gothic"/>
              </a:rPr>
              <a:t>primos</a:t>
            </a:r>
            <a:r>
              <a:rPr lang="en-GB" sz="2000" b="1" dirty="0">
                <a:solidFill>
                  <a:schemeClr val="accent1">
                    <a:lumMod val="50000"/>
                  </a:schemeClr>
                </a:solidFill>
                <a:latin typeface="Century Gothic"/>
                <a:ea typeface="Century Gothic"/>
                <a:cs typeface="Century Gothic"/>
                <a:sym typeface="Century Gothic"/>
              </a:rPr>
              <a:t> </a:t>
            </a:r>
            <a:r>
              <a:rPr lang="en-GB" sz="2000" dirty="0">
                <a:solidFill>
                  <a:schemeClr val="accent1">
                    <a:lumMod val="50000"/>
                  </a:schemeClr>
                </a:solidFill>
                <a:latin typeface="Century Gothic"/>
                <a:ea typeface="Century Gothic"/>
                <a:cs typeface="Century Gothic"/>
                <a:sym typeface="Century Gothic"/>
              </a:rPr>
              <a:t>(“we have”)</a:t>
            </a:r>
            <a:endParaRPr sz="2000" dirty="0">
              <a:solidFill>
                <a:schemeClr val="accent1">
                  <a:lumMod val="50000"/>
                </a:schemeClr>
              </a:solidFill>
              <a:latin typeface="Century Gothic"/>
              <a:ea typeface="Century Gothic"/>
              <a:cs typeface="Century Gothic"/>
              <a:sym typeface="Century Gothic"/>
            </a:endParaRPr>
          </a:p>
        </p:txBody>
      </p:sp>
      <p:sp>
        <p:nvSpPr>
          <p:cNvPr id="22" name="TextBox 21"/>
          <p:cNvSpPr txBox="1"/>
          <p:nvPr/>
        </p:nvSpPr>
        <p:spPr>
          <a:xfrm>
            <a:off x="2023409" y="4204194"/>
            <a:ext cx="3998028"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an interesting family</a:t>
            </a:r>
          </a:p>
        </p:txBody>
      </p:sp>
      <p:sp>
        <p:nvSpPr>
          <p:cNvPr id="23" name="TextBox 22"/>
          <p:cNvSpPr txBox="1"/>
          <p:nvPr/>
        </p:nvSpPr>
        <p:spPr>
          <a:xfrm>
            <a:off x="2035878" y="4749012"/>
            <a:ext cx="3645473"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an active grandad</a:t>
            </a:r>
          </a:p>
        </p:txBody>
      </p:sp>
      <p:sp>
        <p:nvSpPr>
          <p:cNvPr id="24" name="TextBox 23"/>
          <p:cNvSpPr txBox="1"/>
          <p:nvPr/>
        </p:nvSpPr>
        <p:spPr>
          <a:xfrm>
            <a:off x="2022084" y="5318641"/>
            <a:ext cx="363946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an aunt and uncle</a:t>
            </a:r>
          </a:p>
        </p:txBody>
      </p:sp>
      <p:sp>
        <p:nvSpPr>
          <p:cNvPr id="25" name="TextBox 24"/>
          <p:cNvSpPr txBox="1"/>
          <p:nvPr/>
        </p:nvSpPr>
        <p:spPr>
          <a:xfrm>
            <a:off x="2020392" y="5856667"/>
            <a:ext cx="331513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 nice cousin</a:t>
            </a:r>
          </a:p>
        </p:txBody>
      </p:sp>
      <p:sp>
        <p:nvSpPr>
          <p:cNvPr id="26" name="TextBox 25"/>
          <p:cNvSpPr txBox="1"/>
          <p:nvPr/>
        </p:nvSpPr>
        <p:spPr>
          <a:xfrm>
            <a:off x="5671692" y="4203093"/>
            <a:ext cx="331513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 big family</a:t>
            </a:r>
          </a:p>
        </p:txBody>
      </p:sp>
      <p:sp>
        <p:nvSpPr>
          <p:cNvPr id="27" name="TextBox 26"/>
          <p:cNvSpPr txBox="1"/>
          <p:nvPr/>
        </p:nvSpPr>
        <p:spPr>
          <a:xfrm>
            <a:off x="5671692" y="4756957"/>
            <a:ext cx="417037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two cousins in England</a:t>
            </a:r>
          </a:p>
        </p:txBody>
      </p:sp>
      <p:sp>
        <p:nvSpPr>
          <p:cNvPr id="28" name="TextBox 27"/>
          <p:cNvSpPr txBox="1"/>
          <p:nvPr/>
        </p:nvSpPr>
        <p:spPr>
          <a:xfrm>
            <a:off x="5651560" y="5275847"/>
            <a:ext cx="369481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 cheerful grandma</a:t>
            </a:r>
          </a:p>
        </p:txBody>
      </p:sp>
      <p:sp>
        <p:nvSpPr>
          <p:cNvPr id="29" name="TextBox 28"/>
          <p:cNvSpPr txBox="1"/>
          <p:nvPr/>
        </p:nvSpPr>
        <p:spPr>
          <a:xfrm>
            <a:off x="5723328" y="5832037"/>
            <a:ext cx="3315134"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a quite silly dog</a:t>
            </a:r>
          </a:p>
        </p:txBody>
      </p:sp>
      <p:sp>
        <p:nvSpPr>
          <p:cNvPr id="30" name="TextBox 29"/>
          <p:cNvSpPr txBox="1"/>
          <p:nvPr/>
        </p:nvSpPr>
        <p:spPr>
          <a:xfrm>
            <a:off x="10112321" y="1432019"/>
            <a:ext cx="2289921" cy="461665"/>
          </a:xfrm>
          <a:prstGeom prst="rect">
            <a:avLst/>
          </a:prstGeom>
          <a:noFill/>
        </p:spPr>
        <p:txBody>
          <a:bodyPr wrap="square" rtlCol="0">
            <a:spAutoFit/>
          </a:bodyPr>
          <a:lstStyle/>
          <a:p>
            <a:r>
              <a:rPr lang="en-GB" sz="2400" b="1" dirty="0">
                <a:solidFill>
                  <a:schemeClr val="accent1">
                    <a:lumMod val="50000"/>
                  </a:schemeClr>
                </a:solidFill>
              </a:rPr>
              <a:t>el tío = uncle</a:t>
            </a:r>
          </a:p>
        </p:txBody>
      </p:sp>
      <p:sp>
        <p:nvSpPr>
          <p:cNvPr id="31" name="TextBox 30"/>
          <p:cNvSpPr txBox="1"/>
          <p:nvPr/>
        </p:nvSpPr>
        <p:spPr>
          <a:xfrm>
            <a:off x="10112322" y="1811311"/>
            <a:ext cx="2289921" cy="461665"/>
          </a:xfrm>
          <a:prstGeom prst="rect">
            <a:avLst/>
          </a:prstGeom>
          <a:noFill/>
        </p:spPr>
        <p:txBody>
          <a:bodyPr wrap="square" rtlCol="0">
            <a:spAutoFit/>
          </a:bodyPr>
          <a:lstStyle/>
          <a:p>
            <a:r>
              <a:rPr lang="en-GB" sz="2400" b="1" dirty="0">
                <a:solidFill>
                  <a:schemeClr val="accent1">
                    <a:lumMod val="50000"/>
                  </a:schemeClr>
                </a:solidFill>
              </a:rPr>
              <a:t>la tía = auntie</a:t>
            </a:r>
          </a:p>
        </p:txBody>
      </p:sp>
      <p:sp>
        <p:nvSpPr>
          <p:cNvPr id="2" name="Title 1"/>
          <p:cNvSpPr>
            <a:spLocks noGrp="1"/>
          </p:cNvSpPr>
          <p:nvPr>
            <p:ph type="title"/>
          </p:nvPr>
        </p:nvSpPr>
        <p:spPr>
          <a:xfrm>
            <a:off x="11362701" y="319399"/>
            <a:ext cx="434301" cy="350315"/>
          </a:xfrm>
        </p:spPr>
        <p:txBody>
          <a:bodyPr/>
          <a:lstStyle/>
          <a:p>
            <a:r>
              <a:rPr lang="en-GB" sz="100" b="1" dirty="0">
                <a:solidFill>
                  <a:schemeClr val="bg1"/>
                </a:solidFill>
              </a:rPr>
              <a:t>leer</a:t>
            </a:r>
          </a:p>
        </p:txBody>
      </p:sp>
      <p:sp>
        <p:nvSpPr>
          <p:cNvPr id="32"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w="12700">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9739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151214" y="371561"/>
            <a:ext cx="154013" cy="174128"/>
          </a:xfrm>
        </p:spPr>
        <p:txBody>
          <a:bodyPr>
            <a:normAutofit fontScale="90000"/>
          </a:bodyPr>
          <a:lstStyle/>
          <a:p>
            <a:r>
              <a:rPr lang="en-GB" sz="100" dirty="0" err="1">
                <a:solidFill>
                  <a:schemeClr val="bg1"/>
                </a:solidFill>
              </a:rPr>
              <a:t>escuchar</a:t>
            </a:r>
            <a:endParaRPr lang="en-GB" sz="100" dirty="0">
              <a:solidFill>
                <a:schemeClr val="bg1"/>
              </a:solidFill>
            </a:endParaRPr>
          </a:p>
        </p:txBody>
      </p:sp>
      <p:sp>
        <p:nvSpPr>
          <p:cNvPr id="47" name="TextBox 46">
            <a:extLst>
              <a:ext uri="{FF2B5EF4-FFF2-40B4-BE49-F238E27FC236}">
                <a16:creationId xmlns:a16="http://schemas.microsoft.com/office/drawing/2014/main" id="{6A500173-7AE1-4980-9C52-2DFAE38768EA}"/>
              </a:ext>
            </a:extLst>
          </p:cNvPr>
          <p:cNvSpPr txBox="1"/>
          <p:nvPr/>
        </p:nvSpPr>
        <p:spPr>
          <a:xfrm>
            <a:off x="24499" y="168285"/>
            <a:ext cx="12167501"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mj-lt"/>
                <a:ea typeface="+mn-ea"/>
                <a:cs typeface="+mn-cs"/>
              </a:rPr>
              <a:t>La</a:t>
            </a:r>
            <a:r>
              <a:rPr kumimoji="0" lang="en-US" sz="2800" b="1" i="0" u="none" strike="noStrike" kern="1200" cap="none" spc="0" normalizeH="0" noProof="0" dirty="0">
                <a:ln>
                  <a:noFill/>
                </a:ln>
                <a:solidFill>
                  <a:schemeClr val="accent1">
                    <a:lumMod val="50000"/>
                  </a:schemeClr>
                </a:solidFill>
                <a:effectLst/>
                <a:uLnTx/>
                <a:uFillTx/>
                <a:latin typeface="+mj-lt"/>
                <a:ea typeface="+mn-ea"/>
                <a:cs typeface="+mn-cs"/>
              </a:rPr>
              <a:t> </a:t>
            </a:r>
            <a:r>
              <a:rPr kumimoji="0" lang="en-US" sz="2800" b="1" i="0" u="none" strike="noStrike" kern="1200" cap="none" spc="0" normalizeH="0" noProof="0" dirty="0" err="1">
                <a:ln>
                  <a:noFill/>
                </a:ln>
                <a:solidFill>
                  <a:schemeClr val="accent1">
                    <a:lumMod val="50000"/>
                  </a:schemeClr>
                </a:solidFill>
                <a:effectLst/>
                <a:uLnTx/>
                <a:uFillTx/>
                <a:latin typeface="+mj-lt"/>
                <a:ea typeface="+mn-ea"/>
                <a:cs typeface="+mn-cs"/>
              </a:rPr>
              <a:t>familia</a:t>
            </a:r>
            <a:r>
              <a:rPr kumimoji="0" lang="en-US" sz="2800" b="1" i="0" u="none" strike="noStrike" kern="1200" cap="none" spc="0" normalizeH="0" noProof="0" dirty="0">
                <a:ln>
                  <a:noFill/>
                </a:ln>
                <a:solidFill>
                  <a:schemeClr val="accent1">
                    <a:lumMod val="50000"/>
                  </a:schemeClr>
                </a:solidFill>
                <a:effectLst/>
                <a:uLnTx/>
                <a:uFillTx/>
                <a:latin typeface="+mj-lt"/>
                <a:ea typeface="+mn-ea"/>
                <a:cs typeface="+mn-cs"/>
              </a:rPr>
              <a:t> </a:t>
            </a:r>
            <a:r>
              <a:rPr kumimoji="0" lang="en-US" sz="2800" b="1" i="0" u="none" strike="noStrike" kern="1200" cap="none" spc="0" normalizeH="0" noProof="0" dirty="0" err="1">
                <a:ln>
                  <a:noFill/>
                </a:ln>
                <a:solidFill>
                  <a:schemeClr val="accent1">
                    <a:lumMod val="50000"/>
                  </a:schemeClr>
                </a:solidFill>
                <a:effectLst/>
                <a:uLnTx/>
                <a:uFillTx/>
                <a:latin typeface="+mj-lt"/>
                <a:ea typeface="+mn-ea"/>
                <a:cs typeface="+mn-cs"/>
              </a:rPr>
              <a:t>visita</a:t>
            </a:r>
            <a:r>
              <a:rPr kumimoji="0" lang="en-US" sz="2800" b="1" i="0" u="none" strike="noStrike" kern="1200" cap="none" spc="0" normalizeH="0" noProof="0" dirty="0">
                <a:ln>
                  <a:noFill/>
                </a:ln>
                <a:solidFill>
                  <a:schemeClr val="accent1">
                    <a:lumMod val="50000"/>
                  </a:schemeClr>
                </a:solidFill>
                <a:effectLst/>
                <a:uLnTx/>
                <a:uFillTx/>
                <a:latin typeface="+mj-lt"/>
                <a:ea typeface="+mn-ea"/>
                <a:cs typeface="+mn-cs"/>
              </a:rPr>
              <a:t> </a:t>
            </a:r>
            <a:r>
              <a:rPr kumimoji="0" lang="en-US" sz="2800" b="1" i="0" u="none" strike="noStrike" kern="1200" cap="none" spc="0" normalizeH="0" noProof="0" dirty="0" err="1">
                <a:ln>
                  <a:noFill/>
                </a:ln>
                <a:solidFill>
                  <a:schemeClr val="accent1">
                    <a:lumMod val="50000"/>
                  </a:schemeClr>
                </a:solidFill>
                <a:effectLst/>
                <a:uLnTx/>
                <a:uFillTx/>
                <a:latin typeface="+mj-lt"/>
                <a:ea typeface="+mn-ea"/>
                <a:cs typeface="+mn-cs"/>
              </a:rPr>
              <a:t>una</a:t>
            </a:r>
            <a:r>
              <a:rPr kumimoji="0" lang="en-US" sz="2800" b="1" i="0" u="none" strike="noStrike" kern="1200" cap="none" spc="0" normalizeH="0" noProof="0" dirty="0">
                <a:ln>
                  <a:noFill/>
                </a:ln>
                <a:solidFill>
                  <a:schemeClr val="accent1">
                    <a:lumMod val="50000"/>
                  </a:schemeClr>
                </a:solidFill>
                <a:effectLst/>
                <a:uLnTx/>
                <a:uFillTx/>
                <a:latin typeface="+mj-lt"/>
                <a:ea typeface="+mn-ea"/>
                <a:cs typeface="+mn-cs"/>
              </a:rPr>
              <a:t> </a:t>
            </a:r>
            <a:r>
              <a:rPr kumimoji="0" lang="en-US" sz="2800" b="1" i="0" u="none" strike="noStrike" kern="1200" cap="none" spc="0" normalizeH="0" noProof="0" dirty="0" err="1">
                <a:ln>
                  <a:noFill/>
                </a:ln>
                <a:solidFill>
                  <a:schemeClr val="accent1">
                    <a:lumMod val="50000"/>
                  </a:schemeClr>
                </a:solidFill>
                <a:effectLst/>
                <a:uLnTx/>
                <a:uFillTx/>
                <a:latin typeface="+mj-lt"/>
                <a:ea typeface="+mn-ea"/>
                <a:cs typeface="+mn-cs"/>
              </a:rPr>
              <a:t>isla</a:t>
            </a:r>
            <a:r>
              <a:rPr kumimoji="0" lang="en-US" sz="2800" b="1" i="0" u="none" strike="noStrike" kern="1200" cap="none" spc="0" normalizeH="0" noProof="0" dirty="0">
                <a:ln>
                  <a:noFill/>
                </a:ln>
                <a:solidFill>
                  <a:schemeClr val="accent1">
                    <a:lumMod val="50000"/>
                  </a:schemeClr>
                </a:solidFill>
                <a:effectLst/>
                <a:uLnTx/>
                <a:uFillTx/>
                <a:latin typeface="+mj-lt"/>
                <a:ea typeface="+mn-ea"/>
                <a:cs typeface="+mn-cs"/>
              </a:rPr>
              <a:t>.  ¿</a:t>
            </a:r>
            <a:r>
              <a:rPr kumimoji="0" lang="en-US" sz="2800" b="1" i="0" u="none" strike="noStrike" kern="1200" cap="none" spc="0" normalizeH="0" noProof="0" dirty="0" err="1">
                <a:ln>
                  <a:noFill/>
                </a:ln>
                <a:solidFill>
                  <a:schemeClr val="accent1">
                    <a:lumMod val="50000"/>
                  </a:schemeClr>
                </a:solidFill>
                <a:effectLst/>
                <a:uLnTx/>
                <a:uFillTx/>
                <a:latin typeface="+mj-lt"/>
                <a:ea typeface="+mn-ea"/>
                <a:cs typeface="+mn-cs"/>
              </a:rPr>
              <a:t>Qué</a:t>
            </a:r>
            <a:r>
              <a:rPr kumimoji="0" lang="en-US" sz="2800" b="1" i="0" u="none" strike="noStrike" kern="1200" cap="none" spc="0" normalizeH="0" noProof="0" dirty="0">
                <a:ln>
                  <a:noFill/>
                </a:ln>
                <a:solidFill>
                  <a:schemeClr val="accent1">
                    <a:lumMod val="50000"/>
                  </a:schemeClr>
                </a:solidFill>
                <a:effectLst/>
                <a:uLnTx/>
                <a:uFillTx/>
                <a:latin typeface="+mj-lt"/>
                <a:ea typeface="+mn-ea"/>
                <a:cs typeface="+mn-cs"/>
              </a:rPr>
              <a:t> </a:t>
            </a:r>
            <a:r>
              <a:rPr kumimoji="0" lang="en-US" sz="2800" b="1" i="0" u="none" strike="noStrike" kern="1200" cap="none" spc="0" normalizeH="0" noProof="0" dirty="0" err="1">
                <a:ln>
                  <a:noFill/>
                </a:ln>
                <a:solidFill>
                  <a:schemeClr val="accent1">
                    <a:lumMod val="50000"/>
                  </a:schemeClr>
                </a:solidFill>
                <a:effectLst/>
                <a:uLnTx/>
                <a:uFillTx/>
                <a:latin typeface="+mj-lt"/>
                <a:ea typeface="+mn-ea"/>
                <a:cs typeface="+mn-cs"/>
              </a:rPr>
              <a:t>tiene</a:t>
            </a:r>
            <a:r>
              <a:rPr kumimoji="0" lang="en-US" sz="2800" b="1" i="0" u="none" strike="noStrike" kern="1200" cap="none" spc="0" normalizeH="0" noProof="0" dirty="0">
                <a:ln>
                  <a:noFill/>
                </a:ln>
                <a:solidFill>
                  <a:schemeClr val="accent1">
                    <a:lumMod val="50000"/>
                  </a:schemeClr>
                </a:solidFill>
                <a:effectLst/>
                <a:uLnTx/>
                <a:uFillTx/>
                <a:latin typeface="+mj-lt"/>
                <a:ea typeface="+mn-ea"/>
                <a:cs typeface="+mn-cs"/>
              </a:rPr>
              <a:t> la </a:t>
            </a:r>
            <a:r>
              <a:rPr kumimoji="0" lang="en-US" sz="2800" b="1" i="0" u="none" strike="noStrike" kern="1200" cap="none" spc="0" normalizeH="0" noProof="0" dirty="0" err="1">
                <a:ln>
                  <a:noFill/>
                </a:ln>
                <a:solidFill>
                  <a:schemeClr val="accent1">
                    <a:lumMod val="50000"/>
                  </a:schemeClr>
                </a:solidFill>
                <a:effectLst/>
                <a:uLnTx/>
                <a:uFillTx/>
                <a:latin typeface="+mj-lt"/>
                <a:ea typeface="+mn-ea"/>
                <a:cs typeface="+mn-cs"/>
              </a:rPr>
              <a:t>familia</a:t>
            </a:r>
            <a:r>
              <a:rPr kumimoji="0" lang="en-US" sz="2800" b="1" i="0" u="none" strike="noStrike" kern="1200" cap="none" spc="0" normalizeH="0" noProof="0" dirty="0">
                <a:ln>
                  <a:noFill/>
                </a:ln>
                <a:solidFill>
                  <a:schemeClr val="accent1">
                    <a:lumMod val="50000"/>
                  </a:schemeClr>
                </a:solidFill>
                <a:effectLst/>
                <a:uLnTx/>
                <a:uFillTx/>
                <a:latin typeface="+mj-lt"/>
                <a:ea typeface="+mn-ea"/>
                <a:cs typeface="+mn-cs"/>
              </a:rPr>
              <a:t>?  </a:t>
            </a:r>
          </a:p>
        </p:txBody>
      </p:sp>
      <p:graphicFrame>
        <p:nvGraphicFramePr>
          <p:cNvPr id="2" name="Table 1"/>
          <p:cNvGraphicFramePr>
            <a:graphicFrameLocks noGrp="1"/>
          </p:cNvGraphicFramePr>
          <p:nvPr>
            <p:extLst>
              <p:ext uri="{D42A27DB-BD31-4B8C-83A1-F6EECF244321}">
                <p14:modId xmlns:p14="http://schemas.microsoft.com/office/powerpoint/2010/main" val="37861664"/>
              </p:ext>
            </p:extLst>
          </p:nvPr>
        </p:nvGraphicFramePr>
        <p:xfrm>
          <a:off x="786125" y="2574632"/>
          <a:ext cx="11362331" cy="3540760"/>
        </p:xfrm>
        <a:graphic>
          <a:graphicData uri="http://schemas.openxmlformats.org/drawingml/2006/table">
            <a:tbl>
              <a:tblPr firstRow="1" bandRow="1">
                <a:tableStyleId>{8A107856-5554-42FB-B03E-39F5DBC370BA}</a:tableStyleId>
              </a:tblPr>
              <a:tblGrid>
                <a:gridCol w="1447709">
                  <a:extLst>
                    <a:ext uri="{9D8B030D-6E8A-4147-A177-3AD203B41FA5}">
                      <a16:colId xmlns:a16="http://schemas.microsoft.com/office/drawing/2014/main" val="3471934055"/>
                    </a:ext>
                  </a:extLst>
                </a:gridCol>
                <a:gridCol w="1591596">
                  <a:extLst>
                    <a:ext uri="{9D8B030D-6E8A-4147-A177-3AD203B41FA5}">
                      <a16:colId xmlns:a16="http://schemas.microsoft.com/office/drawing/2014/main" val="1929320843"/>
                    </a:ext>
                  </a:extLst>
                </a:gridCol>
                <a:gridCol w="2154456">
                  <a:extLst>
                    <a:ext uri="{9D8B030D-6E8A-4147-A177-3AD203B41FA5}">
                      <a16:colId xmlns:a16="http://schemas.microsoft.com/office/drawing/2014/main" val="3190677302"/>
                    </a:ext>
                  </a:extLst>
                </a:gridCol>
                <a:gridCol w="6168570">
                  <a:extLst>
                    <a:ext uri="{9D8B030D-6E8A-4147-A177-3AD203B41FA5}">
                      <a16:colId xmlns:a16="http://schemas.microsoft.com/office/drawing/2014/main" val="3236065484"/>
                    </a:ext>
                  </a:extLst>
                </a:gridCol>
              </a:tblGrid>
              <a:tr h="370840">
                <a:tc>
                  <a:txBody>
                    <a:bodyPr/>
                    <a:lstStyle/>
                    <a:p>
                      <a:endParaRPr lang="en-GB" dirty="0">
                        <a:solidFill>
                          <a:schemeClr val="accent1">
                            <a:lumMod val="50000"/>
                          </a:schemeClr>
                        </a:solidFill>
                      </a:endParaRPr>
                    </a:p>
                  </a:txBody>
                  <a:tcPr>
                    <a:lnL w="12700" cmpd="sng">
                      <a:noFill/>
                    </a:lnL>
                    <a:lnR w="12700" cmpd="sng">
                      <a:noFill/>
                    </a:lnR>
                    <a:lnT w="12700" cmpd="sng">
                      <a:noFill/>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solidFill>
                          <a:schemeClr val="accent1">
                            <a:lumMod val="50000"/>
                          </a:schemeClr>
                        </a:solidFill>
                      </a:endParaRPr>
                    </a:p>
                  </a:txBody>
                  <a:tcPr>
                    <a:lnL w="12700" cmpd="sng">
                      <a:noFill/>
                    </a:lnL>
                    <a:lnR w="12700" cap="flat" cmpd="sng" algn="ctr">
                      <a:solidFill>
                        <a:schemeClr val="accent5">
                          <a:lumMod val="50000"/>
                        </a:schemeClr>
                      </a:solidFill>
                      <a:prstDash val="solid"/>
                      <a:round/>
                      <a:headEnd type="none" w="med" len="med"/>
                      <a:tailEnd type="none" w="med" len="med"/>
                    </a:lnR>
                    <a:lnT w="12700" cmpd="sng">
                      <a:noFill/>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dirty="0">
                          <a:solidFill>
                            <a:schemeClr val="accent1">
                              <a:lumMod val="50000"/>
                            </a:schemeClr>
                          </a:solidFill>
                        </a:rPr>
                        <a:t>Escribe las </a:t>
                      </a:r>
                      <a:r>
                        <a:rPr lang="en-GB" dirty="0" err="1">
                          <a:solidFill>
                            <a:schemeClr val="accent1">
                              <a:lumMod val="50000"/>
                            </a:schemeClr>
                          </a:solidFill>
                        </a:rPr>
                        <a:t>cosas</a:t>
                      </a:r>
                      <a:r>
                        <a:rPr lang="en-GB" dirty="0">
                          <a:solidFill>
                            <a:schemeClr val="accent1">
                              <a:lumMod val="50000"/>
                            </a:schemeClr>
                          </a:solidFill>
                        </a:rPr>
                        <a:t>.</a:t>
                      </a:r>
                    </a:p>
                  </a:txBody>
                  <a:tcPr>
                    <a:lnL w="12700" cap="flat" cmpd="sng" algn="ctr">
                      <a:solidFill>
                        <a:schemeClr val="accent5">
                          <a:lumMod val="50000"/>
                        </a:schemeClr>
                      </a:solidFill>
                      <a:prstDash val="solid"/>
                      <a:round/>
                      <a:headEnd type="none" w="med" len="med"/>
                      <a:tailEnd type="none" w="med" len="med"/>
                    </a:lnL>
                  </a:tcPr>
                </a:tc>
                <a:tc>
                  <a:txBody>
                    <a:bodyPr/>
                    <a:lstStyle/>
                    <a:p>
                      <a:r>
                        <a:rPr lang="en-GB" dirty="0">
                          <a:solidFill>
                            <a:schemeClr val="accent1">
                              <a:lumMod val="50000"/>
                            </a:schemeClr>
                          </a:solidFill>
                        </a:rPr>
                        <a:t>¿Cómo </a:t>
                      </a:r>
                      <a:r>
                        <a:rPr lang="en-GB" dirty="0" err="1">
                          <a:solidFill>
                            <a:schemeClr val="accent1">
                              <a:lumMod val="50000"/>
                            </a:schemeClr>
                          </a:solidFill>
                        </a:rPr>
                        <a:t>es</a:t>
                      </a:r>
                      <a:r>
                        <a:rPr lang="en-GB" dirty="0">
                          <a:solidFill>
                            <a:schemeClr val="accent1">
                              <a:lumMod val="50000"/>
                            </a:schemeClr>
                          </a:solidFill>
                        </a:rPr>
                        <a:t>/son? </a:t>
                      </a:r>
                      <a:r>
                        <a:rPr lang="en-GB" dirty="0" err="1">
                          <a:solidFill>
                            <a:schemeClr val="accent1">
                              <a:lumMod val="50000"/>
                            </a:schemeClr>
                          </a:solidFill>
                        </a:rPr>
                        <a:t>Marca</a:t>
                      </a:r>
                      <a:r>
                        <a:rPr lang="en-GB" dirty="0">
                          <a:solidFill>
                            <a:schemeClr val="accent1">
                              <a:lumMod val="50000"/>
                            </a:schemeClr>
                          </a:solidFill>
                        </a:rPr>
                        <a:t> el</a:t>
                      </a:r>
                      <a:r>
                        <a:rPr lang="en-GB" baseline="0" dirty="0">
                          <a:solidFill>
                            <a:schemeClr val="accent1">
                              <a:lumMod val="50000"/>
                            </a:schemeClr>
                          </a:solidFill>
                        </a:rPr>
                        <a:t> </a:t>
                      </a:r>
                      <a:r>
                        <a:rPr lang="en-GB" baseline="0" dirty="0" err="1">
                          <a:solidFill>
                            <a:schemeClr val="accent1">
                              <a:lumMod val="50000"/>
                            </a:schemeClr>
                          </a:solidFill>
                        </a:rPr>
                        <a:t>adjetivo</a:t>
                      </a:r>
                      <a:r>
                        <a:rPr lang="en-GB" baseline="0" dirty="0">
                          <a:solidFill>
                            <a:schemeClr val="accent1">
                              <a:lumMod val="50000"/>
                            </a:schemeClr>
                          </a:solidFill>
                        </a:rPr>
                        <a:t> </a:t>
                      </a:r>
                      <a:r>
                        <a:rPr lang="en-GB" baseline="0" dirty="0" err="1">
                          <a:solidFill>
                            <a:schemeClr val="accent1">
                              <a:lumMod val="50000"/>
                            </a:schemeClr>
                          </a:solidFill>
                        </a:rPr>
                        <a:t>correcto</a:t>
                      </a:r>
                      <a:endParaRPr lang="en-GB" dirty="0">
                        <a:solidFill>
                          <a:schemeClr val="accent1">
                            <a:lumMod val="50000"/>
                          </a:schemeClr>
                        </a:solidFill>
                      </a:endParaRPr>
                    </a:p>
                  </a:txBody>
                  <a:tcPr/>
                </a:tc>
                <a:extLst>
                  <a:ext uri="{0D108BD9-81ED-4DB2-BD59-A6C34878D82A}">
                    <a16:rowId xmlns:a16="http://schemas.microsoft.com/office/drawing/2014/main" val="617185340"/>
                  </a:ext>
                </a:extLst>
              </a:tr>
              <a:tr h="370840">
                <a:tc>
                  <a:txBody>
                    <a:bodyPr/>
                    <a:lstStyle/>
                    <a:p>
                      <a:endParaRPr lang="en-GB" dirty="0">
                        <a:solidFill>
                          <a:schemeClr val="accent1">
                            <a:lumMod val="50000"/>
                          </a:schemeClr>
                        </a:solidFill>
                      </a:endParaRPr>
                    </a:p>
                  </a:txBody>
                  <a:tcPr>
                    <a:lnT w="12700" cap="flat" cmpd="sng" algn="ctr">
                      <a:solidFill>
                        <a:schemeClr val="accent5">
                          <a:lumMod val="50000"/>
                        </a:schemeClr>
                      </a:solidFill>
                      <a:prstDash val="solid"/>
                      <a:round/>
                      <a:headEnd type="none" w="med" len="med"/>
                      <a:tailEnd type="none" w="med" len="med"/>
                    </a:lnT>
                  </a:tcPr>
                </a:tc>
                <a:tc>
                  <a:txBody>
                    <a:bodyPr/>
                    <a:lstStyle/>
                    <a:p>
                      <a:endParaRPr lang="en-GB" dirty="0">
                        <a:solidFill>
                          <a:schemeClr val="accent1">
                            <a:lumMod val="50000"/>
                          </a:schemeClr>
                        </a:solidFill>
                      </a:endParaRPr>
                    </a:p>
                  </a:txBody>
                  <a:tcPr>
                    <a:lnT w="12700" cap="flat" cmpd="sng" algn="ctr">
                      <a:solidFill>
                        <a:schemeClr val="accent5">
                          <a:lumMod val="50000"/>
                        </a:schemeClr>
                      </a:solidFill>
                      <a:prstDash val="solid"/>
                      <a:round/>
                      <a:headEnd type="none" w="med" len="med"/>
                      <a:tailEnd type="none" w="med" len="med"/>
                    </a:lnT>
                  </a:tcPr>
                </a:tc>
                <a:tc>
                  <a:txBody>
                    <a:bodyPr/>
                    <a:lstStyle/>
                    <a:p>
                      <a:endParaRPr lang="en-GB" dirty="0">
                        <a:solidFill>
                          <a:schemeClr val="accent1">
                            <a:lumMod val="50000"/>
                          </a:schemeClr>
                        </a:solidFill>
                      </a:endParaRPr>
                    </a:p>
                  </a:txBody>
                  <a:tcPr/>
                </a:tc>
                <a:tc>
                  <a:txBody>
                    <a:bodyPr/>
                    <a:lstStyle/>
                    <a:p>
                      <a:r>
                        <a:rPr lang="en-GB" sz="2000" dirty="0" err="1">
                          <a:solidFill>
                            <a:schemeClr val="accent1">
                              <a:lumMod val="50000"/>
                            </a:schemeClr>
                          </a:solidFill>
                        </a:rPr>
                        <a:t>grande</a:t>
                      </a:r>
                      <a:r>
                        <a:rPr lang="en-GB" sz="2000" dirty="0">
                          <a:solidFill>
                            <a:schemeClr val="accent1">
                              <a:lumMod val="50000"/>
                            </a:schemeClr>
                          </a:solidFill>
                        </a:rPr>
                        <a:t> / </a:t>
                      </a:r>
                      <a:r>
                        <a:rPr lang="en-GB" sz="2000" dirty="0" err="1">
                          <a:solidFill>
                            <a:schemeClr val="accent1">
                              <a:lumMod val="50000"/>
                            </a:schemeClr>
                          </a:solidFill>
                        </a:rPr>
                        <a:t>grandes</a:t>
                      </a:r>
                      <a:endParaRPr lang="en-GB" sz="2000" dirty="0">
                        <a:solidFill>
                          <a:schemeClr val="accent1">
                            <a:lumMod val="50000"/>
                          </a:schemeClr>
                        </a:solidFill>
                      </a:endParaRPr>
                    </a:p>
                  </a:txBody>
                  <a:tcPr/>
                </a:tc>
                <a:extLst>
                  <a:ext uri="{0D108BD9-81ED-4DB2-BD59-A6C34878D82A}">
                    <a16:rowId xmlns:a16="http://schemas.microsoft.com/office/drawing/2014/main" val="246012778"/>
                  </a:ext>
                </a:extLst>
              </a:tr>
              <a:tr h="370840">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r>
                        <a:rPr lang="en-GB" sz="2000" dirty="0" err="1">
                          <a:solidFill>
                            <a:schemeClr val="accent1">
                              <a:lumMod val="50000"/>
                            </a:schemeClr>
                          </a:solidFill>
                        </a:rPr>
                        <a:t>interesantes</a:t>
                      </a:r>
                      <a:r>
                        <a:rPr lang="en-GB" sz="2000" dirty="0">
                          <a:solidFill>
                            <a:schemeClr val="accent1">
                              <a:lumMod val="50000"/>
                            </a:schemeClr>
                          </a:solidFill>
                        </a:rPr>
                        <a:t> / </a:t>
                      </a:r>
                      <a:r>
                        <a:rPr lang="en-GB" sz="2000" dirty="0" err="1">
                          <a:solidFill>
                            <a:schemeClr val="accent1">
                              <a:lumMod val="50000"/>
                            </a:schemeClr>
                          </a:solidFill>
                        </a:rPr>
                        <a:t>interesante</a:t>
                      </a:r>
                      <a:endParaRPr lang="en-GB" sz="2000" dirty="0">
                        <a:solidFill>
                          <a:schemeClr val="accent1">
                            <a:lumMod val="50000"/>
                          </a:schemeClr>
                        </a:solidFill>
                      </a:endParaRPr>
                    </a:p>
                  </a:txBody>
                  <a:tcPr/>
                </a:tc>
                <a:extLst>
                  <a:ext uri="{0D108BD9-81ED-4DB2-BD59-A6C34878D82A}">
                    <a16:rowId xmlns:a16="http://schemas.microsoft.com/office/drawing/2014/main" val="415612988"/>
                  </a:ext>
                </a:extLst>
              </a:tr>
              <a:tr h="370840">
                <a:tc>
                  <a:txBody>
                    <a:bodyPr/>
                    <a:lstStyle/>
                    <a:p>
                      <a:endParaRPr lang="en-GB">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r>
                        <a:rPr lang="en-GB" sz="2000" dirty="0" err="1">
                          <a:solidFill>
                            <a:schemeClr val="accent1">
                              <a:lumMod val="50000"/>
                            </a:schemeClr>
                          </a:solidFill>
                        </a:rPr>
                        <a:t>alegres</a:t>
                      </a:r>
                      <a:r>
                        <a:rPr lang="en-GB" sz="2000" dirty="0">
                          <a:solidFill>
                            <a:schemeClr val="accent1">
                              <a:lumMod val="50000"/>
                            </a:schemeClr>
                          </a:solidFill>
                        </a:rPr>
                        <a:t> / </a:t>
                      </a:r>
                      <a:r>
                        <a:rPr lang="en-GB" sz="2000" dirty="0" err="1">
                          <a:solidFill>
                            <a:schemeClr val="accent1">
                              <a:lumMod val="50000"/>
                            </a:schemeClr>
                          </a:solidFill>
                        </a:rPr>
                        <a:t>alegre</a:t>
                      </a:r>
                      <a:endParaRPr lang="en-GB" sz="2000" dirty="0">
                        <a:solidFill>
                          <a:schemeClr val="accent1">
                            <a:lumMod val="50000"/>
                          </a:schemeClr>
                        </a:solidFill>
                      </a:endParaRPr>
                    </a:p>
                  </a:txBody>
                  <a:tcPr/>
                </a:tc>
                <a:extLst>
                  <a:ext uri="{0D108BD9-81ED-4DB2-BD59-A6C34878D82A}">
                    <a16:rowId xmlns:a16="http://schemas.microsoft.com/office/drawing/2014/main" val="2227764750"/>
                  </a:ext>
                </a:extLst>
              </a:tr>
              <a:tr h="370840">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r>
                        <a:rPr lang="en-GB" sz="2000" dirty="0">
                          <a:solidFill>
                            <a:schemeClr val="accent1">
                              <a:lumMod val="50000"/>
                            </a:schemeClr>
                          </a:solidFill>
                        </a:rPr>
                        <a:t>importante / </a:t>
                      </a:r>
                      <a:r>
                        <a:rPr lang="en-GB" sz="2000" dirty="0" err="1">
                          <a:solidFill>
                            <a:schemeClr val="accent1">
                              <a:lumMod val="50000"/>
                            </a:schemeClr>
                          </a:solidFill>
                        </a:rPr>
                        <a:t>importantes</a:t>
                      </a:r>
                      <a:endParaRPr lang="en-GB" sz="2000" dirty="0">
                        <a:solidFill>
                          <a:schemeClr val="accent1">
                            <a:lumMod val="50000"/>
                          </a:schemeClr>
                        </a:solidFill>
                      </a:endParaRPr>
                    </a:p>
                  </a:txBody>
                  <a:tcPr/>
                </a:tc>
                <a:extLst>
                  <a:ext uri="{0D108BD9-81ED-4DB2-BD59-A6C34878D82A}">
                    <a16:rowId xmlns:a16="http://schemas.microsoft.com/office/drawing/2014/main" val="3165847531"/>
                  </a:ext>
                </a:extLst>
              </a:tr>
              <a:tr h="370840">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r>
                        <a:rPr lang="en-GB" sz="2000" dirty="0">
                          <a:solidFill>
                            <a:schemeClr val="accent1">
                              <a:lumMod val="50000"/>
                            </a:schemeClr>
                          </a:solidFill>
                        </a:rPr>
                        <a:t>bonito / </a:t>
                      </a:r>
                      <a:r>
                        <a:rPr lang="en-GB" sz="2000" dirty="0" err="1">
                          <a:solidFill>
                            <a:schemeClr val="accent1">
                              <a:lumMod val="50000"/>
                            </a:schemeClr>
                          </a:solidFill>
                        </a:rPr>
                        <a:t>bonita</a:t>
                      </a:r>
                      <a:r>
                        <a:rPr lang="en-GB" sz="2000" dirty="0">
                          <a:solidFill>
                            <a:schemeClr val="accent1">
                              <a:lumMod val="50000"/>
                            </a:schemeClr>
                          </a:solidFill>
                        </a:rPr>
                        <a:t> / bonitos / </a:t>
                      </a:r>
                      <a:r>
                        <a:rPr lang="en-GB" sz="2000" dirty="0" err="1">
                          <a:solidFill>
                            <a:schemeClr val="accent1">
                              <a:lumMod val="50000"/>
                            </a:schemeClr>
                          </a:solidFill>
                        </a:rPr>
                        <a:t>bonitas</a:t>
                      </a:r>
                      <a:endParaRPr lang="en-GB" sz="2000" dirty="0">
                        <a:solidFill>
                          <a:schemeClr val="accent1">
                            <a:lumMod val="50000"/>
                          </a:schemeClr>
                        </a:solidFill>
                      </a:endParaRPr>
                    </a:p>
                  </a:txBody>
                  <a:tcPr/>
                </a:tc>
                <a:extLst>
                  <a:ext uri="{0D108BD9-81ED-4DB2-BD59-A6C34878D82A}">
                    <a16:rowId xmlns:a16="http://schemas.microsoft.com/office/drawing/2014/main" val="2221883711"/>
                  </a:ext>
                </a:extLst>
              </a:tr>
              <a:tr h="370840">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tc>
                  <a:txBody>
                    <a:bodyPr/>
                    <a:lstStyle/>
                    <a:p>
                      <a:r>
                        <a:rPr lang="en-GB" sz="2000" dirty="0" err="1">
                          <a:solidFill>
                            <a:schemeClr val="accent1">
                              <a:lumMod val="50000"/>
                            </a:schemeClr>
                          </a:solidFill>
                        </a:rPr>
                        <a:t>bueno</a:t>
                      </a:r>
                      <a:r>
                        <a:rPr lang="en-GB" sz="2000" dirty="0">
                          <a:solidFill>
                            <a:schemeClr val="accent1">
                              <a:lumMod val="50000"/>
                            </a:schemeClr>
                          </a:solidFill>
                        </a:rPr>
                        <a:t> / </a:t>
                      </a:r>
                      <a:r>
                        <a:rPr lang="en-GB" sz="2000" dirty="0" err="1">
                          <a:solidFill>
                            <a:schemeClr val="accent1">
                              <a:lumMod val="50000"/>
                            </a:schemeClr>
                          </a:solidFill>
                        </a:rPr>
                        <a:t>buena</a:t>
                      </a:r>
                      <a:r>
                        <a:rPr lang="en-GB" sz="2000" dirty="0">
                          <a:solidFill>
                            <a:schemeClr val="accent1">
                              <a:lumMod val="50000"/>
                            </a:schemeClr>
                          </a:solidFill>
                        </a:rPr>
                        <a:t> / </a:t>
                      </a:r>
                      <a:r>
                        <a:rPr lang="en-GB" sz="2000" dirty="0" err="1">
                          <a:solidFill>
                            <a:schemeClr val="accent1">
                              <a:lumMod val="50000"/>
                            </a:schemeClr>
                          </a:solidFill>
                        </a:rPr>
                        <a:t>buenos</a:t>
                      </a:r>
                      <a:r>
                        <a:rPr lang="en-GB" sz="2000" dirty="0">
                          <a:solidFill>
                            <a:schemeClr val="accent1">
                              <a:lumMod val="50000"/>
                            </a:schemeClr>
                          </a:solidFill>
                        </a:rPr>
                        <a:t> / </a:t>
                      </a:r>
                      <a:r>
                        <a:rPr lang="en-GB" sz="2000" dirty="0" err="1">
                          <a:solidFill>
                            <a:schemeClr val="accent1">
                              <a:lumMod val="50000"/>
                            </a:schemeClr>
                          </a:solidFill>
                        </a:rPr>
                        <a:t>buenas</a:t>
                      </a:r>
                      <a:endParaRPr lang="en-GB" sz="2000" dirty="0">
                        <a:solidFill>
                          <a:schemeClr val="accent1">
                            <a:lumMod val="50000"/>
                          </a:schemeClr>
                        </a:solidFill>
                      </a:endParaRPr>
                    </a:p>
                  </a:txBody>
                  <a:tcPr/>
                </a:tc>
                <a:extLst>
                  <a:ext uri="{0D108BD9-81ED-4DB2-BD59-A6C34878D82A}">
                    <a16:rowId xmlns:a16="http://schemas.microsoft.com/office/drawing/2014/main" val="1456013844"/>
                  </a:ext>
                </a:extLst>
              </a:tr>
              <a:tr h="370840">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r>
                        <a:rPr lang="en-GB" sz="2000" dirty="0">
                          <a:solidFill>
                            <a:schemeClr val="accent1">
                              <a:lumMod val="50000"/>
                            </a:schemeClr>
                          </a:solidFill>
                        </a:rPr>
                        <a:t>raro / </a:t>
                      </a:r>
                      <a:r>
                        <a:rPr lang="en-GB" sz="2000" dirty="0" err="1">
                          <a:solidFill>
                            <a:schemeClr val="accent1">
                              <a:lumMod val="50000"/>
                            </a:schemeClr>
                          </a:solidFill>
                        </a:rPr>
                        <a:t>rara</a:t>
                      </a:r>
                      <a:r>
                        <a:rPr lang="en-GB" sz="2000" baseline="0" dirty="0">
                          <a:solidFill>
                            <a:schemeClr val="accent1">
                              <a:lumMod val="50000"/>
                            </a:schemeClr>
                          </a:solidFill>
                        </a:rPr>
                        <a:t> / </a:t>
                      </a:r>
                      <a:r>
                        <a:rPr lang="en-GB" sz="2000" baseline="0" dirty="0" err="1">
                          <a:solidFill>
                            <a:schemeClr val="accent1">
                              <a:lumMod val="50000"/>
                            </a:schemeClr>
                          </a:solidFill>
                        </a:rPr>
                        <a:t>raros</a:t>
                      </a:r>
                      <a:r>
                        <a:rPr lang="en-GB" sz="2000" baseline="0" dirty="0">
                          <a:solidFill>
                            <a:schemeClr val="accent1">
                              <a:lumMod val="50000"/>
                            </a:schemeClr>
                          </a:solidFill>
                        </a:rPr>
                        <a:t> / </a:t>
                      </a:r>
                      <a:r>
                        <a:rPr lang="en-GB" sz="2000" baseline="0" dirty="0" err="1">
                          <a:solidFill>
                            <a:schemeClr val="accent1">
                              <a:lumMod val="50000"/>
                            </a:schemeClr>
                          </a:solidFill>
                        </a:rPr>
                        <a:t>raras</a:t>
                      </a:r>
                      <a:endParaRPr lang="en-GB" sz="2000" dirty="0">
                        <a:solidFill>
                          <a:schemeClr val="accent1">
                            <a:lumMod val="50000"/>
                          </a:schemeClr>
                        </a:solidFill>
                      </a:endParaRPr>
                    </a:p>
                  </a:txBody>
                  <a:tcPr/>
                </a:tc>
                <a:extLst>
                  <a:ext uri="{0D108BD9-81ED-4DB2-BD59-A6C34878D82A}">
                    <a16:rowId xmlns:a16="http://schemas.microsoft.com/office/drawing/2014/main" val="4265631534"/>
                  </a:ext>
                </a:extLst>
              </a:tr>
              <a:tr h="370840">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endParaRPr lang="en-GB">
                        <a:solidFill>
                          <a:schemeClr val="accent1">
                            <a:lumMod val="50000"/>
                          </a:schemeClr>
                        </a:solidFill>
                      </a:endParaRPr>
                    </a:p>
                  </a:txBody>
                  <a:tcPr/>
                </a:tc>
                <a:tc>
                  <a:txBody>
                    <a:bodyPr/>
                    <a:lstStyle/>
                    <a:p>
                      <a:r>
                        <a:rPr lang="en-GB" sz="2000" dirty="0" err="1">
                          <a:solidFill>
                            <a:schemeClr val="accent1">
                              <a:lumMod val="50000"/>
                            </a:schemeClr>
                          </a:solidFill>
                        </a:rPr>
                        <a:t>pequeño</a:t>
                      </a:r>
                      <a:r>
                        <a:rPr lang="en-GB" sz="2000" dirty="0">
                          <a:solidFill>
                            <a:schemeClr val="accent1">
                              <a:lumMod val="50000"/>
                            </a:schemeClr>
                          </a:solidFill>
                        </a:rPr>
                        <a:t> / </a:t>
                      </a:r>
                      <a:r>
                        <a:rPr lang="en-GB" sz="2000" dirty="0" err="1">
                          <a:solidFill>
                            <a:schemeClr val="accent1">
                              <a:lumMod val="50000"/>
                            </a:schemeClr>
                          </a:solidFill>
                        </a:rPr>
                        <a:t>pequeña</a:t>
                      </a:r>
                      <a:r>
                        <a:rPr lang="en-GB" sz="2000" dirty="0">
                          <a:solidFill>
                            <a:schemeClr val="accent1">
                              <a:lumMod val="50000"/>
                            </a:schemeClr>
                          </a:solidFill>
                        </a:rPr>
                        <a:t> / </a:t>
                      </a:r>
                      <a:r>
                        <a:rPr lang="en-GB" sz="2000" dirty="0" err="1">
                          <a:solidFill>
                            <a:schemeClr val="accent1">
                              <a:lumMod val="50000"/>
                            </a:schemeClr>
                          </a:solidFill>
                        </a:rPr>
                        <a:t>pequeños</a:t>
                      </a:r>
                      <a:r>
                        <a:rPr lang="en-GB" sz="2000" dirty="0">
                          <a:solidFill>
                            <a:schemeClr val="accent1">
                              <a:lumMod val="50000"/>
                            </a:schemeClr>
                          </a:solidFill>
                        </a:rPr>
                        <a:t> / </a:t>
                      </a:r>
                      <a:r>
                        <a:rPr lang="en-GB" sz="2000" dirty="0" err="1">
                          <a:solidFill>
                            <a:schemeClr val="accent1">
                              <a:lumMod val="50000"/>
                            </a:schemeClr>
                          </a:solidFill>
                        </a:rPr>
                        <a:t>pequeñas</a:t>
                      </a:r>
                      <a:endParaRPr lang="en-GB" sz="2000" dirty="0">
                        <a:solidFill>
                          <a:schemeClr val="accent1">
                            <a:lumMod val="50000"/>
                          </a:schemeClr>
                        </a:solidFill>
                      </a:endParaRPr>
                    </a:p>
                  </a:txBody>
                  <a:tcPr/>
                </a:tc>
                <a:extLst>
                  <a:ext uri="{0D108BD9-81ED-4DB2-BD59-A6C34878D82A}">
                    <a16:rowId xmlns:a16="http://schemas.microsoft.com/office/drawing/2014/main" val="2667334263"/>
                  </a:ext>
                </a:extLst>
              </a:tr>
            </a:tbl>
          </a:graphicData>
        </a:graphic>
      </p:graphicFrame>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6" name="Google Shape;613;p26">
            <a:hlinkClick r:id="" action="ppaction://noaction" highlightClick="1">
              <a:snd r:embed="rId3" name="Exercise1 1. Productos.wav"/>
            </a:hlinkClick>
            <a:extLst>
              <a:ext uri="{FF2B5EF4-FFF2-40B4-BE49-F238E27FC236}">
                <a16:creationId xmlns:a16="http://schemas.microsoft.com/office/drawing/2014/main" id="{E81506B0-A3F8-47F6-A818-34153DC67087}"/>
              </a:ext>
            </a:extLst>
          </p:cNvPr>
          <p:cNvSpPr/>
          <p:nvPr/>
        </p:nvSpPr>
        <p:spPr>
          <a:xfrm>
            <a:off x="377991" y="2985513"/>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Google Shape;614;p26">
            <a:hlinkClick r:id="" action="ppaction://noaction" highlightClick="1">
              <a:snd r:embed="rId4" name="Exercise1 2. Vista.wav"/>
            </a:hlinkClick>
            <a:extLst>
              <a:ext uri="{FF2B5EF4-FFF2-40B4-BE49-F238E27FC236}">
                <a16:creationId xmlns:a16="http://schemas.microsoft.com/office/drawing/2014/main" id="{2A2E30D2-841A-4ED1-B670-1C83F228DED0}"/>
              </a:ext>
            </a:extLst>
          </p:cNvPr>
          <p:cNvSpPr/>
          <p:nvPr/>
        </p:nvSpPr>
        <p:spPr>
          <a:xfrm>
            <a:off x="371655" y="3371653"/>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B</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8" name="Google Shape;615;p26">
            <a:hlinkClick r:id="" action="ppaction://noaction" highlightClick="1">
              <a:snd r:embed="rId5" name="Exercise1 3. Equipo.wav"/>
            </a:hlinkClick>
            <a:extLst>
              <a:ext uri="{FF2B5EF4-FFF2-40B4-BE49-F238E27FC236}">
                <a16:creationId xmlns:a16="http://schemas.microsoft.com/office/drawing/2014/main" id="{598D57C1-09CA-4B85-A901-8BF5F8E2B844}"/>
              </a:ext>
            </a:extLst>
          </p:cNvPr>
          <p:cNvSpPr/>
          <p:nvPr/>
        </p:nvSpPr>
        <p:spPr>
          <a:xfrm>
            <a:off x="368383" y="3766495"/>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C</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Google Shape;616;p26">
            <a:hlinkClick r:id="" action="ppaction://noaction" highlightClick="1">
              <a:snd r:embed="rId6" name="Exercise1 4. Bolsas.wav"/>
            </a:hlinkClick>
            <a:extLst>
              <a:ext uri="{FF2B5EF4-FFF2-40B4-BE49-F238E27FC236}">
                <a16:creationId xmlns:a16="http://schemas.microsoft.com/office/drawing/2014/main" id="{E034BFCB-0288-4166-9636-7DA2D26FF970}"/>
              </a:ext>
            </a:extLst>
          </p:cNvPr>
          <p:cNvSpPr/>
          <p:nvPr/>
        </p:nvSpPr>
        <p:spPr>
          <a:xfrm>
            <a:off x="362371" y="4164590"/>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sym typeface="Century Gothic"/>
              </a:rPr>
              <a:t>D</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6" name="Google Shape;653;p27">
            <a:extLst>
              <a:ext uri="{FF2B5EF4-FFF2-40B4-BE49-F238E27FC236}">
                <a16:creationId xmlns:a16="http://schemas.microsoft.com/office/drawing/2014/main" id="{CDABE96D-1568-4CAF-AE2C-A13EF60C6805}"/>
              </a:ext>
            </a:extLst>
          </p:cNvPr>
          <p:cNvSpPr/>
          <p:nvPr/>
        </p:nvSpPr>
        <p:spPr>
          <a:xfrm>
            <a:off x="2385414" y="1599053"/>
            <a:ext cx="1435934" cy="953581"/>
          </a:xfrm>
          <a:prstGeom prst="wedgeRoundRectCallout">
            <a:avLst>
              <a:gd name="adj1" fmla="val -5526"/>
              <a:gd name="adj2" fmla="val 86592"/>
              <a:gd name="adj3" fmla="val 16667"/>
            </a:avLst>
          </a:prstGeom>
          <a:solidFill>
            <a:schemeClr val="accent1">
              <a:lumMod val="5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B0502020202020204" pitchFamily="34" charset="0"/>
              </a:rPr>
              <a:t>We</a:t>
            </a:r>
            <a:r>
              <a:rPr kumimoji="0" lang="en-GB" sz="3200" b="1" i="0" u="none" strike="noStrike" kern="1200" cap="none" spc="0" normalizeH="0" noProof="0" dirty="0">
                <a:ln>
                  <a:noFill/>
                </a:ln>
                <a:solidFill>
                  <a:schemeClr val="bg1"/>
                </a:solidFill>
                <a:effectLst/>
                <a:uLnTx/>
                <a:uFillTx/>
                <a:latin typeface="Century Gothic" panose="020B0502020202020204" pitchFamily="34" charset="0"/>
              </a:rPr>
              <a:t> have</a:t>
            </a:r>
            <a:endParaRPr kumimoji="0"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1520" y="1099856"/>
            <a:ext cx="1159371" cy="1190202"/>
          </a:xfrm>
          <a:prstGeom prst="rect">
            <a:avLst/>
          </a:prstGeom>
        </p:spPr>
      </p:pic>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5193" y="1084733"/>
            <a:ext cx="1188653" cy="1192655"/>
          </a:xfrm>
          <a:prstGeom prst="rect">
            <a:avLst/>
          </a:prstGeom>
        </p:spPr>
      </p:pic>
      <p:sp>
        <p:nvSpPr>
          <p:cNvPr id="64" name="Google Shape;653;p27">
            <a:extLst>
              <a:ext uri="{FF2B5EF4-FFF2-40B4-BE49-F238E27FC236}">
                <a16:creationId xmlns:a16="http://schemas.microsoft.com/office/drawing/2014/main" id="{CDABE96D-1568-4CAF-AE2C-A13EF60C6805}"/>
              </a:ext>
            </a:extLst>
          </p:cNvPr>
          <p:cNvSpPr/>
          <p:nvPr/>
        </p:nvSpPr>
        <p:spPr>
          <a:xfrm>
            <a:off x="935311" y="1599182"/>
            <a:ext cx="1435934" cy="953581"/>
          </a:xfrm>
          <a:prstGeom prst="wedgeRoundRectCallout">
            <a:avLst>
              <a:gd name="adj1" fmla="val 102"/>
              <a:gd name="adj2" fmla="val 86592"/>
              <a:gd name="adj3" fmla="val 16667"/>
            </a:avLst>
          </a:prstGeom>
          <a:solidFill>
            <a:schemeClr val="accent1">
              <a:lumMod val="50000"/>
            </a:schemeClr>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schemeClr val="bg1"/>
                </a:solidFill>
                <a:latin typeface="Century Gothic" panose="020B0502020202020204" pitchFamily="34" charset="0"/>
              </a:rPr>
              <a:t>I</a:t>
            </a:r>
            <a:r>
              <a:rPr kumimoji="0" lang="en-GB" sz="3200" b="1" i="0" u="none" strike="noStrike" kern="1200" cap="none" spc="0" normalizeH="0" noProof="0" dirty="0">
                <a:ln>
                  <a:noFill/>
                </a:ln>
                <a:solidFill>
                  <a:schemeClr val="bg1"/>
                </a:solidFill>
                <a:effectLst/>
                <a:uLnTx/>
                <a:uFillTx/>
                <a:latin typeface="Century Gothic" panose="020B0502020202020204" pitchFamily="34" charset="0"/>
              </a:rPr>
              <a:t> have</a:t>
            </a:r>
            <a:endParaRPr kumimoji="0"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65"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0134" y="3002139"/>
            <a:ext cx="258015" cy="268878"/>
          </a:xfrm>
          <a:prstGeom prst="rect">
            <a:avLst/>
          </a:prstGeom>
          <a:noFill/>
          <a:extLst>
            <a:ext uri="{909E8E84-426E-40dd-AFC4-6F175D3DCCD1}">
              <a14:hiddenFill xmlns="" xmlns:a14="http://schemas.microsoft.com/office/drawing/2010/main">
                <a:solidFill>
                  <a:srgbClr val="FFFFFF"/>
                </a:solidFill>
              </a14:hiddenFill>
            </a:ext>
          </a:extLst>
        </p:spPr>
      </p:pic>
      <p:sp>
        <p:nvSpPr>
          <p:cNvPr id="66" name="TextBox 65"/>
          <p:cNvSpPr txBox="1"/>
          <p:nvPr/>
        </p:nvSpPr>
        <p:spPr>
          <a:xfrm>
            <a:off x="3862308" y="2937759"/>
            <a:ext cx="2202241" cy="400110"/>
          </a:xfrm>
          <a:prstGeom prst="rect">
            <a:avLst/>
          </a:prstGeom>
          <a:noFill/>
        </p:spPr>
        <p:txBody>
          <a:bodyPr wrap="square" rtlCol="0">
            <a:spAutoFit/>
          </a:bodyPr>
          <a:lstStyle/>
          <a:p>
            <a:r>
              <a:rPr lang="en-GB" sz="2000" dirty="0" err="1">
                <a:solidFill>
                  <a:schemeClr val="accent1">
                    <a:lumMod val="50000"/>
                  </a:schemeClr>
                </a:solidFill>
              </a:rPr>
              <a:t>unos</a:t>
            </a:r>
            <a:r>
              <a:rPr lang="en-GB" sz="2000" dirty="0">
                <a:solidFill>
                  <a:schemeClr val="accent1">
                    <a:lumMod val="50000"/>
                  </a:schemeClr>
                </a:solidFill>
              </a:rPr>
              <a:t> </a:t>
            </a:r>
            <a:r>
              <a:rPr lang="en-GB" sz="2000" dirty="0" err="1">
                <a:solidFill>
                  <a:schemeClr val="accent1">
                    <a:lumMod val="50000"/>
                  </a:schemeClr>
                </a:solidFill>
              </a:rPr>
              <a:t>productos</a:t>
            </a:r>
            <a:endParaRPr lang="en-GB" sz="2000" dirty="0">
              <a:solidFill>
                <a:schemeClr val="accent1">
                  <a:lumMod val="50000"/>
                </a:schemeClr>
              </a:solidFill>
            </a:endParaRPr>
          </a:p>
        </p:txBody>
      </p:sp>
      <p:sp>
        <p:nvSpPr>
          <p:cNvPr id="70" name="TextBox 69"/>
          <p:cNvSpPr txBox="1"/>
          <p:nvPr/>
        </p:nvSpPr>
        <p:spPr>
          <a:xfrm>
            <a:off x="4250649" y="3329518"/>
            <a:ext cx="1633495" cy="400110"/>
          </a:xfrm>
          <a:prstGeom prst="rect">
            <a:avLst/>
          </a:prstGeom>
          <a:noFill/>
        </p:spPr>
        <p:txBody>
          <a:bodyPr wrap="square" rtlCol="0">
            <a:spAutoFit/>
          </a:bodyPr>
          <a:lstStyle/>
          <a:p>
            <a:r>
              <a:rPr lang="en-GB" sz="2000" dirty="0" err="1">
                <a:solidFill>
                  <a:schemeClr val="accent1">
                    <a:lumMod val="50000"/>
                  </a:schemeClr>
                </a:solidFill>
              </a:rPr>
              <a:t>una</a:t>
            </a:r>
            <a:r>
              <a:rPr lang="en-GB" sz="2000" dirty="0">
                <a:solidFill>
                  <a:schemeClr val="accent1">
                    <a:lumMod val="50000"/>
                  </a:schemeClr>
                </a:solidFill>
              </a:rPr>
              <a:t> vista</a:t>
            </a:r>
          </a:p>
        </p:txBody>
      </p:sp>
      <p:sp>
        <p:nvSpPr>
          <p:cNvPr id="72" name="TextBox 71"/>
          <p:cNvSpPr txBox="1"/>
          <p:nvPr/>
        </p:nvSpPr>
        <p:spPr>
          <a:xfrm>
            <a:off x="4099540" y="4096716"/>
            <a:ext cx="1784604" cy="400110"/>
          </a:xfrm>
          <a:prstGeom prst="rect">
            <a:avLst/>
          </a:prstGeom>
          <a:noFill/>
        </p:spPr>
        <p:txBody>
          <a:bodyPr wrap="square" rtlCol="0">
            <a:spAutoFit/>
          </a:bodyPr>
          <a:lstStyle/>
          <a:p>
            <a:r>
              <a:rPr lang="en-GB" sz="2000" dirty="0" err="1">
                <a:solidFill>
                  <a:schemeClr val="accent1">
                    <a:lumMod val="50000"/>
                  </a:schemeClr>
                </a:solidFill>
              </a:rPr>
              <a:t>unas</a:t>
            </a:r>
            <a:r>
              <a:rPr lang="en-GB" sz="2000" dirty="0">
                <a:solidFill>
                  <a:schemeClr val="accent1">
                    <a:lumMod val="50000"/>
                  </a:schemeClr>
                </a:solidFill>
              </a:rPr>
              <a:t> </a:t>
            </a:r>
            <a:r>
              <a:rPr lang="en-GB" sz="2000" dirty="0" err="1">
                <a:solidFill>
                  <a:schemeClr val="accent1">
                    <a:lumMod val="50000"/>
                  </a:schemeClr>
                </a:solidFill>
              </a:rPr>
              <a:t>bolsas</a:t>
            </a:r>
            <a:endParaRPr lang="en-GB" sz="2000" dirty="0">
              <a:solidFill>
                <a:schemeClr val="accent1">
                  <a:lumMod val="50000"/>
                </a:schemeClr>
              </a:solidFill>
            </a:endParaRPr>
          </a:p>
        </p:txBody>
      </p:sp>
      <p:sp>
        <p:nvSpPr>
          <p:cNvPr id="73" name="TextBox 72"/>
          <p:cNvSpPr txBox="1"/>
          <p:nvPr/>
        </p:nvSpPr>
        <p:spPr>
          <a:xfrm>
            <a:off x="4196057" y="3712928"/>
            <a:ext cx="1688087" cy="400110"/>
          </a:xfrm>
          <a:prstGeom prst="rect">
            <a:avLst/>
          </a:prstGeom>
          <a:noFill/>
        </p:spPr>
        <p:txBody>
          <a:bodyPr wrap="square" rtlCol="0">
            <a:spAutoFit/>
          </a:bodyPr>
          <a:lstStyle/>
          <a:p>
            <a:r>
              <a:rPr lang="en-GB" sz="2000" dirty="0">
                <a:solidFill>
                  <a:schemeClr val="accent1">
                    <a:lumMod val="50000"/>
                  </a:schemeClr>
                </a:solidFill>
              </a:rPr>
              <a:t>un </a:t>
            </a:r>
            <a:r>
              <a:rPr lang="en-GB" sz="2000" dirty="0" err="1">
                <a:solidFill>
                  <a:schemeClr val="accent1">
                    <a:lumMod val="50000"/>
                  </a:schemeClr>
                </a:solidFill>
              </a:rPr>
              <a:t>equipo</a:t>
            </a:r>
            <a:endParaRPr lang="en-GB" sz="2000" dirty="0">
              <a:solidFill>
                <a:schemeClr val="accent1">
                  <a:lumMod val="50000"/>
                </a:schemeClr>
              </a:solidFill>
            </a:endParaRPr>
          </a:p>
        </p:txBody>
      </p:sp>
      <p:pic>
        <p:nvPicPr>
          <p:cNvPr id="30"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7053" y="3391723"/>
            <a:ext cx="258015" cy="268878"/>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76044" y="3778544"/>
            <a:ext cx="258015" cy="268878"/>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69489" y="4184422"/>
            <a:ext cx="258015" cy="268878"/>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56" y="1150796"/>
            <a:ext cx="1203925" cy="1263065"/>
          </a:xfrm>
          <a:prstGeom prst="rect">
            <a:avLst/>
          </a:prstGeom>
        </p:spPr>
      </p:pic>
      <p:sp>
        <p:nvSpPr>
          <p:cNvPr id="33" name="Google Shape;613;p26">
            <a:hlinkClick r:id="" action="ppaction://noaction" highlightClick="1">
              <a:snd r:embed="rId11" name="Exercise1 5. Camisa.wav"/>
            </a:hlinkClick>
            <a:extLst>
              <a:ext uri="{FF2B5EF4-FFF2-40B4-BE49-F238E27FC236}">
                <a16:creationId xmlns:a16="http://schemas.microsoft.com/office/drawing/2014/main" id="{E81506B0-A3F8-47F6-A818-34153DC67087}"/>
              </a:ext>
            </a:extLst>
          </p:cNvPr>
          <p:cNvSpPr/>
          <p:nvPr/>
        </p:nvSpPr>
        <p:spPr>
          <a:xfrm>
            <a:off x="362371" y="4566427"/>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prstClr val="white"/>
                </a:solidFill>
                <a:latin typeface="Century Gothic" panose="020B0502020202020204" pitchFamily="34" charset="0"/>
              </a:rPr>
              <a:t>E</a:t>
            </a:r>
            <a:endParaRPr kumimoji="0"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Google Shape;614;p26">
            <a:hlinkClick r:id="" action="ppaction://noaction" highlightClick="1">
              <a:snd r:embed="rId12" name="Exercise1 6. Zapatos.wav"/>
            </a:hlinkClick>
            <a:extLst>
              <a:ext uri="{FF2B5EF4-FFF2-40B4-BE49-F238E27FC236}">
                <a16:creationId xmlns:a16="http://schemas.microsoft.com/office/drawing/2014/main" id="{2A2E30D2-841A-4ED1-B670-1C83F228DED0}"/>
              </a:ext>
            </a:extLst>
          </p:cNvPr>
          <p:cNvSpPr/>
          <p:nvPr/>
        </p:nvSpPr>
        <p:spPr>
          <a:xfrm>
            <a:off x="362371" y="4960761"/>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F</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5" name="Google Shape;615;p26">
            <a:hlinkClick r:id="" action="ppaction://noaction" highlightClick="1">
              <a:snd r:embed="rId13" name="Exercise1 7. Cosas.wav"/>
            </a:hlinkClick>
            <a:extLst>
              <a:ext uri="{FF2B5EF4-FFF2-40B4-BE49-F238E27FC236}">
                <a16:creationId xmlns:a16="http://schemas.microsoft.com/office/drawing/2014/main" id="{598D57C1-09CA-4B85-A901-8BF5F8E2B844}"/>
              </a:ext>
            </a:extLst>
          </p:cNvPr>
          <p:cNvSpPr/>
          <p:nvPr/>
        </p:nvSpPr>
        <p:spPr>
          <a:xfrm>
            <a:off x="359578" y="5343667"/>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G</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6" name="Google Shape;616;p26">
            <a:hlinkClick r:id="" action="ppaction://noaction" highlightClick="1">
              <a:snd r:embed="rId14" name="Exercise1 8. Vaso.wav"/>
            </a:hlinkClick>
            <a:extLst>
              <a:ext uri="{FF2B5EF4-FFF2-40B4-BE49-F238E27FC236}">
                <a16:creationId xmlns:a16="http://schemas.microsoft.com/office/drawing/2014/main" id="{E034BFCB-0288-4166-9636-7DA2D26FF970}"/>
              </a:ext>
            </a:extLst>
          </p:cNvPr>
          <p:cNvSpPr/>
          <p:nvPr/>
        </p:nvSpPr>
        <p:spPr>
          <a:xfrm>
            <a:off x="359578" y="5753569"/>
            <a:ext cx="324000" cy="324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H</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37"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4373" y="4579084"/>
            <a:ext cx="258015" cy="268878"/>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8338" y="4986072"/>
            <a:ext cx="258015" cy="268878"/>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1357" y="5378767"/>
            <a:ext cx="258015" cy="268878"/>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7052" y="5781130"/>
            <a:ext cx="258015" cy="268878"/>
          </a:xfrm>
          <a:prstGeom prst="rect">
            <a:avLst/>
          </a:prstGeom>
          <a:noFill/>
          <a:extLst>
            <a:ext uri="{909E8E84-426E-40dd-AFC4-6F175D3DCCD1}">
              <a14:hiddenFill xmlns="" xmlns:a14="http://schemas.microsoft.com/office/drawing/2010/main">
                <a:solidFill>
                  <a:srgbClr val="FFFFFF"/>
                </a:solidFill>
              </a14:hiddenFill>
            </a:ext>
          </a:extLst>
        </p:spPr>
      </p:pic>
      <p:sp>
        <p:nvSpPr>
          <p:cNvPr id="41" name="TextBox 40"/>
          <p:cNvSpPr txBox="1"/>
          <p:nvPr/>
        </p:nvSpPr>
        <p:spPr>
          <a:xfrm>
            <a:off x="4089615" y="4540539"/>
            <a:ext cx="1794529" cy="400110"/>
          </a:xfrm>
          <a:prstGeom prst="rect">
            <a:avLst/>
          </a:prstGeom>
          <a:noFill/>
        </p:spPr>
        <p:txBody>
          <a:bodyPr wrap="square" rtlCol="0">
            <a:spAutoFit/>
          </a:bodyPr>
          <a:lstStyle/>
          <a:p>
            <a:r>
              <a:rPr lang="en-GB" sz="2000" dirty="0" err="1">
                <a:solidFill>
                  <a:schemeClr val="accent1">
                    <a:lumMod val="50000"/>
                  </a:schemeClr>
                </a:solidFill>
              </a:rPr>
              <a:t>una</a:t>
            </a:r>
            <a:r>
              <a:rPr lang="en-GB" sz="2000" dirty="0">
                <a:solidFill>
                  <a:schemeClr val="accent1">
                    <a:lumMod val="50000"/>
                  </a:schemeClr>
                </a:solidFill>
              </a:rPr>
              <a:t> </a:t>
            </a:r>
            <a:r>
              <a:rPr lang="en-GB" sz="2000" dirty="0" err="1">
                <a:solidFill>
                  <a:schemeClr val="accent1">
                    <a:lumMod val="50000"/>
                  </a:schemeClr>
                </a:solidFill>
              </a:rPr>
              <a:t>camisa</a:t>
            </a:r>
            <a:endParaRPr lang="en-GB" sz="2000" dirty="0">
              <a:solidFill>
                <a:schemeClr val="accent1">
                  <a:lumMod val="50000"/>
                </a:schemeClr>
              </a:solidFill>
            </a:endParaRPr>
          </a:p>
        </p:txBody>
      </p:sp>
      <p:sp>
        <p:nvSpPr>
          <p:cNvPr id="42" name="TextBox 41"/>
          <p:cNvSpPr txBox="1"/>
          <p:nvPr/>
        </p:nvSpPr>
        <p:spPr>
          <a:xfrm>
            <a:off x="4004101" y="4909332"/>
            <a:ext cx="1880043" cy="400110"/>
          </a:xfrm>
          <a:prstGeom prst="rect">
            <a:avLst/>
          </a:prstGeom>
          <a:noFill/>
        </p:spPr>
        <p:txBody>
          <a:bodyPr wrap="square" rtlCol="0">
            <a:spAutoFit/>
          </a:bodyPr>
          <a:lstStyle/>
          <a:p>
            <a:r>
              <a:rPr lang="en-GB" sz="2000" dirty="0" err="1">
                <a:solidFill>
                  <a:schemeClr val="accent1">
                    <a:lumMod val="50000"/>
                  </a:schemeClr>
                </a:solidFill>
              </a:rPr>
              <a:t>unos</a:t>
            </a:r>
            <a:r>
              <a:rPr lang="en-GB" sz="2000" dirty="0">
                <a:solidFill>
                  <a:schemeClr val="accent1">
                    <a:lumMod val="50000"/>
                  </a:schemeClr>
                </a:solidFill>
              </a:rPr>
              <a:t> </a:t>
            </a:r>
            <a:r>
              <a:rPr lang="en-GB" sz="2000" dirty="0" err="1">
                <a:solidFill>
                  <a:schemeClr val="accent1">
                    <a:lumMod val="50000"/>
                  </a:schemeClr>
                </a:solidFill>
              </a:rPr>
              <a:t>zapatos</a:t>
            </a:r>
            <a:endParaRPr lang="en-GB" sz="2000" dirty="0">
              <a:solidFill>
                <a:schemeClr val="accent1">
                  <a:lumMod val="50000"/>
                </a:schemeClr>
              </a:solidFill>
            </a:endParaRPr>
          </a:p>
        </p:txBody>
      </p:sp>
      <p:sp>
        <p:nvSpPr>
          <p:cNvPr id="43" name="TextBox 42"/>
          <p:cNvSpPr txBox="1"/>
          <p:nvPr/>
        </p:nvSpPr>
        <p:spPr>
          <a:xfrm>
            <a:off x="4283892" y="5729844"/>
            <a:ext cx="1349262" cy="400110"/>
          </a:xfrm>
          <a:prstGeom prst="rect">
            <a:avLst/>
          </a:prstGeom>
          <a:noFill/>
        </p:spPr>
        <p:txBody>
          <a:bodyPr wrap="square" rtlCol="0">
            <a:spAutoFit/>
          </a:bodyPr>
          <a:lstStyle/>
          <a:p>
            <a:r>
              <a:rPr lang="en-GB" sz="2000" dirty="0">
                <a:solidFill>
                  <a:schemeClr val="accent1">
                    <a:lumMod val="50000"/>
                  </a:schemeClr>
                </a:solidFill>
              </a:rPr>
              <a:t>un </a:t>
            </a:r>
            <a:r>
              <a:rPr lang="en-GB" sz="2000" dirty="0" err="1">
                <a:solidFill>
                  <a:schemeClr val="accent1">
                    <a:lumMod val="50000"/>
                  </a:schemeClr>
                </a:solidFill>
              </a:rPr>
              <a:t>vaso</a:t>
            </a:r>
            <a:endParaRPr lang="en-GB" sz="2000" dirty="0">
              <a:solidFill>
                <a:schemeClr val="accent1">
                  <a:lumMod val="50000"/>
                </a:schemeClr>
              </a:solidFill>
            </a:endParaRPr>
          </a:p>
        </p:txBody>
      </p:sp>
      <p:sp>
        <p:nvSpPr>
          <p:cNvPr id="44" name="TextBox 43"/>
          <p:cNvSpPr txBox="1"/>
          <p:nvPr/>
        </p:nvSpPr>
        <p:spPr>
          <a:xfrm>
            <a:off x="4196057" y="5329734"/>
            <a:ext cx="1688087" cy="400110"/>
          </a:xfrm>
          <a:prstGeom prst="rect">
            <a:avLst/>
          </a:prstGeom>
          <a:noFill/>
        </p:spPr>
        <p:txBody>
          <a:bodyPr wrap="square" rtlCol="0">
            <a:spAutoFit/>
          </a:bodyPr>
          <a:lstStyle/>
          <a:p>
            <a:r>
              <a:rPr lang="en-GB" sz="2000" dirty="0" err="1">
                <a:solidFill>
                  <a:schemeClr val="accent1">
                    <a:lumMod val="50000"/>
                  </a:schemeClr>
                </a:solidFill>
              </a:rPr>
              <a:t>unas</a:t>
            </a:r>
            <a:r>
              <a:rPr lang="en-GB" sz="2000" dirty="0">
                <a:solidFill>
                  <a:schemeClr val="accent1">
                    <a:lumMod val="50000"/>
                  </a:schemeClr>
                </a:solidFill>
              </a:rPr>
              <a:t> </a:t>
            </a:r>
            <a:r>
              <a:rPr lang="en-GB" sz="2000" dirty="0" err="1">
                <a:solidFill>
                  <a:schemeClr val="accent1">
                    <a:lumMod val="50000"/>
                  </a:schemeClr>
                </a:solidFill>
              </a:rPr>
              <a:t>cosas</a:t>
            </a:r>
            <a:endParaRPr lang="en-GB" sz="2000" dirty="0">
              <a:solidFill>
                <a:schemeClr val="accent1">
                  <a:lumMod val="50000"/>
                </a:schemeClr>
              </a:solidFill>
            </a:endParaRPr>
          </a:p>
        </p:txBody>
      </p:sp>
      <p:sp>
        <p:nvSpPr>
          <p:cNvPr id="45" name="Oval 44"/>
          <p:cNvSpPr/>
          <p:nvPr/>
        </p:nvSpPr>
        <p:spPr>
          <a:xfrm>
            <a:off x="7130262" y="2913708"/>
            <a:ext cx="1499581"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p:cNvSpPr/>
          <p:nvPr/>
        </p:nvSpPr>
        <p:spPr>
          <a:xfrm>
            <a:off x="7677894" y="3279496"/>
            <a:ext cx="1796587"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7172953" y="3732789"/>
            <a:ext cx="1088736" cy="429417"/>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622155" y="4067749"/>
            <a:ext cx="1671921"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p:nvSpPr>
        <p:spPr>
          <a:xfrm>
            <a:off x="7023094" y="4470029"/>
            <a:ext cx="1138121"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p:nvSpPr>
        <p:spPr>
          <a:xfrm>
            <a:off x="8074479" y="4876783"/>
            <a:ext cx="1219597" cy="46299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p:nvSpPr>
        <p:spPr>
          <a:xfrm>
            <a:off x="8151984" y="5301089"/>
            <a:ext cx="1160723" cy="428755"/>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5986691" y="5678787"/>
            <a:ext cx="1395637" cy="502223"/>
          </a:xfrm>
          <a:prstGeom prst="ellipse">
            <a:avLst/>
          </a:prstGeom>
          <a:noFill/>
          <a:ln w="381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349" y="589963"/>
            <a:ext cx="6309436" cy="523220"/>
          </a:xfrm>
          <a:prstGeom prst="rect">
            <a:avLst/>
          </a:prstGeom>
          <a:noFill/>
        </p:spPr>
        <p:txBody>
          <a:bodyPr wrap="square" rtlCol="0">
            <a:spAutoFit/>
          </a:bodyPr>
          <a:lstStyle/>
          <a:p>
            <a:pPr lvl="0" hangingPunct="0">
              <a:defRPr/>
            </a:pPr>
            <a:r>
              <a:rPr lang="en-US" sz="2800" b="1" dirty="0" err="1">
                <a:solidFill>
                  <a:schemeClr val="accent1">
                    <a:lumMod val="50000"/>
                  </a:schemeClr>
                </a:solidFill>
                <a:latin typeface="+mj-lt"/>
              </a:rPr>
              <a:t>Marca</a:t>
            </a:r>
            <a:r>
              <a:rPr lang="en-US" sz="2800" b="1" dirty="0">
                <a:solidFill>
                  <a:schemeClr val="accent1">
                    <a:lumMod val="50000"/>
                  </a:schemeClr>
                </a:solidFill>
                <a:latin typeface="+mj-lt"/>
              </a:rPr>
              <a:t> ‘</a:t>
            </a:r>
            <a:r>
              <a:rPr lang="en-US" sz="2800" b="1" dirty="0" err="1">
                <a:solidFill>
                  <a:schemeClr val="accent1">
                    <a:lumMod val="50000"/>
                  </a:schemeClr>
                </a:solidFill>
                <a:latin typeface="+mj-lt"/>
              </a:rPr>
              <a:t>tengo</a:t>
            </a:r>
            <a:r>
              <a:rPr lang="en-US" sz="2800" b="1" dirty="0">
                <a:solidFill>
                  <a:schemeClr val="accent1">
                    <a:lumMod val="50000"/>
                  </a:schemeClr>
                </a:solidFill>
                <a:latin typeface="+mj-lt"/>
              </a:rPr>
              <a:t>’ o ‘</a:t>
            </a:r>
            <a:r>
              <a:rPr lang="en-US" sz="2800" b="1" dirty="0" err="1">
                <a:solidFill>
                  <a:schemeClr val="accent1">
                    <a:lumMod val="50000"/>
                  </a:schemeClr>
                </a:solidFill>
                <a:latin typeface="+mj-lt"/>
              </a:rPr>
              <a:t>tenemos</a:t>
            </a:r>
            <a:r>
              <a:rPr lang="en-US" sz="2800" b="1" dirty="0">
                <a:solidFill>
                  <a:schemeClr val="accent1">
                    <a:lumMod val="50000"/>
                  </a:schemeClr>
                </a:solidFill>
                <a:latin typeface="+mj-lt"/>
              </a:rPr>
              <a:t>’. 	</a:t>
            </a:r>
            <a:endParaRPr lang="en-GB" sz="2800" dirty="0">
              <a:solidFill>
                <a:schemeClr val="accent1">
                  <a:lumMod val="50000"/>
                </a:schemeClr>
              </a:solidFill>
              <a:latin typeface="+mj-lt"/>
            </a:endParaRPr>
          </a:p>
        </p:txBody>
      </p:sp>
      <p:sp>
        <p:nvSpPr>
          <p:cNvPr id="5" name="TextBox 4"/>
          <p:cNvSpPr txBox="1"/>
          <p:nvPr/>
        </p:nvSpPr>
        <p:spPr>
          <a:xfrm>
            <a:off x="5633154" y="598171"/>
            <a:ext cx="5294934" cy="1261884"/>
          </a:xfrm>
          <a:prstGeom prst="rect">
            <a:avLst/>
          </a:prstGeom>
          <a:noFill/>
        </p:spPr>
        <p:txBody>
          <a:bodyPr wrap="square" rtlCol="0">
            <a:spAutoFit/>
          </a:bodyPr>
          <a:lstStyle/>
          <a:p>
            <a:pPr lvl="0" hangingPunct="0">
              <a:defRPr/>
            </a:pPr>
            <a:r>
              <a:rPr lang="en-US" sz="2800" b="1" dirty="0">
                <a:solidFill>
                  <a:schemeClr val="accent1">
                    <a:lumMod val="50000"/>
                  </a:schemeClr>
                </a:solidFill>
                <a:latin typeface="+mj-lt"/>
              </a:rPr>
              <a:t>Escribe las </a:t>
            </a:r>
            <a:r>
              <a:rPr lang="en-US" sz="2800" b="1" dirty="0" err="1">
                <a:solidFill>
                  <a:schemeClr val="accent1">
                    <a:lumMod val="50000"/>
                  </a:schemeClr>
                </a:solidFill>
                <a:latin typeface="+mj-lt"/>
              </a:rPr>
              <a:t>cosas</a:t>
            </a:r>
            <a:r>
              <a:rPr lang="en-US" sz="2800" b="1" dirty="0">
                <a:solidFill>
                  <a:schemeClr val="accent1">
                    <a:lumMod val="50000"/>
                  </a:schemeClr>
                </a:solidFill>
                <a:latin typeface="+mj-lt"/>
              </a:rPr>
              <a:t> </a:t>
            </a:r>
            <a:r>
              <a:rPr lang="en-US" sz="2800" b="1" dirty="0" err="1">
                <a:solidFill>
                  <a:schemeClr val="accent1">
                    <a:lumMod val="50000"/>
                  </a:schemeClr>
                </a:solidFill>
                <a:latin typeface="+mj-lt"/>
              </a:rPr>
              <a:t>en</a:t>
            </a:r>
            <a:r>
              <a:rPr lang="en-US" sz="2800" b="1" dirty="0">
                <a:solidFill>
                  <a:schemeClr val="accent1">
                    <a:lumMod val="50000"/>
                  </a:schemeClr>
                </a:solidFill>
                <a:latin typeface="+mj-lt"/>
              </a:rPr>
              <a:t> </a:t>
            </a:r>
            <a:r>
              <a:rPr lang="en-US" sz="2800" b="1" dirty="0" err="1">
                <a:solidFill>
                  <a:schemeClr val="accent1">
                    <a:lumMod val="50000"/>
                  </a:schemeClr>
                </a:solidFill>
                <a:latin typeface="+mj-lt"/>
              </a:rPr>
              <a:t>español</a:t>
            </a:r>
            <a:r>
              <a:rPr lang="en-US" sz="2800" b="1" dirty="0">
                <a:solidFill>
                  <a:schemeClr val="accent1">
                    <a:lumMod val="50000"/>
                  </a:schemeClr>
                </a:solidFill>
                <a:latin typeface="+mj-lt"/>
              </a:rPr>
              <a:t> y </a:t>
            </a:r>
            <a:r>
              <a:rPr lang="en-US" sz="2800" b="1" dirty="0" err="1">
                <a:solidFill>
                  <a:schemeClr val="accent1">
                    <a:lumMod val="50000"/>
                  </a:schemeClr>
                </a:solidFill>
                <a:latin typeface="+mj-lt"/>
              </a:rPr>
              <a:t>marca</a:t>
            </a:r>
            <a:r>
              <a:rPr lang="en-US" sz="2800" b="1" dirty="0">
                <a:solidFill>
                  <a:schemeClr val="accent1">
                    <a:lumMod val="50000"/>
                  </a:schemeClr>
                </a:solidFill>
                <a:latin typeface="+mj-lt"/>
              </a:rPr>
              <a:t> el </a:t>
            </a:r>
            <a:r>
              <a:rPr lang="en-US" sz="2800" b="1" dirty="0" err="1">
                <a:solidFill>
                  <a:schemeClr val="accent1">
                    <a:lumMod val="50000"/>
                  </a:schemeClr>
                </a:solidFill>
                <a:latin typeface="+mj-lt"/>
              </a:rPr>
              <a:t>adjetivo</a:t>
            </a:r>
            <a:r>
              <a:rPr lang="en-US" sz="2800" b="1" dirty="0">
                <a:solidFill>
                  <a:schemeClr val="accent1">
                    <a:lumMod val="50000"/>
                  </a:schemeClr>
                </a:solidFill>
                <a:latin typeface="+mj-lt"/>
              </a:rPr>
              <a:t> </a:t>
            </a:r>
            <a:r>
              <a:rPr lang="en-US" sz="2800" b="1" dirty="0" err="1">
                <a:solidFill>
                  <a:schemeClr val="accent1">
                    <a:lumMod val="50000"/>
                  </a:schemeClr>
                </a:solidFill>
                <a:latin typeface="+mj-lt"/>
              </a:rPr>
              <a:t>correcto</a:t>
            </a:r>
            <a:r>
              <a:rPr lang="en-US" sz="2800" b="1" dirty="0">
                <a:solidFill>
                  <a:schemeClr val="accent1">
                    <a:lumMod val="50000"/>
                  </a:schemeClr>
                </a:solidFill>
                <a:latin typeface="+mj-lt"/>
              </a:rPr>
              <a:t>.</a:t>
            </a:r>
            <a:endParaRPr lang="en-GB" sz="2800" dirty="0">
              <a:solidFill>
                <a:schemeClr val="accent1">
                  <a:lumMod val="50000"/>
                </a:schemeClr>
              </a:solidFill>
              <a:latin typeface="+mj-lt"/>
            </a:endParaRPr>
          </a:p>
          <a:p>
            <a:endParaRPr lang="en-GB" sz="2000" dirty="0">
              <a:solidFill>
                <a:schemeClr val="accent1">
                  <a:lumMod val="50000"/>
                </a:schemeClr>
              </a:solidFill>
              <a:latin typeface="+mj-lt"/>
            </a:endParaRPr>
          </a:p>
        </p:txBody>
      </p:sp>
      <p:sp>
        <p:nvSpPr>
          <p:cNvPr id="5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46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6" grpId="0"/>
      <p:bldP spid="70" grpId="0"/>
      <p:bldP spid="72" grpId="0"/>
      <p:bldP spid="73" grpId="0"/>
      <p:bldP spid="41" grpId="0"/>
      <p:bldP spid="42" grpId="0"/>
      <p:bldP spid="43" grpId="0"/>
      <p:bldP spid="44" grpId="0"/>
      <p:bldP spid="45" grpId="0" animBg="1"/>
      <p:bldP spid="46" grpId="0" animBg="1"/>
      <p:bldP spid="48" grpId="0" animBg="1"/>
      <p:bldP spid="49" grpId="0" animBg="1"/>
      <p:bldP spid="50" grpId="0" animBg="1"/>
      <p:bldP spid="51" grpId="0" animBg="1"/>
      <p:bldP spid="52" grpId="0" animBg="1"/>
      <p:bldP spid="53" grpId="0" animBg="1"/>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2842" y="3778428"/>
            <a:ext cx="2473377" cy="1727243"/>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9924" y="4322554"/>
            <a:ext cx="654909" cy="589077"/>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0854"/>
          <a:stretch/>
        </p:blipFill>
        <p:spPr>
          <a:xfrm>
            <a:off x="11618229" y="4891251"/>
            <a:ext cx="583825" cy="5890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2074" y="1520899"/>
            <a:ext cx="784329" cy="10604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9546" y="1106711"/>
            <a:ext cx="1550933" cy="174262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6552" y="1134485"/>
            <a:ext cx="1516608" cy="1521714"/>
          </a:xfrm>
          <a:prstGeom prst="rect">
            <a:avLst/>
          </a:prstGeom>
        </p:spPr>
      </p:pic>
      <p:sp>
        <p:nvSpPr>
          <p:cNvPr id="42" name="TextBox 41"/>
          <p:cNvSpPr txBox="1"/>
          <p:nvPr/>
        </p:nvSpPr>
        <p:spPr>
          <a:xfrm>
            <a:off x="8345763" y="2663921"/>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Carlos</a:t>
            </a:r>
          </a:p>
        </p:txBody>
      </p:sp>
      <p:sp>
        <p:nvSpPr>
          <p:cNvPr id="44" name="TextBox 43"/>
          <p:cNvSpPr txBox="1"/>
          <p:nvPr/>
        </p:nvSpPr>
        <p:spPr>
          <a:xfrm>
            <a:off x="10392634" y="2669033"/>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Ana</a:t>
            </a:r>
          </a:p>
        </p:txBody>
      </p:sp>
      <p:grpSp>
        <p:nvGrpSpPr>
          <p:cNvPr id="4" name="Group 3"/>
          <p:cNvGrpSpPr/>
          <p:nvPr/>
        </p:nvGrpSpPr>
        <p:grpSpPr>
          <a:xfrm>
            <a:off x="1997411" y="165153"/>
            <a:ext cx="9696100" cy="6000731"/>
            <a:chOff x="2149859" y="739249"/>
            <a:chExt cx="9696100" cy="6000731"/>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4965" y="5573632"/>
              <a:ext cx="1166348" cy="1166348"/>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2359" y="799279"/>
              <a:ext cx="1610977" cy="164385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9765" y="4339959"/>
              <a:ext cx="1488744" cy="1674837"/>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127402" y="4275485"/>
              <a:ext cx="0" cy="503126"/>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Martín</a:t>
              </a:r>
            </a:p>
          </p:txBody>
        </p:sp>
        <p:sp>
          <p:nvSpPr>
            <p:cNvPr id="36" name="TextBox 35"/>
            <p:cNvSpPr txBox="1"/>
            <p:nvPr/>
          </p:nvSpPr>
          <p:spPr>
            <a:xfrm>
              <a:off x="2149859" y="3826411"/>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Emilia</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Sofía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Paco</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10225549" y="5697509"/>
              <a:ext cx="1620410"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Lorena</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Luca</a:t>
              </a:r>
            </a:p>
          </p:txBody>
        </p:sp>
        <p:sp>
          <p:nvSpPr>
            <p:cNvPr id="46" name="TextBox 45"/>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Isobel</a:t>
              </a:r>
            </a:p>
          </p:txBody>
        </p:sp>
      </p:gr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37082" y="1331598"/>
            <a:ext cx="509377" cy="1092578"/>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86346" y="1570477"/>
            <a:ext cx="765481" cy="962503"/>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51270" y="5082207"/>
            <a:ext cx="864192" cy="648145"/>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67102" y="3250142"/>
            <a:ext cx="814002" cy="545381"/>
          </a:xfrm>
          <a:prstGeom prst="rect">
            <a:avLst/>
          </a:prstGeom>
        </p:spPr>
      </p:pic>
      <p:cxnSp>
        <p:nvCxnSpPr>
          <p:cNvPr id="47" name="Straight Connector 46"/>
          <p:cNvCxnSpPr/>
          <p:nvPr/>
        </p:nvCxnSpPr>
        <p:spPr>
          <a:xfrm flipH="1">
            <a:off x="1257304" y="2846207"/>
            <a:ext cx="258547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257304" y="2830285"/>
            <a:ext cx="0" cy="5531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41604" y="3248696"/>
            <a:ext cx="1250962"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Raúl</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Rectangle 49"/>
          <p:cNvSpPr/>
          <p:nvPr/>
        </p:nvSpPr>
        <p:spPr>
          <a:xfrm>
            <a:off x="90920" y="128116"/>
            <a:ext cx="2790122" cy="800219"/>
          </a:xfrm>
          <a:prstGeom prst="rect">
            <a:avLst/>
          </a:prstGeom>
          <a:solidFill>
            <a:srgbClr val="FBF0D5"/>
          </a:solidFill>
          <a:ln w="57150">
            <a:solidFill>
              <a:srgbClr val="115076"/>
            </a:solidFill>
          </a:ln>
        </p:spPr>
        <p:txBody>
          <a:bodyPr wrap="square" lIns="91440" tIns="45720" rIns="91440" bIns="45720">
            <a:spAutoFit/>
          </a:bodyPr>
          <a:lstStyle/>
          <a:p>
            <a:pPr algn="ctr"/>
            <a:r>
              <a:rPr lang="en-US" sz="2800" b="1" cap="none" spc="0" dirty="0">
                <a:ln w="22225">
                  <a:noFill/>
                  <a:prstDash val="solid"/>
                </a:ln>
                <a:solidFill>
                  <a:schemeClr val="accent1">
                    <a:lumMod val="50000"/>
                  </a:schemeClr>
                </a:solidFill>
                <a:effectLst/>
              </a:rPr>
              <a:t>Persona A</a:t>
            </a:r>
          </a:p>
          <a:p>
            <a:r>
              <a:rPr lang="en-GB" dirty="0">
                <a:solidFill>
                  <a:schemeClr val="accent5">
                    <a:lumMod val="50000"/>
                  </a:schemeClr>
                </a:solidFill>
              </a:rPr>
              <a:t>a grandma</a:t>
            </a:r>
          </a:p>
        </p:txBody>
      </p:sp>
      <p:sp>
        <p:nvSpPr>
          <p:cNvPr id="51" name="Rectangle 50"/>
          <p:cNvSpPr/>
          <p:nvPr/>
        </p:nvSpPr>
        <p:spPr>
          <a:xfrm>
            <a:off x="84474" y="1095123"/>
            <a:ext cx="2796568" cy="369332"/>
          </a:xfrm>
          <a:prstGeom prst="rect">
            <a:avLst/>
          </a:prstGeom>
          <a:solidFill>
            <a:srgbClr val="FBF0D5"/>
          </a:solidFill>
          <a:ln w="57150">
            <a:solidFill>
              <a:srgbClr val="115076"/>
            </a:solidFill>
          </a:ln>
        </p:spPr>
        <p:txBody>
          <a:bodyPr wrap="square" lIns="91440" tIns="45720" rIns="91440" bIns="45720">
            <a:spAutoFit/>
          </a:bodyPr>
          <a:lstStyle/>
          <a:p>
            <a:r>
              <a:rPr lang="en-GB" dirty="0">
                <a:solidFill>
                  <a:schemeClr val="accent5">
                    <a:lumMod val="50000"/>
                  </a:schemeClr>
                </a:solidFill>
              </a:rPr>
              <a:t>Sentence with </a:t>
            </a:r>
            <a:r>
              <a:rPr lang="en-GB" i="1" dirty="0" err="1">
                <a:solidFill>
                  <a:schemeClr val="accent5">
                    <a:lumMod val="50000"/>
                  </a:schemeClr>
                </a:solidFill>
              </a:rPr>
              <a:t>tengo</a:t>
            </a:r>
            <a:endParaRPr lang="en-GB" i="1" dirty="0">
              <a:solidFill>
                <a:schemeClr val="accent5">
                  <a:lumMod val="50000"/>
                </a:schemeClr>
              </a:solidFill>
            </a:endParaRPr>
          </a:p>
        </p:txBody>
      </p:sp>
      <p:sp>
        <p:nvSpPr>
          <p:cNvPr id="52" name="Oval 51"/>
          <p:cNvSpPr/>
          <p:nvPr/>
        </p:nvSpPr>
        <p:spPr>
          <a:xfrm>
            <a:off x="4012776" y="3796105"/>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97391" y="1612001"/>
            <a:ext cx="2785404" cy="369332"/>
          </a:xfrm>
          <a:prstGeom prst="rect">
            <a:avLst/>
          </a:prstGeom>
          <a:solidFill>
            <a:srgbClr val="FBF0D5"/>
          </a:solidFill>
          <a:ln w="57150">
            <a:solidFill>
              <a:srgbClr val="115076"/>
            </a:solidFill>
          </a:ln>
        </p:spPr>
        <p:txBody>
          <a:bodyPr wrap="square" lIns="91440" tIns="45720" rIns="91440" bIns="45720">
            <a:spAutoFit/>
          </a:bodyPr>
          <a:lstStyle/>
          <a:p>
            <a:r>
              <a:rPr lang="en-GB" dirty="0" err="1">
                <a:solidFill>
                  <a:schemeClr val="accent5">
                    <a:lumMod val="50000"/>
                  </a:schemeClr>
                </a:solidFill>
              </a:rPr>
              <a:t>Tengo</a:t>
            </a:r>
            <a:r>
              <a:rPr lang="en-GB" dirty="0">
                <a:solidFill>
                  <a:schemeClr val="accent5">
                    <a:lumMod val="50000"/>
                  </a:schemeClr>
                </a:solidFill>
              </a:rPr>
              <a:t> una </a:t>
            </a:r>
            <a:r>
              <a:rPr lang="en-GB" dirty="0" err="1">
                <a:solidFill>
                  <a:schemeClr val="accent5">
                    <a:lumMod val="50000"/>
                  </a:schemeClr>
                </a:solidFill>
              </a:rPr>
              <a:t>abuela</a:t>
            </a:r>
            <a:r>
              <a:rPr lang="en-GB" dirty="0">
                <a:solidFill>
                  <a:schemeClr val="accent5">
                    <a:lumMod val="50000"/>
                  </a:schemeClr>
                </a:solidFill>
              </a:rPr>
              <a:t>. </a:t>
            </a:r>
          </a:p>
        </p:txBody>
      </p:sp>
      <p:sp>
        <p:nvSpPr>
          <p:cNvPr id="54" name="Oval 53"/>
          <p:cNvSpPr/>
          <p:nvPr/>
        </p:nvSpPr>
        <p:spPr>
          <a:xfrm>
            <a:off x="8315007" y="3486133"/>
            <a:ext cx="3444620" cy="2423139"/>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97391" y="2041759"/>
            <a:ext cx="2796148" cy="707886"/>
          </a:xfrm>
          <a:prstGeom prst="rect">
            <a:avLst/>
          </a:prstGeom>
          <a:solidFill>
            <a:schemeClr val="accent5">
              <a:lumMod val="75000"/>
            </a:schemeClr>
          </a:solidFill>
        </p:spPr>
        <p:txBody>
          <a:bodyPr wrap="square" lIns="91440" tIns="45720" rIns="91440" bIns="45720">
            <a:spAutoFit/>
          </a:bodyPr>
          <a:lstStyle/>
          <a:p>
            <a:pPr algn="ctr"/>
            <a:r>
              <a:rPr lang="en-US" sz="4000" b="1" cap="none" spc="0" dirty="0">
                <a:ln w="22225">
                  <a:noFill/>
                  <a:prstDash val="solid"/>
                </a:ln>
                <a:solidFill>
                  <a:schemeClr val="bg1"/>
                </a:solidFill>
                <a:effectLst/>
              </a:rPr>
              <a:t>¿</a:t>
            </a:r>
            <a:r>
              <a:rPr lang="en-US" sz="4000" b="1" cap="none" spc="0" dirty="0" err="1">
                <a:ln w="22225">
                  <a:noFill/>
                  <a:prstDash val="solid"/>
                </a:ln>
                <a:solidFill>
                  <a:schemeClr val="bg1"/>
                </a:solidFill>
                <a:effectLst/>
              </a:rPr>
              <a:t>Quién</a:t>
            </a:r>
            <a:r>
              <a:rPr lang="en-US" sz="4000" b="1" cap="none" spc="0" dirty="0">
                <a:ln w="22225">
                  <a:noFill/>
                  <a:prstDash val="solid"/>
                </a:ln>
                <a:solidFill>
                  <a:schemeClr val="bg1"/>
                </a:solidFill>
                <a:effectLst/>
              </a:rPr>
              <a:t>?</a:t>
            </a:r>
          </a:p>
        </p:txBody>
      </p:sp>
      <p:sp>
        <p:nvSpPr>
          <p:cNvPr id="57" name="Rectangle 56"/>
          <p:cNvSpPr/>
          <p:nvPr/>
        </p:nvSpPr>
        <p:spPr>
          <a:xfrm>
            <a:off x="3433317" y="5677840"/>
            <a:ext cx="3052426" cy="707886"/>
          </a:xfrm>
          <a:prstGeom prst="rect">
            <a:avLst/>
          </a:prstGeom>
          <a:solidFill>
            <a:schemeClr val="accent5">
              <a:lumMod val="75000"/>
            </a:schemeClr>
          </a:solidFill>
        </p:spPr>
        <p:txBody>
          <a:bodyPr wrap="square" lIns="91440" tIns="45720" rIns="91440" bIns="45720">
            <a:spAutoFit/>
          </a:bodyPr>
          <a:lstStyle/>
          <a:p>
            <a:pPr algn="ctr"/>
            <a:r>
              <a:rPr lang="en-US" sz="4000" b="1" dirty="0">
                <a:ln w="22225">
                  <a:noFill/>
                  <a:prstDash val="solid"/>
                </a:ln>
                <a:solidFill>
                  <a:schemeClr val="bg1"/>
                </a:solidFill>
              </a:rPr>
              <a:t>Isobel</a:t>
            </a:r>
            <a:endParaRPr lang="en-US" sz="4000" b="1" cap="none" spc="0" dirty="0">
              <a:ln w="22225">
                <a:noFill/>
                <a:prstDash val="solid"/>
              </a:ln>
              <a:solidFill>
                <a:schemeClr val="bg1"/>
              </a:solidFill>
              <a:effectLst/>
            </a:endParaRPr>
          </a:p>
        </p:txBody>
      </p:sp>
      <p:sp>
        <p:nvSpPr>
          <p:cNvPr id="59" name="Rectangle 58"/>
          <p:cNvSpPr/>
          <p:nvPr/>
        </p:nvSpPr>
        <p:spPr>
          <a:xfrm>
            <a:off x="7994224" y="5602677"/>
            <a:ext cx="3954329" cy="707886"/>
          </a:xfrm>
          <a:prstGeom prst="rect">
            <a:avLst/>
          </a:prstGeom>
          <a:solidFill>
            <a:schemeClr val="accent5">
              <a:lumMod val="75000"/>
            </a:schemeClr>
          </a:solidFill>
        </p:spPr>
        <p:txBody>
          <a:bodyPr wrap="square" lIns="91440" tIns="45720" rIns="91440" bIns="45720">
            <a:spAutoFit/>
          </a:bodyPr>
          <a:lstStyle/>
          <a:p>
            <a:pPr algn="ctr"/>
            <a:r>
              <a:rPr lang="en-US" sz="4000" b="1" dirty="0">
                <a:ln w="22225">
                  <a:noFill/>
                  <a:prstDash val="solid"/>
                </a:ln>
                <a:solidFill>
                  <a:schemeClr val="bg1"/>
                </a:solidFill>
              </a:rPr>
              <a:t>Luca y Lorena</a:t>
            </a:r>
            <a:endParaRPr lang="en-US" sz="4000" b="1" cap="none" spc="0" dirty="0">
              <a:ln w="22225">
                <a:noFill/>
                <a:prstDash val="solid"/>
              </a:ln>
              <a:solidFill>
                <a:schemeClr val="bg1"/>
              </a:solidFill>
              <a:effectLst/>
            </a:endParaRPr>
          </a:p>
        </p:txBody>
      </p:sp>
      <p:sp>
        <p:nvSpPr>
          <p:cNvPr id="18" name="Title 17"/>
          <p:cNvSpPr>
            <a:spLocks noGrp="1"/>
          </p:cNvSpPr>
          <p:nvPr>
            <p:ph type="title"/>
          </p:nvPr>
        </p:nvSpPr>
        <p:spPr>
          <a:xfrm>
            <a:off x="10037317" y="316501"/>
            <a:ext cx="271179" cy="300823"/>
          </a:xfrm>
        </p:spPr>
        <p:txBody>
          <a:bodyPr>
            <a:normAutofit/>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GB" sz="100" dirty="0"/>
          </a:p>
        </p:txBody>
      </p:sp>
      <p:sp>
        <p:nvSpPr>
          <p:cNvPr id="60"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5" name="Rectangle 54"/>
          <p:cNvSpPr/>
          <p:nvPr/>
        </p:nvSpPr>
        <p:spPr>
          <a:xfrm>
            <a:off x="79441" y="1090078"/>
            <a:ext cx="2796568" cy="369332"/>
          </a:xfrm>
          <a:prstGeom prst="rect">
            <a:avLst/>
          </a:prstGeom>
          <a:solidFill>
            <a:srgbClr val="FBF0D5"/>
          </a:solidFill>
          <a:ln w="57150">
            <a:solidFill>
              <a:srgbClr val="115076"/>
            </a:solidFill>
          </a:ln>
        </p:spPr>
        <p:txBody>
          <a:bodyPr wrap="square" lIns="91440" tIns="45720" rIns="91440" bIns="45720">
            <a:spAutoFit/>
          </a:bodyPr>
          <a:lstStyle/>
          <a:p>
            <a:r>
              <a:rPr lang="en-GB" dirty="0">
                <a:solidFill>
                  <a:schemeClr val="accent5">
                    <a:lumMod val="50000"/>
                  </a:schemeClr>
                </a:solidFill>
              </a:rPr>
              <a:t>Sentence with </a:t>
            </a:r>
            <a:r>
              <a:rPr lang="en-GB" i="1" dirty="0" err="1">
                <a:solidFill>
                  <a:schemeClr val="accent5">
                    <a:lumMod val="50000"/>
                  </a:schemeClr>
                </a:solidFill>
              </a:rPr>
              <a:t>tenemos</a:t>
            </a:r>
            <a:endParaRPr lang="en-GB" i="1" dirty="0">
              <a:solidFill>
                <a:schemeClr val="accent5">
                  <a:lumMod val="50000"/>
                </a:schemeClr>
              </a:solidFill>
            </a:endParaRPr>
          </a:p>
        </p:txBody>
      </p:sp>
      <p:sp>
        <p:nvSpPr>
          <p:cNvPr id="56" name="Rectangle 55"/>
          <p:cNvSpPr/>
          <p:nvPr/>
        </p:nvSpPr>
        <p:spPr>
          <a:xfrm>
            <a:off x="92357" y="1627949"/>
            <a:ext cx="2785404" cy="369332"/>
          </a:xfrm>
          <a:prstGeom prst="rect">
            <a:avLst/>
          </a:prstGeom>
          <a:solidFill>
            <a:srgbClr val="FBF0D5"/>
          </a:solidFill>
          <a:ln w="57150">
            <a:solidFill>
              <a:srgbClr val="115076"/>
            </a:solidFill>
          </a:ln>
        </p:spPr>
        <p:txBody>
          <a:bodyPr wrap="square" lIns="91440" tIns="45720" rIns="91440" bIns="45720">
            <a:spAutoFit/>
          </a:bodyPr>
          <a:lstStyle/>
          <a:p>
            <a:r>
              <a:rPr lang="en-GB" dirty="0" err="1">
                <a:solidFill>
                  <a:schemeClr val="accent5">
                    <a:lumMod val="50000"/>
                  </a:schemeClr>
                </a:solidFill>
              </a:rPr>
              <a:t>Tenemos</a:t>
            </a:r>
            <a:r>
              <a:rPr lang="en-GB" dirty="0">
                <a:solidFill>
                  <a:schemeClr val="accent5">
                    <a:lumMod val="50000"/>
                  </a:schemeClr>
                </a:solidFill>
              </a:rPr>
              <a:t> una </a:t>
            </a:r>
            <a:r>
              <a:rPr lang="en-GB" dirty="0" err="1">
                <a:solidFill>
                  <a:schemeClr val="accent5">
                    <a:lumMod val="50000"/>
                  </a:schemeClr>
                </a:solidFill>
              </a:rPr>
              <a:t>abuela</a:t>
            </a:r>
            <a:r>
              <a:rPr lang="en-GB" dirty="0">
                <a:solidFill>
                  <a:schemeClr val="accent5">
                    <a:lumMod val="50000"/>
                  </a:schemeClr>
                </a:solidFill>
              </a:rPr>
              <a:t>. </a:t>
            </a:r>
          </a:p>
        </p:txBody>
      </p:sp>
    </p:spTree>
    <p:extLst>
      <p:ext uri="{BB962C8B-B14F-4D97-AF65-F5344CB8AC3E}">
        <p14:creationId xmlns:p14="http://schemas.microsoft.com/office/powerpoint/2010/main" val="20801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8" presetClass="emph" presetSubtype="0" fill="hold" grpId="1" nodeType="withEffect">
                                  <p:stCondLst>
                                    <p:cond delay="0"/>
                                  </p:stCondLst>
                                  <p:childTnLst>
                                    <p:animRot by="21600000">
                                      <p:cBhvr>
                                        <p:cTn id="24" dur="2000" fill="hold"/>
                                        <p:tgtEl>
                                          <p:spTgt spid="5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4" fill="hold" grpId="1" nodeType="clickEffect">
                                  <p:stCondLst>
                                    <p:cond delay="0"/>
                                  </p:stCondLst>
                                  <p:childTnLst>
                                    <p:animEffect transition="out" filter="wipe(down)">
                                      <p:cBhvr>
                                        <p:cTn id="32" dur="500"/>
                                        <p:tgtEl>
                                          <p:spTgt spid="51"/>
                                        </p:tgtEl>
                                      </p:cBhvr>
                                    </p:animEffect>
                                    <p:set>
                                      <p:cBhvr>
                                        <p:cTn id="33" dur="1" fill="hold">
                                          <p:stCondLst>
                                            <p:cond delay="499"/>
                                          </p:stCondLst>
                                        </p:cTn>
                                        <p:tgtEl>
                                          <p:spTgt spid="51"/>
                                        </p:tgtEl>
                                        <p:attrNameLst>
                                          <p:attrName>style.visibility</p:attrName>
                                        </p:attrNameLst>
                                      </p:cBhvr>
                                      <p:to>
                                        <p:strVal val="hidden"/>
                                      </p:to>
                                    </p:set>
                                  </p:childTnLst>
                                </p:cTn>
                              </p:par>
                              <p:par>
                                <p:cTn id="34" presetID="22" presetClass="exit" presetSubtype="4" fill="hold" grpId="1" nodeType="withEffect">
                                  <p:stCondLst>
                                    <p:cond delay="0"/>
                                  </p:stCondLst>
                                  <p:childTnLst>
                                    <p:animEffect transition="out" filter="wipe(down)">
                                      <p:cBhvr>
                                        <p:cTn id="35" dur="500"/>
                                        <p:tgtEl>
                                          <p:spTgt spid="53"/>
                                        </p:tgtEl>
                                      </p:cBhvr>
                                    </p:animEffect>
                                    <p:set>
                                      <p:cBhvr>
                                        <p:cTn id="36" dur="1" fill="hold">
                                          <p:stCondLst>
                                            <p:cond delay="499"/>
                                          </p:stCondLst>
                                        </p:cTn>
                                        <p:tgtEl>
                                          <p:spTgt spid="53"/>
                                        </p:tgtEl>
                                        <p:attrNameLst>
                                          <p:attrName>style.visibility</p:attrName>
                                        </p:attrNameLst>
                                      </p:cBhvr>
                                      <p:to>
                                        <p:strVal val="hidden"/>
                                      </p:to>
                                    </p:set>
                                  </p:childTnLst>
                                </p:cTn>
                              </p:par>
                              <p:par>
                                <p:cTn id="37" presetID="22" presetClass="exit" presetSubtype="4" fill="hold" grpId="3" nodeType="withEffect">
                                  <p:stCondLst>
                                    <p:cond delay="0"/>
                                  </p:stCondLst>
                                  <p:childTnLst>
                                    <p:animEffect transition="out" filter="wipe(down)">
                                      <p:cBhvr>
                                        <p:cTn id="38" dur="500"/>
                                        <p:tgtEl>
                                          <p:spTgt spid="52"/>
                                        </p:tgtEl>
                                      </p:cBhvr>
                                    </p:animEffect>
                                    <p:set>
                                      <p:cBhvr>
                                        <p:cTn id="39" dur="1" fill="hold">
                                          <p:stCondLst>
                                            <p:cond delay="499"/>
                                          </p:stCondLst>
                                        </p:cTn>
                                        <p:tgtEl>
                                          <p:spTgt spid="52"/>
                                        </p:tgtEl>
                                        <p:attrNameLst>
                                          <p:attrName>style.visibility</p:attrName>
                                        </p:attrNameLst>
                                      </p:cBhvr>
                                      <p:to>
                                        <p:strVal val="hidden"/>
                                      </p:to>
                                    </p:set>
                                  </p:childTnLst>
                                </p:cTn>
                              </p:par>
                              <p:par>
                                <p:cTn id="40" presetID="22" presetClass="exit" presetSubtype="4" fill="hold" grpId="1" nodeType="withEffect">
                                  <p:stCondLst>
                                    <p:cond delay="0"/>
                                  </p:stCondLst>
                                  <p:childTnLst>
                                    <p:animEffect transition="out" filter="wipe(down)">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22" presetClass="exit" presetSubtype="4" fill="hold" grpId="1" nodeType="withEffect">
                                  <p:stCondLst>
                                    <p:cond delay="0"/>
                                  </p:stCondLst>
                                  <p:childTnLst>
                                    <p:animEffect transition="out" filter="wipe(down)">
                                      <p:cBhvr>
                                        <p:cTn id="44" dur="500"/>
                                        <p:tgtEl>
                                          <p:spTgt spid="57"/>
                                        </p:tgtEl>
                                      </p:cBhvr>
                                    </p:animEffect>
                                    <p:set>
                                      <p:cBhvr>
                                        <p:cTn id="45" dur="1" fill="hold">
                                          <p:stCondLst>
                                            <p:cond delay="499"/>
                                          </p:stCondLst>
                                        </p:cTn>
                                        <p:tgtEl>
                                          <p:spTgt spid="5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2" nodeType="clickEffect">
                                  <p:stCondLst>
                                    <p:cond delay="0"/>
                                  </p:stCondLst>
                                  <p:childTnLst>
                                    <p:set>
                                      <p:cBhvr>
                                        <p:cTn id="57" dur="1" fill="hold">
                                          <p:stCondLst>
                                            <p:cond delay="0"/>
                                          </p:stCondLst>
                                        </p:cTn>
                                        <p:tgtEl>
                                          <p:spTgt spid="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childTnLst>
                                </p:cTn>
                              </p:par>
                              <p:par>
                                <p:cTn id="62" presetID="8" presetClass="emph" presetSubtype="0" fill="hold" grpId="1" nodeType="withEffect">
                                  <p:stCondLst>
                                    <p:cond delay="0"/>
                                  </p:stCondLst>
                                  <p:childTnLst>
                                    <p:animRot by="21600000">
                                      <p:cBhvr>
                                        <p:cTn id="63" dur="2000" fill="hold"/>
                                        <p:tgtEl>
                                          <p:spTgt spid="54"/>
                                        </p:tgtEl>
                                        <p:attrNameLst>
                                          <p:attrName>r</p:attrName>
                                        </p:attrNameLst>
                                      </p:cBhvr>
                                    </p:animRo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1" grpId="1" animBg="1"/>
      <p:bldP spid="52" grpId="0" animBg="1"/>
      <p:bldP spid="52" grpId="1" animBg="1"/>
      <p:bldP spid="52" grpId="3" animBg="1"/>
      <p:bldP spid="53" grpId="0" animBg="1"/>
      <p:bldP spid="53" grpId="1" animBg="1"/>
      <p:bldP spid="54" grpId="0" animBg="1"/>
      <p:bldP spid="54" grpId="1" animBg="1"/>
      <p:bldP spid="3" grpId="0" animBg="1"/>
      <p:bldP spid="3" grpId="1" animBg="1"/>
      <p:bldP spid="3" grpId="2" animBg="1"/>
      <p:bldP spid="57" grpId="0" animBg="1"/>
      <p:bldP spid="57" grpId="1" animBg="1"/>
      <p:bldP spid="59" grpId="0" animBg="1"/>
      <p:bldP spid="55" grpId="0" animBg="1"/>
      <p:bldP spid="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560" y="3774186"/>
            <a:ext cx="2473377" cy="1727243"/>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7091" y="5052337"/>
            <a:ext cx="654909" cy="589077"/>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0854"/>
          <a:stretch/>
        </p:blipFill>
        <p:spPr>
          <a:xfrm>
            <a:off x="11085902" y="5052337"/>
            <a:ext cx="583825" cy="5890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6150" y="1505436"/>
            <a:ext cx="784329" cy="106041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9992" y="1081106"/>
            <a:ext cx="1550933" cy="174262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908" y="1134485"/>
            <a:ext cx="1516608" cy="1521714"/>
          </a:xfrm>
          <a:prstGeom prst="rect">
            <a:avLst/>
          </a:prstGeom>
        </p:spPr>
      </p:pic>
      <p:sp>
        <p:nvSpPr>
          <p:cNvPr id="42" name="TextBox 41"/>
          <p:cNvSpPr txBox="1"/>
          <p:nvPr/>
        </p:nvSpPr>
        <p:spPr>
          <a:xfrm>
            <a:off x="7719238" y="2624426"/>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Carlos</a:t>
            </a:r>
          </a:p>
        </p:txBody>
      </p:sp>
      <p:sp>
        <p:nvSpPr>
          <p:cNvPr id="44" name="TextBox 43"/>
          <p:cNvSpPr txBox="1"/>
          <p:nvPr/>
        </p:nvSpPr>
        <p:spPr>
          <a:xfrm>
            <a:off x="9713565" y="264108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Ana</a:t>
            </a:r>
          </a:p>
        </p:txBody>
      </p:sp>
      <p:grpSp>
        <p:nvGrpSpPr>
          <p:cNvPr id="4" name="Group 3"/>
          <p:cNvGrpSpPr/>
          <p:nvPr/>
        </p:nvGrpSpPr>
        <p:grpSpPr>
          <a:xfrm>
            <a:off x="1444607" y="140933"/>
            <a:ext cx="9760420" cy="6055059"/>
            <a:chOff x="2149859" y="739249"/>
            <a:chExt cx="9760420" cy="6055059"/>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6020" y="5627960"/>
              <a:ext cx="1166348" cy="1166348"/>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4662" y="739249"/>
              <a:ext cx="1624105" cy="170388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2359" y="799279"/>
              <a:ext cx="1610977" cy="164385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2443" y="4421723"/>
              <a:ext cx="1368874" cy="1568174"/>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1535" y="4368392"/>
              <a:ext cx="1488744" cy="1674837"/>
            </a:xfrm>
            <a:prstGeom prst="rect">
              <a:avLst/>
            </a:prstGeom>
          </p:spPr>
        </p:pic>
        <p:cxnSp>
          <p:nvCxnSpPr>
            <p:cNvPr id="19" name="Straight Connector 18"/>
            <p:cNvCxnSpPr/>
            <p:nvPr/>
          </p:nvCxnSpPr>
          <p:spPr>
            <a:xfrm>
              <a:off x="4026551"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104184" y="2567193"/>
              <a:ext cx="0" cy="844062"/>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95225" y="3411255"/>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127402" y="3404381"/>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629063" y="4210707"/>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9056948" y="4181808"/>
              <a:ext cx="2108959" cy="9048"/>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16182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056405" y="3826412"/>
              <a:ext cx="3539" cy="3702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752134" y="4157376"/>
              <a:ext cx="0" cy="422031"/>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127402" y="4275485"/>
              <a:ext cx="0" cy="503126"/>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6136715" y="3404381"/>
              <a:ext cx="2380301"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403188" y="382641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Martín</a:t>
              </a:r>
            </a:p>
          </p:txBody>
        </p:sp>
        <p:sp>
          <p:nvSpPr>
            <p:cNvPr id="36" name="TextBox 35"/>
            <p:cNvSpPr txBox="1"/>
            <p:nvPr/>
          </p:nvSpPr>
          <p:spPr>
            <a:xfrm>
              <a:off x="2149859" y="3826411"/>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Emilia</a:t>
              </a:r>
            </a:p>
          </p:txBody>
        </p:sp>
        <p:cxnSp>
          <p:nvCxnSpPr>
            <p:cNvPr id="37" name="Straight Connector 36"/>
            <p:cNvCxnSpPr/>
            <p:nvPr/>
          </p:nvCxnSpPr>
          <p:spPr>
            <a:xfrm flipH="1">
              <a:off x="3390985" y="4118799"/>
              <a:ext cx="101220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374144" y="2240657"/>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Sofía</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TextBox 39"/>
            <p:cNvSpPr txBox="1"/>
            <p:nvPr/>
          </p:nvSpPr>
          <p:spPr>
            <a:xfrm>
              <a:off x="3220317" y="222714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Paco</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1" name="TextBox 40"/>
            <p:cNvSpPr txBox="1"/>
            <p:nvPr/>
          </p:nvSpPr>
          <p:spPr>
            <a:xfrm>
              <a:off x="10281987" y="5682337"/>
              <a:ext cx="1620410"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Lorena</a:t>
              </a:r>
            </a:p>
          </p:txBody>
        </p:sp>
        <p:sp>
          <p:nvSpPr>
            <p:cNvPr id="43" name="TextBox 42"/>
            <p:cNvSpPr txBox="1"/>
            <p:nvPr/>
          </p:nvSpPr>
          <p:spPr>
            <a:xfrm>
              <a:off x="8610142" y="5711392"/>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Luca</a:t>
              </a:r>
            </a:p>
          </p:txBody>
        </p:sp>
        <p:sp>
          <p:nvSpPr>
            <p:cNvPr id="46" name="TextBox 45"/>
            <p:cNvSpPr txBox="1"/>
            <p:nvPr/>
          </p:nvSpPr>
          <p:spPr>
            <a:xfrm>
              <a:off x="4400296" y="6043136"/>
              <a:ext cx="1491175"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Isobel</a:t>
              </a:r>
            </a:p>
          </p:txBody>
        </p:sp>
      </p:gr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34042" y="1427450"/>
            <a:ext cx="509377" cy="1092578"/>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05700" y="1554391"/>
            <a:ext cx="765481" cy="962503"/>
          </a:xfrm>
          <a:prstGeom prst="rect">
            <a:avLst/>
          </a:prstGeom>
        </p:spPr>
      </p:pic>
      <p:pic>
        <p:nvPicPr>
          <p:cNvPr id="87" name="Picture 8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30395" y="5029644"/>
            <a:ext cx="864192" cy="648145"/>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81042" y="3196368"/>
            <a:ext cx="814002" cy="545381"/>
          </a:xfrm>
          <a:prstGeom prst="rect">
            <a:avLst/>
          </a:prstGeom>
        </p:spPr>
      </p:pic>
      <p:cxnSp>
        <p:nvCxnSpPr>
          <p:cNvPr id="47" name="Straight Connector 46"/>
          <p:cNvCxnSpPr/>
          <p:nvPr/>
        </p:nvCxnSpPr>
        <p:spPr>
          <a:xfrm flipH="1">
            <a:off x="746449" y="2821987"/>
            <a:ext cx="2585473" cy="0"/>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46449" y="2787170"/>
            <a:ext cx="0" cy="553189"/>
          </a:xfrm>
          <a:prstGeom prst="line">
            <a:avLst/>
          </a:prstGeom>
          <a:ln w="76200">
            <a:solidFill>
              <a:srgbClr val="E25B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1704" y="3220498"/>
            <a:ext cx="1250962" cy="584775"/>
          </a:xfrm>
          <a:prstGeom prst="rect">
            <a:avLst/>
          </a:prstGeom>
          <a:solidFill>
            <a:srgbClr val="E25B00"/>
          </a:solidFill>
          <a:ln>
            <a:solidFill>
              <a:srgbClr val="E25B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F0302020204030204"/>
                <a:ea typeface="+mn-ea"/>
                <a:cs typeface="+mn-cs"/>
              </a:rPr>
              <a:t>Raúl</a:t>
            </a:r>
            <a:endPar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itle 2"/>
          <p:cNvSpPr>
            <a:spLocks noGrp="1"/>
          </p:cNvSpPr>
          <p:nvPr>
            <p:ph type="title"/>
          </p:nvPr>
        </p:nvSpPr>
        <p:spPr>
          <a:xfrm>
            <a:off x="9989910" y="362317"/>
            <a:ext cx="397030" cy="250952"/>
          </a:xfrm>
        </p:spPr>
        <p:txBody>
          <a:bodyPr>
            <a:normAutofit/>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GB" sz="100" dirty="0"/>
          </a:p>
        </p:txBody>
      </p:sp>
      <p:sp>
        <p:nvSpPr>
          <p:cNvPr id="50"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24071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7712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4204845" y="1902683"/>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302354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rr_per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856346381"/>
              </p:ext>
            </p:extLst>
          </p:nvPr>
        </p:nvGraphicFramePr>
        <p:xfrm>
          <a:off x="456931" y="1857516"/>
          <a:ext cx="11244356" cy="3869376"/>
        </p:xfrm>
        <a:graphic>
          <a:graphicData uri="http://schemas.openxmlformats.org/drawingml/2006/table">
            <a:tbl>
              <a:tblPr firstRow="1" bandRow="1">
                <a:tableStyleId>{5DA37D80-6434-44D0-A028-1B22A696006F}</a:tableStyleId>
              </a:tblPr>
              <a:tblGrid>
                <a:gridCol w="2784585">
                  <a:extLst>
                    <a:ext uri="{9D8B030D-6E8A-4147-A177-3AD203B41FA5}">
                      <a16:colId xmlns:a16="http://schemas.microsoft.com/office/drawing/2014/main" val="2218395770"/>
                    </a:ext>
                  </a:extLst>
                </a:gridCol>
                <a:gridCol w="2750004">
                  <a:extLst>
                    <a:ext uri="{9D8B030D-6E8A-4147-A177-3AD203B41FA5}">
                      <a16:colId xmlns:a16="http://schemas.microsoft.com/office/drawing/2014/main" val="3328270413"/>
                    </a:ext>
                  </a:extLst>
                </a:gridCol>
                <a:gridCol w="2761937">
                  <a:extLst>
                    <a:ext uri="{9D8B030D-6E8A-4147-A177-3AD203B41FA5}">
                      <a16:colId xmlns:a16="http://schemas.microsoft.com/office/drawing/2014/main" val="4057324009"/>
                    </a:ext>
                  </a:extLst>
                </a:gridCol>
                <a:gridCol w="2947830">
                  <a:extLst>
                    <a:ext uri="{9D8B030D-6E8A-4147-A177-3AD203B41FA5}">
                      <a16:colId xmlns:a16="http://schemas.microsoft.com/office/drawing/2014/main" val="3056158368"/>
                    </a:ext>
                  </a:extLst>
                </a:gridCol>
              </a:tblGrid>
              <a:tr h="313450">
                <a:tc>
                  <a:txBody>
                    <a:bodyPr/>
                    <a:lstStyle/>
                    <a:p>
                      <a:pPr>
                        <a:lnSpc>
                          <a:spcPct val="200000"/>
                        </a:lnSpc>
                      </a:pPr>
                      <a:r>
                        <a:rPr lang="en-GB" sz="1800" b="1" dirty="0" err="1">
                          <a:solidFill>
                            <a:srgbClr val="115076"/>
                          </a:solidFill>
                          <a:latin typeface="Century Gothic" panose="020B0502020202020204" pitchFamily="34" charset="0"/>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latin typeface="Century Gothic" panose="020B0502020202020204" pitchFamily="34" charset="0"/>
                        </a:rPr>
                        <a:t>¿</a:t>
                      </a:r>
                      <a:r>
                        <a:rPr lang="en-GB" sz="1800" b="1" dirty="0" err="1">
                          <a:solidFill>
                            <a:srgbClr val="115076"/>
                          </a:solidFill>
                          <a:latin typeface="Century Gothic" panose="020B0502020202020204" pitchFamily="34" charset="0"/>
                        </a:rPr>
                        <a:t>Quién</a:t>
                      </a:r>
                      <a:r>
                        <a:rPr lang="en-GB" sz="1800" b="1" dirty="0">
                          <a:solidFill>
                            <a:srgbClr val="115076"/>
                          </a:solidFill>
                          <a:latin typeface="Century Gothic" panose="020B0502020202020204" pitchFamily="34" charset="0"/>
                        </a:rPr>
                        <a:t>?</a:t>
                      </a:r>
                    </a:p>
                  </a:txBody>
                  <a:tcPr/>
                </a:tc>
                <a:tc>
                  <a:txBody>
                    <a:bodyPr/>
                    <a:lstStyle/>
                    <a:p>
                      <a:pPr>
                        <a:lnSpc>
                          <a:spcPct val="200000"/>
                        </a:lnSpc>
                      </a:pPr>
                      <a:r>
                        <a:rPr lang="en-GB" sz="1800" b="1" dirty="0" err="1">
                          <a:solidFill>
                            <a:srgbClr val="115076"/>
                          </a:solidFill>
                          <a:latin typeface="Century Gothic" panose="020B0502020202020204" pitchFamily="34" charset="0"/>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latin typeface="Century Gothic" panose="020B0502020202020204" pitchFamily="34" charset="0"/>
                        </a:rPr>
                        <a:t>¿</a:t>
                      </a:r>
                      <a:r>
                        <a:rPr lang="en-GB" sz="1800" b="1" dirty="0" err="1">
                          <a:solidFill>
                            <a:srgbClr val="115076"/>
                          </a:solidFill>
                          <a:latin typeface="Century Gothic" panose="020B0502020202020204" pitchFamily="34" charset="0"/>
                        </a:rPr>
                        <a:t>Quién</a:t>
                      </a:r>
                      <a:r>
                        <a:rPr lang="en-GB" sz="1800" b="1" dirty="0">
                          <a:solidFill>
                            <a:srgbClr val="115076"/>
                          </a:solidFill>
                          <a:latin typeface="Century Gothic" panose="020B0502020202020204" pitchFamily="34" charset="0"/>
                        </a:rPr>
                        <a:t>?</a:t>
                      </a:r>
                    </a:p>
                  </a:txBody>
                  <a:tcPr/>
                </a:tc>
                <a:extLst>
                  <a:ext uri="{0D108BD9-81ED-4DB2-BD59-A6C34878D82A}">
                    <a16:rowId xmlns:a16="http://schemas.microsoft.com/office/drawing/2014/main" val="2314955753"/>
                  </a:ext>
                </a:extLst>
              </a:tr>
              <a:tr h="362961">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3434331294"/>
                  </a:ext>
                </a:extLst>
              </a:tr>
              <a:tr h="362961">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a:p>
                  </a:txBody>
                  <a:tcPr/>
                </a:tc>
                <a:tc>
                  <a:txBody>
                    <a:bodyPr/>
                    <a:lstStyle/>
                    <a:p>
                      <a:pPr>
                        <a:lnSpc>
                          <a:spcPct val="200000"/>
                        </a:lnSpc>
                      </a:pPr>
                      <a:endParaRPr lang="en-GB" sz="1800" b="1">
                        <a:solidFill>
                          <a:srgbClr val="115076"/>
                        </a:solidFill>
                        <a:latin typeface="Century Gothic" panose="020B0502020202020204" pitchFamily="34" charset="0"/>
                      </a:endParaRPr>
                    </a:p>
                  </a:txBody>
                  <a:tcPr/>
                </a:tc>
                <a:extLst>
                  <a:ext uri="{0D108BD9-81ED-4DB2-BD59-A6C34878D82A}">
                    <a16:rowId xmlns:a16="http://schemas.microsoft.com/office/drawing/2014/main" val="2668564831"/>
                  </a:ext>
                </a:extLst>
              </a:tr>
              <a:tr h="362961">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163184148"/>
                  </a:ext>
                </a:extLst>
              </a:tr>
              <a:tr h="362961">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54836839"/>
                  </a:ext>
                </a:extLst>
              </a:tr>
              <a:tr h="362961">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73202207"/>
                  </a:ext>
                </a:extLst>
              </a:tr>
              <a:tr h="362961">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endParaRPr lang="en-GB" dirty="0"/>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2330453463"/>
                  </a:ext>
                </a:extLst>
              </a:tr>
            </a:tbl>
          </a:graphicData>
        </a:graphic>
      </p:graphicFrame>
      <p:sp>
        <p:nvSpPr>
          <p:cNvPr id="6" name="Rectangle 5"/>
          <p:cNvSpPr/>
          <p:nvPr/>
        </p:nvSpPr>
        <p:spPr>
          <a:xfrm>
            <a:off x="143033" y="165152"/>
            <a:ext cx="2790122" cy="1354217"/>
          </a:xfrm>
          <a:prstGeom prst="rect">
            <a:avLst/>
          </a:prstGeom>
          <a:noFill/>
          <a:ln w="57150">
            <a:solidFill>
              <a:srgbClr val="115076"/>
            </a:solidFill>
          </a:ln>
        </p:spPr>
        <p:txBody>
          <a:bodyPr wrap="square" lIns="91440" tIns="45720" rIns="91440" bIns="45720">
            <a:spAutoFit/>
          </a:bodyPr>
          <a:lstStyle/>
          <a:p>
            <a:pPr algn="ctr"/>
            <a:r>
              <a:rPr lang="en-US" sz="2800" b="1" cap="none" spc="0" dirty="0">
                <a:ln w="22225">
                  <a:noFill/>
                  <a:prstDash val="solid"/>
                </a:ln>
                <a:solidFill>
                  <a:schemeClr val="accent1">
                    <a:lumMod val="50000"/>
                  </a:schemeClr>
                </a:solidFill>
                <a:effectLst/>
              </a:rPr>
              <a:t>Persona A</a:t>
            </a:r>
          </a:p>
          <a:p>
            <a:r>
              <a:rPr lang="en-GB" dirty="0">
                <a:solidFill>
                  <a:schemeClr val="accent1">
                    <a:lumMod val="50000"/>
                  </a:schemeClr>
                </a:solidFill>
              </a:rPr>
              <a:t>a grandad &amp; grandma</a:t>
            </a:r>
          </a:p>
          <a:p>
            <a:r>
              <a:rPr lang="en-GB" dirty="0">
                <a:solidFill>
                  <a:schemeClr val="accent1">
                    <a:lumMod val="50000"/>
                  </a:schemeClr>
                </a:solidFill>
              </a:rPr>
              <a:t>a cat</a:t>
            </a:r>
          </a:p>
          <a:p>
            <a:r>
              <a:rPr lang="en-GB" dirty="0">
                <a:solidFill>
                  <a:schemeClr val="accent1">
                    <a:lumMod val="50000"/>
                  </a:schemeClr>
                </a:solidFill>
              </a:rPr>
              <a:t>a brother</a:t>
            </a:r>
          </a:p>
        </p:txBody>
      </p:sp>
      <p:sp>
        <p:nvSpPr>
          <p:cNvPr id="15" name="Rectangle 14"/>
          <p:cNvSpPr/>
          <p:nvPr/>
        </p:nvSpPr>
        <p:spPr>
          <a:xfrm>
            <a:off x="6145533" y="165152"/>
            <a:ext cx="2790122" cy="1354217"/>
          </a:xfrm>
          <a:prstGeom prst="rect">
            <a:avLst/>
          </a:prstGeom>
          <a:noFill/>
          <a:ln w="57150">
            <a:solidFill>
              <a:srgbClr val="115076"/>
            </a:solidFill>
          </a:ln>
        </p:spPr>
        <p:txBody>
          <a:bodyPr wrap="square" lIns="91440" tIns="45720" rIns="91440" bIns="45720">
            <a:spAutoFit/>
          </a:bodyPr>
          <a:lstStyle/>
          <a:p>
            <a:pPr algn="ctr"/>
            <a:r>
              <a:rPr lang="en-US" sz="2800" b="1" cap="none" spc="0" dirty="0">
                <a:ln w="22225">
                  <a:noFill/>
                  <a:prstDash val="solid"/>
                </a:ln>
                <a:solidFill>
                  <a:schemeClr val="accent1">
                    <a:lumMod val="50000"/>
                  </a:schemeClr>
                </a:solidFill>
                <a:effectLst/>
              </a:rPr>
              <a:t>Persona B</a:t>
            </a:r>
          </a:p>
          <a:p>
            <a:r>
              <a:rPr lang="en-GB" dirty="0">
                <a:solidFill>
                  <a:schemeClr val="accent1">
                    <a:lumMod val="50000"/>
                  </a:schemeClr>
                </a:solidFill>
              </a:rPr>
              <a:t>two dogs</a:t>
            </a:r>
          </a:p>
          <a:p>
            <a:r>
              <a:rPr lang="en-GB" dirty="0">
                <a:solidFill>
                  <a:schemeClr val="accent1">
                    <a:lumMod val="50000"/>
                  </a:schemeClr>
                </a:solidFill>
              </a:rPr>
              <a:t>a female cousin</a:t>
            </a:r>
            <a:endParaRPr lang="en-US" b="1" dirty="0">
              <a:ln w="22225">
                <a:solidFill>
                  <a:schemeClr val="accent2"/>
                </a:solidFill>
                <a:prstDash val="solid"/>
              </a:ln>
              <a:solidFill>
                <a:schemeClr val="accent1">
                  <a:lumMod val="50000"/>
                </a:schemeClr>
              </a:solidFill>
            </a:endParaRPr>
          </a:p>
          <a:p>
            <a:r>
              <a:rPr lang="en-GB" dirty="0">
                <a:solidFill>
                  <a:schemeClr val="accent1">
                    <a:lumMod val="50000"/>
                  </a:schemeClr>
                </a:solidFill>
              </a:rPr>
              <a:t>a dog</a:t>
            </a:r>
          </a:p>
        </p:txBody>
      </p:sp>
      <p:sp>
        <p:nvSpPr>
          <p:cNvPr id="7" name="Rectangle 6"/>
          <p:cNvSpPr/>
          <p:nvPr/>
        </p:nvSpPr>
        <p:spPr>
          <a:xfrm>
            <a:off x="3070747" y="165152"/>
            <a:ext cx="2784144" cy="1384995"/>
          </a:xfrm>
          <a:prstGeom prst="rect">
            <a:avLst/>
          </a:prstGeom>
          <a:noFill/>
          <a:ln w="57150">
            <a:solidFill>
              <a:srgbClr val="115076"/>
            </a:solidFill>
          </a:ln>
        </p:spPr>
        <p:txBody>
          <a:bodyPr wrap="square" lIns="91440" tIns="45720" rIns="91440" bIns="45720">
            <a:spAutoFit/>
          </a:bodyPr>
          <a:lstStyle/>
          <a:p>
            <a:r>
              <a:rPr lang="en-GB" sz="1200" dirty="0">
                <a:solidFill>
                  <a:schemeClr val="accent1">
                    <a:lumMod val="50000"/>
                  </a:schemeClr>
                </a:solidFill>
              </a:rPr>
              <a:t>Write three sentences starting with </a:t>
            </a:r>
            <a:r>
              <a:rPr lang="en-GB" sz="1200" i="1" dirty="0" err="1">
                <a:solidFill>
                  <a:schemeClr val="accent1">
                    <a:lumMod val="50000"/>
                  </a:schemeClr>
                </a:solidFill>
              </a:rPr>
              <a:t>tengo</a:t>
            </a:r>
            <a:r>
              <a:rPr lang="en-GB" sz="1200" dirty="0">
                <a:solidFill>
                  <a:schemeClr val="accent1">
                    <a:lumMod val="50000"/>
                  </a:schemeClr>
                </a:solidFill>
              </a:rPr>
              <a:t> and three with </a:t>
            </a:r>
            <a:r>
              <a:rPr lang="en-GB" sz="1200" i="1" dirty="0">
                <a:solidFill>
                  <a:schemeClr val="accent1">
                    <a:lumMod val="50000"/>
                  </a:schemeClr>
                </a:solidFill>
              </a:rPr>
              <a:t>tenemos</a:t>
            </a:r>
            <a:r>
              <a:rPr lang="en-GB" sz="1200" dirty="0">
                <a:solidFill>
                  <a:schemeClr val="accent1">
                    <a:lumMod val="50000"/>
                  </a:schemeClr>
                </a:solidFill>
              </a:rPr>
              <a:t> for the family members you have been given.  Use the family tree to work out the answer.  Take it in turns to say them to your partner who has to work out the answer.</a:t>
            </a:r>
          </a:p>
        </p:txBody>
      </p:sp>
      <p:sp>
        <p:nvSpPr>
          <p:cNvPr id="8" name="Rectangle 7"/>
          <p:cNvSpPr/>
          <p:nvPr/>
        </p:nvSpPr>
        <p:spPr>
          <a:xfrm>
            <a:off x="9067269" y="165152"/>
            <a:ext cx="2784144" cy="1384995"/>
          </a:xfrm>
          <a:prstGeom prst="rect">
            <a:avLst/>
          </a:prstGeom>
          <a:noFill/>
          <a:ln w="57150">
            <a:solidFill>
              <a:srgbClr val="115076"/>
            </a:solidFill>
          </a:ln>
        </p:spPr>
        <p:txBody>
          <a:bodyPr wrap="square" lIns="91440" tIns="45720" rIns="91440" bIns="45720">
            <a:spAutoFit/>
          </a:bodyPr>
          <a:lstStyle/>
          <a:p>
            <a:r>
              <a:rPr lang="en-GB" sz="1200" dirty="0">
                <a:solidFill>
                  <a:schemeClr val="accent1">
                    <a:lumMod val="50000"/>
                  </a:schemeClr>
                </a:solidFill>
              </a:rPr>
              <a:t>Write three sentences starting with </a:t>
            </a:r>
            <a:r>
              <a:rPr lang="en-GB" sz="1200" i="1" dirty="0" err="1">
                <a:solidFill>
                  <a:schemeClr val="accent1">
                    <a:lumMod val="50000"/>
                  </a:schemeClr>
                </a:solidFill>
              </a:rPr>
              <a:t>tengo</a:t>
            </a:r>
            <a:r>
              <a:rPr lang="en-GB" sz="1200" dirty="0">
                <a:solidFill>
                  <a:schemeClr val="accent1">
                    <a:lumMod val="50000"/>
                  </a:schemeClr>
                </a:solidFill>
              </a:rPr>
              <a:t> and three with </a:t>
            </a:r>
            <a:r>
              <a:rPr lang="en-GB" sz="1200" i="1" dirty="0">
                <a:solidFill>
                  <a:schemeClr val="accent1">
                    <a:lumMod val="50000"/>
                  </a:schemeClr>
                </a:solidFill>
              </a:rPr>
              <a:t>tenemos</a:t>
            </a:r>
            <a:r>
              <a:rPr lang="en-GB" sz="1200" dirty="0">
                <a:solidFill>
                  <a:schemeClr val="accent1">
                    <a:lumMod val="50000"/>
                  </a:schemeClr>
                </a:solidFill>
              </a:rPr>
              <a:t> for the family members you have been given.  Use the family tree to work out the answer. Take it in turns to say them to your partner who has to work out the answer.</a:t>
            </a:r>
          </a:p>
        </p:txBody>
      </p:sp>
      <p:sp>
        <p:nvSpPr>
          <p:cNvPr id="2" name="TextBox 1"/>
          <p:cNvSpPr txBox="1"/>
          <p:nvPr/>
        </p:nvSpPr>
        <p:spPr>
          <a:xfrm>
            <a:off x="421390" y="2484411"/>
            <a:ext cx="436729" cy="369332"/>
          </a:xfrm>
          <a:prstGeom prst="rect">
            <a:avLst/>
          </a:prstGeom>
          <a:noFill/>
        </p:spPr>
        <p:txBody>
          <a:bodyPr wrap="square" rtlCol="0">
            <a:spAutoFit/>
          </a:bodyPr>
          <a:lstStyle/>
          <a:p>
            <a:r>
              <a:rPr lang="en-GB" b="1" dirty="0">
                <a:solidFill>
                  <a:schemeClr val="accent1">
                    <a:lumMod val="50000"/>
                  </a:schemeClr>
                </a:solidFill>
              </a:rPr>
              <a:t>1)</a:t>
            </a:r>
          </a:p>
        </p:txBody>
      </p:sp>
      <p:sp>
        <p:nvSpPr>
          <p:cNvPr id="9" name="TextBox 8"/>
          <p:cNvSpPr txBox="1"/>
          <p:nvPr/>
        </p:nvSpPr>
        <p:spPr>
          <a:xfrm>
            <a:off x="421390" y="4139265"/>
            <a:ext cx="436729" cy="369332"/>
          </a:xfrm>
          <a:prstGeom prst="rect">
            <a:avLst/>
          </a:prstGeom>
          <a:noFill/>
        </p:spPr>
        <p:txBody>
          <a:bodyPr wrap="square" rtlCol="0">
            <a:spAutoFit/>
          </a:bodyPr>
          <a:lstStyle/>
          <a:p>
            <a:r>
              <a:rPr lang="en-GB" b="1" dirty="0">
                <a:solidFill>
                  <a:schemeClr val="accent1">
                    <a:lumMod val="50000"/>
                  </a:schemeClr>
                </a:solidFill>
              </a:rPr>
              <a:t>1)</a:t>
            </a:r>
          </a:p>
        </p:txBody>
      </p:sp>
      <p:sp>
        <p:nvSpPr>
          <p:cNvPr id="12" name="TextBox 11"/>
          <p:cNvSpPr txBox="1"/>
          <p:nvPr/>
        </p:nvSpPr>
        <p:spPr>
          <a:xfrm>
            <a:off x="421390" y="3036029"/>
            <a:ext cx="436729" cy="369332"/>
          </a:xfrm>
          <a:prstGeom prst="rect">
            <a:avLst/>
          </a:prstGeom>
          <a:noFill/>
        </p:spPr>
        <p:txBody>
          <a:bodyPr wrap="square" rtlCol="0">
            <a:spAutoFit/>
          </a:bodyPr>
          <a:lstStyle/>
          <a:p>
            <a:r>
              <a:rPr lang="en-GB" b="1" dirty="0">
                <a:solidFill>
                  <a:schemeClr val="accent1">
                    <a:lumMod val="50000"/>
                  </a:schemeClr>
                </a:solidFill>
              </a:rPr>
              <a:t>2)</a:t>
            </a:r>
          </a:p>
        </p:txBody>
      </p:sp>
      <p:sp>
        <p:nvSpPr>
          <p:cNvPr id="13" name="TextBox 12"/>
          <p:cNvSpPr txBox="1"/>
          <p:nvPr/>
        </p:nvSpPr>
        <p:spPr>
          <a:xfrm>
            <a:off x="421390" y="4690883"/>
            <a:ext cx="436729" cy="369332"/>
          </a:xfrm>
          <a:prstGeom prst="rect">
            <a:avLst/>
          </a:prstGeom>
          <a:noFill/>
        </p:spPr>
        <p:txBody>
          <a:bodyPr wrap="square" rtlCol="0">
            <a:spAutoFit/>
          </a:bodyPr>
          <a:lstStyle/>
          <a:p>
            <a:r>
              <a:rPr lang="en-GB" b="1" dirty="0">
                <a:solidFill>
                  <a:schemeClr val="accent1">
                    <a:lumMod val="50000"/>
                  </a:schemeClr>
                </a:solidFill>
              </a:rPr>
              <a:t>2)</a:t>
            </a:r>
          </a:p>
        </p:txBody>
      </p:sp>
      <p:sp>
        <p:nvSpPr>
          <p:cNvPr id="17" name="TextBox 16"/>
          <p:cNvSpPr txBox="1"/>
          <p:nvPr/>
        </p:nvSpPr>
        <p:spPr>
          <a:xfrm>
            <a:off x="421390" y="5242499"/>
            <a:ext cx="436729" cy="369332"/>
          </a:xfrm>
          <a:prstGeom prst="rect">
            <a:avLst/>
          </a:prstGeom>
          <a:noFill/>
        </p:spPr>
        <p:txBody>
          <a:bodyPr wrap="square" rtlCol="0">
            <a:spAutoFit/>
          </a:bodyPr>
          <a:lstStyle/>
          <a:p>
            <a:r>
              <a:rPr lang="en-GB" b="1" dirty="0">
                <a:solidFill>
                  <a:schemeClr val="accent1">
                    <a:lumMod val="50000"/>
                  </a:schemeClr>
                </a:solidFill>
              </a:rPr>
              <a:t>3)</a:t>
            </a:r>
          </a:p>
        </p:txBody>
      </p:sp>
      <p:sp>
        <p:nvSpPr>
          <p:cNvPr id="20" name="TextBox 19"/>
          <p:cNvSpPr txBox="1"/>
          <p:nvPr/>
        </p:nvSpPr>
        <p:spPr>
          <a:xfrm>
            <a:off x="421390" y="3587647"/>
            <a:ext cx="436729" cy="369332"/>
          </a:xfrm>
          <a:prstGeom prst="rect">
            <a:avLst/>
          </a:prstGeom>
          <a:noFill/>
        </p:spPr>
        <p:txBody>
          <a:bodyPr wrap="square" rtlCol="0">
            <a:spAutoFit/>
          </a:bodyPr>
          <a:lstStyle/>
          <a:p>
            <a:r>
              <a:rPr lang="en-GB" b="1" dirty="0">
                <a:solidFill>
                  <a:schemeClr val="accent1">
                    <a:lumMod val="50000"/>
                  </a:schemeClr>
                </a:solidFill>
              </a:rPr>
              <a:t>3)</a:t>
            </a:r>
          </a:p>
        </p:txBody>
      </p:sp>
      <p:sp>
        <p:nvSpPr>
          <p:cNvPr id="21" name="TextBox 20">
            <a:extLst>
              <a:ext uri="{FF2B5EF4-FFF2-40B4-BE49-F238E27FC236}">
                <a16:creationId xmlns:a16="http://schemas.microsoft.com/office/drawing/2014/main" id="{D87F0A1F-2BFC-4DE8-837B-A7AF6E907449}"/>
              </a:ext>
            </a:extLst>
          </p:cNvPr>
          <p:cNvSpPr txBox="1"/>
          <p:nvPr/>
        </p:nvSpPr>
        <p:spPr>
          <a:xfrm>
            <a:off x="5977521" y="2484411"/>
            <a:ext cx="436729" cy="369332"/>
          </a:xfrm>
          <a:prstGeom prst="rect">
            <a:avLst/>
          </a:prstGeom>
          <a:noFill/>
        </p:spPr>
        <p:txBody>
          <a:bodyPr wrap="square" rtlCol="0">
            <a:spAutoFit/>
          </a:bodyPr>
          <a:lstStyle/>
          <a:p>
            <a:r>
              <a:rPr lang="en-GB" b="1" dirty="0">
                <a:solidFill>
                  <a:schemeClr val="accent1">
                    <a:lumMod val="50000"/>
                  </a:schemeClr>
                </a:solidFill>
              </a:rPr>
              <a:t>1)</a:t>
            </a:r>
          </a:p>
        </p:txBody>
      </p:sp>
      <p:sp>
        <p:nvSpPr>
          <p:cNvPr id="22" name="TextBox 21">
            <a:extLst>
              <a:ext uri="{FF2B5EF4-FFF2-40B4-BE49-F238E27FC236}">
                <a16:creationId xmlns:a16="http://schemas.microsoft.com/office/drawing/2014/main" id="{2AA8455E-955F-4B2F-B1BE-B6B1173E8C9A}"/>
              </a:ext>
            </a:extLst>
          </p:cNvPr>
          <p:cNvSpPr txBox="1"/>
          <p:nvPr/>
        </p:nvSpPr>
        <p:spPr>
          <a:xfrm>
            <a:off x="5977521" y="4139265"/>
            <a:ext cx="436729" cy="369332"/>
          </a:xfrm>
          <a:prstGeom prst="rect">
            <a:avLst/>
          </a:prstGeom>
          <a:noFill/>
        </p:spPr>
        <p:txBody>
          <a:bodyPr wrap="square" rtlCol="0">
            <a:spAutoFit/>
          </a:bodyPr>
          <a:lstStyle/>
          <a:p>
            <a:r>
              <a:rPr lang="en-GB" b="1" dirty="0">
                <a:solidFill>
                  <a:schemeClr val="accent1">
                    <a:lumMod val="50000"/>
                  </a:schemeClr>
                </a:solidFill>
              </a:rPr>
              <a:t>1)</a:t>
            </a:r>
          </a:p>
        </p:txBody>
      </p:sp>
      <p:sp>
        <p:nvSpPr>
          <p:cNvPr id="23" name="TextBox 22">
            <a:extLst>
              <a:ext uri="{FF2B5EF4-FFF2-40B4-BE49-F238E27FC236}">
                <a16:creationId xmlns:a16="http://schemas.microsoft.com/office/drawing/2014/main" id="{6EDF3D7F-A38E-4B70-B232-04FEDE542CFC}"/>
              </a:ext>
            </a:extLst>
          </p:cNvPr>
          <p:cNvSpPr txBox="1"/>
          <p:nvPr/>
        </p:nvSpPr>
        <p:spPr>
          <a:xfrm>
            <a:off x="5977521" y="3036029"/>
            <a:ext cx="436729" cy="369332"/>
          </a:xfrm>
          <a:prstGeom prst="rect">
            <a:avLst/>
          </a:prstGeom>
          <a:noFill/>
        </p:spPr>
        <p:txBody>
          <a:bodyPr wrap="square" rtlCol="0">
            <a:spAutoFit/>
          </a:bodyPr>
          <a:lstStyle/>
          <a:p>
            <a:r>
              <a:rPr lang="en-GB" b="1" dirty="0">
                <a:solidFill>
                  <a:schemeClr val="accent1">
                    <a:lumMod val="50000"/>
                  </a:schemeClr>
                </a:solidFill>
              </a:rPr>
              <a:t>2)</a:t>
            </a:r>
          </a:p>
        </p:txBody>
      </p:sp>
      <p:sp>
        <p:nvSpPr>
          <p:cNvPr id="24" name="TextBox 23">
            <a:extLst>
              <a:ext uri="{FF2B5EF4-FFF2-40B4-BE49-F238E27FC236}">
                <a16:creationId xmlns:a16="http://schemas.microsoft.com/office/drawing/2014/main" id="{15303543-738B-4132-B6DB-31D34AB9D08D}"/>
              </a:ext>
            </a:extLst>
          </p:cNvPr>
          <p:cNvSpPr txBox="1"/>
          <p:nvPr/>
        </p:nvSpPr>
        <p:spPr>
          <a:xfrm>
            <a:off x="5977521" y="4690883"/>
            <a:ext cx="436729" cy="369332"/>
          </a:xfrm>
          <a:prstGeom prst="rect">
            <a:avLst/>
          </a:prstGeom>
          <a:noFill/>
        </p:spPr>
        <p:txBody>
          <a:bodyPr wrap="square" rtlCol="0">
            <a:spAutoFit/>
          </a:bodyPr>
          <a:lstStyle/>
          <a:p>
            <a:r>
              <a:rPr lang="en-GB" b="1" dirty="0">
                <a:solidFill>
                  <a:schemeClr val="accent1">
                    <a:lumMod val="50000"/>
                  </a:schemeClr>
                </a:solidFill>
              </a:rPr>
              <a:t>2)</a:t>
            </a:r>
          </a:p>
        </p:txBody>
      </p:sp>
      <p:sp>
        <p:nvSpPr>
          <p:cNvPr id="25" name="TextBox 24">
            <a:extLst>
              <a:ext uri="{FF2B5EF4-FFF2-40B4-BE49-F238E27FC236}">
                <a16:creationId xmlns:a16="http://schemas.microsoft.com/office/drawing/2014/main" id="{7952213A-685D-43E2-9735-DC9ED612A177}"/>
              </a:ext>
            </a:extLst>
          </p:cNvPr>
          <p:cNvSpPr txBox="1"/>
          <p:nvPr/>
        </p:nvSpPr>
        <p:spPr>
          <a:xfrm>
            <a:off x="5977521" y="5242499"/>
            <a:ext cx="436729" cy="369332"/>
          </a:xfrm>
          <a:prstGeom prst="rect">
            <a:avLst/>
          </a:prstGeom>
          <a:noFill/>
        </p:spPr>
        <p:txBody>
          <a:bodyPr wrap="square" rtlCol="0">
            <a:spAutoFit/>
          </a:bodyPr>
          <a:lstStyle/>
          <a:p>
            <a:r>
              <a:rPr lang="en-GB" b="1" dirty="0">
                <a:solidFill>
                  <a:schemeClr val="accent1">
                    <a:lumMod val="50000"/>
                  </a:schemeClr>
                </a:solidFill>
              </a:rPr>
              <a:t>3)</a:t>
            </a:r>
          </a:p>
        </p:txBody>
      </p:sp>
      <p:sp>
        <p:nvSpPr>
          <p:cNvPr id="26" name="TextBox 25">
            <a:extLst>
              <a:ext uri="{FF2B5EF4-FFF2-40B4-BE49-F238E27FC236}">
                <a16:creationId xmlns:a16="http://schemas.microsoft.com/office/drawing/2014/main" id="{6C880F97-767F-43AE-9FCA-C2532EA956A7}"/>
              </a:ext>
            </a:extLst>
          </p:cNvPr>
          <p:cNvSpPr txBox="1"/>
          <p:nvPr/>
        </p:nvSpPr>
        <p:spPr>
          <a:xfrm>
            <a:off x="5977521" y="3587647"/>
            <a:ext cx="436729" cy="369332"/>
          </a:xfrm>
          <a:prstGeom prst="rect">
            <a:avLst/>
          </a:prstGeom>
          <a:noFill/>
        </p:spPr>
        <p:txBody>
          <a:bodyPr wrap="square" rtlCol="0">
            <a:spAutoFit/>
          </a:bodyPr>
          <a:lstStyle/>
          <a:p>
            <a:r>
              <a:rPr lang="en-GB" b="1" dirty="0">
                <a:solidFill>
                  <a:schemeClr val="accent1">
                    <a:lumMod val="50000"/>
                  </a:schemeClr>
                </a:solidFill>
              </a:rPr>
              <a:t>3)</a:t>
            </a:r>
          </a:p>
        </p:txBody>
      </p:sp>
    </p:spTree>
    <p:extLst>
      <p:ext uri="{BB962C8B-B14F-4D97-AF65-F5344CB8AC3E}">
        <p14:creationId xmlns:p14="http://schemas.microsoft.com/office/powerpoint/2010/main" val="2786618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2562870127"/>
              </p:ext>
            </p:extLst>
          </p:nvPr>
        </p:nvGraphicFramePr>
        <p:xfrm>
          <a:off x="90158" y="1703264"/>
          <a:ext cx="11244356" cy="4469962"/>
        </p:xfrm>
        <a:graphic>
          <a:graphicData uri="http://schemas.openxmlformats.org/drawingml/2006/table">
            <a:tbl>
              <a:tblPr firstRow="1" bandRow="1">
                <a:tableStyleId>{5DA37D80-6434-44D0-A028-1B22A696006F}</a:tableStyleId>
              </a:tblPr>
              <a:tblGrid>
                <a:gridCol w="2784585">
                  <a:extLst>
                    <a:ext uri="{9D8B030D-6E8A-4147-A177-3AD203B41FA5}">
                      <a16:colId xmlns:a16="http://schemas.microsoft.com/office/drawing/2014/main" val="2218395770"/>
                    </a:ext>
                  </a:extLst>
                </a:gridCol>
                <a:gridCol w="2750004">
                  <a:extLst>
                    <a:ext uri="{9D8B030D-6E8A-4147-A177-3AD203B41FA5}">
                      <a16:colId xmlns:a16="http://schemas.microsoft.com/office/drawing/2014/main" val="3328270413"/>
                    </a:ext>
                  </a:extLst>
                </a:gridCol>
                <a:gridCol w="2761937">
                  <a:extLst>
                    <a:ext uri="{9D8B030D-6E8A-4147-A177-3AD203B41FA5}">
                      <a16:colId xmlns:a16="http://schemas.microsoft.com/office/drawing/2014/main" val="4057324009"/>
                    </a:ext>
                  </a:extLst>
                </a:gridCol>
                <a:gridCol w="2947830">
                  <a:extLst>
                    <a:ext uri="{9D8B030D-6E8A-4147-A177-3AD203B41FA5}">
                      <a16:colId xmlns:a16="http://schemas.microsoft.com/office/drawing/2014/main" val="3056158368"/>
                    </a:ext>
                  </a:extLst>
                </a:gridCol>
              </a:tblGrid>
              <a:tr h="638566">
                <a:tc>
                  <a:txBody>
                    <a:bodyPr/>
                    <a:lstStyle/>
                    <a:p>
                      <a:pPr>
                        <a:lnSpc>
                          <a:spcPct val="200000"/>
                        </a:lnSpc>
                      </a:pPr>
                      <a:r>
                        <a:rPr lang="en-GB" sz="1800" b="1" dirty="0" err="1">
                          <a:solidFill>
                            <a:srgbClr val="115076"/>
                          </a:solidFill>
                          <a:latin typeface="Century Gothic" panose="020B0502020202020204" pitchFamily="34" charset="0"/>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latin typeface="Century Gothic" panose="020B0502020202020204" pitchFamily="34" charset="0"/>
                        </a:rPr>
                        <a:t>¿</a:t>
                      </a:r>
                      <a:r>
                        <a:rPr lang="en-GB" sz="1800" b="1" dirty="0" err="1">
                          <a:solidFill>
                            <a:srgbClr val="115076"/>
                          </a:solidFill>
                          <a:latin typeface="Century Gothic" panose="020B0502020202020204" pitchFamily="34" charset="0"/>
                        </a:rPr>
                        <a:t>Quién</a:t>
                      </a:r>
                      <a:r>
                        <a:rPr lang="en-GB" sz="1800" b="1" dirty="0">
                          <a:solidFill>
                            <a:srgbClr val="115076"/>
                          </a:solidFill>
                          <a:latin typeface="Century Gothic" panose="020B0502020202020204" pitchFamily="34" charset="0"/>
                        </a:rPr>
                        <a:t>?</a:t>
                      </a:r>
                    </a:p>
                  </a:txBody>
                  <a:tcPr/>
                </a:tc>
                <a:tc>
                  <a:txBody>
                    <a:bodyPr/>
                    <a:lstStyle/>
                    <a:p>
                      <a:pPr>
                        <a:lnSpc>
                          <a:spcPct val="200000"/>
                        </a:lnSpc>
                      </a:pPr>
                      <a:r>
                        <a:rPr lang="en-GB" sz="1800" b="1" dirty="0" err="1">
                          <a:solidFill>
                            <a:srgbClr val="115076"/>
                          </a:solidFill>
                          <a:latin typeface="Century Gothic" panose="020B0502020202020204" pitchFamily="34" charset="0"/>
                        </a:rPr>
                        <a:t>Frase</a:t>
                      </a:r>
                      <a:endParaRPr lang="en-GB" sz="1800" b="1" dirty="0">
                        <a:solidFill>
                          <a:srgbClr val="115076"/>
                        </a:solidFill>
                        <a:latin typeface="Century Gothic" panose="020B0502020202020204" pitchFamily="34" charset="0"/>
                      </a:endParaRPr>
                    </a:p>
                  </a:txBody>
                  <a:tcPr/>
                </a:tc>
                <a:tc>
                  <a:txBody>
                    <a:bodyPr/>
                    <a:lstStyle/>
                    <a:p>
                      <a:pPr>
                        <a:lnSpc>
                          <a:spcPct val="200000"/>
                        </a:lnSpc>
                      </a:pPr>
                      <a:r>
                        <a:rPr lang="en-GB" sz="1800" b="1" dirty="0">
                          <a:solidFill>
                            <a:srgbClr val="115076"/>
                          </a:solidFill>
                          <a:latin typeface="Century Gothic" panose="020B0502020202020204" pitchFamily="34" charset="0"/>
                        </a:rPr>
                        <a:t>¿</a:t>
                      </a:r>
                      <a:r>
                        <a:rPr lang="en-GB" sz="1800" b="1" dirty="0" err="1">
                          <a:solidFill>
                            <a:srgbClr val="115076"/>
                          </a:solidFill>
                          <a:latin typeface="Century Gothic" panose="020B0502020202020204" pitchFamily="34" charset="0"/>
                        </a:rPr>
                        <a:t>Quién</a:t>
                      </a:r>
                      <a:r>
                        <a:rPr lang="en-GB" sz="1800" b="1" dirty="0">
                          <a:solidFill>
                            <a:srgbClr val="115076"/>
                          </a:solidFill>
                          <a:latin typeface="Century Gothic" panose="020B0502020202020204" pitchFamily="34" charset="0"/>
                        </a:rPr>
                        <a:t>?</a:t>
                      </a:r>
                    </a:p>
                  </a:txBody>
                  <a:tcPr/>
                </a:tc>
                <a:extLst>
                  <a:ext uri="{0D108BD9-81ED-4DB2-BD59-A6C34878D82A}">
                    <a16:rowId xmlns:a16="http://schemas.microsoft.com/office/drawing/2014/main" val="2314955753"/>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3434331294"/>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2668564831"/>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163184148"/>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54836839"/>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173202207"/>
                  </a:ext>
                </a:extLst>
              </a:tr>
              <a:tr h="638566">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tc>
                  <a:txBody>
                    <a:bodyPr/>
                    <a:lstStyle/>
                    <a:p>
                      <a:pPr>
                        <a:lnSpc>
                          <a:spcPct val="200000"/>
                        </a:lnSpc>
                      </a:pPr>
                      <a:endParaRPr lang="en-GB" sz="1800" b="1" dirty="0">
                        <a:solidFill>
                          <a:srgbClr val="115076"/>
                        </a:solidFill>
                        <a:latin typeface="Century Gothic" panose="020B0502020202020204" pitchFamily="34" charset="0"/>
                      </a:endParaRPr>
                    </a:p>
                  </a:txBody>
                  <a:tcPr/>
                </a:tc>
                <a:extLst>
                  <a:ext uri="{0D108BD9-81ED-4DB2-BD59-A6C34878D82A}">
                    <a16:rowId xmlns:a16="http://schemas.microsoft.com/office/drawing/2014/main" val="2330453463"/>
                  </a:ext>
                </a:extLst>
              </a:tr>
            </a:tbl>
          </a:graphicData>
        </a:graphic>
      </p:graphicFrame>
      <p:sp>
        <p:nvSpPr>
          <p:cNvPr id="6" name="Rectangle 5"/>
          <p:cNvSpPr/>
          <p:nvPr/>
        </p:nvSpPr>
        <p:spPr>
          <a:xfrm>
            <a:off x="90158" y="165153"/>
            <a:ext cx="3036896" cy="1354217"/>
          </a:xfrm>
          <a:prstGeom prst="rect">
            <a:avLst/>
          </a:prstGeom>
          <a:noFill/>
          <a:ln w="57150">
            <a:solidFill>
              <a:srgbClr val="115076"/>
            </a:solidFill>
          </a:ln>
        </p:spPr>
        <p:txBody>
          <a:bodyPr wrap="square" lIns="91440" tIns="45720" rIns="91440" bIns="45720">
            <a:spAutoFit/>
          </a:bodyPr>
          <a:lstStyle/>
          <a:p>
            <a:pPr algn="ctr"/>
            <a:r>
              <a:rPr lang="en-US" sz="2800" b="1" cap="none" spc="0" dirty="0">
                <a:ln w="22225">
                  <a:noFill/>
                  <a:prstDash val="solid"/>
                </a:ln>
                <a:solidFill>
                  <a:schemeClr val="accent1">
                    <a:lumMod val="50000"/>
                  </a:schemeClr>
                </a:solidFill>
                <a:effectLst/>
              </a:rPr>
              <a:t>Persona A</a:t>
            </a:r>
          </a:p>
          <a:p>
            <a:r>
              <a:rPr lang="en-GB" dirty="0">
                <a:solidFill>
                  <a:schemeClr val="accent1">
                    <a:lumMod val="50000"/>
                  </a:schemeClr>
                </a:solidFill>
              </a:rPr>
              <a:t>1) a grandad &amp; grandma</a:t>
            </a:r>
          </a:p>
          <a:p>
            <a:r>
              <a:rPr lang="en-GB" dirty="0">
                <a:solidFill>
                  <a:schemeClr val="accent1">
                    <a:lumMod val="50000"/>
                  </a:schemeClr>
                </a:solidFill>
              </a:rPr>
              <a:t>2) a brother</a:t>
            </a:r>
          </a:p>
          <a:p>
            <a:r>
              <a:rPr lang="en-GB" dirty="0">
                <a:solidFill>
                  <a:schemeClr val="accent1">
                    <a:lumMod val="50000"/>
                  </a:schemeClr>
                </a:solidFill>
              </a:rPr>
              <a:t>3) a dog</a:t>
            </a:r>
          </a:p>
        </p:txBody>
      </p:sp>
      <p:sp>
        <p:nvSpPr>
          <p:cNvPr id="15" name="Rectangle 14"/>
          <p:cNvSpPr/>
          <p:nvPr/>
        </p:nvSpPr>
        <p:spPr>
          <a:xfrm>
            <a:off x="5781462" y="165153"/>
            <a:ext cx="2407198" cy="1354217"/>
          </a:xfrm>
          <a:prstGeom prst="rect">
            <a:avLst/>
          </a:prstGeom>
          <a:noFill/>
          <a:ln w="57150">
            <a:solidFill>
              <a:srgbClr val="115076"/>
            </a:solidFill>
          </a:ln>
        </p:spPr>
        <p:txBody>
          <a:bodyPr wrap="square" lIns="91440" tIns="45720" rIns="91440" bIns="45720">
            <a:spAutoFit/>
          </a:bodyPr>
          <a:lstStyle/>
          <a:p>
            <a:pPr algn="ctr"/>
            <a:r>
              <a:rPr lang="en-US" sz="2800" b="1" cap="none" spc="0" dirty="0">
                <a:ln w="22225">
                  <a:noFill/>
                  <a:prstDash val="solid"/>
                </a:ln>
                <a:solidFill>
                  <a:schemeClr val="accent1">
                    <a:lumMod val="50000"/>
                  </a:schemeClr>
                </a:solidFill>
                <a:effectLst/>
              </a:rPr>
              <a:t>Persona B</a:t>
            </a:r>
          </a:p>
          <a:p>
            <a:r>
              <a:rPr lang="en-GB" dirty="0">
                <a:solidFill>
                  <a:schemeClr val="accent1">
                    <a:lumMod val="50000"/>
                  </a:schemeClr>
                </a:solidFill>
              </a:rPr>
              <a:t>1) two dogs</a:t>
            </a:r>
          </a:p>
          <a:p>
            <a:r>
              <a:rPr lang="en-GB" dirty="0">
                <a:solidFill>
                  <a:schemeClr val="accent1">
                    <a:lumMod val="50000"/>
                  </a:schemeClr>
                </a:solidFill>
              </a:rPr>
              <a:t>2) a female cousin</a:t>
            </a:r>
            <a:endParaRPr lang="en-US" b="1" dirty="0">
              <a:ln w="22225">
                <a:solidFill>
                  <a:schemeClr val="accent2"/>
                </a:solidFill>
                <a:prstDash val="solid"/>
              </a:ln>
              <a:solidFill>
                <a:schemeClr val="accent1">
                  <a:lumMod val="50000"/>
                </a:schemeClr>
              </a:solidFill>
            </a:endParaRPr>
          </a:p>
          <a:p>
            <a:r>
              <a:rPr lang="en-GB" dirty="0">
                <a:solidFill>
                  <a:schemeClr val="accent1">
                    <a:lumMod val="50000"/>
                  </a:schemeClr>
                </a:solidFill>
              </a:rPr>
              <a:t>3) a cat</a:t>
            </a:r>
          </a:p>
        </p:txBody>
      </p:sp>
      <p:sp>
        <p:nvSpPr>
          <p:cNvPr id="3" name="TextBox 2"/>
          <p:cNvSpPr txBox="1"/>
          <p:nvPr/>
        </p:nvSpPr>
        <p:spPr>
          <a:xfrm>
            <a:off x="338773" y="2343390"/>
            <a:ext cx="2556588" cy="646331"/>
          </a:xfrm>
          <a:prstGeom prst="rect">
            <a:avLst/>
          </a:prstGeom>
          <a:noFill/>
        </p:spPr>
        <p:txBody>
          <a:bodyPr wrap="square" rtlCol="0">
            <a:spAutoFit/>
          </a:bodyPr>
          <a:lstStyle/>
          <a:p>
            <a:r>
              <a:rPr lang="en-GB" dirty="0" err="1">
                <a:solidFill>
                  <a:schemeClr val="accent1">
                    <a:lumMod val="50000"/>
                  </a:schemeClr>
                </a:solidFill>
              </a:rPr>
              <a:t>Tengo</a:t>
            </a:r>
            <a:r>
              <a:rPr lang="en-GB" dirty="0">
                <a:solidFill>
                  <a:schemeClr val="accent1">
                    <a:lumMod val="50000"/>
                  </a:schemeClr>
                </a:solidFill>
              </a:rPr>
              <a:t> un </a:t>
            </a:r>
            <a:r>
              <a:rPr lang="en-GB" dirty="0" err="1">
                <a:solidFill>
                  <a:schemeClr val="accent1">
                    <a:lumMod val="50000"/>
                  </a:schemeClr>
                </a:solidFill>
              </a:rPr>
              <a:t>abuelo</a:t>
            </a:r>
            <a:r>
              <a:rPr lang="en-GB" dirty="0">
                <a:solidFill>
                  <a:schemeClr val="accent1">
                    <a:lumMod val="50000"/>
                  </a:schemeClr>
                </a:solidFill>
              </a:rPr>
              <a:t> y </a:t>
            </a:r>
            <a:r>
              <a:rPr lang="en-GB" dirty="0" err="1">
                <a:solidFill>
                  <a:schemeClr val="accent1">
                    <a:lumMod val="50000"/>
                  </a:schemeClr>
                </a:solidFill>
              </a:rPr>
              <a:t>una</a:t>
            </a:r>
            <a:r>
              <a:rPr lang="en-GB" dirty="0">
                <a:solidFill>
                  <a:schemeClr val="accent1">
                    <a:lumMod val="50000"/>
                  </a:schemeClr>
                </a:solidFill>
              </a:rPr>
              <a:t> </a:t>
            </a:r>
            <a:r>
              <a:rPr lang="en-GB" dirty="0" err="1">
                <a:solidFill>
                  <a:schemeClr val="accent1">
                    <a:lumMod val="50000"/>
                  </a:schemeClr>
                </a:solidFill>
              </a:rPr>
              <a:t>abuela</a:t>
            </a:r>
            <a:r>
              <a:rPr lang="en-GB" dirty="0">
                <a:solidFill>
                  <a:schemeClr val="accent1">
                    <a:lumMod val="50000"/>
                  </a:schemeClr>
                </a:solidFill>
              </a:rPr>
              <a:t>.</a:t>
            </a:r>
          </a:p>
        </p:txBody>
      </p:sp>
      <p:sp>
        <p:nvSpPr>
          <p:cNvPr id="7" name="TextBox 6"/>
          <p:cNvSpPr txBox="1"/>
          <p:nvPr/>
        </p:nvSpPr>
        <p:spPr>
          <a:xfrm>
            <a:off x="2940440" y="2482459"/>
            <a:ext cx="2556588" cy="369332"/>
          </a:xfrm>
          <a:prstGeom prst="rect">
            <a:avLst/>
          </a:prstGeom>
          <a:noFill/>
        </p:spPr>
        <p:txBody>
          <a:bodyPr wrap="square" rtlCol="0">
            <a:spAutoFit/>
          </a:bodyPr>
          <a:lstStyle/>
          <a:p>
            <a:r>
              <a:rPr lang="en-GB" dirty="0">
                <a:solidFill>
                  <a:schemeClr val="accent1">
                    <a:lumMod val="50000"/>
                  </a:schemeClr>
                </a:solidFill>
              </a:rPr>
              <a:t>Isobel.</a:t>
            </a:r>
          </a:p>
        </p:txBody>
      </p:sp>
      <p:sp>
        <p:nvSpPr>
          <p:cNvPr id="8" name="TextBox 7"/>
          <p:cNvSpPr txBox="1"/>
          <p:nvPr/>
        </p:nvSpPr>
        <p:spPr>
          <a:xfrm>
            <a:off x="338773" y="3725106"/>
            <a:ext cx="2556588" cy="369332"/>
          </a:xfrm>
          <a:prstGeom prst="rect">
            <a:avLst/>
          </a:prstGeom>
          <a:noFill/>
        </p:spPr>
        <p:txBody>
          <a:bodyPr wrap="square" rtlCol="0">
            <a:spAutoFit/>
          </a:bodyPr>
          <a:lstStyle/>
          <a:p>
            <a:r>
              <a:rPr lang="en-GB" dirty="0" err="1">
                <a:solidFill>
                  <a:schemeClr val="accent1">
                    <a:lumMod val="50000"/>
                  </a:schemeClr>
                </a:solidFill>
              </a:rPr>
              <a:t>Tengo</a:t>
            </a:r>
            <a:r>
              <a:rPr lang="en-GB" dirty="0">
                <a:solidFill>
                  <a:schemeClr val="accent1">
                    <a:lumMod val="50000"/>
                  </a:schemeClr>
                </a:solidFill>
              </a:rPr>
              <a:t> un </a:t>
            </a:r>
            <a:r>
              <a:rPr lang="en-GB" dirty="0" err="1">
                <a:solidFill>
                  <a:schemeClr val="accent1">
                    <a:lumMod val="50000"/>
                  </a:schemeClr>
                </a:solidFill>
              </a:rPr>
              <a:t>perro</a:t>
            </a:r>
            <a:r>
              <a:rPr lang="en-GB" dirty="0">
                <a:solidFill>
                  <a:schemeClr val="accent1">
                    <a:lumMod val="50000"/>
                  </a:schemeClr>
                </a:solidFill>
              </a:rPr>
              <a:t>.</a:t>
            </a:r>
          </a:p>
        </p:txBody>
      </p:sp>
      <p:sp>
        <p:nvSpPr>
          <p:cNvPr id="9" name="TextBox 8"/>
          <p:cNvSpPr txBox="1"/>
          <p:nvPr/>
        </p:nvSpPr>
        <p:spPr>
          <a:xfrm>
            <a:off x="2940440" y="3755837"/>
            <a:ext cx="2556588" cy="369332"/>
          </a:xfrm>
          <a:prstGeom prst="rect">
            <a:avLst/>
          </a:prstGeom>
          <a:noFill/>
        </p:spPr>
        <p:txBody>
          <a:bodyPr wrap="square" rtlCol="0">
            <a:spAutoFit/>
          </a:bodyPr>
          <a:lstStyle/>
          <a:p>
            <a:r>
              <a:rPr lang="en-GB" dirty="0">
                <a:solidFill>
                  <a:schemeClr val="accent1">
                    <a:lumMod val="50000"/>
                  </a:schemeClr>
                </a:solidFill>
              </a:rPr>
              <a:t>Isobel.</a:t>
            </a:r>
          </a:p>
        </p:txBody>
      </p:sp>
      <p:sp>
        <p:nvSpPr>
          <p:cNvPr id="10" name="TextBox 9"/>
          <p:cNvSpPr txBox="1"/>
          <p:nvPr/>
        </p:nvSpPr>
        <p:spPr>
          <a:xfrm>
            <a:off x="338773" y="3093957"/>
            <a:ext cx="2556588" cy="369332"/>
          </a:xfrm>
          <a:prstGeom prst="rect">
            <a:avLst/>
          </a:prstGeom>
          <a:noFill/>
        </p:spPr>
        <p:txBody>
          <a:bodyPr wrap="square" rtlCol="0">
            <a:spAutoFit/>
          </a:bodyPr>
          <a:lstStyle/>
          <a:p>
            <a:r>
              <a:rPr lang="en-GB" dirty="0" err="1">
                <a:solidFill>
                  <a:schemeClr val="accent1">
                    <a:lumMod val="50000"/>
                  </a:schemeClr>
                </a:solidFill>
              </a:rPr>
              <a:t>Tengo</a:t>
            </a:r>
            <a:r>
              <a:rPr lang="en-GB" dirty="0">
                <a:solidFill>
                  <a:schemeClr val="accent1">
                    <a:lumMod val="50000"/>
                  </a:schemeClr>
                </a:solidFill>
              </a:rPr>
              <a:t> un </a:t>
            </a:r>
            <a:r>
              <a:rPr lang="en-GB" dirty="0" err="1">
                <a:solidFill>
                  <a:schemeClr val="accent1">
                    <a:lumMod val="50000"/>
                  </a:schemeClr>
                </a:solidFill>
              </a:rPr>
              <a:t>hermano</a:t>
            </a:r>
            <a:r>
              <a:rPr lang="en-GB" dirty="0">
                <a:solidFill>
                  <a:schemeClr val="accent1">
                    <a:lumMod val="50000"/>
                  </a:schemeClr>
                </a:solidFill>
              </a:rPr>
              <a:t>.</a:t>
            </a:r>
          </a:p>
        </p:txBody>
      </p:sp>
      <p:sp>
        <p:nvSpPr>
          <p:cNvPr id="11" name="TextBox 10"/>
          <p:cNvSpPr txBox="1"/>
          <p:nvPr/>
        </p:nvSpPr>
        <p:spPr>
          <a:xfrm>
            <a:off x="2940440" y="3119148"/>
            <a:ext cx="2556588" cy="369332"/>
          </a:xfrm>
          <a:prstGeom prst="rect">
            <a:avLst/>
          </a:prstGeom>
          <a:noFill/>
        </p:spPr>
        <p:txBody>
          <a:bodyPr wrap="square" rtlCol="0">
            <a:spAutoFit/>
          </a:bodyPr>
          <a:lstStyle/>
          <a:p>
            <a:r>
              <a:rPr lang="en-GB" dirty="0">
                <a:solidFill>
                  <a:schemeClr val="accent1">
                    <a:lumMod val="50000"/>
                  </a:schemeClr>
                </a:solidFill>
              </a:rPr>
              <a:t>Lorena.</a:t>
            </a:r>
          </a:p>
        </p:txBody>
      </p:sp>
      <p:sp>
        <p:nvSpPr>
          <p:cNvPr id="12" name="TextBox 11"/>
          <p:cNvSpPr txBox="1"/>
          <p:nvPr/>
        </p:nvSpPr>
        <p:spPr>
          <a:xfrm>
            <a:off x="2940440" y="5029215"/>
            <a:ext cx="2556588" cy="369332"/>
          </a:xfrm>
          <a:prstGeom prst="rect">
            <a:avLst/>
          </a:prstGeom>
          <a:noFill/>
        </p:spPr>
        <p:txBody>
          <a:bodyPr wrap="square" rtlCol="0">
            <a:spAutoFit/>
          </a:bodyPr>
          <a:lstStyle/>
          <a:p>
            <a:r>
              <a:rPr lang="en-GB" dirty="0" err="1">
                <a:solidFill>
                  <a:schemeClr val="accent1">
                    <a:lumMod val="50000"/>
                  </a:schemeClr>
                </a:solidFill>
              </a:rPr>
              <a:t>Paco</a:t>
            </a:r>
            <a:r>
              <a:rPr lang="en-GB" dirty="0">
                <a:solidFill>
                  <a:schemeClr val="accent1">
                    <a:lumMod val="50000"/>
                  </a:schemeClr>
                </a:solidFill>
              </a:rPr>
              <a:t> y </a:t>
            </a:r>
            <a:r>
              <a:rPr lang="en-GB" dirty="0" err="1">
                <a:solidFill>
                  <a:schemeClr val="accent1">
                    <a:lumMod val="50000"/>
                  </a:schemeClr>
                </a:solidFill>
              </a:rPr>
              <a:t>Sofía</a:t>
            </a:r>
            <a:r>
              <a:rPr lang="en-GB" dirty="0">
                <a:solidFill>
                  <a:schemeClr val="accent1">
                    <a:lumMod val="50000"/>
                  </a:schemeClr>
                </a:solidFill>
              </a:rPr>
              <a:t>.</a:t>
            </a:r>
          </a:p>
        </p:txBody>
      </p:sp>
      <p:sp>
        <p:nvSpPr>
          <p:cNvPr id="13" name="TextBox 12"/>
          <p:cNvSpPr txBox="1"/>
          <p:nvPr/>
        </p:nvSpPr>
        <p:spPr>
          <a:xfrm>
            <a:off x="2940440" y="4392526"/>
            <a:ext cx="2556588" cy="369332"/>
          </a:xfrm>
          <a:prstGeom prst="rect">
            <a:avLst/>
          </a:prstGeom>
          <a:noFill/>
        </p:spPr>
        <p:txBody>
          <a:bodyPr wrap="square" rtlCol="0">
            <a:spAutoFit/>
          </a:bodyPr>
          <a:lstStyle/>
          <a:p>
            <a:r>
              <a:rPr lang="en-GB" dirty="0">
                <a:solidFill>
                  <a:schemeClr val="accent1">
                    <a:lumMod val="50000"/>
                  </a:schemeClr>
                </a:solidFill>
              </a:rPr>
              <a:t>Luca y Lorena.</a:t>
            </a:r>
          </a:p>
        </p:txBody>
      </p:sp>
      <p:sp>
        <p:nvSpPr>
          <p:cNvPr id="14" name="TextBox 13"/>
          <p:cNvSpPr txBox="1"/>
          <p:nvPr/>
        </p:nvSpPr>
        <p:spPr>
          <a:xfrm>
            <a:off x="338773" y="5003054"/>
            <a:ext cx="2556588" cy="369332"/>
          </a:xfrm>
          <a:prstGeom prst="rect">
            <a:avLst/>
          </a:prstGeom>
          <a:noFill/>
        </p:spPr>
        <p:txBody>
          <a:bodyPr wrap="square" rtlCol="0">
            <a:spAutoFit/>
          </a:bodyPr>
          <a:lstStyle/>
          <a:p>
            <a:r>
              <a:rPr lang="en-GB" dirty="0">
                <a:solidFill>
                  <a:schemeClr val="accent1">
                    <a:lumMod val="50000"/>
                  </a:schemeClr>
                </a:solidFill>
              </a:rPr>
              <a:t>Tenemos un </a:t>
            </a:r>
            <a:r>
              <a:rPr lang="en-GB" dirty="0" err="1">
                <a:solidFill>
                  <a:schemeClr val="accent1">
                    <a:lumMod val="50000"/>
                  </a:schemeClr>
                </a:solidFill>
              </a:rPr>
              <a:t>perro</a:t>
            </a:r>
            <a:r>
              <a:rPr lang="en-GB" dirty="0">
                <a:solidFill>
                  <a:schemeClr val="accent1">
                    <a:lumMod val="50000"/>
                  </a:schemeClr>
                </a:solidFill>
              </a:rPr>
              <a:t>.</a:t>
            </a:r>
          </a:p>
        </p:txBody>
      </p:sp>
      <p:sp>
        <p:nvSpPr>
          <p:cNvPr id="16" name="TextBox 15"/>
          <p:cNvSpPr txBox="1"/>
          <p:nvPr/>
        </p:nvSpPr>
        <p:spPr>
          <a:xfrm>
            <a:off x="338773" y="4259300"/>
            <a:ext cx="2556588" cy="646331"/>
          </a:xfrm>
          <a:prstGeom prst="rect">
            <a:avLst/>
          </a:prstGeom>
          <a:noFill/>
        </p:spPr>
        <p:txBody>
          <a:bodyPr wrap="square" rtlCol="0">
            <a:spAutoFit/>
          </a:bodyPr>
          <a:lstStyle/>
          <a:p>
            <a:r>
              <a:rPr lang="en-GB" dirty="0">
                <a:solidFill>
                  <a:schemeClr val="accent1">
                    <a:lumMod val="50000"/>
                  </a:schemeClr>
                </a:solidFill>
              </a:rPr>
              <a:t>Tenemos un </a:t>
            </a:r>
            <a:r>
              <a:rPr lang="en-GB" dirty="0" err="1">
                <a:solidFill>
                  <a:schemeClr val="accent1">
                    <a:lumMod val="50000"/>
                  </a:schemeClr>
                </a:solidFill>
              </a:rPr>
              <a:t>abuelo</a:t>
            </a:r>
            <a:r>
              <a:rPr lang="en-GB" dirty="0">
                <a:solidFill>
                  <a:schemeClr val="accent1">
                    <a:lumMod val="50000"/>
                  </a:schemeClr>
                </a:solidFill>
              </a:rPr>
              <a:t> y una </a:t>
            </a:r>
            <a:r>
              <a:rPr lang="en-GB" dirty="0" err="1">
                <a:solidFill>
                  <a:schemeClr val="accent1">
                    <a:lumMod val="50000"/>
                  </a:schemeClr>
                </a:solidFill>
              </a:rPr>
              <a:t>abuela</a:t>
            </a:r>
            <a:r>
              <a:rPr lang="en-GB" dirty="0">
                <a:solidFill>
                  <a:schemeClr val="accent1">
                    <a:lumMod val="50000"/>
                  </a:schemeClr>
                </a:solidFill>
              </a:rPr>
              <a:t>.</a:t>
            </a:r>
          </a:p>
        </p:txBody>
      </p:sp>
      <p:sp>
        <p:nvSpPr>
          <p:cNvPr id="17" name="TextBox 16"/>
          <p:cNvSpPr txBox="1"/>
          <p:nvPr/>
        </p:nvSpPr>
        <p:spPr>
          <a:xfrm>
            <a:off x="338773" y="5526893"/>
            <a:ext cx="2556588" cy="646331"/>
          </a:xfrm>
          <a:prstGeom prst="rect">
            <a:avLst/>
          </a:prstGeom>
          <a:noFill/>
        </p:spPr>
        <p:txBody>
          <a:bodyPr wrap="square" rtlCol="0">
            <a:spAutoFit/>
          </a:bodyPr>
          <a:lstStyle/>
          <a:p>
            <a:r>
              <a:rPr lang="en-GB" dirty="0">
                <a:solidFill>
                  <a:schemeClr val="accent1">
                    <a:lumMod val="50000"/>
                  </a:schemeClr>
                </a:solidFill>
              </a:rPr>
              <a:t>Tenemos un </a:t>
            </a:r>
            <a:r>
              <a:rPr lang="en-GB" dirty="0" err="1">
                <a:solidFill>
                  <a:schemeClr val="accent1">
                    <a:lumMod val="50000"/>
                  </a:schemeClr>
                </a:solidFill>
              </a:rPr>
              <a:t>hermano</a:t>
            </a:r>
            <a:r>
              <a:rPr lang="en-GB" dirty="0">
                <a:solidFill>
                  <a:schemeClr val="accent1">
                    <a:lumMod val="50000"/>
                  </a:schemeClr>
                </a:solidFill>
              </a:rPr>
              <a:t>.</a:t>
            </a:r>
          </a:p>
        </p:txBody>
      </p:sp>
      <p:sp>
        <p:nvSpPr>
          <p:cNvPr id="18" name="TextBox 17"/>
          <p:cNvSpPr txBox="1"/>
          <p:nvPr/>
        </p:nvSpPr>
        <p:spPr>
          <a:xfrm>
            <a:off x="2940440" y="5665906"/>
            <a:ext cx="2556588" cy="369332"/>
          </a:xfrm>
          <a:prstGeom prst="rect">
            <a:avLst/>
          </a:prstGeom>
          <a:noFill/>
        </p:spPr>
        <p:txBody>
          <a:bodyPr wrap="square" rtlCol="0">
            <a:spAutoFit/>
          </a:bodyPr>
          <a:lstStyle/>
          <a:p>
            <a:r>
              <a:rPr lang="en-GB" dirty="0">
                <a:solidFill>
                  <a:schemeClr val="accent1">
                    <a:lumMod val="50000"/>
                  </a:schemeClr>
                </a:solidFill>
              </a:rPr>
              <a:t>Carlos y Martín.</a:t>
            </a:r>
          </a:p>
        </p:txBody>
      </p:sp>
      <p:sp>
        <p:nvSpPr>
          <p:cNvPr id="19" name="TextBox 18"/>
          <p:cNvSpPr txBox="1"/>
          <p:nvPr/>
        </p:nvSpPr>
        <p:spPr>
          <a:xfrm>
            <a:off x="5889263" y="2468985"/>
            <a:ext cx="2556588" cy="369332"/>
          </a:xfrm>
          <a:prstGeom prst="rect">
            <a:avLst/>
          </a:prstGeom>
          <a:noFill/>
        </p:spPr>
        <p:txBody>
          <a:bodyPr wrap="square" rtlCol="0">
            <a:spAutoFit/>
          </a:bodyPr>
          <a:lstStyle/>
          <a:p>
            <a:r>
              <a:rPr lang="en-GB" dirty="0" err="1">
                <a:solidFill>
                  <a:schemeClr val="accent1">
                    <a:lumMod val="50000"/>
                  </a:schemeClr>
                </a:solidFill>
              </a:rPr>
              <a:t>Tengo</a:t>
            </a:r>
            <a:r>
              <a:rPr lang="en-GB" dirty="0">
                <a:solidFill>
                  <a:schemeClr val="accent1">
                    <a:lumMod val="50000"/>
                  </a:schemeClr>
                </a:solidFill>
              </a:rPr>
              <a:t> dos </a:t>
            </a:r>
            <a:r>
              <a:rPr lang="en-GB" dirty="0" err="1">
                <a:solidFill>
                  <a:schemeClr val="accent1">
                    <a:lumMod val="50000"/>
                  </a:schemeClr>
                </a:solidFill>
              </a:rPr>
              <a:t>perros</a:t>
            </a:r>
            <a:r>
              <a:rPr lang="en-GB" dirty="0">
                <a:solidFill>
                  <a:schemeClr val="accent1">
                    <a:lumMod val="50000"/>
                  </a:schemeClr>
                </a:solidFill>
              </a:rPr>
              <a:t>.</a:t>
            </a:r>
          </a:p>
        </p:txBody>
      </p:sp>
      <p:sp>
        <p:nvSpPr>
          <p:cNvPr id="20" name="TextBox 19"/>
          <p:cNvSpPr txBox="1"/>
          <p:nvPr/>
        </p:nvSpPr>
        <p:spPr>
          <a:xfrm>
            <a:off x="8481876" y="2480859"/>
            <a:ext cx="2556588" cy="369332"/>
          </a:xfrm>
          <a:prstGeom prst="rect">
            <a:avLst/>
          </a:prstGeom>
          <a:noFill/>
        </p:spPr>
        <p:txBody>
          <a:bodyPr wrap="square" rtlCol="0">
            <a:spAutoFit/>
          </a:bodyPr>
          <a:lstStyle/>
          <a:p>
            <a:r>
              <a:rPr lang="en-GB" dirty="0">
                <a:solidFill>
                  <a:schemeClr val="accent1">
                    <a:lumMod val="50000"/>
                  </a:schemeClr>
                </a:solidFill>
              </a:rPr>
              <a:t>Lorena.</a:t>
            </a:r>
          </a:p>
        </p:txBody>
      </p:sp>
      <p:sp>
        <p:nvSpPr>
          <p:cNvPr id="21" name="TextBox 20"/>
          <p:cNvSpPr txBox="1"/>
          <p:nvPr/>
        </p:nvSpPr>
        <p:spPr>
          <a:xfrm>
            <a:off x="5889263" y="3105018"/>
            <a:ext cx="2556588" cy="369332"/>
          </a:xfrm>
          <a:prstGeom prst="rect">
            <a:avLst/>
          </a:prstGeom>
          <a:noFill/>
        </p:spPr>
        <p:txBody>
          <a:bodyPr wrap="square" rtlCol="0">
            <a:spAutoFit/>
          </a:bodyPr>
          <a:lstStyle/>
          <a:p>
            <a:r>
              <a:rPr lang="en-GB" dirty="0" err="1">
                <a:solidFill>
                  <a:schemeClr val="accent1">
                    <a:lumMod val="50000"/>
                  </a:schemeClr>
                </a:solidFill>
              </a:rPr>
              <a:t>Tengo</a:t>
            </a:r>
            <a:r>
              <a:rPr lang="en-GB" dirty="0">
                <a:solidFill>
                  <a:schemeClr val="accent1">
                    <a:lumMod val="50000"/>
                  </a:schemeClr>
                </a:solidFill>
              </a:rPr>
              <a:t> </a:t>
            </a:r>
            <a:r>
              <a:rPr lang="en-GB" dirty="0" err="1">
                <a:solidFill>
                  <a:schemeClr val="accent1">
                    <a:lumMod val="50000"/>
                  </a:schemeClr>
                </a:solidFill>
              </a:rPr>
              <a:t>una</a:t>
            </a:r>
            <a:r>
              <a:rPr lang="en-GB" dirty="0">
                <a:solidFill>
                  <a:schemeClr val="accent1">
                    <a:lumMod val="50000"/>
                  </a:schemeClr>
                </a:solidFill>
              </a:rPr>
              <a:t> prima.</a:t>
            </a:r>
          </a:p>
        </p:txBody>
      </p:sp>
      <p:sp>
        <p:nvSpPr>
          <p:cNvPr id="22" name="TextBox 21"/>
          <p:cNvSpPr txBox="1"/>
          <p:nvPr/>
        </p:nvSpPr>
        <p:spPr>
          <a:xfrm>
            <a:off x="8481876" y="3117868"/>
            <a:ext cx="2556588" cy="369332"/>
          </a:xfrm>
          <a:prstGeom prst="rect">
            <a:avLst/>
          </a:prstGeom>
          <a:noFill/>
        </p:spPr>
        <p:txBody>
          <a:bodyPr wrap="square" rtlCol="0">
            <a:spAutoFit/>
          </a:bodyPr>
          <a:lstStyle/>
          <a:p>
            <a:r>
              <a:rPr lang="en-GB" dirty="0">
                <a:solidFill>
                  <a:schemeClr val="accent1">
                    <a:lumMod val="50000"/>
                  </a:schemeClr>
                </a:solidFill>
              </a:rPr>
              <a:t>Isobel.</a:t>
            </a:r>
          </a:p>
        </p:txBody>
      </p:sp>
      <p:sp>
        <p:nvSpPr>
          <p:cNvPr id="23" name="TextBox 22"/>
          <p:cNvSpPr txBox="1"/>
          <p:nvPr/>
        </p:nvSpPr>
        <p:spPr>
          <a:xfrm>
            <a:off x="5889263" y="3741051"/>
            <a:ext cx="2556588" cy="369332"/>
          </a:xfrm>
          <a:prstGeom prst="rect">
            <a:avLst/>
          </a:prstGeom>
          <a:noFill/>
        </p:spPr>
        <p:txBody>
          <a:bodyPr wrap="square" rtlCol="0">
            <a:spAutoFit/>
          </a:bodyPr>
          <a:lstStyle/>
          <a:p>
            <a:r>
              <a:rPr lang="en-GB" dirty="0" err="1">
                <a:solidFill>
                  <a:schemeClr val="accent1">
                    <a:lumMod val="50000"/>
                  </a:schemeClr>
                </a:solidFill>
              </a:rPr>
              <a:t>Tengo</a:t>
            </a:r>
            <a:r>
              <a:rPr lang="en-GB" dirty="0">
                <a:solidFill>
                  <a:schemeClr val="accent1">
                    <a:lumMod val="50000"/>
                  </a:schemeClr>
                </a:solidFill>
              </a:rPr>
              <a:t> un </a:t>
            </a:r>
            <a:r>
              <a:rPr lang="en-GB" dirty="0" err="1">
                <a:solidFill>
                  <a:schemeClr val="accent1">
                    <a:lumMod val="50000"/>
                  </a:schemeClr>
                </a:solidFill>
              </a:rPr>
              <a:t>gato</a:t>
            </a:r>
            <a:r>
              <a:rPr lang="en-GB" dirty="0">
                <a:solidFill>
                  <a:schemeClr val="accent1">
                    <a:lumMod val="50000"/>
                  </a:schemeClr>
                </a:solidFill>
              </a:rPr>
              <a:t>.</a:t>
            </a:r>
          </a:p>
        </p:txBody>
      </p:sp>
      <p:sp>
        <p:nvSpPr>
          <p:cNvPr id="24" name="TextBox 23"/>
          <p:cNvSpPr txBox="1"/>
          <p:nvPr/>
        </p:nvSpPr>
        <p:spPr>
          <a:xfrm>
            <a:off x="8481876" y="3754877"/>
            <a:ext cx="2556588" cy="369332"/>
          </a:xfrm>
          <a:prstGeom prst="rect">
            <a:avLst/>
          </a:prstGeom>
          <a:noFill/>
        </p:spPr>
        <p:txBody>
          <a:bodyPr wrap="square" rtlCol="0">
            <a:spAutoFit/>
          </a:bodyPr>
          <a:lstStyle/>
          <a:p>
            <a:r>
              <a:rPr lang="en-GB" dirty="0">
                <a:solidFill>
                  <a:schemeClr val="accent1">
                    <a:lumMod val="50000"/>
                  </a:schemeClr>
                </a:solidFill>
              </a:rPr>
              <a:t>Luca.</a:t>
            </a:r>
          </a:p>
        </p:txBody>
      </p:sp>
      <p:sp>
        <p:nvSpPr>
          <p:cNvPr id="25" name="TextBox 24"/>
          <p:cNvSpPr txBox="1"/>
          <p:nvPr/>
        </p:nvSpPr>
        <p:spPr>
          <a:xfrm>
            <a:off x="5889263" y="4377084"/>
            <a:ext cx="2556588" cy="369332"/>
          </a:xfrm>
          <a:prstGeom prst="rect">
            <a:avLst/>
          </a:prstGeom>
          <a:noFill/>
        </p:spPr>
        <p:txBody>
          <a:bodyPr wrap="square" rtlCol="0">
            <a:spAutoFit/>
          </a:bodyPr>
          <a:lstStyle/>
          <a:p>
            <a:r>
              <a:rPr lang="en-GB" dirty="0">
                <a:solidFill>
                  <a:schemeClr val="accent1">
                    <a:lumMod val="50000"/>
                  </a:schemeClr>
                </a:solidFill>
              </a:rPr>
              <a:t>Tenemos dos </a:t>
            </a:r>
            <a:r>
              <a:rPr lang="en-GB" dirty="0" err="1">
                <a:solidFill>
                  <a:schemeClr val="accent1">
                    <a:lumMod val="50000"/>
                  </a:schemeClr>
                </a:solidFill>
              </a:rPr>
              <a:t>perros</a:t>
            </a:r>
            <a:r>
              <a:rPr lang="en-GB" dirty="0">
                <a:solidFill>
                  <a:schemeClr val="accent1">
                    <a:lumMod val="50000"/>
                  </a:schemeClr>
                </a:solidFill>
              </a:rPr>
              <a:t>.</a:t>
            </a:r>
          </a:p>
        </p:txBody>
      </p:sp>
      <p:sp>
        <p:nvSpPr>
          <p:cNvPr id="26" name="TextBox 25"/>
          <p:cNvSpPr txBox="1"/>
          <p:nvPr/>
        </p:nvSpPr>
        <p:spPr>
          <a:xfrm>
            <a:off x="8481876" y="4391886"/>
            <a:ext cx="2556588" cy="369332"/>
          </a:xfrm>
          <a:prstGeom prst="rect">
            <a:avLst/>
          </a:prstGeom>
          <a:noFill/>
        </p:spPr>
        <p:txBody>
          <a:bodyPr wrap="square" rtlCol="0">
            <a:spAutoFit/>
          </a:bodyPr>
          <a:lstStyle/>
          <a:p>
            <a:r>
              <a:rPr lang="en-GB" dirty="0">
                <a:solidFill>
                  <a:schemeClr val="accent1">
                    <a:lumMod val="50000"/>
                  </a:schemeClr>
                </a:solidFill>
              </a:rPr>
              <a:t>Carlos y Ana.</a:t>
            </a:r>
          </a:p>
        </p:txBody>
      </p:sp>
      <p:sp>
        <p:nvSpPr>
          <p:cNvPr id="27" name="TextBox 26"/>
          <p:cNvSpPr txBox="1"/>
          <p:nvPr/>
        </p:nvSpPr>
        <p:spPr>
          <a:xfrm>
            <a:off x="5889263" y="5013117"/>
            <a:ext cx="2556588" cy="369332"/>
          </a:xfrm>
          <a:prstGeom prst="rect">
            <a:avLst/>
          </a:prstGeom>
          <a:noFill/>
        </p:spPr>
        <p:txBody>
          <a:bodyPr wrap="square" rtlCol="0">
            <a:spAutoFit/>
          </a:bodyPr>
          <a:lstStyle/>
          <a:p>
            <a:r>
              <a:rPr lang="en-GB" dirty="0">
                <a:solidFill>
                  <a:schemeClr val="accent1">
                    <a:lumMod val="50000"/>
                  </a:schemeClr>
                </a:solidFill>
              </a:rPr>
              <a:t>Tenemos una prima.</a:t>
            </a:r>
          </a:p>
        </p:txBody>
      </p:sp>
      <p:sp>
        <p:nvSpPr>
          <p:cNvPr id="28" name="TextBox 27"/>
          <p:cNvSpPr txBox="1"/>
          <p:nvPr/>
        </p:nvSpPr>
        <p:spPr>
          <a:xfrm>
            <a:off x="8481876" y="5028895"/>
            <a:ext cx="2556588" cy="369332"/>
          </a:xfrm>
          <a:prstGeom prst="rect">
            <a:avLst/>
          </a:prstGeom>
          <a:noFill/>
        </p:spPr>
        <p:txBody>
          <a:bodyPr wrap="square" rtlCol="0">
            <a:spAutoFit/>
          </a:bodyPr>
          <a:lstStyle/>
          <a:p>
            <a:r>
              <a:rPr lang="en-GB" dirty="0">
                <a:solidFill>
                  <a:schemeClr val="accent1">
                    <a:lumMod val="50000"/>
                  </a:schemeClr>
                </a:solidFill>
              </a:rPr>
              <a:t>Luca y Lorena.</a:t>
            </a:r>
          </a:p>
        </p:txBody>
      </p:sp>
      <p:sp>
        <p:nvSpPr>
          <p:cNvPr id="29" name="TextBox 28"/>
          <p:cNvSpPr txBox="1"/>
          <p:nvPr/>
        </p:nvSpPr>
        <p:spPr>
          <a:xfrm>
            <a:off x="5889263" y="5649150"/>
            <a:ext cx="2556588" cy="369332"/>
          </a:xfrm>
          <a:prstGeom prst="rect">
            <a:avLst/>
          </a:prstGeom>
          <a:noFill/>
        </p:spPr>
        <p:txBody>
          <a:bodyPr wrap="square" rtlCol="0">
            <a:spAutoFit/>
          </a:bodyPr>
          <a:lstStyle/>
          <a:p>
            <a:r>
              <a:rPr lang="en-GB" dirty="0">
                <a:solidFill>
                  <a:schemeClr val="accent1">
                    <a:lumMod val="50000"/>
                  </a:schemeClr>
                </a:solidFill>
              </a:rPr>
              <a:t>Tenemos un </a:t>
            </a:r>
            <a:r>
              <a:rPr lang="en-GB" dirty="0" err="1">
                <a:solidFill>
                  <a:schemeClr val="accent1">
                    <a:lumMod val="50000"/>
                  </a:schemeClr>
                </a:solidFill>
              </a:rPr>
              <a:t>gato</a:t>
            </a:r>
            <a:r>
              <a:rPr lang="en-GB" dirty="0">
                <a:solidFill>
                  <a:schemeClr val="accent1">
                    <a:lumMod val="50000"/>
                  </a:schemeClr>
                </a:solidFill>
              </a:rPr>
              <a:t>.</a:t>
            </a:r>
          </a:p>
        </p:txBody>
      </p:sp>
      <p:sp>
        <p:nvSpPr>
          <p:cNvPr id="30" name="TextBox 29"/>
          <p:cNvSpPr txBox="1"/>
          <p:nvPr/>
        </p:nvSpPr>
        <p:spPr>
          <a:xfrm>
            <a:off x="8481876" y="5665906"/>
            <a:ext cx="2556588" cy="369332"/>
          </a:xfrm>
          <a:prstGeom prst="rect">
            <a:avLst/>
          </a:prstGeom>
          <a:noFill/>
        </p:spPr>
        <p:txBody>
          <a:bodyPr wrap="square" rtlCol="0">
            <a:spAutoFit/>
          </a:bodyPr>
          <a:lstStyle/>
          <a:p>
            <a:r>
              <a:rPr lang="en-GB" dirty="0">
                <a:solidFill>
                  <a:schemeClr val="accent1">
                    <a:lumMod val="50000"/>
                  </a:schemeClr>
                </a:solidFill>
              </a:rPr>
              <a:t>Emilia y Martín.</a:t>
            </a:r>
          </a:p>
        </p:txBody>
      </p:sp>
      <p:sp>
        <p:nvSpPr>
          <p:cNvPr id="34" name="TextBox 33"/>
          <p:cNvSpPr txBox="1"/>
          <p:nvPr/>
        </p:nvSpPr>
        <p:spPr>
          <a:xfrm>
            <a:off x="48128" y="2451678"/>
            <a:ext cx="436729" cy="369332"/>
          </a:xfrm>
          <a:prstGeom prst="rect">
            <a:avLst/>
          </a:prstGeom>
          <a:noFill/>
        </p:spPr>
        <p:txBody>
          <a:bodyPr wrap="square" rtlCol="0">
            <a:spAutoFit/>
          </a:bodyPr>
          <a:lstStyle/>
          <a:p>
            <a:r>
              <a:rPr lang="en-GB" b="1" dirty="0">
                <a:solidFill>
                  <a:schemeClr val="accent1">
                    <a:lumMod val="50000"/>
                  </a:schemeClr>
                </a:solidFill>
              </a:rPr>
              <a:t>1)</a:t>
            </a:r>
          </a:p>
        </p:txBody>
      </p:sp>
      <p:sp>
        <p:nvSpPr>
          <p:cNvPr id="35" name="TextBox 34"/>
          <p:cNvSpPr txBox="1"/>
          <p:nvPr/>
        </p:nvSpPr>
        <p:spPr>
          <a:xfrm>
            <a:off x="48128" y="4365210"/>
            <a:ext cx="436729" cy="369332"/>
          </a:xfrm>
          <a:prstGeom prst="rect">
            <a:avLst/>
          </a:prstGeom>
          <a:noFill/>
        </p:spPr>
        <p:txBody>
          <a:bodyPr wrap="square" rtlCol="0">
            <a:spAutoFit/>
          </a:bodyPr>
          <a:lstStyle/>
          <a:p>
            <a:r>
              <a:rPr lang="en-GB" b="1" dirty="0">
                <a:solidFill>
                  <a:schemeClr val="accent1">
                    <a:lumMod val="50000"/>
                  </a:schemeClr>
                </a:solidFill>
              </a:rPr>
              <a:t>1)</a:t>
            </a:r>
          </a:p>
        </p:txBody>
      </p:sp>
      <p:sp>
        <p:nvSpPr>
          <p:cNvPr id="38" name="TextBox 37"/>
          <p:cNvSpPr txBox="1"/>
          <p:nvPr/>
        </p:nvSpPr>
        <p:spPr>
          <a:xfrm>
            <a:off x="48128" y="3089522"/>
            <a:ext cx="436729" cy="369332"/>
          </a:xfrm>
          <a:prstGeom prst="rect">
            <a:avLst/>
          </a:prstGeom>
          <a:noFill/>
        </p:spPr>
        <p:txBody>
          <a:bodyPr wrap="square" rtlCol="0">
            <a:spAutoFit/>
          </a:bodyPr>
          <a:lstStyle/>
          <a:p>
            <a:r>
              <a:rPr lang="en-GB" b="1" dirty="0">
                <a:solidFill>
                  <a:schemeClr val="accent1">
                    <a:lumMod val="50000"/>
                  </a:schemeClr>
                </a:solidFill>
              </a:rPr>
              <a:t>2)</a:t>
            </a:r>
          </a:p>
        </p:txBody>
      </p:sp>
      <p:sp>
        <p:nvSpPr>
          <p:cNvPr id="39" name="TextBox 38"/>
          <p:cNvSpPr txBox="1"/>
          <p:nvPr/>
        </p:nvSpPr>
        <p:spPr>
          <a:xfrm>
            <a:off x="48128" y="5003054"/>
            <a:ext cx="436729" cy="369332"/>
          </a:xfrm>
          <a:prstGeom prst="rect">
            <a:avLst/>
          </a:prstGeom>
          <a:noFill/>
        </p:spPr>
        <p:txBody>
          <a:bodyPr wrap="square" rtlCol="0">
            <a:spAutoFit/>
          </a:bodyPr>
          <a:lstStyle/>
          <a:p>
            <a:r>
              <a:rPr lang="en-GB" b="1" dirty="0">
                <a:solidFill>
                  <a:schemeClr val="accent1">
                    <a:lumMod val="50000"/>
                  </a:schemeClr>
                </a:solidFill>
              </a:rPr>
              <a:t>2)</a:t>
            </a:r>
          </a:p>
        </p:txBody>
      </p:sp>
      <p:sp>
        <p:nvSpPr>
          <p:cNvPr id="42" name="TextBox 41"/>
          <p:cNvSpPr txBox="1"/>
          <p:nvPr/>
        </p:nvSpPr>
        <p:spPr>
          <a:xfrm>
            <a:off x="48128" y="5640897"/>
            <a:ext cx="436729" cy="369332"/>
          </a:xfrm>
          <a:prstGeom prst="rect">
            <a:avLst/>
          </a:prstGeom>
          <a:noFill/>
        </p:spPr>
        <p:txBody>
          <a:bodyPr wrap="square" rtlCol="0">
            <a:spAutoFit/>
          </a:bodyPr>
          <a:lstStyle/>
          <a:p>
            <a:r>
              <a:rPr lang="en-GB" b="1" dirty="0">
                <a:solidFill>
                  <a:schemeClr val="accent1">
                    <a:lumMod val="50000"/>
                  </a:schemeClr>
                </a:solidFill>
              </a:rPr>
              <a:t>3)</a:t>
            </a:r>
          </a:p>
        </p:txBody>
      </p:sp>
      <p:sp>
        <p:nvSpPr>
          <p:cNvPr id="45" name="TextBox 44"/>
          <p:cNvSpPr txBox="1"/>
          <p:nvPr/>
        </p:nvSpPr>
        <p:spPr>
          <a:xfrm>
            <a:off x="48128" y="3727366"/>
            <a:ext cx="436729" cy="369332"/>
          </a:xfrm>
          <a:prstGeom prst="rect">
            <a:avLst/>
          </a:prstGeom>
          <a:noFill/>
        </p:spPr>
        <p:txBody>
          <a:bodyPr wrap="square" rtlCol="0">
            <a:spAutoFit/>
          </a:bodyPr>
          <a:lstStyle/>
          <a:p>
            <a:r>
              <a:rPr lang="en-GB" b="1" dirty="0">
                <a:solidFill>
                  <a:schemeClr val="accent1">
                    <a:lumMod val="50000"/>
                  </a:schemeClr>
                </a:solidFill>
              </a:rPr>
              <a:t>3)</a:t>
            </a:r>
          </a:p>
        </p:txBody>
      </p:sp>
      <p:sp>
        <p:nvSpPr>
          <p:cNvPr id="2" name="Title 1"/>
          <p:cNvSpPr>
            <a:spLocks noGrp="1"/>
          </p:cNvSpPr>
          <p:nvPr>
            <p:ph type="title"/>
          </p:nvPr>
        </p:nvSpPr>
        <p:spPr>
          <a:xfrm>
            <a:off x="9985184" y="458625"/>
            <a:ext cx="272784" cy="170292"/>
          </a:xfrm>
        </p:spPr>
        <p:txBody>
          <a:bodyPr>
            <a:normAutofit/>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 </a:t>
            </a:r>
            <a:r>
              <a:rPr lang="en-GB" sz="100" b="1" dirty="0" err="1">
                <a:solidFill>
                  <a:prstClr val="white"/>
                </a:solidFill>
              </a:rPr>
              <a:t>escuchar</a:t>
            </a:r>
            <a:endParaRPr lang="en-GB" sz="100" dirty="0"/>
          </a:p>
        </p:txBody>
      </p:sp>
      <p:sp>
        <p:nvSpPr>
          <p:cNvPr id="46"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3" name="TextBox 52">
            <a:extLst>
              <a:ext uri="{FF2B5EF4-FFF2-40B4-BE49-F238E27FC236}">
                <a16:creationId xmlns:a16="http://schemas.microsoft.com/office/drawing/2014/main" id="{5F89CC14-B057-4924-B2C1-42EBEC907870}"/>
              </a:ext>
            </a:extLst>
          </p:cNvPr>
          <p:cNvSpPr txBox="1"/>
          <p:nvPr/>
        </p:nvSpPr>
        <p:spPr>
          <a:xfrm>
            <a:off x="5577691" y="2451678"/>
            <a:ext cx="436729" cy="369332"/>
          </a:xfrm>
          <a:prstGeom prst="rect">
            <a:avLst/>
          </a:prstGeom>
          <a:noFill/>
        </p:spPr>
        <p:txBody>
          <a:bodyPr wrap="square" rtlCol="0">
            <a:spAutoFit/>
          </a:bodyPr>
          <a:lstStyle/>
          <a:p>
            <a:r>
              <a:rPr lang="en-GB" b="1" dirty="0">
                <a:solidFill>
                  <a:schemeClr val="accent1">
                    <a:lumMod val="50000"/>
                  </a:schemeClr>
                </a:solidFill>
              </a:rPr>
              <a:t>1)</a:t>
            </a:r>
          </a:p>
        </p:txBody>
      </p:sp>
      <p:sp>
        <p:nvSpPr>
          <p:cNvPr id="54" name="TextBox 53">
            <a:extLst>
              <a:ext uri="{FF2B5EF4-FFF2-40B4-BE49-F238E27FC236}">
                <a16:creationId xmlns:a16="http://schemas.microsoft.com/office/drawing/2014/main" id="{18F1DF16-590D-4A80-9FCC-491101177A60}"/>
              </a:ext>
            </a:extLst>
          </p:cNvPr>
          <p:cNvSpPr txBox="1"/>
          <p:nvPr/>
        </p:nvSpPr>
        <p:spPr>
          <a:xfrm>
            <a:off x="5577691" y="4365210"/>
            <a:ext cx="436729" cy="369332"/>
          </a:xfrm>
          <a:prstGeom prst="rect">
            <a:avLst/>
          </a:prstGeom>
          <a:noFill/>
        </p:spPr>
        <p:txBody>
          <a:bodyPr wrap="square" rtlCol="0">
            <a:spAutoFit/>
          </a:bodyPr>
          <a:lstStyle/>
          <a:p>
            <a:r>
              <a:rPr lang="en-GB" b="1" dirty="0">
                <a:solidFill>
                  <a:schemeClr val="accent1">
                    <a:lumMod val="50000"/>
                  </a:schemeClr>
                </a:solidFill>
              </a:rPr>
              <a:t>1)</a:t>
            </a:r>
          </a:p>
        </p:txBody>
      </p:sp>
      <p:sp>
        <p:nvSpPr>
          <p:cNvPr id="55" name="TextBox 54">
            <a:extLst>
              <a:ext uri="{FF2B5EF4-FFF2-40B4-BE49-F238E27FC236}">
                <a16:creationId xmlns:a16="http://schemas.microsoft.com/office/drawing/2014/main" id="{7D3BB515-2C06-4586-8CF7-F9DBF3E59DDF}"/>
              </a:ext>
            </a:extLst>
          </p:cNvPr>
          <p:cNvSpPr txBox="1"/>
          <p:nvPr/>
        </p:nvSpPr>
        <p:spPr>
          <a:xfrm>
            <a:off x="5577691" y="3089522"/>
            <a:ext cx="436729" cy="369332"/>
          </a:xfrm>
          <a:prstGeom prst="rect">
            <a:avLst/>
          </a:prstGeom>
          <a:noFill/>
        </p:spPr>
        <p:txBody>
          <a:bodyPr wrap="square" rtlCol="0">
            <a:spAutoFit/>
          </a:bodyPr>
          <a:lstStyle/>
          <a:p>
            <a:r>
              <a:rPr lang="en-GB" b="1" dirty="0">
                <a:solidFill>
                  <a:schemeClr val="accent1">
                    <a:lumMod val="50000"/>
                  </a:schemeClr>
                </a:solidFill>
              </a:rPr>
              <a:t>2)</a:t>
            </a:r>
          </a:p>
        </p:txBody>
      </p:sp>
      <p:sp>
        <p:nvSpPr>
          <p:cNvPr id="56" name="TextBox 55">
            <a:extLst>
              <a:ext uri="{FF2B5EF4-FFF2-40B4-BE49-F238E27FC236}">
                <a16:creationId xmlns:a16="http://schemas.microsoft.com/office/drawing/2014/main" id="{F4BB1E28-7CCB-4504-B9FF-EF0FE50FF86C}"/>
              </a:ext>
            </a:extLst>
          </p:cNvPr>
          <p:cNvSpPr txBox="1"/>
          <p:nvPr/>
        </p:nvSpPr>
        <p:spPr>
          <a:xfrm>
            <a:off x="5577691" y="5003054"/>
            <a:ext cx="436729" cy="369332"/>
          </a:xfrm>
          <a:prstGeom prst="rect">
            <a:avLst/>
          </a:prstGeom>
          <a:noFill/>
        </p:spPr>
        <p:txBody>
          <a:bodyPr wrap="square" rtlCol="0">
            <a:spAutoFit/>
          </a:bodyPr>
          <a:lstStyle/>
          <a:p>
            <a:r>
              <a:rPr lang="en-GB" b="1" dirty="0">
                <a:solidFill>
                  <a:schemeClr val="accent1">
                    <a:lumMod val="50000"/>
                  </a:schemeClr>
                </a:solidFill>
              </a:rPr>
              <a:t>2)</a:t>
            </a:r>
          </a:p>
        </p:txBody>
      </p:sp>
      <p:sp>
        <p:nvSpPr>
          <p:cNvPr id="57" name="TextBox 56">
            <a:extLst>
              <a:ext uri="{FF2B5EF4-FFF2-40B4-BE49-F238E27FC236}">
                <a16:creationId xmlns:a16="http://schemas.microsoft.com/office/drawing/2014/main" id="{DD80A38A-1C20-4193-850A-B0DB9F3CF53E}"/>
              </a:ext>
            </a:extLst>
          </p:cNvPr>
          <p:cNvSpPr txBox="1"/>
          <p:nvPr/>
        </p:nvSpPr>
        <p:spPr>
          <a:xfrm>
            <a:off x="5577691" y="5640897"/>
            <a:ext cx="436729" cy="369332"/>
          </a:xfrm>
          <a:prstGeom prst="rect">
            <a:avLst/>
          </a:prstGeom>
          <a:noFill/>
        </p:spPr>
        <p:txBody>
          <a:bodyPr wrap="square" rtlCol="0">
            <a:spAutoFit/>
          </a:bodyPr>
          <a:lstStyle/>
          <a:p>
            <a:r>
              <a:rPr lang="en-GB" b="1" dirty="0">
                <a:solidFill>
                  <a:schemeClr val="accent1">
                    <a:lumMod val="50000"/>
                  </a:schemeClr>
                </a:solidFill>
              </a:rPr>
              <a:t>3)</a:t>
            </a:r>
          </a:p>
        </p:txBody>
      </p:sp>
      <p:sp>
        <p:nvSpPr>
          <p:cNvPr id="58" name="TextBox 57">
            <a:extLst>
              <a:ext uri="{FF2B5EF4-FFF2-40B4-BE49-F238E27FC236}">
                <a16:creationId xmlns:a16="http://schemas.microsoft.com/office/drawing/2014/main" id="{9448CE16-311A-4632-AE81-C0A4EE690330}"/>
              </a:ext>
            </a:extLst>
          </p:cNvPr>
          <p:cNvSpPr txBox="1"/>
          <p:nvPr/>
        </p:nvSpPr>
        <p:spPr>
          <a:xfrm>
            <a:off x="5577691" y="3727366"/>
            <a:ext cx="436729" cy="369332"/>
          </a:xfrm>
          <a:prstGeom prst="rect">
            <a:avLst/>
          </a:prstGeom>
          <a:noFill/>
        </p:spPr>
        <p:txBody>
          <a:bodyPr wrap="square" rtlCol="0">
            <a:spAutoFit/>
          </a:bodyPr>
          <a:lstStyle/>
          <a:p>
            <a:r>
              <a:rPr lang="en-GB" b="1" dirty="0">
                <a:solidFill>
                  <a:schemeClr val="accent1">
                    <a:lumMod val="50000"/>
                  </a:schemeClr>
                </a:solidFill>
              </a:rPr>
              <a:t>3)</a:t>
            </a:r>
          </a:p>
        </p:txBody>
      </p:sp>
    </p:spTree>
    <p:extLst>
      <p:ext uri="{BB962C8B-B14F-4D97-AF65-F5344CB8AC3E}">
        <p14:creationId xmlns:p14="http://schemas.microsoft.com/office/powerpoint/2010/main" val="26730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Talking about family</a:t>
            </a: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7" y="3071746"/>
            <a:ext cx="7291126" cy="567626"/>
          </a:xfrm>
        </p:spPr>
        <p:txBody>
          <a:bodyPr>
            <a:normAutofit/>
          </a:bodyPr>
          <a:lstStyle/>
          <a:p>
            <a:pPr algn="l"/>
            <a:r>
              <a:rPr lang="en-GB" sz="3000" dirty="0">
                <a:solidFill>
                  <a:prstClr val="white"/>
                </a:solidFill>
              </a:rPr>
              <a:t>Using the verb ‘</a:t>
            </a:r>
            <a:r>
              <a:rPr lang="en-GB" sz="3000" dirty="0" err="1">
                <a:solidFill>
                  <a:prstClr val="white"/>
                </a:solidFill>
              </a:rPr>
              <a:t>tener</a:t>
            </a:r>
            <a:r>
              <a:rPr lang="en-GB" sz="3000" dirty="0">
                <a:solidFill>
                  <a:prstClr val="white"/>
                </a:solidFill>
              </a:rPr>
              <a:t>’</a:t>
            </a:r>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35013" y="3683248"/>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SSCs [</a:t>
            </a:r>
            <a:r>
              <a:rPr lang="en-GB" sz="3000" dirty="0" err="1">
                <a:solidFill>
                  <a:prstClr val="white"/>
                </a:solidFill>
              </a:rPr>
              <a:t>rr</a:t>
            </a:r>
            <a:r>
              <a:rPr lang="en-GB" sz="3000" dirty="0">
                <a:solidFill>
                  <a:prstClr val="white"/>
                </a:solidFill>
              </a:rPr>
              <a:t>], [r]</a:t>
            </a:r>
          </a:p>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2.1 - Week 2 - Lesson 32</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679798"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Rachel Hawkes / Nick Avery </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14/08/21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11560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09197" y="331632"/>
            <a:ext cx="237801" cy="237571"/>
          </a:xfrm>
        </p:spPr>
        <p:txBody>
          <a:bodyPr>
            <a:normAutofit/>
          </a:bodyPr>
          <a:lstStyle/>
          <a:p>
            <a:r>
              <a:rPr lang="en-GB" sz="100" dirty="0" err="1">
                <a:solidFill>
                  <a:schemeClr val="bg1"/>
                </a:solidFill>
              </a:rPr>
              <a:t>escuchar</a:t>
            </a:r>
            <a:endParaRPr lang="en-GB" sz="100" dirty="0">
              <a:solidFill>
                <a:schemeClr val="bg1"/>
              </a:solidFill>
            </a:endParaRPr>
          </a:p>
        </p:txBody>
      </p:sp>
      <p:sp>
        <p:nvSpPr>
          <p:cNvPr id="96" name="TextBox 95">
            <a:extLst>
              <a:ext uri="{FF2B5EF4-FFF2-40B4-BE49-F238E27FC236}">
                <a16:creationId xmlns:a16="http://schemas.microsoft.com/office/drawing/2014/main" id="{6A500173-7AE1-4980-9C52-2DFAE38768EA}"/>
              </a:ext>
            </a:extLst>
          </p:cNvPr>
          <p:cNvSpPr txBox="1"/>
          <p:nvPr/>
        </p:nvSpPr>
        <p:spPr>
          <a:xfrm>
            <a:off x="80535" y="343664"/>
            <a:ext cx="12111455" cy="1077218"/>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Escucha</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3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frases</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lang="en-US" sz="3200" b="1" dirty="0">
                <a:solidFill>
                  <a:schemeClr val="accent1">
                    <a:lumMod val="50000"/>
                  </a:schemeClr>
                </a:solidFill>
                <a:latin typeface="Century Gothic" panose="020B0502020202020204" pitchFamily="34" charset="0"/>
              </a:rPr>
              <a:t>Marc</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a </a:t>
            </a:r>
            <a:r>
              <a:rPr kumimoji="0" lang="en-US" sz="3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cada</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3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vez</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que hay una ‘r’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y una ‘</a:t>
            </a:r>
            <a:r>
              <a:rPr kumimoji="0" lang="en-US" sz="3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rr</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3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Luego</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escribe las palabras o la </a:t>
            </a:r>
            <a:r>
              <a:rPr kumimoji="0" lang="en-US" sz="3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frase</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3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32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español</a:t>
            </a:r>
            <a:r>
              <a:rPr kumimoji="0" lang="en-US" sz="32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a:t>
            </a:r>
            <a:endParaRPr kumimoji="0" lang="en-US" sz="32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7" name="Google Shape;613;p26">
            <a:hlinkClick r:id="" action="ppaction://noaction" highlightClick="1">
              <a:snd r:embed="rId3" name="PhonSentence 1. Estudiar...wav"/>
            </a:hlinkClick>
            <a:extLst>
              <a:ext uri="{FF2B5EF4-FFF2-40B4-BE49-F238E27FC236}">
                <a16:creationId xmlns:a16="http://schemas.microsoft.com/office/drawing/2014/main" id="{E81506B0-A3F8-47F6-A818-34153DC67087}"/>
              </a:ext>
            </a:extLst>
          </p:cNvPr>
          <p:cNvSpPr/>
          <p:nvPr/>
        </p:nvSpPr>
        <p:spPr>
          <a:xfrm>
            <a:off x="574062" y="2681992"/>
            <a:ext cx="648000" cy="64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prstClr val="white"/>
                </a:solidFill>
                <a:latin typeface="Century Gothic" panose="020B0502020202020204" pitchFamily="34" charset="0"/>
              </a:rPr>
              <a:t>1</a:t>
            </a:r>
            <a:endParaRPr kumimoji="0"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8" name="Google Shape;613;p26">
            <a:hlinkClick r:id="" action="ppaction://noaction" highlightClick="1">
              <a:snd r:embed="rId4" name="la senora es seria pero interesante.wav"/>
            </a:hlinkClick>
            <a:extLst>
              <a:ext uri="{FF2B5EF4-FFF2-40B4-BE49-F238E27FC236}">
                <a16:creationId xmlns:a16="http://schemas.microsoft.com/office/drawing/2014/main" id="{E81506B0-A3F8-47F6-A818-34153DC67087}"/>
              </a:ext>
            </a:extLst>
          </p:cNvPr>
          <p:cNvSpPr/>
          <p:nvPr/>
        </p:nvSpPr>
        <p:spPr>
          <a:xfrm>
            <a:off x="560006" y="3592897"/>
            <a:ext cx="648000" cy="64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2</a:t>
            </a:r>
            <a:endParaRPr kumimoji="0"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933084846"/>
              </p:ext>
            </p:extLst>
          </p:nvPr>
        </p:nvGraphicFramePr>
        <p:xfrm>
          <a:off x="1713022" y="1641779"/>
          <a:ext cx="10440198" cy="4572000"/>
        </p:xfrm>
        <a:graphic>
          <a:graphicData uri="http://schemas.openxmlformats.org/drawingml/2006/table">
            <a:tbl>
              <a:tblPr firstRow="1" bandRow="1">
                <a:tableStyleId>{5C22544A-7EE6-4342-B048-85BDC9FD1C3A}</a:tableStyleId>
              </a:tblPr>
              <a:tblGrid>
                <a:gridCol w="1383783">
                  <a:extLst>
                    <a:ext uri="{9D8B030D-6E8A-4147-A177-3AD203B41FA5}">
                      <a16:colId xmlns:a16="http://schemas.microsoft.com/office/drawing/2014/main" val="68050097"/>
                    </a:ext>
                  </a:extLst>
                </a:gridCol>
                <a:gridCol w="1417709">
                  <a:extLst>
                    <a:ext uri="{9D8B030D-6E8A-4147-A177-3AD203B41FA5}">
                      <a16:colId xmlns:a16="http://schemas.microsoft.com/office/drawing/2014/main" val="2770273631"/>
                    </a:ext>
                  </a:extLst>
                </a:gridCol>
                <a:gridCol w="7638706">
                  <a:extLst>
                    <a:ext uri="{9D8B030D-6E8A-4147-A177-3AD203B41FA5}">
                      <a16:colId xmlns:a16="http://schemas.microsoft.com/office/drawing/2014/main" val="3213567963"/>
                    </a:ext>
                  </a:extLst>
                </a:gridCol>
              </a:tblGrid>
              <a:tr h="370840">
                <a:tc>
                  <a:txBody>
                    <a:bodyPr/>
                    <a:lstStyle/>
                    <a:p>
                      <a:r>
                        <a:rPr lang="en-GB" sz="5400" b="1" dirty="0">
                          <a:solidFill>
                            <a:srgbClr val="115076"/>
                          </a:solidFill>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5400" b="1" dirty="0">
                          <a:solidFill>
                            <a:srgbClr val="115076"/>
                          </a:solidFill>
                        </a:rPr>
                        <a:t>rr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5400" b="1" dirty="0" err="1">
                          <a:solidFill>
                            <a:srgbClr val="115076"/>
                          </a:solidFill>
                        </a:rPr>
                        <a:t>Frase</a:t>
                      </a:r>
                      <a:r>
                        <a:rPr lang="en-GB" sz="5400" b="1" dirty="0">
                          <a:solidFill>
                            <a:srgbClr val="115076"/>
                          </a:solidFill>
                        </a:rPr>
                        <a:t> / Palabras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6445397"/>
                  </a:ext>
                </a:extLst>
              </a:tr>
              <a:tr h="370840">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3477938"/>
                  </a:ext>
                </a:extLst>
              </a:tr>
              <a:tr h="370840">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3132629"/>
                  </a:ext>
                </a:extLst>
              </a:tr>
              <a:tr h="370840">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1799420"/>
                  </a:ext>
                </a:extLst>
              </a:tr>
              <a:tr h="370840">
                <a:tc>
                  <a:txBody>
                    <a:bodyPr/>
                    <a:lstStyle/>
                    <a:p>
                      <a:endParaRPr lang="en-GB" sz="54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5400" b="1"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884379"/>
                  </a:ext>
                </a:extLst>
              </a:tr>
            </a:tbl>
          </a:graphicData>
        </a:graphic>
      </p:graphicFrame>
      <p:sp>
        <p:nvSpPr>
          <p:cNvPr id="46" name="Google Shape;613;p26">
            <a:hlinkClick r:id="" action="ppaction://noaction" highlightClick="1">
              <a:snd r:embed="rId5" name="tienes cuatro correctas.wav"/>
            </a:hlinkClick>
            <a:extLst>
              <a:ext uri="{FF2B5EF4-FFF2-40B4-BE49-F238E27FC236}">
                <a16:creationId xmlns:a16="http://schemas.microsoft.com/office/drawing/2014/main" id="{E81506B0-A3F8-47F6-A818-34153DC67087}"/>
              </a:ext>
            </a:extLst>
          </p:cNvPr>
          <p:cNvSpPr/>
          <p:nvPr/>
        </p:nvSpPr>
        <p:spPr>
          <a:xfrm>
            <a:off x="560006" y="4533068"/>
            <a:ext cx="648000" cy="64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prstClr val="white"/>
                </a:solidFill>
                <a:latin typeface="Century Gothic" panose="020B0502020202020204" pitchFamily="34" charset="0"/>
              </a:rPr>
              <a:t>3</a:t>
            </a:r>
            <a:endParaRPr kumimoji="0"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47" name="Google Shape;613;p26">
            <a:hlinkClick r:id="" action="ppaction://noaction" highlightClick="1">
              <a:snd r:embed="rId6" name="PhonSentence 4. El...wav"/>
            </a:hlinkClick>
            <a:extLst>
              <a:ext uri="{FF2B5EF4-FFF2-40B4-BE49-F238E27FC236}">
                <a16:creationId xmlns:a16="http://schemas.microsoft.com/office/drawing/2014/main" id="{E81506B0-A3F8-47F6-A818-34153DC67087}"/>
              </a:ext>
            </a:extLst>
          </p:cNvPr>
          <p:cNvSpPr/>
          <p:nvPr/>
        </p:nvSpPr>
        <p:spPr>
          <a:xfrm>
            <a:off x="574062" y="5432771"/>
            <a:ext cx="648000" cy="648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F664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prstClr val="white"/>
                </a:solidFill>
                <a:latin typeface="Century Gothic" panose="020B0502020202020204" pitchFamily="34" charset="0"/>
              </a:rPr>
              <a:t>4</a:t>
            </a:r>
            <a:endParaRPr kumimoji="0"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pSp>
        <p:nvGrpSpPr>
          <p:cNvPr id="14" name="Group 13"/>
          <p:cNvGrpSpPr/>
          <p:nvPr/>
        </p:nvGrpSpPr>
        <p:grpSpPr>
          <a:xfrm>
            <a:off x="2126512" y="2806995"/>
            <a:ext cx="407581" cy="573276"/>
            <a:chOff x="2126512" y="2806995"/>
            <a:chExt cx="407581" cy="573276"/>
          </a:xfrm>
        </p:grpSpPr>
        <p:cxnSp>
          <p:nvCxnSpPr>
            <p:cNvPr id="7" name="Straight Connector 6"/>
            <p:cNvCxnSpPr/>
            <p:nvPr/>
          </p:nvCxnSpPr>
          <p:spPr>
            <a:xfrm>
              <a:off x="2126512" y="2806995"/>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342707" y="2806995"/>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534093" y="2806995"/>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151322" y="3641140"/>
            <a:ext cx="584225" cy="573276"/>
            <a:chOff x="2151322" y="3641140"/>
            <a:chExt cx="584225" cy="573276"/>
          </a:xfrm>
        </p:grpSpPr>
        <p:cxnSp>
          <p:nvCxnSpPr>
            <p:cNvPr id="54" name="Straight Connector 53"/>
            <p:cNvCxnSpPr/>
            <p:nvPr/>
          </p:nvCxnSpPr>
          <p:spPr>
            <a:xfrm>
              <a:off x="2151322" y="3641140"/>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342707" y="3641140"/>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34093" y="3641140"/>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735547" y="3641140"/>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88" name="Straight Connector 87"/>
          <p:cNvCxnSpPr/>
          <p:nvPr/>
        </p:nvCxnSpPr>
        <p:spPr>
          <a:xfrm>
            <a:off x="2126512" y="4533068"/>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476543" y="4583128"/>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3476543" y="5389996"/>
            <a:ext cx="184601" cy="579394"/>
            <a:chOff x="3476543" y="5389996"/>
            <a:chExt cx="184601" cy="579394"/>
          </a:xfrm>
        </p:grpSpPr>
        <p:cxnSp>
          <p:nvCxnSpPr>
            <p:cNvPr id="90" name="Straight Connector 89"/>
            <p:cNvCxnSpPr/>
            <p:nvPr/>
          </p:nvCxnSpPr>
          <p:spPr>
            <a:xfrm>
              <a:off x="3476543" y="5389996"/>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3661144" y="5396114"/>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550851" y="2713605"/>
            <a:ext cx="6677247" cy="584775"/>
          </a:xfrm>
          <a:prstGeom prst="rect">
            <a:avLst/>
          </a:prstGeom>
          <a:noFill/>
        </p:spPr>
        <p:txBody>
          <a:bodyPr wrap="square" rtlCol="0">
            <a:spAutoFit/>
          </a:bodyPr>
          <a:lstStyle/>
          <a:p>
            <a:r>
              <a:rPr lang="en-GB" sz="3200" b="1" dirty="0" err="1">
                <a:solidFill>
                  <a:schemeClr val="accent1">
                    <a:lumMod val="50000"/>
                  </a:schemeClr>
                </a:solidFill>
              </a:rPr>
              <a:t>Estudia</a:t>
            </a:r>
            <a:r>
              <a:rPr lang="en-GB" sz="3200" b="1" dirty="0" err="1">
                <a:solidFill>
                  <a:srgbClr val="E25B00"/>
                </a:solidFill>
              </a:rPr>
              <a:t>r</a:t>
            </a:r>
            <a:r>
              <a:rPr lang="en-GB" sz="3200" dirty="0">
                <a:solidFill>
                  <a:srgbClr val="115076"/>
                </a:solidFill>
              </a:rPr>
              <a:t> </a:t>
            </a:r>
            <a:r>
              <a:rPr lang="en-GB" sz="3200" b="1" dirty="0">
                <a:solidFill>
                  <a:schemeClr val="accent1">
                    <a:lumMod val="50000"/>
                  </a:schemeClr>
                </a:solidFill>
              </a:rPr>
              <a:t>a</a:t>
            </a:r>
            <a:r>
              <a:rPr lang="en-GB" sz="3200" b="1" dirty="0">
                <a:solidFill>
                  <a:srgbClr val="E25B00"/>
                </a:solidFill>
              </a:rPr>
              <a:t>r</a:t>
            </a:r>
            <a:r>
              <a:rPr lang="en-GB" sz="3200" b="1" dirty="0">
                <a:solidFill>
                  <a:schemeClr val="accent1">
                    <a:lumMod val="50000"/>
                  </a:schemeClr>
                </a:solidFill>
              </a:rPr>
              <a:t>te</a:t>
            </a:r>
            <a:r>
              <a:rPr lang="en-GB" sz="3200" dirty="0">
                <a:solidFill>
                  <a:srgbClr val="115076"/>
                </a:solidFill>
              </a:rPr>
              <a:t> </a:t>
            </a:r>
            <a:r>
              <a:rPr lang="en-GB" sz="3200" dirty="0">
                <a:solidFill>
                  <a:schemeClr val="accent1">
                    <a:lumMod val="50000"/>
                  </a:schemeClr>
                </a:solidFill>
              </a:rPr>
              <a:t>es </a:t>
            </a:r>
            <a:r>
              <a:rPr lang="en-GB" sz="3200" b="1" dirty="0">
                <a:solidFill>
                  <a:schemeClr val="accent1">
                    <a:lumMod val="50000"/>
                  </a:schemeClr>
                </a:solidFill>
              </a:rPr>
              <a:t>impo</a:t>
            </a:r>
            <a:r>
              <a:rPr lang="en-GB" sz="3200" b="1" dirty="0">
                <a:solidFill>
                  <a:srgbClr val="E25B00"/>
                </a:solidFill>
              </a:rPr>
              <a:t>r</a:t>
            </a:r>
            <a:r>
              <a:rPr lang="en-GB" sz="3200" b="1" dirty="0">
                <a:solidFill>
                  <a:schemeClr val="accent1">
                    <a:lumMod val="50000"/>
                  </a:schemeClr>
                </a:solidFill>
              </a:rPr>
              <a:t>tante</a:t>
            </a:r>
            <a:r>
              <a:rPr lang="en-GB" sz="3200" dirty="0">
                <a:solidFill>
                  <a:schemeClr val="accent1">
                    <a:lumMod val="50000"/>
                  </a:schemeClr>
                </a:solidFill>
              </a:rPr>
              <a:t>.</a:t>
            </a:r>
          </a:p>
        </p:txBody>
      </p:sp>
      <p:sp>
        <p:nvSpPr>
          <p:cNvPr id="93" name="TextBox 92"/>
          <p:cNvSpPr txBox="1"/>
          <p:nvPr/>
        </p:nvSpPr>
        <p:spPr>
          <a:xfrm>
            <a:off x="4550851" y="3656122"/>
            <a:ext cx="7750113" cy="584775"/>
          </a:xfrm>
          <a:prstGeom prst="rect">
            <a:avLst/>
          </a:prstGeom>
          <a:noFill/>
        </p:spPr>
        <p:txBody>
          <a:bodyPr wrap="square" rtlCol="0">
            <a:spAutoFit/>
          </a:bodyPr>
          <a:lstStyle/>
          <a:p>
            <a:r>
              <a:rPr lang="en-GB" sz="3200" dirty="0">
                <a:solidFill>
                  <a:srgbClr val="115076"/>
                </a:solidFill>
              </a:rPr>
              <a:t>La </a:t>
            </a:r>
            <a:r>
              <a:rPr lang="en-GB" sz="3200" b="1" dirty="0" err="1">
                <a:solidFill>
                  <a:srgbClr val="115076"/>
                </a:solidFill>
              </a:rPr>
              <a:t>seño</a:t>
            </a:r>
            <a:r>
              <a:rPr lang="en-GB" sz="3200" b="1" dirty="0" err="1">
                <a:solidFill>
                  <a:srgbClr val="E25B00"/>
                </a:solidFill>
              </a:rPr>
              <a:t>r</a:t>
            </a:r>
            <a:r>
              <a:rPr lang="en-GB" sz="3200" b="1" dirty="0" err="1">
                <a:solidFill>
                  <a:srgbClr val="115076"/>
                </a:solidFill>
              </a:rPr>
              <a:t>a</a:t>
            </a:r>
            <a:r>
              <a:rPr lang="en-GB" sz="3200" dirty="0">
                <a:solidFill>
                  <a:srgbClr val="115076"/>
                </a:solidFill>
              </a:rPr>
              <a:t> es </a:t>
            </a:r>
            <a:r>
              <a:rPr lang="en-GB" sz="3200" b="1" dirty="0" err="1">
                <a:solidFill>
                  <a:srgbClr val="115076"/>
                </a:solidFill>
              </a:rPr>
              <a:t>se</a:t>
            </a:r>
            <a:r>
              <a:rPr lang="en-GB" sz="3200" b="1" dirty="0" err="1">
                <a:solidFill>
                  <a:srgbClr val="E25B00"/>
                </a:solidFill>
              </a:rPr>
              <a:t>r</a:t>
            </a:r>
            <a:r>
              <a:rPr lang="en-GB" sz="3200" b="1" dirty="0" err="1">
                <a:solidFill>
                  <a:srgbClr val="115076"/>
                </a:solidFill>
              </a:rPr>
              <a:t>ia</a:t>
            </a:r>
            <a:r>
              <a:rPr lang="en-GB" sz="3200" dirty="0">
                <a:solidFill>
                  <a:srgbClr val="115076"/>
                </a:solidFill>
              </a:rPr>
              <a:t> </a:t>
            </a:r>
            <a:r>
              <a:rPr lang="en-GB" sz="3200" b="1" dirty="0" err="1">
                <a:solidFill>
                  <a:srgbClr val="115076"/>
                </a:solidFill>
              </a:rPr>
              <a:t>pe</a:t>
            </a:r>
            <a:r>
              <a:rPr lang="en-GB" sz="3200" b="1" dirty="0" err="1">
                <a:solidFill>
                  <a:srgbClr val="E25B00"/>
                </a:solidFill>
              </a:rPr>
              <a:t>r</a:t>
            </a:r>
            <a:r>
              <a:rPr lang="en-GB" sz="3200" b="1" dirty="0" err="1">
                <a:solidFill>
                  <a:srgbClr val="115076"/>
                </a:solidFill>
              </a:rPr>
              <a:t>o</a:t>
            </a:r>
            <a:r>
              <a:rPr lang="en-GB" sz="3200" b="1" dirty="0">
                <a:solidFill>
                  <a:srgbClr val="115076"/>
                </a:solidFill>
              </a:rPr>
              <a:t> </a:t>
            </a:r>
            <a:r>
              <a:rPr lang="en-GB" sz="3200" b="1" dirty="0" err="1">
                <a:solidFill>
                  <a:srgbClr val="115076"/>
                </a:solidFill>
              </a:rPr>
              <a:t>es</a:t>
            </a:r>
            <a:r>
              <a:rPr lang="en-GB" sz="3200" b="1" dirty="0">
                <a:solidFill>
                  <a:srgbClr val="115076"/>
                </a:solidFill>
              </a:rPr>
              <a:t> inte</a:t>
            </a:r>
            <a:r>
              <a:rPr lang="en-GB" sz="3200" b="1" dirty="0">
                <a:solidFill>
                  <a:srgbClr val="E25B00"/>
                </a:solidFill>
              </a:rPr>
              <a:t>r</a:t>
            </a:r>
            <a:r>
              <a:rPr lang="en-GB" sz="3200" b="1" dirty="0">
                <a:solidFill>
                  <a:srgbClr val="115076"/>
                </a:solidFill>
              </a:rPr>
              <a:t>esante</a:t>
            </a:r>
            <a:r>
              <a:rPr lang="en-GB" sz="3200" dirty="0">
                <a:solidFill>
                  <a:srgbClr val="115076"/>
                </a:solidFill>
              </a:rPr>
              <a:t>.</a:t>
            </a:r>
          </a:p>
        </p:txBody>
      </p:sp>
      <p:sp>
        <p:nvSpPr>
          <p:cNvPr id="94" name="TextBox 93"/>
          <p:cNvSpPr txBox="1"/>
          <p:nvPr/>
        </p:nvSpPr>
        <p:spPr>
          <a:xfrm>
            <a:off x="4550853" y="4566803"/>
            <a:ext cx="6677247" cy="584775"/>
          </a:xfrm>
          <a:prstGeom prst="rect">
            <a:avLst/>
          </a:prstGeom>
          <a:noFill/>
        </p:spPr>
        <p:txBody>
          <a:bodyPr wrap="square" rtlCol="0">
            <a:spAutoFit/>
          </a:bodyPr>
          <a:lstStyle/>
          <a:p>
            <a:r>
              <a:rPr lang="en-GB" sz="3200" dirty="0" err="1">
                <a:solidFill>
                  <a:schemeClr val="accent1">
                    <a:lumMod val="50000"/>
                  </a:schemeClr>
                </a:solidFill>
              </a:rPr>
              <a:t>Tienes</a:t>
            </a:r>
            <a:r>
              <a:rPr lang="en-GB" sz="3200" dirty="0">
                <a:solidFill>
                  <a:schemeClr val="accent1">
                    <a:lumMod val="50000"/>
                  </a:schemeClr>
                </a:solidFill>
              </a:rPr>
              <a:t> </a:t>
            </a:r>
            <a:r>
              <a:rPr lang="en-GB" sz="3200" b="1" dirty="0" err="1">
                <a:solidFill>
                  <a:schemeClr val="accent1">
                    <a:lumMod val="50000"/>
                  </a:schemeClr>
                </a:solidFill>
              </a:rPr>
              <a:t>cuat</a:t>
            </a:r>
            <a:r>
              <a:rPr lang="en-GB" sz="3200" b="1" dirty="0" err="1">
                <a:solidFill>
                  <a:srgbClr val="E25B00"/>
                </a:solidFill>
              </a:rPr>
              <a:t>r</a:t>
            </a:r>
            <a:r>
              <a:rPr lang="en-GB" sz="3200" b="1" dirty="0" err="1">
                <a:solidFill>
                  <a:schemeClr val="accent1">
                    <a:lumMod val="50000"/>
                  </a:schemeClr>
                </a:solidFill>
              </a:rPr>
              <a:t>o</a:t>
            </a:r>
            <a:r>
              <a:rPr lang="en-GB" sz="3200" dirty="0">
                <a:solidFill>
                  <a:schemeClr val="accent1">
                    <a:lumMod val="50000"/>
                  </a:schemeClr>
                </a:solidFill>
              </a:rPr>
              <a:t> </a:t>
            </a:r>
            <a:r>
              <a:rPr lang="en-GB" sz="3200" b="1" dirty="0" err="1">
                <a:solidFill>
                  <a:schemeClr val="accent1">
                    <a:lumMod val="50000"/>
                  </a:schemeClr>
                </a:solidFill>
              </a:rPr>
              <a:t>co</a:t>
            </a:r>
            <a:r>
              <a:rPr lang="en-GB" sz="3200" b="1" dirty="0" err="1">
                <a:solidFill>
                  <a:srgbClr val="E25B00"/>
                </a:solidFill>
              </a:rPr>
              <a:t>rr</a:t>
            </a:r>
            <a:r>
              <a:rPr lang="en-GB" sz="3200" b="1" dirty="0" err="1">
                <a:solidFill>
                  <a:schemeClr val="accent1">
                    <a:lumMod val="50000"/>
                  </a:schemeClr>
                </a:solidFill>
              </a:rPr>
              <a:t>ectas</a:t>
            </a:r>
            <a:r>
              <a:rPr lang="en-GB" sz="3200" dirty="0">
                <a:solidFill>
                  <a:schemeClr val="accent1">
                    <a:lumMod val="50000"/>
                  </a:schemeClr>
                </a:solidFill>
              </a:rPr>
              <a:t>.</a:t>
            </a:r>
          </a:p>
        </p:txBody>
      </p:sp>
      <p:sp>
        <p:nvSpPr>
          <p:cNvPr id="95" name="TextBox 94"/>
          <p:cNvSpPr txBox="1"/>
          <p:nvPr/>
        </p:nvSpPr>
        <p:spPr>
          <a:xfrm>
            <a:off x="4550851" y="5178022"/>
            <a:ext cx="7641149" cy="1077218"/>
          </a:xfrm>
          <a:prstGeom prst="rect">
            <a:avLst/>
          </a:prstGeom>
          <a:noFill/>
        </p:spPr>
        <p:txBody>
          <a:bodyPr wrap="square" rtlCol="0">
            <a:spAutoFit/>
          </a:bodyPr>
          <a:lstStyle/>
          <a:p>
            <a:r>
              <a:rPr lang="en-GB" sz="3200" dirty="0">
                <a:solidFill>
                  <a:schemeClr val="accent1">
                    <a:lumMod val="50000"/>
                  </a:schemeClr>
                </a:solidFill>
              </a:rPr>
              <a:t>El </a:t>
            </a:r>
            <a:r>
              <a:rPr lang="en-GB" sz="3200" b="1" dirty="0" err="1">
                <a:solidFill>
                  <a:schemeClr val="accent1">
                    <a:lumMod val="50000"/>
                  </a:schemeClr>
                </a:solidFill>
              </a:rPr>
              <a:t>pe</a:t>
            </a:r>
            <a:r>
              <a:rPr lang="en-GB" sz="3200" b="1" dirty="0" err="1">
                <a:solidFill>
                  <a:srgbClr val="E25B00"/>
                </a:solidFill>
              </a:rPr>
              <a:t>rr</a:t>
            </a:r>
            <a:r>
              <a:rPr lang="en-GB" sz="3200" b="1" dirty="0" err="1">
                <a:solidFill>
                  <a:schemeClr val="accent1">
                    <a:lumMod val="50000"/>
                  </a:schemeClr>
                </a:solidFill>
              </a:rPr>
              <a:t>o</a:t>
            </a:r>
            <a:r>
              <a:rPr lang="en-GB" sz="3200" dirty="0">
                <a:solidFill>
                  <a:schemeClr val="accent1">
                    <a:lumMod val="50000"/>
                  </a:schemeClr>
                </a:solidFill>
              </a:rPr>
              <a:t> es </a:t>
            </a:r>
            <a:r>
              <a:rPr lang="en-GB" sz="3200" b="1" dirty="0" err="1">
                <a:solidFill>
                  <a:schemeClr val="accent1">
                    <a:lumMod val="50000"/>
                  </a:schemeClr>
                </a:solidFill>
              </a:rPr>
              <a:t>g</a:t>
            </a:r>
            <a:r>
              <a:rPr lang="en-GB" sz="3200" b="1" dirty="0" err="1">
                <a:solidFill>
                  <a:srgbClr val="E25B00"/>
                </a:solidFill>
              </a:rPr>
              <a:t>r</a:t>
            </a:r>
            <a:r>
              <a:rPr lang="en-GB" sz="3200" b="1" dirty="0" err="1">
                <a:solidFill>
                  <a:schemeClr val="accent1">
                    <a:lumMod val="50000"/>
                  </a:schemeClr>
                </a:solidFill>
              </a:rPr>
              <a:t>ande</a:t>
            </a:r>
            <a:r>
              <a:rPr lang="en-GB" sz="3200" dirty="0">
                <a:solidFill>
                  <a:schemeClr val="accent1">
                    <a:lumMod val="50000"/>
                  </a:schemeClr>
                </a:solidFill>
              </a:rPr>
              <a:t> y </a:t>
            </a:r>
            <a:r>
              <a:rPr lang="en-GB" sz="3200" dirty="0" err="1">
                <a:solidFill>
                  <a:schemeClr val="accent1">
                    <a:lumMod val="50000"/>
                  </a:schemeClr>
                </a:solidFill>
              </a:rPr>
              <a:t>está</a:t>
            </a:r>
            <a:r>
              <a:rPr lang="en-GB" sz="3200" dirty="0">
                <a:solidFill>
                  <a:schemeClr val="accent1">
                    <a:lumMod val="50000"/>
                  </a:schemeClr>
                </a:solidFill>
              </a:rPr>
              <a:t> </a:t>
            </a:r>
            <a:r>
              <a:rPr lang="en-GB" sz="3200" dirty="0" err="1">
                <a:solidFill>
                  <a:schemeClr val="accent1">
                    <a:lumMod val="50000"/>
                  </a:schemeClr>
                </a:solidFill>
              </a:rPr>
              <a:t>en</a:t>
            </a:r>
            <a:r>
              <a:rPr lang="en-GB" sz="3200" dirty="0">
                <a:solidFill>
                  <a:srgbClr val="115076"/>
                </a:solidFill>
              </a:rPr>
              <a:t> </a:t>
            </a:r>
            <a:r>
              <a:rPr lang="en-GB" sz="3200" b="1" dirty="0" err="1">
                <a:solidFill>
                  <a:schemeClr val="accent1">
                    <a:lumMod val="50000"/>
                  </a:schemeClr>
                </a:solidFill>
              </a:rPr>
              <a:t>Inglate</a:t>
            </a:r>
            <a:r>
              <a:rPr lang="en-GB" sz="3200" b="1" dirty="0" err="1">
                <a:solidFill>
                  <a:srgbClr val="E25B00"/>
                </a:solidFill>
              </a:rPr>
              <a:t>rr</a:t>
            </a:r>
            <a:r>
              <a:rPr lang="en-GB" sz="3200" b="1" dirty="0" err="1">
                <a:solidFill>
                  <a:schemeClr val="accent1">
                    <a:lumMod val="50000"/>
                  </a:schemeClr>
                </a:solidFill>
              </a:rPr>
              <a:t>a</a:t>
            </a:r>
            <a:r>
              <a:rPr lang="en-GB" sz="3200" dirty="0">
                <a:solidFill>
                  <a:schemeClr val="accent1">
                    <a:lumMod val="50000"/>
                  </a:schemeClr>
                </a:solidFill>
              </a:rPr>
              <a:t>.</a:t>
            </a:r>
          </a:p>
        </p:txBody>
      </p:sp>
      <p:cxnSp>
        <p:nvCxnSpPr>
          <p:cNvPr id="97" name="Straight Connector 96"/>
          <p:cNvCxnSpPr/>
          <p:nvPr/>
        </p:nvCxnSpPr>
        <p:spPr>
          <a:xfrm>
            <a:off x="2151322" y="5432771"/>
            <a:ext cx="0" cy="573276"/>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785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3" grpId="0"/>
      <p:bldP spid="94" grpId="0"/>
      <p:bldP spid="9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2495652" y="2222061"/>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chemeClr val="accent1">
                    <a:lumMod val="50000"/>
                  </a:schemeClr>
                </a:solidFill>
              </a:rPr>
              <a:t>tener</a:t>
            </a:r>
            <a:br>
              <a:rPr lang="en-GB" sz="8640" b="1" dirty="0">
                <a:solidFill>
                  <a:schemeClr val="accent1">
                    <a:lumMod val="50000"/>
                  </a:schemeClr>
                </a:solidFill>
              </a:rPr>
            </a:br>
            <a:endParaRPr sz="3959" dirty="0">
              <a:solidFill>
                <a:schemeClr val="accent1">
                  <a:lumMod val="50000"/>
                </a:schemeClr>
              </a:solidFill>
            </a:endParaRPr>
          </a:p>
        </p:txBody>
      </p:sp>
      <p:sp>
        <p:nvSpPr>
          <p:cNvPr id="68" name="Google Shape;68;p14"/>
          <p:cNvSpPr txBox="1"/>
          <p:nvPr/>
        </p:nvSpPr>
        <p:spPr>
          <a:xfrm>
            <a:off x="3155228" y="2156305"/>
            <a:ext cx="58815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[to have | </a:t>
            </a:r>
            <a:r>
              <a:rPr kumimoji="0" lang="en-GB" sz="3200" b="0" i="0" u="none" strike="noStrike" kern="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having</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69" name="Google Shape;69;p14" descr="question mark action button"/>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69742" y="33660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chemeClr val="accent1">
                    <a:lumMod val="50000"/>
                  </a:schemeClr>
                </a:solidFill>
                <a:effectLst/>
                <a:uLnTx/>
                <a:uFillTx/>
                <a:latin typeface="Century Gothic"/>
                <a:ea typeface="+mn-ea"/>
                <a:cs typeface="Arial"/>
                <a:sym typeface="Century Gothic"/>
              </a:rPr>
              <a:t>tiene</a:t>
            </a:r>
            <a:endParaRPr kumimoji="0" sz="1400" b="0" i="0" u="none" strike="noStrike" kern="0" cap="none" spc="0" normalizeH="0" baseline="0" noProof="0" dirty="0">
              <a:ln>
                <a:noFill/>
              </a:ln>
              <a:solidFill>
                <a:schemeClr val="accent1">
                  <a:lumMod val="50000"/>
                </a:schemeClr>
              </a:solidFill>
              <a:effectLst/>
              <a:uLnTx/>
              <a:uFillTx/>
              <a:latin typeface="Arial"/>
              <a:ea typeface="+mn-ea"/>
              <a:cs typeface="Arial"/>
              <a:sym typeface="Arial"/>
            </a:endParaRPr>
          </a:p>
        </p:txBody>
      </p:sp>
      <p:sp>
        <p:nvSpPr>
          <p:cNvPr id="71" name="Google Shape;71;p14"/>
          <p:cNvSpPr txBox="1"/>
          <p:nvPr/>
        </p:nvSpPr>
        <p:spPr>
          <a:xfrm>
            <a:off x="3166441" y="5080182"/>
            <a:ext cx="5998601"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kern="0" dirty="0">
                <a:solidFill>
                  <a:schemeClr val="accent1">
                    <a:lumMod val="50000"/>
                  </a:schemeClr>
                </a:solidFill>
                <a:latin typeface="Century Gothic"/>
                <a:ea typeface="Century Gothic"/>
                <a:cs typeface="Century Gothic"/>
                <a:sym typeface="Century Gothic"/>
              </a:rPr>
              <a:t>s/he has | </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it has]</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5805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chemeClr val="accent1">
                    <a:lumMod val="50000"/>
                  </a:schemeClr>
                </a:solidFill>
              </a:rPr>
              <a:t>tienen</a:t>
            </a:r>
            <a:endParaRPr sz="11500" dirty="0">
              <a:solidFill>
                <a:schemeClr val="accent1">
                  <a:lumMod val="50000"/>
                </a:schemeClr>
              </a:solidFill>
            </a:endParaRPr>
          </a:p>
        </p:txBody>
      </p:sp>
      <p:sp>
        <p:nvSpPr>
          <p:cNvPr id="78" name="Google Shape;78;p15"/>
          <p:cNvSpPr txBox="1"/>
          <p:nvPr/>
        </p:nvSpPr>
        <p:spPr>
          <a:xfrm>
            <a:off x="0" y="2177384"/>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[they have]</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79" name="Google Shape;79;p15"/>
          <p:cNvSpPr txBox="1"/>
          <p:nvPr/>
        </p:nvSpPr>
        <p:spPr>
          <a:xfrm>
            <a:off x="0" y="3935663"/>
            <a:ext cx="11959692"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54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Tienen</a:t>
            </a:r>
            <a:r>
              <a:rPr kumimoji="0" lang="en-GB" sz="54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un</a:t>
            </a:r>
            <a:r>
              <a:rPr kumimoji="0" lang="en-GB" sz="5400" b="0" i="0" u="none" strike="noStrike" kern="0" cap="none" spc="0" normalizeH="0" noProof="0" dirty="0">
                <a:ln>
                  <a:noFill/>
                </a:ln>
                <a:solidFill>
                  <a:schemeClr val="accent1">
                    <a:lumMod val="50000"/>
                  </a:schemeClr>
                </a:solidFill>
                <a:effectLst/>
                <a:uLnTx/>
                <a:uFillTx/>
                <a:latin typeface="Century Gothic"/>
                <a:ea typeface="Century Gothic"/>
                <a:cs typeface="Century Gothic"/>
                <a:sym typeface="Century Gothic"/>
              </a:rPr>
              <a:t> </a:t>
            </a:r>
            <a:r>
              <a:rPr kumimoji="0" lang="en-GB" sz="5400" b="0" i="0" u="none" strike="noStrike" kern="0" cap="none" spc="0" normalizeH="0" noProof="0" dirty="0" err="1">
                <a:ln>
                  <a:noFill/>
                </a:ln>
                <a:solidFill>
                  <a:schemeClr val="accent1">
                    <a:lumMod val="50000"/>
                  </a:schemeClr>
                </a:solidFill>
                <a:effectLst/>
                <a:uLnTx/>
                <a:uFillTx/>
                <a:latin typeface="Century Gothic"/>
                <a:ea typeface="Century Gothic"/>
                <a:cs typeface="Century Gothic"/>
                <a:sym typeface="Century Gothic"/>
              </a:rPr>
              <a:t>gato</a:t>
            </a:r>
            <a:r>
              <a:rPr lang="en-GB" sz="5400" kern="0" dirty="0">
                <a:solidFill>
                  <a:schemeClr val="accent1">
                    <a:lumMod val="50000"/>
                  </a:schemeClr>
                </a:solidFill>
                <a:latin typeface="Century Gothic"/>
                <a:ea typeface="Century Gothic"/>
                <a:cs typeface="Century Gothic"/>
                <a:sym typeface="Century Gothic"/>
              </a:rPr>
              <a:t>. Es </a:t>
            </a:r>
            <a:r>
              <a:rPr kumimoji="0" lang="en-GB" sz="5400" b="0" i="0" u="none" strike="noStrike" kern="0" cap="none" spc="0" normalizeH="0" baseline="0" noProof="0" dirty="0" err="1">
                <a:ln>
                  <a:noFill/>
                </a:ln>
                <a:solidFill>
                  <a:schemeClr val="accent1">
                    <a:lumMod val="50000"/>
                  </a:schemeClr>
                </a:solidFill>
                <a:effectLst/>
                <a:uLnTx/>
                <a:uFillTx/>
                <a:latin typeface="Century Gothic"/>
                <a:ea typeface="Century Gothic"/>
                <a:cs typeface="Century Gothic"/>
                <a:sym typeface="Century Gothic"/>
              </a:rPr>
              <a:t>hermoso</a:t>
            </a:r>
            <a:r>
              <a:rPr kumimoji="0" lang="en-GB" sz="54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endParaRPr kumimoji="0" sz="54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endParaRPr>
          </a:p>
        </p:txBody>
      </p:sp>
      <p:sp>
        <p:nvSpPr>
          <p:cNvPr id="80" name="Google Shape;80;p15"/>
          <p:cNvSpPr txBox="1"/>
          <p:nvPr/>
        </p:nvSpPr>
        <p:spPr>
          <a:xfrm>
            <a:off x="2514600" y="4951326"/>
            <a:ext cx="805815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They</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have</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a </a:t>
            </a:r>
            <a:r>
              <a:rPr lang="en-GB" sz="3200" kern="0" dirty="0">
                <a:solidFill>
                  <a:schemeClr val="accent1">
                    <a:lumMod val="50000"/>
                  </a:schemeClr>
                </a:solidFill>
                <a:latin typeface="Century Gothic"/>
                <a:ea typeface="Century Gothic"/>
                <a:cs typeface="Century Gothic"/>
                <a:sym typeface="Century Gothic"/>
              </a:rPr>
              <a:t>cat</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 </a:t>
            </a:r>
            <a:r>
              <a:rPr lang="en-GB" sz="3200" kern="0" dirty="0">
                <a:solidFill>
                  <a:schemeClr val="accent1">
                    <a:lumMod val="50000"/>
                  </a:schemeClr>
                </a:solidFill>
                <a:latin typeface="Century Gothic"/>
                <a:ea typeface="Century Gothic"/>
                <a:cs typeface="Century Gothic"/>
                <a:sym typeface="Century Gothic"/>
              </a:rPr>
              <a:t>It</a:t>
            </a: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’s beautiful]</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424447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176813" y="590633"/>
            <a:ext cx="4529798" cy="3695634"/>
            <a:chOff x="7371470" y="665351"/>
            <a:chExt cx="4417255" cy="3530991"/>
          </a:xfrm>
        </p:grpSpPr>
        <p:sp>
          <p:nvSpPr>
            <p:cNvPr id="4" name="Isosceles Triangle 3"/>
            <p:cNvSpPr/>
            <p:nvPr/>
          </p:nvSpPr>
          <p:spPr>
            <a:xfrm>
              <a:off x="7371470" y="665351"/>
              <a:ext cx="4417255" cy="3530991"/>
            </a:xfrm>
            <a:prstGeom prst="triangl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Isosceles Triangle 9"/>
            <p:cNvSpPr/>
            <p:nvPr/>
          </p:nvSpPr>
          <p:spPr>
            <a:xfrm>
              <a:off x="10255346" y="3014656"/>
              <a:ext cx="1533379" cy="1181686"/>
            </a:xfrm>
            <a:prstGeom prst="triangle">
              <a:avLst/>
            </a:prstGeom>
            <a:solidFill>
              <a:srgbClr val="FFCCCC"/>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accent1">
                      <a:lumMod val="50000"/>
                    </a:schemeClr>
                  </a:solidFill>
                  <a:latin typeface="Century Gothic" panose="020B0502020202020204" pitchFamily="34" charset="0"/>
                </a:rPr>
                <a:t>-s</a:t>
              </a:r>
            </a:p>
          </p:txBody>
        </p:sp>
      </p:grpSp>
      <p:grpSp>
        <p:nvGrpSpPr>
          <p:cNvPr id="17" name="Group 16"/>
          <p:cNvGrpSpPr/>
          <p:nvPr/>
        </p:nvGrpSpPr>
        <p:grpSpPr>
          <a:xfrm>
            <a:off x="653869" y="715936"/>
            <a:ext cx="4839286" cy="3587263"/>
            <a:chOff x="1167619" y="665351"/>
            <a:chExt cx="4839286" cy="3587263"/>
          </a:xfrm>
        </p:grpSpPr>
        <p:grpSp>
          <p:nvGrpSpPr>
            <p:cNvPr id="15" name="Group 14"/>
            <p:cNvGrpSpPr/>
            <p:nvPr/>
          </p:nvGrpSpPr>
          <p:grpSpPr>
            <a:xfrm>
              <a:off x="1167619" y="665351"/>
              <a:ext cx="4839286" cy="3587263"/>
              <a:chOff x="1167619" y="1139482"/>
              <a:chExt cx="4839286" cy="3587263"/>
            </a:xfrm>
          </p:grpSpPr>
          <p:sp>
            <p:nvSpPr>
              <p:cNvPr id="5" name="Rectangle 4"/>
              <p:cNvSpPr/>
              <p:nvPr/>
            </p:nvSpPr>
            <p:spPr>
              <a:xfrm>
                <a:off x="1167619" y="1139483"/>
                <a:ext cx="4839286" cy="358726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 name="TextBox 5"/>
              <p:cNvSpPr txBox="1"/>
              <p:nvPr/>
            </p:nvSpPr>
            <p:spPr>
              <a:xfrm>
                <a:off x="4600135" y="1139484"/>
                <a:ext cx="1406770" cy="1508105"/>
              </a:xfrm>
              <a:prstGeom prst="rect">
                <a:avLst/>
              </a:prstGeom>
              <a:noFill/>
              <a:ln w="28575">
                <a:solidFill>
                  <a:srgbClr val="115076"/>
                </a:solidFill>
              </a:ln>
            </p:spPr>
            <p:txBody>
              <a:bodyPr wrap="square" rtlCol="0">
                <a:spAutoFit/>
              </a:bodyPr>
              <a:lstStyle/>
              <a:p>
                <a:r>
                  <a:rPr lang="en-GB" sz="7200" dirty="0">
                    <a:solidFill>
                      <a:schemeClr val="accent1">
                        <a:lumMod val="50000"/>
                      </a:schemeClr>
                    </a:solidFill>
                    <a:latin typeface="Century Gothic" panose="020B0502020202020204" pitchFamily="34" charset="0"/>
                  </a:rPr>
                  <a:t>-a</a:t>
                </a:r>
              </a:p>
              <a:p>
                <a:endParaRPr lang="en-GB" sz="2000" dirty="0">
                  <a:solidFill>
                    <a:schemeClr val="accent1">
                      <a:lumMod val="50000"/>
                    </a:schemeClr>
                  </a:solidFill>
                  <a:latin typeface="Century Gothic" panose="020B0502020202020204" pitchFamily="34" charset="0"/>
                </a:endParaRPr>
              </a:p>
            </p:txBody>
          </p:sp>
          <p:sp>
            <p:nvSpPr>
              <p:cNvPr id="7" name="TextBox 6"/>
              <p:cNvSpPr txBox="1"/>
              <p:nvPr/>
            </p:nvSpPr>
            <p:spPr>
              <a:xfrm>
                <a:off x="1167619" y="1139482"/>
                <a:ext cx="1406770" cy="1508105"/>
              </a:xfrm>
              <a:prstGeom prst="rect">
                <a:avLst/>
              </a:prstGeom>
              <a:noFill/>
              <a:ln w="28575">
                <a:solidFill>
                  <a:srgbClr val="115076"/>
                </a:solidFill>
              </a:ln>
            </p:spPr>
            <p:txBody>
              <a:bodyPr wrap="square" rtlCol="0">
                <a:spAutoFit/>
              </a:bodyPr>
              <a:lstStyle/>
              <a:p>
                <a:r>
                  <a:rPr lang="en-GB" sz="7200" dirty="0">
                    <a:solidFill>
                      <a:schemeClr val="accent1">
                        <a:lumMod val="50000"/>
                      </a:schemeClr>
                    </a:solidFill>
                    <a:latin typeface="Century Gothic" panose="020B0502020202020204" pitchFamily="34" charset="0"/>
                  </a:rPr>
                  <a:t>-o</a:t>
                </a:r>
              </a:p>
              <a:p>
                <a:endParaRPr lang="en-GB" sz="2000" dirty="0">
                  <a:solidFill>
                    <a:schemeClr val="accent1">
                      <a:lumMod val="50000"/>
                    </a:schemeClr>
                  </a:solidFill>
                  <a:latin typeface="Century Gothic" panose="020B0502020202020204" pitchFamily="34" charset="0"/>
                </a:endParaRPr>
              </a:p>
            </p:txBody>
          </p:sp>
          <p:sp>
            <p:nvSpPr>
              <p:cNvPr id="9" name="TextBox 8"/>
              <p:cNvSpPr txBox="1"/>
              <p:nvPr/>
            </p:nvSpPr>
            <p:spPr>
              <a:xfrm>
                <a:off x="4470401" y="3218639"/>
                <a:ext cx="1536504" cy="1508105"/>
              </a:xfrm>
              <a:prstGeom prst="rect">
                <a:avLst/>
              </a:prstGeom>
              <a:noFill/>
              <a:ln w="28575">
                <a:solidFill>
                  <a:srgbClr val="115076"/>
                </a:solidFill>
              </a:ln>
            </p:spPr>
            <p:txBody>
              <a:bodyPr wrap="square" rtlCol="0">
                <a:spAutoFit/>
              </a:bodyPr>
              <a:lstStyle/>
              <a:p>
                <a:r>
                  <a:rPr lang="en-GB" sz="7200" dirty="0">
                    <a:solidFill>
                      <a:schemeClr val="accent1">
                        <a:lumMod val="50000"/>
                      </a:schemeClr>
                    </a:solidFill>
                    <a:latin typeface="Century Gothic" panose="020B0502020202020204" pitchFamily="34" charset="0"/>
                  </a:rPr>
                  <a:t>-as</a:t>
                </a:r>
              </a:p>
              <a:p>
                <a:endParaRPr lang="en-GB" sz="2000" dirty="0">
                  <a:solidFill>
                    <a:schemeClr val="accent1">
                      <a:lumMod val="50000"/>
                    </a:schemeClr>
                  </a:solidFill>
                  <a:latin typeface="Century Gothic" panose="020B0502020202020204" pitchFamily="34" charset="0"/>
                </a:endParaRPr>
              </a:p>
            </p:txBody>
          </p:sp>
        </p:grpSp>
        <p:sp>
          <p:nvSpPr>
            <p:cNvPr id="8" name="TextBox 7"/>
            <p:cNvSpPr txBox="1"/>
            <p:nvPr/>
          </p:nvSpPr>
          <p:spPr>
            <a:xfrm>
              <a:off x="1167619" y="2727577"/>
              <a:ext cx="1619124" cy="1508105"/>
            </a:xfrm>
            <a:prstGeom prst="rect">
              <a:avLst/>
            </a:prstGeom>
            <a:noFill/>
            <a:ln w="28575">
              <a:solidFill>
                <a:srgbClr val="115076"/>
              </a:solidFill>
            </a:ln>
          </p:spPr>
          <p:txBody>
            <a:bodyPr wrap="square" rtlCol="0">
              <a:spAutoFit/>
            </a:bodyPr>
            <a:lstStyle/>
            <a:p>
              <a:r>
                <a:rPr lang="en-GB" sz="7200" dirty="0">
                  <a:solidFill>
                    <a:schemeClr val="accent1">
                      <a:lumMod val="50000"/>
                    </a:schemeClr>
                  </a:solidFill>
                  <a:latin typeface="Century Gothic" panose="020B0502020202020204" pitchFamily="34" charset="0"/>
                </a:rPr>
                <a:t>-</a:t>
              </a:r>
              <a:r>
                <a:rPr lang="en-GB" sz="7200" dirty="0" err="1">
                  <a:solidFill>
                    <a:schemeClr val="accent1">
                      <a:lumMod val="50000"/>
                    </a:schemeClr>
                  </a:solidFill>
                  <a:latin typeface="Century Gothic" panose="020B0502020202020204" pitchFamily="34" charset="0"/>
                </a:rPr>
                <a:t>os</a:t>
              </a:r>
              <a:endParaRPr lang="en-GB" sz="72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p:txBody>
        </p:sp>
      </p:grpSp>
      <p:sp>
        <p:nvSpPr>
          <p:cNvPr id="16" name="TextBox 15"/>
          <p:cNvSpPr txBox="1"/>
          <p:nvPr/>
        </p:nvSpPr>
        <p:spPr>
          <a:xfrm>
            <a:off x="653869" y="4415170"/>
            <a:ext cx="11338560" cy="1938992"/>
          </a:xfrm>
          <a:prstGeom prst="rect">
            <a:avLst/>
          </a:prstGeom>
          <a:noFill/>
        </p:spPr>
        <p:txBody>
          <a:bodyPr wrap="square" rtlCol="0">
            <a:spAutoFit/>
          </a:bodyPr>
          <a:lstStyle/>
          <a:p>
            <a:pPr>
              <a:spcBef>
                <a:spcPts val="600"/>
              </a:spcBef>
              <a:spcAft>
                <a:spcPts val="600"/>
              </a:spcAft>
            </a:pPr>
            <a:r>
              <a:rPr lang="en-GB" sz="2400" b="1" dirty="0" err="1">
                <a:solidFill>
                  <a:schemeClr val="accent1">
                    <a:lumMod val="50000"/>
                  </a:schemeClr>
                </a:solidFill>
                <a:latin typeface="Century Gothic" panose="020B0502020202020204" pitchFamily="34" charset="0"/>
              </a:rPr>
              <a:t>blanco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feo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interesante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rico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caro</a:t>
            </a:r>
            <a:r>
              <a:rPr lang="en-GB" sz="2400" b="1" dirty="0">
                <a:solidFill>
                  <a:schemeClr val="accent1">
                    <a:lumMod val="50000"/>
                  </a:schemeClr>
                </a:solidFill>
                <a:latin typeface="Century Gothic" panose="020B0502020202020204" pitchFamily="34" charset="0"/>
              </a:rPr>
              <a:t>	    importante  	</a:t>
            </a:r>
            <a:r>
              <a:rPr lang="en-GB" sz="2400" b="1" dirty="0" err="1">
                <a:solidFill>
                  <a:schemeClr val="accent1">
                    <a:lumMod val="50000"/>
                  </a:schemeClr>
                </a:solidFill>
                <a:latin typeface="Century Gothic" panose="020B0502020202020204" pitchFamily="34" charset="0"/>
              </a:rPr>
              <a:t>antiguo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guapo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artístico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alegre</a:t>
            </a:r>
            <a:r>
              <a:rPr lang="en-GB" sz="2400" b="1" dirty="0">
                <a:solidFill>
                  <a:schemeClr val="accent1">
                    <a:lumMod val="50000"/>
                  </a:schemeClr>
                </a:solidFill>
                <a:latin typeface="Century Gothic" panose="020B0502020202020204" pitchFamily="34" charset="0"/>
              </a:rPr>
              <a:t>         bonito          </a:t>
            </a:r>
            <a:r>
              <a:rPr lang="en-GB" sz="2400" b="1" dirty="0" err="1">
                <a:solidFill>
                  <a:schemeClr val="accent1">
                    <a:lumMod val="50000"/>
                  </a:schemeClr>
                </a:solidFill>
                <a:latin typeface="Century Gothic" panose="020B0502020202020204" pitchFamily="34" charset="0"/>
              </a:rPr>
              <a:t>bueno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bajo</a:t>
            </a:r>
            <a:r>
              <a:rPr lang="en-GB" sz="2400" b="1" dirty="0">
                <a:solidFill>
                  <a:schemeClr val="accent1">
                    <a:lumMod val="50000"/>
                  </a:schemeClr>
                </a:solidFill>
                <a:latin typeface="Century Gothic" panose="020B0502020202020204" pitchFamily="34" charset="0"/>
              </a:rPr>
              <a:t>		tonto		</a:t>
            </a:r>
            <a:r>
              <a:rPr lang="en-GB" sz="2400" b="1" dirty="0" err="1">
                <a:solidFill>
                  <a:schemeClr val="accent1">
                    <a:lumMod val="50000"/>
                  </a:schemeClr>
                </a:solidFill>
                <a:latin typeface="Century Gothic" panose="020B0502020202020204" pitchFamily="34" charset="0"/>
              </a:rPr>
              <a:t>fuerte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serio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nervioso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tranquilo</a:t>
            </a:r>
            <a:r>
              <a:rPr lang="en-GB" sz="2400" b="1" dirty="0">
                <a:solidFill>
                  <a:schemeClr val="accent1">
                    <a:lumMod val="50000"/>
                  </a:schemeClr>
                </a:solidFill>
                <a:latin typeface="Century Gothic" panose="020B0502020202020204" pitchFamily="34" charset="0"/>
              </a:rPr>
              <a:t>	      alto	</a:t>
            </a:r>
            <a:r>
              <a:rPr lang="en-GB" sz="2400" b="1" dirty="0" err="1">
                <a:solidFill>
                  <a:schemeClr val="accent1">
                    <a:lumMod val="50000"/>
                  </a:schemeClr>
                </a:solidFill>
                <a:latin typeface="Century Gothic" panose="020B0502020202020204" pitchFamily="34" charset="0"/>
              </a:rPr>
              <a:t>grande</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raro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pequeño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famoso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hermoso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activo</a:t>
            </a:r>
            <a:r>
              <a:rPr lang="en-GB" sz="2400" b="1" dirty="0">
                <a:solidFill>
                  <a:schemeClr val="accent1">
                    <a:lumMod val="50000"/>
                  </a:schemeClr>
                </a:solidFill>
                <a:latin typeface="Century Gothic" panose="020B0502020202020204" pitchFamily="34" charset="0"/>
              </a:rPr>
              <a:t>		</a:t>
            </a:r>
            <a:r>
              <a:rPr lang="en-GB" sz="2400" b="1" dirty="0" err="1">
                <a:solidFill>
                  <a:schemeClr val="accent1">
                    <a:lumMod val="50000"/>
                  </a:schemeClr>
                </a:solidFill>
                <a:latin typeface="Century Gothic" panose="020B0502020202020204" pitchFamily="34" charset="0"/>
              </a:rPr>
              <a:t>barato</a:t>
            </a:r>
            <a:endParaRPr lang="en-GB" sz="2400" b="1" dirty="0">
              <a:solidFill>
                <a:schemeClr val="accent1">
                  <a:lumMod val="50000"/>
                </a:schemeClr>
              </a:solidFill>
              <a:latin typeface="Century Gothic" panose="020B0502020202020204" pitchFamily="34" charset="0"/>
            </a:endParaRPr>
          </a:p>
        </p:txBody>
      </p:sp>
      <p:sp>
        <p:nvSpPr>
          <p:cNvPr id="2" name="Title 1"/>
          <p:cNvSpPr>
            <a:spLocks noGrp="1"/>
          </p:cNvSpPr>
          <p:nvPr>
            <p:ph type="title"/>
          </p:nvPr>
        </p:nvSpPr>
        <p:spPr>
          <a:xfrm>
            <a:off x="617081" y="110223"/>
            <a:ext cx="9818689" cy="498970"/>
          </a:xfrm>
        </p:spPr>
        <p:txBody>
          <a:bodyPr>
            <a:normAutofit fontScale="90000"/>
          </a:bodyPr>
          <a:lstStyle/>
          <a:p>
            <a:r>
              <a:rPr lang="en-GB" sz="4000" b="1" dirty="0">
                <a:solidFill>
                  <a:schemeClr val="accent1">
                    <a:lumMod val="50000"/>
                  </a:schemeClr>
                </a:solidFill>
              </a:rPr>
              <a:t>Organiza los adjetivos. Hay dos opciones.</a:t>
            </a:r>
          </a:p>
        </p:txBody>
      </p:sp>
      <p:sp>
        <p:nvSpPr>
          <p:cNvPr id="11" name="TextBox 10"/>
          <p:cNvSpPr txBox="1"/>
          <p:nvPr/>
        </p:nvSpPr>
        <p:spPr>
          <a:xfrm>
            <a:off x="0" y="715936"/>
            <a:ext cx="617082" cy="584775"/>
          </a:xfrm>
          <a:prstGeom prst="rect">
            <a:avLst/>
          </a:prstGeom>
          <a:noFill/>
        </p:spPr>
        <p:txBody>
          <a:bodyPr wrap="square" rtlCol="0">
            <a:spAutoFit/>
          </a:bodyPr>
          <a:lstStyle/>
          <a:p>
            <a:r>
              <a:rPr lang="en-GB" sz="3200" b="1" dirty="0">
                <a:solidFill>
                  <a:schemeClr val="accent1">
                    <a:lumMod val="50000"/>
                  </a:schemeClr>
                </a:solidFill>
              </a:rPr>
              <a:t>1)</a:t>
            </a:r>
          </a:p>
        </p:txBody>
      </p:sp>
      <p:sp>
        <p:nvSpPr>
          <p:cNvPr id="19" name="TextBox 18"/>
          <p:cNvSpPr txBox="1"/>
          <p:nvPr/>
        </p:nvSpPr>
        <p:spPr>
          <a:xfrm>
            <a:off x="8162946" y="885213"/>
            <a:ext cx="617082" cy="584775"/>
          </a:xfrm>
          <a:prstGeom prst="rect">
            <a:avLst/>
          </a:prstGeom>
          <a:noFill/>
        </p:spPr>
        <p:txBody>
          <a:bodyPr wrap="square" rtlCol="0">
            <a:spAutoFit/>
          </a:bodyPr>
          <a:lstStyle/>
          <a:p>
            <a:r>
              <a:rPr lang="en-GB" sz="3200" b="1" dirty="0">
                <a:solidFill>
                  <a:schemeClr val="accent1">
                    <a:lumMod val="50000"/>
                  </a:schemeClr>
                </a:solidFill>
              </a:rPr>
              <a:t>2)</a:t>
            </a:r>
          </a:p>
        </p:txBody>
      </p:sp>
    </p:spTree>
    <p:extLst>
      <p:ext uri="{BB962C8B-B14F-4D97-AF65-F5344CB8AC3E}">
        <p14:creationId xmlns:p14="http://schemas.microsoft.com/office/powerpoint/2010/main" val="643642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62707" y="665351"/>
            <a:ext cx="6696221" cy="3812530"/>
            <a:chOff x="1167619" y="1139482"/>
            <a:chExt cx="4839286" cy="3587263"/>
          </a:xfrm>
        </p:grpSpPr>
        <p:sp>
          <p:nvSpPr>
            <p:cNvPr id="5" name="Rectangle 4"/>
            <p:cNvSpPr/>
            <p:nvPr/>
          </p:nvSpPr>
          <p:spPr>
            <a:xfrm>
              <a:off x="1167619" y="1139483"/>
              <a:ext cx="4839286" cy="358726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 name="TextBox 5"/>
            <p:cNvSpPr txBox="1"/>
            <p:nvPr/>
          </p:nvSpPr>
          <p:spPr>
            <a:xfrm>
              <a:off x="4600135" y="1139484"/>
              <a:ext cx="1406770" cy="1418997"/>
            </a:xfrm>
            <a:prstGeom prst="rect">
              <a:avLst/>
            </a:prstGeom>
            <a:noFill/>
            <a:ln w="28575">
              <a:solidFill>
                <a:srgbClr val="115076"/>
              </a:solidFill>
            </a:ln>
          </p:spPr>
          <p:txBody>
            <a:bodyPr wrap="square" rtlCol="0">
              <a:spAutoFit/>
            </a:bodyPr>
            <a:lstStyle/>
            <a:p>
              <a:r>
                <a:rPr lang="en-GB" sz="7200" dirty="0">
                  <a:solidFill>
                    <a:schemeClr val="accent1">
                      <a:lumMod val="50000"/>
                    </a:schemeClr>
                  </a:solidFill>
                  <a:latin typeface="Century Gothic" panose="020B0502020202020204" pitchFamily="34" charset="0"/>
                </a:rPr>
                <a:t>a</a:t>
              </a:r>
            </a:p>
            <a:p>
              <a:endParaRPr lang="en-GB" sz="2000" dirty="0">
                <a:solidFill>
                  <a:schemeClr val="accent1">
                    <a:lumMod val="50000"/>
                  </a:schemeClr>
                </a:solidFill>
                <a:latin typeface="Century Gothic" panose="020B0502020202020204" pitchFamily="34" charset="0"/>
              </a:endParaRPr>
            </a:p>
          </p:txBody>
        </p:sp>
        <p:sp>
          <p:nvSpPr>
            <p:cNvPr id="7" name="TextBox 6"/>
            <p:cNvSpPr txBox="1"/>
            <p:nvPr/>
          </p:nvSpPr>
          <p:spPr>
            <a:xfrm>
              <a:off x="1167619" y="1139482"/>
              <a:ext cx="1406770" cy="1418997"/>
            </a:xfrm>
            <a:prstGeom prst="rect">
              <a:avLst/>
            </a:prstGeom>
            <a:noFill/>
            <a:ln w="28575">
              <a:solidFill>
                <a:srgbClr val="115076"/>
              </a:solidFill>
            </a:ln>
          </p:spPr>
          <p:txBody>
            <a:bodyPr wrap="square" rtlCol="0">
              <a:spAutoFit/>
            </a:bodyPr>
            <a:lstStyle/>
            <a:p>
              <a:r>
                <a:rPr lang="en-GB" sz="7200" dirty="0">
                  <a:solidFill>
                    <a:schemeClr val="accent1">
                      <a:lumMod val="50000"/>
                    </a:schemeClr>
                  </a:solidFill>
                  <a:latin typeface="Century Gothic" panose="020B0502020202020204" pitchFamily="34" charset="0"/>
                </a:rPr>
                <a:t>o</a:t>
              </a:r>
            </a:p>
            <a:p>
              <a:endParaRPr lang="en-GB" sz="2000" dirty="0">
                <a:solidFill>
                  <a:schemeClr val="accent1">
                    <a:lumMod val="50000"/>
                  </a:schemeClr>
                </a:solidFill>
                <a:latin typeface="Century Gothic" panose="020B0502020202020204" pitchFamily="34" charset="0"/>
              </a:endParaRPr>
            </a:p>
          </p:txBody>
        </p:sp>
        <p:sp>
          <p:nvSpPr>
            <p:cNvPr id="9" name="TextBox 8"/>
            <p:cNvSpPr txBox="1"/>
            <p:nvPr/>
          </p:nvSpPr>
          <p:spPr>
            <a:xfrm>
              <a:off x="4600135" y="3218639"/>
              <a:ext cx="1406770" cy="1418997"/>
            </a:xfrm>
            <a:prstGeom prst="rect">
              <a:avLst/>
            </a:prstGeom>
            <a:noFill/>
            <a:ln w="28575">
              <a:solidFill>
                <a:srgbClr val="115076"/>
              </a:solidFill>
            </a:ln>
          </p:spPr>
          <p:txBody>
            <a:bodyPr wrap="square" rtlCol="0">
              <a:spAutoFit/>
            </a:bodyPr>
            <a:lstStyle/>
            <a:p>
              <a:r>
                <a:rPr lang="en-GB" sz="7200" dirty="0">
                  <a:solidFill>
                    <a:schemeClr val="accent1">
                      <a:lumMod val="50000"/>
                    </a:schemeClr>
                  </a:solidFill>
                  <a:latin typeface="Century Gothic" panose="020B0502020202020204" pitchFamily="34" charset="0"/>
                </a:rPr>
                <a:t>as</a:t>
              </a:r>
            </a:p>
            <a:p>
              <a:endParaRPr lang="en-GB" sz="2000" dirty="0">
                <a:solidFill>
                  <a:schemeClr val="accent1">
                    <a:lumMod val="50000"/>
                  </a:schemeClr>
                </a:solidFill>
                <a:latin typeface="Century Gothic" panose="020B0502020202020204" pitchFamily="34" charset="0"/>
              </a:endParaRPr>
            </a:p>
          </p:txBody>
        </p:sp>
      </p:grpSp>
      <p:grpSp>
        <p:nvGrpSpPr>
          <p:cNvPr id="2" name="Group 1"/>
          <p:cNvGrpSpPr/>
          <p:nvPr/>
        </p:nvGrpSpPr>
        <p:grpSpPr>
          <a:xfrm>
            <a:off x="7371470" y="665351"/>
            <a:ext cx="4684542" cy="3812528"/>
            <a:chOff x="7371470" y="665351"/>
            <a:chExt cx="4417255" cy="3530991"/>
          </a:xfrm>
        </p:grpSpPr>
        <p:sp>
          <p:nvSpPr>
            <p:cNvPr id="4" name="Isosceles Triangle 3"/>
            <p:cNvSpPr/>
            <p:nvPr/>
          </p:nvSpPr>
          <p:spPr>
            <a:xfrm>
              <a:off x="7371470" y="665351"/>
              <a:ext cx="4417255" cy="3530991"/>
            </a:xfrm>
            <a:prstGeom prst="triangl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Isosceles Triangle 9"/>
            <p:cNvSpPr/>
            <p:nvPr/>
          </p:nvSpPr>
          <p:spPr>
            <a:xfrm>
              <a:off x="10255346" y="3014656"/>
              <a:ext cx="1533379" cy="1181686"/>
            </a:xfrm>
            <a:prstGeom prst="triangle">
              <a:avLst/>
            </a:prstGeom>
            <a:solidFill>
              <a:srgbClr val="FFCCCC"/>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accent1">
                      <a:lumMod val="50000"/>
                    </a:schemeClr>
                  </a:solidFill>
                  <a:latin typeface="Century Gothic" panose="020B0502020202020204" pitchFamily="34" charset="0"/>
                </a:rPr>
                <a:t>s</a:t>
              </a:r>
            </a:p>
          </p:txBody>
        </p:sp>
      </p:grpSp>
      <p:sp>
        <p:nvSpPr>
          <p:cNvPr id="8" name="TextBox 7"/>
          <p:cNvSpPr txBox="1"/>
          <p:nvPr/>
        </p:nvSpPr>
        <p:spPr>
          <a:xfrm>
            <a:off x="562707" y="2972636"/>
            <a:ext cx="1946576" cy="1508105"/>
          </a:xfrm>
          <a:prstGeom prst="rect">
            <a:avLst/>
          </a:prstGeom>
          <a:noFill/>
          <a:ln w="28575">
            <a:solidFill>
              <a:srgbClr val="115076"/>
            </a:solidFill>
          </a:ln>
        </p:spPr>
        <p:txBody>
          <a:bodyPr wrap="square" rtlCol="0">
            <a:spAutoFit/>
          </a:bodyPr>
          <a:lstStyle/>
          <a:p>
            <a:r>
              <a:rPr lang="en-GB" sz="7200" dirty="0" err="1">
                <a:solidFill>
                  <a:schemeClr val="accent5">
                    <a:lumMod val="50000"/>
                  </a:schemeClr>
                </a:solidFill>
                <a:latin typeface="Century Gothic" panose="020B0502020202020204" pitchFamily="34" charset="0"/>
              </a:rPr>
              <a:t>os</a:t>
            </a:r>
            <a:endParaRPr lang="en-GB" sz="72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p:txBody>
      </p:sp>
      <p:sp>
        <p:nvSpPr>
          <p:cNvPr id="11" name="TextBox 10"/>
          <p:cNvSpPr txBox="1"/>
          <p:nvPr/>
        </p:nvSpPr>
        <p:spPr>
          <a:xfrm>
            <a:off x="2509284" y="661452"/>
            <a:ext cx="1406770" cy="4154984"/>
          </a:xfrm>
          <a:prstGeom prst="rect">
            <a:avLst/>
          </a:prstGeom>
          <a:noFill/>
          <a:ln w="28575">
            <a:noFill/>
          </a:ln>
        </p:spPr>
        <p:txBody>
          <a:bodyPr wrap="square" rtlCol="0">
            <a:spAutoFit/>
          </a:bodyPr>
          <a:lstStyle/>
          <a:p>
            <a:r>
              <a:rPr lang="en-GB" sz="2200" dirty="0" err="1">
                <a:solidFill>
                  <a:schemeClr val="accent1">
                    <a:lumMod val="50000"/>
                  </a:schemeClr>
                </a:solidFill>
                <a:latin typeface="Century Gothic" panose="020B0502020202020204" pitchFamily="34" charset="0"/>
              </a:rPr>
              <a:t>blanco</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feo</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rico</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caro</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antiguo</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guapo</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artístico</a:t>
            </a:r>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bonito</a:t>
            </a:r>
          </a:p>
          <a:p>
            <a:r>
              <a:rPr lang="en-GB" sz="2200" dirty="0" err="1">
                <a:solidFill>
                  <a:schemeClr val="accent1">
                    <a:lumMod val="50000"/>
                  </a:schemeClr>
                </a:solidFill>
                <a:latin typeface="Century Gothic" panose="020B0502020202020204" pitchFamily="34" charset="0"/>
              </a:rPr>
              <a:t>bueno</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bajo</a:t>
            </a:r>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tonto</a:t>
            </a:r>
          </a:p>
          <a:p>
            <a:endParaRPr lang="en-GB" sz="2200" dirty="0">
              <a:solidFill>
                <a:schemeClr val="accent1">
                  <a:lumMod val="50000"/>
                </a:schemeClr>
              </a:solidFill>
              <a:latin typeface="Century Gothic" panose="020B0502020202020204" pitchFamily="34" charset="0"/>
            </a:endParaRPr>
          </a:p>
        </p:txBody>
      </p:sp>
      <p:sp>
        <p:nvSpPr>
          <p:cNvPr id="12" name="TextBox 11"/>
          <p:cNvSpPr txBox="1"/>
          <p:nvPr/>
        </p:nvSpPr>
        <p:spPr>
          <a:xfrm>
            <a:off x="3916053" y="665351"/>
            <a:ext cx="1528143" cy="3477875"/>
          </a:xfrm>
          <a:prstGeom prst="rect">
            <a:avLst/>
          </a:prstGeom>
          <a:noFill/>
          <a:ln w="28575">
            <a:noFill/>
          </a:ln>
        </p:spPr>
        <p:txBody>
          <a:bodyPr wrap="square" rtlCol="0">
            <a:spAutoFit/>
          </a:bodyPr>
          <a:lstStyle/>
          <a:p>
            <a:r>
              <a:rPr lang="en-GB" sz="2200" dirty="0" err="1">
                <a:solidFill>
                  <a:schemeClr val="accent5">
                    <a:lumMod val="50000"/>
                  </a:schemeClr>
                </a:solidFill>
                <a:latin typeface="Century Gothic" panose="020B0502020202020204" pitchFamily="34" charset="0"/>
              </a:rPr>
              <a:t>serio</a:t>
            </a:r>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nervioso</a:t>
            </a:r>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tranquilo</a:t>
            </a:r>
            <a:endParaRPr lang="en-GB" sz="2200" dirty="0">
              <a:solidFill>
                <a:schemeClr val="accent5">
                  <a:lumMod val="50000"/>
                </a:schemeClr>
              </a:solidFill>
              <a:latin typeface="Century Gothic" panose="020B0502020202020204" pitchFamily="34" charset="0"/>
            </a:endParaRPr>
          </a:p>
          <a:p>
            <a:r>
              <a:rPr lang="en-GB" sz="2200" dirty="0">
                <a:solidFill>
                  <a:schemeClr val="accent5">
                    <a:lumMod val="50000"/>
                  </a:schemeClr>
                </a:solidFill>
                <a:latin typeface="Century Gothic" panose="020B0502020202020204" pitchFamily="34" charset="0"/>
              </a:rPr>
              <a:t>alto</a:t>
            </a:r>
          </a:p>
          <a:p>
            <a:r>
              <a:rPr lang="en-GB" sz="2200" dirty="0" err="1">
                <a:solidFill>
                  <a:schemeClr val="accent5">
                    <a:lumMod val="50000"/>
                  </a:schemeClr>
                </a:solidFill>
                <a:latin typeface="Century Gothic" panose="020B0502020202020204" pitchFamily="34" charset="0"/>
              </a:rPr>
              <a:t>raro</a:t>
            </a:r>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pequeño</a:t>
            </a:r>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famoso</a:t>
            </a:r>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hermoso</a:t>
            </a:r>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activo</a:t>
            </a:r>
            <a:endParaRPr lang="en-GB" sz="2200" dirty="0">
              <a:solidFill>
                <a:schemeClr val="accent5">
                  <a:lumMod val="50000"/>
                </a:schemeClr>
              </a:solidFill>
              <a:latin typeface="Century Gothic" panose="020B0502020202020204" pitchFamily="34" charset="0"/>
            </a:endParaRPr>
          </a:p>
          <a:p>
            <a:r>
              <a:rPr lang="en-GB" sz="2200" dirty="0" err="1">
                <a:solidFill>
                  <a:schemeClr val="accent5">
                    <a:lumMod val="50000"/>
                  </a:schemeClr>
                </a:solidFill>
                <a:latin typeface="Century Gothic" panose="020B0502020202020204" pitchFamily="34" charset="0"/>
              </a:rPr>
              <a:t>barato</a:t>
            </a:r>
            <a:endParaRPr lang="en-GB" sz="2200" dirty="0">
              <a:solidFill>
                <a:schemeClr val="accent5">
                  <a:lumMod val="50000"/>
                </a:schemeClr>
              </a:solidFill>
              <a:latin typeface="Century Gothic" panose="020B0502020202020204" pitchFamily="34" charset="0"/>
            </a:endParaRPr>
          </a:p>
        </p:txBody>
      </p:sp>
      <p:sp>
        <p:nvSpPr>
          <p:cNvPr id="13" name="TextBox 12"/>
          <p:cNvSpPr txBox="1"/>
          <p:nvPr/>
        </p:nvSpPr>
        <p:spPr>
          <a:xfrm>
            <a:off x="8832648" y="2158949"/>
            <a:ext cx="2022153" cy="1785104"/>
          </a:xfrm>
          <a:prstGeom prst="rect">
            <a:avLst/>
          </a:prstGeom>
          <a:noFill/>
          <a:ln w="28575">
            <a:noFill/>
          </a:ln>
        </p:spPr>
        <p:txBody>
          <a:bodyPr wrap="square" rtlCol="0">
            <a:spAutoFit/>
          </a:bodyPr>
          <a:lstStyle/>
          <a:p>
            <a:r>
              <a:rPr lang="en-GB" sz="2200" dirty="0" err="1">
                <a:solidFill>
                  <a:schemeClr val="accent1">
                    <a:lumMod val="50000"/>
                  </a:schemeClr>
                </a:solidFill>
                <a:latin typeface="Century Gothic" panose="020B0502020202020204" pitchFamily="34" charset="0"/>
              </a:rPr>
              <a:t>interesante</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importante</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alegre</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fuerte</a:t>
            </a:r>
            <a:endParaRPr lang="en-GB" sz="2200" dirty="0">
              <a:solidFill>
                <a:schemeClr val="accent1">
                  <a:lumMod val="50000"/>
                </a:schemeClr>
              </a:solidFill>
              <a:latin typeface="Century Gothic" panose="020B0502020202020204" pitchFamily="34" charset="0"/>
            </a:endParaRPr>
          </a:p>
          <a:p>
            <a:r>
              <a:rPr lang="en-GB" sz="2200" dirty="0" err="1">
                <a:solidFill>
                  <a:schemeClr val="accent1">
                    <a:lumMod val="50000"/>
                  </a:schemeClr>
                </a:solidFill>
                <a:latin typeface="Century Gothic" panose="020B0502020202020204" pitchFamily="34" charset="0"/>
              </a:rPr>
              <a:t>grande</a:t>
            </a:r>
            <a:endParaRPr lang="en-GB" sz="2200" dirty="0">
              <a:solidFill>
                <a:schemeClr val="accent1">
                  <a:lumMod val="50000"/>
                </a:schemeClr>
              </a:solidFill>
              <a:latin typeface="Century Gothic" panose="020B0502020202020204" pitchFamily="34" charset="0"/>
            </a:endParaRPr>
          </a:p>
        </p:txBody>
      </p:sp>
      <p:sp>
        <p:nvSpPr>
          <p:cNvPr id="14" name="Title 13"/>
          <p:cNvSpPr>
            <a:spLocks noGrp="1"/>
          </p:cNvSpPr>
          <p:nvPr>
            <p:ph type="title"/>
          </p:nvPr>
        </p:nvSpPr>
        <p:spPr>
          <a:xfrm>
            <a:off x="39504" y="59060"/>
            <a:ext cx="2357238" cy="604341"/>
          </a:xfrm>
        </p:spPr>
        <p:txBody>
          <a:bodyPr>
            <a:normAutofit/>
          </a:bodyPr>
          <a:lstStyle/>
          <a:p>
            <a:r>
              <a:rPr lang="en-GB" sz="3200" b="1" dirty="0">
                <a:solidFill>
                  <a:schemeClr val="accent1">
                    <a:lumMod val="50000"/>
                  </a:schemeClr>
                </a:solidFill>
              </a:rPr>
              <a:t>Answers</a:t>
            </a:r>
          </a:p>
        </p:txBody>
      </p:sp>
    </p:spTree>
    <p:extLst>
      <p:ext uri="{BB962C8B-B14F-4D97-AF65-F5344CB8AC3E}">
        <p14:creationId xmlns:p14="http://schemas.microsoft.com/office/powerpoint/2010/main" val="1462230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807394436"/>
              </p:ext>
            </p:extLst>
          </p:nvPr>
        </p:nvGraphicFramePr>
        <p:xfrm>
          <a:off x="313899" y="742234"/>
          <a:ext cx="11682483" cy="5544064"/>
        </p:xfrm>
        <a:graphic>
          <a:graphicData uri="http://schemas.openxmlformats.org/drawingml/2006/table">
            <a:tbl>
              <a:tblPr firstRow="1" bandRow="1">
                <a:tableStyleId>{5940675A-B579-460E-94D1-54222C63F5DA}</a:tableStyleId>
              </a:tblPr>
              <a:tblGrid>
                <a:gridCol w="454399">
                  <a:extLst>
                    <a:ext uri="{9D8B030D-6E8A-4147-A177-3AD203B41FA5}">
                      <a16:colId xmlns:a16="http://schemas.microsoft.com/office/drawing/2014/main" val="2016546380"/>
                    </a:ext>
                  </a:extLst>
                </a:gridCol>
                <a:gridCol w="8730544">
                  <a:extLst>
                    <a:ext uri="{9D8B030D-6E8A-4147-A177-3AD203B41FA5}">
                      <a16:colId xmlns:a16="http://schemas.microsoft.com/office/drawing/2014/main" val="20001"/>
                    </a:ext>
                  </a:extLst>
                </a:gridCol>
                <a:gridCol w="1064525">
                  <a:extLst>
                    <a:ext uri="{9D8B030D-6E8A-4147-A177-3AD203B41FA5}">
                      <a16:colId xmlns:a16="http://schemas.microsoft.com/office/drawing/2014/main" val="20002"/>
                    </a:ext>
                  </a:extLst>
                </a:gridCol>
                <a:gridCol w="1433015">
                  <a:extLst>
                    <a:ext uri="{9D8B030D-6E8A-4147-A177-3AD203B41FA5}">
                      <a16:colId xmlns:a16="http://schemas.microsoft.com/office/drawing/2014/main" val="42703782"/>
                    </a:ext>
                  </a:extLst>
                </a:gridCol>
              </a:tblGrid>
              <a:tr h="532988">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La</a:t>
                      </a:r>
                      <a:r>
                        <a:rPr kumimoji="0" lang="en-US"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familia</a:t>
                      </a:r>
                      <a:r>
                        <a:rPr kumimoji="0" lang="en-US"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visita</a:t>
                      </a:r>
                      <a:r>
                        <a:rPr kumimoji="0" lang="en-US"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un pueblo </a:t>
                      </a:r>
                      <a:r>
                        <a:rPr kumimoji="0" lang="en-US" sz="24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US"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24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islas</a:t>
                      </a:r>
                      <a:r>
                        <a:rPr kumimoji="0" lang="en-US"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Lee las </a:t>
                      </a:r>
                      <a:r>
                        <a:rPr kumimoji="0" lang="en-US" sz="24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descripciones</a:t>
                      </a:r>
                      <a:r>
                        <a:rPr kumimoji="0" lang="en-US"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Qué</a:t>
                      </a:r>
                      <a:r>
                        <a:rPr kumimoji="0" lang="en-US"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tiene</a:t>
                      </a:r>
                      <a:r>
                        <a:rPr kumimoji="0" lang="en-US"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el pueblo</a:t>
                      </a:r>
                      <a:r>
                        <a:rPr lang="en-US" sz="2400" b="1" dirty="0">
                          <a:solidFill>
                            <a:schemeClr val="accent1">
                              <a:lumMod val="50000"/>
                            </a:schemeClr>
                          </a:solidFill>
                          <a:latin typeface="Century Gothic" panose="020B0502020202020204" pitchFamily="34" charset="0"/>
                        </a:rPr>
                        <a:t>? ¿</a:t>
                      </a:r>
                      <a:r>
                        <a:rPr lang="en-US" sz="2400" b="1" dirty="0" err="1">
                          <a:solidFill>
                            <a:schemeClr val="accent1">
                              <a:lumMod val="50000"/>
                            </a:schemeClr>
                          </a:solidFill>
                          <a:latin typeface="Century Gothic" panose="020B0502020202020204" pitchFamily="34" charset="0"/>
                        </a:rPr>
                        <a:t>Qué</a:t>
                      </a:r>
                      <a:r>
                        <a:rPr lang="en-US" sz="2400" b="1" dirty="0">
                          <a:solidFill>
                            <a:schemeClr val="accent1">
                              <a:lumMod val="50000"/>
                            </a:schemeClr>
                          </a:solidFill>
                          <a:latin typeface="Century Gothic" panose="020B0502020202020204" pitchFamily="34" charset="0"/>
                        </a:rPr>
                        <a:t> </a:t>
                      </a:r>
                      <a:r>
                        <a:rPr lang="en-US" sz="2400" b="1" dirty="0" err="1">
                          <a:solidFill>
                            <a:schemeClr val="accent1">
                              <a:lumMod val="50000"/>
                            </a:schemeClr>
                          </a:solidFill>
                          <a:latin typeface="Century Gothic" panose="020B0502020202020204" pitchFamily="34" charset="0"/>
                        </a:rPr>
                        <a:t>tienen</a:t>
                      </a:r>
                      <a:r>
                        <a:rPr lang="en-US" sz="2400" b="1" dirty="0">
                          <a:solidFill>
                            <a:schemeClr val="accent1">
                              <a:lumMod val="50000"/>
                            </a:schemeClr>
                          </a:solidFill>
                          <a:latin typeface="Century Gothic" panose="020B0502020202020204" pitchFamily="34" charset="0"/>
                        </a:rPr>
                        <a:t> las </a:t>
                      </a:r>
                      <a:r>
                        <a:rPr lang="en-US" sz="2400" b="1" dirty="0" err="1">
                          <a:solidFill>
                            <a:schemeClr val="accent1">
                              <a:lumMod val="50000"/>
                            </a:schemeClr>
                          </a:solidFill>
                          <a:latin typeface="Century Gothic" panose="020B0502020202020204" pitchFamily="34" charset="0"/>
                        </a:rPr>
                        <a:t>islas</a:t>
                      </a:r>
                      <a:r>
                        <a:rPr lang="en-US" sz="2400" b="1" dirty="0">
                          <a:solidFill>
                            <a:schemeClr val="accent1">
                              <a:lumMod val="50000"/>
                            </a:schemeClr>
                          </a:solidFill>
                          <a:latin typeface="Century Gothic" panose="020B0502020202020204" pitchFamily="34" charset="0"/>
                        </a:rPr>
                        <a:t>? </a:t>
                      </a:r>
                      <a:r>
                        <a:rPr lang="en-US" sz="2400" b="1" dirty="0" err="1">
                          <a:solidFill>
                            <a:schemeClr val="accent1">
                              <a:lumMod val="50000"/>
                            </a:schemeClr>
                          </a:solidFill>
                          <a:latin typeface="Century Gothic" panose="020B0502020202020204" pitchFamily="34" charset="0"/>
                        </a:rPr>
                        <a:t>Marca</a:t>
                      </a:r>
                      <a:r>
                        <a:rPr lang="en-US" sz="2400" b="1" dirty="0">
                          <a:solidFill>
                            <a:schemeClr val="accent1">
                              <a:lumMod val="50000"/>
                            </a:schemeClr>
                          </a:solidFill>
                          <a:latin typeface="Century Gothic" panose="020B0502020202020204" pitchFamily="34" charset="0"/>
                        </a:rPr>
                        <a:t> la</a:t>
                      </a:r>
                      <a:r>
                        <a:rPr lang="en-US" sz="2400" b="1" baseline="0" dirty="0">
                          <a:solidFill>
                            <a:schemeClr val="accent1">
                              <a:lumMod val="50000"/>
                            </a:schemeClr>
                          </a:solidFill>
                          <a:latin typeface="Century Gothic" panose="020B0502020202020204" pitchFamily="34" charset="0"/>
                        </a:rPr>
                        <a:t> </a:t>
                      </a:r>
                      <a:r>
                        <a:rPr lang="en-US" sz="2400" b="1" baseline="0" dirty="0" err="1">
                          <a:solidFill>
                            <a:schemeClr val="accent1">
                              <a:lumMod val="50000"/>
                            </a:schemeClr>
                          </a:solidFill>
                          <a:latin typeface="Century Gothic" panose="020B0502020202020204" pitchFamily="34" charset="0"/>
                        </a:rPr>
                        <a:t>opción</a:t>
                      </a:r>
                      <a:r>
                        <a:rPr lang="en-US" sz="2400" b="1" baseline="0" dirty="0">
                          <a:solidFill>
                            <a:schemeClr val="accent1">
                              <a:lumMod val="50000"/>
                            </a:schemeClr>
                          </a:solidFill>
                          <a:latin typeface="Century Gothic" panose="020B0502020202020204" pitchFamily="34" charset="0"/>
                        </a:rPr>
                        <a:t> </a:t>
                      </a:r>
                      <a:r>
                        <a:rPr lang="en-US" sz="2400" b="1" baseline="0" dirty="0" err="1">
                          <a:solidFill>
                            <a:schemeClr val="accent1">
                              <a:lumMod val="50000"/>
                            </a:schemeClr>
                          </a:solidFill>
                          <a:latin typeface="Century Gothic" panose="020B0502020202020204" pitchFamily="34" charset="0"/>
                        </a:rPr>
                        <a:t>correcta</a:t>
                      </a:r>
                      <a:r>
                        <a:rPr lang="en-US" sz="2400" b="1" baseline="0" dirty="0">
                          <a:solidFill>
                            <a:schemeClr val="accent1">
                              <a:lumMod val="50000"/>
                            </a:schemeClr>
                          </a:solidFill>
                          <a:latin typeface="Century Gothic" panose="020B0502020202020204" pitchFamily="34" charset="0"/>
                        </a:rPr>
                        <a:t> y escribe el </a:t>
                      </a:r>
                      <a:r>
                        <a:rPr lang="en-US" sz="2400" b="1" baseline="0" dirty="0" err="1">
                          <a:solidFill>
                            <a:schemeClr val="accent1">
                              <a:lumMod val="50000"/>
                            </a:schemeClr>
                          </a:solidFill>
                          <a:latin typeface="Century Gothic" panose="020B0502020202020204" pitchFamily="34" charset="0"/>
                        </a:rPr>
                        <a:t>inglés</a:t>
                      </a:r>
                      <a:r>
                        <a:rPr lang="en-US" sz="2400" b="1" baseline="0" dirty="0">
                          <a:solidFill>
                            <a:schemeClr val="accent1">
                              <a:lumMod val="50000"/>
                            </a:schemeClr>
                          </a:solidFill>
                          <a:latin typeface="Century Gothic" panose="020B0502020202020204" pitchFamily="34" charset="0"/>
                        </a:rPr>
                        <a:t>.</a:t>
                      </a:r>
                      <a:endParaRPr kumimoji="0" lang="en-US" sz="24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sz="2400" dirty="0">
                        <a:solidFill>
                          <a:srgbClr val="000066"/>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33071772"/>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pPr algn="ctr"/>
                      <a:r>
                        <a:rPr lang="en-GB" sz="2000" b="1" dirty="0">
                          <a:solidFill>
                            <a:schemeClr val="accent1">
                              <a:lumMod val="50000"/>
                            </a:schemeClr>
                          </a:solidFill>
                          <a:latin typeface="Century Gothic" panose="020B0502020202020204" pitchFamily="34" charset="0"/>
                        </a:rPr>
                        <a:t>it</a:t>
                      </a:r>
                      <a:r>
                        <a:rPr lang="en-GB" sz="2000" b="1" baseline="0" dirty="0">
                          <a:solidFill>
                            <a:schemeClr val="accent1">
                              <a:lumMod val="50000"/>
                            </a:schemeClr>
                          </a:solidFill>
                          <a:latin typeface="Century Gothic" panose="020B0502020202020204" pitchFamily="34" charset="0"/>
                        </a:rPr>
                        <a:t> has</a:t>
                      </a:r>
                      <a:endParaRPr lang="en-GB" sz="24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pPr algn="ctr"/>
                      <a:r>
                        <a:rPr lang="en-GB" sz="2000" b="1" dirty="0">
                          <a:solidFill>
                            <a:schemeClr val="accent1">
                              <a:lumMod val="50000"/>
                            </a:schemeClr>
                          </a:solidFill>
                          <a:latin typeface="Century Gothic" panose="020B0502020202020204" pitchFamily="34" charset="0"/>
                        </a:rPr>
                        <a:t>they have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4285202269"/>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a:solidFill>
                            <a:schemeClr val="accent1">
                              <a:lumMod val="50000"/>
                            </a:schemeClr>
                          </a:solidFill>
                          <a:latin typeface="Century Gothic" panose="020B0502020202020204" pitchFamily="34" charset="0"/>
                        </a:rPr>
                        <a:t>Tienen </a:t>
                      </a:r>
                      <a:r>
                        <a:rPr lang="en-GB" sz="2100" dirty="0" err="1">
                          <a:solidFill>
                            <a:schemeClr val="accent1">
                              <a:lumMod val="50000"/>
                            </a:schemeClr>
                          </a:solidFill>
                          <a:latin typeface="Century Gothic" panose="020B0502020202020204" pitchFamily="34" charset="0"/>
                        </a:rPr>
                        <a:t>unas</a:t>
                      </a:r>
                      <a:r>
                        <a:rPr lang="en-GB" sz="2100" dirty="0">
                          <a:solidFill>
                            <a:schemeClr val="accent1">
                              <a:lumMod val="50000"/>
                            </a:schemeClr>
                          </a:solidFill>
                          <a:latin typeface="Century Gothic" panose="020B0502020202020204" pitchFamily="34" charset="0"/>
                        </a:rPr>
                        <a:t> vistas. Son</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hermosas</a:t>
                      </a:r>
                      <a:r>
                        <a:rPr lang="en-GB" sz="2100" baseline="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0"/>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1">
                              <a:lumMod val="50000"/>
                            </a:schemeClr>
                          </a:solidFill>
                          <a:latin typeface="Century Gothic" panose="020B0502020202020204" pitchFamily="34" charset="0"/>
                        </a:rPr>
                        <a:t>Tiene</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unos</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edificios</a:t>
                      </a:r>
                      <a:r>
                        <a:rPr lang="en-GB" sz="2100" baseline="0" dirty="0">
                          <a:solidFill>
                            <a:schemeClr val="accent1">
                              <a:lumMod val="50000"/>
                            </a:schemeClr>
                          </a:solidFill>
                          <a:latin typeface="Century Gothic" panose="020B0502020202020204" pitchFamily="34" charset="0"/>
                        </a:rPr>
                        <a:t>. Son </a:t>
                      </a:r>
                      <a:r>
                        <a:rPr lang="en-GB" sz="2100" baseline="0" dirty="0" err="1">
                          <a:solidFill>
                            <a:schemeClr val="accent1">
                              <a:lumMod val="50000"/>
                            </a:schemeClr>
                          </a:solidFill>
                          <a:latin typeface="Century Gothic" panose="020B0502020202020204" pitchFamily="34" charset="0"/>
                        </a:rPr>
                        <a:t>grandes</a:t>
                      </a:r>
                      <a:r>
                        <a:rPr lang="en-GB" sz="2100" baseline="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1">
                              <a:lumMod val="50000"/>
                            </a:schemeClr>
                          </a:solidFill>
                          <a:latin typeface="Century Gothic" panose="020B0502020202020204" pitchFamily="34" charset="0"/>
                        </a:rPr>
                        <a:t>Tiene</a:t>
                      </a:r>
                      <a:r>
                        <a:rPr lang="en-GB" sz="2100" baseline="0" dirty="0">
                          <a:solidFill>
                            <a:schemeClr val="accent1">
                              <a:lumMod val="50000"/>
                            </a:schemeClr>
                          </a:solidFill>
                          <a:latin typeface="Century Gothic" panose="020B0502020202020204" pitchFamily="34" charset="0"/>
                        </a:rPr>
                        <a:t> un </a:t>
                      </a:r>
                      <a:r>
                        <a:rPr lang="en-GB" sz="2100" baseline="0" dirty="0" err="1">
                          <a:solidFill>
                            <a:schemeClr val="accent1">
                              <a:lumMod val="50000"/>
                            </a:schemeClr>
                          </a:solidFill>
                          <a:latin typeface="Century Gothic" panose="020B0502020202020204" pitchFamily="34" charset="0"/>
                        </a:rPr>
                        <a:t>equipo</a:t>
                      </a:r>
                      <a:r>
                        <a:rPr lang="en-GB" sz="2100" baseline="0" dirty="0">
                          <a:solidFill>
                            <a:schemeClr val="accent1">
                              <a:lumMod val="50000"/>
                            </a:schemeClr>
                          </a:solidFill>
                          <a:latin typeface="Century Gothic" panose="020B0502020202020204" pitchFamily="34" charset="0"/>
                        </a:rPr>
                        <a:t> de </a:t>
                      </a:r>
                      <a:r>
                        <a:rPr lang="en-GB" sz="2100" baseline="0" dirty="0" err="1">
                          <a:solidFill>
                            <a:schemeClr val="accent1">
                              <a:lumMod val="50000"/>
                            </a:schemeClr>
                          </a:solidFill>
                          <a:latin typeface="Century Gothic" panose="020B0502020202020204" pitchFamily="34" charset="0"/>
                        </a:rPr>
                        <a:t>fútbol</a:t>
                      </a:r>
                      <a:r>
                        <a:rPr lang="en-GB" sz="2100" baseline="0" dirty="0">
                          <a:solidFill>
                            <a:schemeClr val="accent1">
                              <a:lumMod val="50000"/>
                            </a:schemeClr>
                          </a:solidFill>
                          <a:latin typeface="Century Gothic" panose="020B0502020202020204" pitchFamily="34" charset="0"/>
                        </a:rPr>
                        <a:t>. Es </a:t>
                      </a:r>
                      <a:r>
                        <a:rPr lang="en-GB" sz="2100" baseline="0" dirty="0" err="1">
                          <a:solidFill>
                            <a:schemeClr val="accent1">
                              <a:lumMod val="50000"/>
                            </a:schemeClr>
                          </a:solidFill>
                          <a:latin typeface="Century Gothic" panose="020B0502020202020204" pitchFamily="34" charset="0"/>
                        </a:rPr>
                        <a:t>famoso</a:t>
                      </a:r>
                      <a:r>
                        <a:rPr lang="en-GB" sz="2100" baseline="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2"/>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a:solidFill>
                            <a:schemeClr val="accent1">
                              <a:lumMod val="50000"/>
                            </a:schemeClr>
                          </a:solidFill>
                          <a:latin typeface="Century Gothic" panose="020B0502020202020204" pitchFamily="34" charset="0"/>
                        </a:rPr>
                        <a:t>Tienen</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unos</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platos</a:t>
                      </a:r>
                      <a:r>
                        <a:rPr lang="en-GB" sz="2100" baseline="0" dirty="0">
                          <a:solidFill>
                            <a:schemeClr val="accent1">
                              <a:lumMod val="50000"/>
                            </a:schemeClr>
                          </a:solidFill>
                          <a:latin typeface="Century Gothic" panose="020B0502020202020204" pitchFamily="34" charset="0"/>
                        </a:rPr>
                        <a:t>. Son </a:t>
                      </a:r>
                      <a:r>
                        <a:rPr lang="en-GB" sz="2100" baseline="0" dirty="0" err="1">
                          <a:solidFill>
                            <a:schemeClr val="accent1">
                              <a:lumMod val="50000"/>
                            </a:schemeClr>
                          </a:solidFill>
                          <a:latin typeface="Century Gothic" panose="020B0502020202020204" pitchFamily="34" charset="0"/>
                        </a:rPr>
                        <a:t>baratos</a:t>
                      </a:r>
                      <a:r>
                        <a:rPr lang="en-GB" sz="2100" baseline="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3"/>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1">
                              <a:lumMod val="50000"/>
                            </a:schemeClr>
                          </a:solidFill>
                          <a:latin typeface="Century Gothic" panose="020B0502020202020204" pitchFamily="34" charset="0"/>
                        </a:rPr>
                        <a:t>Tiene</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trabajo</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Es</a:t>
                      </a:r>
                      <a:r>
                        <a:rPr lang="en-GB" sz="2100" baseline="0" dirty="0">
                          <a:solidFill>
                            <a:schemeClr val="accent1">
                              <a:lumMod val="50000"/>
                            </a:schemeClr>
                          </a:solidFill>
                          <a:latin typeface="Century Gothic" panose="020B0502020202020204" pitchFamily="34" charset="0"/>
                        </a:rPr>
                        <a:t> </a:t>
                      </a:r>
                      <a:r>
                        <a:rPr lang="en-GB" sz="2100" baseline="0" dirty="0" err="1">
                          <a:solidFill>
                            <a:schemeClr val="accent1">
                              <a:lumMod val="50000"/>
                            </a:schemeClr>
                          </a:solidFill>
                          <a:latin typeface="Century Gothic" panose="020B0502020202020204" pitchFamily="34" charset="0"/>
                        </a:rPr>
                        <a:t>interesante</a:t>
                      </a:r>
                      <a:r>
                        <a:rPr lang="en-GB" sz="2100" baseline="0" dirty="0">
                          <a:solidFill>
                            <a:schemeClr val="accent1">
                              <a:lumMod val="50000"/>
                            </a:schemeClr>
                          </a:solidFill>
                          <a:latin typeface="Century Gothic" panose="020B0502020202020204" pitchFamily="34" charset="0"/>
                        </a:rPr>
                        <a:t>.</a:t>
                      </a:r>
                      <a:endParaRPr lang="en-GB" sz="21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10004"/>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err="1">
                          <a:solidFill>
                            <a:schemeClr val="accent1">
                              <a:lumMod val="50000"/>
                            </a:schemeClr>
                          </a:solidFill>
                          <a:latin typeface="Century Gothic" panose="020B0502020202020204" pitchFamily="34" charset="0"/>
                        </a:rPr>
                        <a:t>Tiene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unos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productos</a:t>
                      </a:r>
                      <a:r>
                        <a:rPr lang="en-GB" sz="2100" dirty="0">
                          <a:solidFill>
                            <a:schemeClr val="accent1">
                              <a:lumMod val="50000"/>
                            </a:schemeClr>
                          </a:solidFill>
                          <a:latin typeface="Century Gothic" panose="020B0502020202020204" pitchFamily="34" charset="0"/>
                        </a:rPr>
                        <a:t>. Son </a:t>
                      </a:r>
                      <a:r>
                        <a:rPr lang="en-GB" sz="2100" dirty="0" err="1">
                          <a:solidFill>
                            <a:schemeClr val="accent1">
                              <a:lumMod val="50000"/>
                            </a:schemeClr>
                          </a:solidFill>
                          <a:latin typeface="Century Gothic" panose="020B0502020202020204" pitchFamily="34" charset="0"/>
                        </a:rPr>
                        <a:t>caros</a:t>
                      </a:r>
                      <a:r>
                        <a:rPr lang="en-GB" sz="210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3168210133"/>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a:solidFill>
                            <a:schemeClr val="accent1">
                              <a:lumMod val="50000"/>
                            </a:schemeClr>
                          </a:solidFill>
                          <a:latin typeface="Century Gothic" panose="020B0502020202020204" pitchFamily="34" charset="0"/>
                        </a:rPr>
                        <a:t>Tienen </a:t>
                      </a:r>
                      <a:r>
                        <a:rPr lang="en-GB" sz="2100" dirty="0" err="1">
                          <a:solidFill>
                            <a:schemeClr val="accent1">
                              <a:lumMod val="50000"/>
                            </a:schemeClr>
                          </a:solidFill>
                          <a:latin typeface="Century Gothic" panose="020B0502020202020204" pitchFamily="34" charset="0"/>
                        </a:rPr>
                        <a:t>unas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familias</a:t>
                      </a:r>
                      <a:r>
                        <a:rPr lang="en-GB" sz="2100" dirty="0">
                          <a:solidFill>
                            <a:schemeClr val="accent1">
                              <a:lumMod val="50000"/>
                            </a:schemeClr>
                          </a:solidFill>
                          <a:latin typeface="Century Gothic" panose="020B0502020202020204" pitchFamily="34" charset="0"/>
                        </a:rPr>
                        <a:t>. Son </a:t>
                      </a:r>
                      <a:r>
                        <a:rPr lang="en-GB" sz="2100" dirty="0" err="1">
                          <a:solidFill>
                            <a:schemeClr val="accent1">
                              <a:lumMod val="50000"/>
                            </a:schemeClr>
                          </a:solidFill>
                          <a:latin typeface="Century Gothic" panose="020B0502020202020204" pitchFamily="34" charset="0"/>
                        </a:rPr>
                        <a:t>famosas</a:t>
                      </a:r>
                      <a:r>
                        <a:rPr lang="en-GB" sz="210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549306961"/>
                  </a:ext>
                </a:extLst>
              </a:tr>
              <a:tr h="5329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r>
                        <a:rPr lang="en-GB" sz="2100" dirty="0">
                          <a:solidFill>
                            <a:schemeClr val="accent1">
                              <a:lumMod val="50000"/>
                            </a:schemeClr>
                          </a:solidFill>
                          <a:latin typeface="Century Gothic" panose="020B0502020202020204" pitchFamily="34" charset="0"/>
                        </a:rPr>
                        <a:t>Tienen </a:t>
                      </a:r>
                      <a:r>
                        <a:rPr lang="en-GB" sz="2100" dirty="0" err="1">
                          <a:solidFill>
                            <a:schemeClr val="accent1">
                              <a:lumMod val="50000"/>
                            </a:schemeClr>
                          </a:solidFill>
                          <a:latin typeface="Century Gothic" panose="020B0502020202020204" pitchFamily="34" charset="0"/>
                        </a:rPr>
                        <a:t>unas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películas</a:t>
                      </a:r>
                      <a:r>
                        <a:rPr lang="en-GB" sz="2100" dirty="0">
                          <a:solidFill>
                            <a:schemeClr val="accent1">
                              <a:lumMod val="50000"/>
                            </a:schemeClr>
                          </a:solidFill>
                          <a:latin typeface="Century Gothic" panose="020B0502020202020204" pitchFamily="34" charset="0"/>
                        </a:rPr>
                        <a:t> de </a:t>
                      </a:r>
                      <a:r>
                        <a:rPr lang="en-GB" sz="2100" dirty="0" err="1">
                          <a:solidFill>
                            <a:schemeClr val="accent1">
                              <a:lumMod val="50000"/>
                            </a:schemeClr>
                          </a:solidFill>
                          <a:latin typeface="Century Gothic" panose="020B0502020202020204" pitchFamily="34" charset="0"/>
                        </a:rPr>
                        <a:t>cultura</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española</a:t>
                      </a:r>
                      <a:r>
                        <a:rPr lang="en-GB" sz="2100" dirty="0">
                          <a:solidFill>
                            <a:schemeClr val="accent1">
                              <a:lumMod val="50000"/>
                            </a:schemeClr>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tc>
                  <a:txBody>
                    <a:bodyPr/>
                    <a:lstStyle/>
                    <a:p>
                      <a:endParaRPr lang="en-GB" sz="24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F0D5"/>
                    </a:solidFill>
                  </a:tcPr>
                </a:tc>
                <a:extLst>
                  <a:ext uri="{0D108BD9-81ED-4DB2-BD59-A6C34878D82A}">
                    <a16:rowId xmlns:a16="http://schemas.microsoft.com/office/drawing/2014/main" val="267430032"/>
                  </a:ext>
                </a:extLst>
              </a:tr>
            </a:tbl>
          </a:graphicData>
        </a:graphic>
      </p:graphicFrame>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905" t="14819" b="13045"/>
          <a:stretch/>
        </p:blipFill>
        <p:spPr>
          <a:xfrm>
            <a:off x="8057326" y="123752"/>
            <a:ext cx="853985" cy="550679"/>
          </a:xfrm>
          <a:prstGeom prst="rect">
            <a:avLst/>
          </a:prstGeom>
        </p:spPr>
      </p:pic>
      <p:grpSp>
        <p:nvGrpSpPr>
          <p:cNvPr id="8" name="Group 7"/>
          <p:cNvGrpSpPr/>
          <p:nvPr/>
        </p:nvGrpSpPr>
        <p:grpSpPr>
          <a:xfrm>
            <a:off x="9170851" y="93345"/>
            <a:ext cx="1038157" cy="550679"/>
            <a:chOff x="5695072" y="1434905"/>
            <a:chExt cx="2025748" cy="925603"/>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393" t="11692" r="9043" b="16513"/>
            <a:stretch/>
          </p:blipFill>
          <p:spPr>
            <a:xfrm>
              <a:off x="5695072" y="1434905"/>
              <a:ext cx="1012874" cy="925603"/>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2393" t="11692" r="9043" b="16513"/>
            <a:stretch/>
          </p:blipFill>
          <p:spPr>
            <a:xfrm>
              <a:off x="6707946" y="1434905"/>
              <a:ext cx="1012874" cy="925603"/>
            </a:xfrm>
            <a:prstGeom prst="rect">
              <a:avLst/>
            </a:prstGeom>
          </p:spPr>
        </p:pic>
      </p:grpSp>
      <p:pic>
        <p:nvPicPr>
          <p:cNvPr id="11"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36657" y="215500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9114" y="269709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5690" y="3182250"/>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59797" y="369500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85690" y="416373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402" y="474866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6149" y="5256294"/>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6149" y="5815929"/>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p:cNvSpPr txBox="1"/>
          <p:nvPr/>
        </p:nvSpPr>
        <p:spPr>
          <a:xfrm>
            <a:off x="6403862" y="2157907"/>
            <a:ext cx="2766989" cy="400110"/>
          </a:xfrm>
          <a:prstGeom prst="rect">
            <a:avLst/>
          </a:prstGeom>
          <a:solidFill>
            <a:schemeClr val="accent2">
              <a:lumMod val="40000"/>
              <a:lumOff val="60000"/>
            </a:schemeClr>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beautiful views</a:t>
            </a:r>
          </a:p>
        </p:txBody>
      </p:sp>
      <p:sp>
        <p:nvSpPr>
          <p:cNvPr id="22" name="TextBox 21"/>
          <p:cNvSpPr txBox="1"/>
          <p:nvPr/>
        </p:nvSpPr>
        <p:spPr>
          <a:xfrm>
            <a:off x="6410576" y="2704113"/>
            <a:ext cx="2766989" cy="400110"/>
          </a:xfrm>
          <a:prstGeom prst="rect">
            <a:avLst/>
          </a:prstGeom>
          <a:solidFill>
            <a:schemeClr val="accent2">
              <a:lumMod val="40000"/>
              <a:lumOff val="60000"/>
            </a:schemeClr>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big buildings</a:t>
            </a:r>
          </a:p>
        </p:txBody>
      </p:sp>
      <p:sp>
        <p:nvSpPr>
          <p:cNvPr id="23" name="TextBox 22"/>
          <p:cNvSpPr txBox="1"/>
          <p:nvPr/>
        </p:nvSpPr>
        <p:spPr>
          <a:xfrm>
            <a:off x="6086442" y="3190352"/>
            <a:ext cx="3204000" cy="400110"/>
          </a:xfrm>
          <a:prstGeom prst="rect">
            <a:avLst/>
          </a:prstGeom>
          <a:solidFill>
            <a:schemeClr val="accent2">
              <a:lumMod val="40000"/>
              <a:lumOff val="60000"/>
            </a:schemeClr>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a famous football team</a:t>
            </a:r>
          </a:p>
        </p:txBody>
      </p:sp>
      <p:sp>
        <p:nvSpPr>
          <p:cNvPr id="24" name="TextBox 23"/>
          <p:cNvSpPr txBox="1"/>
          <p:nvPr/>
        </p:nvSpPr>
        <p:spPr>
          <a:xfrm>
            <a:off x="6410575" y="3710130"/>
            <a:ext cx="2766989" cy="400110"/>
          </a:xfrm>
          <a:prstGeom prst="rect">
            <a:avLst/>
          </a:prstGeom>
          <a:solidFill>
            <a:schemeClr val="accent2">
              <a:lumMod val="40000"/>
              <a:lumOff val="60000"/>
            </a:schemeClr>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cheap dishes</a:t>
            </a:r>
          </a:p>
        </p:txBody>
      </p:sp>
      <p:sp>
        <p:nvSpPr>
          <p:cNvPr id="25" name="TextBox 24"/>
          <p:cNvSpPr txBox="1"/>
          <p:nvPr/>
        </p:nvSpPr>
        <p:spPr>
          <a:xfrm>
            <a:off x="6403864" y="4227203"/>
            <a:ext cx="2766989" cy="400110"/>
          </a:xfrm>
          <a:prstGeom prst="rect">
            <a:avLst/>
          </a:prstGeom>
          <a:solidFill>
            <a:schemeClr val="accent2">
              <a:lumMod val="40000"/>
              <a:lumOff val="60000"/>
            </a:schemeClr>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interesting work</a:t>
            </a:r>
          </a:p>
        </p:txBody>
      </p:sp>
      <p:sp>
        <p:nvSpPr>
          <p:cNvPr id="26" name="TextBox 25"/>
          <p:cNvSpPr txBox="1"/>
          <p:nvPr/>
        </p:nvSpPr>
        <p:spPr>
          <a:xfrm>
            <a:off x="6403863" y="4764272"/>
            <a:ext cx="2766989" cy="400110"/>
          </a:xfrm>
          <a:prstGeom prst="rect">
            <a:avLst/>
          </a:prstGeom>
          <a:solidFill>
            <a:schemeClr val="accent2">
              <a:lumMod val="40000"/>
              <a:lumOff val="60000"/>
            </a:schemeClr>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expensive products</a:t>
            </a:r>
          </a:p>
        </p:txBody>
      </p:sp>
      <p:sp>
        <p:nvSpPr>
          <p:cNvPr id="27" name="TextBox 26"/>
          <p:cNvSpPr txBox="1"/>
          <p:nvPr/>
        </p:nvSpPr>
        <p:spPr>
          <a:xfrm>
            <a:off x="6403862" y="5291350"/>
            <a:ext cx="2766989" cy="400110"/>
          </a:xfrm>
          <a:prstGeom prst="rect">
            <a:avLst/>
          </a:prstGeom>
          <a:solidFill>
            <a:schemeClr val="accent2">
              <a:lumMod val="40000"/>
              <a:lumOff val="60000"/>
            </a:schemeClr>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famous families</a:t>
            </a:r>
          </a:p>
        </p:txBody>
      </p:sp>
      <p:sp>
        <p:nvSpPr>
          <p:cNvPr id="28" name="TextBox 27"/>
          <p:cNvSpPr txBox="1"/>
          <p:nvPr/>
        </p:nvSpPr>
        <p:spPr>
          <a:xfrm>
            <a:off x="6403861" y="5818428"/>
            <a:ext cx="3013093" cy="400110"/>
          </a:xfrm>
          <a:prstGeom prst="rect">
            <a:avLst/>
          </a:prstGeom>
          <a:solidFill>
            <a:schemeClr val="accent2">
              <a:lumMod val="40000"/>
              <a:lumOff val="60000"/>
            </a:schemeClr>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films of Spanish culture</a:t>
            </a:r>
          </a:p>
        </p:txBody>
      </p:sp>
      <p:sp>
        <p:nvSpPr>
          <p:cNvPr id="2" name="Title 1"/>
          <p:cNvSpPr>
            <a:spLocks noGrp="1"/>
          </p:cNvSpPr>
          <p:nvPr>
            <p:ph type="title"/>
          </p:nvPr>
        </p:nvSpPr>
        <p:spPr>
          <a:xfrm>
            <a:off x="11482065" y="458625"/>
            <a:ext cx="252071" cy="105495"/>
          </a:xfrm>
        </p:spPr>
        <p:txBody>
          <a:bodyPr>
            <a:normAutofit/>
          </a:bodyPr>
          <a:lstStyle/>
          <a:p>
            <a:r>
              <a:rPr lang="en-GB" sz="100" b="1" dirty="0">
                <a:solidFill>
                  <a:schemeClr val="bg1"/>
                </a:solidFill>
              </a:rPr>
              <a:t>leer</a:t>
            </a:r>
          </a:p>
        </p:txBody>
      </p:sp>
      <p:sp>
        <p:nvSpPr>
          <p:cNvPr id="29"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33778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Table for exercises"/>
          <p:cNvGraphicFramePr>
            <a:graphicFrameLocks noGrp="1"/>
          </p:cNvGraphicFramePr>
          <p:nvPr>
            <p:extLst>
              <p:ext uri="{D42A27DB-BD31-4B8C-83A1-F6EECF244321}">
                <p14:modId xmlns:p14="http://schemas.microsoft.com/office/powerpoint/2010/main" val="1092998488"/>
              </p:ext>
            </p:extLst>
          </p:nvPr>
        </p:nvGraphicFramePr>
        <p:xfrm>
          <a:off x="587163" y="1238907"/>
          <a:ext cx="11427413" cy="5009589"/>
        </p:xfrm>
        <a:graphic>
          <a:graphicData uri="http://schemas.openxmlformats.org/drawingml/2006/table">
            <a:tbl>
              <a:tblPr firstRow="1" bandRow="1">
                <a:tableStyleId>{5940675A-B579-460E-94D1-54222C63F5DA}</a:tableStyleId>
              </a:tblPr>
              <a:tblGrid>
                <a:gridCol w="1369424">
                  <a:extLst>
                    <a:ext uri="{9D8B030D-6E8A-4147-A177-3AD203B41FA5}">
                      <a16:colId xmlns:a16="http://schemas.microsoft.com/office/drawing/2014/main" val="20000"/>
                    </a:ext>
                  </a:extLst>
                </a:gridCol>
                <a:gridCol w="1411047">
                  <a:extLst>
                    <a:ext uri="{9D8B030D-6E8A-4147-A177-3AD203B41FA5}">
                      <a16:colId xmlns:a16="http://schemas.microsoft.com/office/drawing/2014/main" val="2718503455"/>
                    </a:ext>
                  </a:extLst>
                </a:gridCol>
                <a:gridCol w="1420837">
                  <a:extLst>
                    <a:ext uri="{9D8B030D-6E8A-4147-A177-3AD203B41FA5}">
                      <a16:colId xmlns:a16="http://schemas.microsoft.com/office/drawing/2014/main" val="1970391143"/>
                    </a:ext>
                  </a:extLst>
                </a:gridCol>
                <a:gridCol w="7226105">
                  <a:extLst>
                    <a:ext uri="{9D8B030D-6E8A-4147-A177-3AD203B41FA5}">
                      <a16:colId xmlns:a16="http://schemas.microsoft.com/office/drawing/2014/main" val="20001"/>
                    </a:ext>
                  </a:extLst>
                </a:gridCol>
              </a:tblGrid>
              <a:tr h="556621">
                <a:tc>
                  <a:txBody>
                    <a:bodyPr/>
                    <a:lstStyle/>
                    <a:p>
                      <a:endParaRPr lang="en-GB" sz="2000" b="1"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1">
                              <a:lumMod val="50000"/>
                            </a:schemeClr>
                          </a:solidFill>
                        </a:rPr>
                        <a:t>una</a:t>
                      </a:r>
                      <a:r>
                        <a:rPr lang="en-GB" sz="2800" dirty="0">
                          <a:solidFill>
                            <a:schemeClr val="accent1">
                              <a:lumMod val="50000"/>
                            </a:schemeClr>
                          </a:solidFill>
                        </a:rPr>
                        <a:t> </a:t>
                      </a:r>
                      <a:r>
                        <a:rPr lang="en-GB" sz="2800" dirty="0" err="1">
                          <a:solidFill>
                            <a:schemeClr val="accent1">
                              <a:lumMod val="50000"/>
                            </a:schemeClr>
                          </a:solidFill>
                        </a:rPr>
                        <a:t>camisa</a:t>
                      </a:r>
                      <a:endParaRPr lang="en-GB" sz="28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800" dirty="0" err="1">
                          <a:solidFill>
                            <a:schemeClr val="accent1">
                              <a:lumMod val="50000"/>
                            </a:schemeClr>
                          </a:solidFill>
                        </a:rPr>
                        <a:t>unas</a:t>
                      </a:r>
                      <a:r>
                        <a:rPr lang="en-US" sz="2800" dirty="0">
                          <a:solidFill>
                            <a:schemeClr val="accent1">
                              <a:lumMod val="50000"/>
                            </a:schemeClr>
                          </a:solidFill>
                        </a:rPr>
                        <a:t> </a:t>
                      </a:r>
                      <a:r>
                        <a:rPr lang="en-US" sz="2800" dirty="0" err="1">
                          <a:solidFill>
                            <a:schemeClr val="accent1">
                              <a:lumMod val="50000"/>
                            </a:schemeClr>
                          </a:solidFill>
                        </a:rPr>
                        <a:t>películas</a:t>
                      </a:r>
                      <a:endParaRPr lang="en-GB" sz="28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chemeClr val="accent1">
                              <a:lumMod val="50000"/>
                            </a:schemeClr>
                          </a:solidFill>
                        </a:rPr>
                        <a:t>una</a:t>
                      </a:r>
                      <a:r>
                        <a:rPr lang="en-US" sz="2800" baseline="0" dirty="0">
                          <a:solidFill>
                            <a:schemeClr val="accent1">
                              <a:lumMod val="50000"/>
                            </a:schemeClr>
                          </a:solidFill>
                        </a:rPr>
                        <a:t> </a:t>
                      </a:r>
                      <a:r>
                        <a:rPr lang="en-US" sz="2800" baseline="0" dirty="0" err="1">
                          <a:solidFill>
                            <a:schemeClr val="accent1">
                              <a:lumMod val="50000"/>
                            </a:schemeClr>
                          </a:solidFill>
                        </a:rPr>
                        <a:t>bolsa</a:t>
                      </a:r>
                      <a:endParaRPr lang="en-GB" sz="28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1">
                              <a:lumMod val="50000"/>
                            </a:schemeClr>
                          </a:solidFill>
                        </a:rPr>
                        <a:t>unos</a:t>
                      </a:r>
                      <a:r>
                        <a:rPr lang="en-GB" sz="2800" dirty="0">
                          <a:solidFill>
                            <a:schemeClr val="accent1">
                              <a:lumMod val="50000"/>
                            </a:schemeClr>
                          </a:solidFill>
                        </a:rPr>
                        <a:t> </a:t>
                      </a:r>
                      <a:r>
                        <a:rPr lang="en-GB" sz="2800" dirty="0" err="1">
                          <a:solidFill>
                            <a:schemeClr val="accent1">
                              <a:lumMod val="50000"/>
                            </a:schemeClr>
                          </a:solidFill>
                        </a:rPr>
                        <a:t>zapatos</a:t>
                      </a:r>
                      <a:endParaRPr lang="en-GB" sz="28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1">
                              <a:lumMod val="50000"/>
                            </a:schemeClr>
                          </a:solidFill>
                        </a:rPr>
                        <a:t>unas</a:t>
                      </a:r>
                      <a:r>
                        <a:rPr lang="en-GB" sz="2800" dirty="0">
                          <a:solidFill>
                            <a:schemeClr val="accent1">
                              <a:lumMod val="50000"/>
                            </a:schemeClr>
                          </a:solidFill>
                        </a:rPr>
                        <a:t> </a:t>
                      </a:r>
                      <a:r>
                        <a:rPr lang="en-GB" sz="2800" dirty="0" err="1">
                          <a:solidFill>
                            <a:schemeClr val="accent1">
                              <a:lumMod val="50000"/>
                            </a:schemeClr>
                          </a:solidFill>
                        </a:rPr>
                        <a:t>cosas</a:t>
                      </a:r>
                      <a:endParaRPr lang="en-GB" sz="28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a:solidFill>
                            <a:schemeClr val="accent1">
                              <a:lumMod val="50000"/>
                            </a:schemeClr>
                          </a:solidFill>
                        </a:rPr>
                        <a:t>una tía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1">
                              <a:lumMod val="50000"/>
                            </a:schemeClr>
                          </a:solidFill>
                        </a:rPr>
                        <a:t>unos</a:t>
                      </a:r>
                      <a:r>
                        <a:rPr lang="en-GB" sz="2800" dirty="0">
                          <a:solidFill>
                            <a:schemeClr val="accent1">
                              <a:lumMod val="50000"/>
                            </a:schemeClr>
                          </a:solidFill>
                        </a:rPr>
                        <a:t> amigos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800" dirty="0" err="1">
                          <a:solidFill>
                            <a:schemeClr val="accent1">
                              <a:lumMod val="50000"/>
                            </a:schemeClr>
                          </a:solidFill>
                        </a:rPr>
                        <a:t>una</a:t>
                      </a:r>
                      <a:r>
                        <a:rPr lang="en-GB" sz="2800" dirty="0">
                          <a:solidFill>
                            <a:schemeClr val="accent1">
                              <a:lumMod val="50000"/>
                            </a:schemeClr>
                          </a:solidFill>
                        </a:rPr>
                        <a:t> </a:t>
                      </a:r>
                      <a:r>
                        <a:rPr lang="en-GB" sz="2800" dirty="0" err="1">
                          <a:solidFill>
                            <a:schemeClr val="accent1">
                              <a:lumMod val="50000"/>
                            </a:schemeClr>
                          </a:solidFill>
                        </a:rPr>
                        <a:t>familia</a:t>
                      </a:r>
                      <a:endParaRPr lang="en-GB" sz="28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Action Button: Custom 3">
            <a:hlinkClick r:id="" action="ppaction://noaction" highlightClick="1">
              <a:snd r:embed="rId3" name="ex 2, item 1.wav"/>
            </a:hlinkClick>
          </p:cNvPr>
          <p:cNvSpPr/>
          <p:nvPr/>
        </p:nvSpPr>
        <p:spPr>
          <a:xfrm>
            <a:off x="959937" y="1847396"/>
            <a:ext cx="468000" cy="432000"/>
          </a:xfrm>
          <a:prstGeom prst="actionButtonBlank">
            <a:avLst/>
          </a:prstGeom>
          <a:solidFill>
            <a:schemeClr val="accent1">
              <a:lumMod val="50000"/>
            </a:schemeClr>
          </a:solidFill>
          <a:ln w="12700">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TextBox 27">
            <a:extLst>
              <a:ext uri="{FF2B5EF4-FFF2-40B4-BE49-F238E27FC236}">
                <a16:creationId xmlns:a16="http://schemas.microsoft.com/office/drawing/2014/main" id="{E4787244-D551-0943-BF15-C343F13E7CB4}"/>
              </a:ext>
            </a:extLst>
          </p:cNvPr>
          <p:cNvSpPr txBox="1"/>
          <p:nvPr/>
        </p:nvSpPr>
        <p:spPr>
          <a:xfrm>
            <a:off x="1775460" y="1837254"/>
            <a:ext cx="2844200" cy="5148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BDBD918-8618-E144-9D94-9A2765987AF1}"/>
              </a:ext>
            </a:extLst>
          </p:cNvPr>
          <p:cNvSpPr txBox="1"/>
          <p:nvPr/>
        </p:nvSpPr>
        <p:spPr>
          <a:xfrm>
            <a:off x="6656392" y="1852837"/>
            <a:ext cx="4535830" cy="4992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5" name="Action Button: Custom 4">
            <a:hlinkClick r:id="" action="ppaction://noaction" highlightClick="1">
              <a:snd r:embed="rId4" name="ex 2, item 2.wav"/>
            </a:hlinkClick>
          </p:cNvPr>
          <p:cNvSpPr/>
          <p:nvPr/>
        </p:nvSpPr>
        <p:spPr>
          <a:xfrm>
            <a:off x="959937" y="2409854"/>
            <a:ext cx="468000" cy="432000"/>
          </a:xfrm>
          <a:prstGeom prst="actionButtonBlank">
            <a:avLst/>
          </a:prstGeom>
          <a:solidFill>
            <a:schemeClr val="accent1">
              <a:lumMod val="50000"/>
            </a:schemeClr>
          </a:solidFill>
          <a:ln w="12700">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TextBox 12">
            <a:extLst>
              <a:ext uri="{FF2B5EF4-FFF2-40B4-BE49-F238E27FC236}">
                <a16:creationId xmlns:a16="http://schemas.microsoft.com/office/drawing/2014/main" id="{B6DFF059-C935-E74D-BFF8-693E7BD1431C}"/>
              </a:ext>
            </a:extLst>
          </p:cNvPr>
          <p:cNvSpPr txBox="1"/>
          <p:nvPr/>
        </p:nvSpPr>
        <p:spPr>
          <a:xfrm>
            <a:off x="1775460" y="2410184"/>
            <a:ext cx="2844200" cy="5157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Action Button: Custom 5">
            <a:hlinkClick r:id="" action="ppaction://noaction" highlightClick="1">
              <a:snd r:embed="rId5" name="ex 2, item 3.wav"/>
            </a:hlinkClick>
          </p:cNvPr>
          <p:cNvSpPr/>
          <p:nvPr/>
        </p:nvSpPr>
        <p:spPr>
          <a:xfrm>
            <a:off x="959936" y="2960059"/>
            <a:ext cx="468000" cy="432000"/>
          </a:xfrm>
          <a:prstGeom prst="actionButtonBlank">
            <a:avLst/>
          </a:prstGeom>
          <a:solidFill>
            <a:schemeClr val="accent1">
              <a:lumMod val="50000"/>
            </a:schemeClr>
          </a:solidFill>
          <a:ln w="12700">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4" name="TextBox 13">
            <a:extLst>
              <a:ext uri="{FF2B5EF4-FFF2-40B4-BE49-F238E27FC236}">
                <a16:creationId xmlns:a16="http://schemas.microsoft.com/office/drawing/2014/main" id="{5862F0C7-FCFC-204C-B042-61A70DE11B09}"/>
              </a:ext>
            </a:extLst>
          </p:cNvPr>
          <p:cNvSpPr txBox="1"/>
          <p:nvPr/>
        </p:nvSpPr>
        <p:spPr>
          <a:xfrm>
            <a:off x="1814693" y="2982980"/>
            <a:ext cx="2804967" cy="49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71BC08B-AC21-C54E-BD1E-0E29CCD36C53}"/>
              </a:ext>
            </a:extLst>
          </p:cNvPr>
          <p:cNvSpPr txBox="1"/>
          <p:nvPr/>
        </p:nvSpPr>
        <p:spPr>
          <a:xfrm>
            <a:off x="6676650" y="2991586"/>
            <a:ext cx="4515571"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Action Button: Custom 6">
            <a:hlinkClick r:id="" action="ppaction://noaction" highlightClick="1">
              <a:snd r:embed="rId6" name="ex 2, item 4.wav"/>
            </a:hlinkClick>
          </p:cNvPr>
          <p:cNvSpPr/>
          <p:nvPr/>
        </p:nvSpPr>
        <p:spPr>
          <a:xfrm>
            <a:off x="959935" y="3528925"/>
            <a:ext cx="468000" cy="432000"/>
          </a:xfrm>
          <a:prstGeom prst="actionButtonBlank">
            <a:avLst/>
          </a:prstGeom>
          <a:solidFill>
            <a:schemeClr val="accent1">
              <a:lumMod val="50000"/>
            </a:schemeClr>
          </a:solidFill>
          <a:ln w="12700">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TextBox 14">
            <a:extLst>
              <a:ext uri="{FF2B5EF4-FFF2-40B4-BE49-F238E27FC236}">
                <a16:creationId xmlns:a16="http://schemas.microsoft.com/office/drawing/2014/main" id="{817A7BA5-EF20-A643-8C38-EE0F3C0D24E9}"/>
              </a:ext>
            </a:extLst>
          </p:cNvPr>
          <p:cNvSpPr txBox="1"/>
          <p:nvPr/>
        </p:nvSpPr>
        <p:spPr>
          <a:xfrm>
            <a:off x="1834310" y="3559597"/>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79439AC-031C-0F4A-8D94-5245F29FC308}"/>
              </a:ext>
            </a:extLst>
          </p:cNvPr>
          <p:cNvSpPr txBox="1"/>
          <p:nvPr/>
        </p:nvSpPr>
        <p:spPr>
          <a:xfrm>
            <a:off x="6676651" y="3564562"/>
            <a:ext cx="4412332"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8" name="Action Button: Custom 7">
            <a:hlinkClick r:id="" action="ppaction://noaction" highlightClick="1">
              <a:snd r:embed="rId7" name="ex 2, item 5.wav"/>
            </a:hlinkClick>
          </p:cNvPr>
          <p:cNvSpPr/>
          <p:nvPr/>
        </p:nvSpPr>
        <p:spPr>
          <a:xfrm>
            <a:off x="959935" y="4089295"/>
            <a:ext cx="468000" cy="432000"/>
          </a:xfrm>
          <a:prstGeom prst="actionButtonBlank">
            <a:avLst/>
          </a:prstGeom>
          <a:solidFill>
            <a:schemeClr val="accent1">
              <a:lumMod val="50000"/>
            </a:schemeClr>
          </a:solidFill>
          <a:ln w="12700">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TextBox 15">
            <a:extLst>
              <a:ext uri="{FF2B5EF4-FFF2-40B4-BE49-F238E27FC236}">
                <a16:creationId xmlns:a16="http://schemas.microsoft.com/office/drawing/2014/main" id="{AA11EECF-F855-5F4C-B997-E63EBEDD7101}"/>
              </a:ext>
            </a:extLst>
          </p:cNvPr>
          <p:cNvSpPr txBox="1"/>
          <p:nvPr/>
        </p:nvSpPr>
        <p:spPr>
          <a:xfrm>
            <a:off x="1834310" y="4104544"/>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7026C3EE-398A-0444-B5FC-6A669F642B25}"/>
              </a:ext>
            </a:extLst>
          </p:cNvPr>
          <p:cNvSpPr txBox="1"/>
          <p:nvPr/>
        </p:nvSpPr>
        <p:spPr>
          <a:xfrm>
            <a:off x="6664111" y="4096026"/>
            <a:ext cx="4412332"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Action Button: Custom 8">
            <a:hlinkClick r:id="" action="ppaction://noaction" highlightClick="1">
              <a:snd r:embed="rId8" name="ex 2, item 9.wav"/>
            </a:hlinkClick>
          </p:cNvPr>
          <p:cNvSpPr/>
          <p:nvPr/>
        </p:nvSpPr>
        <p:spPr>
          <a:xfrm>
            <a:off x="959934" y="4639361"/>
            <a:ext cx="468000" cy="432000"/>
          </a:xfrm>
          <a:prstGeom prst="actionButtonBlank">
            <a:avLst/>
          </a:prstGeom>
          <a:solidFill>
            <a:schemeClr val="accent1">
              <a:lumMod val="50000"/>
            </a:schemeClr>
          </a:solidFill>
          <a:ln w="12700">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7" name="TextBox 16">
            <a:extLst>
              <a:ext uri="{FF2B5EF4-FFF2-40B4-BE49-F238E27FC236}">
                <a16:creationId xmlns:a16="http://schemas.microsoft.com/office/drawing/2014/main" id="{E494D066-790D-D842-91F4-9753E306BB43}"/>
              </a:ext>
            </a:extLst>
          </p:cNvPr>
          <p:cNvSpPr txBox="1"/>
          <p:nvPr/>
        </p:nvSpPr>
        <p:spPr>
          <a:xfrm>
            <a:off x="1814693" y="4675814"/>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Action Button: Custom 9">
            <a:hlinkClick r:id="" action="ppaction://noaction" highlightClick="1">
              <a:snd r:embed="rId9" name="ex 2, item 7.wav"/>
            </a:hlinkClick>
          </p:cNvPr>
          <p:cNvSpPr/>
          <p:nvPr/>
        </p:nvSpPr>
        <p:spPr>
          <a:xfrm>
            <a:off x="959933" y="5191342"/>
            <a:ext cx="468000" cy="432000"/>
          </a:xfrm>
          <a:prstGeom prst="actionButtonBlank">
            <a:avLst/>
          </a:prstGeom>
          <a:solidFill>
            <a:schemeClr val="accent1">
              <a:lumMod val="50000"/>
            </a:schemeClr>
          </a:solidFill>
          <a:ln w="12700">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8" name="TextBox 17">
            <a:extLst>
              <a:ext uri="{FF2B5EF4-FFF2-40B4-BE49-F238E27FC236}">
                <a16:creationId xmlns:a16="http://schemas.microsoft.com/office/drawing/2014/main" id="{538E57E3-0F4F-714A-B833-6EF948416B4B}"/>
              </a:ext>
            </a:extLst>
          </p:cNvPr>
          <p:cNvSpPr txBox="1"/>
          <p:nvPr/>
        </p:nvSpPr>
        <p:spPr>
          <a:xfrm>
            <a:off x="1834310" y="5225646"/>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C42E816B-D114-7F4F-AC6F-A0B54C666F69}"/>
              </a:ext>
            </a:extLst>
          </p:cNvPr>
          <p:cNvSpPr txBox="1"/>
          <p:nvPr/>
        </p:nvSpPr>
        <p:spPr>
          <a:xfrm>
            <a:off x="6664111" y="5200466"/>
            <a:ext cx="4528110"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Action Button: Custom 10">
            <a:hlinkClick r:id="" action="ppaction://noaction" highlightClick="1">
              <a:snd r:embed="rId10" name="ex 2, item 8.wav"/>
            </a:hlinkClick>
          </p:cNvPr>
          <p:cNvSpPr/>
          <p:nvPr/>
        </p:nvSpPr>
        <p:spPr>
          <a:xfrm>
            <a:off x="959933" y="5744347"/>
            <a:ext cx="468000" cy="432000"/>
          </a:xfrm>
          <a:prstGeom prst="actionButtonBlank">
            <a:avLst/>
          </a:prstGeom>
          <a:solidFill>
            <a:schemeClr val="accent1">
              <a:lumMod val="50000"/>
            </a:schemeClr>
          </a:solidFill>
          <a:ln w="12700">
            <a:solidFill>
              <a:srgbClr val="F664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9" name="TextBox 18">
            <a:extLst>
              <a:ext uri="{FF2B5EF4-FFF2-40B4-BE49-F238E27FC236}">
                <a16:creationId xmlns:a16="http://schemas.microsoft.com/office/drawing/2014/main" id="{B0C71834-BC7E-8741-A83D-6E26806BC9B9}"/>
              </a:ext>
            </a:extLst>
          </p:cNvPr>
          <p:cNvSpPr txBox="1"/>
          <p:nvPr/>
        </p:nvSpPr>
        <p:spPr>
          <a:xfrm>
            <a:off x="1834310" y="5785904"/>
            <a:ext cx="4719484"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78823A0C-81EB-2A4B-84C1-286DD98E9126}"/>
              </a:ext>
            </a:extLst>
          </p:cNvPr>
          <p:cNvSpPr txBox="1"/>
          <p:nvPr/>
        </p:nvSpPr>
        <p:spPr>
          <a:xfrm>
            <a:off x="6676651" y="5795569"/>
            <a:ext cx="4412332" cy="452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33145" y="829368"/>
            <a:ext cx="793789" cy="832781"/>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57745" y="808464"/>
            <a:ext cx="715111" cy="819228"/>
          </a:xfrm>
          <a:prstGeom prst="rect">
            <a:avLst/>
          </a:prstGeom>
        </p:spPr>
      </p:pic>
      <p:pic>
        <p:nvPicPr>
          <p:cNvPr id="41" name="Picture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99117" y="811810"/>
            <a:ext cx="794935" cy="894302"/>
          </a:xfrm>
          <a:prstGeom prst="rect">
            <a:avLst/>
          </a:prstGeom>
        </p:spPr>
      </p:pic>
      <p:pic>
        <p:nvPicPr>
          <p:cNvPr id="42"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21064" y="186280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53672" y="2409171"/>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08120" y="295702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08120" y="350440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53672" y="408124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53672" y="4644389"/>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08120" y="519792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2" descr="http://www.clker.com/cliparts/j/p/l/D/8/K/green-tick-md.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53672" y="5766410"/>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7558709" y="1770700"/>
            <a:ext cx="3460653"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e.g. Es </a:t>
            </a:r>
            <a:r>
              <a:rPr lang="en-GB" sz="2800" dirty="0" err="1">
                <a:solidFill>
                  <a:schemeClr val="accent1">
                    <a:lumMod val="50000"/>
                  </a:schemeClr>
                </a:solidFill>
                <a:latin typeface="Century Gothic" panose="020B0502020202020204" pitchFamily="34" charset="0"/>
              </a:rPr>
              <a:t>car</a:t>
            </a:r>
            <a:r>
              <a:rPr lang="en-GB" sz="2800" dirty="0" err="1">
                <a:solidFill>
                  <a:srgbClr val="E25B00"/>
                </a:solidFill>
                <a:latin typeface="Century Gothic" panose="020B0502020202020204" pitchFamily="34" charset="0"/>
              </a:rPr>
              <a:t>a</a:t>
            </a:r>
            <a:r>
              <a:rPr lang="en-GB" sz="2800" dirty="0">
                <a:solidFill>
                  <a:srgbClr val="E25B00"/>
                </a:solidFill>
                <a:latin typeface="Century Gothic" panose="020B0502020202020204" pitchFamily="34" charset="0"/>
              </a:rPr>
              <a:t>.</a:t>
            </a:r>
          </a:p>
        </p:txBody>
      </p:sp>
      <p:sp>
        <p:nvSpPr>
          <p:cNvPr id="51" name="TextBox 50"/>
          <p:cNvSpPr txBox="1"/>
          <p:nvPr/>
        </p:nvSpPr>
        <p:spPr>
          <a:xfrm>
            <a:off x="9741805" y="1827110"/>
            <a:ext cx="3751371" cy="461665"/>
          </a:xfrm>
          <a:prstGeom prst="rect">
            <a:avLst/>
          </a:prstGeom>
          <a:noFill/>
        </p:spPr>
        <p:txBody>
          <a:bodyPr wrap="square" rtlCol="0">
            <a:spAutoFit/>
          </a:bodyPr>
          <a:lstStyle/>
          <a:p>
            <a:r>
              <a:rPr lang="en-GB" sz="2400" i="1" dirty="0">
                <a:solidFill>
                  <a:schemeClr val="accent1">
                    <a:lumMod val="50000"/>
                  </a:schemeClr>
                </a:solidFill>
                <a:latin typeface="Century Gothic" panose="020B0502020202020204" pitchFamily="34" charset="0"/>
              </a:rPr>
              <a:t>(It’s expensive)</a:t>
            </a:r>
          </a:p>
        </p:txBody>
      </p:sp>
      <p:sp>
        <p:nvSpPr>
          <p:cNvPr id="52" name="TextBox 51"/>
          <p:cNvSpPr txBox="1"/>
          <p:nvPr/>
        </p:nvSpPr>
        <p:spPr>
          <a:xfrm>
            <a:off x="2070180" y="1467631"/>
            <a:ext cx="187654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she has</a:t>
            </a:r>
          </a:p>
        </p:txBody>
      </p:sp>
      <p:sp>
        <p:nvSpPr>
          <p:cNvPr id="53" name="TextBox 52"/>
          <p:cNvSpPr txBox="1"/>
          <p:nvPr/>
        </p:nvSpPr>
        <p:spPr>
          <a:xfrm>
            <a:off x="3379752" y="1479550"/>
            <a:ext cx="1876543" cy="400110"/>
          </a:xfrm>
          <a:prstGeom prst="rect">
            <a:avLst/>
          </a:prstGeom>
          <a:noFill/>
        </p:spPr>
        <p:txBody>
          <a:bodyPr wrap="square" rtlCol="0">
            <a:spAutoFit/>
          </a:bodyPr>
          <a:lstStyle/>
          <a:p>
            <a:r>
              <a:rPr lang="en-GB" sz="2000" b="1" dirty="0">
                <a:solidFill>
                  <a:schemeClr val="accent1">
                    <a:lumMod val="50000"/>
                  </a:schemeClr>
                </a:solidFill>
                <a:latin typeface="Century Gothic" panose="020B0502020202020204" pitchFamily="34" charset="0"/>
              </a:rPr>
              <a:t>they have</a:t>
            </a:r>
          </a:p>
        </p:txBody>
      </p:sp>
      <p:sp>
        <p:nvSpPr>
          <p:cNvPr id="12" name="Title 11"/>
          <p:cNvSpPr>
            <a:spLocks noGrp="1"/>
          </p:cNvSpPr>
          <p:nvPr>
            <p:ph type="title"/>
          </p:nvPr>
        </p:nvSpPr>
        <p:spPr>
          <a:xfrm>
            <a:off x="9639232" y="299766"/>
            <a:ext cx="482344" cy="340600"/>
          </a:xfrm>
        </p:spPr>
        <p:txBody>
          <a:bodyPr>
            <a:normAutofit/>
          </a:bodyPr>
          <a:lstStyle/>
          <a:p>
            <a:r>
              <a:rPr lang="en-GB" sz="100" b="1" dirty="0" err="1">
                <a:solidFill>
                  <a:prstClr val="white"/>
                </a:solidFill>
              </a:rPr>
              <a:t>escuchar</a:t>
            </a:r>
            <a:r>
              <a:rPr lang="en-GB" sz="100" b="1" dirty="0">
                <a:solidFill>
                  <a:prstClr val="white"/>
                </a:solidFill>
              </a:rPr>
              <a:t> y </a:t>
            </a:r>
            <a:r>
              <a:rPr lang="en-GB" sz="100" b="1" dirty="0" err="1">
                <a:solidFill>
                  <a:prstClr val="white"/>
                </a:solidFill>
              </a:rPr>
              <a:t>escribir</a:t>
            </a:r>
            <a:endParaRPr lang="en-GB" sz="100" dirty="0"/>
          </a:p>
        </p:txBody>
      </p:sp>
      <p:sp>
        <p:nvSpPr>
          <p:cNvPr id="50" name="TextBox 49"/>
          <p:cNvSpPr txBox="1"/>
          <p:nvPr/>
        </p:nvSpPr>
        <p:spPr>
          <a:xfrm>
            <a:off x="8268087" y="1247480"/>
            <a:ext cx="3460653"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¿Cómo </a:t>
            </a:r>
            <a:r>
              <a:rPr lang="en-GB" sz="2800" b="1" dirty="0" err="1">
                <a:solidFill>
                  <a:schemeClr val="accent1">
                    <a:lumMod val="50000"/>
                  </a:schemeClr>
                </a:solidFill>
                <a:latin typeface="Century Gothic" panose="020B0502020202020204" pitchFamily="34" charset="0"/>
              </a:rPr>
              <a:t>es</a:t>
            </a:r>
            <a:r>
              <a:rPr lang="en-GB" sz="2800" b="1" dirty="0">
                <a:solidFill>
                  <a:schemeClr val="accent1">
                    <a:lumMod val="50000"/>
                  </a:schemeClr>
                </a:solidFill>
                <a:latin typeface="Century Gothic" panose="020B0502020202020204" pitchFamily="34" charset="0"/>
              </a:rPr>
              <a:t>/son?</a:t>
            </a:r>
            <a:endParaRPr lang="en-GB" sz="2800" dirty="0">
              <a:solidFill>
                <a:schemeClr val="accent1">
                  <a:lumMod val="50000"/>
                </a:schemeClr>
              </a:solidFill>
              <a:latin typeface="Century Gothic" panose="020B0502020202020204" pitchFamily="34" charset="0"/>
            </a:endParaRPr>
          </a:p>
        </p:txBody>
      </p:sp>
      <p:sp>
        <p:nvSpPr>
          <p:cNvPr id="21" name="Rectangle 20"/>
          <p:cNvSpPr/>
          <p:nvPr/>
        </p:nvSpPr>
        <p:spPr>
          <a:xfrm>
            <a:off x="1965278" y="696929"/>
            <a:ext cx="4135271" cy="3130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A500173-7AE1-4980-9C52-2DFAE38768EA}"/>
              </a:ext>
            </a:extLst>
          </p:cNvPr>
          <p:cNvSpPr txBox="1"/>
          <p:nvPr/>
        </p:nvSpPr>
        <p:spPr>
          <a:xfrm>
            <a:off x="3983" y="212973"/>
            <a:ext cx="11015379"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Qué</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tiene</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abuela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Qué</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tienen</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los</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primos</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Escucha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marca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opción</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correcta</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Completa</a:t>
            </a:r>
            <a:r>
              <a:rPr kumimoji="0" lang="en-US" sz="24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la </a:t>
            </a:r>
            <a:r>
              <a:rPr kumimoji="0" lang="en-US" sz="2400" b="1"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segunda</a:t>
            </a:r>
            <a:r>
              <a:rPr kumimoji="0" lang="en-US" sz="24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US" sz="2400" b="1"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frase</a:t>
            </a:r>
            <a:r>
              <a:rPr kumimoji="0" lang="en-US" sz="24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con un </a:t>
            </a:r>
            <a:r>
              <a:rPr kumimoji="0" lang="en-US" sz="2400" b="1"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adjetivo</a:t>
            </a:r>
            <a:r>
              <a:rPr kumimoji="0" lang="en-US" sz="24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a:t>
            </a:r>
            <a:endPar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4" name="Rounded Rectangle 11">
            <a:extLst>
              <a:ext uri="{FF2B5EF4-FFF2-40B4-BE49-F238E27FC236}">
                <a16:creationId xmlns:a16="http://schemas.microsoft.com/office/drawing/2014/main" id="{A316DD52-7894-4A75-969C-CA0645DA2978}"/>
              </a:ext>
            </a:extLst>
          </p:cNvPr>
          <p:cNvSpPr/>
          <p:nvPr/>
        </p:nvSpPr>
        <p:spPr>
          <a:xfrm>
            <a:off x="9376012" y="258166"/>
            <a:ext cx="255213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298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57" y="577120"/>
            <a:ext cx="10515600" cy="1325563"/>
          </a:xfrm>
        </p:spPr>
        <p:txBody>
          <a:bodyPr>
            <a:normAutofit fontScale="90000"/>
          </a:bodyPr>
          <a:lstStyle/>
          <a:p>
            <a:r>
              <a:rPr lang="en-GB" sz="267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4204845" y="1902683"/>
            <a:ext cx="4169731"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50684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18668" y="677092"/>
            <a:ext cx="5654587" cy="5632311"/>
          </a:xfrm>
          <a:prstGeom prst="rect">
            <a:avLst/>
          </a:prstGeom>
          <a:noFill/>
          <a:ln w="38100">
            <a:solidFill>
              <a:schemeClr val="accent5">
                <a:lumMod val="50000"/>
              </a:schemeClr>
            </a:solidFill>
          </a:ln>
        </p:spPr>
        <p:txBody>
          <a:bodyPr wrap="square" rtlCol="0">
            <a:spAutoFit/>
          </a:bodyPr>
          <a:lstStyle/>
          <a:p>
            <a:endParaRPr lang="en-GB" sz="2000" u="sng" dirty="0">
              <a:solidFill>
                <a:schemeClr val="accent1">
                  <a:lumMod val="50000"/>
                </a:schemeClr>
              </a:solidFill>
              <a:latin typeface="Century Gothic" panose="020B0502020202020204" pitchFamily="34" charset="0"/>
            </a:endParaRPr>
          </a:p>
          <a:p>
            <a:endParaRPr lang="en-GB" sz="2000" u="sng" dirty="0">
              <a:solidFill>
                <a:schemeClr val="accent1">
                  <a:lumMod val="50000"/>
                </a:schemeClr>
              </a:solidFill>
              <a:latin typeface="Century Gothic" panose="020B0502020202020204" pitchFamily="34" charset="0"/>
            </a:endParaRPr>
          </a:p>
          <a:p>
            <a:endParaRPr lang="en-GB" sz="2000" u="sng"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a grandma.  She is cheerful</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work.  It is important. </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some shoes.  They are expensive.  </a:t>
            </a:r>
          </a:p>
          <a:p>
            <a:endParaRPr lang="en-GB" sz="20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three dogs.  They are strong.</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a family.  It is big.</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some films.  They are old.</a:t>
            </a:r>
          </a:p>
        </p:txBody>
      </p:sp>
      <p:sp>
        <p:nvSpPr>
          <p:cNvPr id="5" name="Rectangle 4"/>
          <p:cNvSpPr/>
          <p:nvPr/>
        </p:nvSpPr>
        <p:spPr>
          <a:xfrm>
            <a:off x="1011576" y="-18842"/>
            <a:ext cx="2436886" cy="646331"/>
          </a:xfrm>
          <a:prstGeom prst="rect">
            <a:avLst/>
          </a:prstGeom>
          <a:noFill/>
        </p:spPr>
        <p:txBody>
          <a:bodyPr wrap="none" lIns="91440" tIns="45720" rIns="91440" bIns="45720">
            <a:spAutoFit/>
          </a:bodyPr>
          <a:lstStyle/>
          <a:p>
            <a:pPr algn="ctr"/>
            <a:r>
              <a:rPr lang="en-US" sz="3600" b="1" dirty="0">
                <a:ln w="22225">
                  <a:noFill/>
                  <a:prstDash val="solid"/>
                </a:ln>
                <a:solidFill>
                  <a:schemeClr val="accent1">
                    <a:lumMod val="50000"/>
                  </a:schemeClr>
                </a:solidFill>
                <a:latin typeface="Century Gothic" panose="020B0502020202020204" pitchFamily="34" charset="0"/>
              </a:rPr>
              <a:t>Persona A</a:t>
            </a:r>
            <a:endParaRPr lang="en-US" sz="3600" b="1" cap="none" spc="0" dirty="0">
              <a:ln w="22225">
                <a:noFill/>
                <a:prstDash val="solid"/>
              </a:ln>
              <a:solidFill>
                <a:schemeClr val="accent1">
                  <a:lumMod val="50000"/>
                </a:schemeClr>
              </a:solidFill>
              <a:effectLst/>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060" y="993141"/>
            <a:ext cx="1368275" cy="14354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7261" y="1019467"/>
            <a:ext cx="1230071" cy="14091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7332" y="1019467"/>
            <a:ext cx="1353620" cy="152282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2447" y="3449431"/>
            <a:ext cx="781688" cy="82008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676" y="3502130"/>
            <a:ext cx="770981" cy="78671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705" y="765647"/>
            <a:ext cx="781742" cy="784373"/>
          </a:xfrm>
          <a:prstGeom prst="rect">
            <a:avLst/>
          </a:prstGeom>
        </p:spPr>
      </p:pic>
      <p:sp>
        <p:nvSpPr>
          <p:cNvPr id="2" name="Title 1"/>
          <p:cNvSpPr>
            <a:spLocks noGrp="1"/>
          </p:cNvSpPr>
          <p:nvPr>
            <p:ph type="title"/>
          </p:nvPr>
        </p:nvSpPr>
        <p:spPr>
          <a:xfrm>
            <a:off x="10145599" y="418983"/>
            <a:ext cx="245571" cy="79283"/>
          </a:xfrm>
        </p:spPr>
        <p:txBody>
          <a:bodyPr/>
          <a:lstStyle/>
          <a:p>
            <a:r>
              <a:rPr lang="en-GB" sz="100" b="1" dirty="0" err="1">
                <a:solidFill>
                  <a:prstClr val="white"/>
                </a:solidFill>
                <a:latin typeface="Century Gothic" panose="020B0502020202020204" pitchFamily="34" charset="0"/>
              </a:rPr>
              <a:t>escribir</a:t>
            </a:r>
            <a:r>
              <a:rPr lang="en-GB" sz="100" b="1" dirty="0">
                <a:solidFill>
                  <a:prstClr val="white"/>
                </a:solidFill>
                <a:latin typeface="Century Gothic" panose="020B0502020202020204" pitchFamily="34" charset="0"/>
              </a:rPr>
              <a:t> / </a:t>
            </a:r>
            <a:r>
              <a:rPr lang="en-GB" sz="100" b="1" dirty="0" err="1">
                <a:solidFill>
                  <a:prstClr val="white"/>
                </a:solidFill>
                <a:latin typeface="Century Gothic" panose="020B0502020202020204" pitchFamily="34" charset="0"/>
              </a:rPr>
              <a:t>hablar</a:t>
            </a:r>
            <a:r>
              <a:rPr lang="en-GB" sz="100" b="1" dirty="0">
                <a:solidFill>
                  <a:prstClr val="white"/>
                </a:solidFill>
                <a:latin typeface="Century Gothic" panose="020B0502020202020204" pitchFamily="34" charset="0"/>
              </a:rPr>
              <a:t> /</a:t>
            </a:r>
            <a:r>
              <a:rPr lang="en-GB" sz="100" b="1" dirty="0" err="1">
                <a:solidFill>
                  <a:prstClr val="white"/>
                </a:solidFill>
                <a:latin typeface="Century Gothic" panose="020B0502020202020204" pitchFamily="34" charset="0"/>
              </a:rPr>
              <a:t>escuchar</a:t>
            </a:r>
            <a:endParaRPr lang="en-GB" sz="100" dirty="0"/>
          </a:p>
        </p:txBody>
      </p:sp>
      <p:sp>
        <p:nvSpPr>
          <p:cNvPr id="18"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F66400"/>
          </a:solidFill>
          <a:ln w="12700">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43336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1576" y="-18842"/>
            <a:ext cx="2363147" cy="646331"/>
          </a:xfrm>
          <a:prstGeom prst="rect">
            <a:avLst/>
          </a:prstGeom>
          <a:noFill/>
        </p:spPr>
        <p:txBody>
          <a:bodyPr wrap="none" lIns="91440" tIns="45720" rIns="91440" bIns="45720">
            <a:spAutoFit/>
          </a:bodyPr>
          <a:lstStyle/>
          <a:p>
            <a:pPr algn="ctr"/>
            <a:r>
              <a:rPr lang="en-US" sz="3600" b="1" dirty="0">
                <a:ln w="22225">
                  <a:noFill/>
                  <a:prstDash val="solid"/>
                </a:ln>
                <a:solidFill>
                  <a:schemeClr val="accent1">
                    <a:lumMod val="50000"/>
                  </a:schemeClr>
                </a:solidFill>
                <a:latin typeface="Century Gothic" panose="020B0502020202020204" pitchFamily="34" charset="0"/>
              </a:rPr>
              <a:t>Persona B</a:t>
            </a:r>
            <a:endParaRPr lang="en-US" sz="3600" b="1" cap="none" spc="0" dirty="0">
              <a:ln w="22225">
                <a:noFill/>
                <a:prstDash val="solid"/>
              </a:ln>
              <a:solidFill>
                <a:schemeClr val="accent1">
                  <a:lumMod val="50000"/>
                </a:schemeClr>
              </a:solidFill>
              <a:effectLst/>
              <a:latin typeface="Century Gothic" panose="020B0502020202020204" pitchFamily="34" charset="0"/>
            </a:endParaRPr>
          </a:p>
        </p:txBody>
      </p:sp>
      <p:sp>
        <p:nvSpPr>
          <p:cNvPr id="4" name="TextBox 3"/>
          <p:cNvSpPr txBox="1"/>
          <p:nvPr/>
        </p:nvSpPr>
        <p:spPr>
          <a:xfrm>
            <a:off x="418669" y="677092"/>
            <a:ext cx="5654586" cy="5632311"/>
          </a:xfrm>
          <a:prstGeom prst="rect">
            <a:avLst/>
          </a:prstGeom>
          <a:noFill/>
          <a:ln w="38100">
            <a:solidFill>
              <a:schemeClr val="accent5">
                <a:lumMod val="50000"/>
              </a:schemeClr>
            </a:solidFill>
          </a:ln>
        </p:spPr>
        <p:txBody>
          <a:bodyPr wrap="square" rtlCol="0">
            <a:spAutoFit/>
          </a:bodyPr>
          <a:lstStyle/>
          <a:p>
            <a:endParaRPr lang="en-GB" sz="2000" u="sng" dirty="0">
              <a:solidFill>
                <a:schemeClr val="accent1">
                  <a:lumMod val="50000"/>
                </a:schemeClr>
              </a:solidFill>
              <a:latin typeface="Century Gothic" panose="020B0502020202020204" pitchFamily="34" charset="0"/>
            </a:endParaRPr>
          </a:p>
          <a:p>
            <a:endParaRPr lang="en-GB" sz="2000" u="sng" dirty="0">
              <a:solidFill>
                <a:schemeClr val="accent1">
                  <a:lumMod val="50000"/>
                </a:schemeClr>
              </a:solidFill>
              <a:latin typeface="Century Gothic" panose="020B0502020202020204" pitchFamily="34" charset="0"/>
            </a:endParaRPr>
          </a:p>
          <a:p>
            <a:endParaRPr lang="en-GB" sz="2000" u="sng"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a cousin.  She is nice.</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two cats.  They are small.</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some things.  They are interesting.</a:t>
            </a:r>
          </a:p>
          <a:p>
            <a:endParaRPr lang="en-GB" sz="20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a brother.  He is active.</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some shoes.  They are pretty.</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an island.  It is beautiful.</a:t>
            </a:r>
          </a:p>
          <a:p>
            <a:endParaRPr lang="en-GB" sz="2000" dirty="0">
              <a:solidFill>
                <a:schemeClr val="accent1">
                  <a:lumMod val="50000"/>
                </a:schemeClr>
              </a:solidFill>
              <a:latin typeface="Century Gothic" panose="020B050202020202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9624" y="1012380"/>
            <a:ext cx="1313918" cy="137846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7661" y="1113326"/>
            <a:ext cx="1251963" cy="127751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9429" y="1070072"/>
            <a:ext cx="1311217" cy="131563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222" y="3333379"/>
            <a:ext cx="947276" cy="993808"/>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856" y="726869"/>
            <a:ext cx="814780" cy="933407"/>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757" y="760376"/>
            <a:ext cx="799911" cy="899900"/>
          </a:xfrm>
          <a:prstGeom prst="rect">
            <a:avLst/>
          </a:prstGeom>
        </p:spPr>
      </p:pic>
      <p:sp>
        <p:nvSpPr>
          <p:cNvPr id="2" name="Title 1"/>
          <p:cNvSpPr>
            <a:spLocks noGrp="1"/>
          </p:cNvSpPr>
          <p:nvPr>
            <p:ph type="title"/>
          </p:nvPr>
        </p:nvSpPr>
        <p:spPr>
          <a:xfrm>
            <a:off x="10121576" y="385225"/>
            <a:ext cx="119969" cy="146800"/>
          </a:xfrm>
        </p:spPr>
        <p:txBody>
          <a:bodyPr>
            <a:noAutofit/>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a:t>
            </a:r>
            <a:r>
              <a:rPr lang="en-GB" sz="100" b="1" dirty="0" err="1">
                <a:solidFill>
                  <a:prstClr val="white"/>
                </a:solidFill>
              </a:rPr>
              <a:t>escuchar</a:t>
            </a:r>
            <a:endParaRPr lang="en-GB" sz="100" dirty="0"/>
          </a:p>
        </p:txBody>
      </p:sp>
      <p:sp>
        <p:nvSpPr>
          <p:cNvPr id="26"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19973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3746" y="1012790"/>
            <a:ext cx="2436886" cy="646331"/>
          </a:xfrm>
          <a:prstGeom prst="rect">
            <a:avLst/>
          </a:prstGeom>
          <a:noFill/>
        </p:spPr>
        <p:txBody>
          <a:bodyPr wrap="none" lIns="91440" tIns="45720" rIns="91440" bIns="45720">
            <a:spAutoFit/>
          </a:bodyPr>
          <a:lstStyle/>
          <a:p>
            <a:pPr algn="ctr"/>
            <a:r>
              <a:rPr lang="en-US" sz="3600" b="1" dirty="0">
                <a:ln w="22225">
                  <a:noFill/>
                  <a:prstDash val="solid"/>
                </a:ln>
                <a:solidFill>
                  <a:schemeClr val="accent1">
                    <a:lumMod val="50000"/>
                  </a:schemeClr>
                </a:solidFill>
                <a:latin typeface="Century Gothic" panose="020B0502020202020204" pitchFamily="34" charset="0"/>
              </a:rPr>
              <a:t>Persona A</a:t>
            </a:r>
            <a:endParaRPr lang="en-US" sz="3600" b="1" cap="none" spc="0" dirty="0">
              <a:ln w="22225">
                <a:noFill/>
                <a:prstDash val="solid"/>
              </a:ln>
              <a:solidFill>
                <a:schemeClr val="accent1">
                  <a:lumMod val="50000"/>
                </a:schemeClr>
              </a:solidFill>
              <a:effectLst/>
              <a:latin typeface="Century Gothic" panose="020B0502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080" y="1746342"/>
            <a:ext cx="1368275" cy="14354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635" y="1678363"/>
            <a:ext cx="1230071" cy="140916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972" y="1702674"/>
            <a:ext cx="1353620" cy="1522823"/>
          </a:xfrm>
          <a:prstGeom prst="rect">
            <a:avLst/>
          </a:prstGeom>
        </p:spPr>
      </p:pic>
      <p:sp>
        <p:nvSpPr>
          <p:cNvPr id="13" name="Rectangle 12"/>
          <p:cNvSpPr/>
          <p:nvPr/>
        </p:nvSpPr>
        <p:spPr>
          <a:xfrm>
            <a:off x="7714076" y="952877"/>
            <a:ext cx="2363147" cy="646331"/>
          </a:xfrm>
          <a:prstGeom prst="rect">
            <a:avLst/>
          </a:prstGeom>
          <a:noFill/>
        </p:spPr>
        <p:txBody>
          <a:bodyPr wrap="none" lIns="91440" tIns="45720" rIns="91440" bIns="45720">
            <a:spAutoFit/>
          </a:bodyPr>
          <a:lstStyle/>
          <a:p>
            <a:pPr algn="ctr"/>
            <a:r>
              <a:rPr lang="en-US" sz="3600" b="1" dirty="0">
                <a:ln w="22225">
                  <a:noFill/>
                  <a:prstDash val="solid"/>
                </a:ln>
                <a:solidFill>
                  <a:schemeClr val="accent1">
                    <a:lumMod val="50000"/>
                  </a:schemeClr>
                </a:solidFill>
                <a:latin typeface="Century Gothic" panose="020B0502020202020204" pitchFamily="34" charset="0"/>
              </a:rPr>
              <a:t>Persona B</a:t>
            </a:r>
            <a:endParaRPr lang="en-US" sz="3600" b="1" cap="none" spc="0" dirty="0">
              <a:ln w="22225">
                <a:noFill/>
                <a:prstDash val="solid"/>
              </a:ln>
              <a:solidFill>
                <a:schemeClr val="accent1">
                  <a:lumMod val="50000"/>
                </a:schemeClr>
              </a:solidFill>
              <a:effectLst/>
              <a:latin typeface="Century Gothic" panose="020B0502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7223" y="1671388"/>
            <a:ext cx="1313918" cy="137846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3268" y="1671388"/>
            <a:ext cx="1251963" cy="1277515"/>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680" y="1692369"/>
            <a:ext cx="1376518" cy="1381151"/>
          </a:xfrm>
          <a:prstGeom prst="rect">
            <a:avLst/>
          </a:prstGeom>
        </p:spPr>
      </p:pic>
      <p:sp>
        <p:nvSpPr>
          <p:cNvPr id="18" name="TextBox 17"/>
          <p:cNvSpPr txBox="1"/>
          <p:nvPr/>
        </p:nvSpPr>
        <p:spPr>
          <a:xfrm>
            <a:off x="6016499" y="3230248"/>
            <a:ext cx="2710197" cy="2862322"/>
          </a:xfrm>
          <a:prstGeom prst="rect">
            <a:avLst/>
          </a:prstGeom>
          <a:noFill/>
          <a:ln w="38100">
            <a:solidFill>
              <a:schemeClr val="accent5">
                <a:lumMod val="50000"/>
              </a:schemeClr>
            </a:solidFill>
          </a:ln>
        </p:spPr>
        <p:txBody>
          <a:bodyPr wrap="square" rtlCol="0">
            <a:spAutoFit/>
          </a:bodyPr>
          <a:lstStyle/>
          <a:p>
            <a:r>
              <a:rPr lang="en-GB" sz="2000" dirty="0">
                <a:solidFill>
                  <a:schemeClr val="accent1">
                    <a:lumMod val="50000"/>
                  </a:schemeClr>
                </a:solidFill>
                <a:latin typeface="Century Gothic" panose="020B0502020202020204" pitchFamily="34" charset="0"/>
              </a:rPr>
              <a:t>She has </a:t>
            </a:r>
            <a:r>
              <a:rPr lang="en-GB" sz="2000" b="1" dirty="0">
                <a:solidFill>
                  <a:schemeClr val="accent1">
                    <a:lumMod val="50000"/>
                  </a:schemeClr>
                </a:solidFill>
                <a:latin typeface="Century Gothic" panose="020B0502020202020204" pitchFamily="34" charset="0"/>
              </a:rPr>
              <a:t>a grandma.  </a:t>
            </a:r>
            <a:r>
              <a:rPr lang="en-GB" sz="2000" dirty="0">
                <a:solidFill>
                  <a:schemeClr val="accent1">
                    <a:lumMod val="50000"/>
                  </a:schemeClr>
                </a:solidFill>
                <a:latin typeface="Century Gothic" panose="020B0502020202020204" pitchFamily="34" charset="0"/>
              </a:rPr>
              <a:t>She is </a:t>
            </a:r>
            <a:r>
              <a:rPr lang="en-GB" sz="2000" b="1" dirty="0">
                <a:solidFill>
                  <a:schemeClr val="accent1">
                    <a:lumMod val="50000"/>
                  </a:schemeClr>
                </a:solidFill>
                <a:latin typeface="Century Gothic" panose="020B0502020202020204" pitchFamily="34" charset="0"/>
              </a:rPr>
              <a:t>cheerful.</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a:t>
            </a:r>
            <a:r>
              <a:rPr lang="en-GB" sz="2000" b="1" dirty="0">
                <a:solidFill>
                  <a:schemeClr val="accent1">
                    <a:lumMod val="50000"/>
                  </a:schemeClr>
                </a:solidFill>
                <a:latin typeface="Century Gothic" panose="020B0502020202020204" pitchFamily="34" charset="0"/>
              </a:rPr>
              <a:t>work. </a:t>
            </a:r>
            <a:r>
              <a:rPr lang="en-GB" sz="2000" dirty="0">
                <a:solidFill>
                  <a:schemeClr val="accent1">
                    <a:lumMod val="50000"/>
                  </a:schemeClr>
                </a:solidFill>
                <a:latin typeface="Century Gothic" panose="020B0502020202020204" pitchFamily="34" charset="0"/>
              </a:rPr>
              <a:t>It is </a:t>
            </a:r>
            <a:r>
              <a:rPr lang="en-GB" sz="2000" b="1" dirty="0">
                <a:solidFill>
                  <a:schemeClr val="accent1">
                    <a:lumMod val="50000"/>
                  </a:schemeClr>
                </a:solidFill>
                <a:latin typeface="Century Gothic" panose="020B0502020202020204" pitchFamily="34" charset="0"/>
              </a:rPr>
              <a:t>important.</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a:t>
            </a:r>
            <a:r>
              <a:rPr lang="en-GB" sz="2000" b="1" dirty="0">
                <a:solidFill>
                  <a:schemeClr val="accent1">
                    <a:lumMod val="50000"/>
                  </a:schemeClr>
                </a:solidFill>
                <a:latin typeface="Century Gothic" panose="020B0502020202020204" pitchFamily="34" charset="0"/>
              </a:rPr>
              <a:t>some shoes.  </a:t>
            </a:r>
            <a:r>
              <a:rPr lang="en-GB" sz="2000" dirty="0">
                <a:solidFill>
                  <a:schemeClr val="accent1">
                    <a:lumMod val="50000"/>
                  </a:schemeClr>
                </a:solidFill>
                <a:latin typeface="Century Gothic" panose="020B0502020202020204" pitchFamily="34" charset="0"/>
              </a:rPr>
              <a:t>They are </a:t>
            </a:r>
            <a:r>
              <a:rPr lang="en-GB" sz="2000" b="1" dirty="0">
                <a:solidFill>
                  <a:schemeClr val="accent1">
                    <a:lumMod val="50000"/>
                  </a:schemeClr>
                </a:solidFill>
                <a:latin typeface="Century Gothic" panose="020B0502020202020204" pitchFamily="34" charset="0"/>
              </a:rPr>
              <a:t>expensive.  </a:t>
            </a:r>
          </a:p>
        </p:txBody>
      </p:sp>
      <p:sp>
        <p:nvSpPr>
          <p:cNvPr id="19" name="TextBox 18"/>
          <p:cNvSpPr txBox="1"/>
          <p:nvPr/>
        </p:nvSpPr>
        <p:spPr>
          <a:xfrm>
            <a:off x="9041053" y="3254010"/>
            <a:ext cx="2710197" cy="2862322"/>
          </a:xfrm>
          <a:prstGeom prst="rect">
            <a:avLst/>
          </a:prstGeom>
          <a:noFill/>
          <a:ln w="38100">
            <a:solidFill>
              <a:schemeClr val="accent5">
                <a:lumMod val="50000"/>
              </a:schemeClr>
            </a:solidFill>
          </a:ln>
        </p:spPr>
        <p:txBody>
          <a:bodyPr wrap="square" rtlCol="0">
            <a:spAutoFit/>
          </a:bodyPr>
          <a:lstStyle/>
          <a:p>
            <a:r>
              <a:rPr lang="en-GB" sz="2000" dirty="0">
                <a:solidFill>
                  <a:schemeClr val="accent1">
                    <a:lumMod val="50000"/>
                  </a:schemeClr>
                </a:solidFill>
                <a:latin typeface="Century Gothic" panose="020B0502020202020204" pitchFamily="34" charset="0"/>
              </a:rPr>
              <a:t>They have </a:t>
            </a:r>
            <a:r>
              <a:rPr lang="en-GB" sz="2000" b="1" dirty="0">
                <a:solidFill>
                  <a:schemeClr val="accent1">
                    <a:lumMod val="50000"/>
                  </a:schemeClr>
                </a:solidFill>
                <a:latin typeface="Century Gothic" panose="020B0502020202020204" pitchFamily="34" charset="0"/>
              </a:rPr>
              <a:t>three dogs.  </a:t>
            </a:r>
            <a:r>
              <a:rPr lang="en-GB" sz="2000" dirty="0">
                <a:solidFill>
                  <a:schemeClr val="accent1">
                    <a:lumMod val="50000"/>
                  </a:schemeClr>
                </a:solidFill>
                <a:latin typeface="Century Gothic" panose="020B0502020202020204" pitchFamily="34" charset="0"/>
              </a:rPr>
              <a:t>They are </a:t>
            </a:r>
            <a:r>
              <a:rPr lang="en-GB" sz="2000" b="1" dirty="0">
                <a:solidFill>
                  <a:schemeClr val="accent1">
                    <a:lumMod val="50000"/>
                  </a:schemeClr>
                </a:solidFill>
                <a:latin typeface="Century Gothic" panose="020B0502020202020204" pitchFamily="34" charset="0"/>
              </a:rPr>
              <a:t>strong.</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a:t>
            </a:r>
            <a:r>
              <a:rPr lang="en-GB" sz="2000" b="1" dirty="0">
                <a:solidFill>
                  <a:schemeClr val="accent1">
                    <a:lumMod val="50000"/>
                  </a:schemeClr>
                </a:solidFill>
                <a:latin typeface="Century Gothic" panose="020B0502020202020204" pitchFamily="34" charset="0"/>
              </a:rPr>
              <a:t>a family.  </a:t>
            </a:r>
            <a:r>
              <a:rPr lang="en-GB" sz="2000" dirty="0">
                <a:solidFill>
                  <a:schemeClr val="accent1">
                    <a:lumMod val="50000"/>
                  </a:schemeClr>
                </a:solidFill>
                <a:latin typeface="Century Gothic" panose="020B0502020202020204" pitchFamily="34" charset="0"/>
              </a:rPr>
              <a:t>It is </a:t>
            </a:r>
            <a:r>
              <a:rPr lang="en-GB" sz="2000" b="1" dirty="0">
                <a:solidFill>
                  <a:schemeClr val="accent1">
                    <a:lumMod val="50000"/>
                  </a:schemeClr>
                </a:solidFill>
                <a:latin typeface="Century Gothic" panose="020B0502020202020204" pitchFamily="34" charset="0"/>
              </a:rPr>
              <a:t>big.</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a:t>
            </a:r>
            <a:r>
              <a:rPr lang="en-GB" sz="2000" b="1" dirty="0">
                <a:solidFill>
                  <a:schemeClr val="accent1">
                    <a:lumMod val="50000"/>
                  </a:schemeClr>
                </a:solidFill>
                <a:latin typeface="Century Gothic" panose="020B0502020202020204" pitchFamily="34" charset="0"/>
              </a:rPr>
              <a:t>some films.  </a:t>
            </a:r>
            <a:r>
              <a:rPr lang="en-GB" sz="2000" dirty="0">
                <a:solidFill>
                  <a:schemeClr val="accent1">
                    <a:lumMod val="50000"/>
                  </a:schemeClr>
                </a:solidFill>
                <a:latin typeface="Century Gothic" panose="020B0502020202020204" pitchFamily="34" charset="0"/>
              </a:rPr>
              <a:t>They are </a:t>
            </a:r>
            <a:r>
              <a:rPr lang="en-GB" sz="2000" b="1" dirty="0">
                <a:solidFill>
                  <a:schemeClr val="accent1">
                    <a:lumMod val="50000"/>
                  </a:schemeClr>
                </a:solidFill>
                <a:latin typeface="Century Gothic" panose="020B0502020202020204" pitchFamily="34" charset="0"/>
              </a:rPr>
              <a:t>old.</a:t>
            </a:r>
          </a:p>
        </p:txBody>
      </p:sp>
      <p:sp>
        <p:nvSpPr>
          <p:cNvPr id="20" name="TextBox 19"/>
          <p:cNvSpPr txBox="1"/>
          <p:nvPr/>
        </p:nvSpPr>
        <p:spPr>
          <a:xfrm>
            <a:off x="72558" y="3205251"/>
            <a:ext cx="2643733" cy="2862322"/>
          </a:xfrm>
          <a:prstGeom prst="rect">
            <a:avLst/>
          </a:prstGeom>
          <a:noFill/>
          <a:ln w="38100">
            <a:solidFill>
              <a:schemeClr val="accent5">
                <a:lumMod val="50000"/>
              </a:schemeClr>
            </a:solidFill>
          </a:ln>
        </p:spPr>
        <p:txBody>
          <a:bodyPr wrap="square" rtlCol="0">
            <a:spAutoFit/>
          </a:bodyPr>
          <a:lstStyle/>
          <a:p>
            <a:r>
              <a:rPr lang="en-GB" sz="2000" dirty="0">
                <a:solidFill>
                  <a:schemeClr val="accent1">
                    <a:lumMod val="50000"/>
                  </a:schemeClr>
                </a:solidFill>
                <a:latin typeface="Century Gothic" panose="020B0502020202020204" pitchFamily="34" charset="0"/>
              </a:rPr>
              <a:t>They have </a:t>
            </a:r>
            <a:r>
              <a:rPr lang="en-GB" sz="2000" b="1" dirty="0">
                <a:solidFill>
                  <a:schemeClr val="accent1">
                    <a:lumMod val="50000"/>
                  </a:schemeClr>
                </a:solidFill>
                <a:latin typeface="Century Gothic" panose="020B0502020202020204" pitchFamily="34" charset="0"/>
              </a:rPr>
              <a:t>a cousin.  </a:t>
            </a:r>
            <a:r>
              <a:rPr lang="en-GB" sz="2000" dirty="0">
                <a:solidFill>
                  <a:schemeClr val="accent1">
                    <a:lumMod val="50000"/>
                  </a:schemeClr>
                </a:solidFill>
                <a:latin typeface="Century Gothic" panose="020B0502020202020204" pitchFamily="34" charset="0"/>
              </a:rPr>
              <a:t>She is </a:t>
            </a:r>
            <a:r>
              <a:rPr lang="en-GB" sz="2000" b="1" dirty="0">
                <a:solidFill>
                  <a:schemeClr val="accent1">
                    <a:lumMod val="50000"/>
                  </a:schemeClr>
                </a:solidFill>
                <a:latin typeface="Century Gothic" panose="020B0502020202020204" pitchFamily="34" charset="0"/>
              </a:rPr>
              <a:t>nice.</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a:t>
            </a:r>
            <a:r>
              <a:rPr lang="en-GB" sz="2000" b="1" dirty="0">
                <a:solidFill>
                  <a:schemeClr val="accent1">
                    <a:lumMod val="50000"/>
                  </a:schemeClr>
                </a:solidFill>
                <a:latin typeface="Century Gothic" panose="020B0502020202020204" pitchFamily="34" charset="0"/>
              </a:rPr>
              <a:t>two cats.  </a:t>
            </a:r>
            <a:r>
              <a:rPr lang="en-GB" sz="2000" dirty="0">
                <a:solidFill>
                  <a:schemeClr val="accent1">
                    <a:lumMod val="50000"/>
                  </a:schemeClr>
                </a:solidFill>
                <a:latin typeface="Century Gothic" panose="020B0502020202020204" pitchFamily="34" charset="0"/>
              </a:rPr>
              <a:t>They are </a:t>
            </a:r>
            <a:r>
              <a:rPr lang="en-GB" sz="2000" b="1" dirty="0">
                <a:solidFill>
                  <a:schemeClr val="accent1">
                    <a:lumMod val="50000"/>
                  </a:schemeClr>
                </a:solidFill>
                <a:latin typeface="Century Gothic" panose="020B0502020202020204" pitchFamily="34" charset="0"/>
              </a:rPr>
              <a:t>small.</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a:t>
            </a:r>
            <a:r>
              <a:rPr lang="en-GB" sz="2000" b="1" dirty="0">
                <a:solidFill>
                  <a:schemeClr val="accent1">
                    <a:lumMod val="50000"/>
                  </a:schemeClr>
                </a:solidFill>
                <a:latin typeface="Century Gothic" panose="020B0502020202020204" pitchFamily="34" charset="0"/>
              </a:rPr>
              <a:t>some things.  </a:t>
            </a:r>
            <a:r>
              <a:rPr lang="en-GB" sz="2000" dirty="0">
                <a:solidFill>
                  <a:schemeClr val="accent1">
                    <a:lumMod val="50000"/>
                  </a:schemeClr>
                </a:solidFill>
                <a:latin typeface="Century Gothic" panose="020B0502020202020204" pitchFamily="34" charset="0"/>
              </a:rPr>
              <a:t>They are </a:t>
            </a:r>
            <a:r>
              <a:rPr lang="en-GB" sz="2000" b="1" dirty="0">
                <a:solidFill>
                  <a:schemeClr val="accent1">
                    <a:lumMod val="50000"/>
                  </a:schemeClr>
                </a:solidFill>
                <a:latin typeface="Century Gothic" panose="020B0502020202020204" pitchFamily="34" charset="0"/>
              </a:rPr>
              <a:t>interesting. </a:t>
            </a:r>
          </a:p>
        </p:txBody>
      </p:sp>
      <p:sp>
        <p:nvSpPr>
          <p:cNvPr id="21" name="TextBox 20"/>
          <p:cNvSpPr txBox="1"/>
          <p:nvPr/>
        </p:nvSpPr>
        <p:spPr>
          <a:xfrm>
            <a:off x="3062402" y="3254010"/>
            <a:ext cx="2556411" cy="2862322"/>
          </a:xfrm>
          <a:prstGeom prst="rect">
            <a:avLst/>
          </a:prstGeom>
          <a:noFill/>
          <a:ln w="38100">
            <a:solidFill>
              <a:schemeClr val="accent5">
                <a:lumMod val="50000"/>
              </a:schemeClr>
            </a:solidFill>
          </a:ln>
        </p:spPr>
        <p:txBody>
          <a:bodyPr wrap="square" rtlCol="0">
            <a:spAutoFit/>
          </a:bodyPr>
          <a:lstStyle/>
          <a:p>
            <a:r>
              <a:rPr lang="en-GB" sz="2000" dirty="0">
                <a:solidFill>
                  <a:schemeClr val="accent1">
                    <a:lumMod val="50000"/>
                  </a:schemeClr>
                </a:solidFill>
                <a:latin typeface="Century Gothic" panose="020B0502020202020204" pitchFamily="34" charset="0"/>
              </a:rPr>
              <a:t>She has </a:t>
            </a:r>
            <a:r>
              <a:rPr lang="en-GB" sz="2000" b="1" dirty="0">
                <a:solidFill>
                  <a:schemeClr val="accent1">
                    <a:lumMod val="50000"/>
                  </a:schemeClr>
                </a:solidFill>
                <a:latin typeface="Century Gothic" panose="020B0502020202020204" pitchFamily="34" charset="0"/>
              </a:rPr>
              <a:t>a brother.  </a:t>
            </a:r>
            <a:r>
              <a:rPr lang="en-GB" sz="2000" dirty="0">
                <a:solidFill>
                  <a:schemeClr val="accent1">
                    <a:lumMod val="50000"/>
                  </a:schemeClr>
                </a:solidFill>
                <a:latin typeface="Century Gothic" panose="020B0502020202020204" pitchFamily="34" charset="0"/>
              </a:rPr>
              <a:t>He is </a:t>
            </a:r>
            <a:r>
              <a:rPr lang="en-GB" sz="2000" b="1" dirty="0">
                <a:solidFill>
                  <a:schemeClr val="accent1">
                    <a:lumMod val="50000"/>
                  </a:schemeClr>
                </a:solidFill>
                <a:latin typeface="Century Gothic" panose="020B0502020202020204" pitchFamily="34" charset="0"/>
              </a:rPr>
              <a:t>active.</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a:t>
            </a:r>
            <a:r>
              <a:rPr lang="en-GB" sz="2000" b="1" dirty="0">
                <a:solidFill>
                  <a:schemeClr val="accent1">
                    <a:lumMod val="50000"/>
                  </a:schemeClr>
                </a:solidFill>
                <a:latin typeface="Century Gothic" panose="020B0502020202020204" pitchFamily="34" charset="0"/>
              </a:rPr>
              <a:t>some shoes.  </a:t>
            </a:r>
            <a:r>
              <a:rPr lang="en-GB" sz="2000" dirty="0">
                <a:solidFill>
                  <a:schemeClr val="accent1">
                    <a:lumMod val="50000"/>
                  </a:schemeClr>
                </a:solidFill>
                <a:latin typeface="Century Gothic" panose="020B0502020202020204" pitchFamily="34" charset="0"/>
              </a:rPr>
              <a:t>They are</a:t>
            </a:r>
            <a:r>
              <a:rPr lang="en-GB" sz="2000" b="1" dirty="0">
                <a:solidFill>
                  <a:schemeClr val="accent1">
                    <a:lumMod val="50000"/>
                  </a:schemeClr>
                </a:solidFill>
                <a:latin typeface="Century Gothic" panose="020B0502020202020204" pitchFamily="34" charset="0"/>
              </a:rPr>
              <a:t> pretty</a:t>
            </a:r>
          </a:p>
          <a:p>
            <a:endParaRPr lang="en-GB" sz="2000" dirty="0">
              <a:solidFill>
                <a:schemeClr val="accent1">
                  <a:lumMod val="50000"/>
                </a:schemeClr>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a:t>
            </a:r>
            <a:r>
              <a:rPr lang="en-GB" sz="2000" b="1" dirty="0">
                <a:solidFill>
                  <a:schemeClr val="accent1">
                    <a:lumMod val="50000"/>
                  </a:schemeClr>
                </a:solidFill>
                <a:latin typeface="Century Gothic" panose="020B0502020202020204" pitchFamily="34" charset="0"/>
              </a:rPr>
              <a:t> an island.  </a:t>
            </a:r>
            <a:r>
              <a:rPr lang="en-GB" sz="2000" dirty="0">
                <a:solidFill>
                  <a:schemeClr val="accent1">
                    <a:lumMod val="50000"/>
                  </a:schemeClr>
                </a:solidFill>
                <a:latin typeface="Century Gothic" panose="020B0502020202020204" pitchFamily="34" charset="0"/>
              </a:rPr>
              <a:t>It is </a:t>
            </a:r>
            <a:r>
              <a:rPr lang="en-GB" sz="2000" b="1" dirty="0">
                <a:solidFill>
                  <a:schemeClr val="accent1">
                    <a:lumMod val="50000"/>
                  </a:schemeClr>
                </a:solidFill>
                <a:latin typeface="Century Gothic" panose="020B0502020202020204" pitchFamily="34" charset="0"/>
              </a:rPr>
              <a:t>beautiful.</a:t>
            </a:r>
          </a:p>
        </p:txBody>
      </p:sp>
      <p:sp>
        <p:nvSpPr>
          <p:cNvPr id="2" name="Title 1"/>
          <p:cNvSpPr>
            <a:spLocks noGrp="1"/>
          </p:cNvSpPr>
          <p:nvPr>
            <p:ph type="title"/>
          </p:nvPr>
        </p:nvSpPr>
        <p:spPr>
          <a:xfrm>
            <a:off x="10396151" y="435765"/>
            <a:ext cx="122831" cy="45719"/>
          </a:xfrm>
        </p:spPr>
        <p:txBody>
          <a:bodyPr>
            <a:normAutofit fontScale="90000"/>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a:t>
            </a:r>
            <a:r>
              <a:rPr lang="en-GB" sz="100" b="1" dirty="0" err="1">
                <a:solidFill>
                  <a:prstClr val="white"/>
                </a:solidFill>
              </a:rPr>
              <a:t>escuchar</a:t>
            </a:r>
            <a:endParaRPr lang="en-GB" sz="100" dirty="0"/>
          </a:p>
        </p:txBody>
      </p:sp>
      <p:sp>
        <p:nvSpPr>
          <p:cNvPr id="22"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58174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36479" y="690740"/>
            <a:ext cx="5363570" cy="5632311"/>
          </a:xfrm>
          <a:prstGeom prst="rect">
            <a:avLst/>
          </a:prstGeom>
          <a:noFill/>
          <a:ln w="38100">
            <a:solidFill>
              <a:schemeClr val="accent5">
                <a:lumMod val="50000"/>
              </a:schemeClr>
            </a:solidFill>
          </a:ln>
        </p:spPr>
        <p:txBody>
          <a:bodyPr wrap="square" rtlCol="0">
            <a:spAutoFit/>
          </a:bodyPr>
          <a:lstStyle/>
          <a:p>
            <a:endParaRPr lang="en-GB" sz="2000" u="sng" dirty="0">
              <a:solidFill>
                <a:srgbClr val="115076"/>
              </a:solidFill>
              <a:latin typeface="Century Gothic" panose="020B0502020202020204" pitchFamily="34" charset="0"/>
            </a:endParaRPr>
          </a:p>
          <a:p>
            <a:endParaRPr lang="en-GB" sz="2000" u="sng" dirty="0">
              <a:solidFill>
                <a:srgbClr val="115076"/>
              </a:solidFill>
              <a:latin typeface="Century Gothic" panose="020B0502020202020204" pitchFamily="34" charset="0"/>
            </a:endParaRPr>
          </a:p>
          <a:p>
            <a:endParaRPr lang="en-GB" sz="2000" u="sng" dirty="0">
              <a:solidFill>
                <a:srgbClr val="115076"/>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a grandma.  She is cheerful.</a:t>
            </a:r>
          </a:p>
          <a:p>
            <a:r>
              <a:rPr lang="en-GB" sz="2000" dirty="0" err="1">
                <a:solidFill>
                  <a:schemeClr val="accent2"/>
                </a:solidFill>
                <a:latin typeface="Century Gothic" panose="020B0502020202020204" pitchFamily="34" charset="0"/>
              </a:rPr>
              <a:t>Tiene</a:t>
            </a:r>
            <a:r>
              <a:rPr lang="en-GB" sz="2000" dirty="0">
                <a:solidFill>
                  <a:schemeClr val="accent2"/>
                </a:solidFill>
                <a:latin typeface="Century Gothic" panose="020B0502020202020204" pitchFamily="34" charset="0"/>
              </a:rPr>
              <a:t> </a:t>
            </a:r>
            <a:r>
              <a:rPr lang="en-GB" sz="2000" dirty="0" err="1">
                <a:solidFill>
                  <a:schemeClr val="accent2"/>
                </a:solidFill>
                <a:latin typeface="Century Gothic" panose="020B0502020202020204" pitchFamily="34" charset="0"/>
              </a:rPr>
              <a:t>una</a:t>
            </a:r>
            <a:r>
              <a:rPr lang="en-GB" sz="2000" dirty="0">
                <a:solidFill>
                  <a:schemeClr val="accent2"/>
                </a:solidFill>
                <a:latin typeface="Century Gothic" panose="020B0502020202020204" pitchFamily="34" charset="0"/>
              </a:rPr>
              <a:t> </a:t>
            </a:r>
            <a:r>
              <a:rPr lang="en-GB" sz="2000" dirty="0" err="1">
                <a:solidFill>
                  <a:schemeClr val="accent2"/>
                </a:solidFill>
                <a:latin typeface="Century Gothic" panose="020B0502020202020204" pitchFamily="34" charset="0"/>
              </a:rPr>
              <a:t>abuela</a:t>
            </a:r>
            <a:r>
              <a:rPr lang="en-GB" sz="2000" dirty="0">
                <a:solidFill>
                  <a:schemeClr val="accent2"/>
                </a:solidFill>
                <a:latin typeface="Century Gothic" panose="020B0502020202020204" pitchFamily="34" charset="0"/>
              </a:rPr>
              <a:t>.  Es </a:t>
            </a:r>
            <a:r>
              <a:rPr lang="en-GB" sz="2000" dirty="0" err="1">
                <a:solidFill>
                  <a:schemeClr val="accent2"/>
                </a:solidFill>
                <a:latin typeface="Century Gothic" panose="020B0502020202020204" pitchFamily="34" charset="0"/>
              </a:rPr>
              <a:t>alegre</a:t>
            </a:r>
            <a:r>
              <a:rPr lang="en-GB" sz="2000" dirty="0">
                <a:solidFill>
                  <a:schemeClr val="accent2"/>
                </a:solidFill>
                <a:latin typeface="Century Gothic" panose="020B0502020202020204" pitchFamily="34" charset="0"/>
              </a:rPr>
              <a:t>.</a:t>
            </a:r>
          </a:p>
          <a:p>
            <a:r>
              <a:rPr lang="en-GB" sz="2000" dirty="0">
                <a:solidFill>
                  <a:schemeClr val="accent1">
                    <a:lumMod val="50000"/>
                  </a:schemeClr>
                </a:solidFill>
                <a:latin typeface="Century Gothic" panose="020B0502020202020204" pitchFamily="34" charset="0"/>
              </a:rPr>
              <a:t>She has work.  It is important. </a:t>
            </a:r>
          </a:p>
          <a:p>
            <a:r>
              <a:rPr lang="en-GB" sz="2000" dirty="0" err="1">
                <a:solidFill>
                  <a:srgbClr val="E25B00"/>
                </a:solidFill>
                <a:latin typeface="Century Gothic" panose="020B0502020202020204" pitchFamily="34" charset="0"/>
              </a:rPr>
              <a:t>Tiene</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trabajo</a:t>
            </a:r>
            <a:r>
              <a:rPr lang="en-GB" sz="2000" dirty="0">
                <a:solidFill>
                  <a:srgbClr val="E25B00"/>
                </a:solidFill>
                <a:latin typeface="Century Gothic" panose="020B0502020202020204" pitchFamily="34" charset="0"/>
              </a:rPr>
              <a:t>.  Es importante.</a:t>
            </a:r>
          </a:p>
          <a:p>
            <a:r>
              <a:rPr lang="en-GB" sz="2000" dirty="0">
                <a:solidFill>
                  <a:schemeClr val="accent1">
                    <a:lumMod val="50000"/>
                  </a:schemeClr>
                </a:solidFill>
                <a:latin typeface="Century Gothic" panose="020B0502020202020204" pitchFamily="34" charset="0"/>
              </a:rPr>
              <a:t>She has some shoes.  They are expensive.  </a:t>
            </a:r>
          </a:p>
          <a:p>
            <a:r>
              <a:rPr lang="en-GB" sz="2000" dirty="0" err="1">
                <a:solidFill>
                  <a:srgbClr val="E25B00"/>
                </a:solidFill>
                <a:latin typeface="Century Gothic" panose="020B0502020202020204" pitchFamily="34" charset="0"/>
              </a:rPr>
              <a:t>Tiene</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unos</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zapatos</a:t>
            </a:r>
            <a:r>
              <a:rPr lang="en-GB" sz="2000" dirty="0">
                <a:solidFill>
                  <a:srgbClr val="E25B00"/>
                </a:solidFill>
                <a:latin typeface="Century Gothic" panose="020B0502020202020204" pitchFamily="34" charset="0"/>
              </a:rPr>
              <a:t>.  Son </a:t>
            </a:r>
            <a:r>
              <a:rPr lang="en-GB" sz="2000" dirty="0" err="1">
                <a:solidFill>
                  <a:srgbClr val="E25B00"/>
                </a:solidFill>
                <a:latin typeface="Century Gothic" panose="020B0502020202020204" pitchFamily="34" charset="0"/>
              </a:rPr>
              <a:t>caros</a:t>
            </a:r>
            <a:r>
              <a:rPr lang="en-GB" sz="2000" dirty="0">
                <a:solidFill>
                  <a:srgbClr val="E25B00"/>
                </a:solidFill>
                <a:latin typeface="Century Gothic" panose="020B0502020202020204" pitchFamily="34" charset="0"/>
              </a:rPr>
              <a:t>.</a:t>
            </a:r>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three dogs.  They are strong.</a:t>
            </a:r>
          </a:p>
          <a:p>
            <a:r>
              <a:rPr lang="en-GB" sz="2000" dirty="0">
                <a:solidFill>
                  <a:srgbClr val="E25B00"/>
                </a:solidFill>
                <a:latin typeface="Century Gothic" panose="020B0502020202020204" pitchFamily="34" charset="0"/>
              </a:rPr>
              <a:t>Tienen </a:t>
            </a:r>
            <a:r>
              <a:rPr lang="en-GB" sz="2000" dirty="0" err="1">
                <a:solidFill>
                  <a:srgbClr val="E25B00"/>
                </a:solidFill>
                <a:latin typeface="Century Gothic" panose="020B0502020202020204" pitchFamily="34" charset="0"/>
              </a:rPr>
              <a:t>tres</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perros</a:t>
            </a:r>
            <a:r>
              <a:rPr lang="en-GB" sz="2000" dirty="0">
                <a:solidFill>
                  <a:srgbClr val="E25B00"/>
                </a:solidFill>
                <a:latin typeface="Century Gothic" panose="020B0502020202020204" pitchFamily="34" charset="0"/>
              </a:rPr>
              <a:t>.  Son </a:t>
            </a:r>
            <a:r>
              <a:rPr lang="en-GB" sz="2000" dirty="0" err="1">
                <a:solidFill>
                  <a:srgbClr val="E25B00"/>
                </a:solidFill>
                <a:latin typeface="Century Gothic" panose="020B0502020202020204" pitchFamily="34" charset="0"/>
              </a:rPr>
              <a:t>fuertes</a:t>
            </a:r>
            <a:r>
              <a:rPr lang="en-GB" sz="2000" dirty="0">
                <a:solidFill>
                  <a:srgbClr val="E25B00"/>
                </a:solidFill>
                <a:latin typeface="Century Gothic" panose="020B0502020202020204" pitchFamily="34" charset="0"/>
              </a:rPr>
              <a:t>.</a:t>
            </a:r>
          </a:p>
          <a:p>
            <a:r>
              <a:rPr lang="en-GB" sz="2000" dirty="0">
                <a:solidFill>
                  <a:srgbClr val="115076"/>
                </a:solidFill>
                <a:latin typeface="Century Gothic" panose="020B0502020202020204" pitchFamily="34" charset="0"/>
              </a:rPr>
              <a:t>They have a family.  It is big.</a:t>
            </a:r>
          </a:p>
          <a:p>
            <a:r>
              <a:rPr lang="en-GB" sz="2000" dirty="0">
                <a:solidFill>
                  <a:srgbClr val="E25B00"/>
                </a:solidFill>
                <a:latin typeface="Century Gothic" panose="020B0502020202020204" pitchFamily="34" charset="0"/>
              </a:rPr>
              <a:t>Tienen una </a:t>
            </a:r>
            <a:r>
              <a:rPr lang="en-GB" sz="2000" dirty="0" err="1">
                <a:solidFill>
                  <a:srgbClr val="E25B00"/>
                </a:solidFill>
                <a:latin typeface="Century Gothic" panose="020B0502020202020204" pitchFamily="34" charset="0"/>
              </a:rPr>
              <a:t>familia</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Es</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grande</a:t>
            </a:r>
            <a:r>
              <a:rPr lang="en-GB" sz="2000" dirty="0">
                <a:solidFill>
                  <a:srgbClr val="E25B00"/>
                </a:solidFill>
                <a:latin typeface="Century Gothic" panose="020B0502020202020204" pitchFamily="34" charset="0"/>
              </a:rPr>
              <a:t>.</a:t>
            </a:r>
          </a:p>
          <a:p>
            <a:r>
              <a:rPr lang="en-GB" sz="2000" dirty="0">
                <a:solidFill>
                  <a:schemeClr val="accent1">
                    <a:lumMod val="50000"/>
                  </a:schemeClr>
                </a:solidFill>
                <a:latin typeface="Century Gothic" panose="020B0502020202020204" pitchFamily="34" charset="0"/>
              </a:rPr>
              <a:t>They have some films.  They are old.</a:t>
            </a:r>
          </a:p>
          <a:p>
            <a:r>
              <a:rPr lang="en-GB" sz="2000" dirty="0">
                <a:solidFill>
                  <a:srgbClr val="E25B00"/>
                </a:solidFill>
                <a:latin typeface="Century Gothic" panose="020B0502020202020204" pitchFamily="34" charset="0"/>
              </a:rPr>
              <a:t>Tienen </a:t>
            </a:r>
            <a:r>
              <a:rPr lang="en-GB" sz="2000" dirty="0" err="1">
                <a:solidFill>
                  <a:srgbClr val="E25B00"/>
                </a:solidFill>
                <a:latin typeface="Century Gothic" panose="020B0502020202020204" pitchFamily="34" charset="0"/>
              </a:rPr>
              <a:t>unas</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películas</a:t>
            </a:r>
            <a:r>
              <a:rPr lang="en-GB" sz="2000" dirty="0">
                <a:solidFill>
                  <a:srgbClr val="E25B00"/>
                </a:solidFill>
                <a:latin typeface="Century Gothic" panose="020B0502020202020204" pitchFamily="34" charset="0"/>
              </a:rPr>
              <a:t>.  Son </a:t>
            </a:r>
            <a:r>
              <a:rPr lang="en-GB" sz="2000" dirty="0" err="1">
                <a:solidFill>
                  <a:srgbClr val="E25B00"/>
                </a:solidFill>
                <a:latin typeface="Century Gothic" panose="020B0502020202020204" pitchFamily="34" charset="0"/>
              </a:rPr>
              <a:t>antiguas</a:t>
            </a:r>
            <a:r>
              <a:rPr lang="en-GB" sz="2000" dirty="0">
                <a:solidFill>
                  <a:srgbClr val="E25B00"/>
                </a:solidFill>
                <a:latin typeface="Century Gothic" panose="020B0502020202020204" pitchFamily="34" charset="0"/>
              </a:rPr>
              <a:t>.</a:t>
            </a:r>
          </a:p>
        </p:txBody>
      </p:sp>
      <p:sp>
        <p:nvSpPr>
          <p:cNvPr id="5" name="Rectangle 4"/>
          <p:cNvSpPr/>
          <p:nvPr/>
        </p:nvSpPr>
        <p:spPr>
          <a:xfrm>
            <a:off x="1011576" y="-5194"/>
            <a:ext cx="2436886" cy="646331"/>
          </a:xfrm>
          <a:prstGeom prst="rect">
            <a:avLst/>
          </a:prstGeom>
          <a:noFill/>
        </p:spPr>
        <p:txBody>
          <a:bodyPr wrap="none" lIns="91440" tIns="45720" rIns="91440" bIns="45720">
            <a:spAutoFit/>
          </a:bodyPr>
          <a:lstStyle/>
          <a:p>
            <a:pPr algn="ctr"/>
            <a:r>
              <a:rPr lang="en-US" sz="3600" b="1" dirty="0">
                <a:ln w="22225">
                  <a:noFill/>
                  <a:prstDash val="solid"/>
                </a:ln>
                <a:solidFill>
                  <a:schemeClr val="accent1">
                    <a:lumMod val="50000"/>
                  </a:schemeClr>
                </a:solidFill>
                <a:latin typeface="Century Gothic" panose="020B0502020202020204" pitchFamily="34" charset="0"/>
              </a:rPr>
              <a:t>Persona A</a:t>
            </a:r>
            <a:endParaRPr lang="en-US" sz="3600" b="1" cap="none" spc="0" dirty="0">
              <a:ln w="22225">
                <a:noFill/>
                <a:prstDash val="solid"/>
              </a:ln>
              <a:solidFill>
                <a:schemeClr val="accent1">
                  <a:lumMod val="50000"/>
                </a:schemeClr>
              </a:solidFill>
              <a:effectLst/>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262" y="3582297"/>
            <a:ext cx="781688" cy="82008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975" y="3563704"/>
            <a:ext cx="770981" cy="78671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705" y="779295"/>
            <a:ext cx="781742" cy="784373"/>
          </a:xfrm>
          <a:prstGeom prst="rect">
            <a:avLst/>
          </a:prstGeom>
        </p:spPr>
      </p:pic>
      <p:sp>
        <p:nvSpPr>
          <p:cNvPr id="13" name="TextBox 12"/>
          <p:cNvSpPr txBox="1"/>
          <p:nvPr/>
        </p:nvSpPr>
        <p:spPr>
          <a:xfrm>
            <a:off x="5739618" y="690740"/>
            <a:ext cx="5697206" cy="5632311"/>
          </a:xfrm>
          <a:prstGeom prst="rect">
            <a:avLst/>
          </a:prstGeom>
          <a:noFill/>
          <a:ln w="38100">
            <a:solidFill>
              <a:schemeClr val="accent5">
                <a:lumMod val="50000"/>
              </a:schemeClr>
            </a:solidFill>
          </a:ln>
        </p:spPr>
        <p:txBody>
          <a:bodyPr wrap="square" rtlCol="0">
            <a:spAutoFit/>
          </a:bodyPr>
          <a:lstStyle/>
          <a:p>
            <a:endParaRPr lang="en-GB" sz="2000" u="sng" dirty="0">
              <a:solidFill>
                <a:srgbClr val="115076"/>
              </a:solidFill>
              <a:latin typeface="Century Gothic" panose="020B0502020202020204" pitchFamily="34" charset="0"/>
            </a:endParaRPr>
          </a:p>
          <a:p>
            <a:endParaRPr lang="en-GB" sz="2000" u="sng" dirty="0">
              <a:solidFill>
                <a:srgbClr val="115076"/>
              </a:solidFill>
              <a:latin typeface="Century Gothic" panose="020B0502020202020204" pitchFamily="34" charset="0"/>
            </a:endParaRPr>
          </a:p>
          <a:p>
            <a:endParaRPr lang="en-GB" sz="2000" u="sng" dirty="0">
              <a:solidFill>
                <a:srgbClr val="115076"/>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They have an cousin.  She is nice.</a:t>
            </a:r>
          </a:p>
          <a:p>
            <a:r>
              <a:rPr lang="en-GB" sz="2000" dirty="0">
                <a:solidFill>
                  <a:srgbClr val="E25B00"/>
                </a:solidFill>
                <a:latin typeface="Century Gothic" panose="020B0502020202020204" pitchFamily="34" charset="0"/>
              </a:rPr>
              <a:t>Tienen una prima.  Es </a:t>
            </a:r>
            <a:r>
              <a:rPr lang="en-GB" sz="2000" dirty="0" err="1">
                <a:solidFill>
                  <a:srgbClr val="E25B00"/>
                </a:solidFill>
                <a:latin typeface="Century Gothic" panose="020B0502020202020204" pitchFamily="34" charset="0"/>
              </a:rPr>
              <a:t>simpática</a:t>
            </a:r>
            <a:r>
              <a:rPr lang="en-GB" sz="2000" dirty="0">
                <a:solidFill>
                  <a:srgbClr val="E25B00"/>
                </a:solidFill>
                <a:latin typeface="Century Gothic" panose="020B0502020202020204" pitchFamily="34" charset="0"/>
              </a:rPr>
              <a:t>.</a:t>
            </a:r>
          </a:p>
          <a:p>
            <a:r>
              <a:rPr lang="en-GB" sz="2000" dirty="0">
                <a:solidFill>
                  <a:schemeClr val="accent1">
                    <a:lumMod val="50000"/>
                  </a:schemeClr>
                </a:solidFill>
                <a:latin typeface="Century Gothic" panose="020B0502020202020204" pitchFamily="34" charset="0"/>
              </a:rPr>
              <a:t>They have two cats.  They are small.</a:t>
            </a:r>
          </a:p>
          <a:p>
            <a:r>
              <a:rPr lang="en-GB" sz="2000" dirty="0">
                <a:solidFill>
                  <a:srgbClr val="E25B00"/>
                </a:solidFill>
                <a:latin typeface="Century Gothic" panose="020B0502020202020204" pitchFamily="34" charset="0"/>
              </a:rPr>
              <a:t>Tienen dos </a:t>
            </a:r>
            <a:r>
              <a:rPr lang="en-GB" sz="2000" dirty="0" err="1">
                <a:solidFill>
                  <a:srgbClr val="E25B00"/>
                </a:solidFill>
                <a:latin typeface="Century Gothic" panose="020B0502020202020204" pitchFamily="34" charset="0"/>
              </a:rPr>
              <a:t>gatos</a:t>
            </a:r>
            <a:r>
              <a:rPr lang="en-GB" sz="2000" dirty="0">
                <a:solidFill>
                  <a:srgbClr val="E25B00"/>
                </a:solidFill>
                <a:latin typeface="Century Gothic" panose="020B0502020202020204" pitchFamily="34" charset="0"/>
              </a:rPr>
              <a:t>.  Son </a:t>
            </a:r>
            <a:r>
              <a:rPr lang="en-GB" sz="2000" dirty="0" err="1">
                <a:solidFill>
                  <a:srgbClr val="E25B00"/>
                </a:solidFill>
                <a:latin typeface="Century Gothic" panose="020B0502020202020204" pitchFamily="34" charset="0"/>
              </a:rPr>
              <a:t>pequeños</a:t>
            </a:r>
            <a:r>
              <a:rPr lang="en-GB" sz="2000" dirty="0">
                <a:solidFill>
                  <a:srgbClr val="E25B00"/>
                </a:solidFill>
                <a:latin typeface="Century Gothic" panose="020B0502020202020204" pitchFamily="34" charset="0"/>
              </a:rPr>
              <a:t>.</a:t>
            </a:r>
          </a:p>
          <a:p>
            <a:r>
              <a:rPr lang="en-GB" sz="2000" dirty="0">
                <a:solidFill>
                  <a:schemeClr val="accent1">
                    <a:lumMod val="50000"/>
                  </a:schemeClr>
                </a:solidFill>
                <a:latin typeface="Century Gothic" panose="020B0502020202020204" pitchFamily="34" charset="0"/>
              </a:rPr>
              <a:t>They have some things.  They are interesting. </a:t>
            </a:r>
            <a:r>
              <a:rPr lang="en-GB" sz="2000" dirty="0">
                <a:solidFill>
                  <a:srgbClr val="E25B00"/>
                </a:solidFill>
                <a:latin typeface="Century Gothic" panose="020B0502020202020204" pitchFamily="34" charset="0"/>
              </a:rPr>
              <a:t>Tienen </a:t>
            </a:r>
            <a:r>
              <a:rPr lang="en-GB" sz="2000" dirty="0" err="1">
                <a:solidFill>
                  <a:srgbClr val="E25B00"/>
                </a:solidFill>
                <a:latin typeface="Century Gothic" panose="020B0502020202020204" pitchFamily="34" charset="0"/>
              </a:rPr>
              <a:t>unas</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cosas</a:t>
            </a:r>
            <a:r>
              <a:rPr lang="en-GB" sz="2000" dirty="0">
                <a:solidFill>
                  <a:srgbClr val="E25B00"/>
                </a:solidFill>
                <a:latin typeface="Century Gothic" panose="020B0502020202020204" pitchFamily="34" charset="0"/>
              </a:rPr>
              <a:t>.  Son </a:t>
            </a:r>
            <a:r>
              <a:rPr lang="en-GB" sz="2000" dirty="0" err="1">
                <a:solidFill>
                  <a:srgbClr val="E25B00"/>
                </a:solidFill>
                <a:latin typeface="Century Gothic" panose="020B0502020202020204" pitchFamily="34" charset="0"/>
              </a:rPr>
              <a:t>interesantes</a:t>
            </a:r>
            <a:r>
              <a:rPr lang="en-GB" sz="2000" dirty="0">
                <a:solidFill>
                  <a:srgbClr val="E25B00"/>
                </a:solidFill>
                <a:latin typeface="Century Gothic" panose="020B0502020202020204" pitchFamily="34" charset="0"/>
              </a:rPr>
              <a:t>.</a:t>
            </a: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p>
            <a:r>
              <a:rPr lang="en-GB" sz="2000" dirty="0">
                <a:solidFill>
                  <a:schemeClr val="accent1">
                    <a:lumMod val="50000"/>
                  </a:schemeClr>
                </a:solidFill>
                <a:latin typeface="Century Gothic" panose="020B0502020202020204" pitchFamily="34" charset="0"/>
              </a:rPr>
              <a:t>She has a brother.  He is active.</a:t>
            </a:r>
          </a:p>
          <a:p>
            <a:r>
              <a:rPr lang="en-GB" sz="2000" dirty="0" err="1">
                <a:solidFill>
                  <a:srgbClr val="E25B00"/>
                </a:solidFill>
                <a:latin typeface="Century Gothic" panose="020B0502020202020204" pitchFamily="34" charset="0"/>
              </a:rPr>
              <a:t>Tiene</a:t>
            </a:r>
            <a:r>
              <a:rPr lang="en-GB" sz="2000" dirty="0">
                <a:solidFill>
                  <a:srgbClr val="E25B00"/>
                </a:solidFill>
                <a:latin typeface="Century Gothic" panose="020B0502020202020204" pitchFamily="34" charset="0"/>
              </a:rPr>
              <a:t> un </a:t>
            </a:r>
            <a:r>
              <a:rPr lang="en-GB" sz="2000" dirty="0" err="1">
                <a:solidFill>
                  <a:srgbClr val="E25B00"/>
                </a:solidFill>
                <a:latin typeface="Century Gothic" panose="020B0502020202020204" pitchFamily="34" charset="0"/>
              </a:rPr>
              <a:t>hermano</a:t>
            </a:r>
            <a:r>
              <a:rPr lang="en-GB" sz="2000" dirty="0">
                <a:solidFill>
                  <a:srgbClr val="E25B00"/>
                </a:solidFill>
                <a:latin typeface="Century Gothic" panose="020B0502020202020204" pitchFamily="34" charset="0"/>
              </a:rPr>
              <a:t>.  Es </a:t>
            </a:r>
            <a:r>
              <a:rPr lang="en-GB" sz="2000" dirty="0" err="1">
                <a:solidFill>
                  <a:srgbClr val="E25B00"/>
                </a:solidFill>
                <a:latin typeface="Century Gothic" panose="020B0502020202020204" pitchFamily="34" charset="0"/>
              </a:rPr>
              <a:t>activo</a:t>
            </a:r>
            <a:r>
              <a:rPr lang="en-GB" sz="2000" dirty="0">
                <a:solidFill>
                  <a:srgbClr val="E25B00"/>
                </a:solidFill>
                <a:latin typeface="Century Gothic" panose="020B0502020202020204" pitchFamily="34" charset="0"/>
              </a:rPr>
              <a:t>.</a:t>
            </a:r>
          </a:p>
          <a:p>
            <a:r>
              <a:rPr lang="en-GB" sz="2000" dirty="0">
                <a:solidFill>
                  <a:schemeClr val="accent1">
                    <a:lumMod val="50000"/>
                  </a:schemeClr>
                </a:solidFill>
                <a:latin typeface="Century Gothic" panose="020B0502020202020204" pitchFamily="34" charset="0"/>
              </a:rPr>
              <a:t>She has some shoes.  They are pretty.</a:t>
            </a:r>
          </a:p>
          <a:p>
            <a:r>
              <a:rPr lang="en-GB" sz="2000" dirty="0" err="1">
                <a:solidFill>
                  <a:srgbClr val="E25B00"/>
                </a:solidFill>
                <a:latin typeface="Century Gothic" panose="020B0502020202020204" pitchFamily="34" charset="0"/>
              </a:rPr>
              <a:t>Tiene</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unos</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zapatos</a:t>
            </a:r>
            <a:r>
              <a:rPr lang="en-GB" sz="2000" dirty="0">
                <a:solidFill>
                  <a:srgbClr val="E25B00"/>
                </a:solidFill>
                <a:latin typeface="Century Gothic" panose="020B0502020202020204" pitchFamily="34" charset="0"/>
              </a:rPr>
              <a:t>.  Son </a:t>
            </a:r>
            <a:r>
              <a:rPr lang="en-GB" sz="2000" dirty="0" err="1">
                <a:solidFill>
                  <a:srgbClr val="E25B00"/>
                </a:solidFill>
                <a:latin typeface="Century Gothic" panose="020B0502020202020204" pitchFamily="34" charset="0"/>
              </a:rPr>
              <a:t>bonitas</a:t>
            </a:r>
            <a:r>
              <a:rPr lang="en-GB" sz="2000" dirty="0">
                <a:solidFill>
                  <a:srgbClr val="E25B00"/>
                </a:solidFill>
                <a:latin typeface="Century Gothic" panose="020B0502020202020204" pitchFamily="34" charset="0"/>
              </a:rPr>
              <a:t>.</a:t>
            </a:r>
          </a:p>
          <a:p>
            <a:r>
              <a:rPr lang="en-GB" sz="2000" dirty="0">
                <a:solidFill>
                  <a:schemeClr val="accent1">
                    <a:lumMod val="50000"/>
                  </a:schemeClr>
                </a:solidFill>
                <a:latin typeface="Century Gothic" panose="020B0502020202020204" pitchFamily="34" charset="0"/>
              </a:rPr>
              <a:t>She has an island.  It is beautiful.</a:t>
            </a:r>
          </a:p>
          <a:p>
            <a:r>
              <a:rPr lang="en-GB" sz="2000" dirty="0" err="1">
                <a:solidFill>
                  <a:srgbClr val="E25B00"/>
                </a:solidFill>
                <a:latin typeface="Century Gothic" panose="020B0502020202020204" pitchFamily="34" charset="0"/>
              </a:rPr>
              <a:t>Tiene</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una</a:t>
            </a:r>
            <a:r>
              <a:rPr lang="en-GB" sz="2000" dirty="0">
                <a:solidFill>
                  <a:srgbClr val="E25B00"/>
                </a:solidFill>
                <a:latin typeface="Century Gothic" panose="020B0502020202020204" pitchFamily="34" charset="0"/>
              </a:rPr>
              <a:t> </a:t>
            </a:r>
            <a:r>
              <a:rPr lang="en-GB" sz="2000" dirty="0" err="1">
                <a:solidFill>
                  <a:srgbClr val="E25B00"/>
                </a:solidFill>
                <a:latin typeface="Century Gothic" panose="020B0502020202020204" pitchFamily="34" charset="0"/>
              </a:rPr>
              <a:t>isla</a:t>
            </a:r>
            <a:r>
              <a:rPr lang="en-GB" sz="2000" dirty="0">
                <a:solidFill>
                  <a:srgbClr val="E25B00"/>
                </a:solidFill>
                <a:latin typeface="Century Gothic" panose="020B0502020202020204" pitchFamily="34" charset="0"/>
              </a:rPr>
              <a:t>.  Es </a:t>
            </a:r>
            <a:r>
              <a:rPr lang="en-GB" sz="2000" dirty="0" err="1">
                <a:solidFill>
                  <a:srgbClr val="E25B00"/>
                </a:solidFill>
                <a:latin typeface="Century Gothic" panose="020B0502020202020204" pitchFamily="34" charset="0"/>
              </a:rPr>
              <a:t>hermosa</a:t>
            </a:r>
            <a:r>
              <a:rPr lang="en-GB" sz="2000" dirty="0">
                <a:solidFill>
                  <a:srgbClr val="E25B00"/>
                </a:solidFill>
                <a:latin typeface="Century Gothic" panose="020B0502020202020204" pitchFamily="34" charset="0"/>
              </a:rPr>
              <a:t>.</a:t>
            </a:r>
          </a:p>
        </p:txBody>
      </p:sp>
      <p:sp>
        <p:nvSpPr>
          <p:cNvPr id="15" name="Rectangle 14"/>
          <p:cNvSpPr/>
          <p:nvPr/>
        </p:nvSpPr>
        <p:spPr>
          <a:xfrm>
            <a:off x="5631132" y="-9077"/>
            <a:ext cx="2363147" cy="646331"/>
          </a:xfrm>
          <a:prstGeom prst="rect">
            <a:avLst/>
          </a:prstGeom>
          <a:noFill/>
        </p:spPr>
        <p:txBody>
          <a:bodyPr wrap="none" lIns="91440" tIns="45720" rIns="91440" bIns="45720">
            <a:spAutoFit/>
          </a:bodyPr>
          <a:lstStyle/>
          <a:p>
            <a:pPr algn="ctr"/>
            <a:r>
              <a:rPr lang="en-US" sz="3600" b="1" dirty="0">
                <a:ln w="22225">
                  <a:noFill/>
                  <a:prstDash val="solid"/>
                </a:ln>
                <a:solidFill>
                  <a:schemeClr val="accent1">
                    <a:lumMod val="50000"/>
                  </a:schemeClr>
                </a:solidFill>
                <a:latin typeface="Century Gothic" panose="020B0502020202020204" pitchFamily="34" charset="0"/>
              </a:rPr>
              <a:t>Persona B</a:t>
            </a:r>
            <a:endParaRPr lang="en-US" sz="3600" b="1" cap="none" spc="0" dirty="0">
              <a:ln w="22225">
                <a:noFill/>
                <a:prstDash val="solid"/>
              </a:ln>
              <a:solidFill>
                <a:schemeClr val="accent1">
                  <a:lumMod val="50000"/>
                </a:schemeClr>
              </a:solidFill>
              <a:effectLst/>
              <a:latin typeface="Century Gothic" panose="020B0502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41" y="3510447"/>
            <a:ext cx="800644" cy="839973"/>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9145" y="713221"/>
            <a:ext cx="837440" cy="959366"/>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2706" y="746728"/>
            <a:ext cx="799911" cy="899900"/>
          </a:xfrm>
          <a:prstGeom prst="rect">
            <a:avLst/>
          </a:prstGeom>
        </p:spPr>
      </p:pic>
      <p:sp>
        <p:nvSpPr>
          <p:cNvPr id="2" name="Title 1"/>
          <p:cNvSpPr>
            <a:spLocks noGrp="1"/>
          </p:cNvSpPr>
          <p:nvPr>
            <p:ph type="title"/>
          </p:nvPr>
        </p:nvSpPr>
        <p:spPr>
          <a:xfrm>
            <a:off x="9925145" y="355208"/>
            <a:ext cx="392861" cy="187662"/>
          </a:xfrm>
        </p:spPr>
        <p:txBody>
          <a:bodyPr>
            <a:normAutofit/>
          </a:bodyPr>
          <a:lstStyle/>
          <a:p>
            <a:r>
              <a:rPr lang="en-GB" sz="100" b="1" dirty="0" err="1">
                <a:solidFill>
                  <a:prstClr val="white"/>
                </a:solidFill>
              </a:rPr>
              <a:t>escribir</a:t>
            </a:r>
            <a:r>
              <a:rPr lang="en-GB" sz="100" b="1" dirty="0">
                <a:solidFill>
                  <a:prstClr val="white"/>
                </a:solidFill>
              </a:rPr>
              <a:t> / </a:t>
            </a:r>
            <a:r>
              <a:rPr lang="en-GB" sz="100" b="1" dirty="0" err="1">
                <a:solidFill>
                  <a:prstClr val="white"/>
                </a:solidFill>
              </a:rPr>
              <a:t>hablar</a:t>
            </a:r>
            <a:r>
              <a:rPr lang="en-GB" sz="100" b="1" dirty="0">
                <a:solidFill>
                  <a:prstClr val="white"/>
                </a:solidFill>
              </a:rPr>
              <a:t> /</a:t>
            </a:r>
            <a:r>
              <a:rPr lang="en-GB" sz="100" b="1" dirty="0" err="1">
                <a:solidFill>
                  <a:prstClr val="white"/>
                </a:solidFill>
              </a:rPr>
              <a:t>escuchar</a:t>
            </a:r>
            <a:endParaRPr lang="en-GB" sz="100" b="1" dirty="0"/>
          </a:p>
        </p:txBody>
      </p:sp>
      <p:sp>
        <p:nvSpPr>
          <p:cNvPr id="19" name="Rounded Rectangle 11">
            <a:extLst>
              <a:ext uri="{FF2B5EF4-FFF2-40B4-BE49-F238E27FC236}">
                <a16:creationId xmlns:a16="http://schemas.microsoft.com/office/drawing/2014/main" id="{A316DD52-7894-4A75-969C-CA0645DA2978}"/>
              </a:ext>
            </a:extLst>
          </p:cNvPr>
          <p:cNvSpPr/>
          <p:nvPr/>
        </p:nvSpPr>
        <p:spPr>
          <a:xfrm>
            <a:off x="8315008" y="258166"/>
            <a:ext cx="3613136" cy="400919"/>
          </a:xfrm>
          <a:prstGeom prst="roundRect">
            <a:avLst/>
          </a:prstGeom>
          <a:solidFill>
            <a:srgbClr val="F66400"/>
          </a:solidFill>
          <a:ln w="12700">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72354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996" y="227461"/>
            <a:ext cx="8905340" cy="5693866"/>
          </a:xfrm>
          <a:prstGeom prst="rect">
            <a:avLst/>
          </a:prstGeom>
          <a:noFill/>
        </p:spPr>
        <p:txBody>
          <a:bodyPr wrap="square" rtlCol="0">
            <a:spAutoFit/>
          </a:bodyPr>
          <a:lstStyle/>
          <a:p>
            <a:pPr marL="514350" indent="-514350">
              <a:buAutoNum type="arabicParenR"/>
            </a:pPr>
            <a:r>
              <a:rPr lang="en-GB" sz="2800" dirty="0">
                <a:solidFill>
                  <a:schemeClr val="accent1">
                    <a:lumMod val="50000"/>
                  </a:schemeClr>
                </a:solidFill>
                <a:latin typeface="Century Gothic" panose="020B0502020202020204" pitchFamily="34" charset="0"/>
              </a:rPr>
              <a:t>We have a grandma. She’s quite kind.</a:t>
            </a:r>
          </a:p>
          <a:p>
            <a:pPr marL="514350" indent="-514350">
              <a:buAutoNum type="arabicParenR"/>
            </a:pPr>
            <a:endParaRPr lang="en-GB" sz="2800" dirty="0">
              <a:solidFill>
                <a:schemeClr val="accent1">
                  <a:lumMod val="50000"/>
                </a:schemeClr>
              </a:solidFill>
              <a:latin typeface="Century Gothic" panose="020B0502020202020204" pitchFamily="34" charset="0"/>
            </a:endParaRPr>
          </a:p>
          <a:p>
            <a:pPr marL="514350" indent="-514350">
              <a:buAutoNum type="arabicParenR"/>
            </a:pPr>
            <a:r>
              <a:rPr lang="en-GB" sz="2800" dirty="0">
                <a:solidFill>
                  <a:schemeClr val="accent1">
                    <a:lumMod val="50000"/>
                  </a:schemeClr>
                </a:solidFill>
                <a:latin typeface="Century Gothic" panose="020B0502020202020204" pitchFamily="34" charset="0"/>
              </a:rPr>
              <a:t>They have two cousins. They’re famous.</a:t>
            </a:r>
          </a:p>
          <a:p>
            <a:pPr marL="514350" indent="-514350">
              <a:buAutoNum type="arabicParenR"/>
            </a:pPr>
            <a:endParaRPr lang="en-GB" sz="2800" dirty="0">
              <a:solidFill>
                <a:schemeClr val="accent1">
                  <a:lumMod val="50000"/>
                </a:schemeClr>
              </a:solidFill>
              <a:latin typeface="Century Gothic" panose="020B0502020202020204" pitchFamily="34" charset="0"/>
            </a:endParaRPr>
          </a:p>
          <a:p>
            <a:pPr marL="514350" indent="-514350">
              <a:buAutoNum type="arabicParenR"/>
            </a:pPr>
            <a:r>
              <a:rPr lang="en-GB" sz="2800" dirty="0">
                <a:solidFill>
                  <a:schemeClr val="accent1">
                    <a:lumMod val="50000"/>
                  </a:schemeClr>
                </a:solidFill>
                <a:latin typeface="Century Gothic" panose="020B0502020202020204" pitchFamily="34" charset="0"/>
              </a:rPr>
              <a:t>He has an job. It’s very interesting.</a:t>
            </a:r>
          </a:p>
          <a:p>
            <a:pPr marL="514350" indent="-514350">
              <a:buAutoNum type="arabicParenR"/>
            </a:pPr>
            <a:endParaRPr lang="en-GB" sz="2800" dirty="0">
              <a:solidFill>
                <a:schemeClr val="accent1">
                  <a:lumMod val="50000"/>
                </a:schemeClr>
              </a:solidFill>
              <a:latin typeface="Century Gothic" panose="020B0502020202020204" pitchFamily="34" charset="0"/>
            </a:endParaRPr>
          </a:p>
          <a:p>
            <a:pPr marL="514350" indent="-514350">
              <a:buAutoNum type="arabicParenR"/>
            </a:pPr>
            <a:r>
              <a:rPr lang="en-GB" sz="2800" dirty="0">
                <a:solidFill>
                  <a:schemeClr val="accent1">
                    <a:lumMod val="50000"/>
                  </a:schemeClr>
                </a:solidFill>
                <a:latin typeface="Century Gothic" panose="020B0502020202020204" pitchFamily="34" charset="0"/>
              </a:rPr>
              <a:t>I have some products. They’re important.</a:t>
            </a:r>
          </a:p>
          <a:p>
            <a:pPr marL="514350" indent="-514350">
              <a:buAutoNum type="arabicParenR"/>
            </a:pPr>
            <a:endParaRPr lang="en-GB" sz="2800" dirty="0">
              <a:solidFill>
                <a:schemeClr val="accent1">
                  <a:lumMod val="50000"/>
                </a:schemeClr>
              </a:solidFill>
              <a:latin typeface="Century Gothic" panose="020B0502020202020204" pitchFamily="34" charset="0"/>
            </a:endParaRPr>
          </a:p>
          <a:p>
            <a:pPr marL="514350" indent="-514350">
              <a:buAutoNum type="arabicParenR"/>
            </a:pPr>
            <a:r>
              <a:rPr lang="en-GB" sz="2800" dirty="0">
                <a:solidFill>
                  <a:schemeClr val="accent1">
                    <a:lumMod val="50000"/>
                  </a:schemeClr>
                </a:solidFill>
                <a:latin typeface="Century Gothic" panose="020B0502020202020204" pitchFamily="34" charset="0"/>
              </a:rPr>
              <a:t>She has a family. It’s small.</a:t>
            </a:r>
          </a:p>
          <a:p>
            <a:pPr marL="514350" indent="-514350">
              <a:buAutoNum type="arabicParenR"/>
            </a:pPr>
            <a:endParaRPr lang="en-GB" sz="2800" dirty="0">
              <a:solidFill>
                <a:schemeClr val="accent1">
                  <a:lumMod val="50000"/>
                </a:schemeClr>
              </a:solidFill>
              <a:latin typeface="Century Gothic" panose="020B0502020202020204" pitchFamily="34" charset="0"/>
            </a:endParaRPr>
          </a:p>
          <a:p>
            <a:pPr marL="514350" indent="-514350">
              <a:buAutoNum type="arabicParenR"/>
            </a:pPr>
            <a:r>
              <a:rPr lang="en-GB" sz="2800" dirty="0">
                <a:solidFill>
                  <a:schemeClr val="accent1">
                    <a:lumMod val="50000"/>
                  </a:schemeClr>
                </a:solidFill>
                <a:latin typeface="Century Gothic" panose="020B0502020202020204" pitchFamily="34" charset="0"/>
              </a:rPr>
              <a:t>The family has an aunt. She’s rich.</a:t>
            </a:r>
          </a:p>
          <a:p>
            <a:pPr marL="514350" indent="-514350">
              <a:buAutoNum type="arabicParenR"/>
            </a:pPr>
            <a:endParaRPr lang="en-GB" sz="2800" dirty="0">
              <a:solidFill>
                <a:schemeClr val="accent1">
                  <a:lumMod val="50000"/>
                </a:schemeClr>
              </a:solidFill>
              <a:latin typeface="Century Gothic" panose="020B0502020202020204" pitchFamily="34" charset="0"/>
            </a:endParaRPr>
          </a:p>
          <a:p>
            <a:pPr marL="514350" indent="-514350">
              <a:buAutoNum type="arabicParenR"/>
            </a:pPr>
            <a:r>
              <a:rPr lang="en-GB" sz="2800" dirty="0">
                <a:solidFill>
                  <a:schemeClr val="accent1">
                    <a:lumMod val="50000"/>
                  </a:schemeClr>
                </a:solidFill>
                <a:latin typeface="Century Gothic" panose="020B0502020202020204" pitchFamily="34" charset="0"/>
              </a:rPr>
              <a:t>The islands have some views. They’re beautiful.</a:t>
            </a:r>
          </a:p>
        </p:txBody>
      </p:sp>
      <p:sp>
        <p:nvSpPr>
          <p:cNvPr id="6" name="TextBox 5"/>
          <p:cNvSpPr txBox="1"/>
          <p:nvPr/>
        </p:nvSpPr>
        <p:spPr>
          <a:xfrm>
            <a:off x="578247" y="577999"/>
            <a:ext cx="8539089" cy="523220"/>
          </a:xfrm>
          <a:prstGeom prst="rect">
            <a:avLst/>
          </a:prstGeom>
          <a:noFill/>
        </p:spPr>
        <p:txBody>
          <a:bodyPr wrap="square" rtlCol="0">
            <a:spAutoFit/>
          </a:bodyPr>
          <a:lstStyle/>
          <a:p>
            <a:r>
              <a:rPr lang="en-GB" sz="2800" dirty="0">
                <a:solidFill>
                  <a:srgbClr val="E25B00"/>
                </a:solidFill>
                <a:latin typeface="Century Gothic" panose="020B0502020202020204" pitchFamily="34" charset="0"/>
              </a:rPr>
              <a:t>Tenemos una </a:t>
            </a:r>
            <a:r>
              <a:rPr lang="en-GB" sz="2800" dirty="0" err="1">
                <a:solidFill>
                  <a:srgbClr val="E25B00"/>
                </a:solidFill>
                <a:latin typeface="Century Gothic" panose="020B0502020202020204" pitchFamily="34" charset="0"/>
              </a:rPr>
              <a:t>abuela</a:t>
            </a:r>
            <a:r>
              <a:rPr lang="en-GB" sz="2800" dirty="0">
                <a:solidFill>
                  <a:srgbClr val="E25B00"/>
                </a:solidFill>
                <a:latin typeface="Century Gothic" panose="020B0502020202020204" pitchFamily="34" charset="0"/>
              </a:rPr>
              <a:t>. Es bastante </a:t>
            </a:r>
            <a:r>
              <a:rPr lang="en-GB" sz="2800" dirty="0" err="1">
                <a:solidFill>
                  <a:srgbClr val="E25B00"/>
                </a:solidFill>
                <a:latin typeface="Century Gothic" panose="020B0502020202020204" pitchFamily="34" charset="0"/>
              </a:rPr>
              <a:t>simpática</a:t>
            </a:r>
            <a:r>
              <a:rPr lang="en-GB" sz="2800" dirty="0">
                <a:solidFill>
                  <a:srgbClr val="E25B00"/>
                </a:solidFill>
                <a:latin typeface="Century Gothic" panose="020B0502020202020204" pitchFamily="34" charset="0"/>
              </a:rPr>
              <a:t>.</a:t>
            </a:r>
          </a:p>
        </p:txBody>
      </p:sp>
      <p:sp>
        <p:nvSpPr>
          <p:cNvPr id="7" name="TextBox 6"/>
          <p:cNvSpPr txBox="1"/>
          <p:nvPr/>
        </p:nvSpPr>
        <p:spPr>
          <a:xfrm>
            <a:off x="578247" y="1451757"/>
            <a:ext cx="8539089" cy="523220"/>
          </a:xfrm>
          <a:prstGeom prst="rect">
            <a:avLst/>
          </a:prstGeom>
          <a:noFill/>
        </p:spPr>
        <p:txBody>
          <a:bodyPr wrap="square" rtlCol="0">
            <a:spAutoFit/>
          </a:bodyPr>
          <a:lstStyle/>
          <a:p>
            <a:r>
              <a:rPr lang="en-GB" sz="2800" dirty="0">
                <a:solidFill>
                  <a:srgbClr val="E25B00"/>
                </a:solidFill>
                <a:latin typeface="Century Gothic" panose="020B0502020202020204" pitchFamily="34" charset="0"/>
              </a:rPr>
              <a:t>Tienen dos </a:t>
            </a:r>
            <a:r>
              <a:rPr lang="en-GB" sz="2800" dirty="0" err="1">
                <a:solidFill>
                  <a:srgbClr val="E25B00"/>
                </a:solidFill>
                <a:latin typeface="Century Gothic" panose="020B0502020202020204" pitchFamily="34" charset="0"/>
              </a:rPr>
              <a:t>primos</a:t>
            </a:r>
            <a:r>
              <a:rPr lang="en-GB" sz="2800" dirty="0">
                <a:solidFill>
                  <a:srgbClr val="E25B00"/>
                </a:solidFill>
                <a:latin typeface="Century Gothic" panose="020B0502020202020204" pitchFamily="34" charset="0"/>
              </a:rPr>
              <a:t>. Son </a:t>
            </a:r>
            <a:r>
              <a:rPr lang="en-GB" sz="2800" dirty="0" err="1">
                <a:solidFill>
                  <a:srgbClr val="E25B00"/>
                </a:solidFill>
                <a:latin typeface="Century Gothic" panose="020B0502020202020204" pitchFamily="34" charset="0"/>
              </a:rPr>
              <a:t>famosos</a:t>
            </a:r>
            <a:r>
              <a:rPr lang="en-GB" sz="2800" dirty="0">
                <a:solidFill>
                  <a:srgbClr val="E25B00"/>
                </a:solidFill>
                <a:latin typeface="Century Gothic" panose="020B0502020202020204" pitchFamily="34" charset="0"/>
              </a:rPr>
              <a:t>.</a:t>
            </a:r>
          </a:p>
        </p:txBody>
      </p:sp>
      <p:sp>
        <p:nvSpPr>
          <p:cNvPr id="8" name="TextBox 7"/>
          <p:cNvSpPr txBox="1"/>
          <p:nvPr/>
        </p:nvSpPr>
        <p:spPr>
          <a:xfrm>
            <a:off x="578247" y="2289564"/>
            <a:ext cx="8539089" cy="523220"/>
          </a:xfrm>
          <a:prstGeom prst="rect">
            <a:avLst/>
          </a:prstGeom>
          <a:noFill/>
        </p:spPr>
        <p:txBody>
          <a:bodyPr wrap="square" rtlCol="0">
            <a:spAutoFit/>
          </a:bodyPr>
          <a:lstStyle/>
          <a:p>
            <a:r>
              <a:rPr lang="en-GB" sz="2800" dirty="0" err="1">
                <a:solidFill>
                  <a:srgbClr val="E25B00"/>
                </a:solidFill>
                <a:latin typeface="Century Gothic" panose="020B0502020202020204" pitchFamily="34" charset="0"/>
              </a:rPr>
              <a:t>Tiene</a:t>
            </a:r>
            <a:r>
              <a:rPr lang="en-GB" sz="2800" dirty="0">
                <a:solidFill>
                  <a:srgbClr val="E25B00"/>
                </a:solidFill>
                <a:latin typeface="Century Gothic" panose="020B0502020202020204" pitchFamily="34" charset="0"/>
              </a:rPr>
              <a:t> un </a:t>
            </a:r>
            <a:r>
              <a:rPr lang="en-GB" sz="2800" dirty="0" err="1">
                <a:solidFill>
                  <a:srgbClr val="E25B00"/>
                </a:solidFill>
                <a:latin typeface="Century Gothic" panose="020B0502020202020204" pitchFamily="34" charset="0"/>
              </a:rPr>
              <a:t>trabajo</a:t>
            </a:r>
            <a:r>
              <a:rPr lang="en-GB" sz="2800" dirty="0">
                <a:solidFill>
                  <a:srgbClr val="E25B00"/>
                </a:solidFill>
                <a:latin typeface="Century Gothic" panose="020B0502020202020204" pitchFamily="34" charset="0"/>
              </a:rPr>
              <a:t>. Es </a:t>
            </a:r>
            <a:r>
              <a:rPr lang="en-GB" sz="2800" dirty="0" err="1">
                <a:solidFill>
                  <a:srgbClr val="E25B00"/>
                </a:solidFill>
                <a:latin typeface="Century Gothic" panose="020B0502020202020204" pitchFamily="34" charset="0"/>
              </a:rPr>
              <a:t>muy</a:t>
            </a:r>
            <a:r>
              <a:rPr lang="en-GB" sz="2800" dirty="0">
                <a:solidFill>
                  <a:srgbClr val="E25B00"/>
                </a:solidFill>
                <a:latin typeface="Century Gothic" panose="020B0502020202020204" pitchFamily="34" charset="0"/>
              </a:rPr>
              <a:t> </a:t>
            </a:r>
            <a:r>
              <a:rPr lang="en-GB" sz="2800" dirty="0" err="1">
                <a:solidFill>
                  <a:srgbClr val="E25B00"/>
                </a:solidFill>
                <a:latin typeface="Century Gothic" panose="020B0502020202020204" pitchFamily="34" charset="0"/>
              </a:rPr>
              <a:t>interesante</a:t>
            </a:r>
            <a:r>
              <a:rPr lang="en-GB" sz="2800" dirty="0">
                <a:solidFill>
                  <a:srgbClr val="E25B00"/>
                </a:solidFill>
                <a:latin typeface="Century Gothic" panose="020B0502020202020204" pitchFamily="34" charset="0"/>
              </a:rPr>
              <a:t>.</a:t>
            </a:r>
          </a:p>
        </p:txBody>
      </p:sp>
      <p:sp>
        <p:nvSpPr>
          <p:cNvPr id="9" name="TextBox 8"/>
          <p:cNvSpPr txBox="1"/>
          <p:nvPr/>
        </p:nvSpPr>
        <p:spPr>
          <a:xfrm>
            <a:off x="578247" y="3140280"/>
            <a:ext cx="8539089" cy="523220"/>
          </a:xfrm>
          <a:prstGeom prst="rect">
            <a:avLst/>
          </a:prstGeom>
          <a:noFill/>
        </p:spPr>
        <p:txBody>
          <a:bodyPr wrap="square" rtlCol="0">
            <a:spAutoFit/>
          </a:bodyPr>
          <a:lstStyle/>
          <a:p>
            <a:r>
              <a:rPr lang="en-GB" sz="2800" dirty="0" err="1">
                <a:solidFill>
                  <a:srgbClr val="E25B00"/>
                </a:solidFill>
                <a:latin typeface="Century Gothic" panose="020B0502020202020204" pitchFamily="34" charset="0"/>
              </a:rPr>
              <a:t>Tengo</a:t>
            </a:r>
            <a:r>
              <a:rPr lang="en-GB" sz="2800" dirty="0">
                <a:solidFill>
                  <a:srgbClr val="E25B00"/>
                </a:solidFill>
                <a:latin typeface="Century Gothic" panose="020B0502020202020204" pitchFamily="34" charset="0"/>
              </a:rPr>
              <a:t> </a:t>
            </a:r>
            <a:r>
              <a:rPr lang="en-GB" sz="2800" dirty="0" err="1">
                <a:solidFill>
                  <a:srgbClr val="E25B00"/>
                </a:solidFill>
                <a:latin typeface="Century Gothic" panose="020B0502020202020204" pitchFamily="34" charset="0"/>
              </a:rPr>
              <a:t>unos</a:t>
            </a:r>
            <a:r>
              <a:rPr lang="en-GB" sz="2800" dirty="0">
                <a:solidFill>
                  <a:srgbClr val="E25B00"/>
                </a:solidFill>
                <a:latin typeface="Century Gothic" panose="020B0502020202020204" pitchFamily="34" charset="0"/>
              </a:rPr>
              <a:t> </a:t>
            </a:r>
            <a:r>
              <a:rPr lang="en-GB" sz="2800" dirty="0" err="1">
                <a:solidFill>
                  <a:srgbClr val="E25B00"/>
                </a:solidFill>
                <a:latin typeface="Century Gothic" panose="020B0502020202020204" pitchFamily="34" charset="0"/>
              </a:rPr>
              <a:t>productos</a:t>
            </a:r>
            <a:r>
              <a:rPr lang="en-GB" sz="2800" dirty="0">
                <a:solidFill>
                  <a:srgbClr val="E25B00"/>
                </a:solidFill>
                <a:latin typeface="Century Gothic" panose="020B0502020202020204" pitchFamily="34" charset="0"/>
              </a:rPr>
              <a:t>. Son </a:t>
            </a:r>
            <a:r>
              <a:rPr lang="en-GB" sz="2800" dirty="0" err="1">
                <a:solidFill>
                  <a:srgbClr val="E25B00"/>
                </a:solidFill>
                <a:latin typeface="Century Gothic" panose="020B0502020202020204" pitchFamily="34" charset="0"/>
              </a:rPr>
              <a:t>importantes</a:t>
            </a:r>
            <a:r>
              <a:rPr lang="en-GB" sz="2800" dirty="0">
                <a:solidFill>
                  <a:srgbClr val="E25B00"/>
                </a:solidFill>
                <a:latin typeface="Century Gothic" panose="020B0502020202020204" pitchFamily="34" charset="0"/>
              </a:rPr>
              <a:t>.</a:t>
            </a:r>
          </a:p>
        </p:txBody>
      </p:sp>
      <p:sp>
        <p:nvSpPr>
          <p:cNvPr id="10" name="TextBox 9"/>
          <p:cNvSpPr txBox="1"/>
          <p:nvPr/>
        </p:nvSpPr>
        <p:spPr>
          <a:xfrm>
            <a:off x="578247" y="3990996"/>
            <a:ext cx="8539089" cy="523220"/>
          </a:xfrm>
          <a:prstGeom prst="rect">
            <a:avLst/>
          </a:prstGeom>
          <a:noFill/>
        </p:spPr>
        <p:txBody>
          <a:bodyPr wrap="square" rtlCol="0">
            <a:spAutoFit/>
          </a:bodyPr>
          <a:lstStyle/>
          <a:p>
            <a:r>
              <a:rPr lang="en-GB" sz="2800" dirty="0" err="1">
                <a:solidFill>
                  <a:srgbClr val="E25B00"/>
                </a:solidFill>
                <a:latin typeface="Century Gothic" panose="020B0502020202020204" pitchFamily="34" charset="0"/>
              </a:rPr>
              <a:t>Tiene</a:t>
            </a:r>
            <a:r>
              <a:rPr lang="en-GB" sz="2800" dirty="0">
                <a:solidFill>
                  <a:srgbClr val="E25B00"/>
                </a:solidFill>
                <a:latin typeface="Century Gothic" panose="020B0502020202020204" pitchFamily="34" charset="0"/>
              </a:rPr>
              <a:t> una </a:t>
            </a:r>
            <a:r>
              <a:rPr lang="en-GB" sz="2800" dirty="0" err="1">
                <a:solidFill>
                  <a:srgbClr val="E25B00"/>
                </a:solidFill>
                <a:latin typeface="Century Gothic" panose="020B0502020202020204" pitchFamily="34" charset="0"/>
              </a:rPr>
              <a:t>familia</a:t>
            </a:r>
            <a:r>
              <a:rPr lang="en-GB" sz="2800" dirty="0">
                <a:solidFill>
                  <a:srgbClr val="E25B00"/>
                </a:solidFill>
                <a:latin typeface="Century Gothic" panose="020B0502020202020204" pitchFamily="34" charset="0"/>
              </a:rPr>
              <a:t>. Es </a:t>
            </a:r>
            <a:r>
              <a:rPr lang="en-GB" sz="2800" dirty="0" err="1">
                <a:solidFill>
                  <a:srgbClr val="E25B00"/>
                </a:solidFill>
                <a:latin typeface="Century Gothic" panose="020B0502020202020204" pitchFamily="34" charset="0"/>
              </a:rPr>
              <a:t>pequeña</a:t>
            </a:r>
            <a:r>
              <a:rPr lang="en-GB" sz="2800" dirty="0">
                <a:solidFill>
                  <a:srgbClr val="E25B00"/>
                </a:solidFill>
                <a:latin typeface="Century Gothic" panose="020B0502020202020204" pitchFamily="34" charset="0"/>
              </a:rPr>
              <a:t>.</a:t>
            </a:r>
          </a:p>
        </p:txBody>
      </p:sp>
      <p:sp>
        <p:nvSpPr>
          <p:cNvPr id="11" name="TextBox 10"/>
          <p:cNvSpPr txBox="1"/>
          <p:nvPr/>
        </p:nvSpPr>
        <p:spPr>
          <a:xfrm>
            <a:off x="578247" y="4880216"/>
            <a:ext cx="8539089" cy="523220"/>
          </a:xfrm>
          <a:prstGeom prst="rect">
            <a:avLst/>
          </a:prstGeom>
          <a:noFill/>
        </p:spPr>
        <p:txBody>
          <a:bodyPr wrap="square" rtlCol="0">
            <a:spAutoFit/>
          </a:bodyPr>
          <a:lstStyle/>
          <a:p>
            <a:r>
              <a:rPr lang="en-GB" sz="2800" dirty="0">
                <a:solidFill>
                  <a:srgbClr val="E25B00"/>
                </a:solidFill>
                <a:latin typeface="Century Gothic" panose="020B0502020202020204" pitchFamily="34" charset="0"/>
              </a:rPr>
              <a:t>La </a:t>
            </a:r>
            <a:r>
              <a:rPr lang="en-GB" sz="2800" dirty="0" err="1">
                <a:solidFill>
                  <a:srgbClr val="E25B00"/>
                </a:solidFill>
                <a:latin typeface="Century Gothic" panose="020B0502020202020204" pitchFamily="34" charset="0"/>
              </a:rPr>
              <a:t>familia</a:t>
            </a:r>
            <a:r>
              <a:rPr lang="en-GB" sz="2800" dirty="0">
                <a:solidFill>
                  <a:srgbClr val="E25B00"/>
                </a:solidFill>
                <a:latin typeface="Century Gothic" panose="020B0502020202020204" pitchFamily="34" charset="0"/>
              </a:rPr>
              <a:t> </a:t>
            </a:r>
            <a:r>
              <a:rPr lang="en-GB" sz="2800" dirty="0" err="1">
                <a:solidFill>
                  <a:srgbClr val="E25B00"/>
                </a:solidFill>
                <a:latin typeface="Century Gothic" panose="020B0502020202020204" pitchFamily="34" charset="0"/>
              </a:rPr>
              <a:t>tiene</a:t>
            </a:r>
            <a:r>
              <a:rPr lang="en-GB" sz="2800" dirty="0">
                <a:solidFill>
                  <a:srgbClr val="E25B00"/>
                </a:solidFill>
                <a:latin typeface="Century Gothic" panose="020B0502020202020204" pitchFamily="34" charset="0"/>
              </a:rPr>
              <a:t> una tía. Es </a:t>
            </a:r>
            <a:r>
              <a:rPr lang="en-GB" sz="2800" dirty="0" err="1">
                <a:solidFill>
                  <a:srgbClr val="E25B00"/>
                </a:solidFill>
                <a:latin typeface="Century Gothic" panose="020B0502020202020204" pitchFamily="34" charset="0"/>
              </a:rPr>
              <a:t>rica</a:t>
            </a:r>
            <a:r>
              <a:rPr lang="en-GB" sz="2800" dirty="0">
                <a:solidFill>
                  <a:srgbClr val="E25B00"/>
                </a:solidFill>
                <a:latin typeface="Century Gothic" panose="020B0502020202020204" pitchFamily="34" charset="0"/>
              </a:rPr>
              <a:t>.</a:t>
            </a:r>
          </a:p>
        </p:txBody>
      </p:sp>
      <p:sp>
        <p:nvSpPr>
          <p:cNvPr id="12" name="TextBox 11"/>
          <p:cNvSpPr txBox="1"/>
          <p:nvPr/>
        </p:nvSpPr>
        <p:spPr>
          <a:xfrm>
            <a:off x="578247" y="5764107"/>
            <a:ext cx="8539089" cy="523220"/>
          </a:xfrm>
          <a:prstGeom prst="rect">
            <a:avLst/>
          </a:prstGeom>
          <a:noFill/>
        </p:spPr>
        <p:txBody>
          <a:bodyPr wrap="square" rtlCol="0">
            <a:spAutoFit/>
          </a:bodyPr>
          <a:lstStyle/>
          <a:p>
            <a:r>
              <a:rPr lang="en-GB" sz="2800" dirty="0">
                <a:solidFill>
                  <a:srgbClr val="E25B00"/>
                </a:solidFill>
                <a:latin typeface="Century Gothic" panose="020B0502020202020204" pitchFamily="34" charset="0"/>
              </a:rPr>
              <a:t>Las </a:t>
            </a:r>
            <a:r>
              <a:rPr lang="en-GB" sz="2800" dirty="0" err="1">
                <a:solidFill>
                  <a:srgbClr val="E25B00"/>
                </a:solidFill>
                <a:latin typeface="Century Gothic" panose="020B0502020202020204" pitchFamily="34" charset="0"/>
              </a:rPr>
              <a:t>islas</a:t>
            </a:r>
            <a:r>
              <a:rPr lang="en-GB" sz="2800" dirty="0">
                <a:solidFill>
                  <a:srgbClr val="E25B00"/>
                </a:solidFill>
                <a:latin typeface="Century Gothic" panose="020B0502020202020204" pitchFamily="34" charset="0"/>
              </a:rPr>
              <a:t> tienen </a:t>
            </a:r>
            <a:r>
              <a:rPr lang="en-GB" sz="2800" dirty="0" err="1">
                <a:solidFill>
                  <a:srgbClr val="E25B00"/>
                </a:solidFill>
                <a:latin typeface="Century Gothic" panose="020B0502020202020204" pitchFamily="34" charset="0"/>
              </a:rPr>
              <a:t>unas</a:t>
            </a:r>
            <a:r>
              <a:rPr lang="en-GB" sz="2800" dirty="0">
                <a:solidFill>
                  <a:srgbClr val="E25B00"/>
                </a:solidFill>
                <a:latin typeface="Century Gothic" panose="020B0502020202020204" pitchFamily="34" charset="0"/>
              </a:rPr>
              <a:t> vistas. Son </a:t>
            </a:r>
            <a:r>
              <a:rPr lang="en-GB" sz="2800" dirty="0" err="1">
                <a:solidFill>
                  <a:srgbClr val="E25B00"/>
                </a:solidFill>
                <a:latin typeface="Century Gothic" panose="020B0502020202020204" pitchFamily="34" charset="0"/>
              </a:rPr>
              <a:t>hermosas</a:t>
            </a:r>
            <a:r>
              <a:rPr lang="en-GB" sz="2800" dirty="0">
                <a:solidFill>
                  <a:srgbClr val="E25B00"/>
                </a:solidFill>
                <a:latin typeface="Century Gothic" panose="020B0502020202020204" pitchFamily="34" charset="0"/>
              </a:rPr>
              <a:t>.</a:t>
            </a:r>
          </a:p>
        </p:txBody>
      </p:sp>
      <p:sp>
        <p:nvSpPr>
          <p:cNvPr id="2" name="Title 1"/>
          <p:cNvSpPr>
            <a:spLocks noGrp="1"/>
          </p:cNvSpPr>
          <p:nvPr>
            <p:ph type="title"/>
          </p:nvPr>
        </p:nvSpPr>
        <p:spPr>
          <a:xfrm>
            <a:off x="11228925" y="429859"/>
            <a:ext cx="252592" cy="148140"/>
          </a:xfrm>
        </p:spPr>
        <p:txBody>
          <a:bodyPr/>
          <a:lstStyle/>
          <a:p>
            <a:r>
              <a:rPr lang="en-GB" sz="100" b="1" dirty="0" err="1">
                <a:solidFill>
                  <a:schemeClr val="bg1"/>
                </a:solidFill>
              </a:rPr>
              <a:t>escribir</a:t>
            </a:r>
            <a:endParaRPr lang="en-GB" sz="100" b="1" dirty="0">
              <a:solidFill>
                <a:schemeClr val="bg1"/>
              </a:solidFill>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w="12700">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5956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Adjective: number in the ‘Adjective agreement’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5398337"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Term 1.2 Week 7</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Term 1.2 Week 2</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0524" y="2491633"/>
            <a:ext cx="1305235" cy="1305235"/>
          </a:xfrm>
          <a:prstGeom prst="rect">
            <a:avLst/>
          </a:prstGeom>
        </p:spPr>
      </p:pic>
    </p:spTree>
    <p:extLst>
      <p:ext uri="{BB962C8B-B14F-4D97-AF65-F5344CB8AC3E}">
        <p14:creationId xmlns:p14="http://schemas.microsoft.com/office/powerpoint/2010/main" val="52264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rr</a:t>
            </a:r>
            <a:endParaRPr lang="en-GB" sz="12000" b="0" dirty="0"/>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2" descr="d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9570" y="2379848"/>
            <a:ext cx="1401926" cy="1308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29698" name="Picture 2" descr="blue stick figure runn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56873" y="1200330"/>
            <a:ext cx="1834092" cy="1711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pic>
        <p:nvPicPr>
          <p:cNvPr id="29706" name="Picture 10" descr="woman closing a door while water escap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7812" y="4422057"/>
            <a:ext cx="1855988" cy="16394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grpSp>
        <p:nvGrpSpPr>
          <p:cNvPr id="2" name="Group 1" descr="envelope with an at sign on the back"/>
          <p:cNvGrpSpPr/>
          <p:nvPr/>
        </p:nvGrpSpPr>
        <p:grpSpPr>
          <a:xfrm>
            <a:off x="5467454" y="5390706"/>
            <a:ext cx="1257092" cy="804539"/>
            <a:chOff x="8841709" y="1059427"/>
            <a:chExt cx="1652564" cy="1057641"/>
          </a:xfrm>
        </p:grpSpPr>
        <p:pic>
          <p:nvPicPr>
            <p:cNvPr id="29704" name="Picture 8" descr="envelope with an at sign on the bac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41709" y="1059427"/>
              <a:ext cx="1652564" cy="10576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414825" y="1078203"/>
              <a:ext cx="465667" cy="369332"/>
            </a:xfrm>
            <a:prstGeom prst="rect">
              <a:avLst/>
            </a:prstGeom>
            <a:noFill/>
          </p:spPr>
          <p:txBody>
            <a:bodyPr wrap="square" rtlCol="0">
              <a:spAutoFit/>
            </a:bodyPr>
            <a:lstStyle/>
            <a:p>
              <a:r>
                <a:rPr lang="en-GB" dirty="0"/>
                <a:t>@</a:t>
              </a:r>
            </a:p>
          </p:txBody>
        </p:sp>
      </p:gr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pic>
        <p:nvPicPr>
          <p:cNvPr id="29700" name="Picture 4" descr="silhouette of four hous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54759" y="1241269"/>
            <a:ext cx="1945651" cy="17178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pic>
        <p:nvPicPr>
          <p:cNvPr id="29702" name="Picture 6" descr="green checkmar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15126" y="4377284"/>
            <a:ext cx="1891393" cy="155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3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rr_perro.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rr_corr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698"/>
                                        </p:tgtEl>
                                        <p:attrNameLst>
                                          <p:attrName>style.visibility</p:attrName>
                                        </p:attrNameLst>
                                      </p:cBhvr>
                                      <p:to>
                                        <p:strVal val="visible"/>
                                      </p:to>
                                    </p:set>
                                    <p:animEffect transition="in" filter="fade">
                                      <p:cBhvr>
                                        <p:cTn id="28" dur="500"/>
                                        <p:tgtEl>
                                          <p:spTgt spid="29698"/>
                                        </p:tgtEl>
                                      </p:cBhvr>
                                    </p:animEffect>
                                  </p:childTnLst>
                                  <p:subTnLst>
                                    <p:audio>
                                      <p:cMediaNode>
                                        <p:cTn display="0" masterRel="sameClick">
                                          <p:stCondLst>
                                            <p:cond evt="begin" delay="0">
                                              <p:tn val="26"/>
                                            </p:cond>
                                          </p:stCondLst>
                                          <p:endCondLst>
                                            <p:cond evt="onStopAudio" delay="0">
                                              <p:tgtEl>
                                                <p:sldTgt/>
                                              </p:tgtEl>
                                            </p:cond>
                                          </p:endCondLst>
                                        </p:cTn>
                                        <p:tgtEl>
                                          <p:sndTgt r:embed="rId5" name="rr_corr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rr_barri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700"/>
                                        </p:tgtEl>
                                        <p:attrNameLst>
                                          <p:attrName>style.visibility</p:attrName>
                                        </p:attrNameLst>
                                      </p:cBhvr>
                                      <p:to>
                                        <p:strVal val="visible"/>
                                      </p:to>
                                    </p:set>
                                    <p:animEffect transition="in" filter="fade">
                                      <p:cBhvr>
                                        <p:cTn id="38" dur="500"/>
                                        <p:tgtEl>
                                          <p:spTgt spid="29700"/>
                                        </p:tgtEl>
                                      </p:cBhvr>
                                    </p:animEffect>
                                  </p:childTnLst>
                                  <p:subTnLst>
                                    <p:audio>
                                      <p:cMediaNode>
                                        <p:cTn display="0" masterRel="sameClick">
                                          <p:stCondLst>
                                            <p:cond evt="begin" delay="0">
                                              <p:tn val="36"/>
                                            </p:cond>
                                          </p:stCondLst>
                                          <p:endCondLst>
                                            <p:cond evt="onStopAudio" delay="0">
                                              <p:tgtEl>
                                                <p:sldTgt/>
                                              </p:tgtEl>
                                            </p:cond>
                                          </p:endCondLst>
                                        </p:cTn>
                                        <p:tgtEl>
                                          <p:sndTgt r:embed="rId6" name="rr_barri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rr_cerr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706"/>
                                        </p:tgtEl>
                                        <p:attrNameLst>
                                          <p:attrName>style.visibility</p:attrName>
                                        </p:attrNameLst>
                                      </p:cBhvr>
                                      <p:to>
                                        <p:strVal val="visible"/>
                                      </p:to>
                                    </p:set>
                                    <p:animEffect transition="in" filter="fade">
                                      <p:cBhvr>
                                        <p:cTn id="48" dur="500"/>
                                        <p:tgtEl>
                                          <p:spTgt spid="29706"/>
                                        </p:tgtEl>
                                      </p:cBhvr>
                                    </p:animEffect>
                                  </p:childTnLst>
                                  <p:subTnLst>
                                    <p:audio>
                                      <p:cMediaNode>
                                        <p:cTn display="0" masterRel="sameClick">
                                          <p:stCondLst>
                                            <p:cond evt="begin" delay="0">
                                              <p:tn val="46"/>
                                            </p:cond>
                                          </p:stCondLst>
                                          <p:endCondLst>
                                            <p:cond evt="onStopAudio" delay="0">
                                              <p:tgtEl>
                                                <p:sldTgt/>
                                              </p:tgtEl>
                                            </p:cond>
                                          </p:endCondLst>
                                        </p:cTn>
                                        <p:tgtEl>
                                          <p:sndTgt r:embed="rId7" name="rr_cerr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rr_corre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rr_corre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rr_correc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702"/>
                                        </p:tgtEl>
                                        <p:attrNameLst>
                                          <p:attrName>style.visibility</p:attrName>
                                        </p:attrNameLst>
                                      </p:cBhvr>
                                      <p:to>
                                        <p:strVal val="visible"/>
                                      </p:to>
                                    </p:set>
                                    <p:animEffect transition="in" filter="fade">
                                      <p:cBhvr>
                                        <p:cTn id="68" dur="500"/>
                                        <p:tgtEl>
                                          <p:spTgt spid="29702"/>
                                        </p:tgtEl>
                                      </p:cBhvr>
                                    </p:animEffect>
                                  </p:childTnLst>
                                  <p:subTnLst>
                                    <p:audio>
                                      <p:cMediaNode>
                                        <p:cTn display="0" masterRel="sameClick">
                                          <p:stCondLst>
                                            <p:cond evt="begin" delay="0">
                                              <p:tn val="66"/>
                                            </p:cond>
                                          </p:stCondLst>
                                          <p:endCondLst>
                                            <p:cond evt="onStopAudio" delay="0">
                                              <p:tgtEl>
                                                <p:sldTgt/>
                                              </p:tgtEl>
                                            </p:cond>
                                          </p:endCondLst>
                                        </p:cTn>
                                        <p:tgtEl>
                                          <p:sndTgt r:embed="rId9" name="rr_correc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P spid="7" grpId="0"/>
      <p:bldP spid="8" grpId="0"/>
      <p:bldP spid="10" grpId="0"/>
      <p:bldP spid="11"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rr</a:t>
            </a:r>
            <a:endParaRPr lang="en-GB" sz="12000" b="0" dirty="0"/>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spTree>
    <p:extLst>
      <p:ext uri="{BB962C8B-B14F-4D97-AF65-F5344CB8AC3E}">
        <p14:creationId xmlns:p14="http://schemas.microsoft.com/office/powerpoint/2010/main" val="80307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rr_perr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rr_corr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rr_barri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rr_cerra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rr_corre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rr_correc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P spid="7" grpId="0"/>
      <p:bldP spid="8" grpId="0"/>
      <p:bldP spid="10" grpId="0"/>
      <p:bldP spid="11"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14" y="0"/>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rr</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spTree>
    <p:extLst>
      <p:ext uri="{BB962C8B-B14F-4D97-AF65-F5344CB8AC3E}">
        <p14:creationId xmlns:p14="http://schemas.microsoft.com/office/powerpoint/2010/main" val="5305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8" grpId="0"/>
      <p:bldP spid="10" grpId="0"/>
      <p:bldP spid="11"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6439" y="552903"/>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 name="Picture 1" descr="cartoon of a woman objecting to someth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7259" y="872795"/>
            <a:ext cx="2608549" cy="3561444"/>
          </a:xfrm>
          <a:prstGeom prst="rect">
            <a:avLst/>
          </a:prstGeom>
        </p:spPr>
      </p:pic>
      <p:sp>
        <p:nvSpPr>
          <p:cNvPr id="5" name="Rectangle 4"/>
          <p:cNvSpPr/>
          <p:nvPr/>
        </p:nvSpPr>
        <p:spPr>
          <a:xfrm>
            <a:off x="4242768" y="4209699"/>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13544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r_p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39" y="590641"/>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437641" y="1916204"/>
            <a:ext cx="370646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pe</a:t>
            </a:r>
            <a:r>
              <a:rPr lang="en-GB" sz="12000" dirty="0">
                <a:solidFill>
                  <a:srgbClr val="E56700"/>
                </a:solidFill>
                <a:latin typeface="Century Gothic" panose="020B0502020202020204" pitchFamily="34" charset="0"/>
                <a:cs typeface="Calibri" panose="020F0502020204030204" pitchFamily="34" charset="0"/>
              </a:rPr>
              <a:t>r</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337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Template>
  <TotalTime>3622</TotalTime>
  <Words>6879</Words>
  <Application>Microsoft Office PowerPoint</Application>
  <PresentationFormat>Widescreen</PresentationFormat>
  <Paragraphs>1016</Paragraphs>
  <Slides>46</Slides>
  <Notes>46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46</vt:i4>
      </vt:variant>
    </vt:vector>
  </HeadingPairs>
  <TitlesOfParts>
    <vt:vector size="59" baseType="lpstr">
      <vt:lpstr>SimSun</vt:lpstr>
      <vt:lpstr>Arial</vt:lpstr>
      <vt:lpstr>Calibri</vt:lpstr>
      <vt:lpstr>Century</vt:lpstr>
      <vt:lpstr>Century Gothic</vt:lpstr>
      <vt:lpstr>Times New Roman</vt:lpstr>
      <vt:lpstr>Tw Cen MT</vt:lpstr>
      <vt:lpstr>Wingdings</vt:lpstr>
      <vt:lpstr>1_Office Theme</vt:lpstr>
      <vt:lpstr>Office Theme</vt:lpstr>
      <vt:lpstr>2_Office Theme</vt:lpstr>
      <vt:lpstr>3_Office Theme</vt:lpstr>
      <vt:lpstr>4_Office Theme</vt:lpstr>
      <vt:lpstr>Talking about family</vt:lpstr>
      <vt:lpstr>rr </vt:lpstr>
      <vt:lpstr>rr </vt:lpstr>
      <vt:lpstr>rr </vt:lpstr>
      <vt:lpstr>rr</vt:lpstr>
      <vt:lpstr>rr</vt:lpstr>
      <vt:lpstr>rr</vt:lpstr>
      <vt:lpstr>r </vt:lpstr>
      <vt:lpstr>r </vt:lpstr>
      <vt:lpstr>r </vt:lpstr>
      <vt:lpstr>r</vt:lpstr>
      <vt:lpstr>r</vt:lpstr>
      <vt:lpstr>r</vt:lpstr>
      <vt:lpstr> ¿r o rr?</vt:lpstr>
      <vt:lpstr>Vocabulario</vt:lpstr>
      <vt:lpstr>Soy Isobel, hablo de mi familia.</vt:lpstr>
      <vt:lpstr>Isobel</vt:lpstr>
      <vt:lpstr>Isobel</vt:lpstr>
      <vt:lpstr>Isobel</vt:lpstr>
      <vt:lpstr>Isobel</vt:lpstr>
      <vt:lpstr>Isobel</vt:lpstr>
      <vt:lpstr>Isobel</vt:lpstr>
      <vt:lpstr>Isobel</vt:lpstr>
      <vt:lpstr>tener </vt:lpstr>
      <vt:lpstr>tenemos</vt:lpstr>
      <vt:lpstr>leer</vt:lpstr>
      <vt:lpstr>escuchar</vt:lpstr>
      <vt:lpstr>escribir / hablar / escuchar</vt:lpstr>
      <vt:lpstr>escribir / hablar / escuchar</vt:lpstr>
      <vt:lpstr>PowerPoint Presentation</vt:lpstr>
      <vt:lpstr>escribir / hablar / escuchar</vt:lpstr>
      <vt:lpstr>Talking about family</vt:lpstr>
      <vt:lpstr>escuchar</vt:lpstr>
      <vt:lpstr>tener </vt:lpstr>
      <vt:lpstr>tienen</vt:lpstr>
      <vt:lpstr>Organiza los adjetivos. Hay dos opciones.</vt:lpstr>
      <vt:lpstr>Answers</vt:lpstr>
      <vt:lpstr>leer</vt:lpstr>
      <vt:lpstr>escuchar y escribir</vt:lpstr>
      <vt:lpstr>escribir / hablar /escuchar</vt:lpstr>
      <vt:lpstr>escribir / hablar /escuchar</vt:lpstr>
      <vt:lpstr>escribir / hablar /escuchar</vt:lpstr>
      <vt:lpstr>escribir / hablar /escuchar</vt:lpstr>
      <vt:lpstr>escribir</vt:lpstr>
      <vt:lpstr>Gaming Grammar</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having</dc:title>
  <dc:creator>Victoria Hobson</dc:creator>
  <cp:lastModifiedBy>Mollie Bentley-Smith</cp:lastModifiedBy>
  <cp:revision>240</cp:revision>
  <dcterms:created xsi:type="dcterms:W3CDTF">2019-12-10T09:11:01Z</dcterms:created>
  <dcterms:modified xsi:type="dcterms:W3CDTF">2022-08-11T11:51:56Z</dcterms:modified>
</cp:coreProperties>
</file>