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8"/>
  </p:notesMasterIdLst>
  <p:sldIdLst>
    <p:sldId id="258" r:id="rId2"/>
    <p:sldId id="261" r:id="rId3"/>
    <p:sldId id="362" r:id="rId4"/>
    <p:sldId id="363" r:id="rId5"/>
    <p:sldId id="372" r:id="rId6"/>
    <p:sldId id="3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520"/>
    <a:srgbClr val="115076"/>
    <a:srgbClr val="FBF0D5"/>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86442" autoAdjust="0"/>
  </p:normalViewPr>
  <p:slideViewPr>
    <p:cSldViewPr snapToGrid="0">
      <p:cViewPr varScale="1">
        <p:scale>
          <a:sx n="114" d="100"/>
          <a:sy n="114" d="100"/>
        </p:scale>
        <p:origin x="336" y="1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26/03/2020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2698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Vocab starter</a:t>
            </a:r>
          </a:p>
          <a:p>
            <a:endParaRPr lang="en-GB" b="1" dirty="0"/>
          </a:p>
          <a:p>
            <a:r>
              <a:rPr lang="en-GB" b="0" dirty="0"/>
              <a:t>The sequence this week will focus on stem changes in the third person singular (contrasted with first person singular). </a:t>
            </a:r>
            <a:br>
              <a:rPr lang="en-GB" b="0" dirty="0"/>
            </a:br>
            <a:r>
              <a:rPr lang="en-GB" b="0" dirty="0"/>
              <a:t>In this starter we briefly revisit some of the verbs that will be used in the reading and listening activities. We are using the infinitives here to be able to emphasise the vowel change later.</a:t>
            </a:r>
          </a:p>
          <a:p>
            <a:endParaRPr lang="en-GB" b="0" dirty="0"/>
          </a:p>
          <a:p>
            <a:r>
              <a:rPr lang="en-GB" b="0" dirty="0"/>
              <a:t>On a click a word will appear. Write down the word you see before it disappears. There are 13 verbs.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baseline="0" dirty="0" err="1">
                <a:solidFill>
                  <a:schemeClr val="tx1"/>
                </a:solidFill>
                <a:effectLst/>
                <a:latin typeface="+mn-lt"/>
                <a:ea typeface="Calibri"/>
                <a:cs typeface="Calibri"/>
                <a:sym typeface="Calibri"/>
              </a:rPr>
              <a:t>fahren</a:t>
            </a:r>
            <a:r>
              <a:rPr lang="en-GB" sz="1200" b="0" i="0" u="none" strike="noStrike" kern="1200" cap="none" baseline="0" dirty="0">
                <a:solidFill>
                  <a:schemeClr val="tx1"/>
                </a:solidFill>
                <a:effectLst/>
                <a:latin typeface="+mn-lt"/>
                <a:ea typeface="Calibri"/>
                <a:cs typeface="Calibri"/>
                <a:sym typeface="Calibri"/>
              </a:rPr>
              <a:t> [169] </a:t>
            </a:r>
            <a:r>
              <a:rPr lang="en-GB" sz="1200" b="0" i="0" u="none" strike="noStrike" kern="1200" cap="none" baseline="0" dirty="0" err="1">
                <a:solidFill>
                  <a:schemeClr val="tx1"/>
                </a:solidFill>
                <a:effectLst/>
                <a:latin typeface="+mn-lt"/>
                <a:ea typeface="Calibri"/>
                <a:cs typeface="Calibri"/>
                <a:sym typeface="Calibri"/>
              </a:rPr>
              <a:t>geben</a:t>
            </a:r>
            <a:r>
              <a:rPr lang="en-GB" sz="1200" b="0" i="0" u="none" strike="noStrike" kern="1200" cap="none" baseline="0" dirty="0">
                <a:solidFill>
                  <a:schemeClr val="tx1"/>
                </a:solidFill>
                <a:effectLst/>
                <a:latin typeface="+mn-lt"/>
                <a:ea typeface="Calibri"/>
                <a:cs typeface="Calibri"/>
                <a:sym typeface="Calibri"/>
              </a:rPr>
              <a:t> [57] </a:t>
            </a:r>
            <a:r>
              <a:rPr lang="en-GB" sz="1200" b="0" i="0" u="none" strike="noStrike" kern="1200" cap="none" baseline="0" dirty="0" err="1">
                <a:solidFill>
                  <a:schemeClr val="tx1"/>
                </a:solidFill>
                <a:effectLst/>
                <a:latin typeface="+mn-lt"/>
                <a:ea typeface="Calibri"/>
                <a:cs typeface="Calibri"/>
                <a:sym typeface="Calibri"/>
              </a:rPr>
              <a:t>helfen</a:t>
            </a:r>
            <a:r>
              <a:rPr lang="en-GB" sz="1200" b="0" i="0" u="none" strike="noStrike" kern="1200" cap="none" baseline="0" dirty="0">
                <a:solidFill>
                  <a:schemeClr val="tx1"/>
                </a:solidFill>
                <a:effectLst/>
                <a:latin typeface="+mn-lt"/>
                <a:ea typeface="Calibri"/>
                <a:cs typeface="Calibri"/>
                <a:sym typeface="Calibri"/>
              </a:rPr>
              <a:t> [406] </a:t>
            </a:r>
            <a:r>
              <a:rPr lang="en-GB" sz="1200" b="0" i="0" u="none" strike="noStrike" kern="1200" cap="none" baseline="0" dirty="0" err="1">
                <a:solidFill>
                  <a:schemeClr val="tx1"/>
                </a:solidFill>
                <a:effectLst/>
                <a:latin typeface="+mn-lt"/>
                <a:ea typeface="Calibri"/>
                <a:cs typeface="Calibri"/>
                <a:sym typeface="Calibri"/>
              </a:rPr>
              <a:t>vergessen</a:t>
            </a:r>
            <a:r>
              <a:rPr lang="en-GB" sz="1200" b="0" i="0" u="none" strike="noStrike" kern="1200" cap="none" baseline="0" dirty="0">
                <a:solidFill>
                  <a:schemeClr val="tx1"/>
                </a:solidFill>
                <a:effectLst/>
                <a:latin typeface="+mn-lt"/>
                <a:ea typeface="Calibri"/>
                <a:cs typeface="Calibri"/>
                <a:sym typeface="Calibri"/>
              </a:rPr>
              <a:t> [595]  </a:t>
            </a:r>
            <a:r>
              <a:rPr lang="en-GB" sz="1200" b="0" i="0" u="none" strike="noStrike" kern="1200" cap="none" baseline="0" dirty="0" err="1">
                <a:solidFill>
                  <a:schemeClr val="tx1"/>
                </a:solidFill>
                <a:effectLst/>
                <a:latin typeface="+mn-lt"/>
                <a:ea typeface="Calibri"/>
                <a:cs typeface="Calibri"/>
                <a:sym typeface="Calibri"/>
              </a:rPr>
              <a:t>laufen</a:t>
            </a:r>
            <a:r>
              <a:rPr lang="en-GB" sz="1200" b="0" i="0" u="none" strike="noStrike" kern="1200" cap="none" baseline="0" dirty="0">
                <a:solidFill>
                  <a:schemeClr val="tx1"/>
                </a:solidFill>
                <a:effectLst/>
                <a:latin typeface="+mn-lt"/>
                <a:ea typeface="Calibri"/>
                <a:cs typeface="Calibri"/>
                <a:sym typeface="Calibri"/>
              </a:rPr>
              <a:t> [248] </a:t>
            </a:r>
            <a:r>
              <a:rPr lang="en-GB" sz="1200" b="0" i="0" u="none" strike="noStrike" kern="1200" cap="none" baseline="0" dirty="0" err="1">
                <a:solidFill>
                  <a:schemeClr val="tx1"/>
                </a:solidFill>
                <a:effectLst/>
                <a:latin typeface="+mn-lt"/>
                <a:ea typeface="Calibri"/>
                <a:cs typeface="Calibri"/>
                <a:sym typeface="Calibri"/>
              </a:rPr>
              <a:t>schlafen</a:t>
            </a:r>
            <a:r>
              <a:rPr lang="en-GB" sz="1200" b="0" i="0" u="none" strike="noStrike" kern="1200" cap="none" baseline="0" dirty="0">
                <a:solidFill>
                  <a:schemeClr val="tx1"/>
                </a:solidFill>
                <a:effectLst/>
                <a:latin typeface="+mn-lt"/>
                <a:ea typeface="Calibri"/>
                <a:cs typeface="Calibri"/>
                <a:sym typeface="Calibri"/>
              </a:rPr>
              <a:t> [787] </a:t>
            </a:r>
            <a:r>
              <a:rPr lang="en-GB" sz="1200" b="0" i="0" u="none" strike="noStrike" kern="1200" cap="none" dirty="0" err="1">
                <a:solidFill>
                  <a:schemeClr val="tx1"/>
                </a:solidFill>
                <a:effectLst/>
                <a:latin typeface="+mn-lt"/>
                <a:ea typeface="Calibri"/>
                <a:cs typeface="Calibri"/>
                <a:sym typeface="Calibri"/>
              </a:rPr>
              <a:t>glauben</a:t>
            </a:r>
            <a:r>
              <a:rPr lang="en-GB" sz="1200" b="0" i="0" u="none" strike="noStrike" kern="1200" cap="none" dirty="0">
                <a:solidFill>
                  <a:schemeClr val="tx1"/>
                </a:solidFill>
                <a:effectLst/>
                <a:latin typeface="+mn-lt"/>
                <a:ea typeface="Calibri"/>
                <a:cs typeface="Calibri"/>
                <a:sym typeface="Calibri"/>
              </a:rPr>
              <a:t> [143] </a:t>
            </a:r>
            <a:r>
              <a:rPr lang="en-GB" sz="1200" b="0" i="0" u="none" strike="noStrike" kern="1200" cap="none" dirty="0" err="1">
                <a:solidFill>
                  <a:schemeClr val="tx1"/>
                </a:solidFill>
                <a:effectLst/>
                <a:latin typeface="+mn-lt"/>
                <a:ea typeface="Calibri"/>
                <a:cs typeface="Calibri"/>
                <a:sym typeface="Calibri"/>
              </a:rPr>
              <a:t>liegen</a:t>
            </a:r>
            <a:r>
              <a:rPr lang="en-GB" sz="1200" b="0" i="0" u="none" strike="noStrike" kern="1200" cap="none" dirty="0">
                <a:solidFill>
                  <a:schemeClr val="tx1"/>
                </a:solidFill>
                <a:effectLst/>
                <a:latin typeface="+mn-lt"/>
                <a:ea typeface="Calibri"/>
                <a:cs typeface="Calibri"/>
                <a:sym typeface="Calibri"/>
              </a:rPr>
              <a:t> [118] </a:t>
            </a:r>
            <a:r>
              <a:rPr lang="en-GB" sz="1200" b="0" i="0" u="none" strike="noStrike" kern="1200" cap="none" dirty="0" err="1">
                <a:solidFill>
                  <a:schemeClr val="tx1"/>
                </a:solidFill>
                <a:effectLst/>
                <a:latin typeface="+mn-lt"/>
                <a:ea typeface="Calibri"/>
                <a:cs typeface="Calibri"/>
                <a:sym typeface="Calibri"/>
              </a:rPr>
              <a:t>bleiben</a:t>
            </a:r>
            <a:r>
              <a:rPr lang="en-GB" sz="1200" b="0" i="0" u="none" strike="noStrike" kern="1200" cap="none" dirty="0">
                <a:solidFill>
                  <a:schemeClr val="tx1"/>
                </a:solidFill>
                <a:effectLst/>
                <a:latin typeface="+mn-lt"/>
                <a:ea typeface="Calibri"/>
                <a:cs typeface="Calibri"/>
                <a:sym typeface="Calibri"/>
              </a:rPr>
              <a:t> [112] leben [168] </a:t>
            </a:r>
            <a:r>
              <a:rPr lang="en-GB" sz="1200" b="0" i="0" u="none" strike="noStrike" kern="1200" cap="none" dirty="0" err="1">
                <a:solidFill>
                  <a:schemeClr val="tx1"/>
                </a:solidFill>
                <a:effectLst/>
                <a:latin typeface="+mn-lt"/>
                <a:ea typeface="Calibri"/>
                <a:cs typeface="Calibri"/>
                <a:sym typeface="Calibri"/>
              </a:rPr>
              <a:t>brauchen</a:t>
            </a:r>
            <a:r>
              <a:rPr lang="en-GB" sz="1200" b="0" i="0" u="none" strike="noStrike" kern="1200" cap="none" dirty="0">
                <a:solidFill>
                  <a:schemeClr val="tx1"/>
                </a:solidFill>
                <a:effectLst/>
                <a:latin typeface="+mn-lt"/>
                <a:ea typeface="Calibri"/>
                <a:cs typeface="Calibri"/>
                <a:sym typeface="Calibri"/>
              </a:rPr>
              <a:t> [201] verstehen [222] </a:t>
            </a:r>
            <a:r>
              <a:rPr lang="en-GB" sz="1200" b="0" i="0" u="none" strike="noStrike" kern="1200" cap="none" dirty="0" err="1">
                <a:solidFill>
                  <a:schemeClr val="tx1"/>
                </a:solidFill>
                <a:effectLst/>
                <a:latin typeface="+mn-lt"/>
                <a:ea typeface="Calibri"/>
                <a:cs typeface="Calibri"/>
                <a:sym typeface="Calibri"/>
              </a:rPr>
              <a:t>reisen</a:t>
            </a:r>
            <a:r>
              <a:rPr lang="en-GB" sz="1200" b="0" i="0" u="none" strike="noStrike" kern="1200" cap="none" dirty="0">
                <a:solidFill>
                  <a:schemeClr val="tx1"/>
                </a:solidFill>
                <a:effectLst/>
                <a:latin typeface="+mn-lt"/>
                <a:ea typeface="Calibri"/>
                <a:cs typeface="Calibri"/>
                <a:sym typeface="Calibri"/>
              </a:rPr>
              <a:t> [978]</a:t>
            </a:r>
            <a:br>
              <a:rPr lang="en-GB" sz="1200" b="0" i="0" u="none" strike="noStrike" kern="1200" cap="none" dirty="0">
                <a:solidFill>
                  <a:schemeClr val="tx1"/>
                </a:solidFill>
                <a:effectLst/>
                <a:latin typeface="+mn-lt"/>
                <a:ea typeface="Calibri"/>
                <a:cs typeface="Calibri"/>
                <a:sym typeface="Calibri"/>
              </a:rPr>
            </a:br>
            <a:br>
              <a:rPr lang="en-GB" sz="1200" b="0" i="0" u="none" strike="noStrike" kern="1200" cap="none" dirty="0">
                <a:solidFill>
                  <a:schemeClr val="tx1"/>
                </a:solidFill>
                <a:effectLst/>
                <a:latin typeface="+mn-lt"/>
                <a:ea typeface="Calibri"/>
                <a:cs typeface="Calibri"/>
                <a:sym typeface="Calibri"/>
              </a:rPr>
            </a:br>
            <a:r>
              <a:rPr lang="en-GB" sz="1200" b="0" i="0" u="none" strike="noStrike" kern="1200" cap="none" dirty="0">
                <a:solidFill>
                  <a:schemeClr val="tx1"/>
                </a:solidFill>
                <a:effectLst/>
                <a:latin typeface="+mn-lt"/>
                <a:ea typeface="Calibri"/>
                <a:cs typeface="Calibri"/>
                <a:sym typeface="Calibri"/>
              </a:rPr>
              <a:t>All these verbs are from this</a:t>
            </a:r>
            <a:r>
              <a:rPr lang="en-GB" sz="1200" b="0" i="0" u="none" strike="noStrike" kern="1200" cap="none" baseline="0" dirty="0">
                <a:solidFill>
                  <a:schemeClr val="tx1"/>
                </a:solidFill>
                <a:effectLst/>
                <a:latin typeface="+mn-lt"/>
                <a:ea typeface="Calibri"/>
                <a:cs typeface="Calibri"/>
                <a:sym typeface="Calibri"/>
              </a:rPr>
              <a:t> week’s sequence or the revisited set, 2.1.5.</a:t>
            </a:r>
            <a:br>
              <a:rPr lang="en-GB" sz="1200" b="0" i="0" u="none" strike="noStrike" kern="1200" cap="none" baseline="0" dirty="0">
                <a:solidFill>
                  <a:schemeClr val="tx1"/>
                </a:solidFill>
                <a:effectLst/>
                <a:latin typeface="+mn-lt"/>
                <a:ea typeface="Calibri"/>
                <a:cs typeface="Calibri"/>
                <a:sym typeface="Calibri"/>
              </a:rPr>
            </a:br>
            <a:r>
              <a:rPr lang="en-GB" sz="1200" b="0" i="0" u="none" strike="noStrike" kern="1200" cap="none" baseline="0" dirty="0">
                <a:solidFill>
                  <a:schemeClr val="tx1"/>
                </a:solidFill>
                <a:effectLst/>
                <a:latin typeface="+mn-lt"/>
                <a:ea typeface="Calibri"/>
                <a:cs typeface="Calibri"/>
                <a:sym typeface="Calibri"/>
              </a:rPr>
              <a:t>It will be useful to ask students to try to add the English to their written German answers, comparing with a partner.</a:t>
            </a:r>
            <a:br>
              <a:rPr lang="en-GB" sz="1200" b="0" i="0" u="none" strike="noStrike" kern="1200" cap="none" baseline="0" dirty="0">
                <a:solidFill>
                  <a:schemeClr val="tx1"/>
                </a:solidFill>
                <a:effectLst/>
                <a:latin typeface="+mn-lt"/>
                <a:ea typeface="Calibri"/>
                <a:cs typeface="Calibri"/>
                <a:sym typeface="Calibri"/>
              </a:rPr>
            </a:br>
            <a:r>
              <a:rPr lang="en-GB" sz="1200" b="0" i="0" u="none" strike="noStrike" kern="1200" cap="none" baseline="0" dirty="0">
                <a:solidFill>
                  <a:schemeClr val="tx1"/>
                </a:solidFill>
                <a:effectLst/>
                <a:latin typeface="+mn-lt"/>
                <a:ea typeface="Calibri"/>
                <a:cs typeface="Calibri"/>
                <a:sym typeface="Calibri"/>
              </a:rPr>
              <a:t>Teachers can quickly ask students to request English meanings for any they are not sure about - other students can volunteer those answers, or the teacher can provide them.</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t>2</a:t>
            </a:fld>
            <a:endParaRPr lang="en-GB"/>
          </a:p>
        </p:txBody>
      </p:sp>
    </p:spTree>
    <p:extLst>
      <p:ext uri="{BB962C8B-B14F-4D97-AF65-F5344CB8AC3E}">
        <p14:creationId xmlns:p14="http://schemas.microsoft.com/office/powerpoint/2010/main" val="2811047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Vocab starter – pre-learnt and revisited</a:t>
            </a:r>
          </a:p>
          <a:p>
            <a:r>
              <a:rPr lang="en-GB" b="0" dirty="0"/>
              <a:t>Fill in the missing letters. Together they form a word. What is it?</a:t>
            </a:r>
          </a:p>
          <a:p>
            <a:endParaRPr lang="en-GB" b="0" dirty="0"/>
          </a:p>
          <a:p>
            <a:r>
              <a:rPr lang="en-GB" b="0" dirty="0"/>
              <a:t>Teachers could also check the meaning of words.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baseline="0" dirty="0">
                <a:solidFill>
                  <a:schemeClr val="tx1"/>
                </a:solidFill>
                <a:effectLst/>
                <a:latin typeface="+mn-lt"/>
                <a:ea typeface="Calibri"/>
                <a:cs typeface="Calibri"/>
                <a:sym typeface="Calibri"/>
              </a:rPr>
              <a:t>Words are taken from the sets to be learnt and/or revisited for this week:</a:t>
            </a:r>
            <a:br>
              <a:rPr lang="en-GB" sz="1200" b="1" i="0" u="none" strike="noStrike" kern="1200" cap="none" baseline="0" dirty="0">
                <a:solidFill>
                  <a:schemeClr val="tx1"/>
                </a:solidFill>
                <a:effectLst/>
                <a:latin typeface="+mn-lt"/>
                <a:ea typeface="Calibri"/>
                <a:cs typeface="Calibri"/>
                <a:sym typeface="Calibri"/>
              </a:rPr>
            </a:br>
            <a:r>
              <a:rPr lang="en-GB" sz="1200" b="1" i="0" u="none" strike="noStrike" kern="1200" cap="none" dirty="0">
                <a:solidFill>
                  <a:schemeClr val="tx1"/>
                </a:solidFill>
                <a:effectLst/>
                <a:latin typeface="+mn-lt"/>
                <a:ea typeface="Calibri"/>
                <a:cs typeface="Calibri"/>
                <a:sym typeface="Calibri"/>
              </a:rPr>
              <a:t>das Spiel </a:t>
            </a:r>
            <a:r>
              <a:rPr lang="en-GB" sz="1200" b="0" i="0" u="none" strike="noStrike" kern="1200" cap="none" dirty="0">
                <a:solidFill>
                  <a:schemeClr val="tx1"/>
                </a:solidFill>
                <a:effectLst/>
                <a:latin typeface="+mn-lt"/>
                <a:ea typeface="Calibri"/>
                <a:cs typeface="Calibri"/>
                <a:sym typeface="Calibri"/>
              </a:rPr>
              <a:t>[500] </a:t>
            </a:r>
            <a:r>
              <a:rPr lang="en-GB" sz="1200" b="1" kern="1200" dirty="0" err="1">
                <a:solidFill>
                  <a:schemeClr val="tx1"/>
                </a:solidFill>
                <a:effectLst/>
                <a:latin typeface="+mn-lt"/>
                <a:ea typeface="+mn-ea"/>
                <a:cs typeface="+mn-cs"/>
              </a:rPr>
              <a:t>Wie</a:t>
            </a:r>
            <a:r>
              <a:rPr lang="en-GB" sz="1200" b="1" kern="1200" dirty="0">
                <a:solidFill>
                  <a:schemeClr val="tx1"/>
                </a:solidFill>
                <a:effectLst/>
                <a:latin typeface="+mn-lt"/>
                <a:ea typeface="+mn-ea"/>
                <a:cs typeface="+mn-cs"/>
              </a:rPr>
              <a:t> </a:t>
            </a:r>
            <a:r>
              <a:rPr lang="en-GB" sz="1200" b="1" kern="1200" dirty="0" err="1">
                <a:solidFill>
                  <a:schemeClr val="tx1"/>
                </a:solidFill>
                <a:effectLst/>
                <a:latin typeface="+mn-lt"/>
                <a:ea typeface="+mn-ea"/>
                <a:cs typeface="+mn-cs"/>
              </a:rPr>
              <a:t>viele</a:t>
            </a:r>
            <a:r>
              <a:rPr lang="en-GB" sz="1200" b="1" kern="12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[28, 60] </a:t>
            </a:r>
            <a:r>
              <a:rPr lang="en-GB" sz="1200" b="1" kern="1200" dirty="0">
                <a:solidFill>
                  <a:schemeClr val="tx1"/>
                </a:solidFill>
                <a:effectLst/>
                <a:latin typeface="+mn-lt"/>
                <a:ea typeface="+mn-ea"/>
                <a:cs typeface="+mn-cs"/>
              </a:rPr>
              <a:t>fast</a:t>
            </a:r>
            <a:r>
              <a:rPr lang="en-GB" sz="1200" kern="1200" dirty="0">
                <a:solidFill>
                  <a:schemeClr val="tx1"/>
                </a:solidFill>
                <a:effectLst/>
                <a:latin typeface="+mn-lt"/>
                <a:ea typeface="+mn-ea"/>
                <a:cs typeface="+mn-cs"/>
              </a:rPr>
              <a:t> [223] </a:t>
            </a:r>
            <a:r>
              <a:rPr lang="en-GB" sz="1200" b="1" i="0" u="none" strike="noStrike" kern="1200" cap="none" dirty="0">
                <a:solidFill>
                  <a:schemeClr val="tx1"/>
                </a:solidFill>
                <a:effectLst/>
                <a:latin typeface="+mn-lt"/>
                <a:ea typeface="Calibri"/>
                <a:cs typeface="Calibri"/>
                <a:sym typeface="Calibri"/>
              </a:rPr>
              <a:t>der </a:t>
            </a:r>
            <a:r>
              <a:rPr lang="en-GB" sz="1200" b="1" i="0" u="none" strike="noStrike" kern="1200" cap="none" dirty="0" err="1">
                <a:solidFill>
                  <a:schemeClr val="tx1"/>
                </a:solidFill>
                <a:effectLst/>
                <a:latin typeface="+mn-lt"/>
                <a:ea typeface="Calibri"/>
                <a:cs typeface="Calibri"/>
                <a:sym typeface="Calibri"/>
              </a:rPr>
              <a:t>Arzt</a:t>
            </a:r>
            <a:r>
              <a:rPr lang="en-GB" sz="1200" b="1" i="0" u="none" strike="noStrike" kern="1200" cap="none" dirty="0">
                <a:solidFill>
                  <a:schemeClr val="tx1"/>
                </a:solidFill>
                <a:effectLst/>
                <a:latin typeface="+mn-lt"/>
                <a:ea typeface="Calibri"/>
                <a:cs typeface="Calibri"/>
                <a:sym typeface="Calibri"/>
              </a:rPr>
              <a:t> </a:t>
            </a:r>
            <a:r>
              <a:rPr lang="en-GB" sz="1200" b="0" i="0" u="none" strike="noStrike" kern="1200" cap="none" dirty="0">
                <a:solidFill>
                  <a:schemeClr val="tx1"/>
                </a:solidFill>
                <a:effectLst/>
                <a:latin typeface="+mn-lt"/>
                <a:ea typeface="Calibri"/>
                <a:cs typeface="Calibri"/>
                <a:sym typeface="Calibri"/>
              </a:rPr>
              <a:t>[614] </a:t>
            </a:r>
            <a:r>
              <a:rPr lang="en-GB" sz="1200" b="1" kern="1200" dirty="0" err="1">
                <a:solidFill>
                  <a:schemeClr val="tx1"/>
                </a:solidFill>
                <a:effectLst/>
                <a:latin typeface="+mn-lt"/>
                <a:ea typeface="+mn-ea"/>
                <a:cs typeface="+mn-cs"/>
              </a:rPr>
              <a:t>Österreich</a:t>
            </a:r>
            <a:r>
              <a:rPr lang="en-GB" sz="1200" kern="1200" dirty="0">
                <a:solidFill>
                  <a:schemeClr val="tx1"/>
                </a:solidFill>
                <a:effectLst/>
                <a:latin typeface="+mn-lt"/>
                <a:ea typeface="+mn-ea"/>
                <a:cs typeface="+mn-cs"/>
              </a:rPr>
              <a:t> [NA - </a:t>
            </a:r>
            <a:r>
              <a:rPr lang="en-GB" sz="1200" kern="1200" dirty="0" err="1">
                <a:solidFill>
                  <a:schemeClr val="tx1"/>
                </a:solidFill>
                <a:effectLst/>
                <a:latin typeface="+mn-lt"/>
                <a:ea typeface="+mn-ea"/>
                <a:cs typeface="+mn-cs"/>
              </a:rPr>
              <a:t>adj</a:t>
            </a:r>
            <a:r>
              <a:rPr lang="en-GB" sz="1200" kern="1200" dirty="0">
                <a:solidFill>
                  <a:schemeClr val="tx1"/>
                </a:solidFill>
                <a:effectLst/>
                <a:latin typeface="+mn-lt"/>
                <a:ea typeface="+mn-ea"/>
                <a:cs typeface="+mn-cs"/>
              </a:rPr>
              <a:t> =1180] </a:t>
            </a:r>
            <a:r>
              <a:rPr lang="en-GB" sz="1200" b="1" i="0" u="none" strike="noStrike" kern="1200" cap="none" dirty="0" err="1">
                <a:solidFill>
                  <a:schemeClr val="tx1"/>
                </a:solidFill>
                <a:effectLst/>
                <a:latin typeface="+mn-lt"/>
                <a:ea typeface="Calibri"/>
                <a:cs typeface="Calibri"/>
                <a:sym typeface="Calibri"/>
              </a:rPr>
              <a:t>es</a:t>
            </a:r>
            <a:r>
              <a:rPr lang="en-GB" sz="1200" b="1" i="0" u="none" strike="noStrike" kern="1200" cap="none" dirty="0">
                <a:solidFill>
                  <a:schemeClr val="tx1"/>
                </a:solidFill>
                <a:effectLst/>
                <a:latin typeface="+mn-lt"/>
                <a:ea typeface="Calibri"/>
                <a:cs typeface="Calibri"/>
                <a:sym typeface="Calibri"/>
              </a:rPr>
              <a:t> </a:t>
            </a:r>
            <a:r>
              <a:rPr lang="en-GB" sz="1200" b="1" i="0" u="none" strike="noStrike" kern="1200" cap="none" dirty="0" err="1">
                <a:solidFill>
                  <a:schemeClr val="tx1"/>
                </a:solidFill>
                <a:effectLst/>
                <a:latin typeface="+mn-lt"/>
                <a:ea typeface="Calibri"/>
                <a:cs typeface="Calibri"/>
                <a:sym typeface="Calibri"/>
              </a:rPr>
              <a:t>gibt</a:t>
            </a:r>
            <a:r>
              <a:rPr lang="en-GB" sz="1200" b="1" i="0" u="none" strike="noStrike" kern="1200" cap="none" dirty="0">
                <a:solidFill>
                  <a:schemeClr val="tx1"/>
                </a:solidFill>
                <a:effectLst/>
                <a:latin typeface="+mn-lt"/>
                <a:ea typeface="Calibri"/>
                <a:cs typeface="Calibri"/>
                <a:sym typeface="Calibri"/>
              </a:rPr>
              <a:t> </a:t>
            </a:r>
            <a:r>
              <a:rPr lang="en-GB" sz="1200" b="0" i="0" u="none" strike="noStrike" kern="1200" cap="none" dirty="0">
                <a:solidFill>
                  <a:schemeClr val="tx1"/>
                </a:solidFill>
                <a:effectLst/>
                <a:latin typeface="+mn-lt"/>
                <a:ea typeface="Calibri"/>
                <a:cs typeface="Calibri"/>
                <a:sym typeface="Calibri"/>
              </a:rPr>
              <a:t>[14, 57] </a:t>
            </a:r>
            <a:r>
              <a:rPr lang="en-GB" sz="1200" b="0" i="0" u="none" strike="noStrike" kern="1200" cap="none" dirty="0" err="1">
                <a:solidFill>
                  <a:schemeClr val="tx1"/>
                </a:solidFill>
                <a:effectLst/>
                <a:latin typeface="+mn-lt"/>
                <a:ea typeface="Calibri"/>
                <a:cs typeface="Calibri"/>
                <a:sym typeface="Calibri"/>
              </a:rPr>
              <a:t>a</a:t>
            </a:r>
            <a:r>
              <a:rPr lang="en-GB" sz="1200" b="1" i="0" u="none" strike="noStrike" kern="1200" cap="none" dirty="0" err="1">
                <a:solidFill>
                  <a:schemeClr val="tx1"/>
                </a:solidFill>
                <a:effectLst/>
                <a:latin typeface="+mn-lt"/>
                <a:ea typeface="Calibri"/>
                <a:cs typeface="Calibri"/>
                <a:sym typeface="Calibri"/>
              </a:rPr>
              <a:t>u</a:t>
            </a:r>
            <a:r>
              <a:rPr lang="en-GB" sz="1200" b="0" i="0" u="none" strike="noStrike" kern="1200" cap="none" dirty="0" err="1">
                <a:solidFill>
                  <a:schemeClr val="tx1"/>
                </a:solidFill>
                <a:effectLst/>
                <a:latin typeface="+mn-lt"/>
                <a:ea typeface="Calibri"/>
                <a:cs typeface="Calibri"/>
                <a:sym typeface="Calibri"/>
              </a:rPr>
              <a:t>ch</a:t>
            </a:r>
            <a:r>
              <a:rPr lang="en-GB" sz="1200" b="0" i="0" u="none" strike="noStrike" kern="1200" cap="none" dirty="0">
                <a:solidFill>
                  <a:schemeClr val="tx1"/>
                </a:solidFill>
                <a:effectLst/>
                <a:latin typeface="+mn-lt"/>
                <a:ea typeface="Calibri"/>
                <a:cs typeface="Calibri"/>
                <a:sym typeface="Calibri"/>
              </a:rPr>
              <a:t> [16]</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72843D9-4757-4631-B0CD-BAA271821DF5}" type="slidenum">
              <a:rPr lang="en-GB" smtClean="0"/>
              <a:t>3</a:t>
            </a:fld>
            <a:endParaRPr lang="en-GB"/>
          </a:p>
        </p:txBody>
      </p:sp>
    </p:spTree>
    <p:extLst>
      <p:ext uri="{BB962C8B-B14F-4D97-AF65-F5344CB8AC3E}">
        <p14:creationId xmlns:p14="http://schemas.microsoft.com/office/powerpoint/2010/main" val="671931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Vocabulary - stem-change</a:t>
            </a:r>
            <a:r>
              <a:rPr lang="en-GB" b="1" baseline="0" dirty="0"/>
              <a:t> verbs</a:t>
            </a:r>
            <a:endParaRPr lang="en-GB" b="1" dirty="0"/>
          </a:p>
          <a:p>
            <a:endParaRPr lang="en-GB" b="1" dirty="0"/>
          </a:p>
          <a:p>
            <a:r>
              <a:rPr lang="en-GB" b="0" dirty="0"/>
              <a:t>For each verb say whether it is strong or weak. Teacher reminds the students that strong means a vowel change and weak means no change.</a:t>
            </a:r>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baseline="0" dirty="0" err="1">
                <a:solidFill>
                  <a:schemeClr val="tx1"/>
                </a:solidFill>
                <a:effectLst/>
                <a:latin typeface="+mn-lt"/>
                <a:ea typeface="Calibri"/>
                <a:cs typeface="Calibri"/>
                <a:sym typeface="Calibri"/>
              </a:rPr>
              <a:t>fahren</a:t>
            </a:r>
            <a:r>
              <a:rPr lang="en-GB" sz="1200" b="0" i="0" u="none" strike="noStrike" kern="1200" cap="none" baseline="0" dirty="0">
                <a:solidFill>
                  <a:schemeClr val="tx1"/>
                </a:solidFill>
                <a:effectLst/>
                <a:latin typeface="+mn-lt"/>
                <a:ea typeface="Calibri"/>
                <a:cs typeface="Calibri"/>
                <a:sym typeface="Calibri"/>
              </a:rPr>
              <a:t> [169] </a:t>
            </a:r>
            <a:r>
              <a:rPr lang="en-GB" sz="1200" b="0" i="0" u="none" strike="noStrike" kern="1200" cap="none" baseline="0" dirty="0" err="1">
                <a:solidFill>
                  <a:schemeClr val="tx1"/>
                </a:solidFill>
                <a:effectLst/>
                <a:latin typeface="+mn-lt"/>
                <a:ea typeface="Calibri"/>
                <a:cs typeface="Calibri"/>
                <a:sym typeface="Calibri"/>
              </a:rPr>
              <a:t>geben</a:t>
            </a:r>
            <a:r>
              <a:rPr lang="en-GB" sz="1200" b="0" i="0" u="none" strike="noStrike" kern="1200" cap="none" baseline="0" dirty="0">
                <a:solidFill>
                  <a:schemeClr val="tx1"/>
                </a:solidFill>
                <a:effectLst/>
                <a:latin typeface="+mn-lt"/>
                <a:ea typeface="Calibri"/>
                <a:cs typeface="Calibri"/>
                <a:sym typeface="Calibri"/>
              </a:rPr>
              <a:t> [57] </a:t>
            </a:r>
            <a:r>
              <a:rPr lang="en-GB" sz="1200" b="0" i="0" u="none" strike="noStrike" kern="1200" cap="none" baseline="0" dirty="0" err="1">
                <a:solidFill>
                  <a:schemeClr val="tx1"/>
                </a:solidFill>
                <a:effectLst/>
                <a:latin typeface="+mn-lt"/>
                <a:ea typeface="Calibri"/>
                <a:cs typeface="Calibri"/>
                <a:sym typeface="Calibri"/>
              </a:rPr>
              <a:t>helfen</a:t>
            </a:r>
            <a:r>
              <a:rPr lang="en-GB" sz="1200" b="0" i="0" u="none" strike="noStrike" kern="1200" cap="none" baseline="0" dirty="0">
                <a:solidFill>
                  <a:schemeClr val="tx1"/>
                </a:solidFill>
                <a:effectLst/>
                <a:latin typeface="+mn-lt"/>
                <a:ea typeface="Calibri"/>
                <a:cs typeface="Calibri"/>
                <a:sym typeface="Calibri"/>
              </a:rPr>
              <a:t> [406] </a:t>
            </a:r>
            <a:r>
              <a:rPr lang="en-GB" sz="1200" b="0" i="0" u="none" strike="noStrike" kern="1200" cap="none" baseline="0" dirty="0" err="1">
                <a:solidFill>
                  <a:schemeClr val="tx1"/>
                </a:solidFill>
                <a:effectLst/>
                <a:latin typeface="+mn-lt"/>
                <a:ea typeface="Calibri"/>
                <a:cs typeface="Calibri"/>
                <a:sym typeface="Calibri"/>
              </a:rPr>
              <a:t>vergessen</a:t>
            </a:r>
            <a:r>
              <a:rPr lang="en-GB" sz="1200" b="0" i="0" u="none" strike="noStrike" kern="1200" cap="none" baseline="0" dirty="0">
                <a:solidFill>
                  <a:schemeClr val="tx1"/>
                </a:solidFill>
                <a:effectLst/>
                <a:latin typeface="+mn-lt"/>
                <a:ea typeface="Calibri"/>
                <a:cs typeface="Calibri"/>
                <a:sym typeface="Calibri"/>
              </a:rPr>
              <a:t> [595]  </a:t>
            </a:r>
            <a:r>
              <a:rPr lang="en-GB" sz="1200" b="0" i="0" u="none" strike="noStrike" kern="1200" cap="none" baseline="0" dirty="0" err="1">
                <a:solidFill>
                  <a:schemeClr val="tx1"/>
                </a:solidFill>
                <a:effectLst/>
                <a:latin typeface="+mn-lt"/>
                <a:ea typeface="Calibri"/>
                <a:cs typeface="Calibri"/>
                <a:sym typeface="Calibri"/>
              </a:rPr>
              <a:t>laufen</a:t>
            </a:r>
            <a:r>
              <a:rPr lang="en-GB" sz="1200" b="0" i="0" u="none" strike="noStrike" kern="1200" cap="none" baseline="0" dirty="0">
                <a:solidFill>
                  <a:schemeClr val="tx1"/>
                </a:solidFill>
                <a:effectLst/>
                <a:latin typeface="+mn-lt"/>
                <a:ea typeface="Calibri"/>
                <a:cs typeface="Calibri"/>
                <a:sym typeface="Calibri"/>
              </a:rPr>
              <a:t> [248] </a:t>
            </a:r>
            <a:r>
              <a:rPr lang="en-GB" sz="1200" b="0" i="0" u="none" strike="noStrike" kern="1200" cap="none" baseline="0" dirty="0" err="1">
                <a:solidFill>
                  <a:schemeClr val="tx1"/>
                </a:solidFill>
                <a:effectLst/>
                <a:latin typeface="+mn-lt"/>
                <a:ea typeface="Calibri"/>
                <a:cs typeface="Calibri"/>
                <a:sym typeface="Calibri"/>
              </a:rPr>
              <a:t>schlafen</a:t>
            </a:r>
            <a:r>
              <a:rPr lang="en-GB" sz="1200" b="0" i="0" u="none" strike="noStrike" kern="1200" cap="none" baseline="0" dirty="0">
                <a:solidFill>
                  <a:schemeClr val="tx1"/>
                </a:solidFill>
                <a:effectLst/>
                <a:latin typeface="+mn-lt"/>
                <a:ea typeface="Calibri"/>
                <a:cs typeface="Calibri"/>
                <a:sym typeface="Calibri"/>
              </a:rPr>
              <a:t> [787] </a:t>
            </a:r>
            <a:r>
              <a:rPr lang="en-GB" sz="1200" b="0" i="0" u="none" strike="noStrike" kern="1200" cap="none" dirty="0" err="1">
                <a:solidFill>
                  <a:schemeClr val="tx1"/>
                </a:solidFill>
                <a:effectLst/>
                <a:latin typeface="+mn-lt"/>
                <a:ea typeface="Calibri"/>
                <a:cs typeface="Calibri"/>
                <a:sym typeface="Calibri"/>
              </a:rPr>
              <a:t>glauben</a:t>
            </a:r>
            <a:r>
              <a:rPr lang="en-GB" sz="1200" b="0" i="0" u="none" strike="noStrike" kern="1200" cap="none" dirty="0">
                <a:solidFill>
                  <a:schemeClr val="tx1"/>
                </a:solidFill>
                <a:effectLst/>
                <a:latin typeface="+mn-lt"/>
                <a:ea typeface="Calibri"/>
                <a:cs typeface="Calibri"/>
                <a:sym typeface="Calibri"/>
              </a:rPr>
              <a:t> [143] </a:t>
            </a:r>
            <a:r>
              <a:rPr lang="en-GB" sz="1200" b="0" i="0" u="none" strike="noStrike" kern="1200" cap="none" dirty="0" err="1">
                <a:solidFill>
                  <a:schemeClr val="tx1"/>
                </a:solidFill>
                <a:effectLst/>
                <a:latin typeface="+mn-lt"/>
                <a:ea typeface="Calibri"/>
                <a:cs typeface="Calibri"/>
                <a:sym typeface="Calibri"/>
              </a:rPr>
              <a:t>liegen</a:t>
            </a:r>
            <a:r>
              <a:rPr lang="en-GB" sz="1200" b="0" i="0" u="none" strike="noStrike" kern="1200" cap="none" dirty="0">
                <a:solidFill>
                  <a:schemeClr val="tx1"/>
                </a:solidFill>
                <a:effectLst/>
                <a:latin typeface="+mn-lt"/>
                <a:ea typeface="Calibri"/>
                <a:cs typeface="Calibri"/>
                <a:sym typeface="Calibri"/>
              </a:rPr>
              <a:t> [118] </a:t>
            </a:r>
            <a:r>
              <a:rPr lang="en-GB" sz="1200" b="0" i="0" u="none" strike="noStrike" kern="1200" cap="none" dirty="0" err="1">
                <a:solidFill>
                  <a:schemeClr val="tx1"/>
                </a:solidFill>
                <a:effectLst/>
                <a:latin typeface="+mn-lt"/>
                <a:ea typeface="Calibri"/>
                <a:cs typeface="Calibri"/>
                <a:sym typeface="Calibri"/>
              </a:rPr>
              <a:t>bleiben</a:t>
            </a:r>
            <a:r>
              <a:rPr lang="en-GB" sz="1200" b="0" i="0" u="none" strike="noStrike" kern="1200" cap="none" dirty="0">
                <a:solidFill>
                  <a:schemeClr val="tx1"/>
                </a:solidFill>
                <a:effectLst/>
                <a:latin typeface="+mn-lt"/>
                <a:ea typeface="Calibri"/>
                <a:cs typeface="Calibri"/>
                <a:sym typeface="Calibri"/>
              </a:rPr>
              <a:t> [112] leben [168] </a:t>
            </a:r>
            <a:r>
              <a:rPr lang="en-GB" sz="1200" b="0" i="0" u="none" strike="noStrike" kern="1200" cap="none" dirty="0" err="1">
                <a:solidFill>
                  <a:schemeClr val="tx1"/>
                </a:solidFill>
                <a:effectLst/>
                <a:latin typeface="+mn-lt"/>
                <a:ea typeface="Calibri"/>
                <a:cs typeface="Calibri"/>
                <a:sym typeface="Calibri"/>
              </a:rPr>
              <a:t>brauchen</a:t>
            </a:r>
            <a:r>
              <a:rPr lang="en-GB" sz="1200" b="0" i="0" u="none" strike="noStrike" kern="1200" cap="none" dirty="0">
                <a:solidFill>
                  <a:schemeClr val="tx1"/>
                </a:solidFill>
                <a:effectLst/>
                <a:latin typeface="+mn-lt"/>
                <a:ea typeface="Calibri"/>
                <a:cs typeface="Calibri"/>
                <a:sym typeface="Calibri"/>
              </a:rPr>
              <a:t> [201] verstehen [222] </a:t>
            </a:r>
            <a:r>
              <a:rPr lang="en-GB" sz="1200" b="0" i="0" u="none" strike="noStrike" kern="1200" cap="none" dirty="0" err="1">
                <a:solidFill>
                  <a:schemeClr val="tx1"/>
                </a:solidFill>
                <a:effectLst/>
                <a:latin typeface="+mn-lt"/>
                <a:ea typeface="Calibri"/>
                <a:cs typeface="Calibri"/>
                <a:sym typeface="Calibri"/>
              </a:rPr>
              <a:t>reisen</a:t>
            </a:r>
            <a:r>
              <a:rPr lang="en-GB" sz="1200" b="0" i="0" u="none" strike="noStrike" kern="1200" cap="none" dirty="0">
                <a:solidFill>
                  <a:schemeClr val="tx1"/>
                </a:solidFill>
                <a:effectLst/>
                <a:latin typeface="+mn-lt"/>
                <a:ea typeface="Calibri"/>
                <a:cs typeface="Calibri"/>
                <a:sym typeface="Calibri"/>
              </a:rPr>
              <a:t> [978] </a:t>
            </a:r>
            <a:r>
              <a:rPr lang="en-GB" sz="1200" b="0" kern="1200" dirty="0" err="1">
                <a:solidFill>
                  <a:schemeClr val="tx1"/>
                </a:solidFill>
                <a:effectLst/>
                <a:latin typeface="+mn-lt"/>
                <a:ea typeface="+mn-ea"/>
                <a:cs typeface="+mn-cs"/>
              </a:rPr>
              <a:t>heißen</a:t>
            </a:r>
            <a:r>
              <a:rPr lang="en-GB" sz="1200" kern="1200" dirty="0">
                <a:solidFill>
                  <a:schemeClr val="tx1"/>
                </a:solidFill>
                <a:effectLst/>
                <a:latin typeface="+mn-lt"/>
                <a:ea typeface="+mn-ea"/>
                <a:cs typeface="+mn-cs"/>
              </a:rPr>
              <a:t> [123] </a:t>
            </a:r>
            <a:r>
              <a:rPr lang="en-GB" sz="1200" kern="1200" dirty="0" err="1">
                <a:solidFill>
                  <a:schemeClr val="tx1"/>
                </a:solidFill>
                <a:effectLst/>
                <a:latin typeface="+mn-lt"/>
                <a:ea typeface="+mn-ea"/>
                <a:cs typeface="+mn-cs"/>
              </a:rPr>
              <a:t>wünschen</a:t>
            </a:r>
            <a:r>
              <a:rPr lang="en-GB" sz="1200" kern="1200" dirty="0">
                <a:solidFill>
                  <a:schemeClr val="tx1"/>
                </a:solidFill>
                <a:effectLst/>
                <a:latin typeface="+mn-lt"/>
                <a:ea typeface="+mn-ea"/>
                <a:cs typeface="+mn-cs"/>
              </a:rPr>
              <a:t> [684]</a:t>
            </a:r>
            <a:endParaRPr lang="en-GB" sz="1200" b="0" i="0" u="none" strike="noStrike" kern="1200" cap="none" dirty="0">
              <a:solidFill>
                <a:schemeClr val="tx1"/>
              </a:solidFill>
              <a:effectLst/>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672843D9-4757-4631-B0CD-BAA271821DF5}" type="slidenum">
              <a:rPr lang="en-GB" smtClean="0"/>
              <a:t>4</a:t>
            </a:fld>
            <a:endParaRPr lang="en-GB"/>
          </a:p>
        </p:txBody>
      </p:sp>
    </p:spTree>
    <p:extLst>
      <p:ext uri="{BB962C8B-B14F-4D97-AF65-F5344CB8AC3E}">
        <p14:creationId xmlns:p14="http://schemas.microsoft.com/office/powerpoint/2010/main" val="178885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Developing</a:t>
            </a:r>
            <a:r>
              <a:rPr lang="en-GB" b="1" baseline="0" dirty="0"/>
              <a:t> vocabulary knowledge</a:t>
            </a:r>
            <a:br>
              <a:rPr lang="en-GB" b="1" baseline="0" dirty="0"/>
            </a:br>
            <a:r>
              <a:rPr lang="en-GB" b="0" baseline="0" dirty="0"/>
              <a:t>One of the most fascinating things about German is its habit of joining nouns to make new words, new meanings.</a:t>
            </a:r>
            <a:br>
              <a:rPr lang="en-GB" b="0" baseline="0" dirty="0"/>
            </a:br>
            <a:r>
              <a:rPr lang="en-GB" b="0" baseline="0" dirty="0"/>
              <a:t>This is the first formal introduction to compound nouns in German.</a:t>
            </a:r>
            <a:br>
              <a:rPr lang="en-GB" b="0" baseline="0" dirty="0"/>
            </a:br>
            <a:br>
              <a:rPr lang="en-GB" b="0" baseline="0" dirty="0"/>
            </a:br>
            <a:br>
              <a:rPr lang="en-GB" b="0" baseline="0" dirty="0"/>
            </a:br>
            <a:r>
              <a:rPr lang="en-GB" b="0" baseline="0" dirty="0"/>
              <a:t>In </a:t>
            </a:r>
            <a:r>
              <a:rPr lang="en-GB" b="1" baseline="0" dirty="0"/>
              <a:t>Term 1.1 Week 7 </a:t>
            </a:r>
            <a:r>
              <a:rPr lang="en-GB" b="0" baseline="0" dirty="0"/>
              <a:t>students previously learnt the prefix ‘</a:t>
            </a:r>
            <a:r>
              <a:rPr lang="en-GB" b="0" baseline="0" dirty="0" err="1"/>
              <a:t>Lieblings</a:t>
            </a:r>
            <a:r>
              <a:rPr lang="en-GB" b="0" baseline="0" dirty="0"/>
              <a:t>-’ and the way it combines with other nouns:</a:t>
            </a:r>
            <a:br>
              <a:rPr lang="en-GB" b="0" baseline="0" dirty="0"/>
            </a:br>
            <a:r>
              <a:rPr lang="en-GB" b="0" i="1" baseline="0" dirty="0" err="1"/>
              <a:t>Lieblingsband</a:t>
            </a:r>
            <a:r>
              <a:rPr lang="en-GB" b="0" i="1" baseline="0" dirty="0"/>
              <a:t>, </a:t>
            </a:r>
            <a:r>
              <a:rPr lang="en-GB" b="0" i="1" baseline="0" dirty="0" err="1"/>
              <a:t>Lieblingsbuch</a:t>
            </a:r>
            <a:r>
              <a:rPr lang="en-GB" b="0" i="1" baseline="0" dirty="0"/>
              <a:t>, </a:t>
            </a:r>
            <a:r>
              <a:rPr lang="en-GB" b="0" i="1" baseline="0" dirty="0" err="1"/>
              <a:t>Lieblingsfilm</a:t>
            </a:r>
            <a:r>
              <a:rPr lang="en-GB" b="0" i="1" baseline="0" dirty="0"/>
              <a:t>, </a:t>
            </a:r>
            <a:r>
              <a:rPr lang="en-GB" b="0" i="1" baseline="0" dirty="0" err="1"/>
              <a:t>Lieblingslehrerin</a:t>
            </a:r>
            <a:r>
              <a:rPr lang="en-GB" b="0" i="1" baseline="0" dirty="0"/>
              <a:t>, </a:t>
            </a:r>
            <a:r>
              <a:rPr lang="en-GB" b="0" i="1" baseline="0" dirty="0" err="1"/>
              <a:t>Lieblingslied</a:t>
            </a:r>
            <a:r>
              <a:rPr lang="en-GB" b="0" i="1" baseline="0" dirty="0"/>
              <a:t>, </a:t>
            </a:r>
            <a:r>
              <a:rPr lang="en-GB" b="0" i="1" baseline="0" dirty="0" err="1"/>
              <a:t>Lieblingssäanger</a:t>
            </a:r>
            <a:r>
              <a:rPr lang="en-GB" b="0" i="1" baseline="0" dirty="0"/>
              <a:t>, </a:t>
            </a:r>
            <a:r>
              <a:rPr lang="en-GB" b="0" i="1" baseline="0" dirty="0" err="1"/>
              <a:t>Lieblingssängerin</a:t>
            </a:r>
            <a:br>
              <a:rPr lang="en-GB" b="0" baseline="0" dirty="0"/>
            </a:br>
            <a:r>
              <a:rPr lang="de-DE" b="0" baseline="0" dirty="0"/>
              <a:t>die Band [&lt;4034] das Buch [295] der Film [524] die Lehrerin [2696] das Lied [1726] der Sänger [3916] die Sängerin [3916] Lieblings- [&gt;4034] </a:t>
            </a:r>
            <a:br>
              <a:rPr lang="en-GB" b="0" baseline="0" dirty="0"/>
            </a:br>
            <a:endParaRPr lang="en-GB" b="0" baseline="0" dirty="0"/>
          </a:p>
          <a:p>
            <a:r>
              <a:rPr lang="en-GB" b="0" baseline="0" dirty="0"/>
              <a:t>This slide looks busy but the animations break the content into very small steps.</a:t>
            </a:r>
            <a:br>
              <a:rPr lang="en-GB" b="0" baseline="0" dirty="0"/>
            </a:br>
            <a:r>
              <a:rPr lang="en-GB" b="0" baseline="0" dirty="0"/>
              <a:t>It is designed to work interactively, with the teacher eliciting responses from students at every stage to gauge their understanding.</a:t>
            </a:r>
            <a:br>
              <a:rPr lang="en-GB" b="0" baseline="0" dirty="0"/>
            </a:br>
            <a:br>
              <a:rPr lang="en-GB" b="0" baseline="0" dirty="0"/>
            </a:br>
            <a:r>
              <a:rPr lang="en-GB" b="0" baseline="0" dirty="0"/>
              <a:t>The main knowledge is that:</a:t>
            </a:r>
            <a:br>
              <a:rPr lang="en-GB" b="0" baseline="0" dirty="0"/>
            </a:br>
            <a:r>
              <a:rPr lang="en-GB" b="0" baseline="0" dirty="0"/>
              <a:t>1] German combines nouns to make single, new words.</a:t>
            </a:r>
            <a:br>
              <a:rPr lang="en-GB" b="0" baseline="0" dirty="0"/>
            </a:br>
            <a:r>
              <a:rPr lang="en-GB" b="0" baseline="0" dirty="0"/>
              <a:t>2] The gender of the new word is the gender of the final noun</a:t>
            </a:r>
            <a:br>
              <a:rPr lang="en-GB" b="0" baseline="0" dirty="0"/>
            </a:br>
            <a:r>
              <a:rPr lang="en-GB" b="0" baseline="0" dirty="0"/>
              <a:t>3] Some additional letters can be required (the rules for these are complex and have many exceptions so will not be explicitly taught so students will not automatically be able to produce accurate new compound nouns themselves)  </a:t>
            </a:r>
            <a:br>
              <a:rPr lang="en-GB" b="0" baseline="0" dirty="0"/>
            </a:br>
            <a:r>
              <a:rPr lang="en-GB" b="0" baseline="0" dirty="0"/>
              <a:t>4] However, they will vastly increase their receptive vocabulary and often be able to comprehend compound nous, even if only one part is known, by using the surrounding context in addition.</a:t>
            </a:r>
            <a:br>
              <a:rPr lang="en-GB" b="0" baseline="0" dirty="0"/>
            </a:br>
            <a:r>
              <a:rPr lang="en-GB" b="0" baseline="0" dirty="0"/>
              <a:t>They should be encouraged, when faced with apparently unfamiliar, to try to separate them, as they may find they know both nouns, individually.</a:t>
            </a:r>
            <a:br>
              <a:rPr lang="en-GB" b="0" baseline="0" dirty="0"/>
            </a:br>
            <a:br>
              <a:rPr lang="en-GB" b="0" baseline="0" dirty="0"/>
            </a:br>
            <a:r>
              <a:rPr lang="en-GB" b="0" baseline="0" dirty="0"/>
              <a:t>The final item is for fun, and teachers may omit, if preferred.</a:t>
            </a:r>
            <a:br>
              <a:rPr lang="en-GB" b="0" baseline="0" dirty="0"/>
            </a:br>
            <a:r>
              <a:rPr lang="en-GB" b="0" baseline="0" dirty="0"/>
              <a:t>The information point is that German places no limits on the number of nouns that can be combined, which leads to some very long German words.</a:t>
            </a:r>
            <a:br>
              <a:rPr lang="en-GB" b="0" baseline="0" dirty="0"/>
            </a:br>
            <a:r>
              <a:rPr lang="en-GB" b="0" baseline="0" dirty="0"/>
              <a:t>This particular example has </a:t>
            </a:r>
            <a:r>
              <a:rPr lang="en-GB" b="1" baseline="0" dirty="0"/>
              <a:t>63</a:t>
            </a:r>
            <a:r>
              <a:rPr lang="en-GB" b="0" baseline="0" dirty="0"/>
              <a:t> letters.</a:t>
            </a:r>
            <a:br>
              <a:rPr lang="en-GB" b="0" baseline="0" dirty="0"/>
            </a:br>
            <a:r>
              <a:rPr lang="en-GB" sz="1200" kern="1200" dirty="0">
                <a:solidFill>
                  <a:schemeClr val="tx1"/>
                </a:solidFill>
                <a:effectLst/>
                <a:latin typeface="+mn-lt"/>
                <a:ea typeface="+mn-ea"/>
                <a:cs typeface="+mn-cs"/>
              </a:rPr>
              <a:t>Word for word in English it means ‘beef-meat labelling monitoring tasks legislative law’ </a:t>
            </a:r>
          </a:p>
          <a:p>
            <a:r>
              <a:rPr lang="en-GB" sz="1200" kern="1200" dirty="0">
                <a:solidFill>
                  <a:schemeClr val="tx1"/>
                </a:solidFill>
                <a:effectLst/>
                <a:latin typeface="+mn-lt"/>
                <a:ea typeface="+mn-ea"/>
                <a:cs typeface="+mn-cs"/>
              </a:rPr>
              <a:t>Or, slightly more freely</a:t>
            </a:r>
            <a:r>
              <a:rPr lang="en-GB" sz="1200" kern="1200" baseline="0" dirty="0">
                <a:solidFill>
                  <a:schemeClr val="tx1"/>
                </a:solidFill>
                <a:effectLst/>
                <a:latin typeface="+mn-lt"/>
                <a:ea typeface="+mn-ea"/>
                <a:cs typeface="+mn-cs"/>
              </a:rPr>
              <a:t> translated, it means: </a:t>
            </a:r>
            <a:r>
              <a:rPr lang="en-GB" sz="1200" kern="1200" dirty="0">
                <a:solidFill>
                  <a:schemeClr val="tx1"/>
                </a:solidFill>
                <a:effectLst/>
                <a:latin typeface="+mn-lt"/>
                <a:ea typeface="+mn-ea"/>
                <a:cs typeface="+mn-cs"/>
              </a:rPr>
              <a:t> ‘legislative law for the monitoring of beef</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labelling’</a:t>
            </a:r>
          </a:p>
          <a:p>
            <a:endParaRPr lang="en-GB" sz="1200" b="1" kern="1200" dirty="0">
              <a:solidFill>
                <a:schemeClr val="tx1"/>
              </a:solidFill>
              <a:effectLst/>
              <a:latin typeface="+mn-lt"/>
              <a:ea typeface="+mn-ea"/>
              <a:cs typeface="+mn-cs"/>
            </a:endParaRPr>
          </a:p>
          <a:p>
            <a:endParaRPr lang="en-GB" b="1" dirty="0"/>
          </a:p>
        </p:txBody>
      </p:sp>
      <p:sp>
        <p:nvSpPr>
          <p:cNvPr id="4" name="Slide Number Placeholder 3"/>
          <p:cNvSpPr>
            <a:spLocks noGrp="1"/>
          </p:cNvSpPr>
          <p:nvPr>
            <p:ph type="sldNum" sz="quarter" idx="10"/>
          </p:nvPr>
        </p:nvSpPr>
        <p:spPr/>
        <p:txBody>
          <a:bodyPr/>
          <a:lstStyle/>
          <a:p>
            <a:fld id="{051212F4-EB5A-464B-92EC-DACFCB1CC2CD}" type="slidenum">
              <a:rPr lang="en-GB" smtClean="0"/>
              <a:t>5</a:t>
            </a:fld>
            <a:endParaRPr lang="en-GB"/>
          </a:p>
        </p:txBody>
      </p:sp>
    </p:spTree>
    <p:extLst>
      <p:ext uri="{BB962C8B-B14F-4D97-AF65-F5344CB8AC3E}">
        <p14:creationId xmlns:p14="http://schemas.microsoft.com/office/powerpoint/2010/main" val="391010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Vocabulary development - compound nouns</a:t>
            </a:r>
            <a:br>
              <a:rPr lang="en-GB" dirty="0"/>
            </a:br>
            <a:br>
              <a:rPr lang="en-GB" dirty="0"/>
            </a:br>
            <a:r>
              <a:rPr lang="en-GB" b="1" dirty="0"/>
              <a:t>Note: </a:t>
            </a:r>
            <a:r>
              <a:rPr lang="en-GB" dirty="0"/>
              <a:t>This task also includes three words from the revisited sets for this week: </a:t>
            </a:r>
            <a:r>
              <a:rPr lang="en-GB" sz="1200" b="1" kern="1200" dirty="0">
                <a:solidFill>
                  <a:schemeClr val="tx1"/>
                </a:solidFill>
                <a:effectLst/>
                <a:latin typeface="+mn-lt"/>
                <a:ea typeface="+mn-ea"/>
                <a:cs typeface="+mn-cs"/>
              </a:rPr>
              <a:t>der Zug [613] der </a:t>
            </a:r>
            <a:r>
              <a:rPr lang="en-GB" sz="1200" b="1" kern="1200" dirty="0" err="1">
                <a:solidFill>
                  <a:schemeClr val="tx1"/>
                </a:solidFill>
                <a:effectLst/>
                <a:latin typeface="+mn-lt"/>
                <a:ea typeface="+mn-ea"/>
                <a:cs typeface="+mn-cs"/>
              </a:rPr>
              <a:t>Platz</a:t>
            </a:r>
            <a:r>
              <a:rPr lang="en-GB" sz="1200" b="1" kern="1200" dirty="0">
                <a:solidFill>
                  <a:schemeClr val="tx1"/>
                </a:solidFill>
                <a:effectLst/>
                <a:latin typeface="+mn-lt"/>
                <a:ea typeface="+mn-ea"/>
                <a:cs typeface="+mn-cs"/>
              </a:rPr>
              <a:t> [344] </a:t>
            </a:r>
            <a:r>
              <a:rPr lang="en-GB" sz="1200" b="1" kern="1200" dirty="0" err="1">
                <a:solidFill>
                  <a:schemeClr val="tx1"/>
                </a:solidFill>
                <a:effectLst/>
                <a:latin typeface="+mn-lt"/>
                <a:ea typeface="+mn-ea"/>
                <a:cs typeface="+mn-cs"/>
              </a:rPr>
              <a:t>grün</a:t>
            </a:r>
            <a:r>
              <a:rPr lang="en-GB" sz="1200" b="1" kern="1200" dirty="0">
                <a:solidFill>
                  <a:schemeClr val="tx1"/>
                </a:solidFill>
                <a:effectLst/>
                <a:latin typeface="+mn-lt"/>
                <a:ea typeface="+mn-ea"/>
                <a:cs typeface="+mn-cs"/>
              </a:rPr>
              <a:t> [556]</a:t>
            </a:r>
            <a:r>
              <a:rPr lang="en-GB" sz="1200" kern="1200" dirty="0">
                <a:solidFill>
                  <a:schemeClr val="tx1"/>
                </a:solidFill>
                <a:effectLst/>
                <a:latin typeface="+mn-lt"/>
                <a:ea typeface="+mn-ea"/>
                <a:cs typeface="+mn-cs"/>
              </a:rPr>
              <a:t> </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In tasks 1</a:t>
            </a:r>
            <a:r>
              <a:rPr lang="en-GB" sz="1200" kern="1200" baseline="0" dirty="0">
                <a:solidFill>
                  <a:schemeClr val="tx1"/>
                </a:solidFill>
                <a:effectLst/>
                <a:latin typeface="+mn-lt"/>
                <a:ea typeface="+mn-ea"/>
                <a:cs typeface="+mn-cs"/>
              </a:rPr>
              <a:t> and 2, all words have been previously taught within the SOW, although some featured as verbs - e.g. </a:t>
            </a:r>
            <a:r>
              <a:rPr lang="en-GB" sz="1200" kern="1200" baseline="0" dirty="0" err="1">
                <a:solidFill>
                  <a:schemeClr val="tx1"/>
                </a:solidFill>
                <a:effectLst/>
                <a:latin typeface="+mn-lt"/>
                <a:ea typeface="+mn-ea"/>
                <a:cs typeface="+mn-cs"/>
              </a:rPr>
              <a:t>lieben</a:t>
            </a:r>
            <a:r>
              <a:rPr lang="en-GB" sz="1200" kern="1200" baseline="0" dirty="0">
                <a:solidFill>
                  <a:schemeClr val="tx1"/>
                </a:solidFill>
                <a:effectLst/>
                <a:latin typeface="+mn-lt"/>
                <a:ea typeface="+mn-ea"/>
                <a:cs typeface="+mn-cs"/>
              </a:rPr>
              <a:t> (</a:t>
            </a:r>
            <a:r>
              <a:rPr lang="en-GB" sz="1200" kern="1200" baseline="0" dirty="0" err="1">
                <a:solidFill>
                  <a:schemeClr val="tx1"/>
                </a:solidFill>
                <a:effectLst/>
                <a:latin typeface="+mn-lt"/>
                <a:ea typeface="+mn-ea"/>
                <a:cs typeface="+mn-cs"/>
              </a:rPr>
              <a:t>Liebe</a:t>
            </a:r>
            <a:r>
              <a:rPr lang="en-GB" sz="1200" kern="1200" baseline="0" dirty="0">
                <a:solidFill>
                  <a:schemeClr val="tx1"/>
                </a:solidFill>
                <a:effectLst/>
                <a:latin typeface="+mn-lt"/>
                <a:ea typeface="+mn-ea"/>
                <a:cs typeface="+mn-cs"/>
              </a:rPr>
              <a:t> as phonics source word), </a:t>
            </a:r>
            <a:r>
              <a:rPr lang="en-GB" sz="1200" kern="1200" baseline="0" dirty="0" err="1">
                <a:solidFill>
                  <a:schemeClr val="tx1"/>
                </a:solidFill>
                <a:effectLst/>
                <a:latin typeface="+mn-lt"/>
                <a:ea typeface="+mn-ea"/>
                <a:cs typeface="+mn-cs"/>
              </a:rPr>
              <a:t>schlafen</a:t>
            </a:r>
            <a:r>
              <a:rPr lang="en-GB" sz="1200" kern="1200" baseline="0" dirty="0">
                <a:solidFill>
                  <a:schemeClr val="tx1"/>
                </a:solidFill>
                <a:effectLst/>
                <a:latin typeface="+mn-lt"/>
                <a:ea typeface="+mn-ea"/>
                <a:cs typeface="+mn-cs"/>
              </a:rPr>
              <a:t>.</a:t>
            </a:r>
          </a:p>
          <a:p>
            <a:r>
              <a:rPr lang="en-GB" sz="1200" kern="1200" baseline="0" dirty="0" err="1">
                <a:solidFill>
                  <a:schemeClr val="tx1"/>
                </a:solidFill>
                <a:effectLst/>
                <a:latin typeface="+mn-lt"/>
                <a:ea typeface="+mn-ea"/>
                <a:cs typeface="+mn-cs"/>
              </a:rPr>
              <a:t>Lieblings</a:t>
            </a:r>
            <a:r>
              <a:rPr lang="en-GB" sz="1200" kern="1200" baseline="0" dirty="0">
                <a:solidFill>
                  <a:schemeClr val="tx1"/>
                </a:solidFill>
                <a:effectLst/>
                <a:latin typeface="+mn-lt"/>
                <a:ea typeface="+mn-ea"/>
                <a:cs typeface="+mn-cs"/>
              </a:rPr>
              <a:t>- [&gt;4037] </a:t>
            </a:r>
            <a:r>
              <a:rPr lang="en-GB" sz="1200" kern="1200" baseline="0" dirty="0" err="1">
                <a:solidFill>
                  <a:schemeClr val="tx1"/>
                </a:solidFill>
                <a:effectLst/>
                <a:latin typeface="+mn-lt"/>
                <a:ea typeface="+mn-ea"/>
                <a:cs typeface="+mn-cs"/>
              </a:rPr>
              <a:t>Nummer</a:t>
            </a:r>
            <a:r>
              <a:rPr lang="en-GB" sz="1200" kern="1200" baseline="0" dirty="0">
                <a:solidFill>
                  <a:schemeClr val="tx1"/>
                </a:solidFill>
                <a:effectLst/>
                <a:latin typeface="+mn-lt"/>
                <a:ea typeface="+mn-ea"/>
                <a:cs typeface="+mn-cs"/>
              </a:rPr>
              <a:t> [1048] Deutsch [105] </a:t>
            </a:r>
            <a:r>
              <a:rPr lang="en-GB" sz="1200" kern="1200" baseline="0" dirty="0" err="1">
                <a:solidFill>
                  <a:schemeClr val="tx1"/>
                </a:solidFill>
                <a:effectLst/>
                <a:latin typeface="+mn-lt"/>
                <a:ea typeface="+mn-ea"/>
                <a:cs typeface="+mn-cs"/>
              </a:rPr>
              <a:t>Unterricht</a:t>
            </a:r>
            <a:r>
              <a:rPr lang="en-GB" sz="1200" kern="1200" baseline="0" dirty="0">
                <a:solidFill>
                  <a:schemeClr val="tx1"/>
                </a:solidFill>
                <a:effectLst/>
                <a:latin typeface="+mn-lt"/>
                <a:ea typeface="+mn-ea"/>
                <a:cs typeface="+mn-cs"/>
              </a:rPr>
              <a:t> [1107] </a:t>
            </a:r>
            <a:r>
              <a:rPr lang="en-GB" sz="1200" kern="1200" baseline="0" dirty="0" err="1">
                <a:solidFill>
                  <a:schemeClr val="tx1"/>
                </a:solidFill>
                <a:effectLst/>
                <a:latin typeface="+mn-lt"/>
                <a:ea typeface="+mn-ea"/>
                <a:cs typeface="+mn-cs"/>
              </a:rPr>
              <a:t>früh</a:t>
            </a:r>
            <a:r>
              <a:rPr lang="en-GB" sz="1200" kern="1200" baseline="0" dirty="0">
                <a:solidFill>
                  <a:schemeClr val="tx1"/>
                </a:solidFill>
                <a:effectLst/>
                <a:latin typeface="+mn-lt"/>
                <a:ea typeface="+mn-ea"/>
                <a:cs typeface="+mn-cs"/>
              </a:rPr>
              <a:t> [322] </a:t>
            </a:r>
            <a:r>
              <a:rPr lang="en-GB" sz="1200" kern="1200" baseline="0" dirty="0" err="1">
                <a:solidFill>
                  <a:schemeClr val="tx1"/>
                </a:solidFill>
                <a:effectLst/>
                <a:latin typeface="+mn-lt"/>
                <a:ea typeface="+mn-ea"/>
                <a:cs typeface="+mn-cs"/>
              </a:rPr>
              <a:t>Sprache</a:t>
            </a:r>
            <a:r>
              <a:rPr lang="en-GB" sz="1200" kern="1200" baseline="0" dirty="0">
                <a:solidFill>
                  <a:schemeClr val="tx1"/>
                </a:solidFill>
                <a:effectLst/>
                <a:latin typeface="+mn-lt"/>
                <a:ea typeface="+mn-ea"/>
                <a:cs typeface="+mn-cs"/>
              </a:rPr>
              <a:t> [1791] </a:t>
            </a:r>
            <a:r>
              <a:rPr lang="en-GB" sz="1200" kern="1200" baseline="0" dirty="0" err="1">
                <a:solidFill>
                  <a:schemeClr val="tx1"/>
                </a:solidFill>
                <a:effectLst/>
                <a:latin typeface="+mn-lt"/>
                <a:ea typeface="+mn-ea"/>
                <a:cs typeface="+mn-cs"/>
              </a:rPr>
              <a:t>Schule</a:t>
            </a:r>
            <a:r>
              <a:rPr lang="en-GB" sz="1200" kern="1200" baseline="0" dirty="0">
                <a:solidFill>
                  <a:schemeClr val="tx1"/>
                </a:solidFill>
                <a:effectLst/>
                <a:latin typeface="+mn-lt"/>
                <a:ea typeface="+mn-ea"/>
                <a:cs typeface="+mn-cs"/>
              </a:rPr>
              <a:t> [208] </a:t>
            </a:r>
            <a:r>
              <a:rPr lang="en-GB" sz="1200" kern="1200" baseline="0" dirty="0" err="1">
                <a:solidFill>
                  <a:schemeClr val="tx1"/>
                </a:solidFill>
                <a:effectLst/>
                <a:latin typeface="+mn-lt"/>
                <a:ea typeface="+mn-ea"/>
                <a:cs typeface="+mn-cs"/>
              </a:rPr>
              <a:t>Woche</a:t>
            </a:r>
            <a:r>
              <a:rPr lang="en-GB" sz="1200" kern="1200" baseline="0" dirty="0">
                <a:solidFill>
                  <a:schemeClr val="tx1"/>
                </a:solidFill>
                <a:effectLst/>
                <a:latin typeface="+mn-lt"/>
                <a:ea typeface="+mn-ea"/>
                <a:cs typeface="+mn-cs"/>
              </a:rPr>
              <a:t> [209] Tag [108] </a:t>
            </a:r>
            <a:r>
              <a:rPr lang="en-GB" sz="1200" kern="1200" baseline="0" dirty="0" err="1">
                <a:solidFill>
                  <a:schemeClr val="tx1"/>
                </a:solidFill>
                <a:effectLst/>
                <a:latin typeface="+mn-lt"/>
                <a:ea typeface="+mn-ea"/>
                <a:cs typeface="+mn-cs"/>
              </a:rPr>
              <a:t>Haus</a:t>
            </a:r>
            <a:r>
              <a:rPr lang="en-GB" sz="1200" kern="1200" baseline="0" dirty="0">
                <a:solidFill>
                  <a:schemeClr val="tx1"/>
                </a:solidFill>
                <a:effectLst/>
                <a:latin typeface="+mn-lt"/>
                <a:ea typeface="+mn-ea"/>
                <a:cs typeface="+mn-cs"/>
              </a:rPr>
              <a:t> [159] </a:t>
            </a:r>
            <a:r>
              <a:rPr lang="en-GB" sz="1200" kern="1200" baseline="0" dirty="0" err="1">
                <a:solidFill>
                  <a:schemeClr val="tx1"/>
                </a:solidFill>
                <a:effectLst/>
                <a:latin typeface="+mn-lt"/>
                <a:ea typeface="+mn-ea"/>
                <a:cs typeface="+mn-cs"/>
              </a:rPr>
              <a:t>Tür</a:t>
            </a:r>
            <a:r>
              <a:rPr lang="en-GB" sz="1200" kern="1200" baseline="0" dirty="0">
                <a:solidFill>
                  <a:schemeClr val="tx1"/>
                </a:solidFill>
                <a:effectLst/>
                <a:latin typeface="+mn-lt"/>
                <a:ea typeface="+mn-ea"/>
                <a:cs typeface="+mn-cs"/>
              </a:rPr>
              <a:t> [400] </a:t>
            </a:r>
            <a:r>
              <a:rPr lang="en-GB" sz="1200" kern="1200" baseline="0" dirty="0" err="1">
                <a:solidFill>
                  <a:schemeClr val="tx1"/>
                </a:solidFill>
                <a:effectLst/>
                <a:latin typeface="+mn-lt"/>
                <a:ea typeface="+mn-ea"/>
                <a:cs typeface="+mn-cs"/>
              </a:rPr>
              <a:t>Liebe</a:t>
            </a:r>
            <a:r>
              <a:rPr lang="en-GB" sz="1200" kern="1200" baseline="0" dirty="0">
                <a:solidFill>
                  <a:schemeClr val="tx1"/>
                </a:solidFill>
                <a:effectLst/>
                <a:latin typeface="+mn-lt"/>
                <a:ea typeface="+mn-ea"/>
                <a:cs typeface="+mn-cs"/>
              </a:rPr>
              <a:t> [843] </a:t>
            </a:r>
            <a:r>
              <a:rPr lang="en-GB" sz="1200" kern="1200" baseline="0" dirty="0" err="1">
                <a:solidFill>
                  <a:schemeClr val="tx1"/>
                </a:solidFill>
                <a:effectLst/>
                <a:latin typeface="+mn-lt"/>
                <a:ea typeface="+mn-ea"/>
                <a:cs typeface="+mn-cs"/>
              </a:rPr>
              <a:t>lieben</a:t>
            </a:r>
            <a:r>
              <a:rPr lang="en-GB" sz="1200" kern="1200" baseline="0" dirty="0">
                <a:solidFill>
                  <a:schemeClr val="tx1"/>
                </a:solidFill>
                <a:effectLst/>
                <a:latin typeface="+mn-lt"/>
                <a:ea typeface="+mn-ea"/>
                <a:cs typeface="+mn-cs"/>
              </a:rPr>
              <a:t> [816] </a:t>
            </a:r>
            <a:r>
              <a:rPr lang="en-GB" sz="1200" kern="1200" baseline="0" dirty="0" err="1">
                <a:solidFill>
                  <a:schemeClr val="tx1"/>
                </a:solidFill>
                <a:effectLst/>
                <a:latin typeface="+mn-lt"/>
                <a:ea typeface="+mn-ea"/>
                <a:cs typeface="+mn-cs"/>
              </a:rPr>
              <a:t>Paar</a:t>
            </a:r>
            <a:r>
              <a:rPr lang="en-GB" sz="1200" kern="1200" baseline="0" dirty="0">
                <a:solidFill>
                  <a:schemeClr val="tx1"/>
                </a:solidFill>
                <a:effectLst/>
                <a:latin typeface="+mn-lt"/>
                <a:ea typeface="+mn-ea"/>
                <a:cs typeface="+mn-cs"/>
              </a:rPr>
              <a:t> [284] Spiel [500] </a:t>
            </a:r>
            <a:r>
              <a:rPr lang="en-GB" sz="1200" kern="1200" baseline="0" dirty="0" err="1">
                <a:solidFill>
                  <a:schemeClr val="tx1"/>
                </a:solidFill>
                <a:effectLst/>
                <a:latin typeface="+mn-lt"/>
                <a:ea typeface="+mn-ea"/>
                <a:cs typeface="+mn-cs"/>
              </a:rPr>
              <a:t>Platz</a:t>
            </a:r>
            <a:r>
              <a:rPr lang="en-GB" sz="1200" kern="1200" baseline="0" dirty="0">
                <a:solidFill>
                  <a:schemeClr val="tx1"/>
                </a:solidFill>
                <a:effectLst/>
                <a:latin typeface="+mn-lt"/>
                <a:ea typeface="+mn-ea"/>
                <a:cs typeface="+mn-cs"/>
              </a:rPr>
              <a:t> [344] </a:t>
            </a:r>
            <a:r>
              <a:rPr lang="en-GB" sz="1200" kern="1200" baseline="0" dirty="0" err="1">
                <a:solidFill>
                  <a:schemeClr val="tx1"/>
                </a:solidFill>
                <a:effectLst/>
                <a:latin typeface="+mn-lt"/>
                <a:ea typeface="+mn-ea"/>
                <a:cs typeface="+mn-cs"/>
              </a:rPr>
              <a:t>grün</a:t>
            </a:r>
            <a:r>
              <a:rPr lang="en-GB" sz="1200" kern="1200" baseline="0" dirty="0">
                <a:solidFill>
                  <a:schemeClr val="tx1"/>
                </a:solidFill>
                <a:effectLst/>
                <a:latin typeface="+mn-lt"/>
                <a:ea typeface="+mn-ea"/>
                <a:cs typeface="+mn-cs"/>
              </a:rPr>
              <a:t> [556] </a:t>
            </a:r>
            <a:r>
              <a:rPr lang="en-GB" sz="1200" kern="1200" baseline="0" dirty="0" err="1">
                <a:solidFill>
                  <a:schemeClr val="tx1"/>
                </a:solidFill>
                <a:effectLst/>
                <a:latin typeface="+mn-lt"/>
                <a:ea typeface="+mn-ea"/>
                <a:cs typeface="+mn-cs"/>
              </a:rPr>
              <a:t>blau</a:t>
            </a:r>
            <a:r>
              <a:rPr lang="en-GB" sz="1200" kern="1200" baseline="0" dirty="0">
                <a:solidFill>
                  <a:schemeClr val="tx1"/>
                </a:solidFill>
                <a:effectLst/>
                <a:latin typeface="+mn-lt"/>
                <a:ea typeface="+mn-ea"/>
                <a:cs typeface="+mn-cs"/>
              </a:rPr>
              <a:t> [1016] </a:t>
            </a:r>
            <a:r>
              <a:rPr lang="en-GB" sz="1200" kern="1200" baseline="0" dirty="0" err="1">
                <a:solidFill>
                  <a:schemeClr val="tx1"/>
                </a:solidFill>
                <a:effectLst/>
                <a:latin typeface="+mn-lt"/>
                <a:ea typeface="+mn-ea"/>
                <a:cs typeface="+mn-cs"/>
              </a:rPr>
              <a:t>schlafen</a:t>
            </a:r>
            <a:r>
              <a:rPr lang="en-GB" sz="1200" kern="1200" baseline="0" dirty="0">
                <a:solidFill>
                  <a:schemeClr val="tx1"/>
                </a:solidFill>
                <a:effectLst/>
                <a:latin typeface="+mn-lt"/>
                <a:ea typeface="+mn-ea"/>
                <a:cs typeface="+mn-cs"/>
              </a:rPr>
              <a:t> [787] Zimmer [609] </a:t>
            </a:r>
            <a:br>
              <a:rPr lang="en-GB" sz="1200" kern="1200" baseline="0" dirty="0">
                <a:solidFill>
                  <a:schemeClr val="tx1"/>
                </a:solidFill>
                <a:effectLst/>
                <a:latin typeface="+mn-lt"/>
                <a:ea typeface="+mn-ea"/>
                <a:cs typeface="+mn-cs"/>
              </a:rPr>
            </a:br>
            <a:br>
              <a:rPr lang="en-GB" sz="1200" kern="1200" baseline="0" dirty="0">
                <a:solidFill>
                  <a:schemeClr val="tx1"/>
                </a:solidFill>
                <a:effectLst/>
                <a:latin typeface="+mn-lt"/>
                <a:ea typeface="+mn-ea"/>
                <a:cs typeface="+mn-cs"/>
              </a:rPr>
            </a:br>
            <a:r>
              <a:rPr lang="en-GB" sz="1200" kern="1200" baseline="0" dirty="0">
                <a:solidFill>
                  <a:schemeClr val="tx1"/>
                </a:solidFill>
                <a:effectLst/>
                <a:latin typeface="+mn-lt"/>
                <a:ea typeface="+mn-ea"/>
                <a:cs typeface="+mn-cs"/>
              </a:rPr>
              <a:t>There is a clear overlap with word families work, here, though the focus is on compound nouns.  Subsequent lessons will explore links between word classes:  how verbs become nouns, nouns become verbs etc..</a:t>
            </a:r>
            <a:br>
              <a:rPr lang="en-GB" dirty="0"/>
            </a:br>
            <a:br>
              <a:rPr lang="en-GB" dirty="0"/>
            </a:br>
            <a:r>
              <a:rPr lang="en-GB" b="1" baseline="0" dirty="0"/>
              <a:t>Task 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We first practise the application of gender knowledge of previously taught nouns, combining them to make new compound nouns, which students should then also know the meaning of, without reference to a dictionary. This reinforces the importance of gender knowledge, which is a theme running right through this SOW!</a:t>
            </a:r>
            <a:br>
              <a:rPr lang="en-GB" baseline="0" dirty="0"/>
            </a:br>
            <a:br>
              <a:rPr lang="en-GB" baseline="0" dirty="0"/>
            </a:br>
            <a:r>
              <a:rPr lang="en-GB" b="1" baseline="0" dirty="0"/>
              <a:t>Task 2:</a:t>
            </a:r>
            <a:br>
              <a:rPr lang="en-GB" baseline="0" dirty="0"/>
            </a:br>
            <a:r>
              <a:rPr lang="en-GB" baseline="0" dirty="0"/>
              <a:t>Using previously-taught words, students are again asked to provide the gender and the English meaning.</a:t>
            </a:r>
            <a:br>
              <a:rPr lang="en-GB" baseline="0" dirty="0"/>
            </a:br>
            <a:r>
              <a:rPr lang="en-GB" baseline="0" dirty="0"/>
              <a:t>This time, however, the English meanings are less transparent, and require further thinking.</a:t>
            </a:r>
            <a:br>
              <a:rPr lang="en-GB" baseline="0" dirty="0"/>
            </a:br>
            <a:r>
              <a:rPr lang="en-GB" baseline="0" dirty="0"/>
              <a:t>This represents a very important opportunity for developing vocabulary depth - many high-frequency words have multiple meanings.  Students have been taught these words previously in one context.</a:t>
            </a:r>
            <a:br>
              <a:rPr lang="en-GB" baseline="0" dirty="0"/>
            </a:br>
            <a:r>
              <a:rPr lang="en-GB" baseline="0" dirty="0"/>
              <a:t>The way they are combined here is often with a slightly different meaning.</a:t>
            </a:r>
            <a:br>
              <a:rPr lang="en-GB" baseline="0" dirty="0"/>
            </a:br>
            <a:br>
              <a:rPr lang="en-GB" baseline="0" dirty="0"/>
            </a:br>
            <a:r>
              <a:rPr lang="en-GB" b="1" baseline="0" dirty="0"/>
              <a:t>Task 3: </a:t>
            </a:r>
            <a:br>
              <a:rPr lang="en-GB" baseline="0" dirty="0"/>
            </a:br>
            <a:r>
              <a:rPr lang="en-GB" dirty="0"/>
              <a:t>This task moves us into</a:t>
            </a:r>
            <a:r>
              <a:rPr lang="en-GB" baseline="0" dirty="0"/>
              <a:t> the theme of holidays.</a:t>
            </a:r>
            <a:br>
              <a:rPr lang="en-GB" baseline="0" dirty="0"/>
            </a:br>
            <a:r>
              <a:rPr lang="en-GB" baseline="0" dirty="0"/>
              <a:t>Second, we practise segmentation of some compound nouns, all starting or ending with the word </a:t>
            </a:r>
            <a:r>
              <a:rPr lang="en-GB" baseline="0" dirty="0" err="1"/>
              <a:t>Urlaub</a:t>
            </a:r>
            <a:r>
              <a:rPr lang="en-GB" baseline="0" dirty="0"/>
              <a:t>.</a:t>
            </a:r>
            <a:br>
              <a:rPr lang="en-GB" baseline="0" dirty="0"/>
            </a:br>
            <a:r>
              <a:rPr lang="en-GB" baseline="0" dirty="0"/>
              <a:t>Some of these will feature previously taught language, some will contain cognates, and finally, others with have unfamiliar words.</a:t>
            </a:r>
            <a:br>
              <a:rPr lang="en-GB" baseline="0" dirty="0"/>
            </a:br>
            <a:r>
              <a:rPr lang="en-GB" baseline="0" dirty="0"/>
              <a:t>With the unfamiliar words, it is not expected that students guess the meaning. </a:t>
            </a:r>
            <a:br>
              <a:rPr lang="en-GB" baseline="0" dirty="0"/>
            </a:br>
            <a:r>
              <a:rPr lang="en-GB" baseline="0" dirty="0"/>
              <a:t>They are to segment the word, and then look up the unfamiliar part to try to work out its meaning.</a:t>
            </a:r>
            <a:br>
              <a:rPr lang="en-GB" baseline="0" dirty="0"/>
            </a:br>
            <a:r>
              <a:rPr lang="en-GB" b="1" baseline="0" dirty="0"/>
              <a:t>Note: </a:t>
            </a:r>
            <a:r>
              <a:rPr lang="en-GB" baseline="0" dirty="0"/>
              <a:t>in good online dictionaries many compound nouns will be listed. However, typically school paper dictionaries may not, and either way, it is helpful for students to recognise the usefulness of breaking compound nouns down into their component nouns, as a comprehension strategy.</a:t>
            </a:r>
            <a:br>
              <a:rPr lang="en-GB" baseline="0" dirty="0"/>
            </a:br>
            <a:br>
              <a:rPr lang="en-GB" baseline="0" dirty="0"/>
            </a:br>
            <a:r>
              <a:rPr lang="en-GB" baseline="0" dirty="0"/>
              <a:t>Ask the students why they don’t need to work out the articles in Task 3 (answer - they will all be ‘der’ like ‘der </a:t>
            </a:r>
            <a:r>
              <a:rPr lang="en-GB" baseline="0" dirty="0" err="1"/>
              <a:t>Urlaub</a:t>
            </a:r>
            <a:r>
              <a:rPr lang="en-GB" baseline="0" dirty="0"/>
              <a:t>’).</a:t>
            </a:r>
            <a:br>
              <a:rPr lang="en-GB" baseline="0" dirty="0"/>
            </a:br>
            <a:br>
              <a:rPr lang="en-GB" baseline="0" dirty="0"/>
            </a:br>
            <a:r>
              <a:rPr lang="en-GB" baseline="0" dirty="0"/>
              <a:t>der </a:t>
            </a:r>
            <a:r>
              <a:rPr lang="en-GB" baseline="0" dirty="0" err="1"/>
              <a:t>Urlaub</a:t>
            </a:r>
            <a:r>
              <a:rPr lang="en-GB" baseline="0" dirty="0"/>
              <a:t> [1192]  is in this week’s vocabulary set.</a:t>
            </a:r>
            <a:br>
              <a:rPr lang="en-GB" baseline="0" dirty="0"/>
            </a:br>
            <a:r>
              <a:rPr lang="en-GB" baseline="0" dirty="0"/>
              <a:t>Winter [1288] is a cognate and was met in the Christmas lesson sequence;  </a:t>
            </a:r>
            <a:r>
              <a:rPr lang="en-GB" baseline="0" dirty="0" err="1"/>
              <a:t>aktiv</a:t>
            </a:r>
            <a:r>
              <a:rPr lang="en-GB" baseline="0" dirty="0"/>
              <a:t> [861] a near cognate;  Rucksack [3915] cognate and previously met; </a:t>
            </a:r>
            <a:r>
              <a:rPr lang="en-GB" baseline="0" dirty="0" err="1"/>
              <a:t>Familie</a:t>
            </a:r>
            <a:r>
              <a:rPr lang="en-GB" baseline="0" dirty="0"/>
              <a:t> [310] previously taught; Tag [108] is known but the -</a:t>
            </a:r>
            <a:r>
              <a:rPr lang="en-GB" baseline="0" dirty="0" err="1"/>
              <a:t>es</a:t>
            </a:r>
            <a:r>
              <a:rPr lang="en-GB" baseline="0" dirty="0"/>
              <a:t> may confuse at first; Boot [1927] not yet met  - will need looking up; Strand [2047] not yet met - will need looking 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Task 4</a:t>
            </a:r>
            <a:br>
              <a:rPr lang="en-GB" baseline="0" dirty="0"/>
            </a:br>
            <a:r>
              <a:rPr lang="en-GB" baseline="0" dirty="0"/>
              <a:t>This task continues the focus on holidays, but this time, </a:t>
            </a:r>
            <a:r>
              <a:rPr lang="en-GB" baseline="0" dirty="0" err="1"/>
              <a:t>Urlaub</a:t>
            </a:r>
            <a:r>
              <a:rPr lang="en-GB" baseline="0" dirty="0"/>
              <a:t>- is the first word, meaning that the genders need to be worked out, as well as the English meanings.</a:t>
            </a:r>
            <a:br>
              <a:rPr lang="en-GB" baseline="0" dirty="0"/>
            </a:br>
            <a:r>
              <a:rPr lang="en-GB" baseline="0" dirty="0"/>
              <a:t>All words were previously taught, except the cognate Hotel.</a:t>
            </a:r>
            <a:br>
              <a:rPr lang="en-GB" baseline="0" dirty="0"/>
            </a:br>
            <a:r>
              <a:rPr lang="en-GB" baseline="0" dirty="0"/>
              <a:t>Tag [108], </a:t>
            </a:r>
            <a:r>
              <a:rPr lang="en-GB" baseline="0" dirty="0" err="1"/>
              <a:t>Idee</a:t>
            </a:r>
            <a:r>
              <a:rPr lang="en-GB" baseline="0" dirty="0"/>
              <a:t> [641] Ort [383] Hotel - cognate [1129] Geld [249]</a:t>
            </a:r>
            <a:br>
              <a:rPr lang="en-GB" baseline="0" dirty="0"/>
            </a:br>
            <a:br>
              <a:rPr lang="en-GB" baseline="0" dirty="0"/>
            </a:br>
            <a:r>
              <a:rPr lang="en-GB" b="1" baseline="0" dirty="0"/>
              <a:t>Note:</a:t>
            </a:r>
            <a:r>
              <a:rPr lang="en-GB" baseline="0" dirty="0"/>
              <a:t> Not all tasks need to be completed in one lesson.  Teachers to differentiate for their own classes.</a:t>
            </a:r>
            <a:br>
              <a:rPr lang="en-GB" baseline="0" dirty="0"/>
            </a:br>
            <a:br>
              <a:rPr lang="en-GB" baseline="0" dirty="0"/>
            </a:b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6</a:t>
            </a:fld>
            <a:endParaRPr lang="en-GB"/>
          </a:p>
        </p:txBody>
      </p:sp>
    </p:spTree>
    <p:extLst>
      <p:ext uri="{BB962C8B-B14F-4D97-AF65-F5344CB8AC3E}">
        <p14:creationId xmlns:p14="http://schemas.microsoft.com/office/powerpoint/2010/main" val="2085669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75923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92843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25647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5659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86840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070A8-75FF-4F63-93B6-8413D3C9B57A}"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988240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070A8-75FF-4F63-93B6-8413D3C9B57A}" type="datetimeFigureOut">
              <a:rPr lang="en-GB" smtClean="0"/>
              <a:t>26/03/2020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178764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070A8-75FF-4F63-93B6-8413D3C9B57A}" type="datetimeFigureOut">
              <a:rPr lang="en-GB" smtClean="0"/>
              <a:t>26/03/2020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16506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070A8-75FF-4F63-93B6-8413D3C9B57A}" type="datetimeFigureOut">
              <a:rPr lang="en-GB" smtClean="0"/>
              <a:t>26/03/2020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745288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93174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92291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070A8-75FF-4F63-93B6-8413D3C9B57A}" type="datetimeFigureOut">
              <a:rPr lang="en-GB" smtClean="0"/>
              <a:t>26/03/2020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9109-AB8D-4945-A2DA-93F8155F9609}" type="slidenum">
              <a:rPr lang="en-GB" smtClean="0"/>
              <a:t>‹#›</a:t>
            </a:fld>
            <a:endParaRPr lang="en-GB"/>
          </a:p>
        </p:txBody>
      </p:sp>
    </p:spTree>
    <p:extLst>
      <p:ext uri="{BB962C8B-B14F-4D97-AF65-F5344CB8AC3E}">
        <p14:creationId xmlns:p14="http://schemas.microsoft.com/office/powerpoint/2010/main" val="293296565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BF0D5"/>
            </a:solidFill>
          </p:grpSpPr>
          <p:sp>
            <p:nvSpPr>
              <p:cNvPr id="9" name="Isosceles Triangle 8">
                <a:extLst>
                  <a:ext uri="{C183D7F6-B498-43B3-948B-1728B52AA6E4}">
                    <adec:decorative xmlns:adec="http://schemas.microsoft.com/office/drawing/2017/decorative"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C183D7F6-B498-43B3-948B-1728B52AA6E4}">
                    <adec:decorative xmlns:adec="http://schemas.microsoft.com/office/drawing/2017/decorative"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 name="Isosceles Triangle 3">
              <a:extLst>
                <a:ext uri="{C183D7F6-B498-43B3-948B-1728B52AA6E4}">
                  <adec:decorative xmlns:adec="http://schemas.microsoft.com/office/drawing/2017/decorative" val="1"/>
                </a:ext>
              </a:extLst>
            </p:cNvPr>
            <p:cNvSpPr/>
            <p:nvPr/>
          </p:nvSpPr>
          <p:spPr>
            <a:xfrm rot="5400000">
              <a:off x="4636029" y="-341488"/>
              <a:ext cx="6857998" cy="7540978"/>
            </a:xfrm>
            <a:prstGeom prst="triangle">
              <a:avLst>
                <a:gd name="adj" fmla="val 0"/>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C183D7F6-B498-43B3-948B-1728B52AA6E4}">
                  <adec:decorative xmlns:adec="http://schemas.microsoft.com/office/drawing/2017/decorative" val="1"/>
                </a:ext>
              </a:extLst>
            </p:cNvPr>
            <p:cNvSpPr/>
            <p:nvPr/>
          </p:nvSpPr>
          <p:spPr>
            <a:xfrm>
              <a:off x="-56445" y="0"/>
              <a:ext cx="4350984" cy="68580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D416ACD7-98EC-DE49-972E-2020897CCB2E}"/>
              </a:ext>
            </a:extLst>
          </p:cNvPr>
          <p:cNvSpPr>
            <a:spLocks noGrp="1"/>
          </p:cNvSpPr>
          <p:nvPr>
            <p:ph type="title"/>
          </p:nvPr>
        </p:nvSpPr>
        <p:spPr>
          <a:xfrm>
            <a:off x="168926" y="2395093"/>
            <a:ext cx="10515600" cy="1325563"/>
          </a:xfrm>
        </p:spPr>
        <p:txBody>
          <a:bodyPr>
            <a:normAutofit/>
          </a:bodyPr>
          <a:lstStyle/>
          <a:p>
            <a:pPr lvl="0">
              <a:lnSpc>
                <a:spcPct val="100000"/>
              </a:lnSpc>
              <a:spcBef>
                <a:spcPts val="0"/>
              </a:spcBef>
              <a:defRPr/>
            </a:pPr>
            <a:r>
              <a:rPr lang="en-GB" sz="4000" b="1" dirty="0">
                <a:solidFill>
                  <a:prstClr val="white"/>
                </a:solidFill>
                <a:latin typeface="Century Gothic" panose="020B0502020202020204" pitchFamily="34" charset="0"/>
                <a:ea typeface="+mn-ea"/>
                <a:cs typeface="+mn-cs"/>
              </a:rPr>
              <a:t>Vocabulary</a:t>
            </a:r>
            <a:endParaRPr lang="en-US" dirty="0"/>
          </a:p>
        </p:txBody>
      </p:sp>
      <p:sp>
        <p:nvSpPr>
          <p:cNvPr id="14" name="Title 3">
            <a:extLst>
              <a:ext uri="{FF2B5EF4-FFF2-40B4-BE49-F238E27FC236}">
                <a16:creationId xmlns:a16="http://schemas.microsoft.com/office/drawing/2014/main" id="{7B424077-B2D5-46AA-BDA8-6FF15DA500E8}"/>
              </a:ext>
            </a:extLst>
          </p:cNvPr>
          <p:cNvSpPr txBox="1">
            <a:spLocks/>
          </p:cNvSpPr>
          <p:nvPr/>
        </p:nvSpPr>
        <p:spPr>
          <a:xfrm>
            <a:off x="161930" y="5308430"/>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German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2.2 - Week 3 </a:t>
            </a:r>
          </a:p>
        </p:txBody>
      </p:sp>
      <p:sp>
        <p:nvSpPr>
          <p:cNvPr id="16" name="Title 3">
            <a:extLst>
              <a:ext uri="{FF2B5EF4-FFF2-40B4-BE49-F238E27FC236}">
                <a16:creationId xmlns:a16="http://schemas.microsoft.com/office/drawing/2014/main" id="{638AEC8F-C9FD-A549-80E9-260E66E632C7}"/>
              </a:ext>
            </a:extLst>
          </p:cNvPr>
          <p:cNvSpPr txBox="1">
            <a:spLocks/>
          </p:cNvSpPr>
          <p:nvPr/>
        </p:nvSpPr>
        <p:spPr>
          <a:xfrm>
            <a:off x="161930"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Author name(s):  </a:t>
            </a:r>
            <a:r>
              <a:rPr lang="en-GB" sz="1400" dirty="0">
                <a:solidFill>
                  <a:prstClr val="white"/>
                </a:solidFill>
                <a:latin typeface="Century Gothic" panose="020B0502020202020204" pitchFamily="34" charset="0"/>
              </a:rPr>
              <a:t>Inge Alferink </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Rachel Hawkes</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a:solidFill>
                  <a:prstClr val="white"/>
                </a:solidFill>
                <a:latin typeface="Century Gothic" panose="020B0502020202020204" pitchFamily="34" charset="0"/>
              </a:rPr>
              <a:t>Date updated: 26/04/20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397692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294041"/>
            <a:ext cx="3745089" cy="707849"/>
          </a:xfrm>
        </p:spPr>
        <p:txBody>
          <a:bodyPr>
            <a:normAutofit/>
          </a:bodyPr>
          <a:lstStyle/>
          <a:p>
            <a:r>
              <a:rPr lang="en-GB" sz="3600" b="1" dirty="0" err="1">
                <a:solidFill>
                  <a:schemeClr val="bg1"/>
                </a:solidFill>
              </a:rPr>
              <a:t>Vokabeln</a:t>
            </a:r>
            <a:endParaRPr lang="en-GB" sz="3600" b="1" dirty="0">
              <a:solidFill>
                <a:schemeClr val="bg1"/>
              </a:solidFill>
            </a:endParaRPr>
          </a:p>
        </p:txBody>
      </p:sp>
      <p:sp>
        <p:nvSpPr>
          <p:cNvPr id="2" name="Rounded Rectangle 1">
            <a:extLst>
              <a:ext uri="{FF2B5EF4-FFF2-40B4-BE49-F238E27FC236}">
                <a16:creationId xmlns:a16="http://schemas.microsoft.com/office/drawing/2014/main" id="{61E30514-8C23-4945-93E9-6F58ADD84AB5}"/>
              </a:ext>
            </a:extLst>
          </p:cNvPr>
          <p:cNvSpPr/>
          <p:nvPr/>
        </p:nvSpPr>
        <p:spPr>
          <a:xfrm>
            <a:off x="1705920" y="2761169"/>
            <a:ext cx="2212848" cy="603504"/>
          </a:xfrm>
          <a:prstGeom prst="roundRect">
            <a:avLst/>
          </a:prstGeom>
          <a:solidFill>
            <a:srgbClr val="115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t>fahren</a:t>
            </a:r>
            <a:endParaRPr lang="en-US" sz="3200" b="1" dirty="0"/>
          </a:p>
        </p:txBody>
      </p:sp>
      <p:sp>
        <p:nvSpPr>
          <p:cNvPr id="6" name="Rounded Rectangle 5">
            <a:extLst>
              <a:ext uri="{FF2B5EF4-FFF2-40B4-BE49-F238E27FC236}">
                <a16:creationId xmlns:a16="http://schemas.microsoft.com/office/drawing/2014/main" id="{E37DD41E-3302-CC45-91E1-317A4EEE70E8}"/>
              </a:ext>
            </a:extLst>
          </p:cNvPr>
          <p:cNvSpPr/>
          <p:nvPr/>
        </p:nvSpPr>
        <p:spPr>
          <a:xfrm>
            <a:off x="5546344" y="3182835"/>
            <a:ext cx="2212848" cy="603504"/>
          </a:xfrm>
          <a:prstGeom prst="roundRect">
            <a:avLst/>
          </a:prstGeom>
          <a:solidFill>
            <a:srgbClr val="115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t>geben</a:t>
            </a:r>
            <a:endParaRPr lang="en-US" sz="3200" b="1" dirty="0"/>
          </a:p>
        </p:txBody>
      </p:sp>
      <p:sp>
        <p:nvSpPr>
          <p:cNvPr id="7" name="Rounded Rectangle 6">
            <a:extLst>
              <a:ext uri="{FF2B5EF4-FFF2-40B4-BE49-F238E27FC236}">
                <a16:creationId xmlns:a16="http://schemas.microsoft.com/office/drawing/2014/main" id="{B5680366-9951-4346-9A95-3AD6352073ED}"/>
              </a:ext>
            </a:extLst>
          </p:cNvPr>
          <p:cNvSpPr/>
          <p:nvPr/>
        </p:nvSpPr>
        <p:spPr>
          <a:xfrm>
            <a:off x="5030716" y="1343293"/>
            <a:ext cx="2212848" cy="603504"/>
          </a:xfrm>
          <a:prstGeom prst="roundRect">
            <a:avLst/>
          </a:prstGeom>
          <a:solidFill>
            <a:srgbClr val="115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t>helfen</a:t>
            </a:r>
            <a:endParaRPr lang="en-US" sz="3200" b="1" dirty="0"/>
          </a:p>
        </p:txBody>
      </p:sp>
      <p:sp>
        <p:nvSpPr>
          <p:cNvPr id="8" name="Rounded Rectangle 7">
            <a:extLst>
              <a:ext uri="{FF2B5EF4-FFF2-40B4-BE49-F238E27FC236}">
                <a16:creationId xmlns:a16="http://schemas.microsoft.com/office/drawing/2014/main" id="{2398041A-42F7-4446-A1B3-D016BADD9031}"/>
              </a:ext>
            </a:extLst>
          </p:cNvPr>
          <p:cNvSpPr/>
          <p:nvPr/>
        </p:nvSpPr>
        <p:spPr>
          <a:xfrm>
            <a:off x="425817" y="5160954"/>
            <a:ext cx="2556142" cy="603504"/>
          </a:xfrm>
          <a:prstGeom prst="roundRect">
            <a:avLst/>
          </a:prstGeom>
          <a:solidFill>
            <a:srgbClr val="115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t>vergessen</a:t>
            </a:r>
            <a:endParaRPr lang="en-US" sz="3200" b="1" dirty="0"/>
          </a:p>
        </p:txBody>
      </p:sp>
      <p:sp>
        <p:nvSpPr>
          <p:cNvPr id="9" name="Rounded Rectangle 8">
            <a:extLst>
              <a:ext uri="{FF2B5EF4-FFF2-40B4-BE49-F238E27FC236}">
                <a16:creationId xmlns:a16="http://schemas.microsoft.com/office/drawing/2014/main" id="{64FDC454-5422-784B-AE8D-2C2FC85D6146}"/>
              </a:ext>
            </a:extLst>
          </p:cNvPr>
          <p:cNvSpPr/>
          <p:nvPr/>
        </p:nvSpPr>
        <p:spPr>
          <a:xfrm>
            <a:off x="7869936" y="619181"/>
            <a:ext cx="2212848" cy="603504"/>
          </a:xfrm>
          <a:prstGeom prst="roundRect">
            <a:avLst/>
          </a:prstGeom>
          <a:solidFill>
            <a:srgbClr val="115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t>laufen</a:t>
            </a:r>
            <a:endParaRPr lang="en-US" sz="3200" b="1" dirty="0"/>
          </a:p>
        </p:txBody>
      </p:sp>
      <p:sp>
        <p:nvSpPr>
          <p:cNvPr id="10" name="Rounded Rectangle 9">
            <a:extLst>
              <a:ext uri="{FF2B5EF4-FFF2-40B4-BE49-F238E27FC236}">
                <a16:creationId xmlns:a16="http://schemas.microsoft.com/office/drawing/2014/main" id="{75D6F568-4E98-F546-A1DE-76FBE8666BFF}"/>
              </a:ext>
            </a:extLst>
          </p:cNvPr>
          <p:cNvSpPr/>
          <p:nvPr/>
        </p:nvSpPr>
        <p:spPr>
          <a:xfrm>
            <a:off x="8976360" y="4727753"/>
            <a:ext cx="2212848" cy="603504"/>
          </a:xfrm>
          <a:prstGeom prst="roundRect">
            <a:avLst/>
          </a:prstGeom>
          <a:solidFill>
            <a:srgbClr val="115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t>schlafen</a:t>
            </a:r>
            <a:endParaRPr lang="en-US" sz="3200" b="1" dirty="0"/>
          </a:p>
        </p:txBody>
      </p:sp>
      <p:sp>
        <p:nvSpPr>
          <p:cNvPr id="12" name="Rounded Rectangle 11">
            <a:extLst>
              <a:ext uri="{FF2B5EF4-FFF2-40B4-BE49-F238E27FC236}">
                <a16:creationId xmlns:a16="http://schemas.microsoft.com/office/drawing/2014/main" id="{8505A29A-94A3-644E-9337-F0273198A9B8}"/>
              </a:ext>
            </a:extLst>
          </p:cNvPr>
          <p:cNvSpPr/>
          <p:nvPr/>
        </p:nvSpPr>
        <p:spPr>
          <a:xfrm>
            <a:off x="6338711" y="5594375"/>
            <a:ext cx="2212848" cy="603504"/>
          </a:xfrm>
          <a:prstGeom prst="roundRect">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115076"/>
                </a:solidFill>
              </a:rPr>
              <a:t>glauben</a:t>
            </a:r>
            <a:endParaRPr lang="en-US" sz="3200" b="1" dirty="0">
              <a:solidFill>
                <a:srgbClr val="115076"/>
              </a:solidFill>
            </a:endParaRPr>
          </a:p>
        </p:txBody>
      </p:sp>
      <p:sp>
        <p:nvSpPr>
          <p:cNvPr id="13" name="Rounded Rectangle 12">
            <a:extLst>
              <a:ext uri="{FF2B5EF4-FFF2-40B4-BE49-F238E27FC236}">
                <a16:creationId xmlns:a16="http://schemas.microsoft.com/office/drawing/2014/main" id="{504C9102-4A5A-D042-B453-E4E92E794AAB}"/>
              </a:ext>
            </a:extLst>
          </p:cNvPr>
          <p:cNvSpPr/>
          <p:nvPr/>
        </p:nvSpPr>
        <p:spPr>
          <a:xfrm>
            <a:off x="1190752" y="4124249"/>
            <a:ext cx="2212848" cy="603504"/>
          </a:xfrm>
          <a:prstGeom prst="roundRect">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115076"/>
                </a:solidFill>
              </a:rPr>
              <a:t>bleiben</a:t>
            </a:r>
            <a:endParaRPr lang="en-US" sz="3200" b="1" dirty="0">
              <a:solidFill>
                <a:srgbClr val="115076"/>
              </a:solidFill>
            </a:endParaRPr>
          </a:p>
        </p:txBody>
      </p:sp>
      <p:sp>
        <p:nvSpPr>
          <p:cNvPr id="14" name="Rounded Rectangle 13">
            <a:extLst>
              <a:ext uri="{FF2B5EF4-FFF2-40B4-BE49-F238E27FC236}">
                <a16:creationId xmlns:a16="http://schemas.microsoft.com/office/drawing/2014/main" id="{648D5B3A-4144-3648-9B74-369FF61E3B3C}"/>
              </a:ext>
            </a:extLst>
          </p:cNvPr>
          <p:cNvSpPr/>
          <p:nvPr/>
        </p:nvSpPr>
        <p:spPr>
          <a:xfrm>
            <a:off x="89521" y="1398090"/>
            <a:ext cx="2212848" cy="603504"/>
          </a:xfrm>
          <a:prstGeom prst="roundRect">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115076"/>
                </a:solidFill>
              </a:rPr>
              <a:t>leben</a:t>
            </a:r>
          </a:p>
        </p:txBody>
      </p:sp>
      <p:sp>
        <p:nvSpPr>
          <p:cNvPr id="15" name="Rounded Rectangle 14">
            <a:extLst>
              <a:ext uri="{FF2B5EF4-FFF2-40B4-BE49-F238E27FC236}">
                <a16:creationId xmlns:a16="http://schemas.microsoft.com/office/drawing/2014/main" id="{C9524E27-1524-AF43-992B-5EE0A200F237}"/>
              </a:ext>
            </a:extLst>
          </p:cNvPr>
          <p:cNvSpPr/>
          <p:nvPr/>
        </p:nvSpPr>
        <p:spPr>
          <a:xfrm>
            <a:off x="4439920" y="4539481"/>
            <a:ext cx="2212848" cy="603504"/>
          </a:xfrm>
          <a:prstGeom prst="roundRect">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115076"/>
                </a:solidFill>
              </a:rPr>
              <a:t>brauchen</a:t>
            </a:r>
            <a:endParaRPr lang="en-US" sz="3200" b="1" dirty="0">
              <a:solidFill>
                <a:srgbClr val="115076"/>
              </a:solidFill>
            </a:endParaRPr>
          </a:p>
        </p:txBody>
      </p:sp>
      <p:sp>
        <p:nvSpPr>
          <p:cNvPr id="16" name="Rounded Rectangle 15">
            <a:extLst>
              <a:ext uri="{FF2B5EF4-FFF2-40B4-BE49-F238E27FC236}">
                <a16:creationId xmlns:a16="http://schemas.microsoft.com/office/drawing/2014/main" id="{5F6992C8-398F-3647-9870-13FD21B9A322}"/>
              </a:ext>
            </a:extLst>
          </p:cNvPr>
          <p:cNvSpPr/>
          <p:nvPr/>
        </p:nvSpPr>
        <p:spPr>
          <a:xfrm>
            <a:off x="9314688" y="1785246"/>
            <a:ext cx="2212848" cy="603504"/>
          </a:xfrm>
          <a:prstGeom prst="roundRect">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115076"/>
                </a:solidFill>
              </a:rPr>
              <a:t>verstehen</a:t>
            </a:r>
          </a:p>
        </p:txBody>
      </p:sp>
      <p:sp>
        <p:nvSpPr>
          <p:cNvPr id="18" name="Rounded Rectangle 17">
            <a:extLst>
              <a:ext uri="{FF2B5EF4-FFF2-40B4-BE49-F238E27FC236}">
                <a16:creationId xmlns:a16="http://schemas.microsoft.com/office/drawing/2014/main" id="{B7A25EFA-1E47-4945-847A-A8D75E2B7CB8}"/>
              </a:ext>
            </a:extLst>
          </p:cNvPr>
          <p:cNvSpPr/>
          <p:nvPr/>
        </p:nvSpPr>
        <p:spPr>
          <a:xfrm>
            <a:off x="8551559" y="3182835"/>
            <a:ext cx="2212848" cy="603504"/>
          </a:xfrm>
          <a:prstGeom prst="roundRect">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115076"/>
                </a:solidFill>
              </a:rPr>
              <a:t>reisen</a:t>
            </a:r>
            <a:endParaRPr lang="en-US" sz="3200" b="1" dirty="0">
              <a:solidFill>
                <a:srgbClr val="115076"/>
              </a:solidFill>
            </a:endParaRPr>
          </a:p>
        </p:txBody>
      </p:sp>
      <p:sp>
        <p:nvSpPr>
          <p:cNvPr id="17" name="Rounded Rectangle 16">
            <a:extLst>
              <a:ext uri="{FF2B5EF4-FFF2-40B4-BE49-F238E27FC236}">
                <a16:creationId xmlns:a16="http://schemas.microsoft.com/office/drawing/2014/main" id="{8505A29A-94A3-644E-9337-F0273198A9B8}"/>
              </a:ext>
            </a:extLst>
          </p:cNvPr>
          <p:cNvSpPr/>
          <p:nvPr/>
        </p:nvSpPr>
        <p:spPr>
          <a:xfrm>
            <a:off x="4238251" y="2331198"/>
            <a:ext cx="2212848" cy="603504"/>
          </a:xfrm>
          <a:prstGeom prst="roundRect">
            <a:avLst/>
          </a:prstGeom>
          <a:solidFill>
            <a:srgbClr val="DAA52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115076"/>
                </a:solidFill>
              </a:rPr>
              <a:t>liegen</a:t>
            </a:r>
            <a:endParaRPr lang="en-US" sz="3200" b="1" dirty="0">
              <a:solidFill>
                <a:srgbClr val="115076"/>
              </a:solidFill>
            </a:endParaRPr>
          </a:p>
        </p:txBody>
      </p:sp>
    </p:spTree>
    <p:extLst>
      <p:ext uri="{BB962C8B-B14F-4D97-AF65-F5344CB8AC3E}">
        <p14:creationId xmlns:p14="http://schemas.microsoft.com/office/powerpoint/2010/main" val="288417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0"/>
                            </p:stCondLst>
                            <p:childTnLst>
                              <p:par>
                                <p:cTn id="8" presetID="22" presetClass="exit" presetSubtype="8" fill="hold" grpId="1" nodeType="afterEffect">
                                  <p:stCondLst>
                                    <p:cond delay="0"/>
                                  </p:stCondLst>
                                  <p:childTnLst>
                                    <p:animEffect transition="out" filter="wipe(left)">
                                      <p:cBhvr>
                                        <p:cTn id="9" dur="4000"/>
                                        <p:tgtEl>
                                          <p:spTgt spid="16"/>
                                        </p:tgtEl>
                                      </p:cBhvr>
                                    </p:animEffect>
                                    <p:set>
                                      <p:cBhvr>
                                        <p:cTn id="10" dur="1" fill="hold">
                                          <p:stCondLst>
                                            <p:cond delay="3999"/>
                                          </p:stCondLst>
                                        </p:cTn>
                                        <p:tgtEl>
                                          <p:spTgt spid="1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par>
                          <p:cTn id="15" fill="hold">
                            <p:stCondLst>
                              <p:cond delay="0"/>
                            </p:stCondLst>
                            <p:childTnLst>
                              <p:par>
                                <p:cTn id="16" presetID="22" presetClass="exit" presetSubtype="8" fill="hold" grpId="1" nodeType="afterEffect">
                                  <p:stCondLst>
                                    <p:cond delay="0"/>
                                  </p:stCondLst>
                                  <p:childTnLst>
                                    <p:animEffect transition="out" filter="wipe(left)">
                                      <p:cBhvr>
                                        <p:cTn id="17" dur="4000"/>
                                        <p:tgtEl>
                                          <p:spTgt spid="2"/>
                                        </p:tgtEl>
                                      </p:cBhvr>
                                    </p:animEffect>
                                    <p:set>
                                      <p:cBhvr>
                                        <p:cTn id="18" dur="1" fill="hold">
                                          <p:stCondLst>
                                            <p:cond delay="3999"/>
                                          </p:stCondLst>
                                        </p:cTn>
                                        <p:tgtEl>
                                          <p:spTgt spid="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par>
                          <p:cTn id="23" fill="hold">
                            <p:stCondLst>
                              <p:cond delay="0"/>
                            </p:stCondLst>
                            <p:childTnLst>
                              <p:par>
                                <p:cTn id="24" presetID="22" presetClass="exit" presetSubtype="8" fill="hold" grpId="1" nodeType="afterEffect">
                                  <p:stCondLst>
                                    <p:cond delay="0"/>
                                  </p:stCondLst>
                                  <p:childTnLst>
                                    <p:animEffect transition="out" filter="wipe(left)">
                                      <p:cBhvr>
                                        <p:cTn id="25" dur="4000"/>
                                        <p:tgtEl>
                                          <p:spTgt spid="15"/>
                                        </p:tgtEl>
                                      </p:cBhvr>
                                    </p:animEffect>
                                    <p:set>
                                      <p:cBhvr>
                                        <p:cTn id="26" dur="1" fill="hold">
                                          <p:stCondLst>
                                            <p:cond delay="3999"/>
                                          </p:stCondLst>
                                        </p:cTn>
                                        <p:tgtEl>
                                          <p:spTgt spid="1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0"/>
                            </p:stCondLst>
                            <p:childTnLst>
                              <p:par>
                                <p:cTn id="32" presetID="22" presetClass="exit" presetSubtype="8" fill="hold" grpId="1" nodeType="afterEffect">
                                  <p:stCondLst>
                                    <p:cond delay="0"/>
                                  </p:stCondLst>
                                  <p:childTnLst>
                                    <p:animEffect transition="out" filter="wipe(left)">
                                      <p:cBhvr>
                                        <p:cTn id="33" dur="4000"/>
                                        <p:tgtEl>
                                          <p:spTgt spid="13"/>
                                        </p:tgtEl>
                                      </p:cBhvr>
                                    </p:animEffect>
                                    <p:set>
                                      <p:cBhvr>
                                        <p:cTn id="34" dur="1" fill="hold">
                                          <p:stCondLst>
                                            <p:cond delay="3999"/>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par>
                          <p:cTn id="39" fill="hold">
                            <p:stCondLst>
                              <p:cond delay="0"/>
                            </p:stCondLst>
                            <p:childTnLst>
                              <p:par>
                                <p:cTn id="40" presetID="22" presetClass="exit" presetSubtype="8" fill="hold" grpId="1" nodeType="afterEffect">
                                  <p:stCondLst>
                                    <p:cond delay="0"/>
                                  </p:stCondLst>
                                  <p:childTnLst>
                                    <p:animEffect transition="out" filter="wipe(left)">
                                      <p:cBhvr>
                                        <p:cTn id="41" dur="4000"/>
                                        <p:tgtEl>
                                          <p:spTgt spid="7"/>
                                        </p:tgtEl>
                                      </p:cBhvr>
                                    </p:animEffect>
                                    <p:set>
                                      <p:cBhvr>
                                        <p:cTn id="42" dur="1" fill="hold">
                                          <p:stCondLst>
                                            <p:cond delay="39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par>
                          <p:cTn id="47" fill="hold">
                            <p:stCondLst>
                              <p:cond delay="0"/>
                            </p:stCondLst>
                            <p:childTnLst>
                              <p:par>
                                <p:cTn id="48" presetID="22" presetClass="exit" presetSubtype="8" fill="hold" grpId="1" nodeType="afterEffect">
                                  <p:stCondLst>
                                    <p:cond delay="0"/>
                                  </p:stCondLst>
                                  <p:childTnLst>
                                    <p:animEffect transition="out" filter="wipe(left)">
                                      <p:cBhvr>
                                        <p:cTn id="49" dur="4000"/>
                                        <p:tgtEl>
                                          <p:spTgt spid="12"/>
                                        </p:tgtEl>
                                      </p:cBhvr>
                                    </p:animEffect>
                                    <p:set>
                                      <p:cBhvr>
                                        <p:cTn id="50" dur="1" fill="hold">
                                          <p:stCondLst>
                                            <p:cond delay="3999"/>
                                          </p:stCondLst>
                                        </p:cTn>
                                        <p:tgtEl>
                                          <p:spTgt spid="1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par>
                          <p:cTn id="55" fill="hold">
                            <p:stCondLst>
                              <p:cond delay="0"/>
                            </p:stCondLst>
                            <p:childTnLst>
                              <p:par>
                                <p:cTn id="56" presetID="22" presetClass="exit" presetSubtype="8" fill="hold" grpId="1" nodeType="afterEffect">
                                  <p:stCondLst>
                                    <p:cond delay="0"/>
                                  </p:stCondLst>
                                  <p:childTnLst>
                                    <p:animEffect transition="out" filter="wipe(left)">
                                      <p:cBhvr>
                                        <p:cTn id="57" dur="4000"/>
                                        <p:tgtEl>
                                          <p:spTgt spid="6"/>
                                        </p:tgtEl>
                                      </p:cBhvr>
                                    </p:animEffect>
                                    <p:set>
                                      <p:cBhvr>
                                        <p:cTn id="58" dur="1" fill="hold">
                                          <p:stCondLst>
                                            <p:cond delay="3999"/>
                                          </p:stCondLst>
                                        </p:cTn>
                                        <p:tgtEl>
                                          <p:spTgt spid="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par>
                          <p:cTn id="63" fill="hold">
                            <p:stCondLst>
                              <p:cond delay="0"/>
                            </p:stCondLst>
                            <p:childTnLst>
                              <p:par>
                                <p:cTn id="64" presetID="22" presetClass="exit" presetSubtype="8" fill="hold" grpId="1" nodeType="afterEffect">
                                  <p:stCondLst>
                                    <p:cond delay="0"/>
                                  </p:stCondLst>
                                  <p:childTnLst>
                                    <p:animEffect transition="out" filter="wipe(left)">
                                      <p:cBhvr>
                                        <p:cTn id="65" dur="4000"/>
                                        <p:tgtEl>
                                          <p:spTgt spid="8"/>
                                        </p:tgtEl>
                                      </p:cBhvr>
                                    </p:animEffect>
                                    <p:set>
                                      <p:cBhvr>
                                        <p:cTn id="66" dur="1" fill="hold">
                                          <p:stCondLst>
                                            <p:cond delay="3999"/>
                                          </p:stCondLst>
                                        </p:cTn>
                                        <p:tgtEl>
                                          <p:spTgt spid="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childTnLst>
                          </p:cTn>
                        </p:par>
                        <p:par>
                          <p:cTn id="71" fill="hold">
                            <p:stCondLst>
                              <p:cond delay="0"/>
                            </p:stCondLst>
                            <p:childTnLst>
                              <p:par>
                                <p:cTn id="72" presetID="22" presetClass="exit" presetSubtype="8" fill="hold" grpId="1" nodeType="afterEffect">
                                  <p:stCondLst>
                                    <p:cond delay="0"/>
                                  </p:stCondLst>
                                  <p:childTnLst>
                                    <p:animEffect transition="out" filter="wipe(left)">
                                      <p:cBhvr>
                                        <p:cTn id="73" dur="4000"/>
                                        <p:tgtEl>
                                          <p:spTgt spid="18"/>
                                        </p:tgtEl>
                                      </p:cBhvr>
                                    </p:animEffect>
                                    <p:set>
                                      <p:cBhvr>
                                        <p:cTn id="74" dur="1" fill="hold">
                                          <p:stCondLst>
                                            <p:cond delay="3999"/>
                                          </p:stCondLst>
                                        </p:cTn>
                                        <p:tgtEl>
                                          <p:spTgt spid="1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childTnLst>
                                </p:cTn>
                              </p:par>
                            </p:childTnLst>
                          </p:cTn>
                        </p:par>
                        <p:par>
                          <p:cTn id="79" fill="hold">
                            <p:stCondLst>
                              <p:cond delay="0"/>
                            </p:stCondLst>
                            <p:childTnLst>
                              <p:par>
                                <p:cTn id="80" presetID="22" presetClass="exit" presetSubtype="8" fill="hold" grpId="1" nodeType="afterEffect">
                                  <p:stCondLst>
                                    <p:cond delay="0"/>
                                  </p:stCondLst>
                                  <p:childTnLst>
                                    <p:animEffect transition="out" filter="wipe(left)">
                                      <p:cBhvr>
                                        <p:cTn id="81" dur="4000"/>
                                        <p:tgtEl>
                                          <p:spTgt spid="14"/>
                                        </p:tgtEl>
                                      </p:cBhvr>
                                    </p:animEffect>
                                    <p:set>
                                      <p:cBhvr>
                                        <p:cTn id="82" dur="1" fill="hold">
                                          <p:stCondLst>
                                            <p:cond delay="3999"/>
                                          </p:stCondLst>
                                        </p:cTn>
                                        <p:tgtEl>
                                          <p:spTgt spid="1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
                                        </p:tgtEl>
                                        <p:attrNameLst>
                                          <p:attrName>style.visibility</p:attrName>
                                        </p:attrNameLst>
                                      </p:cBhvr>
                                      <p:to>
                                        <p:strVal val="visible"/>
                                      </p:to>
                                    </p:set>
                                  </p:childTnLst>
                                </p:cTn>
                              </p:par>
                            </p:childTnLst>
                          </p:cTn>
                        </p:par>
                        <p:par>
                          <p:cTn id="87" fill="hold">
                            <p:stCondLst>
                              <p:cond delay="0"/>
                            </p:stCondLst>
                            <p:childTnLst>
                              <p:par>
                                <p:cTn id="88" presetID="22" presetClass="exit" presetSubtype="8" fill="hold" grpId="1" nodeType="afterEffect">
                                  <p:stCondLst>
                                    <p:cond delay="0"/>
                                  </p:stCondLst>
                                  <p:childTnLst>
                                    <p:animEffect transition="out" filter="wipe(left)">
                                      <p:cBhvr>
                                        <p:cTn id="89" dur="4000"/>
                                        <p:tgtEl>
                                          <p:spTgt spid="10"/>
                                        </p:tgtEl>
                                      </p:cBhvr>
                                    </p:animEffect>
                                    <p:set>
                                      <p:cBhvr>
                                        <p:cTn id="90" dur="1" fill="hold">
                                          <p:stCondLst>
                                            <p:cond delay="3999"/>
                                          </p:stCondLst>
                                        </p:cTn>
                                        <p:tgtEl>
                                          <p:spTgt spid="10"/>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
                                        </p:tgtEl>
                                        <p:attrNameLst>
                                          <p:attrName>style.visibility</p:attrName>
                                        </p:attrNameLst>
                                      </p:cBhvr>
                                      <p:to>
                                        <p:strVal val="visible"/>
                                      </p:to>
                                    </p:set>
                                  </p:childTnLst>
                                </p:cTn>
                              </p:par>
                            </p:childTnLst>
                          </p:cTn>
                        </p:par>
                        <p:par>
                          <p:cTn id="95" fill="hold">
                            <p:stCondLst>
                              <p:cond delay="0"/>
                            </p:stCondLst>
                            <p:childTnLst>
                              <p:par>
                                <p:cTn id="96" presetID="22" presetClass="exit" presetSubtype="8" fill="hold" grpId="1" nodeType="afterEffect">
                                  <p:stCondLst>
                                    <p:cond delay="0"/>
                                  </p:stCondLst>
                                  <p:childTnLst>
                                    <p:animEffect transition="out" filter="wipe(left)">
                                      <p:cBhvr>
                                        <p:cTn id="97" dur="4000"/>
                                        <p:tgtEl>
                                          <p:spTgt spid="9"/>
                                        </p:tgtEl>
                                      </p:cBhvr>
                                    </p:animEffect>
                                    <p:set>
                                      <p:cBhvr>
                                        <p:cTn id="98" dur="1" fill="hold">
                                          <p:stCondLst>
                                            <p:cond delay="3999"/>
                                          </p:stCondLst>
                                        </p:cTn>
                                        <p:tgtEl>
                                          <p:spTgt spid="9"/>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7"/>
                                        </p:tgtEl>
                                        <p:attrNameLst>
                                          <p:attrName>style.visibility</p:attrName>
                                        </p:attrNameLst>
                                      </p:cBhvr>
                                      <p:to>
                                        <p:strVal val="visible"/>
                                      </p:to>
                                    </p:set>
                                  </p:childTnLst>
                                </p:cTn>
                              </p:par>
                            </p:childTnLst>
                          </p:cTn>
                        </p:par>
                        <p:par>
                          <p:cTn id="103" fill="hold">
                            <p:stCondLst>
                              <p:cond delay="0"/>
                            </p:stCondLst>
                            <p:childTnLst>
                              <p:par>
                                <p:cTn id="104" presetID="22" presetClass="exit" presetSubtype="8" fill="hold" grpId="1" nodeType="afterEffect">
                                  <p:stCondLst>
                                    <p:cond delay="0"/>
                                  </p:stCondLst>
                                  <p:childTnLst>
                                    <p:animEffect transition="out" filter="wipe(left)">
                                      <p:cBhvr>
                                        <p:cTn id="105" dur="4000"/>
                                        <p:tgtEl>
                                          <p:spTgt spid="17"/>
                                        </p:tgtEl>
                                      </p:cBhvr>
                                    </p:animEffect>
                                    <p:set>
                                      <p:cBhvr>
                                        <p:cTn id="106" dur="1" fill="hold">
                                          <p:stCondLst>
                                            <p:cond delay="3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8" grpId="0" animBg="1"/>
      <p:bldP spid="18" grpId="1" animBg="1"/>
      <p:bldP spid="17" grpId="0" animBg="1"/>
      <p:bldP spid="1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294041"/>
            <a:ext cx="3745089" cy="707849"/>
          </a:xfrm>
        </p:spPr>
        <p:txBody>
          <a:bodyPr>
            <a:normAutofit/>
          </a:bodyPr>
          <a:lstStyle/>
          <a:p>
            <a:r>
              <a:rPr lang="en-GB" sz="3600" b="1" dirty="0" err="1">
                <a:solidFill>
                  <a:schemeClr val="bg1"/>
                </a:solidFill>
              </a:rPr>
              <a:t>Vokabeln</a:t>
            </a:r>
            <a:endParaRPr lang="en-GB" sz="3600" b="1" dirty="0">
              <a:solidFill>
                <a:schemeClr val="bg1"/>
              </a:solidFill>
            </a:endParaRPr>
          </a:p>
        </p:txBody>
      </p:sp>
      <p:sp>
        <p:nvSpPr>
          <p:cNvPr id="36" name="TextBox 35">
            <a:extLst>
              <a:ext uri="{FF2B5EF4-FFF2-40B4-BE49-F238E27FC236}">
                <a16:creationId xmlns:a16="http://schemas.microsoft.com/office/drawing/2014/main" id="{2703FE88-EB4E-0C43-A533-D1F4AF546CAF}"/>
              </a:ext>
            </a:extLst>
          </p:cNvPr>
          <p:cNvSpPr txBox="1"/>
          <p:nvPr/>
        </p:nvSpPr>
        <p:spPr>
          <a:xfrm>
            <a:off x="7614137" y="1955298"/>
            <a:ext cx="4286407" cy="646331"/>
          </a:xfrm>
          <a:prstGeom prst="rect">
            <a:avLst/>
          </a:prstGeom>
          <a:noFill/>
        </p:spPr>
        <p:txBody>
          <a:bodyPr vert="horz" wrap="square" rtlCol="0">
            <a:spAutoFit/>
          </a:bodyPr>
          <a:lstStyle/>
          <a:p>
            <a:r>
              <a:rPr lang="en-US" sz="3600" dirty="0" err="1">
                <a:solidFill>
                  <a:schemeClr val="accent5">
                    <a:lumMod val="50000"/>
                  </a:schemeClr>
                </a:solidFill>
              </a:rPr>
              <a:t>Öster</a:t>
            </a:r>
            <a:r>
              <a:rPr lang="en-US" sz="3600" b="1" dirty="0">
                <a:solidFill>
                  <a:srgbClr val="DAA520"/>
                </a:solidFill>
              </a:rPr>
              <a:t> __ </a:t>
            </a:r>
            <a:r>
              <a:rPr lang="en-US" sz="3600" dirty="0" err="1">
                <a:solidFill>
                  <a:schemeClr val="accent5">
                    <a:lumMod val="50000"/>
                  </a:schemeClr>
                </a:solidFill>
              </a:rPr>
              <a:t>eich</a:t>
            </a:r>
            <a:endParaRPr lang="en-US" sz="3600" b="1" dirty="0">
              <a:solidFill>
                <a:srgbClr val="DAA520"/>
              </a:solidFill>
            </a:endParaRPr>
          </a:p>
        </p:txBody>
      </p:sp>
      <p:sp>
        <p:nvSpPr>
          <p:cNvPr id="37" name="TextBox 36">
            <a:extLst>
              <a:ext uri="{FF2B5EF4-FFF2-40B4-BE49-F238E27FC236}">
                <a16:creationId xmlns:a16="http://schemas.microsoft.com/office/drawing/2014/main" id="{10277CDE-09B2-6842-AA5E-3717D503DA2B}"/>
              </a:ext>
            </a:extLst>
          </p:cNvPr>
          <p:cNvSpPr txBox="1"/>
          <p:nvPr/>
        </p:nvSpPr>
        <p:spPr>
          <a:xfrm>
            <a:off x="7400541" y="3195286"/>
            <a:ext cx="3105526" cy="646331"/>
          </a:xfrm>
          <a:prstGeom prst="rect">
            <a:avLst/>
          </a:prstGeom>
          <a:noFill/>
        </p:spPr>
        <p:txBody>
          <a:bodyPr vert="horz" wrap="square" rtlCol="0">
            <a:spAutoFit/>
          </a:bodyPr>
          <a:lstStyle/>
          <a:p>
            <a:r>
              <a:rPr lang="en-US" sz="3600" dirty="0">
                <a:solidFill>
                  <a:schemeClr val="accent5">
                    <a:lumMod val="50000"/>
                  </a:schemeClr>
                </a:solidFill>
              </a:rPr>
              <a:t>das Gel</a:t>
            </a:r>
            <a:r>
              <a:rPr lang="en-US" sz="3600" b="1" dirty="0">
                <a:solidFill>
                  <a:srgbClr val="DAA520"/>
                </a:solidFill>
              </a:rPr>
              <a:t>__</a:t>
            </a:r>
          </a:p>
        </p:txBody>
      </p:sp>
      <p:sp>
        <p:nvSpPr>
          <p:cNvPr id="38" name="TextBox 37">
            <a:extLst>
              <a:ext uri="{FF2B5EF4-FFF2-40B4-BE49-F238E27FC236}">
                <a16:creationId xmlns:a16="http://schemas.microsoft.com/office/drawing/2014/main" id="{8A3DD66A-9CF1-7940-AD28-FC492C3A6C72}"/>
              </a:ext>
            </a:extLst>
          </p:cNvPr>
          <p:cNvSpPr txBox="1"/>
          <p:nvPr/>
        </p:nvSpPr>
        <p:spPr>
          <a:xfrm>
            <a:off x="6759218" y="980625"/>
            <a:ext cx="5141327" cy="646331"/>
          </a:xfrm>
          <a:prstGeom prst="rect">
            <a:avLst/>
          </a:prstGeom>
          <a:noFill/>
        </p:spPr>
        <p:txBody>
          <a:bodyPr vert="horz" wrap="square" rtlCol="0">
            <a:spAutoFit/>
          </a:bodyPr>
          <a:lstStyle/>
          <a:p>
            <a:r>
              <a:rPr lang="en-US" sz="3600" dirty="0">
                <a:solidFill>
                  <a:schemeClr val="accent5">
                    <a:lumMod val="50000"/>
                  </a:schemeClr>
                </a:solidFill>
              </a:rPr>
              <a:t>das </a:t>
            </a:r>
            <a:r>
              <a:rPr lang="en-US" sz="3600" dirty="0" err="1">
                <a:solidFill>
                  <a:schemeClr val="accent5">
                    <a:lumMod val="50000"/>
                  </a:schemeClr>
                </a:solidFill>
              </a:rPr>
              <a:t>Spi</a:t>
            </a:r>
            <a:r>
              <a:rPr lang="en-US" sz="3600" b="1" dirty="0">
                <a:solidFill>
                  <a:srgbClr val="DAA520"/>
                </a:solidFill>
              </a:rPr>
              <a:t>__</a:t>
            </a:r>
            <a:r>
              <a:rPr lang="en-US" sz="3600" dirty="0">
                <a:solidFill>
                  <a:srgbClr val="115076"/>
                </a:solidFill>
              </a:rPr>
              <a:t>l</a:t>
            </a:r>
            <a:endParaRPr lang="en-US" sz="3600" dirty="0">
              <a:solidFill>
                <a:schemeClr val="accent5">
                  <a:lumMod val="50000"/>
                </a:schemeClr>
              </a:solidFill>
            </a:endParaRPr>
          </a:p>
        </p:txBody>
      </p:sp>
      <p:sp>
        <p:nvSpPr>
          <p:cNvPr id="39" name="TextBox 38">
            <a:extLst>
              <a:ext uri="{FF2B5EF4-FFF2-40B4-BE49-F238E27FC236}">
                <a16:creationId xmlns:a16="http://schemas.microsoft.com/office/drawing/2014/main" id="{C9747516-08EF-0A48-A024-FA8CD823B548}"/>
              </a:ext>
            </a:extLst>
          </p:cNvPr>
          <p:cNvSpPr txBox="1"/>
          <p:nvPr/>
        </p:nvSpPr>
        <p:spPr>
          <a:xfrm>
            <a:off x="3995917" y="2971530"/>
            <a:ext cx="2498293" cy="646331"/>
          </a:xfrm>
          <a:prstGeom prst="rect">
            <a:avLst/>
          </a:prstGeom>
          <a:noFill/>
        </p:spPr>
        <p:txBody>
          <a:bodyPr vert="horz" wrap="square" rtlCol="0">
            <a:spAutoFit/>
          </a:bodyPr>
          <a:lstStyle/>
          <a:p>
            <a:r>
              <a:rPr lang="en-US" sz="3600" dirty="0">
                <a:solidFill>
                  <a:schemeClr val="accent5">
                    <a:lumMod val="50000"/>
                  </a:schemeClr>
                </a:solidFill>
              </a:rPr>
              <a:t>der A</a:t>
            </a:r>
            <a:r>
              <a:rPr lang="en-US" sz="3600" b="1" dirty="0">
                <a:solidFill>
                  <a:srgbClr val="DAA520"/>
                </a:solidFill>
              </a:rPr>
              <a:t>__</a:t>
            </a:r>
            <a:r>
              <a:rPr lang="en-US" sz="3600" dirty="0" err="1">
                <a:solidFill>
                  <a:srgbClr val="115076"/>
                </a:solidFill>
              </a:rPr>
              <a:t>zt</a:t>
            </a:r>
            <a:endParaRPr lang="en-US" sz="3600" dirty="0">
              <a:solidFill>
                <a:schemeClr val="accent5">
                  <a:lumMod val="50000"/>
                </a:schemeClr>
              </a:solidFill>
            </a:endParaRPr>
          </a:p>
        </p:txBody>
      </p:sp>
      <p:sp>
        <p:nvSpPr>
          <p:cNvPr id="40" name="TextBox 39">
            <a:extLst>
              <a:ext uri="{FF2B5EF4-FFF2-40B4-BE49-F238E27FC236}">
                <a16:creationId xmlns:a16="http://schemas.microsoft.com/office/drawing/2014/main" id="{368DB355-CEC7-C84D-8F68-305CDD01B4F6}"/>
              </a:ext>
            </a:extLst>
          </p:cNvPr>
          <p:cNvSpPr txBox="1"/>
          <p:nvPr/>
        </p:nvSpPr>
        <p:spPr>
          <a:xfrm>
            <a:off x="1904845" y="1385453"/>
            <a:ext cx="3453634" cy="646331"/>
          </a:xfrm>
          <a:prstGeom prst="rect">
            <a:avLst/>
          </a:prstGeom>
          <a:noFill/>
        </p:spPr>
        <p:txBody>
          <a:bodyPr vert="horz" wrap="square" rtlCol="0">
            <a:spAutoFit/>
          </a:bodyPr>
          <a:lstStyle/>
          <a:p>
            <a:r>
              <a:rPr lang="en-US" sz="3600" dirty="0">
                <a:solidFill>
                  <a:schemeClr val="accent5">
                    <a:lumMod val="50000"/>
                  </a:schemeClr>
                </a:solidFill>
              </a:rPr>
              <a:t>a</a:t>
            </a:r>
            <a:r>
              <a:rPr lang="en-US" sz="3600" b="1" dirty="0">
                <a:solidFill>
                  <a:srgbClr val="DAA520"/>
                </a:solidFill>
              </a:rPr>
              <a:t>__</a:t>
            </a:r>
            <a:r>
              <a:rPr lang="en-US" sz="3600" dirty="0" err="1">
                <a:solidFill>
                  <a:schemeClr val="accent5">
                    <a:lumMod val="50000"/>
                  </a:schemeClr>
                </a:solidFill>
              </a:rPr>
              <a:t>ch</a:t>
            </a:r>
            <a:endParaRPr lang="en-US" sz="3600" dirty="0">
              <a:solidFill>
                <a:schemeClr val="accent5">
                  <a:lumMod val="50000"/>
                </a:schemeClr>
              </a:solidFill>
            </a:endParaRPr>
          </a:p>
        </p:txBody>
      </p:sp>
      <p:sp>
        <p:nvSpPr>
          <p:cNvPr id="42" name="TextBox 41">
            <a:extLst>
              <a:ext uri="{FF2B5EF4-FFF2-40B4-BE49-F238E27FC236}">
                <a16:creationId xmlns:a16="http://schemas.microsoft.com/office/drawing/2014/main" id="{61489766-0466-2A4B-BDCB-2F7A14854126}"/>
              </a:ext>
            </a:extLst>
          </p:cNvPr>
          <p:cNvSpPr txBox="1"/>
          <p:nvPr/>
        </p:nvSpPr>
        <p:spPr>
          <a:xfrm>
            <a:off x="649009" y="3121043"/>
            <a:ext cx="6414145" cy="646331"/>
          </a:xfrm>
          <a:prstGeom prst="rect">
            <a:avLst/>
          </a:prstGeom>
          <a:noFill/>
        </p:spPr>
        <p:txBody>
          <a:bodyPr vert="horz" wrap="square" rtlCol="0">
            <a:spAutoFit/>
          </a:bodyPr>
          <a:lstStyle/>
          <a:p>
            <a:r>
              <a:rPr lang="en-US" sz="3600" dirty="0" err="1">
                <a:solidFill>
                  <a:schemeClr val="accent5">
                    <a:lumMod val="50000"/>
                  </a:schemeClr>
                </a:solidFill>
              </a:rPr>
              <a:t>es</a:t>
            </a:r>
            <a:r>
              <a:rPr lang="en-US" sz="3600" dirty="0">
                <a:solidFill>
                  <a:schemeClr val="accent5">
                    <a:lumMod val="50000"/>
                  </a:schemeClr>
                </a:solidFill>
              </a:rPr>
              <a:t> </a:t>
            </a:r>
            <a:r>
              <a:rPr lang="en-US" sz="3600" dirty="0" err="1">
                <a:solidFill>
                  <a:schemeClr val="accent5">
                    <a:lumMod val="50000"/>
                  </a:schemeClr>
                </a:solidFill>
              </a:rPr>
              <a:t>gi</a:t>
            </a:r>
            <a:r>
              <a:rPr lang="en-US" sz="3600" b="1" dirty="0">
                <a:solidFill>
                  <a:srgbClr val="DAA520"/>
                </a:solidFill>
              </a:rPr>
              <a:t>__</a:t>
            </a:r>
            <a:r>
              <a:rPr lang="en-US" sz="3600" dirty="0">
                <a:solidFill>
                  <a:schemeClr val="accent5">
                    <a:lumMod val="50000"/>
                  </a:schemeClr>
                </a:solidFill>
              </a:rPr>
              <a:t>t</a:t>
            </a:r>
          </a:p>
        </p:txBody>
      </p:sp>
      <p:sp>
        <p:nvSpPr>
          <p:cNvPr id="43" name="TextBox 42">
            <a:extLst>
              <a:ext uri="{FF2B5EF4-FFF2-40B4-BE49-F238E27FC236}">
                <a16:creationId xmlns:a16="http://schemas.microsoft.com/office/drawing/2014/main" id="{8E257FE6-7958-1A48-A411-AFB44255BA35}"/>
              </a:ext>
            </a:extLst>
          </p:cNvPr>
          <p:cNvSpPr txBox="1"/>
          <p:nvPr/>
        </p:nvSpPr>
        <p:spPr>
          <a:xfrm>
            <a:off x="8560340" y="4177380"/>
            <a:ext cx="3295025" cy="646331"/>
          </a:xfrm>
          <a:prstGeom prst="rect">
            <a:avLst/>
          </a:prstGeom>
          <a:noFill/>
        </p:spPr>
        <p:txBody>
          <a:bodyPr vert="horz" wrap="square" rtlCol="0">
            <a:spAutoFit/>
          </a:bodyPr>
          <a:lstStyle/>
          <a:p>
            <a:r>
              <a:rPr lang="en-US" sz="3600" dirty="0" err="1">
                <a:solidFill>
                  <a:schemeClr val="accent5">
                    <a:lumMod val="50000"/>
                  </a:schemeClr>
                </a:solidFill>
              </a:rPr>
              <a:t>mit</a:t>
            </a:r>
            <a:r>
              <a:rPr lang="en-US" sz="3600" dirty="0">
                <a:solidFill>
                  <a:schemeClr val="accent5">
                    <a:lumMod val="50000"/>
                  </a:schemeClr>
                </a:solidFill>
              </a:rPr>
              <a:t> </a:t>
            </a:r>
            <a:r>
              <a:rPr lang="en-US" sz="3600" dirty="0" err="1">
                <a:solidFill>
                  <a:schemeClr val="accent5">
                    <a:lumMod val="50000"/>
                  </a:schemeClr>
                </a:solidFill>
              </a:rPr>
              <a:t>Fre</a:t>
            </a:r>
            <a:r>
              <a:rPr lang="en-US" sz="3600" b="1" dirty="0">
                <a:solidFill>
                  <a:srgbClr val="DAA520"/>
                </a:solidFill>
              </a:rPr>
              <a:t>__</a:t>
            </a:r>
            <a:r>
              <a:rPr lang="en-US" sz="3600" dirty="0" err="1">
                <a:solidFill>
                  <a:schemeClr val="accent5">
                    <a:lumMod val="50000"/>
                  </a:schemeClr>
                </a:solidFill>
              </a:rPr>
              <a:t>nden</a:t>
            </a:r>
            <a:endParaRPr lang="en-US" sz="3600" dirty="0">
              <a:solidFill>
                <a:schemeClr val="accent5">
                  <a:lumMod val="50000"/>
                </a:schemeClr>
              </a:solidFill>
            </a:endParaRPr>
          </a:p>
        </p:txBody>
      </p:sp>
      <p:sp>
        <p:nvSpPr>
          <p:cNvPr id="44" name="TextBox 43">
            <a:extLst>
              <a:ext uri="{FF2B5EF4-FFF2-40B4-BE49-F238E27FC236}">
                <a16:creationId xmlns:a16="http://schemas.microsoft.com/office/drawing/2014/main" id="{405131C6-4C57-944B-B111-D89A8C27AA86}"/>
              </a:ext>
            </a:extLst>
          </p:cNvPr>
          <p:cNvSpPr txBox="1"/>
          <p:nvPr/>
        </p:nvSpPr>
        <p:spPr>
          <a:xfrm>
            <a:off x="3232455" y="1922479"/>
            <a:ext cx="2975167" cy="646331"/>
          </a:xfrm>
          <a:prstGeom prst="rect">
            <a:avLst/>
          </a:prstGeom>
          <a:noFill/>
        </p:spPr>
        <p:txBody>
          <a:bodyPr vert="horz" wrap="square" rtlCol="0">
            <a:spAutoFit/>
          </a:bodyPr>
          <a:lstStyle/>
          <a:p>
            <a:r>
              <a:rPr lang="en-US" sz="3600" dirty="0">
                <a:solidFill>
                  <a:schemeClr val="accent5">
                    <a:lumMod val="50000"/>
                  </a:schemeClr>
                </a:solidFill>
              </a:rPr>
              <a:t>f</a:t>
            </a:r>
            <a:r>
              <a:rPr lang="en-US" sz="3600" b="1" dirty="0">
                <a:solidFill>
                  <a:srgbClr val="DAA520"/>
                </a:solidFill>
              </a:rPr>
              <a:t>__</a:t>
            </a:r>
            <a:r>
              <a:rPr lang="en-US" sz="3600" dirty="0" err="1">
                <a:solidFill>
                  <a:schemeClr val="accent5">
                    <a:lumMod val="50000"/>
                  </a:schemeClr>
                </a:solidFill>
              </a:rPr>
              <a:t>st</a:t>
            </a:r>
            <a:endParaRPr lang="en-US" sz="3600" dirty="0">
              <a:solidFill>
                <a:schemeClr val="accent5">
                  <a:lumMod val="50000"/>
                </a:schemeClr>
              </a:solidFill>
            </a:endParaRPr>
          </a:p>
        </p:txBody>
      </p:sp>
      <p:sp>
        <p:nvSpPr>
          <p:cNvPr id="45" name="TextBox 44">
            <a:extLst>
              <a:ext uri="{FF2B5EF4-FFF2-40B4-BE49-F238E27FC236}">
                <a16:creationId xmlns:a16="http://schemas.microsoft.com/office/drawing/2014/main" id="{5C977307-0B9C-8549-A959-AF638D8EAC5E}"/>
              </a:ext>
            </a:extLst>
          </p:cNvPr>
          <p:cNvSpPr txBox="1"/>
          <p:nvPr/>
        </p:nvSpPr>
        <p:spPr>
          <a:xfrm>
            <a:off x="1421044" y="4964714"/>
            <a:ext cx="5565947" cy="1015663"/>
          </a:xfrm>
          <a:prstGeom prst="rect">
            <a:avLst/>
          </a:prstGeom>
          <a:noFill/>
        </p:spPr>
        <p:txBody>
          <a:bodyPr wrap="none" rtlCol="0">
            <a:spAutoFit/>
          </a:bodyPr>
          <a:lstStyle/>
          <a:p>
            <a:r>
              <a:rPr lang="en-US" sz="6000" dirty="0">
                <a:solidFill>
                  <a:schemeClr val="accent5">
                    <a:lumMod val="50000"/>
                  </a:schemeClr>
                </a:solidFill>
              </a:rPr>
              <a:t>_ _ _  _ _ _ _ _ _</a:t>
            </a:r>
          </a:p>
        </p:txBody>
      </p:sp>
      <p:sp>
        <p:nvSpPr>
          <p:cNvPr id="46" name="TextBox 45">
            <a:extLst>
              <a:ext uri="{FF2B5EF4-FFF2-40B4-BE49-F238E27FC236}">
                <a16:creationId xmlns:a16="http://schemas.microsoft.com/office/drawing/2014/main" id="{B109D3B0-004E-9345-94D4-ECC691A5FE22}"/>
              </a:ext>
            </a:extLst>
          </p:cNvPr>
          <p:cNvSpPr txBox="1"/>
          <p:nvPr/>
        </p:nvSpPr>
        <p:spPr>
          <a:xfrm>
            <a:off x="3631662" y="4210301"/>
            <a:ext cx="3176412" cy="646331"/>
          </a:xfrm>
          <a:prstGeom prst="rect">
            <a:avLst/>
          </a:prstGeom>
          <a:noFill/>
        </p:spPr>
        <p:txBody>
          <a:bodyPr vert="horz" wrap="square" rtlCol="0">
            <a:spAutoFit/>
          </a:bodyPr>
          <a:lstStyle/>
          <a:p>
            <a:r>
              <a:rPr lang="en-US" sz="3600" dirty="0" err="1">
                <a:solidFill>
                  <a:schemeClr val="accent5">
                    <a:lumMod val="50000"/>
                  </a:schemeClr>
                </a:solidFill>
              </a:rPr>
              <a:t>wie</a:t>
            </a:r>
            <a:r>
              <a:rPr lang="en-US" sz="3600" dirty="0">
                <a:solidFill>
                  <a:schemeClr val="accent5">
                    <a:lumMod val="50000"/>
                  </a:schemeClr>
                </a:solidFill>
              </a:rPr>
              <a:t> </a:t>
            </a:r>
            <a:r>
              <a:rPr lang="en-US" sz="3600" dirty="0" err="1">
                <a:solidFill>
                  <a:schemeClr val="accent5">
                    <a:lumMod val="50000"/>
                  </a:schemeClr>
                </a:solidFill>
              </a:rPr>
              <a:t>vie</a:t>
            </a:r>
            <a:r>
              <a:rPr lang="en-US" sz="3600" b="1" dirty="0" err="1">
                <a:solidFill>
                  <a:srgbClr val="DAA520"/>
                </a:solidFill>
              </a:rPr>
              <a:t>__</a:t>
            </a:r>
            <a:r>
              <a:rPr lang="en-US" sz="3600" dirty="0" err="1">
                <a:solidFill>
                  <a:srgbClr val="115076"/>
                </a:solidFill>
              </a:rPr>
              <a:t>e</a:t>
            </a:r>
            <a:endParaRPr lang="en-US" sz="3600" dirty="0">
              <a:solidFill>
                <a:schemeClr val="accent5">
                  <a:lumMod val="50000"/>
                </a:schemeClr>
              </a:solidFill>
            </a:endParaRPr>
          </a:p>
        </p:txBody>
      </p:sp>
      <p:sp>
        <p:nvSpPr>
          <p:cNvPr id="48" name="TextBox 47">
            <a:extLst>
              <a:ext uri="{FF2B5EF4-FFF2-40B4-BE49-F238E27FC236}">
                <a16:creationId xmlns:a16="http://schemas.microsoft.com/office/drawing/2014/main" id="{8D307297-FA3F-0447-9AB6-E55B37743282}"/>
              </a:ext>
            </a:extLst>
          </p:cNvPr>
          <p:cNvSpPr txBox="1"/>
          <p:nvPr/>
        </p:nvSpPr>
        <p:spPr>
          <a:xfrm>
            <a:off x="2286885" y="1385453"/>
            <a:ext cx="461986" cy="646331"/>
          </a:xfrm>
          <a:prstGeom prst="rect">
            <a:avLst/>
          </a:prstGeom>
          <a:noFill/>
        </p:spPr>
        <p:txBody>
          <a:bodyPr wrap="none" rtlCol="0">
            <a:spAutoFit/>
          </a:bodyPr>
          <a:lstStyle/>
          <a:p>
            <a:r>
              <a:rPr lang="en-US" sz="3600" b="1" dirty="0">
                <a:solidFill>
                  <a:srgbClr val="DAA520"/>
                </a:solidFill>
              </a:rPr>
              <a:t>u</a:t>
            </a:r>
          </a:p>
        </p:txBody>
      </p:sp>
      <p:sp>
        <p:nvSpPr>
          <p:cNvPr id="49" name="TextBox 48">
            <a:extLst>
              <a:ext uri="{FF2B5EF4-FFF2-40B4-BE49-F238E27FC236}">
                <a16:creationId xmlns:a16="http://schemas.microsoft.com/office/drawing/2014/main" id="{6928B6FD-F578-4546-9615-64FC500A70AD}"/>
              </a:ext>
            </a:extLst>
          </p:cNvPr>
          <p:cNvSpPr txBox="1"/>
          <p:nvPr/>
        </p:nvSpPr>
        <p:spPr>
          <a:xfrm>
            <a:off x="3419508" y="1877375"/>
            <a:ext cx="489236" cy="646331"/>
          </a:xfrm>
          <a:prstGeom prst="rect">
            <a:avLst/>
          </a:prstGeom>
          <a:noFill/>
        </p:spPr>
        <p:txBody>
          <a:bodyPr wrap="none" rtlCol="0">
            <a:spAutoFit/>
          </a:bodyPr>
          <a:lstStyle/>
          <a:p>
            <a:r>
              <a:rPr lang="en-US" sz="3600" b="1" dirty="0">
                <a:solidFill>
                  <a:srgbClr val="DAA520"/>
                </a:solidFill>
              </a:rPr>
              <a:t>a</a:t>
            </a:r>
          </a:p>
        </p:txBody>
      </p:sp>
      <p:sp>
        <p:nvSpPr>
          <p:cNvPr id="50" name="TextBox 49">
            <a:extLst>
              <a:ext uri="{FF2B5EF4-FFF2-40B4-BE49-F238E27FC236}">
                <a16:creationId xmlns:a16="http://schemas.microsoft.com/office/drawing/2014/main" id="{97A8F4FF-95D6-004A-A7EC-C5D66D103A6B}"/>
              </a:ext>
            </a:extLst>
          </p:cNvPr>
          <p:cNvSpPr txBox="1"/>
          <p:nvPr/>
        </p:nvSpPr>
        <p:spPr>
          <a:xfrm>
            <a:off x="5394657" y="2934031"/>
            <a:ext cx="332142" cy="646331"/>
          </a:xfrm>
          <a:prstGeom prst="rect">
            <a:avLst/>
          </a:prstGeom>
          <a:noFill/>
        </p:spPr>
        <p:txBody>
          <a:bodyPr wrap="none" rtlCol="0">
            <a:spAutoFit/>
          </a:bodyPr>
          <a:lstStyle/>
          <a:p>
            <a:r>
              <a:rPr lang="en-US" sz="3600" b="1" dirty="0">
                <a:solidFill>
                  <a:srgbClr val="DAA520"/>
                </a:solidFill>
              </a:rPr>
              <a:t>r</a:t>
            </a:r>
          </a:p>
        </p:txBody>
      </p:sp>
      <p:sp>
        <p:nvSpPr>
          <p:cNvPr id="51" name="TextBox 50">
            <a:extLst>
              <a:ext uri="{FF2B5EF4-FFF2-40B4-BE49-F238E27FC236}">
                <a16:creationId xmlns:a16="http://schemas.microsoft.com/office/drawing/2014/main" id="{D2EAD74D-B3CD-3D4E-95F2-5E320FD326B9}"/>
              </a:ext>
            </a:extLst>
          </p:cNvPr>
          <p:cNvSpPr txBox="1"/>
          <p:nvPr/>
        </p:nvSpPr>
        <p:spPr>
          <a:xfrm>
            <a:off x="8363640" y="987453"/>
            <a:ext cx="479618" cy="646331"/>
          </a:xfrm>
          <a:prstGeom prst="rect">
            <a:avLst/>
          </a:prstGeom>
          <a:noFill/>
        </p:spPr>
        <p:txBody>
          <a:bodyPr wrap="none" rtlCol="0">
            <a:spAutoFit/>
          </a:bodyPr>
          <a:lstStyle/>
          <a:p>
            <a:r>
              <a:rPr lang="en-US" sz="3600" b="1" dirty="0">
                <a:solidFill>
                  <a:srgbClr val="DAA520"/>
                </a:solidFill>
              </a:rPr>
              <a:t>e</a:t>
            </a:r>
          </a:p>
        </p:txBody>
      </p:sp>
      <p:sp>
        <p:nvSpPr>
          <p:cNvPr id="52" name="TextBox 51">
            <a:extLst>
              <a:ext uri="{FF2B5EF4-FFF2-40B4-BE49-F238E27FC236}">
                <a16:creationId xmlns:a16="http://schemas.microsoft.com/office/drawing/2014/main" id="{3C6BBF9D-C56B-E349-8EAA-1A4DED74710C}"/>
              </a:ext>
            </a:extLst>
          </p:cNvPr>
          <p:cNvSpPr txBox="1"/>
          <p:nvPr/>
        </p:nvSpPr>
        <p:spPr>
          <a:xfrm>
            <a:off x="1773654" y="3121042"/>
            <a:ext cx="489236" cy="646331"/>
          </a:xfrm>
          <a:prstGeom prst="rect">
            <a:avLst/>
          </a:prstGeom>
          <a:noFill/>
        </p:spPr>
        <p:txBody>
          <a:bodyPr wrap="none" rtlCol="0">
            <a:spAutoFit/>
          </a:bodyPr>
          <a:lstStyle/>
          <a:p>
            <a:r>
              <a:rPr lang="en-US" sz="3600" b="1" dirty="0">
                <a:solidFill>
                  <a:srgbClr val="DAA520"/>
                </a:solidFill>
              </a:rPr>
              <a:t>b</a:t>
            </a:r>
          </a:p>
        </p:txBody>
      </p:sp>
      <p:sp>
        <p:nvSpPr>
          <p:cNvPr id="53" name="TextBox 52">
            <a:extLst>
              <a:ext uri="{FF2B5EF4-FFF2-40B4-BE49-F238E27FC236}">
                <a16:creationId xmlns:a16="http://schemas.microsoft.com/office/drawing/2014/main" id="{F9F0F669-331E-1B47-BCA0-95CEDD097A7C}"/>
              </a:ext>
            </a:extLst>
          </p:cNvPr>
          <p:cNvSpPr txBox="1"/>
          <p:nvPr/>
        </p:nvSpPr>
        <p:spPr>
          <a:xfrm>
            <a:off x="9112089" y="1968955"/>
            <a:ext cx="332142" cy="646331"/>
          </a:xfrm>
          <a:prstGeom prst="rect">
            <a:avLst/>
          </a:prstGeom>
          <a:noFill/>
        </p:spPr>
        <p:txBody>
          <a:bodyPr wrap="none" rtlCol="0">
            <a:spAutoFit/>
          </a:bodyPr>
          <a:lstStyle/>
          <a:p>
            <a:r>
              <a:rPr lang="en-US" sz="3600" b="1" dirty="0">
                <a:solidFill>
                  <a:srgbClr val="DAA520"/>
                </a:solidFill>
              </a:rPr>
              <a:t>r</a:t>
            </a:r>
          </a:p>
        </p:txBody>
      </p:sp>
      <p:sp>
        <p:nvSpPr>
          <p:cNvPr id="54" name="TextBox 53">
            <a:extLst>
              <a:ext uri="{FF2B5EF4-FFF2-40B4-BE49-F238E27FC236}">
                <a16:creationId xmlns:a16="http://schemas.microsoft.com/office/drawing/2014/main" id="{57021BA5-43EF-B84F-B50D-D1457AC4375C}"/>
              </a:ext>
            </a:extLst>
          </p:cNvPr>
          <p:cNvSpPr txBox="1"/>
          <p:nvPr/>
        </p:nvSpPr>
        <p:spPr>
          <a:xfrm>
            <a:off x="9213203" y="3195285"/>
            <a:ext cx="489236" cy="646331"/>
          </a:xfrm>
          <a:prstGeom prst="rect">
            <a:avLst/>
          </a:prstGeom>
          <a:noFill/>
        </p:spPr>
        <p:txBody>
          <a:bodyPr wrap="none" rtlCol="0">
            <a:spAutoFit/>
          </a:bodyPr>
          <a:lstStyle/>
          <a:p>
            <a:r>
              <a:rPr lang="en-US" sz="3600" b="1" dirty="0">
                <a:solidFill>
                  <a:srgbClr val="DAA520"/>
                </a:solidFill>
              </a:rPr>
              <a:t>d</a:t>
            </a:r>
          </a:p>
        </p:txBody>
      </p:sp>
      <p:sp>
        <p:nvSpPr>
          <p:cNvPr id="55" name="TextBox 54">
            <a:extLst>
              <a:ext uri="{FF2B5EF4-FFF2-40B4-BE49-F238E27FC236}">
                <a16:creationId xmlns:a16="http://schemas.microsoft.com/office/drawing/2014/main" id="{AA1863C2-E229-7B48-B004-70FF13443CC8}"/>
              </a:ext>
            </a:extLst>
          </p:cNvPr>
          <p:cNvSpPr txBox="1"/>
          <p:nvPr/>
        </p:nvSpPr>
        <p:spPr>
          <a:xfrm>
            <a:off x="5321108" y="4192988"/>
            <a:ext cx="295274" cy="646331"/>
          </a:xfrm>
          <a:prstGeom prst="rect">
            <a:avLst/>
          </a:prstGeom>
          <a:noFill/>
        </p:spPr>
        <p:txBody>
          <a:bodyPr wrap="none" rtlCol="0">
            <a:spAutoFit/>
          </a:bodyPr>
          <a:lstStyle/>
          <a:p>
            <a:r>
              <a:rPr lang="en-US" sz="3600" b="1" dirty="0">
                <a:solidFill>
                  <a:srgbClr val="DAA520"/>
                </a:solidFill>
              </a:rPr>
              <a:t>l</a:t>
            </a:r>
          </a:p>
        </p:txBody>
      </p:sp>
      <p:sp>
        <p:nvSpPr>
          <p:cNvPr id="56" name="TextBox 55">
            <a:extLst>
              <a:ext uri="{FF2B5EF4-FFF2-40B4-BE49-F238E27FC236}">
                <a16:creationId xmlns:a16="http://schemas.microsoft.com/office/drawing/2014/main" id="{487DF779-1D60-0843-8C10-7E1C60D1CB80}"/>
              </a:ext>
            </a:extLst>
          </p:cNvPr>
          <p:cNvSpPr txBox="1"/>
          <p:nvPr/>
        </p:nvSpPr>
        <p:spPr>
          <a:xfrm>
            <a:off x="10091315" y="4177380"/>
            <a:ext cx="461986" cy="646331"/>
          </a:xfrm>
          <a:prstGeom prst="rect">
            <a:avLst/>
          </a:prstGeom>
          <a:noFill/>
        </p:spPr>
        <p:txBody>
          <a:bodyPr wrap="none" rtlCol="0">
            <a:spAutoFit/>
          </a:bodyPr>
          <a:lstStyle/>
          <a:p>
            <a:r>
              <a:rPr lang="en-US" sz="3600" b="1" dirty="0">
                <a:solidFill>
                  <a:srgbClr val="DAA520"/>
                </a:solidFill>
              </a:rPr>
              <a:t>u</a:t>
            </a:r>
          </a:p>
        </p:txBody>
      </p:sp>
      <p:sp>
        <p:nvSpPr>
          <p:cNvPr id="23" name="TextBox 22">
            <a:extLst>
              <a:ext uri="{FF2B5EF4-FFF2-40B4-BE49-F238E27FC236}">
                <a16:creationId xmlns:a16="http://schemas.microsoft.com/office/drawing/2014/main" id="{7961BAC9-CFFD-BA4F-80BF-59D1A676DF17}"/>
              </a:ext>
            </a:extLst>
          </p:cNvPr>
          <p:cNvSpPr txBox="1"/>
          <p:nvPr/>
        </p:nvSpPr>
        <p:spPr>
          <a:xfrm>
            <a:off x="3429126" y="5261461"/>
            <a:ext cx="479618" cy="646331"/>
          </a:xfrm>
          <a:prstGeom prst="rect">
            <a:avLst/>
          </a:prstGeom>
          <a:noFill/>
        </p:spPr>
        <p:txBody>
          <a:bodyPr wrap="none" rtlCol="0">
            <a:spAutoFit/>
          </a:bodyPr>
          <a:lstStyle/>
          <a:p>
            <a:r>
              <a:rPr lang="en-US" sz="3600" b="1" dirty="0">
                <a:solidFill>
                  <a:srgbClr val="DAA520"/>
                </a:solidFill>
              </a:rPr>
              <a:t>U</a:t>
            </a:r>
          </a:p>
        </p:txBody>
      </p:sp>
    </p:spTree>
    <p:extLst>
      <p:ext uri="{BB962C8B-B14F-4D97-AF65-F5344CB8AC3E}">
        <p14:creationId xmlns:p14="http://schemas.microsoft.com/office/powerpoint/2010/main" val="202841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1" nodeType="clickEffect">
                                  <p:stCondLst>
                                    <p:cond delay="0"/>
                                  </p:stCondLst>
                                  <p:childTnLst>
                                    <p:animMotion origin="layout" path="M -4.16667E-7 -4.07407E-6 L 0.29349 0.56968 " pathEditMode="relative" rAng="0" ptsTypes="AA">
                                      <p:cBhvr>
                                        <p:cTn id="42" dur="2000" fill="hold"/>
                                        <p:tgtEl>
                                          <p:spTgt spid="48"/>
                                        </p:tgtEl>
                                        <p:attrNameLst>
                                          <p:attrName>ppt_x</p:attrName>
                                          <p:attrName>ppt_y</p:attrName>
                                        </p:attrNameLst>
                                      </p:cBhvr>
                                      <p:rCtr x="14674" y="28472"/>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1" nodeType="clickEffect">
                                  <p:stCondLst>
                                    <p:cond delay="0"/>
                                  </p:stCondLst>
                                  <p:childTnLst>
                                    <p:animMotion origin="layout" path="M 1.04167E-6 -2.22222E-6 L -0.51797 0.61945 " pathEditMode="relative" rAng="0" ptsTypes="AA">
                                      <p:cBhvr>
                                        <p:cTn id="46" dur="2000" fill="hold"/>
                                        <p:tgtEl>
                                          <p:spTgt spid="51"/>
                                        </p:tgtEl>
                                        <p:attrNameLst>
                                          <p:attrName>ppt_x</p:attrName>
                                          <p:attrName>ppt_y</p:attrName>
                                        </p:attrNameLst>
                                      </p:cBhvr>
                                      <p:rCtr x="-25898" y="30972"/>
                                    </p:animMotion>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1" nodeType="clickEffect">
                                  <p:stCondLst>
                                    <p:cond delay="0"/>
                                  </p:stCondLst>
                                  <p:childTnLst>
                                    <p:animMotion origin="layout" path="M 2.5E-6 2.22222E-6 L -0.41263 0.48055 " pathEditMode="relative" rAng="0" ptsTypes="AA">
                                      <p:cBhvr>
                                        <p:cTn id="50" dur="2000" fill="hold"/>
                                        <p:tgtEl>
                                          <p:spTgt spid="53"/>
                                        </p:tgtEl>
                                        <p:attrNameLst>
                                          <p:attrName>ppt_x</p:attrName>
                                          <p:attrName>ppt_y</p:attrName>
                                        </p:attrNameLst>
                                      </p:cBhvr>
                                      <p:rCtr x="-20638" y="24028"/>
                                    </p:animMotion>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grpId="1" nodeType="clickEffect">
                                  <p:stCondLst>
                                    <p:cond delay="0"/>
                                  </p:stCondLst>
                                  <p:childTnLst>
                                    <p:animMotion origin="layout" path="M -8.33333E-7 -3.33333E-6 L 0.1457 0.49375 " pathEditMode="relative" rAng="0" ptsTypes="AA">
                                      <p:cBhvr>
                                        <p:cTn id="54" dur="2000" fill="hold"/>
                                        <p:tgtEl>
                                          <p:spTgt spid="49"/>
                                        </p:tgtEl>
                                        <p:attrNameLst>
                                          <p:attrName>ppt_x</p:attrName>
                                          <p:attrName>ppt_y</p:attrName>
                                        </p:attrNameLst>
                                      </p:cBhvr>
                                      <p:rCtr x="7279" y="24676"/>
                                    </p:animMotion>
                                  </p:childTnLst>
                                </p:cTn>
                              </p:par>
                            </p:childTnLst>
                          </p:cTn>
                        </p:par>
                      </p:childTnLst>
                    </p:cTn>
                  </p:par>
                  <p:par>
                    <p:cTn id="55" fill="hold">
                      <p:stCondLst>
                        <p:cond delay="indefinite"/>
                      </p:stCondLst>
                      <p:childTnLst>
                        <p:par>
                          <p:cTn id="56" fill="hold">
                            <p:stCondLst>
                              <p:cond delay="0"/>
                            </p:stCondLst>
                            <p:childTnLst>
                              <p:par>
                                <p:cTn id="57" presetID="42" presetClass="path" presetSubtype="0" accel="50000" decel="50000" fill="hold" grpId="1" nodeType="clickEffect">
                                  <p:stCondLst>
                                    <p:cond delay="0"/>
                                  </p:stCondLst>
                                  <p:childTnLst>
                                    <p:animMotion origin="layout" path="M -1.25E-6 -2.96296E-6 L -0.63867 0.3 " pathEditMode="relative" rAng="0" ptsTypes="AA">
                                      <p:cBhvr>
                                        <p:cTn id="58" dur="2000" fill="hold"/>
                                        <p:tgtEl>
                                          <p:spTgt spid="54"/>
                                        </p:tgtEl>
                                        <p:attrNameLst>
                                          <p:attrName>ppt_x</p:attrName>
                                          <p:attrName>ppt_y</p:attrName>
                                        </p:attrNameLst>
                                      </p:cBhvr>
                                      <p:rCtr x="-31940" y="15000"/>
                                    </p:animMotion>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grpId="1" nodeType="clickEffect">
                                  <p:stCondLst>
                                    <p:cond delay="0"/>
                                  </p:stCondLst>
                                  <p:childTnLst>
                                    <p:animMotion origin="layout" path="M -0.03867 0.01042 L -0.22409 0.33819 " pathEditMode="relative" rAng="0" ptsTypes="AA">
                                      <p:cBhvr>
                                        <p:cTn id="62" dur="2000" fill="hold"/>
                                        <p:tgtEl>
                                          <p:spTgt spid="50"/>
                                        </p:tgtEl>
                                        <p:attrNameLst>
                                          <p:attrName>ppt_x</p:attrName>
                                          <p:attrName>ppt_y</p:attrName>
                                        </p:attrNameLst>
                                      </p:cBhvr>
                                      <p:rCtr x="-9271" y="16389"/>
                                    </p:animMotion>
                                  </p:childTnLst>
                                </p:cTn>
                              </p:par>
                            </p:childTnLst>
                          </p:cTn>
                        </p:par>
                      </p:childTnLst>
                    </p:cTn>
                  </p:par>
                  <p:par>
                    <p:cTn id="63" fill="hold">
                      <p:stCondLst>
                        <p:cond delay="indefinite"/>
                      </p:stCondLst>
                      <p:childTnLst>
                        <p:par>
                          <p:cTn id="64" fill="hold">
                            <p:stCondLst>
                              <p:cond delay="0"/>
                            </p:stCondLst>
                            <p:childTnLst>
                              <p:par>
                                <p:cTn id="65" presetID="0" presetClass="path" presetSubtype="0" accel="50000" decel="50000" fill="hold" grpId="1" nodeType="clickEffect">
                                  <p:stCondLst>
                                    <p:cond delay="0"/>
                                  </p:stCondLst>
                                  <p:childTnLst>
                                    <p:animMotion origin="layout" path="M 2.29167E-6 -3.33333E-6 L -0.0513 0.15463 " pathEditMode="relative" rAng="0" ptsTypes="AA">
                                      <p:cBhvr>
                                        <p:cTn id="66" dur="2000" fill="hold"/>
                                        <p:tgtEl>
                                          <p:spTgt spid="55"/>
                                        </p:tgtEl>
                                        <p:attrNameLst>
                                          <p:attrName>ppt_x</p:attrName>
                                          <p:attrName>ppt_y</p:attrName>
                                        </p:attrNameLst>
                                      </p:cBhvr>
                                      <p:rCtr x="-2565" y="7731"/>
                                    </p:animMotion>
                                  </p:childTnLst>
                                </p:cTn>
                              </p:par>
                            </p:childTnLst>
                          </p:cTn>
                        </p:par>
                      </p:childTnLst>
                    </p:cTn>
                  </p:par>
                  <p:par>
                    <p:cTn id="67" fill="hold">
                      <p:stCondLst>
                        <p:cond delay="indefinite"/>
                      </p:stCondLst>
                      <p:childTnLst>
                        <p:par>
                          <p:cTn id="68" fill="hold">
                            <p:stCondLst>
                              <p:cond delay="0"/>
                            </p:stCondLst>
                            <p:childTnLst>
                              <p:par>
                                <p:cTn id="69" presetID="42" presetClass="path" presetSubtype="0" accel="50000" decel="50000" fill="hold" grpId="1" nodeType="clickEffect">
                                  <p:stCondLst>
                                    <p:cond delay="0"/>
                                  </p:stCondLst>
                                  <p:childTnLst>
                                    <p:animMotion origin="layout" path="M -4.79167E-6 -3.33333E-6 L 0.37566 0.31088 " pathEditMode="relative" rAng="0" ptsTypes="AA">
                                      <p:cBhvr>
                                        <p:cTn id="70" dur="2000" fill="hold"/>
                                        <p:tgtEl>
                                          <p:spTgt spid="52"/>
                                        </p:tgtEl>
                                        <p:attrNameLst>
                                          <p:attrName>ppt_x</p:attrName>
                                          <p:attrName>ppt_y</p:attrName>
                                        </p:attrNameLst>
                                      </p:cBhvr>
                                      <p:rCtr x="18776" y="15532"/>
                                    </p:animMotion>
                                  </p:childTnLst>
                                </p:cTn>
                              </p:par>
                            </p:childTnLst>
                          </p:cTn>
                        </p:par>
                      </p:childTnLst>
                    </p:cTn>
                  </p:par>
                  <p:par>
                    <p:cTn id="71" fill="hold">
                      <p:stCondLst>
                        <p:cond delay="indefinite"/>
                      </p:stCondLst>
                      <p:childTnLst>
                        <p:par>
                          <p:cTn id="72" fill="hold">
                            <p:stCondLst>
                              <p:cond delay="0"/>
                            </p:stCondLst>
                            <p:childTnLst>
                              <p:par>
                                <p:cTn id="73" presetID="42" presetClass="path" presetSubtype="0" accel="50000" decel="50000" fill="hold" grpId="1" nodeType="clickEffect">
                                  <p:stCondLst>
                                    <p:cond delay="0"/>
                                  </p:stCondLst>
                                  <p:childTnLst>
                                    <p:animMotion origin="layout" path="M -4.58333E-6 1.11022E-16 L -0.54869 0.15671 " pathEditMode="relative" rAng="0" ptsTypes="AA">
                                      <p:cBhvr>
                                        <p:cTn id="74" dur="2000" fill="hold"/>
                                        <p:tgtEl>
                                          <p:spTgt spid="56"/>
                                        </p:tgtEl>
                                        <p:attrNameLst>
                                          <p:attrName>ppt_x</p:attrName>
                                          <p:attrName>ppt_y</p:attrName>
                                        </p:attrNameLst>
                                      </p:cBhvr>
                                      <p:rCtr x="-27435" y="7824"/>
                                    </p:animMotion>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2" nodeType="clickEffect">
                                  <p:stCondLst>
                                    <p:cond delay="0"/>
                                  </p:stCondLst>
                                  <p:childTnLst>
                                    <p:set>
                                      <p:cBhvr>
                                        <p:cTn id="78" dur="1" fill="hold">
                                          <p:stCondLst>
                                            <p:cond delay="0"/>
                                          </p:stCondLst>
                                        </p:cTn>
                                        <p:tgtEl>
                                          <p:spTgt spid="56"/>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8" grpId="1"/>
      <p:bldP spid="49" grpId="0"/>
      <p:bldP spid="49" grpId="1"/>
      <p:bldP spid="50" grpId="0"/>
      <p:bldP spid="50" grpId="1"/>
      <p:bldP spid="51" grpId="0"/>
      <p:bldP spid="51" grpId="1"/>
      <p:bldP spid="52" grpId="0"/>
      <p:bldP spid="52" grpId="1"/>
      <p:bldP spid="53" grpId="0"/>
      <p:bldP spid="53" grpId="1"/>
      <p:bldP spid="54" grpId="0"/>
      <p:bldP spid="54" grpId="1"/>
      <p:bldP spid="55" grpId="0"/>
      <p:bldP spid="55" grpId="1"/>
      <p:bldP spid="56" grpId="0"/>
      <p:bldP spid="56" grpId="1"/>
      <p:bldP spid="56" grpId="2"/>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5571E5F7-FA30-874E-8F74-F1FDF11E77A8}"/>
              </a:ext>
            </a:extLst>
          </p:cNvPr>
          <p:cNvSpPr/>
          <p:nvPr/>
        </p:nvSpPr>
        <p:spPr>
          <a:xfrm>
            <a:off x="9178544" y="3861358"/>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lesen</a:t>
            </a:r>
            <a:endParaRPr lang="en-GB" sz="5400" dirty="0">
              <a:solidFill>
                <a:srgbClr val="115076"/>
              </a:solidFill>
              <a:latin typeface="Century Gothic" panose="020B0502020202020204" pitchFamily="34" charset="0"/>
            </a:endParaRPr>
          </a:p>
        </p:txBody>
      </p:sp>
      <p:sp>
        <p:nvSpPr>
          <p:cNvPr id="35" name="Rectangle 34">
            <a:extLst>
              <a:ext uri="{FF2B5EF4-FFF2-40B4-BE49-F238E27FC236}">
                <a16:creationId xmlns:a16="http://schemas.microsoft.com/office/drawing/2014/main" id="{C90BA0B2-B90A-494A-B6EE-4B2DEFAEBE48}"/>
              </a:ext>
            </a:extLst>
          </p:cNvPr>
          <p:cNvSpPr/>
          <p:nvPr/>
        </p:nvSpPr>
        <p:spPr>
          <a:xfrm>
            <a:off x="-213052" y="3096803"/>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sprechen</a:t>
            </a:r>
            <a:endParaRPr lang="en-GB" sz="5400" dirty="0">
              <a:solidFill>
                <a:srgbClr val="115076"/>
              </a:solidFill>
              <a:latin typeface="Century Gothic" panose="020B0502020202020204" pitchFamily="34" charset="0"/>
            </a:endParaRPr>
          </a:p>
        </p:txBody>
      </p:sp>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294041"/>
            <a:ext cx="3745089" cy="707849"/>
          </a:xfrm>
        </p:spPr>
        <p:txBody>
          <a:bodyPr>
            <a:normAutofit/>
          </a:bodyPr>
          <a:lstStyle/>
          <a:p>
            <a:r>
              <a:rPr lang="en-GB" sz="3600" b="1" dirty="0" err="1">
                <a:solidFill>
                  <a:schemeClr val="bg1"/>
                </a:solidFill>
              </a:rPr>
              <a:t>Vokabeln</a:t>
            </a:r>
            <a:endParaRPr lang="en-GB" sz="3600" b="1" dirty="0">
              <a:solidFill>
                <a:schemeClr val="bg1"/>
              </a:solidFill>
            </a:endParaRPr>
          </a:p>
        </p:txBody>
      </p:sp>
      <p:sp>
        <p:nvSpPr>
          <p:cNvPr id="17" name="Rectangle 16">
            <a:extLst>
              <a:ext uri="{FF2B5EF4-FFF2-40B4-BE49-F238E27FC236}">
                <a16:creationId xmlns:a16="http://schemas.microsoft.com/office/drawing/2014/main" id="{CC6C6BF5-0143-4B4D-B4D8-674A1FD28B60}"/>
              </a:ext>
            </a:extLst>
          </p:cNvPr>
          <p:cNvSpPr/>
          <p:nvPr/>
        </p:nvSpPr>
        <p:spPr>
          <a:xfrm>
            <a:off x="8824976" y="44848"/>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fahren</a:t>
            </a:r>
            <a:endParaRPr lang="en-GB" sz="5400" dirty="0">
              <a:solidFill>
                <a:srgbClr val="115076"/>
              </a:solidFill>
              <a:latin typeface="Century Gothic" panose="020B0502020202020204" pitchFamily="34" charset="0"/>
            </a:endParaRPr>
          </a:p>
        </p:txBody>
      </p:sp>
      <p:sp>
        <p:nvSpPr>
          <p:cNvPr id="19" name="Rectangle 18">
            <a:extLst>
              <a:ext uri="{FF2B5EF4-FFF2-40B4-BE49-F238E27FC236}">
                <a16:creationId xmlns:a16="http://schemas.microsoft.com/office/drawing/2014/main" id="{C0F684B2-6C4B-F140-8098-1036E08457F2}"/>
              </a:ext>
            </a:extLst>
          </p:cNvPr>
          <p:cNvSpPr/>
          <p:nvPr/>
        </p:nvSpPr>
        <p:spPr>
          <a:xfrm>
            <a:off x="6715762" y="1022555"/>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geben</a:t>
            </a:r>
            <a:endParaRPr lang="en-GB" sz="5400" dirty="0">
              <a:solidFill>
                <a:srgbClr val="115076"/>
              </a:solidFill>
              <a:latin typeface="Century Gothic" panose="020B0502020202020204" pitchFamily="34" charset="0"/>
            </a:endParaRPr>
          </a:p>
        </p:txBody>
      </p:sp>
      <p:sp>
        <p:nvSpPr>
          <p:cNvPr id="20" name="Rectangle 19">
            <a:extLst>
              <a:ext uri="{FF2B5EF4-FFF2-40B4-BE49-F238E27FC236}">
                <a16:creationId xmlns:a16="http://schemas.microsoft.com/office/drawing/2014/main" id="{84F74602-73BF-2E42-8A7A-0B8DA18C0CDC}"/>
              </a:ext>
            </a:extLst>
          </p:cNvPr>
          <p:cNvSpPr/>
          <p:nvPr/>
        </p:nvSpPr>
        <p:spPr>
          <a:xfrm>
            <a:off x="9178544" y="841824"/>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helfen</a:t>
            </a:r>
            <a:endParaRPr lang="en-GB" sz="5400" dirty="0">
              <a:solidFill>
                <a:srgbClr val="115076"/>
              </a:solidFill>
              <a:latin typeface="Century Gothic" panose="020B0502020202020204" pitchFamily="34" charset="0"/>
            </a:endParaRPr>
          </a:p>
        </p:txBody>
      </p:sp>
      <p:sp>
        <p:nvSpPr>
          <p:cNvPr id="21" name="Rectangle 20">
            <a:extLst>
              <a:ext uri="{FF2B5EF4-FFF2-40B4-BE49-F238E27FC236}">
                <a16:creationId xmlns:a16="http://schemas.microsoft.com/office/drawing/2014/main" id="{6ACBD5A5-8F8F-374F-ADBA-182477D3D27E}"/>
              </a:ext>
            </a:extLst>
          </p:cNvPr>
          <p:cNvSpPr/>
          <p:nvPr/>
        </p:nvSpPr>
        <p:spPr>
          <a:xfrm>
            <a:off x="7478853" y="2643861"/>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vergessen</a:t>
            </a:r>
            <a:endParaRPr lang="en-GB" sz="5400" dirty="0">
              <a:solidFill>
                <a:srgbClr val="115076"/>
              </a:solidFill>
              <a:latin typeface="Century Gothic" panose="020B0502020202020204" pitchFamily="34" charset="0"/>
            </a:endParaRPr>
          </a:p>
        </p:txBody>
      </p:sp>
      <p:sp>
        <p:nvSpPr>
          <p:cNvPr id="22" name="Rectangle 21">
            <a:extLst>
              <a:ext uri="{FF2B5EF4-FFF2-40B4-BE49-F238E27FC236}">
                <a16:creationId xmlns:a16="http://schemas.microsoft.com/office/drawing/2014/main" id="{01053195-0DF4-3843-9140-BEEACE55E8D2}"/>
              </a:ext>
            </a:extLst>
          </p:cNvPr>
          <p:cNvSpPr/>
          <p:nvPr/>
        </p:nvSpPr>
        <p:spPr>
          <a:xfrm>
            <a:off x="8788400" y="1818749"/>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laufen</a:t>
            </a:r>
            <a:endParaRPr lang="en-GB" sz="5400" dirty="0">
              <a:solidFill>
                <a:srgbClr val="115076"/>
              </a:solidFill>
              <a:latin typeface="Century Gothic" panose="020B0502020202020204" pitchFamily="34" charset="0"/>
            </a:endParaRPr>
          </a:p>
        </p:txBody>
      </p:sp>
      <p:sp>
        <p:nvSpPr>
          <p:cNvPr id="23" name="Rectangle 22">
            <a:extLst>
              <a:ext uri="{FF2B5EF4-FFF2-40B4-BE49-F238E27FC236}">
                <a16:creationId xmlns:a16="http://schemas.microsoft.com/office/drawing/2014/main" id="{63A324F9-D45F-484C-B5E4-DC48919449C3}"/>
              </a:ext>
            </a:extLst>
          </p:cNvPr>
          <p:cNvSpPr/>
          <p:nvPr/>
        </p:nvSpPr>
        <p:spPr>
          <a:xfrm>
            <a:off x="-256351" y="2431299"/>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schlafen</a:t>
            </a:r>
            <a:endParaRPr lang="en-GB" sz="5400" dirty="0">
              <a:solidFill>
                <a:srgbClr val="115076"/>
              </a:solidFill>
              <a:latin typeface="Century Gothic" panose="020B0502020202020204" pitchFamily="34" charset="0"/>
            </a:endParaRPr>
          </a:p>
        </p:txBody>
      </p:sp>
      <p:sp>
        <p:nvSpPr>
          <p:cNvPr id="24" name="Rectangle 23">
            <a:extLst>
              <a:ext uri="{FF2B5EF4-FFF2-40B4-BE49-F238E27FC236}">
                <a16:creationId xmlns:a16="http://schemas.microsoft.com/office/drawing/2014/main" id="{244CB112-E81A-B64B-9411-274E455A271E}"/>
              </a:ext>
            </a:extLst>
          </p:cNvPr>
          <p:cNvSpPr/>
          <p:nvPr/>
        </p:nvSpPr>
        <p:spPr>
          <a:xfrm>
            <a:off x="1551975" y="3546644"/>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glauben</a:t>
            </a:r>
            <a:endParaRPr lang="en-GB" sz="5400" dirty="0">
              <a:solidFill>
                <a:srgbClr val="115076"/>
              </a:solidFill>
              <a:latin typeface="Century Gothic" panose="020B0502020202020204" pitchFamily="34" charset="0"/>
            </a:endParaRPr>
          </a:p>
        </p:txBody>
      </p:sp>
      <p:sp>
        <p:nvSpPr>
          <p:cNvPr id="25" name="Rectangle 24">
            <a:extLst>
              <a:ext uri="{FF2B5EF4-FFF2-40B4-BE49-F238E27FC236}">
                <a16:creationId xmlns:a16="http://schemas.microsoft.com/office/drawing/2014/main" id="{C2CF059F-8B04-D44C-B9B0-AB642ABACD26}"/>
              </a:ext>
            </a:extLst>
          </p:cNvPr>
          <p:cNvSpPr/>
          <p:nvPr/>
        </p:nvSpPr>
        <p:spPr>
          <a:xfrm>
            <a:off x="3898777" y="1056412"/>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liegen</a:t>
            </a:r>
            <a:endParaRPr lang="en-GB" sz="5400" dirty="0">
              <a:solidFill>
                <a:srgbClr val="115076"/>
              </a:solidFill>
              <a:latin typeface="Century Gothic" panose="020B0502020202020204" pitchFamily="34" charset="0"/>
            </a:endParaRPr>
          </a:p>
        </p:txBody>
      </p:sp>
      <p:sp>
        <p:nvSpPr>
          <p:cNvPr id="26" name="Rectangle 25">
            <a:extLst>
              <a:ext uri="{FF2B5EF4-FFF2-40B4-BE49-F238E27FC236}">
                <a16:creationId xmlns:a16="http://schemas.microsoft.com/office/drawing/2014/main" id="{3BEF5DE3-9600-9B43-9868-50CCECD92061}"/>
              </a:ext>
            </a:extLst>
          </p:cNvPr>
          <p:cNvSpPr/>
          <p:nvPr/>
        </p:nvSpPr>
        <p:spPr>
          <a:xfrm>
            <a:off x="1799877" y="1727757"/>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bleiben</a:t>
            </a:r>
            <a:endParaRPr lang="en-GB" sz="5400" dirty="0">
              <a:solidFill>
                <a:srgbClr val="115076"/>
              </a:solidFill>
              <a:latin typeface="Century Gothic" panose="020B0502020202020204" pitchFamily="34" charset="0"/>
            </a:endParaRPr>
          </a:p>
        </p:txBody>
      </p:sp>
      <p:sp>
        <p:nvSpPr>
          <p:cNvPr id="27" name="Rectangle 26">
            <a:extLst>
              <a:ext uri="{FF2B5EF4-FFF2-40B4-BE49-F238E27FC236}">
                <a16:creationId xmlns:a16="http://schemas.microsoft.com/office/drawing/2014/main" id="{6E765CEA-07F1-2E4B-A4C3-85BB3433844C}"/>
              </a:ext>
            </a:extLst>
          </p:cNvPr>
          <p:cNvSpPr/>
          <p:nvPr/>
        </p:nvSpPr>
        <p:spPr>
          <a:xfrm>
            <a:off x="6213856" y="387591"/>
            <a:ext cx="3616652" cy="923330"/>
          </a:xfrm>
          <a:prstGeom prst="rect">
            <a:avLst/>
          </a:prstGeom>
        </p:spPr>
        <p:txBody>
          <a:bodyPr wrap="square">
            <a:spAutoFit/>
          </a:bodyPr>
          <a:lstStyle/>
          <a:p>
            <a:pPr algn="ctr"/>
            <a:r>
              <a:rPr lang="en-GB" sz="5400" dirty="0">
                <a:solidFill>
                  <a:srgbClr val="115076"/>
                </a:solidFill>
                <a:latin typeface="Century Gothic" panose="020B0502020202020204" pitchFamily="34" charset="0"/>
              </a:rPr>
              <a:t>leben</a:t>
            </a:r>
          </a:p>
        </p:txBody>
      </p:sp>
      <p:sp>
        <p:nvSpPr>
          <p:cNvPr id="28" name="Rectangle 27">
            <a:extLst>
              <a:ext uri="{FF2B5EF4-FFF2-40B4-BE49-F238E27FC236}">
                <a16:creationId xmlns:a16="http://schemas.microsoft.com/office/drawing/2014/main" id="{77624861-92D4-994C-94F6-20B5E88439DB}"/>
              </a:ext>
            </a:extLst>
          </p:cNvPr>
          <p:cNvSpPr/>
          <p:nvPr/>
        </p:nvSpPr>
        <p:spPr>
          <a:xfrm>
            <a:off x="3403600" y="2774347"/>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brauchen</a:t>
            </a:r>
            <a:endParaRPr lang="en-GB" sz="5400" dirty="0">
              <a:solidFill>
                <a:srgbClr val="115076"/>
              </a:solidFill>
              <a:latin typeface="Century Gothic" panose="020B0502020202020204" pitchFamily="34" charset="0"/>
            </a:endParaRPr>
          </a:p>
        </p:txBody>
      </p:sp>
      <p:sp>
        <p:nvSpPr>
          <p:cNvPr id="29" name="Rectangle 28">
            <a:extLst>
              <a:ext uri="{FF2B5EF4-FFF2-40B4-BE49-F238E27FC236}">
                <a16:creationId xmlns:a16="http://schemas.microsoft.com/office/drawing/2014/main" id="{D5CDD93C-74B6-4A47-9886-6A38E185F7F4}"/>
              </a:ext>
            </a:extLst>
          </p:cNvPr>
          <p:cNvSpPr/>
          <p:nvPr/>
        </p:nvSpPr>
        <p:spPr>
          <a:xfrm>
            <a:off x="51262" y="1016129"/>
            <a:ext cx="3616652" cy="923330"/>
          </a:xfrm>
          <a:prstGeom prst="rect">
            <a:avLst/>
          </a:prstGeom>
        </p:spPr>
        <p:txBody>
          <a:bodyPr wrap="square">
            <a:spAutoFit/>
          </a:bodyPr>
          <a:lstStyle/>
          <a:p>
            <a:pPr algn="ctr"/>
            <a:r>
              <a:rPr lang="en-GB" sz="5400" dirty="0">
                <a:solidFill>
                  <a:srgbClr val="115076"/>
                </a:solidFill>
                <a:latin typeface="Century Gothic" panose="020B0502020202020204" pitchFamily="34" charset="0"/>
              </a:rPr>
              <a:t>verstehen</a:t>
            </a:r>
          </a:p>
        </p:txBody>
      </p:sp>
      <p:sp>
        <p:nvSpPr>
          <p:cNvPr id="30" name="Rectangle 29">
            <a:extLst>
              <a:ext uri="{FF2B5EF4-FFF2-40B4-BE49-F238E27FC236}">
                <a16:creationId xmlns:a16="http://schemas.microsoft.com/office/drawing/2014/main" id="{1B738463-AE43-3742-B42C-C2A8E191CA78}"/>
              </a:ext>
            </a:extLst>
          </p:cNvPr>
          <p:cNvSpPr/>
          <p:nvPr/>
        </p:nvSpPr>
        <p:spPr>
          <a:xfrm>
            <a:off x="4535263" y="1926362"/>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reisen</a:t>
            </a:r>
            <a:endParaRPr lang="en-GB" sz="5400" dirty="0">
              <a:solidFill>
                <a:srgbClr val="115076"/>
              </a:solidFill>
              <a:latin typeface="Century Gothic" panose="020B0502020202020204" pitchFamily="34" charset="0"/>
            </a:endParaRPr>
          </a:p>
        </p:txBody>
      </p:sp>
      <p:sp>
        <p:nvSpPr>
          <p:cNvPr id="31" name="Rectangle 30">
            <a:extLst>
              <a:ext uri="{FF2B5EF4-FFF2-40B4-BE49-F238E27FC236}">
                <a16:creationId xmlns:a16="http://schemas.microsoft.com/office/drawing/2014/main" id="{6E801D7E-A82D-D94A-89DD-70410CE47EAD}"/>
              </a:ext>
            </a:extLst>
          </p:cNvPr>
          <p:cNvSpPr/>
          <p:nvPr/>
        </p:nvSpPr>
        <p:spPr>
          <a:xfrm>
            <a:off x="5195826" y="3648561"/>
            <a:ext cx="5136588"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wünschen</a:t>
            </a:r>
            <a:endParaRPr lang="en-GB" sz="5400" dirty="0">
              <a:solidFill>
                <a:srgbClr val="115076"/>
              </a:solidFill>
              <a:latin typeface="Century Gothic" panose="020B0502020202020204" pitchFamily="34" charset="0"/>
            </a:endParaRPr>
          </a:p>
        </p:txBody>
      </p:sp>
      <p:sp>
        <p:nvSpPr>
          <p:cNvPr id="32" name="Rectangle 31">
            <a:extLst>
              <a:ext uri="{FF2B5EF4-FFF2-40B4-BE49-F238E27FC236}">
                <a16:creationId xmlns:a16="http://schemas.microsoft.com/office/drawing/2014/main" id="{B9396933-B880-854B-9853-3D3E386ECB6E}"/>
              </a:ext>
            </a:extLst>
          </p:cNvPr>
          <p:cNvSpPr/>
          <p:nvPr/>
        </p:nvSpPr>
        <p:spPr>
          <a:xfrm>
            <a:off x="528" y="5362054"/>
            <a:ext cx="5641817" cy="1070993"/>
          </a:xfrm>
          <a:prstGeom prst="rect">
            <a:avLst/>
          </a:prstGeom>
          <a:gradFill flip="none" rotWithShape="1">
            <a:gsLst>
              <a:gs pos="43000">
                <a:srgbClr val="6F784E"/>
              </a:gs>
              <a:gs pos="12000">
                <a:srgbClr val="115076"/>
              </a:gs>
              <a:gs pos="74000">
                <a:srgbClr val="DAA520"/>
              </a:gs>
              <a:gs pos="83000">
                <a:srgbClr val="DAA520"/>
              </a:gs>
              <a:gs pos="100000">
                <a:srgbClr val="DAA520"/>
              </a:gs>
            </a:gsLst>
            <a:lin ang="2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STRONG</a:t>
            </a:r>
          </a:p>
        </p:txBody>
      </p:sp>
      <p:sp>
        <p:nvSpPr>
          <p:cNvPr id="33" name="Rectangle 32">
            <a:extLst>
              <a:ext uri="{FF2B5EF4-FFF2-40B4-BE49-F238E27FC236}">
                <a16:creationId xmlns:a16="http://schemas.microsoft.com/office/drawing/2014/main" id="{B6E4D215-ABFC-7649-A9A6-601F49741E68}"/>
              </a:ext>
            </a:extLst>
          </p:cNvPr>
          <p:cNvSpPr/>
          <p:nvPr/>
        </p:nvSpPr>
        <p:spPr>
          <a:xfrm>
            <a:off x="6549656" y="5299948"/>
            <a:ext cx="5642344" cy="1070993"/>
          </a:xfrm>
          <a:prstGeom prst="rect">
            <a:avLst/>
          </a:prstGeom>
          <a:solidFill>
            <a:srgbClr val="1150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WEAK</a:t>
            </a:r>
          </a:p>
        </p:txBody>
      </p:sp>
      <p:sp>
        <p:nvSpPr>
          <p:cNvPr id="36" name="Rectangle 35">
            <a:extLst>
              <a:ext uri="{FF2B5EF4-FFF2-40B4-BE49-F238E27FC236}">
                <a16:creationId xmlns:a16="http://schemas.microsoft.com/office/drawing/2014/main" id="{1B738463-AE43-3742-B42C-C2A8E191CA78}"/>
              </a:ext>
            </a:extLst>
          </p:cNvPr>
          <p:cNvSpPr/>
          <p:nvPr/>
        </p:nvSpPr>
        <p:spPr>
          <a:xfrm>
            <a:off x="3190548" y="4191613"/>
            <a:ext cx="3616652" cy="923330"/>
          </a:xfrm>
          <a:prstGeom prst="rect">
            <a:avLst/>
          </a:prstGeom>
        </p:spPr>
        <p:txBody>
          <a:bodyPr wrap="square">
            <a:spAutoFit/>
          </a:bodyPr>
          <a:lstStyle/>
          <a:p>
            <a:pPr algn="ctr"/>
            <a:r>
              <a:rPr lang="en-GB" sz="5400" dirty="0" err="1">
                <a:solidFill>
                  <a:srgbClr val="115076"/>
                </a:solidFill>
                <a:latin typeface="Century Gothic" panose="020B0502020202020204" pitchFamily="34" charset="0"/>
              </a:rPr>
              <a:t>heißen</a:t>
            </a:r>
            <a:endParaRPr lang="en-GB" sz="5400" dirty="0">
              <a:solidFill>
                <a:srgbClr val="115076"/>
              </a:solidFill>
              <a:latin typeface="Century Gothic" panose="020B0502020202020204" pitchFamily="34" charset="0"/>
            </a:endParaRPr>
          </a:p>
        </p:txBody>
      </p:sp>
    </p:spTree>
    <p:extLst>
      <p:ext uri="{BB962C8B-B14F-4D97-AF65-F5344CB8AC3E}">
        <p14:creationId xmlns:p14="http://schemas.microsoft.com/office/powerpoint/2010/main" val="339127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1" nodeType="clickEffect">
                                  <p:stCondLst>
                                    <p:cond delay="0"/>
                                  </p:stCondLst>
                                  <p:childTnLst>
                                    <p:animMotion origin="layout" path="M 4.58333E-6 -2.59259E-6 L -0.628 0.77222 " pathEditMode="relative" rAng="0" ptsTypes="AA">
                                      <p:cBhvr>
                                        <p:cTn id="11" dur="2000" fill="hold"/>
                                        <p:tgtEl>
                                          <p:spTgt spid="17"/>
                                        </p:tgtEl>
                                        <p:attrNameLst>
                                          <p:attrName>ppt_x</p:attrName>
                                          <p:attrName>ppt_y</p:attrName>
                                        </p:attrNameLst>
                                      </p:cBhvr>
                                      <p:rCtr x="-31406" y="38611"/>
                                    </p:animMotion>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grpId="0" nodeType="clickEffect">
                                  <p:stCondLst>
                                    <p:cond delay="0"/>
                                  </p:stCondLst>
                                  <p:childTnLst>
                                    <p:animMotion origin="layout" path="M -1.04167E-6 0.00463 L 0.50117 0.26296 " pathEditMode="relative" rAng="0" ptsTypes="AA">
                                      <p:cBhvr>
                                        <p:cTn id="19" dur="2000" fill="hold"/>
                                        <p:tgtEl>
                                          <p:spTgt spid="24"/>
                                        </p:tgtEl>
                                        <p:attrNameLst>
                                          <p:attrName>ppt_x</p:attrName>
                                          <p:attrName>ppt_y</p:attrName>
                                        </p:attrNameLst>
                                      </p:cBhvr>
                                      <p:rCtr x="25052" y="12917"/>
                                    </p:animMotion>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grpId="1" nodeType="clickEffect">
                                  <p:stCondLst>
                                    <p:cond delay="0"/>
                                  </p:stCondLst>
                                  <p:childTnLst>
                                    <p:animMotion origin="layout" path="M 1.45833E-6 4.81481E-6 L -0.46276 0.63541 " pathEditMode="relative" rAng="0" ptsTypes="AA">
                                      <p:cBhvr>
                                        <p:cTn id="28" dur="2000" fill="hold"/>
                                        <p:tgtEl>
                                          <p:spTgt spid="19"/>
                                        </p:tgtEl>
                                        <p:attrNameLst>
                                          <p:attrName>ppt_x</p:attrName>
                                          <p:attrName>ppt_y</p:attrName>
                                        </p:attrNameLst>
                                      </p:cBhvr>
                                      <p:rCtr x="-23138" y="31759"/>
                                    </p:animMotion>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1" nodeType="clickEffect">
                                  <p:stCondLst>
                                    <p:cond delay="0"/>
                                  </p:stCondLst>
                                  <p:childTnLst>
                                    <p:animMotion origin="layout" path="M -1.875E-6 3.7037E-6 L -0.66041 0.66088 " pathEditMode="relative" rAng="0" ptsTypes="AA">
                                      <p:cBhvr>
                                        <p:cTn id="37" dur="2000" fill="hold"/>
                                        <p:tgtEl>
                                          <p:spTgt spid="20"/>
                                        </p:tgtEl>
                                        <p:attrNameLst>
                                          <p:attrName>ppt_x</p:attrName>
                                          <p:attrName>ppt_y</p:attrName>
                                        </p:attrNameLst>
                                      </p:cBhvr>
                                      <p:rCtr x="-33021" y="33032"/>
                                    </p:animMotion>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1" nodeType="clickEffect">
                                  <p:stCondLst>
                                    <p:cond delay="0"/>
                                  </p:stCondLst>
                                  <p:childTnLst>
                                    <p:animMotion origin="layout" path="M -3.54167E-6 -2.96296E-6 L 0.48724 0.52685 " pathEditMode="relative" rAng="0" ptsTypes="AA">
                                      <p:cBhvr>
                                        <p:cTn id="46" dur="2000" fill="hold"/>
                                        <p:tgtEl>
                                          <p:spTgt spid="26"/>
                                        </p:tgtEl>
                                        <p:attrNameLst>
                                          <p:attrName>ppt_x</p:attrName>
                                          <p:attrName>ppt_y</p:attrName>
                                        </p:attrNameLst>
                                      </p:cBhvr>
                                      <p:rCtr x="24362" y="26343"/>
                                    </p:animMotion>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0" presetClass="path" presetSubtype="0" accel="50000" decel="50000" fill="hold" grpId="1" nodeType="clickEffect">
                                  <p:stCondLst>
                                    <p:cond delay="0"/>
                                  </p:stCondLst>
                                  <p:childTnLst>
                                    <p:animMotion origin="layout" path="M -6.25E-7 2.59259E-6 L -0.63711 0.51852 " pathEditMode="relative" rAng="0" ptsTypes="AA">
                                      <p:cBhvr>
                                        <p:cTn id="55" dur="2000" fill="hold"/>
                                        <p:tgtEl>
                                          <p:spTgt spid="22"/>
                                        </p:tgtEl>
                                        <p:attrNameLst>
                                          <p:attrName>ppt_x</p:attrName>
                                          <p:attrName>ppt_y</p:attrName>
                                        </p:attrNameLst>
                                      </p:cBhvr>
                                      <p:rCtr x="-31862" y="25926"/>
                                    </p:animMotion>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0" presetClass="path" presetSubtype="0" accel="50000" decel="50000" fill="hold" grpId="1" nodeType="clickEffect">
                                  <p:stCondLst>
                                    <p:cond delay="0"/>
                                  </p:stCondLst>
                                  <p:childTnLst>
                                    <p:animMotion origin="layout" path="M -3.75E-6 7.40741E-7 L 0.09766 0.43009 " pathEditMode="relative" rAng="0" ptsTypes="AA">
                                      <p:cBhvr>
                                        <p:cTn id="64" dur="2000" fill="hold"/>
                                        <p:tgtEl>
                                          <p:spTgt spid="23"/>
                                        </p:tgtEl>
                                        <p:attrNameLst>
                                          <p:attrName>ppt_x</p:attrName>
                                          <p:attrName>ppt_y</p:attrName>
                                        </p:attrNameLst>
                                      </p:cBhvr>
                                      <p:rCtr x="4883" y="21505"/>
                                    </p:animMotion>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5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0" presetClass="path" presetSubtype="0" accel="50000" decel="50000" fill="hold" grpId="1" nodeType="clickEffect">
                                  <p:stCondLst>
                                    <p:cond delay="0"/>
                                  </p:stCondLst>
                                  <p:childTnLst>
                                    <p:animMotion origin="layout" path="M 1.04167E-6 3.7037E-6 L 0.30703 0.62963 " pathEditMode="relative" rAng="0" ptsTypes="AA">
                                      <p:cBhvr>
                                        <p:cTn id="73" dur="2000" fill="hold"/>
                                        <p:tgtEl>
                                          <p:spTgt spid="25"/>
                                        </p:tgtEl>
                                        <p:attrNameLst>
                                          <p:attrName>ppt_x</p:attrName>
                                          <p:attrName>ppt_y</p:attrName>
                                        </p:attrNameLst>
                                      </p:cBhvr>
                                      <p:rCtr x="15352" y="31481"/>
                                    </p:animMotion>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500"/>
                                        <p:tgtEl>
                                          <p:spTgt spid="27"/>
                                        </p:tgtEl>
                                      </p:cBhvr>
                                    </p:animEffect>
                                  </p:childTnLst>
                                </p:cTn>
                              </p:par>
                            </p:childTnLst>
                          </p:cTn>
                        </p:par>
                      </p:childTnLst>
                    </p:cTn>
                  </p:par>
                  <p:par>
                    <p:cTn id="79" fill="hold">
                      <p:stCondLst>
                        <p:cond delay="indefinite"/>
                      </p:stCondLst>
                      <p:childTnLst>
                        <p:par>
                          <p:cTn id="80" fill="hold">
                            <p:stCondLst>
                              <p:cond delay="0"/>
                            </p:stCondLst>
                            <p:childTnLst>
                              <p:par>
                                <p:cTn id="81" presetID="0" presetClass="path" presetSubtype="0" accel="50000" decel="50000" fill="hold" grpId="1" nodeType="clickEffect">
                                  <p:stCondLst>
                                    <p:cond delay="0"/>
                                  </p:stCondLst>
                                  <p:childTnLst>
                                    <p:animMotion origin="layout" path="M -2.70833E-6 -2.59259E-6 L 0.10703 0.72709 " pathEditMode="relative" rAng="0" ptsTypes="AA">
                                      <p:cBhvr>
                                        <p:cTn id="82" dur="2000" fill="hold"/>
                                        <p:tgtEl>
                                          <p:spTgt spid="27"/>
                                        </p:tgtEl>
                                        <p:attrNameLst>
                                          <p:attrName>ppt_x</p:attrName>
                                          <p:attrName>ppt_y</p:attrName>
                                        </p:attrNameLst>
                                      </p:cBhvr>
                                      <p:rCtr x="5352" y="36343"/>
                                    </p:animMotion>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fade">
                                      <p:cBhvr>
                                        <p:cTn id="87" dur="500"/>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0" presetClass="path" presetSubtype="0" accel="50000" decel="50000" fill="hold" grpId="1" nodeType="clickEffect">
                                  <p:stCondLst>
                                    <p:cond delay="0"/>
                                  </p:stCondLst>
                                  <p:childTnLst>
                                    <p:animMotion origin="layout" path="M -3.95833E-6 7.40741E-7 L 0.32539 0.37917 " pathEditMode="relative" rAng="0" ptsTypes="AA">
                                      <p:cBhvr>
                                        <p:cTn id="91" dur="2000" fill="hold"/>
                                        <p:tgtEl>
                                          <p:spTgt spid="28"/>
                                        </p:tgtEl>
                                        <p:attrNameLst>
                                          <p:attrName>ppt_x</p:attrName>
                                          <p:attrName>ppt_y</p:attrName>
                                        </p:attrNameLst>
                                      </p:cBhvr>
                                      <p:rCtr x="16263" y="18958"/>
                                    </p:animMotion>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fade">
                                      <p:cBhvr>
                                        <p:cTn id="96" dur="500"/>
                                        <p:tgtEl>
                                          <p:spTgt spid="29"/>
                                        </p:tgtEl>
                                      </p:cBhvr>
                                    </p:animEffect>
                                  </p:childTnLst>
                                </p:cTn>
                              </p:par>
                            </p:childTnLst>
                          </p:cTn>
                        </p:par>
                      </p:childTnLst>
                    </p:cTn>
                  </p:par>
                  <p:par>
                    <p:cTn id="97" fill="hold">
                      <p:stCondLst>
                        <p:cond delay="indefinite"/>
                      </p:stCondLst>
                      <p:childTnLst>
                        <p:par>
                          <p:cTn id="98" fill="hold">
                            <p:stCondLst>
                              <p:cond delay="0"/>
                            </p:stCondLst>
                            <p:childTnLst>
                              <p:par>
                                <p:cTn id="99" presetID="0" presetClass="path" presetSubtype="0" accel="50000" decel="50000" fill="hold" grpId="1" nodeType="clickEffect">
                                  <p:stCondLst>
                                    <p:cond delay="0"/>
                                  </p:stCondLst>
                                  <p:childTnLst>
                                    <p:animMotion origin="layout" path="M -3.95833E-6 7.40741E-7 L 0.62019 0.63634 " pathEditMode="relative" rAng="0" ptsTypes="AA">
                                      <p:cBhvr>
                                        <p:cTn id="100" dur="2000" fill="hold"/>
                                        <p:tgtEl>
                                          <p:spTgt spid="29"/>
                                        </p:tgtEl>
                                        <p:attrNameLst>
                                          <p:attrName>ppt_x</p:attrName>
                                          <p:attrName>ppt_y</p:attrName>
                                        </p:attrNameLst>
                                      </p:cBhvr>
                                      <p:rCtr x="31003" y="31806"/>
                                    </p:animMotion>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fade">
                                      <p:cBhvr>
                                        <p:cTn id="105" dur="500"/>
                                        <p:tgtEl>
                                          <p:spTgt spid="21"/>
                                        </p:tgtEl>
                                      </p:cBhvr>
                                    </p:animEffect>
                                  </p:childTnLst>
                                </p:cTn>
                              </p:par>
                            </p:childTnLst>
                          </p:cTn>
                        </p:par>
                      </p:childTnLst>
                    </p:cTn>
                  </p:par>
                  <p:par>
                    <p:cTn id="106" fill="hold">
                      <p:stCondLst>
                        <p:cond delay="indefinite"/>
                      </p:stCondLst>
                      <p:childTnLst>
                        <p:par>
                          <p:cTn id="107" fill="hold">
                            <p:stCondLst>
                              <p:cond delay="0"/>
                            </p:stCondLst>
                            <p:childTnLst>
                              <p:par>
                                <p:cTn id="108" presetID="42" presetClass="path" presetSubtype="0" accel="50000" decel="50000" fill="hold" grpId="1" nodeType="clickEffect">
                                  <p:stCondLst>
                                    <p:cond delay="0"/>
                                  </p:stCondLst>
                                  <p:childTnLst>
                                    <p:animMotion origin="layout" path="M 1.25E-6 2.22222E-6 L -0.51758 0.39328 " pathEditMode="relative" rAng="0" ptsTypes="AA">
                                      <p:cBhvr>
                                        <p:cTn id="109" dur="2000" fill="hold"/>
                                        <p:tgtEl>
                                          <p:spTgt spid="21"/>
                                        </p:tgtEl>
                                        <p:attrNameLst>
                                          <p:attrName>ppt_x</p:attrName>
                                          <p:attrName>ppt_y</p:attrName>
                                        </p:attrNameLst>
                                      </p:cBhvr>
                                      <p:rCtr x="-25885" y="19653"/>
                                    </p:animMotion>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fade">
                                      <p:cBhvr>
                                        <p:cTn id="114" dur="500"/>
                                        <p:tgtEl>
                                          <p:spTgt spid="30"/>
                                        </p:tgtEl>
                                      </p:cBhvr>
                                    </p:animEffect>
                                  </p:childTnLst>
                                </p:cTn>
                              </p:par>
                            </p:childTnLst>
                          </p:cTn>
                        </p:par>
                      </p:childTnLst>
                    </p:cTn>
                  </p:par>
                  <p:par>
                    <p:cTn id="115" fill="hold">
                      <p:stCondLst>
                        <p:cond delay="indefinite"/>
                      </p:stCondLst>
                      <p:childTnLst>
                        <p:par>
                          <p:cTn id="116" fill="hold">
                            <p:stCondLst>
                              <p:cond delay="0"/>
                            </p:stCondLst>
                            <p:childTnLst>
                              <p:par>
                                <p:cTn id="117" presetID="0" presetClass="path" presetSubtype="0" accel="50000" decel="50000" fill="hold" grpId="1" nodeType="clickEffect">
                                  <p:stCondLst>
                                    <p:cond delay="0"/>
                                  </p:stCondLst>
                                  <p:childTnLst>
                                    <p:animMotion origin="layout" path="M -2.5E-6 1.85185E-6 L 0.25274 0.50278 " pathEditMode="relative" rAng="0" ptsTypes="AA">
                                      <p:cBhvr>
                                        <p:cTn id="118" dur="2000" fill="hold"/>
                                        <p:tgtEl>
                                          <p:spTgt spid="30"/>
                                        </p:tgtEl>
                                        <p:attrNameLst>
                                          <p:attrName>ppt_x</p:attrName>
                                          <p:attrName>ppt_y</p:attrName>
                                        </p:attrNameLst>
                                      </p:cBhvr>
                                      <p:rCtr x="12630" y="25139"/>
                                    </p:animMotion>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31"/>
                                        </p:tgtEl>
                                        <p:attrNameLst>
                                          <p:attrName>style.visibility</p:attrName>
                                        </p:attrNameLst>
                                      </p:cBhvr>
                                      <p:to>
                                        <p:strVal val="visible"/>
                                      </p:to>
                                    </p:set>
                                    <p:animEffect transition="in" filter="fade">
                                      <p:cBhvr>
                                        <p:cTn id="123" dur="500"/>
                                        <p:tgtEl>
                                          <p:spTgt spid="31"/>
                                        </p:tgtEl>
                                      </p:cBhvr>
                                    </p:animEffect>
                                  </p:childTnLst>
                                </p:cTn>
                              </p:par>
                            </p:childTnLst>
                          </p:cTn>
                        </p:par>
                      </p:childTnLst>
                    </p:cTn>
                  </p:par>
                  <p:par>
                    <p:cTn id="124" fill="hold">
                      <p:stCondLst>
                        <p:cond delay="indefinite"/>
                      </p:stCondLst>
                      <p:childTnLst>
                        <p:par>
                          <p:cTn id="125" fill="hold">
                            <p:stCondLst>
                              <p:cond delay="0"/>
                            </p:stCondLst>
                            <p:childTnLst>
                              <p:par>
                                <p:cTn id="126" presetID="0" presetClass="path" presetSubtype="0" accel="50000" decel="50000" fill="hold" grpId="1" nodeType="clickEffect">
                                  <p:stCondLst>
                                    <p:cond delay="0"/>
                                  </p:stCondLst>
                                  <p:childTnLst>
                                    <p:animMotion origin="layout" path="M 1.04167E-6 4.44444E-6 L 0.13229 0.25162 " pathEditMode="relative" rAng="0" ptsTypes="AA">
                                      <p:cBhvr>
                                        <p:cTn id="127" dur="2000" fill="hold"/>
                                        <p:tgtEl>
                                          <p:spTgt spid="31"/>
                                        </p:tgtEl>
                                        <p:attrNameLst>
                                          <p:attrName>ppt_x</p:attrName>
                                          <p:attrName>ppt_y</p:attrName>
                                        </p:attrNameLst>
                                      </p:cBhvr>
                                      <p:rCtr x="6615" y="12569"/>
                                    </p:animMotion>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34"/>
                                        </p:tgtEl>
                                        <p:attrNameLst>
                                          <p:attrName>style.visibility</p:attrName>
                                        </p:attrNameLst>
                                      </p:cBhvr>
                                      <p:to>
                                        <p:strVal val="visible"/>
                                      </p:to>
                                    </p:set>
                                    <p:animEffect transition="in" filter="fade">
                                      <p:cBhvr>
                                        <p:cTn id="132" dur="500"/>
                                        <p:tgtEl>
                                          <p:spTgt spid="34"/>
                                        </p:tgtEl>
                                      </p:cBhvr>
                                    </p:animEffect>
                                  </p:childTnLst>
                                </p:cTn>
                              </p:par>
                            </p:childTnLst>
                          </p:cTn>
                        </p:par>
                      </p:childTnLst>
                    </p:cTn>
                  </p:par>
                  <p:par>
                    <p:cTn id="133" fill="hold">
                      <p:stCondLst>
                        <p:cond delay="indefinite"/>
                      </p:stCondLst>
                      <p:childTnLst>
                        <p:par>
                          <p:cTn id="134" fill="hold">
                            <p:stCondLst>
                              <p:cond delay="0"/>
                            </p:stCondLst>
                            <p:childTnLst>
                              <p:par>
                                <p:cTn id="135" presetID="42" presetClass="path" presetSubtype="0" accel="50000" decel="50000" fill="hold" grpId="1" nodeType="clickEffect">
                                  <p:stCondLst>
                                    <p:cond delay="0"/>
                                  </p:stCondLst>
                                  <p:childTnLst>
                                    <p:animMotion origin="layout" path="M -1.875E-6 -4.07407E-6 L -0.65703 0.22061 " pathEditMode="relative" rAng="0" ptsTypes="AA">
                                      <p:cBhvr>
                                        <p:cTn id="136" dur="2000" fill="hold"/>
                                        <p:tgtEl>
                                          <p:spTgt spid="34"/>
                                        </p:tgtEl>
                                        <p:attrNameLst>
                                          <p:attrName>ppt_x</p:attrName>
                                          <p:attrName>ppt_y</p:attrName>
                                        </p:attrNameLst>
                                      </p:cBhvr>
                                      <p:rCtr x="-32852" y="11019"/>
                                    </p:animMotion>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35"/>
                                        </p:tgtEl>
                                        <p:attrNameLst>
                                          <p:attrName>style.visibility</p:attrName>
                                        </p:attrNameLst>
                                      </p:cBhvr>
                                      <p:to>
                                        <p:strVal val="visible"/>
                                      </p:to>
                                    </p:set>
                                    <p:animEffect transition="in" filter="fade">
                                      <p:cBhvr>
                                        <p:cTn id="141" dur="500"/>
                                        <p:tgtEl>
                                          <p:spTgt spid="35"/>
                                        </p:tgtEl>
                                      </p:cBhvr>
                                    </p:animEffect>
                                  </p:childTnLst>
                                </p:cTn>
                              </p:par>
                            </p:childTnLst>
                          </p:cTn>
                        </p:par>
                      </p:childTnLst>
                    </p:cTn>
                  </p:par>
                  <p:par>
                    <p:cTn id="142" fill="hold">
                      <p:stCondLst>
                        <p:cond delay="indefinite"/>
                      </p:stCondLst>
                      <p:childTnLst>
                        <p:par>
                          <p:cTn id="143" fill="hold">
                            <p:stCondLst>
                              <p:cond delay="0"/>
                            </p:stCondLst>
                            <p:childTnLst>
                              <p:par>
                                <p:cTn id="144" presetID="42" presetClass="path" presetSubtype="0" accel="50000" decel="50000" fill="hold" grpId="1" nodeType="clickEffect">
                                  <p:stCondLst>
                                    <p:cond delay="0"/>
                                  </p:stCondLst>
                                  <p:childTnLst>
                                    <p:animMotion origin="layout" path="M 0.01302 0.00301 L 0.12956 0.33843 " pathEditMode="relative" rAng="0" ptsTypes="AA">
                                      <p:cBhvr>
                                        <p:cTn id="145" dur="2000" fill="hold"/>
                                        <p:tgtEl>
                                          <p:spTgt spid="35"/>
                                        </p:tgtEl>
                                        <p:attrNameLst>
                                          <p:attrName>ppt_x</p:attrName>
                                          <p:attrName>ppt_y</p:attrName>
                                        </p:attrNameLst>
                                      </p:cBhvr>
                                      <p:rCtr x="5820" y="16759"/>
                                    </p:animMotion>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36"/>
                                        </p:tgtEl>
                                        <p:attrNameLst>
                                          <p:attrName>style.visibility</p:attrName>
                                        </p:attrNameLst>
                                      </p:cBhvr>
                                      <p:to>
                                        <p:strVal val="visible"/>
                                      </p:to>
                                    </p:set>
                                    <p:animEffect transition="in" filter="fade">
                                      <p:cBhvr>
                                        <p:cTn id="150" dur="500"/>
                                        <p:tgtEl>
                                          <p:spTgt spid="36"/>
                                        </p:tgtEl>
                                      </p:cBhvr>
                                    </p:animEffect>
                                  </p:childTnLst>
                                </p:cTn>
                              </p:par>
                            </p:childTnLst>
                          </p:cTn>
                        </p:par>
                      </p:childTnLst>
                    </p:cTn>
                  </p:par>
                  <p:par>
                    <p:cTn id="151" fill="hold">
                      <p:stCondLst>
                        <p:cond delay="indefinite"/>
                      </p:stCondLst>
                      <p:childTnLst>
                        <p:par>
                          <p:cTn id="152" fill="hold">
                            <p:stCondLst>
                              <p:cond delay="0"/>
                            </p:stCondLst>
                            <p:childTnLst>
                              <p:par>
                                <p:cTn id="153" presetID="0" presetClass="path" presetSubtype="0" accel="50000" decel="50000" fill="hold" grpId="1" nodeType="clickEffect">
                                  <p:stCondLst>
                                    <p:cond delay="0"/>
                                  </p:stCondLst>
                                  <p:childTnLst>
                                    <p:animMotion origin="layout" path="M -0.00717 -0.00162 L 0.4375 0.19746 " pathEditMode="relative" rAng="0" ptsTypes="AA">
                                      <p:cBhvr>
                                        <p:cTn id="154" dur="2000" fill="hold"/>
                                        <p:tgtEl>
                                          <p:spTgt spid="36"/>
                                        </p:tgtEl>
                                        <p:attrNameLst>
                                          <p:attrName>ppt_x</p:attrName>
                                          <p:attrName>ppt_y</p:attrName>
                                        </p:attrNameLst>
                                      </p:cBhvr>
                                      <p:rCtr x="22227" y="9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4" grpId="1"/>
      <p:bldP spid="35" grpId="0"/>
      <p:bldP spid="35" grpId="1"/>
      <p:bldP spid="17" grpId="0"/>
      <p:bldP spid="17" grpId="1"/>
      <p:bldP spid="19" grpId="0"/>
      <p:bldP spid="19" grpId="1"/>
      <p:bldP spid="20" grpId="0"/>
      <p:bldP spid="20" grpId="1"/>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P spid="29" grpId="0"/>
      <p:bldP spid="29" grpId="1"/>
      <p:bldP spid="30" grpId="0"/>
      <p:bldP spid="30" grpId="1"/>
      <p:bldP spid="31" grpId="0"/>
      <p:bldP spid="31" grpId="1"/>
      <p:bldP spid="36" grpId="0"/>
      <p:bldP spid="3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5" name="Title 3"/>
          <p:cNvSpPr txBox="1">
            <a:spLocks/>
          </p:cNvSpPr>
          <p:nvPr/>
        </p:nvSpPr>
        <p:spPr>
          <a:xfrm>
            <a:off x="0" y="294041"/>
            <a:ext cx="5920740" cy="7078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r>
              <a:rPr lang="en-GB" sz="3600" b="1" dirty="0">
                <a:solidFill>
                  <a:schemeClr val="bg1"/>
                </a:solidFill>
              </a:rPr>
              <a:t>Compound nouns</a:t>
            </a:r>
          </a:p>
        </p:txBody>
      </p:sp>
      <p:sp>
        <p:nvSpPr>
          <p:cNvPr id="6" name="TextBox 5">
            <a:extLst>
              <a:ext uri="{FF2B5EF4-FFF2-40B4-BE49-F238E27FC236}">
                <a16:creationId xmlns:a16="http://schemas.microsoft.com/office/drawing/2014/main" id="{F9707CBE-6DAC-4E44-B141-6C35FBC860CF}"/>
              </a:ext>
            </a:extLst>
          </p:cNvPr>
          <p:cNvSpPr txBox="1"/>
          <p:nvPr/>
        </p:nvSpPr>
        <p:spPr>
          <a:xfrm>
            <a:off x="133057" y="1227700"/>
            <a:ext cx="120589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German often combines two (or more!) nouns to make one word, a </a:t>
            </a:r>
            <a:r>
              <a:rPr lang="en-GB" sz="2000" b="1" i="1" dirty="0">
                <a:solidFill>
                  <a:srgbClr val="1F4E79"/>
                </a:solidFill>
                <a:latin typeface="Century Gothic" panose="020B0502020202020204" pitchFamily="34" charset="0"/>
              </a:rPr>
              <a:t>compound </a:t>
            </a:r>
            <a:r>
              <a:rPr lang="en-GB" sz="2000" dirty="0">
                <a:solidFill>
                  <a:srgbClr val="1F4E79"/>
                </a:solidFill>
                <a:latin typeface="Century Gothic" panose="020B0502020202020204" pitchFamily="34" charset="0"/>
              </a:rPr>
              <a:t>noun. </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7" name="Google Shape;653;p27">
            <a:extLst>
              <a:ext uri="{FF2B5EF4-FFF2-40B4-BE49-F238E27FC236}">
                <a16:creationId xmlns:a16="http://schemas.microsoft.com/office/drawing/2014/main" id="{8B45BE73-5516-2749-9E1D-79F26274A30C}"/>
              </a:ext>
            </a:extLst>
          </p:cNvPr>
          <p:cNvSpPr/>
          <p:nvPr/>
        </p:nvSpPr>
        <p:spPr>
          <a:xfrm>
            <a:off x="9205430" y="1691519"/>
            <a:ext cx="2778752" cy="869950"/>
          </a:xfrm>
          <a:prstGeom prst="wedgeRoundRectCallout">
            <a:avLst>
              <a:gd name="adj1" fmla="val -61516"/>
              <a:gd name="adj2" fmla="val -27871"/>
              <a:gd name="adj3" fmla="val 16667"/>
            </a:avLst>
          </a:prstGeom>
          <a:solidFill>
            <a:srgbClr val="115076"/>
          </a:solidFill>
          <a:ln w="12700" cap="flat" cmpd="sng">
            <a:solidFill>
              <a:srgbClr val="42719B"/>
            </a:solidFill>
            <a:prstDash val="solid"/>
            <a:miter lim="800000"/>
            <a:headEnd type="none" w="sm" len="sm"/>
            <a:tailEnd type="none" w="sm" len="sm"/>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DAA520"/>
                </a:solidFill>
                <a:effectLst/>
                <a:uLnTx/>
                <a:uFillTx/>
                <a:latin typeface="Century Gothic"/>
                <a:ea typeface="Century Gothic"/>
                <a:cs typeface="Century Gothic"/>
                <a:sym typeface="Century Gothic"/>
              </a:rPr>
              <a:t>der </a:t>
            </a:r>
            <a:r>
              <a:rPr kumimoji="0" lang="en-GB" sz="2000" b="0" i="0" u="none" strike="noStrike" kern="1200" cap="none" spc="0" normalizeH="0" baseline="0" noProof="0" dirty="0" err="1">
                <a:ln>
                  <a:noFill/>
                </a:ln>
                <a:solidFill>
                  <a:prstClr val="white"/>
                </a:solidFill>
                <a:effectLst/>
                <a:uLnTx/>
                <a:uFillTx/>
                <a:latin typeface="Century Gothic"/>
                <a:ea typeface="Century Gothic"/>
                <a:cs typeface="Century Gothic"/>
                <a:sym typeface="Century Gothic"/>
              </a:rPr>
              <a:t>Urlaub</a:t>
            </a:r>
            <a:r>
              <a:rPr kumimoji="0" lang="en-GB" sz="2000" b="0" i="0" u="none" strike="noStrike" kern="1200" cap="none" spc="0" normalizeH="0" baseline="0" noProof="0" dirty="0">
                <a:ln>
                  <a:noFill/>
                </a:ln>
                <a:solidFill>
                  <a:prstClr val="white"/>
                </a:solidFill>
                <a:effectLst/>
                <a:uLnTx/>
                <a:uFillTx/>
                <a:latin typeface="Century Gothic"/>
                <a:ea typeface="Century Gothic"/>
                <a:cs typeface="Century Gothic"/>
                <a:sym typeface="Century Gothic"/>
              </a:rPr>
              <a:t> </a:t>
            </a:r>
            <a:r>
              <a:rPr kumimoji="0" lang="en-GB" sz="2000" b="0" i="0" u="none" strike="noStrike" kern="1200" cap="none" spc="0" normalizeH="0" baseline="0" noProof="0" dirty="0">
                <a:ln>
                  <a:noFill/>
                </a:ln>
                <a:solidFill>
                  <a:prstClr val="white"/>
                </a:solidFill>
                <a:effectLst/>
                <a:uLnTx/>
                <a:uFillTx/>
                <a:latin typeface="Century Gothic"/>
                <a:ea typeface="Century Gothic"/>
                <a:cs typeface="Century Gothic"/>
                <a:sym typeface="Wingdings" panose="05000000000000000000" pitchFamily="2" charset="2"/>
              </a:rPr>
              <a:t></a:t>
            </a:r>
            <a:br>
              <a:rPr kumimoji="0" lang="en-GB" sz="2000" b="0" i="0" u="none" strike="noStrike" kern="1200" cap="none" spc="0" normalizeH="0" baseline="0" noProof="0" dirty="0">
                <a:ln>
                  <a:noFill/>
                </a:ln>
                <a:solidFill>
                  <a:prstClr val="white"/>
                </a:solidFill>
                <a:effectLst/>
                <a:uLnTx/>
                <a:uFillTx/>
                <a:latin typeface="Century Gothic"/>
                <a:ea typeface="Century Gothic"/>
                <a:cs typeface="Century Gothic"/>
                <a:sym typeface="Wingdings" panose="05000000000000000000" pitchFamily="2" charset="2"/>
              </a:rPr>
            </a:br>
            <a:r>
              <a:rPr kumimoji="0" lang="en-GB" sz="2000" b="1" i="0" u="none" strike="noStrike" kern="1200" cap="none" spc="0" normalizeH="0" baseline="0" noProof="0" dirty="0">
                <a:ln>
                  <a:noFill/>
                </a:ln>
                <a:solidFill>
                  <a:srgbClr val="DAA520"/>
                </a:solidFill>
                <a:effectLst/>
                <a:uLnTx/>
                <a:uFillTx/>
                <a:latin typeface="Century Gothic"/>
                <a:ea typeface="Century Gothic"/>
                <a:cs typeface="Century Gothic"/>
                <a:sym typeface="Wingdings" panose="05000000000000000000" pitchFamily="2" charset="2"/>
              </a:rPr>
              <a:t>der</a:t>
            </a:r>
            <a:r>
              <a:rPr kumimoji="0" lang="en-GB" sz="2000" b="0" i="0" u="none" strike="noStrike" kern="1200" cap="none" spc="0" normalizeH="0" baseline="0" noProof="0" dirty="0">
                <a:ln>
                  <a:noFill/>
                </a:ln>
                <a:solidFill>
                  <a:prstClr val="white"/>
                </a:solidFill>
                <a:effectLst/>
                <a:uLnTx/>
                <a:uFillTx/>
                <a:latin typeface="Century Gothic"/>
                <a:ea typeface="Century Gothic"/>
                <a:cs typeface="Century Gothic"/>
                <a:sym typeface="Wingdings" panose="05000000000000000000" pitchFamily="2" charset="2"/>
              </a:rPr>
              <a:t> </a:t>
            </a:r>
            <a:r>
              <a:rPr kumimoji="0" lang="en-GB" sz="2000" b="0" i="0" u="none" strike="noStrike" kern="1200" cap="none" spc="0" normalizeH="0" baseline="0" noProof="0" dirty="0" err="1">
                <a:ln>
                  <a:noFill/>
                </a:ln>
                <a:solidFill>
                  <a:prstClr val="white"/>
                </a:solidFill>
                <a:effectLst/>
                <a:uLnTx/>
                <a:uFillTx/>
                <a:latin typeface="Century Gothic"/>
                <a:ea typeface="Century Gothic"/>
                <a:cs typeface="Century Gothic"/>
                <a:sym typeface="Wingdings" panose="05000000000000000000" pitchFamily="2" charset="2"/>
              </a:rPr>
              <a:t>Campingurlaub</a:t>
            </a:r>
            <a:endParaRPr kumimoji="0" sz="2000" b="0" i="0" u="none" strike="noStrike" kern="1200" cap="none" spc="0" normalizeH="0" baseline="0" noProof="0" dirty="0">
              <a:ln>
                <a:noFill/>
              </a:ln>
              <a:solidFill>
                <a:prstClr val="black"/>
              </a:solidFill>
              <a:effectLst/>
              <a:uLnTx/>
              <a:uFillTx/>
              <a:latin typeface="Tw Cen MT" panose="020B0602020104020603"/>
            </a:endParaRPr>
          </a:p>
        </p:txBody>
      </p:sp>
      <p:sp>
        <p:nvSpPr>
          <p:cNvPr id="8" name="TextBox 7">
            <a:extLst>
              <a:ext uri="{FF2B5EF4-FFF2-40B4-BE49-F238E27FC236}">
                <a16:creationId xmlns:a16="http://schemas.microsoft.com/office/drawing/2014/main" id="{F9707CBE-6DAC-4E44-B141-6C35FBC860CF}"/>
              </a:ext>
            </a:extLst>
          </p:cNvPr>
          <p:cNvSpPr txBox="1"/>
          <p:nvPr/>
        </p:nvSpPr>
        <p:spPr>
          <a:xfrm>
            <a:off x="133057" y="1624426"/>
            <a:ext cx="120589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err="1">
                <a:solidFill>
                  <a:srgbClr val="1F4E79"/>
                </a:solidFill>
                <a:latin typeface="Century Gothic" panose="020B0502020202020204" pitchFamily="34" charset="0"/>
              </a:rPr>
              <a:t>Beispiel</a:t>
            </a:r>
            <a:r>
              <a:rPr lang="en-GB" sz="2000" dirty="0">
                <a:solidFill>
                  <a:srgbClr val="1F4E79"/>
                </a:solidFill>
                <a:latin typeface="Century Gothic" panose="020B0502020202020204" pitchFamily="34" charset="0"/>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9" name="TextBox 8">
            <a:extLst>
              <a:ext uri="{FF2B5EF4-FFF2-40B4-BE49-F238E27FC236}">
                <a16:creationId xmlns:a16="http://schemas.microsoft.com/office/drawing/2014/main" id="{F9707CBE-6DAC-4E44-B141-6C35FBC860CF}"/>
              </a:ext>
            </a:extLst>
          </p:cNvPr>
          <p:cNvSpPr txBox="1"/>
          <p:nvPr/>
        </p:nvSpPr>
        <p:spPr>
          <a:xfrm>
            <a:off x="133057" y="2007013"/>
            <a:ext cx="32959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camping holiday </a:t>
            </a:r>
            <a:r>
              <a:rPr lang="en-GB" sz="2000" dirty="0">
                <a:solidFill>
                  <a:srgbClr val="1F4E79"/>
                </a:solidFill>
                <a:latin typeface="Century Gothic" panose="020B0502020202020204" pitchFamily="34" charset="0"/>
                <a:sym typeface="Wingdings" panose="05000000000000000000" pitchFamily="2" charset="2"/>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10" name="TextBox 9">
            <a:extLst>
              <a:ext uri="{FF2B5EF4-FFF2-40B4-BE49-F238E27FC236}">
                <a16:creationId xmlns:a16="http://schemas.microsoft.com/office/drawing/2014/main" id="{F9707CBE-6DAC-4E44-B141-6C35FBC860CF}"/>
              </a:ext>
            </a:extLst>
          </p:cNvPr>
          <p:cNvSpPr txBox="1"/>
          <p:nvPr/>
        </p:nvSpPr>
        <p:spPr>
          <a:xfrm>
            <a:off x="2796353" y="1980595"/>
            <a:ext cx="374578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___ Camping + ___  </a:t>
            </a:r>
            <a:r>
              <a:rPr lang="en-GB" sz="2000" dirty="0" err="1">
                <a:solidFill>
                  <a:srgbClr val="1F4E79"/>
                </a:solidFill>
                <a:latin typeface="Century Gothic" panose="020B0502020202020204" pitchFamily="34" charset="0"/>
              </a:rPr>
              <a:t>Urlaub</a:t>
            </a:r>
            <a:r>
              <a:rPr lang="en-GB" sz="2000" dirty="0">
                <a:solidFill>
                  <a:srgbClr val="1F4E79"/>
                </a:solidFill>
                <a:latin typeface="Century Gothic" panose="020B0502020202020204" pitchFamily="34" charset="0"/>
              </a:rPr>
              <a:t> </a:t>
            </a:r>
            <a:r>
              <a:rPr lang="en-GB" sz="2000" dirty="0">
                <a:solidFill>
                  <a:srgbClr val="1F4E79"/>
                </a:solidFill>
                <a:latin typeface="Century Gothic" panose="020B0502020202020204" pitchFamily="34" charset="0"/>
                <a:sym typeface="Wingdings" panose="05000000000000000000" pitchFamily="2" charset="2"/>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12" name="TextBox 11">
            <a:extLst>
              <a:ext uri="{FF2B5EF4-FFF2-40B4-BE49-F238E27FC236}">
                <a16:creationId xmlns:a16="http://schemas.microsoft.com/office/drawing/2014/main" id="{F9707CBE-6DAC-4E44-B141-6C35FBC860CF}"/>
              </a:ext>
            </a:extLst>
          </p:cNvPr>
          <p:cNvSpPr txBox="1"/>
          <p:nvPr/>
        </p:nvSpPr>
        <p:spPr>
          <a:xfrm>
            <a:off x="6460399" y="2007114"/>
            <a:ext cx="274503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___ </a:t>
            </a:r>
            <a:r>
              <a:rPr lang="en-GB" sz="2000" dirty="0" err="1">
                <a:solidFill>
                  <a:srgbClr val="1F4E79"/>
                </a:solidFill>
                <a:latin typeface="Century Gothic" panose="020B0502020202020204" pitchFamily="34" charset="0"/>
              </a:rPr>
              <a:t>Campingurlaub</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13" name="TextBox 12">
            <a:extLst>
              <a:ext uri="{FF2B5EF4-FFF2-40B4-BE49-F238E27FC236}">
                <a16:creationId xmlns:a16="http://schemas.microsoft.com/office/drawing/2014/main" id="{F9707CBE-6DAC-4E44-B141-6C35FBC860CF}"/>
              </a:ext>
            </a:extLst>
          </p:cNvPr>
          <p:cNvSpPr txBox="1"/>
          <p:nvPr/>
        </p:nvSpPr>
        <p:spPr>
          <a:xfrm>
            <a:off x="133057" y="2586271"/>
            <a:ext cx="120589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The </a:t>
            </a:r>
            <a:r>
              <a:rPr lang="en-GB" sz="2000" b="1" dirty="0">
                <a:solidFill>
                  <a:srgbClr val="1F4E79"/>
                </a:solidFill>
                <a:latin typeface="Century Gothic" panose="020B0502020202020204" pitchFamily="34" charset="0"/>
              </a:rPr>
              <a:t>gender</a:t>
            </a:r>
            <a:r>
              <a:rPr lang="en-GB" sz="2000" dirty="0">
                <a:solidFill>
                  <a:srgbClr val="1F4E79"/>
                </a:solidFill>
                <a:latin typeface="Century Gothic" panose="020B0502020202020204" pitchFamily="34" charset="0"/>
              </a:rPr>
              <a:t> of the new noun is the gender of the </a:t>
            </a:r>
            <a:r>
              <a:rPr lang="en-GB" sz="2000" b="1" i="1" dirty="0">
                <a:solidFill>
                  <a:srgbClr val="1F4E79"/>
                </a:solidFill>
                <a:latin typeface="Century Gothic" panose="020B0502020202020204" pitchFamily="34" charset="0"/>
              </a:rPr>
              <a:t>final noun</a:t>
            </a:r>
            <a:r>
              <a:rPr lang="en-GB" sz="2000" dirty="0">
                <a:solidFill>
                  <a:srgbClr val="1F4E79"/>
                </a:solidFill>
                <a:latin typeface="Century Gothic" panose="020B0502020202020204" pitchFamily="34" charset="0"/>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14" name="TextBox 13">
            <a:extLst>
              <a:ext uri="{FF2B5EF4-FFF2-40B4-BE49-F238E27FC236}">
                <a16:creationId xmlns:a16="http://schemas.microsoft.com/office/drawing/2014/main" id="{F9707CBE-6DAC-4E44-B141-6C35FBC860CF}"/>
              </a:ext>
            </a:extLst>
          </p:cNvPr>
          <p:cNvSpPr txBox="1"/>
          <p:nvPr/>
        </p:nvSpPr>
        <p:spPr>
          <a:xfrm>
            <a:off x="133057" y="3165529"/>
            <a:ext cx="12058943" cy="1015663"/>
          </a:xfrm>
          <a:prstGeom prst="rect">
            <a:avLst/>
          </a:prstGeom>
          <a:noFill/>
        </p:spPr>
        <p:txBody>
          <a:bodyPr wrap="square" rtlCol="0">
            <a:spAutoFit/>
          </a:bodyPr>
          <a:lstStyle/>
          <a:p>
            <a:pPr>
              <a:defRPr/>
            </a:pPr>
            <a:r>
              <a:rPr lang="en-GB" sz="2000" dirty="0">
                <a:solidFill>
                  <a:srgbClr val="1F4E79"/>
                </a:solidFill>
                <a:latin typeface="Century Gothic" panose="020B0502020202020204" pitchFamily="34" charset="0"/>
              </a:rPr>
              <a:t>Sometimes, </a:t>
            </a:r>
            <a:r>
              <a:rPr lang="en-GB" sz="2000" b="1" dirty="0">
                <a:solidFill>
                  <a:srgbClr val="1F4E79"/>
                </a:solidFill>
                <a:latin typeface="Century Gothic" panose="020B0502020202020204" pitchFamily="34" charset="0"/>
              </a:rPr>
              <a:t>extra letters </a:t>
            </a:r>
            <a:r>
              <a:rPr lang="en-GB" sz="2000" dirty="0">
                <a:solidFill>
                  <a:srgbClr val="1F4E79"/>
                </a:solidFill>
                <a:latin typeface="Century Gothic" panose="020B0502020202020204" pitchFamily="34" charset="0"/>
              </a:rPr>
              <a:t>join the two nouns to make the new noun easier to say: </a:t>
            </a:r>
            <a:br>
              <a:rPr lang="en-GB" sz="2000" dirty="0">
                <a:solidFill>
                  <a:srgbClr val="1F4E79"/>
                </a:solidFill>
                <a:latin typeface="Century Gothic" panose="020B0502020202020204" pitchFamily="34" charset="0"/>
              </a:rPr>
            </a:br>
            <a:r>
              <a:rPr lang="en-GB" sz="2000" dirty="0">
                <a:solidFill>
                  <a:srgbClr val="1F4E79"/>
                </a:solidFill>
                <a:latin typeface="Century Gothic" panose="020B0502020202020204" pitchFamily="34" charset="0"/>
              </a:rPr>
              <a:t>-</a:t>
            </a:r>
            <a:r>
              <a:rPr lang="en-GB" sz="2000" b="1" dirty="0">
                <a:solidFill>
                  <a:srgbClr val="1F4E79"/>
                </a:solidFill>
                <a:latin typeface="Century Gothic" panose="020B0502020202020204" pitchFamily="34" charset="0"/>
              </a:rPr>
              <a:t>s</a:t>
            </a:r>
            <a:r>
              <a:rPr lang="en-GB" sz="2000" dirty="0">
                <a:solidFill>
                  <a:srgbClr val="1F4E79"/>
                </a:solidFill>
                <a:latin typeface="Century Gothic" panose="020B0502020202020204" pitchFamily="34" charset="0"/>
              </a:rPr>
              <a:t>-, -</a:t>
            </a:r>
            <a:r>
              <a:rPr lang="en-GB" sz="2000" b="1" dirty="0" err="1">
                <a:solidFill>
                  <a:srgbClr val="1F4E79"/>
                </a:solidFill>
                <a:latin typeface="Century Gothic" panose="020B0502020202020204" pitchFamily="34" charset="0"/>
              </a:rPr>
              <a:t>es</a:t>
            </a:r>
            <a:r>
              <a:rPr lang="en-GB" sz="2000" dirty="0">
                <a:solidFill>
                  <a:srgbClr val="1F4E79"/>
                </a:solidFill>
                <a:latin typeface="Century Gothic" panose="020B0502020202020204" pitchFamily="34" charset="0"/>
              </a:rPr>
              <a:t>-, -</a:t>
            </a:r>
            <a:r>
              <a:rPr lang="en-GB" sz="2000" b="1" dirty="0">
                <a:solidFill>
                  <a:srgbClr val="1F4E79"/>
                </a:solidFill>
                <a:latin typeface="Century Gothic" panose="020B0502020202020204" pitchFamily="34" charset="0"/>
              </a:rPr>
              <a:t>e</a:t>
            </a:r>
            <a:r>
              <a:rPr lang="en-GB" sz="2000" dirty="0">
                <a:solidFill>
                  <a:srgbClr val="1F4E79"/>
                </a:solidFill>
                <a:latin typeface="Century Gothic" panose="020B0502020202020204" pitchFamily="34" charset="0"/>
              </a:rPr>
              <a:t>-, -</a:t>
            </a:r>
            <a:r>
              <a:rPr lang="en-GB" sz="2000" b="1" dirty="0">
                <a:solidFill>
                  <a:srgbClr val="1F4E79"/>
                </a:solidFill>
                <a:latin typeface="Century Gothic" panose="020B0502020202020204" pitchFamily="34" charset="0"/>
              </a:rPr>
              <a:t>n</a:t>
            </a:r>
            <a:r>
              <a:rPr lang="en-GB" sz="2000" dirty="0">
                <a:solidFill>
                  <a:srgbClr val="1F4E79"/>
                </a:solidFill>
                <a:latin typeface="Century Gothic" panose="020B0502020202020204" pitchFamily="34" charset="0"/>
              </a:rPr>
              <a:t>-, -</a:t>
            </a:r>
            <a:r>
              <a:rPr lang="en-GB" sz="2000" b="1" dirty="0" err="1">
                <a:solidFill>
                  <a:srgbClr val="1F4E79"/>
                </a:solidFill>
                <a:latin typeface="Century Gothic" panose="020B0502020202020204" pitchFamily="34" charset="0"/>
              </a:rPr>
              <a:t>en</a:t>
            </a:r>
            <a:r>
              <a:rPr lang="en-GB" sz="2000" dirty="0">
                <a:solidFill>
                  <a:srgbClr val="1F4E79"/>
                </a:solidFill>
                <a:latin typeface="Century Gothic" panose="020B0502020202020204" pitchFamily="34" charset="0"/>
              </a:rPr>
              <a:t>-, -</a:t>
            </a:r>
            <a:r>
              <a:rPr lang="en-GB" sz="2000" b="1" dirty="0">
                <a:solidFill>
                  <a:srgbClr val="1F4E79"/>
                </a:solidFill>
                <a:latin typeface="Century Gothic" panose="020B0502020202020204" pitchFamily="34" charset="0"/>
              </a:rPr>
              <a:t>(e)r</a:t>
            </a:r>
            <a:r>
              <a:rPr lang="en-GB" sz="2000" dirty="0">
                <a:solidFill>
                  <a:srgbClr val="1F4E79"/>
                </a:solidFill>
                <a:latin typeface="Century Gothic" panose="020B0502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 </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16" name="TextBox 15">
            <a:extLst>
              <a:ext uri="{FF2B5EF4-FFF2-40B4-BE49-F238E27FC236}">
                <a16:creationId xmlns:a16="http://schemas.microsoft.com/office/drawing/2014/main" id="{F9707CBE-6DAC-4E44-B141-6C35FBC860CF}"/>
              </a:ext>
            </a:extLst>
          </p:cNvPr>
          <p:cNvSpPr txBox="1"/>
          <p:nvPr/>
        </p:nvSpPr>
        <p:spPr>
          <a:xfrm>
            <a:off x="166778" y="4196031"/>
            <a:ext cx="32959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noProof="0" dirty="0">
                <a:solidFill>
                  <a:srgbClr val="1F4E79"/>
                </a:solidFill>
                <a:latin typeface="Century Gothic" panose="020B0502020202020204" pitchFamily="34" charset="0"/>
              </a:rPr>
              <a:t>holiday money </a:t>
            </a:r>
            <a:r>
              <a:rPr lang="en-GB" sz="2000" noProof="0" dirty="0">
                <a:solidFill>
                  <a:srgbClr val="1F4E79"/>
                </a:solidFill>
                <a:latin typeface="Century Gothic" panose="020B0502020202020204" pitchFamily="34" charset="0"/>
                <a:sym typeface="Wingdings" panose="05000000000000000000" pitchFamily="2" charset="2"/>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17" name="TextBox 16">
            <a:extLst>
              <a:ext uri="{FF2B5EF4-FFF2-40B4-BE49-F238E27FC236}">
                <a16:creationId xmlns:a16="http://schemas.microsoft.com/office/drawing/2014/main" id="{F9707CBE-6DAC-4E44-B141-6C35FBC860CF}"/>
              </a:ext>
            </a:extLst>
          </p:cNvPr>
          <p:cNvSpPr txBox="1"/>
          <p:nvPr/>
        </p:nvSpPr>
        <p:spPr>
          <a:xfrm>
            <a:off x="3503849" y="4196031"/>
            <a:ext cx="32959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err="1">
                <a:solidFill>
                  <a:srgbClr val="1F4E79"/>
                </a:solidFill>
                <a:latin typeface="Century Gothic" panose="020B0502020202020204" pitchFamily="34" charset="0"/>
              </a:rPr>
              <a:t>Urlaub</a:t>
            </a:r>
            <a:r>
              <a:rPr lang="en-GB" sz="2000" dirty="0">
                <a:solidFill>
                  <a:srgbClr val="1F4E79"/>
                </a:solidFill>
                <a:latin typeface="Century Gothic" panose="020B0502020202020204" pitchFamily="34" charset="0"/>
              </a:rPr>
              <a:t> + Geld </a:t>
            </a:r>
            <a:r>
              <a:rPr lang="en-GB" sz="2000" dirty="0">
                <a:solidFill>
                  <a:srgbClr val="1F4E79"/>
                </a:solidFill>
                <a:latin typeface="Century Gothic" panose="020B0502020202020204" pitchFamily="34" charset="0"/>
                <a:sym typeface="Wingdings" panose="05000000000000000000" pitchFamily="2" charset="2"/>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18" name="TextBox 17">
            <a:extLst>
              <a:ext uri="{FF2B5EF4-FFF2-40B4-BE49-F238E27FC236}">
                <a16:creationId xmlns:a16="http://schemas.microsoft.com/office/drawing/2014/main" id="{F9707CBE-6DAC-4E44-B141-6C35FBC860CF}"/>
              </a:ext>
            </a:extLst>
          </p:cNvPr>
          <p:cNvSpPr txBox="1"/>
          <p:nvPr/>
        </p:nvSpPr>
        <p:spPr>
          <a:xfrm>
            <a:off x="6560646" y="4196031"/>
            <a:ext cx="251969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____ </a:t>
            </a:r>
            <a:r>
              <a:rPr lang="en-GB" sz="2000" dirty="0" err="1">
                <a:solidFill>
                  <a:srgbClr val="1F4E79"/>
                </a:solidFill>
                <a:latin typeface="Century Gothic" panose="020B0502020202020204" pitchFamily="34" charset="0"/>
              </a:rPr>
              <a:t>Urlaub</a:t>
            </a:r>
            <a:r>
              <a:rPr lang="en-GB" sz="2000" b="1" dirty="0" err="1">
                <a:solidFill>
                  <a:srgbClr val="DAA520"/>
                </a:solidFill>
                <a:latin typeface="Century Gothic" panose="020B0502020202020204" pitchFamily="34" charset="0"/>
              </a:rPr>
              <a:t>s</a:t>
            </a:r>
            <a:r>
              <a:rPr lang="en-GB" sz="2000" dirty="0" err="1">
                <a:solidFill>
                  <a:srgbClr val="1F4E79"/>
                </a:solidFill>
                <a:latin typeface="Century Gothic" panose="020B0502020202020204" pitchFamily="34" charset="0"/>
              </a:rPr>
              <a:t>geld</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19" name="TextBox 18">
            <a:extLst>
              <a:ext uri="{FF2B5EF4-FFF2-40B4-BE49-F238E27FC236}">
                <a16:creationId xmlns:a16="http://schemas.microsoft.com/office/drawing/2014/main" id="{F9707CBE-6DAC-4E44-B141-6C35FBC860CF}"/>
              </a:ext>
            </a:extLst>
          </p:cNvPr>
          <p:cNvSpPr txBox="1"/>
          <p:nvPr/>
        </p:nvSpPr>
        <p:spPr>
          <a:xfrm>
            <a:off x="166778" y="4596141"/>
            <a:ext cx="32959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noProof="0" dirty="0">
                <a:solidFill>
                  <a:srgbClr val="1F4E79"/>
                </a:solidFill>
                <a:latin typeface="Century Gothic" panose="020B0502020202020204" pitchFamily="34" charset="0"/>
              </a:rPr>
              <a:t>daily newspaper </a:t>
            </a:r>
            <a:r>
              <a:rPr lang="en-GB" sz="2000" noProof="0" dirty="0">
                <a:solidFill>
                  <a:srgbClr val="1F4E79"/>
                </a:solidFill>
                <a:latin typeface="Century Gothic" panose="020B0502020202020204" pitchFamily="34" charset="0"/>
                <a:sym typeface="Wingdings" panose="05000000000000000000" pitchFamily="2" charset="2"/>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20" name="TextBox 19">
            <a:extLst>
              <a:ext uri="{FF2B5EF4-FFF2-40B4-BE49-F238E27FC236}">
                <a16:creationId xmlns:a16="http://schemas.microsoft.com/office/drawing/2014/main" id="{F9707CBE-6DAC-4E44-B141-6C35FBC860CF}"/>
              </a:ext>
            </a:extLst>
          </p:cNvPr>
          <p:cNvSpPr txBox="1"/>
          <p:nvPr/>
        </p:nvSpPr>
        <p:spPr>
          <a:xfrm>
            <a:off x="3503849" y="4596141"/>
            <a:ext cx="32959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Tag + -</a:t>
            </a:r>
            <a:r>
              <a:rPr lang="en-GB" sz="2000" dirty="0" err="1">
                <a:solidFill>
                  <a:srgbClr val="1F4E79"/>
                </a:solidFill>
                <a:latin typeface="Century Gothic" panose="020B0502020202020204" pitchFamily="34" charset="0"/>
              </a:rPr>
              <a:t>es</a:t>
            </a:r>
            <a:r>
              <a:rPr lang="en-GB" sz="2000" dirty="0">
                <a:solidFill>
                  <a:srgbClr val="1F4E79"/>
                </a:solidFill>
                <a:latin typeface="Century Gothic" panose="020B0502020202020204" pitchFamily="34" charset="0"/>
              </a:rPr>
              <a:t>- + </a:t>
            </a:r>
            <a:r>
              <a:rPr lang="en-GB" sz="2000" dirty="0" err="1">
                <a:solidFill>
                  <a:srgbClr val="1F4E79"/>
                </a:solidFill>
                <a:latin typeface="Century Gothic" panose="020B0502020202020204" pitchFamily="34" charset="0"/>
              </a:rPr>
              <a:t>Zeitung</a:t>
            </a:r>
            <a:r>
              <a:rPr lang="en-GB" sz="2000" dirty="0">
                <a:solidFill>
                  <a:srgbClr val="1F4E79"/>
                </a:solidFill>
                <a:latin typeface="Century Gothic" panose="020B0502020202020204" pitchFamily="34" charset="0"/>
              </a:rPr>
              <a:t> </a:t>
            </a:r>
            <a:r>
              <a:rPr lang="en-GB" sz="2000" dirty="0">
                <a:solidFill>
                  <a:srgbClr val="1F4E79"/>
                </a:solidFill>
                <a:latin typeface="Century Gothic" panose="020B0502020202020204" pitchFamily="34" charset="0"/>
                <a:sym typeface="Wingdings" panose="05000000000000000000" pitchFamily="2" charset="2"/>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21" name="TextBox 20">
            <a:extLst>
              <a:ext uri="{FF2B5EF4-FFF2-40B4-BE49-F238E27FC236}">
                <a16:creationId xmlns:a16="http://schemas.microsoft.com/office/drawing/2014/main" id="{F9707CBE-6DAC-4E44-B141-6C35FBC860CF}"/>
              </a:ext>
            </a:extLst>
          </p:cNvPr>
          <p:cNvSpPr txBox="1"/>
          <p:nvPr/>
        </p:nvSpPr>
        <p:spPr>
          <a:xfrm>
            <a:off x="6579753" y="4610980"/>
            <a:ext cx="300460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____ Tag</a:t>
            </a:r>
            <a:r>
              <a:rPr lang="en-GB" sz="2000" b="1" dirty="0">
                <a:solidFill>
                  <a:srgbClr val="DAA520"/>
                </a:solidFill>
                <a:latin typeface="Century Gothic" panose="020B0502020202020204" pitchFamily="34" charset="0"/>
              </a:rPr>
              <a:t>es</a:t>
            </a:r>
            <a:r>
              <a:rPr lang="en-GB" sz="2000" dirty="0">
                <a:solidFill>
                  <a:srgbClr val="1F4E79"/>
                </a:solidFill>
                <a:latin typeface="Century Gothic" panose="020B0502020202020204" pitchFamily="34" charset="0"/>
              </a:rPr>
              <a:t>zeitung</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22" name="TextBox 21">
            <a:extLst>
              <a:ext uri="{FF2B5EF4-FFF2-40B4-BE49-F238E27FC236}">
                <a16:creationId xmlns:a16="http://schemas.microsoft.com/office/drawing/2014/main" id="{F9707CBE-6DAC-4E44-B141-6C35FBC860CF}"/>
              </a:ext>
            </a:extLst>
          </p:cNvPr>
          <p:cNvSpPr txBox="1"/>
          <p:nvPr/>
        </p:nvSpPr>
        <p:spPr>
          <a:xfrm>
            <a:off x="166778" y="4996251"/>
            <a:ext cx="32959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market place</a:t>
            </a:r>
            <a:r>
              <a:rPr lang="en-GB" sz="2000" noProof="0" dirty="0">
                <a:solidFill>
                  <a:srgbClr val="1F4E79"/>
                </a:solidFill>
                <a:latin typeface="Century Gothic" panose="020B0502020202020204" pitchFamily="34" charset="0"/>
              </a:rPr>
              <a:t> </a:t>
            </a:r>
            <a:r>
              <a:rPr lang="en-GB" sz="2000" noProof="0" dirty="0">
                <a:solidFill>
                  <a:srgbClr val="1F4E79"/>
                </a:solidFill>
                <a:latin typeface="Century Gothic" panose="020B0502020202020204" pitchFamily="34" charset="0"/>
                <a:sym typeface="Wingdings" panose="05000000000000000000" pitchFamily="2" charset="2"/>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23" name="TextBox 22">
            <a:extLst>
              <a:ext uri="{FF2B5EF4-FFF2-40B4-BE49-F238E27FC236}">
                <a16:creationId xmlns:a16="http://schemas.microsoft.com/office/drawing/2014/main" id="{F9707CBE-6DAC-4E44-B141-6C35FBC860CF}"/>
              </a:ext>
            </a:extLst>
          </p:cNvPr>
          <p:cNvSpPr txBox="1"/>
          <p:nvPr/>
        </p:nvSpPr>
        <p:spPr>
          <a:xfrm>
            <a:off x="3503849" y="4996251"/>
            <a:ext cx="32959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err="1">
                <a:solidFill>
                  <a:srgbClr val="1F4E79"/>
                </a:solidFill>
                <a:latin typeface="Century Gothic" panose="020B0502020202020204" pitchFamily="34" charset="0"/>
              </a:rPr>
              <a:t>Markt</a:t>
            </a:r>
            <a:r>
              <a:rPr lang="en-GB" sz="2000" dirty="0">
                <a:solidFill>
                  <a:srgbClr val="1F4E79"/>
                </a:solidFill>
                <a:latin typeface="Century Gothic" panose="020B0502020202020204" pitchFamily="34" charset="0"/>
              </a:rPr>
              <a:t> + </a:t>
            </a:r>
            <a:r>
              <a:rPr lang="en-GB" sz="2000" dirty="0" err="1">
                <a:solidFill>
                  <a:srgbClr val="1F4E79"/>
                </a:solidFill>
                <a:latin typeface="Century Gothic" panose="020B0502020202020204" pitchFamily="34" charset="0"/>
              </a:rPr>
              <a:t>Platz</a:t>
            </a:r>
            <a:r>
              <a:rPr lang="en-GB" sz="2000" dirty="0">
                <a:solidFill>
                  <a:srgbClr val="1F4E79"/>
                </a:solidFill>
                <a:latin typeface="Century Gothic" panose="020B0502020202020204" pitchFamily="34" charset="0"/>
              </a:rPr>
              <a:t> </a:t>
            </a:r>
            <a:r>
              <a:rPr lang="en-GB" sz="2000" dirty="0">
                <a:solidFill>
                  <a:srgbClr val="1F4E79"/>
                </a:solidFill>
                <a:latin typeface="Century Gothic" panose="020B0502020202020204" pitchFamily="34" charset="0"/>
                <a:sym typeface="Wingdings" panose="05000000000000000000" pitchFamily="2" charset="2"/>
              </a:rPr>
              <a:t></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24" name="TextBox 23">
            <a:extLst>
              <a:ext uri="{FF2B5EF4-FFF2-40B4-BE49-F238E27FC236}">
                <a16:creationId xmlns:a16="http://schemas.microsoft.com/office/drawing/2014/main" id="{F9707CBE-6DAC-4E44-B141-6C35FBC860CF}"/>
              </a:ext>
            </a:extLst>
          </p:cNvPr>
          <p:cNvSpPr txBox="1"/>
          <p:nvPr/>
        </p:nvSpPr>
        <p:spPr>
          <a:xfrm>
            <a:off x="6603771" y="4996251"/>
            <a:ext cx="273562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____ </a:t>
            </a:r>
            <a:r>
              <a:rPr lang="en-GB" sz="2000" dirty="0" err="1">
                <a:solidFill>
                  <a:srgbClr val="1F4E79"/>
                </a:solidFill>
                <a:latin typeface="Century Gothic" panose="020B0502020202020204" pitchFamily="34" charset="0"/>
              </a:rPr>
              <a:t>Marktplatz</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25" name="Google Shape;653;p27">
            <a:extLst>
              <a:ext uri="{FF2B5EF4-FFF2-40B4-BE49-F238E27FC236}">
                <a16:creationId xmlns:a16="http://schemas.microsoft.com/office/drawing/2014/main" id="{8B45BE73-5516-2749-9E1D-79F26274A30C}"/>
              </a:ext>
            </a:extLst>
          </p:cNvPr>
          <p:cNvSpPr/>
          <p:nvPr/>
        </p:nvSpPr>
        <p:spPr>
          <a:xfrm>
            <a:off x="9364319" y="3999305"/>
            <a:ext cx="2703904" cy="1397056"/>
          </a:xfrm>
          <a:prstGeom prst="wedgeRoundRectCallout">
            <a:avLst>
              <a:gd name="adj1" fmla="val -61946"/>
              <a:gd name="adj2" fmla="val -21921"/>
              <a:gd name="adj3" fmla="val 16667"/>
            </a:avLst>
          </a:prstGeom>
          <a:solidFill>
            <a:srgbClr val="115076"/>
          </a:solidFill>
          <a:ln w="12700" cap="flat" cmpd="sng">
            <a:solidFill>
              <a:srgbClr val="42719B"/>
            </a:solidFill>
            <a:prstDash val="solid"/>
            <a:miter lim="800000"/>
            <a:headEnd type="none" w="sm" len="sm"/>
            <a:tailEnd type="none" w="sm" len="sm"/>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000" i="0" u="none" strike="noStrike" kern="1200" cap="none" spc="0" normalizeH="0" baseline="0" noProof="0" dirty="0">
                <a:ln>
                  <a:noFill/>
                </a:ln>
                <a:solidFill>
                  <a:schemeClr val="bg1"/>
                </a:solidFill>
                <a:effectLst/>
                <a:uLnTx/>
                <a:uFillTx/>
                <a:latin typeface="Century Gothic"/>
                <a:ea typeface="Century Gothic"/>
                <a:cs typeface="Century Gothic"/>
                <a:sym typeface="Century Gothic"/>
              </a:rPr>
              <a:t>What is the definite article</a:t>
            </a:r>
            <a:r>
              <a:rPr kumimoji="0" lang="en-GB" sz="2000" i="0" u="none" strike="noStrike" kern="1200" cap="none" spc="0" normalizeH="0" noProof="0" dirty="0">
                <a:ln>
                  <a:noFill/>
                </a:ln>
                <a:solidFill>
                  <a:schemeClr val="bg1"/>
                </a:solidFill>
                <a:effectLst/>
                <a:uLnTx/>
                <a:uFillTx/>
                <a:latin typeface="Century Gothic"/>
                <a:ea typeface="Century Gothic"/>
                <a:cs typeface="Century Gothic"/>
                <a:sym typeface="Century Gothic"/>
              </a:rPr>
              <a:t> (‘</a:t>
            </a:r>
            <a:r>
              <a:rPr kumimoji="0" lang="en-GB" sz="2000" b="1" i="0" u="none" strike="noStrike" kern="1200" cap="none" spc="0" normalizeH="0" noProof="0" dirty="0">
                <a:ln>
                  <a:noFill/>
                </a:ln>
                <a:solidFill>
                  <a:schemeClr val="bg1"/>
                </a:solidFill>
                <a:effectLst/>
                <a:uLnTx/>
                <a:uFillTx/>
                <a:latin typeface="Century Gothic"/>
                <a:ea typeface="Century Gothic"/>
                <a:cs typeface="Century Gothic"/>
                <a:sym typeface="Century Gothic"/>
              </a:rPr>
              <a:t>the</a:t>
            </a:r>
            <a:r>
              <a:rPr kumimoji="0" lang="en-GB" sz="2000" i="0" u="none" strike="noStrike" kern="1200" cap="none" spc="0" normalizeH="0" noProof="0" dirty="0">
                <a:ln>
                  <a:noFill/>
                </a:ln>
                <a:solidFill>
                  <a:schemeClr val="bg1"/>
                </a:solidFill>
                <a:effectLst/>
                <a:uLnTx/>
                <a:uFillTx/>
                <a:latin typeface="Century Gothic"/>
                <a:ea typeface="Century Gothic"/>
                <a:cs typeface="Century Gothic"/>
                <a:sym typeface="Century Gothic"/>
              </a:rPr>
              <a:t>’) for these compound nouns?</a:t>
            </a:r>
            <a:endParaRPr kumimoji="0" sz="2000" i="0" u="none" strike="noStrike" kern="1200" cap="none" spc="0" normalizeH="0" baseline="0" noProof="0" dirty="0">
              <a:ln>
                <a:noFill/>
              </a:ln>
              <a:solidFill>
                <a:schemeClr val="bg1"/>
              </a:solidFill>
              <a:effectLst/>
              <a:uLnTx/>
              <a:uFillTx/>
              <a:latin typeface="Tw Cen MT" panose="020B0602020104020603"/>
            </a:endParaRPr>
          </a:p>
        </p:txBody>
      </p:sp>
      <p:sp>
        <p:nvSpPr>
          <p:cNvPr id="26" name="TextBox 25"/>
          <p:cNvSpPr txBox="1"/>
          <p:nvPr/>
        </p:nvSpPr>
        <p:spPr>
          <a:xfrm>
            <a:off x="2740060" y="1986312"/>
            <a:ext cx="815065" cy="400110"/>
          </a:xfrm>
          <a:prstGeom prst="rect">
            <a:avLst/>
          </a:prstGeom>
          <a:noFill/>
        </p:spPr>
        <p:txBody>
          <a:bodyPr wrap="square" rtlCol="0">
            <a:spAutoFit/>
          </a:bodyPr>
          <a:lstStyle/>
          <a:p>
            <a:r>
              <a:rPr lang="en-GB" sz="2000" b="1" dirty="0">
                <a:solidFill>
                  <a:srgbClr val="DAA520"/>
                </a:solidFill>
              </a:rPr>
              <a:t>das</a:t>
            </a:r>
          </a:p>
        </p:txBody>
      </p:sp>
      <p:sp>
        <p:nvSpPr>
          <p:cNvPr id="27" name="TextBox 26"/>
          <p:cNvSpPr txBox="1"/>
          <p:nvPr/>
        </p:nvSpPr>
        <p:spPr>
          <a:xfrm>
            <a:off x="4692415" y="1986312"/>
            <a:ext cx="815065" cy="400110"/>
          </a:xfrm>
          <a:prstGeom prst="rect">
            <a:avLst/>
          </a:prstGeom>
          <a:noFill/>
        </p:spPr>
        <p:txBody>
          <a:bodyPr wrap="square" rtlCol="0">
            <a:spAutoFit/>
          </a:bodyPr>
          <a:lstStyle/>
          <a:p>
            <a:r>
              <a:rPr lang="en-GB" sz="2000" b="1" dirty="0">
                <a:solidFill>
                  <a:srgbClr val="DAA520"/>
                </a:solidFill>
              </a:rPr>
              <a:t>der</a:t>
            </a:r>
          </a:p>
        </p:txBody>
      </p:sp>
      <p:sp>
        <p:nvSpPr>
          <p:cNvPr id="28" name="TextBox 27"/>
          <p:cNvSpPr txBox="1"/>
          <p:nvPr/>
        </p:nvSpPr>
        <p:spPr>
          <a:xfrm>
            <a:off x="6366999" y="1994996"/>
            <a:ext cx="815065" cy="400110"/>
          </a:xfrm>
          <a:prstGeom prst="rect">
            <a:avLst/>
          </a:prstGeom>
          <a:noFill/>
        </p:spPr>
        <p:txBody>
          <a:bodyPr wrap="square" rtlCol="0">
            <a:spAutoFit/>
          </a:bodyPr>
          <a:lstStyle/>
          <a:p>
            <a:pPr algn="ctr"/>
            <a:r>
              <a:rPr lang="en-GB" sz="2000" b="1" dirty="0">
                <a:solidFill>
                  <a:srgbClr val="DAA520"/>
                </a:solidFill>
              </a:rPr>
              <a:t>?</a:t>
            </a:r>
          </a:p>
        </p:txBody>
      </p:sp>
      <p:sp>
        <p:nvSpPr>
          <p:cNvPr id="29" name="TextBox 28"/>
          <p:cNvSpPr txBox="1"/>
          <p:nvPr/>
        </p:nvSpPr>
        <p:spPr>
          <a:xfrm>
            <a:off x="6343577" y="1994164"/>
            <a:ext cx="815065" cy="400110"/>
          </a:xfrm>
          <a:prstGeom prst="rect">
            <a:avLst/>
          </a:prstGeom>
          <a:noFill/>
        </p:spPr>
        <p:txBody>
          <a:bodyPr wrap="square" rtlCol="0">
            <a:spAutoFit/>
          </a:bodyPr>
          <a:lstStyle/>
          <a:p>
            <a:pPr algn="ctr"/>
            <a:r>
              <a:rPr lang="en-GB" sz="2000" b="1" dirty="0">
                <a:solidFill>
                  <a:srgbClr val="DAA520"/>
                </a:solidFill>
              </a:rPr>
              <a:t>der</a:t>
            </a:r>
          </a:p>
        </p:txBody>
      </p:sp>
      <p:sp>
        <p:nvSpPr>
          <p:cNvPr id="30" name="TextBox 29"/>
          <p:cNvSpPr txBox="1"/>
          <p:nvPr/>
        </p:nvSpPr>
        <p:spPr>
          <a:xfrm>
            <a:off x="6560646" y="4181192"/>
            <a:ext cx="815065" cy="400110"/>
          </a:xfrm>
          <a:prstGeom prst="rect">
            <a:avLst/>
          </a:prstGeom>
          <a:noFill/>
        </p:spPr>
        <p:txBody>
          <a:bodyPr wrap="square" rtlCol="0">
            <a:spAutoFit/>
          </a:bodyPr>
          <a:lstStyle/>
          <a:p>
            <a:r>
              <a:rPr lang="en-GB" sz="2000" b="1" dirty="0">
                <a:solidFill>
                  <a:srgbClr val="DAA520"/>
                </a:solidFill>
              </a:rPr>
              <a:t>das</a:t>
            </a:r>
          </a:p>
        </p:txBody>
      </p:sp>
      <p:sp>
        <p:nvSpPr>
          <p:cNvPr id="31" name="TextBox 30"/>
          <p:cNvSpPr txBox="1"/>
          <p:nvPr/>
        </p:nvSpPr>
        <p:spPr>
          <a:xfrm>
            <a:off x="6603770" y="4596141"/>
            <a:ext cx="815065" cy="400110"/>
          </a:xfrm>
          <a:prstGeom prst="rect">
            <a:avLst/>
          </a:prstGeom>
          <a:noFill/>
        </p:spPr>
        <p:txBody>
          <a:bodyPr wrap="square" rtlCol="0">
            <a:spAutoFit/>
          </a:bodyPr>
          <a:lstStyle/>
          <a:p>
            <a:r>
              <a:rPr lang="en-GB" sz="2000" b="1" dirty="0">
                <a:solidFill>
                  <a:srgbClr val="DAA520"/>
                </a:solidFill>
              </a:rPr>
              <a:t>die </a:t>
            </a:r>
          </a:p>
        </p:txBody>
      </p:sp>
      <p:sp>
        <p:nvSpPr>
          <p:cNvPr id="32" name="TextBox 31"/>
          <p:cNvSpPr txBox="1"/>
          <p:nvPr/>
        </p:nvSpPr>
        <p:spPr>
          <a:xfrm>
            <a:off x="6653822" y="4966573"/>
            <a:ext cx="815065" cy="400110"/>
          </a:xfrm>
          <a:prstGeom prst="rect">
            <a:avLst/>
          </a:prstGeom>
          <a:noFill/>
        </p:spPr>
        <p:txBody>
          <a:bodyPr wrap="square" rtlCol="0">
            <a:spAutoFit/>
          </a:bodyPr>
          <a:lstStyle/>
          <a:p>
            <a:r>
              <a:rPr lang="en-GB" sz="2000" b="1" dirty="0">
                <a:solidFill>
                  <a:srgbClr val="DAA520"/>
                </a:solidFill>
              </a:rPr>
              <a:t>der </a:t>
            </a:r>
          </a:p>
        </p:txBody>
      </p:sp>
      <p:cxnSp>
        <p:nvCxnSpPr>
          <p:cNvPr id="34" name="Straight Connector 33"/>
          <p:cNvCxnSpPr/>
          <p:nvPr/>
        </p:nvCxnSpPr>
        <p:spPr>
          <a:xfrm>
            <a:off x="4667950" y="4518854"/>
            <a:ext cx="623193" cy="0"/>
          </a:xfrm>
          <a:prstGeom prst="line">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076775" y="4932389"/>
            <a:ext cx="843965" cy="0"/>
          </a:xfrm>
          <a:prstGeom prst="line">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581067" y="5358137"/>
            <a:ext cx="623193" cy="0"/>
          </a:xfrm>
          <a:prstGeom prst="line">
            <a:avLst/>
          </a:prstGeom>
          <a:ln w="57150">
            <a:solidFill>
              <a:srgbClr val="DAA520"/>
            </a:solidFill>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2792439" y="2014102"/>
            <a:ext cx="519415" cy="3282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ounded Rectangle 38"/>
          <p:cNvSpPr/>
          <p:nvPr/>
        </p:nvSpPr>
        <p:spPr>
          <a:xfrm>
            <a:off x="4771728" y="2007191"/>
            <a:ext cx="519415" cy="3282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ounded Rectangle 39"/>
          <p:cNvSpPr/>
          <p:nvPr/>
        </p:nvSpPr>
        <p:spPr>
          <a:xfrm>
            <a:off x="6483429" y="2014103"/>
            <a:ext cx="519415" cy="3282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2" name="Straight Connector 41"/>
          <p:cNvCxnSpPr/>
          <p:nvPr/>
        </p:nvCxnSpPr>
        <p:spPr>
          <a:xfrm>
            <a:off x="8160434" y="1994164"/>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160434" y="4146812"/>
            <a:ext cx="0" cy="46886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976442" y="4561761"/>
            <a:ext cx="0" cy="46886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971585" y="5030630"/>
            <a:ext cx="0" cy="46886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51" name="Google Shape;653;p27">
            <a:extLst>
              <a:ext uri="{FF2B5EF4-FFF2-40B4-BE49-F238E27FC236}">
                <a16:creationId xmlns:a16="http://schemas.microsoft.com/office/drawing/2014/main" id="{8B45BE73-5516-2749-9E1D-79F26274A30C}"/>
              </a:ext>
            </a:extLst>
          </p:cNvPr>
          <p:cNvSpPr/>
          <p:nvPr/>
        </p:nvSpPr>
        <p:spPr>
          <a:xfrm>
            <a:off x="6799793" y="154953"/>
            <a:ext cx="4802032" cy="830441"/>
          </a:xfrm>
          <a:prstGeom prst="wedgeRoundRectCallout">
            <a:avLst>
              <a:gd name="adj1" fmla="val -21257"/>
              <a:gd name="adj2" fmla="val 155116"/>
              <a:gd name="adj3" fmla="val 16667"/>
            </a:avLst>
          </a:prstGeom>
          <a:solidFill>
            <a:srgbClr val="115076"/>
          </a:solidFill>
          <a:ln w="12700" cap="flat" cmpd="sng">
            <a:solidFill>
              <a:srgbClr val="42719B"/>
            </a:solidFill>
            <a:prstDash val="solid"/>
            <a:miter lim="800000"/>
            <a:headEnd type="none" w="sm" len="sm"/>
            <a:tailEnd type="none" w="sm" len="sm"/>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a:sym typeface="Century Gothic"/>
              </a:rPr>
              <a:t>Separate unfamiliar words to try to understand them.</a:t>
            </a:r>
            <a:endParaRPr kumimoji="0" sz="2000" i="0" u="none" strike="noStrike" kern="1200" cap="none" spc="0" normalizeH="0" baseline="0" noProof="0" dirty="0">
              <a:ln>
                <a:noFill/>
              </a:ln>
              <a:solidFill>
                <a:schemeClr val="bg1"/>
              </a:solidFill>
              <a:effectLst/>
              <a:uLnTx/>
              <a:uFillTx/>
              <a:latin typeface="Tw Cen MT" panose="020B0602020104020603"/>
            </a:endParaRPr>
          </a:p>
        </p:txBody>
      </p:sp>
      <p:sp>
        <p:nvSpPr>
          <p:cNvPr id="52" name="TextBox 51">
            <a:extLst>
              <a:ext uri="{FF2B5EF4-FFF2-40B4-BE49-F238E27FC236}">
                <a16:creationId xmlns:a16="http://schemas.microsoft.com/office/drawing/2014/main" id="{F9707CBE-6DAC-4E44-B141-6C35FBC860CF}"/>
              </a:ext>
            </a:extLst>
          </p:cNvPr>
          <p:cNvSpPr txBox="1"/>
          <p:nvPr/>
        </p:nvSpPr>
        <p:spPr>
          <a:xfrm>
            <a:off x="166778" y="5551226"/>
            <a:ext cx="1205894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1F4E79"/>
                </a:solidFill>
                <a:latin typeface="Century Gothic" panose="020B0502020202020204" pitchFamily="34" charset="0"/>
              </a:rPr>
              <a:t>So, German has some very long words. For example…</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
        <p:nvSpPr>
          <p:cNvPr id="53" name="TextBox 52">
            <a:extLst>
              <a:ext uri="{FF2B5EF4-FFF2-40B4-BE49-F238E27FC236}">
                <a16:creationId xmlns:a16="http://schemas.microsoft.com/office/drawing/2014/main" id="{F9707CBE-6DAC-4E44-B141-6C35FBC860CF}"/>
              </a:ext>
            </a:extLst>
          </p:cNvPr>
          <p:cNvSpPr txBox="1"/>
          <p:nvPr/>
        </p:nvSpPr>
        <p:spPr>
          <a:xfrm>
            <a:off x="1577567" y="5887475"/>
            <a:ext cx="12058943" cy="400110"/>
          </a:xfrm>
          <a:prstGeom prst="rect">
            <a:avLst/>
          </a:prstGeom>
          <a:noFill/>
        </p:spPr>
        <p:txBody>
          <a:bodyPr wrap="square" rtlCol="0">
            <a:spAutoFit/>
          </a:bodyPr>
          <a:lstStyle/>
          <a:p>
            <a:pPr lvl="0">
              <a:defRPr/>
            </a:pPr>
            <a:r>
              <a:rPr lang="en-GB" sz="2000" dirty="0">
                <a:solidFill>
                  <a:srgbClr val="1F4E79"/>
                </a:solidFill>
                <a:latin typeface="Century Gothic" panose="020B0502020202020204" pitchFamily="34" charset="0"/>
              </a:rPr>
              <a:t>das </a:t>
            </a:r>
            <a:r>
              <a:rPr lang="en-GB" sz="2000" dirty="0" err="1">
                <a:solidFill>
                  <a:srgbClr val="1F4E79"/>
                </a:solidFill>
                <a:latin typeface="Century Gothic" panose="020B0502020202020204" pitchFamily="34" charset="0"/>
              </a:rPr>
              <a:t>Rindfleischetikettierungsüberwachungsaufgabenübertragungsgesetz</a:t>
            </a:r>
            <a:endParaRPr kumimoji="0" lang="en-GB" sz="2000" b="0" i="0" u="none" strike="noStrike" kern="1200" cap="none" spc="0" normalizeH="0" baseline="0" noProof="0" dirty="0">
              <a:ln>
                <a:noFill/>
              </a:ln>
              <a:solidFill>
                <a:srgbClr val="1F4E79"/>
              </a:solidFill>
              <a:effectLst/>
              <a:uLnTx/>
              <a:uFillTx/>
              <a:latin typeface="Century Gothic" panose="020B0502020202020204" pitchFamily="34" charset="0"/>
            </a:endParaRPr>
          </a:p>
        </p:txBody>
      </p:sp>
    </p:spTree>
    <p:extLst>
      <p:ext uri="{BB962C8B-B14F-4D97-AF65-F5344CB8AC3E}">
        <p14:creationId xmlns:p14="http://schemas.microsoft.com/office/powerpoint/2010/main" val="231813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2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3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3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51"/>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42"/>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43"/>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49"/>
                                        </p:tgtEl>
                                        <p:attrNameLst>
                                          <p:attrName>style.visibility</p:attrName>
                                        </p:attrNameLst>
                                      </p:cBhvr>
                                      <p:to>
                                        <p:strVal val="visible"/>
                                      </p:to>
                                    </p:set>
                                  </p:childTnLst>
                                </p:cTn>
                              </p:par>
                            </p:childTnLst>
                          </p:cTn>
                        </p:par>
                        <p:par>
                          <p:cTn id="139" fill="hold">
                            <p:stCondLst>
                              <p:cond delay="0"/>
                            </p:stCondLst>
                            <p:childTnLst>
                              <p:par>
                                <p:cTn id="140" presetID="1" presetClass="entr" presetSubtype="0" fill="hold" nodeType="afterEffect">
                                  <p:stCondLst>
                                    <p:cond delay="0"/>
                                  </p:stCondLst>
                                  <p:childTnLst>
                                    <p:set>
                                      <p:cBhvr>
                                        <p:cTn id="141" dur="1" fill="hold">
                                          <p:stCondLst>
                                            <p:cond delay="0"/>
                                          </p:stCondLst>
                                        </p:cTn>
                                        <p:tgtEl>
                                          <p:spTgt spid="50"/>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52"/>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p:bldP spid="10" grpId="0"/>
      <p:bldP spid="12" grpId="0"/>
      <p:bldP spid="13" grpId="0"/>
      <p:bldP spid="14" grpId="0"/>
      <p:bldP spid="16" grpId="0"/>
      <p:bldP spid="17" grpId="0"/>
      <p:bldP spid="18" grpId="0"/>
      <p:bldP spid="19" grpId="0"/>
      <p:bldP spid="20" grpId="0"/>
      <p:bldP spid="21" grpId="0"/>
      <p:bldP spid="22" grpId="0"/>
      <p:bldP spid="23" grpId="0"/>
      <p:bldP spid="24" grpId="0"/>
      <p:bldP spid="25" grpId="0" animBg="1"/>
      <p:bldP spid="26" grpId="0"/>
      <p:bldP spid="27" grpId="0"/>
      <p:bldP spid="28" grpId="0"/>
      <p:bldP spid="28" grpId="1"/>
      <p:bldP spid="29" grpId="0"/>
      <p:bldP spid="30" grpId="0"/>
      <p:bldP spid="31" grpId="0"/>
      <p:bldP spid="32" grpId="0"/>
      <p:bldP spid="38" grpId="0" animBg="1"/>
      <p:bldP spid="39" grpId="0" animBg="1"/>
      <p:bldP spid="40" grpId="0" animBg="1"/>
      <p:bldP spid="51" grpId="0" animBg="1"/>
      <p:bldP spid="52" grpId="0"/>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194" y="248194"/>
            <a:ext cx="11639006" cy="707886"/>
          </a:xfrm>
          <a:prstGeom prst="rect">
            <a:avLst/>
          </a:prstGeom>
          <a:noFill/>
        </p:spPr>
        <p:txBody>
          <a:bodyPr wrap="square" rtlCol="0">
            <a:spAutoFit/>
          </a:bodyPr>
          <a:lstStyle/>
          <a:p>
            <a:r>
              <a:rPr lang="en-GB" sz="2000" b="1" dirty="0">
                <a:solidFill>
                  <a:schemeClr val="accent5">
                    <a:lumMod val="50000"/>
                  </a:schemeClr>
                </a:solidFill>
              </a:rPr>
              <a:t>1</a:t>
            </a:r>
            <a:r>
              <a:rPr lang="en-GB" sz="2000" dirty="0">
                <a:solidFill>
                  <a:schemeClr val="accent5">
                    <a:lumMod val="50000"/>
                  </a:schemeClr>
                </a:solidFill>
              </a:rPr>
              <a:t>  </a:t>
            </a:r>
            <a:r>
              <a:rPr lang="en-GB" sz="2000" dirty="0" err="1">
                <a:solidFill>
                  <a:schemeClr val="accent5">
                    <a:lumMod val="50000"/>
                  </a:schemeClr>
                </a:solidFill>
              </a:rPr>
              <a:t>Schreib</a:t>
            </a:r>
            <a:r>
              <a:rPr lang="en-GB" sz="2000" dirty="0">
                <a:solidFill>
                  <a:schemeClr val="accent5">
                    <a:lumMod val="50000"/>
                  </a:schemeClr>
                </a:solidFill>
              </a:rPr>
              <a:t> den </a:t>
            </a:r>
            <a:r>
              <a:rPr lang="en-GB" sz="2000" dirty="0" err="1">
                <a:solidFill>
                  <a:schemeClr val="accent5">
                    <a:lumMod val="50000"/>
                  </a:schemeClr>
                </a:solidFill>
              </a:rPr>
              <a:t>Artikel</a:t>
            </a:r>
            <a:r>
              <a:rPr lang="en-GB" sz="2000" dirty="0">
                <a:solidFill>
                  <a:schemeClr val="accent5">
                    <a:lumMod val="50000"/>
                  </a:schemeClr>
                </a:solidFill>
              </a:rPr>
              <a:t> (</a:t>
            </a:r>
            <a:r>
              <a:rPr lang="en-GB" sz="2000" b="1" dirty="0">
                <a:solidFill>
                  <a:schemeClr val="accent5">
                    <a:lumMod val="50000"/>
                  </a:schemeClr>
                </a:solidFill>
              </a:rPr>
              <a:t>der</a:t>
            </a:r>
            <a:r>
              <a:rPr lang="en-GB" sz="2000" dirty="0">
                <a:solidFill>
                  <a:schemeClr val="accent5">
                    <a:lumMod val="50000"/>
                  </a:schemeClr>
                </a:solidFill>
              </a:rPr>
              <a:t>, </a:t>
            </a:r>
            <a:r>
              <a:rPr lang="en-GB" sz="2000" b="1" dirty="0">
                <a:solidFill>
                  <a:schemeClr val="accent5">
                    <a:lumMod val="50000"/>
                  </a:schemeClr>
                </a:solidFill>
              </a:rPr>
              <a:t>die</a:t>
            </a:r>
            <a:r>
              <a:rPr lang="en-GB" sz="2000" dirty="0">
                <a:solidFill>
                  <a:schemeClr val="accent5">
                    <a:lumMod val="50000"/>
                  </a:schemeClr>
                </a:solidFill>
              </a:rPr>
              <a:t>, </a:t>
            </a:r>
            <a:r>
              <a:rPr lang="en-GB" sz="2000" b="1" dirty="0">
                <a:solidFill>
                  <a:schemeClr val="accent5">
                    <a:lumMod val="50000"/>
                  </a:schemeClr>
                </a:solidFill>
              </a:rPr>
              <a:t>das</a:t>
            </a:r>
            <a:r>
              <a:rPr lang="en-GB" sz="2000" dirty="0">
                <a:solidFill>
                  <a:schemeClr val="accent5">
                    <a:lumMod val="50000"/>
                  </a:schemeClr>
                </a:solidFill>
              </a:rPr>
              <a:t>, </a:t>
            </a:r>
            <a:r>
              <a:rPr lang="en-GB" sz="2000" b="1" dirty="0">
                <a:solidFill>
                  <a:schemeClr val="accent5">
                    <a:lumMod val="50000"/>
                  </a:schemeClr>
                </a:solidFill>
              </a:rPr>
              <a:t>die</a:t>
            </a:r>
            <a:r>
              <a:rPr lang="en-GB" sz="2000" dirty="0">
                <a:solidFill>
                  <a:schemeClr val="accent5">
                    <a:lumMod val="50000"/>
                  </a:schemeClr>
                </a:solidFill>
              </a:rPr>
              <a:t>). </a:t>
            </a:r>
            <a:br>
              <a:rPr lang="en-GB" sz="2000" dirty="0">
                <a:solidFill>
                  <a:schemeClr val="accent5">
                    <a:lumMod val="50000"/>
                  </a:schemeClr>
                </a:solidFill>
              </a:rPr>
            </a:br>
            <a:r>
              <a:rPr lang="en-GB" sz="2000" dirty="0" err="1">
                <a:solidFill>
                  <a:schemeClr val="accent5">
                    <a:lumMod val="50000"/>
                  </a:schemeClr>
                </a:solidFill>
              </a:rPr>
              <a:t>Schreib</a:t>
            </a:r>
            <a:r>
              <a:rPr lang="en-GB" sz="2000" dirty="0">
                <a:solidFill>
                  <a:schemeClr val="accent5">
                    <a:lumMod val="50000"/>
                  </a:schemeClr>
                </a:solidFill>
              </a:rPr>
              <a:t> das Wort auf </a:t>
            </a:r>
            <a:r>
              <a:rPr lang="en-GB" sz="2000" dirty="0" err="1">
                <a:solidFill>
                  <a:schemeClr val="accent5">
                    <a:lumMod val="50000"/>
                  </a:schemeClr>
                </a:solidFill>
              </a:rPr>
              <a:t>Englisch</a:t>
            </a:r>
            <a:r>
              <a:rPr lang="en-GB" sz="2000" dirty="0">
                <a:solidFill>
                  <a:schemeClr val="accent5">
                    <a:lumMod val="50000"/>
                  </a:schemeClr>
                </a:solidFill>
              </a:rPr>
              <a:t>, </a:t>
            </a:r>
            <a:r>
              <a:rPr lang="en-GB" sz="2000" dirty="0" err="1">
                <a:solidFill>
                  <a:schemeClr val="accent5">
                    <a:lumMod val="50000"/>
                  </a:schemeClr>
                </a:solidFill>
              </a:rPr>
              <a:t>auch</a:t>
            </a:r>
            <a:r>
              <a:rPr lang="en-GB" sz="2000" dirty="0">
                <a:solidFill>
                  <a:schemeClr val="accent5">
                    <a:lumMod val="50000"/>
                  </a:schemeClr>
                </a:solidFill>
              </a:rPr>
              <a:t>.</a:t>
            </a:r>
          </a:p>
        </p:txBody>
      </p:sp>
      <p:graphicFrame>
        <p:nvGraphicFramePr>
          <p:cNvPr id="3" name="Table 2"/>
          <p:cNvGraphicFramePr>
            <a:graphicFrameLocks noGrp="1"/>
          </p:cNvGraphicFramePr>
          <p:nvPr/>
        </p:nvGraphicFramePr>
        <p:xfrm>
          <a:off x="248194" y="956080"/>
          <a:ext cx="5159829" cy="1981200"/>
        </p:xfrm>
        <a:graphic>
          <a:graphicData uri="http://schemas.openxmlformats.org/drawingml/2006/table">
            <a:tbl>
              <a:tblPr firstRow="1" bandRow="1">
                <a:tableStyleId>{5940675A-B579-460E-94D1-54222C63F5DA}</a:tableStyleId>
              </a:tblPr>
              <a:tblGrid>
                <a:gridCol w="3278777">
                  <a:extLst>
                    <a:ext uri="{9D8B030D-6E8A-4147-A177-3AD203B41FA5}">
                      <a16:colId xmlns:a16="http://schemas.microsoft.com/office/drawing/2014/main" val="20000"/>
                    </a:ext>
                  </a:extLst>
                </a:gridCol>
                <a:gridCol w="1881052">
                  <a:extLst>
                    <a:ext uri="{9D8B030D-6E8A-4147-A177-3AD203B41FA5}">
                      <a16:colId xmlns:a16="http://schemas.microsoft.com/office/drawing/2014/main" val="20001"/>
                    </a:ext>
                  </a:extLst>
                </a:gridCol>
              </a:tblGrid>
              <a:tr h="370840">
                <a:tc>
                  <a:txBody>
                    <a:bodyPr/>
                    <a:lstStyle/>
                    <a:p>
                      <a:r>
                        <a:rPr lang="en-GB" sz="2000" dirty="0">
                          <a:solidFill>
                            <a:srgbClr val="115076"/>
                          </a:solidFill>
                        </a:rPr>
                        <a:t>1 ____ </a:t>
                      </a:r>
                      <a:r>
                        <a:rPr lang="en-GB" sz="2000" dirty="0" err="1">
                          <a:solidFill>
                            <a:srgbClr val="115076"/>
                          </a:solidFill>
                        </a:rPr>
                        <a:t>Lieblingsnummer</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sz="2000" dirty="0">
                          <a:solidFill>
                            <a:srgbClr val="115076"/>
                          </a:solidFill>
                        </a:rPr>
                        <a:t>2 ____ </a:t>
                      </a:r>
                      <a:r>
                        <a:rPr lang="en-GB" sz="2000" dirty="0" err="1">
                          <a:solidFill>
                            <a:srgbClr val="115076"/>
                          </a:solidFill>
                        </a:rPr>
                        <a:t>Deutschunterricht</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sz="2000" dirty="0">
                          <a:solidFill>
                            <a:srgbClr val="115076"/>
                          </a:solidFill>
                        </a:rPr>
                        <a:t>3 ____ </a:t>
                      </a:r>
                      <a:r>
                        <a:rPr lang="en-GB" sz="2000" dirty="0" err="1">
                          <a:solidFill>
                            <a:srgbClr val="115076"/>
                          </a:solidFill>
                        </a:rPr>
                        <a:t>Frühzug</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GB" sz="2000" dirty="0">
                          <a:solidFill>
                            <a:srgbClr val="115076"/>
                          </a:solidFill>
                        </a:rPr>
                        <a:t>4 ____ </a:t>
                      </a:r>
                      <a:r>
                        <a:rPr lang="en-GB" sz="2000" dirty="0" err="1">
                          <a:solidFill>
                            <a:srgbClr val="115076"/>
                          </a:solidFill>
                        </a:rPr>
                        <a:t>Sprachschule</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GB" sz="2000" dirty="0">
                          <a:solidFill>
                            <a:srgbClr val="115076"/>
                          </a:solidFill>
                        </a:rPr>
                        <a:t>5 ____ </a:t>
                      </a:r>
                      <a:r>
                        <a:rPr lang="en-GB" sz="2000" dirty="0" err="1">
                          <a:solidFill>
                            <a:srgbClr val="115076"/>
                          </a:solidFill>
                        </a:rPr>
                        <a:t>Wochentag</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TextBox 3"/>
          <p:cNvSpPr txBox="1"/>
          <p:nvPr/>
        </p:nvSpPr>
        <p:spPr>
          <a:xfrm>
            <a:off x="150979" y="3478657"/>
            <a:ext cx="5455920" cy="707886"/>
          </a:xfrm>
          <a:prstGeom prst="rect">
            <a:avLst/>
          </a:prstGeom>
          <a:noFill/>
        </p:spPr>
        <p:txBody>
          <a:bodyPr wrap="square" rtlCol="0">
            <a:spAutoFit/>
          </a:bodyPr>
          <a:lstStyle/>
          <a:p>
            <a:r>
              <a:rPr lang="en-GB" sz="2000" b="1" dirty="0">
                <a:solidFill>
                  <a:schemeClr val="accent5">
                    <a:lumMod val="50000"/>
                  </a:schemeClr>
                </a:solidFill>
              </a:rPr>
              <a:t>2</a:t>
            </a:r>
            <a:r>
              <a:rPr lang="en-GB" sz="2000" dirty="0">
                <a:solidFill>
                  <a:schemeClr val="accent5">
                    <a:lumMod val="50000"/>
                  </a:schemeClr>
                </a:solidFill>
              </a:rPr>
              <a:t>  </a:t>
            </a:r>
            <a:r>
              <a:rPr lang="en-GB" sz="2000" dirty="0" err="1">
                <a:solidFill>
                  <a:schemeClr val="accent5">
                    <a:lumMod val="50000"/>
                  </a:schemeClr>
                </a:solidFill>
              </a:rPr>
              <a:t>Schreib</a:t>
            </a:r>
            <a:r>
              <a:rPr lang="en-GB" sz="2000" dirty="0">
                <a:solidFill>
                  <a:schemeClr val="accent5">
                    <a:lumMod val="50000"/>
                  </a:schemeClr>
                </a:solidFill>
              </a:rPr>
              <a:t> den </a:t>
            </a:r>
            <a:r>
              <a:rPr lang="en-GB" sz="2000" dirty="0" err="1">
                <a:solidFill>
                  <a:schemeClr val="accent5">
                    <a:lumMod val="50000"/>
                  </a:schemeClr>
                </a:solidFill>
              </a:rPr>
              <a:t>Artikel</a:t>
            </a:r>
            <a:r>
              <a:rPr lang="en-GB" sz="2000" dirty="0">
                <a:solidFill>
                  <a:schemeClr val="accent5">
                    <a:lumMod val="50000"/>
                  </a:schemeClr>
                </a:solidFill>
              </a:rPr>
              <a:t> (</a:t>
            </a:r>
            <a:r>
              <a:rPr lang="en-GB" sz="2000" b="1" dirty="0">
                <a:solidFill>
                  <a:schemeClr val="accent5">
                    <a:lumMod val="50000"/>
                  </a:schemeClr>
                </a:solidFill>
              </a:rPr>
              <a:t>der</a:t>
            </a:r>
            <a:r>
              <a:rPr lang="en-GB" sz="2000" dirty="0">
                <a:solidFill>
                  <a:schemeClr val="accent5">
                    <a:lumMod val="50000"/>
                  </a:schemeClr>
                </a:solidFill>
              </a:rPr>
              <a:t>, </a:t>
            </a:r>
            <a:r>
              <a:rPr lang="en-GB" sz="2000" b="1" dirty="0">
                <a:solidFill>
                  <a:schemeClr val="accent5">
                    <a:lumMod val="50000"/>
                  </a:schemeClr>
                </a:solidFill>
              </a:rPr>
              <a:t>die</a:t>
            </a:r>
            <a:r>
              <a:rPr lang="en-GB" sz="2000" dirty="0">
                <a:solidFill>
                  <a:schemeClr val="accent5">
                    <a:lumMod val="50000"/>
                  </a:schemeClr>
                </a:solidFill>
              </a:rPr>
              <a:t>, </a:t>
            </a:r>
            <a:r>
              <a:rPr lang="en-GB" sz="2000" b="1" dirty="0">
                <a:solidFill>
                  <a:schemeClr val="accent5">
                    <a:lumMod val="50000"/>
                  </a:schemeClr>
                </a:solidFill>
              </a:rPr>
              <a:t>das</a:t>
            </a:r>
            <a:r>
              <a:rPr lang="en-GB" sz="2000" dirty="0">
                <a:solidFill>
                  <a:schemeClr val="accent5">
                    <a:lumMod val="50000"/>
                  </a:schemeClr>
                </a:solidFill>
              </a:rPr>
              <a:t>, </a:t>
            </a:r>
            <a:r>
              <a:rPr lang="en-GB" sz="2000" b="1" dirty="0">
                <a:solidFill>
                  <a:schemeClr val="accent5">
                    <a:lumMod val="50000"/>
                  </a:schemeClr>
                </a:solidFill>
              </a:rPr>
              <a:t>die</a:t>
            </a:r>
            <a:r>
              <a:rPr lang="en-GB" sz="2000" dirty="0">
                <a:solidFill>
                  <a:schemeClr val="accent5">
                    <a:lumMod val="50000"/>
                  </a:schemeClr>
                </a:solidFill>
              </a:rPr>
              <a:t>). </a:t>
            </a:r>
            <a:br>
              <a:rPr lang="en-GB" sz="2000" dirty="0">
                <a:solidFill>
                  <a:schemeClr val="accent5">
                    <a:lumMod val="50000"/>
                  </a:schemeClr>
                </a:solidFill>
              </a:rPr>
            </a:br>
            <a:r>
              <a:rPr lang="en-GB" sz="2000" dirty="0" err="1">
                <a:solidFill>
                  <a:schemeClr val="accent5">
                    <a:lumMod val="50000"/>
                  </a:schemeClr>
                </a:solidFill>
              </a:rPr>
              <a:t>Schreib</a:t>
            </a:r>
            <a:r>
              <a:rPr lang="en-GB" sz="2000" dirty="0">
                <a:solidFill>
                  <a:schemeClr val="accent5">
                    <a:lumMod val="50000"/>
                  </a:schemeClr>
                </a:solidFill>
              </a:rPr>
              <a:t> das Wort auf </a:t>
            </a:r>
            <a:r>
              <a:rPr lang="en-GB" sz="2000" dirty="0" err="1">
                <a:solidFill>
                  <a:schemeClr val="accent5">
                    <a:lumMod val="50000"/>
                  </a:schemeClr>
                </a:solidFill>
              </a:rPr>
              <a:t>Englisch</a:t>
            </a:r>
            <a:r>
              <a:rPr lang="en-GB" sz="2000" dirty="0">
                <a:solidFill>
                  <a:schemeClr val="accent5">
                    <a:lumMod val="50000"/>
                  </a:schemeClr>
                </a:solidFill>
              </a:rPr>
              <a:t>, </a:t>
            </a:r>
            <a:r>
              <a:rPr lang="en-GB" sz="2000" dirty="0" err="1">
                <a:solidFill>
                  <a:schemeClr val="accent5">
                    <a:lumMod val="50000"/>
                  </a:schemeClr>
                </a:solidFill>
              </a:rPr>
              <a:t>auch</a:t>
            </a:r>
            <a:r>
              <a:rPr lang="en-GB" sz="2000" dirty="0">
                <a:solidFill>
                  <a:schemeClr val="accent5">
                    <a:lumMod val="50000"/>
                  </a:schemeClr>
                </a:solidFill>
              </a:rPr>
              <a:t>.</a:t>
            </a:r>
          </a:p>
        </p:txBody>
      </p:sp>
      <p:graphicFrame>
        <p:nvGraphicFramePr>
          <p:cNvPr id="5" name="Table 4"/>
          <p:cNvGraphicFramePr>
            <a:graphicFrameLocks noGrp="1"/>
          </p:cNvGraphicFramePr>
          <p:nvPr/>
        </p:nvGraphicFramePr>
        <p:xfrm>
          <a:off x="248194" y="4276109"/>
          <a:ext cx="4625020" cy="1981200"/>
        </p:xfrm>
        <a:graphic>
          <a:graphicData uri="http://schemas.openxmlformats.org/drawingml/2006/table">
            <a:tbl>
              <a:tblPr firstRow="1" bandRow="1">
                <a:tableStyleId>{5940675A-B579-460E-94D1-54222C63F5DA}</a:tableStyleId>
              </a:tblPr>
              <a:tblGrid>
                <a:gridCol w="2465977">
                  <a:extLst>
                    <a:ext uri="{9D8B030D-6E8A-4147-A177-3AD203B41FA5}">
                      <a16:colId xmlns:a16="http://schemas.microsoft.com/office/drawing/2014/main" val="20000"/>
                    </a:ext>
                  </a:extLst>
                </a:gridCol>
                <a:gridCol w="2159043">
                  <a:extLst>
                    <a:ext uri="{9D8B030D-6E8A-4147-A177-3AD203B41FA5}">
                      <a16:colId xmlns:a16="http://schemas.microsoft.com/office/drawing/2014/main" val="20001"/>
                    </a:ext>
                  </a:extLst>
                </a:gridCol>
              </a:tblGrid>
              <a:tr h="370840">
                <a:tc>
                  <a:txBody>
                    <a:bodyPr/>
                    <a:lstStyle/>
                    <a:p>
                      <a:r>
                        <a:rPr lang="en-GB" sz="2000" dirty="0">
                          <a:solidFill>
                            <a:srgbClr val="115076"/>
                          </a:solidFill>
                        </a:rPr>
                        <a:t>____ </a:t>
                      </a:r>
                      <a:r>
                        <a:rPr lang="en-GB" sz="2000" dirty="0" err="1">
                          <a:solidFill>
                            <a:srgbClr val="115076"/>
                          </a:solidFill>
                        </a:rPr>
                        <a:t>Haustür</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sz="2000" dirty="0">
                          <a:solidFill>
                            <a:srgbClr val="115076"/>
                          </a:solidFill>
                        </a:rPr>
                        <a:t>____</a:t>
                      </a:r>
                      <a:r>
                        <a:rPr lang="en-GB" sz="2000" baseline="0" dirty="0">
                          <a:solidFill>
                            <a:srgbClr val="115076"/>
                          </a:solidFill>
                        </a:rPr>
                        <a:t> </a:t>
                      </a:r>
                      <a:r>
                        <a:rPr lang="en-GB" sz="2000" baseline="0" dirty="0" err="1">
                          <a:solidFill>
                            <a:srgbClr val="115076"/>
                          </a:solidFill>
                        </a:rPr>
                        <a:t>Liebespaar</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sz="2000" dirty="0">
                          <a:solidFill>
                            <a:srgbClr val="115076"/>
                          </a:solidFill>
                        </a:rPr>
                        <a:t>____ </a:t>
                      </a:r>
                      <a:r>
                        <a:rPr lang="en-GB" sz="2000" dirty="0" err="1">
                          <a:solidFill>
                            <a:srgbClr val="115076"/>
                          </a:solidFill>
                        </a:rPr>
                        <a:t>Spielplatz</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GB" sz="2000" dirty="0">
                          <a:solidFill>
                            <a:srgbClr val="115076"/>
                          </a:solidFill>
                        </a:rPr>
                        <a:t>____ </a:t>
                      </a:r>
                      <a:r>
                        <a:rPr lang="en-GB" sz="2000" dirty="0" err="1">
                          <a:solidFill>
                            <a:srgbClr val="115076"/>
                          </a:solidFill>
                        </a:rPr>
                        <a:t>Grünblau</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GB" sz="2000" dirty="0">
                          <a:solidFill>
                            <a:srgbClr val="115076"/>
                          </a:solidFill>
                        </a:rPr>
                        <a:t>____ </a:t>
                      </a:r>
                      <a:r>
                        <a:rPr lang="en-GB" sz="2000" dirty="0" err="1">
                          <a:solidFill>
                            <a:srgbClr val="115076"/>
                          </a:solidFill>
                        </a:rPr>
                        <a:t>Schlafzimmer</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TextBox 5"/>
          <p:cNvSpPr txBox="1"/>
          <p:nvPr/>
        </p:nvSpPr>
        <p:spPr>
          <a:xfrm>
            <a:off x="394977" y="956080"/>
            <a:ext cx="815065" cy="400110"/>
          </a:xfrm>
          <a:prstGeom prst="rect">
            <a:avLst/>
          </a:prstGeom>
          <a:noFill/>
        </p:spPr>
        <p:txBody>
          <a:bodyPr wrap="square" rtlCol="0">
            <a:spAutoFit/>
          </a:bodyPr>
          <a:lstStyle/>
          <a:p>
            <a:pPr algn="ctr"/>
            <a:r>
              <a:rPr lang="en-GB" sz="2000" b="1" dirty="0">
                <a:solidFill>
                  <a:srgbClr val="DAA520"/>
                </a:solidFill>
              </a:rPr>
              <a:t>die</a:t>
            </a:r>
          </a:p>
        </p:txBody>
      </p:sp>
      <p:cxnSp>
        <p:nvCxnSpPr>
          <p:cNvPr id="8" name="Straight Connector 7"/>
          <p:cNvCxnSpPr/>
          <p:nvPr/>
        </p:nvCxnSpPr>
        <p:spPr>
          <a:xfrm>
            <a:off x="2168434" y="1303938"/>
            <a:ext cx="991625" cy="0"/>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458199" y="1009412"/>
            <a:ext cx="1949824" cy="338554"/>
          </a:xfrm>
          <a:prstGeom prst="rect">
            <a:avLst/>
          </a:prstGeom>
          <a:noFill/>
        </p:spPr>
        <p:txBody>
          <a:bodyPr wrap="square" rtlCol="0">
            <a:spAutoFit/>
          </a:bodyPr>
          <a:lstStyle/>
          <a:p>
            <a:r>
              <a:rPr lang="en-GB" sz="1600" dirty="0">
                <a:solidFill>
                  <a:schemeClr val="accent5">
                    <a:lumMod val="50000"/>
                  </a:schemeClr>
                </a:solidFill>
              </a:rPr>
              <a:t>favourite number</a:t>
            </a:r>
          </a:p>
        </p:txBody>
      </p:sp>
      <p:cxnSp>
        <p:nvCxnSpPr>
          <p:cNvPr id="11" name="Straight Connector 10"/>
          <p:cNvCxnSpPr/>
          <p:nvPr/>
        </p:nvCxnSpPr>
        <p:spPr>
          <a:xfrm>
            <a:off x="2168434" y="1671491"/>
            <a:ext cx="1105925" cy="2668"/>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3249" y="1356190"/>
            <a:ext cx="815065" cy="400110"/>
          </a:xfrm>
          <a:prstGeom prst="rect">
            <a:avLst/>
          </a:prstGeom>
          <a:noFill/>
        </p:spPr>
        <p:txBody>
          <a:bodyPr wrap="square" rtlCol="0">
            <a:spAutoFit/>
          </a:bodyPr>
          <a:lstStyle/>
          <a:p>
            <a:pPr algn="ctr"/>
            <a:r>
              <a:rPr lang="en-GB" sz="2000" b="1" dirty="0">
                <a:solidFill>
                  <a:srgbClr val="DAA520"/>
                </a:solidFill>
              </a:rPr>
              <a:t>der</a:t>
            </a:r>
          </a:p>
        </p:txBody>
      </p:sp>
      <p:sp>
        <p:nvSpPr>
          <p:cNvPr id="14" name="TextBox 13"/>
          <p:cNvSpPr txBox="1"/>
          <p:nvPr/>
        </p:nvSpPr>
        <p:spPr>
          <a:xfrm>
            <a:off x="3458199" y="1386968"/>
            <a:ext cx="1949824" cy="369332"/>
          </a:xfrm>
          <a:prstGeom prst="rect">
            <a:avLst/>
          </a:prstGeom>
          <a:noFill/>
        </p:spPr>
        <p:txBody>
          <a:bodyPr wrap="square" rtlCol="0">
            <a:spAutoFit/>
          </a:bodyPr>
          <a:lstStyle/>
          <a:p>
            <a:r>
              <a:rPr lang="en-GB" dirty="0">
                <a:solidFill>
                  <a:schemeClr val="accent5">
                    <a:lumMod val="50000"/>
                  </a:schemeClr>
                </a:solidFill>
              </a:rPr>
              <a:t>German lesson</a:t>
            </a:r>
          </a:p>
        </p:txBody>
      </p:sp>
      <p:cxnSp>
        <p:nvCxnSpPr>
          <p:cNvPr id="15" name="Straight Connector 14"/>
          <p:cNvCxnSpPr/>
          <p:nvPr/>
        </p:nvCxnSpPr>
        <p:spPr>
          <a:xfrm>
            <a:off x="1615471" y="2069432"/>
            <a:ext cx="449465" cy="528"/>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3249" y="1756300"/>
            <a:ext cx="815065" cy="400110"/>
          </a:xfrm>
          <a:prstGeom prst="rect">
            <a:avLst/>
          </a:prstGeom>
          <a:noFill/>
        </p:spPr>
        <p:txBody>
          <a:bodyPr wrap="square" rtlCol="0">
            <a:spAutoFit/>
          </a:bodyPr>
          <a:lstStyle/>
          <a:p>
            <a:pPr algn="ctr"/>
            <a:r>
              <a:rPr lang="en-GB" sz="2000" b="1" dirty="0">
                <a:solidFill>
                  <a:srgbClr val="DAA520"/>
                </a:solidFill>
              </a:rPr>
              <a:t>der</a:t>
            </a:r>
          </a:p>
        </p:txBody>
      </p:sp>
      <p:sp>
        <p:nvSpPr>
          <p:cNvPr id="21" name="TextBox 20"/>
          <p:cNvSpPr txBox="1"/>
          <p:nvPr/>
        </p:nvSpPr>
        <p:spPr>
          <a:xfrm>
            <a:off x="3458199" y="1780171"/>
            <a:ext cx="1949824" cy="369332"/>
          </a:xfrm>
          <a:prstGeom prst="rect">
            <a:avLst/>
          </a:prstGeom>
          <a:noFill/>
        </p:spPr>
        <p:txBody>
          <a:bodyPr wrap="square" rtlCol="0">
            <a:spAutoFit/>
          </a:bodyPr>
          <a:lstStyle/>
          <a:p>
            <a:r>
              <a:rPr lang="en-GB" dirty="0">
                <a:solidFill>
                  <a:schemeClr val="accent5">
                    <a:lumMod val="50000"/>
                  </a:schemeClr>
                </a:solidFill>
              </a:rPr>
              <a:t>early train</a:t>
            </a:r>
          </a:p>
        </p:txBody>
      </p:sp>
      <p:cxnSp>
        <p:nvCxnSpPr>
          <p:cNvPr id="25" name="Straight Connector 24"/>
          <p:cNvCxnSpPr/>
          <p:nvPr/>
        </p:nvCxnSpPr>
        <p:spPr>
          <a:xfrm>
            <a:off x="2011039" y="2476439"/>
            <a:ext cx="817069" cy="0"/>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93249" y="2153405"/>
            <a:ext cx="815065" cy="400110"/>
          </a:xfrm>
          <a:prstGeom prst="rect">
            <a:avLst/>
          </a:prstGeom>
          <a:noFill/>
        </p:spPr>
        <p:txBody>
          <a:bodyPr wrap="square" rtlCol="0">
            <a:spAutoFit/>
          </a:bodyPr>
          <a:lstStyle/>
          <a:p>
            <a:pPr algn="ctr"/>
            <a:r>
              <a:rPr lang="en-GB" sz="2000" b="1" dirty="0">
                <a:solidFill>
                  <a:srgbClr val="DAA520"/>
                </a:solidFill>
              </a:rPr>
              <a:t>die</a:t>
            </a:r>
          </a:p>
        </p:txBody>
      </p:sp>
      <p:sp>
        <p:nvSpPr>
          <p:cNvPr id="30" name="TextBox 29"/>
          <p:cNvSpPr txBox="1"/>
          <p:nvPr/>
        </p:nvSpPr>
        <p:spPr>
          <a:xfrm>
            <a:off x="3440408" y="2160065"/>
            <a:ext cx="2094879" cy="369332"/>
          </a:xfrm>
          <a:prstGeom prst="rect">
            <a:avLst/>
          </a:prstGeom>
          <a:noFill/>
        </p:spPr>
        <p:txBody>
          <a:bodyPr wrap="square" rtlCol="0">
            <a:spAutoFit/>
          </a:bodyPr>
          <a:lstStyle/>
          <a:p>
            <a:r>
              <a:rPr lang="en-GB" dirty="0">
                <a:solidFill>
                  <a:schemeClr val="accent5">
                    <a:lumMod val="50000"/>
                  </a:schemeClr>
                </a:solidFill>
              </a:rPr>
              <a:t>language school</a:t>
            </a:r>
          </a:p>
        </p:txBody>
      </p:sp>
      <p:cxnSp>
        <p:nvCxnSpPr>
          <p:cNvPr id="31" name="Straight Connector 30"/>
          <p:cNvCxnSpPr/>
          <p:nvPr/>
        </p:nvCxnSpPr>
        <p:spPr>
          <a:xfrm>
            <a:off x="2168434" y="2882391"/>
            <a:ext cx="449465" cy="528"/>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7079" y="2546845"/>
            <a:ext cx="815065" cy="400110"/>
          </a:xfrm>
          <a:prstGeom prst="rect">
            <a:avLst/>
          </a:prstGeom>
          <a:noFill/>
        </p:spPr>
        <p:txBody>
          <a:bodyPr wrap="square" rtlCol="0">
            <a:spAutoFit/>
          </a:bodyPr>
          <a:lstStyle/>
          <a:p>
            <a:pPr algn="ctr"/>
            <a:r>
              <a:rPr lang="en-GB" sz="2000" b="1" dirty="0">
                <a:solidFill>
                  <a:srgbClr val="DAA520"/>
                </a:solidFill>
              </a:rPr>
              <a:t>der</a:t>
            </a:r>
          </a:p>
        </p:txBody>
      </p:sp>
      <p:sp>
        <p:nvSpPr>
          <p:cNvPr id="33" name="TextBox 32"/>
          <p:cNvSpPr txBox="1"/>
          <p:nvPr/>
        </p:nvSpPr>
        <p:spPr>
          <a:xfrm>
            <a:off x="3469814" y="2562234"/>
            <a:ext cx="2094879" cy="369332"/>
          </a:xfrm>
          <a:prstGeom prst="rect">
            <a:avLst/>
          </a:prstGeom>
          <a:noFill/>
        </p:spPr>
        <p:txBody>
          <a:bodyPr wrap="square" rtlCol="0">
            <a:spAutoFit/>
          </a:bodyPr>
          <a:lstStyle/>
          <a:p>
            <a:r>
              <a:rPr lang="en-GB" dirty="0">
                <a:solidFill>
                  <a:schemeClr val="accent5">
                    <a:lumMod val="50000"/>
                  </a:schemeClr>
                </a:solidFill>
              </a:rPr>
              <a:t>week day</a:t>
            </a:r>
          </a:p>
        </p:txBody>
      </p:sp>
      <p:sp>
        <p:nvSpPr>
          <p:cNvPr id="34" name="Rounded Rectangular Callout 33"/>
          <p:cNvSpPr/>
          <p:nvPr/>
        </p:nvSpPr>
        <p:spPr>
          <a:xfrm>
            <a:off x="187119" y="273110"/>
            <a:ext cx="5257044" cy="2828835"/>
          </a:xfrm>
          <a:prstGeom prst="wedgeRoundRectCallout">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Sometimes the English is NOT a word-for-word translation, and could also be one word:</a:t>
            </a:r>
            <a:br>
              <a:rPr lang="en-GB" sz="2000" dirty="0"/>
            </a:br>
            <a:br>
              <a:rPr lang="en-GB" sz="2000" dirty="0"/>
            </a:br>
            <a:r>
              <a:rPr lang="en-GB" sz="2000" b="1" dirty="0"/>
              <a:t>das </a:t>
            </a:r>
            <a:r>
              <a:rPr lang="en-GB" sz="2000" b="1" dirty="0" err="1"/>
              <a:t>Haustier</a:t>
            </a:r>
            <a:r>
              <a:rPr lang="en-GB" sz="2000" b="1" dirty="0"/>
              <a:t> </a:t>
            </a:r>
            <a:r>
              <a:rPr lang="en-GB" sz="2000" b="1" dirty="0">
                <a:sym typeface="Wingdings" panose="05000000000000000000" pitchFamily="2" charset="2"/>
              </a:rPr>
              <a:t> house animal  pet!</a:t>
            </a:r>
            <a:br>
              <a:rPr lang="en-GB" sz="2000" b="1" dirty="0"/>
            </a:br>
            <a:br>
              <a:rPr lang="en-GB" sz="2000" b="1" dirty="0"/>
            </a:br>
            <a:r>
              <a:rPr lang="en-GB" sz="2000" dirty="0"/>
              <a:t>Try exercise 2. The pictures may help.</a:t>
            </a:r>
          </a:p>
        </p:txBody>
      </p:sp>
      <p:sp>
        <p:nvSpPr>
          <p:cNvPr id="37" name="TextBox 36"/>
          <p:cNvSpPr txBox="1"/>
          <p:nvPr/>
        </p:nvSpPr>
        <p:spPr>
          <a:xfrm>
            <a:off x="170244" y="4275821"/>
            <a:ext cx="815065" cy="400110"/>
          </a:xfrm>
          <a:prstGeom prst="rect">
            <a:avLst/>
          </a:prstGeom>
          <a:noFill/>
        </p:spPr>
        <p:txBody>
          <a:bodyPr wrap="square" rtlCol="0">
            <a:spAutoFit/>
          </a:bodyPr>
          <a:lstStyle/>
          <a:p>
            <a:pPr algn="ctr"/>
            <a:r>
              <a:rPr lang="en-GB" sz="2000" b="1" dirty="0">
                <a:solidFill>
                  <a:srgbClr val="DAA520"/>
                </a:solidFill>
              </a:rPr>
              <a:t>die</a:t>
            </a:r>
          </a:p>
        </p:txBody>
      </p:sp>
      <p:cxnSp>
        <p:nvCxnSpPr>
          <p:cNvPr id="38" name="Straight Connector 37"/>
          <p:cNvCxnSpPr/>
          <p:nvPr/>
        </p:nvCxnSpPr>
        <p:spPr>
          <a:xfrm flipV="1">
            <a:off x="1515513" y="4592537"/>
            <a:ext cx="324690" cy="3134"/>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726148" y="4290672"/>
            <a:ext cx="2094879" cy="369332"/>
          </a:xfrm>
          <a:prstGeom prst="rect">
            <a:avLst/>
          </a:prstGeom>
          <a:noFill/>
        </p:spPr>
        <p:txBody>
          <a:bodyPr wrap="square" rtlCol="0">
            <a:spAutoFit/>
          </a:bodyPr>
          <a:lstStyle/>
          <a:p>
            <a:r>
              <a:rPr lang="en-GB" dirty="0">
                <a:solidFill>
                  <a:schemeClr val="accent5">
                    <a:lumMod val="50000"/>
                  </a:schemeClr>
                </a:solidFill>
              </a:rPr>
              <a:t>front door</a:t>
            </a:r>
          </a:p>
        </p:txBody>
      </p:sp>
      <p:sp>
        <p:nvSpPr>
          <p:cNvPr id="41" name="TextBox 40"/>
          <p:cNvSpPr txBox="1"/>
          <p:nvPr/>
        </p:nvSpPr>
        <p:spPr>
          <a:xfrm>
            <a:off x="169306" y="4672509"/>
            <a:ext cx="815065" cy="400110"/>
          </a:xfrm>
          <a:prstGeom prst="rect">
            <a:avLst/>
          </a:prstGeom>
          <a:noFill/>
        </p:spPr>
        <p:txBody>
          <a:bodyPr wrap="square" rtlCol="0">
            <a:spAutoFit/>
          </a:bodyPr>
          <a:lstStyle/>
          <a:p>
            <a:pPr algn="ctr"/>
            <a:r>
              <a:rPr lang="en-GB" sz="2000" b="1" dirty="0">
                <a:solidFill>
                  <a:srgbClr val="DAA520"/>
                </a:solidFill>
              </a:rPr>
              <a:t>das</a:t>
            </a:r>
          </a:p>
        </p:txBody>
      </p:sp>
      <p:cxnSp>
        <p:nvCxnSpPr>
          <p:cNvPr id="42" name="Straight Connector 41"/>
          <p:cNvCxnSpPr/>
          <p:nvPr/>
        </p:nvCxnSpPr>
        <p:spPr>
          <a:xfrm>
            <a:off x="1696296" y="5007557"/>
            <a:ext cx="546673" cy="0"/>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717937" y="4687898"/>
            <a:ext cx="2222762" cy="369332"/>
          </a:xfrm>
          <a:prstGeom prst="rect">
            <a:avLst/>
          </a:prstGeom>
          <a:noFill/>
        </p:spPr>
        <p:txBody>
          <a:bodyPr wrap="square" rtlCol="0">
            <a:spAutoFit/>
          </a:bodyPr>
          <a:lstStyle/>
          <a:p>
            <a:r>
              <a:rPr lang="en-GB" dirty="0">
                <a:solidFill>
                  <a:schemeClr val="accent5">
                    <a:lumMod val="50000"/>
                  </a:schemeClr>
                </a:solidFill>
              </a:rPr>
              <a:t>(romantic)couple</a:t>
            </a:r>
          </a:p>
        </p:txBody>
      </p:sp>
      <p:sp>
        <p:nvSpPr>
          <p:cNvPr id="52" name="TextBox 51"/>
          <p:cNvSpPr txBox="1"/>
          <p:nvPr/>
        </p:nvSpPr>
        <p:spPr>
          <a:xfrm>
            <a:off x="151205" y="5079489"/>
            <a:ext cx="815065" cy="400110"/>
          </a:xfrm>
          <a:prstGeom prst="rect">
            <a:avLst/>
          </a:prstGeom>
          <a:noFill/>
        </p:spPr>
        <p:txBody>
          <a:bodyPr wrap="square" rtlCol="0">
            <a:spAutoFit/>
          </a:bodyPr>
          <a:lstStyle/>
          <a:p>
            <a:pPr algn="ctr"/>
            <a:r>
              <a:rPr lang="en-GB" sz="2000" b="1" dirty="0">
                <a:solidFill>
                  <a:srgbClr val="DAA520"/>
                </a:solidFill>
              </a:rPr>
              <a:t>der</a:t>
            </a:r>
          </a:p>
        </p:txBody>
      </p:sp>
      <p:cxnSp>
        <p:nvCxnSpPr>
          <p:cNvPr id="53" name="Straight Connector 52"/>
          <p:cNvCxnSpPr/>
          <p:nvPr/>
        </p:nvCxnSpPr>
        <p:spPr>
          <a:xfrm>
            <a:off x="1515513" y="5403780"/>
            <a:ext cx="546673" cy="0"/>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725741" y="5099687"/>
            <a:ext cx="2094879" cy="369332"/>
          </a:xfrm>
          <a:prstGeom prst="rect">
            <a:avLst/>
          </a:prstGeom>
          <a:noFill/>
        </p:spPr>
        <p:txBody>
          <a:bodyPr wrap="square" rtlCol="0">
            <a:spAutoFit/>
          </a:bodyPr>
          <a:lstStyle/>
          <a:p>
            <a:r>
              <a:rPr lang="en-GB" dirty="0">
                <a:solidFill>
                  <a:schemeClr val="accent5">
                    <a:lumMod val="50000"/>
                  </a:schemeClr>
                </a:solidFill>
              </a:rPr>
              <a:t>playground</a:t>
            </a:r>
          </a:p>
        </p:txBody>
      </p:sp>
      <p:sp>
        <p:nvSpPr>
          <p:cNvPr id="55" name="TextBox 54"/>
          <p:cNvSpPr txBox="1"/>
          <p:nvPr/>
        </p:nvSpPr>
        <p:spPr>
          <a:xfrm>
            <a:off x="2617899" y="5475616"/>
            <a:ext cx="2094879" cy="369332"/>
          </a:xfrm>
          <a:prstGeom prst="rect">
            <a:avLst/>
          </a:prstGeom>
          <a:noFill/>
        </p:spPr>
        <p:txBody>
          <a:bodyPr wrap="square" rtlCol="0">
            <a:spAutoFit/>
          </a:bodyPr>
          <a:lstStyle/>
          <a:p>
            <a:r>
              <a:rPr lang="en-GB" dirty="0">
                <a:solidFill>
                  <a:schemeClr val="accent5">
                    <a:lumMod val="50000"/>
                  </a:schemeClr>
                </a:solidFill>
              </a:rPr>
              <a:t> </a:t>
            </a:r>
            <a:r>
              <a:rPr lang="en-GB" dirty="0" err="1">
                <a:solidFill>
                  <a:schemeClr val="accent5">
                    <a:lumMod val="50000"/>
                  </a:schemeClr>
                </a:solidFill>
              </a:rPr>
              <a:t>greeny</a:t>
            </a:r>
            <a:r>
              <a:rPr lang="en-GB" dirty="0">
                <a:solidFill>
                  <a:schemeClr val="accent5">
                    <a:lumMod val="50000"/>
                  </a:schemeClr>
                </a:solidFill>
              </a:rPr>
              <a:t> blue</a:t>
            </a:r>
          </a:p>
        </p:txBody>
      </p:sp>
      <p:sp>
        <p:nvSpPr>
          <p:cNvPr id="56" name="TextBox 55"/>
          <p:cNvSpPr txBox="1"/>
          <p:nvPr/>
        </p:nvSpPr>
        <p:spPr>
          <a:xfrm>
            <a:off x="167487" y="5468344"/>
            <a:ext cx="815065" cy="400110"/>
          </a:xfrm>
          <a:prstGeom prst="rect">
            <a:avLst/>
          </a:prstGeom>
          <a:noFill/>
        </p:spPr>
        <p:txBody>
          <a:bodyPr wrap="square" rtlCol="0">
            <a:spAutoFit/>
          </a:bodyPr>
          <a:lstStyle/>
          <a:p>
            <a:pPr algn="ctr"/>
            <a:r>
              <a:rPr lang="en-GB" sz="2000" b="1" dirty="0">
                <a:solidFill>
                  <a:srgbClr val="DAA520"/>
                </a:solidFill>
              </a:rPr>
              <a:t>das</a:t>
            </a:r>
          </a:p>
        </p:txBody>
      </p:sp>
      <p:cxnSp>
        <p:nvCxnSpPr>
          <p:cNvPr id="57" name="Straight Connector 56"/>
          <p:cNvCxnSpPr/>
          <p:nvPr/>
        </p:nvCxnSpPr>
        <p:spPr>
          <a:xfrm>
            <a:off x="1515512" y="5799845"/>
            <a:ext cx="546673" cy="0"/>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79029" y="5851546"/>
            <a:ext cx="815065" cy="400110"/>
          </a:xfrm>
          <a:prstGeom prst="rect">
            <a:avLst/>
          </a:prstGeom>
          <a:noFill/>
        </p:spPr>
        <p:txBody>
          <a:bodyPr wrap="square" rtlCol="0">
            <a:spAutoFit/>
          </a:bodyPr>
          <a:lstStyle/>
          <a:p>
            <a:pPr algn="ctr"/>
            <a:r>
              <a:rPr lang="en-GB" sz="2000" b="1" dirty="0">
                <a:solidFill>
                  <a:srgbClr val="DAA520"/>
                </a:solidFill>
              </a:rPr>
              <a:t>das</a:t>
            </a:r>
          </a:p>
        </p:txBody>
      </p:sp>
      <p:cxnSp>
        <p:nvCxnSpPr>
          <p:cNvPr id="59" name="Straight Connector 58"/>
          <p:cNvCxnSpPr/>
          <p:nvPr/>
        </p:nvCxnSpPr>
        <p:spPr>
          <a:xfrm>
            <a:off x="1668439" y="6185848"/>
            <a:ext cx="822278" cy="1"/>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717937" y="5851546"/>
            <a:ext cx="2094879" cy="369332"/>
          </a:xfrm>
          <a:prstGeom prst="rect">
            <a:avLst/>
          </a:prstGeom>
          <a:noFill/>
        </p:spPr>
        <p:txBody>
          <a:bodyPr wrap="square" rtlCol="0">
            <a:spAutoFit/>
          </a:bodyPr>
          <a:lstStyle/>
          <a:p>
            <a:r>
              <a:rPr lang="en-GB" dirty="0">
                <a:solidFill>
                  <a:schemeClr val="accent5">
                    <a:lumMod val="50000"/>
                  </a:schemeClr>
                </a:solidFill>
              </a:rPr>
              <a:t>bedroom</a:t>
            </a:r>
          </a:p>
        </p:txBody>
      </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7444" y="5866245"/>
            <a:ext cx="429997" cy="396403"/>
          </a:xfrm>
          <a:prstGeom prst="rect">
            <a:avLst/>
          </a:prstGeom>
        </p:spPr>
      </p:pic>
      <p:pic>
        <p:nvPicPr>
          <p:cNvPr id="67" name="Picture 66"/>
          <p:cNvPicPr>
            <a:picLocks noChangeAspect="1"/>
          </p:cNvPicPr>
          <p:nvPr/>
        </p:nvPicPr>
        <p:blipFill rotWithShape="1">
          <a:blip r:embed="rId4" cstate="print">
            <a:extLst>
              <a:ext uri="{28A0092B-C50C-407E-A947-70E740481C1C}">
                <a14:useLocalDpi xmlns:a14="http://schemas.microsoft.com/office/drawing/2010/main" val="0"/>
              </a:ext>
            </a:extLst>
          </a:blip>
          <a:srcRect l="3372" t="28045" r="50044" b="6859"/>
          <a:stretch/>
        </p:blipFill>
        <p:spPr>
          <a:xfrm>
            <a:off x="4995374" y="4119824"/>
            <a:ext cx="425079" cy="445500"/>
          </a:xfrm>
          <a:prstGeom prst="rect">
            <a:avLst/>
          </a:prstGeom>
        </p:spPr>
      </p:pic>
      <p:pic>
        <p:nvPicPr>
          <p:cNvPr id="69" name="Picture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59343" y="4535289"/>
            <a:ext cx="488098" cy="488098"/>
          </a:xfrm>
          <a:prstGeom prst="rect">
            <a:avLst/>
          </a:prstGeom>
        </p:spPr>
      </p:pic>
      <p:pic>
        <p:nvPicPr>
          <p:cNvPr id="70" name="Picture 69"/>
          <p:cNvPicPr>
            <a:picLocks noChangeAspect="1"/>
          </p:cNvPicPr>
          <p:nvPr/>
        </p:nvPicPr>
        <p:blipFill rotWithShape="1">
          <a:blip r:embed="rId6" cstate="print">
            <a:extLst>
              <a:ext uri="{28A0092B-C50C-407E-A947-70E740481C1C}">
                <a14:useLocalDpi xmlns:a14="http://schemas.microsoft.com/office/drawing/2010/main" val="0"/>
              </a:ext>
            </a:extLst>
          </a:blip>
          <a:srcRect b="14782"/>
          <a:stretch/>
        </p:blipFill>
        <p:spPr>
          <a:xfrm>
            <a:off x="4948794" y="4991071"/>
            <a:ext cx="498647" cy="424934"/>
          </a:xfrm>
          <a:prstGeom prst="rect">
            <a:avLst/>
          </a:prstGeom>
        </p:spPr>
      </p:pic>
      <p:pic>
        <p:nvPicPr>
          <p:cNvPr id="71" name="Picture 70"/>
          <p:cNvPicPr>
            <a:picLocks noChangeAspect="1"/>
          </p:cNvPicPr>
          <p:nvPr/>
        </p:nvPicPr>
        <p:blipFill rotWithShape="1">
          <a:blip r:embed="rId7" cstate="print">
            <a:extLst>
              <a:ext uri="{28A0092B-C50C-407E-A947-70E740481C1C}">
                <a14:useLocalDpi xmlns:a14="http://schemas.microsoft.com/office/drawing/2010/main" val="0"/>
              </a:ext>
            </a:extLst>
          </a:blip>
          <a:srcRect t="33185"/>
          <a:stretch/>
        </p:blipFill>
        <p:spPr>
          <a:xfrm rot="10800000">
            <a:off x="4948794" y="5486867"/>
            <a:ext cx="505973" cy="338066"/>
          </a:xfrm>
          <a:prstGeom prst="rect">
            <a:avLst/>
          </a:prstGeom>
        </p:spPr>
      </p:pic>
      <p:sp>
        <p:nvSpPr>
          <p:cNvPr id="72" name="TextBox 71"/>
          <p:cNvSpPr txBox="1"/>
          <p:nvPr/>
        </p:nvSpPr>
        <p:spPr>
          <a:xfrm>
            <a:off x="5919650" y="194862"/>
            <a:ext cx="6272349" cy="707886"/>
          </a:xfrm>
          <a:prstGeom prst="rect">
            <a:avLst/>
          </a:prstGeom>
          <a:noFill/>
        </p:spPr>
        <p:txBody>
          <a:bodyPr wrap="square" rtlCol="0">
            <a:spAutoFit/>
          </a:bodyPr>
          <a:lstStyle/>
          <a:p>
            <a:r>
              <a:rPr lang="en-GB" sz="2000" b="1" dirty="0">
                <a:solidFill>
                  <a:schemeClr val="accent5">
                    <a:lumMod val="50000"/>
                  </a:schemeClr>
                </a:solidFill>
              </a:rPr>
              <a:t>3</a:t>
            </a:r>
            <a:r>
              <a:rPr lang="en-GB" sz="2000" dirty="0">
                <a:solidFill>
                  <a:schemeClr val="accent5">
                    <a:lumMod val="50000"/>
                  </a:schemeClr>
                </a:solidFill>
              </a:rPr>
              <a:t>  </a:t>
            </a:r>
            <a:r>
              <a:rPr lang="en-GB" sz="2000" b="1" dirty="0" err="1">
                <a:solidFill>
                  <a:schemeClr val="accent5">
                    <a:lumMod val="50000"/>
                  </a:schemeClr>
                </a:solidFill>
              </a:rPr>
              <a:t>Lieblingsurlaube</a:t>
            </a:r>
            <a:r>
              <a:rPr lang="en-GB" sz="2000" b="1" dirty="0">
                <a:solidFill>
                  <a:schemeClr val="accent5">
                    <a:lumMod val="50000"/>
                  </a:schemeClr>
                </a:solidFill>
              </a:rPr>
              <a:t>.  </a:t>
            </a:r>
            <a:br>
              <a:rPr lang="en-GB" sz="2000" dirty="0">
                <a:solidFill>
                  <a:schemeClr val="accent5">
                    <a:lumMod val="50000"/>
                  </a:schemeClr>
                </a:solidFill>
              </a:rPr>
            </a:br>
            <a:r>
              <a:rPr lang="en-GB" sz="2000" dirty="0">
                <a:solidFill>
                  <a:schemeClr val="accent5">
                    <a:lumMod val="50000"/>
                  </a:schemeClr>
                </a:solidFill>
              </a:rPr>
              <a:t>Separate the words. Was </a:t>
            </a:r>
            <a:r>
              <a:rPr lang="en-GB" sz="2000" dirty="0" err="1">
                <a:solidFill>
                  <a:schemeClr val="accent5">
                    <a:lumMod val="50000"/>
                  </a:schemeClr>
                </a:solidFill>
              </a:rPr>
              <a:t>ist</a:t>
            </a:r>
            <a:r>
              <a:rPr lang="en-GB" sz="2000" dirty="0">
                <a:solidFill>
                  <a:schemeClr val="accent5">
                    <a:lumMod val="50000"/>
                  </a:schemeClr>
                </a:solidFill>
              </a:rPr>
              <a:t> das auf </a:t>
            </a:r>
            <a:r>
              <a:rPr lang="en-GB" sz="2000" dirty="0" err="1">
                <a:solidFill>
                  <a:schemeClr val="accent5">
                    <a:lumMod val="50000"/>
                  </a:schemeClr>
                </a:solidFill>
              </a:rPr>
              <a:t>Englisch</a:t>
            </a:r>
            <a:r>
              <a:rPr lang="en-GB" sz="2000" dirty="0">
                <a:solidFill>
                  <a:schemeClr val="accent5">
                    <a:lumMod val="50000"/>
                  </a:schemeClr>
                </a:solidFill>
              </a:rPr>
              <a:t>?</a:t>
            </a:r>
          </a:p>
        </p:txBody>
      </p:sp>
      <p:cxnSp>
        <p:nvCxnSpPr>
          <p:cNvPr id="73" name="Straight Connector 72"/>
          <p:cNvCxnSpPr/>
          <p:nvPr/>
        </p:nvCxnSpPr>
        <p:spPr>
          <a:xfrm>
            <a:off x="7357244" y="170148"/>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graphicFrame>
        <p:nvGraphicFramePr>
          <p:cNvPr id="74" name="Table 73"/>
          <p:cNvGraphicFramePr>
            <a:graphicFrameLocks noGrp="1"/>
          </p:cNvGraphicFramePr>
          <p:nvPr/>
        </p:nvGraphicFramePr>
        <p:xfrm>
          <a:off x="5919650" y="901191"/>
          <a:ext cx="5893409" cy="2773680"/>
        </p:xfrm>
        <a:graphic>
          <a:graphicData uri="http://schemas.openxmlformats.org/drawingml/2006/table">
            <a:tbl>
              <a:tblPr firstRow="1" bandRow="1">
                <a:tableStyleId>{5940675A-B579-460E-94D1-54222C63F5DA}</a:tableStyleId>
              </a:tblPr>
              <a:tblGrid>
                <a:gridCol w="2235809">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70840">
                <a:tc>
                  <a:txBody>
                    <a:bodyPr/>
                    <a:lstStyle/>
                    <a:p>
                      <a:r>
                        <a:rPr lang="en-GB" sz="2000" dirty="0" err="1">
                          <a:solidFill>
                            <a:srgbClr val="115076"/>
                          </a:solidFill>
                        </a:rPr>
                        <a:t>Winterurlaub</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sz="2000" dirty="0" err="1">
                          <a:solidFill>
                            <a:srgbClr val="115076"/>
                          </a:solidFill>
                        </a:rPr>
                        <a:t>Aktivurlaub</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sz="2000" dirty="0" err="1">
                          <a:solidFill>
                            <a:srgbClr val="115076"/>
                          </a:solidFill>
                        </a:rPr>
                        <a:t>Rucksackurlaub</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GB" sz="2000" dirty="0" err="1">
                          <a:solidFill>
                            <a:srgbClr val="115076"/>
                          </a:solidFill>
                        </a:rPr>
                        <a:t>Familienurlaub</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GB" sz="2000" baseline="0" dirty="0" err="1">
                          <a:solidFill>
                            <a:srgbClr val="115076"/>
                          </a:solidFill>
                        </a:rPr>
                        <a:t>Tag</a:t>
                      </a:r>
                      <a:r>
                        <a:rPr lang="en-GB" sz="2000" dirty="0" err="1">
                          <a:solidFill>
                            <a:srgbClr val="115076"/>
                          </a:solidFill>
                        </a:rPr>
                        <a:t>esurlaub</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GB" sz="2000" dirty="0" err="1">
                          <a:solidFill>
                            <a:srgbClr val="115076"/>
                          </a:solidFill>
                        </a:rPr>
                        <a:t>Bootsurlaub</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GB" sz="2000" dirty="0" err="1">
                          <a:solidFill>
                            <a:srgbClr val="115076"/>
                          </a:solidFill>
                        </a:rPr>
                        <a:t>Strandurlaub</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75" name="Straight Connector 74"/>
          <p:cNvCxnSpPr/>
          <p:nvPr/>
        </p:nvCxnSpPr>
        <p:spPr>
          <a:xfrm>
            <a:off x="6792952" y="890979"/>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624076" y="1303938"/>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108439" y="907670"/>
            <a:ext cx="2094879" cy="369332"/>
          </a:xfrm>
          <a:prstGeom prst="rect">
            <a:avLst/>
          </a:prstGeom>
          <a:noFill/>
        </p:spPr>
        <p:txBody>
          <a:bodyPr wrap="square" rtlCol="0">
            <a:spAutoFit/>
          </a:bodyPr>
          <a:lstStyle/>
          <a:p>
            <a:r>
              <a:rPr lang="en-GB" dirty="0">
                <a:solidFill>
                  <a:schemeClr val="accent5">
                    <a:lumMod val="50000"/>
                  </a:schemeClr>
                </a:solidFill>
              </a:rPr>
              <a:t>winter holiday</a:t>
            </a:r>
          </a:p>
        </p:txBody>
      </p:sp>
      <p:sp>
        <p:nvSpPr>
          <p:cNvPr id="78" name="TextBox 77"/>
          <p:cNvSpPr txBox="1"/>
          <p:nvPr/>
        </p:nvSpPr>
        <p:spPr>
          <a:xfrm>
            <a:off x="8145509" y="1293595"/>
            <a:ext cx="3836425" cy="369332"/>
          </a:xfrm>
          <a:prstGeom prst="rect">
            <a:avLst/>
          </a:prstGeom>
          <a:noFill/>
        </p:spPr>
        <p:txBody>
          <a:bodyPr wrap="square" rtlCol="0">
            <a:spAutoFit/>
          </a:bodyPr>
          <a:lstStyle/>
          <a:p>
            <a:r>
              <a:rPr lang="en-GB" dirty="0">
                <a:solidFill>
                  <a:schemeClr val="accent5">
                    <a:lumMod val="50000"/>
                  </a:schemeClr>
                </a:solidFill>
              </a:rPr>
              <a:t>activity holiday / active holiday</a:t>
            </a:r>
          </a:p>
        </p:txBody>
      </p:sp>
      <p:cxnSp>
        <p:nvCxnSpPr>
          <p:cNvPr id="79" name="Straight Connector 78"/>
          <p:cNvCxnSpPr/>
          <p:nvPr/>
        </p:nvCxnSpPr>
        <p:spPr>
          <a:xfrm>
            <a:off x="7171892" y="1716897"/>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8108439" y="1693900"/>
            <a:ext cx="3836425" cy="369332"/>
          </a:xfrm>
          <a:prstGeom prst="rect">
            <a:avLst/>
          </a:prstGeom>
          <a:noFill/>
        </p:spPr>
        <p:txBody>
          <a:bodyPr wrap="square" rtlCol="0">
            <a:spAutoFit/>
          </a:bodyPr>
          <a:lstStyle/>
          <a:p>
            <a:r>
              <a:rPr lang="en-GB" dirty="0">
                <a:solidFill>
                  <a:schemeClr val="accent5">
                    <a:lumMod val="50000"/>
                  </a:schemeClr>
                </a:solidFill>
              </a:rPr>
              <a:t>backpacking holiday</a:t>
            </a:r>
          </a:p>
        </p:txBody>
      </p:sp>
      <p:cxnSp>
        <p:nvCxnSpPr>
          <p:cNvPr id="82" name="Straight Connector 81"/>
          <p:cNvCxnSpPr/>
          <p:nvPr/>
        </p:nvCxnSpPr>
        <p:spPr>
          <a:xfrm>
            <a:off x="7003017" y="2085038"/>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145509" y="2078826"/>
            <a:ext cx="3836425" cy="369332"/>
          </a:xfrm>
          <a:prstGeom prst="rect">
            <a:avLst/>
          </a:prstGeom>
          <a:noFill/>
        </p:spPr>
        <p:txBody>
          <a:bodyPr wrap="square" rtlCol="0">
            <a:spAutoFit/>
          </a:bodyPr>
          <a:lstStyle/>
          <a:p>
            <a:r>
              <a:rPr lang="en-GB" dirty="0">
                <a:solidFill>
                  <a:schemeClr val="accent5">
                    <a:lumMod val="50000"/>
                  </a:schemeClr>
                </a:solidFill>
              </a:rPr>
              <a:t>family holiday</a:t>
            </a:r>
          </a:p>
        </p:txBody>
      </p:sp>
      <p:cxnSp>
        <p:nvCxnSpPr>
          <p:cNvPr id="84" name="Straight Connector 83"/>
          <p:cNvCxnSpPr/>
          <p:nvPr/>
        </p:nvCxnSpPr>
        <p:spPr>
          <a:xfrm>
            <a:off x="6747646" y="2499074"/>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8145508" y="2499791"/>
            <a:ext cx="3836425" cy="369332"/>
          </a:xfrm>
          <a:prstGeom prst="rect">
            <a:avLst/>
          </a:prstGeom>
          <a:noFill/>
        </p:spPr>
        <p:txBody>
          <a:bodyPr wrap="square" rtlCol="0">
            <a:spAutoFit/>
          </a:bodyPr>
          <a:lstStyle/>
          <a:p>
            <a:r>
              <a:rPr lang="en-GB" dirty="0">
                <a:solidFill>
                  <a:schemeClr val="accent5">
                    <a:lumMod val="50000"/>
                  </a:schemeClr>
                </a:solidFill>
              </a:rPr>
              <a:t>day’s holiday</a:t>
            </a:r>
          </a:p>
        </p:txBody>
      </p:sp>
      <p:cxnSp>
        <p:nvCxnSpPr>
          <p:cNvPr id="86" name="Straight Connector 85"/>
          <p:cNvCxnSpPr/>
          <p:nvPr/>
        </p:nvCxnSpPr>
        <p:spPr>
          <a:xfrm>
            <a:off x="6678481" y="2889026"/>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8145508" y="2923725"/>
            <a:ext cx="3836425" cy="369332"/>
          </a:xfrm>
          <a:prstGeom prst="rect">
            <a:avLst/>
          </a:prstGeom>
          <a:noFill/>
        </p:spPr>
        <p:txBody>
          <a:bodyPr wrap="square" rtlCol="0">
            <a:spAutoFit/>
          </a:bodyPr>
          <a:lstStyle/>
          <a:p>
            <a:r>
              <a:rPr lang="en-GB" dirty="0">
                <a:solidFill>
                  <a:schemeClr val="accent5">
                    <a:lumMod val="50000"/>
                  </a:schemeClr>
                </a:solidFill>
              </a:rPr>
              <a:t>boating holiday</a:t>
            </a:r>
          </a:p>
        </p:txBody>
      </p:sp>
      <p:cxnSp>
        <p:nvCxnSpPr>
          <p:cNvPr id="88" name="Straight Connector 87"/>
          <p:cNvCxnSpPr/>
          <p:nvPr/>
        </p:nvCxnSpPr>
        <p:spPr>
          <a:xfrm>
            <a:off x="6792952" y="3261912"/>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8145508" y="3285195"/>
            <a:ext cx="3836425" cy="369332"/>
          </a:xfrm>
          <a:prstGeom prst="rect">
            <a:avLst/>
          </a:prstGeom>
          <a:noFill/>
        </p:spPr>
        <p:txBody>
          <a:bodyPr wrap="square" rtlCol="0">
            <a:spAutoFit/>
          </a:bodyPr>
          <a:lstStyle/>
          <a:p>
            <a:r>
              <a:rPr lang="en-GB" dirty="0">
                <a:solidFill>
                  <a:schemeClr val="accent5">
                    <a:lumMod val="50000"/>
                  </a:schemeClr>
                </a:solidFill>
              </a:rPr>
              <a:t>beach holiday</a:t>
            </a:r>
          </a:p>
        </p:txBody>
      </p:sp>
      <p:sp>
        <p:nvSpPr>
          <p:cNvPr id="90" name="TextBox 89"/>
          <p:cNvSpPr txBox="1"/>
          <p:nvPr/>
        </p:nvSpPr>
        <p:spPr>
          <a:xfrm>
            <a:off x="5831282" y="3708859"/>
            <a:ext cx="6272349" cy="707886"/>
          </a:xfrm>
          <a:prstGeom prst="rect">
            <a:avLst/>
          </a:prstGeom>
          <a:noFill/>
        </p:spPr>
        <p:txBody>
          <a:bodyPr wrap="square" rtlCol="0">
            <a:spAutoFit/>
          </a:bodyPr>
          <a:lstStyle/>
          <a:p>
            <a:r>
              <a:rPr lang="en-GB" sz="2000" b="1" dirty="0">
                <a:solidFill>
                  <a:schemeClr val="accent5">
                    <a:lumMod val="50000"/>
                  </a:schemeClr>
                </a:solidFill>
              </a:rPr>
              <a:t>4</a:t>
            </a:r>
            <a:r>
              <a:rPr lang="en-GB" sz="2000" dirty="0">
                <a:solidFill>
                  <a:schemeClr val="accent5">
                    <a:lumMod val="50000"/>
                  </a:schemeClr>
                </a:solidFill>
              </a:rPr>
              <a:t>  </a:t>
            </a:r>
            <a:r>
              <a:rPr lang="en-GB" sz="2000" b="1" dirty="0" err="1">
                <a:solidFill>
                  <a:schemeClr val="accent5">
                    <a:lumMod val="50000"/>
                  </a:schemeClr>
                </a:solidFill>
              </a:rPr>
              <a:t>Urlaubssachen</a:t>
            </a:r>
            <a:r>
              <a:rPr lang="en-GB" sz="2000" b="1" dirty="0">
                <a:solidFill>
                  <a:schemeClr val="accent5">
                    <a:lumMod val="50000"/>
                  </a:schemeClr>
                </a:solidFill>
              </a:rPr>
              <a:t>  </a:t>
            </a:r>
            <a:br>
              <a:rPr lang="en-GB" sz="2000" dirty="0">
                <a:solidFill>
                  <a:schemeClr val="accent5">
                    <a:lumMod val="50000"/>
                  </a:schemeClr>
                </a:solidFill>
              </a:rPr>
            </a:br>
            <a:r>
              <a:rPr lang="en-GB" sz="2000" dirty="0">
                <a:solidFill>
                  <a:schemeClr val="accent5">
                    <a:lumMod val="50000"/>
                  </a:schemeClr>
                </a:solidFill>
              </a:rPr>
              <a:t>Separate the words. Was </a:t>
            </a:r>
            <a:r>
              <a:rPr lang="en-GB" sz="2000" dirty="0" err="1">
                <a:solidFill>
                  <a:schemeClr val="accent5">
                    <a:lumMod val="50000"/>
                  </a:schemeClr>
                </a:solidFill>
              </a:rPr>
              <a:t>ist</a:t>
            </a:r>
            <a:r>
              <a:rPr lang="en-GB" sz="2000" dirty="0">
                <a:solidFill>
                  <a:schemeClr val="accent5">
                    <a:lumMod val="50000"/>
                  </a:schemeClr>
                </a:solidFill>
              </a:rPr>
              <a:t> das auf </a:t>
            </a:r>
            <a:r>
              <a:rPr lang="en-GB" sz="2000" dirty="0" err="1">
                <a:solidFill>
                  <a:schemeClr val="accent5">
                    <a:lumMod val="50000"/>
                  </a:schemeClr>
                </a:solidFill>
              </a:rPr>
              <a:t>Englisch</a:t>
            </a:r>
            <a:r>
              <a:rPr lang="en-GB" sz="2000" dirty="0">
                <a:solidFill>
                  <a:schemeClr val="accent5">
                    <a:lumMod val="50000"/>
                  </a:schemeClr>
                </a:solidFill>
              </a:rPr>
              <a:t>?</a:t>
            </a:r>
          </a:p>
        </p:txBody>
      </p:sp>
      <p:cxnSp>
        <p:nvCxnSpPr>
          <p:cNvPr id="91" name="Straight Connector 90"/>
          <p:cNvCxnSpPr/>
          <p:nvPr/>
        </p:nvCxnSpPr>
        <p:spPr>
          <a:xfrm>
            <a:off x="7122464" y="3685591"/>
            <a:ext cx="0" cy="412959"/>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graphicFrame>
        <p:nvGraphicFramePr>
          <p:cNvPr id="92" name="Table 91"/>
          <p:cNvGraphicFramePr>
            <a:graphicFrameLocks noGrp="1"/>
          </p:cNvGraphicFramePr>
          <p:nvPr/>
        </p:nvGraphicFramePr>
        <p:xfrm>
          <a:off x="5919650" y="4352207"/>
          <a:ext cx="5522707" cy="1981200"/>
        </p:xfrm>
        <a:graphic>
          <a:graphicData uri="http://schemas.openxmlformats.org/drawingml/2006/table">
            <a:tbl>
              <a:tblPr firstRow="1" bandRow="1">
                <a:tableStyleId>{5940675A-B579-460E-94D1-54222C63F5DA}</a:tableStyleId>
              </a:tblPr>
              <a:tblGrid>
                <a:gridCol w="2465977">
                  <a:extLst>
                    <a:ext uri="{9D8B030D-6E8A-4147-A177-3AD203B41FA5}">
                      <a16:colId xmlns:a16="http://schemas.microsoft.com/office/drawing/2014/main" val="20000"/>
                    </a:ext>
                  </a:extLst>
                </a:gridCol>
                <a:gridCol w="3056730">
                  <a:extLst>
                    <a:ext uri="{9D8B030D-6E8A-4147-A177-3AD203B41FA5}">
                      <a16:colId xmlns:a16="http://schemas.microsoft.com/office/drawing/2014/main" val="20001"/>
                    </a:ext>
                  </a:extLst>
                </a:gridCol>
              </a:tblGrid>
              <a:tr h="370840">
                <a:tc>
                  <a:txBody>
                    <a:bodyPr/>
                    <a:lstStyle/>
                    <a:p>
                      <a:r>
                        <a:rPr lang="en-GB" sz="2000" dirty="0">
                          <a:solidFill>
                            <a:srgbClr val="115076"/>
                          </a:solidFill>
                        </a:rPr>
                        <a:t>____ </a:t>
                      </a:r>
                      <a:r>
                        <a:rPr lang="en-GB" sz="2000" dirty="0" err="1">
                          <a:solidFill>
                            <a:srgbClr val="115076"/>
                          </a:solidFill>
                        </a:rPr>
                        <a:t>Urlaubstag</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sz="2000" dirty="0">
                          <a:solidFill>
                            <a:srgbClr val="115076"/>
                          </a:solidFill>
                        </a:rPr>
                        <a:t>____</a:t>
                      </a:r>
                      <a:r>
                        <a:rPr lang="en-GB" sz="2000" baseline="0" dirty="0">
                          <a:solidFill>
                            <a:srgbClr val="115076"/>
                          </a:solidFill>
                        </a:rPr>
                        <a:t> </a:t>
                      </a:r>
                      <a:r>
                        <a:rPr lang="en-GB" sz="2000" baseline="0" dirty="0" err="1">
                          <a:solidFill>
                            <a:srgbClr val="115076"/>
                          </a:solidFill>
                        </a:rPr>
                        <a:t>Urlaubsideen</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sz="2000" dirty="0">
                          <a:solidFill>
                            <a:srgbClr val="115076"/>
                          </a:solidFill>
                        </a:rPr>
                        <a:t>____ </a:t>
                      </a:r>
                      <a:r>
                        <a:rPr lang="en-GB" sz="2000" dirty="0" err="1">
                          <a:solidFill>
                            <a:srgbClr val="115076"/>
                          </a:solidFill>
                        </a:rPr>
                        <a:t>Urlaubsort</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GB" sz="2000" dirty="0">
                          <a:solidFill>
                            <a:srgbClr val="115076"/>
                          </a:solidFill>
                        </a:rPr>
                        <a:t>____ </a:t>
                      </a:r>
                      <a:r>
                        <a:rPr lang="en-GB" sz="2000" dirty="0" err="1">
                          <a:solidFill>
                            <a:srgbClr val="115076"/>
                          </a:solidFill>
                        </a:rPr>
                        <a:t>Urlaubshotel</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GB" sz="2000" dirty="0">
                          <a:solidFill>
                            <a:srgbClr val="115076"/>
                          </a:solidFill>
                        </a:rPr>
                        <a:t>____ </a:t>
                      </a:r>
                      <a:r>
                        <a:rPr lang="en-GB" sz="2000" dirty="0" err="1">
                          <a:solidFill>
                            <a:srgbClr val="115076"/>
                          </a:solidFill>
                        </a:rPr>
                        <a:t>Urlaubsgeld</a:t>
                      </a:r>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3" name="TextBox 92"/>
          <p:cNvSpPr txBox="1"/>
          <p:nvPr/>
        </p:nvSpPr>
        <p:spPr>
          <a:xfrm>
            <a:off x="5896739" y="4368048"/>
            <a:ext cx="815065" cy="400110"/>
          </a:xfrm>
          <a:prstGeom prst="rect">
            <a:avLst/>
          </a:prstGeom>
          <a:noFill/>
        </p:spPr>
        <p:txBody>
          <a:bodyPr wrap="square" rtlCol="0">
            <a:spAutoFit/>
          </a:bodyPr>
          <a:lstStyle/>
          <a:p>
            <a:pPr algn="ctr"/>
            <a:r>
              <a:rPr lang="en-GB" sz="2000" b="1" dirty="0">
                <a:solidFill>
                  <a:srgbClr val="DAA520"/>
                </a:solidFill>
              </a:rPr>
              <a:t>der</a:t>
            </a:r>
          </a:p>
        </p:txBody>
      </p:sp>
      <p:cxnSp>
        <p:nvCxnSpPr>
          <p:cNvPr id="94" name="Straight Connector 93"/>
          <p:cNvCxnSpPr/>
          <p:nvPr/>
        </p:nvCxnSpPr>
        <p:spPr>
          <a:xfrm flipV="1">
            <a:off x="7488027" y="4660004"/>
            <a:ext cx="409064" cy="3134"/>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8354703" y="4380658"/>
            <a:ext cx="2222762" cy="369332"/>
          </a:xfrm>
          <a:prstGeom prst="rect">
            <a:avLst/>
          </a:prstGeom>
          <a:noFill/>
        </p:spPr>
        <p:txBody>
          <a:bodyPr wrap="square" rtlCol="0">
            <a:spAutoFit/>
          </a:bodyPr>
          <a:lstStyle/>
          <a:p>
            <a:r>
              <a:rPr lang="en-GB" dirty="0">
                <a:solidFill>
                  <a:schemeClr val="accent5">
                    <a:lumMod val="50000"/>
                  </a:schemeClr>
                </a:solidFill>
              </a:rPr>
              <a:t>holiday day</a:t>
            </a:r>
          </a:p>
        </p:txBody>
      </p:sp>
      <p:sp>
        <p:nvSpPr>
          <p:cNvPr id="97" name="TextBox 96"/>
          <p:cNvSpPr txBox="1"/>
          <p:nvPr/>
        </p:nvSpPr>
        <p:spPr>
          <a:xfrm>
            <a:off x="5874266" y="4739252"/>
            <a:ext cx="815065" cy="400110"/>
          </a:xfrm>
          <a:prstGeom prst="rect">
            <a:avLst/>
          </a:prstGeom>
          <a:noFill/>
        </p:spPr>
        <p:txBody>
          <a:bodyPr wrap="square" rtlCol="0">
            <a:spAutoFit/>
          </a:bodyPr>
          <a:lstStyle/>
          <a:p>
            <a:pPr algn="ctr"/>
            <a:r>
              <a:rPr lang="en-GB" sz="2000" b="1" dirty="0">
                <a:solidFill>
                  <a:srgbClr val="DAA520"/>
                </a:solidFill>
              </a:rPr>
              <a:t>die</a:t>
            </a:r>
          </a:p>
        </p:txBody>
      </p:sp>
      <p:cxnSp>
        <p:nvCxnSpPr>
          <p:cNvPr id="98" name="Straight Connector 97"/>
          <p:cNvCxnSpPr/>
          <p:nvPr/>
        </p:nvCxnSpPr>
        <p:spPr>
          <a:xfrm flipV="1">
            <a:off x="7488027" y="5057230"/>
            <a:ext cx="724948" cy="15389"/>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8354703" y="4765104"/>
            <a:ext cx="2222762" cy="369332"/>
          </a:xfrm>
          <a:prstGeom prst="rect">
            <a:avLst/>
          </a:prstGeom>
          <a:noFill/>
        </p:spPr>
        <p:txBody>
          <a:bodyPr wrap="square" rtlCol="0">
            <a:spAutoFit/>
          </a:bodyPr>
          <a:lstStyle/>
          <a:p>
            <a:r>
              <a:rPr lang="en-GB" dirty="0">
                <a:solidFill>
                  <a:schemeClr val="accent5">
                    <a:lumMod val="50000"/>
                  </a:schemeClr>
                </a:solidFill>
              </a:rPr>
              <a:t>holiday ideas</a:t>
            </a:r>
          </a:p>
        </p:txBody>
      </p:sp>
      <p:sp>
        <p:nvSpPr>
          <p:cNvPr id="101" name="TextBox 100"/>
          <p:cNvSpPr txBox="1"/>
          <p:nvPr/>
        </p:nvSpPr>
        <p:spPr>
          <a:xfrm>
            <a:off x="5865292" y="5142249"/>
            <a:ext cx="815065" cy="400110"/>
          </a:xfrm>
          <a:prstGeom prst="rect">
            <a:avLst/>
          </a:prstGeom>
          <a:noFill/>
        </p:spPr>
        <p:txBody>
          <a:bodyPr wrap="square" rtlCol="0">
            <a:spAutoFit/>
          </a:bodyPr>
          <a:lstStyle/>
          <a:p>
            <a:pPr algn="ctr"/>
            <a:r>
              <a:rPr lang="en-GB" sz="2000" b="1" dirty="0">
                <a:solidFill>
                  <a:srgbClr val="DAA520"/>
                </a:solidFill>
              </a:rPr>
              <a:t>der</a:t>
            </a:r>
          </a:p>
        </p:txBody>
      </p:sp>
      <p:cxnSp>
        <p:nvCxnSpPr>
          <p:cNvPr id="102" name="Straight Connector 101"/>
          <p:cNvCxnSpPr/>
          <p:nvPr/>
        </p:nvCxnSpPr>
        <p:spPr>
          <a:xfrm flipV="1">
            <a:off x="7488027" y="5475616"/>
            <a:ext cx="309311" cy="2"/>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8354702" y="5163879"/>
            <a:ext cx="2978315" cy="369332"/>
          </a:xfrm>
          <a:prstGeom prst="rect">
            <a:avLst/>
          </a:prstGeom>
          <a:noFill/>
        </p:spPr>
        <p:txBody>
          <a:bodyPr wrap="square" rtlCol="0">
            <a:spAutoFit/>
          </a:bodyPr>
          <a:lstStyle/>
          <a:p>
            <a:r>
              <a:rPr lang="en-GB" dirty="0">
                <a:solidFill>
                  <a:schemeClr val="accent5">
                    <a:lumMod val="50000"/>
                  </a:schemeClr>
                </a:solidFill>
              </a:rPr>
              <a:t>holiday place / location</a:t>
            </a:r>
          </a:p>
        </p:txBody>
      </p:sp>
      <p:sp>
        <p:nvSpPr>
          <p:cNvPr id="106" name="TextBox 105"/>
          <p:cNvSpPr txBox="1"/>
          <p:nvPr/>
        </p:nvSpPr>
        <p:spPr>
          <a:xfrm>
            <a:off x="5859139" y="5518179"/>
            <a:ext cx="815065" cy="400110"/>
          </a:xfrm>
          <a:prstGeom prst="rect">
            <a:avLst/>
          </a:prstGeom>
          <a:noFill/>
        </p:spPr>
        <p:txBody>
          <a:bodyPr wrap="square" rtlCol="0">
            <a:spAutoFit/>
          </a:bodyPr>
          <a:lstStyle/>
          <a:p>
            <a:pPr algn="ctr"/>
            <a:r>
              <a:rPr lang="en-GB" sz="2000" b="1" dirty="0">
                <a:solidFill>
                  <a:srgbClr val="DAA520"/>
                </a:solidFill>
              </a:rPr>
              <a:t>das</a:t>
            </a:r>
          </a:p>
        </p:txBody>
      </p:sp>
      <p:cxnSp>
        <p:nvCxnSpPr>
          <p:cNvPr id="107" name="Straight Connector 106"/>
          <p:cNvCxnSpPr/>
          <p:nvPr/>
        </p:nvCxnSpPr>
        <p:spPr>
          <a:xfrm flipV="1">
            <a:off x="7481874" y="5844948"/>
            <a:ext cx="626565" cy="6600"/>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8354701" y="5577768"/>
            <a:ext cx="2978315" cy="369332"/>
          </a:xfrm>
          <a:prstGeom prst="rect">
            <a:avLst/>
          </a:prstGeom>
          <a:noFill/>
        </p:spPr>
        <p:txBody>
          <a:bodyPr wrap="square" rtlCol="0">
            <a:spAutoFit/>
          </a:bodyPr>
          <a:lstStyle/>
          <a:p>
            <a:r>
              <a:rPr lang="en-GB" dirty="0">
                <a:solidFill>
                  <a:schemeClr val="accent5">
                    <a:lumMod val="50000"/>
                  </a:schemeClr>
                </a:solidFill>
              </a:rPr>
              <a:t>holiday hotel</a:t>
            </a:r>
          </a:p>
        </p:txBody>
      </p:sp>
      <p:sp>
        <p:nvSpPr>
          <p:cNvPr id="110" name="TextBox 109"/>
          <p:cNvSpPr txBox="1"/>
          <p:nvPr/>
        </p:nvSpPr>
        <p:spPr>
          <a:xfrm>
            <a:off x="5896739" y="5930681"/>
            <a:ext cx="815065" cy="400110"/>
          </a:xfrm>
          <a:prstGeom prst="rect">
            <a:avLst/>
          </a:prstGeom>
          <a:noFill/>
        </p:spPr>
        <p:txBody>
          <a:bodyPr wrap="square" rtlCol="0">
            <a:spAutoFit/>
          </a:bodyPr>
          <a:lstStyle/>
          <a:p>
            <a:pPr algn="ctr"/>
            <a:r>
              <a:rPr lang="en-GB" sz="2000" b="1" dirty="0">
                <a:solidFill>
                  <a:srgbClr val="DAA520"/>
                </a:solidFill>
              </a:rPr>
              <a:t>das</a:t>
            </a:r>
          </a:p>
        </p:txBody>
      </p:sp>
      <p:cxnSp>
        <p:nvCxnSpPr>
          <p:cNvPr id="111" name="Straight Connector 110"/>
          <p:cNvCxnSpPr/>
          <p:nvPr/>
        </p:nvCxnSpPr>
        <p:spPr>
          <a:xfrm flipV="1">
            <a:off x="7519474" y="6257450"/>
            <a:ext cx="512874" cy="6600"/>
          </a:xfrm>
          <a:prstGeom prst="line">
            <a:avLst/>
          </a:prstGeom>
          <a:ln w="38100">
            <a:solidFill>
              <a:srgbClr val="DAA520"/>
            </a:solidFill>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8354700" y="5979189"/>
            <a:ext cx="2978315" cy="369332"/>
          </a:xfrm>
          <a:prstGeom prst="rect">
            <a:avLst/>
          </a:prstGeom>
          <a:noFill/>
        </p:spPr>
        <p:txBody>
          <a:bodyPr wrap="square" rtlCol="0">
            <a:spAutoFit/>
          </a:bodyPr>
          <a:lstStyle/>
          <a:p>
            <a:r>
              <a:rPr lang="en-GB" dirty="0">
                <a:solidFill>
                  <a:schemeClr val="accent5">
                    <a:lumMod val="50000"/>
                  </a:schemeClr>
                </a:solidFill>
              </a:rPr>
              <a:t>holiday money</a:t>
            </a:r>
          </a:p>
        </p:txBody>
      </p:sp>
    </p:spTree>
    <p:extLst>
      <p:ext uri="{BB962C8B-B14F-4D97-AF65-F5344CB8AC3E}">
        <p14:creationId xmlns:p14="http://schemas.microsoft.com/office/powerpoint/2010/main" val="72927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5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37"/>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38"/>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41"/>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42"/>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1"/>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52"/>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53"/>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54"/>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56"/>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5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55"/>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58"/>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59"/>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65"/>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nodeType="clickEffect">
                                  <p:stCondLst>
                                    <p:cond delay="0"/>
                                  </p:stCondLst>
                                  <p:childTnLst>
                                    <p:set>
                                      <p:cBhvr>
                                        <p:cTn id="121" dur="1" fill="hold">
                                          <p:stCondLst>
                                            <p:cond delay="0"/>
                                          </p:stCondLst>
                                        </p:cTn>
                                        <p:tgtEl>
                                          <p:spTgt spid="75"/>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77"/>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nodeType="clickEffect">
                                  <p:stCondLst>
                                    <p:cond delay="0"/>
                                  </p:stCondLst>
                                  <p:childTnLst>
                                    <p:set>
                                      <p:cBhvr>
                                        <p:cTn id="129" dur="1" fill="hold">
                                          <p:stCondLst>
                                            <p:cond delay="0"/>
                                          </p:stCondLst>
                                        </p:cTn>
                                        <p:tgtEl>
                                          <p:spTgt spid="76"/>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78"/>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nodeType="clickEffect">
                                  <p:stCondLst>
                                    <p:cond delay="0"/>
                                  </p:stCondLst>
                                  <p:childTnLst>
                                    <p:set>
                                      <p:cBhvr>
                                        <p:cTn id="137" dur="1" fill="hold">
                                          <p:stCondLst>
                                            <p:cond delay="0"/>
                                          </p:stCondLst>
                                        </p:cTn>
                                        <p:tgtEl>
                                          <p:spTgt spid="79"/>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80"/>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nodeType="clickEffect">
                                  <p:stCondLst>
                                    <p:cond delay="0"/>
                                  </p:stCondLst>
                                  <p:childTnLst>
                                    <p:set>
                                      <p:cBhvr>
                                        <p:cTn id="145" dur="1" fill="hold">
                                          <p:stCondLst>
                                            <p:cond delay="0"/>
                                          </p:stCondLst>
                                        </p:cTn>
                                        <p:tgtEl>
                                          <p:spTgt spid="82"/>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83"/>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nodeType="clickEffect">
                                  <p:stCondLst>
                                    <p:cond delay="0"/>
                                  </p:stCondLst>
                                  <p:childTnLst>
                                    <p:set>
                                      <p:cBhvr>
                                        <p:cTn id="153" dur="1" fill="hold">
                                          <p:stCondLst>
                                            <p:cond delay="0"/>
                                          </p:stCondLst>
                                        </p:cTn>
                                        <p:tgtEl>
                                          <p:spTgt spid="84"/>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85"/>
                                        </p:tgtEl>
                                        <p:attrNameLst>
                                          <p:attrName>style.visibility</p:attrName>
                                        </p:attrNameLst>
                                      </p:cBhvr>
                                      <p:to>
                                        <p:strVal val="visible"/>
                                      </p:to>
                                    </p:se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nodeType="clickEffect">
                                  <p:stCondLst>
                                    <p:cond delay="0"/>
                                  </p:stCondLst>
                                  <p:childTnLst>
                                    <p:set>
                                      <p:cBhvr>
                                        <p:cTn id="161" dur="1" fill="hold">
                                          <p:stCondLst>
                                            <p:cond delay="0"/>
                                          </p:stCondLst>
                                        </p:cTn>
                                        <p:tgtEl>
                                          <p:spTgt spid="86"/>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87"/>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nodeType="clickEffect">
                                  <p:stCondLst>
                                    <p:cond delay="0"/>
                                  </p:stCondLst>
                                  <p:childTnLst>
                                    <p:set>
                                      <p:cBhvr>
                                        <p:cTn id="169" dur="1" fill="hold">
                                          <p:stCondLst>
                                            <p:cond delay="0"/>
                                          </p:stCondLst>
                                        </p:cTn>
                                        <p:tgtEl>
                                          <p:spTgt spid="88"/>
                                        </p:tgtEl>
                                        <p:attrNameLst>
                                          <p:attrName>style.visibility</p:attrName>
                                        </p:attrNameLst>
                                      </p:cBhvr>
                                      <p:to>
                                        <p:strVal val="visible"/>
                                      </p:to>
                                    </p:set>
                                  </p:childTnLst>
                                </p:cTn>
                              </p:par>
                            </p:childTnLst>
                          </p:cTn>
                        </p:par>
                      </p:childTnLst>
                    </p:cTn>
                  </p:par>
                  <p:par>
                    <p:cTn id="170" fill="hold">
                      <p:stCondLst>
                        <p:cond delay="indefinite"/>
                      </p:stCondLst>
                      <p:childTnLst>
                        <p:par>
                          <p:cTn id="171" fill="hold">
                            <p:stCondLst>
                              <p:cond delay="0"/>
                            </p:stCondLst>
                            <p:childTnLst>
                              <p:par>
                                <p:cTn id="172" presetID="1" presetClass="entr" presetSubtype="0" fill="hold" grpId="0" nodeType="clickEffect">
                                  <p:stCondLst>
                                    <p:cond delay="0"/>
                                  </p:stCondLst>
                                  <p:childTnLst>
                                    <p:set>
                                      <p:cBhvr>
                                        <p:cTn id="173" dur="1" fill="hold">
                                          <p:stCondLst>
                                            <p:cond delay="0"/>
                                          </p:stCondLst>
                                        </p:cTn>
                                        <p:tgtEl>
                                          <p:spTgt spid="89"/>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grpId="0" nodeType="clickEffect">
                                  <p:stCondLst>
                                    <p:cond delay="0"/>
                                  </p:stCondLst>
                                  <p:childTnLst>
                                    <p:set>
                                      <p:cBhvr>
                                        <p:cTn id="177" dur="1" fill="hold">
                                          <p:stCondLst>
                                            <p:cond delay="0"/>
                                          </p:stCondLst>
                                        </p:cTn>
                                        <p:tgtEl>
                                          <p:spTgt spid="93"/>
                                        </p:tgtEl>
                                        <p:attrNameLst>
                                          <p:attrName>style.visibility</p:attrName>
                                        </p:attrNameLst>
                                      </p:cBhvr>
                                      <p:to>
                                        <p:strVal val="visible"/>
                                      </p:to>
                                    </p:set>
                                  </p:childTnLst>
                                </p:cTn>
                              </p:par>
                              <p:par>
                                <p:cTn id="178" presetID="1" presetClass="entr" presetSubtype="0" fill="hold" nodeType="withEffect">
                                  <p:stCondLst>
                                    <p:cond delay="0"/>
                                  </p:stCondLst>
                                  <p:childTnLst>
                                    <p:set>
                                      <p:cBhvr>
                                        <p:cTn id="179" dur="1" fill="hold">
                                          <p:stCondLst>
                                            <p:cond delay="0"/>
                                          </p:stCondLst>
                                        </p:cTn>
                                        <p:tgtEl>
                                          <p:spTgt spid="94"/>
                                        </p:tgtEl>
                                        <p:attrNameLst>
                                          <p:attrName>style.visibility</p:attrName>
                                        </p:attrNameLst>
                                      </p:cBhvr>
                                      <p:to>
                                        <p:strVal val="visible"/>
                                      </p:to>
                                    </p:set>
                                  </p:childTnLst>
                                </p:cTn>
                              </p:par>
                            </p:childTnLst>
                          </p:cTn>
                        </p:par>
                      </p:childTnLst>
                    </p:cTn>
                  </p:par>
                  <p:par>
                    <p:cTn id="180" fill="hold">
                      <p:stCondLst>
                        <p:cond delay="indefinite"/>
                      </p:stCondLst>
                      <p:childTnLst>
                        <p:par>
                          <p:cTn id="181" fill="hold">
                            <p:stCondLst>
                              <p:cond delay="0"/>
                            </p:stCondLst>
                            <p:childTnLst>
                              <p:par>
                                <p:cTn id="182" presetID="1" presetClass="entr" presetSubtype="0" fill="hold" grpId="0" nodeType="clickEffect">
                                  <p:stCondLst>
                                    <p:cond delay="0"/>
                                  </p:stCondLst>
                                  <p:childTnLst>
                                    <p:set>
                                      <p:cBhvr>
                                        <p:cTn id="183" dur="1" fill="hold">
                                          <p:stCondLst>
                                            <p:cond delay="0"/>
                                          </p:stCondLst>
                                        </p:cTn>
                                        <p:tgtEl>
                                          <p:spTgt spid="96"/>
                                        </p:tgtEl>
                                        <p:attrNameLst>
                                          <p:attrName>style.visibility</p:attrName>
                                        </p:attrNameLst>
                                      </p:cBhvr>
                                      <p:to>
                                        <p:strVal val="visible"/>
                                      </p:to>
                                    </p:set>
                                  </p:childTnLst>
                                </p:cTn>
                              </p:par>
                            </p:childTnLst>
                          </p:cTn>
                        </p:par>
                      </p:childTnLst>
                    </p:cTn>
                  </p:par>
                  <p:par>
                    <p:cTn id="184" fill="hold">
                      <p:stCondLst>
                        <p:cond delay="indefinite"/>
                      </p:stCondLst>
                      <p:childTnLst>
                        <p:par>
                          <p:cTn id="185" fill="hold">
                            <p:stCondLst>
                              <p:cond delay="0"/>
                            </p:stCondLst>
                            <p:childTnLst>
                              <p:par>
                                <p:cTn id="186" presetID="1" presetClass="entr" presetSubtype="0" fill="hold" grpId="0" nodeType="clickEffect">
                                  <p:stCondLst>
                                    <p:cond delay="0"/>
                                  </p:stCondLst>
                                  <p:childTnLst>
                                    <p:set>
                                      <p:cBhvr>
                                        <p:cTn id="187" dur="1" fill="hold">
                                          <p:stCondLst>
                                            <p:cond delay="0"/>
                                          </p:stCondLst>
                                        </p:cTn>
                                        <p:tgtEl>
                                          <p:spTgt spid="97"/>
                                        </p:tgtEl>
                                        <p:attrNameLst>
                                          <p:attrName>style.visibility</p:attrName>
                                        </p:attrNameLst>
                                      </p:cBhvr>
                                      <p:to>
                                        <p:strVal val="visible"/>
                                      </p:to>
                                    </p:set>
                                  </p:childTnLst>
                                </p:cTn>
                              </p:par>
                              <p:par>
                                <p:cTn id="188" presetID="1" presetClass="entr" presetSubtype="0" fill="hold" nodeType="withEffect">
                                  <p:stCondLst>
                                    <p:cond delay="0"/>
                                  </p:stCondLst>
                                  <p:childTnLst>
                                    <p:set>
                                      <p:cBhvr>
                                        <p:cTn id="189" dur="1" fill="hold">
                                          <p:stCondLst>
                                            <p:cond delay="0"/>
                                          </p:stCondLst>
                                        </p:cTn>
                                        <p:tgtEl>
                                          <p:spTgt spid="98"/>
                                        </p:tgtEl>
                                        <p:attrNameLst>
                                          <p:attrName>style.visibility</p:attrName>
                                        </p:attrNameLst>
                                      </p:cBhvr>
                                      <p:to>
                                        <p:strVal val="visible"/>
                                      </p:to>
                                    </p:se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100"/>
                                        </p:tgtEl>
                                        <p:attrNameLst>
                                          <p:attrName>style.visibility</p:attrName>
                                        </p:attrNameLst>
                                      </p:cBhvr>
                                      <p:to>
                                        <p:strVal val="visible"/>
                                      </p:to>
                                    </p:set>
                                  </p:childTnLst>
                                </p:cTn>
                              </p:par>
                            </p:childTnLst>
                          </p:cTn>
                        </p:par>
                      </p:childTnLst>
                    </p:cTn>
                  </p:par>
                  <p:par>
                    <p:cTn id="194" fill="hold">
                      <p:stCondLst>
                        <p:cond delay="indefinite"/>
                      </p:stCondLst>
                      <p:childTnLst>
                        <p:par>
                          <p:cTn id="195" fill="hold">
                            <p:stCondLst>
                              <p:cond delay="0"/>
                            </p:stCondLst>
                            <p:childTnLst>
                              <p:par>
                                <p:cTn id="196" presetID="1" presetClass="entr" presetSubtype="0" fill="hold" grpId="0" nodeType="clickEffect">
                                  <p:stCondLst>
                                    <p:cond delay="0"/>
                                  </p:stCondLst>
                                  <p:childTnLst>
                                    <p:set>
                                      <p:cBhvr>
                                        <p:cTn id="197" dur="1" fill="hold">
                                          <p:stCondLst>
                                            <p:cond delay="0"/>
                                          </p:stCondLst>
                                        </p:cTn>
                                        <p:tgtEl>
                                          <p:spTgt spid="101"/>
                                        </p:tgtEl>
                                        <p:attrNameLst>
                                          <p:attrName>style.visibility</p:attrName>
                                        </p:attrNameLst>
                                      </p:cBhvr>
                                      <p:to>
                                        <p:strVal val="visible"/>
                                      </p:to>
                                    </p:set>
                                  </p:childTnLst>
                                </p:cTn>
                              </p:par>
                              <p:par>
                                <p:cTn id="198" presetID="1" presetClass="entr" presetSubtype="0" fill="hold" nodeType="withEffect">
                                  <p:stCondLst>
                                    <p:cond delay="0"/>
                                  </p:stCondLst>
                                  <p:childTnLst>
                                    <p:set>
                                      <p:cBhvr>
                                        <p:cTn id="199" dur="1" fill="hold">
                                          <p:stCondLst>
                                            <p:cond delay="0"/>
                                          </p:stCondLst>
                                        </p:cTn>
                                        <p:tgtEl>
                                          <p:spTgt spid="102"/>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grpId="0" nodeType="clickEffect">
                                  <p:stCondLst>
                                    <p:cond delay="0"/>
                                  </p:stCondLst>
                                  <p:childTnLst>
                                    <p:set>
                                      <p:cBhvr>
                                        <p:cTn id="203" dur="1" fill="hold">
                                          <p:stCondLst>
                                            <p:cond delay="0"/>
                                          </p:stCondLst>
                                        </p:cTn>
                                        <p:tgtEl>
                                          <p:spTgt spid="105"/>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106"/>
                                        </p:tgtEl>
                                        <p:attrNameLst>
                                          <p:attrName>style.visibility</p:attrName>
                                        </p:attrNameLst>
                                      </p:cBhvr>
                                      <p:to>
                                        <p:strVal val="visible"/>
                                      </p:to>
                                    </p:set>
                                  </p:childTnLst>
                                </p:cTn>
                              </p:par>
                              <p:par>
                                <p:cTn id="208" presetID="1" presetClass="entr" presetSubtype="0" fill="hold" nodeType="withEffect">
                                  <p:stCondLst>
                                    <p:cond delay="0"/>
                                  </p:stCondLst>
                                  <p:childTnLst>
                                    <p:set>
                                      <p:cBhvr>
                                        <p:cTn id="209" dur="1" fill="hold">
                                          <p:stCondLst>
                                            <p:cond delay="0"/>
                                          </p:stCondLst>
                                        </p:cTn>
                                        <p:tgtEl>
                                          <p:spTgt spid="107"/>
                                        </p:tgtEl>
                                        <p:attrNameLst>
                                          <p:attrName>style.visibility</p:attrName>
                                        </p:attrNameLst>
                                      </p:cBhvr>
                                      <p:to>
                                        <p:strVal val="visible"/>
                                      </p:to>
                                    </p:set>
                                  </p:childTnLst>
                                </p:cTn>
                              </p:par>
                            </p:childTnLst>
                          </p:cTn>
                        </p:par>
                      </p:childTnLst>
                    </p:cTn>
                  </p:par>
                  <p:par>
                    <p:cTn id="210" fill="hold">
                      <p:stCondLst>
                        <p:cond delay="indefinite"/>
                      </p:stCondLst>
                      <p:childTnLst>
                        <p:par>
                          <p:cTn id="211" fill="hold">
                            <p:stCondLst>
                              <p:cond delay="0"/>
                            </p:stCondLst>
                            <p:childTnLst>
                              <p:par>
                                <p:cTn id="212" presetID="1" presetClass="entr" presetSubtype="0" fill="hold" grpId="0" nodeType="clickEffect">
                                  <p:stCondLst>
                                    <p:cond delay="0"/>
                                  </p:stCondLst>
                                  <p:childTnLst>
                                    <p:set>
                                      <p:cBhvr>
                                        <p:cTn id="213" dur="1" fill="hold">
                                          <p:stCondLst>
                                            <p:cond delay="0"/>
                                          </p:stCondLst>
                                        </p:cTn>
                                        <p:tgtEl>
                                          <p:spTgt spid="109"/>
                                        </p:tgtEl>
                                        <p:attrNameLst>
                                          <p:attrName>style.visibility</p:attrName>
                                        </p:attrNameLst>
                                      </p:cBhvr>
                                      <p:to>
                                        <p:strVal val="visible"/>
                                      </p:to>
                                    </p:se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grpId="0" nodeType="clickEffect">
                                  <p:stCondLst>
                                    <p:cond delay="0"/>
                                  </p:stCondLst>
                                  <p:childTnLst>
                                    <p:set>
                                      <p:cBhvr>
                                        <p:cTn id="217" dur="1" fill="hold">
                                          <p:stCondLst>
                                            <p:cond delay="0"/>
                                          </p:stCondLst>
                                        </p:cTn>
                                        <p:tgtEl>
                                          <p:spTgt spid="110"/>
                                        </p:tgtEl>
                                        <p:attrNameLst>
                                          <p:attrName>style.visibility</p:attrName>
                                        </p:attrNameLst>
                                      </p:cBhvr>
                                      <p:to>
                                        <p:strVal val="visible"/>
                                      </p:to>
                                    </p:set>
                                  </p:childTnLst>
                                </p:cTn>
                              </p:par>
                              <p:par>
                                <p:cTn id="218" presetID="1" presetClass="entr" presetSubtype="0" fill="hold" nodeType="withEffect">
                                  <p:stCondLst>
                                    <p:cond delay="0"/>
                                  </p:stCondLst>
                                  <p:childTnLst>
                                    <p:set>
                                      <p:cBhvr>
                                        <p:cTn id="219" dur="1" fill="hold">
                                          <p:stCondLst>
                                            <p:cond delay="0"/>
                                          </p:stCondLst>
                                        </p:cTn>
                                        <p:tgtEl>
                                          <p:spTgt spid="111"/>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3" grpId="0"/>
      <p:bldP spid="14" grpId="0"/>
      <p:bldP spid="20" grpId="0"/>
      <p:bldP spid="21" grpId="0"/>
      <p:bldP spid="29" grpId="0"/>
      <p:bldP spid="30" grpId="0"/>
      <p:bldP spid="32" grpId="0"/>
      <p:bldP spid="33" grpId="0"/>
      <p:bldP spid="34" grpId="0" animBg="1"/>
      <p:bldP spid="37" grpId="0"/>
      <p:bldP spid="40" grpId="0"/>
      <p:bldP spid="41" grpId="0"/>
      <p:bldP spid="51" grpId="0"/>
      <p:bldP spid="52" grpId="0"/>
      <p:bldP spid="54" grpId="0"/>
      <p:bldP spid="55" grpId="0"/>
      <p:bldP spid="56" grpId="0"/>
      <p:bldP spid="58" grpId="0"/>
      <p:bldP spid="65" grpId="0"/>
      <p:bldP spid="77" grpId="0"/>
      <p:bldP spid="78" grpId="0"/>
      <p:bldP spid="80" grpId="0"/>
      <p:bldP spid="83" grpId="0"/>
      <p:bldP spid="85" grpId="0"/>
      <p:bldP spid="87" grpId="0"/>
      <p:bldP spid="89" grpId="0"/>
      <p:bldP spid="93" grpId="0"/>
      <p:bldP spid="96" grpId="0"/>
      <p:bldP spid="97" grpId="0"/>
      <p:bldP spid="100" grpId="0"/>
      <p:bldP spid="101" grpId="0"/>
      <p:bldP spid="105" grpId="0"/>
      <p:bldP spid="106" grpId="0"/>
      <p:bldP spid="109" grpId="0"/>
      <p:bldP spid="110" grpId="0"/>
      <p:bldP spid="1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3725901B-0E02-274F-9B7E-6D7C73D471C2}" vid="{82AF7C57-371A-AD42-9015-4400105BBD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1_Office Theme</Template>
  <TotalTime>2</TotalTime>
  <Words>1992</Words>
  <Application>Microsoft Macintosh PowerPoint</Application>
  <PresentationFormat>Widescreen</PresentationFormat>
  <Paragraphs>185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Tw Cen MT</vt:lpstr>
      <vt:lpstr>Office Theme</vt:lpstr>
      <vt:lpstr>Vocabulary</vt:lpstr>
      <vt:lpstr>Vokabeln</vt:lpstr>
      <vt:lpstr>Vokabeln</vt:lpstr>
      <vt:lpstr>Vokabeln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title </dc:title>
  <dc:creator>Inge Alferink</dc:creator>
  <cp:lastModifiedBy>Inge Alferink</cp:lastModifiedBy>
  <cp:revision>2</cp:revision>
  <dcterms:created xsi:type="dcterms:W3CDTF">2020-03-26T13:57:10Z</dcterms:created>
  <dcterms:modified xsi:type="dcterms:W3CDTF">2020-03-26T13:59:39Z</dcterms:modified>
</cp:coreProperties>
</file>