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0" r:id="rId3"/>
  </p:sldMasterIdLst>
  <p:notesMasterIdLst>
    <p:notesMasterId r:id="rId27"/>
  </p:notesMasterIdLst>
  <p:sldIdLst>
    <p:sldId id="258" r:id="rId4"/>
    <p:sldId id="333" r:id="rId5"/>
    <p:sldId id="334" r:id="rId6"/>
    <p:sldId id="335" r:id="rId7"/>
    <p:sldId id="338" r:id="rId8"/>
    <p:sldId id="339" r:id="rId9"/>
    <p:sldId id="340" r:id="rId10"/>
    <p:sldId id="341" r:id="rId11"/>
    <p:sldId id="342" r:id="rId12"/>
    <p:sldId id="344" r:id="rId13"/>
    <p:sldId id="345" r:id="rId14"/>
    <p:sldId id="346" r:id="rId15"/>
    <p:sldId id="357" r:id="rId16"/>
    <p:sldId id="358" r:id="rId17"/>
    <p:sldId id="359" r:id="rId18"/>
    <p:sldId id="347" r:id="rId19"/>
    <p:sldId id="348" r:id="rId20"/>
    <p:sldId id="349" r:id="rId21"/>
    <p:sldId id="352" r:id="rId22"/>
    <p:sldId id="360" r:id="rId23"/>
    <p:sldId id="353" r:id="rId24"/>
    <p:sldId id="354" r:id="rId25"/>
    <p:sldId id="3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Owen" initials="SO" lastIdx="3" clrIdx="0">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E3EAFD"/>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5843" autoAdjust="0"/>
  </p:normalViewPr>
  <p:slideViewPr>
    <p:cSldViewPr snapToGrid="0">
      <p:cViewPr varScale="1">
        <p:scale>
          <a:sx n="50" d="100"/>
          <a:sy n="50" d="100"/>
        </p:scale>
        <p:origin x="452"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228600" indent="-228600">
              <a:buFont typeface="+mj-lt"/>
              <a:buAutoNum type="arabicPeriod"/>
            </a:pPr>
            <a:r>
              <a:rPr lang="en-GB" dirty="0"/>
              <a:t>These practice assessment questions mirror the format of the various sections in the Term 2 Assessments.</a:t>
            </a:r>
            <a:r>
              <a:rPr lang="en-GB" baseline="0" dirty="0"/>
              <a:t> However, there are only two items per section in this practice sequence.</a:t>
            </a:r>
          </a:p>
          <a:p>
            <a:pPr marL="228600" indent="-228600">
              <a:buFont typeface="+mj-lt"/>
              <a:buAutoNum type="arabicPeriod"/>
            </a:pPr>
            <a:r>
              <a:rPr lang="en-GB" baseline="0" dirty="0"/>
              <a:t>The rubrics are almost exactly as they would appear in the real test, with the exception of references to a precise number of items, which have been amended to ‘a few’, etc., to avoid any confusion owing to the fact that there are just two here.</a:t>
            </a:r>
          </a:p>
          <a:p>
            <a:pPr marL="228600" indent="-228600">
              <a:buFont typeface="+mj-lt"/>
              <a:buAutoNum type="arabicPeriod"/>
            </a:pPr>
            <a:r>
              <a:rPr lang="en-GB" baseline="0" dirty="0"/>
              <a:t>The timings for each section have been left as for the real thing, however,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spent on each section than would be the case for the real test).</a:t>
            </a:r>
          </a:p>
          <a:p>
            <a:pPr marL="228600" indent="-228600">
              <a:buFont typeface="+mj-lt"/>
              <a:buAutoNum type="arabicPeriod"/>
            </a:pPr>
            <a:r>
              <a:rPr lang="en-GB" baseline="0" dirty="0"/>
              <a:t>For the listening section, the audio for each item is accessible via the ‘player’ button adjacent to the question. Each item is recorded only once; where it is specified that students will hear an item twice, please click the play button again when ready.</a:t>
            </a:r>
          </a:p>
          <a:p>
            <a:pPr marL="228600" indent="-228600">
              <a:buFont typeface="+mj-lt"/>
              <a:buAutoNum type="arabicPeriod"/>
            </a:pPr>
            <a:r>
              <a:rPr lang="en-GB" baseline="0" dirty="0"/>
              <a:t>All of the vocabulary items, with the exception of the unknown words in the phonics section, are taken from the NCELP scheme of work leading up to the assessment week; these are not therefore frequency-referenced here. The unknown words in the phonics section are frequency-referenced in the slide notes.</a:t>
            </a:r>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98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5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51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63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43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11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63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51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94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sain [1763] </a:t>
            </a:r>
            <a:r>
              <a:rPr lang="en-GB" sz="1200" kern="1200" dirty="0" err="1">
                <a:solidFill>
                  <a:schemeClr val="tx1"/>
                </a:solidFill>
                <a:effectLst/>
                <a:latin typeface="+mn-lt"/>
                <a:ea typeface="+mn-ea"/>
                <a:cs typeface="+mn-cs"/>
              </a:rPr>
              <a:t>obligatoire</a:t>
            </a:r>
            <a:r>
              <a:rPr lang="en-GB" sz="1200" kern="1200" dirty="0">
                <a:solidFill>
                  <a:schemeClr val="tx1"/>
                </a:solidFill>
                <a:effectLst/>
                <a:latin typeface="+mn-lt"/>
                <a:ea typeface="+mn-ea"/>
                <a:cs typeface="+mn-cs"/>
              </a:rPr>
              <a:t> [2524]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2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étonner</a:t>
            </a:r>
          </a:p>
          <a:p>
            <a:r>
              <a:rPr lang="en-GB"/>
              <a:t>2. avouer</a:t>
            </a:r>
          </a:p>
          <a:p>
            <a:endParaRPr lang="en-GB"/>
          </a:p>
          <a:p>
            <a:r>
              <a:rPr lang="en-GB"/>
              <a:t>étonner [1778] avouer [169]</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28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aune [&gt;5000] </a:t>
            </a:r>
            <a:r>
              <a:rPr lang="en-GB" sz="1200" kern="1200" dirty="0" err="1">
                <a:solidFill>
                  <a:schemeClr val="tx1"/>
                </a:solidFill>
                <a:effectLst/>
                <a:latin typeface="+mn-lt"/>
                <a:ea typeface="+mn-ea"/>
                <a:cs typeface="+mn-cs"/>
              </a:rPr>
              <a:t>urne</a:t>
            </a:r>
            <a:r>
              <a:rPr lang="en-GB" sz="1200" kern="1200" dirty="0">
                <a:solidFill>
                  <a:schemeClr val="tx1"/>
                </a:solidFill>
                <a:effectLst/>
                <a:latin typeface="+mn-lt"/>
                <a:ea typeface="+mn-ea"/>
                <a:cs typeface="+mn-cs"/>
              </a:rPr>
              <a:t> [&gt;5000] ride [&gt;5000] </a:t>
            </a:r>
            <a:r>
              <a:rPr lang="en-GB" sz="1200" kern="1200" dirty="0" err="1">
                <a:solidFill>
                  <a:schemeClr val="tx1"/>
                </a:solidFill>
                <a:effectLst/>
                <a:latin typeface="+mn-lt"/>
                <a:ea typeface="+mn-ea"/>
                <a:cs typeface="+mn-cs"/>
              </a:rPr>
              <a:t>rauque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[&gt;5000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crible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[&gt;5000</a:t>
            </a:r>
            <a:r>
              <a:rPr lang="en-GB" sz="1200" kern="1200" baseline="0" dirty="0">
                <a:solidFill>
                  <a:schemeClr val="tx1"/>
                </a:solidFill>
                <a:effectLst/>
                <a:latin typeface="+mn-lt"/>
                <a:ea typeface="+mn-ea"/>
                <a:cs typeface="+mn-cs"/>
              </a:rPr>
              <a:t>] </a:t>
            </a:r>
            <a:r>
              <a:rPr lang="en-GB" sz="1200" b="0" dirty="0" err="1">
                <a:ln>
                  <a:solidFill>
                    <a:srgbClr val="115076"/>
                  </a:solidFill>
                </a:ln>
                <a:solidFill>
                  <a:srgbClr val="115076"/>
                </a:solidFill>
              </a:rPr>
              <a:t>mûre</a:t>
            </a:r>
            <a:r>
              <a:rPr lang="en-GB" sz="1200" b="0" dirty="0">
                <a:ln>
                  <a:solidFill>
                    <a:srgbClr val="115076"/>
                  </a:solidFill>
                </a:ln>
                <a:solidFill>
                  <a:srgbClr val="115076"/>
                </a:solidFill>
              </a:rPr>
              <a:t> </a:t>
            </a:r>
            <a:r>
              <a:rPr lang="en-GB" sz="1200" kern="1200" dirty="0">
                <a:solidFill>
                  <a:schemeClr val="tx1"/>
                </a:solidFill>
                <a:effectLst/>
                <a:latin typeface="+mn-lt"/>
                <a:ea typeface="+mn-ea"/>
                <a:cs typeface="+mn-cs"/>
              </a:rPr>
              <a:t>[&gt;5000</a:t>
            </a:r>
            <a:r>
              <a:rPr lang="en-GB" sz="1200" b="0" dirty="0">
                <a:ln>
                  <a:solidFill>
                    <a:srgbClr val="115076"/>
                  </a:solidFill>
                </a:ln>
                <a:solidFill>
                  <a:srgbClr val="115076"/>
                </a:solidFill>
              </a:rPr>
              <a:t>] orle </a:t>
            </a:r>
            <a:r>
              <a:rPr lang="en-GB" sz="1200" kern="1200" dirty="0">
                <a:solidFill>
                  <a:schemeClr val="tx1"/>
                </a:solidFill>
                <a:effectLst/>
                <a:latin typeface="+mn-lt"/>
                <a:ea typeface="+mn-ea"/>
                <a:cs typeface="+mn-cs"/>
              </a:rPr>
              <a:t>[&gt;5000</a:t>
            </a:r>
            <a:r>
              <a:rPr lang="en-GB" sz="1200" b="0" dirty="0">
                <a:ln>
                  <a:solidFill>
                    <a:srgbClr val="115076"/>
                  </a:solidFill>
                </a:ln>
                <a:solidFill>
                  <a:srgbClr val="115076"/>
                </a:solidFill>
              </a:rPr>
              <a:t>] </a:t>
            </a:r>
            <a:r>
              <a:rPr lang="en-GB" sz="1200" b="0" dirty="0" err="1">
                <a:ln>
                  <a:solidFill>
                    <a:srgbClr val="115076"/>
                  </a:solidFill>
                </a:ln>
                <a:solidFill>
                  <a:srgbClr val="115076"/>
                </a:solidFill>
              </a:rPr>
              <a:t>ancré</a:t>
            </a:r>
            <a:r>
              <a:rPr lang="en-GB" sz="1200" b="0" dirty="0">
                <a:ln>
                  <a:solidFill>
                    <a:srgbClr val="115076"/>
                  </a:solidFill>
                </a:ln>
                <a:solidFill>
                  <a:srgbClr val="115076"/>
                </a:solidFill>
              </a:rPr>
              <a:t> </a:t>
            </a:r>
            <a:r>
              <a:rPr lang="en-GB" sz="1200" kern="1200" dirty="0">
                <a:solidFill>
                  <a:schemeClr val="tx1"/>
                </a:solidFill>
                <a:effectLst/>
                <a:latin typeface="+mn-lt"/>
                <a:ea typeface="+mn-ea"/>
                <a:cs typeface="+mn-cs"/>
              </a:rPr>
              <a:t>[&gt;5000</a:t>
            </a:r>
            <a:r>
              <a:rPr lang="en-GB" sz="1200" b="0" dirty="0">
                <a:ln>
                  <a:solidFill>
                    <a:srgbClr val="115076"/>
                  </a:solidFill>
                </a:ln>
                <a:solidFill>
                  <a:srgbClr val="115076"/>
                </a:solidFill>
              </a:rPr>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10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840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6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5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un ordinateur</a:t>
            </a:r>
          </a:p>
          <a:p>
            <a:r>
              <a:rPr lang="en-GB"/>
              <a:t>2. porter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6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un chanteur</a:t>
            </a:r>
          </a:p>
          <a:p>
            <a:r>
              <a:rPr lang="en-GB"/>
              <a:t>2. une fenêtre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85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23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3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9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65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58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252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64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566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2807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1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7889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4832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325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8228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5466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78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6491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626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925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337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131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8402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072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03/02/2021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961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89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0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microsoft.com/office/2007/relationships/media" Target="../media/media4.wav"/><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notesSlide" Target="../notesSlides/notesSlide3.xml"/><Relationship Id="rId11" Type="http://schemas.openxmlformats.org/officeDocument/2006/relationships/image" Target="../media/image7.png"/><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audio" Target="../media/media4.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6.wav"/><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audio" Target="../media/media6.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0" y="0"/>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180000" y="1883962"/>
            <a:ext cx="7308549" cy="1062010"/>
          </a:xfrm>
        </p:spPr>
        <p:txBody>
          <a:bodyPr>
            <a:normAutofit fontScale="90000"/>
          </a:bodyPr>
          <a:lstStyle/>
          <a:p>
            <a:pPr algn="l"/>
            <a:r>
              <a:rPr lang="en-GB" sz="4000" b="1">
                <a:solidFill>
                  <a:prstClr val="white"/>
                </a:solidFill>
              </a:rPr>
              <a:t>Practice assessment</a:t>
            </a:r>
            <a:br>
              <a:rPr lang="en-GB" sz="4000" b="1" dirty="0">
                <a:solidFill>
                  <a:prstClr val="white"/>
                </a:solidFill>
              </a:rPr>
            </a:br>
            <a:endParaRPr lang="en-US" sz="4000" dirty="0"/>
          </a:p>
        </p:txBody>
      </p:sp>
      <p:sp>
        <p:nvSpPr>
          <p:cNvPr id="6" name="Subtitle 5">
            <a:extLst>
              <a:ext uri="{FF2B5EF4-FFF2-40B4-BE49-F238E27FC236}">
                <a16:creationId xmlns:a16="http://schemas.microsoft.com/office/drawing/2014/main" id="{40A580B7-C268-0342-99CB-FE5B503198AA}"/>
              </a:ext>
            </a:extLst>
          </p:cNvPr>
          <p:cNvSpPr>
            <a:spLocks noGrp="1"/>
          </p:cNvSpPr>
          <p:nvPr>
            <p:ph type="subTitle" idx="1"/>
          </p:nvPr>
        </p:nvSpPr>
        <p:spPr>
          <a:xfrm>
            <a:off x="180000" y="2542938"/>
            <a:ext cx="7748076" cy="886062"/>
          </a:xfrm>
        </p:spPr>
        <p:txBody>
          <a:bodyPr>
            <a:noAutofit/>
          </a:bodyPr>
          <a:lstStyle/>
          <a:p>
            <a:pPr algn="l"/>
            <a:r>
              <a:rPr lang="en-GB" sz="3000">
                <a:solidFill>
                  <a:prstClr val="white"/>
                </a:solidFill>
              </a:rPr>
              <a:t>Year 7 French</a:t>
            </a:r>
            <a:endParaRPr lang="en-US" sz="3200"/>
          </a:p>
          <a:p>
            <a:pPr algn="l"/>
            <a:r>
              <a:rPr lang="en-GB" sz="3000">
                <a:solidFill>
                  <a:prstClr val="white"/>
                </a:solidFill>
              </a:rPr>
              <a:t>Term 2 assessments</a:t>
            </a:r>
            <a:endParaRPr lang="en-US" dirty="0"/>
          </a:p>
        </p:txBody>
      </p:sp>
      <p:sp>
        <p:nvSpPr>
          <p:cNvPr id="13" name="Title 3">
            <a:extLst>
              <a:ext uri="{FF2B5EF4-FFF2-40B4-BE49-F238E27FC236}">
                <a16:creationId xmlns:a16="http://schemas.microsoft.com/office/drawing/2014/main" id="{502CB826-070E-7442-AEA1-0E03C56E046F}"/>
              </a:ext>
            </a:extLst>
          </p:cNvPr>
          <p:cNvSpPr txBox="1">
            <a:spLocks/>
          </p:cNvSpPr>
          <p:nvPr/>
        </p:nvSpPr>
        <p:spPr>
          <a:xfrm>
            <a:off x="235003" y="5666212"/>
            <a:ext cx="4097646" cy="108030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a:defRPr/>
            </a:pPr>
            <a:endParaRPr lang="en-GB" sz="1400" dirty="0">
              <a:solidFill>
                <a:prstClr val="white"/>
              </a:solidFill>
              <a:latin typeface="Century Gothic" panose="020B0502020202020204" pitchFamily="34" charset="0"/>
            </a:endParaRPr>
          </a:p>
          <a:p>
            <a:pPr>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01/02/21</a:t>
            </a:r>
            <a:endParaRPr lang="en-GB" sz="14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403328"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89810" y="2086330"/>
            <a:ext cx="11502190" cy="3602012"/>
          </a:xfrm>
          <a:prstGeom prst="rect">
            <a:avLst/>
          </a:prstGeom>
        </p:spPr>
        <p:txBody>
          <a:bodyPr wrap="square">
            <a:spAutoFit/>
          </a:bodyPr>
          <a:lstStyle/>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endParaRPr lang="en-GB" sz="2000" dirty="0">
              <a:solidFill>
                <a:srgbClr val="115076"/>
              </a:solidFill>
            </a:endParaRPr>
          </a:p>
          <a:p>
            <a:r>
              <a:rPr lang="en-GB" sz="2000" dirty="0">
                <a:solidFill>
                  <a:srgbClr val="115076"/>
                </a:solidFill>
              </a:rPr>
              <a:t>In the next few sentences, one word is </a:t>
            </a:r>
            <a:r>
              <a:rPr lang="en-GB" sz="2000" b="1" u="sng" dirty="0">
                <a:solidFill>
                  <a:srgbClr val="115076"/>
                </a:solidFill>
              </a:rPr>
              <a:t>underlined</a:t>
            </a:r>
            <a:r>
              <a:rPr lang="en-GB" sz="2000" dirty="0">
                <a:solidFill>
                  <a:srgbClr val="115076"/>
                </a:solidFill>
              </a:rPr>
              <a:t>. </a:t>
            </a:r>
          </a:p>
          <a:p>
            <a:endParaRPr lang="en-GB" sz="2000" b="1" dirty="0">
              <a:solidFill>
                <a:srgbClr val="115076"/>
              </a:solidFill>
            </a:endParaRPr>
          </a:p>
          <a:p>
            <a:r>
              <a:rPr lang="en-GB" sz="2000" b="1" dirty="0">
                <a:solidFill>
                  <a:srgbClr val="115076"/>
                </a:solidFill>
              </a:rPr>
              <a:t>Choose </a:t>
            </a:r>
            <a:r>
              <a:rPr lang="en-GB" sz="2000" dirty="0">
                <a:solidFill>
                  <a:srgbClr val="115076"/>
                </a:solidFill>
              </a:rPr>
              <a:t>which word could replace the </a:t>
            </a:r>
            <a:r>
              <a:rPr lang="en-GB" sz="2000" b="1" u="sng" dirty="0">
                <a:solidFill>
                  <a:srgbClr val="115076"/>
                </a:solidFill>
              </a:rPr>
              <a:t>underlined word</a:t>
            </a:r>
            <a:r>
              <a:rPr lang="en-GB" sz="2000" dirty="0">
                <a:solidFill>
                  <a:srgbClr val="115076"/>
                </a:solidFill>
              </a:rPr>
              <a:t>. </a:t>
            </a:r>
            <a:r>
              <a:rPr lang="en-GB" sz="2000" b="1" dirty="0">
                <a:solidFill>
                  <a:srgbClr val="115076"/>
                </a:solidFill>
              </a:rPr>
              <a:t>Circle</a:t>
            </a:r>
            <a:r>
              <a:rPr lang="en-GB" sz="2000" dirty="0">
                <a:solidFill>
                  <a:srgbClr val="115076"/>
                </a:solidFill>
              </a:rPr>
              <a:t> your answer.</a:t>
            </a:r>
          </a:p>
          <a:p>
            <a:br>
              <a:rPr lang="fr-FR" sz="2000" dirty="0">
                <a:solidFill>
                  <a:srgbClr val="115076"/>
                </a:solidFill>
              </a:rPr>
            </a:br>
            <a:endParaRPr lang="fr-FR" sz="2000" dirty="0">
              <a:solidFill>
                <a:srgbClr val="115076"/>
              </a:solidFill>
            </a:endParaRPr>
          </a:p>
          <a:p>
            <a:endParaRPr lang="fr-FR" sz="2000" dirty="0">
              <a:solidFill>
                <a:srgbClr val="115076"/>
              </a:solidFill>
            </a:endParaRPr>
          </a:p>
          <a:p>
            <a:r>
              <a:rPr lang="fr-FR" sz="2000" dirty="0">
                <a:solidFill>
                  <a:srgbClr val="115076"/>
                </a:solidFill>
              </a:rPr>
              <a:t>1. Elle a </a:t>
            </a:r>
            <a:r>
              <a:rPr lang="fr-FR" sz="2000" u="sng" dirty="0">
                <a:solidFill>
                  <a:srgbClr val="115076"/>
                </a:solidFill>
              </a:rPr>
              <a:t>un</a:t>
            </a:r>
            <a:r>
              <a:rPr lang="fr-FR" sz="2000" dirty="0">
                <a:solidFill>
                  <a:srgbClr val="115076"/>
                </a:solidFill>
              </a:rPr>
              <a:t> cadeau.				le		la		les</a:t>
            </a:r>
          </a:p>
          <a:p>
            <a:endParaRPr lang="en-GB" sz="2000" dirty="0">
              <a:solidFill>
                <a:srgbClr val="115076"/>
              </a:solidFill>
            </a:endParaRPr>
          </a:p>
          <a:p>
            <a:r>
              <a:rPr lang="fr-FR" sz="2000" dirty="0">
                <a:solidFill>
                  <a:srgbClr val="115076"/>
                </a:solidFill>
              </a:rPr>
              <a:t>2. J’aime </a:t>
            </a:r>
            <a:r>
              <a:rPr lang="fr-FR" sz="2000" u="sng" dirty="0">
                <a:solidFill>
                  <a:srgbClr val="115076"/>
                </a:solidFill>
              </a:rPr>
              <a:t>la</a:t>
            </a:r>
            <a:r>
              <a:rPr lang="fr-FR" sz="2000" dirty="0">
                <a:solidFill>
                  <a:srgbClr val="115076"/>
                </a:solidFill>
              </a:rPr>
              <a:t> chanteuse.			un		une		des </a:t>
            </a:r>
            <a:endParaRPr lang="en-GB" sz="2000" dirty="0">
              <a:solidFill>
                <a:srgbClr val="115076"/>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Oval 5" descr="oval around the word le">
            <a:extLst>
              <a:ext uri="{FF2B5EF4-FFF2-40B4-BE49-F238E27FC236}">
                <a16:creationId xmlns:a16="http://schemas.microsoft.com/office/drawing/2014/main" id="{01997A1D-8D7E-B947-8190-C0310DB95F93}"/>
              </a:ext>
            </a:extLst>
          </p:cNvPr>
          <p:cNvSpPr/>
          <p:nvPr/>
        </p:nvSpPr>
        <p:spPr>
          <a:xfrm>
            <a:off x="6008656" y="4605306"/>
            <a:ext cx="731521"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the word une">
            <a:extLst>
              <a:ext uri="{FF2B5EF4-FFF2-40B4-BE49-F238E27FC236}">
                <a16:creationId xmlns:a16="http://schemas.microsoft.com/office/drawing/2014/main" id="{01997A1D-8D7E-B947-8190-C0310DB95F93}"/>
              </a:ext>
            </a:extLst>
          </p:cNvPr>
          <p:cNvSpPr/>
          <p:nvPr/>
        </p:nvSpPr>
        <p:spPr>
          <a:xfrm>
            <a:off x="7876523" y="5211393"/>
            <a:ext cx="881396"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 name="Rectangle 2"/>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Tree>
    <p:extLst>
      <p:ext uri="{BB962C8B-B14F-4D97-AF65-F5344CB8AC3E}">
        <p14:creationId xmlns:p14="http://schemas.microsoft.com/office/powerpoint/2010/main" val="30516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68792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0" name="Rectangle 1"/>
          <p:cNvSpPr>
            <a:spLocks noChangeArrowheads="1"/>
          </p:cNvSpPr>
          <p:nvPr/>
        </p:nvSpPr>
        <p:spPr bwMode="auto">
          <a:xfrm>
            <a:off x="818862" y="1987688"/>
            <a:ext cx="61815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C</a:t>
            </a:r>
          </a:p>
          <a:p>
            <a:pPr eaLnBrk="0" fontAlgn="base" hangingPunct="0">
              <a:spcBef>
                <a:spcPct val="0"/>
              </a:spcBef>
              <a:spcAft>
                <a:spcPct val="0"/>
              </a:spcAft>
            </a:pPr>
            <a:endParaRPr lang="en-GB" sz="24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dirty="0">
                <a:ln>
                  <a:noFill/>
                </a:ln>
                <a:solidFill>
                  <a:srgbClr val="115076"/>
                </a:solidFill>
                <a:effectLst/>
                <a:latin typeface="Century Gothic" panose="020B0502020202020204" pitchFamily="34" charset="0"/>
                <a:ea typeface="SimSun" panose="02010600030101010101" pitchFamily="2" charset="-122"/>
                <a:cs typeface="Helvetica" panose="020B0604020202020204" pitchFamily="34" charset="0"/>
              </a:rPr>
              <a:t>Write</a:t>
            </a:r>
            <a:r>
              <a:rPr kumimoji="0" lang="en-GB" altLang="zh-CN" sz="2000" b="0" i="0" u="none" strike="noStrike" cap="none" normalizeH="0" baseline="0" dirty="0">
                <a:ln>
                  <a:noFill/>
                </a:ln>
                <a:solidFill>
                  <a:srgbClr val="115076"/>
                </a:solidFill>
                <a:effectLst/>
                <a:latin typeface="Century Gothic" panose="020B0502020202020204" pitchFamily="34" charset="0"/>
                <a:ea typeface="SimSun" panose="02010600030101010101" pitchFamily="2" charset="-122"/>
                <a:cs typeface="Helvetica" panose="020B0604020202020204" pitchFamily="34" charset="0"/>
              </a:rPr>
              <a:t> the words in each box in the correct order.</a:t>
            </a:r>
            <a:endParaRPr kumimoji="0" lang="en-GB" altLang="zh-CN" sz="2000" b="0" i="0" u="none" strike="noStrike" cap="none" normalizeH="0" baseline="0" dirty="0">
              <a:ln>
                <a:noFill/>
              </a:ln>
              <a:solidFill>
                <a:srgbClr val="115076"/>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165855787"/>
              </p:ext>
            </p:extLst>
          </p:nvPr>
        </p:nvGraphicFramePr>
        <p:xfrm>
          <a:off x="802640" y="3218795"/>
          <a:ext cx="10198151" cy="2286266"/>
        </p:xfrm>
        <a:graphic>
          <a:graphicData uri="http://schemas.openxmlformats.org/drawingml/2006/table">
            <a:tbl>
              <a:tblPr firstRow="1" firstCol="1" bandRow="1">
                <a:tableStyleId>{5C22544A-7EE6-4342-B048-85BDC9FD1C3A}</a:tableStyleId>
              </a:tblPr>
              <a:tblGrid>
                <a:gridCol w="491030">
                  <a:extLst>
                    <a:ext uri="{9D8B030D-6E8A-4147-A177-3AD203B41FA5}">
                      <a16:colId xmlns:a16="http://schemas.microsoft.com/office/drawing/2014/main" val="3536897174"/>
                    </a:ext>
                  </a:extLst>
                </a:gridCol>
                <a:gridCol w="2162715">
                  <a:extLst>
                    <a:ext uri="{9D8B030D-6E8A-4147-A177-3AD203B41FA5}">
                      <a16:colId xmlns:a16="http://schemas.microsoft.com/office/drawing/2014/main" val="410395571"/>
                    </a:ext>
                  </a:extLst>
                </a:gridCol>
                <a:gridCol w="7544406">
                  <a:extLst>
                    <a:ext uri="{9D8B030D-6E8A-4147-A177-3AD203B41FA5}">
                      <a16:colId xmlns:a16="http://schemas.microsoft.com/office/drawing/2014/main" val="2510420812"/>
                    </a:ext>
                  </a:extLst>
                </a:gridCol>
              </a:tblGrid>
              <a:tr h="1134959">
                <a:tc>
                  <a:txBody>
                    <a:bodyPr/>
                    <a:lstStyle/>
                    <a:p>
                      <a:pPr algn="ctr">
                        <a:lnSpc>
                          <a:spcPct val="107000"/>
                        </a:lnSpc>
                        <a:spcAft>
                          <a:spcPts val="0"/>
                        </a:spcAft>
                      </a:pPr>
                      <a:r>
                        <a:rPr lang="en-GB" sz="2000" b="0">
                          <a:solidFill>
                            <a:srgbClr val="115076"/>
                          </a:solidFill>
                          <a:effectLst/>
                        </a:rPr>
                        <a:t> </a:t>
                      </a:r>
                    </a:p>
                    <a:p>
                      <a:pPr algn="ctr">
                        <a:lnSpc>
                          <a:spcPct val="107000"/>
                        </a:lnSpc>
                        <a:spcAft>
                          <a:spcPts val="0"/>
                        </a:spcAft>
                      </a:pPr>
                      <a:r>
                        <a:rPr lang="fr-FR" sz="2000" b="0">
                          <a:solidFill>
                            <a:srgbClr val="115076"/>
                          </a:solidFill>
                          <a:effectLst/>
                        </a:rPr>
                        <a:t>1.</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15076"/>
                          </a:solidFill>
                          <a:effectLst/>
                        </a:rPr>
                        <a:t>moderne</a:t>
                      </a:r>
                      <a:endParaRPr lang="en-GB" sz="2000" b="0">
                        <a:solidFill>
                          <a:srgbClr val="115076"/>
                        </a:solidFill>
                        <a:effectLst/>
                      </a:endParaRPr>
                    </a:p>
                    <a:p>
                      <a:pPr algn="ctr">
                        <a:lnSpc>
                          <a:spcPct val="107000"/>
                        </a:lnSpc>
                        <a:spcAft>
                          <a:spcPts val="0"/>
                        </a:spcAft>
                      </a:pPr>
                      <a:r>
                        <a:rPr lang="fr-FR" sz="2000" b="0">
                          <a:solidFill>
                            <a:srgbClr val="115076"/>
                          </a:solidFill>
                          <a:effectLst/>
                        </a:rPr>
                        <a:t>la</a:t>
                      </a:r>
                      <a:endParaRPr lang="en-GB" sz="2000" b="0">
                        <a:solidFill>
                          <a:srgbClr val="115076"/>
                        </a:solidFill>
                        <a:effectLst/>
                      </a:endParaRPr>
                    </a:p>
                    <a:p>
                      <a:pPr algn="ctr">
                        <a:lnSpc>
                          <a:spcPct val="107000"/>
                        </a:lnSpc>
                        <a:spcAft>
                          <a:spcPts val="0"/>
                        </a:spcAft>
                      </a:pPr>
                      <a:r>
                        <a:rPr lang="fr-FR" sz="2000" b="0">
                          <a:solidFill>
                            <a:srgbClr val="115076"/>
                          </a:solidFill>
                          <a:effectLst/>
                        </a:rPr>
                        <a:t>chambre</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rgbClr val="115076"/>
                          </a:solidFill>
                          <a:effectLst/>
                        </a:rPr>
                        <a:t>Correct order:</a:t>
                      </a:r>
                      <a:r>
                        <a:rPr lang="fr-FR" sz="2000" b="0" dirty="0">
                          <a:solidFill>
                            <a:srgbClr val="115076"/>
                          </a:solidFill>
                          <a:effectLst/>
                        </a:rPr>
                        <a:t>_________________________________________</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262106"/>
                  </a:ext>
                </a:extLst>
              </a:tr>
              <a:tr h="1151307">
                <a:tc>
                  <a:txBody>
                    <a:bodyPr/>
                    <a:lstStyle/>
                    <a:p>
                      <a:pPr algn="ctr">
                        <a:lnSpc>
                          <a:spcPct val="107000"/>
                        </a:lnSpc>
                        <a:spcAft>
                          <a:spcPts val="0"/>
                        </a:spcAft>
                      </a:pPr>
                      <a:r>
                        <a:rPr lang="fr-FR" sz="2000" b="0">
                          <a:solidFill>
                            <a:srgbClr val="115076"/>
                          </a:solidFill>
                          <a:effectLst/>
                        </a:rPr>
                        <a:t> </a:t>
                      </a:r>
                      <a:endParaRPr lang="en-GB" sz="2000" b="0">
                        <a:solidFill>
                          <a:srgbClr val="115076"/>
                        </a:solidFill>
                        <a:effectLst/>
                      </a:endParaRPr>
                    </a:p>
                    <a:p>
                      <a:pPr algn="ctr">
                        <a:lnSpc>
                          <a:spcPct val="107000"/>
                        </a:lnSpc>
                        <a:spcAft>
                          <a:spcPts val="0"/>
                        </a:spcAft>
                      </a:pPr>
                      <a:r>
                        <a:rPr lang="fr-FR" sz="2000" b="0">
                          <a:solidFill>
                            <a:srgbClr val="115076"/>
                          </a:solidFill>
                          <a:effectLst/>
                        </a:rPr>
                        <a:t>2.</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15076"/>
                          </a:solidFill>
                          <a:effectLst/>
                        </a:rPr>
                        <a:t>livre</a:t>
                      </a:r>
                      <a:endParaRPr lang="en-GB" sz="2000" b="0">
                        <a:solidFill>
                          <a:srgbClr val="115076"/>
                        </a:solidFill>
                        <a:effectLst/>
                      </a:endParaRPr>
                    </a:p>
                    <a:p>
                      <a:pPr algn="ctr">
                        <a:lnSpc>
                          <a:spcPct val="107000"/>
                        </a:lnSpc>
                        <a:spcAft>
                          <a:spcPts val="0"/>
                        </a:spcAft>
                      </a:pPr>
                      <a:r>
                        <a:rPr lang="fr-FR" sz="2000" b="0">
                          <a:solidFill>
                            <a:srgbClr val="115076"/>
                          </a:solidFill>
                          <a:effectLst/>
                        </a:rPr>
                        <a:t>amusant</a:t>
                      </a:r>
                      <a:endParaRPr lang="en-GB" sz="2000" b="0">
                        <a:solidFill>
                          <a:srgbClr val="115076"/>
                        </a:solidFill>
                        <a:effectLst/>
                      </a:endParaRPr>
                    </a:p>
                    <a:p>
                      <a:pPr algn="ctr">
                        <a:lnSpc>
                          <a:spcPct val="107000"/>
                        </a:lnSpc>
                        <a:spcAft>
                          <a:spcPts val="0"/>
                        </a:spcAft>
                      </a:pPr>
                      <a:r>
                        <a:rPr lang="fr-FR" sz="2000" b="0">
                          <a:solidFill>
                            <a:srgbClr val="115076"/>
                          </a:solidFill>
                          <a:effectLst/>
                        </a:rPr>
                        <a:t>un</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rgbClr val="115076"/>
                          </a:solidFill>
                          <a:effectLst/>
                        </a:rPr>
                        <a:t>Correct order:</a:t>
                      </a:r>
                      <a:r>
                        <a:rPr lang="fr-FR" sz="2000" b="0" dirty="0">
                          <a:solidFill>
                            <a:srgbClr val="115076"/>
                          </a:solidFill>
                          <a:effectLst/>
                        </a:rPr>
                        <a:t>_________________________________________</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093366"/>
                  </a:ext>
                </a:extLst>
              </a:tr>
            </a:tbl>
          </a:graphicData>
        </a:graphic>
      </p:graphicFrame>
      <p:sp>
        <p:nvSpPr>
          <p:cNvPr id="11" name="Rectangle 1"/>
          <p:cNvSpPr>
            <a:spLocks noChangeArrowheads="1"/>
          </p:cNvSpPr>
          <p:nvPr/>
        </p:nvSpPr>
        <p:spPr bwMode="auto">
          <a:xfrm>
            <a:off x="6648577" y="3576480"/>
            <a:ext cx="28616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15076"/>
                </a:solidFill>
                <a:effectLst/>
                <a:latin typeface="Century Gothic" panose="020B0502020202020204" pitchFamily="34" charset="0"/>
                <a:ea typeface="SimSun" panose="02010600030101010101" pitchFamily="2" charset="-122"/>
                <a:cs typeface="Helvetica" panose="020B0604020202020204" pitchFamily="34" charset="0"/>
              </a:rPr>
              <a:t>la chambr</a:t>
            </a:r>
            <a:r>
              <a:rPr lang="en-GB" altLang="zh-CN" sz="2000">
                <a:solidFill>
                  <a:srgbClr val="115076"/>
                </a:solidFill>
                <a:latin typeface="Century Gothic" panose="020B0502020202020204" pitchFamily="34" charset="0"/>
                <a:ea typeface="SimSun" panose="02010600030101010101" pitchFamily="2" charset="-122"/>
                <a:cs typeface="Helvetica" panose="020B0604020202020204" pitchFamily="34" charset="0"/>
              </a:rPr>
              <a:t>e moderne</a:t>
            </a:r>
            <a:endParaRPr kumimoji="0" lang="en-GB" altLang="zh-CN" sz="3600" i="0" u="none" strike="noStrike" cap="none" normalizeH="0" baseline="0">
              <a:ln>
                <a:noFill/>
              </a:ln>
              <a:solidFill>
                <a:srgbClr val="115076"/>
              </a:solidFill>
              <a:effectLst/>
            </a:endParaRPr>
          </a:p>
        </p:txBody>
      </p:sp>
      <p:sp>
        <p:nvSpPr>
          <p:cNvPr id="12" name="Rectangle 1"/>
          <p:cNvSpPr>
            <a:spLocks noChangeArrowheads="1"/>
          </p:cNvSpPr>
          <p:nvPr/>
        </p:nvSpPr>
        <p:spPr bwMode="auto">
          <a:xfrm>
            <a:off x="7000362" y="4704589"/>
            <a:ext cx="2215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15076"/>
                </a:solidFill>
                <a:effectLst/>
                <a:latin typeface="Century Gothic" panose="020B0502020202020204" pitchFamily="34" charset="0"/>
                <a:ea typeface="SimSun" panose="02010600030101010101" pitchFamily="2" charset="-122"/>
                <a:cs typeface="Helvetica" panose="020B0604020202020204" pitchFamily="34" charset="0"/>
              </a:rPr>
              <a:t>un livre amusant</a:t>
            </a:r>
            <a:endParaRPr kumimoji="0" lang="en-GB" altLang="zh-CN" sz="2000" i="0" u="none" strike="noStrike" cap="none" normalizeH="0" baseline="0">
              <a:ln>
                <a:noFill/>
              </a:ln>
              <a:solidFill>
                <a:srgbClr val="115076"/>
              </a:solidFill>
              <a:effectLst/>
              <a:latin typeface="Arial" panose="020B0604020202020204" pitchFamily="34" charset="0"/>
            </a:endParaRPr>
          </a:p>
        </p:txBody>
      </p:sp>
    </p:spTree>
    <p:extLst>
      <p:ext uri="{BB962C8B-B14F-4D97-AF65-F5344CB8AC3E}">
        <p14:creationId xmlns:p14="http://schemas.microsoft.com/office/powerpoint/2010/main" val="3016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90880" y="1992197"/>
            <a:ext cx="10810240" cy="3630481"/>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D</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a:solidFill>
                <a:srgbClr val="115076"/>
              </a:solidFill>
            </a:endParaRPr>
          </a:p>
          <a:p>
            <a:pPr>
              <a:lnSpc>
                <a:spcPct val="107000"/>
              </a:lnSpc>
              <a:spcAft>
                <a:spcPts val="800"/>
              </a:spcAft>
            </a:pPr>
            <a:r>
              <a:rPr lang="en-GB">
                <a:solidFill>
                  <a:srgbClr val="115076"/>
                </a:solidFill>
              </a:rPr>
              <a:t>There is a gap in these sentences. Choose either </a:t>
            </a:r>
            <a:r>
              <a:rPr lang="en-GB" b="1" i="1">
                <a:solidFill>
                  <a:srgbClr val="115076"/>
                </a:solidFill>
              </a:rPr>
              <a:t>il y a</a:t>
            </a:r>
            <a:r>
              <a:rPr lang="en-GB">
                <a:solidFill>
                  <a:srgbClr val="115076"/>
                </a:solidFill>
              </a:rPr>
              <a:t>, </a:t>
            </a:r>
            <a:r>
              <a:rPr lang="en-GB" b="1" i="1">
                <a:solidFill>
                  <a:srgbClr val="115076"/>
                </a:solidFill>
              </a:rPr>
              <a:t>a</a:t>
            </a:r>
            <a:r>
              <a:rPr lang="en-GB">
                <a:solidFill>
                  <a:srgbClr val="115076"/>
                </a:solidFill>
              </a:rPr>
              <a:t>, or </a:t>
            </a:r>
            <a:r>
              <a:rPr lang="en-GB" b="1" i="1">
                <a:solidFill>
                  <a:srgbClr val="115076"/>
                </a:solidFill>
              </a:rPr>
              <a:t>est</a:t>
            </a:r>
            <a:r>
              <a:rPr lang="en-GB" i="1">
                <a:solidFill>
                  <a:srgbClr val="115076"/>
                </a:solidFill>
              </a:rPr>
              <a:t> </a:t>
            </a:r>
            <a:r>
              <a:rPr lang="en-GB">
                <a:solidFill>
                  <a:srgbClr val="115076"/>
                </a:solidFill>
              </a:rPr>
              <a:t>to complete the sentence.</a:t>
            </a:r>
          </a:p>
          <a:p>
            <a:endParaRPr lang="en-GB" b="1">
              <a:solidFill>
                <a:srgbClr val="115076"/>
              </a:solidFill>
            </a:endParaRPr>
          </a:p>
          <a:p>
            <a:r>
              <a:rPr lang="en-GB" b="1">
                <a:solidFill>
                  <a:srgbClr val="115076"/>
                </a:solidFill>
              </a:rPr>
              <a:t>Circle</a:t>
            </a:r>
            <a:r>
              <a:rPr lang="en-GB">
                <a:solidFill>
                  <a:srgbClr val="115076"/>
                </a:solidFill>
              </a:rPr>
              <a:t> your answer.</a:t>
            </a:r>
          </a:p>
          <a:p>
            <a:endParaRPr lang="en-GB">
              <a:solidFill>
                <a:srgbClr val="115076"/>
              </a:solidFill>
            </a:endParaRPr>
          </a:p>
          <a:p>
            <a:endParaRPr lang="en-GB">
              <a:solidFill>
                <a:srgbClr val="115076"/>
              </a:solidFill>
            </a:endParaRPr>
          </a:p>
          <a:p>
            <a:r>
              <a:rPr lang="en-GB">
                <a:solidFill>
                  <a:srgbClr val="115076"/>
                </a:solidFill>
              </a:rPr>
              <a:t> </a:t>
            </a:r>
          </a:p>
          <a:p>
            <a:r>
              <a:rPr lang="fr-FR" sz="2000">
                <a:solidFill>
                  <a:srgbClr val="115076"/>
                </a:solidFill>
              </a:rPr>
              <a:t>1. En ville _____ deux écoles.				il y a		  a		est</a:t>
            </a:r>
          </a:p>
          <a:p>
            <a:endParaRPr lang="en-GB" sz="2000">
              <a:solidFill>
                <a:srgbClr val="115076"/>
              </a:solidFill>
            </a:endParaRPr>
          </a:p>
          <a:p>
            <a:r>
              <a:rPr lang="fr-FR" sz="2000">
                <a:solidFill>
                  <a:srgbClr val="115076"/>
                </a:solidFill>
              </a:rPr>
              <a:t>2. Le collège _____ très grand.			il y a		  a		est </a:t>
            </a:r>
            <a:endParaRPr lang="en-GB" sz="2000">
              <a:solidFill>
                <a:srgbClr val="115076"/>
              </a:solidFill>
            </a:endParaRPr>
          </a:p>
        </p:txBody>
      </p:sp>
      <p:sp>
        <p:nvSpPr>
          <p:cNvPr id="9" name="Rounded Rectangular Callout 8"/>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0" name="Oval 9" descr="oval around the phrase 'il y a'">
            <a:extLst>
              <a:ext uri="{FF2B5EF4-FFF2-40B4-BE49-F238E27FC236}">
                <a16:creationId xmlns:a16="http://schemas.microsoft.com/office/drawing/2014/main" id="{01997A1D-8D7E-B947-8190-C0310DB95F93}"/>
              </a:ext>
            </a:extLst>
          </p:cNvPr>
          <p:cNvSpPr/>
          <p:nvPr/>
        </p:nvSpPr>
        <p:spPr>
          <a:xfrm>
            <a:off x="6960919" y="4458205"/>
            <a:ext cx="986267" cy="61345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oval around the word 'est'">
            <a:extLst>
              <a:ext uri="{FF2B5EF4-FFF2-40B4-BE49-F238E27FC236}">
                <a16:creationId xmlns:a16="http://schemas.microsoft.com/office/drawing/2014/main" id="{01997A1D-8D7E-B947-8190-C0310DB95F93}"/>
              </a:ext>
            </a:extLst>
          </p:cNvPr>
          <p:cNvSpPr/>
          <p:nvPr/>
        </p:nvSpPr>
        <p:spPr>
          <a:xfrm>
            <a:off x="10592656" y="5078820"/>
            <a:ext cx="908464" cy="613725"/>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2" name="Rectangle 11"/>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Tree>
    <p:extLst>
      <p:ext uri="{BB962C8B-B14F-4D97-AF65-F5344CB8AC3E}">
        <p14:creationId xmlns:p14="http://schemas.microsoft.com/office/powerpoint/2010/main" val="17875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39701637"/>
              </p:ext>
            </p:extLst>
          </p:nvPr>
        </p:nvGraphicFramePr>
        <p:xfrm>
          <a:off x="790221" y="3500174"/>
          <a:ext cx="7055557" cy="1560830"/>
        </p:xfrm>
        <a:graphic>
          <a:graphicData uri="http://schemas.openxmlformats.org/drawingml/2006/table">
            <a:tbl>
              <a:tblPr firstRow="1" firstCol="1" bandRow="1">
                <a:tableStyleId>{5C22544A-7EE6-4342-B048-85BDC9FD1C3A}</a:tableStyleId>
              </a:tblPr>
              <a:tblGrid>
                <a:gridCol w="1371888">
                  <a:extLst>
                    <a:ext uri="{9D8B030D-6E8A-4147-A177-3AD203B41FA5}">
                      <a16:colId xmlns:a16="http://schemas.microsoft.com/office/drawing/2014/main" val="1522938237"/>
                    </a:ext>
                  </a:extLst>
                </a:gridCol>
                <a:gridCol w="2694508">
                  <a:extLst>
                    <a:ext uri="{9D8B030D-6E8A-4147-A177-3AD203B41FA5}">
                      <a16:colId xmlns:a16="http://schemas.microsoft.com/office/drawing/2014/main" val="3412012203"/>
                    </a:ext>
                  </a:extLst>
                </a:gridCol>
                <a:gridCol w="2989161">
                  <a:extLst>
                    <a:ext uri="{9D8B030D-6E8A-4147-A177-3AD203B41FA5}">
                      <a16:colId xmlns:a16="http://schemas.microsoft.com/office/drawing/2014/main" val="1839884907"/>
                    </a:ext>
                  </a:extLst>
                </a:gridCol>
              </a:tblGrid>
              <a:tr h="586740">
                <a:tc>
                  <a:txBody>
                    <a:bodyPr/>
                    <a:lstStyle/>
                    <a:p>
                      <a:pPr>
                        <a:lnSpc>
                          <a:spcPct val="107000"/>
                        </a:lnSpc>
                        <a:spcAft>
                          <a:spcPts val="0"/>
                        </a:spcAft>
                      </a:pPr>
                      <a:r>
                        <a:rPr lang="fr-FR" sz="2000" b="0">
                          <a:solidFill>
                            <a:srgbClr val="115076"/>
                          </a:solidFill>
                          <a:effectLst/>
                        </a:rPr>
                        <a:t>1.</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600"/>
                        </a:spcBef>
                        <a:spcAft>
                          <a:spcPts val="600"/>
                        </a:spcAft>
                      </a:pPr>
                      <a:r>
                        <a:rPr lang="fr-FR" sz="2000" b="0" dirty="0">
                          <a:solidFill>
                            <a:srgbClr val="115076"/>
                          </a:solidFill>
                          <a:effectLst/>
                        </a:rPr>
                        <a:t>☐</a:t>
                      </a:r>
                      <a:r>
                        <a:rPr lang="en-GB" sz="2000" b="0" dirty="0">
                          <a:solidFill>
                            <a:srgbClr val="115076"/>
                          </a:solidFill>
                          <a:effectLst/>
                        </a:rPr>
                        <a:t> </a:t>
                      </a:r>
                      <a:r>
                        <a:rPr lang="fr-FR" sz="2000" b="0" dirty="0">
                          <a:solidFill>
                            <a:srgbClr val="115076"/>
                          </a:solidFill>
                          <a:effectLst/>
                        </a:rPr>
                        <a:t>Il …</a:t>
                      </a:r>
                      <a:endParaRPr lang="en-GB" sz="2000" b="0" dirty="0">
                        <a:solidFill>
                          <a:srgbClr val="115076"/>
                        </a:solidFill>
                        <a:effectLst/>
                      </a:endParaRPr>
                    </a:p>
                    <a:p>
                      <a:pPr>
                        <a:lnSpc>
                          <a:spcPct val="107000"/>
                        </a:lnSpc>
                        <a:spcBef>
                          <a:spcPts val="600"/>
                        </a:spcBef>
                        <a:spcAft>
                          <a:spcPts val="600"/>
                        </a:spcAft>
                      </a:pPr>
                      <a:r>
                        <a:rPr lang="fr-FR" sz="2000" b="0" dirty="0">
                          <a:solidFill>
                            <a:srgbClr val="115076"/>
                          </a:solidFill>
                          <a:effectLst/>
                        </a:rPr>
                        <a:t>☐ Elle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2000" b="1">
                          <a:solidFill>
                            <a:srgbClr val="115076"/>
                          </a:solidFill>
                          <a:effectLst/>
                        </a:rPr>
                        <a:t>est chanteuse.</a:t>
                      </a:r>
                      <a:endParaRPr lang="en-GB" sz="2000" b="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24528"/>
                  </a:ext>
                </a:extLst>
              </a:tr>
              <a:tr h="590550">
                <a:tc>
                  <a:txBody>
                    <a:bodyPr/>
                    <a:lstStyle/>
                    <a:p>
                      <a:pPr>
                        <a:lnSpc>
                          <a:spcPct val="107000"/>
                        </a:lnSpc>
                        <a:spcAft>
                          <a:spcPts val="0"/>
                        </a:spcAft>
                      </a:pPr>
                      <a:r>
                        <a:rPr lang="fr-FR" sz="2000" b="0">
                          <a:solidFill>
                            <a:srgbClr val="115076"/>
                          </a:solidFill>
                          <a:effectLst/>
                        </a:rPr>
                        <a:t>2.</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600"/>
                        </a:spcBef>
                        <a:spcAft>
                          <a:spcPts val="600"/>
                        </a:spcAft>
                      </a:pPr>
                      <a:r>
                        <a:rPr lang="fr-FR" sz="2000" b="0">
                          <a:solidFill>
                            <a:srgbClr val="115076"/>
                          </a:solidFill>
                          <a:effectLst/>
                        </a:rPr>
                        <a:t>☐</a:t>
                      </a:r>
                      <a:r>
                        <a:rPr lang="en-GB" sz="2000" b="0">
                          <a:solidFill>
                            <a:srgbClr val="115076"/>
                          </a:solidFill>
                          <a:effectLst/>
                        </a:rPr>
                        <a:t> </a:t>
                      </a:r>
                      <a:r>
                        <a:rPr lang="fr-FR" sz="2000" b="0">
                          <a:solidFill>
                            <a:srgbClr val="115076"/>
                          </a:solidFill>
                          <a:effectLst/>
                        </a:rPr>
                        <a:t> Il …</a:t>
                      </a:r>
                      <a:endParaRPr lang="en-GB" sz="2000" b="0">
                        <a:solidFill>
                          <a:srgbClr val="115076"/>
                        </a:solidFill>
                        <a:effectLst/>
                      </a:endParaRPr>
                    </a:p>
                    <a:p>
                      <a:pPr>
                        <a:lnSpc>
                          <a:spcPct val="107000"/>
                        </a:lnSpc>
                        <a:spcBef>
                          <a:spcPts val="600"/>
                        </a:spcBef>
                        <a:spcAft>
                          <a:spcPts val="600"/>
                        </a:spcAft>
                      </a:pPr>
                      <a:r>
                        <a:rPr lang="fr-FR" sz="2000" b="0">
                          <a:solidFill>
                            <a:srgbClr val="115076"/>
                          </a:solidFill>
                          <a:effectLst/>
                        </a:rPr>
                        <a:t>☐ Elle …</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2000" b="1" dirty="0">
                          <a:solidFill>
                            <a:srgbClr val="115076"/>
                          </a:solidFill>
                          <a:effectLst/>
                        </a:rPr>
                        <a:t>est acteur.	</a:t>
                      </a:r>
                      <a:endParaRPr lang="en-GB" sz="2000" b="1"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1385279"/>
                  </a:ext>
                </a:extLst>
              </a:tr>
            </a:tbl>
          </a:graphicData>
        </a:graphic>
      </p:graphicFrame>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90880" y="1992197"/>
            <a:ext cx="10810240" cy="1507977"/>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E</a:t>
            </a:r>
          </a:p>
          <a:p>
            <a:pPr>
              <a:lnSpc>
                <a:spcPct val="107000"/>
              </a:lnSpc>
              <a:spcAft>
                <a:spcPts val="800"/>
              </a:spcAft>
            </a:pPr>
            <a:endParaRPr lang="en-GB">
              <a:solidFill>
                <a:srgbClr val="115076"/>
              </a:solidFill>
            </a:endParaRPr>
          </a:p>
          <a:p>
            <a:r>
              <a:rPr lang="en-US" sz="2000">
                <a:solidFill>
                  <a:srgbClr val="115076"/>
                </a:solidFill>
              </a:rPr>
              <a:t>Put a </a:t>
            </a:r>
            <a:r>
              <a:rPr lang="en-US" sz="2000" b="1">
                <a:solidFill>
                  <a:srgbClr val="115076"/>
                </a:solidFill>
              </a:rPr>
              <a:t>cross (x)</a:t>
            </a:r>
            <a:r>
              <a:rPr lang="en-US" sz="2000">
                <a:solidFill>
                  <a:srgbClr val="115076"/>
                </a:solidFill>
              </a:rPr>
              <a:t> next to the correct start of each sentence.</a:t>
            </a:r>
            <a:endParaRPr lang="en-GB" sz="2000">
              <a:solidFill>
                <a:srgbClr val="115076"/>
              </a:solidFill>
            </a:endParaRPr>
          </a:p>
          <a:p>
            <a:endParaRPr lang="en-GB">
              <a:solidFill>
                <a:srgbClr val="115076"/>
              </a:solidFill>
            </a:endParaRPr>
          </a:p>
        </p:txBody>
      </p:sp>
      <p:sp>
        <p:nvSpPr>
          <p:cNvPr id="9" name="Rounded Rectangular Callout 8"/>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2" name="Rectangle 11"/>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
        <p:nvSpPr>
          <p:cNvPr id="14" name="Right Brace 13" descr="right brace to connect possible answers with the question"/>
          <p:cNvSpPr/>
          <p:nvPr/>
        </p:nvSpPr>
        <p:spPr>
          <a:xfrm>
            <a:off x="4518622" y="4425454"/>
            <a:ext cx="286599" cy="586809"/>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115076"/>
              </a:solidFill>
            </a:endParaRPr>
          </a:p>
        </p:txBody>
      </p:sp>
      <p:sp>
        <p:nvSpPr>
          <p:cNvPr id="15" name="Right Brace 14" descr="right brace to connect possible answers with the question"/>
          <p:cNvSpPr/>
          <p:nvPr/>
        </p:nvSpPr>
        <p:spPr>
          <a:xfrm>
            <a:off x="4518621" y="3618004"/>
            <a:ext cx="286599" cy="586809"/>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115076"/>
              </a:solidFill>
            </a:endParaRPr>
          </a:p>
        </p:txBody>
      </p:sp>
      <p:sp>
        <p:nvSpPr>
          <p:cNvPr id="5" name="TextBox 4"/>
          <p:cNvSpPr txBox="1"/>
          <p:nvPr/>
        </p:nvSpPr>
        <p:spPr>
          <a:xfrm>
            <a:off x="2174611" y="3870483"/>
            <a:ext cx="620889"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6" name="TextBox 15"/>
          <p:cNvSpPr txBox="1"/>
          <p:nvPr/>
        </p:nvSpPr>
        <p:spPr>
          <a:xfrm>
            <a:off x="2174610" y="4167810"/>
            <a:ext cx="620889" cy="461665"/>
          </a:xfrm>
          <a:prstGeom prst="rect">
            <a:avLst/>
          </a:prstGeom>
          <a:noFill/>
        </p:spPr>
        <p:txBody>
          <a:bodyPr wrap="square" rtlCol="0">
            <a:spAutoFit/>
          </a:bodyPr>
          <a:lstStyle/>
          <a:p>
            <a:pPr algn="l"/>
            <a:r>
              <a:rPr lang="en-GB" sz="2400" dirty="0">
                <a:solidFill>
                  <a:schemeClr val="accent5">
                    <a:lumMod val="50000"/>
                  </a:schemeClr>
                </a:solidFill>
              </a:rPr>
              <a:t>x</a:t>
            </a:r>
          </a:p>
        </p:txBody>
      </p:sp>
    </p:spTree>
    <p:extLst>
      <p:ext uri="{BB962C8B-B14F-4D97-AF65-F5344CB8AC3E}">
        <p14:creationId xmlns:p14="http://schemas.microsoft.com/office/powerpoint/2010/main" val="25144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0431339"/>
              </p:ext>
            </p:extLst>
          </p:nvPr>
        </p:nvGraphicFramePr>
        <p:xfrm>
          <a:off x="1134141" y="3500174"/>
          <a:ext cx="7055557" cy="1560830"/>
        </p:xfrm>
        <a:graphic>
          <a:graphicData uri="http://schemas.openxmlformats.org/drawingml/2006/table">
            <a:tbl>
              <a:tblPr firstRow="1" firstCol="1" bandRow="1">
                <a:tableStyleId>{5C22544A-7EE6-4342-B048-85BDC9FD1C3A}</a:tableStyleId>
              </a:tblPr>
              <a:tblGrid>
                <a:gridCol w="1371888">
                  <a:extLst>
                    <a:ext uri="{9D8B030D-6E8A-4147-A177-3AD203B41FA5}">
                      <a16:colId xmlns:a16="http://schemas.microsoft.com/office/drawing/2014/main" val="1522938237"/>
                    </a:ext>
                  </a:extLst>
                </a:gridCol>
                <a:gridCol w="2694508">
                  <a:extLst>
                    <a:ext uri="{9D8B030D-6E8A-4147-A177-3AD203B41FA5}">
                      <a16:colId xmlns:a16="http://schemas.microsoft.com/office/drawing/2014/main" val="3412012203"/>
                    </a:ext>
                  </a:extLst>
                </a:gridCol>
                <a:gridCol w="2989161">
                  <a:extLst>
                    <a:ext uri="{9D8B030D-6E8A-4147-A177-3AD203B41FA5}">
                      <a16:colId xmlns:a16="http://schemas.microsoft.com/office/drawing/2014/main" val="1839884907"/>
                    </a:ext>
                  </a:extLst>
                </a:gridCol>
              </a:tblGrid>
              <a:tr h="586740">
                <a:tc>
                  <a:txBody>
                    <a:bodyPr/>
                    <a:lstStyle/>
                    <a:p>
                      <a:pPr>
                        <a:lnSpc>
                          <a:spcPct val="107000"/>
                        </a:lnSpc>
                        <a:spcAft>
                          <a:spcPts val="0"/>
                        </a:spcAft>
                      </a:pPr>
                      <a:r>
                        <a:rPr lang="fr-FR" sz="2000" b="0">
                          <a:solidFill>
                            <a:srgbClr val="115076"/>
                          </a:solidFill>
                          <a:effectLst/>
                        </a:rPr>
                        <a:t>1.</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600"/>
                        </a:spcBef>
                        <a:spcAft>
                          <a:spcPts val="600"/>
                        </a:spcAft>
                      </a:pPr>
                      <a:r>
                        <a:rPr lang="fr-FR" sz="2000" b="0" dirty="0">
                          <a:solidFill>
                            <a:srgbClr val="115076"/>
                          </a:solidFill>
                          <a:effectLst/>
                        </a:rPr>
                        <a:t>☐</a:t>
                      </a:r>
                      <a:r>
                        <a:rPr lang="en-GB" sz="2000" b="0" dirty="0">
                          <a:solidFill>
                            <a:srgbClr val="115076"/>
                          </a:solidFill>
                          <a:effectLst/>
                        </a:rPr>
                        <a:t> </a:t>
                      </a:r>
                      <a:r>
                        <a:rPr lang="fr-FR" sz="2000" b="0" dirty="0">
                          <a:solidFill>
                            <a:srgbClr val="115076"/>
                          </a:solidFill>
                          <a:effectLst/>
                        </a:rPr>
                        <a:t>Tu …</a:t>
                      </a:r>
                      <a:endParaRPr lang="en-GB" sz="2000" b="0" dirty="0">
                        <a:solidFill>
                          <a:srgbClr val="115076"/>
                        </a:solidFill>
                        <a:effectLst/>
                      </a:endParaRPr>
                    </a:p>
                    <a:p>
                      <a:pPr>
                        <a:lnSpc>
                          <a:spcPct val="107000"/>
                        </a:lnSpc>
                        <a:spcBef>
                          <a:spcPts val="600"/>
                        </a:spcBef>
                        <a:spcAft>
                          <a:spcPts val="600"/>
                        </a:spcAft>
                      </a:pPr>
                      <a:r>
                        <a:rPr lang="fr-FR" sz="2000" b="0" dirty="0">
                          <a:solidFill>
                            <a:srgbClr val="115076"/>
                          </a:solidFill>
                          <a:effectLst/>
                        </a:rPr>
                        <a:t>☐ Tu aimes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2000" b="1">
                          <a:solidFill>
                            <a:srgbClr val="115076"/>
                          </a:solidFill>
                          <a:effectLst/>
                        </a:rPr>
                        <a:t>écoutes</a:t>
                      </a:r>
                      <a:r>
                        <a:rPr lang="fr-FR" sz="2000" b="1" baseline="0">
                          <a:solidFill>
                            <a:srgbClr val="115076"/>
                          </a:solidFill>
                          <a:effectLst/>
                        </a:rPr>
                        <a:t> la radio</a:t>
                      </a:r>
                      <a:r>
                        <a:rPr lang="fr-FR" sz="2000" b="1">
                          <a:solidFill>
                            <a:srgbClr val="115076"/>
                          </a:solidFill>
                          <a:effectLst/>
                        </a:rPr>
                        <a:t>.</a:t>
                      </a:r>
                      <a:endParaRPr lang="en-GB" sz="2000" b="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24528"/>
                  </a:ext>
                </a:extLst>
              </a:tr>
              <a:tr h="590550">
                <a:tc>
                  <a:txBody>
                    <a:bodyPr/>
                    <a:lstStyle/>
                    <a:p>
                      <a:pPr>
                        <a:lnSpc>
                          <a:spcPct val="107000"/>
                        </a:lnSpc>
                        <a:spcAft>
                          <a:spcPts val="0"/>
                        </a:spcAft>
                      </a:pPr>
                      <a:r>
                        <a:rPr lang="fr-FR" sz="2000" b="0">
                          <a:solidFill>
                            <a:srgbClr val="115076"/>
                          </a:solidFill>
                          <a:effectLst/>
                        </a:rPr>
                        <a:t>2.</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600"/>
                        </a:spcBef>
                        <a:spcAft>
                          <a:spcPts val="600"/>
                        </a:spcAft>
                      </a:pPr>
                      <a:r>
                        <a:rPr lang="fr-FR" sz="2000" b="0" dirty="0">
                          <a:solidFill>
                            <a:srgbClr val="115076"/>
                          </a:solidFill>
                          <a:effectLst/>
                        </a:rPr>
                        <a:t>☐</a:t>
                      </a:r>
                      <a:r>
                        <a:rPr lang="en-GB" sz="2000" b="0" dirty="0">
                          <a:solidFill>
                            <a:srgbClr val="115076"/>
                          </a:solidFill>
                          <a:effectLst/>
                        </a:rPr>
                        <a:t> </a:t>
                      </a:r>
                      <a:r>
                        <a:rPr lang="fr-FR" sz="2000" b="0" dirty="0">
                          <a:solidFill>
                            <a:srgbClr val="115076"/>
                          </a:solidFill>
                          <a:effectLst/>
                        </a:rPr>
                        <a:t>Elle …</a:t>
                      </a:r>
                      <a:endParaRPr lang="en-GB" sz="2000" b="0" dirty="0">
                        <a:solidFill>
                          <a:srgbClr val="115076"/>
                        </a:solidFill>
                        <a:effectLst/>
                      </a:endParaRPr>
                    </a:p>
                    <a:p>
                      <a:pPr>
                        <a:lnSpc>
                          <a:spcPct val="107000"/>
                        </a:lnSpc>
                        <a:spcBef>
                          <a:spcPts val="600"/>
                        </a:spcBef>
                        <a:spcAft>
                          <a:spcPts val="600"/>
                        </a:spcAft>
                      </a:pPr>
                      <a:r>
                        <a:rPr lang="fr-FR" sz="2000" b="0" dirty="0">
                          <a:solidFill>
                            <a:srgbClr val="115076"/>
                          </a:solidFill>
                          <a:effectLst/>
                        </a:rPr>
                        <a:t>☐ Elle aime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2000" b="1" dirty="0">
                          <a:solidFill>
                            <a:srgbClr val="115076"/>
                          </a:solidFill>
                          <a:effectLst/>
                        </a:rPr>
                        <a:t>étudier l’histoire.	</a:t>
                      </a:r>
                      <a:endParaRPr lang="en-GB" sz="2000" b="1"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1385279"/>
                  </a:ext>
                </a:extLst>
              </a:tr>
            </a:tbl>
          </a:graphicData>
        </a:graphic>
      </p:graphicFrame>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90880" y="1992197"/>
            <a:ext cx="10810240" cy="1507977"/>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F</a:t>
            </a:r>
          </a:p>
          <a:p>
            <a:pPr>
              <a:lnSpc>
                <a:spcPct val="107000"/>
              </a:lnSpc>
              <a:spcAft>
                <a:spcPts val="800"/>
              </a:spcAft>
            </a:pPr>
            <a:endParaRPr lang="en-GB">
              <a:solidFill>
                <a:srgbClr val="115076"/>
              </a:solidFill>
            </a:endParaRPr>
          </a:p>
          <a:p>
            <a:r>
              <a:rPr lang="en-US" sz="2000">
                <a:solidFill>
                  <a:srgbClr val="115076"/>
                </a:solidFill>
              </a:rPr>
              <a:t>Put a </a:t>
            </a:r>
            <a:r>
              <a:rPr lang="en-US" sz="2000" b="1">
                <a:solidFill>
                  <a:srgbClr val="115076"/>
                </a:solidFill>
              </a:rPr>
              <a:t>cross (x)</a:t>
            </a:r>
            <a:r>
              <a:rPr lang="en-US" sz="2000">
                <a:solidFill>
                  <a:srgbClr val="115076"/>
                </a:solidFill>
              </a:rPr>
              <a:t> next to the correct start of each sentence.</a:t>
            </a:r>
            <a:endParaRPr lang="en-GB" sz="2000">
              <a:solidFill>
                <a:srgbClr val="115076"/>
              </a:solidFill>
            </a:endParaRPr>
          </a:p>
          <a:p>
            <a:endParaRPr lang="en-GB">
              <a:solidFill>
                <a:srgbClr val="115076"/>
              </a:solidFill>
            </a:endParaRPr>
          </a:p>
        </p:txBody>
      </p:sp>
      <p:sp>
        <p:nvSpPr>
          <p:cNvPr id="9" name="Rounded Rectangular Callout 8"/>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2" name="Rectangle 11"/>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
        <p:nvSpPr>
          <p:cNvPr id="14" name="Right Brace 13" descr="right brace to connect possible answers with the question"/>
          <p:cNvSpPr/>
          <p:nvPr/>
        </p:nvSpPr>
        <p:spPr>
          <a:xfrm>
            <a:off x="4518622" y="4425454"/>
            <a:ext cx="286599" cy="586809"/>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115076"/>
              </a:solidFill>
            </a:endParaRPr>
          </a:p>
        </p:txBody>
      </p:sp>
      <p:sp>
        <p:nvSpPr>
          <p:cNvPr id="15" name="Right Brace 14" descr="right brace to connect possible answers with the question"/>
          <p:cNvSpPr/>
          <p:nvPr/>
        </p:nvSpPr>
        <p:spPr>
          <a:xfrm>
            <a:off x="4518621" y="3618004"/>
            <a:ext cx="286599" cy="586809"/>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115076"/>
              </a:solidFill>
            </a:endParaRPr>
          </a:p>
        </p:txBody>
      </p:sp>
      <p:sp>
        <p:nvSpPr>
          <p:cNvPr id="10" name="TextBox 9"/>
          <p:cNvSpPr txBox="1"/>
          <p:nvPr/>
        </p:nvSpPr>
        <p:spPr>
          <a:xfrm>
            <a:off x="2523068" y="3398460"/>
            <a:ext cx="620889"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1" name="TextBox 10"/>
          <p:cNvSpPr txBox="1"/>
          <p:nvPr/>
        </p:nvSpPr>
        <p:spPr>
          <a:xfrm>
            <a:off x="2515937" y="4650204"/>
            <a:ext cx="620889" cy="461665"/>
          </a:xfrm>
          <a:prstGeom prst="rect">
            <a:avLst/>
          </a:prstGeom>
          <a:noFill/>
        </p:spPr>
        <p:txBody>
          <a:bodyPr wrap="square" rtlCol="0">
            <a:spAutoFit/>
          </a:bodyPr>
          <a:lstStyle/>
          <a:p>
            <a:pPr algn="l"/>
            <a:r>
              <a:rPr lang="en-GB" sz="2400" dirty="0">
                <a:solidFill>
                  <a:schemeClr val="accent5">
                    <a:lumMod val="50000"/>
                  </a:schemeClr>
                </a:solidFill>
              </a:rPr>
              <a:t>x</a:t>
            </a:r>
          </a:p>
        </p:txBody>
      </p:sp>
    </p:spTree>
    <p:extLst>
      <p:ext uri="{BB962C8B-B14F-4D97-AF65-F5344CB8AC3E}">
        <p14:creationId xmlns:p14="http://schemas.microsoft.com/office/powerpoint/2010/main" val="40287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10" y="2086330"/>
            <a:ext cx="11502190" cy="3602012"/>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G</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endParaRPr lang="en-GB" sz="2000">
              <a:solidFill>
                <a:srgbClr val="115076"/>
              </a:solidFill>
            </a:endParaRPr>
          </a:p>
          <a:p>
            <a:r>
              <a:rPr lang="en-US" sz="2000">
                <a:solidFill>
                  <a:srgbClr val="115076"/>
                </a:solidFill>
              </a:rPr>
              <a:t>Put a </a:t>
            </a:r>
            <a:r>
              <a:rPr lang="en-US" sz="2000" b="1">
                <a:solidFill>
                  <a:srgbClr val="115076"/>
                </a:solidFill>
              </a:rPr>
              <a:t>cross (x)</a:t>
            </a:r>
            <a:r>
              <a:rPr lang="en-US" sz="2000">
                <a:solidFill>
                  <a:srgbClr val="115076"/>
                </a:solidFill>
              </a:rPr>
              <a:t> next to the </a:t>
            </a:r>
            <a:r>
              <a:rPr lang="en-US" sz="2000" b="1">
                <a:solidFill>
                  <a:srgbClr val="115076"/>
                </a:solidFill>
              </a:rPr>
              <a:t>noun</a:t>
            </a:r>
            <a:r>
              <a:rPr lang="en-US" sz="2000">
                <a:solidFill>
                  <a:srgbClr val="115076"/>
                </a:solidFill>
              </a:rPr>
              <a:t> that completes the sentence. </a:t>
            </a:r>
            <a:endParaRPr lang="en-GB" sz="2000">
              <a:solidFill>
                <a:srgbClr val="115076"/>
              </a:solidFill>
            </a:endParaRPr>
          </a:p>
          <a:p>
            <a:endParaRPr lang="en-GB" sz="2000" b="1">
              <a:solidFill>
                <a:srgbClr val="115076"/>
              </a:solidFill>
            </a:endParaRPr>
          </a:p>
          <a:p>
            <a:br>
              <a:rPr lang="fr-FR" sz="2000">
                <a:solidFill>
                  <a:srgbClr val="115076"/>
                </a:solidFill>
              </a:rPr>
            </a:br>
            <a:endParaRPr lang="fr-FR" sz="2000">
              <a:solidFill>
                <a:srgbClr val="115076"/>
              </a:solidFill>
            </a:endParaRPr>
          </a:p>
          <a:p>
            <a:endParaRPr lang="fr-FR" sz="2000">
              <a:solidFill>
                <a:srgbClr val="115076"/>
              </a:solidFill>
            </a:endParaRPr>
          </a:p>
          <a:p>
            <a:r>
              <a:rPr lang="fr-FR" sz="2000">
                <a:solidFill>
                  <a:srgbClr val="115076"/>
                </a:solidFill>
              </a:rPr>
              <a:t>1. J’aime tes ...			portable (m.)		classe (f.)		vélos (m.pl.)</a:t>
            </a:r>
          </a:p>
          <a:p>
            <a:endParaRPr lang="en-GB" sz="2000">
              <a:solidFill>
                <a:srgbClr val="115076"/>
              </a:solidFill>
            </a:endParaRPr>
          </a:p>
          <a:p>
            <a:r>
              <a:rPr lang="fr-FR" sz="2000">
                <a:solidFill>
                  <a:srgbClr val="115076"/>
                </a:solidFill>
              </a:rPr>
              <a:t>2. Je regarde ma ...		poème (m.)		chambre (f.)		voitures (f.pl.)</a:t>
            </a:r>
          </a:p>
          <a:p>
            <a:endParaRPr lang="en-GB" sz="2000">
              <a:solidFill>
                <a:srgbClr val="115076"/>
              </a:solidFill>
            </a:endParaRPr>
          </a:p>
        </p:txBody>
      </p:sp>
      <p:sp>
        <p:nvSpPr>
          <p:cNvPr id="4" name="Title 3"/>
          <p:cNvSpPr>
            <a:spLocks noGrp="1"/>
          </p:cNvSpPr>
          <p:nvPr>
            <p:ph type="title"/>
          </p:nvPr>
        </p:nvSpPr>
        <p:spPr>
          <a:xfrm>
            <a:off x="-72086" y="280417"/>
            <a:ext cx="7403328"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 name="Rectangle 2"/>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
        <p:nvSpPr>
          <p:cNvPr id="11" name="TextBox 10"/>
          <p:cNvSpPr txBox="1"/>
          <p:nvPr/>
        </p:nvSpPr>
        <p:spPr>
          <a:xfrm>
            <a:off x="3911598" y="4345411"/>
            <a:ext cx="440266" cy="1200329"/>
          </a:xfrm>
          <a:prstGeom prst="rect">
            <a:avLst/>
          </a:prstGeom>
          <a:noFill/>
        </p:spPr>
        <p:txBody>
          <a:bodyPr wrap="square" rtlCol="0">
            <a:spAutoFit/>
          </a:bodyPr>
          <a:lstStyle/>
          <a:p>
            <a:r>
              <a:rPr lang="fr-FR" sz="2400">
                <a:solidFill>
                  <a:srgbClr val="115076"/>
                </a:solidFill>
              </a:rPr>
              <a:t>☐</a:t>
            </a:r>
            <a:br>
              <a:rPr lang="fr-FR" sz="2400">
                <a:solidFill>
                  <a:srgbClr val="115076"/>
                </a:solidFill>
              </a:rPr>
            </a:br>
            <a:br>
              <a:rPr lang="fr-FR" sz="2400">
                <a:solidFill>
                  <a:srgbClr val="115076"/>
                </a:solidFill>
              </a:rPr>
            </a:br>
            <a:endParaRPr lang="en-GB" sz="2400" dirty="0">
              <a:solidFill>
                <a:schemeClr val="accent5">
                  <a:lumMod val="50000"/>
                </a:schemeClr>
              </a:solidFill>
            </a:endParaRPr>
          </a:p>
        </p:txBody>
      </p:sp>
      <p:sp>
        <p:nvSpPr>
          <p:cNvPr id="12" name="TextBox 11"/>
          <p:cNvSpPr txBox="1"/>
          <p:nvPr/>
        </p:nvSpPr>
        <p:spPr>
          <a:xfrm>
            <a:off x="3911598" y="4959762"/>
            <a:ext cx="440266" cy="1200329"/>
          </a:xfrm>
          <a:prstGeom prst="rect">
            <a:avLst/>
          </a:prstGeom>
          <a:noFill/>
        </p:spPr>
        <p:txBody>
          <a:bodyPr wrap="square" rtlCol="0">
            <a:spAutoFit/>
          </a:bodyPr>
          <a:lstStyle/>
          <a:p>
            <a:r>
              <a:rPr lang="fr-FR" sz="2400">
                <a:solidFill>
                  <a:srgbClr val="115076"/>
                </a:solidFill>
              </a:rPr>
              <a:t>☐</a:t>
            </a:r>
            <a:br>
              <a:rPr lang="fr-FR" sz="2400">
                <a:solidFill>
                  <a:srgbClr val="115076"/>
                </a:solidFill>
              </a:rPr>
            </a:br>
            <a:br>
              <a:rPr lang="fr-FR" sz="2400">
                <a:solidFill>
                  <a:srgbClr val="115076"/>
                </a:solidFill>
              </a:rPr>
            </a:br>
            <a:endParaRPr lang="en-GB" sz="2400" dirty="0">
              <a:solidFill>
                <a:schemeClr val="accent5">
                  <a:lumMod val="50000"/>
                </a:schemeClr>
              </a:solidFill>
            </a:endParaRPr>
          </a:p>
        </p:txBody>
      </p:sp>
      <p:sp>
        <p:nvSpPr>
          <p:cNvPr id="13" name="TextBox 12"/>
          <p:cNvSpPr txBox="1"/>
          <p:nvPr/>
        </p:nvSpPr>
        <p:spPr>
          <a:xfrm>
            <a:off x="6671732" y="4345412"/>
            <a:ext cx="440266" cy="1200329"/>
          </a:xfrm>
          <a:prstGeom prst="rect">
            <a:avLst/>
          </a:prstGeom>
          <a:noFill/>
        </p:spPr>
        <p:txBody>
          <a:bodyPr wrap="square" rtlCol="0">
            <a:spAutoFit/>
          </a:bodyPr>
          <a:lstStyle/>
          <a:p>
            <a:r>
              <a:rPr lang="fr-FR" sz="2400">
                <a:solidFill>
                  <a:srgbClr val="115076"/>
                </a:solidFill>
              </a:rPr>
              <a:t>☐</a:t>
            </a:r>
            <a:br>
              <a:rPr lang="fr-FR" sz="2400">
                <a:solidFill>
                  <a:srgbClr val="115076"/>
                </a:solidFill>
              </a:rPr>
            </a:br>
            <a:br>
              <a:rPr lang="fr-FR" sz="2400">
                <a:solidFill>
                  <a:srgbClr val="115076"/>
                </a:solidFill>
              </a:rPr>
            </a:br>
            <a:endParaRPr lang="en-GB" sz="2400" dirty="0">
              <a:solidFill>
                <a:schemeClr val="accent5">
                  <a:lumMod val="50000"/>
                </a:schemeClr>
              </a:solidFill>
            </a:endParaRPr>
          </a:p>
        </p:txBody>
      </p:sp>
      <p:sp>
        <p:nvSpPr>
          <p:cNvPr id="14" name="TextBox 13"/>
          <p:cNvSpPr txBox="1"/>
          <p:nvPr/>
        </p:nvSpPr>
        <p:spPr>
          <a:xfrm>
            <a:off x="6671732" y="4945577"/>
            <a:ext cx="440266" cy="1200329"/>
          </a:xfrm>
          <a:prstGeom prst="rect">
            <a:avLst/>
          </a:prstGeom>
          <a:noFill/>
        </p:spPr>
        <p:txBody>
          <a:bodyPr wrap="square" rtlCol="0">
            <a:spAutoFit/>
          </a:bodyPr>
          <a:lstStyle/>
          <a:p>
            <a:r>
              <a:rPr lang="fr-FR" sz="2400">
                <a:solidFill>
                  <a:srgbClr val="115076"/>
                </a:solidFill>
              </a:rPr>
              <a:t>☐</a:t>
            </a:r>
            <a:br>
              <a:rPr lang="fr-FR" sz="2400">
                <a:solidFill>
                  <a:srgbClr val="115076"/>
                </a:solidFill>
              </a:rPr>
            </a:br>
            <a:br>
              <a:rPr lang="fr-FR" sz="2400">
                <a:solidFill>
                  <a:srgbClr val="115076"/>
                </a:solidFill>
              </a:rPr>
            </a:br>
            <a:endParaRPr lang="en-GB" sz="2400" dirty="0">
              <a:solidFill>
                <a:schemeClr val="accent5">
                  <a:lumMod val="50000"/>
                </a:schemeClr>
              </a:solidFill>
            </a:endParaRPr>
          </a:p>
        </p:txBody>
      </p:sp>
      <p:sp>
        <p:nvSpPr>
          <p:cNvPr id="15" name="TextBox 14"/>
          <p:cNvSpPr txBox="1"/>
          <p:nvPr/>
        </p:nvSpPr>
        <p:spPr>
          <a:xfrm>
            <a:off x="9431866" y="4345412"/>
            <a:ext cx="440266" cy="1200329"/>
          </a:xfrm>
          <a:prstGeom prst="rect">
            <a:avLst/>
          </a:prstGeom>
          <a:noFill/>
        </p:spPr>
        <p:txBody>
          <a:bodyPr wrap="square" rtlCol="0">
            <a:spAutoFit/>
          </a:bodyPr>
          <a:lstStyle/>
          <a:p>
            <a:r>
              <a:rPr lang="fr-FR" sz="2400">
                <a:solidFill>
                  <a:srgbClr val="115076"/>
                </a:solidFill>
              </a:rPr>
              <a:t>☐</a:t>
            </a:r>
            <a:br>
              <a:rPr lang="fr-FR" sz="2400">
                <a:solidFill>
                  <a:srgbClr val="115076"/>
                </a:solidFill>
              </a:rPr>
            </a:br>
            <a:br>
              <a:rPr lang="fr-FR" sz="2400">
                <a:solidFill>
                  <a:srgbClr val="115076"/>
                </a:solidFill>
              </a:rPr>
            </a:br>
            <a:endParaRPr lang="en-GB" sz="2400" dirty="0">
              <a:solidFill>
                <a:schemeClr val="accent5">
                  <a:lumMod val="50000"/>
                </a:schemeClr>
              </a:solidFill>
            </a:endParaRPr>
          </a:p>
        </p:txBody>
      </p:sp>
      <p:sp>
        <p:nvSpPr>
          <p:cNvPr id="16" name="TextBox 15"/>
          <p:cNvSpPr txBox="1"/>
          <p:nvPr/>
        </p:nvSpPr>
        <p:spPr>
          <a:xfrm>
            <a:off x="9431866" y="4945577"/>
            <a:ext cx="440266" cy="1200329"/>
          </a:xfrm>
          <a:prstGeom prst="rect">
            <a:avLst/>
          </a:prstGeom>
          <a:noFill/>
        </p:spPr>
        <p:txBody>
          <a:bodyPr wrap="square" rtlCol="0">
            <a:spAutoFit/>
          </a:bodyPr>
          <a:lstStyle/>
          <a:p>
            <a:r>
              <a:rPr lang="fr-FR" sz="2400">
                <a:solidFill>
                  <a:srgbClr val="115076"/>
                </a:solidFill>
              </a:rPr>
              <a:t>☐</a:t>
            </a:r>
            <a:br>
              <a:rPr lang="fr-FR" sz="2400">
                <a:solidFill>
                  <a:srgbClr val="115076"/>
                </a:solidFill>
              </a:rPr>
            </a:br>
            <a:br>
              <a:rPr lang="fr-FR" sz="2400">
                <a:solidFill>
                  <a:srgbClr val="115076"/>
                </a:solidFill>
              </a:rPr>
            </a:br>
            <a:endParaRPr lang="en-GB" sz="2400" dirty="0">
              <a:solidFill>
                <a:schemeClr val="accent5">
                  <a:lumMod val="50000"/>
                </a:schemeClr>
              </a:solidFill>
            </a:endParaRPr>
          </a:p>
        </p:txBody>
      </p:sp>
      <p:sp>
        <p:nvSpPr>
          <p:cNvPr id="17" name="TextBox 16"/>
          <p:cNvSpPr txBox="1"/>
          <p:nvPr/>
        </p:nvSpPr>
        <p:spPr>
          <a:xfrm>
            <a:off x="9488311" y="4318733"/>
            <a:ext cx="620889"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8" name="TextBox 17"/>
          <p:cNvSpPr txBox="1"/>
          <p:nvPr/>
        </p:nvSpPr>
        <p:spPr>
          <a:xfrm>
            <a:off x="6732931" y="4924544"/>
            <a:ext cx="620889"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Tree>
    <p:extLst>
      <p:ext uri="{BB962C8B-B14F-4D97-AF65-F5344CB8AC3E}">
        <p14:creationId xmlns:p14="http://schemas.microsoft.com/office/powerpoint/2010/main" val="40227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3872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599440" y="1294955"/>
            <a:ext cx="11277600" cy="4308872"/>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Writing section</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French sentences using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correct form</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of the verb in brackets.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Remember to add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pronoun</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1. __________ __________ la télé.  	(I am watching)</a:t>
            </a: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watch</a:t>
            </a:r>
            <a:r>
              <a:rPr lang="de-DE"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regarder</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2. __________ __________ le déjeuner ? (are you [plural] eating?)	to eat</a:t>
            </a:r>
            <a:r>
              <a:rPr lang="en-GB" sz="2000" i="1">
                <a:solidFill>
                  <a:srgbClr val="104F75"/>
                </a:solidFill>
                <a:latin typeface="Century Gothic" panose="020B0502020202020204" pitchFamily="34" charset="0"/>
                <a:ea typeface="SimSun" panose="02010600030101010101" pitchFamily="2" charset="-122"/>
                <a:cs typeface="Helvetica" panose="020B0604020202020204" pitchFamily="34" charset="0"/>
              </a:rPr>
              <a:t> = manger</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7744178" y="199461"/>
            <a:ext cx="4332556" cy="1095494"/>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a:p>
            <a:endParaRPr lang="en-GB"/>
          </a:p>
          <a:p>
            <a:pPr algn="ctr"/>
            <a:r>
              <a:rPr lang="en-GB"/>
              <a:t>There is one mark for each item.</a:t>
            </a:r>
          </a:p>
          <a:p>
            <a:r>
              <a:rPr lang="en-GB" b="1"/>
              <a:t>0.5 mark</a:t>
            </a:r>
            <a:r>
              <a:rPr lang="en-GB"/>
              <a:t> for correct pronoun</a:t>
            </a:r>
          </a:p>
          <a:p>
            <a:r>
              <a:rPr lang="en-GB" b="1"/>
              <a:t>0.5 mark</a:t>
            </a:r>
            <a:r>
              <a:rPr lang="en-GB"/>
              <a:t> for correct –ER verb ending</a:t>
            </a:r>
          </a:p>
          <a:p>
            <a:endParaRPr lang="en-GB"/>
          </a:p>
          <a:p>
            <a:pPr algn="ctr"/>
            <a:endParaRPr lang="en-GB"/>
          </a:p>
        </p:txBody>
      </p:sp>
      <p:sp>
        <p:nvSpPr>
          <p:cNvPr id="6" name="TextBox 5"/>
          <p:cNvSpPr txBox="1"/>
          <p:nvPr/>
        </p:nvSpPr>
        <p:spPr>
          <a:xfrm>
            <a:off x="1122141" y="4276116"/>
            <a:ext cx="2729298" cy="400110"/>
          </a:xfrm>
          <a:prstGeom prst="rect">
            <a:avLst/>
          </a:prstGeom>
          <a:noFill/>
        </p:spPr>
        <p:txBody>
          <a:bodyPr wrap="square" rtlCol="0">
            <a:spAutoFit/>
          </a:bodyPr>
          <a:lstStyle/>
          <a:p>
            <a:pPr algn="l"/>
            <a:r>
              <a:rPr lang="en-GB" sz="2000">
                <a:solidFill>
                  <a:srgbClr val="104F75"/>
                </a:solidFill>
              </a:rPr>
              <a:t>    Je          regarde</a:t>
            </a:r>
            <a:endParaRPr lang="en-GB" sz="2000" dirty="0">
              <a:solidFill>
                <a:srgbClr val="104F75"/>
              </a:solidFill>
            </a:endParaRPr>
          </a:p>
        </p:txBody>
      </p:sp>
      <p:sp>
        <p:nvSpPr>
          <p:cNvPr id="8" name="TextBox 7"/>
          <p:cNvSpPr txBox="1"/>
          <p:nvPr/>
        </p:nvSpPr>
        <p:spPr>
          <a:xfrm>
            <a:off x="1040746" y="4807192"/>
            <a:ext cx="4836071" cy="707886"/>
          </a:xfrm>
          <a:prstGeom prst="rect">
            <a:avLst/>
          </a:prstGeom>
          <a:noFill/>
        </p:spPr>
        <p:txBody>
          <a:bodyPr wrap="square" rtlCol="0">
            <a:spAutoFit/>
          </a:bodyPr>
          <a:lstStyle/>
          <a:p>
            <a:pPr algn="l"/>
            <a:r>
              <a:rPr lang="en-GB" sz="2000">
                <a:solidFill>
                  <a:schemeClr val="accent5">
                    <a:lumMod val="50000"/>
                  </a:schemeClr>
                </a:solidFill>
              </a:rPr>
              <a:t>   </a:t>
            </a:r>
            <a:r>
              <a:rPr lang="en-GB" sz="2000">
                <a:solidFill>
                  <a:srgbClr val="104F75"/>
                </a:solidFill>
              </a:rPr>
              <a:t>Vous mangez /</a:t>
            </a:r>
          </a:p>
          <a:p>
            <a:pPr algn="l"/>
            <a:r>
              <a:rPr lang="en-GB" sz="2000">
                <a:solidFill>
                  <a:srgbClr val="104F75"/>
                </a:solidFill>
              </a:rPr>
              <a:t>    Mangez-vous</a:t>
            </a:r>
            <a:endParaRPr lang="en-GB" sz="2000" dirty="0">
              <a:solidFill>
                <a:srgbClr val="104F75"/>
              </a:solidFill>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0" name="Rectangle 9"/>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Tree>
    <p:extLst>
      <p:ext uri="{BB962C8B-B14F-4D97-AF65-F5344CB8AC3E}">
        <p14:creationId xmlns:p14="http://schemas.microsoft.com/office/powerpoint/2010/main" val="38821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06216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487680" y="2288560"/>
            <a:ext cx="11257280" cy="3013133"/>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Helvetica" panose="020B0604020202020204" pitchFamily="34" charset="0"/>
              </a:rPr>
              <a:t>PART B</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sentences with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French</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word for the word in brackets.</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1. Je __________ mes devoirs.  (am doing)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2. Nous __________ une idée. (have)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549202" y="3980823"/>
            <a:ext cx="1215458" cy="400110"/>
          </a:xfrm>
          <a:prstGeom prst="rect">
            <a:avLst/>
          </a:prstGeom>
          <a:noFill/>
        </p:spPr>
        <p:txBody>
          <a:bodyPr wrap="square" rtlCol="0">
            <a:spAutoFit/>
          </a:bodyPr>
          <a:lstStyle/>
          <a:p>
            <a:pPr algn="l"/>
            <a:r>
              <a:rPr lang="en-GB" sz="2000">
                <a:solidFill>
                  <a:schemeClr val="accent5">
                    <a:lumMod val="50000"/>
                  </a:schemeClr>
                </a:solidFill>
              </a:rPr>
              <a:t>fais</a:t>
            </a:r>
            <a:endParaRPr lang="en-GB" sz="2000" dirty="0">
              <a:solidFill>
                <a:schemeClr val="accent5">
                  <a:lumMod val="50000"/>
                </a:schemeClr>
              </a:solidFill>
            </a:endParaRPr>
          </a:p>
        </p:txBody>
      </p:sp>
      <p:sp>
        <p:nvSpPr>
          <p:cNvPr id="7" name="TextBox 6"/>
          <p:cNvSpPr txBox="1"/>
          <p:nvPr/>
        </p:nvSpPr>
        <p:spPr>
          <a:xfrm>
            <a:off x="1713588" y="4847892"/>
            <a:ext cx="1215458" cy="400110"/>
          </a:xfrm>
          <a:prstGeom prst="rect">
            <a:avLst/>
          </a:prstGeom>
          <a:noFill/>
        </p:spPr>
        <p:txBody>
          <a:bodyPr wrap="square" rtlCol="0">
            <a:spAutoFit/>
          </a:bodyPr>
          <a:lstStyle/>
          <a:p>
            <a:pPr algn="l"/>
            <a:r>
              <a:rPr lang="en-GB" sz="2000">
                <a:solidFill>
                  <a:srgbClr val="104F75"/>
                </a:solidFill>
              </a:rPr>
              <a:t>avons</a:t>
            </a:r>
            <a:endParaRPr lang="en-GB" sz="2000" dirty="0">
              <a:solidFill>
                <a:srgbClr val="104F75"/>
              </a:solidFill>
            </a:endParaRP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9" name="Rectangle 8"/>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Tree>
    <p:extLst>
      <p:ext uri="{BB962C8B-B14F-4D97-AF65-F5344CB8AC3E}">
        <p14:creationId xmlns:p14="http://schemas.microsoft.com/office/powerpoint/2010/main" val="146854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66760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467360" y="2288560"/>
            <a:ext cx="11287760" cy="3051092"/>
          </a:xfrm>
          <a:prstGeom prst="rect">
            <a:avLst/>
          </a:prstGeom>
        </p:spPr>
        <p:txBody>
          <a:bodyPr wrap="square">
            <a:spAutoFit/>
          </a:bodyPr>
          <a:lstStyle/>
          <a:p>
            <a:pPr>
              <a:lnSpc>
                <a:spcPct val="107000"/>
              </a:lnSpc>
              <a:spcAft>
                <a:spcPts val="800"/>
              </a:spcAft>
            </a:pPr>
            <a:r>
              <a:rPr lang="de-DE" sz="2000" b="1">
                <a:solidFill>
                  <a:srgbClr val="115076"/>
                </a:solidFill>
                <a:latin typeface="Century Gothic" panose="020B0502020202020204" pitchFamily="34" charset="0"/>
                <a:ea typeface="SimSun" panose="02010600030101010101" pitchFamily="2" charset="-122"/>
                <a:cs typeface="Helvetica" panose="020B0604020202020204" pitchFamily="34" charset="0"/>
              </a:rPr>
              <a:t>PART C</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Complete these sentences with the </a:t>
            </a:r>
            <a:r>
              <a:rPr lang="en-GB" sz="2000"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French</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 word for the word in brackets.</a:t>
            </a:r>
          </a:p>
          <a:p>
            <a:pPr>
              <a:lnSpc>
                <a:spcPct val="107000"/>
              </a:lnSpc>
              <a:spcAft>
                <a:spcPts val="800"/>
              </a:spcAft>
            </a:pPr>
            <a:r>
              <a:rPr lang="en-GB" sz="2000">
                <a:solidFill>
                  <a:srgbClr val="115076"/>
                </a:solidFill>
                <a:latin typeface="Century Gothic" panose="020B0502020202020204" pitchFamily="34" charset="0"/>
                <a:ea typeface="SimSun" panose="02010600030101010101" pitchFamily="2" charset="-122"/>
                <a:cs typeface="Helvetica" panose="020B0604020202020204" pitchFamily="34" charset="0"/>
              </a:rPr>
              <a:t>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r>
              <a:rPr lang="fr-FR" sz="2000">
                <a:solidFill>
                  <a:srgbClr val="115076"/>
                </a:solidFill>
              </a:rPr>
              <a:t>1. Ils ont __________ amie (f) calme.  (a)</a:t>
            </a:r>
          </a:p>
          <a:p>
            <a:endParaRPr lang="fr-FR" sz="2000">
              <a:solidFill>
                <a:srgbClr val="115076"/>
              </a:solidFill>
            </a:endParaRPr>
          </a:p>
          <a:p>
            <a:endParaRPr lang="en-GB" sz="2000">
              <a:solidFill>
                <a:srgbClr val="115076"/>
              </a:solidFill>
            </a:endParaRPr>
          </a:p>
          <a:p>
            <a:r>
              <a:rPr lang="fr-FR" sz="2000">
                <a:solidFill>
                  <a:srgbClr val="115076"/>
                </a:solidFill>
              </a:rPr>
              <a:t>2. Vous avez des questions (f) _______________. (intelligent)</a:t>
            </a:r>
            <a:r>
              <a:rPr lang="fr-FR"/>
              <a:t> 		</a:t>
            </a:r>
            <a:r>
              <a:rPr lang="fr-FR" sz="2000">
                <a:solidFill>
                  <a:srgbClr val="115076"/>
                </a:solidFill>
              </a:rPr>
              <a:t>intelligent</a:t>
            </a:r>
            <a:r>
              <a:rPr lang="fr-FR" sz="2000" i="1">
                <a:solidFill>
                  <a:srgbClr val="115076"/>
                </a:solidFill>
              </a:rPr>
              <a:t> = intelligent</a:t>
            </a:r>
            <a:endParaRPr lang="en-GB" sz="2000">
              <a:solidFill>
                <a:srgbClr val="115076"/>
              </a:solidFill>
            </a:endParaRPr>
          </a:p>
        </p:txBody>
      </p:sp>
      <p:sp>
        <p:nvSpPr>
          <p:cNvPr id="5" name="Rounded Rectangular Callout 4"/>
          <p:cNvSpPr/>
          <p:nvPr/>
        </p:nvSpPr>
        <p:spPr>
          <a:xfrm>
            <a:off x="6057986" y="1018338"/>
            <a:ext cx="5844626" cy="1713573"/>
          </a:xfrm>
          <a:prstGeom prst="wedgeRoundRectCallout">
            <a:avLst>
              <a:gd name="adj1" fmla="val -30241"/>
              <a:gd name="adj2" fmla="val 58773"/>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endParaRPr lang="en-GB"/>
          </a:p>
          <a:p>
            <a:pPr algn="ctr"/>
            <a:r>
              <a:rPr lang="en-GB"/>
              <a:t>There is one mark for each item.</a:t>
            </a:r>
          </a:p>
          <a:p>
            <a:endParaRPr lang="en-GB"/>
          </a:p>
          <a:p>
            <a:r>
              <a:rPr lang="en-GB"/>
              <a:t>Q1: </a:t>
            </a:r>
            <a:r>
              <a:rPr lang="en-GB" b="1"/>
              <a:t>0.5 mark</a:t>
            </a:r>
            <a:r>
              <a:rPr lang="en-GB"/>
              <a:t> for correct gender</a:t>
            </a:r>
            <a:r>
              <a:rPr lang="en-GB" b="1"/>
              <a:t> </a:t>
            </a:r>
            <a:r>
              <a:rPr lang="en-GB"/>
              <a:t>but incorrect use of indefinite article</a:t>
            </a:r>
          </a:p>
          <a:p>
            <a:r>
              <a:rPr lang="en-GB"/>
              <a:t>Q2: </a:t>
            </a:r>
            <a:r>
              <a:rPr lang="en-GB" b="1"/>
              <a:t>0.5 mark</a:t>
            </a:r>
            <a:r>
              <a:rPr lang="en-GB"/>
              <a:t> for feminine –e, </a:t>
            </a:r>
            <a:r>
              <a:rPr lang="en-GB" b="1"/>
              <a:t>0.5 mark</a:t>
            </a:r>
            <a:r>
              <a:rPr lang="en-GB"/>
              <a:t> for plural -s</a:t>
            </a:r>
          </a:p>
          <a:p>
            <a:endParaRPr lang="en-GB"/>
          </a:p>
          <a:p>
            <a:pPr algn="ctr"/>
            <a:endParaRPr lang="en-GB"/>
          </a:p>
        </p:txBody>
      </p:sp>
      <p:sp>
        <p:nvSpPr>
          <p:cNvPr id="6" name="TextBox 5"/>
          <p:cNvSpPr txBox="1"/>
          <p:nvPr/>
        </p:nvSpPr>
        <p:spPr>
          <a:xfrm>
            <a:off x="1891327" y="3981813"/>
            <a:ext cx="1215458" cy="400110"/>
          </a:xfrm>
          <a:prstGeom prst="rect">
            <a:avLst/>
          </a:prstGeom>
          <a:noFill/>
        </p:spPr>
        <p:txBody>
          <a:bodyPr wrap="square" rtlCol="0">
            <a:spAutoFit/>
          </a:bodyPr>
          <a:lstStyle/>
          <a:p>
            <a:pPr algn="l"/>
            <a:r>
              <a:rPr lang="en-GB" sz="2000">
                <a:solidFill>
                  <a:srgbClr val="115076"/>
                </a:solidFill>
              </a:rPr>
              <a:t>une</a:t>
            </a:r>
            <a:endParaRPr lang="en-GB" sz="2000" dirty="0">
              <a:solidFill>
                <a:srgbClr val="115076"/>
              </a:solidFill>
            </a:endParaRPr>
          </a:p>
        </p:txBody>
      </p:sp>
      <p:sp>
        <p:nvSpPr>
          <p:cNvPr id="7" name="TextBox 6"/>
          <p:cNvSpPr txBox="1"/>
          <p:nvPr/>
        </p:nvSpPr>
        <p:spPr>
          <a:xfrm>
            <a:off x="4291713" y="4884119"/>
            <a:ext cx="1755999" cy="400110"/>
          </a:xfrm>
          <a:prstGeom prst="rect">
            <a:avLst/>
          </a:prstGeom>
          <a:noFill/>
        </p:spPr>
        <p:txBody>
          <a:bodyPr wrap="square" rtlCol="0">
            <a:spAutoFit/>
          </a:bodyPr>
          <a:lstStyle/>
          <a:p>
            <a:pPr algn="l"/>
            <a:r>
              <a:rPr lang="en-GB" sz="2000">
                <a:solidFill>
                  <a:srgbClr val="115076"/>
                </a:solidFill>
              </a:rPr>
              <a:t>intelligentes</a:t>
            </a:r>
            <a:endParaRPr lang="en-GB" sz="2000" dirty="0">
              <a:solidFill>
                <a:srgbClr val="115076"/>
              </a:solidFill>
            </a:endParaRP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9" name="Rectangle 8"/>
          <p:cNvSpPr/>
          <p:nvPr/>
        </p:nvSpPr>
        <p:spPr>
          <a:xfrm>
            <a:off x="34922" y="379544"/>
            <a:ext cx="5238935" cy="523220"/>
          </a:xfrm>
          <a:prstGeom prst="rect">
            <a:avLst/>
          </a:prstGeom>
        </p:spPr>
        <p:txBody>
          <a:bodyPr wrap="none">
            <a:spAutoFit/>
          </a:bodyPr>
          <a:lstStyle/>
          <a:p>
            <a:r>
              <a:rPr lang="en-GB" sz="2800" b="1">
                <a:solidFill>
                  <a:schemeClr val="bg1"/>
                </a:solidFill>
              </a:rPr>
              <a:t>Grammar: Reading &amp; Writing </a:t>
            </a:r>
            <a:endParaRPr lang="en-GB" sz="2800"/>
          </a:p>
        </p:txBody>
      </p:sp>
    </p:spTree>
    <p:extLst>
      <p:ext uri="{BB962C8B-B14F-4D97-AF65-F5344CB8AC3E}">
        <p14:creationId xmlns:p14="http://schemas.microsoft.com/office/powerpoint/2010/main" val="13618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Phonics: Speaking </a:t>
            </a:r>
            <a:endParaRPr lang="en-GB" sz="1600" b="1" dirty="0">
              <a:solidFill>
                <a:schemeClr val="bg1"/>
              </a:solidFill>
            </a:endParaRPr>
          </a:p>
        </p:txBody>
      </p:sp>
      <p:sp>
        <p:nvSpPr>
          <p:cNvPr id="2" name="Rectangle 1"/>
          <p:cNvSpPr/>
          <p:nvPr/>
        </p:nvSpPr>
        <p:spPr>
          <a:xfrm>
            <a:off x="1243365" y="1304028"/>
            <a:ext cx="10572715" cy="4708981"/>
          </a:xfrm>
          <a:prstGeom prst="rect">
            <a:avLst/>
          </a:prstGeom>
        </p:spPr>
        <p:txBody>
          <a:bodyPr wrap="square">
            <a:spAutoFit/>
          </a:bodyPr>
          <a:lstStyle/>
          <a:p>
            <a:r>
              <a:rPr lang="en-GB" sz="2000" b="1" dirty="0">
                <a:solidFill>
                  <a:srgbClr val="104F75"/>
                </a:solidFill>
              </a:rPr>
              <a:t>PART A</a:t>
            </a:r>
          </a:p>
          <a:p>
            <a:endParaRPr lang="en-GB" sz="2000" dirty="0">
              <a:solidFill>
                <a:srgbClr val="104F75"/>
              </a:solidFill>
            </a:endParaRPr>
          </a:p>
          <a:p>
            <a:r>
              <a:rPr lang="en-GB" sz="2000" dirty="0">
                <a:solidFill>
                  <a:srgbClr val="104F75"/>
                </a:solidFill>
              </a:rPr>
              <a:t>Read the following list of French words aloud. </a:t>
            </a:r>
          </a:p>
          <a:p>
            <a:endParaRPr lang="en-GB" sz="2000" dirty="0">
              <a:solidFill>
                <a:srgbClr val="104F75"/>
              </a:solidFill>
            </a:endParaRPr>
          </a:p>
          <a:p>
            <a:r>
              <a:rPr lang="en-GB" sz="2000" dirty="0">
                <a:solidFill>
                  <a:srgbClr val="104F75"/>
                </a:solidFill>
              </a:rPr>
              <a:t>You won't know these words. Just say them as you think they should sound in French. </a:t>
            </a:r>
          </a:p>
          <a:p>
            <a:endParaRPr lang="en-GB" sz="2000" dirty="0">
              <a:solidFill>
                <a:srgbClr val="104F75"/>
              </a:solidFill>
            </a:endParaRPr>
          </a:p>
          <a:p>
            <a:r>
              <a:rPr lang="en-GB" sz="2000" dirty="0">
                <a:solidFill>
                  <a:srgbClr val="104F75"/>
                </a:solidFill>
              </a:rPr>
              <a:t>You will get marks for pronouncing the </a:t>
            </a:r>
            <a:r>
              <a:rPr lang="en-GB" sz="2000" b="1" u="sng" dirty="0">
                <a:solidFill>
                  <a:srgbClr val="104F75"/>
                </a:solidFill>
              </a:rPr>
              <a:t>bold</a:t>
            </a:r>
            <a:r>
              <a:rPr lang="en-GB" sz="2000" dirty="0">
                <a:solidFill>
                  <a:srgbClr val="104F75"/>
                </a:solidFill>
              </a:rPr>
              <a:t>, </a:t>
            </a:r>
            <a:r>
              <a:rPr lang="en-GB" sz="2000" b="1" u="sng" dirty="0">
                <a:solidFill>
                  <a:srgbClr val="104F75"/>
                </a:solidFill>
              </a:rPr>
              <a:t>underlined</a:t>
            </a:r>
            <a:r>
              <a:rPr lang="en-GB" sz="2000" dirty="0">
                <a:solidFill>
                  <a:srgbClr val="104F75"/>
                </a:solidFill>
              </a:rPr>
              <a:t> parts of each word.</a:t>
            </a:r>
          </a:p>
          <a:p>
            <a:r>
              <a:rPr lang="en-GB" sz="2000" dirty="0">
                <a:solidFill>
                  <a:srgbClr val="104F75"/>
                </a:solidFill>
              </a:rPr>
              <a:t> </a:t>
            </a:r>
          </a:p>
          <a:p>
            <a:r>
              <a:rPr lang="en-GB" sz="2000" dirty="0">
                <a:solidFill>
                  <a:srgbClr val="104F75"/>
                </a:solidFill>
              </a:rPr>
              <a:t>If you’re not sure, don’t worry – just have a go and do your best. </a:t>
            </a:r>
          </a:p>
          <a:p>
            <a:r>
              <a:rPr lang="en-GB" sz="2000" dirty="0">
                <a:solidFill>
                  <a:srgbClr val="104F75"/>
                </a:solidFill>
              </a:rPr>
              <a:t>You have </a:t>
            </a:r>
            <a:r>
              <a:rPr lang="en-GB" sz="2000" b="1" dirty="0">
                <a:solidFill>
                  <a:srgbClr val="104F75"/>
                </a:solidFill>
              </a:rPr>
              <a:t>2 minutes </a:t>
            </a:r>
            <a:r>
              <a:rPr lang="en-GB" sz="2000" dirty="0">
                <a:solidFill>
                  <a:srgbClr val="104F75"/>
                </a:solidFill>
              </a:rPr>
              <a:t>to complete this part of the test.   </a:t>
            </a:r>
          </a:p>
          <a:p>
            <a:r>
              <a:rPr lang="en-GB" sz="2000" dirty="0">
                <a:solidFill>
                  <a:srgbClr val="104F75"/>
                </a:solidFill>
              </a:rPr>
              <a:t> </a:t>
            </a:r>
          </a:p>
          <a:p>
            <a:r>
              <a:rPr lang="en-GB" sz="2000" dirty="0">
                <a:solidFill>
                  <a:srgbClr val="104F75"/>
                </a:solidFill>
              </a:rPr>
              <a:t> </a:t>
            </a:r>
          </a:p>
          <a:p>
            <a:pPr lvl="0"/>
            <a:r>
              <a:rPr lang="de-DE" sz="2000" dirty="0">
                <a:solidFill>
                  <a:srgbClr val="104F75"/>
                </a:solidFill>
              </a:rPr>
              <a:t>1. </a:t>
            </a:r>
            <a:r>
              <a:rPr lang="en-GB" sz="2000" dirty="0">
                <a:solidFill>
                  <a:srgbClr val="104F75"/>
                </a:solidFill>
              </a:rPr>
              <a:t>s</a:t>
            </a:r>
            <a:r>
              <a:rPr lang="en-GB" sz="2000" b="1" u="sng" dirty="0">
                <a:solidFill>
                  <a:srgbClr val="104F75"/>
                </a:solidFill>
              </a:rPr>
              <a:t>ain</a:t>
            </a:r>
          </a:p>
          <a:p>
            <a:pPr lvl="0"/>
            <a:endParaRPr lang="de-DE" sz="2000" dirty="0">
              <a:solidFill>
                <a:srgbClr val="104F75"/>
              </a:solidFill>
            </a:endParaRPr>
          </a:p>
          <a:p>
            <a:pPr lvl="0"/>
            <a:r>
              <a:rPr lang="de-DE" sz="2000" dirty="0">
                <a:solidFill>
                  <a:srgbClr val="104F75"/>
                </a:solidFill>
              </a:rPr>
              <a:t>2. obligat</a:t>
            </a:r>
            <a:r>
              <a:rPr lang="de-DE" sz="2000" b="1" u="sng" dirty="0">
                <a:solidFill>
                  <a:srgbClr val="104F75"/>
                </a:solidFill>
              </a:rPr>
              <a:t>oi</a:t>
            </a:r>
            <a:r>
              <a:rPr lang="de-DE" sz="2000" dirty="0">
                <a:solidFill>
                  <a:srgbClr val="104F75"/>
                </a:solidFill>
              </a:rPr>
              <a:t>re</a:t>
            </a:r>
            <a:endParaRPr lang="en-GB" sz="2000" dirty="0">
              <a:solidFill>
                <a:srgbClr val="104F75"/>
              </a:solidFill>
            </a:endParaRPr>
          </a:p>
        </p:txBody>
      </p:sp>
      <p:sp>
        <p:nvSpPr>
          <p:cNvPr id="5" name="Rounded Rectangular Callout 4"/>
          <p:cNvSpPr/>
          <p:nvPr/>
        </p:nvSpPr>
        <p:spPr>
          <a:xfrm>
            <a:off x="5262880" y="4450751"/>
            <a:ext cx="6776720" cy="161685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0 marks: Incorrect pronunciation based on English SSC.</a:t>
            </a:r>
          </a:p>
          <a:p>
            <a:pPr>
              <a:lnSpc>
                <a:spcPct val="107000"/>
              </a:lnSpc>
              <a:spcAft>
                <a:spcPts val="800"/>
              </a:spcAft>
            </a:pPr>
            <a:r>
              <a:rPr lang="en-GB"/>
              <a:t>1 mark: Correct knowledge of target SSC, but pronunciation with an English accent.</a:t>
            </a:r>
          </a:p>
          <a:p>
            <a:pPr>
              <a:lnSpc>
                <a:spcPct val="107000"/>
              </a:lnSpc>
              <a:spcAft>
                <a:spcPts val="800"/>
              </a:spcAft>
            </a:pPr>
            <a:r>
              <a:rPr lang="en-GB"/>
              <a:t>1 mark: Correct pronunciation of target SSC</a:t>
            </a:r>
            <a:endParaRPr lang="en-GB">
              <a:latin typeface="Century Gothic" panose="020B0502020202020204" pitchFamily="34" charset="0"/>
              <a:ea typeface="SimSun" panose="02010600030101010101" pitchFamily="2" charset="-122"/>
              <a:cs typeface="Times New Roman" panose="02020603050405020304" pitchFamily="18" charset="0"/>
            </a:endParaRPr>
          </a:p>
        </p:txBody>
      </p:sp>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 name="Rectangle 2"/>
          <p:cNvSpPr/>
          <p:nvPr/>
        </p:nvSpPr>
        <p:spPr>
          <a:xfrm>
            <a:off x="0" y="401645"/>
            <a:ext cx="3457998"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Arial" panose="020B0604020202020204" pitchFamily="34" charset="0"/>
              </a:rPr>
              <a:t>Phonics: Speaking </a:t>
            </a:r>
            <a:endParaRPr lang="en-GB" sz="2800">
              <a:solidFill>
                <a:schemeClr val="bg1"/>
              </a:solidFill>
            </a:endParaRPr>
          </a:p>
        </p:txBody>
      </p:sp>
    </p:spTree>
    <p:extLst>
      <p:ext uri="{BB962C8B-B14F-4D97-AF65-F5344CB8AC3E}">
        <p14:creationId xmlns:p14="http://schemas.microsoft.com/office/powerpoint/2010/main" val="21557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rectangle">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4" name="Title 3"/>
          <p:cNvSpPr>
            <a:spLocks noGrp="1"/>
          </p:cNvSpPr>
          <p:nvPr>
            <p:ph type="title"/>
          </p:nvPr>
        </p:nvSpPr>
        <p:spPr>
          <a:xfrm>
            <a:off x="-72086" y="280417"/>
            <a:ext cx="6631382" cy="721474"/>
          </a:xfrm>
        </p:spPr>
        <p:txBody>
          <a:bodyPr>
            <a:normAutofit/>
          </a:bodyPr>
          <a:lstStyle/>
          <a:p>
            <a:r>
              <a:rPr lang="en-GB" sz="2800" b="1">
                <a:solidFill>
                  <a:schemeClr val="bg1"/>
                </a:solidFill>
              </a:rPr>
              <a:t>Phonics: Listening &amp; Writing</a:t>
            </a:r>
            <a:endParaRPr lang="en-GB" sz="2800" b="1" dirty="0">
              <a:solidFill>
                <a:schemeClr val="bg1"/>
              </a:solidFill>
            </a:endParaRPr>
          </a:p>
        </p:txBody>
      </p:sp>
      <p:sp>
        <p:nvSpPr>
          <p:cNvPr id="2" name="Rectangle 1"/>
          <p:cNvSpPr/>
          <p:nvPr/>
        </p:nvSpPr>
        <p:spPr>
          <a:xfrm>
            <a:off x="487680" y="1193657"/>
            <a:ext cx="11362944" cy="5275290"/>
          </a:xfrm>
          <a:prstGeom prst="rect">
            <a:avLst/>
          </a:prstGeom>
        </p:spPr>
        <p:txBody>
          <a:bodyPr wrap="square">
            <a:spAutoFit/>
          </a:bodyPr>
          <a:lstStyle/>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You will hear the French words listed below. You will hear each word</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 twice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Complete the spelling of each word by filling in the missing letters. Each dash (_) represents one missing letter.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For some of the words you hear, there may be more than one way of spelling them.  </a:t>
            </a: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Just type in any one possible spelling for each word.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You won’t know these words. Don’t worry – just do your best!</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3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200000"/>
              </a:lnSpc>
              <a:spcAft>
                <a:spcPts val="0"/>
              </a:spcAft>
              <a:buFont typeface="+mj-lt"/>
              <a:buAutoNum type="arabicPeriod"/>
            </a:pPr>
            <a:r>
              <a:rPr lang="es-CO"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_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tonner</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200000"/>
              </a:lnSpc>
              <a:spcAft>
                <a:spcPts val="800"/>
              </a:spcAft>
              <a:buFont typeface="+mj-lt"/>
              <a:buAutoNum type="arabicPeriod"/>
            </a:pPr>
            <a:r>
              <a:rPr lang="es-CO"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av _ _ er</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8" name="Rounded Rectangular Callout 7"/>
          <p:cNvSpPr/>
          <p:nvPr/>
        </p:nvSpPr>
        <p:spPr>
          <a:xfrm>
            <a:off x="9379476" y="4731504"/>
            <a:ext cx="2540000" cy="121920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2560320" y="5341104"/>
            <a:ext cx="2255520" cy="400110"/>
          </a:xfrm>
          <a:prstGeom prst="rect">
            <a:avLst/>
          </a:prstGeom>
          <a:noFill/>
        </p:spPr>
        <p:txBody>
          <a:bodyPr wrap="square" rtlCol="0">
            <a:spAutoFit/>
          </a:bodyPr>
          <a:lstStyle/>
          <a:p>
            <a:pPr algn="l"/>
            <a:r>
              <a:rPr lang="en-GB" sz="2000">
                <a:solidFill>
                  <a:schemeClr val="accent5">
                    <a:lumMod val="50000"/>
                  </a:schemeClr>
                </a:solidFill>
              </a:rPr>
              <a:t>Answer: </a:t>
            </a:r>
            <a:r>
              <a:rPr lang="en-GB" sz="2000" b="1">
                <a:solidFill>
                  <a:schemeClr val="accent5">
                    <a:lumMod val="50000"/>
                  </a:schemeClr>
                </a:solidFill>
              </a:rPr>
              <a:t>é</a:t>
            </a:r>
            <a:r>
              <a:rPr lang="en-GB" sz="2000">
                <a:solidFill>
                  <a:schemeClr val="accent5">
                    <a:lumMod val="50000"/>
                  </a:schemeClr>
                </a:solidFill>
              </a:rPr>
              <a:t>tonner</a:t>
            </a:r>
            <a:endParaRPr lang="en-GB" sz="2000" dirty="0">
              <a:solidFill>
                <a:schemeClr val="accent5">
                  <a:lumMod val="50000"/>
                </a:schemeClr>
              </a:solidFill>
            </a:endParaRPr>
          </a:p>
        </p:txBody>
      </p:sp>
      <p:sp>
        <p:nvSpPr>
          <p:cNvPr id="10" name="TextBox 9"/>
          <p:cNvSpPr txBox="1"/>
          <p:nvPr/>
        </p:nvSpPr>
        <p:spPr>
          <a:xfrm>
            <a:off x="2560320" y="5919055"/>
            <a:ext cx="2275840" cy="400110"/>
          </a:xfrm>
          <a:prstGeom prst="rect">
            <a:avLst/>
          </a:prstGeom>
          <a:noFill/>
        </p:spPr>
        <p:txBody>
          <a:bodyPr wrap="square" rtlCol="0">
            <a:spAutoFit/>
          </a:bodyPr>
          <a:lstStyle/>
          <a:p>
            <a:pPr algn="l"/>
            <a:r>
              <a:rPr lang="en-GB" sz="2000">
                <a:solidFill>
                  <a:schemeClr val="accent5">
                    <a:lumMod val="50000"/>
                  </a:schemeClr>
                </a:solidFill>
              </a:rPr>
              <a:t>Answer: av</a:t>
            </a:r>
            <a:r>
              <a:rPr lang="en-GB" sz="2000" b="1">
                <a:solidFill>
                  <a:schemeClr val="accent5">
                    <a:lumMod val="50000"/>
                  </a:schemeClr>
                </a:solidFill>
              </a:rPr>
              <a:t>ou</a:t>
            </a:r>
            <a:r>
              <a:rPr lang="en-GB" sz="2000">
                <a:solidFill>
                  <a:schemeClr val="accent5">
                    <a:lumMod val="50000"/>
                  </a:schemeClr>
                </a:solidFill>
              </a:rPr>
              <a:t>er</a:t>
            </a:r>
            <a:endParaRPr lang="en-GB" sz="2000" dirty="0">
              <a:solidFill>
                <a:schemeClr val="accent5">
                  <a:lumMod val="50000"/>
                </a:schemeClr>
              </a:solidFill>
            </a:endParaRPr>
          </a:p>
        </p:txBody>
      </p:sp>
      <p:pic>
        <p:nvPicPr>
          <p:cNvPr id="3" name="etonner" descr="icon for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5236359"/>
            <a:ext cx="609600" cy="609600"/>
          </a:xfrm>
          <a:prstGeom prst="rect">
            <a:avLst/>
          </a:prstGeom>
        </p:spPr>
      </p:pic>
      <p:pic>
        <p:nvPicPr>
          <p:cNvPr id="5" name="avouer" descr="icon for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6138" y="5845959"/>
            <a:ext cx="609600" cy="609600"/>
          </a:xfrm>
          <a:prstGeom prst="rect">
            <a:avLst/>
          </a:prstGeom>
        </p:spPr>
      </p:pic>
    </p:spTree>
    <p:extLst>
      <p:ext uri="{BB962C8B-B14F-4D97-AF65-F5344CB8AC3E}">
        <p14:creationId xmlns:p14="http://schemas.microsoft.com/office/powerpoint/2010/main" val="18790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471"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5" name="Rectangle 1"/>
          <p:cNvSpPr>
            <a:spLocks noChangeArrowheads="1"/>
          </p:cNvSpPr>
          <p:nvPr/>
        </p:nvSpPr>
        <p:spPr bwMode="auto">
          <a:xfrm>
            <a:off x="295665" y="1180439"/>
            <a:ext cx="1045686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solidFill>
                  <a:srgbClr val="115076"/>
                </a:solidFill>
              </a:rPr>
              <a:t>PART B</a:t>
            </a:r>
            <a:r>
              <a:rPr lang="en-GB" sz="2000" dirty="0">
                <a:solidFill>
                  <a:srgbClr val="115076"/>
                </a:solidFill>
              </a:rPr>
              <a:t> </a:t>
            </a:r>
          </a:p>
          <a:p>
            <a:endParaRPr lang="en-GB" sz="2000" dirty="0">
              <a:solidFill>
                <a:srgbClr val="115076"/>
              </a:solidFill>
            </a:endParaRPr>
          </a:p>
          <a:p>
            <a:r>
              <a:rPr lang="en-US" sz="2000" dirty="0">
                <a:solidFill>
                  <a:srgbClr val="115076"/>
                </a:solidFill>
              </a:rPr>
              <a:t>This part of the test will take around </a:t>
            </a:r>
            <a:r>
              <a:rPr lang="en-US" sz="2000" b="1" dirty="0">
                <a:solidFill>
                  <a:srgbClr val="115076"/>
                </a:solidFill>
              </a:rPr>
              <a:t>1½ minutes.</a:t>
            </a:r>
            <a:r>
              <a:rPr lang="en-US" sz="2000" dirty="0">
                <a:solidFill>
                  <a:srgbClr val="115076"/>
                </a:solidFill>
              </a:rPr>
              <a:t>  That’s about 10 seconds per item – you have time to think about each one carefully. </a:t>
            </a:r>
            <a:endParaRPr lang="en-GB" sz="2000" dirty="0">
              <a:solidFill>
                <a:srgbClr val="115076"/>
              </a:solidFill>
            </a:endParaRPr>
          </a:p>
          <a:p>
            <a:r>
              <a:rPr lang="en-US" sz="2000" dirty="0">
                <a:solidFill>
                  <a:srgbClr val="115076"/>
                </a:solidFill>
              </a:rPr>
              <a:t> </a:t>
            </a:r>
            <a:endParaRPr lang="en-GB" sz="2000" dirty="0">
              <a:solidFill>
                <a:srgbClr val="115076"/>
              </a:solidFill>
            </a:endParaRPr>
          </a:p>
          <a:p>
            <a:r>
              <a:rPr lang="en-GB" sz="2000" dirty="0">
                <a:solidFill>
                  <a:srgbClr val="115076"/>
                </a:solidFill>
              </a:rPr>
              <a:t>Here are some short French phrases containing nouns. You probably won’t know these nouns. </a:t>
            </a:r>
            <a:r>
              <a:rPr lang="en-US" sz="2000" b="1" dirty="0">
                <a:solidFill>
                  <a:srgbClr val="115076"/>
                </a:solidFill>
              </a:rPr>
              <a:t>Read</a:t>
            </a:r>
            <a:r>
              <a:rPr lang="en-US" sz="2000" dirty="0">
                <a:solidFill>
                  <a:srgbClr val="115076"/>
                </a:solidFill>
              </a:rPr>
              <a:t> the phrases </a:t>
            </a:r>
            <a:r>
              <a:rPr lang="en-US" sz="2000" b="1" dirty="0">
                <a:solidFill>
                  <a:srgbClr val="115076"/>
                </a:solidFill>
              </a:rPr>
              <a:t>aloud</a:t>
            </a:r>
            <a:r>
              <a:rPr lang="en-US" sz="2000" dirty="0">
                <a:solidFill>
                  <a:srgbClr val="115076"/>
                </a:solidFill>
              </a:rPr>
              <a:t>.</a:t>
            </a:r>
            <a:endParaRPr lang="en-GB" sz="2000" dirty="0">
              <a:solidFill>
                <a:srgbClr val="115076"/>
              </a:solidFill>
            </a:endParaRPr>
          </a:p>
          <a:p>
            <a:r>
              <a:rPr lang="en-US" sz="2000" dirty="0">
                <a:solidFill>
                  <a:srgbClr val="115076"/>
                </a:solidFill>
              </a:rPr>
              <a:t> </a:t>
            </a:r>
            <a:endParaRPr lang="en-GB" sz="2000" dirty="0">
              <a:solidFill>
                <a:srgbClr val="115076"/>
              </a:solidFill>
            </a:endParaRPr>
          </a:p>
          <a:p>
            <a:r>
              <a:rPr lang="en-US" sz="2000" dirty="0">
                <a:solidFill>
                  <a:srgbClr val="115076"/>
                </a:solidFill>
              </a:rPr>
              <a:t>You will be awarded marks for saying the words correctly together. Say them as they sound as a </a:t>
            </a:r>
            <a:r>
              <a:rPr lang="en-US" sz="2000" b="1" dirty="0">
                <a:solidFill>
                  <a:srgbClr val="115076"/>
                </a:solidFill>
              </a:rPr>
              <a:t>pair</a:t>
            </a:r>
            <a:r>
              <a:rPr lang="en-US" sz="2000" dirty="0">
                <a:solidFill>
                  <a:srgbClr val="115076"/>
                </a:solidFill>
              </a:rPr>
              <a:t> when the words appear </a:t>
            </a:r>
            <a:r>
              <a:rPr lang="en-US" sz="2000" b="1" dirty="0">
                <a:solidFill>
                  <a:srgbClr val="115076"/>
                </a:solidFill>
              </a:rPr>
              <a:t>next to each other</a:t>
            </a:r>
            <a:r>
              <a:rPr lang="en-US" sz="2000" dirty="0">
                <a:solidFill>
                  <a:srgbClr val="115076"/>
                </a:solidFill>
              </a:rPr>
              <a:t>. </a:t>
            </a:r>
            <a:endParaRPr lang="en-GB" sz="2000" dirty="0">
              <a:solidFill>
                <a:srgbClr val="115076"/>
              </a:solidFill>
            </a:endParaRPr>
          </a:p>
        </p:txBody>
      </p:sp>
      <p:sp>
        <p:nvSpPr>
          <p:cNvPr id="6" name="Rounded Rectangular Callout 5"/>
          <p:cNvSpPr/>
          <p:nvPr/>
        </p:nvSpPr>
        <p:spPr>
          <a:xfrm>
            <a:off x="7272080" y="296864"/>
            <a:ext cx="4624255" cy="1084578"/>
          </a:xfrm>
          <a:prstGeom prst="wedgeRoundRectCallout">
            <a:avLst>
              <a:gd name="adj1" fmla="val -28791"/>
              <a:gd name="adj2" fmla="val 5642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There is one mark for each item;</a:t>
            </a:r>
          </a:p>
          <a:p>
            <a:pPr algn="ctr"/>
            <a:r>
              <a:rPr lang="en-GB" dirty="0"/>
              <a:t> award mark  if liaison made where needed/omitted where not required</a:t>
            </a:r>
          </a:p>
          <a:p>
            <a:r>
              <a:rPr lang="en-GB" dirty="0"/>
              <a:t> </a:t>
            </a: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0" name="Rectangle 9"/>
          <p:cNvSpPr/>
          <p:nvPr/>
        </p:nvSpPr>
        <p:spPr>
          <a:xfrm>
            <a:off x="0" y="377792"/>
            <a:ext cx="3457998"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Arial" panose="020B0604020202020204" pitchFamily="34" charset="0"/>
              </a:rPr>
              <a:t>Phonics: Speaking </a:t>
            </a:r>
            <a:endParaRPr lang="en-GB" sz="280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67596924"/>
              </p:ext>
            </p:extLst>
          </p:nvPr>
        </p:nvGraphicFramePr>
        <p:xfrm>
          <a:off x="1704625" y="4413579"/>
          <a:ext cx="3499555" cy="1863044"/>
        </p:xfrm>
        <a:graphic>
          <a:graphicData uri="http://schemas.openxmlformats.org/drawingml/2006/table">
            <a:tbl>
              <a:tblPr firstRow="1" bandRow="1">
                <a:tableStyleId>{5C22544A-7EE6-4342-B048-85BDC9FD1C3A}</a:tableStyleId>
              </a:tblPr>
              <a:tblGrid>
                <a:gridCol w="474133">
                  <a:extLst>
                    <a:ext uri="{9D8B030D-6E8A-4147-A177-3AD203B41FA5}">
                      <a16:colId xmlns:a16="http://schemas.microsoft.com/office/drawing/2014/main" val="2776381591"/>
                    </a:ext>
                  </a:extLst>
                </a:gridCol>
                <a:gridCol w="3025422">
                  <a:extLst>
                    <a:ext uri="{9D8B030D-6E8A-4147-A177-3AD203B41FA5}">
                      <a16:colId xmlns:a16="http://schemas.microsoft.com/office/drawing/2014/main" val="2476392028"/>
                    </a:ext>
                  </a:extLst>
                </a:gridCol>
              </a:tblGrid>
              <a:tr h="465761">
                <a:tc>
                  <a:txBody>
                    <a:bodyPr/>
                    <a:lstStyle/>
                    <a:p>
                      <a:r>
                        <a:rPr lang="en-GB" sz="2000" b="0" dirty="0">
                          <a:ln>
                            <a:solidFill>
                              <a:srgbClr val="115076"/>
                            </a:solidFill>
                          </a:ln>
                          <a:solidFill>
                            <a:srgbClr val="115076"/>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ln>
                            <a:solidFill>
                              <a:srgbClr val="115076"/>
                            </a:solidFill>
                          </a:ln>
                          <a:solidFill>
                            <a:srgbClr val="115076"/>
                          </a:solidFill>
                        </a:rPr>
                        <a:t>mon aune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899407"/>
                  </a:ext>
                </a:extLst>
              </a:tr>
              <a:tr h="465761">
                <a:tc>
                  <a:txBody>
                    <a:bodyPr/>
                    <a:lstStyle/>
                    <a:p>
                      <a:r>
                        <a:rPr lang="en-GB" sz="2000" b="0">
                          <a:ln>
                            <a:solidFill>
                              <a:srgbClr val="115076"/>
                            </a:solidFill>
                          </a:ln>
                          <a:solidFill>
                            <a:srgbClr val="115076"/>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a:ln>
                            <a:solidFill>
                              <a:srgbClr val="115076"/>
                            </a:solidFill>
                          </a:ln>
                          <a:solidFill>
                            <a:srgbClr val="115076"/>
                          </a:solidFill>
                        </a:rPr>
                        <a:t>six urnes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417012"/>
                  </a:ext>
                </a:extLst>
              </a:tr>
              <a:tr h="465761">
                <a:tc>
                  <a:txBody>
                    <a:bodyPr/>
                    <a:lstStyle/>
                    <a:p>
                      <a:r>
                        <a:rPr lang="en-GB" sz="2000" b="0">
                          <a:ln>
                            <a:solidFill>
                              <a:srgbClr val="115076"/>
                            </a:solidFill>
                          </a:ln>
                          <a:solidFill>
                            <a:srgbClr val="11507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a:ln>
                            <a:solidFill>
                              <a:srgbClr val="115076"/>
                            </a:solidFill>
                          </a:ln>
                          <a:solidFill>
                            <a:srgbClr val="115076"/>
                          </a:solidFill>
                        </a:rPr>
                        <a:t>des rides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359121"/>
                  </a:ext>
                </a:extLst>
              </a:tr>
              <a:tr h="465761">
                <a:tc>
                  <a:txBody>
                    <a:bodyPr/>
                    <a:lstStyle/>
                    <a:p>
                      <a:r>
                        <a:rPr lang="en-GB" sz="2000" b="0">
                          <a:ln>
                            <a:solidFill>
                              <a:srgbClr val="115076"/>
                            </a:solidFill>
                          </a:ln>
                          <a:solidFill>
                            <a:srgbClr val="11507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err="1">
                          <a:ln>
                            <a:solidFill>
                              <a:srgbClr val="115076"/>
                            </a:solidFill>
                          </a:ln>
                          <a:solidFill>
                            <a:srgbClr val="115076"/>
                          </a:solidFill>
                        </a:rPr>
                        <a:t>c’est</a:t>
                      </a:r>
                      <a:r>
                        <a:rPr lang="en-GB" sz="2000" b="0" dirty="0">
                          <a:ln>
                            <a:solidFill>
                              <a:srgbClr val="115076"/>
                            </a:solidFill>
                          </a:ln>
                          <a:solidFill>
                            <a:srgbClr val="115076"/>
                          </a:solidFill>
                        </a:rPr>
                        <a:t> </a:t>
                      </a:r>
                      <a:r>
                        <a:rPr lang="en-GB" sz="2000" b="0" dirty="0" err="1">
                          <a:ln>
                            <a:solidFill>
                              <a:srgbClr val="115076"/>
                            </a:solidFill>
                          </a:ln>
                          <a:solidFill>
                            <a:srgbClr val="115076"/>
                          </a:solidFill>
                        </a:rPr>
                        <a:t>rauque</a:t>
                      </a:r>
                      <a:endParaRPr lang="en-GB" sz="2000" b="0" dirty="0">
                        <a:ln>
                          <a:solidFill>
                            <a:srgbClr val="115076"/>
                          </a:solidFill>
                        </a:ln>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78482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33218705"/>
              </p:ext>
            </p:extLst>
          </p:nvPr>
        </p:nvGraphicFramePr>
        <p:xfrm>
          <a:off x="7128940" y="4396644"/>
          <a:ext cx="3499555" cy="1863044"/>
        </p:xfrm>
        <a:graphic>
          <a:graphicData uri="http://schemas.openxmlformats.org/drawingml/2006/table">
            <a:tbl>
              <a:tblPr firstRow="1" bandRow="1">
                <a:tableStyleId>{5C22544A-7EE6-4342-B048-85BDC9FD1C3A}</a:tableStyleId>
              </a:tblPr>
              <a:tblGrid>
                <a:gridCol w="474133">
                  <a:extLst>
                    <a:ext uri="{9D8B030D-6E8A-4147-A177-3AD203B41FA5}">
                      <a16:colId xmlns:a16="http://schemas.microsoft.com/office/drawing/2014/main" val="2776381591"/>
                    </a:ext>
                  </a:extLst>
                </a:gridCol>
                <a:gridCol w="3025422">
                  <a:extLst>
                    <a:ext uri="{9D8B030D-6E8A-4147-A177-3AD203B41FA5}">
                      <a16:colId xmlns:a16="http://schemas.microsoft.com/office/drawing/2014/main" val="2476392028"/>
                    </a:ext>
                  </a:extLst>
                </a:gridCol>
              </a:tblGrid>
              <a:tr h="465761">
                <a:tc>
                  <a:txBody>
                    <a:bodyPr/>
                    <a:lstStyle/>
                    <a:p>
                      <a:r>
                        <a:rPr lang="en-GB" sz="2000" b="0">
                          <a:ln>
                            <a:solidFill>
                              <a:srgbClr val="115076"/>
                            </a:solidFill>
                          </a:ln>
                          <a:solidFill>
                            <a:srgbClr val="11507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a:ln>
                            <a:solidFill>
                              <a:srgbClr val="115076"/>
                            </a:solidFill>
                          </a:ln>
                          <a:solidFill>
                            <a:srgbClr val="115076"/>
                          </a:solidFill>
                        </a:rPr>
                        <a:t>un crible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899407"/>
                  </a:ext>
                </a:extLst>
              </a:tr>
              <a:tr h="465761">
                <a:tc>
                  <a:txBody>
                    <a:bodyPr/>
                    <a:lstStyle/>
                    <a:p>
                      <a:r>
                        <a:rPr lang="en-GB" sz="2000" b="0">
                          <a:ln>
                            <a:solidFill>
                              <a:srgbClr val="115076"/>
                            </a:solidFill>
                          </a:ln>
                          <a:solidFill>
                            <a:srgbClr val="11507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a:ln>
                            <a:solidFill>
                              <a:srgbClr val="115076"/>
                            </a:solidFill>
                          </a:ln>
                          <a:solidFill>
                            <a:srgbClr val="115076"/>
                          </a:solidFill>
                        </a:rPr>
                        <a:t>deux mûres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417012"/>
                  </a:ext>
                </a:extLst>
              </a:tr>
              <a:tr h="465761">
                <a:tc>
                  <a:txBody>
                    <a:bodyPr/>
                    <a:lstStyle/>
                    <a:p>
                      <a:r>
                        <a:rPr lang="en-GB" sz="2000" b="0">
                          <a:ln>
                            <a:solidFill>
                              <a:srgbClr val="115076"/>
                            </a:solidFill>
                          </a:ln>
                          <a:solidFill>
                            <a:srgbClr val="115076"/>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a:ln>
                            <a:solidFill>
                              <a:srgbClr val="115076"/>
                            </a:solidFill>
                          </a:ln>
                          <a:solidFill>
                            <a:srgbClr val="115076"/>
                          </a:solidFill>
                        </a:rPr>
                        <a:t>des orles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359121"/>
                  </a:ext>
                </a:extLst>
              </a:tr>
              <a:tr h="465761">
                <a:tc>
                  <a:txBody>
                    <a:bodyPr/>
                    <a:lstStyle/>
                    <a:p>
                      <a:r>
                        <a:rPr lang="en-GB" sz="2000" b="0">
                          <a:ln>
                            <a:solidFill>
                              <a:srgbClr val="115076"/>
                            </a:solidFill>
                          </a:ln>
                          <a:solidFill>
                            <a:srgbClr val="115076"/>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err="1">
                          <a:ln>
                            <a:solidFill>
                              <a:srgbClr val="115076"/>
                            </a:solidFill>
                          </a:ln>
                          <a:solidFill>
                            <a:srgbClr val="115076"/>
                          </a:solidFill>
                        </a:rPr>
                        <a:t>c’est</a:t>
                      </a:r>
                      <a:r>
                        <a:rPr lang="en-GB" sz="2000" b="0" dirty="0">
                          <a:ln>
                            <a:solidFill>
                              <a:srgbClr val="115076"/>
                            </a:solidFill>
                          </a:ln>
                          <a:solidFill>
                            <a:srgbClr val="115076"/>
                          </a:solidFill>
                        </a:rPr>
                        <a:t> </a:t>
                      </a:r>
                      <a:r>
                        <a:rPr lang="en-GB" sz="2000" b="0" dirty="0" err="1">
                          <a:ln>
                            <a:solidFill>
                              <a:srgbClr val="115076"/>
                            </a:solidFill>
                          </a:ln>
                          <a:solidFill>
                            <a:srgbClr val="115076"/>
                          </a:solidFill>
                        </a:rPr>
                        <a:t>ancré</a:t>
                      </a:r>
                      <a:endParaRPr lang="en-GB" sz="2000" b="0" dirty="0">
                        <a:ln>
                          <a:solidFill>
                            <a:srgbClr val="115076"/>
                          </a:solidFill>
                        </a:ln>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784821"/>
                  </a:ext>
                </a:extLst>
              </a:tr>
            </a:tbl>
          </a:graphicData>
        </a:graphic>
      </p:graphicFrame>
    </p:spTree>
    <p:extLst>
      <p:ext uri="{BB962C8B-B14F-4D97-AF65-F5344CB8AC3E}">
        <p14:creationId xmlns:p14="http://schemas.microsoft.com/office/powerpoint/2010/main" val="1276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406640" y="107697"/>
            <a:ext cx="4673600" cy="2820438"/>
          </a:xfrm>
          <a:prstGeom prst="wedgeRoundRectCallout">
            <a:avLst>
              <a:gd name="adj1" fmla="val -30286"/>
              <a:gd name="adj2" fmla="val 56672"/>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0 errors = 1 mark</a:t>
            </a:r>
            <a:endParaRPr lang="en-GB" sz="2000"/>
          </a:p>
          <a:p>
            <a:pPr>
              <a:lnSpc>
                <a:spcPct val="107000"/>
              </a:lnSpc>
              <a:spcAft>
                <a:spcPts val="800"/>
              </a:spcAft>
            </a:pPr>
            <a:r>
              <a:rPr lang="en-GB"/>
              <a:t>1 or 2 errors = 0.5 marks</a:t>
            </a:r>
            <a:endParaRPr lang="en-GB" sz="2000"/>
          </a:p>
          <a:p>
            <a:pPr>
              <a:lnSpc>
                <a:spcPct val="107000"/>
              </a:lnSpc>
              <a:spcAft>
                <a:spcPts val="800"/>
              </a:spcAft>
            </a:pPr>
            <a:r>
              <a:rPr lang="en-GB"/>
              <a:t>3 or more errors = 0 marks</a:t>
            </a:r>
            <a:endParaRPr lang="en-GB" sz="2000"/>
          </a:p>
          <a:p>
            <a:pPr>
              <a:lnSpc>
                <a:spcPct val="107000"/>
              </a:lnSpc>
              <a:spcAft>
                <a:spcPts val="800"/>
              </a:spcAft>
            </a:pPr>
            <a:r>
              <a:rPr lang="en-GB"/>
              <a:t>Errors are defined as: </a:t>
            </a:r>
            <a:endParaRPr lang="en-GB" sz="2000"/>
          </a:p>
          <a:p>
            <a:pPr marL="285750" indent="-285750">
              <a:lnSpc>
                <a:spcPct val="107000"/>
              </a:lnSpc>
              <a:spcAft>
                <a:spcPts val="800"/>
              </a:spcAft>
              <a:buFont typeface="Arial" panose="020B0604020202020204" pitchFamily="34" charset="0"/>
              <a:buChar char="•"/>
            </a:pPr>
            <a:r>
              <a:rPr lang="en-GB"/>
              <a:t>no gender or wrong gender</a:t>
            </a:r>
          </a:p>
          <a:p>
            <a:pPr marL="285750" indent="-285750">
              <a:lnSpc>
                <a:spcPct val="107000"/>
              </a:lnSpc>
              <a:spcAft>
                <a:spcPts val="800"/>
              </a:spcAft>
              <a:buFont typeface="Arial" panose="020B0604020202020204" pitchFamily="34" charset="0"/>
              <a:buChar char="•"/>
            </a:pPr>
            <a:r>
              <a:rPr lang="en-GB"/>
              <a:t>one incorrect or omitted SSC</a:t>
            </a:r>
          </a:p>
          <a:p>
            <a:pPr marL="285750" indent="-285750">
              <a:lnSpc>
                <a:spcPct val="107000"/>
              </a:lnSpc>
              <a:spcAft>
                <a:spcPts val="800"/>
              </a:spcAft>
              <a:buFont typeface="Arial" panose="020B0604020202020204" pitchFamily="34" charset="0"/>
              <a:buChar char="•"/>
            </a:pPr>
            <a:r>
              <a:rPr lang="en-GB"/>
              <a:t>one omitted or unnecessary stress</a:t>
            </a:r>
            <a:endParaRPr lang="en-GB">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Vocabulary: Speaking </a:t>
            </a:r>
            <a:endParaRPr lang="en-GB" sz="1600" b="1" dirty="0">
              <a:solidFill>
                <a:schemeClr val="bg1"/>
              </a:solidFill>
            </a:endParaRPr>
          </a:p>
        </p:txBody>
      </p:sp>
      <p:sp>
        <p:nvSpPr>
          <p:cNvPr id="2" name="Rectangle 1"/>
          <p:cNvSpPr/>
          <p:nvPr/>
        </p:nvSpPr>
        <p:spPr>
          <a:xfrm>
            <a:off x="1852965" y="2043889"/>
            <a:ext cx="10572715" cy="3477875"/>
          </a:xfrm>
          <a:prstGeom prst="rect">
            <a:avLst/>
          </a:prstGeom>
        </p:spPr>
        <p:txBody>
          <a:bodyPr wrap="square">
            <a:spAutoFit/>
          </a:bodyPr>
          <a:lstStyle/>
          <a:p>
            <a:r>
              <a:rPr lang="en-GB" sz="2000" b="1">
                <a:solidFill>
                  <a:srgbClr val="104F75"/>
                </a:solidFill>
              </a:rPr>
              <a:t>Say </a:t>
            </a:r>
            <a:r>
              <a:rPr lang="en-GB" sz="2000">
                <a:solidFill>
                  <a:srgbClr val="104F75"/>
                </a:solidFill>
              </a:rPr>
              <a:t>the </a:t>
            </a:r>
            <a:r>
              <a:rPr lang="en-GB" sz="2000" b="1">
                <a:solidFill>
                  <a:srgbClr val="104F75"/>
                </a:solidFill>
              </a:rPr>
              <a:t>French </a:t>
            </a:r>
            <a:r>
              <a:rPr lang="en-GB" sz="2000">
                <a:solidFill>
                  <a:srgbClr val="104F75"/>
                </a:solidFill>
              </a:rPr>
              <a:t>for the words below. </a:t>
            </a:r>
          </a:p>
          <a:p>
            <a:endParaRPr lang="en-GB" sz="2000" b="1">
              <a:solidFill>
                <a:srgbClr val="104F75"/>
              </a:solidFill>
            </a:endParaRPr>
          </a:p>
          <a:p>
            <a:r>
              <a:rPr lang="en-GB" sz="2000" b="1">
                <a:solidFill>
                  <a:srgbClr val="104F75"/>
                </a:solidFill>
              </a:rPr>
              <a:t>Remember</a:t>
            </a:r>
            <a:r>
              <a:rPr lang="en-GB" sz="2000">
                <a:solidFill>
                  <a:srgbClr val="104F75"/>
                </a:solidFill>
              </a:rPr>
              <a:t> to say the word for </a:t>
            </a:r>
            <a:r>
              <a:rPr lang="en-GB" sz="2000" b="1">
                <a:solidFill>
                  <a:srgbClr val="104F75"/>
                </a:solidFill>
              </a:rPr>
              <a:t>the</a:t>
            </a:r>
            <a:r>
              <a:rPr lang="en-GB" sz="2000">
                <a:solidFill>
                  <a:srgbClr val="104F75"/>
                </a:solidFill>
              </a:rPr>
              <a:t> if needed!</a:t>
            </a:r>
          </a:p>
          <a:p>
            <a:r>
              <a:rPr lang="en-GB" sz="2000">
                <a:solidFill>
                  <a:srgbClr val="104F75"/>
                </a:solidFill>
              </a:rPr>
              <a:t> </a:t>
            </a:r>
          </a:p>
          <a:p>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p>
          <a:p>
            <a:endPar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endParaRPr>
          </a:p>
          <a:p>
            <a:endParaRPr lang="en-GB" sz="2000">
              <a:solidFill>
                <a:srgbClr val="104F75"/>
              </a:solidFill>
              <a:latin typeface="Century Gothic" panose="020B0502020202020204" pitchFamily="34" charset="0"/>
              <a:cs typeface="Arial" panose="020B0604020202020204" pitchFamily="34" charset="0"/>
            </a:endParaRPr>
          </a:p>
          <a:p>
            <a:r>
              <a:rPr lang="en-GB" sz="2000">
                <a:solidFill>
                  <a:srgbClr val="104F75"/>
                </a:solidFill>
              </a:rPr>
              <a:t> </a:t>
            </a:r>
          </a:p>
          <a:p>
            <a:r>
              <a:rPr lang="en-GB" sz="2000">
                <a:solidFill>
                  <a:srgbClr val="104F75"/>
                </a:solidFill>
              </a:rPr>
              <a:t>1. the bicycle					(</a:t>
            </a:r>
            <a:r>
              <a:rPr lang="en-GB" sz="2000" b="1">
                <a:solidFill>
                  <a:srgbClr val="104F75"/>
                </a:solidFill>
              </a:rPr>
              <a:t>two</a:t>
            </a:r>
            <a:r>
              <a:rPr lang="en-GB" sz="2000">
                <a:solidFill>
                  <a:srgbClr val="104F75"/>
                </a:solidFill>
              </a:rPr>
              <a:t> French words)</a:t>
            </a:r>
          </a:p>
          <a:p>
            <a:r>
              <a:rPr lang="en-GB" sz="2000">
                <a:solidFill>
                  <a:srgbClr val="104F75"/>
                </a:solidFill>
              </a:rPr>
              <a:t> </a:t>
            </a:r>
          </a:p>
          <a:p>
            <a:r>
              <a:rPr lang="en-GB" sz="2000">
                <a:solidFill>
                  <a:srgbClr val="104F75"/>
                </a:solidFill>
              </a:rPr>
              <a:t>2. to wear, wearing				(</a:t>
            </a:r>
            <a:r>
              <a:rPr lang="en-GB" sz="2000" b="1">
                <a:solidFill>
                  <a:srgbClr val="104F75"/>
                </a:solidFill>
              </a:rPr>
              <a:t>one </a:t>
            </a:r>
            <a:r>
              <a:rPr lang="en-GB" sz="2000">
                <a:solidFill>
                  <a:srgbClr val="104F75"/>
                </a:solidFill>
              </a:rPr>
              <a:t>French word)</a:t>
            </a:r>
          </a:p>
        </p:txBody>
      </p:sp>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 name="Rectangle 2"/>
          <p:cNvSpPr/>
          <p:nvPr/>
        </p:nvSpPr>
        <p:spPr>
          <a:xfrm>
            <a:off x="0" y="377792"/>
            <a:ext cx="4171335"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Arial" panose="020B0604020202020204" pitchFamily="34" charset="0"/>
              </a:rPr>
              <a:t>Vocabulary: Speaking </a:t>
            </a:r>
            <a:endParaRPr lang="en-GB" sz="2800">
              <a:solidFill>
                <a:schemeClr val="bg1"/>
              </a:solidFill>
            </a:endParaRPr>
          </a:p>
        </p:txBody>
      </p:sp>
      <p:sp>
        <p:nvSpPr>
          <p:cNvPr id="7" name="TextBox 6"/>
          <p:cNvSpPr txBox="1"/>
          <p:nvPr/>
        </p:nvSpPr>
        <p:spPr>
          <a:xfrm>
            <a:off x="3950275" y="4497645"/>
            <a:ext cx="2729298" cy="400110"/>
          </a:xfrm>
          <a:prstGeom prst="rect">
            <a:avLst/>
          </a:prstGeom>
          <a:noFill/>
        </p:spPr>
        <p:txBody>
          <a:bodyPr wrap="square" rtlCol="0">
            <a:spAutoFit/>
          </a:bodyPr>
          <a:lstStyle/>
          <a:p>
            <a:pPr algn="l"/>
            <a:r>
              <a:rPr lang="en-GB" sz="2000">
                <a:solidFill>
                  <a:schemeClr val="accent5">
                    <a:lumMod val="50000"/>
                  </a:schemeClr>
                </a:solidFill>
              </a:rPr>
              <a:t>Answer: le vélo</a:t>
            </a:r>
            <a:endParaRPr lang="en-GB" sz="2000" dirty="0">
              <a:solidFill>
                <a:schemeClr val="accent5">
                  <a:lumMod val="50000"/>
                </a:schemeClr>
              </a:solidFill>
            </a:endParaRPr>
          </a:p>
        </p:txBody>
      </p:sp>
      <p:sp>
        <p:nvSpPr>
          <p:cNvPr id="8" name="TextBox 7"/>
          <p:cNvSpPr txBox="1"/>
          <p:nvPr/>
        </p:nvSpPr>
        <p:spPr>
          <a:xfrm>
            <a:off x="4482819" y="5086747"/>
            <a:ext cx="2729298" cy="400110"/>
          </a:xfrm>
          <a:prstGeom prst="rect">
            <a:avLst/>
          </a:prstGeom>
          <a:noFill/>
        </p:spPr>
        <p:txBody>
          <a:bodyPr wrap="square" rtlCol="0">
            <a:spAutoFit/>
          </a:bodyPr>
          <a:lstStyle/>
          <a:p>
            <a:pPr algn="l"/>
            <a:r>
              <a:rPr lang="en-GB" sz="2000">
                <a:solidFill>
                  <a:schemeClr val="accent5">
                    <a:lumMod val="50000"/>
                  </a:schemeClr>
                </a:solidFill>
              </a:rPr>
              <a:t>Answer: porter</a:t>
            </a:r>
            <a:endParaRPr lang="en-GB" sz="2000" dirty="0">
              <a:solidFill>
                <a:schemeClr val="accent5">
                  <a:lumMod val="50000"/>
                </a:schemeClr>
              </a:solidFill>
            </a:endParaRPr>
          </a:p>
        </p:txBody>
      </p:sp>
    </p:spTree>
    <p:extLst>
      <p:ext uri="{BB962C8B-B14F-4D97-AF65-F5344CB8AC3E}">
        <p14:creationId xmlns:p14="http://schemas.microsoft.com/office/powerpoint/2010/main" val="21984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5" name="Rectangle 4"/>
          <p:cNvSpPr/>
          <p:nvPr/>
        </p:nvSpPr>
        <p:spPr>
          <a:xfrm>
            <a:off x="1189638" y="1793459"/>
            <a:ext cx="10299032" cy="4001095"/>
          </a:xfrm>
          <a:prstGeom prst="rect">
            <a:avLst/>
          </a:prstGeom>
        </p:spPr>
        <p:txBody>
          <a:bodyPr wrap="square">
            <a:spAutoFit/>
          </a:bodyPr>
          <a:lstStyle/>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4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p>
          <a:p>
            <a:pPr>
              <a:lnSpc>
                <a:spcPct val="107000"/>
              </a:lnSpc>
              <a:spcAft>
                <a:spcPts val="0"/>
              </a:spcAft>
            </a:pPr>
            <a:endParaRPr lang="en-GB" sz="2000" b="1">
              <a:solidFill>
                <a:srgbClr val="104F75"/>
              </a:solidFill>
              <a:latin typeface="Century Gothic" panose="020B0502020202020204" pitchFamily="34" charset="0"/>
              <a:ea typeface="SimSun" panose="02010600030101010101" pitchFamily="2" charset="-122"/>
              <a:cs typeface="Arial" panose="020B0604020202020204" pitchFamily="34" charset="0"/>
            </a:endParaRPr>
          </a:p>
          <a:p>
            <a:pPr>
              <a:lnSpc>
                <a:spcPct val="107000"/>
              </a:lnSpc>
              <a:spcAft>
                <a:spcPts val="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each sentence, then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it in French. The hint tells you which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verb</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use.</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Are you (singular) finding a solution?	to find</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trouver</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We are studying history.			to study</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étudier</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2" name="Rounded Rectangular Callout 1"/>
          <p:cNvSpPr/>
          <p:nvPr/>
        </p:nvSpPr>
        <p:spPr>
          <a:xfrm>
            <a:off x="6339154" y="641154"/>
            <a:ext cx="5580129" cy="2677399"/>
          </a:xfrm>
          <a:prstGeom prst="wedgeRoundRectCallout">
            <a:avLst>
              <a:gd name="adj1" fmla="val -30854"/>
              <a:gd name="adj2" fmla="val 5737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There are two marks per question.</a:t>
            </a:r>
          </a:p>
          <a:p>
            <a:endParaRPr lang="en-GB"/>
          </a:p>
          <a:p>
            <a:r>
              <a:rPr lang="en-GB"/>
              <a:t>1 mark: Correct intonation</a:t>
            </a:r>
          </a:p>
          <a:p>
            <a:r>
              <a:rPr lang="en-GB"/>
              <a:t> </a:t>
            </a:r>
          </a:p>
          <a:p>
            <a:r>
              <a:rPr lang="en-GB"/>
              <a:t>0.5 mark: Correct pronoun</a:t>
            </a:r>
          </a:p>
          <a:p>
            <a:r>
              <a:rPr lang="de-DE"/>
              <a:t>0.5 mark: Correct -ER verb form </a:t>
            </a:r>
            <a:endParaRPr lang="en-GB"/>
          </a:p>
          <a:p>
            <a:r>
              <a:rPr lang="de-DE"/>
              <a:t> </a:t>
            </a:r>
            <a:endParaRPr lang="en-GB"/>
          </a:p>
          <a:p>
            <a:r>
              <a:rPr lang="de-DE" i="1" u="sng"/>
              <a:t>Notes:</a:t>
            </a:r>
            <a:endParaRPr lang="en-GB"/>
          </a:p>
          <a:p>
            <a:r>
              <a:rPr lang="en-GB"/>
              <a:t>The focus of these items is –ER verb formation. </a:t>
            </a:r>
          </a:p>
        </p:txBody>
      </p:sp>
      <p:sp>
        <p:nvSpPr>
          <p:cNvPr id="7" name="TextBox 6"/>
          <p:cNvSpPr txBox="1"/>
          <p:nvPr/>
        </p:nvSpPr>
        <p:spPr>
          <a:xfrm>
            <a:off x="1457009" y="4443184"/>
            <a:ext cx="4612640" cy="400110"/>
          </a:xfrm>
          <a:prstGeom prst="rect">
            <a:avLst/>
          </a:prstGeom>
          <a:noFill/>
        </p:spPr>
        <p:txBody>
          <a:bodyPr wrap="square" rtlCol="0">
            <a:spAutoFit/>
          </a:bodyPr>
          <a:lstStyle/>
          <a:p>
            <a:pPr algn="l"/>
            <a:r>
              <a:rPr lang="en-GB" sz="2000">
                <a:solidFill>
                  <a:schemeClr val="accent5">
                    <a:lumMod val="50000"/>
                  </a:schemeClr>
                </a:solidFill>
              </a:rPr>
              <a:t>Answer: Trouves-tu une solution ?</a:t>
            </a:r>
            <a:endParaRPr lang="en-GB" sz="2000" dirty="0">
              <a:solidFill>
                <a:schemeClr val="accent5">
                  <a:lumMod val="50000"/>
                </a:schemeClr>
              </a:solidFill>
            </a:endParaRPr>
          </a:p>
        </p:txBody>
      </p:sp>
      <p:sp>
        <p:nvSpPr>
          <p:cNvPr id="8" name="TextBox 7"/>
          <p:cNvSpPr txBox="1"/>
          <p:nvPr/>
        </p:nvSpPr>
        <p:spPr>
          <a:xfrm>
            <a:off x="1478555" y="5719586"/>
            <a:ext cx="4612640" cy="400110"/>
          </a:xfrm>
          <a:prstGeom prst="rect">
            <a:avLst/>
          </a:prstGeom>
          <a:noFill/>
        </p:spPr>
        <p:txBody>
          <a:bodyPr wrap="square" rtlCol="0">
            <a:spAutoFit/>
          </a:bodyPr>
          <a:lstStyle/>
          <a:p>
            <a:pPr algn="l"/>
            <a:r>
              <a:rPr lang="en-GB" sz="2000">
                <a:solidFill>
                  <a:schemeClr val="accent5">
                    <a:lumMod val="50000"/>
                  </a:schemeClr>
                </a:solidFill>
              </a:rPr>
              <a:t>Answer: Nous étudions l’histoire.</a:t>
            </a:r>
            <a:endParaRPr lang="en-GB" sz="2000" dirty="0">
              <a:solidFill>
                <a:schemeClr val="accent5">
                  <a:lumMod val="50000"/>
                </a:schemeClr>
              </a:solidFill>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0" name="Rectangle 9"/>
          <p:cNvSpPr/>
          <p:nvPr/>
        </p:nvSpPr>
        <p:spPr>
          <a:xfrm>
            <a:off x="0" y="377792"/>
            <a:ext cx="3807453"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Arial" panose="020B0604020202020204" pitchFamily="34" charset="0"/>
              </a:rPr>
              <a:t>Grammar: Speaking </a:t>
            </a:r>
            <a:endParaRPr lang="en-GB" sz="2800">
              <a:solidFill>
                <a:schemeClr val="bg1"/>
              </a:solidFill>
            </a:endParaRPr>
          </a:p>
        </p:txBody>
      </p:sp>
    </p:spTree>
    <p:extLst>
      <p:ext uri="{BB962C8B-B14F-4D97-AF65-F5344CB8AC3E}">
        <p14:creationId xmlns:p14="http://schemas.microsoft.com/office/powerpoint/2010/main" val="30957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2" name="Rectangle 1"/>
          <p:cNvSpPr/>
          <p:nvPr/>
        </p:nvSpPr>
        <p:spPr>
          <a:xfrm>
            <a:off x="910164" y="1825238"/>
            <a:ext cx="10796336" cy="3774367"/>
          </a:xfrm>
          <a:prstGeom prst="rect">
            <a:avLst/>
          </a:prstGeom>
        </p:spPr>
        <p:txBody>
          <a:bodyPr wrap="square">
            <a:spAutoFit/>
          </a:bodyPr>
          <a:lstStyle/>
          <a:p>
            <a:pPr>
              <a:lnSpc>
                <a:spcPct val="107000"/>
              </a:lnSpc>
              <a:spcAft>
                <a:spcPts val="800"/>
              </a:spcAft>
            </a:pPr>
            <a:r>
              <a:rPr lang="en-GB" sz="2000"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endParaRPr lang="en-GB" sz="2000">
              <a:solidFill>
                <a:srgbClr val="115076"/>
              </a:solidFill>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15076"/>
                </a:solidFill>
                <a:ea typeface="SimSun" panose="02010600030101010101" pitchFamily="2" charset="-122"/>
                <a:cs typeface="Times New Roman" panose="02020603050405020304" pitchFamily="18" charset="0"/>
              </a:rPr>
              <a:t>Read each sentence, then </a:t>
            </a:r>
            <a:r>
              <a:rPr lang="en-GB" sz="2000" b="1">
                <a:solidFill>
                  <a:srgbClr val="115076"/>
                </a:solidFill>
                <a:ea typeface="SimSun" panose="02010600030101010101" pitchFamily="2" charset="-122"/>
                <a:cs typeface="Times New Roman" panose="02020603050405020304" pitchFamily="18" charset="0"/>
              </a:rPr>
              <a:t>say </a:t>
            </a:r>
            <a:r>
              <a:rPr lang="en-GB" sz="2000">
                <a:solidFill>
                  <a:srgbClr val="115076"/>
                </a:solidFill>
                <a:ea typeface="SimSun" panose="02010600030101010101" pitchFamily="2" charset="-122"/>
                <a:cs typeface="Times New Roman" panose="02020603050405020304" pitchFamily="18" charset="0"/>
              </a:rPr>
              <a:t>it in French. The hint tells you which </a:t>
            </a:r>
            <a:r>
              <a:rPr lang="en-GB" sz="2000" b="1">
                <a:solidFill>
                  <a:srgbClr val="115076"/>
                </a:solidFill>
                <a:ea typeface="SimSun" panose="02010600030101010101" pitchFamily="2" charset="-122"/>
                <a:cs typeface="Times New Roman" panose="02020603050405020304" pitchFamily="18" charset="0"/>
              </a:rPr>
              <a:t>noun</a:t>
            </a:r>
            <a:r>
              <a:rPr lang="en-GB" sz="2000">
                <a:solidFill>
                  <a:srgbClr val="115076"/>
                </a:solidFill>
                <a:ea typeface="SimSun" panose="02010600030101010101" pitchFamily="2" charset="-122"/>
                <a:cs typeface="Times New Roman" panose="02020603050405020304" pitchFamily="18" charset="0"/>
              </a:rPr>
              <a:t> </a:t>
            </a:r>
            <a:r>
              <a:rPr lang="en-GB" sz="2000">
                <a:solidFill>
                  <a:srgbClr val="115076"/>
                </a:solidFill>
              </a:rPr>
              <a:t>and which </a:t>
            </a:r>
            <a:r>
              <a:rPr lang="en-GB" sz="2000" b="1">
                <a:solidFill>
                  <a:srgbClr val="115076"/>
                </a:solidFill>
              </a:rPr>
              <a:t>adjective</a:t>
            </a:r>
            <a:r>
              <a:rPr lang="en-GB" sz="2000">
                <a:solidFill>
                  <a:srgbClr val="115076"/>
                </a:solidFill>
              </a:rPr>
              <a:t> </a:t>
            </a:r>
            <a:r>
              <a:rPr lang="en-GB" sz="2000">
                <a:solidFill>
                  <a:srgbClr val="115076"/>
                </a:solidFill>
                <a:ea typeface="SimSun" panose="02010600030101010101" pitchFamily="2" charset="-122"/>
                <a:cs typeface="Times New Roman" panose="02020603050405020304" pitchFamily="18" charset="0"/>
              </a:rPr>
              <a:t>to use.</a:t>
            </a:r>
          </a:p>
          <a:p>
            <a:pPr>
              <a:lnSpc>
                <a:spcPct val="107000"/>
              </a:lnSpc>
              <a:spcAft>
                <a:spcPts val="800"/>
              </a:spcAft>
            </a:pP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1. We have a green car.		           green = </a:t>
            </a:r>
            <a:r>
              <a:rPr lang="en-GB" sz="2000" i="1">
                <a:solidFill>
                  <a:srgbClr val="115076"/>
                </a:solidFill>
                <a:latin typeface="Century Gothic" panose="020B0502020202020204" pitchFamily="34" charset="0"/>
                <a:ea typeface="SimSun" panose="02010600030101010101" pitchFamily="2" charset="-122"/>
                <a:cs typeface="Times New Roman" panose="02020603050405020304" pitchFamily="18" charset="0"/>
              </a:rPr>
              <a:t>vert</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 car </a:t>
            </a:r>
            <a:r>
              <a:rPr lang="en-GB" sz="2000" i="1">
                <a:solidFill>
                  <a:srgbClr val="115076"/>
                </a:solidFill>
                <a:latin typeface="Century Gothic" panose="020B0502020202020204" pitchFamily="34" charset="0"/>
                <a:ea typeface="SimSun" panose="02010600030101010101" pitchFamily="2" charset="-122"/>
                <a:cs typeface="Times New Roman" panose="02020603050405020304" pitchFamily="18" charset="0"/>
              </a:rPr>
              <a:t>= voiture  (f)</a:t>
            </a:r>
          </a:p>
          <a:p>
            <a:pPr>
              <a:lnSpc>
                <a:spcPct val="107000"/>
              </a:lnSpc>
              <a:spcAft>
                <a:spcPts val="800"/>
              </a:spcAft>
            </a:pP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i="1">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i="1">
                <a:solidFill>
                  <a:srgbClr val="115076"/>
                </a:solidFill>
                <a:latin typeface="Century Gothic" panose="020B0502020202020204" pitchFamily="34" charset="0"/>
                <a:ea typeface="SimSun" panose="02010600030101010101" pitchFamily="2" charset="-122"/>
                <a:cs typeface="Times New Roman" panose="02020603050405020304" pitchFamily="18" charset="0"/>
              </a:rPr>
              <a:t>2. </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The film has an intellligent actress.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intelligent = intelligent; actress</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actrice (f)</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000838" y="509376"/>
            <a:ext cx="6065520" cy="3809347"/>
          </a:xfrm>
          <a:prstGeom prst="wedgeRoundRectCallout">
            <a:avLst>
              <a:gd name="adj1" fmla="val -30883"/>
              <a:gd name="adj2" fmla="val 57012"/>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There are three marks per question.</a:t>
            </a:r>
          </a:p>
          <a:p>
            <a:endParaRPr lang="en-GB"/>
          </a:p>
          <a:p>
            <a:r>
              <a:rPr lang="en-GB"/>
              <a:t>1 mark: Correct word order (article – noun – adjective)</a:t>
            </a:r>
          </a:p>
          <a:p>
            <a:r>
              <a:rPr lang="en-GB"/>
              <a:t> </a:t>
            </a:r>
          </a:p>
          <a:p>
            <a:r>
              <a:rPr lang="en-GB"/>
              <a:t>1 mark: Correct article (and adjective) forms (e.g. feminine singular)</a:t>
            </a:r>
          </a:p>
          <a:p>
            <a:r>
              <a:rPr lang="en-GB" i="1"/>
              <a:t>Note: 0.5 mark for article / 0.5 mark for adjective, where adjective ending can be heard </a:t>
            </a:r>
          </a:p>
          <a:p>
            <a:r>
              <a:rPr lang="en-GB" i="1"/>
              <a:t>(e.g. feminine form)</a:t>
            </a:r>
            <a:endParaRPr lang="en-GB"/>
          </a:p>
          <a:p>
            <a:r>
              <a:rPr lang="en-GB" i="1"/>
              <a:t> </a:t>
            </a:r>
            <a:endParaRPr lang="en-GB"/>
          </a:p>
          <a:p>
            <a:r>
              <a:rPr lang="en-GB"/>
              <a:t>0.5 mark: Correct pronoun</a:t>
            </a:r>
          </a:p>
          <a:p>
            <a:r>
              <a:rPr lang="en-GB"/>
              <a:t>0.5 mark: Correct irregular verb form</a:t>
            </a:r>
          </a:p>
        </p:txBody>
      </p:sp>
      <p:sp>
        <p:nvSpPr>
          <p:cNvPr id="7" name="TextBox 6"/>
          <p:cNvSpPr txBox="1"/>
          <p:nvPr/>
        </p:nvSpPr>
        <p:spPr>
          <a:xfrm>
            <a:off x="1197809" y="4242847"/>
            <a:ext cx="5110523" cy="400110"/>
          </a:xfrm>
          <a:prstGeom prst="rect">
            <a:avLst/>
          </a:prstGeom>
          <a:noFill/>
        </p:spPr>
        <p:txBody>
          <a:bodyPr wrap="square" rtlCol="0">
            <a:spAutoFit/>
          </a:bodyPr>
          <a:lstStyle/>
          <a:p>
            <a:pPr algn="l"/>
            <a:r>
              <a:rPr lang="en-GB" sz="2000">
                <a:solidFill>
                  <a:schemeClr val="accent5">
                    <a:lumMod val="50000"/>
                  </a:schemeClr>
                </a:solidFill>
              </a:rPr>
              <a:t>Answer: Nous avons une voiture verte.</a:t>
            </a:r>
            <a:endParaRPr lang="en-GB" sz="2000" dirty="0">
              <a:solidFill>
                <a:schemeClr val="accent5">
                  <a:lumMod val="50000"/>
                </a:schemeClr>
              </a:solidFill>
            </a:endParaRPr>
          </a:p>
        </p:txBody>
      </p:sp>
      <p:sp>
        <p:nvSpPr>
          <p:cNvPr id="8" name="TextBox 7"/>
          <p:cNvSpPr txBox="1"/>
          <p:nvPr/>
        </p:nvSpPr>
        <p:spPr>
          <a:xfrm>
            <a:off x="1197808" y="5512714"/>
            <a:ext cx="5583992" cy="400110"/>
          </a:xfrm>
          <a:prstGeom prst="rect">
            <a:avLst/>
          </a:prstGeom>
          <a:noFill/>
        </p:spPr>
        <p:txBody>
          <a:bodyPr wrap="square" rtlCol="0">
            <a:spAutoFit/>
          </a:bodyPr>
          <a:lstStyle/>
          <a:p>
            <a:pPr algn="l"/>
            <a:r>
              <a:rPr lang="en-GB" sz="2000" dirty="0">
                <a:solidFill>
                  <a:schemeClr val="accent5">
                    <a:lumMod val="50000"/>
                  </a:schemeClr>
                </a:solidFill>
              </a:rPr>
              <a:t>Answer: Le film a </a:t>
            </a:r>
            <a:r>
              <a:rPr lang="en-GB" sz="2000" dirty="0" err="1">
                <a:solidFill>
                  <a:schemeClr val="accent5">
                    <a:lumMod val="50000"/>
                  </a:schemeClr>
                </a:solidFill>
              </a:rPr>
              <a:t>une</a:t>
            </a:r>
            <a:r>
              <a:rPr lang="en-GB" sz="2000" dirty="0">
                <a:solidFill>
                  <a:schemeClr val="accent5">
                    <a:lumMod val="50000"/>
                  </a:schemeClr>
                </a:solidFill>
              </a:rPr>
              <a:t> </a:t>
            </a:r>
            <a:r>
              <a:rPr lang="en-GB" sz="2000" dirty="0" err="1">
                <a:solidFill>
                  <a:schemeClr val="accent5">
                    <a:lumMod val="50000"/>
                  </a:schemeClr>
                </a:solidFill>
              </a:rPr>
              <a:t>actrice</a:t>
            </a:r>
            <a:r>
              <a:rPr lang="en-GB" sz="2000" dirty="0">
                <a:solidFill>
                  <a:schemeClr val="accent5">
                    <a:lumMod val="50000"/>
                  </a:schemeClr>
                </a:solidFill>
              </a:rPr>
              <a:t> </a:t>
            </a:r>
            <a:r>
              <a:rPr lang="en-GB" sz="2000" dirty="0" err="1">
                <a:solidFill>
                  <a:schemeClr val="accent5">
                    <a:lumMod val="50000"/>
                  </a:schemeClr>
                </a:solidFill>
              </a:rPr>
              <a:t>intelligente</a:t>
            </a:r>
            <a:r>
              <a:rPr lang="en-GB" sz="2000" dirty="0">
                <a:solidFill>
                  <a:schemeClr val="accent5">
                    <a:lumMod val="50000"/>
                  </a:schemeClr>
                </a:solidFill>
              </a:rPr>
              <a:t>.</a:t>
            </a: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0" name="Rectangle 9"/>
          <p:cNvSpPr/>
          <p:nvPr/>
        </p:nvSpPr>
        <p:spPr>
          <a:xfrm>
            <a:off x="0" y="377792"/>
            <a:ext cx="3807453"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Arial" panose="020B0604020202020204" pitchFamily="34" charset="0"/>
              </a:rPr>
              <a:t>Grammar: Speaking </a:t>
            </a:r>
            <a:endParaRPr lang="en-GB" sz="2800">
              <a:solidFill>
                <a:schemeClr val="bg1"/>
              </a:solidFill>
            </a:endParaRPr>
          </a:p>
        </p:txBody>
      </p:sp>
    </p:spTree>
    <p:extLst>
      <p:ext uri="{BB962C8B-B14F-4D97-AF65-F5344CB8AC3E}">
        <p14:creationId xmlns:p14="http://schemas.microsoft.com/office/powerpoint/2010/main" val="7782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rectangle">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5272736" cy="721474"/>
          </a:xfrm>
        </p:spPr>
        <p:txBody>
          <a:bodyPr>
            <a:normAutofit/>
          </a:bodyPr>
          <a:lstStyle/>
          <a:p>
            <a:r>
              <a:rPr lang="en-GB" sz="2800" b="1" dirty="0">
                <a:solidFill>
                  <a:schemeClr val="bg1"/>
                </a:solidFill>
              </a:rPr>
              <a:t>Vocabulary: Listening</a:t>
            </a:r>
          </a:p>
        </p:txBody>
      </p:sp>
      <p:sp>
        <p:nvSpPr>
          <p:cNvPr id="14" name="Rounded Rectangular Callout 13"/>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7" name="Rectangle 16"/>
          <p:cNvSpPr/>
          <p:nvPr/>
        </p:nvSpPr>
        <p:spPr>
          <a:xfrm>
            <a:off x="484095" y="1170868"/>
            <a:ext cx="11063472" cy="1080296"/>
          </a:xfrm>
          <a:prstGeom prst="rect">
            <a:avLst/>
          </a:prstGeom>
        </p:spPr>
        <p:txBody>
          <a:bodyPr wrap="square">
            <a:spAutoFit/>
          </a:bodyPr>
          <a:lstStyle/>
          <a:p>
            <a:pPr>
              <a:lnSpc>
                <a:spcPct val="107000"/>
              </a:lnSpc>
              <a:spcAft>
                <a:spcPts val="0"/>
              </a:spcAft>
            </a:pP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 will hear some</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words.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 a tick under the picture or English word</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that best matches what you hear. You will hear each word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minute and 50 seconds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to complete.</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pic>
        <p:nvPicPr>
          <p:cNvPr id="6" name="un ordinateur" descr="icon for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780" y="2948578"/>
            <a:ext cx="609600" cy="60960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3876545649"/>
              </p:ext>
            </p:extLst>
          </p:nvPr>
        </p:nvGraphicFramePr>
        <p:xfrm>
          <a:off x="627016" y="2201818"/>
          <a:ext cx="10920550" cy="210312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273111">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104F75"/>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pic>
        <p:nvPicPr>
          <p:cNvPr id="2" name="Picture 1" descr="closed book"/>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8405" y="2564977"/>
            <a:ext cx="957921" cy="1110149"/>
          </a:xfrm>
          <a:prstGeom prst="rect">
            <a:avLst/>
          </a:prstGeom>
        </p:spPr>
      </p:pic>
      <p:pic>
        <p:nvPicPr>
          <p:cNvPr id="3" name="Picture 2" descr="laptop"/>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7715" y="2562070"/>
            <a:ext cx="1406472" cy="1040789"/>
          </a:xfrm>
          <a:prstGeom prst="rect">
            <a:avLst/>
          </a:prstGeom>
        </p:spPr>
      </p:pic>
      <p:pic>
        <p:nvPicPr>
          <p:cNvPr id="5" name="Picture 4" descr="bik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4727" y="2461047"/>
            <a:ext cx="1781003" cy="1258575"/>
          </a:xfrm>
          <a:prstGeom prst="rect">
            <a:avLst/>
          </a:prstGeom>
        </p:spPr>
      </p:pic>
      <p:pic>
        <p:nvPicPr>
          <p:cNvPr id="7" name="Picture 6" descr="ca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22588" y="2434657"/>
            <a:ext cx="1567742" cy="1240469"/>
          </a:xfrm>
          <a:prstGeom prst="rect">
            <a:avLst/>
          </a:prstGeom>
        </p:spPr>
      </p:pic>
      <p:pic>
        <p:nvPicPr>
          <p:cNvPr id="11" name="Picture 10" descr="green checkmark">
            <a:extLst>
              <a:ext uri="{FF2B5EF4-FFF2-40B4-BE49-F238E27FC236}">
                <a16:creationId xmlns:a16="http://schemas.microsoft.com/office/drawing/2014/main" id="{F317B3F5-E6E0-4092-ACEF-C9F84D9451C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22636" y="3836641"/>
            <a:ext cx="449565" cy="468297"/>
          </a:xfrm>
          <a:prstGeom prst="rect">
            <a:avLst/>
          </a:prstGeom>
        </p:spPr>
      </p:pic>
      <p:pic>
        <p:nvPicPr>
          <p:cNvPr id="8" name="porter" descr="icon for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9780" y="5052060"/>
            <a:ext cx="609600" cy="6096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1668609880"/>
              </p:ext>
            </p:extLst>
          </p:nvPr>
        </p:nvGraphicFramePr>
        <p:xfrm>
          <a:off x="627016" y="4363720"/>
          <a:ext cx="10920550" cy="198628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r>
                        <a:rPr lang="en-GB" sz="2000" b="0">
                          <a:solidFill>
                            <a:srgbClr val="104F75"/>
                          </a:solidFill>
                        </a:rPr>
                        <a:t>to ask</a:t>
                      </a:r>
                    </a:p>
                    <a:p>
                      <a:pPr algn="ctr"/>
                      <a:endParaRPr lang="en-GB" sz="2000" b="0">
                        <a:solidFill>
                          <a:srgbClr val="104F75"/>
                        </a:solidFill>
                      </a:endParaRPr>
                    </a:p>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give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show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a:t>
                      </a:r>
                      <a:r>
                        <a:rPr lang="en-GB" sz="2000" b="0" baseline="0">
                          <a:solidFill>
                            <a:srgbClr val="104F75"/>
                          </a:solidFill>
                        </a:rPr>
                        <a:t> wear</a:t>
                      </a: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370840">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pic>
        <p:nvPicPr>
          <p:cNvPr id="12" name="Picture 11" descr="green checkmark">
            <a:extLst>
              <a:ext uri="{FF2B5EF4-FFF2-40B4-BE49-F238E27FC236}">
                <a16:creationId xmlns:a16="http://schemas.microsoft.com/office/drawing/2014/main" id="{F317B3F5-E6E0-4092-ACEF-C9F84D9451C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49839" y="5881703"/>
            <a:ext cx="449565" cy="468297"/>
          </a:xfrm>
          <a:prstGeom prst="rect">
            <a:avLst/>
          </a:prstGeom>
        </p:spPr>
      </p:pic>
    </p:spTree>
    <p:extLst>
      <p:ext uri="{BB962C8B-B14F-4D97-AF65-F5344CB8AC3E}">
        <p14:creationId xmlns:p14="http://schemas.microsoft.com/office/powerpoint/2010/main" val="31631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860" fill="hold"/>
                                        <p:tgtEl>
                                          <p:spTgt spid="6"/>
                                        </p:tgtEl>
                                      </p:cBhvr>
                                    </p:cmd>
                                  </p:childTnLst>
                                </p:cTn>
                              </p:par>
                            </p:childTnLst>
                          </p:cTn>
                        </p:par>
                      </p:childTnLst>
                    </p:cTn>
                  </p:par>
                </p:childTnLst>
              </p:cTn>
              <p:nextCondLst>
                <p:cond evt="onClick" delay="0">
                  <p:tgtEl>
                    <p:spTgt spid="6"/>
                  </p:tgtEl>
                </p:cond>
              </p:nextCondLst>
            </p:seq>
            <p:audio>
              <p:cMediaNode vol="80000">
                <p:cTn id="20" fill="hold" display="0">
                  <p:stCondLst>
                    <p:cond delay="indefinite"/>
                  </p:stCondLst>
                  <p:endCondLst>
                    <p:cond evt="onStopAudio" delay="0">
                      <p:tgtEl>
                        <p:sldTgt/>
                      </p:tgtEl>
                    </p:cond>
                  </p:endCondLst>
                </p:cTn>
                <p:tgtEl>
                  <p:spTgt spid="6"/>
                </p:tgtEl>
              </p:cMediaNode>
            </p:audio>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739" fill="hold"/>
                                        <p:tgtEl>
                                          <p:spTgt spid="8"/>
                                        </p:tgtEl>
                                      </p:cBhvr>
                                    </p:cmd>
                                  </p:childTnLst>
                                </p:cTn>
                              </p:par>
                            </p:childTnLst>
                          </p:cTn>
                        </p:par>
                      </p:childTnLst>
                    </p:cTn>
                  </p:par>
                </p:childTnLst>
              </p:cTn>
              <p:nextCondLst>
                <p:cond evt="onClick" delay="0">
                  <p:tgtEl>
                    <p:spTgt spid="8"/>
                  </p:tgtEl>
                </p:cond>
              </p:nextCondLst>
            </p:seq>
            <p:audio>
              <p:cMediaNode vol="80000">
                <p:cTn id="26" fill="hold" display="0">
                  <p:stCondLst>
                    <p:cond delay="indefinite"/>
                  </p:stCondLst>
                  <p:endCondLst>
                    <p:cond evt="onStopAudio" delay="0">
                      <p:tgtEl>
                        <p:sldTgt/>
                      </p:tgtEl>
                    </p:cond>
                  </p:endCondLst>
                </p:cTn>
                <p:tgtEl>
                  <p:spTgt spid="8"/>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5526402" cy="721474"/>
          </a:xfrm>
        </p:spPr>
        <p:txBody>
          <a:bodyPr>
            <a:normAutofit/>
          </a:bodyPr>
          <a:lstStyle/>
          <a:p>
            <a:r>
              <a:rPr lang="en-GB" sz="2800" b="1">
                <a:solidFill>
                  <a:schemeClr val="bg1"/>
                </a:solidFill>
              </a:rPr>
              <a:t>Vocabulary: Listening</a:t>
            </a:r>
            <a:endParaRPr lang="en-GB" sz="2800" b="1" dirty="0">
              <a:solidFill>
                <a:schemeClr val="bg1"/>
              </a:solidFill>
            </a:endParaRPr>
          </a:p>
        </p:txBody>
      </p:sp>
      <p:sp>
        <p:nvSpPr>
          <p:cNvPr id="2" name="Rectangle 1"/>
          <p:cNvSpPr/>
          <p:nvPr/>
        </p:nvSpPr>
        <p:spPr>
          <a:xfrm>
            <a:off x="320843" y="1241783"/>
            <a:ext cx="11357810" cy="750975"/>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B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words.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 a tick under the type of word</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 hear.  </a:t>
            </a: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each word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35352231"/>
              </p:ext>
            </p:extLst>
          </p:nvPr>
        </p:nvGraphicFramePr>
        <p:xfrm>
          <a:off x="320845" y="2091120"/>
          <a:ext cx="11357809" cy="3913632"/>
        </p:xfrm>
        <a:graphic>
          <a:graphicData uri="http://schemas.openxmlformats.org/drawingml/2006/table">
            <a:tbl>
              <a:tblPr firstRow="1" firstCol="1" bandRow="1">
                <a:tableStyleId>{5C22544A-7EE6-4342-B048-85BDC9FD1C3A}</a:tableStyleId>
              </a:tblPr>
              <a:tblGrid>
                <a:gridCol w="593058">
                  <a:extLst>
                    <a:ext uri="{9D8B030D-6E8A-4147-A177-3AD203B41FA5}">
                      <a16:colId xmlns:a16="http://schemas.microsoft.com/office/drawing/2014/main" val="1595151095"/>
                    </a:ext>
                  </a:extLst>
                </a:gridCol>
                <a:gridCol w="2690924">
                  <a:extLst>
                    <a:ext uri="{9D8B030D-6E8A-4147-A177-3AD203B41FA5}">
                      <a16:colId xmlns:a16="http://schemas.microsoft.com/office/drawing/2014/main" val="4048095990"/>
                    </a:ext>
                  </a:extLst>
                </a:gridCol>
                <a:gridCol w="2690924">
                  <a:extLst>
                    <a:ext uri="{9D8B030D-6E8A-4147-A177-3AD203B41FA5}">
                      <a16:colId xmlns:a16="http://schemas.microsoft.com/office/drawing/2014/main" val="4119267753"/>
                    </a:ext>
                  </a:extLst>
                </a:gridCol>
                <a:gridCol w="2690924">
                  <a:extLst>
                    <a:ext uri="{9D8B030D-6E8A-4147-A177-3AD203B41FA5}">
                      <a16:colId xmlns:a16="http://schemas.microsoft.com/office/drawing/2014/main" val="1488693682"/>
                    </a:ext>
                  </a:extLst>
                </a:gridCol>
                <a:gridCol w="2691979">
                  <a:extLst>
                    <a:ext uri="{9D8B030D-6E8A-4147-A177-3AD203B41FA5}">
                      <a16:colId xmlns:a16="http://schemas.microsoft.com/office/drawing/2014/main" val="1985849078"/>
                    </a:ext>
                  </a:extLst>
                </a:gridCol>
              </a:tblGrid>
              <a:tr h="0">
                <a:tc gridSpan="5">
                  <a:txBody>
                    <a:bodyPr/>
                    <a:lstStyle/>
                    <a:p>
                      <a:pPr>
                        <a:lnSpc>
                          <a:spcPct val="107000"/>
                        </a:lnSpc>
                        <a:spcAft>
                          <a:spcPts val="0"/>
                        </a:spcAft>
                      </a:pPr>
                      <a:r>
                        <a:rPr lang="en-GB" sz="2000">
                          <a:solidFill>
                            <a:srgbClr val="104F75"/>
                          </a:solidFill>
                          <a:effectLst/>
                        </a:rPr>
                        <a:t> </a:t>
                      </a:r>
                    </a:p>
                    <a:p>
                      <a:pPr>
                        <a:lnSpc>
                          <a:spcPct val="107000"/>
                        </a:lnSpc>
                        <a:spcAft>
                          <a:spcPts val="0"/>
                        </a:spcAft>
                      </a:pPr>
                      <a:r>
                        <a:rPr lang="en-GB" sz="2000">
                          <a:solidFill>
                            <a:srgbClr val="104F75"/>
                          </a:solidFill>
                          <a:effectLst/>
                        </a:rPr>
                        <a:t>This word is a good example of …</a:t>
                      </a: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0434826"/>
                  </a:ext>
                </a:extLst>
              </a:tr>
              <a:tr h="0">
                <a:tc>
                  <a:txBody>
                    <a:bodyPr/>
                    <a:lstStyle/>
                    <a:p>
                      <a:pPr algn="ctr">
                        <a:lnSpc>
                          <a:spcPct val="107000"/>
                        </a:lnSpc>
                        <a:spcAft>
                          <a:spcPts val="0"/>
                        </a:spcAft>
                      </a:pPr>
                      <a:r>
                        <a:rPr lang="en-GB" sz="2000">
                          <a:solidFill>
                            <a:srgbClr val="002060"/>
                          </a:solidFill>
                          <a:effectLst/>
                        </a:rPr>
                        <a:t>1</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an animal</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 place</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 person</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an</a:t>
                      </a:r>
                      <a:r>
                        <a:rPr lang="en-GB" sz="2000" baseline="0">
                          <a:solidFill>
                            <a:srgbClr val="002060"/>
                          </a:solidFill>
                          <a:effectLst/>
                        </a:rPr>
                        <a:t> object</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730022"/>
                  </a:ext>
                </a:extLst>
              </a:tr>
              <a:tr h="0">
                <a:tc>
                  <a:txBody>
                    <a:bodyPr/>
                    <a:lstStyle/>
                    <a:p>
                      <a:pPr algn="ctr">
                        <a:lnSpc>
                          <a:spcPct val="107000"/>
                        </a:lnSpc>
                        <a:spcAft>
                          <a:spcPts val="0"/>
                        </a:spcAft>
                      </a:pPr>
                      <a:r>
                        <a:rPr lang="en-GB" sz="2000">
                          <a:solidFill>
                            <a:srgbClr val="002060"/>
                          </a:solidFill>
                          <a:effectLst/>
                        </a:rPr>
                        <a:t>2</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listen to</a:t>
                      </a:r>
                    </a:p>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watch</a:t>
                      </a:r>
                    </a:p>
                    <a:p>
                      <a:pPr algn="ctr">
                        <a:lnSpc>
                          <a:spcPct val="107000"/>
                        </a:lnSpc>
                        <a:spcAft>
                          <a:spcPts val="0"/>
                        </a:spcAft>
                      </a:pPr>
                      <a:r>
                        <a:rPr lang="en-GB" sz="2000">
                          <a:solidFill>
                            <a:srgbClr val="002060"/>
                          </a:solidFill>
                          <a:effectLst/>
                        </a:rPr>
                        <a:t> [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open</a:t>
                      </a:r>
                    </a:p>
                    <a:p>
                      <a:pPr algn="ctr">
                        <a:lnSpc>
                          <a:spcPct val="107000"/>
                        </a:lnSpc>
                        <a:spcAft>
                          <a:spcPts val="0"/>
                        </a:spcAft>
                      </a:pPr>
                      <a:r>
                        <a:rPr lang="en-GB" sz="2000">
                          <a:solidFill>
                            <a:srgbClr val="002060"/>
                          </a:solidFill>
                          <a:effectLst/>
                        </a:rPr>
                        <a:t> [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write</a:t>
                      </a:r>
                    </a:p>
                    <a:p>
                      <a:pPr algn="ctr">
                        <a:lnSpc>
                          <a:spcPct val="107000"/>
                        </a:lnSpc>
                        <a:spcAft>
                          <a:spcPts val="0"/>
                        </a:spcAft>
                      </a:pPr>
                      <a:r>
                        <a:rPr lang="en-GB" sz="2000">
                          <a:solidFill>
                            <a:srgbClr val="002060"/>
                          </a:solidFill>
                          <a:effectLst/>
                        </a:rPr>
                        <a:t> [  ]</a:t>
                      </a:r>
                    </a:p>
                    <a:p>
                      <a:pPr algn="ct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32450"/>
                  </a:ext>
                </a:extLst>
              </a:tr>
            </a:tbl>
          </a:graphicData>
        </a:graphic>
      </p:graphicFrame>
      <p:pic>
        <p:nvPicPr>
          <p:cNvPr id="6" name="Picture 5" descr="green checkmark">
            <a:extLst>
              <a:ext uri="{FF2B5EF4-FFF2-40B4-BE49-F238E27FC236}">
                <a16:creationId xmlns:a16="http://schemas.microsoft.com/office/drawing/2014/main" id="{F317B3F5-E6E0-4092-ACEF-C9F84D9451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7445" y="3579639"/>
            <a:ext cx="449565" cy="468297"/>
          </a:xfrm>
          <a:prstGeom prst="rect">
            <a:avLst/>
          </a:prstGeom>
        </p:spPr>
      </p:pic>
      <p:pic>
        <p:nvPicPr>
          <p:cNvPr id="8" name="Picture 7" descr="green checkmark">
            <a:extLst>
              <a:ext uri="{FF2B5EF4-FFF2-40B4-BE49-F238E27FC236}">
                <a16:creationId xmlns:a16="http://schemas.microsoft.com/office/drawing/2014/main" id="{F317B3F5-E6E0-4092-ACEF-C9F84D9451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7445" y="5174778"/>
            <a:ext cx="449565" cy="468297"/>
          </a:xfrm>
          <a:prstGeom prst="rect">
            <a:avLst/>
          </a:prstGeom>
        </p:spPr>
      </p:pic>
      <p:sp>
        <p:nvSpPr>
          <p:cNvPr id="9" name="Rounded Rectangular Callout 8"/>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3" name="un chanteur" descr="icon for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043" y="3438336"/>
            <a:ext cx="609600" cy="609600"/>
          </a:xfrm>
          <a:prstGeom prst="rect">
            <a:avLst/>
          </a:prstGeom>
        </p:spPr>
      </p:pic>
      <p:pic>
        <p:nvPicPr>
          <p:cNvPr id="5" name="une fenetre" descr="icon for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8324" y="4883914"/>
            <a:ext cx="609600" cy="609600"/>
          </a:xfrm>
          <a:prstGeom prst="rect">
            <a:avLst/>
          </a:prstGeom>
        </p:spPr>
      </p:pic>
    </p:spTree>
    <p:extLst>
      <p:ext uri="{BB962C8B-B14F-4D97-AF65-F5344CB8AC3E}">
        <p14:creationId xmlns:p14="http://schemas.microsoft.com/office/powerpoint/2010/main" val="3806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497"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243"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Vocabulary: Reading &amp; Writing </a:t>
            </a:r>
            <a:endParaRPr lang="en-GB" sz="2000" b="1" dirty="0">
              <a:solidFill>
                <a:schemeClr val="bg1"/>
              </a:solidFill>
            </a:endParaRPr>
          </a:p>
        </p:txBody>
      </p:sp>
      <p:sp>
        <p:nvSpPr>
          <p:cNvPr id="2" name="Rectangle 1"/>
          <p:cNvSpPr/>
          <p:nvPr/>
        </p:nvSpPr>
        <p:spPr>
          <a:xfrm>
            <a:off x="999957" y="1689283"/>
            <a:ext cx="10646611" cy="4373505"/>
          </a:xfrm>
          <a:prstGeom prst="rect">
            <a:avLst/>
          </a:prstGeom>
        </p:spPr>
        <p:txBody>
          <a:bodyPr wrap="square">
            <a:spAutoFit/>
          </a:bodyPr>
          <a:lstStyle/>
          <a:p>
            <a:pPr>
              <a:lnSpc>
                <a:spcPct val="107000"/>
              </a:lnSpc>
              <a:spcAft>
                <a:spcPts val="0"/>
              </a:spcAft>
            </a:pP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Translate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the </a:t>
            </a:r>
            <a:r>
              <a:rPr lang="en-GB" sz="2000" b="1" u="sng"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underlined</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French words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the English sentence.</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1 ½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p>
          <a:p>
            <a:pPr>
              <a:lnSpc>
                <a:spcPct val="107000"/>
              </a:lnSpc>
              <a:spcAft>
                <a:spcPts val="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1) Tu </a:t>
            </a:r>
            <a:r>
              <a:rPr lang="en-GB"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aimes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le </a:t>
            </a:r>
            <a:r>
              <a:rPr lang="en-GB" sz="2000" b="1" u="sng"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bateau</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	Do you like the  _____________?	  (write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one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word)</a:t>
            </a:r>
            <a:b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b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2) </a:t>
            </a:r>
            <a:r>
              <a:rPr lang="en-GB"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Vous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avez</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une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voiture </a:t>
            </a:r>
            <a:r>
              <a:rPr lang="en-GB" sz="2000" b="1" u="sng"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chère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You have an ____________ car. (write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one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word)</a:t>
            </a:r>
            <a:b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b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 (English spelling is not marked)</a:t>
            </a:r>
          </a:p>
        </p:txBody>
      </p:sp>
      <p:sp>
        <p:nvSpPr>
          <p:cNvPr id="6" name="TextBox 5"/>
          <p:cNvSpPr txBox="1"/>
          <p:nvPr/>
        </p:nvSpPr>
        <p:spPr>
          <a:xfrm>
            <a:off x="7073884" y="4268547"/>
            <a:ext cx="2255520" cy="400110"/>
          </a:xfrm>
          <a:prstGeom prst="rect">
            <a:avLst/>
          </a:prstGeom>
          <a:noFill/>
        </p:spPr>
        <p:txBody>
          <a:bodyPr wrap="square" rtlCol="0">
            <a:spAutoFit/>
          </a:bodyPr>
          <a:lstStyle/>
          <a:p>
            <a:pPr algn="l"/>
            <a:r>
              <a:rPr lang="en-GB" sz="2000">
                <a:solidFill>
                  <a:schemeClr val="accent5">
                    <a:lumMod val="50000"/>
                  </a:schemeClr>
                </a:solidFill>
              </a:rPr>
              <a:t>boat</a:t>
            </a:r>
            <a:endParaRPr lang="en-GB" sz="2000" dirty="0">
              <a:solidFill>
                <a:schemeClr val="accent5">
                  <a:lumMod val="50000"/>
                </a:schemeClr>
              </a:solidFill>
            </a:endParaRPr>
          </a:p>
        </p:txBody>
      </p:sp>
      <p:sp>
        <p:nvSpPr>
          <p:cNvPr id="7" name="TextBox 6"/>
          <p:cNvSpPr txBox="1"/>
          <p:nvPr/>
        </p:nvSpPr>
        <p:spPr>
          <a:xfrm>
            <a:off x="7300687" y="5252283"/>
            <a:ext cx="1538514" cy="400110"/>
          </a:xfrm>
          <a:prstGeom prst="rect">
            <a:avLst/>
          </a:prstGeom>
          <a:noFill/>
        </p:spPr>
        <p:txBody>
          <a:bodyPr wrap="square" rtlCol="0">
            <a:spAutoFit/>
          </a:bodyPr>
          <a:lstStyle/>
          <a:p>
            <a:pPr algn="l"/>
            <a:r>
              <a:rPr lang="en-GB" sz="2000">
                <a:solidFill>
                  <a:schemeClr val="accent5">
                    <a:lumMod val="50000"/>
                  </a:schemeClr>
                </a:solidFill>
              </a:rPr>
              <a:t>expensive</a:t>
            </a:r>
            <a:endParaRPr lang="en-GB" sz="2000" dirty="0">
              <a:solidFill>
                <a:schemeClr val="accent5">
                  <a:lumMod val="50000"/>
                </a:schemeClr>
              </a:solidFill>
            </a:endParaRPr>
          </a:p>
        </p:txBody>
      </p:sp>
    </p:spTree>
    <p:extLst>
      <p:ext uri="{BB962C8B-B14F-4D97-AF65-F5344CB8AC3E}">
        <p14:creationId xmlns:p14="http://schemas.microsoft.com/office/powerpoint/2010/main" val="36561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dirty="0">
                <a:solidFill>
                  <a:schemeClr val="bg1"/>
                </a:solidFill>
              </a:rPr>
              <a:t>Vocabulary: Reading &amp; Writing </a:t>
            </a:r>
          </a:p>
        </p:txBody>
      </p:sp>
      <p:sp>
        <p:nvSpPr>
          <p:cNvPr id="6" name="Rectangle 4"/>
          <p:cNvSpPr>
            <a:spLocks noChangeArrowheads="1"/>
          </p:cNvSpPr>
          <p:nvPr/>
        </p:nvSpPr>
        <p:spPr bwMode="auto">
          <a:xfrm>
            <a:off x="320842" y="4192757"/>
            <a:ext cx="11710737"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1) </a:t>
            </a:r>
            <a:r>
              <a:rPr kumimoji="0" lang="en-GB" altLang="en-US" sz="2000" b="1" i="0" u="sng" strike="noStrike" cap="none" normalizeH="0" baseline="0" dirty="0">
                <a:ln>
                  <a:noFill/>
                </a:ln>
                <a:solidFill>
                  <a:srgbClr val="104F75"/>
                </a:solidFill>
                <a:effectLst/>
                <a:ea typeface="Times New Roman" panose="02020603050405020304" pitchFamily="18" charset="0"/>
                <a:cs typeface="Arial" panose="020B0604020202020204" pitchFamily="34" charset="0"/>
              </a:rPr>
              <a:t>The teacher (m)</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is funny.	______ ________________ </a:t>
            </a:r>
            <a:r>
              <a:rPr lang="en-GB" altLang="en-US" sz="2000" dirty="0" err="1">
                <a:solidFill>
                  <a:srgbClr val="104F75"/>
                </a:solidFill>
                <a:ea typeface="Times New Roman" panose="02020603050405020304" pitchFamily="18" charset="0"/>
                <a:cs typeface="Arial" panose="020B0604020202020204" pitchFamily="34" charset="0"/>
              </a:rPr>
              <a:t>est</a:t>
            </a:r>
            <a:r>
              <a:rPr lang="en-GB" altLang="en-US" sz="2000" dirty="0">
                <a:solidFill>
                  <a:srgbClr val="104F75"/>
                </a:solidFill>
                <a:ea typeface="Times New Roman" panose="02020603050405020304" pitchFamily="18" charset="0"/>
                <a:cs typeface="Arial" panose="020B0604020202020204" pitchFamily="34" charset="0"/>
              </a:rPr>
              <a:t> </a:t>
            </a:r>
            <a:r>
              <a:rPr lang="en-GB" altLang="en-US" sz="2000" dirty="0" err="1">
                <a:solidFill>
                  <a:srgbClr val="104F75"/>
                </a:solidFill>
                <a:ea typeface="Times New Roman" panose="02020603050405020304" pitchFamily="18" charset="0"/>
                <a:cs typeface="Arial" panose="020B0604020202020204" pitchFamily="34" charset="0"/>
              </a:rPr>
              <a:t>drôle</a:t>
            </a:r>
            <a:r>
              <a:rPr lang="en-GB" altLang="en-US" sz="2000" dirty="0">
                <a:solidFill>
                  <a:srgbClr val="104F75"/>
                </a:solidFill>
                <a:ea typeface="Times New Roman" panose="02020603050405020304" pitchFamily="18" charset="0"/>
                <a:cs typeface="Arial" panose="020B0604020202020204" pitchFamily="34" charset="0"/>
              </a:rPr>
              <a:t>.</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two</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104F75"/>
              </a:solidFill>
              <a:effectLst/>
            </a:endParaRPr>
          </a:p>
          <a:p>
            <a:pPr lvl="0" eaLnBrk="0" fontAlgn="base" hangingPunct="0">
              <a:spcBef>
                <a:spcPct val="0"/>
              </a:spcBef>
              <a:spcAft>
                <a:spcPct val="0"/>
              </a:spcAft>
            </a:pP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2) He likes </a:t>
            </a:r>
            <a:r>
              <a:rPr kumimoji="0" lang="en-GB" altLang="en-US" sz="2000" b="1" i="0" u="sng" strike="noStrike" cap="none" normalizeH="0" baseline="0" dirty="0">
                <a:ln>
                  <a:noFill/>
                </a:ln>
                <a:solidFill>
                  <a:srgbClr val="104F75"/>
                </a:solidFill>
                <a:effectLst/>
                <a:ea typeface="Times New Roman" panose="02020603050405020304" pitchFamily="18" charset="0"/>
                <a:cs typeface="Arial" panose="020B0604020202020204" pitchFamily="34" charset="0"/>
              </a:rPr>
              <a:t>working</a:t>
            </a:r>
            <a:r>
              <a:rPr lang="en-GB" altLang="en-US" sz="2000" dirty="0">
                <a:solidFill>
                  <a:srgbClr val="104F75"/>
                </a:solidFill>
                <a:ea typeface="Times New Roman" panose="02020603050405020304" pitchFamily="18" charset="0"/>
                <a:cs typeface="Arial" panose="020B0604020202020204" pitchFamily="34" charset="0"/>
              </a:rPr>
              <a:t> at the school.	Il </a:t>
            </a:r>
            <a:r>
              <a:rPr lang="en-GB" altLang="en-US" sz="2000" dirty="0" err="1">
                <a:solidFill>
                  <a:srgbClr val="104F75"/>
                </a:solidFill>
                <a:ea typeface="Times New Roman" panose="02020603050405020304" pitchFamily="18" charset="0"/>
                <a:cs typeface="Arial" panose="020B0604020202020204" pitchFamily="34" charset="0"/>
              </a:rPr>
              <a:t>aime</a:t>
            </a:r>
            <a:r>
              <a:rPr lang="en-GB" altLang="en-US" sz="2000" dirty="0">
                <a:solidFill>
                  <a:srgbClr val="104F75"/>
                </a:solidFill>
                <a:ea typeface="Times New Roman" panose="02020603050405020304" pitchFamily="18" charset="0"/>
                <a:cs typeface="Arial" panose="020B0604020202020204" pitchFamily="34" charset="0"/>
              </a:rPr>
              <a:t> </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__________</a:t>
            </a:r>
            <a:r>
              <a:rPr kumimoji="0" lang="de-DE" altLang="en-US" sz="2000" b="0" i="0" u="none" strike="noStrike" cap="none" normalizeH="0" dirty="0">
                <a:ln>
                  <a:noFill/>
                </a:ln>
                <a:solidFill>
                  <a:srgbClr val="104F75"/>
                </a:solidFill>
                <a:effectLst/>
                <a:ea typeface="Times New Roman" panose="02020603050405020304" pitchFamily="18" charset="0"/>
                <a:cs typeface="Arial" panose="020B0604020202020204" pitchFamily="34" charset="0"/>
              </a:rPr>
              <a:t> à l‘école.	</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(write </a:t>
            </a:r>
            <a:r>
              <a:rPr kumimoji="0" lang="de-DE"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one</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word)</a:t>
            </a:r>
            <a:endParaRPr kumimoji="0" lang="de-DE" altLang="en-US" sz="2000" b="0" i="0" u="none" strike="noStrike" cap="none" normalizeH="0" baseline="0" dirty="0">
              <a:ln>
                <a:noFill/>
              </a:ln>
              <a:solidFill>
                <a:srgbClr val="104F75"/>
              </a:solidFill>
              <a:effectLst/>
            </a:endParaRPr>
          </a:p>
        </p:txBody>
      </p:sp>
      <p:sp>
        <p:nvSpPr>
          <p:cNvPr id="2" name="Rectangle 2"/>
          <p:cNvSpPr>
            <a:spLocks noChangeArrowheads="1"/>
          </p:cNvSpPr>
          <p:nvPr/>
        </p:nvSpPr>
        <p:spPr bwMode="auto">
          <a:xfrm>
            <a:off x="320842" y="1781716"/>
            <a:ext cx="9512970"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PART B</a:t>
            </a:r>
            <a:endParaRPr kumimoji="0" lang="en-GB" altLang="en-US" sz="2000" b="0" i="0" u="none" strike="noStrike" cap="none" normalizeH="0" baseline="0" dirty="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Translate</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the </a:t>
            </a:r>
            <a:r>
              <a:rPr kumimoji="0" lang="en-GB" altLang="en-US" sz="2000" b="1" i="0" u="sng" strike="noStrike" cap="none" normalizeH="0" baseline="0" dirty="0">
                <a:ln>
                  <a:noFill/>
                </a:ln>
                <a:solidFill>
                  <a:srgbClr val="104F75"/>
                </a:solidFill>
                <a:effectLst/>
                <a:ea typeface="Times New Roman" panose="02020603050405020304" pitchFamily="18" charset="0"/>
                <a:cs typeface="Arial" panose="020B0604020202020204" pitchFamily="34" charset="0"/>
              </a:rPr>
              <a:t>underlined</a:t>
            </a: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English words</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to complete the French sentence.</a:t>
            </a:r>
            <a:endParaRPr kumimoji="0" lang="en-GB" altLang="en-US" sz="2000" b="0" i="0" u="none" strike="noStrike" cap="none" normalizeH="0" baseline="0" dirty="0">
              <a:ln>
                <a:noFill/>
              </a:ln>
              <a:solidFill>
                <a:srgbClr val="104F75"/>
              </a:solidFill>
              <a:effectLst/>
            </a:endParaRPr>
          </a:p>
          <a:p>
            <a:pPr lvl="0" eaLnBrk="0" fontAlgn="base" hangingPunct="0">
              <a:spcBef>
                <a:spcPct val="0"/>
              </a:spcBef>
              <a:spcAft>
                <a:spcPct val="0"/>
              </a:spcAft>
            </a:pPr>
            <a:endPar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2 ½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kumimoji="0" lang="en-GB" altLang="en-US" sz="2000" b="0" i="0" u="none" strike="noStrike" cap="none" normalizeH="0" baseline="0" dirty="0">
              <a:ln>
                <a:noFill/>
              </a:ln>
              <a:solidFill>
                <a:srgbClr val="104F75"/>
              </a:solidFill>
              <a:effectLst/>
            </a:endParaRPr>
          </a:p>
        </p:txBody>
      </p:sp>
      <p:sp>
        <p:nvSpPr>
          <p:cNvPr id="8" name="TextBox 7"/>
          <p:cNvSpPr txBox="1"/>
          <p:nvPr/>
        </p:nvSpPr>
        <p:spPr>
          <a:xfrm>
            <a:off x="4318805" y="4454366"/>
            <a:ext cx="3115733" cy="400110"/>
          </a:xfrm>
          <a:prstGeom prst="rect">
            <a:avLst/>
          </a:prstGeom>
          <a:noFill/>
        </p:spPr>
        <p:txBody>
          <a:bodyPr wrap="square" rtlCol="0">
            <a:spAutoFit/>
          </a:bodyPr>
          <a:lstStyle/>
          <a:p>
            <a:pPr algn="l"/>
            <a:r>
              <a:rPr lang="en-GB" sz="2000">
                <a:solidFill>
                  <a:schemeClr val="accent5">
                    <a:lumMod val="50000"/>
                  </a:schemeClr>
                </a:solidFill>
              </a:rPr>
              <a:t>Le          professeur</a:t>
            </a:r>
            <a:endParaRPr lang="en-GB" sz="2000" dirty="0">
              <a:solidFill>
                <a:schemeClr val="accent5">
                  <a:lumMod val="50000"/>
                </a:schemeClr>
              </a:solidFill>
            </a:endParaRPr>
          </a:p>
        </p:txBody>
      </p:sp>
      <p:sp>
        <p:nvSpPr>
          <p:cNvPr id="9" name="TextBox 8"/>
          <p:cNvSpPr txBox="1"/>
          <p:nvPr/>
        </p:nvSpPr>
        <p:spPr>
          <a:xfrm>
            <a:off x="5876672" y="5072093"/>
            <a:ext cx="1306286" cy="400110"/>
          </a:xfrm>
          <a:prstGeom prst="rect">
            <a:avLst/>
          </a:prstGeom>
          <a:noFill/>
        </p:spPr>
        <p:txBody>
          <a:bodyPr wrap="square" rtlCol="0">
            <a:spAutoFit/>
          </a:bodyPr>
          <a:lstStyle/>
          <a:p>
            <a:pPr algn="l"/>
            <a:r>
              <a:rPr lang="en-GB" sz="2000" dirty="0" err="1">
                <a:solidFill>
                  <a:schemeClr val="accent5">
                    <a:lumMod val="50000"/>
                  </a:schemeClr>
                </a:solidFill>
              </a:rPr>
              <a:t>travailler</a:t>
            </a:r>
            <a:endParaRPr lang="en-GB" sz="2000" dirty="0">
              <a:solidFill>
                <a:schemeClr val="accent5">
                  <a:lumMod val="50000"/>
                </a:schemeClr>
              </a:solidFill>
            </a:endParaRPr>
          </a:p>
        </p:txBody>
      </p:sp>
      <p:sp>
        <p:nvSpPr>
          <p:cNvPr id="7" name="Rounded Rectangular Callout 6"/>
          <p:cNvSpPr/>
          <p:nvPr/>
        </p:nvSpPr>
        <p:spPr>
          <a:xfrm>
            <a:off x="9072880" y="172687"/>
            <a:ext cx="2958699" cy="4157502"/>
          </a:xfrm>
          <a:prstGeom prst="wedgeRoundRectCallout">
            <a:avLst>
              <a:gd name="adj1" fmla="val -27701"/>
              <a:gd name="adj2" fmla="val 5433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a:p>
            <a:r>
              <a:rPr lang="en-GB" sz="2000"/>
              <a:t>There is one mark for each item. </a:t>
            </a:r>
          </a:p>
          <a:p>
            <a:endParaRPr lang="en-GB" sz="2000"/>
          </a:p>
          <a:p>
            <a:r>
              <a:rPr lang="en-GB" sz="2000" b="1"/>
              <a:t>0.5</a:t>
            </a:r>
            <a:r>
              <a:rPr lang="en-GB" sz="2000"/>
              <a:t> marks awarded for a correct noun with a missing or incorrect article.</a:t>
            </a:r>
          </a:p>
          <a:p>
            <a:endParaRPr lang="en-GB" sz="2000"/>
          </a:p>
          <a:p>
            <a:r>
              <a:rPr lang="en-GB" sz="2000" b="1"/>
              <a:t>1 </a:t>
            </a:r>
            <a:r>
              <a:rPr lang="en-GB" sz="2000"/>
              <a:t>mark awarded for an otherwise correctly-spelled noun with a missing capital letter.</a:t>
            </a:r>
          </a:p>
          <a:p>
            <a:endParaRPr lang="en-GB" sz="2000"/>
          </a:p>
        </p:txBody>
      </p:sp>
    </p:spTree>
    <p:extLst>
      <p:ext uri="{BB962C8B-B14F-4D97-AF65-F5344CB8AC3E}">
        <p14:creationId xmlns:p14="http://schemas.microsoft.com/office/powerpoint/2010/main" val="41972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7" y="280417"/>
            <a:ext cx="7884591" cy="721474"/>
          </a:xfrm>
        </p:spPr>
        <p:txBody>
          <a:bodyPr>
            <a:normAutofit/>
          </a:bodyPr>
          <a:lstStyle/>
          <a:p>
            <a:r>
              <a:rPr lang="en-GB" sz="2800" b="1">
                <a:solidFill>
                  <a:schemeClr val="bg1"/>
                </a:solidFill>
              </a:rPr>
              <a:t>Vocabulary: Reading &amp; Writing </a:t>
            </a:r>
            <a:endParaRPr lang="en-GB"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59006873"/>
              </p:ext>
            </p:extLst>
          </p:nvPr>
        </p:nvGraphicFramePr>
        <p:xfrm>
          <a:off x="647492" y="2103557"/>
          <a:ext cx="10670213" cy="4239768"/>
        </p:xfrm>
        <a:graphic>
          <a:graphicData uri="http://schemas.openxmlformats.org/drawingml/2006/table">
            <a:tbl>
              <a:tblPr firstRow="1" firstCol="1" bandRow="1">
                <a:tableStyleId>{5C22544A-7EE6-4342-B048-85BDC9FD1C3A}</a:tableStyleId>
              </a:tblPr>
              <a:tblGrid>
                <a:gridCol w="557155">
                  <a:extLst>
                    <a:ext uri="{9D8B030D-6E8A-4147-A177-3AD203B41FA5}">
                      <a16:colId xmlns:a16="http://schemas.microsoft.com/office/drawing/2014/main" val="3223049959"/>
                    </a:ext>
                  </a:extLst>
                </a:gridCol>
                <a:gridCol w="5056033">
                  <a:extLst>
                    <a:ext uri="{9D8B030D-6E8A-4147-A177-3AD203B41FA5}">
                      <a16:colId xmlns:a16="http://schemas.microsoft.com/office/drawing/2014/main" val="1364873382"/>
                    </a:ext>
                  </a:extLst>
                </a:gridCol>
                <a:gridCol w="5057025">
                  <a:extLst>
                    <a:ext uri="{9D8B030D-6E8A-4147-A177-3AD203B41FA5}">
                      <a16:colId xmlns:a16="http://schemas.microsoft.com/office/drawing/2014/main" val="840598201"/>
                    </a:ext>
                  </a:extLst>
                </a:gridCol>
              </a:tblGrid>
              <a:tr h="0">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rgbClr val="104F75"/>
                          </a:solidFill>
                          <a:effectLst/>
                        </a:rPr>
                        <a:t> </a:t>
                      </a:r>
                    </a:p>
                    <a:p>
                      <a:pPr algn="ctr">
                        <a:lnSpc>
                          <a:spcPct val="107000"/>
                        </a:lnSpc>
                        <a:spcAft>
                          <a:spcPts val="0"/>
                        </a:spcAft>
                      </a:pPr>
                      <a:r>
                        <a:rPr lang="en-GB" sz="2000">
                          <a:solidFill>
                            <a:srgbClr val="104F75"/>
                          </a:solidFill>
                          <a:effectLst/>
                        </a:rPr>
                        <a:t>Sentence</a:t>
                      </a: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 </a:t>
                      </a:r>
                    </a:p>
                    <a:p>
                      <a:pPr algn="ctr">
                        <a:lnSpc>
                          <a:spcPct val="107000"/>
                        </a:lnSpc>
                        <a:spcAft>
                          <a:spcPts val="0"/>
                        </a:spcAft>
                      </a:pPr>
                      <a:r>
                        <a:rPr lang="en-GB" sz="2000">
                          <a:solidFill>
                            <a:srgbClr val="104F75"/>
                          </a:solidFill>
                          <a:effectLst/>
                        </a:rPr>
                        <a:t>Choices (circle </a:t>
                      </a:r>
                      <a:r>
                        <a:rPr lang="en-GB" sz="2000" u="sng">
                          <a:solidFill>
                            <a:srgbClr val="104F75"/>
                          </a:solidFill>
                          <a:effectLst/>
                        </a:rPr>
                        <a:t>two</a:t>
                      </a:r>
                      <a:r>
                        <a:rPr lang="en-GB" sz="2000">
                          <a:solidFill>
                            <a:srgbClr val="104F75"/>
                          </a:solidFill>
                          <a:effectLst/>
                        </a:rPr>
                        <a:t>)</a:t>
                      </a:r>
                    </a:p>
                    <a:p>
                      <a:pPr algn="ct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359524"/>
                  </a:ext>
                </a:extLst>
              </a:tr>
              <a:tr h="0">
                <a:tc>
                  <a:txBody>
                    <a:bodyPr/>
                    <a:lstStyle/>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1</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endParaRPr lang="en-GB" sz="2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rgbClr val="104F75"/>
                          </a:solidFill>
                          <a:effectLst/>
                        </a:rPr>
                        <a:t> </a:t>
                      </a:r>
                    </a:p>
                    <a:p>
                      <a:pP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r>
                        <a:rPr lang="de-DE" sz="2000">
                          <a:solidFill>
                            <a:srgbClr val="104F75"/>
                          </a:solidFill>
                          <a:effectLst/>
                        </a:rPr>
                        <a:t>La voiture est __________ .</a:t>
                      </a:r>
                      <a:endParaRPr lang="en-GB" sz="2000">
                        <a:solidFill>
                          <a:srgbClr val="104F75"/>
                        </a:solidFill>
                        <a:effectLst/>
                      </a:endParaRPr>
                    </a:p>
                    <a:p>
                      <a:pPr>
                        <a:lnSpc>
                          <a:spcPct val="107000"/>
                        </a:lnSpc>
                        <a:spcAft>
                          <a:spcPts val="0"/>
                        </a:spcAft>
                      </a:pPr>
                      <a:r>
                        <a:rPr lang="de-DE" sz="2000">
                          <a:solidFill>
                            <a:srgbClr val="104F75"/>
                          </a:solidFill>
                          <a:effectLst/>
                        </a:rPr>
                        <a:t> </a:t>
                      </a:r>
                      <a:endParaRPr lang="en-GB" sz="2000">
                        <a:solidFill>
                          <a:srgbClr val="104F75"/>
                        </a:solidFill>
                        <a:effectLst/>
                      </a:endParaRPr>
                    </a:p>
                    <a:p>
                      <a:pPr>
                        <a:lnSpc>
                          <a:spcPct val="107000"/>
                        </a:lnSpc>
                        <a:spcAft>
                          <a:spcPts val="0"/>
                        </a:spcAft>
                      </a:pPr>
                      <a:r>
                        <a:rPr lang="de-DE"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r>
                        <a:rPr lang="de-DE" sz="2000">
                          <a:solidFill>
                            <a:srgbClr val="104F75"/>
                          </a:solidFill>
                          <a:effectLst/>
                        </a:rPr>
                        <a:t>malade / méchante</a:t>
                      </a:r>
                      <a:r>
                        <a:rPr lang="de-DE" sz="2000" baseline="0">
                          <a:solidFill>
                            <a:srgbClr val="104F75"/>
                          </a:solidFill>
                          <a:effectLst/>
                        </a:rPr>
                        <a:t> / </a:t>
                      </a:r>
                      <a:r>
                        <a:rPr lang="de-DE" sz="2000">
                          <a:solidFill>
                            <a:srgbClr val="104F75"/>
                          </a:solidFill>
                          <a:effectLst/>
                        </a:rPr>
                        <a:t> triste / rapide</a:t>
                      </a:r>
                      <a:r>
                        <a:rPr lang="de-DE" sz="2000" baseline="0">
                          <a:solidFill>
                            <a:srgbClr val="104F75"/>
                          </a:solidFill>
                          <a:effectLst/>
                        </a:rPr>
                        <a:t> </a:t>
                      </a:r>
                      <a:r>
                        <a:rPr lang="de-DE" sz="2000">
                          <a:solidFill>
                            <a:srgbClr val="104F75"/>
                          </a:solidFill>
                          <a:effectLst/>
                        </a:rPr>
                        <a:t>/ moderne / contente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000587"/>
                  </a:ext>
                </a:extLst>
              </a:tr>
              <a:tr h="0">
                <a:tc>
                  <a:txBody>
                    <a:bodyPr/>
                    <a:lstStyle/>
                    <a:p>
                      <a:pPr algn="ctr">
                        <a:lnSpc>
                          <a:spcPct val="107000"/>
                        </a:lnSpc>
                        <a:spcAft>
                          <a:spcPts val="0"/>
                        </a:spcAft>
                      </a:pPr>
                      <a:r>
                        <a:rPr lang="de-DE" sz="2000">
                          <a:solidFill>
                            <a:schemeClr val="accent5">
                              <a:lumMod val="50000"/>
                            </a:schemeClr>
                          </a:solidFill>
                          <a:effectLst/>
                        </a:rPr>
                        <a:t> </a:t>
                      </a:r>
                      <a:endParaRPr lang="en-GB" sz="2000">
                        <a:solidFill>
                          <a:schemeClr val="accent5">
                            <a:lumMod val="50000"/>
                          </a:schemeClr>
                        </a:solidFill>
                        <a:effectLst/>
                      </a:endParaRPr>
                    </a:p>
                    <a:p>
                      <a:pPr algn="ctr">
                        <a:lnSpc>
                          <a:spcPct val="107000"/>
                        </a:lnSpc>
                        <a:spcAft>
                          <a:spcPts val="0"/>
                        </a:spcAft>
                      </a:pPr>
                      <a:r>
                        <a:rPr lang="de-DE" sz="2000">
                          <a:solidFill>
                            <a:schemeClr val="accent5">
                              <a:lumMod val="50000"/>
                            </a:schemeClr>
                          </a:solidFill>
                          <a:effectLst/>
                        </a:rPr>
                        <a:t> </a:t>
                      </a:r>
                      <a:endParaRPr lang="en-GB" sz="2000">
                        <a:solidFill>
                          <a:schemeClr val="accent5">
                            <a:lumMod val="50000"/>
                          </a:schemeClr>
                        </a:solidFill>
                        <a:effectLst/>
                      </a:endParaRPr>
                    </a:p>
                    <a:p>
                      <a:pPr algn="ctr">
                        <a:lnSpc>
                          <a:spcPct val="107000"/>
                        </a:lnSpc>
                        <a:spcAft>
                          <a:spcPts val="0"/>
                        </a:spcAft>
                      </a:pPr>
                      <a:r>
                        <a:rPr lang="en-GB" sz="2000">
                          <a:solidFill>
                            <a:schemeClr val="accent5">
                              <a:lumMod val="50000"/>
                            </a:schemeClr>
                          </a:solidFill>
                          <a:effectLst/>
                        </a:rPr>
                        <a:t>2</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endParaRPr lang="en-GB" sz="2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endParaRPr lang="de-DE" sz="2000">
                        <a:solidFill>
                          <a:srgbClr val="104F75"/>
                        </a:solidFill>
                        <a:effectLst/>
                      </a:endParaRPr>
                    </a:p>
                    <a:p>
                      <a:pPr algn="ctr">
                        <a:lnSpc>
                          <a:spcPct val="107000"/>
                        </a:lnSpc>
                        <a:spcAft>
                          <a:spcPts val="0"/>
                        </a:spcAft>
                      </a:pPr>
                      <a:r>
                        <a:rPr lang="de-DE" sz="2000">
                          <a:solidFill>
                            <a:srgbClr val="104F75"/>
                          </a:solidFill>
                          <a:effectLst/>
                        </a:rPr>
                        <a:t>La maison a __________ </a:t>
                      </a:r>
                      <a:r>
                        <a:rPr lang="en-GB" sz="2000">
                          <a:solidFill>
                            <a:srgbClr val="104F75"/>
                          </a:solidFill>
                          <a:effectLst/>
                        </a:rPr>
                        <a:t>.</a:t>
                      </a:r>
                    </a:p>
                    <a:p>
                      <a:pPr>
                        <a:lnSpc>
                          <a:spcPct val="107000"/>
                        </a:lnSpc>
                        <a:spcAft>
                          <a:spcPts val="0"/>
                        </a:spcAft>
                      </a:pPr>
                      <a:r>
                        <a:rPr lang="de-DE" sz="2000">
                          <a:solidFill>
                            <a:srgbClr val="104F75"/>
                          </a:solidFill>
                          <a:effectLst/>
                        </a:rPr>
                        <a:t> </a:t>
                      </a:r>
                      <a:endParaRPr lang="en-GB" sz="2000">
                        <a:solidFill>
                          <a:srgbClr val="104F75"/>
                        </a:solidFill>
                        <a:effectLst/>
                      </a:endParaRP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dirty="0">
                          <a:solidFill>
                            <a:srgbClr val="104F75"/>
                          </a:solidFill>
                          <a:effectLst/>
                        </a:rPr>
                        <a:t> </a:t>
                      </a:r>
                      <a:endParaRPr lang="en-GB" sz="2000" dirty="0">
                        <a:solidFill>
                          <a:srgbClr val="104F75"/>
                        </a:solidFill>
                        <a:effectLst/>
                      </a:endParaRPr>
                    </a:p>
                    <a:p>
                      <a:pPr algn="ctr">
                        <a:lnSpc>
                          <a:spcPct val="107000"/>
                        </a:lnSpc>
                        <a:spcAft>
                          <a:spcPts val="0"/>
                        </a:spcAft>
                      </a:pPr>
                      <a:r>
                        <a:rPr lang="de-DE" sz="2000" dirty="0">
                          <a:solidFill>
                            <a:srgbClr val="104F75"/>
                          </a:solidFill>
                          <a:effectLst/>
                        </a:rPr>
                        <a:t> </a:t>
                      </a:r>
                      <a:r>
                        <a:rPr lang="de-DE" sz="2000" dirty="0" err="1">
                          <a:solidFill>
                            <a:srgbClr val="104F75"/>
                          </a:solidFill>
                          <a:effectLst/>
                        </a:rPr>
                        <a:t>une</a:t>
                      </a:r>
                      <a:r>
                        <a:rPr lang="de-DE" sz="2000" dirty="0">
                          <a:solidFill>
                            <a:srgbClr val="104F75"/>
                          </a:solidFill>
                          <a:effectLst/>
                        </a:rPr>
                        <a:t> </a:t>
                      </a:r>
                      <a:r>
                        <a:rPr lang="de-DE" sz="2000" dirty="0" err="1">
                          <a:solidFill>
                            <a:srgbClr val="104F75"/>
                          </a:solidFill>
                          <a:effectLst/>
                        </a:rPr>
                        <a:t>porte</a:t>
                      </a:r>
                      <a:r>
                        <a:rPr lang="de-DE" sz="2000" dirty="0">
                          <a:solidFill>
                            <a:srgbClr val="104F75"/>
                          </a:solidFill>
                          <a:effectLst/>
                        </a:rPr>
                        <a:t> / </a:t>
                      </a:r>
                      <a:r>
                        <a:rPr lang="de-DE" sz="2000" dirty="0" err="1">
                          <a:solidFill>
                            <a:srgbClr val="104F75"/>
                          </a:solidFill>
                          <a:effectLst/>
                        </a:rPr>
                        <a:t>une</a:t>
                      </a:r>
                      <a:r>
                        <a:rPr lang="de-DE" sz="2000" dirty="0">
                          <a:solidFill>
                            <a:srgbClr val="104F75"/>
                          </a:solidFill>
                          <a:effectLst/>
                        </a:rPr>
                        <a:t> </a:t>
                      </a:r>
                      <a:r>
                        <a:rPr lang="de-DE" sz="2000" dirty="0" err="1">
                          <a:solidFill>
                            <a:srgbClr val="104F75"/>
                          </a:solidFill>
                          <a:effectLst/>
                        </a:rPr>
                        <a:t>idée</a:t>
                      </a:r>
                      <a:r>
                        <a:rPr lang="de-DE" sz="2000" dirty="0">
                          <a:solidFill>
                            <a:srgbClr val="104F75"/>
                          </a:solidFill>
                          <a:effectLst/>
                        </a:rPr>
                        <a:t> / </a:t>
                      </a:r>
                    </a:p>
                    <a:p>
                      <a:pPr algn="ctr">
                        <a:lnSpc>
                          <a:spcPct val="107000"/>
                        </a:lnSpc>
                        <a:spcAft>
                          <a:spcPts val="0"/>
                        </a:spcAft>
                      </a:pPr>
                      <a:r>
                        <a:rPr lang="de-DE" sz="2000" dirty="0" err="1">
                          <a:solidFill>
                            <a:srgbClr val="104F75"/>
                          </a:solidFill>
                          <a:effectLst/>
                        </a:rPr>
                        <a:t>une</a:t>
                      </a:r>
                      <a:r>
                        <a:rPr lang="de-DE" sz="2000" dirty="0">
                          <a:solidFill>
                            <a:srgbClr val="104F75"/>
                          </a:solidFill>
                          <a:effectLst/>
                        </a:rPr>
                        <a:t> </a:t>
                      </a:r>
                      <a:r>
                        <a:rPr lang="de-DE" sz="2000" dirty="0" err="1">
                          <a:solidFill>
                            <a:srgbClr val="104F75"/>
                          </a:solidFill>
                          <a:effectLst/>
                        </a:rPr>
                        <a:t>vague</a:t>
                      </a:r>
                      <a:r>
                        <a:rPr lang="de-DE" sz="2000" dirty="0">
                          <a:solidFill>
                            <a:srgbClr val="104F75"/>
                          </a:solidFill>
                          <a:effectLst/>
                        </a:rPr>
                        <a:t> / </a:t>
                      </a:r>
                      <a:r>
                        <a:rPr lang="de-DE" sz="2000" dirty="0" err="1">
                          <a:solidFill>
                            <a:srgbClr val="104F75"/>
                          </a:solidFill>
                          <a:effectLst/>
                        </a:rPr>
                        <a:t>un</a:t>
                      </a:r>
                      <a:r>
                        <a:rPr lang="de-DE" sz="2000" dirty="0">
                          <a:solidFill>
                            <a:srgbClr val="104F75"/>
                          </a:solidFill>
                          <a:effectLst/>
                        </a:rPr>
                        <a:t> </a:t>
                      </a:r>
                      <a:r>
                        <a:rPr lang="de-DE" sz="2000" dirty="0" err="1">
                          <a:solidFill>
                            <a:srgbClr val="104F75"/>
                          </a:solidFill>
                          <a:effectLst/>
                        </a:rPr>
                        <a:t>rêve</a:t>
                      </a:r>
                      <a:r>
                        <a:rPr lang="de-DE" sz="2000" dirty="0">
                          <a:solidFill>
                            <a:srgbClr val="104F75"/>
                          </a:solidFill>
                          <a:effectLst/>
                        </a:rPr>
                        <a:t> / </a:t>
                      </a:r>
                      <a:r>
                        <a:rPr lang="de-DE" sz="2000" dirty="0" err="1">
                          <a:solidFill>
                            <a:srgbClr val="104F75"/>
                          </a:solidFill>
                          <a:effectLst/>
                        </a:rPr>
                        <a:t>une</a:t>
                      </a:r>
                      <a:r>
                        <a:rPr lang="de-DE" sz="2000" dirty="0">
                          <a:solidFill>
                            <a:srgbClr val="104F75"/>
                          </a:solidFill>
                          <a:effectLst/>
                        </a:rPr>
                        <a:t> </a:t>
                      </a:r>
                      <a:r>
                        <a:rPr lang="de-DE" sz="2000" dirty="0" err="1">
                          <a:solidFill>
                            <a:srgbClr val="104F75"/>
                          </a:solidFill>
                          <a:effectLst/>
                        </a:rPr>
                        <a:t>fenêtre</a:t>
                      </a:r>
                      <a:r>
                        <a:rPr lang="de-DE" sz="2000" dirty="0">
                          <a:solidFill>
                            <a:srgbClr val="104F75"/>
                          </a:solidFill>
                          <a:effectLst/>
                        </a:rPr>
                        <a:t> / </a:t>
                      </a:r>
                    </a:p>
                    <a:p>
                      <a:pPr algn="ctr">
                        <a:lnSpc>
                          <a:spcPct val="107000"/>
                        </a:lnSpc>
                        <a:spcAft>
                          <a:spcPts val="0"/>
                        </a:spcAft>
                      </a:pPr>
                      <a:r>
                        <a:rPr lang="de-DE" sz="2000" dirty="0" err="1">
                          <a:solidFill>
                            <a:srgbClr val="104F75"/>
                          </a:solidFill>
                          <a:effectLst/>
                        </a:rPr>
                        <a:t>un</a:t>
                      </a:r>
                      <a:r>
                        <a:rPr lang="de-DE" sz="2000" dirty="0">
                          <a:solidFill>
                            <a:srgbClr val="104F75"/>
                          </a:solidFill>
                          <a:effectLst/>
                        </a:rPr>
                        <a:t> </a:t>
                      </a:r>
                      <a:r>
                        <a:rPr lang="de-DE" sz="2000" dirty="0" err="1">
                          <a:solidFill>
                            <a:srgbClr val="104F75"/>
                          </a:solidFill>
                          <a:effectLst/>
                        </a:rPr>
                        <a:t>voyage</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985065"/>
                  </a:ext>
                </a:extLst>
              </a:tr>
            </a:tbl>
          </a:graphicData>
        </a:graphic>
      </p:graphicFrame>
      <p:sp>
        <p:nvSpPr>
          <p:cNvPr id="5" name="Rectangle 1"/>
          <p:cNvSpPr>
            <a:spLocks noChangeArrowheads="1"/>
          </p:cNvSpPr>
          <p:nvPr/>
        </p:nvSpPr>
        <p:spPr bwMode="auto">
          <a:xfrm>
            <a:off x="575302" y="1318256"/>
            <a:ext cx="10814594"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PART C  Circle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 different words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that can fill the gap to make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sensible French sentences.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kumimoji="0" lang="en-GB" altLang="en-US" sz="1800" b="0" i="0" u="none" strike="noStrike" cap="none" normalizeH="0" baseline="0">
              <a:ln>
                <a:noFill/>
              </a:ln>
              <a:solidFill>
                <a:srgbClr val="104F75"/>
              </a:solidFill>
              <a:effectLst/>
              <a:latin typeface="Arial" panose="020B0604020202020204" pitchFamily="34" charset="0"/>
            </a:endParaRPr>
          </a:p>
        </p:txBody>
      </p:sp>
      <p:sp>
        <p:nvSpPr>
          <p:cNvPr id="6" name="Rounded Rectangular Callout 5"/>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are two marks per question</a:t>
            </a:r>
          </a:p>
        </p:txBody>
      </p:sp>
      <p:sp>
        <p:nvSpPr>
          <p:cNvPr id="7" name="Oval 6" descr="oval around the word rapide">
            <a:extLst>
              <a:ext uri="{FF2B5EF4-FFF2-40B4-BE49-F238E27FC236}">
                <a16:creationId xmlns:a16="http://schemas.microsoft.com/office/drawing/2014/main" id="{01997A1D-8D7E-B947-8190-C0310DB95F93}"/>
              </a:ext>
            </a:extLst>
          </p:cNvPr>
          <p:cNvSpPr/>
          <p:nvPr/>
        </p:nvSpPr>
        <p:spPr>
          <a:xfrm>
            <a:off x="9916093" y="3332851"/>
            <a:ext cx="1193867" cy="43904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around the word moderne">
            <a:extLst>
              <a:ext uri="{FF2B5EF4-FFF2-40B4-BE49-F238E27FC236}">
                <a16:creationId xmlns:a16="http://schemas.microsoft.com/office/drawing/2014/main" id="{01997A1D-8D7E-B947-8190-C0310DB95F93}"/>
              </a:ext>
            </a:extLst>
          </p:cNvPr>
          <p:cNvSpPr/>
          <p:nvPr/>
        </p:nvSpPr>
        <p:spPr>
          <a:xfrm>
            <a:off x="7383780" y="3634741"/>
            <a:ext cx="1440179" cy="48006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around the words une porte">
            <a:extLst>
              <a:ext uri="{FF2B5EF4-FFF2-40B4-BE49-F238E27FC236}">
                <a16:creationId xmlns:a16="http://schemas.microsoft.com/office/drawing/2014/main" id="{01997A1D-8D7E-B947-8190-C0310DB95F93}"/>
              </a:ext>
            </a:extLst>
          </p:cNvPr>
          <p:cNvSpPr/>
          <p:nvPr/>
        </p:nvSpPr>
        <p:spPr>
          <a:xfrm>
            <a:off x="7292339" y="4944583"/>
            <a:ext cx="1531619" cy="47323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around the words une fenetre">
            <a:extLst>
              <a:ext uri="{FF2B5EF4-FFF2-40B4-BE49-F238E27FC236}">
                <a16:creationId xmlns:a16="http://schemas.microsoft.com/office/drawing/2014/main" id="{01997A1D-8D7E-B947-8190-C0310DB95F93}"/>
              </a:ext>
            </a:extLst>
          </p:cNvPr>
          <p:cNvSpPr/>
          <p:nvPr/>
        </p:nvSpPr>
        <p:spPr>
          <a:xfrm>
            <a:off x="9215104" y="5272660"/>
            <a:ext cx="1849136" cy="46520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Vocabulary: Reading &amp; Writing </a:t>
            </a:r>
            <a:endParaRPr lang="en-GB" sz="2800" b="1" dirty="0">
              <a:solidFill>
                <a:schemeClr val="bg1"/>
              </a:solidFill>
            </a:endParaRPr>
          </a:p>
        </p:txBody>
      </p:sp>
      <p:sp>
        <p:nvSpPr>
          <p:cNvPr id="2" name="Rectangle 2"/>
          <p:cNvSpPr>
            <a:spLocks noChangeArrowheads="1"/>
          </p:cNvSpPr>
          <p:nvPr/>
        </p:nvSpPr>
        <p:spPr bwMode="auto">
          <a:xfrm>
            <a:off x="240631" y="1615022"/>
            <a:ext cx="9254457"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16450" algn="l"/>
              </a:tabLst>
              <a:defRPr>
                <a:solidFill>
                  <a:schemeClr val="tx1"/>
                </a:solidFill>
                <a:latin typeface="Arial" panose="020B0604020202020204" pitchFamily="34" charset="0"/>
              </a:defRPr>
            </a:lvl1pPr>
            <a:lvl2pPr eaLnBrk="0" fontAlgn="base" hangingPunct="0">
              <a:spcBef>
                <a:spcPct val="0"/>
              </a:spcBef>
              <a:spcAft>
                <a:spcPct val="0"/>
              </a:spcAft>
              <a:tabLst>
                <a:tab pos="4616450" algn="l"/>
              </a:tabLst>
              <a:defRPr>
                <a:solidFill>
                  <a:schemeClr val="tx1"/>
                </a:solidFill>
                <a:latin typeface="Arial" panose="020B0604020202020204" pitchFamily="34" charset="0"/>
              </a:defRPr>
            </a:lvl2pPr>
            <a:lvl3pPr eaLnBrk="0" fontAlgn="base" hangingPunct="0">
              <a:spcBef>
                <a:spcPct val="0"/>
              </a:spcBef>
              <a:spcAft>
                <a:spcPct val="0"/>
              </a:spcAft>
              <a:tabLst>
                <a:tab pos="4616450" algn="l"/>
              </a:tabLst>
              <a:defRPr>
                <a:solidFill>
                  <a:schemeClr val="tx1"/>
                </a:solidFill>
                <a:latin typeface="Arial" panose="020B0604020202020204" pitchFamily="34" charset="0"/>
              </a:defRPr>
            </a:lvl3pPr>
            <a:lvl4pPr eaLnBrk="0" fontAlgn="base" hangingPunct="0">
              <a:spcBef>
                <a:spcPct val="0"/>
              </a:spcBef>
              <a:spcAft>
                <a:spcPct val="0"/>
              </a:spcAft>
              <a:tabLst>
                <a:tab pos="4616450" algn="l"/>
              </a:tabLst>
              <a:defRPr>
                <a:solidFill>
                  <a:schemeClr val="tx1"/>
                </a:solidFill>
                <a:latin typeface="Arial" panose="020B0604020202020204" pitchFamily="34" charset="0"/>
              </a:defRPr>
            </a:lvl4pPr>
            <a:lvl5pPr eaLnBrk="0" fontAlgn="base" hangingPunct="0">
              <a:spcBef>
                <a:spcPct val="0"/>
              </a:spcBef>
              <a:spcAft>
                <a:spcPct val="0"/>
              </a:spcAft>
              <a:tabLst>
                <a:tab pos="4616450" algn="l"/>
              </a:tabLst>
              <a:defRPr>
                <a:solidFill>
                  <a:schemeClr val="tx1"/>
                </a:solidFill>
                <a:latin typeface="Arial" panose="020B0604020202020204" pitchFamily="34" charset="0"/>
              </a:defRPr>
            </a:lvl5pPr>
            <a:lvl6pPr eaLnBrk="0" fontAlgn="base" hangingPunct="0">
              <a:spcBef>
                <a:spcPct val="0"/>
              </a:spcBef>
              <a:spcAft>
                <a:spcPct val="0"/>
              </a:spcAft>
              <a:tabLst>
                <a:tab pos="4616450" algn="l"/>
              </a:tabLst>
              <a:defRPr>
                <a:solidFill>
                  <a:schemeClr val="tx1"/>
                </a:solidFill>
                <a:latin typeface="Arial" panose="020B0604020202020204" pitchFamily="34" charset="0"/>
              </a:defRPr>
            </a:lvl6pPr>
            <a:lvl7pPr eaLnBrk="0" fontAlgn="base" hangingPunct="0">
              <a:spcBef>
                <a:spcPct val="0"/>
              </a:spcBef>
              <a:spcAft>
                <a:spcPct val="0"/>
              </a:spcAft>
              <a:tabLst>
                <a:tab pos="4616450" algn="l"/>
              </a:tabLst>
              <a:defRPr>
                <a:solidFill>
                  <a:schemeClr val="tx1"/>
                </a:solidFill>
                <a:latin typeface="Arial" panose="020B0604020202020204" pitchFamily="34" charset="0"/>
              </a:defRPr>
            </a:lvl7pPr>
            <a:lvl8pPr eaLnBrk="0" fontAlgn="base" hangingPunct="0">
              <a:spcBef>
                <a:spcPct val="0"/>
              </a:spcBef>
              <a:spcAft>
                <a:spcPct val="0"/>
              </a:spcAft>
              <a:tabLst>
                <a:tab pos="4616450" algn="l"/>
              </a:tabLst>
              <a:defRPr>
                <a:solidFill>
                  <a:schemeClr val="tx1"/>
                </a:solidFill>
                <a:latin typeface="Arial" panose="020B0604020202020204" pitchFamily="34" charset="0"/>
              </a:defRPr>
            </a:lvl8pPr>
            <a:lvl9pPr eaLnBrk="0" fontAlgn="base" hangingPunct="0">
              <a:spcBef>
                <a:spcPct val="0"/>
              </a:spcBef>
              <a:spcAft>
                <a:spcPct val="0"/>
              </a:spcAft>
              <a:tabLst>
                <a:tab pos="4616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16450" algn="l"/>
              </a:tabLst>
            </a:pP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PART D </a:t>
            </a: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endParaRPr lang="en-GB" altLang="en-US" sz="2000" b="1">
              <a:solidFill>
                <a:srgbClr val="115076"/>
              </a:solidFill>
              <a:latin typeface="+mn-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Translate</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the </a:t>
            </a: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English words in brackets</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to complete the French sentence.</a:t>
            </a:r>
            <a:endParaRPr kumimoji="0" lang="en-GB" altLang="en-US" sz="2000" b="0" i="0" u="none" strike="noStrike" cap="none" normalizeH="0" baseline="0">
              <a:ln>
                <a:noFill/>
              </a:ln>
              <a:solidFill>
                <a:srgbClr val="115076"/>
              </a:solidFill>
              <a:effectLst/>
              <a:latin typeface="+mn-lt"/>
            </a:endParaRPr>
          </a:p>
          <a:p>
            <a:pPr lvl="0"/>
            <a:endPar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endParaRPr>
          </a:p>
          <a:p>
            <a:pPr lvl="0"/>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2 ½ minutes</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to complete.  </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a:t>
            </a:r>
            <a:endParaRPr kumimoji="0" lang="en-GB" altLang="en-US" sz="2000" b="0" i="0" u="none" strike="noStrike" cap="none" normalizeH="0" baseline="0">
              <a:ln>
                <a:noFill/>
              </a:ln>
              <a:solidFill>
                <a:srgbClr val="115076"/>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endParaRPr kumimoji="0" lang="en-GB" altLang="en-US" sz="2000" b="0" i="0" u="none" strike="noStrike" cap="none" normalizeH="0" baseline="0">
              <a:ln>
                <a:noFill/>
              </a:ln>
              <a:solidFill>
                <a:srgbClr val="115076"/>
              </a:solidFill>
              <a:effectLst/>
              <a:latin typeface="+mn-lt"/>
            </a:endParaRPr>
          </a:p>
        </p:txBody>
      </p:sp>
      <p:sp>
        <p:nvSpPr>
          <p:cNvPr id="6" name="Rectangle 4"/>
          <p:cNvSpPr>
            <a:spLocks noChangeArrowheads="1"/>
          </p:cNvSpPr>
          <p:nvPr/>
        </p:nvSpPr>
        <p:spPr bwMode="auto">
          <a:xfrm>
            <a:off x="240631" y="4005045"/>
            <a:ext cx="11550316"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2F5496"/>
              </a:solidFill>
              <a:effectLs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1) _____ ___________ </a:t>
            </a:r>
            <a:r>
              <a:rPr lang="en-GB" altLang="en-US" sz="2000">
                <a:solidFill>
                  <a:srgbClr val="104F75"/>
                </a:solidFill>
                <a:ea typeface="Times New Roman" panose="02020603050405020304" pitchFamily="18" charset="0"/>
                <a:cs typeface="Arial" panose="020B0604020202020204" pitchFamily="34" charset="0"/>
              </a:rPr>
              <a:t>est très cher.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the shop</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2) Elle aime</a:t>
            </a:r>
            <a:r>
              <a:rPr kumimoji="0" lang="de-DE"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 ____________ la radio.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to listen to</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one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p:txBody>
      </p:sp>
      <p:sp>
        <p:nvSpPr>
          <p:cNvPr id="7" name="Rounded Rectangular Callout 6"/>
          <p:cNvSpPr/>
          <p:nvPr/>
        </p:nvSpPr>
        <p:spPr>
          <a:xfrm>
            <a:off x="7936090" y="294041"/>
            <a:ext cx="4118752" cy="3106085"/>
          </a:xfrm>
          <a:prstGeom prst="wedgeRoundRectCallout">
            <a:avLst>
              <a:gd name="adj1" fmla="val -27701"/>
              <a:gd name="adj2" fmla="val 5433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There is one mark for each item. </a:t>
            </a:r>
          </a:p>
          <a:p>
            <a:endParaRPr lang="en-GB" b="1"/>
          </a:p>
          <a:p>
            <a:r>
              <a:rPr lang="en-GB" b="1"/>
              <a:t>0.5</a:t>
            </a:r>
            <a:r>
              <a:rPr lang="en-GB"/>
              <a:t> marks awarded for a correct noun with a missing or incorrect article.</a:t>
            </a:r>
            <a:endParaRPr lang="en-GB" b="1"/>
          </a:p>
          <a:p>
            <a:endParaRPr lang="en-GB" b="1"/>
          </a:p>
          <a:p>
            <a:r>
              <a:rPr lang="en-GB" b="1"/>
              <a:t>1 </a:t>
            </a:r>
            <a:r>
              <a:rPr lang="en-GB"/>
              <a:t>mark awarded for an otherwise correctly-spelled word with a missing or incorrect type of accent.</a:t>
            </a:r>
          </a:p>
        </p:txBody>
      </p:sp>
      <p:sp>
        <p:nvSpPr>
          <p:cNvPr id="8" name="TextBox 7"/>
          <p:cNvSpPr txBox="1"/>
          <p:nvPr/>
        </p:nvSpPr>
        <p:spPr>
          <a:xfrm>
            <a:off x="758707" y="4312785"/>
            <a:ext cx="2729298" cy="400110"/>
          </a:xfrm>
          <a:prstGeom prst="rect">
            <a:avLst/>
          </a:prstGeom>
          <a:noFill/>
        </p:spPr>
        <p:txBody>
          <a:bodyPr wrap="square" rtlCol="0">
            <a:spAutoFit/>
          </a:bodyPr>
          <a:lstStyle/>
          <a:p>
            <a:pPr algn="l"/>
            <a:r>
              <a:rPr lang="en-GB" sz="2000">
                <a:solidFill>
                  <a:schemeClr val="accent5">
                    <a:lumMod val="50000"/>
                  </a:schemeClr>
                </a:solidFill>
              </a:rPr>
              <a:t>Le      magasin</a:t>
            </a:r>
            <a:endParaRPr lang="en-GB" sz="2000" dirty="0">
              <a:solidFill>
                <a:schemeClr val="accent5">
                  <a:lumMod val="50000"/>
                </a:schemeClr>
              </a:solidFill>
            </a:endParaRPr>
          </a:p>
        </p:txBody>
      </p:sp>
      <p:sp>
        <p:nvSpPr>
          <p:cNvPr id="9" name="TextBox 8"/>
          <p:cNvSpPr txBox="1"/>
          <p:nvPr/>
        </p:nvSpPr>
        <p:spPr>
          <a:xfrm>
            <a:off x="2055058" y="4909678"/>
            <a:ext cx="2729298" cy="400110"/>
          </a:xfrm>
          <a:prstGeom prst="rect">
            <a:avLst/>
          </a:prstGeom>
          <a:noFill/>
        </p:spPr>
        <p:txBody>
          <a:bodyPr wrap="square" rtlCol="0">
            <a:spAutoFit/>
          </a:bodyPr>
          <a:lstStyle/>
          <a:p>
            <a:pPr algn="l"/>
            <a:r>
              <a:rPr lang="en-GB" sz="2000">
                <a:solidFill>
                  <a:schemeClr val="accent5">
                    <a:lumMod val="50000"/>
                  </a:schemeClr>
                </a:solidFill>
              </a:rPr>
              <a:t>écouter</a:t>
            </a:r>
            <a:endParaRPr lang="en-GB" sz="2000" dirty="0">
              <a:solidFill>
                <a:schemeClr val="accent5">
                  <a:lumMod val="50000"/>
                </a:schemeClr>
              </a:solidFill>
            </a:endParaRPr>
          </a:p>
        </p:txBody>
      </p:sp>
    </p:spTree>
    <p:extLst>
      <p:ext uri="{BB962C8B-B14F-4D97-AF65-F5344CB8AC3E}">
        <p14:creationId xmlns:p14="http://schemas.microsoft.com/office/powerpoint/2010/main" val="10936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8317728" cy="721474"/>
          </a:xfrm>
        </p:spPr>
        <p:txBody>
          <a:bodyPr>
            <a:normAutofit fontScale="90000"/>
          </a:bodyPr>
          <a:lstStyle/>
          <a:p>
            <a:br>
              <a:rPr lang="en-GB" b="1" dirty="0"/>
            </a:br>
            <a:r>
              <a:rPr lang="en-GB" sz="2800" b="1" dirty="0">
                <a:solidFill>
                  <a:schemeClr val="bg1"/>
                </a:solidFill>
              </a:rPr>
              <a:t>Grammar: Reading &amp; Writing </a:t>
            </a:r>
            <a:br>
              <a:rPr lang="en-GB" sz="2800" dirty="0">
                <a:solidFill>
                  <a:schemeClr val="bg1"/>
                </a:solidFill>
              </a:rPr>
            </a:br>
            <a:r>
              <a:rPr lang="en-GB" dirty="0"/>
              <a:t> </a:t>
            </a:r>
          </a:p>
        </p:txBody>
      </p:sp>
      <p:sp>
        <p:nvSpPr>
          <p:cNvPr id="5" name="Rounded Rectangular Callout 4"/>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2" name="Rectangle 1"/>
          <p:cNvSpPr/>
          <p:nvPr/>
        </p:nvSpPr>
        <p:spPr>
          <a:xfrm>
            <a:off x="641683" y="1358062"/>
            <a:ext cx="11101137" cy="1614801"/>
          </a:xfrm>
          <a:prstGeom prst="rect">
            <a:avLst/>
          </a:prstGeom>
        </p:spPr>
        <p:txBody>
          <a:bodyPr wrap="square">
            <a:spAutoFit/>
          </a:bodyPr>
          <a:lstStyle/>
          <a:p>
            <a:pPr>
              <a:lnSpc>
                <a:spcPct val="107000"/>
              </a:lnSpc>
              <a:spcAft>
                <a:spcPts val="80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13 ½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Reading section</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p:txBody>
      </p:sp>
      <p:sp>
        <p:nvSpPr>
          <p:cNvPr id="6" name="Rectangle 1"/>
          <p:cNvSpPr>
            <a:spLocks noChangeArrowheads="1"/>
          </p:cNvSpPr>
          <p:nvPr/>
        </p:nvSpPr>
        <p:spPr bwMode="auto">
          <a:xfrm>
            <a:off x="641683" y="3190151"/>
            <a:ext cx="70262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Read </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the sentences. The first word is missing.</a:t>
            </a:r>
            <a:endParaRPr kumimoji="0" lang="en-GB"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Choose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who the verb is referring to</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Circle your answer.</a:t>
            </a:r>
            <a:endParaRPr kumimoji="0" lang="en-GB" altLang="zh-CN" sz="2000" b="0" i="0" u="none" strike="noStrike" cap="none" normalizeH="0" baseline="0">
              <a:ln>
                <a:noFill/>
              </a:ln>
              <a:solidFill>
                <a:srgbClr val="115076"/>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31891108"/>
              </p:ext>
            </p:extLst>
          </p:nvPr>
        </p:nvGraphicFramePr>
        <p:xfrm>
          <a:off x="452122" y="4020756"/>
          <a:ext cx="11417282" cy="1712850"/>
        </p:xfrm>
        <a:graphic>
          <a:graphicData uri="http://schemas.openxmlformats.org/drawingml/2006/table">
            <a:tbl>
              <a:tblPr firstRow="1" firstCol="1" bandRow="1">
                <a:tableStyleId>{5C22544A-7EE6-4342-B048-85BDC9FD1C3A}</a:tableStyleId>
              </a:tblPr>
              <a:tblGrid>
                <a:gridCol w="520109">
                  <a:extLst>
                    <a:ext uri="{9D8B030D-6E8A-4147-A177-3AD203B41FA5}">
                      <a16:colId xmlns:a16="http://schemas.microsoft.com/office/drawing/2014/main" val="3456552172"/>
                    </a:ext>
                  </a:extLst>
                </a:gridCol>
                <a:gridCol w="2738682">
                  <a:extLst>
                    <a:ext uri="{9D8B030D-6E8A-4147-A177-3AD203B41FA5}">
                      <a16:colId xmlns:a16="http://schemas.microsoft.com/office/drawing/2014/main" val="1102892445"/>
                    </a:ext>
                  </a:extLst>
                </a:gridCol>
                <a:gridCol w="1933927">
                  <a:extLst>
                    <a:ext uri="{9D8B030D-6E8A-4147-A177-3AD203B41FA5}">
                      <a16:colId xmlns:a16="http://schemas.microsoft.com/office/drawing/2014/main" val="2836826074"/>
                    </a:ext>
                  </a:extLst>
                </a:gridCol>
                <a:gridCol w="1631489">
                  <a:extLst>
                    <a:ext uri="{9D8B030D-6E8A-4147-A177-3AD203B41FA5}">
                      <a16:colId xmlns:a16="http://schemas.microsoft.com/office/drawing/2014/main" val="3316058595"/>
                    </a:ext>
                  </a:extLst>
                </a:gridCol>
                <a:gridCol w="1480793">
                  <a:extLst>
                    <a:ext uri="{9D8B030D-6E8A-4147-A177-3AD203B41FA5}">
                      <a16:colId xmlns:a16="http://schemas.microsoft.com/office/drawing/2014/main" val="1607266944"/>
                    </a:ext>
                  </a:extLst>
                </a:gridCol>
                <a:gridCol w="1556141">
                  <a:extLst>
                    <a:ext uri="{9D8B030D-6E8A-4147-A177-3AD203B41FA5}">
                      <a16:colId xmlns:a16="http://schemas.microsoft.com/office/drawing/2014/main" val="360839816"/>
                    </a:ext>
                  </a:extLst>
                </a:gridCol>
                <a:gridCol w="1556141">
                  <a:extLst>
                    <a:ext uri="{9D8B030D-6E8A-4147-A177-3AD203B41FA5}">
                      <a16:colId xmlns:a16="http://schemas.microsoft.com/office/drawing/2014/main" val="3429625394"/>
                    </a:ext>
                  </a:extLst>
                </a:gridCol>
              </a:tblGrid>
              <a:tr h="0">
                <a:tc>
                  <a:txBody>
                    <a:bodyPr/>
                    <a:lstStyle/>
                    <a:p>
                      <a:pPr algn="ctr">
                        <a:lnSpc>
                          <a:spcPct val="150000"/>
                        </a:lnSpc>
                        <a:spcAft>
                          <a:spcPts val="0"/>
                        </a:spcAft>
                      </a:pPr>
                      <a:r>
                        <a:rPr lang="en-GB" sz="2000" dirty="0">
                          <a:solidFill>
                            <a:srgbClr val="115076"/>
                          </a:solidFill>
                          <a:effectLst/>
                        </a:rPr>
                        <a:t>1.</a:t>
                      </a:r>
                      <a:endParaRPr lang="en-GB" sz="3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a:solidFill>
                            <a:srgbClr val="115076"/>
                          </a:solidFill>
                          <a:effectLst/>
                        </a:rPr>
                        <a:t> </a:t>
                      </a:r>
                      <a:r>
                        <a:rPr lang="fr-FR" sz="2000">
                          <a:solidFill>
                            <a:srgbClr val="115076"/>
                          </a:solidFill>
                          <a:effectLst/>
                        </a:rPr>
                        <a:t>... prépares le déjeuner.</a:t>
                      </a:r>
                      <a:endParaRPr lang="en-GB" sz="32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2000" b="0">
                          <a:solidFill>
                            <a:srgbClr val="115076"/>
                          </a:solidFill>
                          <a:effectLst/>
                          <a:latin typeface="Times New Roman" panose="02020603050405020304" pitchFamily="18" charset="0"/>
                          <a:cs typeface="Times New Roman" panose="02020603050405020304" pitchFamily="18" charset="0"/>
                        </a:rPr>
                        <a:t>I</a:t>
                      </a:r>
                      <a:r>
                        <a:rPr lang="en-GB" sz="2000" b="0">
                          <a:solidFill>
                            <a:srgbClr val="115076"/>
                          </a:solidFill>
                          <a:effectLst/>
                          <a:latin typeface="Times New Roman" panose="02020603050405020304" pitchFamily="18" charset="0"/>
                          <a:cs typeface="Times New Roman" panose="02020603050405020304" pitchFamily="18" charset="0"/>
                        </a:rPr>
                        <a:t> </a:t>
                      </a:r>
                      <a:r>
                        <a:rPr lang="en-GB" sz="2000" b="0">
                          <a:solidFill>
                            <a:srgbClr val="115076"/>
                          </a:solidFill>
                          <a:effectLst/>
                        </a:rPr>
                        <a:t>OR he/she</a:t>
                      </a:r>
                      <a:endParaRPr lang="en-GB" sz="32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b="0">
                          <a:solidFill>
                            <a:srgbClr val="115076"/>
                          </a:solidFill>
                          <a:effectLst/>
                        </a:rPr>
                        <a:t>you (singular)</a:t>
                      </a:r>
                      <a:endParaRPr lang="en-GB" sz="32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b="0">
                          <a:solidFill>
                            <a:srgbClr val="115076"/>
                          </a:solidFill>
                          <a:effectLst/>
                        </a:rPr>
                        <a:t>they</a:t>
                      </a:r>
                      <a:endParaRPr lang="en-GB" sz="32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b="0">
                          <a:solidFill>
                            <a:srgbClr val="115076"/>
                          </a:solidFill>
                          <a:effectLst/>
                        </a:rPr>
                        <a:t>you (plural)</a:t>
                      </a:r>
                      <a:endParaRPr lang="en-GB" sz="32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b="0">
                          <a:solidFill>
                            <a:srgbClr val="115076"/>
                          </a:solidFill>
                          <a:effectLst/>
                        </a:rPr>
                        <a:t>we</a:t>
                      </a:r>
                      <a:endParaRPr lang="en-GB" sz="32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2572"/>
                  </a:ext>
                </a:extLst>
              </a:tr>
              <a:tr h="0">
                <a:tc>
                  <a:txBody>
                    <a:bodyPr/>
                    <a:lstStyle/>
                    <a:p>
                      <a:pPr algn="ctr">
                        <a:lnSpc>
                          <a:spcPct val="150000"/>
                        </a:lnSpc>
                        <a:spcAft>
                          <a:spcPts val="0"/>
                        </a:spcAft>
                      </a:pPr>
                      <a:r>
                        <a:rPr lang="en-GB" sz="2000">
                          <a:solidFill>
                            <a:srgbClr val="115076"/>
                          </a:solidFill>
                          <a:effectLst/>
                        </a:rPr>
                        <a:t>2.</a:t>
                      </a:r>
                      <a:endParaRPr lang="en-GB" sz="32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b="1" dirty="0">
                          <a:solidFill>
                            <a:srgbClr val="115076"/>
                          </a:solidFill>
                          <a:effectLst/>
                        </a:rPr>
                        <a:t>... </a:t>
                      </a:r>
                      <a:r>
                        <a:rPr lang="en-GB" sz="2000" b="1" dirty="0" err="1">
                          <a:solidFill>
                            <a:srgbClr val="115076"/>
                          </a:solidFill>
                          <a:effectLst/>
                        </a:rPr>
                        <a:t>montre</a:t>
                      </a:r>
                      <a:r>
                        <a:rPr lang="en-GB" sz="2000" b="1" dirty="0">
                          <a:solidFill>
                            <a:srgbClr val="115076"/>
                          </a:solidFill>
                          <a:effectLst/>
                        </a:rPr>
                        <a:t> </a:t>
                      </a:r>
                      <a:r>
                        <a:rPr lang="en-GB" sz="2000" b="1" dirty="0" err="1">
                          <a:solidFill>
                            <a:srgbClr val="115076"/>
                          </a:solidFill>
                          <a:effectLst/>
                        </a:rPr>
                        <a:t>l’exemple</a:t>
                      </a:r>
                      <a:r>
                        <a:rPr lang="en-GB" sz="2000" b="1" dirty="0">
                          <a:solidFill>
                            <a:srgbClr val="115076"/>
                          </a:solidFill>
                          <a:effectLst/>
                        </a:rPr>
                        <a:t> à un </a:t>
                      </a:r>
                      <a:r>
                        <a:rPr lang="en-GB" sz="2000" b="1" dirty="0" err="1">
                          <a:solidFill>
                            <a:srgbClr val="115076"/>
                          </a:solidFill>
                          <a:effectLst/>
                        </a:rPr>
                        <a:t>ami</a:t>
                      </a:r>
                      <a:r>
                        <a:rPr lang="en-GB" sz="2000" b="1" dirty="0">
                          <a:solidFill>
                            <a:srgbClr val="115076"/>
                          </a:solidFill>
                          <a:effectLst/>
                        </a:rPr>
                        <a:t>.</a:t>
                      </a:r>
                      <a:endParaRPr lang="en-GB" sz="3200" b="1"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2000" b="0">
                          <a:solidFill>
                            <a:srgbClr val="115076"/>
                          </a:solidFill>
                          <a:effectLst/>
                          <a:latin typeface="Times New Roman" panose="02020603050405020304" pitchFamily="18" charset="0"/>
                          <a:cs typeface="Times New Roman" panose="02020603050405020304" pitchFamily="18" charset="0"/>
                        </a:rPr>
                        <a:t>I </a:t>
                      </a:r>
                      <a:r>
                        <a:rPr lang="en-GB" sz="2000">
                          <a:solidFill>
                            <a:srgbClr val="115076"/>
                          </a:solidFill>
                          <a:effectLst/>
                        </a:rPr>
                        <a:t>OR he/she</a:t>
                      </a:r>
                      <a:endParaRPr lang="en-GB" sz="32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a:solidFill>
                            <a:srgbClr val="115076"/>
                          </a:solidFill>
                          <a:effectLst/>
                        </a:rPr>
                        <a:t>you (singular)</a:t>
                      </a:r>
                      <a:endParaRPr lang="en-GB" sz="32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a:solidFill>
                            <a:srgbClr val="115076"/>
                          </a:solidFill>
                          <a:effectLst/>
                        </a:rPr>
                        <a:t>they</a:t>
                      </a:r>
                      <a:endParaRPr lang="en-GB" sz="32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a:solidFill>
                            <a:srgbClr val="115076"/>
                          </a:solidFill>
                          <a:effectLst/>
                        </a:rPr>
                        <a:t>you (plural)</a:t>
                      </a:r>
                      <a:endParaRPr lang="en-GB" sz="32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GB" sz="2000" dirty="0">
                          <a:solidFill>
                            <a:srgbClr val="115076"/>
                          </a:solidFill>
                          <a:effectLst/>
                        </a:rPr>
                        <a:t>we</a:t>
                      </a:r>
                      <a:endParaRPr lang="en-GB" sz="3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88364"/>
                  </a:ext>
                </a:extLst>
              </a:tr>
            </a:tbl>
          </a:graphicData>
        </a:graphic>
      </p:graphicFrame>
      <p:sp>
        <p:nvSpPr>
          <p:cNvPr id="7" name="Oval 6" descr="oval around the word you ">
            <a:extLst>
              <a:ext uri="{FF2B5EF4-FFF2-40B4-BE49-F238E27FC236}">
                <a16:creationId xmlns:a16="http://schemas.microsoft.com/office/drawing/2014/main" id="{01997A1D-8D7E-B947-8190-C0310DB95F93}"/>
              </a:ext>
            </a:extLst>
          </p:cNvPr>
          <p:cNvSpPr/>
          <p:nvPr/>
        </p:nvSpPr>
        <p:spPr>
          <a:xfrm>
            <a:off x="5583485" y="4058369"/>
            <a:ext cx="1747520" cy="98099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around the phrase 'I or he/she'">
            <a:extLst>
              <a:ext uri="{FF2B5EF4-FFF2-40B4-BE49-F238E27FC236}">
                <a16:creationId xmlns:a16="http://schemas.microsoft.com/office/drawing/2014/main" id="{01997A1D-8D7E-B947-8190-C0310DB95F93}"/>
              </a:ext>
            </a:extLst>
          </p:cNvPr>
          <p:cNvSpPr/>
          <p:nvPr/>
        </p:nvSpPr>
        <p:spPr>
          <a:xfrm>
            <a:off x="3740469" y="5039360"/>
            <a:ext cx="1885879" cy="69076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3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2.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1612</TotalTime>
  <Words>2632</Words>
  <Application>Microsoft Office PowerPoint</Application>
  <PresentationFormat>Widescreen</PresentationFormat>
  <Paragraphs>503</Paragraphs>
  <Slides>23</Slides>
  <Notes>23</Notes>
  <HiddenSlides>0</HiddenSlides>
  <MMClips>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Century Gothic</vt:lpstr>
      <vt:lpstr>Times New Roman</vt:lpstr>
      <vt:lpstr>Tw Cen MT</vt:lpstr>
      <vt:lpstr>1_Office Theme</vt:lpstr>
      <vt:lpstr>NCELP Theme</vt:lpstr>
      <vt:lpstr>2_Office Theme</vt:lpstr>
      <vt:lpstr>Practice assessment </vt:lpstr>
      <vt:lpstr>Phonics: Listening &amp; Writing</vt:lpstr>
      <vt:lpstr>Vocabulary: Listening</vt:lpstr>
      <vt:lpstr>Vocabulary: Listening</vt:lpstr>
      <vt:lpstr>Vocabulary: Reading &amp; Writing </vt:lpstr>
      <vt:lpstr>Vocabulary: Reading &amp; Writing </vt:lpstr>
      <vt:lpstr>Vocabulary: Reading &amp; Writing </vt:lpstr>
      <vt:lpstr>Vocabulary: Reading &amp; Writing </vt:lpstr>
      <vt:lpstr> 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Phonics: Speaking </vt:lpstr>
      <vt:lpstr>Grammar: Speaking </vt:lpstr>
      <vt:lpstr>Vocabulary: Speaking </vt:lpstr>
      <vt:lpstr>Grammar: Speaking </vt:lpstr>
      <vt:lpstr>Grammar: Speaking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Natalie Finlayson</cp:lastModifiedBy>
  <cp:revision>316</cp:revision>
  <dcterms:created xsi:type="dcterms:W3CDTF">2020-06-12T14:19:03Z</dcterms:created>
  <dcterms:modified xsi:type="dcterms:W3CDTF">2021-02-03T11:15:30Z</dcterms:modified>
</cp:coreProperties>
</file>