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7" r:id="rId3"/>
    <p:sldId id="258" r:id="rId4"/>
    <p:sldId id="259" r:id="rId5"/>
    <p:sldId id="263"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 clrIdx="0">
    <p:extLst>
      <p:ext uri="{19B8F6BF-5375-455C-9EA6-DF929625EA0E}">
        <p15:presenceInfo xmlns:p15="http://schemas.microsoft.com/office/powerpoint/2012/main" userId="Emma Mars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8" autoAdjust="0"/>
    <p:restoredTop sz="57143" autoAdjust="0"/>
  </p:normalViewPr>
  <p:slideViewPr>
    <p:cSldViewPr snapToGrid="0">
      <p:cViewPr varScale="1">
        <p:scale>
          <a:sx n="63" d="100"/>
          <a:sy n="63" d="100"/>
        </p:scale>
        <p:origin x="24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89A63-13D8-4BC2-A1B4-CBD45A54D35A}" type="datetimeFigureOut">
              <a:rPr lang="en-GB" smtClean="0"/>
              <a:t>04/09/2019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82470-E6E9-4738-B73D-EB2909CB4128}" type="slidenum">
              <a:rPr lang="en-GB" smtClean="0"/>
              <a:t>‹#›</a:t>
            </a:fld>
            <a:endParaRPr lang="en-GB"/>
          </a:p>
        </p:txBody>
      </p:sp>
    </p:spTree>
    <p:extLst>
      <p:ext uri="{BB962C8B-B14F-4D97-AF65-F5344CB8AC3E}">
        <p14:creationId xmlns:p14="http://schemas.microsoft.com/office/powerpoint/2010/main" val="378166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series of activities is compatible with the NCELP Scheme of Work for year 7, term 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83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slide to the pupils, so that they are sure how to pronounce ‘</a:t>
            </a:r>
            <a:r>
              <a:rPr lang="en-GB" dirty="0" err="1"/>
              <a:t>suis</a:t>
            </a:r>
            <a:r>
              <a:rPr lang="en-GB" dirty="0"/>
              <a:t>’ and ‘</a:t>
            </a:r>
            <a:r>
              <a:rPr lang="en-GB" dirty="0" err="1"/>
              <a:t>est</a:t>
            </a:r>
            <a:r>
              <a:rPr lang="en-GB" dirty="0"/>
              <a:t>’. </a:t>
            </a:r>
          </a:p>
          <a:p>
            <a:r>
              <a:rPr lang="en-GB" dirty="0"/>
              <a:t>Tell the pupils very briefly about the ‘silent final consonant’ rule – we don’t pronounce the ‘s’ or the ‘t’ on the end of the verbs. There will be more </a:t>
            </a:r>
            <a:r>
              <a:rPr lang="en-GB" dirty="0" smtClean="0"/>
              <a:t>practice </a:t>
            </a:r>
            <a:r>
              <a:rPr lang="en-GB" dirty="0"/>
              <a:t>on </a:t>
            </a:r>
            <a:r>
              <a:rPr lang="en-GB" dirty="0" smtClean="0"/>
              <a:t>this</a:t>
            </a:r>
            <a:r>
              <a:rPr lang="en-GB" baseline="0" dirty="0" smtClean="0"/>
              <a:t> this week.</a:t>
            </a:r>
            <a:endParaRPr lang="en-GB" dirty="0"/>
          </a:p>
          <a:p>
            <a:r>
              <a:rPr lang="en-GB" dirty="0"/>
              <a:t>Remind the pupils that ‘am’ and ‘is’ are part of the English verb ‘be’ – this is a very irregular verb in English! And it is irregular in French too! </a:t>
            </a:r>
          </a:p>
          <a:p>
            <a:r>
              <a:rPr lang="en-GB" dirty="0"/>
              <a:t>Tell the pupils, in this series of activities we will only use ‘il’ which means ‘he’. </a:t>
            </a:r>
          </a:p>
          <a:p>
            <a:r>
              <a:rPr lang="en-GB" dirty="0"/>
              <a:t>We will practise the word for ‘she’ (</a:t>
            </a:r>
            <a:r>
              <a:rPr lang="en-GB" dirty="0" err="1"/>
              <a:t>elle</a:t>
            </a:r>
            <a:r>
              <a:rPr lang="en-GB" dirty="0"/>
              <a:t>) in later activities. </a:t>
            </a:r>
          </a:p>
          <a:p>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116675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You will notice</a:t>
            </a:r>
            <a:r>
              <a:rPr lang="en-GB" baseline="0" dirty="0"/>
              <a:t> that this activity uses two cognates (cool and sporty) and also two adjectives that are not yet in the NCELP </a:t>
            </a:r>
            <a:r>
              <a:rPr lang="en-GB" baseline="0" dirty="0" err="1"/>
              <a:t>SoW</a:t>
            </a:r>
            <a:r>
              <a:rPr lang="en-GB" baseline="0" dirty="0"/>
              <a:t> for week 1, but do appear in week 2. As this is a grammar activity, it is fine to have these words appear here – they may be explained briefly in passing, and the students may learn them incidentally, but they are not the focus of this activity. </a:t>
            </a:r>
          </a:p>
          <a:p>
            <a:pPr marL="0" indent="0">
              <a:buNone/>
            </a:pPr>
            <a:r>
              <a:rPr lang="en-GB" baseline="0" dirty="0"/>
              <a:t>We have chosen to have just masculine adjectival agreement, to keep the language simple at this stage. Adjectival agreement is introduced later. This means that we have to have ‘He’ in the partner column.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03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TRANSCRIPT</a:t>
            </a:r>
          </a:p>
          <a:p>
            <a:pPr marL="228600" indent="-228600">
              <a:buAutoNum type="arabicParenR"/>
            </a:pPr>
            <a:r>
              <a:rPr lang="en-GB" dirty="0"/>
              <a:t>[noise]</a:t>
            </a:r>
            <a:r>
              <a:rPr lang="en-GB" baseline="0" dirty="0"/>
              <a:t> </a:t>
            </a:r>
            <a:r>
              <a:rPr lang="en-GB" baseline="0" dirty="0" err="1"/>
              <a:t>est</a:t>
            </a:r>
            <a:r>
              <a:rPr lang="en-GB" baseline="0" dirty="0"/>
              <a:t> </a:t>
            </a:r>
            <a:r>
              <a:rPr lang="en-GB" baseline="0" dirty="0" err="1"/>
              <a:t>méchant</a:t>
            </a:r>
            <a:endParaRPr lang="en-GB" baseline="0" dirty="0"/>
          </a:p>
          <a:p>
            <a:pPr marL="228600" indent="-228600">
              <a:buAutoNum type="arabicParenR"/>
            </a:pPr>
            <a:r>
              <a:rPr lang="en-GB" baseline="0" dirty="0"/>
              <a:t>[noise] </a:t>
            </a:r>
            <a:r>
              <a:rPr lang="en-GB" baseline="0" dirty="0" err="1"/>
              <a:t>suis</a:t>
            </a:r>
            <a:r>
              <a:rPr lang="en-GB" baseline="0" dirty="0"/>
              <a:t> </a:t>
            </a:r>
            <a:r>
              <a:rPr lang="en-GB" baseline="0" dirty="0" err="1"/>
              <a:t>aimable</a:t>
            </a:r>
            <a:endParaRPr lang="en-GB" baseline="0" dirty="0"/>
          </a:p>
          <a:p>
            <a:pPr marL="228600" indent="-228600">
              <a:buAutoNum type="arabicParenR"/>
            </a:pPr>
            <a:r>
              <a:rPr lang="en-GB" baseline="0" dirty="0"/>
              <a:t>[noise] </a:t>
            </a:r>
            <a:r>
              <a:rPr lang="en-GB" baseline="0" dirty="0" err="1"/>
              <a:t>est</a:t>
            </a:r>
            <a:r>
              <a:rPr lang="en-GB" baseline="0" dirty="0"/>
              <a:t> </a:t>
            </a:r>
            <a:r>
              <a:rPr lang="en-GB" baseline="0" dirty="0" err="1"/>
              <a:t>aimable</a:t>
            </a:r>
            <a:endParaRPr lang="en-GB" baseline="0" dirty="0"/>
          </a:p>
          <a:p>
            <a:pPr marL="228600" indent="-228600">
              <a:buAutoNum type="arabicParenR"/>
            </a:pPr>
            <a:r>
              <a:rPr lang="en-GB" baseline="0" dirty="0"/>
              <a:t>[noise] </a:t>
            </a:r>
            <a:r>
              <a:rPr lang="en-GB" baseline="0" dirty="0" err="1"/>
              <a:t>est</a:t>
            </a:r>
            <a:r>
              <a:rPr lang="en-GB" baseline="0" dirty="0"/>
              <a:t> </a:t>
            </a:r>
            <a:r>
              <a:rPr lang="en-GB" baseline="0" dirty="0" err="1"/>
              <a:t>amusant</a:t>
            </a:r>
            <a:endParaRPr lang="en-GB" baseline="0" dirty="0"/>
          </a:p>
          <a:p>
            <a:pPr marL="228600" indent="-228600">
              <a:buAutoNum type="arabicParenR"/>
            </a:pPr>
            <a:r>
              <a:rPr lang="en-GB" baseline="0" dirty="0"/>
              <a:t>[noise] </a:t>
            </a:r>
            <a:r>
              <a:rPr lang="en-GB" baseline="0" dirty="0" err="1"/>
              <a:t>suis</a:t>
            </a:r>
            <a:r>
              <a:rPr lang="en-GB" baseline="0" dirty="0"/>
              <a:t> </a:t>
            </a:r>
            <a:r>
              <a:rPr lang="en-GB" baseline="0" dirty="0" err="1"/>
              <a:t>amusant</a:t>
            </a:r>
            <a:endParaRPr lang="en-GB" baseline="0" dirty="0"/>
          </a:p>
          <a:p>
            <a:pPr marL="228600" indent="-228600">
              <a:buAutoNum type="arabicParenR"/>
            </a:pPr>
            <a:r>
              <a:rPr lang="en-GB" baseline="0" dirty="0"/>
              <a:t>[noise] </a:t>
            </a:r>
            <a:r>
              <a:rPr lang="en-GB" baseline="0" dirty="0" err="1"/>
              <a:t>suis</a:t>
            </a:r>
            <a:r>
              <a:rPr lang="en-GB" baseline="0" dirty="0"/>
              <a:t> intelligent</a:t>
            </a:r>
          </a:p>
          <a:p>
            <a:pPr marL="228600" indent="-228600">
              <a:buAutoNum type="arabicParenR"/>
            </a:pPr>
            <a:r>
              <a:rPr lang="en-GB" baseline="0" dirty="0"/>
              <a:t>[noise] </a:t>
            </a:r>
            <a:r>
              <a:rPr lang="en-GB" baseline="0" dirty="0" err="1"/>
              <a:t>est</a:t>
            </a:r>
            <a:r>
              <a:rPr lang="en-GB" baseline="0" dirty="0"/>
              <a:t> stupide</a:t>
            </a:r>
          </a:p>
          <a:p>
            <a:pPr marL="228600" indent="-228600">
              <a:buAutoNum type="arabicParenR"/>
            </a:pPr>
            <a:r>
              <a:rPr lang="en-GB" baseline="0" dirty="0"/>
              <a:t>[noise] </a:t>
            </a:r>
            <a:r>
              <a:rPr lang="en-GB" baseline="0" dirty="0" err="1"/>
              <a:t>suis</a:t>
            </a:r>
            <a:r>
              <a:rPr lang="en-GB" baseline="0" dirty="0"/>
              <a:t> </a:t>
            </a:r>
            <a:r>
              <a:rPr lang="en-GB" baseline="0" dirty="0" err="1"/>
              <a:t>calme</a:t>
            </a:r>
            <a:endParaRPr lang="en-GB" baseline="0" dirty="0"/>
          </a:p>
          <a:p>
            <a:pPr marL="0" indent="0">
              <a:buNone/>
            </a:pPr>
            <a:endParaRPr lang="en-GB" baseline="0" dirty="0"/>
          </a:p>
          <a:p>
            <a:pPr marL="0" indent="0">
              <a:buNone/>
            </a:pPr>
            <a:r>
              <a:rPr lang="en-GB" baseline="0" dirty="0"/>
              <a:t>Note that all the adjectives are compatible with a male noun (the dog). This is so that we steer clear of adjectival agreement for now. </a:t>
            </a:r>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66178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See separate set of cards (word doc</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Note: The cards do not have to be printed, but they provide a model for the speaking activity.  Pupils can easily be given one sheet of A4 white paper, fold it in half (lengthways), then again in half (widthways), then again into three, so that 12 equal-sized rectangular shapes are created.  In 3 of them, they write ‘I’, in 3 others, they write ‘he’, then they write: ill, cool, big, small, English, French once on each of the other six.  They tear (with or without use of a ruler, and certainly no scissors – it doesn’t need to be neat!).  The first time students create their own flashcards takes about 5 mins, but they get quicker and quicker.  It saves copying, cutting…</a:t>
            </a:r>
            <a:br>
              <a:rPr lang="en-GB" b="1" baseline="0" dirty="0" smtClean="0"/>
            </a:br>
            <a:endParaRPr lang="en-GB" b="1" baseline="0" dirty="0" smtClean="0"/>
          </a:p>
          <a:p>
            <a:pPr marL="0" indent="0">
              <a:buNone/>
            </a:pPr>
            <a:endParaRPr lang="en-GB" baseline="0" dirty="0"/>
          </a:p>
          <a:p>
            <a:pPr marL="0" indent="0">
              <a:buNone/>
            </a:pPr>
            <a:r>
              <a:rPr lang="en-GB" baseline="0" dirty="0"/>
              <a:t>Separate the cards into two piles: </a:t>
            </a:r>
            <a:r>
              <a:rPr lang="en-GB" b="1" baseline="0" dirty="0"/>
              <a:t>one pile of pronouns (“I” and ”he”) </a:t>
            </a:r>
            <a:r>
              <a:rPr lang="en-GB" baseline="0" dirty="0"/>
              <a:t>and </a:t>
            </a:r>
            <a:r>
              <a:rPr lang="en-GB" b="1" baseline="0" dirty="0"/>
              <a:t>one pile of adjectives. (Take care to not include any of the ‘</a:t>
            </a:r>
            <a:r>
              <a:rPr lang="en-GB" b="1" baseline="0" dirty="0" err="1"/>
              <a:t>tu</a:t>
            </a:r>
            <a:r>
              <a:rPr lang="en-GB" b="1" baseline="0" dirty="0"/>
              <a:t>’ cards, which look a bit similar!)</a:t>
            </a:r>
          </a:p>
          <a:p>
            <a:pPr marL="0" indent="0">
              <a:buNone/>
            </a:pPr>
            <a:r>
              <a:rPr lang="en-GB" baseline="0" dirty="0"/>
              <a:t>Partner A picks a verb and then an adjective, partner B gives the translation.  Players can then swap roles.  </a:t>
            </a:r>
          </a:p>
          <a:p>
            <a:pPr marL="0" indent="0">
              <a:buNone/>
            </a:pPr>
            <a:r>
              <a:rPr lang="en-GB" baseline="0" dirty="0"/>
              <a:t>Pairs of students can time themselves, and then repeat the activity to see how quickly they can complete all the sentences and translations.  With each new game, different sentences will be generated.</a:t>
            </a:r>
          </a:p>
          <a:p>
            <a:pPr marL="0" indent="0">
              <a:buNone/>
            </a:pPr>
            <a:endParaRPr lang="en-GB" baseline="0" dirty="0"/>
          </a:p>
          <a:p>
            <a:pPr marL="0" indent="0">
              <a:buNone/>
            </a:pPr>
            <a:r>
              <a:rPr lang="en-GB" baseline="0" dirty="0"/>
              <a:t>NB Only ‘il </a:t>
            </a:r>
            <a:r>
              <a:rPr lang="en-GB" baseline="0" dirty="0" err="1"/>
              <a:t>est</a:t>
            </a:r>
            <a:r>
              <a:rPr lang="en-GB" baseline="0" dirty="0"/>
              <a:t>’ is practised here, to eliminate the need for adjective agreement to reduce cognitive load.  Adjective agreement is practised as a separate teaching points in two sets of activities for Year7 Week 1 and Year 7 Week 2.</a:t>
            </a:r>
          </a:p>
          <a:p>
            <a:pPr marL="0" indent="0">
              <a:buNone/>
            </a:pPr>
            <a:endParaRPr lang="en-GB" baseline="0" dirty="0"/>
          </a:p>
          <a:p>
            <a:pPr marL="0" indent="0">
              <a:buNone/>
            </a:pPr>
            <a:r>
              <a:rPr lang="en-GB" baseline="0" dirty="0"/>
              <a:t>Depending on the learners in your class and the time available, you could explain that the title of this slide (</a:t>
            </a:r>
            <a:r>
              <a:rPr lang="en-GB" baseline="0" dirty="0" err="1"/>
              <a:t>Parlez</a:t>
            </a:r>
            <a:r>
              <a:rPr lang="en-GB" baseline="0" dirty="0"/>
              <a:t>) is an instruction to more than one person: Talk! Or just ignore it for now, as it is not central to the activity.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51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Each click on the powerpoint produces a new combination of a pronoun (I or he) plus adjective. </a:t>
            </a:r>
          </a:p>
          <a:p>
            <a:pPr marL="0" indent="0">
              <a:buNone/>
            </a:pPr>
            <a:r>
              <a:rPr lang="en-GB" baseline="0" dirty="0"/>
              <a:t>Using mini whiteboards/paper as the teacher sees fit, students write each sentence that is generated after each click on the powerpoint. </a:t>
            </a:r>
          </a:p>
          <a:p>
            <a:pPr marL="0" indent="0">
              <a:buNone/>
            </a:pPr>
            <a:r>
              <a:rPr lang="en-GB" baseline="0" dirty="0"/>
              <a:t>Feedback could be given after the first two or three to check that all learners are producing ‘je </a:t>
            </a:r>
            <a:r>
              <a:rPr lang="en-GB" baseline="0" dirty="0" err="1"/>
              <a:t>suis</a:t>
            </a:r>
            <a:r>
              <a:rPr lang="en-GB" baseline="0" dirty="0"/>
              <a:t>’ or ‘il </a:t>
            </a:r>
            <a:r>
              <a:rPr lang="en-GB" baseline="0" dirty="0" err="1"/>
              <a:t>est</a:t>
            </a:r>
            <a:r>
              <a:rPr lang="en-GB" baseline="0" dirty="0"/>
              <a:t>’ correctly.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NB Only ‘il </a:t>
            </a:r>
            <a:r>
              <a:rPr lang="en-GB" baseline="0" dirty="0" err="1"/>
              <a:t>est</a:t>
            </a:r>
            <a:r>
              <a:rPr lang="en-GB" baseline="0" dirty="0"/>
              <a:t>’ is practised here, to eliminate the need for adjective agreement to reduce cognitive load.  Adjective agreement is practised as a separate teaching points in two sets of activities for Year7 Week 1 and Year 7 Week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45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E010D9-B4C6-4252-B59A-3786DADCB06F}"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93EFC-61EF-49C6-AAAA-A2D5FEB935F0}" type="slidenum">
              <a:rPr lang="en-GB" smtClean="0"/>
              <a:t>‹#›</a:t>
            </a:fld>
            <a:endParaRPr lang="en-GB"/>
          </a:p>
        </p:txBody>
      </p:sp>
    </p:spTree>
    <p:extLst>
      <p:ext uri="{BB962C8B-B14F-4D97-AF65-F5344CB8AC3E}">
        <p14:creationId xmlns:p14="http://schemas.microsoft.com/office/powerpoint/2010/main" val="83492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E010D9-B4C6-4252-B59A-3786DADCB06F}"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93EFC-61EF-49C6-AAAA-A2D5FEB935F0}" type="slidenum">
              <a:rPr lang="en-GB" smtClean="0"/>
              <a:t>‹#›</a:t>
            </a:fld>
            <a:endParaRPr lang="en-GB"/>
          </a:p>
        </p:txBody>
      </p:sp>
    </p:spTree>
    <p:extLst>
      <p:ext uri="{BB962C8B-B14F-4D97-AF65-F5344CB8AC3E}">
        <p14:creationId xmlns:p14="http://schemas.microsoft.com/office/powerpoint/2010/main" val="211104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E010D9-B4C6-4252-B59A-3786DADCB06F}"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93EFC-61EF-49C6-AAAA-A2D5FEB935F0}" type="slidenum">
              <a:rPr lang="en-GB" smtClean="0"/>
              <a:t>‹#›</a:t>
            </a:fld>
            <a:endParaRPr lang="en-GB"/>
          </a:p>
        </p:txBody>
      </p:sp>
    </p:spTree>
    <p:extLst>
      <p:ext uri="{BB962C8B-B14F-4D97-AF65-F5344CB8AC3E}">
        <p14:creationId xmlns:p14="http://schemas.microsoft.com/office/powerpoint/2010/main" val="175760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65160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4151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551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458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601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62432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1798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911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E010D9-B4C6-4252-B59A-3786DADCB06F}"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93EFC-61EF-49C6-AAAA-A2D5FEB935F0}" type="slidenum">
              <a:rPr lang="en-GB" smtClean="0"/>
              <a:t>‹#›</a:t>
            </a:fld>
            <a:endParaRPr lang="en-GB"/>
          </a:p>
        </p:txBody>
      </p:sp>
    </p:spTree>
    <p:extLst>
      <p:ext uri="{BB962C8B-B14F-4D97-AF65-F5344CB8AC3E}">
        <p14:creationId xmlns:p14="http://schemas.microsoft.com/office/powerpoint/2010/main" val="1258804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82113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21964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8195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E010D9-B4C6-4252-B59A-3786DADCB06F}"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393EFC-61EF-49C6-AAAA-A2D5FEB935F0}" type="slidenum">
              <a:rPr lang="en-GB" smtClean="0"/>
              <a:t>‹#›</a:t>
            </a:fld>
            <a:endParaRPr lang="en-GB"/>
          </a:p>
        </p:txBody>
      </p:sp>
    </p:spTree>
    <p:extLst>
      <p:ext uri="{BB962C8B-B14F-4D97-AF65-F5344CB8AC3E}">
        <p14:creationId xmlns:p14="http://schemas.microsoft.com/office/powerpoint/2010/main" val="223754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E010D9-B4C6-4252-B59A-3786DADCB06F}"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393EFC-61EF-49C6-AAAA-A2D5FEB935F0}" type="slidenum">
              <a:rPr lang="en-GB" smtClean="0"/>
              <a:t>‹#›</a:t>
            </a:fld>
            <a:endParaRPr lang="en-GB"/>
          </a:p>
        </p:txBody>
      </p:sp>
    </p:spTree>
    <p:extLst>
      <p:ext uri="{BB962C8B-B14F-4D97-AF65-F5344CB8AC3E}">
        <p14:creationId xmlns:p14="http://schemas.microsoft.com/office/powerpoint/2010/main" val="345453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E010D9-B4C6-4252-B59A-3786DADCB06F}" type="datetimeFigureOut">
              <a:rPr lang="en-GB" smtClean="0"/>
              <a:t>04/09/2019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393EFC-61EF-49C6-AAAA-A2D5FEB935F0}" type="slidenum">
              <a:rPr lang="en-GB" smtClean="0"/>
              <a:t>‹#›</a:t>
            </a:fld>
            <a:endParaRPr lang="en-GB"/>
          </a:p>
        </p:txBody>
      </p:sp>
    </p:spTree>
    <p:extLst>
      <p:ext uri="{BB962C8B-B14F-4D97-AF65-F5344CB8AC3E}">
        <p14:creationId xmlns:p14="http://schemas.microsoft.com/office/powerpoint/2010/main" val="303641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E010D9-B4C6-4252-B59A-3786DADCB06F}" type="datetimeFigureOut">
              <a:rPr lang="en-GB" smtClean="0"/>
              <a:t>04/09/2019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393EFC-61EF-49C6-AAAA-A2D5FEB935F0}" type="slidenum">
              <a:rPr lang="en-GB" smtClean="0"/>
              <a:t>‹#›</a:t>
            </a:fld>
            <a:endParaRPr lang="en-GB"/>
          </a:p>
        </p:txBody>
      </p:sp>
    </p:spTree>
    <p:extLst>
      <p:ext uri="{BB962C8B-B14F-4D97-AF65-F5344CB8AC3E}">
        <p14:creationId xmlns:p14="http://schemas.microsoft.com/office/powerpoint/2010/main" val="18026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010D9-B4C6-4252-B59A-3786DADCB06F}" type="datetimeFigureOut">
              <a:rPr lang="en-GB" smtClean="0"/>
              <a:t>04/09/2019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393EFC-61EF-49C6-AAAA-A2D5FEB935F0}" type="slidenum">
              <a:rPr lang="en-GB" smtClean="0"/>
              <a:t>‹#›</a:t>
            </a:fld>
            <a:endParaRPr lang="en-GB"/>
          </a:p>
        </p:txBody>
      </p:sp>
    </p:spTree>
    <p:extLst>
      <p:ext uri="{BB962C8B-B14F-4D97-AF65-F5344CB8AC3E}">
        <p14:creationId xmlns:p14="http://schemas.microsoft.com/office/powerpoint/2010/main" val="326568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E010D9-B4C6-4252-B59A-3786DADCB06F}"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393EFC-61EF-49C6-AAAA-A2D5FEB935F0}" type="slidenum">
              <a:rPr lang="en-GB" smtClean="0"/>
              <a:t>‹#›</a:t>
            </a:fld>
            <a:endParaRPr lang="en-GB"/>
          </a:p>
        </p:txBody>
      </p:sp>
    </p:spTree>
    <p:extLst>
      <p:ext uri="{BB962C8B-B14F-4D97-AF65-F5344CB8AC3E}">
        <p14:creationId xmlns:p14="http://schemas.microsoft.com/office/powerpoint/2010/main" val="285562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E010D9-B4C6-4252-B59A-3786DADCB06F}"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393EFC-61EF-49C6-AAAA-A2D5FEB935F0}" type="slidenum">
              <a:rPr lang="en-GB" smtClean="0"/>
              <a:t>‹#›</a:t>
            </a:fld>
            <a:endParaRPr lang="en-GB"/>
          </a:p>
        </p:txBody>
      </p:sp>
    </p:spTree>
    <p:extLst>
      <p:ext uri="{BB962C8B-B14F-4D97-AF65-F5344CB8AC3E}">
        <p14:creationId xmlns:p14="http://schemas.microsoft.com/office/powerpoint/2010/main" val="2065482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010D9-B4C6-4252-B59A-3786DADCB06F}" type="datetimeFigureOut">
              <a:rPr lang="en-GB" smtClean="0"/>
              <a:t>04/09/2019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93EFC-61EF-49C6-AAAA-A2D5FEB935F0}" type="slidenum">
              <a:rPr lang="en-GB" smtClean="0"/>
              <a:t>‹#›</a:t>
            </a:fld>
            <a:endParaRPr lang="en-GB"/>
          </a:p>
        </p:txBody>
      </p:sp>
    </p:spTree>
    <p:extLst>
      <p:ext uri="{BB962C8B-B14F-4D97-AF65-F5344CB8AC3E}">
        <p14:creationId xmlns:p14="http://schemas.microsoft.com/office/powerpoint/2010/main" val="1199041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22539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audio" Target="../media/audio1.wav"/><Relationship Id="rId18" Type="http://schemas.openxmlformats.org/officeDocument/2006/relationships/audio" Target="../media/audio6.wav"/><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7.png"/><Relationship Id="rId17" Type="http://schemas.openxmlformats.org/officeDocument/2006/relationships/audio" Target="../media/audio5.wav"/><Relationship Id="rId2" Type="http://schemas.openxmlformats.org/officeDocument/2006/relationships/notesSlide" Target="../notesSlides/notesSlide4.xml"/><Relationship Id="rId16" Type="http://schemas.openxmlformats.org/officeDocument/2006/relationships/audio" Target="../media/audio4.wav"/><Relationship Id="rId20" Type="http://schemas.openxmlformats.org/officeDocument/2006/relationships/audio" Target="../media/audio8.wav"/><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audio" Target="../media/audio3.wav"/><Relationship Id="rId10" Type="http://schemas.openxmlformats.org/officeDocument/2006/relationships/image" Target="../media/image15.png"/><Relationship Id="rId19" Type="http://schemas.openxmlformats.org/officeDocument/2006/relationships/audio" Target="../media/audio7.wav"/><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13" name="TextBox 12"/>
          <p:cNvSpPr txBox="1"/>
          <p:nvPr/>
        </p:nvSpPr>
        <p:spPr>
          <a:xfrm>
            <a:off x="395111" y="2367170"/>
            <a:ext cx="68862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Être</a:t>
            </a: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je </a:t>
            </a:r>
            <a:r>
              <a:rPr kumimoji="0" lang="en-GB" sz="4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suis</a:t>
            </a: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&amp; </a:t>
            </a:r>
            <a:r>
              <a:rPr kumimoji="0" lang="en-GB" sz="4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il</a:t>
            </a: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4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elle</a:t>
            </a: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4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est</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Title 3"/>
          <p:cNvSpPr txBox="1">
            <a:spLocks/>
          </p:cNvSpPr>
          <p:nvPr/>
        </p:nvSpPr>
        <p:spPr>
          <a:xfrm>
            <a:off x="395111" y="3307080"/>
            <a:ext cx="7664368"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To be: I am &amp; </a:t>
            </a:r>
            <a:r>
              <a:rPr lang="en-GB" sz="3200" dirty="0" smtClean="0">
                <a:solidFill>
                  <a:prstClr val="white"/>
                </a:solidFill>
                <a:latin typeface="Century Gothic" panose="020B0502020202020204" pitchFamily="34" charset="0"/>
              </a:rPr>
              <a:t>he/she</a:t>
            </a:r>
            <a:r>
              <a:rPr kumimoji="0" lang="en-GB" sz="3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r>
              <a:rPr kumimoji="0" lang="en-GB" sz="3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is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adjective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162830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12659"/>
            <a:ext cx="6457246" cy="867128"/>
          </a:xfrm>
          <a:prstGeom prst="rect">
            <a:avLst/>
          </a:prstGeom>
        </p:spPr>
      </p:pic>
      <p:sp>
        <p:nvSpPr>
          <p:cNvPr id="4" name="Title 3"/>
          <p:cNvSpPr>
            <a:spLocks noGrp="1"/>
          </p:cNvSpPr>
          <p:nvPr>
            <p:ph type="title"/>
          </p:nvPr>
        </p:nvSpPr>
        <p:spPr>
          <a:xfrm>
            <a:off x="142881" y="325901"/>
            <a:ext cx="5265384" cy="707849"/>
          </a:xfrm>
        </p:spPr>
        <p:txBody>
          <a:bodyPr>
            <a:normAutofit/>
          </a:bodyPr>
          <a:lstStyle/>
          <a:p>
            <a:r>
              <a:rPr lang="en-GB" sz="3600" b="1" dirty="0">
                <a:solidFill>
                  <a:schemeClr val="bg1"/>
                </a:solidFill>
                <a:latin typeface="Century Gothic" panose="020B0502020202020204" pitchFamily="34" charset="0"/>
              </a:rPr>
              <a:t>I am &amp; </a:t>
            </a:r>
            <a:r>
              <a:rPr lang="en-GB" sz="3600" b="1" dirty="0" smtClean="0">
                <a:solidFill>
                  <a:schemeClr val="bg1"/>
                </a:solidFill>
                <a:latin typeface="Century Gothic" panose="020B0502020202020204" pitchFamily="34" charset="0"/>
              </a:rPr>
              <a:t>s/he </a:t>
            </a:r>
            <a:r>
              <a:rPr lang="en-GB" sz="3600" b="1" dirty="0">
                <a:solidFill>
                  <a:schemeClr val="bg1"/>
                </a:solidFill>
                <a:latin typeface="Century Gothic" panose="020B0502020202020204" pitchFamily="34" charset="0"/>
              </a:rPr>
              <a:t>is</a:t>
            </a:r>
          </a:p>
        </p:txBody>
      </p:sp>
      <p:sp>
        <p:nvSpPr>
          <p:cNvPr id="2" name="TextBox 1"/>
          <p:cNvSpPr txBox="1"/>
          <p:nvPr/>
        </p:nvSpPr>
        <p:spPr>
          <a:xfrm>
            <a:off x="820316" y="1225600"/>
            <a:ext cx="1074198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4472C4">
                    <a:lumMod val="50000"/>
                  </a:srgbClr>
                </a:solidFill>
                <a:latin typeface="Century Gothic" panose="020B0502020202020204" pitchFamily="34" charset="0"/>
              </a:rPr>
              <a:t>In French, </a:t>
            </a:r>
            <a:r>
              <a:rPr lang="en-GB" sz="2800" dirty="0" smtClean="0">
                <a:solidFill>
                  <a:srgbClr val="4472C4">
                    <a:lumMod val="50000"/>
                  </a:srgbClr>
                </a:solidFill>
                <a:latin typeface="Century Gothic" panose="020B0502020202020204" pitchFamily="34" charset="0"/>
              </a:rPr>
              <a:t>use </a:t>
            </a:r>
            <a:r>
              <a:rPr lang="en-GB" sz="2800" b="1" i="1" dirty="0">
                <a:solidFill>
                  <a:srgbClr val="4472C4">
                    <a:lumMod val="50000"/>
                  </a:srgbClr>
                </a:solidFill>
                <a:latin typeface="Century Gothic" panose="020B0502020202020204" pitchFamily="34" charset="0"/>
              </a:rPr>
              <a:t>je </a:t>
            </a:r>
            <a:r>
              <a:rPr lang="en-GB" sz="2800" b="1" i="1" dirty="0" err="1">
                <a:solidFill>
                  <a:srgbClr val="4472C4">
                    <a:lumMod val="50000"/>
                  </a:srgbClr>
                </a:solidFill>
                <a:latin typeface="Century Gothic" panose="020B0502020202020204" pitchFamily="34" charset="0"/>
              </a:rPr>
              <a:t>suis</a:t>
            </a:r>
            <a:r>
              <a:rPr lang="en-GB" sz="2800" b="1" i="1" dirty="0">
                <a:solidFill>
                  <a:srgbClr val="4472C4">
                    <a:lumMod val="50000"/>
                  </a:srgbClr>
                </a:solidFill>
                <a:latin typeface="Century Gothic" panose="020B0502020202020204" pitchFamily="34" charset="0"/>
              </a:rPr>
              <a:t> </a:t>
            </a:r>
            <a:r>
              <a:rPr lang="en-GB" sz="2800" dirty="0">
                <a:solidFill>
                  <a:srgbClr val="4472C4">
                    <a:lumMod val="50000"/>
                  </a:srgbClr>
                </a:solidFill>
                <a:latin typeface="Century Gothic" panose="020B0502020202020204" pitchFamily="34" charset="0"/>
              </a:rPr>
              <a:t>to say ‘I am.’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srgbClr val="4472C4">
                    <a:lumMod val="50000"/>
                  </a:srgbClr>
                </a:solidFill>
                <a:latin typeface="Century Gothic" panose="020B0502020202020204" pitchFamily="34" charset="0"/>
              </a:rPr>
              <a:t>For ‘he </a:t>
            </a:r>
            <a:r>
              <a:rPr lang="en-GB" sz="2800" dirty="0">
                <a:solidFill>
                  <a:srgbClr val="4472C4">
                    <a:lumMod val="50000"/>
                  </a:srgbClr>
                </a:solidFill>
                <a:latin typeface="Century Gothic" panose="020B0502020202020204" pitchFamily="34" charset="0"/>
              </a:rPr>
              <a:t>is’, </a:t>
            </a:r>
            <a:r>
              <a:rPr lang="en-GB" sz="2800" dirty="0" smtClean="0">
                <a:solidFill>
                  <a:srgbClr val="4472C4">
                    <a:lumMod val="50000"/>
                  </a:srgbClr>
                </a:solidFill>
                <a:latin typeface="Century Gothic" panose="020B0502020202020204" pitchFamily="34" charset="0"/>
              </a:rPr>
              <a:t>use </a:t>
            </a:r>
            <a:r>
              <a:rPr lang="en-GB" sz="2800" b="1" i="1" dirty="0" err="1">
                <a:solidFill>
                  <a:srgbClr val="4472C4">
                    <a:lumMod val="50000"/>
                  </a:srgbClr>
                </a:solidFill>
                <a:latin typeface="Century Gothic" panose="020B0502020202020204" pitchFamily="34" charset="0"/>
              </a:rPr>
              <a:t>il</a:t>
            </a:r>
            <a:r>
              <a:rPr lang="en-GB" sz="2800" b="1" i="1" dirty="0">
                <a:solidFill>
                  <a:srgbClr val="4472C4">
                    <a:lumMod val="50000"/>
                  </a:srgbClr>
                </a:solidFill>
                <a:latin typeface="Century Gothic" panose="020B0502020202020204" pitchFamily="34" charset="0"/>
              </a:rPr>
              <a:t> est</a:t>
            </a:r>
            <a:r>
              <a:rPr lang="en-GB" sz="2800" i="1" dirty="0">
                <a:solidFill>
                  <a:srgbClr val="4472C4">
                    <a:lumMod val="50000"/>
                  </a:srgbClr>
                </a:solidFill>
                <a:latin typeface="Century Gothic" panose="020B0502020202020204" pitchFamily="34" charset="0"/>
              </a:rPr>
              <a:t>. </a:t>
            </a:r>
            <a:endParaRPr lang="en-GB" sz="2800" dirty="0">
              <a:solidFill>
                <a:srgbClr val="4472C4">
                  <a:lumMod val="50000"/>
                </a:srgb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srgbClr val="4472C4">
                    <a:lumMod val="50000"/>
                  </a:srgbClr>
                </a:solidFill>
                <a:latin typeface="Century Gothic" panose="020B0502020202020204" pitchFamily="34" charset="0"/>
              </a:rPr>
              <a:t>For ‘she </a:t>
            </a:r>
            <a:r>
              <a:rPr lang="en-GB" sz="2800" dirty="0">
                <a:solidFill>
                  <a:srgbClr val="4472C4">
                    <a:lumMod val="50000"/>
                  </a:srgbClr>
                </a:solidFill>
                <a:latin typeface="Century Gothic" panose="020B0502020202020204" pitchFamily="34" charset="0"/>
              </a:rPr>
              <a:t>is’, </a:t>
            </a:r>
            <a:r>
              <a:rPr lang="en-GB" sz="2800" dirty="0" smtClean="0">
                <a:solidFill>
                  <a:srgbClr val="4472C4">
                    <a:lumMod val="50000"/>
                  </a:srgbClr>
                </a:solidFill>
                <a:latin typeface="Century Gothic" panose="020B0502020202020204" pitchFamily="34" charset="0"/>
              </a:rPr>
              <a:t>use </a:t>
            </a:r>
            <a:r>
              <a:rPr lang="en-GB" sz="2800" b="1" i="1" dirty="0" err="1">
                <a:solidFill>
                  <a:srgbClr val="4472C4">
                    <a:lumMod val="50000"/>
                  </a:srgbClr>
                </a:solidFill>
                <a:latin typeface="Century Gothic" panose="020B0502020202020204" pitchFamily="34" charset="0"/>
              </a:rPr>
              <a:t>elle</a:t>
            </a:r>
            <a:r>
              <a:rPr lang="en-GB" sz="2800" b="1" i="1" dirty="0">
                <a:solidFill>
                  <a:srgbClr val="4472C4">
                    <a:lumMod val="50000"/>
                  </a:srgbClr>
                </a:solidFill>
                <a:latin typeface="Century Gothic" panose="020B0502020202020204" pitchFamily="34" charset="0"/>
              </a:rPr>
              <a:t> est</a:t>
            </a:r>
            <a:r>
              <a:rPr lang="en-GB" sz="2800" i="1" dirty="0">
                <a:solidFill>
                  <a:srgbClr val="4472C4">
                    <a:lumMod val="50000"/>
                  </a:srgbClr>
                </a:solidFill>
                <a:latin typeface="Century Gothic" panose="020B0502020202020204" pitchFamily="34" charset="0"/>
              </a:rPr>
              <a:t>.</a:t>
            </a:r>
            <a:endParaRPr kumimoji="0" lang="en-GB" sz="28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3" name="Rectangle 2"/>
          <p:cNvSpPr/>
          <p:nvPr/>
        </p:nvSpPr>
        <p:spPr>
          <a:xfrm>
            <a:off x="646585" y="3488208"/>
            <a:ext cx="1467068" cy="1046440"/>
          </a:xfrm>
          <a:prstGeom prst="rect">
            <a:avLst/>
          </a:prstGeom>
          <a:noFill/>
          <a:ln>
            <a:noFill/>
          </a:ln>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Je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suis</a:t>
            </a:r>
            <a:endPar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a:p>
            <a:pPr algn="ctr"/>
            <a:endParaRPr lang="en-US" sz="30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sp>
        <p:nvSpPr>
          <p:cNvPr id="9" name="TextBox 8"/>
          <p:cNvSpPr txBox="1"/>
          <p:nvPr/>
        </p:nvSpPr>
        <p:spPr>
          <a:xfrm>
            <a:off x="605047" y="4693927"/>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noProof="0" dirty="0">
                <a:solidFill>
                  <a:schemeClr val="accent5">
                    <a:lumMod val="50000"/>
                  </a:schemeClr>
                </a:solidFill>
                <a:latin typeface="Century Gothic" panose="020B0502020202020204" pitchFamily="34" charset="0"/>
              </a:rPr>
              <a:t>Je </a:t>
            </a:r>
            <a:r>
              <a:rPr lang="en-GB" sz="3000" noProof="0" dirty="0" err="1">
                <a:solidFill>
                  <a:schemeClr val="accent5">
                    <a:lumMod val="50000"/>
                  </a:schemeClr>
                </a:solidFill>
                <a:latin typeface="Century Gothic" panose="020B0502020202020204" pitchFamily="34" charset="0"/>
              </a:rPr>
              <a:t>suis</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 </a:t>
            </a:r>
            <a:r>
              <a:rPr lang="en-GB" sz="3000" noProof="0" dirty="0" err="1">
                <a:solidFill>
                  <a:schemeClr val="accent5">
                    <a:lumMod val="50000"/>
                  </a:schemeClr>
                </a:solidFill>
                <a:latin typeface="Century Gothic" panose="020B0502020202020204" pitchFamily="34" charset="0"/>
              </a:rPr>
              <a:t>malade</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10" name="TextBox 9"/>
          <p:cNvSpPr txBox="1"/>
          <p:nvPr/>
        </p:nvSpPr>
        <p:spPr>
          <a:xfrm>
            <a:off x="4029075" y="5566429"/>
            <a:ext cx="48563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He is unwell</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12" name="TextBox 11"/>
          <p:cNvSpPr txBox="1"/>
          <p:nvPr/>
        </p:nvSpPr>
        <p:spPr>
          <a:xfrm>
            <a:off x="3995178" y="4709722"/>
            <a:ext cx="5161385" cy="553998"/>
          </a:xfrm>
          <a:prstGeom prst="rect">
            <a:avLst/>
          </a:prstGeom>
          <a:noFill/>
        </p:spPr>
        <p:txBody>
          <a:bodyPr wrap="square" rtlCol="0">
            <a:spAutoFit/>
          </a:bodyPr>
          <a:lstStyle/>
          <a:p>
            <a:pPr lvl="0">
              <a:defRPr/>
            </a:pPr>
            <a:r>
              <a:rPr lang="en-GB" sz="3000" dirty="0">
                <a:solidFill>
                  <a:schemeClr val="accent5">
                    <a:lumMod val="50000"/>
                  </a:schemeClr>
                </a:solidFill>
                <a:latin typeface="Century Gothic" panose="020B0502020202020204" pitchFamily="34" charset="0"/>
              </a:rPr>
              <a:t>Il</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 </a:t>
            </a:r>
            <a:r>
              <a:rPr lang="en-GB" sz="3000" dirty="0" err="1">
                <a:solidFill>
                  <a:schemeClr val="accent5">
                    <a:lumMod val="50000"/>
                  </a:schemeClr>
                </a:solidFill>
                <a:latin typeface="Century Gothic" panose="020B0502020202020204" pitchFamily="34" charset="0"/>
              </a:rPr>
              <a:t>est</a:t>
            </a:r>
            <a:r>
              <a:rPr lang="en-GB" sz="3000" dirty="0">
                <a:solidFill>
                  <a:schemeClr val="accent5">
                    <a:lumMod val="50000"/>
                  </a:schemeClr>
                </a:solidFill>
                <a:latin typeface="Century Gothic" panose="020B0502020202020204" pitchFamily="34" charset="0"/>
              </a:rPr>
              <a:t> </a:t>
            </a:r>
            <a:r>
              <a:rPr lang="en-GB" sz="3000" dirty="0" err="1">
                <a:solidFill>
                  <a:schemeClr val="accent5">
                    <a:lumMod val="50000"/>
                  </a:schemeClr>
                </a:solidFill>
                <a:latin typeface="Century Gothic" panose="020B0502020202020204" pitchFamily="34" charset="0"/>
              </a:rPr>
              <a:t>malade</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13" name="TextBox 12"/>
          <p:cNvSpPr txBox="1"/>
          <p:nvPr/>
        </p:nvSpPr>
        <p:spPr>
          <a:xfrm>
            <a:off x="676885" y="5566429"/>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I am</a:t>
            </a:r>
            <a:r>
              <a:rPr lang="en-GB" sz="3000" noProof="0" dirty="0">
                <a:solidFill>
                  <a:schemeClr val="accent5">
                    <a:lumMod val="50000"/>
                  </a:schemeClr>
                </a:solidFill>
                <a:latin typeface="Century Gothic" panose="020B0502020202020204" pitchFamily="34" charset="0"/>
              </a:rPr>
              <a:t> unwell</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17" name="TextBox 16"/>
          <p:cNvSpPr txBox="1"/>
          <p:nvPr/>
        </p:nvSpPr>
        <p:spPr>
          <a:xfrm>
            <a:off x="7675981" y="4709722"/>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chemeClr val="accent5">
                    <a:lumMod val="50000"/>
                  </a:schemeClr>
                </a:solidFill>
                <a:latin typeface="Century Gothic" panose="020B0502020202020204" pitchFamily="34" charset="0"/>
              </a:rPr>
              <a:t>Elle </a:t>
            </a:r>
            <a:r>
              <a:rPr lang="en-GB" sz="3000" dirty="0" err="1">
                <a:solidFill>
                  <a:schemeClr val="accent5">
                    <a:lumMod val="50000"/>
                  </a:schemeClr>
                </a:solidFill>
                <a:latin typeface="Century Gothic" panose="020B0502020202020204" pitchFamily="34" charset="0"/>
              </a:rPr>
              <a:t>est</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 </a:t>
            </a:r>
            <a:r>
              <a:rPr lang="en-GB" sz="3000" noProof="0" dirty="0" err="1">
                <a:solidFill>
                  <a:schemeClr val="accent5">
                    <a:lumMod val="50000"/>
                  </a:schemeClr>
                </a:solidFill>
                <a:latin typeface="Century Gothic" panose="020B0502020202020204" pitchFamily="34" charset="0"/>
              </a:rPr>
              <a:t>malad</a:t>
            </a:r>
            <a:r>
              <a:rPr lang="en-GB" sz="3000" dirty="0">
                <a:solidFill>
                  <a:schemeClr val="accent5">
                    <a:lumMod val="50000"/>
                  </a:schemeClr>
                </a:solidFill>
                <a:latin typeface="Century Gothic" panose="020B0502020202020204" pitchFamily="34" charset="0"/>
              </a:rPr>
              <a:t>e</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23" name="TextBox 22"/>
          <p:cNvSpPr txBox="1"/>
          <p:nvPr/>
        </p:nvSpPr>
        <p:spPr>
          <a:xfrm>
            <a:off x="7675981" y="5566429"/>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noProof="0" dirty="0">
                <a:solidFill>
                  <a:schemeClr val="accent5">
                    <a:lumMod val="50000"/>
                  </a:schemeClr>
                </a:solidFill>
                <a:latin typeface="Century Gothic" panose="020B0502020202020204" pitchFamily="34" charset="0"/>
              </a:rPr>
              <a:t>She is</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 </a:t>
            </a:r>
            <a:r>
              <a:rPr lang="en-GB" sz="3000" dirty="0">
                <a:solidFill>
                  <a:schemeClr val="accent5">
                    <a:lumMod val="50000"/>
                  </a:schemeClr>
                </a:solidFill>
                <a:latin typeface="Century Gothic" panose="020B0502020202020204" pitchFamily="34" charset="0"/>
              </a:rPr>
              <a:t>unwell</a:t>
            </a:r>
            <a:r>
              <a:rPr kumimoji="0" lang="en-GB" sz="3000" b="0" i="0" u="none" strike="noStrike" kern="1200" cap="none" spc="0" normalizeH="0" noProof="0" dirty="0">
                <a:ln>
                  <a:noFill/>
                </a:ln>
                <a:solidFill>
                  <a:schemeClr val="accent5">
                    <a:lumMod val="50000"/>
                  </a:schemeClr>
                </a:solidFill>
                <a:effectLst/>
                <a:uLnTx/>
                <a:uFillTx/>
                <a:latin typeface="Century Gothic" panose="020B0502020202020204" pitchFamily="34" charset="0"/>
                <a:ea typeface="+mn-ea"/>
                <a:cs typeface="+mn-cs"/>
              </a:rPr>
              <a:t>.</a:t>
            </a:r>
            <a:endParaRPr kumimoji="0" lang="en-GB" sz="3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
        <p:nvSpPr>
          <p:cNvPr id="21" name="Rectangle 20"/>
          <p:cNvSpPr/>
          <p:nvPr/>
        </p:nvSpPr>
        <p:spPr>
          <a:xfrm>
            <a:off x="3940803" y="3488208"/>
            <a:ext cx="1080745" cy="1046440"/>
          </a:xfrm>
          <a:prstGeom prst="rect">
            <a:avLst/>
          </a:prstGeom>
          <a:noFill/>
          <a:ln>
            <a:noFill/>
          </a:ln>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Il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est</a:t>
            </a:r>
            <a:endPar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a:p>
            <a:pPr algn="ctr"/>
            <a:endParaRPr lang="en-US" sz="30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sp>
        <p:nvSpPr>
          <p:cNvPr id="25" name="Rectangle 24"/>
          <p:cNvSpPr/>
          <p:nvPr/>
        </p:nvSpPr>
        <p:spPr>
          <a:xfrm>
            <a:off x="7781168" y="3488208"/>
            <a:ext cx="1539204" cy="1046440"/>
          </a:xfrm>
          <a:prstGeom prst="rect">
            <a:avLst/>
          </a:prstGeom>
          <a:noFill/>
          <a:ln>
            <a:noFill/>
          </a:ln>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Elle </a:t>
            </a:r>
            <a:r>
              <a:rPr lang="en-US" sz="3200" b="1" dirty="0" err="1">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est</a:t>
            </a:r>
            <a:endParaRPr lang="en-US" sz="3200" b="1"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a:p>
            <a:pPr algn="ctr"/>
            <a:endParaRPr lang="en-US" sz="30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pic>
        <p:nvPicPr>
          <p:cNvPr id="14"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4666" y="2857832"/>
            <a:ext cx="630907" cy="147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wdj\Google Drive\Primary\Y5 SoW\From Tracy\Pronouns\h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0001" y="2790820"/>
            <a:ext cx="2251553" cy="166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wdj\Google Drive\Primary\Y5 SoW\From Tracy\Pronouns\sh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89986" y="2857832"/>
            <a:ext cx="2172763" cy="16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Callout 17">
            <a:extLst>
              <a:ext uri="{FF2B5EF4-FFF2-40B4-BE49-F238E27FC236}">
                <a16:creationId xmlns="" xmlns:a16="http://schemas.microsoft.com/office/drawing/2014/main" id="{7E4CFBF0-60A3-3B49-8E85-3969AB124521}"/>
              </a:ext>
            </a:extLst>
          </p:cNvPr>
          <p:cNvSpPr/>
          <p:nvPr/>
        </p:nvSpPr>
        <p:spPr>
          <a:xfrm>
            <a:off x="4210493" y="66307"/>
            <a:ext cx="7610655" cy="1159294"/>
          </a:xfrm>
          <a:prstGeom prst="wedgeEllipseCallout">
            <a:avLst>
              <a:gd name="adj1" fmla="val 53946"/>
              <a:gd name="adj2" fmla="val 27008"/>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i="1" dirty="0">
                <a:solidFill>
                  <a:prstClr val="white"/>
                </a:solidFill>
                <a:latin typeface="Century Gothic" panose="020B0502020202020204" pitchFamily="34" charset="0"/>
              </a:rPr>
              <a:t>‘am</a:t>
            </a:r>
            <a:r>
              <a:rPr lang="en-US" sz="3400" dirty="0">
                <a:solidFill>
                  <a:prstClr val="white"/>
                </a:solidFill>
                <a:latin typeface="Century Gothic" panose="020B0502020202020204" pitchFamily="34" charset="0"/>
              </a:rPr>
              <a:t>’ and ‘</a:t>
            </a:r>
            <a:r>
              <a:rPr lang="en-US" sz="3400" i="1" dirty="0">
                <a:solidFill>
                  <a:prstClr val="white"/>
                </a:solidFill>
                <a:latin typeface="Century Gothic" panose="020B0502020202020204" pitchFamily="34" charset="0"/>
              </a:rPr>
              <a:t>is</a:t>
            </a:r>
            <a:r>
              <a:rPr lang="en-US" sz="3400" dirty="0">
                <a:solidFill>
                  <a:prstClr val="white"/>
                </a:solidFill>
                <a:latin typeface="Century Gothic" panose="020B0502020202020204" pitchFamily="34" charset="0"/>
              </a:rPr>
              <a:t>’ are part of the verb ‘to be’ (</a:t>
            </a:r>
            <a:r>
              <a:rPr lang="en-US" sz="3400" dirty="0" err="1">
                <a:solidFill>
                  <a:prstClr val="white"/>
                </a:solidFill>
                <a:latin typeface="Century Gothic" panose="020B0502020202020204" pitchFamily="34" charset="0"/>
              </a:rPr>
              <a:t>être</a:t>
            </a:r>
            <a:r>
              <a:rPr lang="en-US" sz="3400" dirty="0">
                <a:solidFill>
                  <a:prstClr val="white"/>
                </a:solidFill>
                <a:latin typeface="Century Gothic" panose="020B0502020202020204" pitchFamily="34" charset="0"/>
              </a:rPr>
              <a:t>)</a:t>
            </a:r>
            <a:endParaRPr kumimoji="0" lang="en-US" sz="3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129946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0"/>
                                  </p:iterate>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type="lt">
                                    <p:tmAbs val="0"/>
                                  </p:iterate>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type="lt">
                                    <p:tmAbs val="0"/>
                                  </p:iterate>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2" grpId="0"/>
      <p:bldP spid="13" grpId="0"/>
      <p:bldP spid="17" grpId="0"/>
      <p:bldP spid="23" grpId="0"/>
      <p:bldP spid="21" grpId="0"/>
      <p:bldP spid="25"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ext uri="{D42A27DB-BD31-4B8C-83A1-F6EECF244321}">
                <p14:modId xmlns:p14="http://schemas.microsoft.com/office/powerpoint/2010/main" val="966155012"/>
              </p:ext>
            </p:extLst>
          </p:nvPr>
        </p:nvGraphicFramePr>
        <p:xfrm>
          <a:off x="433527" y="1481330"/>
          <a:ext cx="11009534" cy="4460820"/>
        </p:xfrm>
        <a:graphic>
          <a:graphicData uri="http://schemas.openxmlformats.org/drawingml/2006/table">
            <a:tbl>
              <a:tblPr firstRow="1" bandRow="1">
                <a:tableStyleId>{5C22544A-7EE6-4342-B048-85BDC9FD1C3A}</a:tableStyleId>
              </a:tblPr>
              <a:tblGrid>
                <a:gridCol w="508052">
                  <a:extLst>
                    <a:ext uri="{9D8B030D-6E8A-4147-A177-3AD203B41FA5}">
                      <a16:colId xmlns="" xmlns:a16="http://schemas.microsoft.com/office/drawing/2014/main" val="2548973513"/>
                    </a:ext>
                  </a:extLst>
                </a:gridCol>
                <a:gridCol w="3324495">
                  <a:extLst>
                    <a:ext uri="{9D8B030D-6E8A-4147-A177-3AD203B41FA5}">
                      <a16:colId xmlns="" xmlns:a16="http://schemas.microsoft.com/office/drawing/2014/main" val="2775102314"/>
                    </a:ext>
                  </a:extLst>
                </a:gridCol>
                <a:gridCol w="755663">
                  <a:extLst>
                    <a:ext uri="{9D8B030D-6E8A-4147-A177-3AD203B41FA5}">
                      <a16:colId xmlns="" xmlns:a16="http://schemas.microsoft.com/office/drawing/2014/main" val="3902884597"/>
                    </a:ext>
                  </a:extLst>
                </a:gridCol>
                <a:gridCol w="711702">
                  <a:extLst>
                    <a:ext uri="{9D8B030D-6E8A-4147-A177-3AD203B41FA5}">
                      <a16:colId xmlns="" xmlns:a16="http://schemas.microsoft.com/office/drawing/2014/main" val="1052690634"/>
                    </a:ext>
                  </a:extLst>
                </a:gridCol>
                <a:gridCol w="1020048">
                  <a:extLst>
                    <a:ext uri="{9D8B030D-6E8A-4147-A177-3AD203B41FA5}">
                      <a16:colId xmlns="" xmlns:a16="http://schemas.microsoft.com/office/drawing/2014/main" val="3028703937"/>
                    </a:ext>
                  </a:extLst>
                </a:gridCol>
                <a:gridCol w="3213200">
                  <a:extLst>
                    <a:ext uri="{9D8B030D-6E8A-4147-A177-3AD203B41FA5}">
                      <a16:colId xmlns="" xmlns:a16="http://schemas.microsoft.com/office/drawing/2014/main" val="1859025906"/>
                    </a:ext>
                  </a:extLst>
                </a:gridCol>
                <a:gridCol w="729148">
                  <a:extLst>
                    <a:ext uri="{9D8B030D-6E8A-4147-A177-3AD203B41FA5}">
                      <a16:colId xmlns="" xmlns:a16="http://schemas.microsoft.com/office/drawing/2014/main" val="3106900947"/>
                    </a:ext>
                  </a:extLst>
                </a:gridCol>
                <a:gridCol w="747226">
                  <a:extLst>
                    <a:ext uri="{9D8B030D-6E8A-4147-A177-3AD203B41FA5}">
                      <a16:colId xmlns="" xmlns:a16="http://schemas.microsoft.com/office/drawing/2014/main" val="3605606657"/>
                    </a:ext>
                  </a:extLst>
                </a:gridCol>
              </a:tblGrid>
              <a:tr h="1150055">
                <a:tc gridSpan="8">
                  <a:txBody>
                    <a:bodyPr/>
                    <a:lstStyle/>
                    <a:p>
                      <a:r>
                        <a:rPr lang="en-GB" sz="2000" b="0" dirty="0" smtClean="0">
                          <a:solidFill>
                            <a:schemeClr val="accent5">
                              <a:lumMod val="50000"/>
                            </a:schemeClr>
                          </a:solidFill>
                          <a:latin typeface="Century Gothic" panose="020B0502020202020204" pitchFamily="34" charset="0"/>
                        </a:rPr>
                        <a:t>You </a:t>
                      </a:r>
                      <a:r>
                        <a:rPr lang="en-GB" sz="2000" b="0" dirty="0">
                          <a:solidFill>
                            <a:schemeClr val="accent5">
                              <a:lumMod val="50000"/>
                            </a:schemeClr>
                          </a:solidFill>
                          <a:latin typeface="Century Gothic" panose="020B0502020202020204" pitchFamily="34" charset="0"/>
                        </a:rPr>
                        <a:t>are reading a </a:t>
                      </a:r>
                      <a:r>
                        <a:rPr lang="en-GB" sz="2000" b="0" dirty="0" smtClean="0">
                          <a:solidFill>
                            <a:schemeClr val="accent5">
                              <a:lumMod val="50000"/>
                            </a:schemeClr>
                          </a:solidFill>
                          <a:latin typeface="Century Gothic" panose="020B0502020202020204" pitchFamily="34" charset="0"/>
                        </a:rPr>
                        <a:t>blog.</a:t>
                      </a:r>
                      <a:r>
                        <a:rPr lang="en-GB" sz="2000" b="0" baseline="0" dirty="0" smtClean="0">
                          <a:solidFill>
                            <a:schemeClr val="accent5">
                              <a:lumMod val="50000"/>
                            </a:schemeClr>
                          </a:solidFill>
                          <a:latin typeface="Century Gothic" panose="020B0502020202020204" pitchFamily="34" charset="0"/>
                        </a:rPr>
                        <a:t> Some </a:t>
                      </a:r>
                      <a:r>
                        <a:rPr lang="en-GB" sz="2000" b="0" baseline="0" dirty="0">
                          <a:solidFill>
                            <a:schemeClr val="accent5">
                              <a:lumMod val="50000"/>
                            </a:schemeClr>
                          </a:solidFill>
                          <a:latin typeface="Century Gothic" panose="020B0502020202020204" pitchFamily="34" charset="0"/>
                        </a:rPr>
                        <a:t>of the text has not downloaded properly.  </a:t>
                      </a:r>
                      <a:r>
                        <a:rPr lang="en-GB" sz="2000" b="0" baseline="0" dirty="0" smtClean="0">
                          <a:solidFill>
                            <a:schemeClr val="accent5">
                              <a:lumMod val="50000"/>
                            </a:schemeClr>
                          </a:solidFill>
                          <a:latin typeface="Century Gothic" panose="020B0502020202020204" pitchFamily="34" charset="0"/>
                        </a:rPr>
                        <a:t/>
                      </a:r>
                      <a:br>
                        <a:rPr lang="en-GB" sz="2000" b="0" baseline="0" dirty="0" smtClean="0">
                          <a:solidFill>
                            <a:schemeClr val="accent5">
                              <a:lumMod val="50000"/>
                            </a:schemeClr>
                          </a:solidFill>
                          <a:latin typeface="Century Gothic" panose="020B0502020202020204" pitchFamily="34" charset="0"/>
                        </a:rPr>
                      </a:br>
                      <a:r>
                        <a:rPr lang="en-GB" sz="2000" b="0" baseline="0" dirty="0" smtClean="0">
                          <a:solidFill>
                            <a:schemeClr val="accent5">
                              <a:lumMod val="50000"/>
                            </a:schemeClr>
                          </a:solidFill>
                          <a:latin typeface="Century Gothic" panose="020B0502020202020204" pitchFamily="34" charset="0"/>
                        </a:rPr>
                        <a:t>Is the </a:t>
                      </a:r>
                      <a:r>
                        <a:rPr lang="en-GB" sz="2000" b="0" baseline="0" dirty="0">
                          <a:solidFill>
                            <a:schemeClr val="accent5">
                              <a:lumMod val="50000"/>
                            </a:schemeClr>
                          </a:solidFill>
                          <a:latin typeface="Century Gothic" panose="020B0502020202020204" pitchFamily="34" charset="0"/>
                        </a:rPr>
                        <a:t>person is talking about </a:t>
                      </a:r>
                      <a:r>
                        <a:rPr lang="en-GB" sz="2000" b="0" baseline="0" dirty="0" smtClean="0">
                          <a:solidFill>
                            <a:schemeClr val="accent5">
                              <a:lumMod val="50000"/>
                            </a:schemeClr>
                          </a:solidFill>
                          <a:latin typeface="Century Gothic" panose="020B0502020202020204" pitchFamily="34" charset="0"/>
                        </a:rPr>
                        <a:t>himself </a:t>
                      </a:r>
                      <a:r>
                        <a:rPr lang="en-GB" sz="2000" b="0" baseline="0" dirty="0">
                          <a:solidFill>
                            <a:schemeClr val="accent5">
                              <a:lumMod val="50000"/>
                            </a:schemeClr>
                          </a:solidFill>
                          <a:latin typeface="Century Gothic" panose="020B0502020202020204" pitchFamily="34" charset="0"/>
                        </a:rPr>
                        <a:t>or </a:t>
                      </a:r>
                      <a:r>
                        <a:rPr lang="en-GB" sz="2000" b="0" baseline="0" dirty="0" smtClean="0">
                          <a:solidFill>
                            <a:schemeClr val="accent5">
                              <a:lumMod val="50000"/>
                            </a:schemeClr>
                          </a:solidFill>
                          <a:latin typeface="Century Gothic" panose="020B0502020202020204" pitchFamily="34" charset="0"/>
                        </a:rPr>
                        <a:t>his ideal penfriend? </a:t>
                      </a:r>
                      <a:br>
                        <a:rPr lang="en-GB" sz="2000" b="0" baseline="0" dirty="0" smtClean="0">
                          <a:solidFill>
                            <a:schemeClr val="accent5">
                              <a:lumMod val="50000"/>
                            </a:schemeClr>
                          </a:solidFill>
                          <a:latin typeface="Century Gothic" panose="020B0502020202020204" pitchFamily="34" charset="0"/>
                        </a:rPr>
                      </a:br>
                      <a:r>
                        <a:rPr lang="en-GB" sz="2000" b="0" baseline="0" dirty="0" smtClean="0">
                          <a:solidFill>
                            <a:schemeClr val="accent5">
                              <a:lumMod val="50000"/>
                            </a:schemeClr>
                          </a:solidFill>
                          <a:latin typeface="Century Gothic" panose="020B0502020202020204" pitchFamily="34" charset="0"/>
                        </a:rPr>
                        <a:t>Look </a:t>
                      </a:r>
                      <a:r>
                        <a:rPr lang="en-GB" sz="2000" b="0" baseline="0" dirty="0">
                          <a:solidFill>
                            <a:schemeClr val="accent5">
                              <a:lumMod val="50000"/>
                            </a:schemeClr>
                          </a:solidFill>
                          <a:latin typeface="Century Gothic" panose="020B0502020202020204" pitchFamily="34" charset="0"/>
                        </a:rPr>
                        <a:t>carefully at the verb</a:t>
                      </a:r>
                      <a:r>
                        <a:rPr lang="en-GB" sz="2000" b="0" baseline="0" dirty="0" smtClean="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2861482725"/>
                  </a:ext>
                </a:extLst>
              </a:tr>
              <a:tr h="662153">
                <a:tc gridSpan="4">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231875790"/>
                  </a:ext>
                </a:extLst>
              </a:tr>
              <a:tr h="662153">
                <a:tc>
                  <a:txBody>
                    <a:bodyPr/>
                    <a:lstStyle/>
                    <a:p>
                      <a:r>
                        <a:rPr lang="en-GB" sz="3200" b="1" dirty="0">
                          <a:solidFill>
                            <a:schemeClr val="accent5">
                              <a:lumMod val="50000"/>
                            </a:schemeClr>
                          </a:solidFill>
                          <a:latin typeface="Century Gothic" panose="020B0502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dirty="0" err="1"/>
                        <a:t>đĦĦċđø</a:t>
                      </a:r>
                      <a:r>
                        <a:rPr lang="en-GB" sz="3200" dirty="0"/>
                        <a:t> </a:t>
                      </a:r>
                      <a:r>
                        <a:rPr lang="en-GB" sz="2000" dirty="0" err="1">
                          <a:latin typeface="Century Gothic" panose="020B0502020202020204" pitchFamily="34" charset="0"/>
                        </a:rPr>
                        <a:t>est</a:t>
                      </a:r>
                      <a:r>
                        <a:rPr lang="en-GB" sz="2000" dirty="0">
                          <a:latin typeface="Century Gothic" panose="020B0502020202020204" pitchFamily="34" charset="0"/>
                        </a:rPr>
                        <a:t> cool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suis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grand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1245337"/>
                  </a:ext>
                </a:extLst>
              </a:tr>
              <a:tr h="662153">
                <a:tc>
                  <a:txBody>
                    <a:bodyPr/>
                    <a:lstStyle/>
                    <a:p>
                      <a:r>
                        <a:rPr lang="en-GB" sz="3200" b="1" dirty="0">
                          <a:solidFill>
                            <a:schemeClr val="accent5">
                              <a:lumMod val="50000"/>
                            </a:schemeClr>
                          </a:solidFill>
                          <a:latin typeface="Century Gothic" panose="020B0502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dirty="0" err="1"/>
                        <a:t>đĦĦċđø</a:t>
                      </a:r>
                      <a:r>
                        <a:rPr lang="en-GB" sz="3200" dirty="0"/>
                        <a:t> </a:t>
                      </a:r>
                      <a:r>
                        <a:rPr lang="en-GB" sz="2000" dirty="0" err="1">
                          <a:latin typeface="Century Gothic" panose="020B0502020202020204" pitchFamily="34" charset="0"/>
                        </a:rPr>
                        <a:t>est</a:t>
                      </a:r>
                      <a:r>
                        <a:rPr lang="en-GB" sz="2000" dirty="0">
                          <a:latin typeface="Century Gothic" panose="020B0502020202020204" pitchFamily="34" charset="0"/>
                        </a:rPr>
                        <a:t> </a:t>
                      </a:r>
                      <a:r>
                        <a:rPr lang="en-GB" sz="2000" dirty="0" err="1">
                          <a:latin typeface="Century Gothic" panose="020B0502020202020204" pitchFamily="34" charset="0"/>
                        </a:rPr>
                        <a:t>français</a:t>
                      </a:r>
                      <a:endParaRPr lang="en-GB" sz="2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est</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grand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33114728"/>
                  </a:ext>
                </a:extLst>
              </a:tr>
              <a:tr h="662153">
                <a:tc>
                  <a:txBody>
                    <a:bodyPr/>
                    <a:lstStyle/>
                    <a:p>
                      <a:r>
                        <a:rPr lang="en-GB" sz="3200" b="1" dirty="0">
                          <a:solidFill>
                            <a:schemeClr val="accent5">
                              <a:lumMod val="50000"/>
                            </a:schemeClr>
                          </a:solidFill>
                          <a:latin typeface="Century Gothic" panose="020B0502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suis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anglais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suis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aimable</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67591263"/>
                  </a:ext>
                </a:extLst>
              </a:tr>
              <a:tr h="662153">
                <a:tc>
                  <a:txBody>
                    <a:bodyPr/>
                    <a:lstStyle/>
                    <a:p>
                      <a:r>
                        <a:rPr lang="en-GB" sz="3200" b="1" dirty="0">
                          <a:solidFill>
                            <a:schemeClr val="accent5">
                              <a:lumMod val="50000"/>
                            </a:schemeClr>
                          </a:solidFill>
                          <a:latin typeface="Century Gothic" panose="020B0502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est</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sportif</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200" b="1" dirty="0">
                          <a:solidFill>
                            <a:schemeClr val="accent5">
                              <a:lumMod val="50000"/>
                            </a:schemeClr>
                          </a:solidFill>
                          <a:latin typeface="Century Gothic" panose="020B0502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prstClr val="black"/>
                          </a:solidFill>
                          <a:effectLst/>
                          <a:uLnTx/>
                          <a:uFillTx/>
                          <a:latin typeface="+mn-lt"/>
                          <a:ea typeface="+mn-ea"/>
                          <a:cs typeface="+mn-cs"/>
                        </a:rPr>
                        <a:t>đĦĦċđø</a:t>
                      </a:r>
                      <a:r>
                        <a:rPr kumimoji="0" lang="en-GB" sz="3200" b="0" i="0" u="none" strike="noStrike" kern="1200" cap="none" spc="0" normalizeH="0" baseline="0" noProof="0" dirty="0">
                          <a:ln>
                            <a:noFill/>
                          </a:ln>
                          <a:solidFill>
                            <a:prstClr val="black"/>
                          </a:solidFill>
                          <a:effectLst/>
                          <a:uLnTx/>
                          <a:uFillTx/>
                          <a:latin typeface="+mn-lt"/>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suis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amusant</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04809608"/>
                  </a:ext>
                </a:extLst>
              </a:tr>
            </a:tbl>
          </a:graphicData>
        </a:graphic>
      </p:graphicFrame>
      <p:sp>
        <p:nvSpPr>
          <p:cNvPr id="4" name="TextBox 3"/>
          <p:cNvSpPr txBox="1"/>
          <p:nvPr/>
        </p:nvSpPr>
        <p:spPr>
          <a:xfrm>
            <a:off x="8458200" y="55811"/>
            <a:ext cx="37338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400" noProof="0" dirty="0">
                <a:solidFill>
                  <a:srgbClr val="4472C4">
                    <a:lumMod val="50000"/>
                  </a:srgbClr>
                </a:solidFill>
                <a:latin typeface="Century Gothic" panose="020B0502020202020204" pitchFamily="34" charset="0"/>
              </a:rPr>
              <a:t>Lire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20" name="TextBox 19"/>
          <p:cNvSpPr txBox="1"/>
          <p:nvPr/>
        </p:nvSpPr>
        <p:spPr>
          <a:xfrm>
            <a:off x="6413864" y="6494075"/>
            <a:ext cx="31350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2271"/>
            <a:ext cx="6457246" cy="867128"/>
          </a:xfrm>
          <a:prstGeom prst="rect">
            <a:avLst/>
          </a:prstGeom>
        </p:spPr>
      </p:pic>
      <p:sp>
        <p:nvSpPr>
          <p:cNvPr id="33" name="Oval Callout 32"/>
          <p:cNvSpPr/>
          <p:nvPr/>
        </p:nvSpPr>
        <p:spPr>
          <a:xfrm>
            <a:off x="4321553" y="2845799"/>
            <a:ext cx="651444" cy="491987"/>
          </a:xfrm>
          <a:prstGeom prst="wedgeEllipseCallout">
            <a:avLst>
              <a:gd name="adj1" fmla="val -33124"/>
              <a:gd name="adj2" fmla="val 30755"/>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I</a:t>
            </a:r>
          </a:p>
        </p:txBody>
      </p:sp>
      <p:sp>
        <p:nvSpPr>
          <p:cNvPr id="34" name="Oval Callout 33"/>
          <p:cNvSpPr/>
          <p:nvPr/>
        </p:nvSpPr>
        <p:spPr>
          <a:xfrm>
            <a:off x="4886724" y="2271609"/>
            <a:ext cx="1527140" cy="1066177"/>
          </a:xfrm>
          <a:prstGeom prst="wedgeEllipseCallout">
            <a:avLst>
              <a:gd name="adj1" fmla="val 31129"/>
              <a:gd name="adj2" fmla="val 25050"/>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He </a:t>
            </a:r>
            <a:r>
              <a:rPr lang="en-GB" sz="2000" b="1" dirty="0" smtClean="0">
                <a:latin typeface="Century Gothic" panose="020B0502020202020204" pitchFamily="34" charset="0"/>
              </a:rPr>
              <a:t>(friend)</a:t>
            </a:r>
            <a:endParaRPr lang="en-GB" sz="2000" b="1" dirty="0">
              <a:latin typeface="Century Gothic" panose="020B0502020202020204" pitchFamily="34" charset="0"/>
            </a:endParaRPr>
          </a:p>
        </p:txBody>
      </p:sp>
      <p:sp>
        <p:nvSpPr>
          <p:cNvPr id="38" name="Oval Callout 37"/>
          <p:cNvSpPr/>
          <p:nvPr/>
        </p:nvSpPr>
        <p:spPr>
          <a:xfrm>
            <a:off x="9976129" y="2817064"/>
            <a:ext cx="651444" cy="491987"/>
          </a:xfrm>
          <a:prstGeom prst="wedgeEllipseCallout">
            <a:avLst>
              <a:gd name="adj1" fmla="val -39653"/>
              <a:gd name="adj2" fmla="val 22110"/>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I</a:t>
            </a:r>
          </a:p>
        </p:txBody>
      </p:sp>
      <p:sp>
        <p:nvSpPr>
          <p:cNvPr id="45" name="Title 3"/>
          <p:cNvSpPr>
            <a:spLocks noGrp="1"/>
          </p:cNvSpPr>
          <p:nvPr>
            <p:ph type="title"/>
          </p:nvPr>
        </p:nvSpPr>
        <p:spPr>
          <a:xfrm>
            <a:off x="300038" y="296864"/>
            <a:ext cx="5265384" cy="707849"/>
          </a:xfrm>
        </p:spPr>
        <p:txBody>
          <a:bodyPr>
            <a:normAutofit fontScale="90000"/>
          </a:bodyPr>
          <a:lstStyle/>
          <a:p>
            <a:r>
              <a:rPr lang="en-GB" sz="3600" b="1" dirty="0">
                <a:solidFill>
                  <a:schemeClr val="bg1"/>
                </a:solidFill>
                <a:latin typeface="Century Gothic" panose="020B0502020202020204" pitchFamily="34" charset="0"/>
              </a:rPr>
              <a:t>Mon </a:t>
            </a:r>
            <a:r>
              <a:rPr lang="en-GB" sz="3600" b="1" dirty="0" err="1">
                <a:solidFill>
                  <a:schemeClr val="bg1"/>
                </a:solidFill>
                <a:latin typeface="Century Gothic" panose="020B0502020202020204" pitchFamily="34" charset="0"/>
              </a:rPr>
              <a:t>compagnon</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idéal</a:t>
            </a:r>
            <a:endParaRPr lang="en-GB" sz="3600" b="1" dirty="0">
              <a:solidFill>
                <a:schemeClr val="bg1"/>
              </a:solidFill>
              <a:latin typeface="Century Gothic" panose="020B0502020202020204" pitchFamily="34" charset="0"/>
            </a:endParaRPr>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500" y="3378902"/>
            <a:ext cx="498794" cy="519576"/>
          </a:xfrm>
          <a:prstGeom prst="rect">
            <a:avLst/>
          </a:prstGeom>
        </p:spPr>
      </p:pic>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500" y="4060126"/>
            <a:ext cx="498794" cy="519576"/>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524" y="4701950"/>
            <a:ext cx="498794" cy="519576"/>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500" y="5390616"/>
            <a:ext cx="498794" cy="519576"/>
          </a:xfrm>
          <a:prstGeom prst="rect">
            <a:avLst/>
          </a:prstGeom>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779" y="3363665"/>
            <a:ext cx="498794" cy="519576"/>
          </a:xfrm>
          <a:prstGeom prst="rect">
            <a:avLst/>
          </a:prstGeom>
        </p:spPr>
      </p:pic>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6397" y="3985647"/>
            <a:ext cx="498794" cy="519576"/>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779" y="4710688"/>
            <a:ext cx="498794" cy="519576"/>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8779" y="5390616"/>
            <a:ext cx="498794" cy="519576"/>
          </a:xfrm>
          <a:prstGeom prst="rect">
            <a:avLst/>
          </a:prstGeom>
        </p:spPr>
      </p:pic>
      <p:sp>
        <p:nvSpPr>
          <p:cNvPr id="19" name="Oval Callout 18"/>
          <p:cNvSpPr/>
          <p:nvPr/>
        </p:nvSpPr>
        <p:spPr>
          <a:xfrm>
            <a:off x="10529477" y="2287505"/>
            <a:ext cx="1527140" cy="1066177"/>
          </a:xfrm>
          <a:prstGeom prst="wedgeEllipseCallout">
            <a:avLst>
              <a:gd name="adj1" fmla="val 31129"/>
              <a:gd name="adj2" fmla="val 25050"/>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He </a:t>
            </a:r>
            <a:r>
              <a:rPr lang="en-GB" sz="2000" b="1" dirty="0" smtClean="0">
                <a:latin typeface="Century Gothic" panose="020B0502020202020204" pitchFamily="34" charset="0"/>
              </a:rPr>
              <a:t>(friend)</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17362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nvPr>
        </p:nvGraphicFramePr>
        <p:xfrm>
          <a:off x="155773" y="1103900"/>
          <a:ext cx="11289085" cy="4891605"/>
        </p:xfrm>
        <a:graphic>
          <a:graphicData uri="http://schemas.openxmlformats.org/drawingml/2006/table">
            <a:tbl>
              <a:tblPr firstRow="1" bandRow="1">
                <a:tableStyleId>{5C22544A-7EE6-4342-B048-85BDC9FD1C3A}</a:tableStyleId>
              </a:tblPr>
              <a:tblGrid>
                <a:gridCol w="816993">
                  <a:extLst>
                    <a:ext uri="{9D8B030D-6E8A-4147-A177-3AD203B41FA5}">
                      <a16:colId xmlns="" xmlns:a16="http://schemas.microsoft.com/office/drawing/2014/main" val="2548973513"/>
                    </a:ext>
                  </a:extLst>
                </a:gridCol>
                <a:gridCol w="1337163">
                  <a:extLst>
                    <a:ext uri="{9D8B030D-6E8A-4147-A177-3AD203B41FA5}">
                      <a16:colId xmlns="" xmlns:a16="http://schemas.microsoft.com/office/drawing/2014/main" val="2775102314"/>
                    </a:ext>
                  </a:extLst>
                </a:gridCol>
                <a:gridCol w="764011">
                  <a:extLst>
                    <a:ext uri="{9D8B030D-6E8A-4147-A177-3AD203B41FA5}">
                      <a16:colId xmlns="" xmlns:a16="http://schemas.microsoft.com/office/drawing/2014/main" val="4068883659"/>
                    </a:ext>
                  </a:extLst>
                </a:gridCol>
                <a:gridCol w="1595904">
                  <a:extLst>
                    <a:ext uri="{9D8B030D-6E8A-4147-A177-3AD203B41FA5}">
                      <a16:colId xmlns="" xmlns:a16="http://schemas.microsoft.com/office/drawing/2014/main" val="2063340645"/>
                    </a:ext>
                  </a:extLst>
                </a:gridCol>
                <a:gridCol w="719279">
                  <a:extLst>
                    <a:ext uri="{9D8B030D-6E8A-4147-A177-3AD203B41FA5}">
                      <a16:colId xmlns="" xmlns:a16="http://schemas.microsoft.com/office/drawing/2014/main" val="1149418214"/>
                    </a:ext>
                  </a:extLst>
                </a:gridCol>
                <a:gridCol w="875490">
                  <a:extLst>
                    <a:ext uri="{9D8B030D-6E8A-4147-A177-3AD203B41FA5}">
                      <a16:colId xmlns="" xmlns:a16="http://schemas.microsoft.com/office/drawing/2014/main" val="1551320720"/>
                    </a:ext>
                  </a:extLst>
                </a:gridCol>
                <a:gridCol w="875489">
                  <a:extLst>
                    <a:ext uri="{9D8B030D-6E8A-4147-A177-3AD203B41FA5}">
                      <a16:colId xmlns="" xmlns:a16="http://schemas.microsoft.com/office/drawing/2014/main" val="3028703937"/>
                    </a:ext>
                  </a:extLst>
                </a:gridCol>
                <a:gridCol w="1326239">
                  <a:extLst>
                    <a:ext uri="{9D8B030D-6E8A-4147-A177-3AD203B41FA5}">
                      <a16:colId xmlns="" xmlns:a16="http://schemas.microsoft.com/office/drawing/2014/main" val="1859025906"/>
                    </a:ext>
                  </a:extLst>
                </a:gridCol>
                <a:gridCol w="697114">
                  <a:extLst>
                    <a:ext uri="{9D8B030D-6E8A-4147-A177-3AD203B41FA5}">
                      <a16:colId xmlns="" xmlns:a16="http://schemas.microsoft.com/office/drawing/2014/main" val="1181292517"/>
                    </a:ext>
                  </a:extLst>
                </a:gridCol>
                <a:gridCol w="1597899">
                  <a:extLst>
                    <a:ext uri="{9D8B030D-6E8A-4147-A177-3AD203B41FA5}">
                      <a16:colId xmlns="" xmlns:a16="http://schemas.microsoft.com/office/drawing/2014/main" val="3979149899"/>
                    </a:ext>
                  </a:extLst>
                </a:gridCol>
                <a:gridCol w="683504">
                  <a:extLst>
                    <a:ext uri="{9D8B030D-6E8A-4147-A177-3AD203B41FA5}">
                      <a16:colId xmlns="" xmlns:a16="http://schemas.microsoft.com/office/drawing/2014/main" val="4000977675"/>
                    </a:ext>
                  </a:extLst>
                </a:gridCol>
              </a:tblGrid>
              <a:tr h="1234005">
                <a:tc gridSpan="11">
                  <a:txBody>
                    <a:bodyPr/>
                    <a:lstStyle/>
                    <a:p>
                      <a:r>
                        <a:rPr lang="en-GB" sz="1800" b="0" dirty="0">
                          <a:solidFill>
                            <a:schemeClr val="accent5">
                              <a:lumMod val="50000"/>
                            </a:schemeClr>
                          </a:solidFill>
                          <a:latin typeface="Century Gothic" panose="020B0502020202020204" pitchFamily="34" charset="0"/>
                        </a:rPr>
                        <a:t>You </a:t>
                      </a:r>
                      <a:r>
                        <a:rPr lang="en-GB" sz="1800" b="0" baseline="0" dirty="0">
                          <a:solidFill>
                            <a:schemeClr val="accent5">
                              <a:lumMod val="50000"/>
                            </a:schemeClr>
                          </a:solidFill>
                          <a:latin typeface="Century Gothic" panose="020B0502020202020204" pitchFamily="34" charset="0"/>
                        </a:rPr>
                        <a:t>hear a man arguing with his partner about their </a:t>
                      </a:r>
                      <a:r>
                        <a:rPr lang="en-GB" sz="1800" b="0" baseline="0" dirty="0" smtClean="0">
                          <a:solidFill>
                            <a:schemeClr val="accent5">
                              <a:lumMod val="50000"/>
                            </a:schemeClr>
                          </a:solidFill>
                          <a:latin typeface="Century Gothic" panose="020B0502020202020204" pitchFamily="34" charset="0"/>
                        </a:rPr>
                        <a:t>dog! Bits </a:t>
                      </a:r>
                      <a:r>
                        <a:rPr lang="en-GB" sz="1800" b="0" baseline="0" dirty="0">
                          <a:solidFill>
                            <a:schemeClr val="accent5">
                              <a:lumMod val="50000"/>
                            </a:schemeClr>
                          </a:solidFill>
                          <a:latin typeface="Century Gothic" panose="020B0502020202020204" pitchFamily="34" charset="0"/>
                        </a:rPr>
                        <a:t>of the conversation are not clear. </a:t>
                      </a:r>
                      <a:r>
                        <a:rPr lang="en-GB" sz="1800" b="0" baseline="0" dirty="0" smtClean="0">
                          <a:solidFill>
                            <a:schemeClr val="accent5">
                              <a:lumMod val="50000"/>
                            </a:schemeClr>
                          </a:solidFill>
                          <a:latin typeface="Century Gothic" panose="020B0502020202020204" pitchFamily="34" charset="0"/>
                        </a:rPr>
                        <a:t>When is the man talking </a:t>
                      </a:r>
                      <a:r>
                        <a:rPr lang="en-GB" sz="1800" b="0" baseline="0" dirty="0">
                          <a:solidFill>
                            <a:schemeClr val="accent5">
                              <a:lumMod val="50000"/>
                            </a:schemeClr>
                          </a:solidFill>
                          <a:latin typeface="Century Gothic" panose="020B0502020202020204" pitchFamily="34" charset="0"/>
                        </a:rPr>
                        <a:t>about himself (‘</a:t>
                      </a:r>
                      <a:r>
                        <a:rPr lang="en-GB" sz="1800" b="1" baseline="0" dirty="0">
                          <a:solidFill>
                            <a:schemeClr val="accent5">
                              <a:lumMod val="50000"/>
                            </a:schemeClr>
                          </a:solidFill>
                          <a:latin typeface="Century Gothic" panose="020B0502020202020204" pitchFamily="34" charset="0"/>
                        </a:rPr>
                        <a:t>I am </a:t>
                      </a:r>
                      <a:r>
                        <a:rPr lang="en-GB" sz="1800" b="0" baseline="0" dirty="0">
                          <a:solidFill>
                            <a:schemeClr val="accent5">
                              <a:lumMod val="50000"/>
                            </a:schemeClr>
                          </a:solidFill>
                          <a:latin typeface="Century Gothic" panose="020B0502020202020204" pitchFamily="34" charset="0"/>
                        </a:rPr>
                        <a:t>…’) and </a:t>
                      </a:r>
                      <a:r>
                        <a:rPr lang="en-GB" sz="1800" b="0" baseline="0" dirty="0" smtClean="0">
                          <a:solidFill>
                            <a:schemeClr val="accent5">
                              <a:lumMod val="50000"/>
                            </a:schemeClr>
                          </a:solidFill>
                          <a:latin typeface="Century Gothic" panose="020B0502020202020204" pitchFamily="34" charset="0"/>
                        </a:rPr>
                        <a:t>when about </a:t>
                      </a:r>
                      <a:r>
                        <a:rPr lang="en-GB" sz="1800" b="0" baseline="0" dirty="0">
                          <a:solidFill>
                            <a:schemeClr val="accent5">
                              <a:lumMod val="50000"/>
                            </a:schemeClr>
                          </a:solidFill>
                          <a:latin typeface="Century Gothic" panose="020B0502020202020204" pitchFamily="34" charset="0"/>
                        </a:rPr>
                        <a:t>the dog (‘</a:t>
                      </a:r>
                      <a:r>
                        <a:rPr lang="en-GB" sz="1800" b="1" baseline="0" dirty="0">
                          <a:solidFill>
                            <a:schemeClr val="accent5">
                              <a:lumMod val="50000"/>
                            </a:schemeClr>
                          </a:solidFill>
                          <a:latin typeface="Century Gothic" panose="020B0502020202020204" pitchFamily="34" charset="0"/>
                        </a:rPr>
                        <a:t>he is </a:t>
                      </a:r>
                      <a:r>
                        <a:rPr lang="en-GB" sz="1800" b="0" baseline="0" dirty="0" smtClean="0">
                          <a:solidFill>
                            <a:schemeClr val="accent5">
                              <a:lumMod val="50000"/>
                            </a:schemeClr>
                          </a:solidFill>
                          <a:latin typeface="Century Gothic" panose="020B0502020202020204" pitchFamily="34" charset="0"/>
                        </a:rPr>
                        <a:t>…’)?</a:t>
                      </a:r>
                      <a:br>
                        <a:rPr lang="en-GB" sz="1800" b="0" baseline="0" dirty="0" smtClean="0">
                          <a:solidFill>
                            <a:schemeClr val="accent5">
                              <a:lumMod val="50000"/>
                            </a:schemeClr>
                          </a:solidFill>
                          <a:latin typeface="Century Gothic" panose="020B0502020202020204" pitchFamily="34" charset="0"/>
                        </a:rPr>
                      </a:br>
                      <a:r>
                        <a:rPr lang="en-GB" sz="1800" b="1" baseline="0" dirty="0" smtClean="0">
                          <a:solidFill>
                            <a:schemeClr val="accent5">
                              <a:lumMod val="50000"/>
                            </a:schemeClr>
                          </a:solidFill>
                          <a:latin typeface="Century Gothic" panose="020B0502020202020204" pitchFamily="34" charset="0"/>
                        </a:rPr>
                        <a:t>Write 1-8, and ‘I’ or ‘he’. </a:t>
                      </a:r>
                      <a:endParaRPr lang="en-GB" sz="18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 xmlns:a16="http://schemas.microsoft.com/office/drawing/2014/main" val="2861482725"/>
                  </a:ext>
                </a:extLst>
              </a:tr>
              <a:tr h="669889">
                <a:tc>
                  <a:txBody>
                    <a:bodyPr/>
                    <a:lstStyle/>
                    <a:p>
                      <a:pPr algn="ctr"/>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5400" b="0" dirty="0">
                          <a:solidFill>
                            <a:schemeClr val="accent5">
                              <a:lumMod val="50000"/>
                            </a:schemeClr>
                          </a:solidFill>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1245337"/>
                  </a:ext>
                </a:extLst>
              </a:tr>
              <a:tr h="669889">
                <a:tc>
                  <a:txBody>
                    <a:bodyPr/>
                    <a:lstStyle/>
                    <a:p>
                      <a:pPr algn="ctr"/>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dirty="0">
                          <a:solidFill>
                            <a:schemeClr val="accent5">
                              <a:lumMod val="50000"/>
                            </a:schemeClr>
                          </a:solidFill>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33114728"/>
                  </a:ext>
                </a:extLst>
              </a:tr>
              <a:tr h="669889">
                <a:tc>
                  <a:txBody>
                    <a:bodyPr/>
                    <a:lstStyle/>
                    <a:p>
                      <a:pPr algn="ctr"/>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5400" dirty="0">
                          <a:solidFill>
                            <a:schemeClr val="accent5">
                              <a:lumMod val="50000"/>
                            </a:schemeClr>
                          </a:solidFill>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5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5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67591263"/>
                  </a:ext>
                </a:extLst>
              </a:tr>
              <a:tr h="669889">
                <a:tc>
                  <a:txBody>
                    <a:bodyPr/>
                    <a:lstStyle/>
                    <a:p>
                      <a:pPr algn="ctr"/>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54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dirty="0">
                          <a:solidFill>
                            <a:schemeClr val="accent5">
                              <a:lumMod val="50000"/>
                            </a:schemeClr>
                          </a:solidFill>
                          <a:latin typeface="Century Gothic" panose="020B0502020202020204" pitchFamily="34" charset="0"/>
                        </a:rPr>
                        <a:t>              </a:t>
                      </a:r>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5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04809608"/>
                  </a:ext>
                </a:extLst>
              </a:tr>
            </a:tbl>
          </a:graphicData>
        </a:graphic>
      </p:graphicFrame>
      <p:sp>
        <p:nvSpPr>
          <p:cNvPr id="4" name="TextBox 3"/>
          <p:cNvSpPr txBox="1"/>
          <p:nvPr/>
        </p:nvSpPr>
        <p:spPr>
          <a:xfrm>
            <a:off x="10226200" y="105707"/>
            <a:ext cx="1753142" cy="400110"/>
          </a:xfrm>
          <a:prstGeom prst="rect">
            <a:avLst/>
          </a:prstGeom>
          <a:noFill/>
        </p:spPr>
        <p:txBody>
          <a:bodyPr wrap="square" rtlCol="0">
            <a:spAutoFit/>
          </a:bodyPr>
          <a:lstStyle/>
          <a:p>
            <a:pPr algn="r">
              <a:defRPr/>
            </a:pPr>
            <a:r>
              <a:rPr lang="en-GB" sz="2000" dirty="0" err="1">
                <a:solidFill>
                  <a:srgbClr val="4472C4">
                    <a:lumMod val="50000"/>
                  </a:srgbClr>
                </a:solidFill>
                <a:latin typeface="Century Gothic" panose="020B0502020202020204" pitchFamily="34" charset="0"/>
              </a:rPr>
              <a:t>Écouter</a:t>
            </a:r>
            <a:endParaRPr lang="en-GB" sz="2000" dirty="0">
              <a:solidFill>
                <a:srgbClr val="4472C4">
                  <a:lumMod val="50000"/>
                </a:srgbClr>
              </a:solidFill>
              <a:latin typeface="Century Gothic" panose="020B0502020202020204" pitchFamily="34" charset="0"/>
            </a:endParaRPr>
          </a:p>
        </p:txBody>
      </p:sp>
      <p:sp>
        <p:nvSpPr>
          <p:cNvPr id="20" name="TextBox 19"/>
          <p:cNvSpPr txBox="1"/>
          <p:nvPr/>
        </p:nvSpPr>
        <p:spPr>
          <a:xfrm>
            <a:off x="6413864" y="6494075"/>
            <a:ext cx="3135086" cy="276999"/>
          </a:xfrm>
          <a:prstGeom prst="rect">
            <a:avLst/>
          </a:prstGeom>
          <a:noFill/>
        </p:spPr>
        <p:txBody>
          <a:bodyPr wrap="square" rtlCol="0">
            <a:spAutoFit/>
          </a:bodyPr>
          <a:lstStyle/>
          <a:p>
            <a:pPr algn="r">
              <a:defRPr/>
            </a:pPr>
            <a:r>
              <a:rPr lang="en-GB" sz="1200" dirty="0">
                <a:solidFill>
                  <a:prstClr val="white"/>
                </a:solidFill>
                <a:latin typeface="Century Gothic" panose="020B0502020202020204" pitchFamily="34" charset="0"/>
              </a:rPr>
              <a:t>Victoria Hobson</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2271"/>
            <a:ext cx="6457246" cy="867128"/>
          </a:xfrm>
          <a:prstGeom prst="rect">
            <a:avLst/>
          </a:prstGeom>
        </p:spPr>
      </p:pic>
      <p:sp>
        <p:nvSpPr>
          <p:cNvPr id="32" name="Title 3"/>
          <p:cNvSpPr>
            <a:spLocks noGrp="1"/>
          </p:cNvSpPr>
          <p:nvPr>
            <p:ph type="title"/>
          </p:nvPr>
        </p:nvSpPr>
        <p:spPr>
          <a:xfrm>
            <a:off x="0" y="210089"/>
            <a:ext cx="5800316" cy="731174"/>
          </a:xfrm>
        </p:spPr>
        <p:txBody>
          <a:bodyPr>
            <a:normAutofit/>
          </a:bodyPr>
          <a:lstStyle/>
          <a:p>
            <a:r>
              <a:rPr lang="en-GB" sz="3600" b="1" dirty="0">
                <a:solidFill>
                  <a:schemeClr val="bg1"/>
                </a:solidFill>
              </a:rPr>
              <a:t>Me, or the dog?!</a:t>
            </a:r>
          </a:p>
        </p:txBody>
      </p:sp>
      <p:pic>
        <p:nvPicPr>
          <p:cNvPr id="38"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8170" y="2222317"/>
            <a:ext cx="526361" cy="123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2230" y="2401679"/>
            <a:ext cx="769478" cy="967530"/>
          </a:xfrm>
          <a:prstGeom prst="rect">
            <a:avLst/>
          </a:prstGeom>
        </p:spPr>
      </p:pic>
      <p:pic>
        <p:nvPicPr>
          <p:cNvPr id="40"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1420" y="3291761"/>
            <a:ext cx="483111" cy="112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C:\Users\wdj\Google Drive\Primary\Y5 SoW\From Tracy\Pronouns\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1310" y="4186185"/>
            <a:ext cx="437012" cy="102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2762" y="5151943"/>
            <a:ext cx="490349" cy="114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5868" y="3225299"/>
            <a:ext cx="490349" cy="114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0993" y="2222316"/>
            <a:ext cx="490349" cy="114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2900" y="4250032"/>
            <a:ext cx="490349" cy="114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descr="C:\Users\wdj\Google Drive\Primary\Y5 SoW\From Tracy\Pronouns\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5186" y="5142663"/>
            <a:ext cx="490349" cy="114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2469" y="2535974"/>
            <a:ext cx="498794" cy="519576"/>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1353" y="3525196"/>
            <a:ext cx="498794" cy="519576"/>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8672" y="4405974"/>
            <a:ext cx="498794" cy="519576"/>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2469" y="5249786"/>
            <a:ext cx="498794" cy="519576"/>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3224" y="2625656"/>
            <a:ext cx="498794" cy="519576"/>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8636" y="3525196"/>
            <a:ext cx="498794" cy="519576"/>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0378" y="4392081"/>
            <a:ext cx="498794" cy="519576"/>
          </a:xfrm>
          <a:prstGeom prst="rect">
            <a:avLst/>
          </a:prstGeom>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3374" y="5263279"/>
            <a:ext cx="498794" cy="519576"/>
          </a:xfrm>
          <a:prstGeom prst="rect">
            <a:avLst/>
          </a:prstGeom>
        </p:spPr>
      </p:pic>
      <p:pic>
        <p:nvPicPr>
          <p:cNvPr id="33" name="Picture 32">
            <a:extLst>
              <a:ext uri="{FF2B5EF4-FFF2-40B4-BE49-F238E27FC236}">
                <a16:creationId xmlns="" xmlns:a16="http://schemas.microsoft.com/office/drawing/2014/main" id="{681C1F76-4317-AC42-94C2-EB7E2DB616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9954" y="3403709"/>
            <a:ext cx="655278" cy="823937"/>
          </a:xfrm>
          <a:prstGeom prst="rect">
            <a:avLst/>
          </a:prstGeom>
        </p:spPr>
      </p:pic>
      <p:pic>
        <p:nvPicPr>
          <p:cNvPr id="55" name="Picture 54">
            <a:extLst>
              <a:ext uri="{FF2B5EF4-FFF2-40B4-BE49-F238E27FC236}">
                <a16:creationId xmlns="" xmlns:a16="http://schemas.microsoft.com/office/drawing/2014/main" id="{A31B9F5C-8007-ED43-851A-70686FAF04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2743" y="4374385"/>
            <a:ext cx="618393" cy="777558"/>
          </a:xfrm>
          <a:prstGeom prst="rect">
            <a:avLst/>
          </a:prstGeom>
        </p:spPr>
      </p:pic>
      <p:pic>
        <p:nvPicPr>
          <p:cNvPr id="56" name="Picture 55">
            <a:extLst>
              <a:ext uri="{FF2B5EF4-FFF2-40B4-BE49-F238E27FC236}">
                <a16:creationId xmlns="" xmlns:a16="http://schemas.microsoft.com/office/drawing/2014/main" id="{BEC69FB4-8D97-F941-BDD0-7980F49517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9261" y="5313389"/>
            <a:ext cx="681110" cy="856417"/>
          </a:xfrm>
          <a:prstGeom prst="rect">
            <a:avLst/>
          </a:prstGeom>
        </p:spPr>
      </p:pic>
      <p:pic>
        <p:nvPicPr>
          <p:cNvPr id="58" name="Picture 57">
            <a:extLst>
              <a:ext uri="{FF2B5EF4-FFF2-40B4-BE49-F238E27FC236}">
                <a16:creationId xmlns="" xmlns:a16="http://schemas.microsoft.com/office/drawing/2014/main" id="{31457D8E-CA5D-7D4D-80A2-E5CFFC63A3A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20993" y="3403709"/>
            <a:ext cx="682716" cy="823936"/>
          </a:xfrm>
          <a:prstGeom prst="rect">
            <a:avLst/>
          </a:prstGeom>
        </p:spPr>
      </p:pic>
      <p:pic>
        <p:nvPicPr>
          <p:cNvPr id="59" name="Picture 58">
            <a:extLst>
              <a:ext uri="{FF2B5EF4-FFF2-40B4-BE49-F238E27FC236}">
                <a16:creationId xmlns="" xmlns:a16="http://schemas.microsoft.com/office/drawing/2014/main" id="{41F248E8-789D-9A4F-AC61-3E5D36A34C8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49731" y="4250032"/>
            <a:ext cx="661261" cy="831460"/>
          </a:xfrm>
          <a:prstGeom prst="rect">
            <a:avLst/>
          </a:prstGeom>
        </p:spPr>
      </p:pic>
      <p:pic>
        <p:nvPicPr>
          <p:cNvPr id="60" name="Picture 59">
            <a:extLst>
              <a:ext uri="{FF2B5EF4-FFF2-40B4-BE49-F238E27FC236}">
                <a16:creationId xmlns="" xmlns:a16="http://schemas.microsoft.com/office/drawing/2014/main" id="{C26974BD-91F2-E844-BA65-97E61E4B3E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52857" y="5372962"/>
            <a:ext cx="657099" cy="826226"/>
          </a:xfrm>
          <a:prstGeom prst="rect">
            <a:avLst/>
          </a:prstGeom>
        </p:spPr>
      </p:pic>
      <p:sp>
        <p:nvSpPr>
          <p:cNvPr id="30" name="Action Button: Custom 29">
            <a:hlinkClick r:id="" action="ppaction://noaction" highlightClick="1">
              <a:snd r:embed="rId13" name="W2_S10_1.wav"/>
            </a:hlinkClick>
          </p:cNvPr>
          <p:cNvSpPr/>
          <p:nvPr/>
        </p:nvSpPr>
        <p:spPr>
          <a:xfrm>
            <a:off x="279362" y="2416619"/>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1</a:t>
            </a:r>
            <a:endParaRPr lang="en-GB" sz="5400" b="1" dirty="0">
              <a:solidFill>
                <a:prstClr val="white"/>
              </a:solidFill>
              <a:latin typeface="Century Gothic" panose="020B0502020202020204" pitchFamily="34" charset="0"/>
            </a:endParaRPr>
          </a:p>
        </p:txBody>
      </p:sp>
      <p:sp>
        <p:nvSpPr>
          <p:cNvPr id="34" name="Action Button: Custom 33">
            <a:hlinkClick r:id="" action="ppaction://noaction" highlightClick="1">
              <a:snd r:embed="rId14" name="W2_S10_2.wav"/>
            </a:hlinkClick>
          </p:cNvPr>
          <p:cNvSpPr/>
          <p:nvPr/>
        </p:nvSpPr>
        <p:spPr>
          <a:xfrm>
            <a:off x="283719" y="3342346"/>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2</a:t>
            </a:r>
            <a:endParaRPr lang="en-GB" sz="5400" b="1" dirty="0">
              <a:solidFill>
                <a:prstClr val="white"/>
              </a:solidFill>
              <a:latin typeface="Century Gothic" panose="020B0502020202020204" pitchFamily="34" charset="0"/>
            </a:endParaRPr>
          </a:p>
        </p:txBody>
      </p:sp>
      <p:sp>
        <p:nvSpPr>
          <p:cNvPr id="35" name="Action Button: Custom 34">
            <a:hlinkClick r:id="" action="ppaction://noaction" highlightClick="1">
              <a:snd r:embed="rId15" name="W2_S10_3.wav"/>
            </a:hlinkClick>
          </p:cNvPr>
          <p:cNvSpPr/>
          <p:nvPr/>
        </p:nvSpPr>
        <p:spPr>
          <a:xfrm>
            <a:off x="283719" y="4245131"/>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3</a:t>
            </a:r>
            <a:endParaRPr lang="en-GB" sz="5400" b="1" dirty="0">
              <a:solidFill>
                <a:prstClr val="white"/>
              </a:solidFill>
              <a:latin typeface="Century Gothic" panose="020B0502020202020204" pitchFamily="34" charset="0"/>
            </a:endParaRPr>
          </a:p>
        </p:txBody>
      </p:sp>
      <p:sp>
        <p:nvSpPr>
          <p:cNvPr id="36" name="Action Button: Custom 35">
            <a:hlinkClick r:id="" action="ppaction://noaction" highlightClick="1">
              <a:snd r:embed="rId16" name="W2_S10_4.wav"/>
            </a:hlinkClick>
          </p:cNvPr>
          <p:cNvSpPr/>
          <p:nvPr/>
        </p:nvSpPr>
        <p:spPr>
          <a:xfrm>
            <a:off x="291987" y="5157999"/>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4</a:t>
            </a:r>
            <a:endParaRPr lang="en-GB" sz="5400" b="1" dirty="0">
              <a:solidFill>
                <a:prstClr val="white"/>
              </a:solidFill>
              <a:latin typeface="Century Gothic" panose="020B0502020202020204" pitchFamily="34" charset="0"/>
            </a:endParaRPr>
          </a:p>
        </p:txBody>
      </p:sp>
      <p:sp>
        <p:nvSpPr>
          <p:cNvPr id="37" name="Action Button: Custom 36">
            <a:hlinkClick r:id="" action="ppaction://noaction" highlightClick="1">
              <a:snd r:embed="rId17" name="W2_S10_5.wav"/>
            </a:hlinkClick>
          </p:cNvPr>
          <p:cNvSpPr/>
          <p:nvPr/>
        </p:nvSpPr>
        <p:spPr>
          <a:xfrm>
            <a:off x="6405697" y="2437057"/>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5</a:t>
            </a:r>
            <a:endParaRPr lang="en-GB" sz="5400" b="1" dirty="0">
              <a:solidFill>
                <a:prstClr val="white"/>
              </a:solidFill>
              <a:latin typeface="Century Gothic" panose="020B0502020202020204" pitchFamily="34" charset="0"/>
            </a:endParaRPr>
          </a:p>
        </p:txBody>
      </p:sp>
      <p:sp>
        <p:nvSpPr>
          <p:cNvPr id="57" name="Action Button: Custom 56">
            <a:hlinkClick r:id="" action="ppaction://noaction" highlightClick="1">
              <a:snd r:embed="rId18" name="W2_S10_6.wav"/>
            </a:hlinkClick>
          </p:cNvPr>
          <p:cNvSpPr/>
          <p:nvPr/>
        </p:nvSpPr>
        <p:spPr>
          <a:xfrm>
            <a:off x="6413864" y="3314636"/>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6</a:t>
            </a:r>
            <a:endParaRPr lang="en-GB" sz="5400" b="1" dirty="0">
              <a:solidFill>
                <a:prstClr val="white"/>
              </a:solidFill>
              <a:latin typeface="Century Gothic" panose="020B0502020202020204" pitchFamily="34" charset="0"/>
            </a:endParaRPr>
          </a:p>
        </p:txBody>
      </p:sp>
      <p:sp>
        <p:nvSpPr>
          <p:cNvPr id="61" name="Action Button: Custom 60">
            <a:hlinkClick r:id="" action="ppaction://noaction" highlightClick="1">
              <a:snd r:embed="rId19" name="W2_S10_7.wav"/>
            </a:hlinkClick>
          </p:cNvPr>
          <p:cNvSpPr/>
          <p:nvPr/>
        </p:nvSpPr>
        <p:spPr>
          <a:xfrm>
            <a:off x="6412860" y="4256290"/>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7</a:t>
            </a:r>
            <a:endParaRPr lang="en-GB" sz="5400" b="1" dirty="0">
              <a:solidFill>
                <a:prstClr val="white"/>
              </a:solidFill>
              <a:latin typeface="Century Gothic" panose="020B0502020202020204" pitchFamily="34" charset="0"/>
            </a:endParaRPr>
          </a:p>
        </p:txBody>
      </p:sp>
      <p:sp>
        <p:nvSpPr>
          <p:cNvPr id="62" name="Action Button: Custom 61">
            <a:hlinkClick r:id="" action="ppaction://noaction" highlightClick="1">
              <a:snd r:embed="rId20" name="W2_S10_8.wav"/>
            </a:hlinkClick>
          </p:cNvPr>
          <p:cNvSpPr/>
          <p:nvPr/>
        </p:nvSpPr>
        <p:spPr>
          <a:xfrm>
            <a:off x="6406701" y="5149586"/>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8</a:t>
            </a:r>
            <a:endParaRPr lang="en-GB" sz="5400" b="1" dirty="0">
              <a:solidFill>
                <a:prstClr val="white"/>
              </a:solidFill>
              <a:latin typeface="Century Gothic" panose="020B0502020202020204" pitchFamily="34" charset="0"/>
            </a:endParaRPr>
          </a:p>
        </p:txBody>
      </p:sp>
      <p:pic>
        <p:nvPicPr>
          <p:cNvPr id="63" name="Picture 62">
            <a:extLst>
              <a:ext uri="{FF2B5EF4-FFF2-40B4-BE49-F238E27FC236}">
                <a16:creationId xmlns="" xmlns:a16="http://schemas.microsoft.com/office/drawing/2014/main" id="{31457D8E-CA5D-7D4D-80A2-E5CFFC63A3A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09642" y="2369719"/>
            <a:ext cx="682716" cy="823936"/>
          </a:xfrm>
          <a:prstGeom prst="rect">
            <a:avLst/>
          </a:prstGeom>
        </p:spPr>
      </p:pic>
    </p:spTree>
    <p:extLst>
      <p:ext uri="{BB962C8B-B14F-4D97-AF65-F5344CB8AC3E}">
        <p14:creationId xmlns:p14="http://schemas.microsoft.com/office/powerpoint/2010/main" val="16455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07390" y="66148"/>
            <a:ext cx="10907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solidFill>
                  <a:srgbClr val="4472C4">
                    <a:lumMod val="50000"/>
                  </a:srgbClr>
                </a:solidFill>
                <a:latin typeface="Century Gothic" panose="020B0502020202020204" pitchFamily="34" charset="0"/>
              </a:rPr>
              <a:t>Parl</a:t>
            </a:r>
            <a:r>
              <a:rPr kumimoji="0" lang="en-GB" sz="18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er</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0" name="TextBox 19"/>
          <p:cNvSpPr txBox="1"/>
          <p:nvPr/>
        </p:nvSpPr>
        <p:spPr>
          <a:xfrm>
            <a:off x="6413864" y="6494075"/>
            <a:ext cx="313508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2271"/>
            <a:ext cx="6457246" cy="867128"/>
          </a:xfrm>
          <a:prstGeom prst="rect">
            <a:avLst/>
          </a:prstGeom>
        </p:spPr>
      </p:pic>
      <p:sp>
        <p:nvSpPr>
          <p:cNvPr id="32" name="Title 3"/>
          <p:cNvSpPr>
            <a:spLocks noGrp="1"/>
          </p:cNvSpPr>
          <p:nvPr>
            <p:ph type="title"/>
          </p:nvPr>
        </p:nvSpPr>
        <p:spPr>
          <a:xfrm>
            <a:off x="0" y="210089"/>
            <a:ext cx="5800316" cy="731174"/>
          </a:xfrm>
        </p:spPr>
        <p:txBody>
          <a:bodyPr>
            <a:normAutofit/>
          </a:bodyPr>
          <a:lstStyle/>
          <a:p>
            <a:r>
              <a:rPr lang="en-GB" sz="3600" b="1" dirty="0">
                <a:solidFill>
                  <a:schemeClr val="bg1"/>
                </a:solidFill>
              </a:rPr>
              <a:t> </a:t>
            </a:r>
            <a:r>
              <a:rPr lang="en-GB" sz="3600" b="1" dirty="0" err="1">
                <a:solidFill>
                  <a:schemeClr val="bg1"/>
                </a:solidFill>
              </a:rPr>
              <a:t>Parlez</a:t>
            </a:r>
            <a:r>
              <a:rPr lang="en-GB" sz="3600" b="1" dirty="0">
                <a:solidFill>
                  <a:schemeClr val="bg1"/>
                </a:solidFill>
              </a:rPr>
              <a:t>!</a:t>
            </a:r>
          </a:p>
        </p:txBody>
      </p:sp>
      <p:sp>
        <p:nvSpPr>
          <p:cNvPr id="33" name="Rectangle 32"/>
          <p:cNvSpPr/>
          <p:nvPr/>
        </p:nvSpPr>
        <p:spPr>
          <a:xfrm>
            <a:off x="689889" y="4485476"/>
            <a:ext cx="367061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Partner B</a:t>
            </a:r>
          </a:p>
        </p:txBody>
      </p:sp>
      <p:sp>
        <p:nvSpPr>
          <p:cNvPr id="55" name="Oval Callout 54">
            <a:extLst>
              <a:ext uri="{FF2B5EF4-FFF2-40B4-BE49-F238E27FC236}">
                <a16:creationId xmlns="" xmlns:a16="http://schemas.microsoft.com/office/drawing/2014/main" id="{CA1DAED4-E058-054F-963D-F66C7EAD5CDA}"/>
              </a:ext>
            </a:extLst>
          </p:cNvPr>
          <p:cNvSpPr/>
          <p:nvPr/>
        </p:nvSpPr>
        <p:spPr>
          <a:xfrm>
            <a:off x="6268880" y="919079"/>
            <a:ext cx="5629260" cy="1439279"/>
          </a:xfrm>
          <a:prstGeom prst="wedgeEllipseCallout">
            <a:avLst>
              <a:gd name="adj1" fmla="val -44889"/>
              <a:gd name="adj2" fmla="val 22576"/>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rPr>
              <a:t>Picks a </a:t>
            </a:r>
            <a:r>
              <a:rPr lang="en-US" sz="3600" dirty="0">
                <a:solidFill>
                  <a:prstClr val="white"/>
                </a:solidFill>
                <a:latin typeface="Century Gothic" panose="020B0502020202020204" pitchFamily="34" charset="0"/>
              </a:rPr>
              <a:t>verb</a:t>
            </a:r>
            <a:r>
              <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rPr>
              <a:t> + adjective</a:t>
            </a:r>
          </a:p>
        </p:txBody>
      </p:sp>
      <p:sp>
        <p:nvSpPr>
          <p:cNvPr id="56" name="Rectangle 55"/>
          <p:cNvSpPr/>
          <p:nvPr/>
        </p:nvSpPr>
        <p:spPr>
          <a:xfrm>
            <a:off x="689889" y="1109645"/>
            <a:ext cx="367061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rPr>
              <a:t>Partner A</a:t>
            </a:r>
          </a:p>
        </p:txBody>
      </p:sp>
      <p:sp>
        <p:nvSpPr>
          <p:cNvPr id="57" name="Oval Callout 56">
            <a:extLst>
              <a:ext uri="{FF2B5EF4-FFF2-40B4-BE49-F238E27FC236}">
                <a16:creationId xmlns="" xmlns:a16="http://schemas.microsoft.com/office/drawing/2014/main" id="{CA1DAED4-E058-054F-963D-F66C7EAD5CDA}"/>
              </a:ext>
            </a:extLst>
          </p:cNvPr>
          <p:cNvSpPr/>
          <p:nvPr/>
        </p:nvSpPr>
        <p:spPr>
          <a:xfrm>
            <a:off x="6457246" y="4435584"/>
            <a:ext cx="5240546" cy="1439279"/>
          </a:xfrm>
          <a:prstGeom prst="wedgeEllipseCallout">
            <a:avLst>
              <a:gd name="adj1" fmla="val -47141"/>
              <a:gd name="adj2" fmla="val 12642"/>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entury Gothic" panose="020B0502020202020204" pitchFamily="34" charset="0"/>
              </a:rPr>
              <a:t>Translates</a:t>
            </a:r>
            <a:endPar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58" name="Picture 57" descr="C:\Users\wdj\Google Drive\Primary\Y5 SoW\From Tracy\Pronouns\h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528" y="2159824"/>
            <a:ext cx="1840230" cy="1362075"/>
          </a:xfrm>
          <a:prstGeom prst="rect">
            <a:avLst/>
          </a:prstGeom>
          <a:noFill/>
          <a:ln>
            <a:noFill/>
          </a:ln>
          <a:extLst/>
        </p:spPr>
      </p:pic>
      <p:pic>
        <p:nvPicPr>
          <p:cNvPr id="59" name="Picture 58"/>
          <p:cNvPicPr/>
          <p:nvPr/>
        </p:nvPicPr>
        <p:blipFill rotWithShape="1">
          <a:blip r:embed="rId5" cstate="print">
            <a:extLst>
              <a:ext uri="{28A0092B-C50C-407E-A947-70E740481C1C}">
                <a14:useLocalDpi xmlns:a14="http://schemas.microsoft.com/office/drawing/2010/main" val="0"/>
              </a:ext>
            </a:extLst>
          </a:blip>
          <a:srcRect l="17777"/>
          <a:stretch/>
        </p:blipFill>
        <p:spPr>
          <a:xfrm>
            <a:off x="4291523" y="2324995"/>
            <a:ext cx="1162050" cy="1243330"/>
          </a:xfrm>
          <a:prstGeom prst="rect">
            <a:avLst/>
          </a:prstGeom>
        </p:spPr>
      </p:pic>
      <p:sp>
        <p:nvSpPr>
          <p:cNvPr id="60" name="Rectangle 59"/>
          <p:cNvSpPr/>
          <p:nvPr/>
        </p:nvSpPr>
        <p:spPr>
          <a:xfrm>
            <a:off x="689888" y="3548245"/>
            <a:ext cx="367061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noProof="0" dirty="0" smtClean="0">
                <a:ln w="22225">
                  <a:solidFill>
                    <a:srgbClr val="ED7D31"/>
                  </a:solidFill>
                  <a:prstDash val="solid"/>
                </a:ln>
                <a:solidFill>
                  <a:srgbClr val="ED7D31">
                    <a:lumMod val="40000"/>
                    <a:lumOff val="60000"/>
                  </a:srgbClr>
                </a:solidFill>
                <a:latin typeface="Century Gothic" panose="020B0502020202020204" pitchFamily="34" charset="0"/>
              </a:rPr>
              <a:t>“Il </a:t>
            </a:r>
            <a:r>
              <a:rPr lang="en-US" sz="5400" b="1" noProof="0" dirty="0" err="1">
                <a:ln w="22225">
                  <a:solidFill>
                    <a:srgbClr val="ED7D31"/>
                  </a:solidFill>
                  <a:prstDash val="solid"/>
                </a:ln>
                <a:solidFill>
                  <a:srgbClr val="ED7D31">
                    <a:lumMod val="40000"/>
                    <a:lumOff val="60000"/>
                  </a:srgbClr>
                </a:solidFill>
                <a:latin typeface="Century Gothic" panose="020B0502020202020204" pitchFamily="34" charset="0"/>
              </a:rPr>
              <a:t>est</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sp>
        <p:nvSpPr>
          <p:cNvPr id="61" name="Rectangle 60"/>
          <p:cNvSpPr/>
          <p:nvPr/>
        </p:nvSpPr>
        <p:spPr>
          <a:xfrm>
            <a:off x="3228622" y="3536472"/>
            <a:ext cx="367061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smtClean="0">
                <a:ln w="22225">
                  <a:solidFill>
                    <a:srgbClr val="ED7D31"/>
                  </a:solidFill>
                  <a:prstDash val="solid"/>
                </a:ln>
                <a:solidFill>
                  <a:srgbClr val="ED7D31">
                    <a:lumMod val="40000"/>
                    <a:lumOff val="60000"/>
                  </a:srgbClr>
                </a:solidFill>
                <a:latin typeface="Century Gothic" panose="020B0502020202020204" pitchFamily="34" charset="0"/>
              </a:rPr>
              <a:t>malade</a:t>
            </a:r>
            <a:r>
              <a:rPr lang="en-US" sz="5400" b="1" dirty="0" smtClean="0">
                <a:ln w="22225">
                  <a:solidFill>
                    <a:srgbClr val="ED7D31"/>
                  </a:solidFill>
                  <a:prstDash val="solid"/>
                </a:ln>
                <a:solidFill>
                  <a:srgbClr val="ED7D31">
                    <a:lumMod val="40000"/>
                    <a:lumOff val="60000"/>
                  </a:srgbClr>
                </a:solidFill>
                <a:latin typeface="Century Gothic" panose="020B0502020202020204" pitchFamily="34" charset="0"/>
              </a:rPr>
              <a:t>."</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sp>
        <p:nvSpPr>
          <p:cNvPr id="62" name="Rectangle 61"/>
          <p:cNvSpPr/>
          <p:nvPr/>
        </p:nvSpPr>
        <p:spPr>
          <a:xfrm>
            <a:off x="928143" y="5385260"/>
            <a:ext cx="5416571"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smtClean="0">
                <a:ln w="22225">
                  <a:solidFill>
                    <a:srgbClr val="ED7D31"/>
                  </a:solidFill>
                  <a:prstDash val="solid"/>
                </a:ln>
                <a:solidFill>
                  <a:srgbClr val="ED7D31">
                    <a:lumMod val="40000"/>
                    <a:lumOff val="60000"/>
                  </a:srgbClr>
                </a:solidFill>
                <a:latin typeface="Century Gothic" panose="020B0502020202020204" pitchFamily="34" charset="0"/>
              </a:rPr>
              <a:t>“He </a:t>
            </a:r>
            <a:r>
              <a:rPr lang="en-US" sz="5400" b="1" dirty="0">
                <a:ln w="22225">
                  <a:solidFill>
                    <a:srgbClr val="ED7D31"/>
                  </a:solidFill>
                  <a:prstDash val="solid"/>
                </a:ln>
                <a:solidFill>
                  <a:srgbClr val="ED7D31">
                    <a:lumMod val="40000"/>
                    <a:lumOff val="60000"/>
                  </a:srgbClr>
                </a:solidFill>
                <a:latin typeface="Century Gothic" panose="020B0502020202020204" pitchFamily="34" charset="0"/>
              </a:rPr>
              <a:t>is </a:t>
            </a:r>
            <a:r>
              <a:rPr lang="en-US" sz="5400" b="1" dirty="0" smtClean="0">
                <a:ln w="22225">
                  <a:solidFill>
                    <a:srgbClr val="ED7D31"/>
                  </a:solidFill>
                  <a:prstDash val="solid"/>
                </a:ln>
                <a:solidFill>
                  <a:srgbClr val="ED7D31">
                    <a:lumMod val="40000"/>
                    <a:lumOff val="60000"/>
                  </a:srgbClr>
                </a:solidFill>
                <a:latin typeface="Century Gothic" panose="020B0502020202020204" pitchFamily="34" charset="0"/>
              </a:rPr>
              <a:t>unwell.”</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327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5" grpId="0" animBg="1"/>
      <p:bldP spid="56" grpId="0"/>
      <p:bldP spid="57" grpId="0" animBg="1"/>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24954" y="32150"/>
            <a:ext cx="10907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solidFill>
                  <a:srgbClr val="4472C4">
                    <a:lumMod val="50000"/>
                  </a:srgbClr>
                </a:solidFill>
                <a:latin typeface="Century Gothic" panose="020B0502020202020204" pitchFamily="34" charset="0"/>
              </a:rPr>
              <a:t>Écrire</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0" name="TextBox 19"/>
          <p:cNvSpPr txBox="1"/>
          <p:nvPr/>
        </p:nvSpPr>
        <p:spPr>
          <a:xfrm>
            <a:off x="6413864" y="6494075"/>
            <a:ext cx="31350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Victoria Hobson</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2271"/>
            <a:ext cx="6457246" cy="867128"/>
          </a:xfrm>
          <a:prstGeom prst="rect">
            <a:avLst/>
          </a:prstGeom>
        </p:spPr>
      </p:pic>
      <p:sp>
        <p:nvSpPr>
          <p:cNvPr id="32" name="Title 3"/>
          <p:cNvSpPr>
            <a:spLocks noGrp="1"/>
          </p:cNvSpPr>
          <p:nvPr>
            <p:ph type="title"/>
          </p:nvPr>
        </p:nvSpPr>
        <p:spPr>
          <a:xfrm>
            <a:off x="0" y="210089"/>
            <a:ext cx="5800316" cy="731174"/>
          </a:xfrm>
        </p:spPr>
        <p:txBody>
          <a:bodyPr>
            <a:normAutofit/>
          </a:bodyPr>
          <a:lstStyle/>
          <a:p>
            <a:r>
              <a:rPr lang="en-GB" sz="3600" b="1" dirty="0">
                <a:solidFill>
                  <a:schemeClr val="bg1"/>
                </a:solidFill>
              </a:rPr>
              <a:t> </a:t>
            </a:r>
            <a:r>
              <a:rPr lang="en-GB" sz="3600" b="1" dirty="0" err="1">
                <a:solidFill>
                  <a:schemeClr val="bg1"/>
                </a:solidFill>
              </a:rPr>
              <a:t>Écrivez</a:t>
            </a:r>
            <a:r>
              <a:rPr lang="en-GB" sz="3600" b="1" dirty="0">
                <a:solidFill>
                  <a:schemeClr val="bg1"/>
                </a:solidFill>
              </a:rPr>
              <a:t>!</a:t>
            </a: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6148656" y="2535579"/>
            <a:ext cx="3665501" cy="2492316"/>
          </a:xfrm>
          <a:prstGeom prst="rect">
            <a:avLst/>
          </a:prstGeom>
        </p:spPr>
      </p:pic>
      <p:pic>
        <p:nvPicPr>
          <p:cNvPr id="16" name="Picture 15" descr="C:\Users\wdj\Google Drive\Primary\Y5 SoW\From Tracy\Pronouns\i.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9250" y="1638628"/>
            <a:ext cx="1737349" cy="3750495"/>
          </a:xfrm>
          <a:prstGeom prst="rect">
            <a:avLst/>
          </a:prstGeom>
          <a:noFill/>
          <a:ln>
            <a:noFill/>
          </a:ln>
          <a:extLst/>
        </p:spPr>
      </p:pic>
      <p:pic>
        <p:nvPicPr>
          <p:cNvPr id="17" name="Picture 16" descr="C:\Users\wdj\Google Drive\Primary\Y5 SoW\From Tracy\Pronouns\h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2574" y="2330400"/>
            <a:ext cx="3979802" cy="2902673"/>
          </a:xfrm>
          <a:prstGeom prst="rect">
            <a:avLst/>
          </a:prstGeom>
          <a:noFill/>
          <a:ln>
            <a:noFill/>
          </a:ln>
          <a:extLst/>
        </p:spPr>
      </p:pic>
      <p:pic>
        <p:nvPicPr>
          <p:cNvPr id="18" name="Picture 17"/>
          <p:cNvPicPr/>
          <p:nvPr/>
        </p:nvPicPr>
        <p:blipFill>
          <a:blip r:embed="rId7" cstate="print">
            <a:extLst>
              <a:ext uri="{28A0092B-C50C-407E-A947-70E740481C1C}">
                <a14:useLocalDpi xmlns:a14="http://schemas.microsoft.com/office/drawing/2010/main" val="0"/>
              </a:ext>
            </a:extLst>
          </a:blip>
          <a:stretch>
            <a:fillRect/>
          </a:stretch>
        </p:blipFill>
        <p:spPr>
          <a:xfrm>
            <a:off x="7133364" y="2284547"/>
            <a:ext cx="2717073" cy="2994377"/>
          </a:xfrm>
          <a:prstGeom prst="rect">
            <a:avLst/>
          </a:prstGeom>
        </p:spPr>
      </p:pic>
      <p:pic>
        <p:nvPicPr>
          <p:cNvPr id="19" name="Picture 18" descr="C:\Users\wdj\Google Drive\Primary\Y5 SoW\From Tracy\Pronouns\h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8854" y="2408425"/>
            <a:ext cx="3979802" cy="2902673"/>
          </a:xfrm>
          <a:prstGeom prst="rect">
            <a:avLst/>
          </a:prstGeom>
          <a:noFill/>
          <a:ln>
            <a:noFill/>
          </a:ln>
          <a:extLst/>
        </p:spPr>
      </p:pic>
      <p:grpSp>
        <p:nvGrpSpPr>
          <p:cNvPr id="21" name="Group 20"/>
          <p:cNvGrpSpPr/>
          <p:nvPr/>
        </p:nvGrpSpPr>
        <p:grpSpPr>
          <a:xfrm>
            <a:off x="6336901" y="1969779"/>
            <a:ext cx="3620610" cy="3726075"/>
            <a:chOff x="0" y="0"/>
            <a:chExt cx="1423730" cy="1953518"/>
          </a:xfrm>
        </p:grpSpPr>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76759" cy="1953518"/>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256" y="700570"/>
              <a:ext cx="626474" cy="1252948"/>
            </a:xfrm>
            <a:prstGeom prst="rect">
              <a:avLst/>
            </a:prstGeom>
          </p:spPr>
        </p:pic>
        <p:sp>
          <p:nvSpPr>
            <p:cNvPr id="24" name="Down Arrow 23"/>
            <p:cNvSpPr/>
            <p:nvPr/>
          </p:nvSpPr>
          <p:spPr>
            <a:xfrm>
              <a:off x="952692" y="0"/>
              <a:ext cx="315601" cy="635876"/>
            </a:xfrm>
            <a:prstGeom prst="downArrow">
              <a:avLst/>
            </a:prstGeom>
            <a:solidFill>
              <a:srgbClr val="E65D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25" name="Picture 24" descr="C:\Users\wdj\Google Drive\Primary\Y5 SoW\From Tracy\Pronouns\i.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800" y="1874609"/>
            <a:ext cx="1737349" cy="3750495"/>
          </a:xfrm>
          <a:prstGeom prst="rect">
            <a:avLst/>
          </a:prstGeom>
          <a:noFill/>
          <a:ln>
            <a:noFill/>
          </a:ln>
          <a:extLst/>
        </p:spPr>
      </p:pic>
      <p:pic>
        <p:nvPicPr>
          <p:cNvPr id="26" name="Picture 25"/>
          <p:cNvPicPr/>
          <p:nvPr/>
        </p:nvPicPr>
        <p:blipFill rotWithShape="1">
          <a:blip r:embed="rId10" cstate="print">
            <a:extLst>
              <a:ext uri="{28A0092B-C50C-407E-A947-70E740481C1C}">
                <a14:useLocalDpi xmlns:a14="http://schemas.microsoft.com/office/drawing/2010/main" val="0"/>
              </a:ext>
            </a:extLst>
          </a:blip>
          <a:srcRect l="17777"/>
          <a:stretch/>
        </p:blipFill>
        <p:spPr>
          <a:xfrm>
            <a:off x="6571921" y="1938365"/>
            <a:ext cx="3208385" cy="3686739"/>
          </a:xfrm>
          <a:prstGeom prst="rect">
            <a:avLst/>
          </a:prstGeom>
        </p:spPr>
      </p:pic>
      <p:pic>
        <p:nvPicPr>
          <p:cNvPr id="27" name="Picture 26" descr="C:\Users\wdj\Google Drive\Primary\Y5 SoW\From Tracy\Pronouns\i.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003" y="1938365"/>
            <a:ext cx="1737349" cy="3750495"/>
          </a:xfrm>
          <a:prstGeom prst="rect">
            <a:avLst/>
          </a:prstGeom>
          <a:noFill/>
          <a:ln>
            <a:noFill/>
          </a:ln>
          <a:extLst/>
        </p:spPr>
      </p:pic>
      <p:sp>
        <p:nvSpPr>
          <p:cNvPr id="28" name="Flowchart: Process 27"/>
          <p:cNvSpPr/>
          <p:nvPr/>
        </p:nvSpPr>
        <p:spPr>
          <a:xfrm>
            <a:off x="6075172" y="2389965"/>
            <a:ext cx="3940651" cy="2902673"/>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9" name="Rectangle 28"/>
          <p:cNvSpPr/>
          <p:nvPr/>
        </p:nvSpPr>
        <p:spPr>
          <a:xfrm>
            <a:off x="7904814" y="2389966"/>
            <a:ext cx="241467" cy="283242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Rectangle 29"/>
          <p:cNvSpPr/>
          <p:nvPr/>
        </p:nvSpPr>
        <p:spPr>
          <a:xfrm>
            <a:off x="6075172" y="3540672"/>
            <a:ext cx="3909146" cy="33372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34" name="Picture 33" descr="C:\Users\wdj\Google Drive\Primary\Y5 SoW\From Tracy\Pronouns\h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1254" y="2560825"/>
            <a:ext cx="3979802" cy="2902673"/>
          </a:xfrm>
          <a:prstGeom prst="rect">
            <a:avLst/>
          </a:prstGeom>
          <a:noFill/>
          <a:ln>
            <a:noFill/>
          </a:ln>
          <a:extLst/>
        </p:spPr>
      </p:pic>
      <p:grpSp>
        <p:nvGrpSpPr>
          <p:cNvPr id="35" name="Group 34"/>
          <p:cNvGrpSpPr/>
          <p:nvPr/>
        </p:nvGrpSpPr>
        <p:grpSpPr>
          <a:xfrm>
            <a:off x="6506187" y="1794804"/>
            <a:ext cx="4226485" cy="4076024"/>
            <a:chOff x="0" y="0"/>
            <a:chExt cx="1667202" cy="1953518"/>
          </a:xfrm>
        </p:grpSpPr>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76759" cy="1953518"/>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4364" y="689071"/>
              <a:ext cx="626474" cy="1252948"/>
            </a:xfrm>
            <a:prstGeom prst="rect">
              <a:avLst/>
            </a:prstGeom>
          </p:spPr>
        </p:pic>
        <p:sp>
          <p:nvSpPr>
            <p:cNvPr id="38" name="Down Arrow 37"/>
            <p:cNvSpPr/>
            <p:nvPr/>
          </p:nvSpPr>
          <p:spPr>
            <a:xfrm rot="16200000" flipV="1">
              <a:off x="1076542" y="-53652"/>
              <a:ext cx="409638" cy="771682"/>
            </a:xfrm>
            <a:prstGeom prst="downArrow">
              <a:avLst/>
            </a:prstGeom>
            <a:solidFill>
              <a:srgbClr val="E6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Tree>
    <p:extLst>
      <p:ext uri="{BB962C8B-B14F-4D97-AF65-F5344CB8AC3E}">
        <p14:creationId xmlns:p14="http://schemas.microsoft.com/office/powerpoint/2010/main" val="234686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890</Words>
  <Application>Microsoft Office PowerPoint</Application>
  <PresentationFormat>Widescreen</PresentationFormat>
  <Paragraphs>108</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Century Gothic</vt:lpstr>
      <vt:lpstr>Tw Cen MT</vt:lpstr>
      <vt:lpstr>Office Theme</vt:lpstr>
      <vt:lpstr>1_Office Theme</vt:lpstr>
      <vt:lpstr>PowerPoint Presentation</vt:lpstr>
      <vt:lpstr>I am &amp; s/he is</vt:lpstr>
      <vt:lpstr>Mon compagnon idéal</vt:lpstr>
      <vt:lpstr>Me, or the dog?!</vt:lpstr>
      <vt:lpstr> Parlez!</vt:lpstr>
      <vt:lpstr> Écrivez!</vt:lpstr>
    </vt:vector>
  </TitlesOfParts>
  <Company>University of York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Hobson</dc:creator>
  <cp:lastModifiedBy>Rachel Hawkes</cp:lastModifiedBy>
  <cp:revision>43</cp:revision>
  <dcterms:created xsi:type="dcterms:W3CDTF">2019-07-24T14:13:29Z</dcterms:created>
  <dcterms:modified xsi:type="dcterms:W3CDTF">2019-09-04T18:15:07Z</dcterms:modified>
</cp:coreProperties>
</file>