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53"/>
  </p:notesMasterIdLst>
  <p:sldIdLst>
    <p:sldId id="400" r:id="rId5"/>
    <p:sldId id="335" r:id="rId6"/>
    <p:sldId id="336" r:id="rId7"/>
    <p:sldId id="365" r:id="rId8"/>
    <p:sldId id="278" r:id="rId9"/>
    <p:sldId id="302" r:id="rId10"/>
    <p:sldId id="393" r:id="rId11"/>
    <p:sldId id="402" r:id="rId12"/>
    <p:sldId id="315" r:id="rId13"/>
    <p:sldId id="406" r:id="rId14"/>
    <p:sldId id="304" r:id="rId15"/>
    <p:sldId id="305" r:id="rId16"/>
    <p:sldId id="306" r:id="rId17"/>
    <p:sldId id="307" r:id="rId18"/>
    <p:sldId id="308" r:id="rId19"/>
    <p:sldId id="309" r:id="rId20"/>
    <p:sldId id="262" r:id="rId21"/>
    <p:sldId id="259" r:id="rId22"/>
    <p:sldId id="284" r:id="rId23"/>
    <p:sldId id="263" r:id="rId24"/>
    <p:sldId id="264" r:id="rId25"/>
    <p:sldId id="407" r:id="rId26"/>
    <p:sldId id="408" r:id="rId27"/>
    <p:sldId id="316" r:id="rId28"/>
    <p:sldId id="401" r:id="rId29"/>
    <p:sldId id="337" r:id="rId30"/>
    <p:sldId id="338" r:id="rId31"/>
    <p:sldId id="366" r:id="rId32"/>
    <p:sldId id="279" r:id="rId33"/>
    <p:sldId id="303" r:id="rId34"/>
    <p:sldId id="394" r:id="rId35"/>
    <p:sldId id="404" r:id="rId36"/>
    <p:sldId id="403" r:id="rId37"/>
    <p:sldId id="285" r:id="rId38"/>
    <p:sldId id="276" r:id="rId39"/>
    <p:sldId id="409" r:id="rId40"/>
    <p:sldId id="267" r:id="rId41"/>
    <p:sldId id="269" r:id="rId42"/>
    <p:sldId id="270" r:id="rId43"/>
    <p:sldId id="271" r:id="rId44"/>
    <p:sldId id="272" r:id="rId45"/>
    <p:sldId id="273" r:id="rId46"/>
    <p:sldId id="274" r:id="rId47"/>
    <p:sldId id="275" r:id="rId48"/>
    <p:sldId id="319" r:id="rId49"/>
    <p:sldId id="405" r:id="rId50"/>
    <p:sldId id="447" r:id="rId51"/>
    <p:sldId id="32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 initials="C" lastIdx="1" clrIdx="0">
    <p:extLst>
      <p:ext uri="{19B8F6BF-5375-455C-9EA6-DF929625EA0E}">
        <p15:presenceInfo xmlns:p15="http://schemas.microsoft.com/office/powerpoint/2012/main" userId="Ca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D00"/>
    <a:srgbClr val="115076"/>
    <a:srgbClr val="DAA520"/>
    <a:srgbClr val="FFFF99"/>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67" autoAdjust="0"/>
    <p:restoredTop sz="81040" autoAdjust="0"/>
  </p:normalViewPr>
  <p:slideViewPr>
    <p:cSldViewPr snapToGrid="0">
      <p:cViewPr varScale="1">
        <p:scale>
          <a:sx n="66" d="100"/>
          <a:sy n="66" d="100"/>
        </p:scale>
        <p:origin x="989" y="53"/>
      </p:cViewPr>
      <p:guideLst/>
    </p:cSldViewPr>
  </p:slideViewPr>
  <p:outlineViewPr>
    <p:cViewPr>
      <p:scale>
        <a:sx n="33" d="100"/>
        <a:sy n="33" d="100"/>
      </p:scale>
      <p:origin x="0" y="-5308"/>
    </p:cViewPr>
  </p:outlineViewPr>
  <p:notesTextViewPr>
    <p:cViewPr>
      <p:scale>
        <a:sx n="1" d="1"/>
        <a:sy n="1" d="1"/>
      </p:scale>
      <p:origin x="0" y="0"/>
    </p:cViewPr>
  </p:notesTextViewPr>
  <p:sorterViewPr>
    <p:cViewPr varScale="1">
      <p:scale>
        <a:sx n="100" d="100"/>
        <a:sy n="100" d="100"/>
      </p:scale>
      <p:origin x="0" y="-27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01/11/2021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[ain/in]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first </a:t>
            </a:r>
            <a:r>
              <a:rPr lang="en-GB" b="0" baseline="0" dirty="0"/>
              <a:t>and third person singular forms of</a:t>
            </a:r>
            <a:r>
              <a:rPr lang="en-GB" b="0" dirty="0"/>
              <a:t> </a:t>
            </a:r>
            <a:r>
              <a:rPr lang="en-GB" sz="1200" b="0" i="1" dirty="0">
                <a:solidFill>
                  <a:prstClr val="white"/>
                </a:solidFill>
                <a:latin typeface="Calibri" panose="020F0502020204030204" pitchFamily="34" charset="0"/>
                <a:cs typeface="Calibri" panose="020F0502020204030204" pitchFamily="34" charset="0"/>
              </a:rPr>
              <a:t>faire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7.1.1.7 (introduce) </a:t>
            </a:r>
            <a:r>
              <a:rPr lang="fr-FR" dirty="0">
                <a:solidFill>
                  <a:srgbClr val="000000"/>
                </a:solidFill>
                <a:latin typeface="Century Gothic" panose="020B0502020202020204" pitchFamily="34" charset="0"/>
              </a:rPr>
              <a:t>faire [25], fais [25], fait [25], ça [54], activité [452], courses [1289], cuisine [2618], devoirs [39], lit [1837], ménage [2326], modèle [958], d'accord [736], quoi [297]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as [8], livre [358], ordinateur [2201], vélo [4594], voiture [881], cher [803], chère [803], moderne [1239], rapide [672], voici [1103], oui [284], non [75], comment ça s'écrit?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3 minutes</a:t>
            </a:r>
            <a:endParaRPr lang="en-GB" sz="1200" b="0" kern="1200" dirty="0">
              <a:solidFill>
                <a:schemeClr val="tx1"/>
              </a:solidFill>
              <a:effectLst/>
              <a:latin typeface="+mn-lt"/>
              <a:ea typeface="+mn-ea"/>
              <a:cs typeface="+mn-cs"/>
            </a:endParaRPr>
          </a:p>
          <a:p>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US" b="0" dirty="0"/>
              <a:t>To correctly pronounce cognates and near-cognates containing [</a:t>
            </a:r>
            <a:r>
              <a:rPr lang="en-US" b="0" dirty="0" err="1"/>
              <a:t>ain</a:t>
            </a:r>
            <a:r>
              <a:rPr lang="en-US" b="0" dirty="0"/>
              <a:t>/in] in a set amount of time. Raising awareness of the difference in the English and French pronunciation of this SSC.</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As previous, but in alphabetical (rather than random) order. This is an added challenge, but the words are the same, helping automisation of SSC production.</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280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faire</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Faire</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a:t>
            </a:r>
            <a:r>
              <a:rPr kumimoji="0" lang="en-GB"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faire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fait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SFC.</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Emphasise the two meanings for the short form.  </a:t>
            </a:r>
          </a:p>
          <a:p>
            <a:endParaRPr lang="en-GB" dirty="0"/>
          </a:p>
        </p:txBody>
      </p:sp>
      <p:sp>
        <p:nvSpPr>
          <p:cNvPr id="4" name="Slide Number Placeholder 3"/>
          <p:cNvSpPr>
            <a:spLocks noGrp="1"/>
          </p:cNvSpPr>
          <p:nvPr>
            <p:ph type="sldNum" sz="quarter" idx="10"/>
          </p:nvPr>
        </p:nvSpPr>
        <p:spPr/>
        <p:txBody>
          <a:bodyPr/>
          <a:lstStyle/>
          <a:p>
            <a:fld id="{7774AA4C-2F95-4CA6-8C1A-AA0C2BD01F06}" type="slidenum">
              <a:rPr lang="en-GB" smtClean="0"/>
              <a:t>11</a:t>
            </a:fld>
            <a:endParaRPr lang="en-GB"/>
          </a:p>
        </p:txBody>
      </p:sp>
    </p:spTree>
    <p:extLst>
      <p:ext uri="{BB962C8B-B14F-4D97-AF65-F5344CB8AC3E}">
        <p14:creationId xmlns:p14="http://schemas.microsoft.com/office/powerpoint/2010/main" val="2127265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p>
          <a:p>
            <a:pPr marL="457200" marR="0" lvl="0" indent="-228600" algn="l" rtl="0">
              <a:lnSpc>
                <a:spcPct val="100000"/>
              </a:lnSpc>
              <a:spcBef>
                <a:spcPts val="0"/>
              </a:spcBef>
              <a:spcAft>
                <a:spcPts val="0"/>
              </a:spcAft>
              <a:buSzPts val="1400"/>
              <a:buNone/>
            </a:pPr>
            <a:endParaRPr lang="en-GB"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2441750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short form in a sentence. </a:t>
            </a:r>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965226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Introduce the long form in a sentence. </a:t>
            </a:r>
          </a:p>
          <a:p>
            <a:pPr marL="457200" marR="0" lvl="0" indent="-228600" algn="l" rtl="0">
              <a:lnSpc>
                <a:spcPct val="100000"/>
              </a:lnSpc>
              <a:spcBef>
                <a:spcPts val="0"/>
              </a:spcBef>
              <a:spcAft>
                <a:spcPts val="0"/>
              </a:spcAft>
              <a:buSzPts val="1400"/>
              <a:buNone/>
            </a:pPr>
            <a:endParaRPr lang="en-GB"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081761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short form in context again.</a:t>
            </a:r>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3301614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139117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draw students’ attention to the two translations of ‘make’ and ‘do’.</a:t>
            </a:r>
          </a:p>
          <a:p>
            <a:endParaRPr lang="en-US" b="1" dirty="0"/>
          </a:p>
          <a:p>
            <a:r>
              <a:rPr lang="en-US" b="1" dirty="0"/>
              <a:t>Procedure:</a:t>
            </a:r>
          </a:p>
          <a:p>
            <a:pPr marL="228600" indent="-228600">
              <a:buAutoNum type="arabicPeriod"/>
            </a:pPr>
            <a:r>
              <a:rPr lang="en-GB" dirty="0"/>
              <a:t>To ensure that English</a:t>
            </a:r>
            <a:r>
              <a:rPr lang="en-GB" baseline="0" dirty="0"/>
              <a:t> meanings are transparent and that students are fully aware of when they use ‘do’ and ‘make’ in English, it is worth eliciting English translations explicitly, here.</a:t>
            </a:r>
          </a:p>
          <a:p>
            <a:pPr marL="228600" indent="-228600">
              <a:buAutoNum type="arabicPeriod"/>
            </a:pPr>
            <a:r>
              <a:rPr lang="en-GB" dirty="0"/>
              <a:t>Teachers can then</a:t>
            </a:r>
            <a:r>
              <a:rPr lang="en-GB" baseline="0" dirty="0"/>
              <a:t> u</a:t>
            </a:r>
            <a:r>
              <a:rPr lang="en-GB" dirty="0"/>
              <a:t>se this slide to</a:t>
            </a:r>
            <a:r>
              <a:rPr lang="en-GB" baseline="0" dirty="0"/>
              <a:t> introduce the vocabulary in a listen and repeat style, if not already pre-learnt.</a:t>
            </a:r>
          </a:p>
          <a:p>
            <a:pPr marL="228600" indent="-228600">
              <a:buAutoNum type="arabicPeriod"/>
            </a:pPr>
            <a:r>
              <a:rPr lang="en-GB" baseline="0" dirty="0"/>
              <a:t>Reading and writing activities follow which practise the verb faire in first and third person singular.  NB this teaching point does not offer a listening and speaking opportunity because of the same pronunciation of the forms for both meanings.</a:t>
            </a:r>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4154239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Practice listening skills. Identify this week’s vocabulary and use of verb ‘faire’</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to the audio for each person. Audio can be paused after each phrase and replayed if needed.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should note what each person does as well as any extra information they hear. The extra information contains some unknown vocabulary (see below), but students should be able to work out the key information from context.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first to reveal what they do and then to reveal the extra information. Explain any unknown vocabulary.</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rPr>
              <a:t>Léa</a:t>
            </a:r>
            <a:r>
              <a:rPr lang="en-US" b="0" dirty="0"/>
              <a:t>: </a:t>
            </a:r>
            <a:r>
              <a:rPr lang="en-GB" sz="1200" kern="1200" dirty="0">
                <a:solidFill>
                  <a:schemeClr val="tx1"/>
                </a:solidFill>
                <a:effectLst/>
                <a:latin typeface="+mn-lt"/>
                <a:ea typeface="+mn-ea"/>
                <a:cs typeface="+mn-cs"/>
              </a:rPr>
              <a:t>Je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le lit et je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les devoirs sur </a:t>
            </a:r>
            <a:r>
              <a:rPr lang="en-GB" sz="1200" kern="1200" dirty="0" err="1">
                <a:solidFill>
                  <a:schemeClr val="tx1"/>
                </a:solidFill>
                <a:effectLst/>
                <a:latin typeface="+mn-lt"/>
                <a:ea typeface="+mn-ea"/>
                <a:cs typeface="+mn-cs"/>
              </a:rPr>
              <a:t>l’ordinateur</a:t>
            </a:r>
            <a:r>
              <a:rPr lang="en-GB" sz="1200" kern="1200" dirty="0">
                <a:solidFill>
                  <a:schemeClr val="tx1"/>
                </a:solidFill>
                <a:effectLst/>
                <a:latin typeface="+mn-lt"/>
                <a:ea typeface="+mn-ea"/>
                <a:cs typeface="+mn-cs"/>
              </a:rPr>
              <a:t>. Le week-end, je fait la cuisine.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rPr>
              <a:t>Amandine</a:t>
            </a:r>
            <a:r>
              <a:rPr lang="en-US" b="0" dirty="0"/>
              <a:t>: </a:t>
            </a:r>
            <a:r>
              <a:rPr lang="en-US" b="0" dirty="0" err="1"/>
              <a:t>J’ai</a:t>
            </a:r>
            <a:r>
              <a:rPr lang="en-US" b="0" dirty="0"/>
              <a:t> </a:t>
            </a:r>
            <a:r>
              <a:rPr lang="en-US" b="0" dirty="0" err="1"/>
              <a:t>une</a:t>
            </a:r>
            <a:r>
              <a:rPr lang="en-US" b="0" dirty="0"/>
              <a:t> voiture et je </a:t>
            </a:r>
            <a:r>
              <a:rPr lang="en-US" b="0" dirty="0" err="1"/>
              <a:t>fais</a:t>
            </a:r>
            <a:r>
              <a:rPr lang="en-US" b="0" dirty="0"/>
              <a:t> les courses.  </a:t>
            </a:r>
            <a:r>
              <a:rPr lang="en-US" b="0" dirty="0" err="1"/>
              <a:t>Normalement</a:t>
            </a:r>
            <a:r>
              <a:rPr lang="en-US" b="0" dirty="0"/>
              <a:t>, je </a:t>
            </a:r>
            <a:r>
              <a:rPr lang="en-US" b="0" dirty="0" err="1"/>
              <a:t>fais</a:t>
            </a:r>
            <a:r>
              <a:rPr lang="en-US" b="0" dirty="0"/>
              <a:t> la cuisine.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115076"/>
                </a:solidFill>
              </a:rPr>
              <a:t>Romain</a:t>
            </a:r>
            <a:r>
              <a:rPr lang="en-US" b="0" dirty="0"/>
              <a:t>: Je </a:t>
            </a:r>
            <a:r>
              <a:rPr lang="en-US" b="0" dirty="0" err="1"/>
              <a:t>fais</a:t>
            </a:r>
            <a:r>
              <a:rPr lang="en-US" b="0" dirty="0"/>
              <a:t> le ménage et je </a:t>
            </a:r>
            <a:r>
              <a:rPr lang="en-US" b="0" dirty="0" err="1"/>
              <a:t>lis</a:t>
            </a:r>
            <a:r>
              <a:rPr lang="en-US" b="0" dirty="0"/>
              <a:t> un livre </a:t>
            </a:r>
            <a:r>
              <a:rPr lang="en-US" b="0" dirty="0" err="1"/>
              <a:t>intéressant</a:t>
            </a:r>
            <a:r>
              <a:rPr lang="en-US" b="0" dirty="0"/>
              <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used (1 is the most frequent word in French): </a:t>
            </a:r>
            <a:br>
              <a:rPr lang="en-GB" baseline="0" dirty="0"/>
            </a:br>
            <a:r>
              <a:rPr lang="en-GB" baseline="0" dirty="0"/>
              <a:t>sur [16], week-end [2475], </a:t>
            </a:r>
            <a:r>
              <a:rPr lang="en-GB" baseline="0" dirty="0" err="1"/>
              <a:t>normalement</a:t>
            </a:r>
            <a:r>
              <a:rPr lang="en-GB" baseline="0" dirty="0"/>
              <a:t> [2018]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 week we are focussing initially on the first</a:t>
            </a:r>
            <a:r>
              <a:rPr lang="en-GB" baseline="0" dirty="0"/>
              <a:t> and third person singular forms of ‘faire’, and these are presented here.</a:t>
            </a:r>
            <a:endParaRPr lang="en-US" b="1" dirty="0"/>
          </a:p>
          <a:p>
            <a:endParaRPr lang="en-US" b="1" dirty="0"/>
          </a:p>
          <a:p>
            <a:r>
              <a:rPr lang="en-US" b="1" dirty="0"/>
              <a:t>Procedure:</a:t>
            </a:r>
          </a:p>
          <a:p>
            <a:r>
              <a:rPr lang="en-US" b="0" dirty="0"/>
              <a:t>1. Click to reveal the conjugations and meanings of the verb</a:t>
            </a:r>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305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[ain/in]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ain</a:t>
            </a:r>
            <a:r>
              <a:rPr lang="en-GB" b="1" dirty="0"/>
              <a:t>/in]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train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move both arms</a:t>
            </a:r>
            <a:r>
              <a:rPr lang="en-GB" baseline="0" dirty="0"/>
              <a:t> simultaneously forwards and back in a circular motion, simulating the motion of train wheel connecting rods.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ain</a:t>
            </a:r>
            <a:r>
              <a:rPr lang="en-GB" b="1" dirty="0"/>
              <a:t>/in] </a:t>
            </a:r>
            <a:r>
              <a:rPr lang="en-GB" baseline="0" dirty="0"/>
              <a:t>sound, pronouncing </a:t>
            </a:r>
            <a:r>
              <a:rPr lang="en-GB" b="0" baseline="0" dirty="0"/>
              <a:t>”</a:t>
            </a:r>
            <a:r>
              <a:rPr lang="en-GB" b="1" baseline="0" dirty="0"/>
              <a:t>train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3447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Written recognition of the first and third person singular forms of ‘faire’, and connecting these with meaning.</a:t>
            </a:r>
            <a:endParaRPr lang="en-US" b="1" dirty="0"/>
          </a:p>
          <a:p>
            <a:endParaRPr lang="en-US" b="1" dirty="0"/>
          </a:p>
          <a:p>
            <a:r>
              <a:rPr lang="en-US" b="1" dirty="0"/>
              <a:t>Procedure:</a:t>
            </a:r>
          </a:p>
          <a:p>
            <a:r>
              <a:rPr lang="en-US" b="0" dirty="0"/>
              <a:t>1. Students read the parts of sentences they can see and tick who they think it applies to. They should use their knowledge of verb forms to decide.</a:t>
            </a:r>
          </a:p>
          <a:p>
            <a:r>
              <a:rPr lang="en-US" b="0" dirty="0"/>
              <a:t>2. Answers revealed on clicks.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 near-cognates used (1 is the most frequent word in French): </a:t>
            </a:r>
            <a:br>
              <a:rPr lang="en-GB" baseline="0" dirty="0"/>
            </a:br>
            <a:r>
              <a:rPr lang="en-GB" baseline="0" dirty="0"/>
              <a:t>effort [388]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034933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5 minutes</a:t>
            </a:r>
          </a:p>
          <a:p>
            <a:endParaRPr lang="en-US" b="1" dirty="0"/>
          </a:p>
          <a:p>
            <a:r>
              <a:rPr lang="en-US" b="1" dirty="0"/>
              <a:t>Aim: </a:t>
            </a:r>
            <a:r>
              <a:rPr lang="en-GB" dirty="0"/>
              <a:t>written production of vocabulary and the first and third person singular forms of </a:t>
            </a:r>
            <a:r>
              <a:rPr lang="en-GB" i="1" dirty="0"/>
              <a:t>faire</a:t>
            </a:r>
            <a:r>
              <a:rPr lang="en-GB" i="0" dirty="0"/>
              <a:t>.</a:t>
            </a:r>
            <a:endParaRPr lang="en-US" b="1" dirty="0"/>
          </a:p>
          <a:p>
            <a:endParaRPr lang="en-US" b="1" dirty="0"/>
          </a:p>
          <a:p>
            <a:r>
              <a:rPr lang="en-US" b="1" dirty="0"/>
              <a:t>Procedure:</a:t>
            </a:r>
          </a:p>
          <a:p>
            <a:pPr marL="228600" indent="-228600">
              <a:buAutoNum type="arabicPeriod"/>
            </a:pPr>
            <a:r>
              <a:rPr lang="en-GB" dirty="0"/>
              <a:t>Check understanding of the rubric, given in French.  Students know these words from previous learning.</a:t>
            </a:r>
          </a:p>
          <a:p>
            <a:pPr marL="228600" indent="-228600">
              <a:buAutoNum type="arabicPeriod"/>
            </a:pPr>
            <a:r>
              <a:rPr lang="en-GB" dirty="0"/>
              <a:t>Use</a:t>
            </a:r>
            <a:r>
              <a:rPr lang="en-GB" baseline="0" dirty="0"/>
              <a:t> stressed intonation and strategic pointing (i.e. at Amir or his dad) to ensure that the instruction for the task is understood.</a:t>
            </a:r>
          </a:p>
          <a:p>
            <a:pPr marL="228600" indent="-228600">
              <a:buAutoNum type="arabicPeriod"/>
            </a:pPr>
            <a:r>
              <a:rPr lang="en-GB" baseline="0" dirty="0"/>
              <a:t>Do the first one together as an example, ensuring students focus on the verb ending as well as the pronoun, when feedback on the first answer is given.</a:t>
            </a:r>
          </a:p>
          <a:p>
            <a:pPr marL="228600" indent="-228600">
              <a:buAutoNum type="arabicPeriod"/>
            </a:pPr>
            <a:r>
              <a:rPr lang="en-GB" baseline="0" dirty="0"/>
              <a:t>Then give students time to do questions 2-5, before checking them together.</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 near-cognates used in task instructions (1 is the most frequent word in French): </a:t>
            </a:r>
            <a:br>
              <a:rPr lang="en-GB" baseline="0" dirty="0"/>
            </a:br>
            <a:r>
              <a:rPr lang="en-GB" baseline="0" dirty="0"/>
              <a:t>e-mail [&gt;388], papa [2458],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113803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revise intonation questions (yes/no) and to learn positioning of </a:t>
            </a:r>
            <a:r>
              <a:rPr lang="en-US" b="0" i="1" dirty="0"/>
              <a:t>quoi </a:t>
            </a:r>
            <a:r>
              <a:rPr lang="en-US" b="0" i="0" dirty="0"/>
              <a:t>in an intonation question to elicit more information.</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Oral production of information questions with raised intonation and </a:t>
            </a:r>
            <a:r>
              <a:rPr lang="en-US" b="0" i="1" dirty="0"/>
              <a:t>quoi</a:t>
            </a:r>
            <a:r>
              <a:rPr lang="en-US" b="0" i="0" dirty="0"/>
              <a:t>. Revision of 3</a:t>
            </a:r>
            <a:r>
              <a:rPr lang="en-US" b="0" i="0" baseline="30000" dirty="0"/>
              <a:t>rd</a:t>
            </a:r>
            <a:r>
              <a:rPr lang="en-US" b="0" i="0" dirty="0"/>
              <a:t> person singular form of verbs encountered so far.</a:t>
            </a:r>
          </a:p>
          <a:p>
            <a:endParaRPr lang="en-US" b="0" i="0" dirty="0"/>
          </a:p>
          <a:p>
            <a:r>
              <a:rPr lang="en-US" b="1" i="0" dirty="0"/>
              <a:t>Procedure:</a:t>
            </a:r>
          </a:p>
          <a:p>
            <a:pPr marL="228600" indent="-228600">
              <a:buAutoNum type="arabicPeriod"/>
            </a:pPr>
            <a:r>
              <a:rPr lang="en-US" b="0" i="0" dirty="0"/>
              <a:t>Students pair up and take it in turns to play the role of L</a:t>
            </a:r>
            <a:r>
              <a:rPr lang="en-GB" sz="1200" dirty="0" err="1">
                <a:solidFill>
                  <a:schemeClr val="accent5">
                    <a:lumMod val="50000"/>
                  </a:schemeClr>
                </a:solidFill>
                <a:latin typeface="Century Gothic" panose="020B0502020202020204" pitchFamily="34" charset="0"/>
              </a:rPr>
              <a:t>éa</a:t>
            </a:r>
            <a:r>
              <a:rPr lang="en-GB" sz="1200" dirty="0">
                <a:solidFill>
                  <a:schemeClr val="accent5">
                    <a:lumMod val="50000"/>
                  </a:schemeClr>
                </a:solidFill>
                <a:latin typeface="Century Gothic" panose="020B0502020202020204" pitchFamily="34" charset="0"/>
              </a:rPr>
              <a:t> (asking questions) and Amir (answering questions).</a:t>
            </a:r>
            <a:r>
              <a:rPr lang="en-US" sz="1200" b="0" dirty="0">
                <a:solidFill>
                  <a:schemeClr val="accent5">
                    <a:lumMod val="50000"/>
                  </a:schemeClr>
                </a:solidFill>
                <a:latin typeface="Century Gothic" panose="020B0502020202020204" pitchFamily="34" charset="0"/>
              </a:rPr>
              <a:t> Remind students that the question word is the last word in the sentence, which is different to English. Remind students to pay attention to their intonation.</a:t>
            </a:r>
          </a:p>
          <a:p>
            <a:pPr marL="228600" indent="-228600">
              <a:buAutoNum type="arabicPeriod"/>
            </a:pPr>
            <a:r>
              <a:rPr lang="en-US" sz="1200" b="0" dirty="0">
                <a:solidFill>
                  <a:schemeClr val="accent5">
                    <a:lumMod val="50000"/>
                  </a:schemeClr>
                </a:solidFill>
                <a:latin typeface="Century Gothic" panose="020B0502020202020204" pitchFamily="34" charset="0"/>
              </a:rPr>
              <a:t>Click to reveal solutions.</a:t>
            </a:r>
            <a:endParaRPr lang="en-GB" sz="1200" b="0" dirty="0">
              <a:solidFill>
                <a:schemeClr val="accent5">
                  <a:lumMod val="50000"/>
                </a:schemeClr>
              </a:solidFill>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806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Revision of some of this week’s revisited vocabulary.</a:t>
            </a:r>
            <a:endParaRPr lang="en-US" b="1" dirty="0"/>
          </a:p>
          <a:p>
            <a:endParaRPr lang="en-US" b="1" dirty="0"/>
          </a:p>
          <a:p>
            <a:r>
              <a:rPr lang="en-US" b="1" dirty="0"/>
              <a:t>Procedure:</a:t>
            </a:r>
          </a:p>
          <a:p>
            <a:r>
              <a:rPr lang="en-US" b="0" dirty="0"/>
              <a:t>1. Students read the sentences and decide what is being described. They should use their knowledge of grammar to help them (masculine and feminine adjectives and determiners)</a:t>
            </a:r>
          </a:p>
          <a:p>
            <a:r>
              <a:rPr lang="en-US" b="0" dirty="0"/>
              <a:t>2. Click to reveal the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(1 is the most frequent word in French): </a:t>
            </a:r>
            <a:br>
              <a:rPr lang="en-GB" baseline="0" dirty="0"/>
            </a:br>
            <a:r>
              <a:rPr lang="en-GB" baseline="0" dirty="0"/>
              <a:t>cool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605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[è/ê]</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first</a:t>
            </a:r>
            <a:r>
              <a:rPr lang="en-GB" b="0" baseline="0" dirty="0"/>
              <a:t> and second person singular forms of</a:t>
            </a:r>
            <a:r>
              <a:rPr lang="en-GB" b="0" dirty="0"/>
              <a:t> </a:t>
            </a:r>
            <a:r>
              <a:rPr lang="en-GB" sz="1200" b="0" i="1" dirty="0">
                <a:solidFill>
                  <a:prstClr val="white"/>
                </a:solidFill>
                <a:latin typeface="Calibri" panose="020F0502020204030204" pitchFamily="34" charset="0"/>
                <a:cs typeface="Calibri" panose="020F0502020204030204" pitchFamily="34" charset="0"/>
              </a:rPr>
              <a:t>faire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7.1.1.7 (introduce) </a:t>
            </a:r>
            <a:r>
              <a:rPr lang="fr-FR" dirty="0">
                <a:solidFill>
                  <a:srgbClr val="000000"/>
                </a:solidFill>
                <a:latin typeface="Century Gothic" panose="020B0502020202020204" pitchFamily="34" charset="0"/>
              </a:rPr>
              <a:t>faire [25], fais [25], fait [25], ça [54], activité [452], courses [1289], cuisine [2618], devoirs [39], lit [1837], ménage [2326], modèle [958], d'accord [736], quoi [297]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as [8], livre [358], ordinateur [2201], vélo [4594], voiture [881], cher [803], chère [803], moderne [1239], rapide [672], voici [1103], oui [284], non [75], comment ça s'écrit?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[ê/è]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err="1"/>
              <a:t>ê</a:t>
            </a:r>
            <a:r>
              <a:rPr lang="en-GB" b="1" baseline="0" dirty="0"/>
              <a:t>/</a:t>
            </a:r>
            <a:r>
              <a:rPr lang="en-GB" b="1" baseline="0" dirty="0" err="1"/>
              <a:t>è</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tête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 to one’s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ê</a:t>
            </a:r>
            <a:r>
              <a:rPr lang="en-GB" b="1" baseline="0" dirty="0"/>
              <a:t>/</a:t>
            </a:r>
            <a:r>
              <a:rPr lang="en-GB" b="1" baseline="0" dirty="0" err="1"/>
              <a:t>è</a:t>
            </a:r>
            <a:r>
              <a:rPr lang="en-GB" b="1" dirty="0"/>
              <a:t>] </a:t>
            </a:r>
            <a:r>
              <a:rPr lang="en-GB" baseline="0" dirty="0"/>
              <a:t>sound, pronouncing </a:t>
            </a:r>
            <a:r>
              <a:rPr lang="en-GB" b="0" baseline="0" dirty="0"/>
              <a:t>”</a:t>
            </a:r>
            <a:r>
              <a:rPr lang="en-GB" sz="1200" b="1" baseline="0" dirty="0">
                <a:solidFill>
                  <a:srgbClr val="002060"/>
                </a:solidFill>
                <a:latin typeface="Century Gothic" panose="020B0502020202020204" pitchFamily="34" charset="0"/>
              </a:rPr>
              <a:t> tête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289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9700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5991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[ê/è]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ê</a:t>
            </a:r>
            <a:r>
              <a:rPr lang="en-GB" b="1" baseline="0" dirty="0"/>
              <a:t>/</a:t>
            </a:r>
            <a:r>
              <a:rPr lang="en-GB" b="1" baseline="0" dirty="0" err="1"/>
              <a:t>è</a:t>
            </a:r>
            <a:r>
              <a:rPr lang="en-GB" b="1" baseline="0" dirty="0"/>
              <a:t>] </a:t>
            </a:r>
            <a:r>
              <a:rPr lang="en-GB" baseline="0" dirty="0"/>
              <a:t>and then the </a:t>
            </a:r>
            <a:r>
              <a:rPr lang="en-GB" b="1" baseline="0" dirty="0"/>
              <a:t>source</a:t>
            </a:r>
            <a:r>
              <a:rPr lang="en-GB" baseline="0" dirty="0"/>
              <a:t> word again ‘</a:t>
            </a:r>
            <a:r>
              <a:rPr lang="en-GB" sz="1200" b="1" baseline="0" dirty="0">
                <a:solidFill>
                  <a:srgbClr val="002060"/>
                </a:solidFill>
                <a:latin typeface="Century Gothic" panose="020B0502020202020204" pitchFamily="34" charset="0"/>
              </a:rPr>
              <a:t>tête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fête</a:t>
            </a:r>
            <a:r>
              <a:rPr lang="en-GB" baseline="0" dirty="0"/>
              <a:t> [1490]; </a:t>
            </a:r>
            <a:r>
              <a:rPr lang="en-GB" b="1" baseline="0" dirty="0"/>
              <a:t>frère </a:t>
            </a:r>
            <a:r>
              <a:rPr lang="en-GB" b="0" baseline="0" dirty="0"/>
              <a:t>[1043]</a:t>
            </a:r>
            <a:r>
              <a:rPr lang="en-GB" baseline="0" dirty="0"/>
              <a:t> </a:t>
            </a:r>
            <a:r>
              <a:rPr lang="en-GB" b="1" baseline="0" dirty="0" err="1"/>
              <a:t>collège</a:t>
            </a:r>
            <a:r>
              <a:rPr lang="en-GB" baseline="0" dirty="0"/>
              <a:t> [2116]; </a:t>
            </a:r>
            <a:r>
              <a:rPr lang="en-GB" b="1" baseline="0" dirty="0" err="1"/>
              <a:t>problème</a:t>
            </a:r>
            <a:r>
              <a:rPr lang="en-GB" baseline="0" dirty="0"/>
              <a:t> [188]; </a:t>
            </a:r>
            <a:r>
              <a:rPr lang="en-GB" b="1" baseline="0" dirty="0" err="1"/>
              <a:t>être</a:t>
            </a:r>
            <a:r>
              <a:rPr lang="en-GB" baseline="0" dirty="0"/>
              <a:t>[5]; </a:t>
            </a: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508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1498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6395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53200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a:t>
            </a:r>
            <a:r>
              <a:rPr lang="fr-FR" sz="1200" dirty="0">
                <a:solidFill>
                  <a:srgbClr val="115076"/>
                </a:solidFill>
                <a:latin typeface="Century Gothic" panose="020B0502020202020204" pitchFamily="34" charset="0"/>
              </a:rPr>
              <a:t>[è/ê]. </a:t>
            </a:r>
            <a:r>
              <a:rPr lang="fr-FR" sz="1200" dirty="0" err="1">
                <a:solidFill>
                  <a:srgbClr val="115076"/>
                </a:solidFill>
                <a:latin typeface="Century Gothic" panose="020B0502020202020204" pitchFamily="34" charset="0"/>
              </a:rPr>
              <a:t>Contrast</a:t>
            </a:r>
            <a:r>
              <a:rPr lang="fr-FR" sz="1200" dirty="0">
                <a:solidFill>
                  <a:srgbClr val="115076"/>
                </a:solidFill>
                <a:latin typeface="Century Gothic" panose="020B0502020202020204" pitchFamily="34" charset="0"/>
              </a:rPr>
              <a:t> </a:t>
            </a:r>
            <a:r>
              <a:rPr lang="fr-FR" sz="1200" dirty="0" err="1">
                <a:solidFill>
                  <a:srgbClr val="115076"/>
                </a:solidFill>
                <a:latin typeface="Century Gothic" panose="020B0502020202020204" pitchFamily="34" charset="0"/>
              </a:rPr>
              <a:t>with</a:t>
            </a:r>
            <a:r>
              <a:rPr lang="fr-FR" sz="1200" dirty="0">
                <a:solidFill>
                  <a:srgbClr val="115076"/>
                </a:solidFill>
                <a:latin typeface="Century Gothic" panose="020B0502020202020204" pitchFamily="34" charset="0"/>
              </a:rPr>
              <a:t> [é] </a:t>
            </a:r>
            <a:r>
              <a:rPr lang="fr-FR" sz="1200" dirty="0" err="1">
                <a:solidFill>
                  <a:srgbClr val="115076"/>
                </a:solidFill>
                <a:latin typeface="Century Gothic" panose="020B0502020202020204" pitchFamily="34" charset="0"/>
              </a:rPr>
              <a:t>introduced</a:t>
            </a:r>
            <a:r>
              <a:rPr lang="fr-FR" sz="1200" dirty="0">
                <a:solidFill>
                  <a:srgbClr val="115076"/>
                </a:solidFill>
                <a:latin typeface="Century Gothic" panose="020B0502020202020204" pitchFamily="34" charset="0"/>
              </a:rPr>
              <a:t> in 1.1.5. </a:t>
            </a:r>
            <a:r>
              <a:rPr lang="en-US" b="0" dirty="0"/>
              <a:t>Awareness-raising of the difference in pronunciation between various accents on the letter ‘e’. </a:t>
            </a:r>
            <a:endParaRPr lang="en-US" b="1" dirty="0"/>
          </a:p>
          <a:p>
            <a:endParaRPr lang="en-US" b="1" dirty="0"/>
          </a:p>
          <a:p>
            <a:r>
              <a:rPr lang="en-US" b="1" dirty="0"/>
              <a:t>Procedure:</a:t>
            </a:r>
          </a:p>
          <a:p>
            <a:pPr marL="228600" indent="-228600">
              <a:buAutoNum type="arabicPeriod"/>
            </a:pPr>
            <a:r>
              <a:rPr lang="en-US" b="0" dirty="0"/>
              <a:t>Click on a number to hear the full word.</a:t>
            </a:r>
          </a:p>
          <a:p>
            <a:pPr marL="228600" indent="-228600">
              <a:buAutoNum type="arabicPeriod"/>
            </a:pPr>
            <a:r>
              <a:rPr lang="en-US" b="0" dirty="0"/>
              <a:t>Students write 1-10 and </a:t>
            </a:r>
            <a:r>
              <a:rPr lang="fr-FR" sz="1200" dirty="0">
                <a:solidFill>
                  <a:srgbClr val="115076"/>
                </a:solidFill>
                <a:latin typeface="Century Gothic" panose="020B0502020202020204" pitchFamily="34" charset="0"/>
              </a:rPr>
              <a:t>[è/ê] or [é].</a:t>
            </a:r>
            <a:endParaRPr lang="en-US" sz="1200" b="0" dirty="0">
              <a:solidFill>
                <a:srgbClr val="115076"/>
              </a:solidFill>
              <a:latin typeface="Century Gothic" panose="020B0502020202020204" pitchFamily="34" charset="0"/>
            </a:endParaRPr>
          </a:p>
          <a:p>
            <a:pPr marL="228600" indent="-228600">
              <a:buAutoNum type="arabicPeriod"/>
            </a:pPr>
            <a:r>
              <a:rPr lang="en-US" b="0" dirty="0"/>
              <a:t>Answers revealed on clicks (first tick, then the gap in the word is filled).</a:t>
            </a:r>
          </a:p>
          <a:p>
            <a:pPr marL="228600" indent="-228600">
              <a:buAutoNum type="arabicPeriod"/>
            </a:pPr>
            <a:r>
              <a:rPr lang="en-US" b="0" dirty="0"/>
              <a:t>Check meaning of the words. It might be interesting for students to guess which English letter is often replaced with the French letter </a:t>
            </a:r>
            <a:r>
              <a:rPr lang="fr-FR" sz="1200" b="0" dirty="0">
                <a:solidFill>
                  <a:srgbClr val="115076"/>
                </a:solidFill>
                <a:latin typeface="Century Gothic" panose="020B0502020202020204" pitchFamily="34" charset="0"/>
              </a:rPr>
              <a:t>ê in </a:t>
            </a:r>
            <a:r>
              <a:rPr lang="fr-FR" sz="1200" b="0" dirty="0" err="1">
                <a:solidFill>
                  <a:srgbClr val="115076"/>
                </a:solidFill>
                <a:latin typeface="Century Gothic" panose="020B0502020202020204" pitchFamily="34" charset="0"/>
              </a:rPr>
              <a:t>cognate</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words</a:t>
            </a:r>
            <a:r>
              <a:rPr lang="fr-FR" sz="1200" b="0" dirty="0">
                <a:solidFill>
                  <a:srgbClr val="115076"/>
                </a:solidFill>
                <a:latin typeface="Century Gothic" panose="020B0502020202020204" pitchFamily="34" charset="0"/>
              </a:rPr>
              <a:t> (s)</a:t>
            </a:r>
            <a:endParaRPr lang="en-US" b="0" dirty="0"/>
          </a:p>
          <a:p>
            <a:endParaRPr lang="en-US" b="0" dirty="0"/>
          </a:p>
          <a:p>
            <a:r>
              <a:rPr lang="en-US" b="1" dirty="0"/>
              <a:t>Transcript:</a:t>
            </a:r>
          </a:p>
          <a:p>
            <a:pPr marL="228600" indent="-228600">
              <a:buAutoNum type="arabicPeriod"/>
            </a:pPr>
            <a:r>
              <a:rPr lang="en-US" b="0" dirty="0" err="1"/>
              <a:t>suprême</a:t>
            </a:r>
            <a:endParaRPr lang="en-US" b="0" dirty="0"/>
          </a:p>
          <a:p>
            <a:pPr marL="228600" indent="-228600">
              <a:buAutoNum type="arabicPeriod"/>
            </a:pPr>
            <a:r>
              <a:rPr lang="en-US" b="0" dirty="0" err="1"/>
              <a:t>poète</a:t>
            </a:r>
            <a:endParaRPr lang="en-US" b="0" dirty="0"/>
          </a:p>
          <a:p>
            <a:pPr marL="228600" indent="-228600">
              <a:buAutoNum type="arabicPeriod"/>
            </a:pPr>
            <a:r>
              <a:rPr lang="en-US" b="0" dirty="0" err="1"/>
              <a:t>thé</a:t>
            </a:r>
            <a:endParaRPr lang="en-US" b="0" dirty="0"/>
          </a:p>
          <a:p>
            <a:pPr marL="228600" indent="-228600">
              <a:buAutoNum type="arabicPeriod"/>
            </a:pPr>
            <a:r>
              <a:rPr lang="en-US" b="0" dirty="0" err="1"/>
              <a:t>forêt</a:t>
            </a:r>
            <a:endParaRPr lang="en-US" b="0" dirty="0"/>
          </a:p>
          <a:p>
            <a:pPr marL="228600" indent="-228600">
              <a:buAutoNum type="arabicPeriod"/>
            </a:pPr>
            <a:r>
              <a:rPr lang="en-US" b="0" dirty="0" err="1"/>
              <a:t>héros</a:t>
            </a:r>
            <a:endParaRPr lang="en-US" b="0" dirty="0"/>
          </a:p>
          <a:p>
            <a:pPr marL="228600" indent="-228600">
              <a:buAutoNum type="arabicPeriod"/>
            </a:pPr>
            <a:r>
              <a:rPr lang="en-US" b="0" dirty="0" err="1"/>
              <a:t>conquête</a:t>
            </a:r>
            <a:endParaRPr lang="en-US" b="0" dirty="0"/>
          </a:p>
          <a:p>
            <a:pPr marL="228600" indent="-228600">
              <a:buAutoNum type="arabicPeriod"/>
            </a:pPr>
            <a:r>
              <a:rPr lang="en-US" b="0" dirty="0" err="1"/>
              <a:t>égyptien</a:t>
            </a:r>
            <a:endParaRPr lang="en-US" b="0" dirty="0"/>
          </a:p>
          <a:p>
            <a:pPr marL="228600" indent="-228600">
              <a:buAutoNum type="arabicPeriod"/>
            </a:pPr>
            <a:r>
              <a:rPr lang="en-US" b="0" dirty="0" err="1"/>
              <a:t>ministère</a:t>
            </a:r>
            <a:endParaRPr lang="en-US" b="0" dirty="0"/>
          </a:p>
          <a:p>
            <a:pPr marL="228600" indent="-228600">
              <a:buAutoNum type="arabicPeriod"/>
            </a:pPr>
            <a:r>
              <a:rPr lang="en-US" b="0" dirty="0"/>
              <a:t>scène</a:t>
            </a:r>
          </a:p>
          <a:p>
            <a:pPr marL="228600" indent="-228600">
              <a:buAutoNum type="arabicPeriod"/>
            </a:pPr>
            <a:r>
              <a:rPr lang="en-US" b="0" dirty="0" err="1"/>
              <a:t>intérêt</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baseline="0" dirty="0" err="1"/>
              <a:t>s</a:t>
            </a:r>
            <a:r>
              <a:rPr lang="en-US" b="0" dirty="0" err="1"/>
              <a:t>uprême</a:t>
            </a:r>
            <a:r>
              <a:rPr lang="en-US" b="0" dirty="0"/>
              <a:t> [2022], </a:t>
            </a:r>
            <a:r>
              <a:rPr lang="en-US" b="0" dirty="0" err="1"/>
              <a:t>poète</a:t>
            </a:r>
            <a:r>
              <a:rPr lang="en-US" b="0" dirty="0"/>
              <a:t> [2307], </a:t>
            </a:r>
            <a:r>
              <a:rPr lang="en-US" b="0" dirty="0" err="1"/>
              <a:t>thé</a:t>
            </a:r>
            <a:r>
              <a:rPr lang="en-US" b="0" dirty="0"/>
              <a:t> [3517], </a:t>
            </a:r>
            <a:r>
              <a:rPr lang="en-US" b="0" dirty="0" err="1"/>
              <a:t>forêt</a:t>
            </a:r>
            <a:r>
              <a:rPr lang="en-US" b="0" dirty="0"/>
              <a:t> [1724], </a:t>
            </a:r>
            <a:r>
              <a:rPr lang="en-US" b="0" dirty="0" err="1"/>
              <a:t>héros</a:t>
            </a:r>
            <a:r>
              <a:rPr lang="en-US" b="0" dirty="0"/>
              <a:t> [1883], </a:t>
            </a:r>
            <a:r>
              <a:rPr lang="en-US" b="0" dirty="0" err="1"/>
              <a:t>conquête</a:t>
            </a:r>
            <a:r>
              <a:rPr lang="en-US" b="0" dirty="0"/>
              <a:t> [3177], </a:t>
            </a:r>
            <a:r>
              <a:rPr lang="en-US" b="0" dirty="0" err="1"/>
              <a:t>égyptien</a:t>
            </a:r>
            <a:r>
              <a:rPr lang="en-US" b="0" dirty="0"/>
              <a:t> [4137], </a:t>
            </a:r>
            <a:r>
              <a:rPr lang="en-US" b="0" dirty="0" err="1"/>
              <a:t>ministère</a:t>
            </a:r>
            <a:r>
              <a:rPr lang="en-US" b="0" dirty="0"/>
              <a:t> [910], scène [794], </a:t>
            </a:r>
            <a:r>
              <a:rPr lang="en-US" b="0" dirty="0" err="1"/>
              <a:t>intérêt</a:t>
            </a:r>
            <a:r>
              <a:rPr lang="en-US" b="0" dirty="0"/>
              <a:t> [315]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63404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5 minutes</a:t>
            </a:r>
          </a:p>
          <a:p>
            <a:endParaRPr lang="en-US" b="1" dirty="0"/>
          </a:p>
          <a:p>
            <a:r>
              <a:rPr lang="en-US" b="1" dirty="0"/>
              <a:t>Aim: </a:t>
            </a:r>
            <a:r>
              <a:rPr lang="en-US" b="0" dirty="0"/>
              <a:t>To </a:t>
            </a:r>
            <a:r>
              <a:rPr lang="en-US" b="0" dirty="0" err="1"/>
              <a:t>recognise</a:t>
            </a:r>
            <a:r>
              <a:rPr lang="en-US" b="0" dirty="0"/>
              <a:t> and correctly pronounce unknown words containing [</a:t>
            </a:r>
            <a:r>
              <a:rPr lang="fr-FR" sz="1200" dirty="0">
                <a:solidFill>
                  <a:srgbClr val="115076"/>
                </a:solidFill>
                <a:latin typeface="Century Gothic" panose="020B0502020202020204" pitchFamily="34" charset="0"/>
              </a:rPr>
              <a:t>è/ê</a:t>
            </a:r>
            <a:r>
              <a:rPr lang="en-US" b="0" dirty="0"/>
              <a:t>]. Awareness-raising of the difference in pronunciation between various accents on the letter ‘e’. Awareness raising of cross-linguistic pronunciation differences in near-cognate words. The words chosen contain sounds that are equivalent (or very similar) to English SSCs, as well as known SSCs, so that students can focus fully on [</a:t>
            </a:r>
            <a:r>
              <a:rPr lang="fr-FR" sz="1200" dirty="0">
                <a:solidFill>
                  <a:srgbClr val="115076"/>
                </a:solidFill>
                <a:latin typeface="Century Gothic" panose="020B0502020202020204" pitchFamily="34" charset="0"/>
              </a:rPr>
              <a:t>è/ê</a:t>
            </a:r>
            <a:r>
              <a:rPr lang="en-US" b="0" dirty="0"/>
              <a:t>] (allowances are made for English pronunciation of [r], which is covered in year 8).</a:t>
            </a:r>
            <a:endParaRPr lang="en-US" b="1" dirty="0"/>
          </a:p>
          <a:p>
            <a:endParaRPr lang="en-US" b="1" dirty="0"/>
          </a:p>
          <a:p>
            <a:r>
              <a:rPr lang="en-US" b="1" dirty="0"/>
              <a:t>Procedure:</a:t>
            </a:r>
          </a:p>
          <a:p>
            <a:r>
              <a:rPr lang="en-US" b="0" dirty="0"/>
              <a:t>1. Students partner up and label themselves A and B.</a:t>
            </a:r>
          </a:p>
          <a:p>
            <a:r>
              <a:rPr lang="en-US" b="0" dirty="0"/>
              <a:t>2. They then treat the table as a script, but have to make sure they only pronounce the words containing SSC [è/ê]. By skipping over the words containing an [</a:t>
            </a:r>
            <a:r>
              <a:rPr lang="fr-FR" sz="1200" b="0" dirty="0">
                <a:solidFill>
                  <a:srgbClr val="115076"/>
                </a:solidFill>
                <a:latin typeface="Century Gothic" panose="020B0502020202020204" pitchFamily="34" charset="0"/>
              </a:rPr>
              <a:t>é], </a:t>
            </a:r>
            <a:r>
              <a:rPr lang="fr-FR" sz="1200" b="0" dirty="0" err="1">
                <a:solidFill>
                  <a:srgbClr val="115076"/>
                </a:solidFill>
                <a:latin typeface="Century Gothic" panose="020B0502020202020204" pitchFamily="34" charset="0"/>
              </a:rPr>
              <a:t>students</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learn</a:t>
            </a:r>
            <a:r>
              <a:rPr lang="fr-FR" sz="1200" b="0" dirty="0">
                <a:solidFill>
                  <a:srgbClr val="115076"/>
                </a:solidFill>
                <a:latin typeface="Century Gothic" panose="020B0502020202020204" pitchFamily="34" charset="0"/>
              </a:rPr>
              <a:t> to </a:t>
            </a:r>
            <a:r>
              <a:rPr lang="fr-FR" sz="1200" b="0" dirty="0" err="1">
                <a:solidFill>
                  <a:srgbClr val="115076"/>
                </a:solidFill>
                <a:latin typeface="Century Gothic" panose="020B0502020202020204" pitchFamily="34" charset="0"/>
              </a:rPr>
              <a:t>associate</a:t>
            </a:r>
            <a:r>
              <a:rPr lang="fr-FR" sz="1200" b="0" dirty="0">
                <a:solidFill>
                  <a:srgbClr val="115076"/>
                </a:solidFill>
                <a:latin typeface="Century Gothic" panose="020B0502020202020204" pitchFamily="34" charset="0"/>
              </a:rPr>
              <a:t> the grave accent and </a:t>
            </a:r>
            <a:r>
              <a:rPr lang="fr-FR" sz="1200" b="0" dirty="0" err="1">
                <a:solidFill>
                  <a:srgbClr val="115076"/>
                </a:solidFill>
                <a:latin typeface="Century Gothic" panose="020B0502020202020204" pitchFamily="34" charset="0"/>
              </a:rPr>
              <a:t>circumflex</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with</a:t>
            </a:r>
            <a:r>
              <a:rPr lang="fr-FR" sz="1200" b="0" dirty="0">
                <a:solidFill>
                  <a:srgbClr val="115076"/>
                </a:solidFill>
                <a:latin typeface="Century Gothic" panose="020B0502020202020204" pitchFamily="34" charset="0"/>
              </a:rPr>
              <a:t> a </a:t>
            </a:r>
            <a:r>
              <a:rPr lang="fr-FR" sz="1200" b="0" dirty="0" err="1">
                <a:solidFill>
                  <a:srgbClr val="115076"/>
                </a:solidFill>
                <a:latin typeface="Century Gothic" panose="020B0502020202020204" pitchFamily="34" charset="0"/>
              </a:rPr>
              <a:t>different</a:t>
            </a:r>
            <a:r>
              <a:rPr lang="fr-FR" sz="1200" b="0" dirty="0">
                <a:solidFill>
                  <a:srgbClr val="115076"/>
                </a:solidFill>
                <a:latin typeface="Century Gothic" panose="020B0502020202020204" pitchFamily="34" charset="0"/>
              </a:rPr>
              <a:t> set of </a:t>
            </a:r>
            <a:r>
              <a:rPr lang="fr-FR" sz="1200" b="0" dirty="0" err="1">
                <a:solidFill>
                  <a:srgbClr val="115076"/>
                </a:solidFill>
                <a:latin typeface="Century Gothic" panose="020B0502020202020204" pitchFamily="34" charset="0"/>
              </a:rPr>
              <a:t>sounds</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from</a:t>
            </a:r>
            <a:r>
              <a:rPr lang="fr-FR" sz="1200" b="0" dirty="0">
                <a:solidFill>
                  <a:srgbClr val="115076"/>
                </a:solidFill>
                <a:latin typeface="Century Gothic" panose="020B0502020202020204" pitchFamily="34" charset="0"/>
              </a:rPr>
              <a:t> the acute accent.</a:t>
            </a:r>
            <a:endParaRPr lang="en-US" b="0" dirty="0"/>
          </a:p>
          <a:p>
            <a:r>
              <a:rPr lang="en-US" b="0" dirty="0"/>
              <a:t>3. A challenge could be to get through the table as fast as possible without making a mistake.</a:t>
            </a:r>
          </a:p>
          <a:p>
            <a:r>
              <a:rPr lang="en-US" b="0" dirty="0"/>
              <a:t>4. Click to reveal the words students should have said in bold.</a:t>
            </a:r>
          </a:p>
          <a:p>
            <a:r>
              <a:rPr lang="en-US" b="0" dirty="0"/>
              <a:t>5. Click on the words with an </a:t>
            </a:r>
            <a:r>
              <a:rPr lang="fr-FR" sz="1200" dirty="0">
                <a:solidFill>
                  <a:srgbClr val="115076"/>
                </a:solidFill>
                <a:latin typeface="Century Gothic" panose="020B0502020202020204" pitchFamily="34" charset="0"/>
              </a:rPr>
              <a:t>[è/ê] to </a:t>
            </a:r>
            <a:r>
              <a:rPr lang="fr-FR" sz="1200" dirty="0" err="1">
                <a:solidFill>
                  <a:srgbClr val="115076"/>
                </a:solidFill>
                <a:latin typeface="Century Gothic" panose="020B0502020202020204" pitchFamily="34" charset="0"/>
              </a:rPr>
              <a:t>hear</a:t>
            </a:r>
            <a:r>
              <a:rPr lang="fr-FR" sz="1200" dirty="0">
                <a:solidFill>
                  <a:srgbClr val="115076"/>
                </a:solidFill>
                <a:latin typeface="Century Gothic" panose="020B0502020202020204" pitchFamily="34" charset="0"/>
              </a:rPr>
              <a:t> </a:t>
            </a:r>
            <a:r>
              <a:rPr lang="fr-FR" sz="1200" dirty="0" err="1">
                <a:solidFill>
                  <a:srgbClr val="115076"/>
                </a:solidFill>
                <a:latin typeface="Century Gothic" panose="020B0502020202020204" pitchFamily="34" charset="0"/>
              </a:rPr>
              <a:t>them</a:t>
            </a:r>
            <a:r>
              <a:rPr lang="fr-FR" sz="1200" dirty="0">
                <a:solidFill>
                  <a:srgbClr val="115076"/>
                </a:solidFill>
                <a:latin typeface="Century Gothic" panose="020B0502020202020204" pitchFamily="34" charset="0"/>
              </a:rPr>
              <a:t> </a:t>
            </a:r>
            <a:r>
              <a:rPr lang="fr-FR" sz="1200" dirty="0" err="1">
                <a:solidFill>
                  <a:srgbClr val="115076"/>
                </a:solidFill>
                <a:latin typeface="Century Gothic" panose="020B0502020202020204" pitchFamily="34" charset="0"/>
              </a:rPr>
              <a:t>pronounced</a:t>
            </a:r>
            <a:r>
              <a:rPr lang="fr-FR" sz="1200" dirty="0">
                <a:solidFill>
                  <a:srgbClr val="115076"/>
                </a:solidFill>
                <a:latin typeface="Century Gothic" panose="020B0502020202020204" pitchFamily="34" charset="0"/>
              </a:rPr>
              <a:t> by a native speaker. </a:t>
            </a:r>
            <a:r>
              <a:rPr lang="fr-FR" sz="1200" dirty="0" err="1">
                <a:solidFill>
                  <a:srgbClr val="115076"/>
                </a:solidFill>
                <a:latin typeface="Century Gothic" panose="020B0502020202020204" pitchFamily="34" charset="0"/>
              </a:rPr>
              <a:t>Students</a:t>
            </a:r>
            <a:r>
              <a:rPr lang="fr-FR" sz="1200" dirty="0">
                <a:solidFill>
                  <a:srgbClr val="115076"/>
                </a:solidFill>
                <a:latin typeface="Century Gothic" panose="020B0502020202020204" pitchFamily="34" charset="0"/>
              </a:rPr>
              <a:t> </a:t>
            </a:r>
            <a:r>
              <a:rPr lang="fr-FR" sz="1200" dirty="0" err="1">
                <a:solidFill>
                  <a:srgbClr val="115076"/>
                </a:solidFill>
                <a:latin typeface="Century Gothic" panose="020B0502020202020204" pitchFamily="34" charset="0"/>
              </a:rPr>
              <a:t>repeat</a:t>
            </a:r>
            <a:r>
              <a:rPr lang="fr-FR" sz="1200" dirty="0">
                <a:solidFill>
                  <a:srgbClr val="115076"/>
                </a:solidFill>
                <a:latin typeface="Century Gothic" panose="020B0502020202020204" pitchFamily="34" charset="0"/>
              </a:rPr>
              <a:t>.</a:t>
            </a:r>
          </a:p>
          <a:p>
            <a:r>
              <a:rPr lang="fr-FR" sz="1200" b="0" dirty="0">
                <a:solidFill>
                  <a:srgbClr val="115076"/>
                </a:solidFill>
                <a:latin typeface="Century Gothic" panose="020B0502020202020204" pitchFamily="34" charset="0"/>
              </a:rPr>
              <a:t>6. </a:t>
            </a:r>
            <a:r>
              <a:rPr lang="fr-FR" sz="1200" b="0" dirty="0" err="1">
                <a:solidFill>
                  <a:srgbClr val="115076"/>
                </a:solidFill>
                <a:latin typeface="Century Gothic" panose="020B0502020202020204" pitchFamily="34" charset="0"/>
              </a:rPr>
              <a:t>Clarify</a:t>
            </a:r>
            <a:r>
              <a:rPr lang="fr-FR" sz="1200" b="0" dirty="0">
                <a:solidFill>
                  <a:srgbClr val="115076"/>
                </a:solidFill>
                <a:latin typeface="Century Gothic" panose="020B0502020202020204" pitchFamily="34" charset="0"/>
              </a:rPr>
              <a:t> </a:t>
            </a:r>
            <a:r>
              <a:rPr lang="fr-FR" sz="1200" b="0" dirty="0" err="1">
                <a:solidFill>
                  <a:srgbClr val="115076"/>
                </a:solidFill>
                <a:latin typeface="Century Gothic" panose="020B0502020202020204" pitchFamily="34" charset="0"/>
              </a:rPr>
              <a:t>meanings</a:t>
            </a:r>
            <a:r>
              <a:rPr lang="fr-FR" sz="1200" b="0" dirty="0">
                <a:solidFill>
                  <a:srgbClr val="115076"/>
                </a:solidFill>
                <a:latin typeface="Century Gothic" panose="020B0502020202020204" pitchFamily="34" charset="0"/>
              </a:rPr>
              <a:t>.</a:t>
            </a:r>
            <a:endParaRPr lang="en-US" b="0" dirty="0"/>
          </a:p>
          <a:p>
            <a:endParaRPr lang="en-US" b="0" dirty="0"/>
          </a:p>
          <a:p>
            <a:r>
              <a:rPr lang="en-US" b="1" dirty="0"/>
              <a:t>Transcript and w</a:t>
            </a:r>
            <a:r>
              <a:rPr lang="en-GB" b="1" baseline="0" dirty="0" err="1"/>
              <a:t>ord</a:t>
            </a:r>
            <a:r>
              <a:rPr lang="en-GB" b="1" baseline="0" dirty="0"/>
              <a:t> frequency (1 is the most frequent word in French): </a:t>
            </a:r>
            <a:br>
              <a:rPr lang="en-GB" baseline="0" dirty="0"/>
            </a:br>
            <a:r>
              <a:rPr lang="en-GB" baseline="0" dirty="0" err="1"/>
              <a:t>honnête</a:t>
            </a:r>
            <a:r>
              <a:rPr lang="en-GB" baseline="0" dirty="0"/>
              <a:t> [2405], </a:t>
            </a:r>
            <a:r>
              <a:rPr lang="en-GB" baseline="0" dirty="0" err="1"/>
              <a:t>théorie</a:t>
            </a:r>
            <a:r>
              <a:rPr lang="en-GB" baseline="0" dirty="0"/>
              <a:t> [1773], </a:t>
            </a:r>
            <a:r>
              <a:rPr lang="en-GB" baseline="0" dirty="0" err="1"/>
              <a:t>système</a:t>
            </a:r>
            <a:r>
              <a:rPr lang="en-GB" baseline="0" dirty="0"/>
              <a:t> [289], </a:t>
            </a:r>
            <a:r>
              <a:rPr lang="en-GB" baseline="0" dirty="0" err="1"/>
              <a:t>émotion</a:t>
            </a:r>
            <a:r>
              <a:rPr lang="en-GB" baseline="0" dirty="0"/>
              <a:t> [1854], </a:t>
            </a:r>
            <a:r>
              <a:rPr lang="en-GB" baseline="0" dirty="0" err="1"/>
              <a:t>créature</a:t>
            </a:r>
            <a:r>
              <a:rPr lang="en-GB" baseline="0" dirty="0"/>
              <a:t> [4407], </a:t>
            </a:r>
            <a:r>
              <a:rPr lang="en-GB" baseline="0" dirty="0" err="1"/>
              <a:t>céréale</a:t>
            </a:r>
            <a:r>
              <a:rPr lang="en-GB" baseline="0" dirty="0"/>
              <a:t> [4983], </a:t>
            </a:r>
            <a:r>
              <a:rPr lang="en-GB" baseline="0" dirty="0" err="1"/>
              <a:t>extrême</a:t>
            </a:r>
            <a:r>
              <a:rPr lang="en-GB" baseline="0" dirty="0"/>
              <a:t> [1270], </a:t>
            </a:r>
            <a:r>
              <a:rPr lang="en-GB" baseline="0" dirty="0" err="1"/>
              <a:t>sincère</a:t>
            </a:r>
            <a:r>
              <a:rPr lang="en-GB" baseline="0" dirty="0"/>
              <a:t> [3180], </a:t>
            </a:r>
            <a:r>
              <a:rPr lang="en-GB" baseline="0" dirty="0" err="1"/>
              <a:t>helicoptère</a:t>
            </a:r>
            <a:r>
              <a:rPr lang="en-GB" baseline="0" dirty="0"/>
              <a:t> [n/a], </a:t>
            </a:r>
            <a:r>
              <a:rPr lang="en-GB" baseline="0" dirty="0" err="1"/>
              <a:t>poète</a:t>
            </a:r>
            <a:r>
              <a:rPr lang="en-GB" baseline="0" dirty="0"/>
              <a:t> [2307], </a:t>
            </a:r>
            <a:r>
              <a:rPr lang="en-GB" baseline="0" dirty="0" err="1"/>
              <a:t>égyptien</a:t>
            </a:r>
            <a:r>
              <a:rPr lang="en-GB" baseline="0" dirty="0"/>
              <a:t> [4137], </a:t>
            </a:r>
            <a:r>
              <a:rPr lang="en-GB" baseline="0" dirty="0" err="1"/>
              <a:t>thé</a:t>
            </a:r>
            <a:r>
              <a:rPr lang="en-GB" baseline="0" dirty="0"/>
              <a:t> [3517], </a:t>
            </a:r>
            <a:r>
              <a:rPr lang="en-GB" baseline="0" dirty="0" err="1"/>
              <a:t>mystère</a:t>
            </a:r>
            <a:r>
              <a:rPr lang="en-GB" baseline="0" dirty="0"/>
              <a:t> [2777], </a:t>
            </a:r>
            <a:r>
              <a:rPr lang="en-GB" baseline="0" dirty="0" err="1"/>
              <a:t>épidémie</a:t>
            </a:r>
            <a:r>
              <a:rPr lang="en-GB" baseline="0" dirty="0"/>
              <a:t> [4203], </a:t>
            </a:r>
            <a:r>
              <a:rPr lang="en-GB" baseline="0" dirty="0" err="1"/>
              <a:t>caractère</a:t>
            </a:r>
            <a:r>
              <a:rPr lang="en-GB" baseline="0" dirty="0"/>
              <a:t> [927], </a:t>
            </a:r>
            <a:r>
              <a:rPr lang="en-GB" baseline="0" dirty="0" err="1"/>
              <a:t>planète</a:t>
            </a:r>
            <a:r>
              <a:rPr lang="en-GB" baseline="0" dirty="0"/>
              <a:t> [1875], </a:t>
            </a:r>
            <a:r>
              <a:rPr lang="en-GB" baseline="0" dirty="0" err="1"/>
              <a:t>barrière</a:t>
            </a:r>
            <a:r>
              <a:rPr lang="en-GB" baseline="0" dirty="0"/>
              <a:t> [2438], crème [4748], </a:t>
            </a:r>
            <a:r>
              <a:rPr lang="en-GB" baseline="0" dirty="0" err="1"/>
              <a:t>kilomètre</a:t>
            </a:r>
            <a:r>
              <a:rPr lang="en-GB" baseline="0" dirty="0"/>
              <a:t> [1435], </a:t>
            </a:r>
            <a:r>
              <a:rPr lang="en-GB" baseline="0" dirty="0" err="1"/>
              <a:t>carrière</a:t>
            </a:r>
            <a:r>
              <a:rPr lang="en-GB" baseline="0" dirty="0"/>
              <a:t> [1247], sphere [4209], </a:t>
            </a:r>
            <a:r>
              <a:rPr lang="en-GB" baseline="0" dirty="0" err="1"/>
              <a:t>atmosphère</a:t>
            </a:r>
            <a:r>
              <a:rPr lang="en-GB" baseline="0" dirty="0"/>
              <a:t> [2493]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24957502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Introduction of second person singular form of ‘faire’.</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4474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second and third person forms of ‘faire’. Connecting these with meaning.</a:t>
            </a:r>
            <a:endParaRPr lang="en-US" b="1" dirty="0"/>
          </a:p>
          <a:p>
            <a:endParaRPr lang="en-US" b="1" dirty="0"/>
          </a:p>
          <a:p>
            <a:r>
              <a:rPr lang="en-US" b="1" dirty="0"/>
              <a:t>Procedure:</a:t>
            </a:r>
          </a:p>
          <a:p>
            <a:pPr marL="228600" indent="-228600">
              <a:buAutoNum type="arabicPeriod"/>
            </a:pPr>
            <a:r>
              <a:rPr lang="en-US" b="0" dirty="0"/>
              <a:t>Students write 1-8 and </a:t>
            </a:r>
            <a:r>
              <a:rPr lang="en-US" b="0" i="1" dirty="0" err="1"/>
              <a:t>tu</a:t>
            </a:r>
            <a:r>
              <a:rPr lang="en-US" b="0" i="1" dirty="0"/>
              <a:t> </a:t>
            </a:r>
            <a:r>
              <a:rPr lang="en-US" b="0" i="0" dirty="0"/>
              <a:t>or </a:t>
            </a:r>
            <a:r>
              <a:rPr lang="en-US" b="0" i="1" dirty="0" err="1"/>
              <a:t>il</a:t>
            </a:r>
            <a:r>
              <a:rPr lang="en-US" b="0" i="1" dirty="0"/>
              <a:t>. </a:t>
            </a:r>
            <a:r>
              <a:rPr lang="en-US" b="0" i="0" dirty="0"/>
              <a:t>Remind them it is the form of </a:t>
            </a:r>
            <a:r>
              <a:rPr lang="en-US" b="0" i="1" dirty="0"/>
              <a:t>faire </a:t>
            </a:r>
            <a:r>
              <a:rPr lang="en-US" b="0" i="0" dirty="0"/>
              <a:t>that gives them this information.</a:t>
            </a:r>
            <a:endParaRPr lang="en-US" b="0" i="1" dirty="0"/>
          </a:p>
          <a:p>
            <a:r>
              <a:rPr lang="en-US" b="0" dirty="0"/>
              <a:t>2. Answers revealed on clicks.</a:t>
            </a:r>
          </a:p>
          <a:p>
            <a:r>
              <a:rPr lang="en-US" b="0" dirty="0"/>
              <a:t>3. Check meanings.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near-cognates used in task activity (1 is the most frequent word in French): </a:t>
            </a:r>
            <a:br>
              <a:rPr lang="en-GB" baseline="0" dirty="0"/>
            </a:br>
            <a:r>
              <a:rPr lang="en-GB" baseline="0" dirty="0"/>
              <a:t>effort [388]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921545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differentiate aurally between statements and intonation questions. Aural vocabulary recognition.</a:t>
            </a:r>
            <a:endParaRPr lang="en-US" b="1" dirty="0"/>
          </a:p>
          <a:p>
            <a:endParaRPr lang="en-US" b="1" dirty="0"/>
          </a:p>
          <a:p>
            <a:r>
              <a:rPr lang="en-US" b="1" dirty="0"/>
              <a:t>Procedure:</a:t>
            </a:r>
          </a:p>
          <a:p>
            <a:r>
              <a:rPr lang="en-US" b="0" dirty="0"/>
              <a:t>1. Click on a number to hear a question or statement. The sentences do not match the picture order, so students must use their vocabulary knowledge to decide where to write their answer. In their books, they can just write e.g. ‘1. bed, statement’</a:t>
            </a:r>
          </a:p>
          <a:p>
            <a:r>
              <a:rPr lang="en-US" b="0" dirty="0"/>
              <a:t>2. Elicit answers by pointing to a picture and asking ‘</a:t>
            </a:r>
            <a:r>
              <a:rPr lang="en-US" b="0" dirty="0" err="1"/>
              <a:t>C’est</a:t>
            </a:r>
            <a:r>
              <a:rPr lang="en-US" b="0" dirty="0"/>
              <a:t> </a:t>
            </a:r>
            <a:r>
              <a:rPr lang="en-US" b="0" dirty="0" err="1"/>
              <a:t>une</a:t>
            </a:r>
            <a:r>
              <a:rPr lang="en-US" b="0" dirty="0"/>
              <a:t> question ?’</a:t>
            </a:r>
          </a:p>
          <a:p>
            <a:r>
              <a:rPr lang="en-US" b="0" dirty="0"/>
              <a:t>3. Students reply with ‘</a:t>
            </a:r>
            <a:r>
              <a:rPr lang="en-US" b="0" dirty="0" err="1"/>
              <a:t>oui</a:t>
            </a:r>
            <a:r>
              <a:rPr lang="en-US" b="0" dirty="0"/>
              <a:t>’ or ‘non’.</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Elle fait le lit.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kern="1200" dirty="0">
                <a:solidFill>
                  <a:schemeClr val="tx1"/>
                </a:solidFill>
                <a:effectLst/>
                <a:latin typeface="+mn-lt"/>
                <a:ea typeface="+mn-ea"/>
                <a:cs typeface="+mn-cs"/>
              </a:rPr>
              <a:t>Tu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activité</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sz="1200" kern="1200" dirty="0">
                <a:solidFill>
                  <a:schemeClr val="tx1"/>
                </a:solidFill>
                <a:effectLst/>
                <a:latin typeface="+mn-lt"/>
                <a:ea typeface="+mn-ea"/>
                <a:cs typeface="+mn-cs"/>
              </a:rPr>
              <a:t>Tu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les devoirs ?</a:t>
            </a:r>
          </a:p>
          <a:p>
            <a:r>
              <a:rPr lang="en-US" sz="1200" b="0" kern="1200" dirty="0">
                <a:solidFill>
                  <a:schemeClr val="tx1"/>
                </a:solidFill>
                <a:effectLst/>
                <a:latin typeface="+mn-lt"/>
                <a:ea typeface="+mn-ea"/>
                <a:cs typeface="+mn-cs"/>
              </a:rPr>
              <a:t>4. </a:t>
            </a:r>
            <a:r>
              <a:rPr lang="en-GB" sz="1200" kern="1200" dirty="0">
                <a:solidFill>
                  <a:schemeClr val="tx1"/>
                </a:solidFill>
                <a:effectLst/>
                <a:latin typeface="+mn-lt"/>
                <a:ea typeface="+mn-ea"/>
                <a:cs typeface="+mn-cs"/>
              </a:rPr>
              <a:t>Tu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le ménage.</a:t>
            </a:r>
          </a:p>
          <a:p>
            <a:r>
              <a:rPr lang="en-GB" sz="1200" kern="1200" dirty="0">
                <a:solidFill>
                  <a:schemeClr val="tx1"/>
                </a:solidFill>
                <a:effectLst/>
                <a:latin typeface="+mn-lt"/>
                <a:ea typeface="+mn-ea"/>
                <a:cs typeface="+mn-cs"/>
              </a:rPr>
              <a:t>5. Elle fait la cuisine ?</a:t>
            </a:r>
          </a:p>
          <a:p>
            <a:r>
              <a:rPr lang="en-GB" sz="1200" kern="1200" dirty="0">
                <a:solidFill>
                  <a:schemeClr val="tx1"/>
                </a:solidFill>
                <a:effectLst/>
                <a:latin typeface="+mn-lt"/>
                <a:ea typeface="+mn-ea"/>
                <a:cs typeface="+mn-cs"/>
              </a:rPr>
              <a:t>6. Elle fait les courses.</a:t>
            </a:r>
          </a:p>
          <a:p>
            <a:endParaRPr lang="en-GB" sz="1200" kern="1200" dirty="0">
              <a:solidFill>
                <a:schemeClr val="tx1"/>
              </a:solidFill>
              <a:effectLst/>
              <a:latin typeface="+mn-lt"/>
              <a:ea typeface="+mn-ea"/>
              <a:cs typeface="+mn-cs"/>
            </a:endParaRPr>
          </a:p>
          <a:p>
            <a:r>
              <a:rPr lang="en-GB" b="1" baseline="0" dirty="0"/>
              <a:t>Word frequency of unknown near-cognates used in task activity (1 is the most frequent word in French):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papa [2458], question [144]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5 minutes</a:t>
            </a:r>
          </a:p>
          <a:p>
            <a:endParaRPr lang="en-US" b="1" dirty="0"/>
          </a:p>
          <a:p>
            <a:r>
              <a:rPr lang="en-US" b="1" dirty="0"/>
              <a:t>Aim:</a:t>
            </a:r>
            <a:r>
              <a:rPr lang="en-US" b="0" dirty="0"/>
              <a:t> Written production of the second and third person singular forms of ‘faire’ together with this week’s vocabulary.</a:t>
            </a:r>
            <a:endParaRPr lang="en-US" b="1" dirty="0"/>
          </a:p>
          <a:p>
            <a:endParaRPr lang="en-US" b="1" dirty="0"/>
          </a:p>
          <a:p>
            <a:r>
              <a:rPr lang="en-US" b="1" dirty="0"/>
              <a:t>Procedure:</a:t>
            </a:r>
          </a:p>
          <a:p>
            <a:pPr marL="228600" indent="-228600">
              <a:buAutoNum type="arabicPeriod"/>
            </a:pPr>
            <a:r>
              <a:rPr lang="en-GB" dirty="0"/>
              <a:t>Students write the</a:t>
            </a:r>
            <a:r>
              <a:rPr lang="en-GB" baseline="0" dirty="0"/>
              <a:t> correct questions and answers into the speech bubbles to practise 2</a:t>
            </a:r>
            <a:r>
              <a:rPr lang="en-GB" baseline="30000" dirty="0"/>
              <a:t>nd</a:t>
            </a:r>
            <a:r>
              <a:rPr lang="en-GB" baseline="0" dirty="0"/>
              <a:t> and 3rd person singular of </a:t>
            </a:r>
            <a:r>
              <a:rPr lang="en-GB" i="1" baseline="0" dirty="0"/>
              <a:t>faire.  </a:t>
            </a:r>
          </a:p>
          <a:p>
            <a:pPr marL="228600" indent="-228600">
              <a:buAutoNum type="arabicPeriod"/>
            </a:pPr>
            <a:r>
              <a:rPr lang="en-GB" i="0" baseline="0" dirty="0"/>
              <a:t>Do the first one with students as a worked example to model the task.</a:t>
            </a:r>
          </a:p>
          <a:p>
            <a:pPr marL="228600" indent="-228600">
              <a:buAutoNum type="arabicPeriod"/>
            </a:pPr>
            <a:r>
              <a:rPr lang="en-GB" i="0" baseline="0" dirty="0"/>
              <a:t>Students have been taught yes/no questions.  Elicit the meaning of the first question, if needed, as a reminder.</a:t>
            </a:r>
            <a:endParaRPr lang="en-US" b="1" dirty="0"/>
          </a:p>
          <a:p>
            <a:endParaRPr lang="en-GB" i="1" dirty="0"/>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604346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for seven slides</a:t>
            </a:r>
          </a:p>
          <a:p>
            <a:endParaRPr lang="en-GB" b="1" dirty="0"/>
          </a:p>
          <a:p>
            <a:r>
              <a:rPr lang="en-GB" b="1" dirty="0"/>
              <a:t>Aim: </a:t>
            </a:r>
            <a:r>
              <a:rPr lang="en-GB" b="0" dirty="0"/>
              <a:t>Written or spoken consolidation of vocabulary and grammar learned this week.</a:t>
            </a:r>
            <a:endParaRPr lang="en-GB" b="1" dirty="0"/>
          </a:p>
          <a:p>
            <a:endParaRPr lang="en-GB" b="1" dirty="0"/>
          </a:p>
          <a:p>
            <a:r>
              <a:rPr lang="en-GB" b="1" dirty="0"/>
              <a:t>Procedure:</a:t>
            </a:r>
          </a:p>
          <a:p>
            <a:pPr marL="228600" indent="-228600">
              <a:buAutoNum type="arabicPeriod"/>
            </a:pPr>
            <a:r>
              <a:rPr lang="en-GB" b="0" dirty="0"/>
              <a:t>Click to reveal an image representing a pronoun and an imagine representing an activity.</a:t>
            </a:r>
          </a:p>
          <a:p>
            <a:pPr marL="228600" indent="-228600">
              <a:buAutoNum type="arabicPeriod"/>
            </a:pPr>
            <a:r>
              <a:rPr lang="en-GB" b="0" dirty="0"/>
              <a:t>Students write or say the French.</a:t>
            </a:r>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1868925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1973186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60704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15 minutes</a:t>
            </a:r>
          </a:p>
          <a:p>
            <a:endParaRPr lang="en-US" b="1" dirty="0"/>
          </a:p>
          <a:p>
            <a:r>
              <a:rPr lang="en-US" b="1" dirty="0"/>
              <a:t>Aim: </a:t>
            </a:r>
            <a:r>
              <a:rPr lang="en-US" b="0" dirty="0"/>
              <a:t>Oral/written production and aural comprehension of grammar and vocabulary learned this week.</a:t>
            </a:r>
            <a:endParaRPr lang="en-US" b="1" dirty="0"/>
          </a:p>
          <a:p>
            <a:endParaRPr lang="en-US" b="1" dirty="0"/>
          </a:p>
          <a:p>
            <a:r>
              <a:rPr lang="en-US" b="1" dirty="0"/>
              <a:t>Procedure:</a:t>
            </a:r>
          </a:p>
          <a:p>
            <a:r>
              <a:rPr lang="en-US" b="0" dirty="0"/>
              <a:t>1. Partner A faces the board. Partner B turns away from the board and looks at their grid (see next slide) on a separate screen (or, print grids for both students).</a:t>
            </a:r>
          </a:p>
          <a:p>
            <a:r>
              <a:rPr lang="en-US" b="0" dirty="0"/>
              <a:t>2. Partner B asks intonation questions about each item on the list. Partner A answers ‘</a:t>
            </a:r>
            <a:r>
              <a:rPr lang="en-US" b="0" dirty="0" err="1"/>
              <a:t>oui</a:t>
            </a:r>
            <a:r>
              <a:rPr lang="en-US" b="0" dirty="0"/>
              <a:t>’ or ‘non’. NB: the items appear in a different order on the two students’ lists so that students must listen closely to the vocabulary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Partner A asks intonation questions about each item on the list. Partner B answers ‘</a:t>
            </a:r>
            <a:r>
              <a:rPr lang="en-US" b="0" dirty="0" err="1"/>
              <a:t>oui</a:t>
            </a:r>
            <a:r>
              <a:rPr lang="en-US" b="0" dirty="0"/>
              <a:t>’ or ‘non’.</a:t>
            </a:r>
          </a:p>
          <a:p>
            <a:r>
              <a:rPr lang="en-US" b="0" dirty="0"/>
              <a:t>4. Peer-correction of answers.</a:t>
            </a:r>
          </a:p>
          <a:p>
            <a:r>
              <a:rPr lang="en-US" b="0" dirty="0"/>
              <a:t>5. Click to reveal the next task instruction. Students write sentences in the third person to describe what their partner is doing.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partner B’s role card for the activity on the previous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614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[ain/in]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ain</a:t>
            </a:r>
            <a:r>
              <a:rPr lang="en-GB" b="1" baseline="0" dirty="0"/>
              <a:t>/in]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err="1"/>
              <a:t>matin</a:t>
            </a:r>
            <a:r>
              <a:rPr lang="en-GB" b="1" baseline="0" dirty="0"/>
              <a:t> </a:t>
            </a:r>
            <a:r>
              <a:rPr lang="en-GB" b="0" baseline="0" dirty="0"/>
              <a:t>[442]</a:t>
            </a:r>
            <a:r>
              <a:rPr lang="en-GB" baseline="0" dirty="0"/>
              <a:t> </a:t>
            </a:r>
            <a:r>
              <a:rPr lang="en-GB" b="1" baseline="0" dirty="0" err="1"/>
              <a:t>vingt</a:t>
            </a:r>
            <a:r>
              <a:rPr lang="en-GB" baseline="0" dirty="0"/>
              <a:t>[1273]; </a:t>
            </a:r>
            <a:r>
              <a:rPr lang="en-GB" b="1" baseline="0" dirty="0" err="1"/>
              <a:t>maintenant</a:t>
            </a:r>
            <a:r>
              <a:rPr lang="en-GB" baseline="0" dirty="0"/>
              <a:t> [192]; </a:t>
            </a:r>
            <a:r>
              <a:rPr lang="en-GB" b="1" baseline="0" dirty="0"/>
              <a:t>main</a:t>
            </a:r>
            <a:r>
              <a:rPr lang="en-GB" baseline="0" dirty="0"/>
              <a:t> [418]; </a:t>
            </a: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3091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4886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5775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Aural recognition of words containing SSC [ain/in] from a pool of distractors. This trains students to associate the process of looking for a certain letter combination when they hear a sound.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Click on boxes to play the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 Students note down the letter next to the word they hear. Tell students that to find the word quickly they should focus on the position of [ain/in] in the word they hear, and look for words with the letters in the same position. Time limits or a competitive element could be added to speed this up, helping </a:t>
            </a:r>
            <a:r>
              <a:rPr lang="en-GB" sz="1200" b="0" kern="1200" dirty="0" err="1">
                <a:solidFill>
                  <a:schemeClr val="tx1"/>
                </a:solidFill>
                <a:effectLst/>
                <a:latin typeface="+mn-lt"/>
                <a:ea typeface="+mn-ea"/>
                <a:cs typeface="+mn-cs"/>
              </a:rPr>
              <a:t>automisation</a:t>
            </a:r>
            <a:r>
              <a:rPr lang="en-GB" sz="1200" b="0" kern="1200" dirty="0">
                <a:solidFill>
                  <a:schemeClr val="tx1"/>
                </a:solidFill>
                <a:effectLst/>
                <a:latin typeface="+mn-lt"/>
                <a:ea typeface="+mn-ea"/>
                <a:cs typeface="+mn-cs"/>
              </a:rPr>
              <a:t> of the sound-symbol connection.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Elicit answers for some alphabet practice by asking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 Answers revealed on clicks.</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a:t>
            </a:r>
            <a:r>
              <a:rPr lang="en-GB" sz="1200" b="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kern="1200" dirty="0">
                <a:solidFill>
                  <a:schemeClr val="tx1"/>
                </a:solidFill>
                <a:effectLst/>
                <a:latin typeface="+mn-lt"/>
                <a:ea typeface="+mn-ea"/>
                <a:cs typeface="+mn-cs"/>
              </a:rPr>
              <a:t>prince (N)</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kern="1200" dirty="0">
                <a:solidFill>
                  <a:schemeClr val="tx1"/>
                </a:solidFill>
                <a:effectLst/>
                <a:latin typeface="+mn-lt"/>
                <a:ea typeface="+mn-ea"/>
                <a:cs typeface="+mn-cs"/>
              </a:rPr>
              <a:t>cousin (F)</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kern="1200" dirty="0">
                <a:solidFill>
                  <a:schemeClr val="tx1"/>
                </a:solidFill>
                <a:effectLst/>
                <a:latin typeface="+mn-lt"/>
                <a:ea typeface="+mn-ea"/>
                <a:cs typeface="+mn-cs"/>
              </a:rPr>
              <a:t>certain (A)</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kern="1200" dirty="0" err="1">
                <a:solidFill>
                  <a:schemeClr val="tx1"/>
                </a:solidFill>
                <a:effectLst/>
                <a:latin typeface="+mn-lt"/>
                <a:ea typeface="+mn-ea"/>
                <a:cs typeface="+mn-cs"/>
              </a:rPr>
              <a:t>latin</a:t>
            </a:r>
            <a:r>
              <a:rPr lang="en-GB" sz="1200" b="0" kern="1200" dirty="0">
                <a:solidFill>
                  <a:schemeClr val="tx1"/>
                </a:solidFill>
                <a:effectLst/>
                <a:latin typeface="+mn-lt"/>
                <a:ea typeface="+mn-ea"/>
                <a:cs typeface="+mn-cs"/>
              </a:rPr>
              <a:t> (L)</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kern="1200" dirty="0" err="1">
                <a:solidFill>
                  <a:schemeClr val="tx1"/>
                </a:solidFill>
                <a:effectLst/>
                <a:latin typeface="+mn-lt"/>
                <a:ea typeface="+mn-ea"/>
                <a:cs typeface="+mn-cs"/>
              </a:rPr>
              <a:t>magasin</a:t>
            </a:r>
            <a:r>
              <a:rPr lang="en-GB" sz="1200" b="0" kern="1200" dirty="0">
                <a:solidFill>
                  <a:schemeClr val="tx1"/>
                </a:solidFill>
                <a:effectLst/>
                <a:latin typeface="+mn-lt"/>
                <a:ea typeface="+mn-ea"/>
                <a:cs typeface="+mn-cs"/>
              </a:rPr>
              <a:t> (J)</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kern="1200" dirty="0">
                <a:solidFill>
                  <a:schemeClr val="tx1"/>
                </a:solidFill>
                <a:effectLst/>
                <a:latin typeface="+mn-lt"/>
                <a:ea typeface="+mn-ea"/>
                <a:cs typeface="+mn-cs"/>
              </a:rPr>
              <a:t>gain (K)</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kern="1200" dirty="0">
                <a:solidFill>
                  <a:schemeClr val="tx1"/>
                </a:solidFill>
                <a:effectLst/>
                <a:latin typeface="+mn-lt"/>
                <a:ea typeface="+mn-ea"/>
                <a:cs typeface="+mn-cs"/>
              </a:rPr>
            </a:br>
            <a:r>
              <a:rPr lang="en-GB" b="1" baseline="0" dirty="0"/>
              <a:t>Word frequency (1 is the most frequent word in French): </a:t>
            </a:r>
            <a:br>
              <a:rPr lang="en-GB" baseline="0" dirty="0"/>
            </a:br>
            <a:r>
              <a:rPr lang="en-GB" b="0" baseline="0" dirty="0"/>
              <a:t>certain [110], cercle [2258], certes [1021], simple [212], cousin [3387], couronne [3700] éclat [3515], </a:t>
            </a:r>
            <a:r>
              <a:rPr lang="en-GB" b="0" baseline="0" dirty="0" err="1"/>
              <a:t>latin</a:t>
            </a:r>
            <a:r>
              <a:rPr lang="en-GB" b="0" baseline="0" dirty="0"/>
              <a:t> [1844], prince [2610], </a:t>
            </a:r>
            <a:r>
              <a:rPr lang="en-GB" b="0" baseline="0" dirty="0" err="1"/>
              <a:t>gant</a:t>
            </a:r>
            <a:r>
              <a:rPr lang="en-GB" b="0" baseline="0" dirty="0"/>
              <a:t> [&gt;5000], </a:t>
            </a:r>
            <a:r>
              <a:rPr lang="en-GB" b="0" baseline="0" dirty="0" err="1"/>
              <a:t>magasin</a:t>
            </a:r>
            <a:r>
              <a:rPr lang="en-GB" b="0" baseline="0" dirty="0"/>
              <a:t> [1736], </a:t>
            </a:r>
            <a:r>
              <a:rPr lang="en-GB" b="0" baseline="0" dirty="0" err="1"/>
              <a:t>magistrat</a:t>
            </a:r>
            <a:r>
              <a:rPr lang="en-GB" b="0" baseline="0" dirty="0"/>
              <a:t> [4282], vain [2971], </a:t>
            </a:r>
            <a:r>
              <a:rPr lang="en-GB" b="0" baseline="0" dirty="0" err="1"/>
              <a:t>niveau</a:t>
            </a:r>
            <a:r>
              <a:rPr lang="en-GB" b="0" baseline="0" dirty="0"/>
              <a:t> [328], magazine [2033], latte [&gt;5000], prendre [43]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3 minutes</a:t>
            </a:r>
            <a:endParaRPr lang="en-GB" sz="1200" b="0" kern="1200" dirty="0">
              <a:solidFill>
                <a:schemeClr val="tx1"/>
              </a:solidFill>
              <a:effectLst/>
              <a:latin typeface="+mn-lt"/>
              <a:ea typeface="+mn-ea"/>
              <a:cs typeface="+mn-cs"/>
            </a:endParaRPr>
          </a:p>
          <a:p>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Aim: </a:t>
            </a:r>
            <a:r>
              <a:rPr lang="en-US" b="0" dirty="0"/>
              <a:t>To correctly pronounce cognates and near-cognates containing [</a:t>
            </a:r>
            <a:r>
              <a:rPr lang="en-US" b="0" dirty="0" err="1"/>
              <a:t>ain</a:t>
            </a:r>
            <a:r>
              <a:rPr lang="en-US" b="0" dirty="0"/>
              <a:t>/in] in a set amount of time. Raising awareness of the difference in the English and French pronunciation of this SSC.</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 </a:t>
            </a:r>
            <a:br>
              <a:rPr lang="en-GB" sz="120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Students pair up and work in two teams of two.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 Start the timer. The first pair says alternate words over one minute’s intensive practice. They can call the words in any order but cannot repeat a word already said.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The other team listens and tries to catch out their opponents by listening for any words pronounced the ‘English’ way. If this happens, the first team must start again!</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4. After 60 seconds, restart the timer and swap roles.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5. The team with the longest streak wins!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r>
              <a:rPr lang="en-GB" b="1" baseline="0" dirty="0"/>
              <a:t>Word frequency (1 is the most frequent word in French): </a:t>
            </a:r>
            <a:br>
              <a:rPr lang="en-GB" baseline="0" dirty="0"/>
            </a:br>
            <a:r>
              <a:rPr lang="en-GB" baseline="0" dirty="0"/>
              <a:t>certain [110], </a:t>
            </a:r>
            <a:r>
              <a:rPr lang="en-GB" baseline="0" dirty="0" err="1"/>
              <a:t>humain</a:t>
            </a:r>
            <a:r>
              <a:rPr lang="en-GB" baseline="0" dirty="0"/>
              <a:t> [286], </a:t>
            </a:r>
            <a:r>
              <a:rPr lang="en-GB" baseline="0" dirty="0" err="1"/>
              <a:t>marin</a:t>
            </a:r>
            <a:r>
              <a:rPr lang="en-GB" baseline="0" dirty="0"/>
              <a:t> [418], </a:t>
            </a:r>
            <a:r>
              <a:rPr lang="en-GB" baseline="0" dirty="0" err="1"/>
              <a:t>urbain</a:t>
            </a:r>
            <a:r>
              <a:rPr lang="en-GB" baseline="0" dirty="0"/>
              <a:t> [2215], </a:t>
            </a:r>
            <a:r>
              <a:rPr lang="en-GB" baseline="0" dirty="0" err="1"/>
              <a:t>soudain</a:t>
            </a:r>
            <a:r>
              <a:rPr lang="en-GB" baseline="0" dirty="0"/>
              <a:t> [2310], </a:t>
            </a:r>
            <a:r>
              <a:rPr lang="en-GB" baseline="0" dirty="0" err="1"/>
              <a:t>américain</a:t>
            </a:r>
            <a:r>
              <a:rPr lang="en-GB" baseline="0" dirty="0"/>
              <a:t> [374], gain [2420], bulletin [3233], </a:t>
            </a:r>
            <a:r>
              <a:rPr lang="en-GB" baseline="0" dirty="0" err="1"/>
              <a:t>latin</a:t>
            </a:r>
            <a:r>
              <a:rPr lang="en-GB" baseline="0" dirty="0"/>
              <a:t> [1844], prince [2610], instinct [4482], </a:t>
            </a:r>
            <a:r>
              <a:rPr lang="en-GB" baseline="0" dirty="0" err="1"/>
              <a:t>marin</a:t>
            </a:r>
            <a:r>
              <a:rPr lang="en-GB" baseline="0" dirty="0"/>
              <a:t> [2101],  lapin [n/a], cousin [3387], </a:t>
            </a:r>
            <a:r>
              <a:rPr lang="en-GB" baseline="0" dirty="0" err="1"/>
              <a:t>magasin</a:t>
            </a:r>
            <a:r>
              <a:rPr lang="en-GB" baseline="0" dirty="0"/>
              <a:t> [1736], assassin [3781]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01/11/2021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01/11/2021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98314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1160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59229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860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6915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02493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948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74832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25876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39263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81053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46147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4293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89996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2043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1466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765238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35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85285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85044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76531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01/11/2021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906750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7107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289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343159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6475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9323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37405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830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80353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054011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42536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4090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01/11/2021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01/11/2021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01/11/2021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0507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5613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72439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14.wav"/><Relationship Id="rId18" Type="http://schemas.openxmlformats.org/officeDocument/2006/relationships/audio" Target="../media/audio9.wav"/><Relationship Id="rId3" Type="http://schemas.openxmlformats.org/officeDocument/2006/relationships/image" Target="../media/image10.png"/><Relationship Id="rId21" Type="http://schemas.openxmlformats.org/officeDocument/2006/relationships/image" Target="../media/image12.png"/><Relationship Id="rId7" Type="http://schemas.openxmlformats.org/officeDocument/2006/relationships/audio" Target="../media/audio17.wav"/><Relationship Id="rId12" Type="http://schemas.openxmlformats.org/officeDocument/2006/relationships/audio" Target="../media/audio21.wav"/><Relationship Id="rId17" Type="http://schemas.openxmlformats.org/officeDocument/2006/relationships/audio" Target="../media/audio23.wav"/><Relationship Id="rId2" Type="http://schemas.openxmlformats.org/officeDocument/2006/relationships/notesSlide" Target="../notesSlides/notesSlide10.xml"/><Relationship Id="rId16" Type="http://schemas.openxmlformats.org/officeDocument/2006/relationships/audio" Target="../media/audio22.wav"/><Relationship Id="rId20" Type="http://schemas.openxmlformats.org/officeDocument/2006/relationships/image" Target="../media/image11.png"/><Relationship Id="rId1" Type="http://schemas.openxmlformats.org/officeDocument/2006/relationships/slideLayout" Target="../slideLayouts/slideLayout35.xml"/><Relationship Id="rId6" Type="http://schemas.openxmlformats.org/officeDocument/2006/relationships/audio" Target="../media/audio16.wav"/><Relationship Id="rId11" Type="http://schemas.openxmlformats.org/officeDocument/2006/relationships/audio" Target="../media/audio12.wav"/><Relationship Id="rId5" Type="http://schemas.openxmlformats.org/officeDocument/2006/relationships/audio" Target="../media/audio15.wav"/><Relationship Id="rId15" Type="http://schemas.openxmlformats.org/officeDocument/2006/relationships/audio" Target="../media/audio10.wav"/><Relationship Id="rId10" Type="http://schemas.openxmlformats.org/officeDocument/2006/relationships/audio" Target="../media/audio20.wav"/><Relationship Id="rId19" Type="http://schemas.openxmlformats.org/officeDocument/2006/relationships/audio" Target="../media/audio24.wav"/><Relationship Id="rId4" Type="http://schemas.openxmlformats.org/officeDocument/2006/relationships/audio" Target="../media/audio11.wav"/><Relationship Id="rId9" Type="http://schemas.openxmlformats.org/officeDocument/2006/relationships/audio" Target="../media/audio19.wav"/><Relationship Id="rId14" Type="http://schemas.openxmlformats.org/officeDocument/2006/relationships/audio" Target="../media/audio13.wav"/></Relationships>
</file>

<file path=ppt/slides/_rels/slide11.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audio" Target="../media/audio26.wav"/></Relationships>
</file>

<file path=ppt/slides/_rels/slide12.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28.wav"/><Relationship Id="rId5" Type="http://schemas.openxmlformats.org/officeDocument/2006/relationships/audio" Target="../media/audio27.wav"/><Relationship Id="rId4" Type="http://schemas.openxmlformats.org/officeDocument/2006/relationships/audio" Target="../media/audio26.wav"/></Relationships>
</file>

<file path=ppt/slides/_rels/slide13.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audio" Target="../media/audio29.wav"/></Relationships>
</file>

<file path=ppt/slides/_rels/slide14.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audio" Target="../media/audio30.wav"/></Relationships>
</file>

<file path=ppt/slides/_rels/slide15.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31.wav"/><Relationship Id="rId5" Type="http://schemas.openxmlformats.org/officeDocument/2006/relationships/audio" Target="../media/audio27.wav"/><Relationship Id="rId4" Type="http://schemas.openxmlformats.org/officeDocument/2006/relationships/audio" Target="../media/audio29.wav"/></Relationships>
</file>

<file path=ppt/slides/_rels/slide16.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audio" Target="../media/audio28.wav"/><Relationship Id="rId4" Type="http://schemas.openxmlformats.org/officeDocument/2006/relationships/audio" Target="../media/audio30.wav"/></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13" Type="http://schemas.openxmlformats.org/officeDocument/2006/relationships/image" Target="../media/image25.png"/><Relationship Id="rId3" Type="http://schemas.microsoft.com/office/2007/relationships/media" Target="../media/media2.wav"/><Relationship Id="rId7" Type="http://schemas.openxmlformats.org/officeDocument/2006/relationships/slideLayout" Target="../slideLayouts/slideLayout35.xml"/><Relationship Id="rId12" Type="http://schemas.openxmlformats.org/officeDocument/2006/relationships/image" Target="../media/image2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23.png"/><Relationship Id="rId5" Type="http://schemas.microsoft.com/office/2007/relationships/media" Target="../media/media3.wav"/><Relationship Id="rId10" Type="http://schemas.openxmlformats.org/officeDocument/2006/relationships/image" Target="../media/image22.png"/><Relationship Id="rId4" Type="http://schemas.openxmlformats.org/officeDocument/2006/relationships/audio" Target="../media/media2.wav"/><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audio" Target="../media/audio33.wav"/></Relationships>
</file>

<file path=ppt/slides/_rels/slide27.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audio" Target="../media/audio33.wav"/></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44.png"/><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audio" Target="../media/audio35.wav"/><Relationship Id="rId11" Type="http://schemas.openxmlformats.org/officeDocument/2006/relationships/image" Target="../media/image42.png"/><Relationship Id="rId5" Type="http://schemas.openxmlformats.org/officeDocument/2006/relationships/audio" Target="../media/audio33.wav"/><Relationship Id="rId10" Type="http://schemas.openxmlformats.org/officeDocument/2006/relationships/audio" Target="../media/audio39.wav"/><Relationship Id="rId4" Type="http://schemas.openxmlformats.org/officeDocument/2006/relationships/audio" Target="../media/audio34.wav"/><Relationship Id="rId9" Type="http://schemas.openxmlformats.org/officeDocument/2006/relationships/audio" Target="../media/audio38.wav"/><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audio" Target="../media/audio32.wav"/><Relationship Id="rId7" Type="http://schemas.openxmlformats.org/officeDocument/2006/relationships/audio" Target="../media/audio36.wav"/><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audio" Target="../media/audio35.wav"/><Relationship Id="rId11" Type="http://schemas.openxmlformats.org/officeDocument/2006/relationships/image" Target="../media/image42.png"/><Relationship Id="rId5" Type="http://schemas.openxmlformats.org/officeDocument/2006/relationships/audio" Target="../media/audio33.wav"/><Relationship Id="rId10" Type="http://schemas.openxmlformats.org/officeDocument/2006/relationships/audio" Target="../media/audio39.wav"/><Relationship Id="rId4" Type="http://schemas.openxmlformats.org/officeDocument/2006/relationships/audio" Target="../media/audio34.wav"/><Relationship Id="rId9" Type="http://schemas.openxmlformats.org/officeDocument/2006/relationships/audio" Target="../media/audio38.wav"/></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3" Type="http://schemas.openxmlformats.org/officeDocument/2006/relationships/image" Target="../media/image10.png"/><Relationship Id="rId7" Type="http://schemas.openxmlformats.org/officeDocument/2006/relationships/audio" Target="../media/audio43.wav"/><Relationship Id="rId12" Type="http://schemas.openxmlformats.org/officeDocument/2006/relationships/audio" Target="../media/audio48.wav"/><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audio" Target="../media/audio42.wav"/><Relationship Id="rId11" Type="http://schemas.openxmlformats.org/officeDocument/2006/relationships/audio" Target="../media/audio47.wav"/><Relationship Id="rId5" Type="http://schemas.openxmlformats.org/officeDocument/2006/relationships/audio" Target="../media/audio41.wav"/><Relationship Id="rId10" Type="http://schemas.openxmlformats.org/officeDocument/2006/relationships/audio" Target="../media/audio46.wav"/><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8.wav"/><Relationship Id="rId18" Type="http://schemas.openxmlformats.org/officeDocument/2006/relationships/audio" Target="../media/audio63.wav"/><Relationship Id="rId3" Type="http://schemas.openxmlformats.org/officeDocument/2006/relationships/image" Target="../media/image10.png"/><Relationship Id="rId7" Type="http://schemas.openxmlformats.org/officeDocument/2006/relationships/audio" Target="../media/audio53.wav"/><Relationship Id="rId12" Type="http://schemas.openxmlformats.org/officeDocument/2006/relationships/audio" Target="../media/audio57.wav"/><Relationship Id="rId17" Type="http://schemas.openxmlformats.org/officeDocument/2006/relationships/audio" Target="../media/audio62.wav"/><Relationship Id="rId2" Type="http://schemas.openxmlformats.org/officeDocument/2006/relationships/notesSlide" Target="../notesSlides/notesSlide33.xml"/><Relationship Id="rId16" Type="http://schemas.openxmlformats.org/officeDocument/2006/relationships/audio" Target="../media/audio61.wav"/><Relationship Id="rId1" Type="http://schemas.openxmlformats.org/officeDocument/2006/relationships/slideLayout" Target="../slideLayouts/slideLayout6.xml"/><Relationship Id="rId6" Type="http://schemas.openxmlformats.org/officeDocument/2006/relationships/audio" Target="../media/audio52.wav"/><Relationship Id="rId11" Type="http://schemas.openxmlformats.org/officeDocument/2006/relationships/audio" Target="../media/audio56.wav"/><Relationship Id="rId5" Type="http://schemas.openxmlformats.org/officeDocument/2006/relationships/audio" Target="../media/audio51.wav"/><Relationship Id="rId15" Type="http://schemas.openxmlformats.org/officeDocument/2006/relationships/audio" Target="../media/audio60.wav"/><Relationship Id="rId10" Type="http://schemas.openxmlformats.org/officeDocument/2006/relationships/audio" Target="../media/audio55.wav"/><Relationship Id="rId4" Type="http://schemas.openxmlformats.org/officeDocument/2006/relationships/audio" Target="../media/audio50.wav"/><Relationship Id="rId9" Type="http://schemas.openxmlformats.org/officeDocument/2006/relationships/audio" Target="../media/audio41.wav"/><Relationship Id="rId14" Type="http://schemas.openxmlformats.org/officeDocument/2006/relationships/audio" Target="../media/audio59.wav"/></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8.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audio" Target="../media/audio67.wav"/><Relationship Id="rId18" Type="http://schemas.openxmlformats.org/officeDocument/2006/relationships/image" Target="../media/image54.png"/><Relationship Id="rId3" Type="http://schemas.openxmlformats.org/officeDocument/2006/relationships/image" Target="../media/image10.png"/><Relationship Id="rId7" Type="http://schemas.openxmlformats.org/officeDocument/2006/relationships/image" Target="../media/image51.png"/><Relationship Id="rId12" Type="http://schemas.openxmlformats.org/officeDocument/2006/relationships/audio" Target="../media/audio66.wav"/><Relationship Id="rId17" Type="http://schemas.openxmlformats.org/officeDocument/2006/relationships/image" Target="../media/image53.png"/><Relationship Id="rId2" Type="http://schemas.openxmlformats.org/officeDocument/2006/relationships/notesSlide" Target="../notesSlides/notesSlide36.xml"/><Relationship Id="rId16" Type="http://schemas.openxmlformats.org/officeDocument/2006/relationships/image" Target="../media/image52.png"/><Relationship Id="rId1" Type="http://schemas.openxmlformats.org/officeDocument/2006/relationships/slideLayout" Target="../slideLayouts/slideLayout35.xml"/><Relationship Id="rId6" Type="http://schemas.openxmlformats.org/officeDocument/2006/relationships/image" Target="../media/image17.png"/><Relationship Id="rId11" Type="http://schemas.openxmlformats.org/officeDocument/2006/relationships/audio" Target="../media/audio65.wav"/><Relationship Id="rId5" Type="http://schemas.openxmlformats.org/officeDocument/2006/relationships/image" Target="../media/image50.png"/><Relationship Id="rId15" Type="http://schemas.openxmlformats.org/officeDocument/2006/relationships/audio" Target="../media/audio69.wav"/><Relationship Id="rId10" Type="http://schemas.openxmlformats.org/officeDocument/2006/relationships/audio" Target="../media/audio64.wav"/><Relationship Id="rId4" Type="http://schemas.openxmlformats.org/officeDocument/2006/relationships/image" Target="../media/image49.png"/><Relationship Id="rId9" Type="http://schemas.openxmlformats.org/officeDocument/2006/relationships/image" Target="../media/image13.png"/><Relationship Id="rId14" Type="http://schemas.openxmlformats.org/officeDocument/2006/relationships/audio" Target="../media/audio68.wav"/></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13.png"/><Relationship Id="rId12"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image" Target="../media/image17.png"/><Relationship Id="rId4" Type="http://schemas.openxmlformats.org/officeDocument/2006/relationships/image" Target="../media/image56.png"/><Relationship Id="rId9"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35.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1.png"/><Relationship Id="rId4" Type="http://schemas.openxmlformats.org/officeDocument/2006/relationships/image" Target="../media/image13.png"/><Relationship Id="rId9" Type="http://schemas.openxmlformats.org/officeDocument/2006/relationships/image" Target="../media/image28.png"/></Relationships>
</file>

<file path=ppt/slides/_rels/slide4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35.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42.xml"/><Relationship Id="rId1" Type="http://schemas.openxmlformats.org/officeDocument/2006/relationships/slideLayout" Target="../slideLayouts/slideLayout39.xml"/><Relationship Id="rId5" Type="http://schemas.openxmlformats.org/officeDocument/2006/relationships/image" Target="../media/image10.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8" Type="http://schemas.openxmlformats.org/officeDocument/2006/relationships/hyperlink" Target="https://quizlet.com/_78m0a3" TargetMode="External"/><Relationship Id="rId3" Type="http://schemas.openxmlformats.org/officeDocument/2006/relationships/image" Target="../media/image10.png"/><Relationship Id="rId7" Type="http://schemas.openxmlformats.org/officeDocument/2006/relationships/hyperlink" Target="https://quizlet.com/gb/437726955/year-7-french-term-12-week-1-flash-cards/" TargetMode="External"/><Relationship Id="rId2" Type="http://schemas.openxmlformats.org/officeDocument/2006/relationships/notesSlide" Target="../notesSlides/notesSlide43.xml"/><Relationship Id="rId1" Type="http://schemas.openxmlformats.org/officeDocument/2006/relationships/slideLayout" Target="../slideLayouts/slideLayout35.xml"/><Relationship Id="rId6" Type="http://schemas.openxmlformats.org/officeDocument/2006/relationships/hyperlink" Target="https://resources.ncelp.org/concern/resources/j6731415q?locale=en" TargetMode="External"/><Relationship Id="rId11" Type="http://schemas.openxmlformats.org/officeDocument/2006/relationships/image" Target="../media/image75.png"/><Relationship Id="rId5" Type="http://schemas.openxmlformats.org/officeDocument/2006/relationships/hyperlink" Target="http://www.ncelp.org/audio/FY7T1-2W1" TargetMode="External"/><Relationship Id="rId10"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hyperlink" Target="https://quizlet.com/gb/436201249/year-7-french-term-11-week-5-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10.png"/><Relationship Id="rId7"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9.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14.wav"/><Relationship Id="rId18" Type="http://schemas.openxmlformats.org/officeDocument/2006/relationships/audio" Target="../media/audio9.wav"/><Relationship Id="rId3" Type="http://schemas.openxmlformats.org/officeDocument/2006/relationships/image" Target="../media/image10.png"/><Relationship Id="rId7" Type="http://schemas.openxmlformats.org/officeDocument/2006/relationships/audio" Target="../media/audio17.wav"/><Relationship Id="rId12" Type="http://schemas.openxmlformats.org/officeDocument/2006/relationships/audio" Target="../media/audio21.wav"/><Relationship Id="rId17" Type="http://schemas.openxmlformats.org/officeDocument/2006/relationships/audio" Target="../media/audio23.wav"/><Relationship Id="rId2" Type="http://schemas.openxmlformats.org/officeDocument/2006/relationships/notesSlide" Target="../notesSlides/notesSlide9.xml"/><Relationship Id="rId16" Type="http://schemas.openxmlformats.org/officeDocument/2006/relationships/audio" Target="../media/audio22.wav"/><Relationship Id="rId20" Type="http://schemas.openxmlformats.org/officeDocument/2006/relationships/image" Target="../media/image11.png"/><Relationship Id="rId1" Type="http://schemas.openxmlformats.org/officeDocument/2006/relationships/slideLayout" Target="../slideLayouts/slideLayout35.xml"/><Relationship Id="rId6" Type="http://schemas.openxmlformats.org/officeDocument/2006/relationships/audio" Target="../media/audio16.wav"/><Relationship Id="rId11" Type="http://schemas.openxmlformats.org/officeDocument/2006/relationships/audio" Target="../media/audio12.wav"/><Relationship Id="rId5" Type="http://schemas.openxmlformats.org/officeDocument/2006/relationships/audio" Target="../media/audio15.wav"/><Relationship Id="rId15" Type="http://schemas.openxmlformats.org/officeDocument/2006/relationships/audio" Target="../media/audio10.wav"/><Relationship Id="rId10" Type="http://schemas.openxmlformats.org/officeDocument/2006/relationships/audio" Target="../media/audio20.wav"/><Relationship Id="rId19" Type="http://schemas.openxmlformats.org/officeDocument/2006/relationships/audio" Target="../media/audio24.wav"/><Relationship Id="rId4" Type="http://schemas.openxmlformats.org/officeDocument/2006/relationships/audio" Target="../media/audio11.wav"/><Relationship Id="rId9" Type="http://schemas.openxmlformats.org/officeDocument/2006/relationships/audio" Target="../media/audio19.wav"/><Relationship Id="rId14" Type="http://schemas.openxmlformats.org/officeDocument/2006/relationships/audio" Target="../media/audio1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9384130" cy="1062010"/>
          </a:xfrm>
        </p:spPr>
        <p:txBody>
          <a:bodyPr>
            <a:normAutofit fontScale="90000"/>
          </a:bodyPr>
          <a:lstStyle/>
          <a:p>
            <a:pPr algn="l"/>
            <a:r>
              <a:rPr lang="en-GB" sz="4000" b="1" dirty="0">
                <a:solidFill>
                  <a:prstClr val="white"/>
                </a:solidFill>
              </a:rPr>
              <a:t>Talking about doing and making things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79999" y="2542938"/>
            <a:ext cx="7968577" cy="886062"/>
          </a:xfrm>
        </p:spPr>
        <p:txBody>
          <a:bodyPr>
            <a:noAutofit/>
          </a:bodyPr>
          <a:lstStyle/>
          <a:p>
            <a:pPr algn="l"/>
            <a:r>
              <a:rPr lang="en-GB" sz="2800" i="1" dirty="0">
                <a:solidFill>
                  <a:prstClr val="white"/>
                </a:solidFill>
              </a:rPr>
              <a:t>faire</a:t>
            </a:r>
            <a:r>
              <a:rPr lang="en-GB" sz="2800" dirty="0">
                <a:solidFill>
                  <a:prstClr val="white"/>
                </a:solidFill>
              </a:rPr>
              <a:t> for English equivalents ‘do’ and ‘make’ only followed by le/la/l’/les (je, </a:t>
            </a:r>
            <a:r>
              <a:rPr lang="en-GB" sz="2800" dirty="0" err="1">
                <a:solidFill>
                  <a:prstClr val="white"/>
                </a:solidFill>
              </a:rPr>
              <a:t>il</a:t>
            </a:r>
            <a:r>
              <a:rPr lang="en-GB" sz="2800" dirty="0">
                <a:solidFill>
                  <a:prstClr val="white"/>
                </a:solidFill>
              </a:rPr>
              <a:t>/</a:t>
            </a:r>
            <a:r>
              <a:rPr lang="en-GB" sz="2800" dirty="0" err="1">
                <a:solidFill>
                  <a:prstClr val="white"/>
                </a:solidFill>
              </a:rPr>
              <a:t>elle</a:t>
            </a:r>
            <a:r>
              <a:rPr lang="en-GB" sz="2800" dirty="0">
                <a:solidFill>
                  <a:prstClr val="white"/>
                </a:solidFill>
              </a:rPr>
              <a:t>)</a:t>
            </a:r>
          </a:p>
          <a:p>
            <a:pPr algn="l"/>
            <a:r>
              <a:rPr lang="en-GB" sz="2800" dirty="0">
                <a:solidFill>
                  <a:prstClr val="white"/>
                </a:solidFill>
              </a:rPr>
              <a:t>intonation questions with question words</a:t>
            </a:r>
          </a:p>
          <a:p>
            <a:pPr algn="l"/>
            <a:r>
              <a:rPr lang="en-GB" sz="2800" dirty="0">
                <a:solidFill>
                  <a:prstClr val="white"/>
                </a:solidFill>
              </a:rPr>
              <a:t>SSC [ain/in]</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7 - Lesson 13</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90415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Victoria Hobson / Stephen Owen / Catherine Morris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01/11/21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148394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Tennis </a:t>
            </a:r>
            <a:r>
              <a:rPr lang="en-GB" sz="3600" b="1" dirty="0" err="1">
                <a:solidFill>
                  <a:schemeClr val="bg1"/>
                </a:solidFill>
              </a:rPr>
              <a:t>phonétique</a:t>
            </a:r>
            <a:r>
              <a:rPr lang="en-GB" sz="3600" b="1" dirty="0">
                <a:solidFill>
                  <a:schemeClr val="bg1"/>
                </a:solidFill>
              </a:rPr>
              <a:t>  </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7" name="TextBox 16">
            <a:hlinkClick r:id="" action="ppaction://noaction">
              <a:snd r:embed="rId4" name="certain.wav"/>
            </a:hlinkClick>
            <a:extLst>
              <a:ext uri="{FF2B5EF4-FFF2-40B4-BE49-F238E27FC236}">
                <a16:creationId xmlns:a16="http://schemas.microsoft.com/office/drawing/2014/main" id="{55F76293-F036-D943-9EC1-F5857D9662CB}"/>
              </a:ext>
            </a:extLst>
          </p:cNvPr>
          <p:cNvSpPr txBox="1"/>
          <p:nvPr/>
        </p:nvSpPr>
        <p:spPr>
          <a:xfrm>
            <a:off x="741585" y="2216862"/>
            <a:ext cx="19805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cert</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ain</a:t>
            </a:r>
          </a:p>
        </p:txBody>
      </p:sp>
      <p:sp>
        <p:nvSpPr>
          <p:cNvPr id="16" name="TextBox 15">
            <a:hlinkClick r:id="" action="ppaction://noaction">
              <a:snd r:embed="rId5" name="humain.wav"/>
            </a:hlinkClick>
            <a:extLst>
              <a:ext uri="{FF2B5EF4-FFF2-40B4-BE49-F238E27FC236}">
                <a16:creationId xmlns:a16="http://schemas.microsoft.com/office/drawing/2014/main" id="{DD726C2E-8B14-48D5-BC86-420161259118}"/>
              </a:ext>
            </a:extLst>
          </p:cNvPr>
          <p:cNvSpPr txBox="1"/>
          <p:nvPr/>
        </p:nvSpPr>
        <p:spPr>
          <a:xfrm>
            <a:off x="3056953" y="2200527"/>
            <a:ext cx="19805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hum</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18" name="TextBox 17">
            <a:hlinkClick r:id="" action="ppaction://noaction">
              <a:snd r:embed="rId6" name="urbain.wav"/>
            </a:hlinkClick>
            <a:extLst>
              <a:ext uri="{FF2B5EF4-FFF2-40B4-BE49-F238E27FC236}">
                <a16:creationId xmlns:a16="http://schemas.microsoft.com/office/drawing/2014/main" id="{02C027D0-69F7-4A53-A561-308F17C8EF69}"/>
              </a:ext>
            </a:extLst>
          </p:cNvPr>
          <p:cNvSpPr txBox="1"/>
          <p:nvPr/>
        </p:nvSpPr>
        <p:spPr>
          <a:xfrm>
            <a:off x="3884819" y="2917116"/>
            <a:ext cx="21229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urb</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19" name="TextBox 18">
            <a:hlinkClick r:id="" action="ppaction://noaction">
              <a:snd r:embed="rId7" name="soudain.wav"/>
            </a:hlinkClick>
            <a:extLst>
              <a:ext uri="{FF2B5EF4-FFF2-40B4-BE49-F238E27FC236}">
                <a16:creationId xmlns:a16="http://schemas.microsoft.com/office/drawing/2014/main" id="{342DD076-8D56-4052-9E8B-F78EF8C6F7A9}"/>
              </a:ext>
            </a:extLst>
          </p:cNvPr>
          <p:cNvSpPr txBox="1"/>
          <p:nvPr/>
        </p:nvSpPr>
        <p:spPr>
          <a:xfrm>
            <a:off x="6042730" y="4014355"/>
            <a:ext cx="21229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soud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20" name="TextBox 19">
            <a:hlinkClick r:id="" action="ppaction://noaction">
              <a:snd r:embed="rId8" name="main.wav"/>
            </a:hlinkClick>
            <a:extLst>
              <a:ext uri="{FF2B5EF4-FFF2-40B4-BE49-F238E27FC236}">
                <a16:creationId xmlns:a16="http://schemas.microsoft.com/office/drawing/2014/main" id="{5535E89E-4E81-4CC5-AD8E-C66BE269D8B4}"/>
              </a:ext>
            </a:extLst>
          </p:cNvPr>
          <p:cNvSpPr txBox="1"/>
          <p:nvPr/>
        </p:nvSpPr>
        <p:spPr>
          <a:xfrm>
            <a:off x="5479486" y="1973083"/>
            <a:ext cx="24403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ain</a:t>
            </a:r>
          </a:p>
        </p:txBody>
      </p:sp>
      <p:sp>
        <p:nvSpPr>
          <p:cNvPr id="21" name="TextBox 20">
            <a:hlinkClick r:id="" action="ppaction://noaction">
              <a:snd r:embed="rId9" name="americain.wav"/>
            </a:hlinkClick>
            <a:extLst>
              <a:ext uri="{FF2B5EF4-FFF2-40B4-BE49-F238E27FC236}">
                <a16:creationId xmlns:a16="http://schemas.microsoft.com/office/drawing/2014/main" id="{73F2004E-6C34-448F-8D0C-41A676C6C661}"/>
              </a:ext>
            </a:extLst>
          </p:cNvPr>
          <p:cNvSpPr txBox="1"/>
          <p:nvPr/>
        </p:nvSpPr>
        <p:spPr>
          <a:xfrm>
            <a:off x="3746886" y="4682183"/>
            <a:ext cx="242748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améric</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22" name="TextBox 21">
            <a:hlinkClick r:id="" action="ppaction://noaction">
              <a:snd r:embed="rId10" name="instinct.wav"/>
            </a:hlinkClick>
            <a:extLst>
              <a:ext uri="{FF2B5EF4-FFF2-40B4-BE49-F238E27FC236}">
                <a16:creationId xmlns:a16="http://schemas.microsoft.com/office/drawing/2014/main" id="{71EF8269-4D44-4CA7-BFC8-EEF5E369F425}"/>
              </a:ext>
            </a:extLst>
          </p:cNvPr>
          <p:cNvSpPr txBox="1"/>
          <p:nvPr/>
        </p:nvSpPr>
        <p:spPr>
          <a:xfrm>
            <a:off x="7515558" y="2229902"/>
            <a:ext cx="226459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r>
              <a:rPr kumimoji="0" lang="en-US" sz="3000" b="0" i="0" u="none" strike="noStrike" kern="1200" cap="none" spc="0" normalizeH="0" baseline="0" noProof="0" dirty="0">
                <a:ln>
                  <a:noFill/>
                </a:ln>
                <a:solidFill>
                  <a:srgbClr val="115076"/>
                </a:solidFill>
                <a:effectLst/>
                <a:uLnTx/>
                <a:uFillTx/>
                <a:latin typeface="Century Gothic" panose="020F0302020204030204"/>
                <a:ea typeface="+mn-ea"/>
                <a:cs typeface="+mn-cs"/>
              </a:rPr>
              <a:t>ct</a:t>
            </a:r>
          </a:p>
        </p:txBody>
      </p:sp>
      <p:sp>
        <p:nvSpPr>
          <p:cNvPr id="23" name="TextBox 22">
            <a:hlinkClick r:id="" action="ppaction://noaction">
              <a:snd r:embed="rId11" name="latin.wav"/>
            </a:hlinkClick>
            <a:extLst>
              <a:ext uri="{FF2B5EF4-FFF2-40B4-BE49-F238E27FC236}">
                <a16:creationId xmlns:a16="http://schemas.microsoft.com/office/drawing/2014/main" id="{BCB309D4-A123-41B6-B961-E288A654FC77}"/>
              </a:ext>
            </a:extLst>
          </p:cNvPr>
          <p:cNvSpPr txBox="1"/>
          <p:nvPr/>
        </p:nvSpPr>
        <p:spPr>
          <a:xfrm>
            <a:off x="896855" y="3886794"/>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24" name="TextBox 23">
            <a:hlinkClick r:id="" action="ppaction://noaction">
              <a:snd r:embed="rId12" name="bulletin.wav"/>
            </a:hlinkClick>
            <a:extLst>
              <a:ext uri="{FF2B5EF4-FFF2-40B4-BE49-F238E27FC236}">
                <a16:creationId xmlns:a16="http://schemas.microsoft.com/office/drawing/2014/main" id="{0B627681-B945-40F8-87C6-0EFAA65A9C1C}"/>
              </a:ext>
            </a:extLst>
          </p:cNvPr>
          <p:cNvSpPr txBox="1"/>
          <p:nvPr/>
        </p:nvSpPr>
        <p:spPr>
          <a:xfrm>
            <a:off x="2623817" y="5597387"/>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bullet</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p>
        </p:txBody>
      </p:sp>
      <p:sp>
        <p:nvSpPr>
          <p:cNvPr id="26" name="TextBox 25">
            <a:hlinkClick r:id="" action="ppaction://noaction">
              <a:snd r:embed="rId13" name="gain.wav"/>
            </a:hlinkClick>
            <a:extLst>
              <a:ext uri="{FF2B5EF4-FFF2-40B4-BE49-F238E27FC236}">
                <a16:creationId xmlns:a16="http://schemas.microsoft.com/office/drawing/2014/main" id="{E4FF7813-B604-4EDF-938C-FEB4BD2D2026}"/>
              </a:ext>
            </a:extLst>
          </p:cNvPr>
          <p:cNvSpPr txBox="1"/>
          <p:nvPr/>
        </p:nvSpPr>
        <p:spPr>
          <a:xfrm>
            <a:off x="8430018" y="3523166"/>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ain</a:t>
            </a:r>
          </a:p>
        </p:txBody>
      </p:sp>
      <p:sp>
        <p:nvSpPr>
          <p:cNvPr id="27" name="TextBox 26">
            <a:hlinkClick r:id="" action="ppaction://noaction">
              <a:snd r:embed="rId14" name="magasin.wav"/>
            </a:hlinkClick>
            <a:extLst>
              <a:ext uri="{FF2B5EF4-FFF2-40B4-BE49-F238E27FC236}">
                <a16:creationId xmlns:a16="http://schemas.microsoft.com/office/drawing/2014/main" id="{AFBF139E-619A-4323-B180-DBBCACE08B71}"/>
              </a:ext>
            </a:extLst>
          </p:cNvPr>
          <p:cNvSpPr txBox="1"/>
          <p:nvPr/>
        </p:nvSpPr>
        <p:spPr>
          <a:xfrm>
            <a:off x="1240189" y="4720160"/>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magas</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28" name="TextBox 27">
            <a:hlinkClick r:id="" action="ppaction://noaction">
              <a:snd r:embed="rId15" name="cousin.wav"/>
            </a:hlinkClick>
            <a:extLst>
              <a:ext uri="{FF2B5EF4-FFF2-40B4-BE49-F238E27FC236}">
                <a16:creationId xmlns:a16="http://schemas.microsoft.com/office/drawing/2014/main" id="{C859FE21-1471-4EDF-A0D1-9CA46653A770}"/>
              </a:ext>
            </a:extLst>
          </p:cNvPr>
          <p:cNvSpPr txBox="1"/>
          <p:nvPr/>
        </p:nvSpPr>
        <p:spPr>
          <a:xfrm>
            <a:off x="6536910" y="2969168"/>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cous</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p>
        </p:txBody>
      </p:sp>
      <p:sp>
        <p:nvSpPr>
          <p:cNvPr id="29" name="TextBox 28">
            <a:hlinkClick r:id="" action="ppaction://noaction">
              <a:snd r:embed="rId16" name="lapin.wav"/>
            </a:hlinkClick>
            <a:extLst>
              <a:ext uri="{FF2B5EF4-FFF2-40B4-BE49-F238E27FC236}">
                <a16:creationId xmlns:a16="http://schemas.microsoft.com/office/drawing/2014/main" id="{D71A854C-B2B0-4935-B5E9-4B38F8CDE0FF}"/>
              </a:ext>
            </a:extLst>
          </p:cNvPr>
          <p:cNvSpPr txBox="1"/>
          <p:nvPr/>
        </p:nvSpPr>
        <p:spPr>
          <a:xfrm>
            <a:off x="7632479" y="5171095"/>
            <a:ext cx="159507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lap</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p>
        </p:txBody>
      </p:sp>
      <p:sp>
        <p:nvSpPr>
          <p:cNvPr id="30" name="TextBox 29">
            <a:hlinkClick r:id="" action="ppaction://noaction">
              <a:snd r:embed="rId17" name="marin.wav"/>
            </a:hlinkClick>
            <a:extLst>
              <a:ext uri="{FF2B5EF4-FFF2-40B4-BE49-F238E27FC236}">
                <a16:creationId xmlns:a16="http://schemas.microsoft.com/office/drawing/2014/main" id="{65869D04-0C31-48B2-8306-8D6AFF7C9AE8}"/>
              </a:ext>
            </a:extLst>
          </p:cNvPr>
          <p:cNvSpPr txBox="1"/>
          <p:nvPr/>
        </p:nvSpPr>
        <p:spPr>
          <a:xfrm>
            <a:off x="1352803" y="2971667"/>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in</a:t>
            </a:r>
            <a:endPar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31" name="TextBox 30">
            <a:hlinkClick r:id="" action="ppaction://noaction">
              <a:snd r:embed="rId18" name="prince.wav"/>
            </a:hlinkClick>
            <a:extLst>
              <a:ext uri="{FF2B5EF4-FFF2-40B4-BE49-F238E27FC236}">
                <a16:creationId xmlns:a16="http://schemas.microsoft.com/office/drawing/2014/main" id="{324D4D2D-BF59-4FC4-9D85-F7C084FF4FB8}"/>
              </a:ext>
            </a:extLst>
          </p:cNvPr>
          <p:cNvSpPr txBox="1"/>
          <p:nvPr/>
        </p:nvSpPr>
        <p:spPr>
          <a:xfrm>
            <a:off x="5403827" y="5474026"/>
            <a:ext cx="16948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r>
              <a:rPr kumimoji="0" lang="en-US" sz="3000" b="0" i="0" u="none" strike="noStrike" kern="1200" cap="none" spc="0" normalizeH="0" baseline="0" noProof="0" dirty="0">
                <a:ln>
                  <a:noFill/>
                </a:ln>
                <a:solidFill>
                  <a:srgbClr val="115076"/>
                </a:solidFill>
                <a:effectLst/>
                <a:uLnTx/>
                <a:uFillTx/>
                <a:latin typeface="Century Gothic" panose="020F0302020204030204"/>
                <a:ea typeface="+mn-ea"/>
                <a:cs typeface="+mn-cs"/>
              </a:rPr>
              <a:t>ce</a:t>
            </a:r>
          </a:p>
        </p:txBody>
      </p:sp>
      <p:sp>
        <p:nvSpPr>
          <p:cNvPr id="32" name="TextBox 31">
            <a:hlinkClick r:id="" action="ppaction://noaction">
              <a:snd r:embed="rId19" name="assassin.wav"/>
            </a:hlinkClick>
            <a:extLst>
              <a:ext uri="{FF2B5EF4-FFF2-40B4-BE49-F238E27FC236}">
                <a16:creationId xmlns:a16="http://schemas.microsoft.com/office/drawing/2014/main" id="{AADB3F20-027D-4985-9F91-B5C6E0E94E08}"/>
              </a:ext>
            </a:extLst>
          </p:cNvPr>
          <p:cNvSpPr txBox="1"/>
          <p:nvPr/>
        </p:nvSpPr>
        <p:spPr>
          <a:xfrm>
            <a:off x="3347562" y="3777318"/>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assass</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in</a:t>
            </a:r>
          </a:p>
        </p:txBody>
      </p:sp>
      <p:sp>
        <p:nvSpPr>
          <p:cNvPr id="36" name="TextBox 35">
            <a:extLst>
              <a:ext uri="{FF2B5EF4-FFF2-40B4-BE49-F238E27FC236}">
                <a16:creationId xmlns:a16="http://schemas.microsoft.com/office/drawing/2014/main" id="{62DD1698-F9B4-4A46-ADE0-F7038FB11904}"/>
              </a:ext>
            </a:extLst>
          </p:cNvPr>
          <p:cNvSpPr txBox="1"/>
          <p:nvPr/>
        </p:nvSpPr>
        <p:spPr>
          <a:xfrm>
            <a:off x="189164" y="1229243"/>
            <a:ext cx="95429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 words in </a:t>
            </a: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alphabetical </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order.</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Tennis Ball Clip Art">
            <a:extLst>
              <a:ext uri="{FF2B5EF4-FFF2-40B4-BE49-F238E27FC236}">
                <a16:creationId xmlns:a16="http://schemas.microsoft.com/office/drawing/2014/main" id="{75BB6477-A535-4681-A0EB-C15DD25FC6A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569762" y="296864"/>
            <a:ext cx="827695" cy="802865"/>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46">
            <a:extLst>
              <a:ext uri="{FF2B5EF4-FFF2-40B4-BE49-F238E27FC236}">
                <a16:creationId xmlns:a16="http://schemas.microsoft.com/office/drawing/2014/main" id="{C8F9AB29-77A0-4BFD-8D5B-829EA2E998E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03018EAF-4E72-4623-B14A-A4D1C955BD11}"/>
              </a:ext>
            </a:extLst>
          </p:cNvPr>
          <p:cNvSpPr txBox="1"/>
          <p:nvPr/>
        </p:nvSpPr>
        <p:spPr>
          <a:xfrm>
            <a:off x="2402234" y="5161396"/>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[shop]</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26CC31CC-2082-4C56-865E-ED556E1C54FC}"/>
              </a:ext>
            </a:extLst>
          </p:cNvPr>
          <p:cNvSpPr txBox="1"/>
          <p:nvPr/>
        </p:nvSpPr>
        <p:spPr>
          <a:xfrm>
            <a:off x="8048768" y="5517624"/>
            <a:ext cx="11224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[rabbit]</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974A10D8-A9F2-47E3-832E-655E1693CA69}"/>
              </a:ext>
            </a:extLst>
          </p:cNvPr>
          <p:cNvSpPr txBox="1"/>
          <p:nvPr/>
        </p:nvSpPr>
        <p:spPr>
          <a:xfrm>
            <a:off x="1869973" y="3421433"/>
            <a:ext cx="10637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[sailor]</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060454A7-BEB6-46DA-88FE-BF1B4CE9F640}"/>
              </a:ext>
            </a:extLst>
          </p:cNvPr>
          <p:cNvSpPr txBox="1"/>
          <p:nvPr/>
        </p:nvSpPr>
        <p:spPr>
          <a:xfrm>
            <a:off x="5837011" y="2341955"/>
            <a:ext cx="11224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[hand]</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54550069-4E36-4BFB-8E0B-1B6ED84EC807}"/>
              </a:ext>
            </a:extLst>
          </p:cNvPr>
          <p:cNvSpPr txBox="1"/>
          <p:nvPr/>
        </p:nvSpPr>
        <p:spPr>
          <a:xfrm>
            <a:off x="6782029" y="4415448"/>
            <a:ext cx="17595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[suddenly]</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pic>
        <p:nvPicPr>
          <p:cNvPr id="40" name="Picture 39">
            <a:extLst>
              <a:ext uri="{FF2B5EF4-FFF2-40B4-BE49-F238E27FC236}">
                <a16:creationId xmlns:a16="http://schemas.microsoft.com/office/drawing/2014/main" id="{41780BAB-7C39-4EA1-AD56-4C10325EE546}"/>
              </a:ext>
            </a:extLst>
          </p:cNvPr>
          <p:cNvPicPr>
            <a:picLocks noChangeAspect="1"/>
          </p:cNvPicPr>
          <p:nvPr/>
        </p:nvPicPr>
        <p:blipFill>
          <a:blip r:embed="rId2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56717" y="349011"/>
            <a:ext cx="923697" cy="1021198"/>
          </a:xfrm>
          <a:prstGeom prst="rect">
            <a:avLst/>
          </a:prstGeom>
        </p:spPr>
      </p:pic>
    </p:spTree>
    <p:extLst>
      <p:ext uri="{BB962C8B-B14F-4D97-AF65-F5344CB8AC3E}">
        <p14:creationId xmlns:p14="http://schemas.microsoft.com/office/powerpoint/2010/main" val="1851226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4F71-3FFB-4BF5-AA5D-DEF448ABE461}"/>
              </a:ext>
            </a:extLst>
          </p:cNvPr>
          <p:cNvSpPr>
            <a:spLocks noGrp="1"/>
          </p:cNvSpPr>
          <p:nvPr>
            <p:ph type="title"/>
          </p:nvPr>
        </p:nvSpPr>
        <p:spPr>
          <a:xfrm>
            <a:off x="0" y="154686"/>
            <a:ext cx="1406099" cy="662781"/>
          </a:xfrm>
          <a:solidFill>
            <a:schemeClr val="bg1"/>
          </a:solidFill>
        </p:spPr>
        <p:txBody>
          <a:bodyPr>
            <a:normAutofit/>
          </a:bodyPr>
          <a:lstStyle/>
          <a:p>
            <a:r>
              <a:rPr lang="fr-FR" sz="1200" dirty="0">
                <a:solidFill>
                  <a:schemeClr val="bg1"/>
                </a:solidFill>
              </a:rPr>
              <a:t>faire</a:t>
            </a:r>
          </a:p>
        </p:txBody>
      </p:sp>
      <p:sp>
        <p:nvSpPr>
          <p:cNvPr id="8" name="Google Shape;52;p11">
            <a:extLst>
              <a:ext uri="{FF2B5EF4-FFF2-40B4-BE49-F238E27FC236}">
                <a16:creationId xmlns:a16="http://schemas.microsoft.com/office/drawing/2014/main" id="{4ECA625A-8D45-4313-92F6-61F41097D03D}"/>
              </a:ext>
            </a:extLst>
          </p:cNvPr>
          <p:cNvSpPr txBox="1">
            <a:spLocks/>
          </p:cNvSpPr>
          <p:nvPr/>
        </p:nvSpPr>
        <p:spPr>
          <a:xfrm>
            <a:off x="-1" y="987236"/>
            <a:ext cx="12191997"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lnSpc>
                <a:spcPct val="100000"/>
              </a:lnSpc>
              <a:spcBef>
                <a:spcPts val="0"/>
              </a:spcBef>
              <a:buSzPts val="1800"/>
            </a:pPr>
            <a:r>
              <a:rPr lang="en-GB" sz="11520" b="1" dirty="0">
                <a:solidFill>
                  <a:srgbClr val="1E4E79"/>
                </a:solidFill>
              </a:rPr>
              <a:t>faire</a:t>
            </a:r>
            <a:endParaRPr lang="en-GB" sz="3959" dirty="0"/>
          </a:p>
        </p:txBody>
      </p:sp>
      <p:sp>
        <p:nvSpPr>
          <p:cNvPr id="12" name="Google Shape;53;p11">
            <a:extLst>
              <a:ext uri="{FF2B5EF4-FFF2-40B4-BE49-F238E27FC236}">
                <a16:creationId xmlns:a16="http://schemas.microsoft.com/office/drawing/2014/main" id="{31395827-2DFE-4CEC-B6AA-32CA835E0080}"/>
              </a:ext>
            </a:extLst>
          </p:cNvPr>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do, make | doing, making]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54;p11">
            <a:extLst>
              <a:ext uri="{FF2B5EF4-FFF2-40B4-BE49-F238E27FC236}">
                <a16:creationId xmlns:a16="http://schemas.microsoft.com/office/drawing/2014/main" id="{80BBA15F-6CB8-47B4-832A-08E564599AE8}"/>
              </a:ext>
            </a:extLst>
          </p:cNvPr>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fait</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4" name="Google Shape;55;p11">
            <a:extLst>
              <a:ext uri="{FF2B5EF4-FFF2-40B4-BE49-F238E27FC236}">
                <a16:creationId xmlns:a16="http://schemas.microsoft.com/office/drawing/2014/main" id="{B02A6FC4-3AAE-4C3C-B7D3-774E0BD38D96}"/>
              </a:ext>
            </a:extLst>
          </p:cNvPr>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[does, makes | is doing, making]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412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faire.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fait.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55B51-D1A4-40D9-8942-39F43E0AACDC}"/>
              </a:ext>
            </a:extLst>
          </p:cNvPr>
          <p:cNvSpPr>
            <a:spLocks noGrp="1"/>
          </p:cNvSpPr>
          <p:nvPr>
            <p:ph type="title"/>
          </p:nvPr>
        </p:nvSpPr>
        <p:spPr>
          <a:xfrm>
            <a:off x="552994" y="168770"/>
            <a:ext cx="533400" cy="634613"/>
          </a:xfrm>
        </p:spPr>
        <p:txBody>
          <a:bodyPr/>
          <a:lstStyle/>
          <a:p>
            <a:r>
              <a:rPr lang="fr-FR" sz="1200" dirty="0">
                <a:solidFill>
                  <a:schemeClr val="bg1"/>
                </a:solidFill>
              </a:rPr>
              <a:t>faire</a:t>
            </a:r>
          </a:p>
        </p:txBody>
      </p:sp>
      <p:sp>
        <p:nvSpPr>
          <p:cNvPr id="9" name="Google Shape;63;p12">
            <a:extLst>
              <a:ext uri="{FF2B5EF4-FFF2-40B4-BE49-F238E27FC236}">
                <a16:creationId xmlns:a16="http://schemas.microsoft.com/office/drawing/2014/main" id="{4AF4DEE5-C25D-42C4-90F6-7331D3E749BF}"/>
              </a:ext>
            </a:extLst>
          </p:cNvPr>
          <p:cNvSpPr txBox="1">
            <a:spLocks/>
          </p:cNvSpPr>
          <p:nvPr/>
        </p:nvSpPr>
        <p:spPr>
          <a:xfrm>
            <a:off x="0" y="1080000"/>
            <a:ext cx="121920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spcBef>
                <a:spcPts val="0"/>
              </a:spcBef>
              <a:buSzPts val="1800"/>
            </a:pPr>
            <a:r>
              <a:rPr lang="en-GB" sz="11520" b="1" dirty="0">
                <a:solidFill>
                  <a:srgbClr val="1E4E79"/>
                </a:solidFill>
              </a:rPr>
              <a:t>faire</a:t>
            </a:r>
            <a:endParaRPr lang="en-GB" sz="3959" dirty="0"/>
          </a:p>
        </p:txBody>
      </p:sp>
      <p:sp>
        <p:nvSpPr>
          <p:cNvPr id="10" name="Google Shape;64;p12">
            <a:extLst>
              <a:ext uri="{FF2B5EF4-FFF2-40B4-BE49-F238E27FC236}">
                <a16:creationId xmlns:a16="http://schemas.microsoft.com/office/drawing/2014/main" id="{47A913A3-1732-4C56-B0F3-42AD77021FD1}"/>
              </a:ext>
            </a:extLst>
          </p:cNvPr>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do, make | doing, making]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Google Shape;65;p12" descr="question mark action button">
            <a:hlinkClick r:id="" action="ppaction://noaction">
              <a:snd r:embed="rId5" name="fait.wav"/>
            </a:hlinkClick>
            <a:extLst>
              <a:ext uri="{FF2B5EF4-FFF2-40B4-BE49-F238E27FC236}">
                <a16:creationId xmlns:a16="http://schemas.microsoft.com/office/drawing/2014/main" id="{F8BD1345-079F-479C-8A0A-D720F6CCC8B5}"/>
              </a:ext>
            </a:extLst>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17" name="Google Shape;66;p12">
            <a:extLst>
              <a:ext uri="{FF2B5EF4-FFF2-40B4-BE49-F238E27FC236}">
                <a16:creationId xmlns:a16="http://schemas.microsoft.com/office/drawing/2014/main" id="{4F9B9D1B-2066-4FE1-916C-6DC5407B1B47}"/>
              </a:ext>
            </a:extLst>
          </p:cNvPr>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a:solidFill>
                  <a:srgbClr val="1E4E79"/>
                </a:solidFill>
                <a:latin typeface="Century Gothic"/>
                <a:ea typeface="Century Gothic"/>
                <a:cs typeface="Century Gothic"/>
                <a:sym typeface="Century Gothic"/>
              </a:rPr>
              <a:t>fait</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8" name="Google Shape;67;p12">
            <a:extLst>
              <a:ext uri="{FF2B5EF4-FFF2-40B4-BE49-F238E27FC236}">
                <a16:creationId xmlns:a16="http://schemas.microsoft.com/office/drawing/2014/main" id="{B1A51509-1982-4344-9C28-BC1BABA6BD10}"/>
              </a:ext>
            </a:extLst>
          </p:cNvPr>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[does, makes | is doing, making]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62;p12" descr="question mark action button">
            <a:hlinkClick r:id="" action="ppaction://noaction">
              <a:snd r:embed="rId6" name="Faire.wav"/>
            </a:hlinkClick>
            <a:extLst>
              <a:ext uri="{FF2B5EF4-FFF2-40B4-BE49-F238E27FC236}">
                <a16:creationId xmlns:a16="http://schemas.microsoft.com/office/drawing/2014/main" id="{7ADF2873-926D-4F91-AAA4-6EA9A024F22B}"/>
              </a:ext>
            </a:extLst>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73386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4" name="fai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888BF-3DC2-440E-A70F-41BBEEDC0022}"/>
              </a:ext>
            </a:extLst>
          </p:cNvPr>
          <p:cNvSpPr>
            <a:spLocks noGrp="1"/>
          </p:cNvSpPr>
          <p:nvPr>
            <p:ph type="title"/>
          </p:nvPr>
        </p:nvSpPr>
        <p:spPr>
          <a:xfrm>
            <a:off x="0" y="193689"/>
            <a:ext cx="425309" cy="584776"/>
          </a:xfrm>
        </p:spPr>
        <p:txBody>
          <a:bodyPr/>
          <a:lstStyle/>
          <a:p>
            <a:r>
              <a:rPr lang="fr-FR" sz="1200" dirty="0">
                <a:solidFill>
                  <a:schemeClr val="bg1"/>
                </a:solidFill>
              </a:rPr>
              <a:t>fait</a:t>
            </a:r>
          </a:p>
        </p:txBody>
      </p:sp>
      <p:sp>
        <p:nvSpPr>
          <p:cNvPr id="8" name="Google Shape;73;p13">
            <a:extLst>
              <a:ext uri="{FF2B5EF4-FFF2-40B4-BE49-F238E27FC236}">
                <a16:creationId xmlns:a16="http://schemas.microsoft.com/office/drawing/2014/main" id="{FA638A13-4D01-4DF5-884B-72050813375A}"/>
              </a:ext>
            </a:extLst>
          </p:cNvPr>
          <p:cNvSpPr txBox="1">
            <a:spLocks/>
          </p:cNvSpPr>
          <p:nvPr/>
        </p:nvSpPr>
        <p:spPr>
          <a:xfrm>
            <a:off x="0" y="1080000"/>
            <a:ext cx="121920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spcBef>
                <a:spcPts val="0"/>
              </a:spcBef>
              <a:buSzPts val="1800"/>
            </a:pPr>
            <a:r>
              <a:rPr lang="en-GB" sz="11500" b="1" dirty="0">
                <a:solidFill>
                  <a:srgbClr val="1E4E79"/>
                </a:solidFill>
              </a:rPr>
              <a:t>faire</a:t>
            </a:r>
            <a:endParaRPr lang="en-GB" sz="11500" dirty="0"/>
          </a:p>
        </p:txBody>
      </p:sp>
      <p:sp>
        <p:nvSpPr>
          <p:cNvPr id="9" name="Google Shape;74;p13">
            <a:extLst>
              <a:ext uri="{FF2B5EF4-FFF2-40B4-BE49-F238E27FC236}">
                <a16:creationId xmlns:a16="http://schemas.microsoft.com/office/drawing/2014/main" id="{92D7A564-34F0-4B92-A193-8BC07F809BB9}"/>
              </a:ext>
            </a:extLst>
          </p:cNvPr>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E4E79"/>
                </a:solidFill>
                <a:latin typeface="Century Gothic"/>
                <a:ea typeface="Century Gothic"/>
                <a:cs typeface="Century Gothic"/>
                <a:sym typeface="Century Gothic"/>
              </a:rPr>
              <a:t>[to do, make | doing, making]</a:t>
            </a:r>
            <a:endParaRPr lang="en-US" sz="1400" kern="0" dirty="0">
              <a:solidFill>
                <a:srgbClr val="000000"/>
              </a:solidFill>
              <a:latin typeface="Arial"/>
              <a:cs typeface="Arial"/>
              <a:sym typeface="Arial"/>
            </a:endParaRPr>
          </a:p>
        </p:txBody>
      </p:sp>
      <p:sp>
        <p:nvSpPr>
          <p:cNvPr id="10" name="Google Shape;75;p13">
            <a:extLst>
              <a:ext uri="{FF2B5EF4-FFF2-40B4-BE49-F238E27FC236}">
                <a16:creationId xmlns:a16="http://schemas.microsoft.com/office/drawing/2014/main" id="{9E252CAF-B858-44BC-8661-A692A1A68FA1}"/>
              </a:ext>
            </a:extLst>
          </p:cNvPr>
          <p:cNvSpPr txBox="1"/>
          <p:nvPr/>
        </p:nvSpPr>
        <p:spPr>
          <a:xfrm>
            <a:off x="2174807" y="4039200"/>
            <a:ext cx="7960268"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000000"/>
              </a:buClr>
              <a:defRPr/>
            </a:pPr>
            <a:r>
              <a:rPr lang="en-GB" sz="6000" kern="0" dirty="0" err="1">
                <a:solidFill>
                  <a:srgbClr val="1E4E79"/>
                </a:solidFill>
                <a:latin typeface="Century Gothic"/>
                <a:ea typeface="Century Gothic"/>
                <a:cs typeface="Century Gothic"/>
                <a:sym typeface="Century Gothic"/>
              </a:rPr>
              <a:t>Léa</a:t>
            </a:r>
            <a:r>
              <a:rPr lang="en-GB" sz="6000" kern="0" dirty="0">
                <a:solidFill>
                  <a:srgbClr val="1E4E79"/>
                </a:solidFill>
                <a:latin typeface="Century Gothic"/>
                <a:ea typeface="Century Gothic"/>
                <a:cs typeface="Century Gothic"/>
                <a:sym typeface="Century Gothic"/>
              </a:rPr>
              <a:t> </a:t>
            </a:r>
            <a:r>
              <a:rPr lang="en-GB" sz="6000" b="1" kern="0" dirty="0">
                <a:solidFill>
                  <a:srgbClr val="E65D00"/>
                </a:solidFill>
                <a:latin typeface="Century Gothic"/>
                <a:ea typeface="Century Gothic"/>
                <a:cs typeface="Century Gothic"/>
                <a:sym typeface="Century Gothic"/>
              </a:rPr>
              <a:t>fait</a:t>
            </a:r>
            <a:r>
              <a:rPr lang="en-GB" sz="6000" kern="0" dirty="0">
                <a:solidFill>
                  <a:srgbClr val="1E4E79"/>
                </a:solidFill>
                <a:latin typeface="Century Gothic"/>
                <a:ea typeface="Century Gothic"/>
                <a:cs typeface="Century Gothic"/>
                <a:sym typeface="Century Gothic"/>
              </a:rPr>
              <a:t> la cuisine.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1" name="Google Shape;76;p13">
            <a:extLst>
              <a:ext uri="{FF2B5EF4-FFF2-40B4-BE49-F238E27FC236}">
                <a16:creationId xmlns:a16="http://schemas.microsoft.com/office/drawing/2014/main" id="{0CF45458-75C6-4A18-9250-B7F037E32175}"/>
              </a:ext>
            </a:extLst>
          </p:cNvPr>
          <p:cNvSpPr txBox="1"/>
          <p:nvPr/>
        </p:nvSpPr>
        <p:spPr>
          <a:xfrm>
            <a:off x="2174807" y="5166000"/>
            <a:ext cx="8138426"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err="1">
                <a:solidFill>
                  <a:srgbClr val="1E4E79"/>
                </a:solidFill>
                <a:latin typeface="Century Gothic"/>
                <a:ea typeface="Century Gothic"/>
                <a:cs typeface="Century Gothic"/>
                <a:sym typeface="Century Gothic"/>
              </a:rPr>
              <a:t>Léa</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65D00"/>
                </a:solidFill>
                <a:effectLst/>
                <a:uLnTx/>
                <a:uFillTx/>
                <a:latin typeface="Century Gothic"/>
                <a:ea typeface="Century Gothic"/>
                <a:cs typeface="Century Gothic"/>
                <a:sym typeface="Century Gothic"/>
              </a:rPr>
              <a:t>does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65D00"/>
                </a:solidFill>
                <a:effectLst/>
                <a:uLnTx/>
                <a:uFillTx/>
                <a:latin typeface="Century Gothic"/>
                <a:ea typeface="Century Gothic"/>
                <a:cs typeface="Century Gothic"/>
                <a:sym typeface="Century Gothic"/>
              </a:rPr>
              <a:t>is </a:t>
            </a:r>
            <a:r>
              <a:rPr lang="en-GB" sz="3200" b="1" kern="0" dirty="0" err="1">
                <a:solidFill>
                  <a:srgbClr val="E65D00"/>
                </a:solidFill>
                <a:latin typeface="Century Gothic"/>
                <a:ea typeface="Century Gothic"/>
                <a:cs typeface="Century Gothic"/>
                <a:sym typeface="Century Gothic"/>
              </a:rPr>
              <a:t>doi</a:t>
            </a:r>
            <a:r>
              <a:rPr kumimoji="0" lang="en-GB" sz="3200" b="1" i="0" u="none" strike="noStrike" kern="0" cap="none" spc="0" normalizeH="0" baseline="0" noProof="0" dirty="0">
                <a:ln>
                  <a:noFill/>
                </a:ln>
                <a:solidFill>
                  <a:srgbClr val="E65D00"/>
                </a:solidFill>
                <a:effectLst/>
                <a:uLnTx/>
                <a:uFillTx/>
                <a:latin typeface="Century Gothic"/>
                <a:ea typeface="Century Gothic"/>
                <a:cs typeface="Century Gothic"/>
                <a:sym typeface="Century Gothic"/>
              </a:rPr>
              <a:t>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cooking.]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1629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lea fai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0329-E54D-4007-9ED2-B08D416E3807}"/>
              </a:ext>
            </a:extLst>
          </p:cNvPr>
          <p:cNvSpPr>
            <a:spLocks noGrp="1"/>
          </p:cNvSpPr>
          <p:nvPr>
            <p:ph type="title"/>
          </p:nvPr>
        </p:nvSpPr>
        <p:spPr>
          <a:xfrm>
            <a:off x="0" y="97525"/>
            <a:ext cx="277166" cy="777104"/>
          </a:xfrm>
          <a:solidFill>
            <a:schemeClr val="bg1"/>
          </a:solidFill>
        </p:spPr>
        <p:txBody>
          <a:bodyPr/>
          <a:lstStyle/>
          <a:p>
            <a:r>
              <a:rPr lang="fr-FR" sz="1200" dirty="0">
                <a:solidFill>
                  <a:schemeClr val="bg1"/>
                </a:solidFill>
              </a:rPr>
              <a:t>faire</a:t>
            </a:r>
          </a:p>
        </p:txBody>
      </p:sp>
      <p:sp>
        <p:nvSpPr>
          <p:cNvPr id="8" name="Google Shape;73;p13">
            <a:extLst>
              <a:ext uri="{FF2B5EF4-FFF2-40B4-BE49-F238E27FC236}">
                <a16:creationId xmlns:a16="http://schemas.microsoft.com/office/drawing/2014/main" id="{B56B290B-ADC8-4AD8-BD26-460FEABFB8B2}"/>
              </a:ext>
            </a:extLst>
          </p:cNvPr>
          <p:cNvSpPr txBox="1">
            <a:spLocks/>
          </p:cNvSpPr>
          <p:nvPr/>
        </p:nvSpPr>
        <p:spPr>
          <a:xfrm>
            <a:off x="0" y="1080000"/>
            <a:ext cx="121920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spcBef>
                <a:spcPts val="0"/>
              </a:spcBef>
              <a:buSzPts val="1800"/>
            </a:pPr>
            <a:r>
              <a:rPr lang="en-GB" sz="11500" b="1" dirty="0">
                <a:solidFill>
                  <a:srgbClr val="1E4E79"/>
                </a:solidFill>
              </a:rPr>
              <a:t>faire</a:t>
            </a:r>
            <a:endParaRPr lang="en-GB" sz="11500" dirty="0"/>
          </a:p>
        </p:txBody>
      </p:sp>
      <p:sp>
        <p:nvSpPr>
          <p:cNvPr id="9" name="Google Shape;74;p13">
            <a:extLst>
              <a:ext uri="{FF2B5EF4-FFF2-40B4-BE49-F238E27FC236}">
                <a16:creationId xmlns:a16="http://schemas.microsoft.com/office/drawing/2014/main" id="{6AC96E8C-87F7-48C0-9977-D187EBB472F4}"/>
              </a:ext>
            </a:extLst>
          </p:cNvPr>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E4E79"/>
                </a:solidFill>
                <a:latin typeface="Century Gothic"/>
                <a:ea typeface="Century Gothic"/>
                <a:cs typeface="Century Gothic"/>
                <a:sym typeface="Century Gothic"/>
              </a:rPr>
              <a:t>[to do, make | doing, making]</a:t>
            </a:r>
            <a:endParaRPr lang="en-US" sz="1400" kern="0" dirty="0">
              <a:solidFill>
                <a:srgbClr val="000000"/>
              </a:solidFill>
              <a:latin typeface="Arial"/>
              <a:cs typeface="Arial"/>
              <a:sym typeface="Arial"/>
            </a:endParaRPr>
          </a:p>
        </p:txBody>
      </p:sp>
      <p:sp>
        <p:nvSpPr>
          <p:cNvPr id="10" name="Google Shape;75;p13">
            <a:extLst>
              <a:ext uri="{FF2B5EF4-FFF2-40B4-BE49-F238E27FC236}">
                <a16:creationId xmlns:a16="http://schemas.microsoft.com/office/drawing/2014/main" id="{8CF06FC3-85E8-4949-B3EC-8F4F42533673}"/>
              </a:ext>
            </a:extLst>
          </p:cNvPr>
          <p:cNvSpPr txBox="1"/>
          <p:nvPr/>
        </p:nvSpPr>
        <p:spPr>
          <a:xfrm>
            <a:off x="1019330" y="4039200"/>
            <a:ext cx="10358203"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000000"/>
              </a:buClr>
              <a:defRPr/>
            </a:pPr>
            <a:r>
              <a:rPr lang="en-GB" sz="6000" kern="0" dirty="0" err="1">
                <a:solidFill>
                  <a:srgbClr val="1E4E79"/>
                </a:solidFill>
                <a:latin typeface="Century Gothic"/>
                <a:ea typeface="Century Gothic"/>
                <a:cs typeface="Century Gothic"/>
                <a:sym typeface="Century Gothic"/>
              </a:rPr>
              <a:t>Léa</a:t>
            </a:r>
            <a:r>
              <a:rPr lang="en-GB" sz="6000" kern="0" dirty="0">
                <a:solidFill>
                  <a:srgbClr val="1E4E79"/>
                </a:solidFill>
                <a:latin typeface="Century Gothic"/>
                <a:ea typeface="Century Gothic"/>
                <a:cs typeface="Century Gothic"/>
                <a:sym typeface="Century Gothic"/>
              </a:rPr>
              <a:t> </a:t>
            </a:r>
            <a:r>
              <a:rPr lang="en-GB" sz="6000" kern="0" dirty="0" err="1">
                <a:solidFill>
                  <a:srgbClr val="1E4E79"/>
                </a:solidFill>
                <a:latin typeface="Century Gothic"/>
                <a:ea typeface="Century Gothic"/>
                <a:cs typeface="Century Gothic"/>
                <a:sym typeface="Century Gothic"/>
              </a:rPr>
              <a:t>aime</a:t>
            </a:r>
            <a:r>
              <a:rPr lang="en-GB" sz="6000" kern="0" dirty="0">
                <a:solidFill>
                  <a:srgbClr val="1E4E79"/>
                </a:solidFill>
                <a:latin typeface="Century Gothic"/>
                <a:ea typeface="Century Gothic"/>
                <a:cs typeface="Century Gothic"/>
                <a:sym typeface="Century Gothic"/>
              </a:rPr>
              <a:t> </a:t>
            </a:r>
            <a:r>
              <a:rPr lang="en-GB" sz="6000" b="1" kern="0" dirty="0">
                <a:solidFill>
                  <a:srgbClr val="E65D00"/>
                </a:solidFill>
                <a:latin typeface="Century Gothic"/>
                <a:ea typeface="Century Gothic"/>
                <a:cs typeface="Century Gothic"/>
                <a:sym typeface="Century Gothic"/>
              </a:rPr>
              <a:t>faire</a:t>
            </a:r>
            <a:r>
              <a:rPr lang="en-GB" sz="6000" kern="0" dirty="0">
                <a:solidFill>
                  <a:srgbClr val="1E4E79"/>
                </a:solidFill>
                <a:latin typeface="Century Gothic"/>
                <a:ea typeface="Century Gothic"/>
                <a:cs typeface="Century Gothic"/>
                <a:sym typeface="Century Gothic"/>
              </a:rPr>
              <a:t> la cuisine. </a:t>
            </a:r>
            <a:endParaRPr lang="en-GB" sz="6000" kern="0" dirty="0">
              <a:solidFill>
                <a:srgbClr val="EA5F00"/>
              </a:solidFill>
              <a:latin typeface="Century Gothic"/>
              <a:ea typeface="Century Gothic"/>
              <a:cs typeface="Century Gothic"/>
              <a:sym typeface="Century Gothic"/>
            </a:endParaRPr>
          </a:p>
        </p:txBody>
      </p:sp>
      <p:sp>
        <p:nvSpPr>
          <p:cNvPr id="11" name="Google Shape;76;p13">
            <a:extLst>
              <a:ext uri="{FF2B5EF4-FFF2-40B4-BE49-F238E27FC236}">
                <a16:creationId xmlns:a16="http://schemas.microsoft.com/office/drawing/2014/main" id="{939E274F-663B-4F4E-839A-C7CE27F647D0}"/>
              </a:ext>
            </a:extLst>
          </p:cNvPr>
          <p:cNvSpPr txBox="1"/>
          <p:nvPr/>
        </p:nvSpPr>
        <p:spPr>
          <a:xfrm>
            <a:off x="2278505" y="5166000"/>
            <a:ext cx="8349521" cy="470302"/>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err="1">
                <a:solidFill>
                  <a:srgbClr val="1E4E79"/>
                </a:solidFill>
                <a:latin typeface="Century Gothic"/>
                <a:ea typeface="Century Gothic"/>
                <a:cs typeface="Century Gothic"/>
                <a:sym typeface="Century Gothic"/>
              </a:rPr>
              <a:t>Léa</a:t>
            </a:r>
            <a:r>
              <a:rPr lang="en-GB" sz="3200" kern="0" dirty="0">
                <a:solidFill>
                  <a:srgbClr val="1E4E79"/>
                </a:solidFill>
                <a:latin typeface="Century Gothic"/>
                <a:ea typeface="Century Gothic"/>
                <a:cs typeface="Century Gothic"/>
                <a:sym typeface="Century Gothic"/>
              </a:rPr>
              <a:t> likes </a:t>
            </a:r>
            <a:r>
              <a:rPr lang="en-GB" sz="3200" b="1" kern="0" dirty="0">
                <a:solidFill>
                  <a:srgbClr val="E65D00"/>
                </a:solidFill>
                <a:latin typeface="Century Gothic"/>
                <a:ea typeface="Century Gothic"/>
                <a:cs typeface="Century Gothic"/>
                <a:sym typeface="Century Gothic"/>
              </a:rPr>
              <a:t>doing </a:t>
            </a:r>
            <a:r>
              <a:rPr lang="en-GB" sz="3200" kern="0" dirty="0">
                <a:solidFill>
                  <a:srgbClr val="1E4E79"/>
                </a:solidFill>
                <a:latin typeface="Century Gothic"/>
                <a:ea typeface="Century Gothic"/>
                <a:cs typeface="Century Gothic"/>
                <a:sym typeface="Century Gothic"/>
              </a:rPr>
              <a:t>the cooking.]</a:t>
            </a:r>
            <a:endParaRPr lang="en-GB" sz="3200" kern="0" dirty="0">
              <a:solidFill>
                <a:srgbClr val="EA5F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83000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lea aime fair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119B8C-9E03-4FC9-9DBB-A69B03141674}"/>
              </a:ext>
            </a:extLst>
          </p:cNvPr>
          <p:cNvSpPr>
            <a:spLocks noGrp="1"/>
          </p:cNvSpPr>
          <p:nvPr>
            <p:ph type="title"/>
          </p:nvPr>
        </p:nvSpPr>
        <p:spPr>
          <a:xfrm>
            <a:off x="0" y="38142"/>
            <a:ext cx="174171" cy="895870"/>
          </a:xfrm>
        </p:spPr>
        <p:txBody>
          <a:bodyPr>
            <a:normAutofit/>
          </a:bodyPr>
          <a:lstStyle/>
          <a:p>
            <a:r>
              <a:rPr lang="fr-FR" sz="1200" dirty="0">
                <a:solidFill>
                  <a:schemeClr val="bg1"/>
                </a:solidFill>
              </a:rPr>
              <a:t>fait</a:t>
            </a:r>
          </a:p>
        </p:txBody>
      </p:sp>
      <p:sp>
        <p:nvSpPr>
          <p:cNvPr id="11" name="Google Shape;91;p15" descr="question mark action button">
            <a:hlinkClick r:id="" action="ppaction://noaction">
              <a:snd r:embed="rId5" name="fait.wav"/>
            </a:hlinkClick>
            <a:extLst>
              <a:ext uri="{FF2B5EF4-FFF2-40B4-BE49-F238E27FC236}">
                <a16:creationId xmlns:a16="http://schemas.microsoft.com/office/drawing/2014/main" id="{C354D269-48B2-4670-8C21-1316D1D06468}"/>
              </a:ext>
            </a:extLst>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 name="Google Shape;92;p15">
            <a:extLst>
              <a:ext uri="{FF2B5EF4-FFF2-40B4-BE49-F238E27FC236}">
                <a16:creationId xmlns:a16="http://schemas.microsoft.com/office/drawing/2014/main" id="{778C8F12-41F6-426B-812A-7839585F634D}"/>
              </a:ext>
            </a:extLst>
          </p:cNvPr>
          <p:cNvSpPr txBox="1">
            <a:spLocks/>
          </p:cNvSpPr>
          <p:nvPr/>
        </p:nvSpPr>
        <p:spPr>
          <a:xfrm>
            <a:off x="0" y="1080000"/>
            <a:ext cx="121920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spcBef>
                <a:spcPts val="0"/>
              </a:spcBef>
              <a:buSzPts val="1800"/>
            </a:pPr>
            <a:r>
              <a:rPr lang="en-GB" sz="11500" b="1" dirty="0">
                <a:solidFill>
                  <a:srgbClr val="1E4E79"/>
                </a:solidFill>
              </a:rPr>
              <a:t>fait</a:t>
            </a:r>
            <a:endParaRPr lang="en-GB" sz="11500" dirty="0"/>
          </a:p>
        </p:txBody>
      </p:sp>
      <p:sp>
        <p:nvSpPr>
          <p:cNvPr id="13" name="Google Shape;93;p15">
            <a:extLst>
              <a:ext uri="{FF2B5EF4-FFF2-40B4-BE49-F238E27FC236}">
                <a16:creationId xmlns:a16="http://schemas.microsoft.com/office/drawing/2014/main" id="{AE53C0EE-2362-4CFC-8288-C627EE7DB14D}"/>
              </a:ext>
            </a:extLst>
          </p:cNvPr>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[does, makes | is doing, making]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Google Shape;94;p15" descr="question mark action button">
            <a:hlinkClick r:id="" action="ppaction://noaction">
              <a:snd r:embed="rId6" name="Zara_fait_le_lit.wav"/>
            </a:hlinkClick>
            <a:extLst>
              <a:ext uri="{FF2B5EF4-FFF2-40B4-BE49-F238E27FC236}">
                <a16:creationId xmlns:a16="http://schemas.microsoft.com/office/drawing/2014/main" id="{297A2303-AA94-4ED4-8C13-38E0EB71EE86}"/>
              </a:ext>
            </a:extLst>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 name="Google Shape;95;p15">
            <a:extLst>
              <a:ext uri="{FF2B5EF4-FFF2-40B4-BE49-F238E27FC236}">
                <a16:creationId xmlns:a16="http://schemas.microsoft.com/office/drawing/2014/main" id="{C701AD88-A732-4C3D-8C99-85DBEECFDC57}"/>
              </a:ext>
            </a:extLst>
          </p:cNvPr>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6000"/>
              <a:defRPr/>
            </a:pPr>
            <a:r>
              <a:rPr lang="en-GB" sz="6000" kern="0" dirty="0" err="1">
                <a:solidFill>
                  <a:srgbClr val="1E4E79"/>
                </a:solidFill>
                <a:latin typeface="Century Gothic"/>
                <a:ea typeface="Century Gothic"/>
                <a:cs typeface="Century Gothic"/>
                <a:sym typeface="Century Gothic"/>
              </a:rPr>
              <a:t>Léa</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la cuisine.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6" name="Google Shape;96;p15">
            <a:extLst>
              <a:ext uri="{FF2B5EF4-FFF2-40B4-BE49-F238E27FC236}">
                <a16:creationId xmlns:a16="http://schemas.microsoft.com/office/drawing/2014/main" id="{48805A3B-12AB-466F-B5E2-38117EA1A97A}"/>
              </a:ext>
            </a:extLst>
          </p:cNvPr>
          <p:cNvSpPr/>
          <p:nvPr/>
        </p:nvSpPr>
        <p:spPr>
          <a:xfrm>
            <a:off x="4361763" y="4039199"/>
            <a:ext cx="212429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a:ln>
                  <a:noFill/>
                </a:ln>
                <a:solidFill>
                  <a:srgbClr val="E65D00"/>
                </a:solidFill>
                <a:effectLst/>
                <a:uLnTx/>
                <a:uFillTx/>
                <a:latin typeface="Century Gothic"/>
                <a:ea typeface="Century Gothic"/>
                <a:cs typeface="Century Gothic"/>
                <a:sym typeface="Century Gothic"/>
              </a:rPr>
              <a:t>fait</a:t>
            </a:r>
            <a:endParaRPr kumimoji="0" sz="6000" b="0" i="0" u="none" strike="noStrike" kern="0" cap="none" spc="0" normalizeH="0" baseline="0" noProof="0" dirty="0">
              <a:ln>
                <a:noFill/>
              </a:ln>
              <a:solidFill>
                <a:srgbClr val="E65D00"/>
              </a:solidFill>
              <a:effectLst/>
              <a:uLnTx/>
              <a:uFillTx/>
              <a:latin typeface="Century Gothic"/>
              <a:ea typeface="Century Gothic"/>
              <a:cs typeface="Century Gothic"/>
              <a:sym typeface="Century Gothic"/>
            </a:endParaRPr>
          </a:p>
        </p:txBody>
      </p:sp>
      <p:sp>
        <p:nvSpPr>
          <p:cNvPr id="17" name="Google Shape;97;p15">
            <a:extLst>
              <a:ext uri="{FF2B5EF4-FFF2-40B4-BE49-F238E27FC236}">
                <a16:creationId xmlns:a16="http://schemas.microsoft.com/office/drawing/2014/main" id="{5AAAF78E-4965-4341-B5EF-BCDD892021BF}"/>
              </a:ext>
            </a:extLst>
          </p:cNvPr>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err="1">
                <a:solidFill>
                  <a:srgbClr val="1E4E79"/>
                </a:solidFill>
                <a:latin typeface="Century Gothic"/>
                <a:ea typeface="Century Gothic"/>
                <a:cs typeface="Century Gothic"/>
                <a:sym typeface="Century Gothic"/>
              </a:rPr>
              <a:t>Léa</a:t>
            </a:r>
            <a:r>
              <a:rPr lang="en-GB" sz="3200" kern="0" dirty="0">
                <a:solidFill>
                  <a:srgbClr val="1E4E79"/>
                </a:solidFill>
                <a:latin typeface="Century Gothic"/>
                <a:ea typeface="Century Gothic"/>
                <a:cs typeface="Century Gothic"/>
                <a:sym typeface="Century Gothic"/>
              </a:rPr>
              <a:t> </a:t>
            </a:r>
            <a:r>
              <a:rPr lang="en-GB" sz="3200" b="1" kern="0" dirty="0">
                <a:solidFill>
                  <a:srgbClr val="E65D00"/>
                </a:solidFill>
                <a:latin typeface="Century Gothic"/>
                <a:ea typeface="Century Gothic"/>
                <a:cs typeface="Century Gothic"/>
                <a:sym typeface="Century Gothic"/>
              </a:rPr>
              <a:t>does </a:t>
            </a:r>
            <a:r>
              <a:rPr lang="en-GB" sz="3200" kern="0" dirty="0">
                <a:solidFill>
                  <a:srgbClr val="1E4E79"/>
                </a:solidFill>
                <a:latin typeface="Century Gothic"/>
                <a:ea typeface="Century Gothic"/>
                <a:cs typeface="Century Gothic"/>
                <a:sym typeface="Century Gothic"/>
              </a:rPr>
              <a:t>the cooking.]</a:t>
            </a:r>
            <a:endParaRPr lang="en-GB" sz="3200" kern="0" dirty="0">
              <a:solidFill>
                <a:srgbClr val="EA5F00"/>
              </a:solidFill>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9867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fai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4" name="lea fai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FE87-1B1A-4E6E-9720-1C41A856D613}"/>
              </a:ext>
            </a:extLst>
          </p:cNvPr>
          <p:cNvSpPr>
            <a:spLocks noGrp="1"/>
          </p:cNvSpPr>
          <p:nvPr>
            <p:ph type="title"/>
          </p:nvPr>
        </p:nvSpPr>
        <p:spPr>
          <a:xfrm>
            <a:off x="0" y="0"/>
            <a:ext cx="206829" cy="1189784"/>
          </a:xfrm>
        </p:spPr>
        <p:txBody>
          <a:bodyPr/>
          <a:lstStyle/>
          <a:p>
            <a:r>
              <a:rPr lang="fr-FR" sz="1200" dirty="0">
                <a:solidFill>
                  <a:schemeClr val="bg1"/>
                </a:solidFill>
              </a:rPr>
              <a:t>faire</a:t>
            </a:r>
          </a:p>
        </p:txBody>
      </p:sp>
      <p:sp>
        <p:nvSpPr>
          <p:cNvPr id="11" name="Google Shape;91;p15" descr="question mark action button">
            <a:hlinkClick r:id="" action="ppaction://noaction">
              <a:snd r:embed="rId5" name="Faire.wav"/>
            </a:hlinkClick>
            <a:extLst>
              <a:ext uri="{FF2B5EF4-FFF2-40B4-BE49-F238E27FC236}">
                <a16:creationId xmlns:a16="http://schemas.microsoft.com/office/drawing/2014/main" id="{2C27DF44-F92C-41D5-8F8C-B0AE70312772}"/>
              </a:ext>
            </a:extLst>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 name="Google Shape;92;p15">
            <a:extLst>
              <a:ext uri="{FF2B5EF4-FFF2-40B4-BE49-F238E27FC236}">
                <a16:creationId xmlns:a16="http://schemas.microsoft.com/office/drawing/2014/main" id="{E58C7870-A59D-4D80-9119-7D32F675CFE2}"/>
              </a:ext>
            </a:extLst>
          </p:cNvPr>
          <p:cNvSpPr txBox="1">
            <a:spLocks/>
          </p:cNvSpPr>
          <p:nvPr/>
        </p:nvSpPr>
        <p:spPr>
          <a:xfrm>
            <a:off x="0" y="1080000"/>
            <a:ext cx="12192000" cy="1325563"/>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spcBef>
                <a:spcPts val="0"/>
              </a:spcBef>
              <a:buSzPts val="1800"/>
            </a:pPr>
            <a:r>
              <a:rPr lang="en-GB" sz="11500" b="1" dirty="0">
                <a:solidFill>
                  <a:srgbClr val="1E4E79"/>
                </a:solidFill>
              </a:rPr>
              <a:t>faire</a:t>
            </a:r>
            <a:endParaRPr lang="en-GB" sz="11500" dirty="0"/>
          </a:p>
        </p:txBody>
      </p:sp>
      <p:sp>
        <p:nvSpPr>
          <p:cNvPr id="13" name="Google Shape;93;p15">
            <a:extLst>
              <a:ext uri="{FF2B5EF4-FFF2-40B4-BE49-F238E27FC236}">
                <a16:creationId xmlns:a16="http://schemas.microsoft.com/office/drawing/2014/main" id="{199C46BB-FD40-4A2D-9A30-B7AEA011DB61}"/>
              </a:ext>
            </a:extLst>
          </p:cNvPr>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US" sz="3200" kern="0" dirty="0">
                <a:solidFill>
                  <a:srgbClr val="1E4E79"/>
                </a:solidFill>
                <a:latin typeface="Century Gothic"/>
                <a:ea typeface="Century Gothic"/>
                <a:cs typeface="Century Gothic"/>
                <a:sym typeface="Century Gothic"/>
              </a:rPr>
              <a:t>[to do, make | doing, making]</a:t>
            </a:r>
            <a:endParaRPr lang="en-US" sz="1400" kern="0" dirty="0">
              <a:solidFill>
                <a:srgbClr val="000000"/>
              </a:solidFill>
              <a:latin typeface="Arial"/>
              <a:cs typeface="Arial"/>
              <a:sym typeface="Arial"/>
            </a:endParaRPr>
          </a:p>
        </p:txBody>
      </p:sp>
      <p:sp>
        <p:nvSpPr>
          <p:cNvPr id="14" name="Google Shape;94;p15" descr="question mark action button">
            <a:extLst>
              <a:ext uri="{FF2B5EF4-FFF2-40B4-BE49-F238E27FC236}">
                <a16:creationId xmlns:a16="http://schemas.microsoft.com/office/drawing/2014/main" id="{7AE34B69-008D-4FF2-A7B6-0996A045744F}"/>
              </a:ext>
            </a:extLst>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 name="Google Shape;95;p15">
            <a:extLst>
              <a:ext uri="{FF2B5EF4-FFF2-40B4-BE49-F238E27FC236}">
                <a16:creationId xmlns:a16="http://schemas.microsoft.com/office/drawing/2014/main" id="{6EA4DFB4-4EC9-4EA8-87A4-72B33E3257BA}"/>
              </a:ext>
            </a:extLst>
          </p:cNvPr>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000000"/>
              </a:buClr>
              <a:defRPr/>
            </a:pPr>
            <a:r>
              <a:rPr lang="en-GB" sz="6000" kern="0" dirty="0" err="1">
                <a:solidFill>
                  <a:srgbClr val="1E4E79"/>
                </a:solidFill>
                <a:latin typeface="Century Gothic"/>
                <a:ea typeface="Century Gothic"/>
                <a:cs typeface="Century Gothic"/>
                <a:sym typeface="Century Gothic"/>
              </a:rPr>
              <a:t>Léa</a:t>
            </a:r>
            <a:r>
              <a:rPr lang="en-GB" sz="6000" kern="0" dirty="0">
                <a:solidFill>
                  <a:srgbClr val="1E4E79"/>
                </a:solidFill>
                <a:latin typeface="Century Gothic"/>
                <a:ea typeface="Century Gothic"/>
                <a:cs typeface="Century Gothic"/>
                <a:sym typeface="Century Gothic"/>
              </a:rPr>
              <a:t> </a:t>
            </a:r>
            <a:r>
              <a:rPr lang="en-GB" sz="6000" kern="0" dirty="0" err="1">
                <a:solidFill>
                  <a:srgbClr val="1E4E79"/>
                </a:solidFill>
                <a:latin typeface="Century Gothic"/>
                <a:ea typeface="Century Gothic"/>
                <a:cs typeface="Century Gothic"/>
                <a:sym typeface="Century Gothic"/>
              </a:rPr>
              <a:t>aime</a:t>
            </a:r>
            <a:r>
              <a:rPr lang="en-GB" sz="6000" kern="0" dirty="0">
                <a:solidFill>
                  <a:srgbClr val="1E4E79"/>
                </a:solidFill>
                <a:latin typeface="Century Gothic"/>
                <a:ea typeface="Century Gothic"/>
                <a:cs typeface="Century Gothic"/>
                <a:sym typeface="Century Gothic"/>
              </a:rPr>
              <a:t>          la cuisine. </a:t>
            </a:r>
            <a:endParaRPr lang="en-GB" sz="6000" kern="0" dirty="0">
              <a:solidFill>
                <a:srgbClr val="EA5F00"/>
              </a:solidFill>
              <a:latin typeface="Century Gothic"/>
              <a:ea typeface="Century Gothic"/>
              <a:cs typeface="Century Gothic"/>
              <a:sym typeface="Century Gothic"/>
            </a:endParaRPr>
          </a:p>
        </p:txBody>
      </p:sp>
      <p:sp>
        <p:nvSpPr>
          <p:cNvPr id="16" name="Google Shape;96;p15">
            <a:extLst>
              <a:ext uri="{FF2B5EF4-FFF2-40B4-BE49-F238E27FC236}">
                <a16:creationId xmlns:a16="http://schemas.microsoft.com/office/drawing/2014/main" id="{34EE8A9B-8FEE-4453-80F6-5F1F0B6CDB4F}"/>
              </a:ext>
            </a:extLst>
          </p:cNvPr>
          <p:cNvSpPr/>
          <p:nvPr/>
        </p:nvSpPr>
        <p:spPr>
          <a:xfrm>
            <a:off x="5145935" y="4039199"/>
            <a:ext cx="212429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a:ln>
                  <a:noFill/>
                </a:ln>
                <a:solidFill>
                  <a:srgbClr val="E65D00"/>
                </a:solidFill>
                <a:effectLst/>
                <a:uLnTx/>
                <a:uFillTx/>
                <a:latin typeface="Century Gothic"/>
                <a:ea typeface="Century Gothic"/>
                <a:cs typeface="Century Gothic"/>
                <a:sym typeface="Century Gothic"/>
              </a:rPr>
              <a:t>faire</a:t>
            </a:r>
            <a:endParaRPr kumimoji="0" sz="6000" b="0" i="0" u="none" strike="noStrike" kern="0" cap="none" spc="0" normalizeH="0" baseline="0" noProof="0" dirty="0">
              <a:ln>
                <a:noFill/>
              </a:ln>
              <a:solidFill>
                <a:srgbClr val="E65D00"/>
              </a:solidFill>
              <a:effectLst/>
              <a:uLnTx/>
              <a:uFillTx/>
              <a:latin typeface="Century Gothic"/>
              <a:ea typeface="Century Gothic"/>
              <a:cs typeface="Century Gothic"/>
              <a:sym typeface="Century Gothic"/>
            </a:endParaRPr>
          </a:p>
        </p:txBody>
      </p:sp>
      <p:sp>
        <p:nvSpPr>
          <p:cNvPr id="17" name="Google Shape;97;p15">
            <a:extLst>
              <a:ext uri="{FF2B5EF4-FFF2-40B4-BE49-F238E27FC236}">
                <a16:creationId xmlns:a16="http://schemas.microsoft.com/office/drawing/2014/main" id="{41C031BF-2CB7-410B-A9DD-4CC8B31AF0AC}"/>
              </a:ext>
            </a:extLst>
          </p:cNvPr>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err="1">
                <a:solidFill>
                  <a:srgbClr val="1E4E79"/>
                </a:solidFill>
                <a:latin typeface="Century Gothic"/>
                <a:ea typeface="Century Gothic"/>
                <a:cs typeface="Century Gothic"/>
                <a:sym typeface="Century Gothic"/>
              </a:rPr>
              <a:t>Léa</a:t>
            </a:r>
            <a:r>
              <a:rPr lang="en-GB" sz="3200" kern="0" dirty="0">
                <a:solidFill>
                  <a:srgbClr val="1E4E79"/>
                </a:solidFill>
                <a:latin typeface="Century Gothic"/>
                <a:ea typeface="Century Gothic"/>
                <a:cs typeface="Century Gothic"/>
                <a:sym typeface="Century Gothic"/>
              </a:rPr>
              <a:t> likes </a:t>
            </a:r>
            <a:r>
              <a:rPr lang="en-GB" sz="3200" b="1" kern="0" dirty="0">
                <a:solidFill>
                  <a:srgbClr val="E65D00"/>
                </a:solidFill>
                <a:latin typeface="Century Gothic"/>
                <a:ea typeface="Century Gothic"/>
                <a:cs typeface="Century Gothic"/>
                <a:sym typeface="Century Gothic"/>
              </a:rPr>
              <a:t>doing </a:t>
            </a:r>
            <a:r>
              <a:rPr lang="en-GB" sz="3200" kern="0" dirty="0">
                <a:solidFill>
                  <a:srgbClr val="1E4E79"/>
                </a:solidFill>
                <a:latin typeface="Century Gothic"/>
                <a:ea typeface="Century Gothic"/>
                <a:cs typeface="Century Gothic"/>
                <a:sym typeface="Century Gothic"/>
              </a:rPr>
              <a:t>the cooking.]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5842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4" name="lea aime fair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6819" y="4254971"/>
            <a:ext cx="1317603" cy="1246859"/>
          </a:xfrm>
          <a:prstGeom prst="rect">
            <a:avLst/>
          </a:prstGeom>
        </p:spPr>
      </p:pic>
      <p:sp>
        <p:nvSpPr>
          <p:cNvPr id="22" name="Rectangle 21"/>
          <p:cNvSpPr/>
          <p:nvPr/>
        </p:nvSpPr>
        <p:spPr>
          <a:xfrm>
            <a:off x="5483539" y="2673472"/>
            <a:ext cx="3565400" cy="615553"/>
          </a:xfrm>
          <a:prstGeom prst="rect">
            <a:avLst/>
          </a:prstGeom>
          <a:noFill/>
        </p:spPr>
        <p:txBody>
          <a:bodyPr wrap="none" lIns="91440" tIns="45720" rIns="91440" bIns="45720">
            <a:spAutoFit/>
          </a:bodyPr>
          <a:lstStyle/>
          <a:p>
            <a:pPr algn="ctr"/>
            <a:r>
              <a:rPr lang="en-US" sz="3400" dirty="0">
                <a:solidFill>
                  <a:srgbClr val="115076"/>
                </a:solidFill>
                <a:latin typeface="Century Gothic" panose="020B0502020202020204" pitchFamily="34" charset="0"/>
              </a:rPr>
              <a:t>faire le ménage</a:t>
            </a:r>
          </a:p>
        </p:txBody>
      </p:sp>
      <p:sp>
        <p:nvSpPr>
          <p:cNvPr id="23" name="Rectangle 22"/>
          <p:cNvSpPr/>
          <p:nvPr/>
        </p:nvSpPr>
        <p:spPr>
          <a:xfrm>
            <a:off x="388189" y="2580704"/>
            <a:ext cx="2084224" cy="615553"/>
          </a:xfrm>
          <a:prstGeom prst="rect">
            <a:avLst/>
          </a:prstGeom>
          <a:noFill/>
        </p:spPr>
        <p:txBody>
          <a:bodyPr wrap="none" lIns="91440" tIns="45720" rIns="91440" bIns="45720">
            <a:spAutoFit/>
          </a:bodyPr>
          <a:lstStyle/>
          <a:p>
            <a:pPr algn="ctr"/>
            <a:r>
              <a:rPr lang="en-US" sz="3400" dirty="0">
                <a:solidFill>
                  <a:srgbClr val="115076"/>
                </a:solidFill>
                <a:latin typeface="Century Gothic" panose="020B0502020202020204" pitchFamily="34" charset="0"/>
              </a:rPr>
              <a:t>faire le lit</a:t>
            </a:r>
          </a:p>
        </p:txBody>
      </p:sp>
      <p:sp>
        <p:nvSpPr>
          <p:cNvPr id="24" name="Rectangle 23"/>
          <p:cNvSpPr/>
          <p:nvPr/>
        </p:nvSpPr>
        <p:spPr>
          <a:xfrm>
            <a:off x="2329437" y="3240716"/>
            <a:ext cx="3377848" cy="615553"/>
          </a:xfrm>
          <a:prstGeom prst="rect">
            <a:avLst/>
          </a:prstGeom>
          <a:noFill/>
        </p:spPr>
        <p:txBody>
          <a:bodyPr wrap="none" lIns="91440" tIns="45720" rIns="91440" bIns="45720">
            <a:spAutoFit/>
          </a:bodyPr>
          <a:lstStyle/>
          <a:p>
            <a:pPr algn="ctr"/>
            <a:r>
              <a:rPr lang="en-US" sz="3400" dirty="0">
                <a:solidFill>
                  <a:srgbClr val="115076"/>
                </a:solidFill>
                <a:latin typeface="Century Gothic" panose="020B0502020202020204" pitchFamily="34" charset="0"/>
              </a:rPr>
              <a:t>faire le </a:t>
            </a:r>
            <a:r>
              <a:rPr lang="en-US" sz="3400" dirty="0" err="1">
                <a:solidFill>
                  <a:srgbClr val="115076"/>
                </a:solidFill>
                <a:latin typeface="Century Gothic" panose="020B0502020202020204" pitchFamily="34" charset="0"/>
              </a:rPr>
              <a:t>modèle</a:t>
            </a:r>
            <a:endParaRPr lang="en-US" sz="3400" dirty="0">
              <a:solidFill>
                <a:srgbClr val="115076"/>
              </a:solidFill>
              <a:latin typeface="Century Gothic" panose="020B0502020202020204" pitchFamily="34" charset="0"/>
            </a:endParaRPr>
          </a:p>
        </p:txBody>
      </p:sp>
      <p:sp>
        <p:nvSpPr>
          <p:cNvPr id="25" name="Rectangle 24"/>
          <p:cNvSpPr/>
          <p:nvPr/>
        </p:nvSpPr>
        <p:spPr>
          <a:xfrm>
            <a:off x="8889275" y="2955819"/>
            <a:ext cx="3185487" cy="615553"/>
          </a:xfrm>
          <a:prstGeom prst="rect">
            <a:avLst/>
          </a:prstGeom>
          <a:noFill/>
        </p:spPr>
        <p:txBody>
          <a:bodyPr wrap="none" lIns="91440" tIns="45720" rIns="91440" bIns="45720">
            <a:spAutoFit/>
          </a:bodyPr>
          <a:lstStyle/>
          <a:p>
            <a:pPr algn="ctr"/>
            <a:r>
              <a:rPr lang="en-US" sz="3400" dirty="0">
                <a:solidFill>
                  <a:srgbClr val="115076"/>
                </a:solidFill>
                <a:latin typeface="Century Gothic" panose="020B0502020202020204" pitchFamily="34" charset="0"/>
              </a:rPr>
              <a:t>faire la cuisine</a:t>
            </a:r>
          </a:p>
        </p:txBody>
      </p:sp>
      <p:sp>
        <p:nvSpPr>
          <p:cNvPr id="26" name="Rectangle 25"/>
          <p:cNvSpPr/>
          <p:nvPr/>
        </p:nvSpPr>
        <p:spPr>
          <a:xfrm>
            <a:off x="236439" y="5417782"/>
            <a:ext cx="3749744" cy="615553"/>
          </a:xfrm>
          <a:prstGeom prst="rect">
            <a:avLst/>
          </a:prstGeom>
          <a:noFill/>
        </p:spPr>
        <p:txBody>
          <a:bodyPr wrap="none" lIns="91440" tIns="45720" rIns="91440" bIns="45720">
            <a:spAutoFit/>
          </a:bodyPr>
          <a:lstStyle/>
          <a:p>
            <a:pPr algn="ctr"/>
            <a:r>
              <a:rPr lang="en-US" sz="3400" dirty="0">
                <a:solidFill>
                  <a:srgbClr val="115076"/>
                </a:solidFill>
                <a:latin typeface="Century Gothic" panose="020B0502020202020204" pitchFamily="34" charset="0"/>
              </a:rPr>
              <a:t>faire </a:t>
            </a:r>
            <a:r>
              <a:rPr lang="en-US" sz="3400" dirty="0" err="1">
                <a:solidFill>
                  <a:srgbClr val="115076"/>
                </a:solidFill>
                <a:latin typeface="Century Gothic" panose="020B0502020202020204" pitchFamily="34" charset="0"/>
              </a:rPr>
              <a:t>une</a:t>
            </a:r>
            <a:r>
              <a:rPr lang="en-US" sz="3400" dirty="0">
                <a:solidFill>
                  <a:srgbClr val="115076"/>
                </a:solidFill>
                <a:latin typeface="Century Gothic" panose="020B0502020202020204" pitchFamily="34" charset="0"/>
              </a:rPr>
              <a:t> </a:t>
            </a:r>
            <a:r>
              <a:rPr lang="en-US" sz="3400" dirty="0" err="1">
                <a:solidFill>
                  <a:srgbClr val="115076"/>
                </a:solidFill>
                <a:latin typeface="Century Gothic" panose="020B0502020202020204" pitchFamily="34" charset="0"/>
              </a:rPr>
              <a:t>activité</a:t>
            </a:r>
            <a:endParaRPr lang="en-US" sz="3400" dirty="0">
              <a:solidFill>
                <a:srgbClr val="115076"/>
              </a:solidFill>
              <a:latin typeface="Century Gothic" panose="020B0502020202020204" pitchFamily="34" charset="0"/>
            </a:endParaRPr>
          </a:p>
        </p:txBody>
      </p:sp>
      <p:sp>
        <p:nvSpPr>
          <p:cNvPr id="27" name="Rectangle 26"/>
          <p:cNvSpPr/>
          <p:nvPr/>
        </p:nvSpPr>
        <p:spPr>
          <a:xfrm>
            <a:off x="4510719" y="5417782"/>
            <a:ext cx="3488454" cy="615553"/>
          </a:xfrm>
          <a:prstGeom prst="rect">
            <a:avLst/>
          </a:prstGeom>
          <a:noFill/>
        </p:spPr>
        <p:txBody>
          <a:bodyPr wrap="none" lIns="91440" tIns="45720" rIns="91440" bIns="45720">
            <a:spAutoFit/>
          </a:bodyPr>
          <a:lstStyle/>
          <a:p>
            <a:pPr algn="ctr"/>
            <a:r>
              <a:rPr lang="en-US" sz="3400" dirty="0">
                <a:solidFill>
                  <a:srgbClr val="115076"/>
                </a:solidFill>
                <a:latin typeface="Century Gothic" panose="020B0502020202020204" pitchFamily="34" charset="0"/>
              </a:rPr>
              <a:t>faire les courses</a:t>
            </a:r>
          </a:p>
        </p:txBody>
      </p:sp>
      <p:sp>
        <p:nvSpPr>
          <p:cNvPr id="28" name="Rectangle 27"/>
          <p:cNvSpPr/>
          <p:nvPr/>
        </p:nvSpPr>
        <p:spPr>
          <a:xfrm>
            <a:off x="8511234" y="5417783"/>
            <a:ext cx="3398686" cy="615553"/>
          </a:xfrm>
          <a:prstGeom prst="rect">
            <a:avLst/>
          </a:prstGeom>
          <a:noFill/>
        </p:spPr>
        <p:txBody>
          <a:bodyPr wrap="none" lIns="91440" tIns="45720" rIns="91440" bIns="45720">
            <a:spAutoFit/>
          </a:bodyPr>
          <a:lstStyle/>
          <a:p>
            <a:pPr algn="ctr"/>
            <a:r>
              <a:rPr lang="en-US" sz="3400" dirty="0">
                <a:solidFill>
                  <a:srgbClr val="115076"/>
                </a:solidFill>
                <a:latin typeface="Century Gothic" panose="020B0502020202020204" pitchFamily="34" charset="0"/>
              </a:rPr>
              <a:t>faire les devoirs</a:t>
            </a:r>
          </a:p>
        </p:txBody>
      </p:sp>
      <p:pic>
        <p:nvPicPr>
          <p:cNvPr id="29" name="Picture 28" descr="background rectangle">
            <a:extLst>
              <a:ext uri="{FF2B5EF4-FFF2-40B4-BE49-F238E27FC236}">
                <a16:creationId xmlns:a16="http://schemas.microsoft.com/office/drawing/2014/main" id="{F7B3D6C7-FEF8-4E21-98BF-9975BC13A46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31F75301-F304-4D88-AA8C-A010B0E5C9AC}"/>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33" name="Rounded Rectangle 46">
            <a:extLst>
              <a:ext uri="{FF2B5EF4-FFF2-40B4-BE49-F238E27FC236}">
                <a16:creationId xmlns:a16="http://schemas.microsoft.com/office/drawing/2014/main" id="{B6BD71F0-5164-4AB3-86FA-AFA8CDE4554F}"/>
              </a:ext>
            </a:extLst>
          </p:cNvPr>
          <p:cNvSpPr/>
          <p:nvPr/>
        </p:nvSpPr>
        <p:spPr>
          <a:xfrm>
            <a:off x="10639168" y="249870"/>
            <a:ext cx="1270752"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1" name="Picture 4" descr="Notepad Issue Write - Free image on Pixabay">
            <a:extLst>
              <a:ext uri="{FF2B5EF4-FFF2-40B4-BE49-F238E27FC236}">
                <a16:creationId xmlns:a16="http://schemas.microsoft.com/office/drawing/2014/main" id="{2497D5DB-EA58-4EF4-BC77-F79D5EBC34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3673" y="4225958"/>
            <a:ext cx="1273807" cy="123770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ucket, Cleaning, Supplies, Housework, Household">
            <a:extLst>
              <a:ext uri="{FF2B5EF4-FFF2-40B4-BE49-F238E27FC236}">
                <a16:creationId xmlns:a16="http://schemas.microsoft.com/office/drawing/2014/main" id="{5C2549FD-74FE-4AFB-9991-2A3585F0CC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8058" y="1044234"/>
            <a:ext cx="1615428" cy="15364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ooking Pans Glove Clip Art">
            <a:extLst>
              <a:ext uri="{FF2B5EF4-FFF2-40B4-BE49-F238E27FC236}">
                <a16:creationId xmlns:a16="http://schemas.microsoft.com/office/drawing/2014/main" id="{0E54C29F-4D21-4624-AD7A-5083DD0414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4151" y="1663985"/>
            <a:ext cx="1692850" cy="122449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ingle Bed Clip Art">
            <a:extLst>
              <a:ext uri="{FF2B5EF4-FFF2-40B4-BE49-F238E27FC236}">
                <a16:creationId xmlns:a16="http://schemas.microsoft.com/office/drawing/2014/main" id="{57A74039-A777-478B-818D-22E2CE9EB7E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1930" y="1411463"/>
            <a:ext cx="2080762" cy="11721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26285" y="1562755"/>
            <a:ext cx="1470778" cy="1684915"/>
          </a:xfrm>
          <a:prstGeom prst="rect">
            <a:avLst/>
          </a:prstGeom>
        </p:spPr>
      </p:pic>
      <p:grpSp>
        <p:nvGrpSpPr>
          <p:cNvPr id="6" name="Group 5"/>
          <p:cNvGrpSpPr/>
          <p:nvPr/>
        </p:nvGrpSpPr>
        <p:grpSpPr>
          <a:xfrm>
            <a:off x="532625" y="3856269"/>
            <a:ext cx="3703559" cy="1714855"/>
            <a:chOff x="532625" y="3856269"/>
            <a:chExt cx="3703559" cy="1714855"/>
          </a:xfrm>
        </p:grpSpPr>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1700" y="4145138"/>
              <a:ext cx="1791735" cy="1152683"/>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2625" y="3856269"/>
              <a:ext cx="1621869" cy="1481307"/>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26974" y="4184063"/>
              <a:ext cx="1809210" cy="1387061"/>
            </a:xfrm>
            <a:prstGeom prst="rect">
              <a:avLst/>
            </a:prstGeom>
          </p:spPr>
        </p:pic>
      </p:grpSp>
    </p:spTree>
    <p:extLst>
      <p:ext uri="{BB962C8B-B14F-4D97-AF65-F5344CB8AC3E}">
        <p14:creationId xmlns:p14="http://schemas.microsoft.com/office/powerpoint/2010/main" val="40424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6723676" y="408237"/>
            <a:ext cx="256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fait quoi?</a:t>
            </a:r>
          </a:p>
        </p:txBody>
      </p:sp>
      <p:graphicFrame>
        <p:nvGraphicFramePr>
          <p:cNvPr id="2" name="Table 2">
            <a:extLst>
              <a:ext uri="{FF2B5EF4-FFF2-40B4-BE49-F238E27FC236}">
                <a16:creationId xmlns:a16="http://schemas.microsoft.com/office/drawing/2014/main" id="{33D33959-CCBF-4BE5-9AA6-24D5D2D4BAFB}"/>
              </a:ext>
            </a:extLst>
          </p:cNvPr>
          <p:cNvGraphicFramePr>
            <a:graphicFrameLocks noGrp="1"/>
          </p:cNvGraphicFramePr>
          <p:nvPr>
            <p:extLst>
              <p:ext uri="{D42A27DB-BD31-4B8C-83A1-F6EECF244321}">
                <p14:modId xmlns:p14="http://schemas.microsoft.com/office/powerpoint/2010/main" val="3555878289"/>
              </p:ext>
            </p:extLst>
          </p:nvPr>
        </p:nvGraphicFramePr>
        <p:xfrm>
          <a:off x="1710476" y="1237371"/>
          <a:ext cx="9885238" cy="5053409"/>
        </p:xfrm>
        <a:graphic>
          <a:graphicData uri="http://schemas.openxmlformats.org/drawingml/2006/table">
            <a:tbl>
              <a:tblPr firstRow="1" bandRow="1">
                <a:tableStyleId>{5C22544A-7EE6-4342-B048-85BDC9FD1C3A}</a:tableStyleId>
              </a:tblPr>
              <a:tblGrid>
                <a:gridCol w="1767242">
                  <a:extLst>
                    <a:ext uri="{9D8B030D-6E8A-4147-A177-3AD203B41FA5}">
                      <a16:colId xmlns:a16="http://schemas.microsoft.com/office/drawing/2014/main" val="813304929"/>
                    </a:ext>
                  </a:extLst>
                </a:gridCol>
                <a:gridCol w="3987068">
                  <a:extLst>
                    <a:ext uri="{9D8B030D-6E8A-4147-A177-3AD203B41FA5}">
                      <a16:colId xmlns:a16="http://schemas.microsoft.com/office/drawing/2014/main" val="3869452158"/>
                    </a:ext>
                  </a:extLst>
                </a:gridCol>
                <a:gridCol w="4130928">
                  <a:extLst>
                    <a:ext uri="{9D8B030D-6E8A-4147-A177-3AD203B41FA5}">
                      <a16:colId xmlns:a16="http://schemas.microsoft.com/office/drawing/2014/main" val="1142440089"/>
                    </a:ext>
                  </a:extLst>
                </a:gridCol>
              </a:tblGrid>
              <a:tr h="497764">
                <a:tc>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Il/ elle fait…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Extra info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1072927"/>
                  </a:ext>
                </a:extLst>
              </a:tr>
              <a:tr h="1474320">
                <a:tc>
                  <a:txBody>
                    <a:bodyPr/>
                    <a:lstStyle/>
                    <a:p>
                      <a:pPr algn="ctr"/>
                      <a:endParaRPr lang="fr-FR" sz="2400" b="0" dirty="0">
                        <a:solidFill>
                          <a:srgbClr val="115076"/>
                        </a:solidFill>
                      </a:endParaRPr>
                    </a:p>
                    <a:p>
                      <a:pPr algn="ctr"/>
                      <a:endParaRPr lang="fr-FR" sz="2400" b="0" dirty="0">
                        <a:solidFill>
                          <a:srgbClr val="115076"/>
                        </a:solidFill>
                      </a:endParaRPr>
                    </a:p>
                    <a:p>
                      <a:pPr algn="ctr"/>
                      <a:r>
                        <a:rPr lang="fr-FR" sz="2400" b="0" dirty="0">
                          <a:solidFill>
                            <a:srgbClr val="115076"/>
                          </a:solidFill>
                        </a:rPr>
                        <a:t>Léa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1">
                              <a:lumMod val="50000"/>
                            </a:schemeClr>
                          </a:solidFill>
                        </a:rPr>
                        <a:t>le lit, les devoirs, la cuisine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chemeClr val="accent1">
                              <a:lumMod val="50000"/>
                            </a:schemeClr>
                          </a:solidFill>
                        </a:rPr>
                        <a:t>Elle a un ordinateur, elle </a:t>
                      </a:r>
                      <a:r>
                        <a:rPr lang="en-GB" sz="2400" kern="1200" dirty="0">
                          <a:solidFill>
                            <a:schemeClr val="accent1">
                              <a:lumMod val="50000"/>
                            </a:schemeClr>
                          </a:solidFill>
                          <a:effectLst/>
                          <a:latin typeface="+mn-lt"/>
                          <a:ea typeface="+mn-ea"/>
                          <a:cs typeface="+mn-cs"/>
                        </a:rPr>
                        <a:t>fait la cuisine le week-end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2350907"/>
                  </a:ext>
                </a:extLst>
              </a:tr>
              <a:tr h="1619829">
                <a:tc>
                  <a:txBody>
                    <a:bodyPr/>
                    <a:lstStyle/>
                    <a:p>
                      <a:pPr algn="ctr"/>
                      <a:endParaRPr lang="fr-FR" sz="2400" b="0" dirty="0">
                        <a:solidFill>
                          <a:srgbClr val="115076"/>
                        </a:solidFill>
                      </a:endParaRPr>
                    </a:p>
                    <a:p>
                      <a:pPr algn="ctr"/>
                      <a:endParaRPr lang="fr-FR" sz="2400" b="0" dirty="0">
                        <a:solidFill>
                          <a:srgbClr val="115076"/>
                        </a:solidFill>
                      </a:endParaRPr>
                    </a:p>
                    <a:p>
                      <a:pPr algn="ctr"/>
                      <a:r>
                        <a:rPr lang="fr-FR" sz="2400" b="0" dirty="0">
                          <a:solidFill>
                            <a:srgbClr val="115076"/>
                          </a:solidFill>
                        </a:rPr>
                        <a:t>Amandine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les courses, la cuisine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Elle a une voiture</a:t>
                      </a:r>
                    </a:p>
                    <a:p>
                      <a:pPr algn="ctr"/>
                      <a:r>
                        <a:rPr lang="fr-FR" sz="2400" b="0" dirty="0">
                          <a:solidFill>
                            <a:srgbClr val="115076"/>
                          </a:solidFill>
                        </a:rPr>
                        <a:t>Normalement elle fait la cuisine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1923943"/>
                  </a:ext>
                </a:extLst>
              </a:tr>
              <a:tr h="1461496">
                <a:tc>
                  <a:txBody>
                    <a:bodyPr/>
                    <a:lstStyle/>
                    <a:p>
                      <a:pPr algn="ctr"/>
                      <a:endParaRPr lang="fr-FR" sz="2400" b="0" dirty="0">
                        <a:solidFill>
                          <a:srgbClr val="115076"/>
                        </a:solidFill>
                      </a:endParaRPr>
                    </a:p>
                    <a:p>
                      <a:pPr algn="ctr"/>
                      <a:r>
                        <a:rPr lang="fr-FR" sz="2400" b="0" dirty="0">
                          <a:solidFill>
                            <a:srgbClr val="115076"/>
                          </a:solidFill>
                        </a:rPr>
                        <a:t>Romain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le ménage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Il lit un livre intéressant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9083017"/>
                  </a:ext>
                </a:extLst>
              </a:tr>
            </a:tbl>
          </a:graphicData>
        </a:graphic>
      </p:graphicFrame>
      <p:sp>
        <p:nvSpPr>
          <p:cNvPr id="5" name="Rectangle 4">
            <a:extLst>
              <a:ext uri="{FF2B5EF4-FFF2-40B4-BE49-F238E27FC236}">
                <a16:creationId xmlns:a16="http://schemas.microsoft.com/office/drawing/2014/main" id="{B3B67FF4-3553-4AE9-BB4A-B0164B949CF8}"/>
              </a:ext>
            </a:extLst>
          </p:cNvPr>
          <p:cNvSpPr/>
          <p:nvPr/>
        </p:nvSpPr>
        <p:spPr>
          <a:xfrm>
            <a:off x="3663266" y="3354110"/>
            <a:ext cx="3629026" cy="1181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525D1187-58B5-47D3-B36C-CFE653EBA35D}"/>
              </a:ext>
            </a:extLst>
          </p:cNvPr>
          <p:cNvSpPr/>
          <p:nvPr/>
        </p:nvSpPr>
        <p:spPr>
          <a:xfrm>
            <a:off x="7569989" y="3543814"/>
            <a:ext cx="3923331" cy="1181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69A8ADED-A4DC-4F51-862F-661F6C9B4674}"/>
              </a:ext>
            </a:extLst>
          </p:cNvPr>
          <p:cNvSpPr/>
          <p:nvPr/>
        </p:nvSpPr>
        <p:spPr>
          <a:xfrm>
            <a:off x="3557979" y="2143350"/>
            <a:ext cx="3829050" cy="779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a:extLst>
              <a:ext uri="{FF2B5EF4-FFF2-40B4-BE49-F238E27FC236}">
                <a16:creationId xmlns:a16="http://schemas.microsoft.com/office/drawing/2014/main" id="{A094685C-2979-4808-ACCB-2A4C3BEE19CA}"/>
              </a:ext>
            </a:extLst>
          </p:cNvPr>
          <p:cNvSpPr/>
          <p:nvPr/>
        </p:nvSpPr>
        <p:spPr>
          <a:xfrm>
            <a:off x="7617129" y="1848313"/>
            <a:ext cx="3829049" cy="1238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C7853C82-2676-4BF8-88E2-EF5457253C7E}"/>
              </a:ext>
            </a:extLst>
          </p:cNvPr>
          <p:cNvSpPr/>
          <p:nvPr/>
        </p:nvSpPr>
        <p:spPr>
          <a:xfrm>
            <a:off x="3563255" y="5162364"/>
            <a:ext cx="3629025" cy="779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20C71666-75B8-4615-B96C-62B7ADAF680C}"/>
              </a:ext>
            </a:extLst>
          </p:cNvPr>
          <p:cNvSpPr/>
          <p:nvPr/>
        </p:nvSpPr>
        <p:spPr>
          <a:xfrm>
            <a:off x="7627194" y="5230954"/>
            <a:ext cx="3629025" cy="779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ounded Rectangle 46">
            <a:extLst>
              <a:ext uri="{FF2B5EF4-FFF2-40B4-BE49-F238E27FC236}">
                <a16:creationId xmlns:a16="http://schemas.microsoft.com/office/drawing/2014/main" id="{BDD379DF-35B4-4AC0-B24A-672A0C3299F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la fille">
            <a:hlinkClick r:id="" action="ppaction://media"/>
            <a:extLst>
              <a:ext uri="{FF2B5EF4-FFF2-40B4-BE49-F238E27FC236}">
                <a16:creationId xmlns:a16="http://schemas.microsoft.com/office/drawing/2014/main" id="{58DD2FDC-E200-4EBB-9690-EDC045A865F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49301" y="1945250"/>
            <a:ext cx="609600" cy="609600"/>
          </a:xfrm>
          <a:prstGeom prst="rect">
            <a:avLst/>
          </a:prstGeom>
        </p:spPr>
      </p:pic>
      <p:pic>
        <p:nvPicPr>
          <p:cNvPr id="10" name="la mere">
            <a:hlinkClick r:id="" action="ppaction://media"/>
            <a:extLst>
              <a:ext uri="{FF2B5EF4-FFF2-40B4-BE49-F238E27FC236}">
                <a16:creationId xmlns:a16="http://schemas.microsoft.com/office/drawing/2014/main" id="{75B0D301-66D3-4E2E-9D67-56586723E15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327892" y="3459275"/>
            <a:ext cx="609600" cy="609600"/>
          </a:xfrm>
          <a:prstGeom prst="rect">
            <a:avLst/>
          </a:prstGeom>
        </p:spPr>
      </p:pic>
      <p:pic>
        <p:nvPicPr>
          <p:cNvPr id="7" name="Picture 6" descr="A close up of a logo&#10;&#10;Description automatically generated">
            <a:extLst>
              <a:ext uri="{FF2B5EF4-FFF2-40B4-BE49-F238E27FC236}">
                <a16:creationId xmlns:a16="http://schemas.microsoft.com/office/drawing/2014/main" id="{1A55C29E-3E7E-4561-A088-F8E5EC6EA2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614592"/>
            <a:ext cx="1810465" cy="1810465"/>
          </a:xfrm>
          <a:prstGeom prst="rect">
            <a:avLst/>
          </a:prstGeom>
        </p:spPr>
      </p:pic>
      <p:pic>
        <p:nvPicPr>
          <p:cNvPr id="12" name="Picture 11" descr="A close up of a toy&#10;&#10;Description automatically generated">
            <a:extLst>
              <a:ext uri="{FF2B5EF4-FFF2-40B4-BE49-F238E27FC236}">
                <a16:creationId xmlns:a16="http://schemas.microsoft.com/office/drawing/2014/main" id="{313A65D0-2C9E-4AB1-96BB-EB1D5737434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225" y="3237457"/>
            <a:ext cx="1543251" cy="1543251"/>
          </a:xfrm>
          <a:prstGeom prst="rect">
            <a:avLst/>
          </a:prstGeom>
        </p:spPr>
      </p:pic>
      <p:pic>
        <p:nvPicPr>
          <p:cNvPr id="14" name="Picture 13" descr="A picture containing shirt&#10;&#10;Description automatically generated">
            <a:extLst>
              <a:ext uri="{FF2B5EF4-FFF2-40B4-BE49-F238E27FC236}">
                <a16:creationId xmlns:a16="http://schemas.microsoft.com/office/drawing/2014/main" id="{2AE63894-94B3-4306-A374-0CC032E753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9691" y="4910160"/>
            <a:ext cx="1283758" cy="1283758"/>
          </a:xfrm>
          <a:prstGeom prst="rect">
            <a:avLst/>
          </a:prstGeom>
        </p:spPr>
      </p:pic>
      <p:pic>
        <p:nvPicPr>
          <p:cNvPr id="11" name="je fais le menage">
            <a:hlinkClick r:id="" action="ppaction://media"/>
            <a:extLst>
              <a:ext uri="{FF2B5EF4-FFF2-40B4-BE49-F238E27FC236}">
                <a16:creationId xmlns:a16="http://schemas.microsoft.com/office/drawing/2014/main" id="{0A0B9BF9-5424-47B1-BF6C-6457D162A4BE}"/>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2327892" y="4961947"/>
            <a:ext cx="609600" cy="609600"/>
          </a:xfrm>
          <a:prstGeom prst="rect">
            <a:avLst/>
          </a:prstGeom>
        </p:spPr>
      </p:pic>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64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9"/>
                </p:tgtEl>
              </p:cMediaNode>
            </p:audio>
            <p:audio>
              <p:cMediaNode vol="80000">
                <p:cTn id="38" fill="hold" display="0">
                  <p:stCondLst>
                    <p:cond delay="indefinite"/>
                  </p:stCondLst>
                  <p:endCondLst>
                    <p:cond evt="onStopAudio" delay="0">
                      <p:tgtEl>
                        <p:sldTgt/>
                      </p:tgtEl>
                    </p:cond>
                  </p:endCondLst>
                </p:cTn>
                <p:tgtEl>
                  <p:spTgt spid="10"/>
                </p:tgtEl>
              </p:cMediaNode>
            </p:audio>
            <p:audio>
              <p:cMediaNode vol="80000">
                <p:cTn id="39" fill="hold" display="0">
                  <p:stCondLst>
                    <p:cond delay="indefinite"/>
                  </p:stCondLst>
                  <p:endCondLst>
                    <p:cond evt="onStopAudio" delay="0">
                      <p:tgtEl>
                        <p:sldTgt/>
                      </p:tgtEl>
                    </p:cond>
                  </p:endCondLst>
                </p:cTn>
                <p:tgtEl>
                  <p:spTgt spid="11"/>
                </p:tgtEl>
              </p:cMediaNode>
            </p:audio>
          </p:childTnLst>
        </p:cTn>
      </p:par>
    </p:tnLst>
    <p:bldLst>
      <p:bldP spid="5" grpId="0" animBg="1"/>
      <p:bldP spid="21"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933364" cy="867128"/>
          </a:xfrm>
          <a:prstGeom prst="rect">
            <a:avLst/>
          </a:prstGeom>
        </p:spPr>
      </p:pic>
      <p:sp>
        <p:nvSpPr>
          <p:cNvPr id="4" name="Title 3"/>
          <p:cNvSpPr>
            <a:spLocks noGrp="1"/>
          </p:cNvSpPr>
          <p:nvPr>
            <p:ph type="title"/>
          </p:nvPr>
        </p:nvSpPr>
        <p:spPr>
          <a:xfrm>
            <a:off x="-1" y="293014"/>
            <a:ext cx="5915046" cy="707849"/>
          </a:xfrm>
        </p:spPr>
        <p:txBody>
          <a:bodyPr>
            <a:normAutofit fontScale="90000"/>
          </a:bodyPr>
          <a:lstStyle/>
          <a:p>
            <a:r>
              <a:rPr lang="en-GB" sz="3600" b="1" dirty="0">
                <a:solidFill>
                  <a:schemeClr val="bg1"/>
                </a:solidFill>
              </a:rPr>
              <a:t>The verb ‘faire’ – to do/make</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28" name="TextBox 27"/>
          <p:cNvSpPr txBox="1"/>
          <p:nvPr/>
        </p:nvSpPr>
        <p:spPr>
          <a:xfrm>
            <a:off x="1146300" y="2052183"/>
            <a:ext cx="3346657" cy="1323439"/>
          </a:xfrm>
          <a:prstGeom prst="rect">
            <a:avLst/>
          </a:prstGeom>
          <a:solidFill>
            <a:schemeClr val="bg1"/>
          </a:solidFill>
        </p:spPr>
        <p:txBody>
          <a:bodyPr wrap="square" rtlCol="0">
            <a:spAutoFit/>
          </a:bodyPr>
          <a:lstStyle/>
          <a:p>
            <a:pPr algn="ctr"/>
            <a:r>
              <a:rPr lang="en-GB" sz="8000" b="1" dirty="0">
                <a:solidFill>
                  <a:srgbClr val="5B9BD5">
                    <a:lumMod val="50000"/>
                  </a:srgbClr>
                </a:solidFill>
                <a:latin typeface="Century Gothic" panose="020B0502020202020204" pitchFamily="34" charset="0"/>
              </a:rPr>
              <a:t>je </a:t>
            </a:r>
            <a:r>
              <a:rPr lang="en-GB" sz="8000" b="1" dirty="0" err="1">
                <a:solidFill>
                  <a:srgbClr val="5B9BD5">
                    <a:lumMod val="50000"/>
                  </a:srgbClr>
                </a:solidFill>
                <a:latin typeface="Century Gothic" panose="020B0502020202020204" pitchFamily="34" charset="0"/>
              </a:rPr>
              <a:t>fai</a:t>
            </a:r>
            <a:r>
              <a:rPr lang="en-GB" sz="8000" b="1" dirty="0" err="1">
                <a:solidFill>
                  <a:srgbClr val="E65D00"/>
                </a:solidFill>
                <a:latin typeface="Century Gothic" panose="020B0502020202020204" pitchFamily="34" charset="0"/>
              </a:rPr>
              <a:t>s</a:t>
            </a:r>
            <a:endParaRPr lang="en-GB" sz="8000" b="1" dirty="0">
              <a:solidFill>
                <a:srgbClr val="E65D00"/>
              </a:solidFill>
              <a:latin typeface="Century Gothic" panose="020B0502020202020204" pitchFamily="34" charset="0"/>
            </a:endParaRPr>
          </a:p>
        </p:txBody>
      </p:sp>
      <p:sp>
        <p:nvSpPr>
          <p:cNvPr id="37" name="TextBox 36"/>
          <p:cNvSpPr txBox="1"/>
          <p:nvPr/>
        </p:nvSpPr>
        <p:spPr>
          <a:xfrm>
            <a:off x="4627537" y="2194288"/>
            <a:ext cx="6442802" cy="1092607"/>
          </a:xfrm>
          <a:prstGeom prst="rect">
            <a:avLst/>
          </a:prstGeom>
          <a:solidFill>
            <a:schemeClr val="bg1"/>
          </a:solidFill>
        </p:spPr>
        <p:txBody>
          <a:bodyPr wrap="square" rtlCol="0">
            <a:spAutoFit/>
          </a:bodyPr>
          <a:lstStyle/>
          <a:p>
            <a:r>
              <a:rPr lang="en-GB" sz="6500" dirty="0">
                <a:solidFill>
                  <a:srgbClr val="5B9BD5">
                    <a:lumMod val="50000"/>
                  </a:srgbClr>
                </a:solidFill>
                <a:latin typeface="Century Gothic" panose="020B0502020202020204" pitchFamily="34" charset="0"/>
              </a:rPr>
              <a:t>I do / I make</a:t>
            </a:r>
          </a:p>
        </p:txBody>
      </p:sp>
      <p:sp>
        <p:nvSpPr>
          <p:cNvPr id="38" name="TextBox 37"/>
          <p:cNvSpPr txBox="1"/>
          <p:nvPr/>
        </p:nvSpPr>
        <p:spPr>
          <a:xfrm>
            <a:off x="574705" y="3375622"/>
            <a:ext cx="3794630" cy="1323439"/>
          </a:xfrm>
          <a:prstGeom prst="rect">
            <a:avLst/>
          </a:prstGeom>
          <a:solidFill>
            <a:schemeClr val="bg1"/>
          </a:solidFill>
        </p:spPr>
        <p:txBody>
          <a:bodyPr wrap="square" rtlCol="0">
            <a:spAutoFit/>
          </a:bodyPr>
          <a:lstStyle/>
          <a:p>
            <a:pPr algn="r"/>
            <a:r>
              <a:rPr lang="en-GB" sz="8000" b="1" dirty="0" err="1">
                <a:solidFill>
                  <a:srgbClr val="5B9BD5">
                    <a:lumMod val="50000"/>
                  </a:srgbClr>
                </a:solidFill>
                <a:latin typeface="Century Gothic" panose="020B0502020202020204" pitchFamily="34" charset="0"/>
              </a:rPr>
              <a:t>il</a:t>
            </a:r>
            <a:r>
              <a:rPr lang="en-GB" sz="8000" b="1" dirty="0">
                <a:solidFill>
                  <a:srgbClr val="5B9BD5">
                    <a:lumMod val="50000"/>
                  </a:srgbClr>
                </a:solidFill>
                <a:latin typeface="Century Gothic" panose="020B0502020202020204" pitchFamily="34" charset="0"/>
              </a:rPr>
              <a:t> fai</a:t>
            </a:r>
            <a:r>
              <a:rPr lang="en-GB" sz="8000" b="1" dirty="0">
                <a:solidFill>
                  <a:srgbClr val="E65D00"/>
                </a:solidFill>
                <a:latin typeface="Century Gothic" panose="020B0502020202020204" pitchFamily="34" charset="0"/>
              </a:rPr>
              <a:t>t</a:t>
            </a:r>
            <a:r>
              <a:rPr lang="en-GB" sz="8000" b="1" dirty="0">
                <a:solidFill>
                  <a:srgbClr val="5B9BD5">
                    <a:lumMod val="50000"/>
                  </a:srgbClr>
                </a:solidFill>
                <a:latin typeface="Century Gothic" panose="020B0502020202020204" pitchFamily="34" charset="0"/>
              </a:rPr>
              <a:t> </a:t>
            </a:r>
          </a:p>
        </p:txBody>
      </p:sp>
      <p:sp>
        <p:nvSpPr>
          <p:cNvPr id="40" name="TextBox 39"/>
          <p:cNvSpPr txBox="1"/>
          <p:nvPr/>
        </p:nvSpPr>
        <p:spPr>
          <a:xfrm>
            <a:off x="4627537" y="4749434"/>
            <a:ext cx="7282384" cy="1092607"/>
          </a:xfrm>
          <a:prstGeom prst="rect">
            <a:avLst/>
          </a:prstGeom>
          <a:solidFill>
            <a:schemeClr val="bg1"/>
          </a:solidFill>
        </p:spPr>
        <p:txBody>
          <a:bodyPr wrap="square" rtlCol="0">
            <a:spAutoFit/>
          </a:bodyPr>
          <a:lstStyle/>
          <a:p>
            <a:r>
              <a:rPr lang="en-GB" sz="6500" dirty="0">
                <a:solidFill>
                  <a:srgbClr val="5B9BD5">
                    <a:lumMod val="50000"/>
                  </a:srgbClr>
                </a:solidFill>
                <a:latin typeface="Century Gothic" panose="020B0502020202020204" pitchFamily="34" charset="0"/>
              </a:rPr>
              <a:t>she does / makes</a:t>
            </a:r>
          </a:p>
        </p:txBody>
      </p:sp>
      <p:sp>
        <p:nvSpPr>
          <p:cNvPr id="41" name="TextBox 40"/>
          <p:cNvSpPr txBox="1"/>
          <p:nvPr/>
        </p:nvSpPr>
        <p:spPr>
          <a:xfrm>
            <a:off x="4627537" y="3519571"/>
            <a:ext cx="6905866" cy="1092607"/>
          </a:xfrm>
          <a:prstGeom prst="rect">
            <a:avLst/>
          </a:prstGeom>
          <a:solidFill>
            <a:schemeClr val="bg1"/>
          </a:solidFill>
        </p:spPr>
        <p:txBody>
          <a:bodyPr wrap="square" rtlCol="0">
            <a:spAutoFit/>
          </a:bodyPr>
          <a:lstStyle/>
          <a:p>
            <a:r>
              <a:rPr lang="en-GB" sz="6500" dirty="0">
                <a:solidFill>
                  <a:srgbClr val="5B9BD5">
                    <a:lumMod val="50000"/>
                  </a:srgbClr>
                </a:solidFill>
                <a:latin typeface="Century Gothic" panose="020B0502020202020204" pitchFamily="34" charset="0"/>
              </a:rPr>
              <a:t>he does / makes</a:t>
            </a:r>
          </a:p>
        </p:txBody>
      </p:sp>
      <p:sp>
        <p:nvSpPr>
          <p:cNvPr id="5" name="Rectangle 4"/>
          <p:cNvSpPr/>
          <p:nvPr/>
        </p:nvSpPr>
        <p:spPr>
          <a:xfrm>
            <a:off x="574705" y="4577213"/>
            <a:ext cx="3794630" cy="1323439"/>
          </a:xfrm>
          <a:prstGeom prst="rect">
            <a:avLst/>
          </a:prstGeom>
        </p:spPr>
        <p:txBody>
          <a:bodyPr wrap="none">
            <a:spAutoFit/>
          </a:bodyPr>
          <a:lstStyle/>
          <a:p>
            <a:pPr algn="r"/>
            <a:r>
              <a:rPr lang="en-GB" sz="8000" b="1" dirty="0" err="1">
                <a:solidFill>
                  <a:srgbClr val="5B9BD5">
                    <a:lumMod val="50000"/>
                  </a:srgbClr>
                </a:solidFill>
                <a:latin typeface="Century Gothic" panose="020B0502020202020204" pitchFamily="34" charset="0"/>
              </a:rPr>
              <a:t>elle</a:t>
            </a:r>
            <a:r>
              <a:rPr lang="en-GB" sz="8000" b="1" dirty="0">
                <a:solidFill>
                  <a:srgbClr val="5B9BD5">
                    <a:lumMod val="50000"/>
                  </a:srgbClr>
                </a:solidFill>
                <a:latin typeface="Century Gothic" panose="020B0502020202020204" pitchFamily="34" charset="0"/>
              </a:rPr>
              <a:t> fai</a:t>
            </a:r>
            <a:r>
              <a:rPr lang="en-GB" sz="8000" b="1" dirty="0">
                <a:solidFill>
                  <a:srgbClr val="E65D00"/>
                </a:solidFill>
                <a:latin typeface="Century Gothic" panose="020B0502020202020204" pitchFamily="34" charset="0"/>
              </a:rPr>
              <a:t>t</a:t>
            </a:r>
          </a:p>
        </p:txBody>
      </p:sp>
      <p:sp>
        <p:nvSpPr>
          <p:cNvPr id="13" name="Rounded Rectangle 46">
            <a:extLst>
              <a:ext uri="{FF2B5EF4-FFF2-40B4-BE49-F238E27FC236}">
                <a16:creationId xmlns:a16="http://schemas.microsoft.com/office/drawing/2014/main" id="{BD60B8BA-319C-4368-90EB-58710D26AA55}"/>
              </a:ext>
            </a:extLst>
          </p:cNvPr>
          <p:cNvSpPr/>
          <p:nvPr/>
        </p:nvSpPr>
        <p:spPr>
          <a:xfrm>
            <a:off x="10033687" y="249870"/>
            <a:ext cx="1876234"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087B1181-620C-464E-8D71-BB9ECD27783D}"/>
              </a:ext>
            </a:extLst>
          </p:cNvPr>
          <p:cNvSpPr txBox="1"/>
          <p:nvPr/>
        </p:nvSpPr>
        <p:spPr>
          <a:xfrm>
            <a:off x="180000" y="1296000"/>
            <a:ext cx="11198087" cy="492443"/>
          </a:xfrm>
          <a:prstGeom prst="rect">
            <a:avLst/>
          </a:prstGeom>
          <a:noFill/>
        </p:spPr>
        <p:txBody>
          <a:bodyPr wrap="square" rtlCol="0">
            <a:spAutoFit/>
          </a:bodyPr>
          <a:lstStyle/>
          <a:p>
            <a:pPr lvl="0">
              <a:defRPr/>
            </a:pPr>
            <a:r>
              <a:rPr lang="en-GB" sz="2600" dirty="0">
                <a:solidFill>
                  <a:schemeClr val="accent1">
                    <a:lumMod val="50000"/>
                  </a:schemeClr>
                </a:solidFill>
                <a:latin typeface="Century Gothic" panose="020B0502020202020204" pitchFamily="34" charset="0"/>
              </a:rPr>
              <a:t>In French we use the verb </a:t>
            </a:r>
            <a:r>
              <a:rPr lang="en-GB" sz="2600" b="1" dirty="0">
                <a:solidFill>
                  <a:schemeClr val="accent1">
                    <a:lumMod val="50000"/>
                  </a:schemeClr>
                </a:solidFill>
                <a:latin typeface="Century Gothic" panose="020B0502020202020204" pitchFamily="34" charset="0"/>
              </a:rPr>
              <a:t>faire </a:t>
            </a:r>
            <a:r>
              <a:rPr lang="en-GB" sz="2600" dirty="0">
                <a:solidFill>
                  <a:schemeClr val="accent1">
                    <a:lumMod val="50000"/>
                  </a:schemeClr>
                </a:solidFill>
                <a:latin typeface="Century Gothic" panose="020B0502020202020204" pitchFamily="34" charset="0"/>
              </a:rPr>
              <a:t>to say </a:t>
            </a:r>
            <a:r>
              <a:rPr lang="en-GB" sz="2600" b="1" i="1" dirty="0">
                <a:solidFill>
                  <a:schemeClr val="accent1">
                    <a:lumMod val="50000"/>
                  </a:schemeClr>
                </a:solidFill>
                <a:latin typeface="Century Gothic" panose="020B0502020202020204" pitchFamily="34" charset="0"/>
              </a:rPr>
              <a:t>to do </a:t>
            </a:r>
            <a:r>
              <a:rPr lang="en-GB" sz="2600" dirty="0">
                <a:solidFill>
                  <a:schemeClr val="accent1">
                    <a:lumMod val="50000"/>
                  </a:schemeClr>
                </a:solidFill>
                <a:latin typeface="Century Gothic" panose="020B0502020202020204" pitchFamily="34" charset="0"/>
              </a:rPr>
              <a:t>and </a:t>
            </a:r>
            <a:r>
              <a:rPr lang="en-GB" sz="2600" b="1" i="1" dirty="0">
                <a:solidFill>
                  <a:schemeClr val="accent1">
                    <a:lumMod val="50000"/>
                  </a:schemeClr>
                </a:solidFill>
                <a:latin typeface="Century Gothic" panose="020B0502020202020204" pitchFamily="34" charset="0"/>
              </a:rPr>
              <a:t>to make</a:t>
            </a:r>
            <a:r>
              <a:rPr lang="en-GB" sz="2600" dirty="0">
                <a:solidFill>
                  <a:schemeClr val="accent1">
                    <a:lumMod val="50000"/>
                  </a:schemeClr>
                </a:solidFill>
                <a:latin typeface="Century Gothic" panose="020B0502020202020204" pitchFamily="34" charset="0"/>
              </a:rPr>
              <a:t>. </a:t>
            </a:r>
          </a:p>
        </p:txBody>
      </p:sp>
      <p:sp>
        <p:nvSpPr>
          <p:cNvPr id="16" name="Speech Bubble: Rectangle with Corners Rounded 15">
            <a:extLst>
              <a:ext uri="{FF2B5EF4-FFF2-40B4-BE49-F238E27FC236}">
                <a16:creationId xmlns:a16="http://schemas.microsoft.com/office/drawing/2014/main" id="{42DAC92E-9691-446F-AD1B-66489F80203F}"/>
              </a:ext>
            </a:extLst>
          </p:cNvPr>
          <p:cNvSpPr/>
          <p:nvPr/>
        </p:nvSpPr>
        <p:spPr>
          <a:xfrm>
            <a:off x="3614873" y="1128722"/>
            <a:ext cx="2055214" cy="993638"/>
          </a:xfrm>
          <a:prstGeom prst="wedgeRoundRectCallout">
            <a:avLst>
              <a:gd name="adj1" fmla="val -20566"/>
              <a:gd name="adj2" fmla="val 67311"/>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800" b="1" dirty="0"/>
              <a:t>SFC</a:t>
            </a:r>
          </a:p>
        </p:txBody>
      </p:sp>
      <p:pic>
        <p:nvPicPr>
          <p:cNvPr id="17" name="Picture 16" descr="Quiet Sign Clip Art">
            <a:extLst>
              <a:ext uri="{FF2B5EF4-FFF2-40B4-BE49-F238E27FC236}">
                <a16:creationId xmlns:a16="http://schemas.microsoft.com/office/drawing/2014/main" id="{EDF57685-48A1-4013-84FD-4533A050C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911" y="1276704"/>
            <a:ext cx="549731" cy="777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7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P spid="38" grpId="0" animBg="1"/>
      <p:bldP spid="40" grpId="0" animBg="1"/>
      <p:bldP spid="41" grpId="0" animBg="1"/>
      <p:bldP spid="5"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BCFF9-C35E-8743-AB35-81D5FC42D55F}"/>
              </a:ext>
            </a:extLst>
          </p:cNvPr>
          <p:cNvSpPr>
            <a:spLocks noGrp="1"/>
          </p:cNvSpPr>
          <p:nvPr>
            <p:ph type="title"/>
          </p:nvPr>
        </p:nvSpPr>
        <p:spPr>
          <a:xfrm>
            <a:off x="113600" y="-139062"/>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pic>
        <p:nvPicPr>
          <p:cNvPr id="2050" name="Picture 2" descr="a trai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4012479" y="885802"/>
            <a:ext cx="4689987" cy="357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7165" y="4399747"/>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188586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n trai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n t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098078945"/>
              </p:ext>
            </p:extLst>
          </p:nvPr>
        </p:nvGraphicFramePr>
        <p:xfrm>
          <a:off x="689809" y="1502488"/>
          <a:ext cx="10812382" cy="4583450"/>
        </p:xfrm>
        <a:graphic>
          <a:graphicData uri="http://schemas.openxmlformats.org/drawingml/2006/table">
            <a:tbl>
              <a:tblPr firstRow="1" bandRow="1">
                <a:tableStyleId>{5C22544A-7EE6-4342-B048-85BDC9FD1C3A}</a:tableStyleId>
              </a:tblPr>
              <a:tblGrid>
                <a:gridCol w="703892">
                  <a:extLst>
                    <a:ext uri="{9D8B030D-6E8A-4147-A177-3AD203B41FA5}">
                      <a16:colId xmlns:a16="http://schemas.microsoft.com/office/drawing/2014/main" val="2548973513"/>
                    </a:ext>
                  </a:extLst>
                </a:gridCol>
                <a:gridCol w="3161444">
                  <a:extLst>
                    <a:ext uri="{9D8B030D-6E8A-4147-A177-3AD203B41FA5}">
                      <a16:colId xmlns:a16="http://schemas.microsoft.com/office/drawing/2014/main" val="2775102314"/>
                    </a:ext>
                  </a:extLst>
                </a:gridCol>
                <a:gridCol w="716076">
                  <a:extLst>
                    <a:ext uri="{9D8B030D-6E8A-4147-A177-3AD203B41FA5}">
                      <a16:colId xmlns:a16="http://schemas.microsoft.com/office/drawing/2014/main" val="2063340645"/>
                    </a:ext>
                  </a:extLst>
                </a:gridCol>
                <a:gridCol w="716076">
                  <a:extLst>
                    <a:ext uri="{9D8B030D-6E8A-4147-A177-3AD203B41FA5}">
                      <a16:colId xmlns:a16="http://schemas.microsoft.com/office/drawing/2014/main" val="1149418214"/>
                    </a:ext>
                  </a:extLst>
                </a:gridCol>
                <a:gridCol w="718305">
                  <a:extLst>
                    <a:ext uri="{9D8B030D-6E8A-4147-A177-3AD203B41FA5}">
                      <a16:colId xmlns:a16="http://schemas.microsoft.com/office/drawing/2014/main" val="3028703937"/>
                    </a:ext>
                  </a:extLst>
                </a:gridCol>
                <a:gridCol w="3254921">
                  <a:extLst>
                    <a:ext uri="{9D8B030D-6E8A-4147-A177-3AD203B41FA5}">
                      <a16:colId xmlns:a16="http://schemas.microsoft.com/office/drawing/2014/main" val="1859025906"/>
                    </a:ext>
                  </a:extLst>
                </a:gridCol>
                <a:gridCol w="798654">
                  <a:extLst>
                    <a:ext uri="{9D8B030D-6E8A-4147-A177-3AD203B41FA5}">
                      <a16:colId xmlns:a16="http://schemas.microsoft.com/office/drawing/2014/main" val="3979149899"/>
                    </a:ext>
                  </a:extLst>
                </a:gridCol>
                <a:gridCol w="743014">
                  <a:extLst>
                    <a:ext uri="{9D8B030D-6E8A-4147-A177-3AD203B41FA5}">
                      <a16:colId xmlns:a16="http://schemas.microsoft.com/office/drawing/2014/main" val="4000977675"/>
                    </a:ext>
                  </a:extLst>
                </a:gridCol>
              </a:tblGrid>
              <a:tr h="1234005">
                <a:tc gridSpan="8">
                  <a:txBody>
                    <a:bodyPr/>
                    <a:lstStyle/>
                    <a:p>
                      <a:r>
                        <a:rPr lang="en-GB" sz="2400" b="0" baseline="0" dirty="0" err="1">
                          <a:solidFill>
                            <a:schemeClr val="accent5">
                              <a:lumMod val="50000"/>
                            </a:schemeClr>
                          </a:solidFill>
                          <a:latin typeface="Century Gothic" panose="020B0502020202020204" pitchFamily="34" charset="0"/>
                        </a:rPr>
                        <a:t>Léa</a:t>
                      </a:r>
                      <a:r>
                        <a:rPr lang="en-GB" sz="2400" b="0" baseline="0" dirty="0">
                          <a:solidFill>
                            <a:schemeClr val="accent5">
                              <a:lumMod val="50000"/>
                            </a:schemeClr>
                          </a:solidFill>
                          <a:latin typeface="Century Gothic" panose="020B0502020202020204" pitchFamily="34" charset="0"/>
                        </a:rPr>
                        <a:t> writes what she does at home and what her mum does. </a:t>
                      </a:r>
                      <a:br>
                        <a:rPr lang="en-GB" sz="2400" b="0" baseline="0" dirty="0">
                          <a:solidFill>
                            <a:schemeClr val="accent5">
                              <a:lumMod val="50000"/>
                            </a:schemeClr>
                          </a:solidFill>
                          <a:latin typeface="Century Gothic" panose="020B0502020202020204" pitchFamily="34" charset="0"/>
                        </a:rPr>
                      </a:br>
                      <a:r>
                        <a:rPr lang="en-GB" sz="2400" b="0" baseline="0" dirty="0">
                          <a:solidFill>
                            <a:schemeClr val="accent5">
                              <a:lumMod val="50000"/>
                            </a:schemeClr>
                          </a:solidFill>
                          <a:latin typeface="Century Gothic" panose="020B0502020202020204" pitchFamily="34" charset="0"/>
                        </a:rPr>
                        <a:t>Who does what? </a:t>
                      </a:r>
                      <a:r>
                        <a:rPr lang="en-GB" sz="2400" b="0" baseline="0" dirty="0" err="1">
                          <a:solidFill>
                            <a:schemeClr val="accent5">
                              <a:lumMod val="50000"/>
                            </a:schemeClr>
                          </a:solidFill>
                          <a:latin typeface="Century Gothic" panose="020B0502020202020204" pitchFamily="34" charset="0"/>
                        </a:rPr>
                        <a:t>Léa</a:t>
                      </a:r>
                      <a:r>
                        <a:rPr lang="en-GB" sz="2400" b="0" baseline="0" dirty="0">
                          <a:solidFill>
                            <a:schemeClr val="accent5">
                              <a:lumMod val="50000"/>
                            </a:schemeClr>
                          </a:solidFill>
                          <a:latin typeface="Century Gothic" panose="020B0502020202020204" pitchFamily="34" charset="0"/>
                        </a:rPr>
                        <a:t> (I…) or her mum (she…).</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pPr algn="ctr"/>
                      <a:r>
                        <a:rPr lang="en-GB" sz="32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fais</a:t>
                      </a:r>
                      <a:r>
                        <a:rPr lang="en-GB" sz="2000" b="0" dirty="0">
                          <a:solidFill>
                            <a:schemeClr val="accent5">
                              <a:lumMod val="50000"/>
                            </a:schemeClr>
                          </a:solidFill>
                          <a:latin typeface="Century Gothic" panose="020B0502020202020204" pitchFamily="34" charset="0"/>
                        </a:rPr>
                        <a:t> la cuisine.                 </a:t>
                      </a:r>
                      <a:endParaRPr lang="en-GB" sz="3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baseline="0" dirty="0">
                          <a:solidFill>
                            <a:schemeClr val="accent5">
                              <a:lumMod val="50000"/>
                            </a:schemeClr>
                          </a:solidFill>
                          <a:latin typeface="Century Gothic" panose="020B0502020202020204" pitchFamily="34" charset="0"/>
                        </a:rPr>
                        <a:t>          fait un effort. </a:t>
                      </a:r>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pPr algn="ctr"/>
                      <a:r>
                        <a:rPr lang="en-GB" sz="32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fais</a:t>
                      </a:r>
                      <a:r>
                        <a:rPr lang="en-GB" sz="2000" b="0" dirty="0">
                          <a:solidFill>
                            <a:schemeClr val="accent5">
                              <a:lumMod val="50000"/>
                            </a:schemeClr>
                          </a:solidFill>
                          <a:latin typeface="Century Gothic" panose="020B0502020202020204" pitchFamily="34" charset="0"/>
                        </a:rPr>
                        <a:t> le </a:t>
                      </a:r>
                      <a:r>
                        <a:rPr lang="en-GB" sz="2000" b="0" dirty="0" err="1">
                          <a:solidFill>
                            <a:schemeClr val="accent5">
                              <a:lumMod val="50000"/>
                            </a:schemeClr>
                          </a:solidFill>
                          <a:latin typeface="Century Gothic" panose="020B0502020202020204" pitchFamily="34" charset="0"/>
                        </a:rPr>
                        <a:t>modèle</a:t>
                      </a:r>
                      <a:r>
                        <a:rPr lang="en-GB" sz="2000" b="0" dirty="0">
                          <a:solidFill>
                            <a:schemeClr val="accent5">
                              <a:lumMod val="50000"/>
                            </a:schemeClr>
                          </a:solidFill>
                          <a:latin typeface="Century Gothic" panose="020B0502020202020204" pitchFamily="34" charset="0"/>
                        </a:rPr>
                        <a:t>.       </a:t>
                      </a:r>
                      <a:endParaRPr lang="en-GB" sz="3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         </a:t>
                      </a:r>
                      <a:r>
                        <a:rPr lang="en-GB" sz="2000" b="0" baseline="0" dirty="0" err="1">
                          <a:solidFill>
                            <a:schemeClr val="accent5">
                              <a:lumMod val="50000"/>
                            </a:schemeClr>
                          </a:solidFill>
                          <a:latin typeface="Century Gothic" panose="020B0502020202020204" pitchFamily="34" charset="0"/>
                        </a:rPr>
                        <a:t>fais</a:t>
                      </a:r>
                      <a:r>
                        <a:rPr lang="en-GB" sz="2000" b="0" baseline="0" dirty="0">
                          <a:solidFill>
                            <a:schemeClr val="accent5">
                              <a:lumMod val="50000"/>
                            </a:schemeClr>
                          </a:solidFill>
                          <a:latin typeface="Century Gothic" panose="020B0502020202020204" pitchFamily="34" charset="0"/>
                        </a:rPr>
                        <a:t> les devoirs.</a:t>
                      </a:r>
                      <a:r>
                        <a:rPr lang="en-GB" sz="2000" dirty="0">
                          <a:solidFill>
                            <a:schemeClr val="accent5">
                              <a:lumMod val="50000"/>
                            </a:schemeClr>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pPr algn="ctr"/>
                      <a:r>
                        <a:rPr lang="en-GB" sz="32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         fait le ménage.          </a:t>
                      </a:r>
                      <a:endParaRPr lang="en-GB" sz="3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          fait </a:t>
                      </a:r>
                      <a:r>
                        <a:rPr lang="en-GB" sz="2000" dirty="0" err="1">
                          <a:solidFill>
                            <a:schemeClr val="accent5">
                              <a:lumMod val="50000"/>
                            </a:schemeClr>
                          </a:solidFill>
                          <a:latin typeface="Century Gothic" panose="020B0502020202020204" pitchFamily="34" charset="0"/>
                        </a:rPr>
                        <a:t>une</a:t>
                      </a:r>
                      <a:r>
                        <a:rPr lang="en-GB" sz="2000" baseline="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activité</a:t>
                      </a:r>
                      <a:r>
                        <a:rPr lang="en-GB" sz="2000" dirty="0">
                          <a:solidFill>
                            <a:schemeClr val="accent5">
                              <a:lumMod val="50000"/>
                            </a:schemeClr>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669889">
                <a:tc>
                  <a:txBody>
                    <a:bodyPr/>
                    <a:lstStyle/>
                    <a:p>
                      <a:pPr algn="ctr"/>
                      <a:r>
                        <a:rPr lang="en-GB" sz="32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fais</a:t>
                      </a:r>
                      <a:r>
                        <a:rPr lang="en-GB" sz="2000" b="0" dirty="0">
                          <a:solidFill>
                            <a:schemeClr val="accent5">
                              <a:lumMod val="50000"/>
                            </a:schemeClr>
                          </a:solidFill>
                          <a:latin typeface="Century Gothic" panose="020B0502020202020204" pitchFamily="34" charset="0"/>
                        </a:rPr>
                        <a:t> le lit.        </a:t>
                      </a:r>
                      <a:endParaRPr lang="en-GB" sz="32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           fait les courses.        </a:t>
                      </a:r>
                      <a:r>
                        <a:rPr lang="en-GB" sz="2000" baseline="0" dirty="0">
                          <a:solidFill>
                            <a:schemeClr val="accent5">
                              <a:lumMod val="50000"/>
                            </a:schemeClr>
                          </a:solidFill>
                          <a:latin typeface="Century Gothic" panose="020B0502020202020204" pitchFamily="34" charset="0"/>
                        </a:rPr>
                        <a:t> </a:t>
                      </a: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612" y="3370970"/>
            <a:ext cx="767356" cy="72615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7383" y="4018477"/>
            <a:ext cx="767356" cy="726156"/>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7383" y="4744633"/>
            <a:ext cx="767356" cy="726156"/>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7383" y="5459523"/>
            <a:ext cx="767356" cy="726156"/>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5682" y="3474260"/>
            <a:ext cx="498794" cy="519576"/>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5682" y="4121767"/>
            <a:ext cx="498794" cy="519576"/>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890" y="4847923"/>
            <a:ext cx="498794" cy="519576"/>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1196" y="5499856"/>
            <a:ext cx="498794" cy="519576"/>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9965" y="3396000"/>
            <a:ext cx="767356" cy="726156"/>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9965" y="4073687"/>
            <a:ext cx="767356" cy="726156"/>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817" y="4744633"/>
            <a:ext cx="767356" cy="726156"/>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5669" y="5459523"/>
            <a:ext cx="767356" cy="726156"/>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7236" y="3499290"/>
            <a:ext cx="498794" cy="519576"/>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8929" y="4176977"/>
            <a:ext cx="498794" cy="519576"/>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7833" y="4748424"/>
            <a:ext cx="498794" cy="519576"/>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7833" y="5499856"/>
            <a:ext cx="498794" cy="519576"/>
          </a:xfrm>
          <a:prstGeom prst="rect">
            <a:avLst/>
          </a:prstGeom>
        </p:spPr>
      </p:pic>
      <p:sp>
        <p:nvSpPr>
          <p:cNvPr id="2" name="TextBox 1"/>
          <p:cNvSpPr txBox="1"/>
          <p:nvPr/>
        </p:nvSpPr>
        <p:spPr>
          <a:xfrm>
            <a:off x="4549307" y="2260174"/>
            <a:ext cx="660683" cy="523220"/>
          </a:xfrm>
          <a:prstGeom prst="rect">
            <a:avLst/>
          </a:prstGeom>
          <a:noFill/>
        </p:spPr>
        <p:txBody>
          <a:bodyPr wrap="square" rtlCol="0">
            <a:spAutoFit/>
          </a:bodyPr>
          <a:lstStyle/>
          <a:p>
            <a:pPr algn="ctr"/>
            <a:r>
              <a:rPr lang="en-GB" sz="2800" b="1" dirty="0">
                <a:solidFill>
                  <a:schemeClr val="accent5">
                    <a:lumMod val="50000"/>
                  </a:schemeClr>
                </a:solidFill>
                <a:latin typeface="Century Gothic" panose="020B0502020202020204" pitchFamily="34" charset="0"/>
              </a:rPr>
              <a:t>je</a:t>
            </a:r>
          </a:p>
        </p:txBody>
      </p:sp>
      <p:sp>
        <p:nvSpPr>
          <p:cNvPr id="29" name="TextBox 28"/>
          <p:cNvSpPr txBox="1"/>
          <p:nvPr/>
        </p:nvSpPr>
        <p:spPr>
          <a:xfrm>
            <a:off x="5224567" y="2252048"/>
            <a:ext cx="812270" cy="523220"/>
          </a:xfrm>
          <a:prstGeom prst="rect">
            <a:avLst/>
          </a:prstGeom>
          <a:noFill/>
        </p:spPr>
        <p:txBody>
          <a:bodyPr wrap="square" rtlCol="0">
            <a:spAutoFit/>
          </a:bodyPr>
          <a:lstStyle/>
          <a:p>
            <a:pPr algn="ctr"/>
            <a:r>
              <a:rPr lang="en-GB" sz="2800" b="1" dirty="0" err="1">
                <a:solidFill>
                  <a:schemeClr val="accent5">
                    <a:lumMod val="50000"/>
                  </a:schemeClr>
                </a:solidFill>
                <a:latin typeface="Century Gothic" panose="020B0502020202020204" pitchFamily="34" charset="0"/>
              </a:rPr>
              <a:t>elle</a:t>
            </a:r>
            <a:endParaRPr lang="en-GB" sz="2800" b="1" dirty="0">
              <a:solidFill>
                <a:schemeClr val="accent5">
                  <a:lumMod val="50000"/>
                </a:schemeClr>
              </a:solidFill>
              <a:latin typeface="Century Gothic" panose="020B0502020202020204" pitchFamily="34" charset="0"/>
            </a:endParaRPr>
          </a:p>
        </p:txBody>
      </p:sp>
      <p:sp>
        <p:nvSpPr>
          <p:cNvPr id="30" name="TextBox 29"/>
          <p:cNvSpPr txBox="1"/>
          <p:nvPr/>
        </p:nvSpPr>
        <p:spPr>
          <a:xfrm>
            <a:off x="10000082" y="2218631"/>
            <a:ext cx="660683" cy="523220"/>
          </a:xfrm>
          <a:prstGeom prst="rect">
            <a:avLst/>
          </a:prstGeom>
          <a:noFill/>
        </p:spPr>
        <p:txBody>
          <a:bodyPr wrap="square" rtlCol="0">
            <a:spAutoFit/>
          </a:bodyPr>
          <a:lstStyle/>
          <a:p>
            <a:pPr algn="ctr"/>
            <a:r>
              <a:rPr lang="en-GB" sz="2800" b="1" dirty="0">
                <a:solidFill>
                  <a:schemeClr val="accent5">
                    <a:lumMod val="50000"/>
                  </a:schemeClr>
                </a:solidFill>
                <a:latin typeface="Century Gothic" panose="020B0502020202020204" pitchFamily="34" charset="0"/>
              </a:rPr>
              <a:t>je</a:t>
            </a:r>
          </a:p>
        </p:txBody>
      </p:sp>
      <p:sp>
        <p:nvSpPr>
          <p:cNvPr id="31" name="TextBox 30"/>
          <p:cNvSpPr txBox="1"/>
          <p:nvPr/>
        </p:nvSpPr>
        <p:spPr>
          <a:xfrm>
            <a:off x="10719074" y="2200269"/>
            <a:ext cx="812270" cy="523220"/>
          </a:xfrm>
          <a:prstGeom prst="rect">
            <a:avLst/>
          </a:prstGeom>
          <a:noFill/>
        </p:spPr>
        <p:txBody>
          <a:bodyPr wrap="square" rtlCol="0">
            <a:spAutoFit/>
          </a:bodyPr>
          <a:lstStyle/>
          <a:p>
            <a:pPr algn="ctr"/>
            <a:r>
              <a:rPr lang="en-GB" sz="2800" b="1" dirty="0" err="1">
                <a:solidFill>
                  <a:schemeClr val="accent5">
                    <a:lumMod val="50000"/>
                  </a:schemeClr>
                </a:solidFill>
                <a:latin typeface="Century Gothic" panose="020B0502020202020204" pitchFamily="34" charset="0"/>
              </a:rPr>
              <a:t>elle</a:t>
            </a:r>
            <a:endParaRPr lang="en-GB" sz="2800" b="1" dirty="0">
              <a:solidFill>
                <a:schemeClr val="accent5">
                  <a:lumMod val="50000"/>
                </a:schemeClr>
              </a:solidFill>
              <a:latin typeface="Century Gothic" panose="020B0502020202020204" pitchFamily="34" charset="0"/>
            </a:endParaRPr>
          </a:p>
        </p:txBody>
      </p:sp>
      <p:pic>
        <p:nvPicPr>
          <p:cNvPr id="28" name="Picture 27" descr="background rectangle">
            <a:extLst>
              <a:ext uri="{FF2B5EF4-FFF2-40B4-BE49-F238E27FC236}">
                <a16:creationId xmlns:a16="http://schemas.microsoft.com/office/drawing/2014/main" id="{1C2FE1AB-0F8E-45C7-B66C-DE809EFA74A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F0019987-9463-4748-99C9-0BCE4F8BF9B0}"/>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sp>
        <p:nvSpPr>
          <p:cNvPr id="35" name="Rounded Rectangle 46">
            <a:extLst>
              <a:ext uri="{FF2B5EF4-FFF2-40B4-BE49-F238E27FC236}">
                <a16:creationId xmlns:a16="http://schemas.microsoft.com/office/drawing/2014/main" id="{5FD6101B-801E-4DB3-9993-7619708FE225}"/>
              </a:ext>
            </a:extLst>
          </p:cNvPr>
          <p:cNvSpPr/>
          <p:nvPr/>
        </p:nvSpPr>
        <p:spPr>
          <a:xfrm>
            <a:off x="10812162" y="249870"/>
            <a:ext cx="109775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3" name="Picture 32" descr="A close up of a logo&#10;&#10;Description automatically generated">
            <a:extLst>
              <a:ext uri="{FF2B5EF4-FFF2-40B4-BE49-F238E27FC236}">
                <a16:creationId xmlns:a16="http://schemas.microsoft.com/office/drawing/2014/main" id="{7BF0A8DE-755A-445C-8A9B-517D5DE389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6087" y="2628275"/>
            <a:ext cx="941924" cy="941924"/>
          </a:xfrm>
          <a:prstGeom prst="rect">
            <a:avLst/>
          </a:prstGeom>
        </p:spPr>
      </p:pic>
      <p:pic>
        <p:nvPicPr>
          <p:cNvPr id="34" name="Picture 33" descr="A close up of a logo&#10;&#10;Description automatically generated">
            <a:extLst>
              <a:ext uri="{FF2B5EF4-FFF2-40B4-BE49-F238E27FC236}">
                <a16:creationId xmlns:a16="http://schemas.microsoft.com/office/drawing/2014/main" id="{79E96D39-566F-430B-AEA0-3F63F4E34F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158" y="2628275"/>
            <a:ext cx="941924" cy="941924"/>
          </a:xfrm>
          <a:prstGeom prst="rect">
            <a:avLst/>
          </a:prstGeom>
        </p:spPr>
      </p:pic>
      <p:pic>
        <p:nvPicPr>
          <p:cNvPr id="36" name="Picture 35" descr="A close up of a toy&#10;&#10;Description automatically generated">
            <a:extLst>
              <a:ext uri="{FF2B5EF4-FFF2-40B4-BE49-F238E27FC236}">
                <a16:creationId xmlns:a16="http://schemas.microsoft.com/office/drawing/2014/main" id="{1302E56A-582C-4956-A86E-0322E78585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0629" y="2601833"/>
            <a:ext cx="758842" cy="758842"/>
          </a:xfrm>
          <a:prstGeom prst="rect">
            <a:avLst/>
          </a:prstGeom>
        </p:spPr>
      </p:pic>
      <p:pic>
        <p:nvPicPr>
          <p:cNvPr id="37" name="Picture 36" descr="A close up of a toy&#10;&#10;Description automatically generated">
            <a:extLst>
              <a:ext uri="{FF2B5EF4-FFF2-40B4-BE49-F238E27FC236}">
                <a16:creationId xmlns:a16="http://schemas.microsoft.com/office/drawing/2014/main" id="{11CF5D36-018A-4C27-8683-AAE33F1BB5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23045" y="2618762"/>
            <a:ext cx="758842" cy="758842"/>
          </a:xfrm>
          <a:prstGeom prst="rect">
            <a:avLst/>
          </a:prstGeom>
        </p:spPr>
      </p:pic>
    </p:spTree>
    <p:extLst>
      <p:ext uri="{BB962C8B-B14F-4D97-AF65-F5344CB8AC3E}">
        <p14:creationId xmlns:p14="http://schemas.microsoft.com/office/powerpoint/2010/main" val="82731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7890" y="2387735"/>
            <a:ext cx="900178" cy="851846"/>
          </a:xfrm>
          <a:prstGeom prst="rect">
            <a:avLst/>
          </a:prstGeom>
        </p:spPr>
      </p:pic>
      <p:graphicFrame>
        <p:nvGraphicFramePr>
          <p:cNvPr id="39" name="Content Placeholder 4"/>
          <p:cNvGraphicFramePr>
            <a:graphicFrameLocks noGrp="1"/>
          </p:cNvGraphicFramePr>
          <p:nvPr>
            <p:ph idx="1"/>
            <p:extLst>
              <p:ext uri="{D42A27DB-BD31-4B8C-83A1-F6EECF244321}">
                <p14:modId xmlns:p14="http://schemas.microsoft.com/office/powerpoint/2010/main" val="2596266590"/>
              </p:ext>
            </p:extLst>
          </p:nvPr>
        </p:nvGraphicFramePr>
        <p:xfrm>
          <a:off x="783669" y="3740952"/>
          <a:ext cx="10694399" cy="2509790"/>
        </p:xfrm>
        <a:graphic>
          <a:graphicData uri="http://schemas.openxmlformats.org/drawingml/2006/table">
            <a:tbl>
              <a:tblPr firstRow="1" bandRow="1">
                <a:tableStyleId>{5C22544A-7EE6-4342-B048-85BDC9FD1C3A}</a:tableStyleId>
              </a:tblPr>
              <a:tblGrid>
                <a:gridCol w="624426">
                  <a:extLst>
                    <a:ext uri="{9D8B030D-6E8A-4147-A177-3AD203B41FA5}">
                      <a16:colId xmlns:a16="http://schemas.microsoft.com/office/drawing/2014/main" val="2548973513"/>
                    </a:ext>
                  </a:extLst>
                </a:gridCol>
                <a:gridCol w="10069973">
                  <a:extLst>
                    <a:ext uri="{9D8B030D-6E8A-4147-A177-3AD203B41FA5}">
                      <a16:colId xmlns:a16="http://schemas.microsoft.com/office/drawing/2014/main" val="2775102314"/>
                    </a:ext>
                  </a:extLst>
                </a:gridCol>
              </a:tblGrid>
              <a:tr h="501958">
                <a:tc>
                  <a:txBody>
                    <a:bodyPr/>
                    <a:lstStyle/>
                    <a:p>
                      <a:pPr algn="ctr"/>
                      <a:r>
                        <a:rPr lang="en-GB" sz="25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500" b="0" dirty="0">
                          <a:solidFill>
                            <a:schemeClr val="accent5">
                              <a:lumMod val="50000"/>
                            </a:schemeClr>
                          </a:solidFill>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01958">
                <a:tc>
                  <a:txBody>
                    <a:bodyPr/>
                    <a:lstStyle/>
                    <a:p>
                      <a:pPr algn="ctr"/>
                      <a:r>
                        <a:rPr lang="en-GB" sz="25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0" dirty="0">
                          <a:solidFill>
                            <a:schemeClr val="accent5">
                              <a:lumMod val="50000"/>
                            </a:schemeClr>
                          </a:solidFill>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01958">
                <a:tc>
                  <a:txBody>
                    <a:bodyPr/>
                    <a:lstStyle/>
                    <a:p>
                      <a:pPr algn="ctr"/>
                      <a:r>
                        <a:rPr lang="en-GB" sz="25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5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01958">
                <a:tc>
                  <a:txBody>
                    <a:bodyPr/>
                    <a:lstStyle/>
                    <a:p>
                      <a:pPr algn="ctr"/>
                      <a:r>
                        <a:rPr lang="en-GB" sz="25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5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01958">
                <a:tc>
                  <a:txBody>
                    <a:bodyPr/>
                    <a:lstStyle/>
                    <a:p>
                      <a:pPr algn="ctr"/>
                      <a:r>
                        <a:rPr lang="en-GB" sz="2500" b="1"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5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1525457"/>
                  </a:ext>
                </a:extLst>
              </a:tr>
            </a:tbl>
          </a:graphicData>
        </a:graphic>
      </p:graphicFrame>
      <p:sp>
        <p:nvSpPr>
          <p:cNvPr id="6" name="Rectangle 5"/>
          <p:cNvSpPr/>
          <p:nvPr/>
        </p:nvSpPr>
        <p:spPr>
          <a:xfrm>
            <a:off x="1587727" y="1894407"/>
            <a:ext cx="569387" cy="584775"/>
          </a:xfrm>
          <a:prstGeom prst="rect">
            <a:avLst/>
          </a:prstGeom>
          <a:noFill/>
        </p:spPr>
        <p:txBody>
          <a:bodyPr wrap="squar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latin typeface="Century Gothic" panose="020B0502020202020204" pitchFamily="34" charset="0"/>
              </a:rPr>
              <a:t>1)</a:t>
            </a:r>
            <a:endParaRPr lang="en-US" sz="32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40" name="Rectangle 39"/>
          <p:cNvSpPr/>
          <p:nvPr/>
        </p:nvSpPr>
        <p:spPr>
          <a:xfrm>
            <a:off x="8470980" y="2020808"/>
            <a:ext cx="569387"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latin typeface="Century Gothic" panose="020B0502020202020204" pitchFamily="34" charset="0"/>
              </a:rPr>
              <a:t>2)</a:t>
            </a:r>
            <a:endParaRPr lang="en-US" sz="32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41" name="Rectangle 40"/>
          <p:cNvSpPr/>
          <p:nvPr/>
        </p:nvSpPr>
        <p:spPr>
          <a:xfrm>
            <a:off x="3665834" y="2448118"/>
            <a:ext cx="569387"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latin typeface="Century Gothic" panose="020B0502020202020204" pitchFamily="34" charset="0"/>
              </a:rPr>
              <a:t>3)</a:t>
            </a:r>
            <a:endParaRPr lang="en-US" sz="32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42" name="Rectangle 41"/>
          <p:cNvSpPr/>
          <p:nvPr/>
        </p:nvSpPr>
        <p:spPr>
          <a:xfrm>
            <a:off x="1515491" y="2612938"/>
            <a:ext cx="569387"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latin typeface="Century Gothic" panose="020B0502020202020204" pitchFamily="34" charset="0"/>
              </a:rPr>
              <a:t>4)</a:t>
            </a:r>
            <a:endParaRPr lang="en-US" sz="32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43" name="Rectangle 42"/>
          <p:cNvSpPr/>
          <p:nvPr/>
        </p:nvSpPr>
        <p:spPr>
          <a:xfrm>
            <a:off x="9970342" y="2009642"/>
            <a:ext cx="569387"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latin typeface="Century Gothic" panose="020B0502020202020204" pitchFamily="34" charset="0"/>
              </a:rPr>
              <a:t>5)</a:t>
            </a:r>
            <a:endParaRPr lang="en-US" sz="32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7" name="TextBox 6"/>
          <p:cNvSpPr txBox="1"/>
          <p:nvPr/>
        </p:nvSpPr>
        <p:spPr>
          <a:xfrm>
            <a:off x="1376063" y="3743349"/>
            <a:ext cx="7446787" cy="477054"/>
          </a:xfrm>
          <a:prstGeom prst="rect">
            <a:avLst/>
          </a:prstGeom>
          <a:noFill/>
        </p:spPr>
        <p:txBody>
          <a:bodyPr wrap="square" rtlCol="0">
            <a:spAutoFit/>
          </a:bodyPr>
          <a:lstStyle/>
          <a:p>
            <a:r>
              <a:rPr lang="en-GB" sz="2500" dirty="0">
                <a:solidFill>
                  <a:schemeClr val="accent5">
                    <a:lumMod val="50000"/>
                  </a:schemeClr>
                </a:solidFill>
                <a:latin typeface="Century Gothic" panose="020B0502020202020204" pitchFamily="34" charset="0"/>
              </a:rPr>
              <a:t> Je </a:t>
            </a:r>
            <a:r>
              <a:rPr lang="en-GB" sz="2500" dirty="0" err="1">
                <a:solidFill>
                  <a:schemeClr val="accent5">
                    <a:lumMod val="50000"/>
                  </a:schemeClr>
                </a:solidFill>
                <a:latin typeface="Century Gothic" panose="020B0502020202020204" pitchFamily="34" charset="0"/>
              </a:rPr>
              <a:t>fais</a:t>
            </a:r>
            <a:r>
              <a:rPr lang="en-GB" sz="2500" dirty="0">
                <a:solidFill>
                  <a:schemeClr val="accent5">
                    <a:lumMod val="50000"/>
                  </a:schemeClr>
                </a:solidFill>
                <a:latin typeface="Century Gothic" panose="020B0502020202020204" pitchFamily="34" charset="0"/>
              </a:rPr>
              <a:t> le lit.</a:t>
            </a:r>
          </a:p>
        </p:txBody>
      </p:sp>
      <p:sp>
        <p:nvSpPr>
          <p:cNvPr id="44" name="TextBox 43"/>
          <p:cNvSpPr txBox="1"/>
          <p:nvPr/>
        </p:nvSpPr>
        <p:spPr>
          <a:xfrm>
            <a:off x="1488956" y="4268539"/>
            <a:ext cx="7446787" cy="477054"/>
          </a:xfrm>
          <a:prstGeom prst="rect">
            <a:avLst/>
          </a:prstGeom>
          <a:noFill/>
        </p:spPr>
        <p:txBody>
          <a:bodyPr wrap="square" rtlCol="0">
            <a:spAutoFit/>
          </a:bodyPr>
          <a:lstStyle/>
          <a:p>
            <a:r>
              <a:rPr lang="en-GB" sz="2500" dirty="0">
                <a:solidFill>
                  <a:schemeClr val="accent5">
                    <a:lumMod val="50000"/>
                  </a:schemeClr>
                </a:solidFill>
                <a:latin typeface="Century Gothic" panose="020B0502020202020204" pitchFamily="34" charset="0"/>
              </a:rPr>
              <a:t>Il fait le ménage.</a:t>
            </a:r>
          </a:p>
        </p:txBody>
      </p:sp>
      <p:sp>
        <p:nvSpPr>
          <p:cNvPr id="45" name="TextBox 44"/>
          <p:cNvSpPr txBox="1"/>
          <p:nvPr/>
        </p:nvSpPr>
        <p:spPr>
          <a:xfrm>
            <a:off x="1470615" y="4776006"/>
            <a:ext cx="7446787" cy="477054"/>
          </a:xfrm>
          <a:prstGeom prst="rect">
            <a:avLst/>
          </a:prstGeom>
          <a:noFill/>
        </p:spPr>
        <p:txBody>
          <a:bodyPr wrap="square" rtlCol="0">
            <a:spAutoFit/>
          </a:bodyPr>
          <a:lstStyle/>
          <a:p>
            <a:r>
              <a:rPr lang="en-GB" sz="2500" dirty="0">
                <a:solidFill>
                  <a:schemeClr val="accent5">
                    <a:lumMod val="50000"/>
                  </a:schemeClr>
                </a:solidFill>
                <a:latin typeface="Century Gothic" panose="020B0502020202020204" pitchFamily="34" charset="0"/>
              </a:rPr>
              <a:t>Je </a:t>
            </a:r>
            <a:r>
              <a:rPr lang="en-GB" sz="2500" dirty="0" err="1">
                <a:solidFill>
                  <a:schemeClr val="accent5">
                    <a:lumMod val="50000"/>
                  </a:schemeClr>
                </a:solidFill>
                <a:latin typeface="Century Gothic" panose="020B0502020202020204" pitchFamily="34" charset="0"/>
              </a:rPr>
              <a:t>fais</a:t>
            </a:r>
            <a:r>
              <a:rPr lang="en-GB" sz="2500" dirty="0">
                <a:solidFill>
                  <a:schemeClr val="accent5">
                    <a:lumMod val="50000"/>
                  </a:schemeClr>
                </a:solidFill>
                <a:latin typeface="Century Gothic" panose="020B0502020202020204" pitchFamily="34" charset="0"/>
              </a:rPr>
              <a:t> la cuisine.</a:t>
            </a:r>
          </a:p>
        </p:txBody>
      </p:sp>
      <p:sp>
        <p:nvSpPr>
          <p:cNvPr id="46" name="TextBox 45"/>
          <p:cNvSpPr txBox="1"/>
          <p:nvPr/>
        </p:nvSpPr>
        <p:spPr>
          <a:xfrm>
            <a:off x="1439172" y="5301196"/>
            <a:ext cx="7446787" cy="477054"/>
          </a:xfrm>
          <a:prstGeom prst="rect">
            <a:avLst/>
          </a:prstGeom>
          <a:noFill/>
        </p:spPr>
        <p:txBody>
          <a:bodyPr wrap="square" rtlCol="0">
            <a:spAutoFit/>
          </a:bodyPr>
          <a:lstStyle/>
          <a:p>
            <a:r>
              <a:rPr lang="en-GB" sz="2500" dirty="0">
                <a:solidFill>
                  <a:schemeClr val="accent5">
                    <a:lumMod val="50000"/>
                  </a:schemeClr>
                </a:solidFill>
                <a:latin typeface="Century Gothic" panose="020B0502020202020204" pitchFamily="34" charset="0"/>
              </a:rPr>
              <a:t>Je </a:t>
            </a:r>
            <a:r>
              <a:rPr lang="en-GB" sz="2500" dirty="0" err="1">
                <a:solidFill>
                  <a:schemeClr val="accent5">
                    <a:lumMod val="50000"/>
                  </a:schemeClr>
                </a:solidFill>
                <a:latin typeface="Century Gothic" panose="020B0502020202020204" pitchFamily="34" charset="0"/>
              </a:rPr>
              <a:t>fais</a:t>
            </a:r>
            <a:r>
              <a:rPr lang="en-GB" sz="2500" dirty="0">
                <a:solidFill>
                  <a:schemeClr val="accent5">
                    <a:lumMod val="50000"/>
                  </a:schemeClr>
                </a:solidFill>
                <a:latin typeface="Century Gothic" panose="020B0502020202020204" pitchFamily="34" charset="0"/>
              </a:rPr>
              <a:t> les devoirs.</a:t>
            </a:r>
          </a:p>
        </p:txBody>
      </p:sp>
      <p:sp>
        <p:nvSpPr>
          <p:cNvPr id="47" name="TextBox 46"/>
          <p:cNvSpPr txBox="1"/>
          <p:nvPr/>
        </p:nvSpPr>
        <p:spPr>
          <a:xfrm>
            <a:off x="1376062" y="5784762"/>
            <a:ext cx="7446787" cy="477054"/>
          </a:xfrm>
          <a:prstGeom prst="rect">
            <a:avLst/>
          </a:prstGeom>
          <a:noFill/>
        </p:spPr>
        <p:txBody>
          <a:bodyPr wrap="square" rtlCol="0">
            <a:spAutoFit/>
          </a:bodyPr>
          <a:lstStyle/>
          <a:p>
            <a:r>
              <a:rPr lang="en-GB" sz="2500" dirty="0">
                <a:solidFill>
                  <a:schemeClr val="accent5">
                    <a:lumMod val="50000"/>
                  </a:schemeClr>
                </a:solidFill>
                <a:latin typeface="Century Gothic" panose="020B0502020202020204" pitchFamily="34" charset="0"/>
              </a:rPr>
              <a:t> Il fait les courses.</a:t>
            </a:r>
          </a:p>
        </p:txBody>
      </p:sp>
      <p:pic>
        <p:nvPicPr>
          <p:cNvPr id="22" name="Picture 21" descr="background rectangle">
            <a:extLst>
              <a:ext uri="{FF2B5EF4-FFF2-40B4-BE49-F238E27FC236}">
                <a16:creationId xmlns:a16="http://schemas.microsoft.com/office/drawing/2014/main" id="{9323AF6E-24C9-45B1-A733-D2825964619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6864"/>
            <a:ext cx="6457246" cy="867128"/>
          </a:xfrm>
          <a:prstGeom prst="rect">
            <a:avLst/>
          </a:prstGeom>
        </p:spPr>
      </p:pic>
      <p:sp>
        <p:nvSpPr>
          <p:cNvPr id="23" name="Title 3">
            <a:extLst>
              <a:ext uri="{FF2B5EF4-FFF2-40B4-BE49-F238E27FC236}">
                <a16:creationId xmlns:a16="http://schemas.microsoft.com/office/drawing/2014/main" id="{994F83F8-CBCA-492D-A020-A99E2E49DE52}"/>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sp>
        <p:nvSpPr>
          <p:cNvPr id="25" name="Rounded Rectangle 46">
            <a:extLst>
              <a:ext uri="{FF2B5EF4-FFF2-40B4-BE49-F238E27FC236}">
                <a16:creationId xmlns:a16="http://schemas.microsoft.com/office/drawing/2014/main" id="{4213203D-BB96-4619-917D-6F109BDC21D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8D1B41BB-07A0-46B6-B62B-C4B0DD57A5AA}"/>
              </a:ext>
            </a:extLst>
          </p:cNvPr>
          <p:cNvSpPr txBox="1"/>
          <p:nvPr/>
        </p:nvSpPr>
        <p:spPr>
          <a:xfrm>
            <a:off x="180000" y="1296000"/>
            <a:ext cx="1172992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Tu es Amir. Tu </a:t>
            </a:r>
            <a:r>
              <a:rPr lang="en-GB" sz="2400" dirty="0" err="1">
                <a:solidFill>
                  <a:schemeClr val="accent5">
                    <a:lumMod val="50000"/>
                  </a:schemeClr>
                </a:solidFill>
                <a:latin typeface="Century Gothic" panose="020B0502020202020204" pitchFamily="34" charset="0"/>
              </a:rPr>
              <a:t>écris</a:t>
            </a:r>
            <a:r>
              <a:rPr lang="en-GB" sz="2400" dirty="0">
                <a:solidFill>
                  <a:schemeClr val="accent5">
                    <a:lumMod val="50000"/>
                  </a:schemeClr>
                </a:solidFill>
                <a:latin typeface="Century Gothic" panose="020B0502020202020204" pitchFamily="34" charset="0"/>
              </a:rPr>
              <a:t> un e-mail. </a:t>
            </a:r>
            <a:r>
              <a:rPr lang="en-GB" sz="2400" dirty="0" err="1">
                <a:solidFill>
                  <a:schemeClr val="accent5">
                    <a:lumMod val="50000"/>
                  </a:schemeClr>
                </a:solidFill>
                <a:latin typeface="Century Gothic" panose="020B0502020202020204" pitchFamily="34" charset="0"/>
              </a:rPr>
              <a:t>Écris</a:t>
            </a:r>
            <a:r>
              <a:rPr lang="en-GB" sz="2400" dirty="0">
                <a:solidFill>
                  <a:schemeClr val="accent5">
                    <a:lumMod val="50000"/>
                  </a:schemeClr>
                </a:solidFill>
                <a:latin typeface="Century Gothic" panose="020B0502020202020204" pitchFamily="34" charset="0"/>
              </a:rPr>
              <a:t> 5 phrases avec ‘je’ (Amir) </a:t>
            </a:r>
            <a:r>
              <a:rPr lang="en-GB" sz="2400" dirty="0" err="1">
                <a:solidFill>
                  <a:schemeClr val="accent5">
                    <a:lumMod val="50000"/>
                  </a:schemeClr>
                </a:solidFill>
                <a:latin typeface="Century Gothic" panose="020B0502020202020204" pitchFamily="34" charset="0"/>
              </a:rPr>
              <a:t>ou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il</a:t>
            </a:r>
            <a:r>
              <a:rPr lang="en-GB" sz="2400" dirty="0">
                <a:solidFill>
                  <a:schemeClr val="accent5">
                    <a:lumMod val="50000"/>
                  </a:schemeClr>
                </a:solidFill>
                <a:latin typeface="Century Gothic" panose="020B0502020202020204" pitchFamily="34" charset="0"/>
              </a:rPr>
              <a:t>’ (papa).</a:t>
            </a:r>
          </a:p>
        </p:txBody>
      </p:sp>
      <p:pic>
        <p:nvPicPr>
          <p:cNvPr id="4" name="Picture 3" descr="A person wearing a suit and tie&#10;&#10;Description automatically generated">
            <a:extLst>
              <a:ext uri="{FF2B5EF4-FFF2-40B4-BE49-F238E27FC236}">
                <a16:creationId xmlns:a16="http://schemas.microsoft.com/office/drawing/2014/main" id="{ABDC9E8D-C9A8-4166-AEFE-5964EB832E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8252" y="1910617"/>
            <a:ext cx="1591802" cy="1591802"/>
          </a:xfrm>
          <a:prstGeom prst="rect">
            <a:avLst/>
          </a:prstGeom>
        </p:spPr>
      </p:pic>
      <p:pic>
        <p:nvPicPr>
          <p:cNvPr id="8" name="Picture 7" descr="A picture containing doll&#10;&#10;Description automatically generated">
            <a:extLst>
              <a:ext uri="{FF2B5EF4-FFF2-40B4-BE49-F238E27FC236}">
                <a16:creationId xmlns:a16="http://schemas.microsoft.com/office/drawing/2014/main" id="{C42A429A-AB2B-4FB7-827A-04A4138420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018" y="1803440"/>
            <a:ext cx="2119144" cy="2119144"/>
          </a:xfrm>
          <a:prstGeom prst="rect">
            <a:avLst/>
          </a:prstGeom>
        </p:spPr>
      </p:pic>
      <p:pic>
        <p:nvPicPr>
          <p:cNvPr id="30" name="Picture 4" descr="Notepad Issue Write - Free image on Pixabay">
            <a:extLst>
              <a:ext uri="{FF2B5EF4-FFF2-40B4-BE49-F238E27FC236}">
                <a16:creationId xmlns:a16="http://schemas.microsoft.com/office/drawing/2014/main" id="{4FDEA424-E6CF-4B24-A75F-CA565E3769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3039" y="2887991"/>
            <a:ext cx="739016" cy="7180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ooking Pans Glove Clip Art">
            <a:extLst>
              <a:ext uri="{FF2B5EF4-FFF2-40B4-BE49-F238E27FC236}">
                <a16:creationId xmlns:a16="http://schemas.microsoft.com/office/drawing/2014/main" id="{547D3E22-2B90-457C-B4E4-4A3E5CA983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2730" y="2863886"/>
            <a:ext cx="984388" cy="7120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ucket, Cleaning, Supplies, Housework, Household">
            <a:extLst>
              <a:ext uri="{FF2B5EF4-FFF2-40B4-BE49-F238E27FC236}">
                <a16:creationId xmlns:a16="http://schemas.microsoft.com/office/drawing/2014/main" id="{9BD1C9A9-0CA6-49D5-8A7F-329D26235AD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47144" y="2374887"/>
            <a:ext cx="1221817" cy="11620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ingle Bed Clip Art">
            <a:extLst>
              <a:ext uri="{FF2B5EF4-FFF2-40B4-BE49-F238E27FC236}">
                <a16:creationId xmlns:a16="http://schemas.microsoft.com/office/drawing/2014/main" id="{57A74039-A777-478B-818D-22E2CE9EB7E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46952" y="1902555"/>
            <a:ext cx="1256630" cy="70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5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4" grpId="0"/>
      <p:bldP spid="45" grpId="0"/>
      <p:bldP spid="46"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Questions with </a:t>
            </a:r>
            <a:r>
              <a:rPr lang="en-GB" sz="3600" b="1" i="1" dirty="0">
                <a:solidFill>
                  <a:schemeClr val="bg1"/>
                </a:solidFill>
              </a:rPr>
              <a:t>quoi</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729920"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you can turn a statement into a question by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raising your pitch</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Statement: </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a:t>
            </a:r>
            <a:r>
              <a:rPr lang="en-US" sz="2200" dirty="0">
                <a:solidFill>
                  <a:srgbClr val="4472C4">
                    <a:lumMod val="50000"/>
                  </a:srgbClr>
                </a:solidFill>
                <a:latin typeface="Century Gothic" panose="020F0302020204030204"/>
              </a:rPr>
              <a:t>t le lit.			He’s making the bed.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						He makes the bed.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Question:   </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fait le lit ?			Is he making the bed?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4472C4">
                    <a:lumMod val="50000"/>
                  </a:srgbClr>
                </a:solidFill>
                <a:latin typeface="Century Gothic" panose="020F0302020204030204"/>
              </a:rPr>
              <a:t>						</a:t>
            </a:r>
            <a:r>
              <a:rPr lang="en-US" sz="2200" b="1" dirty="0">
                <a:solidFill>
                  <a:srgbClr val="E65D00"/>
                </a:solidFill>
                <a:latin typeface="Century Gothic" panose="020F0302020204030204"/>
              </a:rPr>
              <a:t>Does </a:t>
            </a:r>
            <a:r>
              <a:rPr lang="en-US" sz="2200" dirty="0">
                <a:solidFill>
                  <a:srgbClr val="4472C4">
                    <a:lumMod val="50000"/>
                  </a:srgbClr>
                </a:solidFill>
                <a:latin typeface="Century Gothic" panose="020F0302020204030204"/>
              </a:rPr>
              <a:t>he make the 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type of question is a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yes/no </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more information</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about a situation, we need to add a question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the question word comes at 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end</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intonation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Il fait </a:t>
            </a:r>
            <a:r>
              <a:rPr lang="en-US" sz="2200" b="1" dirty="0">
                <a:solidFill>
                  <a:srgbClr val="E65D00"/>
                </a:solidFill>
                <a:latin typeface="Century Gothic" panose="020F0302020204030204"/>
              </a:rPr>
              <a:t>quoi </a:t>
            </a:r>
            <a:r>
              <a:rPr lang="en-US" sz="2200" b="1" dirty="0">
                <a:solidFill>
                  <a:srgbClr val="4472C4">
                    <a:lumMod val="50000"/>
                  </a:srgbClr>
                </a:solidFill>
                <a:latin typeface="Century Gothic" panose="020F0302020204030204"/>
              </a:rPr>
              <a:t>?					</a:t>
            </a:r>
            <a:r>
              <a:rPr lang="en-US" sz="2200" b="1" dirty="0">
                <a:solidFill>
                  <a:srgbClr val="E65D00"/>
                </a:solidFill>
                <a:latin typeface="Century Gothic" panose="020F0302020204030204"/>
              </a:rPr>
              <a:t>What</a:t>
            </a:r>
            <a:r>
              <a:rPr lang="en-US" sz="2200" dirty="0">
                <a:solidFill>
                  <a:srgbClr val="E65D00"/>
                </a:solidFill>
                <a:latin typeface="Century Gothic" panose="020F0302020204030204"/>
              </a:rPr>
              <a:t> </a:t>
            </a:r>
            <a:r>
              <a:rPr lang="en-US" sz="2200" dirty="0">
                <a:solidFill>
                  <a:srgbClr val="4472C4">
                    <a:lumMod val="50000"/>
                  </a:srgbClr>
                </a:solidFill>
                <a:latin typeface="Century Gothic" panose="020F0302020204030204"/>
              </a:rPr>
              <a:t>is he doing/making?</a:t>
            </a:r>
            <a:endPar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F1D11820-3764-4CDD-80BA-42F12368CD3D}"/>
              </a:ext>
            </a:extLst>
          </p:cNvPr>
          <p:cNvSpPr/>
          <p:nvPr/>
        </p:nvSpPr>
        <p:spPr>
          <a:xfrm>
            <a:off x="9492343" y="1948543"/>
            <a:ext cx="2329543" cy="1471115"/>
          </a:xfrm>
          <a:prstGeom prst="wedgeRoundRectCallout">
            <a:avLst>
              <a:gd name="adj1" fmla="val -62070"/>
              <a:gd name="adj2" fmla="val 19582"/>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Remember!</a:t>
            </a:r>
          </a:p>
          <a:p>
            <a:pPr algn="ctr"/>
            <a:endParaRPr lang="en-GB" b="1" dirty="0"/>
          </a:p>
          <a:p>
            <a:pPr algn="ctr"/>
            <a:r>
              <a:rPr lang="en-GB" dirty="0"/>
              <a:t>There is </a:t>
            </a:r>
            <a:r>
              <a:rPr lang="en-GB" b="1" dirty="0"/>
              <a:t>no word </a:t>
            </a:r>
            <a:r>
              <a:rPr lang="en-GB" dirty="0"/>
              <a:t> for ‘</a:t>
            </a:r>
            <a:r>
              <a:rPr lang="en-GB" b="1" dirty="0"/>
              <a:t>do</a:t>
            </a:r>
            <a:r>
              <a:rPr lang="en-GB" dirty="0"/>
              <a:t>’ in French.</a:t>
            </a:r>
          </a:p>
        </p:txBody>
      </p:sp>
      <p:cxnSp>
        <p:nvCxnSpPr>
          <p:cNvPr id="5" name="Straight Arrow Connector 4">
            <a:extLst>
              <a:ext uri="{FF2B5EF4-FFF2-40B4-BE49-F238E27FC236}">
                <a16:creationId xmlns:a16="http://schemas.microsoft.com/office/drawing/2014/main" id="{526E663E-FE31-4107-8B96-A422E5D94894}"/>
              </a:ext>
            </a:extLst>
          </p:cNvPr>
          <p:cNvCxnSpPr/>
          <p:nvPr/>
        </p:nvCxnSpPr>
        <p:spPr>
          <a:xfrm flipV="1">
            <a:off x="1850571" y="3051266"/>
            <a:ext cx="1219200" cy="206828"/>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AF6F393-D210-4FEB-9DE5-FACBB8BEA867}"/>
              </a:ext>
            </a:extLst>
          </p:cNvPr>
          <p:cNvCxnSpPr>
            <a:cxnSpLocks/>
          </p:cNvCxnSpPr>
          <p:nvPr/>
        </p:nvCxnSpPr>
        <p:spPr>
          <a:xfrm>
            <a:off x="1850572" y="2460171"/>
            <a:ext cx="1219199" cy="0"/>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D0146C8-E2A2-4BB9-A153-710FFE96C39A}"/>
              </a:ext>
            </a:extLst>
          </p:cNvPr>
          <p:cNvCxnSpPr/>
          <p:nvPr/>
        </p:nvCxnSpPr>
        <p:spPr>
          <a:xfrm flipV="1">
            <a:off x="413657" y="6066043"/>
            <a:ext cx="1219200" cy="206828"/>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D54DA8D-6640-47EC-8730-0F5D46F45E8C}"/>
              </a:ext>
            </a:extLst>
          </p:cNvPr>
          <p:cNvSpPr/>
          <p:nvPr/>
        </p:nvSpPr>
        <p:spPr>
          <a:xfrm>
            <a:off x="1766171" y="1969744"/>
            <a:ext cx="1796143" cy="587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__________</a:t>
            </a:r>
          </a:p>
        </p:txBody>
      </p:sp>
      <p:sp>
        <p:nvSpPr>
          <p:cNvPr id="15" name="Rectangle 14">
            <a:extLst>
              <a:ext uri="{FF2B5EF4-FFF2-40B4-BE49-F238E27FC236}">
                <a16:creationId xmlns:a16="http://schemas.microsoft.com/office/drawing/2014/main" id="{154826D0-5A9C-46DA-B272-91484F99B12A}"/>
              </a:ext>
            </a:extLst>
          </p:cNvPr>
          <p:cNvSpPr/>
          <p:nvPr/>
        </p:nvSpPr>
        <p:spPr>
          <a:xfrm>
            <a:off x="1766171" y="2687139"/>
            <a:ext cx="1796143" cy="587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__________</a:t>
            </a:r>
          </a:p>
        </p:txBody>
      </p:sp>
    </p:spTree>
    <p:extLst>
      <p:ext uri="{BB962C8B-B14F-4D97-AF65-F5344CB8AC3E}">
        <p14:creationId xmlns:p14="http://schemas.microsoft.com/office/powerpoint/2010/main" val="232087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13" end="1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3" grpId="1" animBg="1"/>
      <p:bldP spid="15" grpId="0" animBg="1"/>
      <p:bldP spid="15"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Questions with </a:t>
            </a:r>
            <a:r>
              <a:rPr lang="en-GB" sz="3600" b="1" i="1" dirty="0">
                <a:solidFill>
                  <a:schemeClr val="bg1"/>
                </a:solidFill>
              </a:rPr>
              <a:t>quoi</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729920" cy="430887"/>
          </a:xfrm>
          <a:prstGeom prst="rect">
            <a:avLst/>
          </a:prstGeom>
          <a:noFill/>
        </p:spPr>
        <p:txBody>
          <a:bodyPr wrap="square" rtlCol="0">
            <a:spAutoFit/>
          </a:bodyPr>
          <a:lstStyle/>
          <a:p>
            <a:pPr lvl="0"/>
            <a:r>
              <a:rPr lang="en-GB" sz="2200" dirty="0" err="1">
                <a:solidFill>
                  <a:schemeClr val="accent5">
                    <a:lumMod val="50000"/>
                  </a:schemeClr>
                </a:solidFill>
                <a:latin typeface="Century Gothic" panose="020B0502020202020204" pitchFamily="34" charset="0"/>
              </a:rPr>
              <a:t>Léa</a:t>
            </a:r>
            <a:r>
              <a:rPr lang="en-GB" sz="2200" dirty="0">
                <a:solidFill>
                  <a:schemeClr val="accent5">
                    <a:lumMod val="50000"/>
                  </a:schemeClr>
                </a:solidFill>
                <a:latin typeface="Century Gothic" panose="020B0502020202020204" pitchFamily="34" charset="0"/>
              </a:rPr>
              <a:t> is asking Amir about his sister </a:t>
            </a:r>
            <a:r>
              <a:rPr lang="en-GB" sz="2200" dirty="0" err="1">
                <a:solidFill>
                  <a:schemeClr val="accent5">
                    <a:lumMod val="50000"/>
                  </a:schemeClr>
                </a:solidFill>
                <a:latin typeface="Century Gothic" panose="020B0502020202020204" pitchFamily="34" charset="0"/>
              </a:rPr>
              <a:t>Noura</a:t>
            </a:r>
            <a:r>
              <a:rPr lang="en-GB" sz="2200" dirty="0">
                <a:solidFill>
                  <a:schemeClr val="accent5">
                    <a:lumMod val="50000"/>
                  </a:schemeClr>
                </a:solidFill>
                <a:latin typeface="Century Gothic" panose="020B0502020202020204" pitchFamily="34" charset="0"/>
              </a:rPr>
              <a:t>. What is she asking? Form questions with </a:t>
            </a:r>
            <a:r>
              <a:rPr lang="en-GB" sz="2200" i="1" dirty="0">
                <a:solidFill>
                  <a:schemeClr val="accent5">
                    <a:lumMod val="50000"/>
                  </a:schemeClr>
                </a:solidFill>
                <a:latin typeface="Century Gothic" panose="020B0502020202020204" pitchFamily="34" charset="0"/>
              </a:rPr>
              <a:t>quoi</a:t>
            </a:r>
            <a:r>
              <a:rPr lang="en-GB" sz="2200" dirty="0">
                <a:solidFill>
                  <a:schemeClr val="accent5">
                    <a:lumMod val="50000"/>
                  </a:schemeClr>
                </a:solidFill>
                <a:latin typeface="Century Gothic" panose="020B0502020202020204" pitchFamily="34" charset="0"/>
              </a:rPr>
              <a: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a:t>
            </a:r>
          </a:p>
        </p:txBody>
      </p:sp>
      <p:pic>
        <p:nvPicPr>
          <p:cNvPr id="10" name="Picture 9" descr="A close up of a logo&#10;&#10;Description automatically generated">
            <a:extLst>
              <a:ext uri="{FF2B5EF4-FFF2-40B4-BE49-F238E27FC236}">
                <a16:creationId xmlns:a16="http://schemas.microsoft.com/office/drawing/2014/main" id="{FDB71A3D-D18E-4F6F-8EAD-7E0D7A559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445" y="4099378"/>
            <a:ext cx="2677656" cy="2677656"/>
          </a:xfrm>
          <a:prstGeom prst="rect">
            <a:avLst/>
          </a:prstGeom>
        </p:spPr>
      </p:pic>
      <p:pic>
        <p:nvPicPr>
          <p:cNvPr id="14" name="Picture 13" descr="A picture containing doll&#10;&#10;Description automatically generated">
            <a:extLst>
              <a:ext uri="{FF2B5EF4-FFF2-40B4-BE49-F238E27FC236}">
                <a16:creationId xmlns:a16="http://schemas.microsoft.com/office/drawing/2014/main" id="{DC4725A3-64B0-47C0-82A5-84D6CE6A4E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8874" y="3685903"/>
            <a:ext cx="3172097" cy="3172097"/>
          </a:xfrm>
          <a:prstGeom prst="rect">
            <a:avLst/>
          </a:prstGeom>
        </p:spPr>
      </p:pic>
      <p:sp>
        <p:nvSpPr>
          <p:cNvPr id="18" name="Speech Bubble: Rectangle with Corners Rounded 17">
            <a:extLst>
              <a:ext uri="{FF2B5EF4-FFF2-40B4-BE49-F238E27FC236}">
                <a16:creationId xmlns:a16="http://schemas.microsoft.com/office/drawing/2014/main" id="{2B6E65CD-12B7-43EE-A812-1598029B3B73}"/>
              </a:ext>
            </a:extLst>
          </p:cNvPr>
          <p:cNvSpPr/>
          <p:nvPr/>
        </p:nvSpPr>
        <p:spPr>
          <a:xfrm>
            <a:off x="5989159" y="2916592"/>
            <a:ext cx="3509715" cy="3262571"/>
          </a:xfrm>
          <a:prstGeom prst="wedgeRoundRectCallout">
            <a:avLst>
              <a:gd name="adj1" fmla="val 63654"/>
              <a:gd name="adj2" fmla="val 18864"/>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E142631A-55C5-4C1F-8BBE-EA90FADEFC36}"/>
              </a:ext>
            </a:extLst>
          </p:cNvPr>
          <p:cNvSpPr txBox="1"/>
          <p:nvPr/>
        </p:nvSpPr>
        <p:spPr>
          <a:xfrm>
            <a:off x="6129665" y="3132176"/>
            <a:ext cx="3509714" cy="3046988"/>
          </a:xfrm>
          <a:prstGeom prst="rect">
            <a:avLst/>
          </a:prstGeom>
          <a:noFill/>
        </p:spPr>
        <p:txBody>
          <a:bodyPr wrap="square" rtlCol="0">
            <a:spAutoFit/>
          </a:bodyPr>
          <a:lstStyle/>
          <a:p>
            <a:pPr marL="457200" indent="-457200" algn="l">
              <a:buAutoNum type="arabicPeriod"/>
            </a:pPr>
            <a:r>
              <a:rPr lang="en-GB" sz="2400" dirty="0">
                <a:solidFill>
                  <a:schemeClr val="accent5">
                    <a:lumMod val="50000"/>
                  </a:schemeClr>
                </a:solidFill>
              </a:rPr>
              <a:t>Elle </a:t>
            </a:r>
            <a:r>
              <a:rPr lang="en-GB" sz="2400" dirty="0" err="1">
                <a:solidFill>
                  <a:schemeClr val="accent5">
                    <a:lumMod val="50000"/>
                  </a:schemeClr>
                </a:solidFill>
              </a:rPr>
              <a:t>est</a:t>
            </a:r>
            <a:r>
              <a:rPr lang="en-GB" sz="2400" dirty="0">
                <a:solidFill>
                  <a:schemeClr val="accent5">
                    <a:lumMod val="50000"/>
                  </a:schemeClr>
                </a:solidFill>
              </a:rPr>
              <a:t> petite !</a:t>
            </a:r>
          </a:p>
          <a:p>
            <a:pPr marL="457200" indent="-457200" algn="l">
              <a:buAutoNum type="arabicPeriod"/>
            </a:pPr>
            <a:endParaRPr lang="en-GB" sz="2400" dirty="0">
              <a:solidFill>
                <a:schemeClr val="accent5">
                  <a:lumMod val="50000"/>
                </a:schemeClr>
              </a:solidFill>
            </a:endParaRPr>
          </a:p>
          <a:p>
            <a:pPr marL="457200" indent="-457200" algn="l">
              <a:buAutoNum type="arabicPeriod"/>
            </a:pPr>
            <a:r>
              <a:rPr lang="en-GB" sz="2400" dirty="0">
                <a:solidFill>
                  <a:schemeClr val="accent5">
                    <a:lumMod val="50000"/>
                  </a:schemeClr>
                </a:solidFill>
              </a:rPr>
              <a:t>Elle a un livre !</a:t>
            </a:r>
          </a:p>
          <a:p>
            <a:pPr marL="457200" indent="-457200" algn="l">
              <a:buAutoNum type="arabicPeriod"/>
            </a:pPr>
            <a:endParaRPr lang="en-GB" sz="2400" dirty="0">
              <a:solidFill>
                <a:schemeClr val="accent5">
                  <a:lumMod val="50000"/>
                </a:schemeClr>
              </a:solidFill>
            </a:endParaRPr>
          </a:p>
          <a:p>
            <a:pPr marL="457200" indent="-457200">
              <a:buAutoNum type="arabicPeriod"/>
            </a:pPr>
            <a:r>
              <a:rPr lang="en-GB" sz="2400" dirty="0">
                <a:solidFill>
                  <a:schemeClr val="accent5">
                    <a:lumMod val="50000"/>
                  </a:schemeClr>
                </a:solidFill>
              </a:rPr>
              <a:t>Elle fait le </a:t>
            </a:r>
            <a:r>
              <a:rPr lang="en-GB" sz="2400" dirty="0" err="1">
                <a:solidFill>
                  <a:schemeClr val="accent5">
                    <a:lumMod val="50000"/>
                  </a:schemeClr>
                </a:solidFill>
                <a:latin typeface="Century Gothic" panose="020B0502020202020204" pitchFamily="34" charset="0"/>
              </a:rPr>
              <a:t>modèle</a:t>
            </a:r>
            <a:r>
              <a:rPr lang="en-GB" sz="2400" dirty="0">
                <a:solidFill>
                  <a:schemeClr val="accent5">
                    <a:lumMod val="50000"/>
                  </a:schemeClr>
                </a:solidFill>
              </a:rPr>
              <a:t>!</a:t>
            </a:r>
          </a:p>
          <a:p>
            <a:pPr marL="457200" indent="-457200">
              <a:buAutoNum type="arabicPeriod"/>
            </a:pPr>
            <a:endParaRPr lang="en-GB" sz="2400" dirty="0">
              <a:solidFill>
                <a:schemeClr val="accent5">
                  <a:lumMod val="50000"/>
                </a:schemeClr>
              </a:solidFill>
            </a:endParaRPr>
          </a:p>
          <a:p>
            <a:pPr marL="457200" indent="-457200">
              <a:buAutoNum type="arabicPeriod"/>
            </a:pPr>
            <a:r>
              <a:rPr lang="en-GB" sz="2400" dirty="0">
                <a:solidFill>
                  <a:schemeClr val="accent5">
                    <a:lumMod val="50000"/>
                  </a:schemeClr>
                </a:solidFill>
              </a:rPr>
              <a:t>Elle </a:t>
            </a:r>
            <a:r>
              <a:rPr lang="en-GB" sz="2400" dirty="0" err="1">
                <a:solidFill>
                  <a:schemeClr val="accent5">
                    <a:lumMod val="50000"/>
                  </a:schemeClr>
                </a:solidFill>
              </a:rPr>
              <a:t>écoute</a:t>
            </a:r>
            <a:r>
              <a:rPr lang="en-GB" sz="2400" dirty="0">
                <a:solidFill>
                  <a:schemeClr val="accent5">
                    <a:lumMod val="50000"/>
                  </a:schemeClr>
                </a:solidFill>
              </a:rPr>
              <a:t> la radio.</a:t>
            </a:r>
          </a:p>
        </p:txBody>
      </p:sp>
      <p:sp>
        <p:nvSpPr>
          <p:cNvPr id="20" name="Speech Bubble: Rectangle with Corners Rounded 19">
            <a:extLst>
              <a:ext uri="{FF2B5EF4-FFF2-40B4-BE49-F238E27FC236}">
                <a16:creationId xmlns:a16="http://schemas.microsoft.com/office/drawing/2014/main" id="{1C2CCB85-B8BE-418C-B774-913112C5D59A}"/>
              </a:ext>
            </a:extLst>
          </p:cNvPr>
          <p:cNvSpPr/>
          <p:nvPr/>
        </p:nvSpPr>
        <p:spPr>
          <a:xfrm>
            <a:off x="2065948" y="1923573"/>
            <a:ext cx="3509715" cy="3262570"/>
          </a:xfrm>
          <a:prstGeom prst="wedgeRoundRectCallout">
            <a:avLst>
              <a:gd name="adj1" fmla="val -38699"/>
              <a:gd name="adj2" fmla="val 58805"/>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D74FE36A-F786-4092-A2E7-95D772124CF7}"/>
              </a:ext>
            </a:extLst>
          </p:cNvPr>
          <p:cNvSpPr txBox="1"/>
          <p:nvPr/>
        </p:nvSpPr>
        <p:spPr>
          <a:xfrm>
            <a:off x="2252173" y="2162681"/>
            <a:ext cx="3323490" cy="2677656"/>
          </a:xfrm>
          <a:prstGeom prst="rect">
            <a:avLst/>
          </a:prstGeom>
          <a:noFill/>
        </p:spPr>
        <p:txBody>
          <a:bodyPr wrap="square" rtlCol="0">
            <a:spAutoFit/>
          </a:bodyPr>
          <a:lstStyle/>
          <a:p>
            <a:pPr marL="457200" indent="-457200" algn="l">
              <a:buAutoNum type="arabicPeriod"/>
            </a:pPr>
            <a:r>
              <a:rPr lang="en-GB" sz="2400" dirty="0">
                <a:solidFill>
                  <a:schemeClr val="accent5">
                    <a:lumMod val="50000"/>
                  </a:schemeClr>
                </a:solidFill>
              </a:rPr>
              <a:t>Elle </a:t>
            </a:r>
            <a:r>
              <a:rPr lang="en-GB" sz="2400" dirty="0" err="1">
                <a:solidFill>
                  <a:schemeClr val="accent5">
                    <a:lumMod val="50000"/>
                  </a:schemeClr>
                </a:solidFill>
              </a:rPr>
              <a:t>est</a:t>
            </a:r>
            <a:r>
              <a:rPr lang="en-GB" sz="2400" dirty="0">
                <a:solidFill>
                  <a:schemeClr val="accent5">
                    <a:lumMod val="50000"/>
                  </a:schemeClr>
                </a:solidFill>
              </a:rPr>
              <a:t> quoi ?</a:t>
            </a:r>
          </a:p>
          <a:p>
            <a:pPr marL="457200" indent="-457200" algn="l">
              <a:buAutoNum type="arabicPeriod"/>
            </a:pPr>
            <a:endParaRPr lang="en-GB" sz="2400" dirty="0">
              <a:solidFill>
                <a:schemeClr val="accent5">
                  <a:lumMod val="50000"/>
                </a:schemeClr>
              </a:solidFill>
            </a:endParaRPr>
          </a:p>
          <a:p>
            <a:pPr marL="457200" indent="-457200" algn="l">
              <a:buAutoNum type="arabicPeriod"/>
            </a:pPr>
            <a:r>
              <a:rPr lang="en-GB" sz="2400" dirty="0">
                <a:solidFill>
                  <a:schemeClr val="accent5">
                    <a:lumMod val="50000"/>
                  </a:schemeClr>
                </a:solidFill>
              </a:rPr>
              <a:t>Elle a quoi ?</a:t>
            </a:r>
          </a:p>
          <a:p>
            <a:pPr marL="457200" indent="-457200" algn="l">
              <a:buAutoNum type="arabicPeriod"/>
            </a:pPr>
            <a:endParaRPr lang="en-GB" sz="2400" dirty="0">
              <a:solidFill>
                <a:schemeClr val="accent5">
                  <a:lumMod val="50000"/>
                </a:schemeClr>
              </a:solidFill>
            </a:endParaRPr>
          </a:p>
          <a:p>
            <a:pPr marL="457200" indent="-457200" algn="l">
              <a:buAutoNum type="arabicPeriod"/>
            </a:pPr>
            <a:r>
              <a:rPr lang="en-GB" sz="2400" dirty="0">
                <a:solidFill>
                  <a:schemeClr val="accent5">
                    <a:lumMod val="50000"/>
                  </a:schemeClr>
                </a:solidFill>
              </a:rPr>
              <a:t>Elle fait quoi ?</a:t>
            </a:r>
          </a:p>
          <a:p>
            <a:pPr marL="457200" indent="-457200" algn="l">
              <a:buAutoNum type="arabicPeriod"/>
            </a:pPr>
            <a:endParaRPr lang="en-GB" sz="2400" dirty="0">
              <a:solidFill>
                <a:schemeClr val="accent5">
                  <a:lumMod val="50000"/>
                </a:schemeClr>
              </a:solidFill>
            </a:endParaRPr>
          </a:p>
          <a:p>
            <a:pPr marL="457200" indent="-457200">
              <a:buAutoNum type="arabicPeriod"/>
            </a:pPr>
            <a:r>
              <a:rPr lang="en-GB" sz="2400" dirty="0">
                <a:solidFill>
                  <a:schemeClr val="accent5">
                    <a:lumMod val="50000"/>
                  </a:schemeClr>
                </a:solidFill>
              </a:rPr>
              <a:t>Elle </a:t>
            </a:r>
            <a:r>
              <a:rPr lang="en-GB" sz="2400" dirty="0" err="1">
                <a:solidFill>
                  <a:schemeClr val="accent5">
                    <a:lumMod val="50000"/>
                  </a:schemeClr>
                </a:solidFill>
              </a:rPr>
              <a:t>écoute</a:t>
            </a:r>
            <a:r>
              <a:rPr lang="en-GB" sz="2400" dirty="0">
                <a:solidFill>
                  <a:schemeClr val="accent5">
                    <a:lumMod val="50000"/>
                  </a:schemeClr>
                </a:solidFill>
              </a:rPr>
              <a:t> quoi ?</a:t>
            </a:r>
          </a:p>
        </p:txBody>
      </p:sp>
      <p:sp>
        <p:nvSpPr>
          <p:cNvPr id="22" name="Thought Bubble: Cloud 21">
            <a:extLst>
              <a:ext uri="{FF2B5EF4-FFF2-40B4-BE49-F238E27FC236}">
                <a16:creationId xmlns:a16="http://schemas.microsoft.com/office/drawing/2014/main" id="{C197B70A-658B-48B8-BF1F-F64C812A50C4}"/>
              </a:ext>
            </a:extLst>
          </p:cNvPr>
          <p:cNvSpPr/>
          <p:nvPr/>
        </p:nvSpPr>
        <p:spPr>
          <a:xfrm>
            <a:off x="9532539" y="1933303"/>
            <a:ext cx="1854925" cy="1802674"/>
          </a:xfrm>
          <a:prstGeom prst="cloudCallout">
            <a:avLst>
              <a:gd name="adj1" fmla="val 29167"/>
              <a:gd name="adj2" fmla="val 71920"/>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picture containing toy, doll&#10;&#10;Description automatically generated">
            <a:extLst>
              <a:ext uri="{FF2B5EF4-FFF2-40B4-BE49-F238E27FC236}">
                <a16:creationId xmlns:a16="http://schemas.microsoft.com/office/drawing/2014/main" id="{9B1B857D-A2CF-4894-92A1-8ED705E279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6567" y="1965052"/>
            <a:ext cx="1286868" cy="1286868"/>
          </a:xfrm>
          <a:prstGeom prst="rect">
            <a:avLst/>
          </a:prstGeom>
        </p:spPr>
      </p:pic>
      <p:sp>
        <p:nvSpPr>
          <p:cNvPr id="25" name="TextBox 24">
            <a:extLst>
              <a:ext uri="{FF2B5EF4-FFF2-40B4-BE49-F238E27FC236}">
                <a16:creationId xmlns:a16="http://schemas.microsoft.com/office/drawing/2014/main" id="{BDF2632A-013A-46B9-96AC-DAD27A72E154}"/>
              </a:ext>
            </a:extLst>
          </p:cNvPr>
          <p:cNvSpPr txBox="1"/>
          <p:nvPr/>
        </p:nvSpPr>
        <p:spPr>
          <a:xfrm>
            <a:off x="2704011" y="2162681"/>
            <a:ext cx="2719090"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________________</a:t>
            </a:r>
          </a:p>
        </p:txBody>
      </p:sp>
      <p:sp>
        <p:nvSpPr>
          <p:cNvPr id="29" name="TextBox 28">
            <a:extLst>
              <a:ext uri="{FF2B5EF4-FFF2-40B4-BE49-F238E27FC236}">
                <a16:creationId xmlns:a16="http://schemas.microsoft.com/office/drawing/2014/main" id="{3A132E91-8123-4B06-ACB1-492AC85CE6E5}"/>
              </a:ext>
            </a:extLst>
          </p:cNvPr>
          <p:cNvSpPr txBox="1"/>
          <p:nvPr/>
        </p:nvSpPr>
        <p:spPr>
          <a:xfrm>
            <a:off x="2693126" y="3704029"/>
            <a:ext cx="2719090"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________________</a:t>
            </a:r>
          </a:p>
        </p:txBody>
      </p:sp>
      <p:sp>
        <p:nvSpPr>
          <p:cNvPr id="26" name="TextBox 25">
            <a:extLst>
              <a:ext uri="{FF2B5EF4-FFF2-40B4-BE49-F238E27FC236}">
                <a16:creationId xmlns:a16="http://schemas.microsoft.com/office/drawing/2014/main" id="{7595C696-A6BC-4AE1-AFE6-44F57192D5D5}"/>
              </a:ext>
            </a:extLst>
          </p:cNvPr>
          <p:cNvSpPr txBox="1"/>
          <p:nvPr/>
        </p:nvSpPr>
        <p:spPr>
          <a:xfrm>
            <a:off x="2715984" y="2933355"/>
            <a:ext cx="2719090"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________________</a:t>
            </a:r>
          </a:p>
        </p:txBody>
      </p:sp>
      <p:sp>
        <p:nvSpPr>
          <p:cNvPr id="27" name="TextBox 26">
            <a:extLst>
              <a:ext uri="{FF2B5EF4-FFF2-40B4-BE49-F238E27FC236}">
                <a16:creationId xmlns:a16="http://schemas.microsoft.com/office/drawing/2014/main" id="{F6652C3E-41C3-4B53-A8C6-3E892E2ABE7A}"/>
              </a:ext>
            </a:extLst>
          </p:cNvPr>
          <p:cNvSpPr txBox="1"/>
          <p:nvPr/>
        </p:nvSpPr>
        <p:spPr>
          <a:xfrm>
            <a:off x="2715984" y="4474702"/>
            <a:ext cx="2719090"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________________</a:t>
            </a:r>
          </a:p>
        </p:txBody>
      </p:sp>
    </p:spTree>
    <p:extLst>
      <p:ext uri="{BB962C8B-B14F-4D97-AF65-F5344CB8AC3E}">
        <p14:creationId xmlns:p14="http://schemas.microsoft.com/office/powerpoint/2010/main" val="350473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quoi ?</a:t>
            </a:r>
          </a:p>
        </p:txBody>
      </p:sp>
      <p:sp>
        <p:nvSpPr>
          <p:cNvPr id="10" name="TextBox 9">
            <a:extLst>
              <a:ext uri="{FF2B5EF4-FFF2-40B4-BE49-F238E27FC236}">
                <a16:creationId xmlns:a16="http://schemas.microsoft.com/office/drawing/2014/main" id="{39AB43D7-3354-4D92-8BFF-956D8910E1DD}"/>
              </a:ext>
            </a:extLst>
          </p:cNvPr>
          <p:cNvSpPr txBox="1"/>
          <p:nvPr/>
        </p:nvSpPr>
        <p:spPr>
          <a:xfrm>
            <a:off x="317479" y="2905780"/>
            <a:ext cx="7201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US" sz="2800" b="1" i="0" u="sng" strike="noStrike" kern="1200" cap="none" spc="0" normalizeH="0" baseline="0" noProof="0" dirty="0" err="1">
                <a:ln>
                  <a:noFill/>
                </a:ln>
                <a:solidFill>
                  <a:schemeClr val="accent2"/>
                </a:solidFill>
                <a:effectLst/>
                <a:uLnTx/>
                <a:uFillTx/>
                <a:latin typeface="Century Gothic" panose="020F0302020204030204"/>
                <a:ea typeface="+mn-ea"/>
                <a:cs typeface="+mn-cs"/>
              </a:rPr>
              <a:t>ordinateur</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moderne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C2633DBB-3843-42B6-BE62-37438553CE6B}"/>
              </a:ext>
            </a:extLst>
          </p:cNvPr>
          <p:cNvSpPr txBox="1"/>
          <p:nvPr/>
        </p:nvSpPr>
        <p:spPr>
          <a:xfrm>
            <a:off x="317480" y="5073275"/>
            <a:ext cx="792404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4472C4">
                    <a:lumMod val="50000"/>
                  </a:srgbClr>
                </a:solidFill>
                <a:latin typeface="Century Gothic" panose="020F0302020204030204"/>
              </a:rPr>
              <a:t>Oui</a:t>
            </a:r>
            <a:r>
              <a:rPr lang="en-US" sz="2800" dirty="0">
                <a:solidFill>
                  <a:srgbClr val="4472C4">
                    <a:lumMod val="50000"/>
                  </a:srgbClr>
                </a:solidFill>
                <a:latin typeface="Century Gothic" panose="020F0302020204030204"/>
              </a:rPr>
              <a:t>, </a:t>
            </a:r>
            <a:r>
              <a:rPr lang="en-US" sz="2800" dirty="0" err="1">
                <a:solidFill>
                  <a:srgbClr val="4472C4">
                    <a:lumMod val="50000"/>
                  </a:srgbClr>
                </a:solidFill>
                <a:latin typeface="Century Gothic" panose="020F0302020204030204"/>
              </a:rPr>
              <a:t>mais</a:t>
            </a:r>
            <a:r>
              <a:rPr lang="en-US" sz="2800" dirty="0">
                <a:solidFill>
                  <a:srgbClr val="4472C4">
                    <a:lumMod val="50000"/>
                  </a:srgbClr>
                </a:solidFill>
                <a:latin typeface="Century Gothic" panose="020F0302020204030204"/>
              </a:rPr>
              <a:t> j</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sng" strike="noStrike" kern="1200" cap="none" spc="0" normalizeH="0" baseline="0" noProof="0" dirty="0">
                <a:ln>
                  <a:noFill/>
                </a:ln>
                <a:solidFill>
                  <a:schemeClr val="accent2"/>
                </a:solidFill>
                <a:effectLst/>
                <a:uLnTx/>
                <a:uFillTx/>
                <a:latin typeface="Century Gothic" panose="020F0302020204030204"/>
                <a:ea typeface="+mn-ea"/>
                <a:cs typeface="+mn-cs"/>
              </a:rPr>
              <a:t>voiture</a:t>
            </a:r>
            <a:r>
              <a:rPr lang="en-US" sz="28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C’</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plus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plus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qu’un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sng" strike="noStrike" kern="1200" cap="none" spc="0" normalizeH="0" baseline="0" noProof="0" dirty="0" err="1">
                <a:ln>
                  <a:noFill/>
                </a:ln>
                <a:solidFill>
                  <a:schemeClr val="accent2"/>
                </a:solidFill>
                <a:effectLst/>
                <a:uLnTx/>
                <a:uFillTx/>
                <a:latin typeface="Century Gothic" panose="020F0302020204030204"/>
                <a:ea typeface="+mn-ea"/>
                <a:cs typeface="+mn-cs"/>
              </a:rPr>
              <a:t>vélo</a:t>
            </a:r>
            <a:r>
              <a:rPr kumimoji="0" lang="en-US" sz="2800" b="1" i="0" u="none" strike="noStrike" kern="1200" cap="none" spc="0" normalizeH="0" baseline="0" noProof="0" dirty="0">
                <a:ln>
                  <a:noFill/>
                </a:ln>
                <a:solidFill>
                  <a:schemeClr val="accent2"/>
                </a:solidFill>
                <a:effectLst/>
                <a:uLnTx/>
                <a:uFillTx/>
                <a:latin typeface="Century Gothic" panose="020F0302020204030204"/>
                <a:ea typeface="+mn-ea"/>
                <a:cs typeface="+mn-cs"/>
              </a:rPr>
              <a:t> </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EAE2E34E-9136-4E1D-92DC-A26DD25EB896}"/>
              </a:ext>
            </a:extLst>
          </p:cNvPr>
          <p:cNvSpPr txBox="1"/>
          <p:nvPr/>
        </p:nvSpPr>
        <p:spPr>
          <a:xfrm>
            <a:off x="317479" y="4036942"/>
            <a:ext cx="7201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US" sz="2800" b="1" i="0" u="sng" strike="noStrike" kern="1200" cap="none" spc="0" normalizeH="0" baseline="0" noProof="0" dirty="0" err="1">
                <a:ln>
                  <a:noFill/>
                </a:ln>
                <a:solidFill>
                  <a:schemeClr val="accent2"/>
                </a:solidFill>
                <a:effectLst/>
                <a:uLnTx/>
                <a:uFillTx/>
                <a:latin typeface="Century Gothic" panose="020F0302020204030204"/>
                <a:ea typeface="+mn-ea"/>
                <a:cs typeface="+mn-cs"/>
              </a:rPr>
              <a:t>vélo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cool et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026" name="Picture 2" descr="Computer Notebook Clip Art">
            <a:extLst>
              <a:ext uri="{FF2B5EF4-FFF2-40B4-BE49-F238E27FC236}">
                <a16:creationId xmlns:a16="http://schemas.microsoft.com/office/drawing/2014/main" id="{F54489B2-1F8B-4D8E-B153-6A6F1274E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2023" y="3318039"/>
            <a:ext cx="1670745" cy="12363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untain Bike Clip Art">
            <a:extLst>
              <a:ext uri="{FF2B5EF4-FFF2-40B4-BE49-F238E27FC236}">
                <a16:creationId xmlns:a16="http://schemas.microsoft.com/office/drawing/2014/main" id="{AAB29CF2-0385-4AB2-9B3D-3D578066A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7137" y="2288151"/>
            <a:ext cx="2105025" cy="13121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portcar Clip Art">
            <a:extLst>
              <a:ext uri="{FF2B5EF4-FFF2-40B4-BE49-F238E27FC236}">
                <a16:creationId xmlns:a16="http://schemas.microsoft.com/office/drawing/2014/main" id="{18CAF0ED-648E-4B86-8F15-386348F0BD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8806" y="3855000"/>
            <a:ext cx="2165845" cy="8302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13D51A1-A6AC-4E71-9DA5-FB5EA3A938C8}"/>
              </a:ext>
            </a:extLst>
          </p:cNvPr>
          <p:cNvSpPr/>
          <p:nvPr/>
        </p:nvSpPr>
        <p:spPr>
          <a:xfrm>
            <a:off x="1552935" y="2789430"/>
            <a:ext cx="1943100"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5D79B6F4-4034-468C-8417-B0B4C9EFBE22}"/>
              </a:ext>
            </a:extLst>
          </p:cNvPr>
          <p:cNvSpPr/>
          <p:nvPr/>
        </p:nvSpPr>
        <p:spPr>
          <a:xfrm>
            <a:off x="1524360" y="3913538"/>
            <a:ext cx="885825"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30F5C3E-728B-4EFB-8EE6-F172F35C9E5B}"/>
              </a:ext>
            </a:extLst>
          </p:cNvPr>
          <p:cNvSpPr/>
          <p:nvPr/>
        </p:nvSpPr>
        <p:spPr>
          <a:xfrm>
            <a:off x="3384348" y="4942424"/>
            <a:ext cx="1254687"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ADC71A9B-698C-407D-83C7-924C5264215A}"/>
              </a:ext>
            </a:extLst>
          </p:cNvPr>
          <p:cNvSpPr/>
          <p:nvPr/>
        </p:nvSpPr>
        <p:spPr>
          <a:xfrm>
            <a:off x="6518164" y="5438945"/>
            <a:ext cx="886977"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ounded Rectangle 46">
            <a:extLst>
              <a:ext uri="{FF2B5EF4-FFF2-40B4-BE49-F238E27FC236}">
                <a16:creationId xmlns:a16="http://schemas.microsoft.com/office/drawing/2014/main" id="{A18AF0A5-6271-4552-B262-AE988C5DA6A0}"/>
              </a:ext>
            </a:extLst>
          </p:cNvPr>
          <p:cNvSpPr/>
          <p:nvPr/>
        </p:nvSpPr>
        <p:spPr>
          <a:xfrm>
            <a:off x="10812162" y="249870"/>
            <a:ext cx="109775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9" name="TextBox 18">
            <a:extLst>
              <a:ext uri="{FF2B5EF4-FFF2-40B4-BE49-F238E27FC236}">
                <a16:creationId xmlns:a16="http://schemas.microsoft.com/office/drawing/2014/main" id="{F5E74CD4-CA1C-4B9D-87BE-C109A9ADA2B6}"/>
              </a:ext>
            </a:extLst>
          </p:cNvPr>
          <p:cNvSpPr txBox="1"/>
          <p:nvPr/>
        </p:nvSpPr>
        <p:spPr>
          <a:xfrm>
            <a:off x="180000" y="1296000"/>
            <a:ext cx="11729920" cy="461665"/>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Some people are boasting about what they have. What is being described?</a:t>
            </a:r>
          </a:p>
        </p:txBody>
      </p:sp>
      <p:sp>
        <p:nvSpPr>
          <p:cNvPr id="28" name="TextBox 27">
            <a:extLst>
              <a:ext uri="{FF2B5EF4-FFF2-40B4-BE49-F238E27FC236}">
                <a16:creationId xmlns:a16="http://schemas.microsoft.com/office/drawing/2014/main" id="{F33F8A3A-7BE1-4DBA-8D8A-86761DD277E4}"/>
              </a:ext>
            </a:extLst>
          </p:cNvPr>
          <p:cNvSpPr txBox="1"/>
          <p:nvPr/>
        </p:nvSpPr>
        <p:spPr>
          <a:xfrm>
            <a:off x="317478" y="2000298"/>
            <a:ext cx="7201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quoi ?</a:t>
            </a:r>
          </a:p>
        </p:txBody>
      </p:sp>
    </p:spTree>
    <p:extLst>
      <p:ext uri="{BB962C8B-B14F-4D97-AF65-F5344CB8AC3E}">
        <p14:creationId xmlns:p14="http://schemas.microsoft.com/office/powerpoint/2010/main" val="174080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9384130" cy="1062010"/>
          </a:xfrm>
        </p:spPr>
        <p:txBody>
          <a:bodyPr>
            <a:normAutofit fontScale="90000"/>
          </a:bodyPr>
          <a:lstStyle/>
          <a:p>
            <a:pPr algn="l"/>
            <a:r>
              <a:rPr lang="en-GB" sz="4000" b="1">
                <a:solidFill>
                  <a:prstClr val="white"/>
                </a:solidFill>
              </a:rPr>
              <a:t>Talking about doing and making things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341968" cy="886062"/>
          </a:xfrm>
        </p:spPr>
        <p:txBody>
          <a:bodyPr>
            <a:noAutofit/>
          </a:bodyPr>
          <a:lstStyle/>
          <a:p>
            <a:pPr algn="l"/>
            <a:r>
              <a:rPr lang="en-GB" sz="2800" i="1" dirty="0">
                <a:solidFill>
                  <a:prstClr val="white"/>
                </a:solidFill>
              </a:rPr>
              <a:t>faire</a:t>
            </a:r>
            <a:r>
              <a:rPr lang="en-GB" sz="2800" dirty="0">
                <a:solidFill>
                  <a:prstClr val="white"/>
                </a:solidFill>
              </a:rPr>
              <a:t> for English equivalents ‘do’ and ‘make’ only followed by le/la/l’/les (je, </a:t>
            </a:r>
            <a:r>
              <a:rPr lang="en-GB" sz="2800" dirty="0" err="1">
                <a:solidFill>
                  <a:prstClr val="white"/>
                </a:solidFill>
              </a:rPr>
              <a:t>tu</a:t>
            </a:r>
            <a:r>
              <a:rPr lang="en-GB" sz="2800" dirty="0">
                <a:solidFill>
                  <a:prstClr val="white"/>
                </a:solidFill>
              </a:rPr>
              <a:t>)</a:t>
            </a:r>
          </a:p>
          <a:p>
            <a:pPr algn="l"/>
            <a:r>
              <a:rPr lang="en-GB" sz="3000" dirty="0">
                <a:solidFill>
                  <a:prstClr val="white"/>
                </a:solidFill>
              </a:rPr>
              <a:t>SSC [è/ê]</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7 - Lesson 14</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776835"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Victoria Hobson / Stephen Owen / Catherine Morris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28/07/21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249255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16022" y="-229221"/>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4" name="Picture 3" descr="the head of a bo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5" name="TextBox 4">
            <a:extLst>
              <a:ext uri="{FF2B5EF4-FFF2-40B4-BE49-F238E27FC236}">
                <a16:creationId xmlns:a16="http://schemas.microsoft.com/office/drawing/2014/main" id="{AE781CC5-208E-44E5-A78D-2A4B648F7765}"/>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378723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è tê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è tête.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852DC-F560-4344-BD72-32C1A9126019}"/>
              </a:ext>
            </a:extLst>
          </p:cNvPr>
          <p:cNvSpPr>
            <a:spLocks noGrp="1"/>
          </p:cNvSpPr>
          <p:nvPr>
            <p:ph type="title"/>
          </p:nvPr>
        </p:nvSpPr>
        <p:spPr>
          <a:xfrm>
            <a:off x="116022" y="-241225"/>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sp>
        <p:nvSpPr>
          <p:cNvPr id="3" name="TextBox 2"/>
          <p:cNvSpPr txBox="1"/>
          <p:nvPr/>
        </p:nvSpPr>
        <p:spPr>
          <a:xfrm>
            <a:off x="4482417" y="193070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142106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è tê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16022" y="-229221"/>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7" name="Picture 6" descr="the head of a boy">
            <a:extLst>
              <a:ext uri="{FF2B5EF4-FFF2-40B4-BE49-F238E27FC236}">
                <a16:creationId xmlns:a16="http://schemas.microsoft.com/office/drawing/2014/main" id="{4D64B71D-61A9-429C-B731-D89800A0C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8" name="TextBox 7">
            <a:extLst>
              <a:ext uri="{FF2B5EF4-FFF2-40B4-BE49-F238E27FC236}">
                <a16:creationId xmlns:a16="http://schemas.microsoft.com/office/drawing/2014/main" id="{628E9CA1-A85E-4B90-BB12-7B64F2A9E0E6}"/>
              </a:ext>
            </a:extLst>
          </p:cNvPr>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
        <p:nvSpPr>
          <p:cNvPr id="9" name="TextBox 8">
            <a:extLst>
              <a:ext uri="{FF2B5EF4-FFF2-40B4-BE49-F238E27FC236}">
                <a16:creationId xmlns:a16="http://schemas.microsoft.com/office/drawing/2014/main" id="{A99D97EC-6AB3-4490-A2AE-768774A3D5D6}"/>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Tree>
    <p:extLst>
      <p:ext uri="{BB962C8B-B14F-4D97-AF65-F5344CB8AC3E}">
        <p14:creationId xmlns:p14="http://schemas.microsoft.com/office/powerpoint/2010/main" val="13643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200471"/>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descr="man's hea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3108" y="1770729"/>
            <a:ext cx="1105781" cy="1218407"/>
          </a:xfrm>
          <a:prstGeom prst="rect">
            <a:avLst/>
          </a:prstGeom>
        </p:spPr>
      </p:pic>
      <p:sp>
        <p:nvSpPr>
          <p:cNvPr id="17" name="TextBox 16">
            <a:extLst>
              <a:ext uri="{FF2B5EF4-FFF2-40B4-BE49-F238E27FC236}">
                <a16:creationId xmlns:a16="http://schemas.microsoft.com/office/drawing/2014/main" id="{B2908BBD-05B3-435F-A8C3-29793C33F79C}"/>
              </a:ext>
            </a:extLst>
          </p:cNvPr>
          <p:cNvSpPr txBox="1"/>
          <p:nvPr/>
        </p:nvSpPr>
        <p:spPr>
          <a:xfrm>
            <a:off x="5208053" y="2891502"/>
            <a:ext cx="17814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5242238" y="3402495"/>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pic>
        <p:nvPicPr>
          <p:cNvPr id="19" name="Picture 18" descr="dancing party against a night sk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3156" y="1525528"/>
            <a:ext cx="2082312" cy="1860199"/>
          </a:xfrm>
          <a:prstGeom prst="rect">
            <a:avLst/>
          </a:prstGeom>
        </p:spPr>
      </p:pic>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8" descr="school buildi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1724" y="4625552"/>
            <a:ext cx="2254096" cy="1153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grpSp>
        <p:nvGrpSpPr>
          <p:cNvPr id="16" name="Group 15" descr="a little boy holding the hand of a smaller girl "/>
          <p:cNvGrpSpPr/>
          <p:nvPr/>
        </p:nvGrpSpPr>
        <p:grpSpPr>
          <a:xfrm>
            <a:off x="9257975" y="1747632"/>
            <a:ext cx="1465110" cy="1378307"/>
            <a:chOff x="8994668" y="1759672"/>
            <a:chExt cx="1465110" cy="1378307"/>
          </a:xfrm>
        </p:grpSpPr>
        <p:pic>
          <p:nvPicPr>
            <p:cNvPr id="11" name="Picture 4" descr="a little boy holding the hand of a smaller girl "/>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8994668" y="1933659"/>
              <a:ext cx="1465110" cy="1204320"/>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11"/>
            <p:cNvSpPr/>
            <p:nvPr/>
          </p:nvSpPr>
          <p:spPr>
            <a:xfrm rot="4202952">
              <a:off x="9871894" y="1644415"/>
              <a:ext cx="258397" cy="488912"/>
            </a:xfrm>
            <a:prstGeom prst="downArrow">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208467" y="4399332"/>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25303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tet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è têt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è fê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subTnLst>
                                    <p:audio>
                                      <p:cMediaNode>
                                        <p:cTn display="0" masterRel="sameClick">
                                          <p:stCondLst>
                                            <p:cond evt="begin" delay="0">
                                              <p:tn val="29"/>
                                            </p:cond>
                                          </p:stCondLst>
                                          <p:endCondLst>
                                            <p:cond evt="onStopAudio" delay="0">
                                              <p:tgtEl>
                                                <p:sldTgt/>
                                              </p:tgtEl>
                                            </p:cond>
                                          </p:endCondLst>
                                        </p:cTn>
                                        <p:tgtEl>
                                          <p:sndTgt r:embed="rId6" name="è fê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7" name="è frèr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7" name="è frèr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8" name="è collèg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8" name="è collèg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9" name="è problèm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10" name="è êt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è ê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7" grpId="0"/>
      <p:bldP spid="3" grpId="0"/>
      <p:bldP spid="7" grpId="0"/>
      <p:bldP spid="9" grpId="0"/>
      <p:bldP spid="14" grpId="0"/>
      <p:bldP spid="6" grpId="0"/>
      <p:bldP spid="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4FD405-0028-0041-92AF-3690A3963B52}"/>
              </a:ext>
            </a:extLst>
          </p:cNvPr>
          <p:cNvSpPr>
            <a:spLocks noGrp="1"/>
          </p:cNvSpPr>
          <p:nvPr>
            <p:ph type="title"/>
          </p:nvPr>
        </p:nvSpPr>
        <p:spPr>
          <a:xfrm>
            <a:off x="113600" y="-141109"/>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sp>
        <p:nvSpPr>
          <p:cNvPr id="3" name="TextBox 2"/>
          <p:cNvSpPr txBox="1"/>
          <p:nvPr/>
        </p:nvSpPr>
        <p:spPr>
          <a:xfrm>
            <a:off x="3597165" y="1894541"/>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184024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n tr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11269"/>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242239" y="3402179"/>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man's head">
            <a:extLst>
              <a:ext uri="{FF2B5EF4-FFF2-40B4-BE49-F238E27FC236}">
                <a16:creationId xmlns:a16="http://schemas.microsoft.com/office/drawing/2014/main" id="{CDED9505-5D50-F84B-9BC0-26E3609F43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11611" y="1897611"/>
            <a:ext cx="1272842" cy="1402484"/>
          </a:xfrm>
          <a:prstGeom prst="rect">
            <a:avLst/>
          </a:prstGeom>
        </p:spPr>
      </p:pic>
    </p:spTree>
    <p:extLst>
      <p:ext uri="{BB962C8B-B14F-4D97-AF65-F5344CB8AC3E}">
        <p14:creationId xmlns:p14="http://schemas.microsoft.com/office/powerpoint/2010/main" val="356048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tet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è tête.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è fêt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7" name="è frè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8" name="è collèg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9" name="è problèm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0" name="è ê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 grpId="0"/>
      <p:bldP spid="7" grpId="0"/>
      <p:bldP spid="9" grpId="0"/>
      <p:bldP spid="14" grpId="0"/>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11269"/>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242239" y="3402178"/>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man's head">
            <a:extLst>
              <a:ext uri="{FF2B5EF4-FFF2-40B4-BE49-F238E27FC236}">
                <a16:creationId xmlns:a16="http://schemas.microsoft.com/office/drawing/2014/main" id="{CDED9505-5D50-F84B-9BC0-26E3609F43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1611" y="1897611"/>
            <a:ext cx="1272842" cy="1402484"/>
          </a:xfrm>
          <a:prstGeom prst="rect">
            <a:avLst/>
          </a:prstGeom>
        </p:spPr>
      </p:pic>
    </p:spTree>
    <p:extLst>
      <p:ext uri="{BB962C8B-B14F-4D97-AF65-F5344CB8AC3E}">
        <p14:creationId xmlns:p14="http://schemas.microsoft.com/office/powerpoint/2010/main" val="211133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 grpId="0"/>
      <p:bldP spid="7" grpId="0"/>
      <p:bldP spid="9" grpId="0"/>
      <p:bldP spid="14" grpId="0"/>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18B0-6ADC-4CA5-B6B5-12500169CCFE}"/>
              </a:ext>
            </a:extLst>
          </p:cNvPr>
          <p:cNvSpPr>
            <a:spLocks noGrp="1"/>
          </p:cNvSpPr>
          <p:nvPr>
            <p:ph type="title"/>
          </p:nvPr>
        </p:nvSpPr>
        <p:spPr>
          <a:xfrm>
            <a:off x="838200" y="443074"/>
            <a:ext cx="4895335" cy="561640"/>
          </a:xfrm>
        </p:spPr>
        <p:txBody>
          <a:bodyPr>
            <a:normAutofit fontScale="90000"/>
          </a:bodyPr>
          <a:lstStyle/>
          <a:p>
            <a:r>
              <a:rPr lang="fr-FR" dirty="0"/>
              <a:t>Phonétique </a:t>
            </a:r>
          </a:p>
        </p:txBody>
      </p:sp>
      <p:pic>
        <p:nvPicPr>
          <p:cNvPr id="3" name="Picture 2" descr="background rectangle">
            <a:extLst>
              <a:ext uri="{FF2B5EF4-FFF2-40B4-BE49-F238E27FC236}">
                <a16:creationId xmlns:a16="http://schemas.microsoft.com/office/drawing/2014/main" id="{34CCB3D4-435F-442C-ACE4-1BE12491D6F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a:extLst>
              <a:ext uri="{FF2B5EF4-FFF2-40B4-BE49-F238E27FC236}">
                <a16:creationId xmlns:a16="http://schemas.microsoft.com/office/drawing/2014/main" id="{195686D2-E898-4049-9D21-F9ECE8C95365}"/>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Phonétique  </a:t>
            </a:r>
            <a:endParaRPr lang="en-GB" sz="3600" b="1" dirty="0">
              <a:solidFill>
                <a:schemeClr val="bg1"/>
              </a:solidFill>
            </a:endParaRPr>
          </a:p>
        </p:txBody>
      </p:sp>
      <p:sp>
        <p:nvSpPr>
          <p:cNvPr id="5" name="Rounded Rectangle 46">
            <a:extLst>
              <a:ext uri="{FF2B5EF4-FFF2-40B4-BE49-F238E27FC236}">
                <a16:creationId xmlns:a16="http://schemas.microsoft.com/office/drawing/2014/main" id="{7E6083A2-71C4-447B-B720-928116352E6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4C74945-69F7-4817-8CE6-B5984E723FC0}"/>
              </a:ext>
            </a:extLst>
          </p:cNvPr>
          <p:cNvSpPr txBox="1"/>
          <p:nvPr/>
        </p:nvSpPr>
        <p:spPr>
          <a:xfrm>
            <a:off x="125405" y="1378661"/>
            <a:ext cx="11784515" cy="892552"/>
          </a:xfrm>
          <a:prstGeom prst="rect">
            <a:avLst/>
          </a:prstGeom>
          <a:noFill/>
        </p:spPr>
        <p:txBody>
          <a:bodyPr wrap="square" rtlCol="0">
            <a:spAutoFit/>
          </a:bodyPr>
          <a:lstStyle/>
          <a:p>
            <a:r>
              <a:rPr lang="fr-FR" sz="2600" dirty="0" err="1">
                <a:solidFill>
                  <a:srgbClr val="115076"/>
                </a:solidFill>
                <a:latin typeface="Century Gothic" panose="020B0502020202020204" pitchFamily="34" charset="0"/>
              </a:rPr>
              <a:t>These</a:t>
            </a:r>
            <a:r>
              <a:rPr lang="fr-FR" sz="2600" dirty="0">
                <a:solidFill>
                  <a:srgbClr val="115076"/>
                </a:solidFill>
                <a:latin typeface="Century Gothic" panose="020B0502020202020204" pitchFamily="34" charset="0"/>
              </a:rPr>
              <a:t> </a:t>
            </a:r>
            <a:r>
              <a:rPr lang="fr-FR" sz="2600" dirty="0" err="1">
                <a:solidFill>
                  <a:srgbClr val="115076"/>
                </a:solidFill>
                <a:latin typeface="Century Gothic" panose="020B0502020202020204" pitchFamily="34" charset="0"/>
              </a:rPr>
              <a:t>words</a:t>
            </a:r>
            <a:r>
              <a:rPr lang="fr-FR" sz="2600" dirty="0">
                <a:solidFill>
                  <a:srgbClr val="115076"/>
                </a:solidFill>
                <a:latin typeface="Century Gothic" panose="020B0502020202020204" pitchFamily="34" charset="0"/>
              </a:rPr>
              <a:t> look like English but are </a:t>
            </a:r>
            <a:r>
              <a:rPr lang="fr-FR" sz="2600" dirty="0" err="1">
                <a:solidFill>
                  <a:srgbClr val="115076"/>
                </a:solidFill>
                <a:latin typeface="Century Gothic" panose="020B0502020202020204" pitchFamily="34" charset="0"/>
              </a:rPr>
              <a:t>pronounced</a:t>
            </a:r>
            <a:r>
              <a:rPr lang="fr-FR" sz="2600" dirty="0">
                <a:solidFill>
                  <a:srgbClr val="115076"/>
                </a:solidFill>
                <a:latin typeface="Century Gothic" panose="020B0502020202020204" pitchFamily="34" charset="0"/>
              </a:rPr>
              <a:t> </a:t>
            </a:r>
            <a:r>
              <a:rPr lang="fr-FR" sz="2600" dirty="0" err="1">
                <a:solidFill>
                  <a:srgbClr val="115076"/>
                </a:solidFill>
                <a:latin typeface="Century Gothic" panose="020B0502020202020204" pitchFamily="34" charset="0"/>
              </a:rPr>
              <a:t>differently</a:t>
            </a:r>
            <a:r>
              <a:rPr lang="fr-FR" sz="2600" dirty="0">
                <a:solidFill>
                  <a:srgbClr val="115076"/>
                </a:solidFill>
                <a:latin typeface="Century Gothic" panose="020B0502020202020204" pitchFamily="34" charset="0"/>
              </a:rPr>
              <a:t>.  </a:t>
            </a:r>
          </a:p>
          <a:p>
            <a:r>
              <a:rPr lang="fr-FR" sz="2600" dirty="0">
                <a:solidFill>
                  <a:srgbClr val="115076"/>
                </a:solidFill>
                <a:latin typeface="Century Gothic" panose="020B0502020202020204" pitchFamily="34" charset="0"/>
              </a:rPr>
              <a:t>Écoute. C’est [è/ê] ou [é] ?</a:t>
            </a:r>
          </a:p>
        </p:txBody>
      </p:sp>
      <p:graphicFrame>
        <p:nvGraphicFramePr>
          <p:cNvPr id="10" name="Table 8">
            <a:extLst>
              <a:ext uri="{FF2B5EF4-FFF2-40B4-BE49-F238E27FC236}">
                <a16:creationId xmlns:a16="http://schemas.microsoft.com/office/drawing/2014/main" id="{AA8D1EA9-C2A1-4F1B-B0F3-1A58401A0C87}"/>
              </a:ext>
            </a:extLst>
          </p:cNvPr>
          <p:cNvGraphicFramePr>
            <a:graphicFrameLocks noGrp="1"/>
          </p:cNvGraphicFramePr>
          <p:nvPr>
            <p:extLst>
              <p:ext uri="{D42A27DB-BD31-4B8C-83A1-F6EECF244321}">
                <p14:modId xmlns:p14="http://schemas.microsoft.com/office/powerpoint/2010/main" val="1659125910"/>
              </p:ext>
            </p:extLst>
          </p:nvPr>
        </p:nvGraphicFramePr>
        <p:xfrm>
          <a:off x="6780373" y="2449335"/>
          <a:ext cx="4298156" cy="3540948"/>
        </p:xfrm>
        <a:graphic>
          <a:graphicData uri="http://schemas.openxmlformats.org/drawingml/2006/table">
            <a:tbl>
              <a:tblPr firstRow="1" bandRow="1">
                <a:tableStyleId>{5C22544A-7EE6-4342-B048-85BDC9FD1C3A}</a:tableStyleId>
              </a:tblPr>
              <a:tblGrid>
                <a:gridCol w="2506010">
                  <a:extLst>
                    <a:ext uri="{9D8B030D-6E8A-4147-A177-3AD203B41FA5}">
                      <a16:colId xmlns:a16="http://schemas.microsoft.com/office/drawing/2014/main" val="649890050"/>
                    </a:ext>
                  </a:extLst>
                </a:gridCol>
                <a:gridCol w="906065">
                  <a:extLst>
                    <a:ext uri="{9D8B030D-6E8A-4147-A177-3AD203B41FA5}">
                      <a16:colId xmlns:a16="http://schemas.microsoft.com/office/drawing/2014/main" val="2094071374"/>
                    </a:ext>
                  </a:extLst>
                </a:gridCol>
                <a:gridCol w="886081">
                  <a:extLst>
                    <a:ext uri="{9D8B030D-6E8A-4147-A177-3AD203B41FA5}">
                      <a16:colId xmlns:a16="http://schemas.microsoft.com/office/drawing/2014/main" val="650924805"/>
                    </a:ext>
                  </a:extLst>
                </a:gridCol>
              </a:tblGrid>
              <a:tr h="590158">
                <a:tc>
                  <a:txBody>
                    <a:bodyPr/>
                    <a:lstStyle/>
                    <a:p>
                      <a:pPr algn="ct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1" dirty="0">
                          <a:solidFill>
                            <a:srgbClr val="115076"/>
                          </a:solidFill>
                          <a:latin typeface="Century Gothic" panose="020B0502020202020204" pitchFamily="34" charset="0"/>
                        </a:rPr>
                        <a:t>è/ê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1" dirty="0">
                          <a:solidFill>
                            <a:srgbClr val="115076"/>
                          </a:solidFill>
                          <a:latin typeface="Century Gothic" panose="020B0502020202020204" pitchFamily="34" charset="0"/>
                        </a:rPr>
                        <a: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291300"/>
                  </a:ext>
                </a:extLst>
              </a:tr>
              <a:tr h="590158">
                <a:tc>
                  <a:txBody>
                    <a:bodyPr/>
                    <a:lstStyle/>
                    <a:p>
                      <a:pPr algn="ctr"/>
                      <a:r>
                        <a:rPr lang="fr-FR" sz="3000" b="0" dirty="0">
                          <a:solidFill>
                            <a:srgbClr val="115076"/>
                          </a:solidFill>
                          <a:latin typeface="Century Gothic" panose="020B0502020202020204" pitchFamily="34" charset="0"/>
                        </a:rPr>
                        <a:t>conqu</a:t>
                      </a:r>
                      <a:r>
                        <a:rPr lang="fr-FR" sz="3000" b="1" dirty="0">
                          <a:solidFill>
                            <a:srgbClr val="E65D00"/>
                          </a:solidFill>
                          <a:latin typeface="Century Gothic" panose="020B0502020202020204" pitchFamily="34" charset="0"/>
                        </a:rPr>
                        <a:t>ê</a:t>
                      </a:r>
                      <a:r>
                        <a:rPr lang="fr-FR" sz="3000" b="0" dirty="0">
                          <a:solidFill>
                            <a:srgbClr val="115076"/>
                          </a:solidFill>
                          <a:latin typeface="Century Gothic" panose="020B0502020202020204" pitchFamily="34" charset="0"/>
                        </a:rPr>
                        <a:t>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4632234"/>
                  </a:ext>
                </a:extLst>
              </a:tr>
              <a:tr h="5901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000" b="1" dirty="0">
                          <a:solidFill>
                            <a:srgbClr val="E65D00"/>
                          </a:solidFill>
                          <a:latin typeface="Century Gothic" panose="020B0502020202020204" pitchFamily="34" charset="0"/>
                        </a:rPr>
                        <a:t>é</a:t>
                      </a:r>
                      <a:r>
                        <a:rPr lang="fr-FR" sz="3000" b="0" dirty="0">
                          <a:solidFill>
                            <a:srgbClr val="115076"/>
                          </a:solidFill>
                          <a:latin typeface="Century Gothic" panose="020B0502020202020204" pitchFamily="34" charset="0"/>
                        </a:rPr>
                        <a:t>gyptien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8109220"/>
                  </a:ext>
                </a:extLst>
              </a:tr>
              <a:tr h="590158">
                <a:tc>
                  <a:txBody>
                    <a:bodyPr/>
                    <a:lstStyle/>
                    <a:p>
                      <a:pPr algn="ctr"/>
                      <a:r>
                        <a:rPr lang="fr-FR" sz="3000" b="0" dirty="0">
                          <a:solidFill>
                            <a:srgbClr val="115076"/>
                          </a:solidFill>
                          <a:latin typeface="Century Gothic" panose="020B0502020202020204" pitchFamily="34" charset="0"/>
                        </a:rPr>
                        <a:t>minist</a:t>
                      </a:r>
                      <a:r>
                        <a:rPr lang="fr-FR" sz="3000" b="1" dirty="0">
                          <a:solidFill>
                            <a:srgbClr val="E65D00"/>
                          </a:solidFill>
                          <a:latin typeface="Century Gothic" panose="020B0502020202020204" pitchFamily="34" charset="0"/>
                        </a:rPr>
                        <a:t>è</a:t>
                      </a:r>
                      <a:r>
                        <a:rPr lang="fr-FR" sz="3000" b="0" dirty="0">
                          <a:solidFill>
                            <a:srgbClr val="115076"/>
                          </a:solidFill>
                          <a:latin typeface="Century Gothic" panose="020B0502020202020204" pitchFamily="34" charset="0"/>
                        </a:rPr>
                        <a: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9610751"/>
                  </a:ext>
                </a:extLst>
              </a:tr>
              <a:tr h="590158">
                <a:tc>
                  <a:txBody>
                    <a:bodyPr/>
                    <a:lstStyle/>
                    <a:p>
                      <a:pPr algn="ctr"/>
                      <a:r>
                        <a:rPr lang="fr-FR" sz="3000" b="0" dirty="0">
                          <a:solidFill>
                            <a:srgbClr val="115076"/>
                          </a:solidFill>
                          <a:latin typeface="Century Gothic" panose="020B0502020202020204" pitchFamily="34" charset="0"/>
                        </a:rPr>
                        <a:t>sc</a:t>
                      </a:r>
                      <a:r>
                        <a:rPr lang="fr-FR" sz="3000" b="1" dirty="0">
                          <a:solidFill>
                            <a:srgbClr val="E65D00"/>
                          </a:solidFill>
                          <a:latin typeface="Century Gothic" panose="020B0502020202020204" pitchFamily="34" charset="0"/>
                        </a:rPr>
                        <a:t>è</a:t>
                      </a:r>
                      <a:r>
                        <a:rPr lang="fr-FR" sz="3000" b="0" dirty="0">
                          <a:solidFill>
                            <a:srgbClr val="115076"/>
                          </a:solidFill>
                          <a:latin typeface="Century Gothic" panose="020B0502020202020204" pitchFamily="34" charset="0"/>
                        </a:rPr>
                        <a:t>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5505299"/>
                  </a:ext>
                </a:extLst>
              </a:tr>
              <a:tr h="590158">
                <a:tc>
                  <a:txBody>
                    <a:bodyPr/>
                    <a:lstStyle/>
                    <a:p>
                      <a:pPr algn="ctr"/>
                      <a:r>
                        <a:rPr lang="fr-FR" sz="3000" b="0" dirty="0">
                          <a:solidFill>
                            <a:srgbClr val="115076"/>
                          </a:solidFill>
                          <a:latin typeface="Century Gothic" panose="020B0502020202020204" pitchFamily="34" charset="0"/>
                        </a:rPr>
                        <a:t>int</a:t>
                      </a:r>
                      <a:r>
                        <a:rPr lang="fr-FR" sz="3000" b="1" dirty="0">
                          <a:solidFill>
                            <a:srgbClr val="E65D00"/>
                          </a:solidFill>
                          <a:latin typeface="Century Gothic" panose="020B0502020202020204" pitchFamily="34" charset="0"/>
                        </a:rPr>
                        <a:t>é</a:t>
                      </a:r>
                      <a:r>
                        <a:rPr lang="fr-FR" sz="3000" b="0" dirty="0">
                          <a:solidFill>
                            <a:srgbClr val="115076"/>
                          </a:solidFill>
                          <a:latin typeface="Century Gothic" panose="020B0502020202020204" pitchFamily="34" charset="0"/>
                        </a:rPr>
                        <a:t>r</a:t>
                      </a:r>
                      <a:r>
                        <a:rPr lang="fr-FR" sz="3000" b="1" dirty="0">
                          <a:solidFill>
                            <a:srgbClr val="E65D00"/>
                          </a:solidFill>
                          <a:latin typeface="Century Gothic" panose="020B0502020202020204" pitchFamily="34" charset="0"/>
                        </a:rPr>
                        <a:t>ê</a:t>
                      </a:r>
                      <a:r>
                        <a:rPr lang="fr-FR" sz="3000" b="0" dirty="0">
                          <a:solidFill>
                            <a:srgbClr val="115076"/>
                          </a:solidFill>
                          <a:latin typeface="Century Gothic" panose="020B0502020202020204" pitchFamily="34"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0378699"/>
                  </a:ext>
                </a:extLst>
              </a:tr>
            </a:tbl>
          </a:graphicData>
        </a:graphic>
      </p:graphicFrame>
      <p:graphicFrame>
        <p:nvGraphicFramePr>
          <p:cNvPr id="11" name="Table 8">
            <a:extLst>
              <a:ext uri="{FF2B5EF4-FFF2-40B4-BE49-F238E27FC236}">
                <a16:creationId xmlns:a16="http://schemas.microsoft.com/office/drawing/2014/main" id="{B098606D-7234-4AFE-985A-B66FD94BC562}"/>
              </a:ext>
            </a:extLst>
          </p:cNvPr>
          <p:cNvGraphicFramePr>
            <a:graphicFrameLocks noGrp="1"/>
          </p:cNvGraphicFramePr>
          <p:nvPr>
            <p:extLst>
              <p:ext uri="{D42A27DB-BD31-4B8C-83A1-F6EECF244321}">
                <p14:modId xmlns:p14="http://schemas.microsoft.com/office/powerpoint/2010/main" val="3881318877"/>
              </p:ext>
            </p:extLst>
          </p:nvPr>
        </p:nvGraphicFramePr>
        <p:xfrm>
          <a:off x="1121621" y="2449335"/>
          <a:ext cx="4298156" cy="3540948"/>
        </p:xfrm>
        <a:graphic>
          <a:graphicData uri="http://schemas.openxmlformats.org/drawingml/2006/table">
            <a:tbl>
              <a:tblPr firstRow="1" bandRow="1">
                <a:tableStyleId>{5C22544A-7EE6-4342-B048-85BDC9FD1C3A}</a:tableStyleId>
              </a:tblPr>
              <a:tblGrid>
                <a:gridCol w="2506010">
                  <a:extLst>
                    <a:ext uri="{9D8B030D-6E8A-4147-A177-3AD203B41FA5}">
                      <a16:colId xmlns:a16="http://schemas.microsoft.com/office/drawing/2014/main" val="649890050"/>
                    </a:ext>
                  </a:extLst>
                </a:gridCol>
                <a:gridCol w="906065">
                  <a:extLst>
                    <a:ext uri="{9D8B030D-6E8A-4147-A177-3AD203B41FA5}">
                      <a16:colId xmlns:a16="http://schemas.microsoft.com/office/drawing/2014/main" val="2094071374"/>
                    </a:ext>
                  </a:extLst>
                </a:gridCol>
                <a:gridCol w="886081">
                  <a:extLst>
                    <a:ext uri="{9D8B030D-6E8A-4147-A177-3AD203B41FA5}">
                      <a16:colId xmlns:a16="http://schemas.microsoft.com/office/drawing/2014/main" val="650924805"/>
                    </a:ext>
                  </a:extLst>
                </a:gridCol>
              </a:tblGrid>
              <a:tr h="590158">
                <a:tc>
                  <a:txBody>
                    <a:bodyPr/>
                    <a:lstStyle/>
                    <a:p>
                      <a:pPr algn="ct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1" dirty="0">
                          <a:solidFill>
                            <a:srgbClr val="115076"/>
                          </a:solidFill>
                          <a:latin typeface="Century Gothic" panose="020B0502020202020204" pitchFamily="34" charset="0"/>
                        </a:rPr>
                        <a:t>è/ê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1" dirty="0">
                          <a:solidFill>
                            <a:srgbClr val="115076"/>
                          </a:solidFill>
                          <a:latin typeface="Century Gothic" panose="020B0502020202020204" pitchFamily="34" charset="0"/>
                        </a:rPr>
                        <a: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291300"/>
                  </a:ext>
                </a:extLst>
              </a:tr>
              <a:tr h="590158">
                <a:tc>
                  <a:txBody>
                    <a:bodyPr/>
                    <a:lstStyle/>
                    <a:p>
                      <a:pPr algn="ctr"/>
                      <a:r>
                        <a:rPr lang="fr-FR" sz="3000" b="0" dirty="0">
                          <a:solidFill>
                            <a:srgbClr val="115076"/>
                          </a:solidFill>
                          <a:latin typeface="Century Gothic" panose="020B0502020202020204" pitchFamily="34" charset="0"/>
                        </a:rPr>
                        <a:t>supr</a:t>
                      </a:r>
                      <a:r>
                        <a:rPr lang="fr-FR" sz="3000" b="1" dirty="0">
                          <a:solidFill>
                            <a:srgbClr val="E65D00"/>
                          </a:solidFill>
                          <a:latin typeface="Century Gothic" panose="020B0502020202020204" pitchFamily="34" charset="0"/>
                        </a:rPr>
                        <a:t>ê</a:t>
                      </a:r>
                      <a:r>
                        <a:rPr lang="fr-FR" sz="3000" b="0" dirty="0">
                          <a:solidFill>
                            <a:srgbClr val="115076"/>
                          </a:solidFill>
                          <a:latin typeface="Century Gothic" panose="020B0502020202020204" pitchFamily="34" charset="0"/>
                        </a:rPr>
                        <a:t>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4632234"/>
                  </a:ext>
                </a:extLst>
              </a:tr>
              <a:tr h="590158">
                <a:tc>
                  <a:txBody>
                    <a:bodyPr/>
                    <a:lstStyle/>
                    <a:p>
                      <a:pPr algn="ctr"/>
                      <a:r>
                        <a:rPr lang="fr-FR" sz="3000" b="0" dirty="0">
                          <a:solidFill>
                            <a:srgbClr val="115076"/>
                          </a:solidFill>
                          <a:latin typeface="Century Gothic" panose="020B0502020202020204" pitchFamily="34" charset="0"/>
                        </a:rPr>
                        <a:t>po</a:t>
                      </a:r>
                      <a:r>
                        <a:rPr lang="fr-FR" sz="3000" b="1" dirty="0">
                          <a:solidFill>
                            <a:srgbClr val="E65D00"/>
                          </a:solidFill>
                          <a:latin typeface="Century Gothic" panose="020B0502020202020204" pitchFamily="34" charset="0"/>
                        </a:rPr>
                        <a:t>è</a:t>
                      </a:r>
                      <a:r>
                        <a:rPr lang="fr-FR" sz="3000" b="0" dirty="0">
                          <a:solidFill>
                            <a:srgbClr val="115076"/>
                          </a:solidFill>
                          <a:latin typeface="Century Gothic" panose="020B0502020202020204" pitchFamily="34" charset="0"/>
                        </a:rPr>
                        <a:t>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8109220"/>
                  </a:ext>
                </a:extLst>
              </a:tr>
              <a:tr h="5901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000" b="0" dirty="0">
                          <a:solidFill>
                            <a:srgbClr val="115076"/>
                          </a:solidFill>
                          <a:latin typeface="Century Gothic" panose="020B0502020202020204" pitchFamily="34" charset="0"/>
                        </a:rPr>
                        <a:t>th</a:t>
                      </a:r>
                      <a:r>
                        <a:rPr lang="fr-FR" sz="3000" b="1" dirty="0">
                          <a:solidFill>
                            <a:srgbClr val="E65D00"/>
                          </a:solidFill>
                          <a:latin typeface="Century Gothic" panose="020B0502020202020204" pitchFamily="34" charset="0"/>
                        </a:rPr>
                        <a: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9610751"/>
                  </a:ext>
                </a:extLst>
              </a:tr>
              <a:tr h="590158">
                <a:tc>
                  <a:txBody>
                    <a:bodyPr/>
                    <a:lstStyle/>
                    <a:p>
                      <a:pPr algn="ctr"/>
                      <a:r>
                        <a:rPr lang="fr-FR" sz="3000" b="0" dirty="0">
                          <a:solidFill>
                            <a:srgbClr val="115076"/>
                          </a:solidFill>
                          <a:latin typeface="Century Gothic" panose="020B0502020202020204" pitchFamily="34" charset="0"/>
                        </a:rPr>
                        <a:t>for</a:t>
                      </a:r>
                      <a:r>
                        <a:rPr lang="fr-FR" sz="3000" b="1" dirty="0">
                          <a:solidFill>
                            <a:srgbClr val="E65D00"/>
                          </a:solidFill>
                          <a:latin typeface="Century Gothic" panose="020B0502020202020204" pitchFamily="34" charset="0"/>
                        </a:rPr>
                        <a:t>ê</a:t>
                      </a:r>
                      <a:r>
                        <a:rPr lang="fr-FR" sz="3000" b="0" dirty="0">
                          <a:solidFill>
                            <a:srgbClr val="115076"/>
                          </a:solidFill>
                          <a:latin typeface="Century Gothic" panose="020B0502020202020204" pitchFamily="34"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5505299"/>
                  </a:ext>
                </a:extLst>
              </a:tr>
              <a:tr h="590158">
                <a:tc>
                  <a:txBody>
                    <a:bodyPr/>
                    <a:lstStyle/>
                    <a:p>
                      <a:pPr algn="ctr"/>
                      <a:r>
                        <a:rPr lang="fr-FR" sz="3000" b="0" dirty="0">
                          <a:solidFill>
                            <a:srgbClr val="115076"/>
                          </a:solidFill>
                          <a:latin typeface="Century Gothic" panose="020B0502020202020204" pitchFamily="34" charset="0"/>
                        </a:rPr>
                        <a:t>h</a:t>
                      </a:r>
                      <a:r>
                        <a:rPr lang="fr-FR" sz="3000" b="1" dirty="0">
                          <a:solidFill>
                            <a:srgbClr val="E65D00"/>
                          </a:solidFill>
                          <a:latin typeface="Century Gothic" panose="020B0502020202020204" pitchFamily="34" charset="0"/>
                        </a:rPr>
                        <a:t>é</a:t>
                      </a:r>
                      <a:r>
                        <a:rPr lang="fr-FR" sz="3000" b="0" dirty="0">
                          <a:solidFill>
                            <a:srgbClr val="115076"/>
                          </a:solidFill>
                          <a:latin typeface="Century Gothic" panose="020B0502020202020204" pitchFamily="34" charset="0"/>
                        </a:rPr>
                        <a:t>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0378699"/>
                  </a:ext>
                </a:extLst>
              </a:tr>
            </a:tbl>
          </a:graphicData>
        </a:graphic>
      </p:graphicFrame>
      <p:sp>
        <p:nvSpPr>
          <p:cNvPr id="12" name="Rectangle 11">
            <a:hlinkClick r:id="" action="ppaction://noaction">
              <a:snd r:embed="rId4" name="supreme.wav"/>
            </a:hlinkClick>
            <a:extLst>
              <a:ext uri="{FF2B5EF4-FFF2-40B4-BE49-F238E27FC236}">
                <a16:creationId xmlns:a16="http://schemas.microsoft.com/office/drawing/2014/main" id="{A4F2A988-409F-451C-B299-F91C172E628B}"/>
              </a:ext>
            </a:extLst>
          </p:cNvPr>
          <p:cNvSpPr/>
          <p:nvPr/>
        </p:nvSpPr>
        <p:spPr>
          <a:xfrm>
            <a:off x="499182" y="3068015"/>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1</a:t>
            </a:r>
          </a:p>
        </p:txBody>
      </p:sp>
      <p:sp>
        <p:nvSpPr>
          <p:cNvPr id="13" name="Rectangle 12">
            <a:hlinkClick r:id="" action="ppaction://noaction">
              <a:snd r:embed="rId5" name="poete.wav"/>
            </a:hlinkClick>
            <a:extLst>
              <a:ext uri="{FF2B5EF4-FFF2-40B4-BE49-F238E27FC236}">
                <a16:creationId xmlns:a16="http://schemas.microsoft.com/office/drawing/2014/main" id="{BB2BC6BC-FE64-4CA9-BBC5-26DE093E1E77}"/>
              </a:ext>
            </a:extLst>
          </p:cNvPr>
          <p:cNvSpPr/>
          <p:nvPr/>
        </p:nvSpPr>
        <p:spPr>
          <a:xfrm>
            <a:off x="499182" y="3644277"/>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2</a:t>
            </a:r>
          </a:p>
        </p:txBody>
      </p:sp>
      <p:sp>
        <p:nvSpPr>
          <p:cNvPr id="14" name="Rectangle 13">
            <a:hlinkClick r:id="" action="ppaction://noaction">
              <a:snd r:embed="rId6" name="the2.wav"/>
            </a:hlinkClick>
            <a:extLst>
              <a:ext uri="{FF2B5EF4-FFF2-40B4-BE49-F238E27FC236}">
                <a16:creationId xmlns:a16="http://schemas.microsoft.com/office/drawing/2014/main" id="{22A7DB21-C5D1-455A-9DBF-7432C8E1549B}"/>
              </a:ext>
            </a:extLst>
          </p:cNvPr>
          <p:cNvSpPr/>
          <p:nvPr/>
        </p:nvSpPr>
        <p:spPr>
          <a:xfrm>
            <a:off x="499182" y="4219809"/>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3</a:t>
            </a:r>
          </a:p>
        </p:txBody>
      </p:sp>
      <p:sp>
        <p:nvSpPr>
          <p:cNvPr id="15" name="Rectangle 14">
            <a:hlinkClick r:id="" action="ppaction://noaction">
              <a:snd r:embed="rId7" name="foret.wav"/>
            </a:hlinkClick>
            <a:extLst>
              <a:ext uri="{FF2B5EF4-FFF2-40B4-BE49-F238E27FC236}">
                <a16:creationId xmlns:a16="http://schemas.microsoft.com/office/drawing/2014/main" id="{B9865913-9037-41FC-A019-76AC9A204D6B}"/>
              </a:ext>
            </a:extLst>
          </p:cNvPr>
          <p:cNvSpPr/>
          <p:nvPr/>
        </p:nvSpPr>
        <p:spPr>
          <a:xfrm>
            <a:off x="499181" y="4795341"/>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4</a:t>
            </a:r>
          </a:p>
        </p:txBody>
      </p:sp>
      <p:sp>
        <p:nvSpPr>
          <p:cNvPr id="16" name="Rectangle 15">
            <a:hlinkClick r:id="" action="ppaction://noaction">
              <a:snd r:embed="rId8" name="heros2.wav"/>
            </a:hlinkClick>
            <a:extLst>
              <a:ext uri="{FF2B5EF4-FFF2-40B4-BE49-F238E27FC236}">
                <a16:creationId xmlns:a16="http://schemas.microsoft.com/office/drawing/2014/main" id="{F7017A26-E3D7-4AC7-A92E-B3A75BFDA61C}"/>
              </a:ext>
            </a:extLst>
          </p:cNvPr>
          <p:cNvSpPr/>
          <p:nvPr/>
        </p:nvSpPr>
        <p:spPr>
          <a:xfrm>
            <a:off x="499180" y="5403480"/>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5</a:t>
            </a:r>
          </a:p>
        </p:txBody>
      </p:sp>
      <p:sp>
        <p:nvSpPr>
          <p:cNvPr id="17" name="Rectangle 16">
            <a:hlinkClick r:id="" action="ppaction://noaction">
              <a:snd r:embed="rId9" name="conquete.wav"/>
            </a:hlinkClick>
            <a:extLst>
              <a:ext uri="{FF2B5EF4-FFF2-40B4-BE49-F238E27FC236}">
                <a16:creationId xmlns:a16="http://schemas.microsoft.com/office/drawing/2014/main" id="{103224DB-9435-41FB-9BA6-01A8C37ADEF2}"/>
              </a:ext>
            </a:extLst>
          </p:cNvPr>
          <p:cNvSpPr/>
          <p:nvPr/>
        </p:nvSpPr>
        <p:spPr>
          <a:xfrm>
            <a:off x="6157936" y="3101352"/>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6</a:t>
            </a:r>
          </a:p>
        </p:txBody>
      </p:sp>
      <p:sp>
        <p:nvSpPr>
          <p:cNvPr id="18" name="Rectangle 17">
            <a:hlinkClick r:id="" action="ppaction://noaction">
              <a:snd r:embed="rId10" name="egyptien2.wav"/>
            </a:hlinkClick>
            <a:extLst>
              <a:ext uri="{FF2B5EF4-FFF2-40B4-BE49-F238E27FC236}">
                <a16:creationId xmlns:a16="http://schemas.microsoft.com/office/drawing/2014/main" id="{7FC6C955-FA6B-4123-BD1C-B19867B1E4C9}"/>
              </a:ext>
            </a:extLst>
          </p:cNvPr>
          <p:cNvSpPr/>
          <p:nvPr/>
        </p:nvSpPr>
        <p:spPr>
          <a:xfrm>
            <a:off x="6170387" y="3676884"/>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7</a:t>
            </a:r>
          </a:p>
        </p:txBody>
      </p:sp>
      <p:sp>
        <p:nvSpPr>
          <p:cNvPr id="19" name="Rectangle 18">
            <a:hlinkClick r:id="" action="ppaction://noaction">
              <a:snd r:embed="rId11" name="ministere.wav"/>
            </a:hlinkClick>
            <a:extLst>
              <a:ext uri="{FF2B5EF4-FFF2-40B4-BE49-F238E27FC236}">
                <a16:creationId xmlns:a16="http://schemas.microsoft.com/office/drawing/2014/main" id="{C0A61CA4-43DC-40B6-9AA2-8495689F1CCC}"/>
              </a:ext>
            </a:extLst>
          </p:cNvPr>
          <p:cNvSpPr/>
          <p:nvPr/>
        </p:nvSpPr>
        <p:spPr>
          <a:xfrm>
            <a:off x="6170386" y="4252416"/>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8</a:t>
            </a:r>
          </a:p>
        </p:txBody>
      </p:sp>
      <p:sp>
        <p:nvSpPr>
          <p:cNvPr id="20" name="Rectangle 19">
            <a:hlinkClick r:id="" action="ppaction://noaction">
              <a:snd r:embed="rId12" name="scene.wav"/>
            </a:hlinkClick>
            <a:extLst>
              <a:ext uri="{FF2B5EF4-FFF2-40B4-BE49-F238E27FC236}">
                <a16:creationId xmlns:a16="http://schemas.microsoft.com/office/drawing/2014/main" id="{62B40DF6-D42E-4A97-9D7F-6CB1BE25F786}"/>
              </a:ext>
            </a:extLst>
          </p:cNvPr>
          <p:cNvSpPr/>
          <p:nvPr/>
        </p:nvSpPr>
        <p:spPr>
          <a:xfrm>
            <a:off x="6170385" y="4815501"/>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9</a:t>
            </a:r>
          </a:p>
        </p:txBody>
      </p:sp>
      <p:sp>
        <p:nvSpPr>
          <p:cNvPr id="21" name="Rectangle 20">
            <a:hlinkClick r:id="" action="ppaction://noaction">
              <a:snd r:embed="rId13" name="interet.wav"/>
            </a:hlinkClick>
            <a:extLst>
              <a:ext uri="{FF2B5EF4-FFF2-40B4-BE49-F238E27FC236}">
                <a16:creationId xmlns:a16="http://schemas.microsoft.com/office/drawing/2014/main" id="{442AC34F-D9FF-466D-81F3-18C6C6660B8B}"/>
              </a:ext>
            </a:extLst>
          </p:cNvPr>
          <p:cNvSpPr/>
          <p:nvPr/>
        </p:nvSpPr>
        <p:spPr>
          <a:xfrm>
            <a:off x="6170384" y="5391033"/>
            <a:ext cx="543600" cy="54292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10</a:t>
            </a:r>
          </a:p>
        </p:txBody>
      </p:sp>
      <p:pic>
        <p:nvPicPr>
          <p:cNvPr id="2050" name="Picture 2" descr="Check Mark Clip Art">
            <a:extLst>
              <a:ext uri="{FF2B5EF4-FFF2-40B4-BE49-F238E27FC236}">
                <a16:creationId xmlns:a16="http://schemas.microsoft.com/office/drawing/2014/main" id="{1F58B956-4FF1-4DFD-84B3-246885361D7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51957" y="2964634"/>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heck Mark Clip Art">
            <a:extLst>
              <a:ext uri="{FF2B5EF4-FFF2-40B4-BE49-F238E27FC236}">
                <a16:creationId xmlns:a16="http://schemas.microsoft.com/office/drawing/2014/main" id="{32432ABF-F1D9-4846-9265-E37C9437F07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90441" y="3535621"/>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heck Mark Clip Art">
            <a:extLst>
              <a:ext uri="{FF2B5EF4-FFF2-40B4-BE49-F238E27FC236}">
                <a16:creationId xmlns:a16="http://schemas.microsoft.com/office/drawing/2014/main" id="{9FA2148B-34DA-4BFC-BD23-708309EF574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43385" y="4164309"/>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heck Mark Clip Art">
            <a:extLst>
              <a:ext uri="{FF2B5EF4-FFF2-40B4-BE49-F238E27FC236}">
                <a16:creationId xmlns:a16="http://schemas.microsoft.com/office/drawing/2014/main" id="{3711B3AD-F043-429C-98B2-CA183013F46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51953" y="4749556"/>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heck Mark Clip Art">
            <a:extLst>
              <a:ext uri="{FF2B5EF4-FFF2-40B4-BE49-F238E27FC236}">
                <a16:creationId xmlns:a16="http://schemas.microsoft.com/office/drawing/2014/main" id="{6623916C-10BF-40CD-80DA-11FD57B63FC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09441" y="5320543"/>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heck Mark Clip Art">
            <a:extLst>
              <a:ext uri="{FF2B5EF4-FFF2-40B4-BE49-F238E27FC236}">
                <a16:creationId xmlns:a16="http://schemas.microsoft.com/office/drawing/2014/main" id="{CE5D5F84-E299-4B82-8831-D0ABFAAC10C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268211" y="3022960"/>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heck Mark Clip Art">
            <a:extLst>
              <a:ext uri="{FF2B5EF4-FFF2-40B4-BE49-F238E27FC236}">
                <a16:creationId xmlns:a16="http://schemas.microsoft.com/office/drawing/2014/main" id="{2F60F6BC-D076-4529-9050-BFC2AC5246E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73370" y="3633983"/>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heck Mark Clip Art">
            <a:extLst>
              <a:ext uri="{FF2B5EF4-FFF2-40B4-BE49-F238E27FC236}">
                <a16:creationId xmlns:a16="http://schemas.microsoft.com/office/drawing/2014/main" id="{F05E82B0-BC18-4EB8-AB39-C54E9E0B3C5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290090" y="4164309"/>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heck Mark Clip Art">
            <a:extLst>
              <a:ext uri="{FF2B5EF4-FFF2-40B4-BE49-F238E27FC236}">
                <a16:creationId xmlns:a16="http://schemas.microsoft.com/office/drawing/2014/main" id="{A9A3343F-39A7-468F-8F70-F013131A3DA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42305" y="4749556"/>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heck Mark Clip Art">
            <a:extLst>
              <a:ext uri="{FF2B5EF4-FFF2-40B4-BE49-F238E27FC236}">
                <a16:creationId xmlns:a16="http://schemas.microsoft.com/office/drawing/2014/main" id="{9DF51CD3-C868-4887-AAAB-E84BC40183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42305" y="5288319"/>
            <a:ext cx="852944" cy="65392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heck Mark Clip Art">
            <a:extLst>
              <a:ext uri="{FF2B5EF4-FFF2-40B4-BE49-F238E27FC236}">
                <a16:creationId xmlns:a16="http://schemas.microsoft.com/office/drawing/2014/main" id="{26124318-6ACA-4634-AD58-08C3DE3D376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40753" y="5288409"/>
            <a:ext cx="852944" cy="65392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4C3DADD-F6B7-4349-8156-10640CC03D51}"/>
              </a:ext>
            </a:extLst>
          </p:cNvPr>
          <p:cNvSpPr txBox="1"/>
          <p:nvPr/>
        </p:nvSpPr>
        <p:spPr>
          <a:xfrm>
            <a:off x="2335811" y="3154811"/>
            <a:ext cx="254115" cy="369332"/>
          </a:xfrm>
          <a:prstGeom prst="rect">
            <a:avLst/>
          </a:prstGeom>
          <a:solidFill>
            <a:schemeClr val="bg1"/>
          </a:solidFill>
        </p:spPr>
        <p:txBody>
          <a:bodyPr wrap="square" lIns="0" tIns="0" rIns="0" bIns="0" rtlCol="0">
            <a:spAutoFit/>
          </a:bodyPr>
          <a:lstStyle/>
          <a:p>
            <a:pPr algn="ctr"/>
            <a:r>
              <a:rPr lang="fr-FR" sz="2400" b="1" dirty="0">
                <a:solidFill>
                  <a:schemeClr val="accent1">
                    <a:lumMod val="50000"/>
                  </a:schemeClr>
                </a:solidFill>
                <a:latin typeface="Century Gothic" panose="020B0502020202020204" pitchFamily="34" charset="0"/>
              </a:rPr>
              <a:t>_</a:t>
            </a:r>
          </a:p>
        </p:txBody>
      </p:sp>
      <p:sp>
        <p:nvSpPr>
          <p:cNvPr id="47" name="TextBox 46">
            <a:extLst>
              <a:ext uri="{FF2B5EF4-FFF2-40B4-BE49-F238E27FC236}">
                <a16:creationId xmlns:a16="http://schemas.microsoft.com/office/drawing/2014/main" id="{11B70CAD-15DF-49FE-BB92-6B4E9E9220F1}"/>
              </a:ext>
            </a:extLst>
          </p:cNvPr>
          <p:cNvSpPr txBox="1"/>
          <p:nvPr/>
        </p:nvSpPr>
        <p:spPr>
          <a:xfrm>
            <a:off x="2326062" y="3731073"/>
            <a:ext cx="254115" cy="369332"/>
          </a:xfrm>
          <a:prstGeom prst="rect">
            <a:avLst/>
          </a:prstGeom>
          <a:solidFill>
            <a:schemeClr val="bg1"/>
          </a:solidFill>
        </p:spPr>
        <p:txBody>
          <a:bodyPr wrap="square" lIns="0" tIns="0" rIns="0" bIns="0" rtlCol="0">
            <a:spAutoFit/>
          </a:bodyPr>
          <a:lstStyle/>
          <a:p>
            <a:pPr algn="ctr"/>
            <a:r>
              <a:rPr lang="fr-FR" sz="2400" b="1" dirty="0">
                <a:solidFill>
                  <a:schemeClr val="accent1">
                    <a:lumMod val="50000"/>
                  </a:schemeClr>
                </a:solidFill>
                <a:latin typeface="Century Gothic" panose="020B0502020202020204" pitchFamily="34" charset="0"/>
              </a:rPr>
              <a:t>_</a:t>
            </a:r>
          </a:p>
        </p:txBody>
      </p:sp>
      <p:sp>
        <p:nvSpPr>
          <p:cNvPr id="48" name="TextBox 47">
            <a:extLst>
              <a:ext uri="{FF2B5EF4-FFF2-40B4-BE49-F238E27FC236}">
                <a16:creationId xmlns:a16="http://schemas.microsoft.com/office/drawing/2014/main" id="{CBEE1ECE-E91B-4E22-AD38-3E20D0242548}"/>
              </a:ext>
            </a:extLst>
          </p:cNvPr>
          <p:cNvSpPr txBox="1"/>
          <p:nvPr/>
        </p:nvSpPr>
        <p:spPr>
          <a:xfrm>
            <a:off x="2442448" y="4306605"/>
            <a:ext cx="254115" cy="369332"/>
          </a:xfrm>
          <a:prstGeom prst="rect">
            <a:avLst/>
          </a:prstGeom>
          <a:solidFill>
            <a:schemeClr val="bg1"/>
          </a:solidFill>
        </p:spPr>
        <p:txBody>
          <a:bodyPr wrap="square" lIns="0" tIns="0" rIns="0" bIns="0" rtlCol="0">
            <a:spAutoFit/>
          </a:bodyPr>
          <a:lstStyle/>
          <a:p>
            <a:pPr algn="ctr"/>
            <a:r>
              <a:rPr lang="fr-FR" sz="2400" b="1" dirty="0">
                <a:solidFill>
                  <a:schemeClr val="accent1">
                    <a:lumMod val="50000"/>
                  </a:schemeClr>
                </a:solidFill>
                <a:latin typeface="Century Gothic" panose="020B0502020202020204" pitchFamily="34" charset="0"/>
              </a:rPr>
              <a:t>_</a:t>
            </a:r>
          </a:p>
        </p:txBody>
      </p:sp>
      <p:sp>
        <p:nvSpPr>
          <p:cNvPr id="49" name="TextBox 48">
            <a:extLst>
              <a:ext uri="{FF2B5EF4-FFF2-40B4-BE49-F238E27FC236}">
                <a16:creationId xmlns:a16="http://schemas.microsoft.com/office/drawing/2014/main" id="{9F59DB21-AC4F-4589-9845-C62FE371779F}"/>
              </a:ext>
            </a:extLst>
          </p:cNvPr>
          <p:cNvSpPr txBox="1"/>
          <p:nvPr/>
        </p:nvSpPr>
        <p:spPr>
          <a:xfrm>
            <a:off x="2431777" y="4891852"/>
            <a:ext cx="254115" cy="369332"/>
          </a:xfrm>
          <a:prstGeom prst="rect">
            <a:avLst/>
          </a:prstGeom>
          <a:solidFill>
            <a:schemeClr val="bg1"/>
          </a:solidFill>
        </p:spPr>
        <p:txBody>
          <a:bodyPr wrap="square" lIns="0" tIns="0" rIns="0" bIns="0" rtlCol="0">
            <a:spAutoFit/>
          </a:bodyPr>
          <a:lstStyle/>
          <a:p>
            <a:pPr algn="ctr"/>
            <a:r>
              <a:rPr lang="fr-FR" sz="2400" b="1" dirty="0">
                <a:solidFill>
                  <a:schemeClr val="accent1">
                    <a:lumMod val="50000"/>
                  </a:schemeClr>
                </a:solidFill>
                <a:latin typeface="Century Gothic" panose="020B0502020202020204" pitchFamily="34" charset="0"/>
              </a:rPr>
              <a:t>_</a:t>
            </a:r>
          </a:p>
        </p:txBody>
      </p:sp>
      <p:sp>
        <p:nvSpPr>
          <p:cNvPr id="50" name="TextBox 49">
            <a:extLst>
              <a:ext uri="{FF2B5EF4-FFF2-40B4-BE49-F238E27FC236}">
                <a16:creationId xmlns:a16="http://schemas.microsoft.com/office/drawing/2014/main" id="{9E0F9E98-42A3-43C3-BCED-430D5D7FB245}"/>
              </a:ext>
            </a:extLst>
          </p:cNvPr>
          <p:cNvSpPr txBox="1"/>
          <p:nvPr/>
        </p:nvSpPr>
        <p:spPr>
          <a:xfrm>
            <a:off x="2094297" y="5490276"/>
            <a:ext cx="254115" cy="369332"/>
          </a:xfrm>
          <a:prstGeom prst="rect">
            <a:avLst/>
          </a:prstGeom>
          <a:solidFill>
            <a:schemeClr val="bg1"/>
          </a:solidFill>
        </p:spPr>
        <p:txBody>
          <a:bodyPr wrap="square" lIns="0" tIns="0" rIns="0" bIns="0" rtlCol="0">
            <a:spAutoFit/>
          </a:bodyPr>
          <a:lstStyle/>
          <a:p>
            <a:pPr algn="ctr"/>
            <a:r>
              <a:rPr lang="fr-FR" sz="2400" b="1" dirty="0">
                <a:solidFill>
                  <a:schemeClr val="accent1">
                    <a:lumMod val="50000"/>
                  </a:schemeClr>
                </a:solidFill>
                <a:latin typeface="Century Gothic" panose="020B0502020202020204" pitchFamily="34" charset="0"/>
              </a:rPr>
              <a:t>_</a:t>
            </a:r>
          </a:p>
        </p:txBody>
      </p:sp>
      <p:sp>
        <p:nvSpPr>
          <p:cNvPr id="51" name="TextBox 50">
            <a:extLst>
              <a:ext uri="{FF2B5EF4-FFF2-40B4-BE49-F238E27FC236}">
                <a16:creationId xmlns:a16="http://schemas.microsoft.com/office/drawing/2014/main" id="{496A4507-6165-4BC7-93EA-947D8C6998B1}"/>
              </a:ext>
            </a:extLst>
          </p:cNvPr>
          <p:cNvSpPr txBox="1"/>
          <p:nvPr/>
        </p:nvSpPr>
        <p:spPr>
          <a:xfrm>
            <a:off x="8310837" y="3154811"/>
            <a:ext cx="254115" cy="369332"/>
          </a:xfrm>
          <a:prstGeom prst="rect">
            <a:avLst/>
          </a:prstGeom>
          <a:solidFill>
            <a:schemeClr val="bg1"/>
          </a:solidFill>
        </p:spPr>
        <p:txBody>
          <a:bodyPr wrap="square" lIns="0" tIns="0" rIns="0" bIns="0" rtlCol="0">
            <a:spAutoFit/>
          </a:bodyPr>
          <a:lstStyle/>
          <a:p>
            <a:pPr algn="ctr"/>
            <a:r>
              <a:rPr lang="fr-FR" sz="2400" b="1" dirty="0">
                <a:solidFill>
                  <a:schemeClr val="accent1">
                    <a:lumMod val="50000"/>
                  </a:schemeClr>
                </a:solidFill>
                <a:latin typeface="Century Gothic" panose="020B0502020202020204" pitchFamily="34" charset="0"/>
              </a:rPr>
              <a:t>_</a:t>
            </a:r>
          </a:p>
        </p:txBody>
      </p:sp>
      <p:sp>
        <p:nvSpPr>
          <p:cNvPr id="52" name="TextBox 51">
            <a:extLst>
              <a:ext uri="{FF2B5EF4-FFF2-40B4-BE49-F238E27FC236}">
                <a16:creationId xmlns:a16="http://schemas.microsoft.com/office/drawing/2014/main" id="{EB492E7B-0009-4790-A14F-C357521D6020}"/>
              </a:ext>
            </a:extLst>
          </p:cNvPr>
          <p:cNvSpPr txBox="1"/>
          <p:nvPr/>
        </p:nvSpPr>
        <p:spPr>
          <a:xfrm>
            <a:off x="7210482" y="3731073"/>
            <a:ext cx="254115" cy="369332"/>
          </a:xfrm>
          <a:prstGeom prst="rect">
            <a:avLst/>
          </a:prstGeom>
          <a:solidFill>
            <a:schemeClr val="bg1"/>
          </a:solidFill>
        </p:spPr>
        <p:txBody>
          <a:bodyPr wrap="square" lIns="0" tIns="0" rIns="0" bIns="0" rtlCol="0">
            <a:spAutoFit/>
          </a:bodyPr>
          <a:lstStyle/>
          <a:p>
            <a:pPr algn="ctr"/>
            <a:r>
              <a:rPr lang="fr-FR" sz="2400" b="1" dirty="0">
                <a:solidFill>
                  <a:schemeClr val="accent1">
                    <a:lumMod val="50000"/>
                  </a:schemeClr>
                </a:solidFill>
                <a:latin typeface="Century Gothic" panose="020B0502020202020204" pitchFamily="34" charset="0"/>
              </a:rPr>
              <a:t>_</a:t>
            </a:r>
          </a:p>
        </p:txBody>
      </p:sp>
      <p:sp>
        <p:nvSpPr>
          <p:cNvPr id="53" name="TextBox 52">
            <a:extLst>
              <a:ext uri="{FF2B5EF4-FFF2-40B4-BE49-F238E27FC236}">
                <a16:creationId xmlns:a16="http://schemas.microsoft.com/office/drawing/2014/main" id="{496B0013-B4D2-4AF8-8BF5-9EDFB777D47C}"/>
              </a:ext>
            </a:extLst>
          </p:cNvPr>
          <p:cNvSpPr txBox="1"/>
          <p:nvPr/>
        </p:nvSpPr>
        <p:spPr>
          <a:xfrm>
            <a:off x="8227537" y="4306605"/>
            <a:ext cx="254115" cy="369332"/>
          </a:xfrm>
          <a:prstGeom prst="rect">
            <a:avLst/>
          </a:prstGeom>
          <a:solidFill>
            <a:schemeClr val="bg1"/>
          </a:solidFill>
        </p:spPr>
        <p:txBody>
          <a:bodyPr wrap="square" lIns="0" tIns="0" rIns="0" bIns="0" rtlCol="0">
            <a:spAutoFit/>
          </a:bodyPr>
          <a:lstStyle/>
          <a:p>
            <a:pPr algn="ctr"/>
            <a:r>
              <a:rPr lang="fr-FR" sz="2400" b="1" dirty="0">
                <a:solidFill>
                  <a:schemeClr val="accent1">
                    <a:lumMod val="50000"/>
                  </a:schemeClr>
                </a:solidFill>
                <a:latin typeface="Century Gothic" panose="020B0502020202020204" pitchFamily="34" charset="0"/>
              </a:rPr>
              <a:t>_</a:t>
            </a:r>
          </a:p>
        </p:txBody>
      </p:sp>
      <p:sp>
        <p:nvSpPr>
          <p:cNvPr id="54" name="TextBox 53">
            <a:extLst>
              <a:ext uri="{FF2B5EF4-FFF2-40B4-BE49-F238E27FC236}">
                <a16:creationId xmlns:a16="http://schemas.microsoft.com/office/drawing/2014/main" id="{88012FF7-E6FD-41DA-9378-D2F77E5A081C}"/>
              </a:ext>
            </a:extLst>
          </p:cNvPr>
          <p:cNvSpPr txBox="1"/>
          <p:nvPr/>
        </p:nvSpPr>
        <p:spPr>
          <a:xfrm>
            <a:off x="7854651" y="4902297"/>
            <a:ext cx="254115" cy="369332"/>
          </a:xfrm>
          <a:prstGeom prst="rect">
            <a:avLst/>
          </a:prstGeom>
          <a:solidFill>
            <a:schemeClr val="bg1"/>
          </a:solidFill>
        </p:spPr>
        <p:txBody>
          <a:bodyPr wrap="square" lIns="0" tIns="0" rIns="0" bIns="0" rtlCol="0">
            <a:spAutoFit/>
          </a:bodyPr>
          <a:lstStyle/>
          <a:p>
            <a:pPr algn="ctr"/>
            <a:r>
              <a:rPr lang="fr-FR" sz="2400" b="1" dirty="0">
                <a:solidFill>
                  <a:schemeClr val="accent1">
                    <a:lumMod val="50000"/>
                  </a:schemeClr>
                </a:solidFill>
                <a:latin typeface="Century Gothic" panose="020B0502020202020204" pitchFamily="34" charset="0"/>
              </a:rPr>
              <a:t>_</a:t>
            </a:r>
          </a:p>
        </p:txBody>
      </p:sp>
      <p:grpSp>
        <p:nvGrpSpPr>
          <p:cNvPr id="6" name="Group 5">
            <a:extLst>
              <a:ext uri="{FF2B5EF4-FFF2-40B4-BE49-F238E27FC236}">
                <a16:creationId xmlns:a16="http://schemas.microsoft.com/office/drawing/2014/main" id="{0467A6BC-283B-4B14-AFDE-07B64E48D997}"/>
              </a:ext>
            </a:extLst>
          </p:cNvPr>
          <p:cNvGrpSpPr/>
          <p:nvPr/>
        </p:nvGrpSpPr>
        <p:grpSpPr>
          <a:xfrm>
            <a:off x="7880051" y="5490276"/>
            <a:ext cx="601601" cy="372864"/>
            <a:chOff x="7880051" y="5490276"/>
            <a:chExt cx="601601" cy="372864"/>
          </a:xfrm>
        </p:grpSpPr>
        <p:sp>
          <p:nvSpPr>
            <p:cNvPr id="55" name="TextBox 54">
              <a:extLst>
                <a:ext uri="{FF2B5EF4-FFF2-40B4-BE49-F238E27FC236}">
                  <a16:creationId xmlns:a16="http://schemas.microsoft.com/office/drawing/2014/main" id="{FBDE1D5A-30D6-4210-B382-7B517400029F}"/>
                </a:ext>
              </a:extLst>
            </p:cNvPr>
            <p:cNvSpPr txBox="1"/>
            <p:nvPr/>
          </p:nvSpPr>
          <p:spPr>
            <a:xfrm>
              <a:off x="7880051" y="5493808"/>
              <a:ext cx="254115" cy="369332"/>
            </a:xfrm>
            <a:prstGeom prst="rect">
              <a:avLst/>
            </a:prstGeom>
            <a:solidFill>
              <a:schemeClr val="bg1"/>
            </a:solidFill>
          </p:spPr>
          <p:txBody>
            <a:bodyPr wrap="square" lIns="0" tIns="0" rIns="0" bIns="0" rtlCol="0">
              <a:spAutoFit/>
            </a:bodyPr>
            <a:lstStyle/>
            <a:p>
              <a:pPr algn="ctr"/>
              <a:r>
                <a:rPr lang="fr-FR" sz="2400" b="1" dirty="0">
                  <a:solidFill>
                    <a:schemeClr val="accent1">
                      <a:lumMod val="50000"/>
                    </a:schemeClr>
                  </a:solidFill>
                  <a:latin typeface="Century Gothic" panose="020B0502020202020204" pitchFamily="34" charset="0"/>
                </a:rPr>
                <a:t>_</a:t>
              </a:r>
            </a:p>
          </p:txBody>
        </p:sp>
        <p:sp>
          <p:nvSpPr>
            <p:cNvPr id="56" name="TextBox 55">
              <a:extLst>
                <a:ext uri="{FF2B5EF4-FFF2-40B4-BE49-F238E27FC236}">
                  <a16:creationId xmlns:a16="http://schemas.microsoft.com/office/drawing/2014/main" id="{3601B31D-F404-4CD9-B7AF-0A0B3E269566}"/>
                </a:ext>
              </a:extLst>
            </p:cNvPr>
            <p:cNvSpPr txBox="1"/>
            <p:nvPr/>
          </p:nvSpPr>
          <p:spPr>
            <a:xfrm>
              <a:off x="8227537" y="5490276"/>
              <a:ext cx="254115" cy="369332"/>
            </a:xfrm>
            <a:prstGeom prst="rect">
              <a:avLst/>
            </a:prstGeom>
            <a:solidFill>
              <a:schemeClr val="bg1"/>
            </a:solidFill>
          </p:spPr>
          <p:txBody>
            <a:bodyPr wrap="square" lIns="0" tIns="0" rIns="0" bIns="0" rtlCol="0">
              <a:spAutoFit/>
            </a:bodyPr>
            <a:lstStyle/>
            <a:p>
              <a:pPr algn="ctr"/>
              <a:r>
                <a:rPr lang="fr-FR" sz="2400" b="1" dirty="0">
                  <a:solidFill>
                    <a:schemeClr val="accent1">
                      <a:lumMod val="50000"/>
                    </a:schemeClr>
                  </a:solidFill>
                  <a:latin typeface="Century Gothic" panose="020B0502020202020204" pitchFamily="34" charset="0"/>
                </a:rPr>
                <a:t>_</a:t>
              </a:r>
            </a:p>
          </p:txBody>
        </p:sp>
      </p:grpSp>
    </p:spTree>
    <p:extLst>
      <p:ext uri="{BB962C8B-B14F-4D97-AF65-F5344CB8AC3E}">
        <p14:creationId xmlns:p14="http://schemas.microsoft.com/office/powerpoint/2010/main" val="337546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4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5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5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0" nodeType="clickEffect">
                                  <p:stCondLst>
                                    <p:cond delay="0"/>
                                  </p:stCondLst>
                                  <p:childTnLst>
                                    <p:set>
                                      <p:cBhvr>
                                        <p:cTn id="83" dur="1" fill="hold">
                                          <p:stCondLst>
                                            <p:cond delay="0"/>
                                          </p:stCondLst>
                                        </p:cTn>
                                        <p:tgtEl>
                                          <p:spTgt spid="5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par>
                                <p:cTn id="89" presetID="10" presetClass="entr" presetSubtype="0" fill="hold"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9EF7C-D0AE-49DC-AB9E-A7C177F42E06}"/>
              </a:ext>
            </a:extLst>
          </p:cNvPr>
          <p:cNvSpPr>
            <a:spLocks noGrp="1"/>
          </p:cNvSpPr>
          <p:nvPr>
            <p:ph type="title"/>
          </p:nvPr>
        </p:nvSpPr>
        <p:spPr>
          <a:xfrm>
            <a:off x="838200" y="443074"/>
            <a:ext cx="4427184" cy="561640"/>
          </a:xfrm>
        </p:spPr>
        <p:txBody>
          <a:bodyPr>
            <a:normAutofit fontScale="90000"/>
          </a:bodyPr>
          <a:lstStyle/>
          <a:p>
            <a:r>
              <a:rPr lang="fr-FR" dirty="0"/>
              <a:t>Phonétique</a:t>
            </a:r>
          </a:p>
        </p:txBody>
      </p:sp>
      <p:pic>
        <p:nvPicPr>
          <p:cNvPr id="9" name="Picture 8" descr="background rectangle">
            <a:extLst>
              <a:ext uri="{FF2B5EF4-FFF2-40B4-BE49-F238E27FC236}">
                <a16:creationId xmlns:a16="http://schemas.microsoft.com/office/drawing/2014/main" id="{E74B343E-8466-4E46-8243-0336B101523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7E19C0E7-7D66-4DB2-A760-698EE0193A1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1" name="Rounded Rectangle 46">
            <a:extLst>
              <a:ext uri="{FF2B5EF4-FFF2-40B4-BE49-F238E27FC236}">
                <a16:creationId xmlns:a16="http://schemas.microsoft.com/office/drawing/2014/main" id="{71E5E853-349D-4365-944A-0C986325CA1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12">
            <a:extLst>
              <a:ext uri="{FF2B5EF4-FFF2-40B4-BE49-F238E27FC236}">
                <a16:creationId xmlns:a16="http://schemas.microsoft.com/office/drawing/2014/main" id="{75A5470E-082E-47B1-AB83-B9021E70537C}"/>
              </a:ext>
            </a:extLst>
          </p:cNvPr>
          <p:cNvGraphicFramePr>
            <a:graphicFrameLocks noGrp="1"/>
          </p:cNvGraphicFramePr>
          <p:nvPr>
            <p:extLst>
              <p:ext uri="{D42A27DB-BD31-4B8C-83A1-F6EECF244321}">
                <p14:modId xmlns:p14="http://schemas.microsoft.com/office/powerpoint/2010/main" val="3447393273"/>
              </p:ext>
            </p:extLst>
          </p:nvPr>
        </p:nvGraphicFramePr>
        <p:xfrm>
          <a:off x="232884" y="2035792"/>
          <a:ext cx="11677036" cy="4141854"/>
        </p:xfrm>
        <a:graphic>
          <a:graphicData uri="http://schemas.openxmlformats.org/drawingml/2006/table">
            <a:tbl>
              <a:tblPr firstRow="1" bandRow="1">
                <a:tableStyleId>{5C22544A-7EE6-4342-B048-85BDC9FD1C3A}</a:tableStyleId>
              </a:tblPr>
              <a:tblGrid>
                <a:gridCol w="629618">
                  <a:extLst>
                    <a:ext uri="{9D8B030D-6E8A-4147-A177-3AD203B41FA5}">
                      <a16:colId xmlns:a16="http://schemas.microsoft.com/office/drawing/2014/main" val="3958364067"/>
                    </a:ext>
                  </a:extLst>
                </a:gridCol>
                <a:gridCol w="2371725">
                  <a:extLst>
                    <a:ext uri="{9D8B030D-6E8A-4147-A177-3AD203B41FA5}">
                      <a16:colId xmlns:a16="http://schemas.microsoft.com/office/drawing/2014/main" val="4129120699"/>
                    </a:ext>
                  </a:extLst>
                </a:gridCol>
                <a:gridCol w="1800225">
                  <a:extLst>
                    <a:ext uri="{9D8B030D-6E8A-4147-A177-3AD203B41FA5}">
                      <a16:colId xmlns:a16="http://schemas.microsoft.com/office/drawing/2014/main" val="1627519550"/>
                    </a:ext>
                  </a:extLst>
                </a:gridCol>
                <a:gridCol w="1914525">
                  <a:extLst>
                    <a:ext uri="{9D8B030D-6E8A-4147-A177-3AD203B41FA5}">
                      <a16:colId xmlns:a16="http://schemas.microsoft.com/office/drawing/2014/main" val="1725869596"/>
                    </a:ext>
                  </a:extLst>
                </a:gridCol>
                <a:gridCol w="2413318">
                  <a:extLst>
                    <a:ext uri="{9D8B030D-6E8A-4147-A177-3AD203B41FA5}">
                      <a16:colId xmlns:a16="http://schemas.microsoft.com/office/drawing/2014/main" val="2638422259"/>
                    </a:ext>
                  </a:extLst>
                </a:gridCol>
                <a:gridCol w="2547625">
                  <a:extLst>
                    <a:ext uri="{9D8B030D-6E8A-4147-A177-3AD203B41FA5}">
                      <a16:colId xmlns:a16="http://schemas.microsoft.com/office/drawing/2014/main" val="619953617"/>
                    </a:ext>
                  </a:extLst>
                </a:gridCol>
              </a:tblGrid>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honnête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théorie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système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créature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0333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céréale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extrême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sincère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err="1">
                          <a:solidFill>
                            <a:srgbClr val="115076"/>
                          </a:solidFill>
                          <a:latin typeface="Century Gothic" panose="020B0502020202020204" pitchFamily="34" charset="0"/>
                        </a:rPr>
                        <a:t>helicoptère</a:t>
                      </a: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poète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9548240"/>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égyptien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thé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mystère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épidémie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caractère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9900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planète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créature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barrière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crème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2167104"/>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err="1">
                          <a:solidFill>
                            <a:srgbClr val="115076"/>
                          </a:solidFill>
                          <a:latin typeface="Century Gothic" panose="020B0502020202020204" pitchFamily="34" charset="0"/>
                        </a:rPr>
                        <a:t>helicoptère</a:t>
                      </a: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sincère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kilomètre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carrière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céréale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8973553"/>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épidémie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sphère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carrière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atmosphère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4332025"/>
                  </a:ext>
                </a:extLst>
              </a:tr>
            </a:tbl>
          </a:graphicData>
        </a:graphic>
      </p:graphicFrame>
      <p:sp>
        <p:nvSpPr>
          <p:cNvPr id="8" name="TextBox 7">
            <a:extLst>
              <a:ext uri="{FF2B5EF4-FFF2-40B4-BE49-F238E27FC236}">
                <a16:creationId xmlns:a16="http://schemas.microsoft.com/office/drawing/2014/main" id="{AFE4B7DF-3B8E-4367-887C-B9C43F0F6A73}"/>
              </a:ext>
            </a:extLst>
          </p:cNvPr>
          <p:cNvSpPr txBox="1"/>
          <p:nvPr/>
        </p:nvSpPr>
        <p:spPr>
          <a:xfrm>
            <a:off x="125405" y="1310202"/>
            <a:ext cx="11784515" cy="523220"/>
          </a:xfrm>
          <a:prstGeom prst="rect">
            <a:avLst/>
          </a:prstGeom>
          <a:noFill/>
        </p:spPr>
        <p:txBody>
          <a:bodyPr wrap="square" rtlCol="0">
            <a:spAutoFit/>
          </a:bodyPr>
          <a:lstStyle/>
          <a:p>
            <a:r>
              <a:rPr lang="fr-FR" sz="2800" dirty="0">
                <a:solidFill>
                  <a:srgbClr val="115076"/>
                </a:solidFill>
                <a:latin typeface="Century Gothic" panose="020B0502020202020204" pitchFamily="34" charset="0"/>
              </a:rPr>
              <a:t>Say </a:t>
            </a:r>
            <a:r>
              <a:rPr lang="fr-FR" sz="2800" b="1" dirty="0" err="1">
                <a:solidFill>
                  <a:srgbClr val="115076"/>
                </a:solidFill>
                <a:latin typeface="Century Gothic" panose="020B0502020202020204" pitchFamily="34" charset="0"/>
              </a:rPr>
              <a:t>only</a:t>
            </a:r>
            <a:r>
              <a:rPr lang="fr-FR" sz="2800" dirty="0">
                <a:solidFill>
                  <a:srgbClr val="115076"/>
                </a:solidFill>
                <a:latin typeface="Century Gothic" panose="020B0502020202020204" pitchFamily="34" charset="0"/>
              </a:rPr>
              <a:t> the </a:t>
            </a:r>
            <a:r>
              <a:rPr lang="fr-FR" sz="2800" dirty="0" err="1">
                <a:solidFill>
                  <a:srgbClr val="115076"/>
                </a:solidFill>
                <a:latin typeface="Century Gothic" panose="020B0502020202020204" pitchFamily="34" charset="0"/>
              </a:rPr>
              <a:t>words</a:t>
            </a:r>
            <a:r>
              <a:rPr lang="fr-FR" sz="2800" dirty="0">
                <a:solidFill>
                  <a:srgbClr val="115076"/>
                </a:solidFill>
                <a:latin typeface="Century Gothic" panose="020B0502020202020204" pitchFamily="34" charset="0"/>
              </a:rPr>
              <a:t> </a:t>
            </a:r>
            <a:r>
              <a:rPr lang="fr-FR" sz="2800" dirty="0" err="1">
                <a:solidFill>
                  <a:srgbClr val="115076"/>
                </a:solidFill>
                <a:latin typeface="Century Gothic" panose="020B0502020202020204" pitchFamily="34" charset="0"/>
              </a:rPr>
              <a:t>containing</a:t>
            </a:r>
            <a:r>
              <a:rPr lang="fr-FR" sz="2800" dirty="0">
                <a:solidFill>
                  <a:srgbClr val="115076"/>
                </a:solidFill>
                <a:latin typeface="Century Gothic" panose="020B0502020202020204" pitchFamily="34" charset="0"/>
              </a:rPr>
              <a:t> SSC [è/ê].</a:t>
            </a:r>
          </a:p>
        </p:txBody>
      </p:sp>
      <p:graphicFrame>
        <p:nvGraphicFramePr>
          <p:cNvPr id="13" name="Table 12">
            <a:extLst>
              <a:ext uri="{FF2B5EF4-FFF2-40B4-BE49-F238E27FC236}">
                <a16:creationId xmlns:a16="http://schemas.microsoft.com/office/drawing/2014/main" id="{5F1AAD1C-BF5B-4C86-9D32-87AF8BA5D267}"/>
              </a:ext>
            </a:extLst>
          </p:cNvPr>
          <p:cNvGraphicFramePr>
            <a:graphicFrameLocks noGrp="1"/>
          </p:cNvGraphicFramePr>
          <p:nvPr>
            <p:extLst>
              <p:ext uri="{D42A27DB-BD31-4B8C-83A1-F6EECF244321}">
                <p14:modId xmlns:p14="http://schemas.microsoft.com/office/powerpoint/2010/main" val="44205050"/>
              </p:ext>
            </p:extLst>
          </p:nvPr>
        </p:nvGraphicFramePr>
        <p:xfrm>
          <a:off x="232884" y="2035792"/>
          <a:ext cx="11677036" cy="4141854"/>
        </p:xfrm>
        <a:graphic>
          <a:graphicData uri="http://schemas.openxmlformats.org/drawingml/2006/table">
            <a:tbl>
              <a:tblPr firstRow="1" bandRow="1">
                <a:tableStyleId>{5C22544A-7EE6-4342-B048-85BDC9FD1C3A}</a:tableStyleId>
              </a:tblPr>
              <a:tblGrid>
                <a:gridCol w="629618">
                  <a:extLst>
                    <a:ext uri="{9D8B030D-6E8A-4147-A177-3AD203B41FA5}">
                      <a16:colId xmlns:a16="http://schemas.microsoft.com/office/drawing/2014/main" val="3958364067"/>
                    </a:ext>
                  </a:extLst>
                </a:gridCol>
                <a:gridCol w="2371725">
                  <a:extLst>
                    <a:ext uri="{9D8B030D-6E8A-4147-A177-3AD203B41FA5}">
                      <a16:colId xmlns:a16="http://schemas.microsoft.com/office/drawing/2014/main" val="4129120699"/>
                    </a:ext>
                  </a:extLst>
                </a:gridCol>
                <a:gridCol w="1800225">
                  <a:extLst>
                    <a:ext uri="{9D8B030D-6E8A-4147-A177-3AD203B41FA5}">
                      <a16:colId xmlns:a16="http://schemas.microsoft.com/office/drawing/2014/main" val="1627519550"/>
                    </a:ext>
                  </a:extLst>
                </a:gridCol>
                <a:gridCol w="1991381">
                  <a:extLst>
                    <a:ext uri="{9D8B030D-6E8A-4147-A177-3AD203B41FA5}">
                      <a16:colId xmlns:a16="http://schemas.microsoft.com/office/drawing/2014/main" val="1725869596"/>
                    </a:ext>
                  </a:extLst>
                </a:gridCol>
                <a:gridCol w="2336462">
                  <a:extLst>
                    <a:ext uri="{9D8B030D-6E8A-4147-A177-3AD203B41FA5}">
                      <a16:colId xmlns:a16="http://schemas.microsoft.com/office/drawing/2014/main" val="2638422259"/>
                    </a:ext>
                  </a:extLst>
                </a:gridCol>
                <a:gridCol w="2547625">
                  <a:extLst>
                    <a:ext uri="{9D8B030D-6E8A-4147-A177-3AD203B41FA5}">
                      <a16:colId xmlns:a16="http://schemas.microsoft.com/office/drawing/2014/main" val="619953617"/>
                    </a:ext>
                  </a:extLst>
                </a:gridCol>
              </a:tblGrid>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4" name="honnete.wav"/>
                            <a:extLst>
                              <a:ext uri="{A12FA001-AC4F-418D-AE19-62706E023703}">
                                <ahyp:hlinkClr xmlns:ahyp="http://schemas.microsoft.com/office/drawing/2018/hyperlinkcolor" val="tx"/>
                              </a:ext>
                            </a:extLst>
                          </a:hlinkClick>
                        </a:rPr>
                        <a:t>honnête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théorie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5" name="systeme.wav"/>
                            <a:extLst>
                              <a:ext uri="{A12FA001-AC4F-418D-AE19-62706E023703}">
                                <ahyp:hlinkClr xmlns:ahyp="http://schemas.microsoft.com/office/drawing/2018/hyperlinkcolor" val="tx"/>
                              </a:ext>
                            </a:extLst>
                          </a:hlinkClick>
                        </a:rPr>
                        <a:t>système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créature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50333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céréale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6" name="extreme.wav"/>
                            <a:extLst>
                              <a:ext uri="{A12FA001-AC4F-418D-AE19-62706E023703}">
                                <ahyp:hlinkClr xmlns:ahyp="http://schemas.microsoft.com/office/drawing/2018/hyperlinkcolor" val="tx"/>
                              </a:ext>
                            </a:extLst>
                          </a:hlinkClick>
                        </a:rPr>
                        <a:t>extrême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7" name="sincere.wav"/>
                            <a:extLst>
                              <a:ext uri="{A12FA001-AC4F-418D-AE19-62706E023703}">
                                <ahyp:hlinkClr xmlns:ahyp="http://schemas.microsoft.com/office/drawing/2018/hyperlinkcolor" val="tx"/>
                              </a:ext>
                            </a:extLst>
                          </a:hlinkClick>
                        </a:rPr>
                        <a:t>sincère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8" name="helicoptere.wav"/>
                            <a:extLst>
                              <a:ext uri="{A12FA001-AC4F-418D-AE19-62706E023703}">
                                <ahyp:hlinkClr xmlns:ahyp="http://schemas.microsoft.com/office/drawing/2018/hyperlinkcolor" val="tx"/>
                              </a:ext>
                            </a:extLst>
                          </a:hlinkClick>
                        </a:rPr>
                        <a:t>hélicoptère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9" name="poete.wav"/>
                            <a:extLst>
                              <a:ext uri="{A12FA001-AC4F-418D-AE19-62706E023703}">
                                <ahyp:hlinkClr xmlns:ahyp="http://schemas.microsoft.com/office/drawing/2018/hyperlinkcolor" val="tx"/>
                              </a:ext>
                            </a:extLst>
                          </a:hlinkClick>
                        </a:rPr>
                        <a:t>poète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9548240"/>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égyptien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thé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0" name="mystere.wav"/>
                            <a:extLst>
                              <a:ext uri="{A12FA001-AC4F-418D-AE19-62706E023703}">
                                <ahyp:hlinkClr xmlns:ahyp="http://schemas.microsoft.com/office/drawing/2018/hyperlinkcolor" val="tx"/>
                              </a:ext>
                            </a:extLst>
                          </a:hlinkClick>
                        </a:rPr>
                        <a:t>mystère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épidémie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1" name="caractere.wav"/>
                            <a:extLst>
                              <a:ext uri="{A12FA001-AC4F-418D-AE19-62706E023703}">
                                <ahyp:hlinkClr xmlns:ahyp="http://schemas.microsoft.com/office/drawing/2018/hyperlinkcolor" val="tx"/>
                              </a:ext>
                            </a:extLst>
                          </a:hlinkClick>
                        </a:rPr>
                        <a:t>caractère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99900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2" name="planete.wav"/>
                            <a:extLst>
                              <a:ext uri="{A12FA001-AC4F-418D-AE19-62706E023703}">
                                <ahyp:hlinkClr xmlns:ahyp="http://schemas.microsoft.com/office/drawing/2018/hyperlinkcolor" val="tx"/>
                              </a:ext>
                            </a:extLst>
                          </a:hlinkClick>
                        </a:rPr>
                        <a:t>planète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créature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3" name="barriere.wav"/>
                            <a:extLst>
                              <a:ext uri="{A12FA001-AC4F-418D-AE19-62706E023703}">
                                <ahyp:hlinkClr xmlns:ahyp="http://schemas.microsoft.com/office/drawing/2018/hyperlinkcolor" val="tx"/>
                              </a:ext>
                            </a:extLst>
                          </a:hlinkClick>
                        </a:rPr>
                        <a:t>barrière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4" name="creme.wav"/>
                            <a:extLst>
                              <a:ext uri="{A12FA001-AC4F-418D-AE19-62706E023703}">
                                <ahyp:hlinkClr xmlns:ahyp="http://schemas.microsoft.com/office/drawing/2018/hyperlinkcolor" val="tx"/>
                              </a:ext>
                            </a:extLst>
                          </a:hlinkClick>
                        </a:rPr>
                        <a:t>crème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2167104"/>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8" name="helicoptere.wav"/>
                            <a:extLst>
                              <a:ext uri="{A12FA001-AC4F-418D-AE19-62706E023703}">
                                <ahyp:hlinkClr xmlns:ahyp="http://schemas.microsoft.com/office/drawing/2018/hyperlinkcolor" val="tx"/>
                              </a:ext>
                            </a:extLst>
                          </a:hlinkClick>
                        </a:rPr>
                        <a:t>hélicoptère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7" name="sincere.wav"/>
                            <a:extLst>
                              <a:ext uri="{A12FA001-AC4F-418D-AE19-62706E023703}">
                                <ahyp:hlinkClr xmlns:ahyp="http://schemas.microsoft.com/office/drawing/2018/hyperlinkcolor" val="tx"/>
                              </a:ext>
                            </a:extLst>
                          </a:hlinkClick>
                        </a:rPr>
                        <a:t>sincère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5" name="kilometre.wav"/>
                            <a:extLst>
                              <a:ext uri="{A12FA001-AC4F-418D-AE19-62706E023703}">
                                <ahyp:hlinkClr xmlns:ahyp="http://schemas.microsoft.com/office/drawing/2018/hyperlinkcolor" val="tx"/>
                              </a:ext>
                            </a:extLst>
                          </a:hlinkClick>
                        </a:rPr>
                        <a:t>kilomètre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6" name="carriere.wav"/>
                            <a:extLst>
                              <a:ext uri="{A12FA001-AC4F-418D-AE19-62706E023703}">
                                <ahyp:hlinkClr xmlns:ahyp="http://schemas.microsoft.com/office/drawing/2018/hyperlinkcolor" val="tx"/>
                              </a:ext>
                            </a:extLst>
                          </a:hlinkClick>
                        </a:rPr>
                        <a:t>carrière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céréale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973553"/>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épidémie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7" name="sphere.wav"/>
                            <a:extLst>
                              <a:ext uri="{A12FA001-AC4F-418D-AE19-62706E023703}">
                                <ahyp:hlinkClr xmlns:ahyp="http://schemas.microsoft.com/office/drawing/2018/hyperlinkcolor" val="tx"/>
                              </a:ext>
                            </a:extLst>
                          </a:hlinkClick>
                        </a:rPr>
                        <a:t>sphère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6" name="carriere.wav"/>
                            <a:extLst>
                              <a:ext uri="{A12FA001-AC4F-418D-AE19-62706E023703}">
                                <ahyp:hlinkClr xmlns:ahyp="http://schemas.microsoft.com/office/drawing/2018/hyperlinkcolor" val="tx"/>
                              </a:ext>
                            </a:extLst>
                          </a:hlinkClick>
                        </a:rPr>
                        <a:t>carrière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115076"/>
                          </a:solidFill>
                          <a:latin typeface="Century Gothic" panose="020B0502020202020204" pitchFamily="34" charset="0"/>
                        </a:rPr>
                        <a:t>émotion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fr-FR" sz="3000" b="0" dirty="0">
                          <a:solidFill>
                            <a:srgbClr val="E65D00"/>
                          </a:solidFill>
                          <a:latin typeface="Century Gothic" panose="020B0502020202020204" pitchFamily="34" charset="0"/>
                          <a:hlinkClick r:id="" action="ppaction://noaction">
                            <a:snd r:embed="rId18" name="atmosphere.wav"/>
                            <a:extLst>
                              <a:ext uri="{A12FA001-AC4F-418D-AE19-62706E023703}">
                                <ahyp:hlinkClr xmlns:ahyp="http://schemas.microsoft.com/office/drawing/2018/hyperlinkcolor" val="tx"/>
                              </a:ext>
                            </a:extLst>
                          </a:hlinkClick>
                        </a:rPr>
                        <a:t>atmosphère</a:t>
                      </a:r>
                      <a:endParaRPr lang="fr-FR" sz="3000" b="0" dirty="0">
                        <a:solidFill>
                          <a:srgbClr val="E65D0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4332025"/>
                  </a:ext>
                </a:extLst>
              </a:tr>
            </a:tbl>
          </a:graphicData>
        </a:graphic>
      </p:graphicFrame>
    </p:spTree>
    <p:extLst>
      <p:ext uri="{BB962C8B-B14F-4D97-AF65-F5344CB8AC3E}">
        <p14:creationId xmlns:p14="http://schemas.microsoft.com/office/powerpoint/2010/main" val="209393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68473"/>
            <a:ext cx="5625297" cy="707849"/>
          </a:xfrm>
        </p:spPr>
        <p:txBody>
          <a:bodyPr>
            <a:normAutofit/>
          </a:bodyPr>
          <a:lstStyle/>
          <a:p>
            <a:r>
              <a:rPr lang="en-GB" sz="3000" b="1" dirty="0">
                <a:solidFill>
                  <a:schemeClr val="bg1"/>
                </a:solidFill>
              </a:rPr>
              <a:t>The verb ‘faire’ – to do/make</a:t>
            </a:r>
          </a:p>
        </p:txBody>
      </p:sp>
      <p:sp>
        <p:nvSpPr>
          <p:cNvPr id="2" name="TextBox 1"/>
          <p:cNvSpPr txBox="1"/>
          <p:nvPr/>
        </p:nvSpPr>
        <p:spPr>
          <a:xfrm>
            <a:off x="300038" y="1227990"/>
            <a:ext cx="113792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have already</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learnt the following forms of the verbs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faire</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28" name="TextBox 27"/>
          <p:cNvSpPr txBox="1"/>
          <p:nvPr/>
        </p:nvSpPr>
        <p:spPr>
          <a:xfrm>
            <a:off x="1126597" y="1937108"/>
            <a:ext cx="3346657" cy="1323439"/>
          </a:xfrm>
          <a:prstGeom prst="rect">
            <a:avLst/>
          </a:prstGeom>
          <a:solidFill>
            <a:schemeClr val="bg1"/>
          </a:solidFill>
        </p:spPr>
        <p:txBody>
          <a:bodyPr wrap="square" rtlCol="0">
            <a:spAutoFit/>
          </a:bodyPr>
          <a:lstStyle/>
          <a:p>
            <a:pPr algn="ctr"/>
            <a:r>
              <a:rPr lang="en-GB" sz="8000" b="1" dirty="0">
                <a:solidFill>
                  <a:srgbClr val="5B9BD5">
                    <a:lumMod val="50000"/>
                  </a:srgbClr>
                </a:solidFill>
                <a:latin typeface="Century Gothic" panose="020B0502020202020204" pitchFamily="34" charset="0"/>
              </a:rPr>
              <a:t>je </a:t>
            </a:r>
            <a:r>
              <a:rPr lang="en-GB" sz="8000" b="1" dirty="0" err="1">
                <a:solidFill>
                  <a:srgbClr val="5B9BD5">
                    <a:lumMod val="50000"/>
                  </a:srgbClr>
                </a:solidFill>
                <a:latin typeface="Century Gothic" panose="020B0502020202020204" pitchFamily="34" charset="0"/>
              </a:rPr>
              <a:t>fai</a:t>
            </a:r>
            <a:r>
              <a:rPr lang="en-GB" sz="8000" b="1" dirty="0" err="1">
                <a:solidFill>
                  <a:srgbClr val="E65D00"/>
                </a:solidFill>
                <a:latin typeface="Century Gothic" panose="020B0502020202020204" pitchFamily="34" charset="0"/>
              </a:rPr>
              <a:t>s</a:t>
            </a:r>
            <a:endParaRPr lang="en-GB" sz="8000" b="1" dirty="0">
              <a:solidFill>
                <a:srgbClr val="E65D00"/>
              </a:solidFill>
              <a:latin typeface="Century Gothic" panose="020B0502020202020204" pitchFamily="34" charset="0"/>
            </a:endParaRPr>
          </a:p>
        </p:txBody>
      </p:sp>
      <p:sp>
        <p:nvSpPr>
          <p:cNvPr id="37" name="TextBox 36"/>
          <p:cNvSpPr txBox="1"/>
          <p:nvPr/>
        </p:nvSpPr>
        <p:spPr>
          <a:xfrm>
            <a:off x="4726600" y="2174634"/>
            <a:ext cx="6442802" cy="1092607"/>
          </a:xfrm>
          <a:prstGeom prst="rect">
            <a:avLst/>
          </a:prstGeom>
          <a:solidFill>
            <a:schemeClr val="bg1"/>
          </a:solidFill>
        </p:spPr>
        <p:txBody>
          <a:bodyPr wrap="square" rtlCol="0">
            <a:spAutoFit/>
          </a:bodyPr>
          <a:lstStyle/>
          <a:p>
            <a:r>
              <a:rPr lang="en-GB" sz="6500" dirty="0">
                <a:solidFill>
                  <a:srgbClr val="5B9BD5">
                    <a:lumMod val="50000"/>
                  </a:srgbClr>
                </a:solidFill>
                <a:latin typeface="Century Gothic" panose="020B0502020202020204" pitchFamily="34" charset="0"/>
              </a:rPr>
              <a:t>I do / I make</a:t>
            </a:r>
          </a:p>
        </p:txBody>
      </p:sp>
      <p:sp>
        <p:nvSpPr>
          <p:cNvPr id="38" name="TextBox 37"/>
          <p:cNvSpPr txBox="1"/>
          <p:nvPr/>
        </p:nvSpPr>
        <p:spPr>
          <a:xfrm>
            <a:off x="331532" y="3260547"/>
            <a:ext cx="4018100" cy="1323439"/>
          </a:xfrm>
          <a:prstGeom prst="rect">
            <a:avLst/>
          </a:prstGeom>
          <a:solidFill>
            <a:schemeClr val="bg1"/>
          </a:solidFill>
        </p:spPr>
        <p:txBody>
          <a:bodyPr wrap="square" rtlCol="0">
            <a:spAutoFit/>
          </a:bodyPr>
          <a:lstStyle/>
          <a:p>
            <a:pPr algn="r"/>
            <a:r>
              <a:rPr lang="en-GB" sz="8000" b="1" dirty="0" err="1">
                <a:solidFill>
                  <a:srgbClr val="5B9BD5">
                    <a:lumMod val="50000"/>
                  </a:srgbClr>
                </a:solidFill>
                <a:latin typeface="Century Gothic" panose="020B0502020202020204" pitchFamily="34" charset="0"/>
              </a:rPr>
              <a:t>il</a:t>
            </a:r>
            <a:r>
              <a:rPr lang="en-GB" sz="8000" b="1" dirty="0">
                <a:solidFill>
                  <a:srgbClr val="5B9BD5">
                    <a:lumMod val="50000"/>
                  </a:srgbClr>
                </a:solidFill>
                <a:latin typeface="Century Gothic" panose="020B0502020202020204" pitchFamily="34" charset="0"/>
              </a:rPr>
              <a:t> fai</a:t>
            </a:r>
            <a:r>
              <a:rPr lang="en-GB" sz="8000" b="1" dirty="0">
                <a:solidFill>
                  <a:srgbClr val="E65D00"/>
                </a:solidFill>
                <a:latin typeface="Century Gothic" panose="020B0502020202020204" pitchFamily="34" charset="0"/>
              </a:rPr>
              <a:t>t</a:t>
            </a:r>
          </a:p>
        </p:txBody>
      </p:sp>
      <p:sp>
        <p:nvSpPr>
          <p:cNvPr id="40" name="TextBox 39"/>
          <p:cNvSpPr txBox="1"/>
          <p:nvPr/>
        </p:nvSpPr>
        <p:spPr>
          <a:xfrm>
            <a:off x="4627537" y="4612647"/>
            <a:ext cx="7282384" cy="1092607"/>
          </a:xfrm>
          <a:prstGeom prst="rect">
            <a:avLst/>
          </a:prstGeom>
          <a:solidFill>
            <a:schemeClr val="bg1"/>
          </a:solidFill>
        </p:spPr>
        <p:txBody>
          <a:bodyPr wrap="square" rtlCol="0">
            <a:spAutoFit/>
          </a:bodyPr>
          <a:lstStyle/>
          <a:p>
            <a:r>
              <a:rPr lang="en-GB" sz="6500" dirty="0">
                <a:solidFill>
                  <a:srgbClr val="5B9BD5">
                    <a:lumMod val="50000"/>
                  </a:srgbClr>
                </a:solidFill>
                <a:latin typeface="Century Gothic" panose="020B0502020202020204" pitchFamily="34" charset="0"/>
              </a:rPr>
              <a:t>she does / makes</a:t>
            </a:r>
          </a:p>
        </p:txBody>
      </p:sp>
      <p:sp>
        <p:nvSpPr>
          <p:cNvPr id="41" name="TextBox 40"/>
          <p:cNvSpPr txBox="1"/>
          <p:nvPr/>
        </p:nvSpPr>
        <p:spPr>
          <a:xfrm>
            <a:off x="4659305" y="3412947"/>
            <a:ext cx="6905866" cy="1092607"/>
          </a:xfrm>
          <a:prstGeom prst="rect">
            <a:avLst/>
          </a:prstGeom>
          <a:solidFill>
            <a:schemeClr val="bg1"/>
          </a:solidFill>
        </p:spPr>
        <p:txBody>
          <a:bodyPr wrap="square" rtlCol="0">
            <a:spAutoFit/>
          </a:bodyPr>
          <a:lstStyle/>
          <a:p>
            <a:r>
              <a:rPr lang="en-GB" sz="6500" dirty="0">
                <a:solidFill>
                  <a:srgbClr val="5B9BD5">
                    <a:lumMod val="50000"/>
                  </a:srgbClr>
                </a:solidFill>
                <a:latin typeface="Century Gothic" panose="020B0502020202020204" pitchFamily="34" charset="0"/>
              </a:rPr>
              <a:t>he does / makes</a:t>
            </a:r>
          </a:p>
        </p:txBody>
      </p:sp>
      <p:sp>
        <p:nvSpPr>
          <p:cNvPr id="12" name="TextBox 11"/>
          <p:cNvSpPr txBox="1"/>
          <p:nvPr/>
        </p:nvSpPr>
        <p:spPr>
          <a:xfrm>
            <a:off x="300038" y="1201943"/>
            <a:ext cx="113792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To say you do / you make we use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tu</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fais</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p:cNvSpPr txBox="1"/>
          <p:nvPr/>
        </p:nvSpPr>
        <p:spPr>
          <a:xfrm>
            <a:off x="4659305" y="2174634"/>
            <a:ext cx="7011218" cy="1092607"/>
          </a:xfrm>
          <a:prstGeom prst="rect">
            <a:avLst/>
          </a:prstGeom>
          <a:solidFill>
            <a:schemeClr val="bg1"/>
          </a:solidFill>
        </p:spPr>
        <p:txBody>
          <a:bodyPr wrap="square" rtlCol="0">
            <a:spAutoFit/>
          </a:bodyPr>
          <a:lstStyle/>
          <a:p>
            <a:r>
              <a:rPr lang="en-GB" sz="6500" dirty="0">
                <a:solidFill>
                  <a:srgbClr val="5B9BD5">
                    <a:lumMod val="50000"/>
                  </a:srgbClr>
                </a:solidFill>
                <a:latin typeface="Century Gothic" panose="020B0502020202020204" pitchFamily="34" charset="0"/>
              </a:rPr>
              <a:t>you do / make</a:t>
            </a:r>
          </a:p>
        </p:txBody>
      </p:sp>
      <p:sp>
        <p:nvSpPr>
          <p:cNvPr id="15" name="Rectangle 14"/>
          <p:cNvSpPr/>
          <p:nvPr/>
        </p:nvSpPr>
        <p:spPr>
          <a:xfrm>
            <a:off x="641205" y="4443295"/>
            <a:ext cx="3794630" cy="1323439"/>
          </a:xfrm>
          <a:prstGeom prst="rect">
            <a:avLst/>
          </a:prstGeom>
        </p:spPr>
        <p:txBody>
          <a:bodyPr wrap="none">
            <a:spAutoFit/>
          </a:bodyPr>
          <a:lstStyle/>
          <a:p>
            <a:pPr algn="r"/>
            <a:r>
              <a:rPr lang="en-GB" sz="8000" b="1" dirty="0" err="1">
                <a:solidFill>
                  <a:srgbClr val="5B9BD5">
                    <a:lumMod val="50000"/>
                  </a:srgbClr>
                </a:solidFill>
                <a:latin typeface="Century Gothic" panose="020B0502020202020204" pitchFamily="34" charset="0"/>
              </a:rPr>
              <a:t>elle</a:t>
            </a:r>
            <a:r>
              <a:rPr lang="en-GB" sz="8000" b="1" dirty="0">
                <a:solidFill>
                  <a:srgbClr val="5B9BD5">
                    <a:lumMod val="50000"/>
                  </a:srgbClr>
                </a:solidFill>
                <a:latin typeface="Century Gothic" panose="020B0502020202020204" pitchFamily="34" charset="0"/>
              </a:rPr>
              <a:t> fai</a:t>
            </a:r>
            <a:r>
              <a:rPr lang="en-GB" sz="8000" b="1" dirty="0">
                <a:solidFill>
                  <a:srgbClr val="E65D00"/>
                </a:solidFill>
                <a:latin typeface="Century Gothic" panose="020B0502020202020204" pitchFamily="34" charset="0"/>
              </a:rPr>
              <a:t>t</a:t>
            </a:r>
          </a:p>
        </p:txBody>
      </p:sp>
      <p:sp>
        <p:nvSpPr>
          <p:cNvPr id="16" name="Rounded Rectangle 46">
            <a:extLst>
              <a:ext uri="{FF2B5EF4-FFF2-40B4-BE49-F238E27FC236}">
                <a16:creationId xmlns:a16="http://schemas.microsoft.com/office/drawing/2014/main" id="{C8A9755E-0876-4617-B4B9-99B44B30D56F}"/>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Speech Bubble: Rectangle with Corners Rounded 16">
            <a:extLst>
              <a:ext uri="{FF2B5EF4-FFF2-40B4-BE49-F238E27FC236}">
                <a16:creationId xmlns:a16="http://schemas.microsoft.com/office/drawing/2014/main" id="{5311B229-E022-4970-B580-4C6A8B64F67B}"/>
              </a:ext>
            </a:extLst>
          </p:cNvPr>
          <p:cNvSpPr/>
          <p:nvPr/>
        </p:nvSpPr>
        <p:spPr>
          <a:xfrm>
            <a:off x="3614873" y="1128722"/>
            <a:ext cx="2055214" cy="993638"/>
          </a:xfrm>
          <a:prstGeom prst="wedgeRoundRectCallout">
            <a:avLst>
              <a:gd name="adj1" fmla="val -20566"/>
              <a:gd name="adj2" fmla="val 67311"/>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800" b="1" dirty="0"/>
              <a:t>SFC</a:t>
            </a:r>
          </a:p>
        </p:txBody>
      </p:sp>
      <p:pic>
        <p:nvPicPr>
          <p:cNvPr id="18" name="Picture 17" descr="Quiet Sign Clip Art">
            <a:extLst>
              <a:ext uri="{FF2B5EF4-FFF2-40B4-BE49-F238E27FC236}">
                <a16:creationId xmlns:a16="http://schemas.microsoft.com/office/drawing/2014/main" id="{F29695D0-21D7-46B9-961B-4333D69BA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911" y="1276704"/>
            <a:ext cx="549731" cy="77747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6326B32-57B7-4D4B-A5BA-DBE766162E19}"/>
              </a:ext>
            </a:extLst>
          </p:cNvPr>
          <p:cNvSpPr txBox="1"/>
          <p:nvPr/>
        </p:nvSpPr>
        <p:spPr>
          <a:xfrm>
            <a:off x="1278997" y="2089508"/>
            <a:ext cx="3346657" cy="1323439"/>
          </a:xfrm>
          <a:prstGeom prst="rect">
            <a:avLst/>
          </a:prstGeom>
          <a:solidFill>
            <a:schemeClr val="bg1"/>
          </a:solidFill>
        </p:spPr>
        <p:txBody>
          <a:bodyPr wrap="square" rtlCol="0">
            <a:spAutoFit/>
          </a:bodyPr>
          <a:lstStyle/>
          <a:p>
            <a:pPr algn="ctr"/>
            <a:r>
              <a:rPr lang="en-GB" sz="8000" b="1" dirty="0" err="1">
                <a:solidFill>
                  <a:srgbClr val="5B9BD5">
                    <a:lumMod val="50000"/>
                  </a:srgbClr>
                </a:solidFill>
                <a:latin typeface="Century Gothic" panose="020B0502020202020204" pitchFamily="34" charset="0"/>
              </a:rPr>
              <a:t>tu</a:t>
            </a:r>
            <a:r>
              <a:rPr lang="en-GB" sz="8000" b="1" dirty="0">
                <a:solidFill>
                  <a:srgbClr val="5B9BD5">
                    <a:lumMod val="50000"/>
                  </a:srgbClr>
                </a:solidFill>
                <a:latin typeface="Century Gothic" panose="020B0502020202020204" pitchFamily="34" charset="0"/>
              </a:rPr>
              <a:t> </a:t>
            </a:r>
            <a:r>
              <a:rPr lang="en-GB" sz="8000" b="1" dirty="0" err="1">
                <a:solidFill>
                  <a:srgbClr val="5B9BD5">
                    <a:lumMod val="50000"/>
                  </a:srgbClr>
                </a:solidFill>
                <a:latin typeface="Century Gothic" panose="020B0502020202020204" pitchFamily="34" charset="0"/>
              </a:rPr>
              <a:t>fai</a:t>
            </a:r>
            <a:r>
              <a:rPr lang="en-GB" sz="8000" b="1" dirty="0" err="1">
                <a:solidFill>
                  <a:srgbClr val="E65D00"/>
                </a:solidFill>
                <a:latin typeface="Century Gothic" panose="020B0502020202020204" pitchFamily="34" charset="0"/>
              </a:rPr>
              <a:t>s</a:t>
            </a:r>
            <a:endParaRPr lang="en-GB" sz="8000" b="1" dirty="0">
              <a:solidFill>
                <a:srgbClr val="E65D00"/>
              </a:solidFill>
              <a:latin typeface="Century Gothic" panose="020B0502020202020204" pitchFamily="34" charset="0"/>
            </a:endParaRPr>
          </a:p>
        </p:txBody>
      </p:sp>
    </p:spTree>
    <p:extLst>
      <p:ext uri="{BB962C8B-B14F-4D97-AF65-F5344CB8AC3E}">
        <p14:creationId xmlns:p14="http://schemas.microsoft.com/office/powerpoint/2010/main" val="216686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28"/>
                                        </p:tgtEl>
                                        <p:attrNameLst>
                                          <p:attrName>ppt_x</p:attrName>
                                        </p:attrNameLst>
                                      </p:cBhvr>
                                      <p:tavLst>
                                        <p:tav tm="0">
                                          <p:val>
                                            <p:strVal val="ppt_x"/>
                                          </p:val>
                                        </p:tav>
                                        <p:tav tm="100000">
                                          <p:val>
                                            <p:strVal val="ppt_x"/>
                                          </p:val>
                                        </p:tav>
                                      </p:tavLst>
                                    </p:anim>
                                    <p:anim calcmode="lin" valueType="num">
                                      <p:cBhvr additive="base">
                                        <p:cTn id="48" dur="500"/>
                                        <p:tgtEl>
                                          <p:spTgt spid="28"/>
                                        </p:tgtEl>
                                        <p:attrNameLst>
                                          <p:attrName>ppt_y</p:attrName>
                                        </p:attrNameLst>
                                      </p:cBhvr>
                                      <p:tavLst>
                                        <p:tav tm="0">
                                          <p:val>
                                            <p:strVal val="ppt_y"/>
                                          </p:val>
                                        </p:tav>
                                        <p:tav tm="100000">
                                          <p:val>
                                            <p:strVal val="1+ppt_h/2"/>
                                          </p:val>
                                        </p:tav>
                                      </p:tavLst>
                                    </p:anim>
                                    <p:set>
                                      <p:cBhvr>
                                        <p:cTn id="49" dur="1" fill="hold">
                                          <p:stCondLst>
                                            <p:cond delay="499"/>
                                          </p:stCondLst>
                                        </p:cTn>
                                        <p:tgtEl>
                                          <p:spTgt spid="2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grpId="1" nodeType="clickEffect">
                                  <p:stCondLst>
                                    <p:cond delay="0"/>
                                  </p:stCondLst>
                                  <p:childTnLst>
                                    <p:anim calcmode="lin" valueType="num">
                                      <p:cBhvr additive="base">
                                        <p:cTn id="53" dur="500"/>
                                        <p:tgtEl>
                                          <p:spTgt spid="37"/>
                                        </p:tgtEl>
                                        <p:attrNameLst>
                                          <p:attrName>ppt_x</p:attrName>
                                        </p:attrNameLst>
                                      </p:cBhvr>
                                      <p:tavLst>
                                        <p:tav tm="0">
                                          <p:val>
                                            <p:strVal val="ppt_x"/>
                                          </p:val>
                                        </p:tav>
                                        <p:tav tm="100000">
                                          <p:val>
                                            <p:strVal val="ppt_x"/>
                                          </p:val>
                                        </p:tav>
                                      </p:tavLst>
                                    </p:anim>
                                    <p:anim calcmode="lin" valueType="num">
                                      <p:cBhvr additive="base">
                                        <p:cTn id="54" dur="500"/>
                                        <p:tgtEl>
                                          <p:spTgt spid="37"/>
                                        </p:tgtEl>
                                        <p:attrNameLst>
                                          <p:attrName>ppt_y</p:attrName>
                                        </p:attrNameLst>
                                      </p:cBhvr>
                                      <p:tavLst>
                                        <p:tav tm="0">
                                          <p:val>
                                            <p:strVal val="ppt_y"/>
                                          </p:val>
                                        </p:tav>
                                        <p:tav tm="100000">
                                          <p:val>
                                            <p:strVal val="1+ppt_h/2"/>
                                          </p:val>
                                        </p:tav>
                                      </p:tavLst>
                                    </p:anim>
                                    <p:set>
                                      <p:cBhvr>
                                        <p:cTn id="55" dur="1" fill="hold">
                                          <p:stCondLst>
                                            <p:cond delay="499"/>
                                          </p:stCondLst>
                                        </p:cTn>
                                        <p:tgtEl>
                                          <p:spTgt spid="37"/>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ppt_x"/>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28" grpId="0" animBg="1"/>
      <p:bldP spid="28" grpId="1" animBg="1"/>
      <p:bldP spid="37" grpId="0" animBg="1"/>
      <p:bldP spid="37" grpId="1" animBg="1"/>
      <p:bldP spid="38" grpId="0" animBg="1"/>
      <p:bldP spid="40" grpId="0" animBg="1"/>
      <p:bldP spid="41" grpId="0" animBg="1"/>
      <p:bldP spid="14" grpId="0" animBg="1"/>
      <p:bldP spid="15" grpId="0"/>
      <p:bldP spid="17"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E536F599-2734-42C9-A16F-2144FD57F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103" y="1754178"/>
            <a:ext cx="4017817" cy="4519884"/>
          </a:xfrm>
          <a:prstGeom prst="rect">
            <a:avLst/>
          </a:prstGeom>
        </p:spPr>
      </p:pic>
      <p:grpSp>
        <p:nvGrpSpPr>
          <p:cNvPr id="4" name="Group 3">
            <a:extLst>
              <a:ext uri="{FF2B5EF4-FFF2-40B4-BE49-F238E27FC236}">
                <a16:creationId xmlns:a16="http://schemas.microsoft.com/office/drawing/2014/main" id="{FC955939-15DD-4357-A987-6268FB04652B}"/>
              </a:ext>
            </a:extLst>
          </p:cNvPr>
          <p:cNvGrpSpPr/>
          <p:nvPr/>
        </p:nvGrpSpPr>
        <p:grpSpPr>
          <a:xfrm>
            <a:off x="5789429" y="1652363"/>
            <a:ext cx="4831095" cy="4639104"/>
            <a:chOff x="112497" y="1683752"/>
            <a:chExt cx="4831095" cy="4639104"/>
          </a:xfrm>
        </p:grpSpPr>
        <p:sp>
          <p:nvSpPr>
            <p:cNvPr id="48" name="Explosion 2 47"/>
            <p:cNvSpPr/>
            <p:nvPr/>
          </p:nvSpPr>
          <p:spPr>
            <a:xfrm rot="11829793">
              <a:off x="112497" y="5186434"/>
              <a:ext cx="3113328" cy="1045672"/>
            </a:xfrm>
            <a:prstGeom prst="irregularSeal2">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Explosion 2 46"/>
            <p:cNvSpPr/>
            <p:nvPr/>
          </p:nvSpPr>
          <p:spPr>
            <a:xfrm rot="16383191">
              <a:off x="-1063930" y="2938454"/>
              <a:ext cx="4457257" cy="1947853"/>
            </a:xfrm>
            <a:prstGeom prst="irregularSeal2">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775" y="1785567"/>
              <a:ext cx="4017817" cy="4537289"/>
            </a:xfrm>
            <a:prstGeom prst="rect">
              <a:avLst/>
            </a:prstGeom>
          </p:spPr>
        </p:pic>
        <p:sp>
          <p:nvSpPr>
            <p:cNvPr id="7" name="Rectangle 6"/>
            <p:cNvSpPr/>
            <p:nvPr/>
          </p:nvSpPr>
          <p:spPr>
            <a:xfrm>
              <a:off x="957600" y="2512468"/>
              <a:ext cx="2281394" cy="461665"/>
            </a:xfrm>
            <a:prstGeom prst="rect">
              <a:avLst/>
            </a:prstGeom>
          </p:spPr>
          <p:txBody>
            <a:bodyPr wrap="none">
              <a:spAutoFit/>
            </a:bodyPr>
            <a:lstStyle/>
            <a:p>
              <a:r>
                <a:rPr lang="en-GB" sz="2400" dirty="0" err="1">
                  <a:solidFill>
                    <a:schemeClr val="accent5">
                      <a:lumMod val="50000"/>
                    </a:schemeClr>
                  </a:solidFill>
                  <a:latin typeface="Century Gothic" panose="020B0502020202020204" pitchFamily="34" charset="0"/>
                </a:rPr>
                <a:t>fais</a:t>
              </a:r>
              <a:r>
                <a:rPr lang="en-GB" sz="2400" dirty="0">
                  <a:solidFill>
                    <a:schemeClr val="accent5">
                      <a:lumMod val="50000"/>
                    </a:schemeClr>
                  </a:solidFill>
                  <a:latin typeface="Century Gothic" panose="020B0502020202020204" pitchFamily="34" charset="0"/>
                </a:rPr>
                <a:t> les devoirs</a:t>
              </a:r>
            </a:p>
          </p:txBody>
        </p:sp>
        <p:sp>
          <p:nvSpPr>
            <p:cNvPr id="8" name="Rectangle 7"/>
            <p:cNvSpPr/>
            <p:nvPr/>
          </p:nvSpPr>
          <p:spPr>
            <a:xfrm>
              <a:off x="957600" y="2974354"/>
              <a:ext cx="2351926" cy="461665"/>
            </a:xfrm>
            <a:prstGeom prst="rect">
              <a:avLst/>
            </a:prstGeom>
          </p:spPr>
          <p:txBody>
            <a:bodyPr wrap="none">
              <a:spAutoFit/>
            </a:bodyPr>
            <a:lstStyle/>
            <a:p>
              <a:r>
                <a:rPr lang="en-GB" sz="2400" dirty="0" err="1">
                  <a:solidFill>
                    <a:schemeClr val="accent5">
                      <a:lumMod val="50000"/>
                    </a:schemeClr>
                  </a:solidFill>
                  <a:latin typeface="Century Gothic" panose="020B0502020202020204" pitchFamily="34" charset="0"/>
                </a:rPr>
                <a:t>fais</a:t>
              </a:r>
              <a:r>
                <a:rPr lang="en-GB" sz="2400" dirty="0">
                  <a:solidFill>
                    <a:schemeClr val="accent5">
                      <a:lumMod val="50000"/>
                    </a:schemeClr>
                  </a:solidFill>
                  <a:latin typeface="Century Gothic" panose="020B0502020202020204" pitchFamily="34" charset="0"/>
                </a:rPr>
                <a:t> le </a:t>
              </a:r>
              <a:r>
                <a:rPr lang="en-GB" sz="2400" dirty="0" err="1">
                  <a:solidFill>
                    <a:schemeClr val="accent5">
                      <a:lumMod val="50000"/>
                    </a:schemeClr>
                  </a:solidFill>
                  <a:latin typeface="Century Gothic" panose="020B0502020202020204" pitchFamily="34" charset="0"/>
                </a:rPr>
                <a:t>modèle</a:t>
              </a:r>
              <a:r>
                <a:rPr lang="en-GB" sz="2400" dirty="0">
                  <a:solidFill>
                    <a:schemeClr val="accent5">
                      <a:lumMod val="50000"/>
                    </a:schemeClr>
                  </a:solidFill>
                  <a:latin typeface="Century Gothic" panose="020B0502020202020204" pitchFamily="34" charset="0"/>
                </a:rPr>
                <a:t> </a:t>
              </a:r>
              <a:endParaRPr lang="en-GB" sz="2400" dirty="0"/>
            </a:p>
          </p:txBody>
        </p:sp>
        <p:sp>
          <p:nvSpPr>
            <p:cNvPr id="9" name="Rectangle 8"/>
            <p:cNvSpPr/>
            <p:nvPr/>
          </p:nvSpPr>
          <p:spPr>
            <a:xfrm>
              <a:off x="957600" y="3436240"/>
              <a:ext cx="2465740" cy="461665"/>
            </a:xfrm>
            <a:prstGeom prst="rect">
              <a:avLst/>
            </a:prstGeom>
          </p:spPr>
          <p:txBody>
            <a:bodyPr wrap="none">
              <a:spAutoFit/>
            </a:bodyPr>
            <a:lstStyle/>
            <a:p>
              <a:r>
                <a:rPr lang="en-GB" sz="2400" dirty="0">
                  <a:solidFill>
                    <a:schemeClr val="accent5">
                      <a:lumMod val="50000"/>
                    </a:schemeClr>
                  </a:solidFill>
                  <a:latin typeface="Century Gothic" panose="020B0502020202020204" pitchFamily="34" charset="0"/>
                </a:rPr>
                <a:t>fait le ménage </a:t>
              </a:r>
              <a:endParaRPr lang="en-GB" sz="2400" dirty="0"/>
            </a:p>
          </p:txBody>
        </p:sp>
        <p:sp>
          <p:nvSpPr>
            <p:cNvPr id="10" name="Rectangle 9"/>
            <p:cNvSpPr/>
            <p:nvPr/>
          </p:nvSpPr>
          <p:spPr>
            <a:xfrm>
              <a:off x="957600" y="3898126"/>
              <a:ext cx="2193229" cy="461665"/>
            </a:xfrm>
            <a:prstGeom prst="rect">
              <a:avLst/>
            </a:prstGeom>
          </p:spPr>
          <p:txBody>
            <a:bodyPr wrap="none">
              <a:spAutoFit/>
            </a:bodyPr>
            <a:lstStyle/>
            <a:p>
              <a:r>
                <a:rPr lang="en-GB" sz="2400" dirty="0" err="1">
                  <a:solidFill>
                    <a:schemeClr val="accent5">
                      <a:lumMod val="50000"/>
                    </a:schemeClr>
                  </a:solidFill>
                  <a:latin typeface="Century Gothic" panose="020B0502020202020204" pitchFamily="34" charset="0"/>
                </a:rPr>
                <a:t>fais</a:t>
              </a:r>
              <a:r>
                <a:rPr lang="en-GB" sz="2400" dirty="0">
                  <a:solidFill>
                    <a:schemeClr val="accent5">
                      <a:lumMod val="50000"/>
                    </a:schemeClr>
                  </a:solidFill>
                  <a:latin typeface="Century Gothic" panose="020B0502020202020204" pitchFamily="34" charset="0"/>
                </a:rPr>
                <a:t> la cuisine</a:t>
              </a:r>
              <a:endParaRPr lang="en-GB" sz="2400" dirty="0"/>
            </a:p>
          </p:txBody>
        </p:sp>
        <p:sp>
          <p:nvSpPr>
            <p:cNvPr id="11" name="Rectangle 10"/>
            <p:cNvSpPr/>
            <p:nvPr/>
          </p:nvSpPr>
          <p:spPr>
            <a:xfrm>
              <a:off x="957600" y="4360012"/>
              <a:ext cx="2093843" cy="461665"/>
            </a:xfrm>
            <a:prstGeom prst="rect">
              <a:avLst/>
            </a:prstGeom>
          </p:spPr>
          <p:txBody>
            <a:bodyPr wrap="none">
              <a:spAutoFit/>
            </a:bodyPr>
            <a:lstStyle/>
            <a:p>
              <a:r>
                <a:rPr lang="en-GB" sz="2400" dirty="0" err="1">
                  <a:solidFill>
                    <a:schemeClr val="accent5">
                      <a:lumMod val="50000"/>
                    </a:schemeClr>
                  </a:solidFill>
                  <a:latin typeface="Century Gothic" panose="020B0502020202020204" pitchFamily="34" charset="0"/>
                </a:rPr>
                <a:t>fais</a:t>
              </a:r>
              <a:r>
                <a:rPr lang="en-GB" sz="2400" dirty="0">
                  <a:solidFill>
                    <a:schemeClr val="accent5">
                      <a:lumMod val="50000"/>
                    </a:schemeClr>
                  </a:solidFill>
                  <a:latin typeface="Century Gothic" panose="020B0502020202020204" pitchFamily="34" charset="0"/>
                </a:rPr>
                <a:t> un effort </a:t>
              </a:r>
              <a:endParaRPr lang="en-GB" sz="2400" dirty="0"/>
            </a:p>
          </p:txBody>
        </p:sp>
        <p:sp>
          <p:nvSpPr>
            <p:cNvPr id="28" name="Rectangle 27"/>
            <p:cNvSpPr/>
            <p:nvPr/>
          </p:nvSpPr>
          <p:spPr>
            <a:xfrm>
              <a:off x="957600" y="4821898"/>
              <a:ext cx="1313180" cy="461665"/>
            </a:xfrm>
            <a:prstGeom prst="rect">
              <a:avLst/>
            </a:prstGeom>
          </p:spPr>
          <p:txBody>
            <a:bodyPr wrap="none">
              <a:spAutoFit/>
            </a:bodyPr>
            <a:lstStyle/>
            <a:p>
              <a:pPr lvl="0">
                <a:defRPr/>
              </a:pPr>
              <a:r>
                <a:rPr lang="en-GB" sz="2400" dirty="0">
                  <a:solidFill>
                    <a:schemeClr val="accent5">
                      <a:lumMod val="50000"/>
                    </a:schemeClr>
                  </a:solidFill>
                  <a:latin typeface="Century Gothic" panose="020B0502020202020204" pitchFamily="34" charset="0"/>
                </a:rPr>
                <a:t>fait le lit</a:t>
              </a:r>
            </a:p>
          </p:txBody>
        </p:sp>
        <p:sp>
          <p:nvSpPr>
            <p:cNvPr id="33" name="Rectangle 32"/>
            <p:cNvSpPr/>
            <p:nvPr/>
          </p:nvSpPr>
          <p:spPr>
            <a:xfrm>
              <a:off x="957600" y="5283784"/>
              <a:ext cx="2595582" cy="461665"/>
            </a:xfrm>
            <a:prstGeom prst="rect">
              <a:avLst/>
            </a:prstGeom>
          </p:spPr>
          <p:txBody>
            <a:bodyPr wrap="none">
              <a:spAutoFit/>
            </a:bodyPr>
            <a:lstStyle/>
            <a:p>
              <a:r>
                <a:rPr lang="en-GB" sz="2400" dirty="0">
                  <a:solidFill>
                    <a:schemeClr val="accent5">
                      <a:lumMod val="50000"/>
                    </a:schemeClr>
                  </a:solidFill>
                  <a:latin typeface="Century Gothic" panose="020B0502020202020204" pitchFamily="34" charset="0"/>
                </a:rPr>
                <a:t>fait </a:t>
              </a:r>
              <a:r>
                <a:rPr lang="en-GB" sz="2400" dirty="0" err="1">
                  <a:solidFill>
                    <a:schemeClr val="accent5">
                      <a:lumMod val="50000"/>
                    </a:schemeClr>
                  </a:solidFill>
                  <a:latin typeface="Century Gothic" panose="020B0502020202020204" pitchFamily="34" charset="0"/>
                </a:rPr>
                <a:t>une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activité</a:t>
              </a:r>
              <a:r>
                <a:rPr lang="en-GB" sz="2400" dirty="0">
                  <a:solidFill>
                    <a:schemeClr val="accent5">
                      <a:lumMod val="50000"/>
                    </a:schemeClr>
                  </a:solidFill>
                  <a:latin typeface="Century Gothic" panose="020B0502020202020204" pitchFamily="34" charset="0"/>
                </a:rPr>
                <a:t> </a:t>
              </a:r>
              <a:endParaRPr lang="en-GB" sz="2400" dirty="0"/>
            </a:p>
          </p:txBody>
        </p:sp>
        <p:sp>
          <p:nvSpPr>
            <p:cNvPr id="34" name="Rectangle 33"/>
            <p:cNvSpPr/>
            <p:nvPr/>
          </p:nvSpPr>
          <p:spPr>
            <a:xfrm>
              <a:off x="957600" y="5745670"/>
              <a:ext cx="2414444" cy="461665"/>
            </a:xfrm>
            <a:prstGeom prst="rect">
              <a:avLst/>
            </a:prstGeom>
          </p:spPr>
          <p:txBody>
            <a:bodyPr wrap="none">
              <a:spAutoFit/>
            </a:bodyPr>
            <a:lstStyle/>
            <a:p>
              <a:r>
                <a:rPr lang="en-GB" sz="2400" dirty="0">
                  <a:solidFill>
                    <a:schemeClr val="accent5">
                      <a:lumMod val="50000"/>
                    </a:schemeClr>
                  </a:solidFill>
                  <a:latin typeface="Century Gothic" panose="020B0502020202020204" pitchFamily="34" charset="0"/>
                </a:rPr>
                <a:t>fait les courses </a:t>
              </a:r>
              <a:endParaRPr lang="en-GB" sz="2400" dirty="0"/>
            </a:p>
          </p:txBody>
        </p:sp>
      </p:grpSp>
      <p:graphicFrame>
        <p:nvGraphicFramePr>
          <p:cNvPr id="37" name="Content Placeholder 4"/>
          <p:cNvGraphicFramePr>
            <a:graphicFrameLocks noGrp="1"/>
          </p:cNvGraphicFramePr>
          <p:nvPr>
            <p:ph idx="1"/>
            <p:extLst>
              <p:ext uri="{D42A27DB-BD31-4B8C-83A1-F6EECF244321}">
                <p14:modId xmlns:p14="http://schemas.microsoft.com/office/powerpoint/2010/main" val="976717113"/>
              </p:ext>
            </p:extLst>
          </p:nvPr>
        </p:nvGraphicFramePr>
        <p:xfrm>
          <a:off x="9261939" y="2428474"/>
          <a:ext cx="2524229" cy="3799856"/>
        </p:xfrm>
        <a:graphic>
          <a:graphicData uri="http://schemas.openxmlformats.org/drawingml/2006/table">
            <a:tbl>
              <a:tblPr firstRow="1" bandRow="1">
                <a:tableStyleId>{5C22544A-7EE6-4342-B048-85BDC9FD1C3A}</a:tableStyleId>
              </a:tblPr>
              <a:tblGrid>
                <a:gridCol w="744364">
                  <a:extLst>
                    <a:ext uri="{9D8B030D-6E8A-4147-A177-3AD203B41FA5}">
                      <a16:colId xmlns:a16="http://schemas.microsoft.com/office/drawing/2014/main" val="20000"/>
                    </a:ext>
                  </a:extLst>
                </a:gridCol>
                <a:gridCol w="901560">
                  <a:extLst>
                    <a:ext uri="{9D8B030D-6E8A-4147-A177-3AD203B41FA5}">
                      <a16:colId xmlns:a16="http://schemas.microsoft.com/office/drawing/2014/main" val="2548973513"/>
                    </a:ext>
                  </a:extLst>
                </a:gridCol>
                <a:gridCol w="878305">
                  <a:extLst>
                    <a:ext uri="{9D8B030D-6E8A-4147-A177-3AD203B41FA5}">
                      <a16:colId xmlns:a16="http://schemas.microsoft.com/office/drawing/2014/main" val="2775102314"/>
                    </a:ext>
                  </a:extLst>
                </a:gridCol>
              </a:tblGrid>
              <a:tr h="474982">
                <a:tc>
                  <a:txBody>
                    <a:bodyPr/>
                    <a:lstStyle/>
                    <a:p>
                      <a:pPr algn="ctr"/>
                      <a:r>
                        <a:rPr lang="en-GB" sz="2400" b="1" dirty="0">
                          <a:solidFill>
                            <a:schemeClr val="accent5">
                              <a:lumMod val="50000"/>
                            </a:schemeClr>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474982">
                <a:tc>
                  <a:txBody>
                    <a:bodyPr/>
                    <a:lstStyle/>
                    <a:p>
                      <a:pPr algn="ctr"/>
                      <a:r>
                        <a:rPr lang="en-GB" sz="2400" b="1" dirty="0">
                          <a:solidFill>
                            <a:schemeClr val="accent5">
                              <a:lumMod val="50000"/>
                            </a:schemeClr>
                          </a:solidFill>
                          <a:latin typeface="Century Gothic" panose="020B0502020202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474982">
                <a:tc>
                  <a:txBody>
                    <a:bodyPr/>
                    <a:lstStyle/>
                    <a:p>
                      <a:pPr algn="ctr"/>
                      <a:r>
                        <a:rPr lang="en-GB" sz="2400" b="1" dirty="0">
                          <a:solidFill>
                            <a:schemeClr val="accent5">
                              <a:lumMod val="50000"/>
                            </a:schemeClr>
                          </a:solidFill>
                          <a:latin typeface="Century Gothic" panose="020B0502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474982">
                <a:tc>
                  <a:txBody>
                    <a:bodyPr/>
                    <a:lstStyle/>
                    <a:p>
                      <a:pPr algn="ctr"/>
                      <a:r>
                        <a:rPr lang="en-GB" sz="2400" b="1" dirty="0">
                          <a:solidFill>
                            <a:schemeClr val="accent5">
                              <a:lumMod val="50000"/>
                            </a:schemeClr>
                          </a:solidFill>
                          <a:latin typeface="Century Gothic" panose="020B0502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474982">
                <a:tc>
                  <a:txBody>
                    <a:bodyPr/>
                    <a:lstStyle/>
                    <a:p>
                      <a:pPr algn="ctr"/>
                      <a:r>
                        <a:rPr lang="en-GB" sz="2400" b="1" dirty="0">
                          <a:solidFill>
                            <a:schemeClr val="accent5">
                              <a:lumMod val="50000"/>
                            </a:schemeClr>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7953111"/>
                  </a:ext>
                </a:extLst>
              </a:tr>
              <a:tr h="474982">
                <a:tc>
                  <a:txBody>
                    <a:bodyPr/>
                    <a:lstStyle/>
                    <a:p>
                      <a:pPr algn="ctr"/>
                      <a:r>
                        <a:rPr lang="en-GB" sz="2400" b="1" dirty="0">
                          <a:solidFill>
                            <a:schemeClr val="accent5">
                              <a:lumMod val="50000"/>
                            </a:schemeClr>
                          </a:solidFill>
                          <a:latin typeface="Century Gothic" panose="020B0502020202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7943076"/>
                  </a:ext>
                </a:extLst>
              </a:tr>
              <a:tr h="474982">
                <a:tc>
                  <a:txBody>
                    <a:bodyPr/>
                    <a:lstStyle/>
                    <a:p>
                      <a:pPr algn="ctr"/>
                      <a:r>
                        <a:rPr lang="en-GB" sz="2400" b="1" dirty="0">
                          <a:solidFill>
                            <a:schemeClr val="accent5">
                              <a:lumMod val="50000"/>
                            </a:schemeClr>
                          </a:solidFill>
                          <a:latin typeface="Century Gothic" panose="020B0502020202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8332769"/>
                  </a:ext>
                </a:extLst>
              </a:tr>
              <a:tr h="474982">
                <a:tc>
                  <a:txBody>
                    <a:bodyPr/>
                    <a:lstStyle/>
                    <a:p>
                      <a:pPr algn="ctr"/>
                      <a:r>
                        <a:rPr lang="en-GB" sz="2400" b="1" dirty="0">
                          <a:solidFill>
                            <a:schemeClr val="accent5">
                              <a:lumMod val="50000"/>
                            </a:schemeClr>
                          </a:solidFill>
                          <a:latin typeface="Century Gothic" panose="020B0502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0121450"/>
                  </a:ext>
                </a:extLst>
              </a:tr>
            </a:tbl>
          </a:graphicData>
        </a:graphic>
      </p:graphicFrame>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2803" y="2378199"/>
            <a:ext cx="409801" cy="426875"/>
          </a:xfrm>
          <a:prstGeom prst="rect">
            <a:avLst/>
          </a:prstGeom>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2802" y="2874153"/>
            <a:ext cx="409801" cy="426875"/>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7049" y="3289204"/>
            <a:ext cx="409801" cy="426875"/>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2802" y="3837134"/>
            <a:ext cx="409801" cy="426875"/>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4832" y="4312524"/>
            <a:ext cx="409801" cy="426875"/>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5026" y="4751177"/>
            <a:ext cx="409801" cy="426875"/>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5025" y="5263647"/>
            <a:ext cx="409801" cy="426875"/>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5024" y="5742070"/>
            <a:ext cx="409801" cy="42687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624" y="2225648"/>
            <a:ext cx="3216608" cy="3849595"/>
          </a:xfrm>
          <a:prstGeom prst="rect">
            <a:avLst/>
          </a:prstGeom>
        </p:spPr>
      </p:pic>
      <p:sp>
        <p:nvSpPr>
          <p:cNvPr id="5" name="Multiply 4"/>
          <p:cNvSpPr/>
          <p:nvPr/>
        </p:nvSpPr>
        <p:spPr>
          <a:xfrm>
            <a:off x="683079" y="2208815"/>
            <a:ext cx="3692324" cy="3469066"/>
          </a:xfrm>
          <a:prstGeom prst="mathMultiply">
            <a:avLst>
              <a:gd name="adj1" fmla="val 1684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9964608" y="1702630"/>
            <a:ext cx="950879" cy="707886"/>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tu</a:t>
            </a:r>
            <a:r>
              <a:rPr lang="en-GB" sz="2000" b="1" dirty="0">
                <a:solidFill>
                  <a:schemeClr val="accent5">
                    <a:lumMod val="50000"/>
                  </a:schemeClr>
                </a:solidFill>
                <a:latin typeface="Century Gothic" panose="020B0502020202020204" pitchFamily="34" charset="0"/>
              </a:rPr>
              <a:t> (you)</a:t>
            </a:r>
          </a:p>
        </p:txBody>
      </p:sp>
      <p:sp>
        <p:nvSpPr>
          <p:cNvPr id="30" name="TextBox 29"/>
          <p:cNvSpPr txBox="1"/>
          <p:nvPr/>
        </p:nvSpPr>
        <p:spPr>
          <a:xfrm>
            <a:off x="10894741" y="1702123"/>
            <a:ext cx="810596" cy="707886"/>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elle</a:t>
            </a:r>
            <a:r>
              <a:rPr lang="en-GB" sz="2000" b="1" dirty="0">
                <a:solidFill>
                  <a:schemeClr val="accent5">
                    <a:lumMod val="50000"/>
                  </a:schemeClr>
                </a:solidFill>
                <a:latin typeface="Century Gothic" panose="020B0502020202020204" pitchFamily="34" charset="0"/>
              </a:rPr>
              <a:t> (she)</a:t>
            </a:r>
          </a:p>
        </p:txBody>
      </p:sp>
      <p:pic>
        <p:nvPicPr>
          <p:cNvPr id="31" name="Picture 30" descr="background rectangle">
            <a:extLst>
              <a:ext uri="{FF2B5EF4-FFF2-40B4-BE49-F238E27FC236}">
                <a16:creationId xmlns:a16="http://schemas.microsoft.com/office/drawing/2014/main" id="{D91F14EC-0722-4C58-8D6A-2B61973FFBD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C518B05C-A3D2-4EB4-8852-C4DC1BBE76A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49" name="Rounded Rectangle 46">
            <a:extLst>
              <a:ext uri="{FF2B5EF4-FFF2-40B4-BE49-F238E27FC236}">
                <a16:creationId xmlns:a16="http://schemas.microsoft.com/office/drawing/2014/main" id="{E92AE58F-B718-44E7-8DA2-65FC3C5B2544}"/>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1" name="TextBox 50">
            <a:extLst>
              <a:ext uri="{FF2B5EF4-FFF2-40B4-BE49-F238E27FC236}">
                <a16:creationId xmlns:a16="http://schemas.microsoft.com/office/drawing/2014/main" id="{62122D93-BB5C-4326-8CB5-5B9DECC7522A}"/>
              </a:ext>
            </a:extLst>
          </p:cNvPr>
          <p:cNvSpPr txBox="1"/>
          <p:nvPr/>
        </p:nvSpPr>
        <p:spPr>
          <a:xfrm>
            <a:off x="90797" y="1226929"/>
            <a:ext cx="12008644" cy="707886"/>
          </a:xfrm>
          <a:prstGeom prst="rect">
            <a:avLst/>
          </a:prstGeom>
          <a:noFill/>
        </p:spPr>
        <p:txBody>
          <a:bodyPr wrap="square" rtlCol="0">
            <a:spAutoFit/>
          </a:bodyPr>
          <a:lstStyle/>
          <a:p>
            <a:r>
              <a:rPr lang="en-US" sz="2000" dirty="0">
                <a:solidFill>
                  <a:srgbClr val="4472C4">
                    <a:lumMod val="50000"/>
                  </a:srgbClr>
                </a:solidFill>
                <a:latin typeface="Century Gothic" panose="020F0302020204030204"/>
              </a:rPr>
              <a:t>L</a:t>
            </a:r>
            <a:r>
              <a:rPr lang="en-GB" sz="2000" dirty="0" err="1">
                <a:solidFill>
                  <a:schemeClr val="accent5">
                    <a:lumMod val="50000"/>
                  </a:schemeClr>
                </a:solidFill>
                <a:latin typeface="Century Gothic" panose="020B0502020202020204" pitchFamily="34" charset="0"/>
              </a:rPr>
              <a:t>éa’s</a:t>
            </a:r>
            <a:r>
              <a:rPr lang="en-GB" sz="2000" dirty="0">
                <a:solidFill>
                  <a:schemeClr val="accent5">
                    <a:lumMod val="50000"/>
                  </a:schemeClr>
                </a:solidFill>
                <a:latin typeface="Century Gothic" panose="020B0502020202020204" pitchFamily="34" charset="0"/>
              </a:rPr>
              <a:t> mum writes a ‘to do’ list for </a:t>
            </a:r>
            <a:r>
              <a:rPr lang="en-US" sz="2000" dirty="0">
                <a:solidFill>
                  <a:srgbClr val="4472C4">
                    <a:lumMod val="50000"/>
                  </a:srgbClr>
                </a:solidFill>
                <a:latin typeface="Century Gothic" panose="020F0302020204030204"/>
              </a:rPr>
              <a:t>L</a:t>
            </a:r>
            <a:r>
              <a:rPr lang="en-GB" sz="2000" dirty="0" err="1">
                <a:solidFill>
                  <a:schemeClr val="accent5">
                    <a:lumMod val="50000"/>
                  </a:schemeClr>
                </a:solidFill>
                <a:latin typeface="Century Gothic" panose="020B0502020202020204" pitchFamily="34" charset="0"/>
              </a:rPr>
              <a:t>éa’s</a:t>
            </a:r>
            <a:r>
              <a:rPr lang="en-GB" sz="2000" dirty="0">
                <a:solidFill>
                  <a:schemeClr val="accent5">
                    <a:lumMod val="50000"/>
                  </a:schemeClr>
                </a:solidFill>
                <a:latin typeface="Century Gothic" panose="020B0502020202020204" pitchFamily="34" charset="0"/>
              </a:rPr>
              <a:t> dad, with tasks for him and for</a:t>
            </a:r>
            <a:r>
              <a:rPr lang="en-US" sz="2000" dirty="0">
                <a:solidFill>
                  <a:srgbClr val="4472C4">
                    <a:lumMod val="50000"/>
                  </a:srgbClr>
                </a:solidFill>
                <a:latin typeface="Century Gothic" panose="020F0302020204030204"/>
              </a:rPr>
              <a:t> L</a:t>
            </a:r>
            <a:r>
              <a:rPr lang="en-GB" sz="2000" dirty="0" err="1">
                <a:solidFill>
                  <a:schemeClr val="accent5">
                    <a:lumMod val="50000"/>
                  </a:schemeClr>
                </a:solidFill>
                <a:latin typeface="Century Gothic" panose="020B0502020202020204" pitchFamily="34" charset="0"/>
              </a:rPr>
              <a:t>éa</a:t>
            </a:r>
            <a:r>
              <a:rPr lang="en-GB" sz="2000" dirty="0">
                <a:solidFill>
                  <a:schemeClr val="accent5">
                    <a:lumMod val="50000"/>
                  </a:schemeClr>
                </a:solidFill>
                <a:latin typeface="Century Gothic" panose="020B0502020202020204" pitchFamily="34" charset="0"/>
              </a:rPr>
              <a:t>. The list got torn. </a:t>
            </a:r>
          </a:p>
          <a:p>
            <a:r>
              <a:rPr lang="en-GB" sz="2000" dirty="0">
                <a:solidFill>
                  <a:schemeClr val="accent5">
                    <a:lumMod val="50000"/>
                  </a:schemeClr>
                </a:solidFill>
                <a:latin typeface="Century Gothic" panose="020B0502020202020204" pitchFamily="34" charset="0"/>
              </a:rPr>
              <a:t>Qui fait quoi ? Tu (papa) </a:t>
            </a:r>
            <a:r>
              <a:rPr lang="en-GB" sz="2000" dirty="0" err="1">
                <a:solidFill>
                  <a:schemeClr val="accent5">
                    <a:lumMod val="50000"/>
                  </a:schemeClr>
                </a:solidFill>
                <a:latin typeface="Century Gothic" panose="020B0502020202020204" pitchFamily="34" charset="0"/>
              </a:rPr>
              <a:t>ou</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elle</a:t>
            </a:r>
            <a:r>
              <a:rPr lang="en-GB" sz="2000" dirty="0">
                <a:solidFill>
                  <a:schemeClr val="accent5">
                    <a:lumMod val="50000"/>
                  </a:schemeClr>
                </a:solidFill>
                <a:latin typeface="Century Gothic" panose="020B0502020202020204" pitchFamily="34" charset="0"/>
              </a:rPr>
              <a:t> (</a:t>
            </a:r>
            <a:r>
              <a:rPr lang="en-US" sz="2000" dirty="0">
                <a:solidFill>
                  <a:srgbClr val="4472C4">
                    <a:lumMod val="50000"/>
                  </a:srgbClr>
                </a:solidFill>
                <a:latin typeface="Century Gothic" panose="020F0302020204030204"/>
              </a:rPr>
              <a:t>L</a:t>
            </a:r>
            <a:r>
              <a:rPr lang="en-GB" sz="2000" dirty="0" err="1">
                <a:solidFill>
                  <a:schemeClr val="accent5">
                    <a:lumMod val="50000"/>
                  </a:schemeClr>
                </a:solidFill>
                <a:latin typeface="Century Gothic" panose="020B0502020202020204" pitchFamily="34" charset="0"/>
              </a:rPr>
              <a:t>éa</a:t>
            </a:r>
            <a:r>
              <a:rPr lang="en-GB" sz="2000" dirty="0">
                <a:solidFill>
                  <a:schemeClr val="accent5">
                    <a:lumMod val="50000"/>
                  </a:schemeClr>
                </a:solidFill>
                <a:latin typeface="Century Gothic" panose="020B0502020202020204" pitchFamily="34" charset="0"/>
              </a:rPr>
              <a:t>)? </a:t>
            </a:r>
          </a:p>
        </p:txBody>
      </p:sp>
    </p:spTree>
    <p:extLst>
      <p:ext uri="{BB962C8B-B14F-4D97-AF65-F5344CB8AC3E}">
        <p14:creationId xmlns:p14="http://schemas.microsoft.com/office/powerpoint/2010/main" val="350137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une</a:t>
            </a:r>
            <a:r>
              <a:rPr lang="en-GB" sz="3600" b="1" dirty="0">
                <a:solidFill>
                  <a:schemeClr val="bg1"/>
                </a:solidFill>
              </a:rPr>
              <a:t> question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21953" y="1296000"/>
            <a:ext cx="12102311" cy="830997"/>
          </a:xfrm>
          <a:prstGeom prst="rect">
            <a:avLst/>
          </a:prstGeom>
          <a:noFill/>
        </p:spPr>
        <p:txBody>
          <a:bodyPr wrap="square" rtlCol="0">
            <a:spAutoFit/>
          </a:bodyPr>
          <a:lstStyle/>
          <a:p>
            <a:pPr lvl="0"/>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lang="en-GB" sz="2400" dirty="0" err="1">
                <a:solidFill>
                  <a:schemeClr val="accent5">
                    <a:lumMod val="50000"/>
                  </a:schemeClr>
                </a:solidFill>
                <a:latin typeface="Century Gothic" panose="020B0502020202020204" pitchFamily="34" charset="0"/>
              </a:rPr>
              <a:t>éa’s</a:t>
            </a:r>
            <a:r>
              <a:rPr lang="en-GB" sz="2400" dirty="0">
                <a:solidFill>
                  <a:schemeClr val="accent5">
                    <a:lumMod val="50000"/>
                  </a:schemeClr>
                </a:solidFill>
                <a:latin typeface="Century Gothic" panose="020B0502020202020204" pitchFamily="34" charset="0"/>
              </a:rPr>
              <a:t> dad is a bit confused! He checks his understanding of the to-do list. </a:t>
            </a:r>
          </a:p>
          <a:p>
            <a:pPr lvl="0"/>
            <a:r>
              <a:rPr lang="en-GB" sz="2400" dirty="0">
                <a:solidFill>
                  <a:schemeClr val="accent5">
                    <a:lumMod val="50000"/>
                  </a:schemeClr>
                </a:solidFill>
                <a:latin typeface="Century Gothic" panose="020B0502020202020204" pitchFamily="34" charset="0"/>
              </a:rPr>
              <a:t>Is he making a statement about these things, or asking a question? Write ‘?’ or ‘.’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descr="A picture containing shirt&#10;&#10;Description automatically generated">
            <a:extLst>
              <a:ext uri="{FF2B5EF4-FFF2-40B4-BE49-F238E27FC236}">
                <a16:creationId xmlns:a16="http://schemas.microsoft.com/office/drawing/2014/main" id="{9FDFFE6F-2DBF-4C5E-8C77-8E07179FE8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000" y="3288646"/>
            <a:ext cx="2884715" cy="2884715"/>
          </a:xfrm>
          <a:prstGeom prst="rect">
            <a:avLst/>
          </a:prstGeom>
        </p:spPr>
      </p:pic>
      <p:pic>
        <p:nvPicPr>
          <p:cNvPr id="9" name="Picture 2" descr="Bucket, Cleaning, Supplies, Housework, Household">
            <a:extLst>
              <a:ext uri="{FF2B5EF4-FFF2-40B4-BE49-F238E27FC236}">
                <a16:creationId xmlns:a16="http://schemas.microsoft.com/office/drawing/2014/main" id="{EF9279B6-27C9-41B8-8BE1-C3FC23C4D9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6805" y="3361556"/>
            <a:ext cx="1205250" cy="1146341"/>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C6358BD9-31D6-4D2C-8B4F-72398C379165}"/>
              </a:ext>
            </a:extLst>
          </p:cNvPr>
          <p:cNvSpPr/>
          <p:nvPr/>
        </p:nvSpPr>
        <p:spPr>
          <a:xfrm>
            <a:off x="3064715" y="2259005"/>
            <a:ext cx="8744108" cy="3684595"/>
          </a:xfrm>
          <a:prstGeom prst="wedgeRoundRectCallout">
            <a:avLst>
              <a:gd name="adj1" fmla="val -54745"/>
              <a:gd name="adj2" fmla="val 217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D11CF518-7FED-4E00-9BB0-DF3B23DA10E2}"/>
              </a:ext>
            </a:extLst>
          </p:cNvPr>
          <p:cNvSpPr txBox="1"/>
          <p:nvPr/>
        </p:nvSpPr>
        <p:spPr>
          <a:xfrm>
            <a:off x="5740424" y="4590573"/>
            <a:ext cx="418011" cy="417600"/>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p>
        </p:txBody>
      </p:sp>
      <p:sp>
        <p:nvSpPr>
          <p:cNvPr id="12" name="TextBox 11">
            <a:extLst>
              <a:ext uri="{FF2B5EF4-FFF2-40B4-BE49-F238E27FC236}">
                <a16:creationId xmlns:a16="http://schemas.microsoft.com/office/drawing/2014/main" id="{F3A0EEF7-41D7-4A4F-AF90-0719F5D871C1}"/>
              </a:ext>
            </a:extLst>
          </p:cNvPr>
          <p:cNvSpPr txBox="1"/>
          <p:nvPr/>
        </p:nvSpPr>
        <p:spPr>
          <a:xfrm>
            <a:off x="3974885" y="3725928"/>
            <a:ext cx="418011" cy="417600"/>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p>
        </p:txBody>
      </p:sp>
      <p:pic>
        <p:nvPicPr>
          <p:cNvPr id="13" name="Picture 2" descr="Single Bed Clip Art">
            <a:extLst>
              <a:ext uri="{FF2B5EF4-FFF2-40B4-BE49-F238E27FC236}">
                <a16:creationId xmlns:a16="http://schemas.microsoft.com/office/drawing/2014/main" id="{57A74039-A777-478B-818D-22E2CE9EB7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5264" y="2492919"/>
            <a:ext cx="1205250" cy="6789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235EA35-12C7-4DF1-8EDF-FAB06DAA099E}"/>
              </a:ext>
            </a:extLst>
          </p:cNvPr>
          <p:cNvSpPr txBox="1"/>
          <p:nvPr/>
        </p:nvSpPr>
        <p:spPr>
          <a:xfrm>
            <a:off x="10448883" y="3283214"/>
            <a:ext cx="418011" cy="417600"/>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p>
        </p:txBody>
      </p:sp>
      <p:pic>
        <p:nvPicPr>
          <p:cNvPr id="15" name="Picture 4" descr="Notepad Issue Write - Free image on Pixabay">
            <a:extLst>
              <a:ext uri="{FF2B5EF4-FFF2-40B4-BE49-F238E27FC236}">
                <a16:creationId xmlns:a16="http://schemas.microsoft.com/office/drawing/2014/main" id="{47FE4D19-FF58-44DB-8CB1-3BE4953C8A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3979" y="2598609"/>
            <a:ext cx="1025579" cy="9965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D576C21-6A34-45BE-8E61-7FE76326E5B1}"/>
              </a:ext>
            </a:extLst>
          </p:cNvPr>
          <p:cNvSpPr txBox="1"/>
          <p:nvPr/>
        </p:nvSpPr>
        <p:spPr>
          <a:xfrm>
            <a:off x="7227763" y="3725927"/>
            <a:ext cx="418011" cy="417600"/>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p>
        </p:txBody>
      </p:sp>
      <p:pic>
        <p:nvPicPr>
          <p:cNvPr id="17" name="Picture 2" descr="Cooking Pans Glove Clip Art">
            <a:extLst>
              <a:ext uri="{FF2B5EF4-FFF2-40B4-BE49-F238E27FC236}">
                <a16:creationId xmlns:a16="http://schemas.microsoft.com/office/drawing/2014/main" id="{ECE72ABA-1671-4B4A-A0C9-5D507CA31C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9629" y="3503913"/>
            <a:ext cx="1377669" cy="9965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2072274-A97D-4988-BD4C-CA24736B4C6E}"/>
              </a:ext>
            </a:extLst>
          </p:cNvPr>
          <p:cNvSpPr txBox="1"/>
          <p:nvPr/>
        </p:nvSpPr>
        <p:spPr>
          <a:xfrm>
            <a:off x="8837377" y="4658017"/>
            <a:ext cx="418011" cy="417600"/>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p>
        </p:txBody>
      </p:sp>
      <p:pic>
        <p:nvPicPr>
          <p:cNvPr id="19" name="Picture 18">
            <a:extLst>
              <a:ext uri="{FF2B5EF4-FFF2-40B4-BE49-F238E27FC236}">
                <a16:creationId xmlns:a16="http://schemas.microsoft.com/office/drawing/2014/main" id="{50134052-E4E7-40BC-A793-1BCCF729AC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1153" y="4397447"/>
            <a:ext cx="681940" cy="645326"/>
          </a:xfrm>
          <a:prstGeom prst="rect">
            <a:avLst/>
          </a:prstGeom>
        </p:spPr>
      </p:pic>
      <p:sp>
        <p:nvSpPr>
          <p:cNvPr id="20" name="TextBox 19">
            <a:extLst>
              <a:ext uri="{FF2B5EF4-FFF2-40B4-BE49-F238E27FC236}">
                <a16:creationId xmlns:a16="http://schemas.microsoft.com/office/drawing/2014/main" id="{70B03E50-DF87-4A37-8928-9D9ACEDF63B0}"/>
              </a:ext>
            </a:extLst>
          </p:cNvPr>
          <p:cNvSpPr txBox="1"/>
          <p:nvPr/>
        </p:nvSpPr>
        <p:spPr>
          <a:xfrm>
            <a:off x="10661220" y="5174781"/>
            <a:ext cx="418011" cy="417600"/>
          </a:xfrm>
          <a:prstGeom prst="rect">
            <a:avLst/>
          </a:prstGeom>
          <a:noFill/>
          <a:ln>
            <a:solidFill>
              <a:schemeClr val="accent5">
                <a:lumMod val="50000"/>
              </a:schemeClr>
            </a:solidFill>
          </a:ln>
        </p:spPr>
        <p:txBody>
          <a:bodyPr wrap="square" rtlCol="0">
            <a:spAutoFit/>
          </a:bodyPr>
          <a:lstStyle/>
          <a:p>
            <a:pPr algn="ctr"/>
            <a:r>
              <a:rPr lang="en-GB" sz="2400" dirty="0">
                <a:solidFill>
                  <a:schemeClr val="accent5">
                    <a:lumMod val="50000"/>
                  </a:schemeClr>
                </a:solidFill>
              </a:rPr>
              <a:t>.</a:t>
            </a:r>
          </a:p>
        </p:txBody>
      </p:sp>
      <p:sp>
        <p:nvSpPr>
          <p:cNvPr id="22" name="Rectangle 21">
            <a:hlinkClick r:id="" action="ppaction://noaction">
              <a:snd r:embed="rId10" name="elle fait le lit.wav"/>
            </a:hlinkClick>
            <a:extLst>
              <a:ext uri="{FF2B5EF4-FFF2-40B4-BE49-F238E27FC236}">
                <a16:creationId xmlns:a16="http://schemas.microsoft.com/office/drawing/2014/main" id="{DCEAEF3D-A4E3-42CE-A6D5-2AD9397A7C21}"/>
              </a:ext>
            </a:extLst>
          </p:cNvPr>
          <p:cNvSpPr/>
          <p:nvPr/>
        </p:nvSpPr>
        <p:spPr>
          <a:xfrm>
            <a:off x="3705227" y="534600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1</a:t>
            </a:r>
          </a:p>
        </p:txBody>
      </p:sp>
      <p:sp>
        <p:nvSpPr>
          <p:cNvPr id="24" name="Rectangle 23">
            <a:hlinkClick r:id="" action="ppaction://noaction">
              <a:snd r:embed="rId11" name="tu fais une.wav"/>
            </a:hlinkClick>
            <a:extLst>
              <a:ext uri="{FF2B5EF4-FFF2-40B4-BE49-F238E27FC236}">
                <a16:creationId xmlns:a16="http://schemas.microsoft.com/office/drawing/2014/main" id="{488E204A-424A-4D00-A6CD-8D828E83AA2E}"/>
              </a:ext>
            </a:extLst>
          </p:cNvPr>
          <p:cNvSpPr/>
          <p:nvPr/>
        </p:nvSpPr>
        <p:spPr>
          <a:xfrm>
            <a:off x="4315167" y="534600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2</a:t>
            </a:r>
          </a:p>
        </p:txBody>
      </p:sp>
      <p:sp>
        <p:nvSpPr>
          <p:cNvPr id="25" name="Rectangle 24">
            <a:hlinkClick r:id="" action="ppaction://noaction">
              <a:snd r:embed="rId12" name="tu fais les devoirs.wav"/>
            </a:hlinkClick>
            <a:extLst>
              <a:ext uri="{FF2B5EF4-FFF2-40B4-BE49-F238E27FC236}">
                <a16:creationId xmlns:a16="http://schemas.microsoft.com/office/drawing/2014/main" id="{137ABC76-1EA0-4C72-99F8-16D3AD9ED20E}"/>
              </a:ext>
            </a:extLst>
          </p:cNvPr>
          <p:cNvSpPr/>
          <p:nvPr/>
        </p:nvSpPr>
        <p:spPr>
          <a:xfrm>
            <a:off x="4925107" y="534600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3</a:t>
            </a:r>
          </a:p>
        </p:txBody>
      </p:sp>
      <p:sp>
        <p:nvSpPr>
          <p:cNvPr id="26" name="Rectangle 25">
            <a:hlinkClick r:id="" action="ppaction://noaction">
              <a:snd r:embed="rId13" name="tu fait statement.wav"/>
            </a:hlinkClick>
            <a:extLst>
              <a:ext uri="{FF2B5EF4-FFF2-40B4-BE49-F238E27FC236}">
                <a16:creationId xmlns:a16="http://schemas.microsoft.com/office/drawing/2014/main" id="{5D92AD4E-9683-4EA1-890F-116BA765B605}"/>
              </a:ext>
            </a:extLst>
          </p:cNvPr>
          <p:cNvSpPr/>
          <p:nvPr/>
        </p:nvSpPr>
        <p:spPr>
          <a:xfrm>
            <a:off x="5535047" y="534600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4</a:t>
            </a:r>
          </a:p>
        </p:txBody>
      </p:sp>
      <p:sp>
        <p:nvSpPr>
          <p:cNvPr id="27" name="Rectangle 26">
            <a:hlinkClick r:id="" action="ppaction://noaction">
              <a:snd r:embed="rId14" name="elle fait la cuisine.wav"/>
            </a:hlinkClick>
            <a:extLst>
              <a:ext uri="{FF2B5EF4-FFF2-40B4-BE49-F238E27FC236}">
                <a16:creationId xmlns:a16="http://schemas.microsoft.com/office/drawing/2014/main" id="{BF4B8D87-44F8-4E20-BEDE-24D9222710CD}"/>
              </a:ext>
            </a:extLst>
          </p:cNvPr>
          <p:cNvSpPr/>
          <p:nvPr/>
        </p:nvSpPr>
        <p:spPr>
          <a:xfrm>
            <a:off x="6144987" y="534600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5</a:t>
            </a:r>
          </a:p>
        </p:txBody>
      </p:sp>
      <p:sp>
        <p:nvSpPr>
          <p:cNvPr id="28" name="Rectangle 27">
            <a:hlinkClick r:id="" action="ppaction://noaction">
              <a:snd r:embed="rId15" name="elle fait les courses.wav"/>
            </a:hlinkClick>
            <a:extLst>
              <a:ext uri="{FF2B5EF4-FFF2-40B4-BE49-F238E27FC236}">
                <a16:creationId xmlns:a16="http://schemas.microsoft.com/office/drawing/2014/main" id="{89D2D3AF-4FC2-4D8E-B97B-45DD6F3591A4}"/>
              </a:ext>
            </a:extLst>
          </p:cNvPr>
          <p:cNvSpPr/>
          <p:nvPr/>
        </p:nvSpPr>
        <p:spPr>
          <a:xfrm>
            <a:off x="6754926" y="534600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latin typeface="Century Gothic" panose="020B0502020202020204" pitchFamily="34" charset="0"/>
              </a:rPr>
              <a:t>6</a:t>
            </a:r>
          </a:p>
        </p:txBody>
      </p:sp>
      <p:sp>
        <p:nvSpPr>
          <p:cNvPr id="29" name="Rectangle 28">
            <a:extLst>
              <a:ext uri="{FF2B5EF4-FFF2-40B4-BE49-F238E27FC236}">
                <a16:creationId xmlns:a16="http://schemas.microsoft.com/office/drawing/2014/main" id="{8A8B1C57-2322-4D2B-BAB6-99E28600558A}"/>
              </a:ext>
            </a:extLst>
          </p:cNvPr>
          <p:cNvSpPr/>
          <p:nvPr/>
        </p:nvSpPr>
        <p:spPr>
          <a:xfrm>
            <a:off x="10525793" y="3322385"/>
            <a:ext cx="228600" cy="33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B3188761-76E1-4F35-8B6A-BF7DE62C8977}"/>
              </a:ext>
            </a:extLst>
          </p:cNvPr>
          <p:cNvSpPr/>
          <p:nvPr/>
        </p:nvSpPr>
        <p:spPr>
          <a:xfrm>
            <a:off x="4022927" y="3774582"/>
            <a:ext cx="228600" cy="33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689290A4-1F4F-459F-BB1F-0E4AEA6C6540}"/>
              </a:ext>
            </a:extLst>
          </p:cNvPr>
          <p:cNvSpPr/>
          <p:nvPr/>
        </p:nvSpPr>
        <p:spPr>
          <a:xfrm>
            <a:off x="7336542" y="3756734"/>
            <a:ext cx="228600" cy="33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F75AA78C-5582-4365-AD08-7D55B94BA6F4}"/>
              </a:ext>
            </a:extLst>
          </p:cNvPr>
          <p:cNvSpPr/>
          <p:nvPr/>
        </p:nvSpPr>
        <p:spPr>
          <a:xfrm>
            <a:off x="5867400" y="4658017"/>
            <a:ext cx="228600" cy="33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1924144E-B5F7-4E55-B125-DE4DA327915E}"/>
              </a:ext>
            </a:extLst>
          </p:cNvPr>
          <p:cNvSpPr/>
          <p:nvPr/>
        </p:nvSpPr>
        <p:spPr>
          <a:xfrm>
            <a:off x="8932082" y="4731003"/>
            <a:ext cx="228600" cy="33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65760A2-125B-42DF-AC87-87550C7995D0}"/>
              </a:ext>
            </a:extLst>
          </p:cNvPr>
          <p:cNvSpPr/>
          <p:nvPr/>
        </p:nvSpPr>
        <p:spPr>
          <a:xfrm>
            <a:off x="10754393" y="5222742"/>
            <a:ext cx="228600" cy="33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p:cNvGrpSpPr/>
          <p:nvPr/>
        </p:nvGrpSpPr>
        <p:grpSpPr>
          <a:xfrm>
            <a:off x="3305761" y="2443461"/>
            <a:ext cx="2294782" cy="1043277"/>
            <a:chOff x="532625" y="3856269"/>
            <a:chExt cx="3703559" cy="1714855"/>
          </a:xfrm>
        </p:grpSpPr>
        <p:pic>
          <p:nvPicPr>
            <p:cNvPr id="36" name="Picture 3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41700" y="4145138"/>
              <a:ext cx="1791735" cy="1152683"/>
            </a:xfrm>
            <a:prstGeom prst="rect">
              <a:avLst/>
            </a:prstGeom>
          </p:spPr>
        </p:pic>
        <p:pic>
          <p:nvPicPr>
            <p:cNvPr id="37" name="Picture 3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2625" y="3856269"/>
              <a:ext cx="1621869" cy="1481307"/>
            </a:xfrm>
            <a:prstGeom prst="rect">
              <a:avLst/>
            </a:prstGeom>
          </p:spPr>
        </p:pic>
        <p:pic>
          <p:nvPicPr>
            <p:cNvPr id="38" name="Picture 3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26974" y="4184063"/>
              <a:ext cx="1809210" cy="1387061"/>
            </a:xfrm>
            <a:prstGeom prst="rect">
              <a:avLst/>
            </a:prstGeom>
          </p:spPr>
        </p:pic>
      </p:grpSp>
    </p:spTree>
    <p:extLst>
      <p:ext uri="{BB962C8B-B14F-4D97-AF65-F5344CB8AC3E}">
        <p14:creationId xmlns:p14="http://schemas.microsoft.com/office/powerpoint/2010/main" val="391427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226" y="2098238"/>
            <a:ext cx="1493738" cy="101913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813" y="2133950"/>
            <a:ext cx="1493738" cy="101913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10" y="4510479"/>
            <a:ext cx="1493738" cy="1019139"/>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127" y="2133950"/>
            <a:ext cx="1493738" cy="1019139"/>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763" y="4510478"/>
            <a:ext cx="1493738" cy="101913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0804" y="4498600"/>
            <a:ext cx="1493738" cy="1019139"/>
          </a:xfrm>
          <a:prstGeom prst="rect">
            <a:avLst/>
          </a:prstGeom>
        </p:spPr>
      </p:pic>
      <p:sp>
        <p:nvSpPr>
          <p:cNvPr id="18" name="Rectangle 17"/>
          <p:cNvSpPr/>
          <p:nvPr/>
        </p:nvSpPr>
        <p:spPr>
          <a:xfrm>
            <a:off x="1407422" y="1513602"/>
            <a:ext cx="57259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a:t>
            </a:r>
          </a:p>
        </p:txBody>
      </p:sp>
      <p:sp>
        <p:nvSpPr>
          <p:cNvPr id="19" name="Rounded Rectangular Callout 18"/>
          <p:cNvSpPr/>
          <p:nvPr/>
        </p:nvSpPr>
        <p:spPr>
          <a:xfrm>
            <a:off x="148235" y="3117377"/>
            <a:ext cx="1718341" cy="768317"/>
          </a:xfrm>
          <a:prstGeom prst="wedgeRoundRectCallout">
            <a:avLst>
              <a:gd name="adj1" fmla="val 44343"/>
              <a:gd name="adj2" fmla="val -97712"/>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ular Callout 19"/>
          <p:cNvSpPr/>
          <p:nvPr/>
        </p:nvSpPr>
        <p:spPr>
          <a:xfrm>
            <a:off x="2233215" y="3144261"/>
            <a:ext cx="1781143" cy="768317"/>
          </a:xfrm>
          <a:prstGeom prst="wedgeRoundRectCallout">
            <a:avLst>
              <a:gd name="adj1" fmla="val 4343"/>
              <a:gd name="adj2" fmla="val -103494"/>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8349" y="1766308"/>
            <a:ext cx="565982" cy="565982"/>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2661" y="1785437"/>
            <a:ext cx="577315" cy="588116"/>
          </a:xfrm>
          <a:prstGeom prst="rect">
            <a:avLst/>
          </a:prstGeom>
        </p:spPr>
      </p:pic>
      <p:sp>
        <p:nvSpPr>
          <p:cNvPr id="23" name="TextBox 22"/>
          <p:cNvSpPr txBox="1"/>
          <p:nvPr/>
        </p:nvSpPr>
        <p:spPr>
          <a:xfrm>
            <a:off x="202052" y="3326542"/>
            <a:ext cx="1634473" cy="369332"/>
          </a:xfrm>
          <a:prstGeom prst="rect">
            <a:avLst/>
          </a:prstGeom>
          <a:noFill/>
        </p:spPr>
        <p:txBody>
          <a:bodyPr wrap="square" rtlCol="0" anchor="ctr">
            <a:spAutoFit/>
          </a:bodyPr>
          <a:lstStyle/>
          <a:p>
            <a:pPr algn="ctr"/>
            <a:r>
              <a:rPr lang="en-GB" dirty="0" err="1">
                <a:solidFill>
                  <a:schemeClr val="accent5">
                    <a:lumMod val="50000"/>
                  </a:schemeClr>
                </a:solidFill>
                <a:latin typeface="Century Gothic" panose="020B0502020202020204" pitchFamily="34" charset="0"/>
              </a:rPr>
              <a:t>Tu</a:t>
            </a:r>
            <a:r>
              <a:rPr lang="en-GB" dirty="0">
                <a:solidFill>
                  <a:schemeClr val="accent5">
                    <a:lumMod val="50000"/>
                  </a:schemeClr>
                </a:solidFill>
                <a:latin typeface="Century Gothic" panose="020B0502020202020204" pitchFamily="34" charset="0"/>
              </a:rPr>
              <a:t> </a:t>
            </a:r>
            <a:r>
              <a:rPr lang="en-GB" dirty="0" err="1">
                <a:solidFill>
                  <a:schemeClr val="accent5">
                    <a:lumMod val="50000"/>
                  </a:schemeClr>
                </a:solidFill>
                <a:latin typeface="Century Gothic" panose="020B0502020202020204" pitchFamily="34" charset="0"/>
              </a:rPr>
              <a:t>fais</a:t>
            </a:r>
            <a:r>
              <a:rPr lang="en-GB" dirty="0">
                <a:solidFill>
                  <a:schemeClr val="accent5">
                    <a:lumMod val="50000"/>
                  </a:schemeClr>
                </a:solidFill>
                <a:latin typeface="Century Gothic" panose="020B0502020202020204" pitchFamily="34" charset="0"/>
              </a:rPr>
              <a:t> le lit?</a:t>
            </a:r>
          </a:p>
        </p:txBody>
      </p:sp>
      <p:sp>
        <p:nvSpPr>
          <p:cNvPr id="24" name="TextBox 23"/>
          <p:cNvSpPr txBox="1"/>
          <p:nvPr/>
        </p:nvSpPr>
        <p:spPr>
          <a:xfrm>
            <a:off x="2260961" y="3273158"/>
            <a:ext cx="1793124" cy="646331"/>
          </a:xfrm>
          <a:prstGeom prst="rect">
            <a:avLst/>
          </a:prstGeom>
          <a:noFill/>
        </p:spPr>
        <p:txBody>
          <a:bodyPr wrap="square" rtlCol="0" anchor="ctr">
            <a:spAutoFit/>
          </a:bodyPr>
          <a:lstStyle/>
          <a:p>
            <a:pPr algn="ctr"/>
            <a:r>
              <a:rPr lang="en-GB" dirty="0">
                <a:solidFill>
                  <a:schemeClr val="accent5">
                    <a:lumMod val="50000"/>
                  </a:schemeClr>
                </a:solidFill>
                <a:latin typeface="Century Gothic" panose="020B0502020202020204" pitchFamily="34" charset="0"/>
              </a:rPr>
              <a:t>Non! Il fait le lit.</a:t>
            </a:r>
          </a:p>
        </p:txBody>
      </p:sp>
      <p:sp>
        <p:nvSpPr>
          <p:cNvPr id="25" name="Rectangle 24"/>
          <p:cNvSpPr/>
          <p:nvPr/>
        </p:nvSpPr>
        <p:spPr>
          <a:xfrm>
            <a:off x="7983967" y="1577153"/>
            <a:ext cx="57259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a:t>
            </a:r>
          </a:p>
        </p:txBody>
      </p:sp>
      <p:sp>
        <p:nvSpPr>
          <p:cNvPr id="26" name="Rectangle 25"/>
          <p:cNvSpPr/>
          <p:nvPr/>
        </p:nvSpPr>
        <p:spPr>
          <a:xfrm>
            <a:off x="11669237" y="1651061"/>
            <a:ext cx="57259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a:t>
            </a:r>
          </a:p>
        </p:txBody>
      </p:sp>
      <p:sp>
        <p:nvSpPr>
          <p:cNvPr id="27" name="Rectangle 26"/>
          <p:cNvSpPr/>
          <p:nvPr/>
        </p:nvSpPr>
        <p:spPr>
          <a:xfrm>
            <a:off x="5393323" y="4014940"/>
            <a:ext cx="572593" cy="923330"/>
          </a:xfrm>
          <a:prstGeom prst="rect">
            <a:avLst/>
          </a:prstGeom>
          <a:noFill/>
        </p:spPr>
        <p:txBody>
          <a:bodyPr wrap="none" lIns="91440" tIns="45720" rIns="91440" bIns="45720" anchor="ctr">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a:t>
            </a:r>
          </a:p>
        </p:txBody>
      </p:sp>
      <p:sp>
        <p:nvSpPr>
          <p:cNvPr id="29" name="Rectangle 28"/>
          <p:cNvSpPr/>
          <p:nvPr/>
        </p:nvSpPr>
        <p:spPr>
          <a:xfrm>
            <a:off x="3854089" y="4134239"/>
            <a:ext cx="572593" cy="923330"/>
          </a:xfrm>
          <a:prstGeom prst="rect">
            <a:avLst/>
          </a:prstGeom>
          <a:noFill/>
        </p:spPr>
        <p:txBody>
          <a:bodyPr wrap="none" lIns="91440" tIns="45720" rIns="91440" bIns="45720" anchor="ctr">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a:t>
            </a:r>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2651" y="1757692"/>
            <a:ext cx="565982" cy="565982"/>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1750" y="1842784"/>
            <a:ext cx="565982" cy="565982"/>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590" y="4253024"/>
            <a:ext cx="565982" cy="565982"/>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8469" y="4211074"/>
            <a:ext cx="565982" cy="565982"/>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421" y="4123552"/>
            <a:ext cx="565982" cy="565982"/>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3262" y="1732419"/>
            <a:ext cx="664626" cy="582655"/>
          </a:xfrm>
          <a:prstGeom prst="rect">
            <a:avLst/>
          </a:prstGeom>
        </p:spPr>
      </p:pic>
      <p:sp>
        <p:nvSpPr>
          <p:cNvPr id="39" name="TextBox 38"/>
          <p:cNvSpPr txBox="1"/>
          <p:nvPr/>
        </p:nvSpPr>
        <p:spPr>
          <a:xfrm>
            <a:off x="4272805" y="3289542"/>
            <a:ext cx="1793124" cy="646331"/>
          </a:xfrm>
          <a:prstGeom prst="rect">
            <a:avLst/>
          </a:prstGeom>
          <a:noFill/>
        </p:spPr>
        <p:txBody>
          <a:bodyPr wrap="square" rtlCol="0" anchor="ctr">
            <a:spAutoFit/>
          </a:bodyPr>
          <a:lstStyle/>
          <a:p>
            <a:pPr algn="ctr"/>
            <a:r>
              <a:rPr lang="en-GB" dirty="0">
                <a:solidFill>
                  <a:schemeClr val="accent5">
                    <a:lumMod val="50000"/>
                  </a:schemeClr>
                </a:solidFill>
                <a:latin typeface="Century Gothic" panose="020B0502020202020204" pitchFamily="34" charset="0"/>
              </a:rPr>
              <a:t>Non! Elle fait la cuisine.</a:t>
            </a:r>
          </a:p>
        </p:txBody>
      </p:sp>
      <p:sp>
        <p:nvSpPr>
          <p:cNvPr id="40" name="TextBox 39"/>
          <p:cNvSpPr txBox="1"/>
          <p:nvPr/>
        </p:nvSpPr>
        <p:spPr>
          <a:xfrm>
            <a:off x="6455412" y="3268751"/>
            <a:ext cx="1634473" cy="646331"/>
          </a:xfrm>
          <a:prstGeom prst="rect">
            <a:avLst/>
          </a:prstGeom>
          <a:noFill/>
        </p:spPr>
        <p:txBody>
          <a:bodyPr wrap="square" rtlCol="0" anchor="ctr">
            <a:spAutoFit/>
          </a:bodyPr>
          <a:lstStyle/>
          <a:p>
            <a:pPr algn="ctr"/>
            <a:r>
              <a:rPr lang="en-GB" dirty="0" err="1">
                <a:solidFill>
                  <a:schemeClr val="accent5">
                    <a:lumMod val="50000"/>
                  </a:schemeClr>
                </a:solidFill>
                <a:latin typeface="Century Gothic" panose="020B0502020202020204" pitchFamily="34" charset="0"/>
              </a:rPr>
              <a:t>Tu</a:t>
            </a:r>
            <a:r>
              <a:rPr lang="en-GB" dirty="0">
                <a:solidFill>
                  <a:schemeClr val="accent5">
                    <a:lumMod val="50000"/>
                  </a:schemeClr>
                </a:solidFill>
                <a:latin typeface="Century Gothic" panose="020B0502020202020204" pitchFamily="34" charset="0"/>
              </a:rPr>
              <a:t> </a:t>
            </a:r>
            <a:r>
              <a:rPr lang="en-GB" dirty="0" err="1">
                <a:solidFill>
                  <a:schemeClr val="accent5">
                    <a:lumMod val="50000"/>
                  </a:schemeClr>
                </a:solidFill>
                <a:latin typeface="Century Gothic" panose="020B0502020202020204" pitchFamily="34" charset="0"/>
              </a:rPr>
              <a:t>fais</a:t>
            </a:r>
            <a:r>
              <a:rPr lang="en-GB" dirty="0">
                <a:solidFill>
                  <a:schemeClr val="accent5">
                    <a:lumMod val="50000"/>
                  </a:schemeClr>
                </a:solidFill>
                <a:latin typeface="Century Gothic" panose="020B0502020202020204" pitchFamily="34" charset="0"/>
              </a:rPr>
              <a:t> la cuisine?</a:t>
            </a:r>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2146" y="1793818"/>
            <a:ext cx="577315" cy="588116"/>
          </a:xfrm>
          <a:prstGeom prst="rect">
            <a:avLst/>
          </a:prstGeom>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13400" y="1818958"/>
            <a:ext cx="591277" cy="559530"/>
          </a:xfrm>
          <a:prstGeom prst="rect">
            <a:avLst/>
          </a:prstGeom>
        </p:spPr>
      </p:pic>
      <p:sp>
        <p:nvSpPr>
          <p:cNvPr id="45" name="TextBox 44"/>
          <p:cNvSpPr txBox="1"/>
          <p:nvPr/>
        </p:nvSpPr>
        <p:spPr>
          <a:xfrm>
            <a:off x="8229091" y="3270820"/>
            <a:ext cx="1793124" cy="646331"/>
          </a:xfrm>
          <a:prstGeom prst="rect">
            <a:avLst/>
          </a:prstGeom>
          <a:noFill/>
        </p:spPr>
        <p:txBody>
          <a:bodyPr wrap="square" rtlCol="0" anchor="ctr">
            <a:spAutoFit/>
          </a:bodyPr>
          <a:lstStyle/>
          <a:p>
            <a:pPr algn="ctr"/>
            <a:r>
              <a:rPr lang="en-GB" dirty="0">
                <a:solidFill>
                  <a:schemeClr val="accent5">
                    <a:lumMod val="50000"/>
                  </a:schemeClr>
                </a:solidFill>
                <a:latin typeface="Century Gothic" panose="020B0502020202020204" pitchFamily="34" charset="0"/>
              </a:rPr>
              <a:t>Non! Il fait les courses.</a:t>
            </a:r>
          </a:p>
        </p:txBody>
      </p:sp>
      <p:sp>
        <p:nvSpPr>
          <p:cNvPr id="46" name="TextBox 45"/>
          <p:cNvSpPr txBox="1"/>
          <p:nvPr/>
        </p:nvSpPr>
        <p:spPr>
          <a:xfrm>
            <a:off x="10374820" y="3321280"/>
            <a:ext cx="1634473" cy="646331"/>
          </a:xfrm>
          <a:prstGeom prst="rect">
            <a:avLst/>
          </a:prstGeom>
          <a:noFill/>
        </p:spPr>
        <p:txBody>
          <a:bodyPr wrap="square" rtlCol="0" anchor="ctr">
            <a:spAutoFit/>
          </a:bodyPr>
          <a:lstStyle/>
          <a:p>
            <a:pPr algn="ctr"/>
            <a:r>
              <a:rPr lang="en-GB" dirty="0" err="1">
                <a:solidFill>
                  <a:schemeClr val="accent5">
                    <a:lumMod val="50000"/>
                  </a:schemeClr>
                </a:solidFill>
                <a:latin typeface="Century Gothic" panose="020B0502020202020204" pitchFamily="34" charset="0"/>
              </a:rPr>
              <a:t>Tu</a:t>
            </a:r>
            <a:r>
              <a:rPr lang="en-GB" dirty="0">
                <a:solidFill>
                  <a:schemeClr val="accent5">
                    <a:lumMod val="50000"/>
                  </a:schemeClr>
                </a:solidFill>
                <a:latin typeface="Century Gothic" panose="020B0502020202020204" pitchFamily="34" charset="0"/>
              </a:rPr>
              <a:t> </a:t>
            </a:r>
            <a:r>
              <a:rPr lang="en-GB" dirty="0" err="1">
                <a:solidFill>
                  <a:schemeClr val="accent5">
                    <a:lumMod val="50000"/>
                  </a:schemeClr>
                </a:solidFill>
                <a:latin typeface="Century Gothic" panose="020B0502020202020204" pitchFamily="34" charset="0"/>
              </a:rPr>
              <a:t>fais</a:t>
            </a:r>
            <a:r>
              <a:rPr lang="en-GB" dirty="0">
                <a:solidFill>
                  <a:schemeClr val="accent5">
                    <a:lumMod val="50000"/>
                  </a:schemeClr>
                </a:solidFill>
                <a:latin typeface="Century Gothic" panose="020B0502020202020204" pitchFamily="34" charset="0"/>
              </a:rPr>
              <a:t> les courses?</a:t>
            </a:r>
          </a:p>
        </p:txBody>
      </p:sp>
      <p:sp>
        <p:nvSpPr>
          <p:cNvPr id="47" name="Rounded Rectangular Callout 46"/>
          <p:cNvSpPr/>
          <p:nvPr/>
        </p:nvSpPr>
        <p:spPr>
          <a:xfrm>
            <a:off x="4282646" y="3148024"/>
            <a:ext cx="1718341" cy="815381"/>
          </a:xfrm>
          <a:prstGeom prst="wedgeRoundRectCallout">
            <a:avLst>
              <a:gd name="adj1" fmla="val 44343"/>
              <a:gd name="adj2" fmla="val -97712"/>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ounded Rectangular Callout 47"/>
          <p:cNvSpPr/>
          <p:nvPr/>
        </p:nvSpPr>
        <p:spPr>
          <a:xfrm>
            <a:off x="6318583" y="3142692"/>
            <a:ext cx="1781143" cy="825262"/>
          </a:xfrm>
          <a:prstGeom prst="wedgeRoundRectCallout">
            <a:avLst>
              <a:gd name="adj1" fmla="val 4343"/>
              <a:gd name="adj2" fmla="val -103494"/>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ounded Rectangular Callout 48"/>
          <p:cNvSpPr/>
          <p:nvPr/>
        </p:nvSpPr>
        <p:spPr>
          <a:xfrm>
            <a:off x="8242209" y="3172627"/>
            <a:ext cx="1718341" cy="825262"/>
          </a:xfrm>
          <a:prstGeom prst="wedgeRoundRectCallout">
            <a:avLst>
              <a:gd name="adj1" fmla="val 44343"/>
              <a:gd name="adj2" fmla="val -97712"/>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ounded Rectangular Callout 49"/>
          <p:cNvSpPr/>
          <p:nvPr/>
        </p:nvSpPr>
        <p:spPr>
          <a:xfrm>
            <a:off x="10286464" y="3214954"/>
            <a:ext cx="1781143" cy="825262"/>
          </a:xfrm>
          <a:prstGeom prst="wedgeRoundRectCallout">
            <a:avLst>
              <a:gd name="adj1" fmla="val 4343"/>
              <a:gd name="adj2" fmla="val -103494"/>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ounded Rectangular Callout 50"/>
          <p:cNvSpPr/>
          <p:nvPr/>
        </p:nvSpPr>
        <p:spPr>
          <a:xfrm>
            <a:off x="5752" y="5490040"/>
            <a:ext cx="1718341" cy="768317"/>
          </a:xfrm>
          <a:prstGeom prst="wedgeRoundRectCallout">
            <a:avLst>
              <a:gd name="adj1" fmla="val 44343"/>
              <a:gd name="adj2" fmla="val -97712"/>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ounded Rectangular Callout 51"/>
          <p:cNvSpPr/>
          <p:nvPr/>
        </p:nvSpPr>
        <p:spPr>
          <a:xfrm>
            <a:off x="2090732" y="5516924"/>
            <a:ext cx="1781143" cy="764929"/>
          </a:xfrm>
          <a:prstGeom prst="wedgeRoundRectCallout">
            <a:avLst>
              <a:gd name="adj1" fmla="val 4343"/>
              <a:gd name="adj2" fmla="val -103494"/>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ounded Rectangular Callout 52"/>
          <p:cNvSpPr/>
          <p:nvPr/>
        </p:nvSpPr>
        <p:spPr>
          <a:xfrm>
            <a:off x="4140163" y="5520687"/>
            <a:ext cx="1718341" cy="761166"/>
          </a:xfrm>
          <a:prstGeom prst="wedgeRoundRectCallout">
            <a:avLst>
              <a:gd name="adj1" fmla="val 44343"/>
              <a:gd name="adj2" fmla="val -97712"/>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ounded Rectangular Callout 53"/>
          <p:cNvSpPr/>
          <p:nvPr/>
        </p:nvSpPr>
        <p:spPr>
          <a:xfrm>
            <a:off x="6176100" y="5515355"/>
            <a:ext cx="1781143" cy="761166"/>
          </a:xfrm>
          <a:prstGeom prst="wedgeRoundRectCallout">
            <a:avLst>
              <a:gd name="adj1" fmla="val 4343"/>
              <a:gd name="adj2" fmla="val -103494"/>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ounded Rectangular Callout 54"/>
          <p:cNvSpPr/>
          <p:nvPr/>
        </p:nvSpPr>
        <p:spPr>
          <a:xfrm>
            <a:off x="8099726" y="5545290"/>
            <a:ext cx="1718341" cy="731231"/>
          </a:xfrm>
          <a:prstGeom prst="wedgeRoundRectCallout">
            <a:avLst>
              <a:gd name="adj1" fmla="val 44343"/>
              <a:gd name="adj2" fmla="val -97712"/>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ounded Rectangular Callout 55"/>
          <p:cNvSpPr/>
          <p:nvPr/>
        </p:nvSpPr>
        <p:spPr>
          <a:xfrm>
            <a:off x="10143981" y="5587617"/>
            <a:ext cx="1781143" cy="731231"/>
          </a:xfrm>
          <a:prstGeom prst="wedgeRoundRectCallout">
            <a:avLst>
              <a:gd name="adj1" fmla="val 4343"/>
              <a:gd name="adj2" fmla="val -103494"/>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2167470" y="5612026"/>
            <a:ext cx="1634473" cy="646331"/>
          </a:xfrm>
          <a:prstGeom prst="rect">
            <a:avLst/>
          </a:prstGeom>
          <a:noFill/>
        </p:spPr>
        <p:txBody>
          <a:bodyPr wrap="square" rtlCol="0" anchor="ctr">
            <a:spAutoFit/>
          </a:bodyPr>
          <a:lstStyle/>
          <a:p>
            <a:pPr algn="ctr"/>
            <a:r>
              <a:rPr lang="en-GB" dirty="0" err="1">
                <a:solidFill>
                  <a:schemeClr val="accent5">
                    <a:lumMod val="50000"/>
                  </a:schemeClr>
                </a:solidFill>
                <a:latin typeface="Century Gothic" panose="020B0502020202020204" pitchFamily="34" charset="0"/>
              </a:rPr>
              <a:t>Tu</a:t>
            </a:r>
            <a:r>
              <a:rPr lang="en-GB" dirty="0">
                <a:solidFill>
                  <a:schemeClr val="accent5">
                    <a:lumMod val="50000"/>
                  </a:schemeClr>
                </a:solidFill>
                <a:latin typeface="Century Gothic" panose="020B0502020202020204" pitchFamily="34" charset="0"/>
              </a:rPr>
              <a:t> </a:t>
            </a:r>
            <a:r>
              <a:rPr lang="en-GB" dirty="0" err="1">
                <a:solidFill>
                  <a:schemeClr val="accent5">
                    <a:lumMod val="50000"/>
                  </a:schemeClr>
                </a:solidFill>
                <a:latin typeface="Century Gothic" panose="020B0502020202020204" pitchFamily="34" charset="0"/>
              </a:rPr>
              <a:t>fais</a:t>
            </a:r>
            <a:r>
              <a:rPr lang="en-GB" dirty="0">
                <a:solidFill>
                  <a:schemeClr val="accent5">
                    <a:lumMod val="50000"/>
                  </a:schemeClr>
                </a:solidFill>
                <a:latin typeface="Century Gothic" panose="020B0502020202020204" pitchFamily="34" charset="0"/>
              </a:rPr>
              <a:t> les devoirs?</a:t>
            </a:r>
          </a:p>
        </p:txBody>
      </p:sp>
      <p:sp>
        <p:nvSpPr>
          <p:cNvPr id="58" name="TextBox 57"/>
          <p:cNvSpPr txBox="1"/>
          <p:nvPr/>
        </p:nvSpPr>
        <p:spPr>
          <a:xfrm>
            <a:off x="59569" y="5612900"/>
            <a:ext cx="1556277" cy="646331"/>
          </a:xfrm>
          <a:prstGeom prst="rect">
            <a:avLst/>
          </a:prstGeom>
          <a:noFill/>
        </p:spPr>
        <p:txBody>
          <a:bodyPr wrap="square" rtlCol="0" anchor="ctr">
            <a:spAutoFit/>
          </a:bodyPr>
          <a:lstStyle/>
          <a:p>
            <a:pPr algn="ctr"/>
            <a:r>
              <a:rPr lang="en-GB" dirty="0">
                <a:solidFill>
                  <a:schemeClr val="accent5">
                    <a:lumMod val="50000"/>
                  </a:schemeClr>
                </a:solidFill>
                <a:latin typeface="Century Gothic" panose="020B0502020202020204" pitchFamily="34" charset="0"/>
              </a:rPr>
              <a:t>Non! Elle fait les devoirs.</a:t>
            </a:r>
          </a:p>
        </p:txBody>
      </p:sp>
      <p:sp>
        <p:nvSpPr>
          <p:cNvPr id="59" name="TextBox 58"/>
          <p:cNvSpPr txBox="1"/>
          <p:nvPr/>
        </p:nvSpPr>
        <p:spPr>
          <a:xfrm>
            <a:off x="4182096" y="5639820"/>
            <a:ext cx="1634473" cy="646331"/>
          </a:xfrm>
          <a:prstGeom prst="rect">
            <a:avLst/>
          </a:prstGeom>
          <a:noFill/>
        </p:spPr>
        <p:txBody>
          <a:bodyPr wrap="square" rtlCol="0" anchor="ctr">
            <a:spAutoFit/>
          </a:bodyPr>
          <a:lstStyle/>
          <a:p>
            <a:pPr algn="ctr"/>
            <a:r>
              <a:rPr lang="en-GB" dirty="0" err="1">
                <a:solidFill>
                  <a:schemeClr val="accent5">
                    <a:lumMod val="50000"/>
                  </a:schemeClr>
                </a:solidFill>
                <a:latin typeface="Century Gothic" panose="020B0502020202020204" pitchFamily="34" charset="0"/>
              </a:rPr>
              <a:t>Tu</a:t>
            </a:r>
            <a:r>
              <a:rPr lang="en-GB" dirty="0">
                <a:solidFill>
                  <a:schemeClr val="accent5">
                    <a:lumMod val="50000"/>
                  </a:schemeClr>
                </a:solidFill>
                <a:latin typeface="Century Gothic" panose="020B0502020202020204" pitchFamily="34" charset="0"/>
              </a:rPr>
              <a:t> </a:t>
            </a:r>
            <a:r>
              <a:rPr lang="en-GB" dirty="0" err="1">
                <a:solidFill>
                  <a:schemeClr val="accent5">
                    <a:lumMod val="50000"/>
                  </a:schemeClr>
                </a:solidFill>
                <a:latin typeface="Century Gothic" panose="020B0502020202020204" pitchFamily="34" charset="0"/>
              </a:rPr>
              <a:t>fais</a:t>
            </a:r>
            <a:r>
              <a:rPr lang="en-GB" dirty="0">
                <a:solidFill>
                  <a:schemeClr val="accent5">
                    <a:lumMod val="50000"/>
                  </a:schemeClr>
                </a:solidFill>
                <a:latin typeface="Century Gothic" panose="020B0502020202020204" pitchFamily="34" charset="0"/>
              </a:rPr>
              <a:t> le ménage?</a:t>
            </a:r>
          </a:p>
        </p:txBody>
      </p:sp>
      <p:sp>
        <p:nvSpPr>
          <p:cNvPr id="60" name="TextBox 59"/>
          <p:cNvSpPr txBox="1"/>
          <p:nvPr/>
        </p:nvSpPr>
        <p:spPr>
          <a:xfrm>
            <a:off x="6140403" y="5643593"/>
            <a:ext cx="1793124" cy="646331"/>
          </a:xfrm>
          <a:prstGeom prst="rect">
            <a:avLst/>
          </a:prstGeom>
          <a:noFill/>
        </p:spPr>
        <p:txBody>
          <a:bodyPr wrap="square" rtlCol="0" anchor="ctr">
            <a:spAutoFit/>
          </a:bodyPr>
          <a:lstStyle/>
          <a:p>
            <a:pPr algn="ctr"/>
            <a:r>
              <a:rPr lang="en-GB" dirty="0">
                <a:solidFill>
                  <a:schemeClr val="accent5">
                    <a:lumMod val="50000"/>
                  </a:schemeClr>
                </a:solidFill>
                <a:latin typeface="Century Gothic" panose="020B0502020202020204" pitchFamily="34" charset="0"/>
              </a:rPr>
              <a:t>Non!  Il fait le ménage.</a:t>
            </a:r>
          </a:p>
        </p:txBody>
      </p:sp>
      <p:sp>
        <p:nvSpPr>
          <p:cNvPr id="61" name="TextBox 60"/>
          <p:cNvSpPr txBox="1"/>
          <p:nvPr/>
        </p:nvSpPr>
        <p:spPr>
          <a:xfrm>
            <a:off x="8127032" y="5558646"/>
            <a:ext cx="1634473" cy="646331"/>
          </a:xfrm>
          <a:prstGeom prst="rect">
            <a:avLst/>
          </a:prstGeom>
          <a:noFill/>
        </p:spPr>
        <p:txBody>
          <a:bodyPr wrap="square" rtlCol="0" anchor="ctr">
            <a:spAutoFit/>
          </a:bodyPr>
          <a:lstStyle/>
          <a:p>
            <a:pPr algn="ctr"/>
            <a:r>
              <a:rPr lang="en-GB" dirty="0" err="1">
                <a:solidFill>
                  <a:schemeClr val="accent5">
                    <a:lumMod val="50000"/>
                  </a:schemeClr>
                </a:solidFill>
                <a:latin typeface="Century Gothic" panose="020B0502020202020204" pitchFamily="34" charset="0"/>
              </a:rPr>
              <a:t>Tu</a:t>
            </a:r>
            <a:r>
              <a:rPr lang="en-GB" dirty="0">
                <a:solidFill>
                  <a:schemeClr val="accent5">
                    <a:lumMod val="50000"/>
                  </a:schemeClr>
                </a:solidFill>
                <a:latin typeface="Century Gothic" panose="020B0502020202020204" pitchFamily="34" charset="0"/>
              </a:rPr>
              <a:t> </a:t>
            </a:r>
            <a:r>
              <a:rPr lang="en-GB" dirty="0" err="1">
                <a:solidFill>
                  <a:schemeClr val="accent5">
                    <a:lumMod val="50000"/>
                  </a:schemeClr>
                </a:solidFill>
                <a:latin typeface="Century Gothic" panose="020B0502020202020204" pitchFamily="34" charset="0"/>
              </a:rPr>
              <a:t>fais</a:t>
            </a:r>
            <a:r>
              <a:rPr lang="en-GB" dirty="0">
                <a:solidFill>
                  <a:schemeClr val="accent5">
                    <a:lumMod val="50000"/>
                  </a:schemeClr>
                </a:solidFill>
                <a:latin typeface="Century Gothic" panose="020B0502020202020204" pitchFamily="34" charset="0"/>
              </a:rPr>
              <a:t> le </a:t>
            </a:r>
            <a:r>
              <a:rPr lang="en-GB" dirty="0" err="1">
                <a:solidFill>
                  <a:schemeClr val="accent5">
                    <a:lumMod val="50000"/>
                  </a:schemeClr>
                </a:solidFill>
                <a:latin typeface="Century Gothic" panose="020B0502020202020204" pitchFamily="34" charset="0"/>
              </a:rPr>
              <a:t>modèle</a:t>
            </a:r>
            <a:r>
              <a:rPr lang="en-GB" dirty="0">
                <a:solidFill>
                  <a:schemeClr val="accent5">
                    <a:lumMod val="50000"/>
                  </a:schemeClr>
                </a:solidFill>
                <a:latin typeface="Century Gothic" panose="020B0502020202020204" pitchFamily="34" charset="0"/>
              </a:rPr>
              <a:t>?</a:t>
            </a:r>
          </a:p>
        </p:txBody>
      </p:sp>
      <p:sp>
        <p:nvSpPr>
          <p:cNvPr id="63" name="TextBox 62"/>
          <p:cNvSpPr txBox="1"/>
          <p:nvPr/>
        </p:nvSpPr>
        <p:spPr>
          <a:xfrm>
            <a:off x="10162410" y="5630066"/>
            <a:ext cx="1793124" cy="646331"/>
          </a:xfrm>
          <a:prstGeom prst="rect">
            <a:avLst/>
          </a:prstGeom>
          <a:noFill/>
        </p:spPr>
        <p:txBody>
          <a:bodyPr wrap="square" rtlCol="0" anchor="ctr">
            <a:spAutoFit/>
          </a:bodyPr>
          <a:lstStyle/>
          <a:p>
            <a:pPr algn="ctr"/>
            <a:r>
              <a:rPr lang="en-GB" dirty="0">
                <a:solidFill>
                  <a:schemeClr val="accent5">
                    <a:lumMod val="50000"/>
                  </a:schemeClr>
                </a:solidFill>
                <a:latin typeface="Century Gothic" panose="020B0502020202020204" pitchFamily="34" charset="0"/>
              </a:rPr>
              <a:t>Non! Elle fait le </a:t>
            </a:r>
            <a:r>
              <a:rPr lang="en-GB" dirty="0" err="1">
                <a:solidFill>
                  <a:schemeClr val="accent5">
                    <a:lumMod val="50000"/>
                  </a:schemeClr>
                </a:solidFill>
                <a:latin typeface="Century Gothic" panose="020B0502020202020204" pitchFamily="34" charset="0"/>
              </a:rPr>
              <a:t>modèle</a:t>
            </a:r>
            <a:r>
              <a:rPr lang="en-GB" dirty="0">
                <a:solidFill>
                  <a:schemeClr val="accent5">
                    <a:lumMod val="50000"/>
                  </a:schemeClr>
                </a:solidFill>
                <a:latin typeface="Century Gothic" panose="020B0502020202020204" pitchFamily="34" charset="0"/>
              </a:rPr>
              <a:t>.</a:t>
            </a:r>
          </a:p>
        </p:txBody>
      </p:sp>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585" y="4246597"/>
            <a:ext cx="664626" cy="582655"/>
          </a:xfrm>
          <a:prstGeom prst="rect">
            <a:avLst/>
          </a:prstGeom>
        </p:spPr>
      </p:pic>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27374" y="4106879"/>
            <a:ext cx="664626" cy="582655"/>
          </a:xfrm>
          <a:prstGeom prst="rect">
            <a:avLst/>
          </a:prstGeom>
        </p:spPr>
      </p:pic>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3984" y="4202645"/>
            <a:ext cx="577315" cy="588116"/>
          </a:xfrm>
          <a:prstGeom prst="rect">
            <a:avLst/>
          </a:prstGeom>
        </p:spPr>
      </p:pic>
      <p:pic>
        <p:nvPicPr>
          <p:cNvPr id="68" name="Picture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76863" y="4244618"/>
            <a:ext cx="954724" cy="713632"/>
          </a:xfrm>
          <a:prstGeom prst="rect">
            <a:avLst/>
          </a:prstGeom>
        </p:spPr>
      </p:pic>
      <p:sp>
        <p:nvSpPr>
          <p:cNvPr id="28" name="Rectangle 27"/>
          <p:cNvSpPr/>
          <p:nvPr/>
        </p:nvSpPr>
        <p:spPr>
          <a:xfrm>
            <a:off x="9403535" y="3948092"/>
            <a:ext cx="572593" cy="923330"/>
          </a:xfrm>
          <a:prstGeom prst="rect">
            <a:avLst/>
          </a:prstGeom>
          <a:noFill/>
        </p:spPr>
        <p:txBody>
          <a:bodyPr wrap="none" lIns="91440" tIns="45720" rIns="91440" bIns="45720" anchor="ctr">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a:t>
            </a:r>
          </a:p>
        </p:txBody>
      </p:sp>
      <p:pic>
        <p:nvPicPr>
          <p:cNvPr id="62" name="Picture 61" descr="background rectangle">
            <a:extLst>
              <a:ext uri="{FF2B5EF4-FFF2-40B4-BE49-F238E27FC236}">
                <a16:creationId xmlns:a16="http://schemas.microsoft.com/office/drawing/2014/main" id="{A9A28A3E-8D91-473F-AC67-7558CD3C5B59}"/>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1" name="TextBox 70"/>
          <p:cNvSpPr txBox="1"/>
          <p:nvPr/>
        </p:nvSpPr>
        <p:spPr>
          <a:xfrm>
            <a:off x="2600555" y="832610"/>
            <a:ext cx="9537966" cy="769441"/>
          </a:xfrm>
          <a:prstGeom prst="rect">
            <a:avLst/>
          </a:prstGeom>
          <a:solidFill>
            <a:schemeClr val="accent2">
              <a:lumMod val="40000"/>
              <a:lumOff val="60000"/>
            </a:schemeClr>
          </a:solidFill>
        </p:spPr>
        <p:txBody>
          <a:bodyPr wrap="square" rtlCol="0">
            <a:spAutoFit/>
          </a:bodyPr>
          <a:lstStyle/>
          <a:p>
            <a:pPr algn="ctr"/>
            <a:r>
              <a:rPr lang="en-GB" sz="2200" dirty="0">
                <a:solidFill>
                  <a:schemeClr val="accent5">
                    <a:lumMod val="50000"/>
                  </a:schemeClr>
                </a:solidFill>
                <a:latin typeface="Century Gothic" panose="020B0502020202020204" pitchFamily="34" charset="0"/>
              </a:rPr>
              <a:t>Use the picture prompts to write questions and answers.  </a:t>
            </a:r>
            <a:br>
              <a:rPr lang="en-GB" sz="2200" dirty="0">
                <a:solidFill>
                  <a:schemeClr val="accent5">
                    <a:lumMod val="50000"/>
                  </a:schemeClr>
                </a:solidFill>
                <a:latin typeface="Century Gothic" panose="020B0502020202020204" pitchFamily="34" charset="0"/>
              </a:rPr>
            </a:br>
            <a:r>
              <a:rPr lang="en-GB" sz="2200" dirty="0">
                <a:solidFill>
                  <a:schemeClr val="accent5">
                    <a:lumMod val="50000"/>
                  </a:schemeClr>
                </a:solidFill>
                <a:latin typeface="Century Gothic" panose="020B0502020202020204" pitchFamily="34" charset="0"/>
              </a:rPr>
              <a:t>If mum does the task, write ‘</a:t>
            </a:r>
            <a:r>
              <a:rPr lang="en-GB" sz="2200" dirty="0" err="1">
                <a:solidFill>
                  <a:schemeClr val="accent5">
                    <a:lumMod val="50000"/>
                  </a:schemeClr>
                </a:solidFill>
                <a:latin typeface="Century Gothic" panose="020B0502020202020204" pitchFamily="34" charset="0"/>
              </a:rPr>
              <a:t>elle</a:t>
            </a:r>
            <a:r>
              <a:rPr lang="en-GB" sz="2200" dirty="0">
                <a:solidFill>
                  <a:schemeClr val="accent5">
                    <a:lumMod val="50000"/>
                  </a:schemeClr>
                </a:solidFill>
                <a:latin typeface="Century Gothic" panose="020B0502020202020204" pitchFamily="34" charset="0"/>
              </a:rPr>
              <a:t>…+ verb’. For dad, write ‘</a:t>
            </a:r>
            <a:r>
              <a:rPr lang="en-GB" sz="2200" dirty="0" err="1">
                <a:solidFill>
                  <a:schemeClr val="accent5">
                    <a:lumMod val="50000"/>
                  </a:schemeClr>
                </a:solidFill>
                <a:latin typeface="Century Gothic" panose="020B0502020202020204" pitchFamily="34" charset="0"/>
              </a:rPr>
              <a:t>il</a:t>
            </a:r>
            <a:r>
              <a:rPr lang="en-GB" sz="2200" dirty="0">
                <a:solidFill>
                  <a:schemeClr val="accent5">
                    <a:lumMod val="50000"/>
                  </a:schemeClr>
                </a:solidFill>
                <a:latin typeface="Century Gothic" panose="020B0502020202020204" pitchFamily="34" charset="0"/>
              </a:rPr>
              <a:t>…+ verb’. </a:t>
            </a:r>
          </a:p>
        </p:txBody>
      </p:sp>
      <p:sp>
        <p:nvSpPr>
          <p:cNvPr id="72" name="Title 3">
            <a:extLst>
              <a:ext uri="{FF2B5EF4-FFF2-40B4-BE49-F238E27FC236}">
                <a16:creationId xmlns:a16="http://schemas.microsoft.com/office/drawing/2014/main" id="{11B8A58E-7DCA-4D71-B17F-C9A49A944995}"/>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0" name="Rounded Rectangle 46">
            <a:extLst>
              <a:ext uri="{FF2B5EF4-FFF2-40B4-BE49-F238E27FC236}">
                <a16:creationId xmlns:a16="http://schemas.microsoft.com/office/drawing/2014/main" id="{62B433BD-4D62-4E76-BD21-E3DAA126017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3" name="Picture 2" descr="Single Bed Clip Art">
            <a:extLst>
              <a:ext uri="{FF2B5EF4-FFF2-40B4-BE49-F238E27FC236}">
                <a16:creationId xmlns:a16="http://schemas.microsoft.com/office/drawing/2014/main" id="{57A74039-A777-478B-818D-22E2CE9EB7E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1476" y="1928850"/>
            <a:ext cx="1205250" cy="67895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Cooking Pans Glove Clip Art">
            <a:extLst>
              <a:ext uri="{FF2B5EF4-FFF2-40B4-BE49-F238E27FC236}">
                <a16:creationId xmlns:a16="http://schemas.microsoft.com/office/drawing/2014/main" id="{ECE72ABA-1671-4B4A-A0C9-5D507CA31C8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42953" y="1699479"/>
            <a:ext cx="1024016" cy="74070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Bucket, Cleaning, Supplies, Housework, Household">
            <a:extLst>
              <a:ext uri="{FF2B5EF4-FFF2-40B4-BE49-F238E27FC236}">
                <a16:creationId xmlns:a16="http://schemas.microsoft.com/office/drawing/2014/main" id="{EF9279B6-27C9-41B8-8BE1-C3FC23C4D95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13632" y="4072326"/>
            <a:ext cx="1205250" cy="114634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47137" y="4161764"/>
            <a:ext cx="656706" cy="752319"/>
          </a:xfrm>
          <a:prstGeom prst="rect">
            <a:avLst/>
          </a:prstGeom>
        </p:spPr>
      </p:pic>
    </p:spTree>
    <p:extLst>
      <p:ext uri="{BB962C8B-B14F-4D97-AF65-F5344CB8AC3E}">
        <p14:creationId xmlns:p14="http://schemas.microsoft.com/office/powerpoint/2010/main" val="270346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9" grpId="0"/>
      <p:bldP spid="40" grpId="0"/>
      <p:bldP spid="45" grpId="0"/>
      <p:bldP spid="46" grpId="0"/>
      <p:bldP spid="57" grpId="0"/>
      <p:bldP spid="58" grpId="0"/>
      <p:bldP spid="59" grpId="0"/>
      <p:bldP spid="60" grpId="0"/>
      <p:bldP spid="61" grpId="0"/>
      <p:bldP spid="63" grpId="0"/>
      <p:bldP spid="71" grpId="0" animBg="1"/>
      <p:bldP spid="7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7294" y="1335291"/>
            <a:ext cx="1441458" cy="337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979944"/>
            <a:ext cx="2770208" cy="2621470"/>
          </a:xfrm>
          <a:prstGeom prst="rect">
            <a:avLst/>
          </a:prstGeom>
        </p:spPr>
      </p:pic>
      <p:sp>
        <p:nvSpPr>
          <p:cNvPr id="6" name="TextBox 5"/>
          <p:cNvSpPr txBox="1"/>
          <p:nvPr/>
        </p:nvSpPr>
        <p:spPr>
          <a:xfrm>
            <a:off x="1680708" y="4878056"/>
            <a:ext cx="9553074" cy="1323439"/>
          </a:xfrm>
          <a:prstGeom prst="rect">
            <a:avLst/>
          </a:prstGeom>
          <a:noFill/>
        </p:spPr>
        <p:txBody>
          <a:bodyPr wrap="square" rtlCol="0">
            <a:spAutoFit/>
          </a:bodyPr>
          <a:lstStyle/>
          <a:p>
            <a:r>
              <a:rPr lang="en-GB" sz="8000" dirty="0">
                <a:solidFill>
                  <a:schemeClr val="accent5">
                    <a:lumMod val="50000"/>
                  </a:schemeClr>
                </a:solidFill>
                <a:latin typeface="Century Gothic" panose="020B0502020202020204" pitchFamily="34" charset="0"/>
              </a:rPr>
              <a:t>Je </a:t>
            </a:r>
            <a:r>
              <a:rPr lang="en-GB" sz="8000" dirty="0" err="1">
                <a:solidFill>
                  <a:schemeClr val="accent5">
                    <a:lumMod val="50000"/>
                  </a:schemeClr>
                </a:solidFill>
                <a:latin typeface="Century Gothic" panose="020B0502020202020204" pitchFamily="34" charset="0"/>
              </a:rPr>
              <a:t>fais</a:t>
            </a:r>
            <a:r>
              <a:rPr lang="en-GB" sz="8000" dirty="0">
                <a:solidFill>
                  <a:schemeClr val="accent5">
                    <a:lumMod val="50000"/>
                  </a:schemeClr>
                </a:solidFill>
                <a:latin typeface="Century Gothic" panose="020B0502020202020204" pitchFamily="34" charset="0"/>
              </a:rPr>
              <a:t> les courses.</a:t>
            </a:r>
          </a:p>
        </p:txBody>
      </p:sp>
      <p:pic>
        <p:nvPicPr>
          <p:cNvPr id="7" name="Picture 6" descr="background rectangle">
            <a:extLst>
              <a:ext uri="{FF2B5EF4-FFF2-40B4-BE49-F238E27FC236}">
                <a16:creationId xmlns:a16="http://schemas.microsoft.com/office/drawing/2014/main" id="{AB9819A2-01FE-4D7A-9DB3-716E3323DB9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0C51C6FE-BEDD-44E5-9F88-35DA9CD61C69}"/>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 </a:t>
            </a:r>
            <a:r>
              <a:rPr lang="en-GB" sz="3600" b="1" dirty="0" err="1">
                <a:solidFill>
                  <a:schemeClr val="bg1"/>
                </a:solidFill>
              </a:rPr>
              <a:t>C’est</a:t>
            </a:r>
            <a:r>
              <a:rPr lang="en-GB" sz="3600" b="1" dirty="0">
                <a:solidFill>
                  <a:schemeClr val="bg1"/>
                </a:solidFill>
              </a:rPr>
              <a:t> quoi ?</a:t>
            </a:r>
          </a:p>
        </p:txBody>
      </p:sp>
      <p:sp>
        <p:nvSpPr>
          <p:cNvPr id="9" name="Rounded Rectangle 46">
            <a:extLst>
              <a:ext uri="{FF2B5EF4-FFF2-40B4-BE49-F238E27FC236}">
                <a16:creationId xmlns:a16="http://schemas.microsoft.com/office/drawing/2014/main" id="{59F3B400-C8FC-4523-9C72-316A58BB92D8}"/>
              </a:ext>
            </a:extLst>
          </p:cNvPr>
          <p:cNvSpPr/>
          <p:nvPr/>
        </p:nvSpPr>
        <p:spPr>
          <a:xfrm>
            <a:off x="9722734" y="249869"/>
            <a:ext cx="2187186" cy="40663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9572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24263" y="4788569"/>
            <a:ext cx="9553074" cy="1323439"/>
          </a:xfrm>
          <a:prstGeom prst="rect">
            <a:avLst/>
          </a:prstGeom>
          <a:noFill/>
        </p:spPr>
        <p:txBody>
          <a:bodyPr wrap="square" rtlCol="0">
            <a:spAutoFit/>
          </a:bodyPr>
          <a:lstStyle/>
          <a:p>
            <a:r>
              <a:rPr lang="en-GB" sz="8000" dirty="0">
                <a:solidFill>
                  <a:schemeClr val="accent5">
                    <a:lumMod val="50000"/>
                  </a:schemeClr>
                </a:solidFill>
                <a:latin typeface="Century Gothic" panose="020B0502020202020204" pitchFamily="34" charset="0"/>
              </a:rPr>
              <a:t>Elle fait les devoirs.</a:t>
            </a:r>
          </a:p>
        </p:txBody>
      </p:sp>
      <p:pic>
        <p:nvPicPr>
          <p:cNvPr id="7" name="Picture 2" descr="C:\Users\wdj\Google Drive\Primary\Y5 SoW\From Tracy\Pronouns\sh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4263" y="1212937"/>
            <a:ext cx="4195872" cy="320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Notepad Issue Write - Free image on Pixabay">
            <a:extLst>
              <a:ext uri="{FF2B5EF4-FFF2-40B4-BE49-F238E27FC236}">
                <a16:creationId xmlns:a16="http://schemas.microsoft.com/office/drawing/2014/main" id="{3BE5AD03-0858-4622-996F-3646B18FAA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3019" y="1817624"/>
            <a:ext cx="2664718" cy="2589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background rectangle">
            <a:extLst>
              <a:ext uri="{FF2B5EF4-FFF2-40B4-BE49-F238E27FC236}">
                <a16:creationId xmlns:a16="http://schemas.microsoft.com/office/drawing/2014/main" id="{D202C3BB-315D-4D3C-B5D4-E2ABE658CAB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794306E2-3436-4201-90F5-5808F5B71472}"/>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 </a:t>
            </a:r>
            <a:r>
              <a:rPr lang="en-GB" sz="3600" b="1" dirty="0" err="1">
                <a:solidFill>
                  <a:schemeClr val="bg1"/>
                </a:solidFill>
              </a:rPr>
              <a:t>C’est</a:t>
            </a:r>
            <a:r>
              <a:rPr lang="en-GB" sz="3600" b="1" dirty="0">
                <a:solidFill>
                  <a:schemeClr val="bg1"/>
                </a:solidFill>
              </a:rPr>
              <a:t> quoi ?</a:t>
            </a:r>
          </a:p>
        </p:txBody>
      </p:sp>
      <p:sp>
        <p:nvSpPr>
          <p:cNvPr id="15" name="Rounded Rectangle 46">
            <a:extLst>
              <a:ext uri="{FF2B5EF4-FFF2-40B4-BE49-F238E27FC236}">
                <a16:creationId xmlns:a16="http://schemas.microsoft.com/office/drawing/2014/main" id="{131E786B-F590-47E0-A256-DB36A1CDD3B3}"/>
              </a:ext>
            </a:extLst>
          </p:cNvPr>
          <p:cNvSpPr/>
          <p:nvPr/>
        </p:nvSpPr>
        <p:spPr>
          <a:xfrm>
            <a:off x="9722734" y="249869"/>
            <a:ext cx="2187186" cy="40663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524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8BCFF9-C35E-8743-AB35-81D5FC42D55F}"/>
              </a:ext>
            </a:extLst>
          </p:cNvPr>
          <p:cNvSpPr>
            <a:spLocks noGrp="1"/>
          </p:cNvSpPr>
          <p:nvPr>
            <p:ph type="title"/>
          </p:nvPr>
        </p:nvSpPr>
        <p:spPr>
          <a:xfrm>
            <a:off x="113600" y="-139062"/>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ain</a:t>
            </a:r>
            <a:r>
              <a:rPr lang="en-GB" sz="12000" b="1" dirty="0">
                <a:solidFill>
                  <a:srgbClr val="1F4E79"/>
                </a:solidFill>
                <a:latin typeface="Century Gothic" panose="020B0502020202020204" pitchFamily="34" charset="0"/>
                <a:ea typeface="+mn-ea"/>
                <a:cs typeface="Calibri" panose="020F0502020204030204" pitchFamily="34" charset="0"/>
              </a:rPr>
              <a:t>/in</a:t>
            </a:r>
            <a:endParaRPr lang="en-US" dirty="0"/>
          </a:p>
        </p:txBody>
      </p:sp>
      <p:pic>
        <p:nvPicPr>
          <p:cNvPr id="2050" name="Picture 2" descr="a trai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4012479" y="885802"/>
            <a:ext cx="4689987" cy="357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7165" y="4399747"/>
            <a:ext cx="499766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tr</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ain</a:t>
            </a:r>
          </a:p>
        </p:txBody>
      </p:sp>
    </p:spTree>
    <p:extLst>
      <p:ext uri="{BB962C8B-B14F-4D97-AF65-F5344CB8AC3E}">
        <p14:creationId xmlns:p14="http://schemas.microsoft.com/office/powerpoint/2010/main" val="229248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24263" y="4759994"/>
            <a:ext cx="9553074" cy="1323439"/>
          </a:xfrm>
          <a:prstGeom prst="rect">
            <a:avLst/>
          </a:prstGeom>
          <a:noFill/>
        </p:spPr>
        <p:txBody>
          <a:bodyPr wrap="square" rtlCol="0">
            <a:spAutoFit/>
          </a:bodyPr>
          <a:lstStyle/>
          <a:p>
            <a:r>
              <a:rPr lang="en-GB" sz="8000" dirty="0" err="1">
                <a:solidFill>
                  <a:schemeClr val="accent5">
                    <a:lumMod val="50000"/>
                  </a:schemeClr>
                </a:solidFill>
                <a:latin typeface="Century Gothic" panose="020B0502020202020204" pitchFamily="34" charset="0"/>
              </a:rPr>
              <a:t>Tu</a:t>
            </a:r>
            <a:r>
              <a:rPr lang="en-GB" sz="8000" dirty="0">
                <a:solidFill>
                  <a:schemeClr val="accent5">
                    <a:lumMod val="50000"/>
                  </a:schemeClr>
                </a:solidFill>
                <a:latin typeface="Century Gothic" panose="020B0502020202020204" pitchFamily="34" charset="0"/>
              </a:rPr>
              <a:t> </a:t>
            </a:r>
            <a:r>
              <a:rPr lang="en-GB" sz="8000" dirty="0" err="1">
                <a:solidFill>
                  <a:schemeClr val="accent5">
                    <a:lumMod val="50000"/>
                  </a:schemeClr>
                </a:solidFill>
                <a:latin typeface="Century Gothic" panose="020B0502020202020204" pitchFamily="34" charset="0"/>
              </a:rPr>
              <a:t>fais</a:t>
            </a:r>
            <a:r>
              <a:rPr lang="en-GB" sz="8000" dirty="0">
                <a:solidFill>
                  <a:schemeClr val="accent5">
                    <a:lumMod val="50000"/>
                  </a:schemeClr>
                </a:solidFill>
                <a:latin typeface="Century Gothic" panose="020B0502020202020204" pitchFamily="34" charset="0"/>
              </a:rPr>
              <a:t> le ménage.</a:t>
            </a:r>
          </a:p>
        </p:txBody>
      </p:sp>
      <p:pic>
        <p:nvPicPr>
          <p:cNvPr id="5" name="Picture 3" descr="C:\Users\wdj\Google Drive\Primary\Y5 SoW\From Tracy\Pronouns\yo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379" y="1563821"/>
            <a:ext cx="3426411" cy="301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Bucket, Cleaning, Supplies, Housework, Household">
            <a:extLst>
              <a:ext uri="{FF2B5EF4-FFF2-40B4-BE49-F238E27FC236}">
                <a16:creationId xmlns:a16="http://schemas.microsoft.com/office/drawing/2014/main" id="{CDE19CE2-CCD0-414B-A0A1-E3A196F11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8009" y="1594030"/>
            <a:ext cx="3140067" cy="29865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background rectangle">
            <a:extLst>
              <a:ext uri="{FF2B5EF4-FFF2-40B4-BE49-F238E27FC236}">
                <a16:creationId xmlns:a16="http://schemas.microsoft.com/office/drawing/2014/main" id="{36A5EBD4-5402-425B-A5FB-6BFDD77341D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8447DDD3-90B0-4BE7-896D-DC1DC806B7CD}"/>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 </a:t>
            </a:r>
            <a:r>
              <a:rPr lang="en-GB" sz="3600" b="1" dirty="0" err="1">
                <a:solidFill>
                  <a:schemeClr val="bg1"/>
                </a:solidFill>
              </a:rPr>
              <a:t>C’est</a:t>
            </a:r>
            <a:r>
              <a:rPr lang="en-GB" sz="3600" b="1" dirty="0">
                <a:solidFill>
                  <a:schemeClr val="bg1"/>
                </a:solidFill>
              </a:rPr>
              <a:t> quoi ?</a:t>
            </a:r>
          </a:p>
        </p:txBody>
      </p:sp>
      <p:sp>
        <p:nvSpPr>
          <p:cNvPr id="15" name="Rounded Rectangle 46">
            <a:extLst>
              <a:ext uri="{FF2B5EF4-FFF2-40B4-BE49-F238E27FC236}">
                <a16:creationId xmlns:a16="http://schemas.microsoft.com/office/drawing/2014/main" id="{B8D8613C-698F-4543-B029-482D28D49C37}"/>
              </a:ext>
            </a:extLst>
          </p:cNvPr>
          <p:cNvSpPr/>
          <p:nvPr/>
        </p:nvSpPr>
        <p:spPr>
          <a:xfrm>
            <a:off x="9722734" y="249869"/>
            <a:ext cx="2187186" cy="40663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121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60090" y="4917228"/>
            <a:ext cx="9553074" cy="1323439"/>
          </a:xfrm>
          <a:prstGeom prst="rect">
            <a:avLst/>
          </a:prstGeom>
          <a:noFill/>
        </p:spPr>
        <p:txBody>
          <a:bodyPr wrap="square" rtlCol="0">
            <a:spAutoFit/>
          </a:bodyPr>
          <a:lstStyle/>
          <a:p>
            <a:r>
              <a:rPr lang="en-GB" sz="8000" dirty="0">
                <a:solidFill>
                  <a:schemeClr val="accent5">
                    <a:lumMod val="50000"/>
                  </a:schemeClr>
                </a:solidFill>
                <a:latin typeface="Century Gothic" panose="020B0502020202020204" pitchFamily="34" charset="0"/>
              </a:rPr>
              <a:t>Il fait </a:t>
            </a:r>
            <a:r>
              <a:rPr lang="en-GB" sz="8000" dirty="0" err="1">
                <a:solidFill>
                  <a:schemeClr val="accent5">
                    <a:lumMod val="50000"/>
                  </a:schemeClr>
                </a:solidFill>
                <a:latin typeface="Century Gothic" panose="020B0502020202020204" pitchFamily="34" charset="0"/>
              </a:rPr>
              <a:t>une</a:t>
            </a:r>
            <a:r>
              <a:rPr lang="en-GB" sz="8000" dirty="0">
                <a:solidFill>
                  <a:schemeClr val="accent5">
                    <a:lumMod val="50000"/>
                  </a:schemeClr>
                </a:solidFill>
                <a:latin typeface="Century Gothic" panose="020B0502020202020204" pitchFamily="34" charset="0"/>
              </a:rPr>
              <a:t> </a:t>
            </a:r>
            <a:r>
              <a:rPr lang="en-GB" sz="8000" dirty="0" err="1">
                <a:solidFill>
                  <a:schemeClr val="accent5">
                    <a:lumMod val="50000"/>
                  </a:schemeClr>
                </a:solidFill>
                <a:latin typeface="Century Gothic" panose="020B0502020202020204" pitchFamily="34" charset="0"/>
              </a:rPr>
              <a:t>activité</a:t>
            </a:r>
            <a:r>
              <a:rPr lang="en-GB" sz="8000" dirty="0">
                <a:solidFill>
                  <a:schemeClr val="accent5">
                    <a:lumMod val="50000"/>
                  </a:schemeClr>
                </a:solidFill>
                <a:latin typeface="Century Gothic" panose="020B0502020202020204" pitchFamily="34" charset="0"/>
              </a:rPr>
              <a:t>.</a:t>
            </a:r>
          </a:p>
        </p:txBody>
      </p:sp>
      <p:pic>
        <p:nvPicPr>
          <p:cNvPr id="7" name="Picture 2" descr="C:\Users\wdj\Google Drive\Primary\Y5 SoW\From Tracy\Pronouns\h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8456" y="1766491"/>
            <a:ext cx="3958760" cy="292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ackground rectangle">
            <a:extLst>
              <a:ext uri="{FF2B5EF4-FFF2-40B4-BE49-F238E27FC236}">
                <a16:creationId xmlns:a16="http://schemas.microsoft.com/office/drawing/2014/main" id="{EBFC2079-FD45-4099-9EEA-F339B51E02C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6D521351-2BDF-4B62-9090-DDC5E9A39332}"/>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 </a:t>
            </a:r>
            <a:r>
              <a:rPr lang="en-GB" sz="3600" b="1" dirty="0" err="1">
                <a:solidFill>
                  <a:schemeClr val="bg1"/>
                </a:solidFill>
              </a:rPr>
              <a:t>C’est</a:t>
            </a:r>
            <a:r>
              <a:rPr lang="en-GB" sz="3600" b="1" dirty="0">
                <a:solidFill>
                  <a:schemeClr val="bg1"/>
                </a:solidFill>
              </a:rPr>
              <a:t> quoi ?</a:t>
            </a:r>
          </a:p>
        </p:txBody>
      </p:sp>
      <p:sp>
        <p:nvSpPr>
          <p:cNvPr id="15" name="Rounded Rectangle 46">
            <a:extLst>
              <a:ext uri="{FF2B5EF4-FFF2-40B4-BE49-F238E27FC236}">
                <a16:creationId xmlns:a16="http://schemas.microsoft.com/office/drawing/2014/main" id="{7F1097D2-0581-4129-85C5-85AE3ABE10E7}"/>
              </a:ext>
            </a:extLst>
          </p:cNvPr>
          <p:cNvSpPr/>
          <p:nvPr/>
        </p:nvSpPr>
        <p:spPr>
          <a:xfrm>
            <a:off x="9722734" y="249869"/>
            <a:ext cx="2187186" cy="40663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9" name="Group 8"/>
          <p:cNvGrpSpPr/>
          <p:nvPr/>
        </p:nvGrpSpPr>
        <p:grpSpPr>
          <a:xfrm>
            <a:off x="6865186" y="2532436"/>
            <a:ext cx="4407865" cy="2163409"/>
            <a:chOff x="532625" y="3856269"/>
            <a:chExt cx="3703559" cy="1714855"/>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700" y="4145138"/>
              <a:ext cx="1791735" cy="115268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625" y="3856269"/>
              <a:ext cx="1621869" cy="148130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6974" y="4184063"/>
              <a:ext cx="1809210" cy="1387061"/>
            </a:xfrm>
            <a:prstGeom prst="rect">
              <a:avLst/>
            </a:prstGeom>
          </p:spPr>
        </p:pic>
      </p:grpSp>
    </p:spTree>
    <p:extLst>
      <p:ext uri="{BB962C8B-B14F-4D97-AF65-F5344CB8AC3E}">
        <p14:creationId xmlns:p14="http://schemas.microsoft.com/office/powerpoint/2010/main" val="311902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96001" y="4857750"/>
            <a:ext cx="9553074" cy="1323439"/>
          </a:xfrm>
          <a:prstGeom prst="rect">
            <a:avLst/>
          </a:prstGeom>
          <a:noFill/>
        </p:spPr>
        <p:txBody>
          <a:bodyPr wrap="square" rtlCol="0">
            <a:spAutoFit/>
          </a:bodyPr>
          <a:lstStyle/>
          <a:p>
            <a:r>
              <a:rPr lang="en-GB" sz="8000" dirty="0">
                <a:solidFill>
                  <a:schemeClr val="accent5">
                    <a:lumMod val="50000"/>
                  </a:schemeClr>
                </a:solidFill>
                <a:latin typeface="Century Gothic" panose="020B0502020202020204" pitchFamily="34" charset="0"/>
              </a:rPr>
              <a:t>Je </a:t>
            </a:r>
            <a:r>
              <a:rPr lang="en-GB" sz="8000" dirty="0" err="1">
                <a:solidFill>
                  <a:schemeClr val="accent5">
                    <a:lumMod val="50000"/>
                  </a:schemeClr>
                </a:solidFill>
                <a:latin typeface="Century Gothic" panose="020B0502020202020204" pitchFamily="34" charset="0"/>
              </a:rPr>
              <a:t>fais</a:t>
            </a:r>
            <a:r>
              <a:rPr lang="en-GB" sz="8000" dirty="0">
                <a:solidFill>
                  <a:schemeClr val="accent5">
                    <a:lumMod val="50000"/>
                  </a:schemeClr>
                </a:solidFill>
                <a:latin typeface="Century Gothic" panose="020B0502020202020204" pitchFamily="34" charset="0"/>
              </a:rPr>
              <a:t> la cuisine.</a:t>
            </a:r>
          </a:p>
        </p:txBody>
      </p:sp>
      <p:pic>
        <p:nvPicPr>
          <p:cNvPr id="5" name="Picture 2" descr="C:\Users\wdj\Google Drive\Primary\Y5 SoW\From Tracy\Pronouns\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2944" y="1528717"/>
            <a:ext cx="1270712" cy="297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Cooking Pans Glove Clip Art">
            <a:extLst>
              <a:ext uri="{FF2B5EF4-FFF2-40B4-BE49-F238E27FC236}">
                <a16:creationId xmlns:a16="http://schemas.microsoft.com/office/drawing/2014/main" id="{844293A7-8462-4952-9E04-C04BBC751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6834" y="2000250"/>
            <a:ext cx="3046522" cy="22036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background rectangle">
            <a:extLst>
              <a:ext uri="{FF2B5EF4-FFF2-40B4-BE49-F238E27FC236}">
                <a16:creationId xmlns:a16="http://schemas.microsoft.com/office/drawing/2014/main" id="{DA1EF2F0-1301-457D-A41E-1F9FDAE593C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9FE5349B-9CEF-4E1C-BCAF-7356B82D387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 </a:t>
            </a:r>
            <a:r>
              <a:rPr lang="en-GB" sz="3600" b="1" dirty="0" err="1">
                <a:solidFill>
                  <a:schemeClr val="bg1"/>
                </a:solidFill>
              </a:rPr>
              <a:t>C’est</a:t>
            </a:r>
            <a:r>
              <a:rPr lang="en-GB" sz="3600" b="1" dirty="0">
                <a:solidFill>
                  <a:schemeClr val="bg1"/>
                </a:solidFill>
              </a:rPr>
              <a:t> quoi ?</a:t>
            </a:r>
          </a:p>
        </p:txBody>
      </p:sp>
      <p:sp>
        <p:nvSpPr>
          <p:cNvPr id="15" name="Rounded Rectangle 46">
            <a:extLst>
              <a:ext uri="{FF2B5EF4-FFF2-40B4-BE49-F238E27FC236}">
                <a16:creationId xmlns:a16="http://schemas.microsoft.com/office/drawing/2014/main" id="{FBCDB14F-642D-43A4-9EFC-6806A3E847B2}"/>
              </a:ext>
            </a:extLst>
          </p:cNvPr>
          <p:cNvSpPr/>
          <p:nvPr/>
        </p:nvSpPr>
        <p:spPr>
          <a:xfrm>
            <a:off x="9722734" y="249869"/>
            <a:ext cx="2187186" cy="40663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2486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47556" y="5016188"/>
            <a:ext cx="9553074" cy="1323439"/>
          </a:xfrm>
          <a:prstGeom prst="rect">
            <a:avLst/>
          </a:prstGeom>
          <a:noFill/>
        </p:spPr>
        <p:txBody>
          <a:bodyPr wrap="square" rtlCol="0">
            <a:spAutoFit/>
          </a:bodyPr>
          <a:lstStyle/>
          <a:p>
            <a:r>
              <a:rPr lang="en-GB" sz="8000" dirty="0" err="1">
                <a:solidFill>
                  <a:schemeClr val="accent5">
                    <a:lumMod val="50000"/>
                  </a:schemeClr>
                </a:solidFill>
                <a:latin typeface="Century Gothic" panose="020B0502020202020204" pitchFamily="34" charset="0"/>
              </a:rPr>
              <a:t>Tu</a:t>
            </a:r>
            <a:r>
              <a:rPr lang="en-GB" sz="8000" dirty="0">
                <a:solidFill>
                  <a:schemeClr val="accent5">
                    <a:lumMod val="50000"/>
                  </a:schemeClr>
                </a:solidFill>
                <a:latin typeface="Century Gothic" panose="020B0502020202020204" pitchFamily="34" charset="0"/>
              </a:rPr>
              <a:t> </a:t>
            </a:r>
            <a:r>
              <a:rPr lang="en-GB" sz="8000" dirty="0" err="1">
                <a:solidFill>
                  <a:schemeClr val="accent5">
                    <a:lumMod val="50000"/>
                  </a:schemeClr>
                </a:solidFill>
                <a:latin typeface="Century Gothic" panose="020B0502020202020204" pitchFamily="34" charset="0"/>
              </a:rPr>
              <a:t>fais</a:t>
            </a:r>
            <a:r>
              <a:rPr lang="en-GB" sz="8000" dirty="0">
                <a:solidFill>
                  <a:schemeClr val="accent5">
                    <a:lumMod val="50000"/>
                  </a:schemeClr>
                </a:solidFill>
                <a:latin typeface="Century Gothic" panose="020B0502020202020204" pitchFamily="34" charset="0"/>
              </a:rPr>
              <a:t> le </a:t>
            </a:r>
            <a:r>
              <a:rPr lang="en-GB" sz="8000" dirty="0" err="1">
                <a:solidFill>
                  <a:schemeClr val="accent5">
                    <a:lumMod val="50000"/>
                  </a:schemeClr>
                </a:solidFill>
                <a:latin typeface="Century Gothic" panose="020B0502020202020204" pitchFamily="34" charset="0"/>
              </a:rPr>
              <a:t>modèle</a:t>
            </a:r>
            <a:r>
              <a:rPr lang="en-GB" sz="8000" dirty="0">
                <a:solidFill>
                  <a:schemeClr val="accent5">
                    <a:lumMod val="50000"/>
                  </a:schemeClr>
                </a:solidFill>
                <a:latin typeface="Century Gothic" panose="020B0502020202020204" pitchFamily="34" charset="0"/>
              </a:rPr>
              <a:t>.</a:t>
            </a:r>
          </a:p>
        </p:txBody>
      </p:sp>
      <p:pic>
        <p:nvPicPr>
          <p:cNvPr id="7" name="Picture 3" descr="C:\Users\wdj\Google Drive\Primary\Y5 SoW\From Tracy\Pronouns\yo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083" y="1162207"/>
            <a:ext cx="4077285" cy="358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background rectangle">
            <a:extLst>
              <a:ext uri="{FF2B5EF4-FFF2-40B4-BE49-F238E27FC236}">
                <a16:creationId xmlns:a16="http://schemas.microsoft.com/office/drawing/2014/main" id="{9A211841-ED91-492A-90EB-819B3A8EDD7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F8B2F974-D715-48AD-8D6D-588CB36FB985}"/>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 </a:t>
            </a:r>
            <a:r>
              <a:rPr lang="en-GB" sz="3600" b="1" dirty="0" err="1">
                <a:solidFill>
                  <a:schemeClr val="bg1"/>
                </a:solidFill>
              </a:rPr>
              <a:t>C’est</a:t>
            </a:r>
            <a:r>
              <a:rPr lang="en-GB" sz="3600" b="1" dirty="0">
                <a:solidFill>
                  <a:schemeClr val="bg1"/>
                </a:solidFill>
              </a:rPr>
              <a:t> quoi ?</a:t>
            </a:r>
          </a:p>
        </p:txBody>
      </p:sp>
      <p:sp>
        <p:nvSpPr>
          <p:cNvPr id="16" name="Rounded Rectangle 46">
            <a:extLst>
              <a:ext uri="{FF2B5EF4-FFF2-40B4-BE49-F238E27FC236}">
                <a16:creationId xmlns:a16="http://schemas.microsoft.com/office/drawing/2014/main" id="{C9EDAE5E-C0FE-4872-B102-87E60D60935A}"/>
              </a:ext>
            </a:extLst>
          </p:cNvPr>
          <p:cNvSpPr/>
          <p:nvPr/>
        </p:nvSpPr>
        <p:spPr>
          <a:xfrm>
            <a:off x="9722734" y="249869"/>
            <a:ext cx="2187186" cy="40663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3671" y="1957321"/>
            <a:ext cx="2439561" cy="2794748"/>
          </a:xfrm>
          <a:prstGeom prst="rect">
            <a:avLst/>
          </a:prstGeom>
        </p:spPr>
      </p:pic>
    </p:spTree>
    <p:extLst>
      <p:ext uri="{BB962C8B-B14F-4D97-AF65-F5344CB8AC3E}">
        <p14:creationId xmlns:p14="http://schemas.microsoft.com/office/powerpoint/2010/main" val="421108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45691" y="4586304"/>
            <a:ext cx="9553074" cy="1323439"/>
          </a:xfrm>
          <a:prstGeom prst="rect">
            <a:avLst/>
          </a:prstGeom>
          <a:noFill/>
        </p:spPr>
        <p:txBody>
          <a:bodyPr wrap="square" rtlCol="0">
            <a:spAutoFit/>
          </a:bodyPr>
          <a:lstStyle/>
          <a:p>
            <a:r>
              <a:rPr lang="en-GB" sz="8000" dirty="0">
                <a:solidFill>
                  <a:schemeClr val="accent5">
                    <a:lumMod val="50000"/>
                  </a:schemeClr>
                </a:solidFill>
                <a:latin typeface="Century Gothic" panose="020B0502020202020204" pitchFamily="34" charset="0"/>
              </a:rPr>
              <a:t>Je </a:t>
            </a:r>
            <a:r>
              <a:rPr lang="en-GB" sz="8000" dirty="0" err="1">
                <a:solidFill>
                  <a:schemeClr val="accent5">
                    <a:lumMod val="50000"/>
                  </a:schemeClr>
                </a:solidFill>
                <a:latin typeface="Century Gothic" panose="020B0502020202020204" pitchFamily="34" charset="0"/>
              </a:rPr>
              <a:t>fais</a:t>
            </a:r>
            <a:r>
              <a:rPr lang="en-GB" sz="8000" dirty="0">
                <a:solidFill>
                  <a:schemeClr val="accent5">
                    <a:lumMod val="50000"/>
                  </a:schemeClr>
                </a:solidFill>
                <a:latin typeface="Century Gothic" panose="020B0502020202020204" pitchFamily="34" charset="0"/>
              </a:rPr>
              <a:t> le lit.</a:t>
            </a:r>
          </a:p>
        </p:txBody>
      </p:sp>
      <p:pic>
        <p:nvPicPr>
          <p:cNvPr id="5"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8609" y="1272229"/>
            <a:ext cx="1441458" cy="337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background rectangle">
            <a:extLst>
              <a:ext uri="{FF2B5EF4-FFF2-40B4-BE49-F238E27FC236}">
                <a16:creationId xmlns:a16="http://schemas.microsoft.com/office/drawing/2014/main" id="{03463F02-938A-49D4-9B16-7636FA3FF46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0DE8C225-0E8B-4F55-950E-F6549B377305}"/>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 </a:t>
            </a:r>
            <a:r>
              <a:rPr lang="en-GB" sz="3600" b="1" dirty="0" err="1">
                <a:solidFill>
                  <a:schemeClr val="bg1"/>
                </a:solidFill>
              </a:rPr>
              <a:t>C’est</a:t>
            </a:r>
            <a:r>
              <a:rPr lang="en-GB" sz="3600" b="1" dirty="0">
                <a:solidFill>
                  <a:schemeClr val="bg1"/>
                </a:solidFill>
              </a:rPr>
              <a:t> quoi ?</a:t>
            </a:r>
          </a:p>
        </p:txBody>
      </p:sp>
      <p:sp>
        <p:nvSpPr>
          <p:cNvPr id="14" name="Rounded Rectangle 46">
            <a:extLst>
              <a:ext uri="{FF2B5EF4-FFF2-40B4-BE49-F238E27FC236}">
                <a16:creationId xmlns:a16="http://schemas.microsoft.com/office/drawing/2014/main" id="{F3C86A55-F704-4868-9BEE-A78BA1011A1D}"/>
              </a:ext>
            </a:extLst>
          </p:cNvPr>
          <p:cNvSpPr/>
          <p:nvPr/>
        </p:nvSpPr>
        <p:spPr>
          <a:xfrm>
            <a:off x="9722734" y="249869"/>
            <a:ext cx="2187186" cy="40663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2" descr="Single Bed Clip Art">
            <a:extLst>
              <a:ext uri="{FF2B5EF4-FFF2-40B4-BE49-F238E27FC236}">
                <a16:creationId xmlns:a16="http://schemas.microsoft.com/office/drawing/2014/main" id="{57A74039-A777-478B-818D-22E2CE9EB7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5895" y="2156078"/>
            <a:ext cx="4314014" cy="243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09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50D86D04-2F36-4108-B7FF-F92B897982E2}"/>
              </a:ext>
            </a:extLst>
          </p:cNvPr>
          <p:cNvGraphicFramePr>
            <a:graphicFrameLocks noGrp="1"/>
          </p:cNvGraphicFramePr>
          <p:nvPr>
            <p:extLst>
              <p:ext uri="{D42A27DB-BD31-4B8C-83A1-F6EECF244321}">
                <p14:modId xmlns:p14="http://schemas.microsoft.com/office/powerpoint/2010/main" val="2812751305"/>
              </p:ext>
            </p:extLst>
          </p:nvPr>
        </p:nvGraphicFramePr>
        <p:xfrm>
          <a:off x="5323711" y="833376"/>
          <a:ext cx="6679236" cy="5359080"/>
        </p:xfrm>
        <a:graphic>
          <a:graphicData uri="http://schemas.openxmlformats.org/drawingml/2006/table">
            <a:tbl>
              <a:tblPr firstRow="1" bandRow="1">
                <a:tableStyleId>{21E4AEA4-8DFA-4A89-87EB-49C32662AFE0}</a:tableStyleId>
              </a:tblPr>
              <a:tblGrid>
                <a:gridCol w="1669809">
                  <a:extLst>
                    <a:ext uri="{9D8B030D-6E8A-4147-A177-3AD203B41FA5}">
                      <a16:colId xmlns:a16="http://schemas.microsoft.com/office/drawing/2014/main" val="1612185334"/>
                    </a:ext>
                  </a:extLst>
                </a:gridCol>
                <a:gridCol w="1669809">
                  <a:extLst>
                    <a:ext uri="{9D8B030D-6E8A-4147-A177-3AD203B41FA5}">
                      <a16:colId xmlns:a16="http://schemas.microsoft.com/office/drawing/2014/main" val="2555022350"/>
                    </a:ext>
                  </a:extLst>
                </a:gridCol>
                <a:gridCol w="1669809">
                  <a:extLst>
                    <a:ext uri="{9D8B030D-6E8A-4147-A177-3AD203B41FA5}">
                      <a16:colId xmlns:a16="http://schemas.microsoft.com/office/drawing/2014/main" val="4200268345"/>
                    </a:ext>
                  </a:extLst>
                </a:gridCol>
                <a:gridCol w="1669809">
                  <a:extLst>
                    <a:ext uri="{9D8B030D-6E8A-4147-A177-3AD203B41FA5}">
                      <a16:colId xmlns:a16="http://schemas.microsoft.com/office/drawing/2014/main" val="3496083938"/>
                    </a:ext>
                  </a:extLst>
                </a:gridCol>
              </a:tblGrid>
              <a:tr h="669885">
                <a:tc>
                  <a:txBody>
                    <a:bodyPr/>
                    <a:lstStyle/>
                    <a:p>
                      <a:pPr algn="ctr"/>
                      <a:endParaRPr lang="en-GB" sz="2000" b="1" dirty="0">
                        <a:solidFill>
                          <a:schemeClr val="bg1">
                            <a:lumMod val="95000"/>
                          </a:schemeClr>
                        </a:solidFill>
                      </a:endParaRPr>
                    </a:p>
                  </a:txBody>
                  <a:tcPr anchor="ctr"/>
                </a:tc>
                <a:tc>
                  <a:txBody>
                    <a:bodyPr/>
                    <a:lstStyle/>
                    <a:p>
                      <a:pPr algn="ctr"/>
                      <a:r>
                        <a:rPr lang="en-GB" sz="2000" b="1" dirty="0">
                          <a:solidFill>
                            <a:schemeClr val="bg1">
                              <a:lumMod val="95000"/>
                            </a:schemeClr>
                          </a:solidFill>
                        </a:rPr>
                        <a:t>Tu </a:t>
                      </a:r>
                      <a:r>
                        <a:rPr lang="en-GB" sz="2000" b="1" dirty="0" err="1">
                          <a:solidFill>
                            <a:schemeClr val="bg1">
                              <a:lumMod val="95000"/>
                            </a:schemeClr>
                          </a:solidFill>
                        </a:rPr>
                        <a:t>fais</a:t>
                      </a:r>
                      <a:r>
                        <a:rPr lang="en-GB" sz="2000" b="1" dirty="0">
                          <a:solidFill>
                            <a:schemeClr val="bg1">
                              <a:lumMod val="95000"/>
                            </a:schemeClr>
                          </a:solidFill>
                        </a:rPr>
                        <a:t> …</a:t>
                      </a:r>
                    </a:p>
                  </a:txBody>
                  <a:tcPr anchor="ctr"/>
                </a:tc>
                <a:tc>
                  <a:txBody>
                    <a:bodyPr/>
                    <a:lstStyle/>
                    <a:p>
                      <a:endParaRPr lang="en-GB" sz="2000" b="1" dirty="0">
                        <a:solidFill>
                          <a:schemeClr val="bg1">
                            <a:lumMod val="95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lumMod val="95000"/>
                            </a:schemeClr>
                          </a:solidFill>
                        </a:rPr>
                        <a:t>Il/</a:t>
                      </a:r>
                      <a:r>
                        <a:rPr lang="en-GB" sz="2000" b="1" dirty="0" err="1">
                          <a:solidFill>
                            <a:schemeClr val="bg1">
                              <a:lumMod val="95000"/>
                            </a:schemeClr>
                          </a:solidFill>
                        </a:rPr>
                        <a:t>elle</a:t>
                      </a:r>
                      <a:r>
                        <a:rPr lang="en-GB" sz="2000" b="1" dirty="0">
                          <a:solidFill>
                            <a:schemeClr val="bg1">
                              <a:lumMod val="95000"/>
                            </a:schemeClr>
                          </a:solidFill>
                        </a:rPr>
                        <a:t> fait …</a:t>
                      </a:r>
                    </a:p>
                  </a:txBody>
                  <a:tcPr anchor="ctr"/>
                </a:tc>
                <a:extLst>
                  <a:ext uri="{0D108BD9-81ED-4DB2-BD59-A6C34878D82A}">
                    <a16:rowId xmlns:a16="http://schemas.microsoft.com/office/drawing/2014/main" val="2871340077"/>
                  </a:ext>
                </a:extLst>
              </a:tr>
              <a:tr h="669885">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74961361"/>
                  </a:ext>
                </a:extLst>
              </a:tr>
              <a:tr h="66988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847381434"/>
                  </a:ext>
                </a:extLst>
              </a:tr>
              <a:tr h="66988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8625656"/>
                  </a:ext>
                </a:extLst>
              </a:tr>
              <a:tr h="66988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64043595"/>
                  </a:ext>
                </a:extLst>
              </a:tr>
              <a:tr h="66988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712661541"/>
                  </a:ext>
                </a:extLst>
              </a:tr>
              <a:tr h="669885">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550575678"/>
                  </a:ext>
                </a:extLst>
              </a:tr>
              <a:tr h="669885">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116229855"/>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90572" cy="707849"/>
          </a:xfrm>
        </p:spPr>
        <p:txBody>
          <a:bodyPr>
            <a:normAutofit fontScale="90000"/>
          </a:bodyPr>
          <a:lstStyle/>
          <a:p>
            <a:r>
              <a:rPr lang="en-GB" sz="3600" b="1" dirty="0">
                <a:solidFill>
                  <a:schemeClr val="bg1"/>
                </a:solidFill>
              </a:rPr>
              <a:t>Qui fait quoi ? </a:t>
            </a:r>
            <a:r>
              <a:rPr lang="en-GB" sz="3600" b="1" dirty="0" err="1">
                <a:solidFill>
                  <a:schemeClr val="bg1"/>
                </a:solidFill>
              </a:rPr>
              <a:t>Partenaire</a:t>
            </a:r>
            <a:r>
              <a:rPr lang="en-GB" sz="3600" b="1" dirty="0">
                <a:solidFill>
                  <a:schemeClr val="bg1"/>
                </a:solidFill>
              </a:rPr>
              <a:t> A </a:t>
            </a:r>
          </a:p>
        </p:txBody>
      </p:sp>
      <p:pic>
        <p:nvPicPr>
          <p:cNvPr id="12" name="Picture 11">
            <a:extLst>
              <a:ext uri="{FF2B5EF4-FFF2-40B4-BE49-F238E27FC236}">
                <a16:creationId xmlns:a16="http://schemas.microsoft.com/office/drawing/2014/main" id="{73C3EA47-7B8C-4AF3-A9C5-96338A977F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1237" y="1556607"/>
            <a:ext cx="589525" cy="557873"/>
          </a:xfrm>
          <a:prstGeom prst="rect">
            <a:avLst/>
          </a:prstGeom>
        </p:spPr>
      </p:pic>
      <p:pic>
        <p:nvPicPr>
          <p:cNvPr id="13" name="Picture 4" descr="Notepad Issue Write - Free image on Pixabay">
            <a:extLst>
              <a:ext uri="{FF2B5EF4-FFF2-40B4-BE49-F238E27FC236}">
                <a16:creationId xmlns:a16="http://schemas.microsoft.com/office/drawing/2014/main" id="{522941B4-964F-4FED-AFCA-64A4AB33ED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8576" y="2225875"/>
            <a:ext cx="589525" cy="5728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ucket, Cleaning, Supplies, Housework, Household">
            <a:extLst>
              <a:ext uri="{FF2B5EF4-FFF2-40B4-BE49-F238E27FC236}">
                <a16:creationId xmlns:a16="http://schemas.microsoft.com/office/drawing/2014/main" id="{50F17261-9C1B-4826-A933-B5587DC9F0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8576" y="3535137"/>
            <a:ext cx="653824" cy="6218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ooking Pans Glove Clip Art">
            <a:extLst>
              <a:ext uri="{FF2B5EF4-FFF2-40B4-BE49-F238E27FC236}">
                <a16:creationId xmlns:a16="http://schemas.microsoft.com/office/drawing/2014/main" id="{1D9A9E1D-5F99-4DCF-9CCF-43B0A183C1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7782" y="4223986"/>
            <a:ext cx="738219" cy="5339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D913D57-1FA0-4BFF-9477-320CD6C738D7}"/>
              </a:ext>
            </a:extLst>
          </p:cNvPr>
          <p:cNvSpPr txBox="1"/>
          <p:nvPr/>
        </p:nvSpPr>
        <p:spPr>
          <a:xfrm>
            <a:off x="5533093" y="2974160"/>
            <a:ext cx="1284790" cy="400110"/>
          </a:xfrm>
          <a:prstGeom prst="rect">
            <a:avLst/>
          </a:prstGeom>
          <a:noFill/>
        </p:spPr>
        <p:txBody>
          <a:bodyPr wrap="square" rtlCol="0">
            <a:spAutoFit/>
          </a:bodyPr>
          <a:lstStyle/>
          <a:p>
            <a:pPr algn="l"/>
            <a:r>
              <a:rPr lang="en-GB" sz="2000" dirty="0">
                <a:solidFill>
                  <a:schemeClr val="accent5">
                    <a:lumMod val="50000"/>
                  </a:schemeClr>
                </a:solidFill>
              </a:rPr>
              <a:t>[activity]</a:t>
            </a:r>
          </a:p>
        </p:txBody>
      </p:sp>
      <p:pic>
        <p:nvPicPr>
          <p:cNvPr id="3074" name="Picture 2" descr="Single Bed Clip Art">
            <a:extLst>
              <a:ext uri="{FF2B5EF4-FFF2-40B4-BE49-F238E27FC236}">
                <a16:creationId xmlns:a16="http://schemas.microsoft.com/office/drawing/2014/main" id="{D8799373-76BF-4388-9495-77F38ACFB32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01542" y="5595210"/>
            <a:ext cx="947892" cy="5339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Notepad Issue Write - Free image on Pixabay">
            <a:extLst>
              <a:ext uri="{FF2B5EF4-FFF2-40B4-BE49-F238E27FC236}">
                <a16:creationId xmlns:a16="http://schemas.microsoft.com/office/drawing/2014/main" id="{2F6A8000-9C6E-44BA-9429-2E41371FA5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7727" y="2225875"/>
            <a:ext cx="589525" cy="57281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ucket, Cleaning, Supplies, Housework, Household">
            <a:extLst>
              <a:ext uri="{FF2B5EF4-FFF2-40B4-BE49-F238E27FC236}">
                <a16:creationId xmlns:a16="http://schemas.microsoft.com/office/drawing/2014/main" id="{903DF5A7-1212-4905-8425-BA0674A068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7727" y="3535137"/>
            <a:ext cx="653824" cy="6218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oking Pans Glove Clip Art">
            <a:extLst>
              <a:ext uri="{FF2B5EF4-FFF2-40B4-BE49-F238E27FC236}">
                <a16:creationId xmlns:a16="http://schemas.microsoft.com/office/drawing/2014/main" id="{22C870E6-43F6-4D22-ABA5-14853CA20D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46933" y="4223986"/>
            <a:ext cx="738219" cy="53397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E65AD32-2C20-4E6D-A195-9C49D4709AD1}"/>
              </a:ext>
            </a:extLst>
          </p:cNvPr>
          <p:cNvSpPr txBox="1"/>
          <p:nvPr/>
        </p:nvSpPr>
        <p:spPr>
          <a:xfrm>
            <a:off x="8852244" y="2974160"/>
            <a:ext cx="1284790" cy="400110"/>
          </a:xfrm>
          <a:prstGeom prst="rect">
            <a:avLst/>
          </a:prstGeom>
          <a:noFill/>
        </p:spPr>
        <p:txBody>
          <a:bodyPr wrap="square" rtlCol="0">
            <a:spAutoFit/>
          </a:bodyPr>
          <a:lstStyle/>
          <a:p>
            <a:pPr algn="l"/>
            <a:r>
              <a:rPr lang="en-GB" sz="2000" dirty="0">
                <a:solidFill>
                  <a:schemeClr val="accent5">
                    <a:lumMod val="50000"/>
                  </a:schemeClr>
                </a:solidFill>
              </a:rPr>
              <a:t>[activity]</a:t>
            </a:r>
          </a:p>
        </p:txBody>
      </p:sp>
      <p:pic>
        <p:nvPicPr>
          <p:cNvPr id="25" name="Picture 2" descr="Single Bed Clip Art">
            <a:extLst>
              <a:ext uri="{FF2B5EF4-FFF2-40B4-BE49-F238E27FC236}">
                <a16:creationId xmlns:a16="http://schemas.microsoft.com/office/drawing/2014/main" id="{1FE0C5E5-BF08-4362-9288-E3C3B7B4799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20693" y="5595210"/>
            <a:ext cx="947892" cy="5339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8F85451B-15ED-4CD5-B6BA-731C8ECC6B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64586" y="1578601"/>
            <a:ext cx="498794" cy="519576"/>
          </a:xfrm>
          <a:prstGeom prst="rect">
            <a:avLst/>
          </a:prstGeom>
        </p:spPr>
      </p:pic>
      <p:pic>
        <p:nvPicPr>
          <p:cNvPr id="27" name="Picture 26">
            <a:extLst>
              <a:ext uri="{FF2B5EF4-FFF2-40B4-BE49-F238E27FC236}">
                <a16:creationId xmlns:a16="http://schemas.microsoft.com/office/drawing/2014/main" id="{E6ABCA34-5E33-4B2A-900C-73B5F68272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3517" y="2254934"/>
            <a:ext cx="498794" cy="519576"/>
          </a:xfrm>
          <a:prstGeom prst="rect">
            <a:avLst/>
          </a:prstGeom>
        </p:spPr>
      </p:pic>
      <p:pic>
        <p:nvPicPr>
          <p:cNvPr id="28" name="Picture 27">
            <a:extLst>
              <a:ext uri="{FF2B5EF4-FFF2-40B4-BE49-F238E27FC236}">
                <a16:creationId xmlns:a16="http://schemas.microsoft.com/office/drawing/2014/main" id="{17173015-639E-4CF6-A483-174A1F6C39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64586" y="3572367"/>
            <a:ext cx="498794" cy="519576"/>
          </a:xfrm>
          <a:prstGeom prst="rect">
            <a:avLst/>
          </a:prstGeom>
        </p:spPr>
      </p:pic>
      <p:pic>
        <p:nvPicPr>
          <p:cNvPr id="29" name="Picture 28">
            <a:extLst>
              <a:ext uri="{FF2B5EF4-FFF2-40B4-BE49-F238E27FC236}">
                <a16:creationId xmlns:a16="http://schemas.microsoft.com/office/drawing/2014/main" id="{4BB39680-5598-49EC-8E96-FA62447D22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97226" y="4925101"/>
            <a:ext cx="498794" cy="519576"/>
          </a:xfrm>
          <a:prstGeom prst="rect">
            <a:avLst/>
          </a:prstGeom>
        </p:spPr>
      </p:pic>
      <p:pic>
        <p:nvPicPr>
          <p:cNvPr id="30" name="Picture 29">
            <a:extLst>
              <a:ext uri="{FF2B5EF4-FFF2-40B4-BE49-F238E27FC236}">
                <a16:creationId xmlns:a16="http://schemas.microsoft.com/office/drawing/2014/main" id="{EFD394AA-E596-4FEB-B397-ABCC2C4B47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97226" y="5602411"/>
            <a:ext cx="498794" cy="519576"/>
          </a:xfrm>
          <a:prstGeom prst="rect">
            <a:avLst/>
          </a:prstGeom>
        </p:spPr>
      </p:pic>
      <p:sp>
        <p:nvSpPr>
          <p:cNvPr id="18" name="TextBox 17">
            <a:extLst>
              <a:ext uri="{FF2B5EF4-FFF2-40B4-BE49-F238E27FC236}">
                <a16:creationId xmlns:a16="http://schemas.microsoft.com/office/drawing/2014/main" id="{12D5F9A2-CE2B-4354-9ED5-58CCB9F89C04}"/>
              </a:ext>
            </a:extLst>
          </p:cNvPr>
          <p:cNvSpPr txBox="1"/>
          <p:nvPr/>
        </p:nvSpPr>
        <p:spPr>
          <a:xfrm>
            <a:off x="10576134" y="1688690"/>
            <a:ext cx="1202897" cy="461665"/>
          </a:xfrm>
          <a:prstGeom prst="rect">
            <a:avLst/>
          </a:prstGeom>
          <a:noFill/>
        </p:spPr>
        <p:txBody>
          <a:bodyPr wrap="square" rtlCol="0">
            <a:spAutoFit/>
          </a:bodyPr>
          <a:lstStyle/>
          <a:p>
            <a:pPr algn="ctr"/>
            <a:r>
              <a:rPr lang="en-GB" sz="2400" dirty="0">
                <a:solidFill>
                  <a:schemeClr val="accent5">
                    <a:lumMod val="50000"/>
                  </a:schemeClr>
                </a:solidFill>
              </a:rPr>
              <a:t>____</a:t>
            </a:r>
          </a:p>
        </p:txBody>
      </p:sp>
      <p:sp>
        <p:nvSpPr>
          <p:cNvPr id="32" name="TextBox 31">
            <a:extLst>
              <a:ext uri="{FF2B5EF4-FFF2-40B4-BE49-F238E27FC236}">
                <a16:creationId xmlns:a16="http://schemas.microsoft.com/office/drawing/2014/main" id="{765D33A9-3B85-4D94-8AA3-F3BEE0EA788F}"/>
              </a:ext>
            </a:extLst>
          </p:cNvPr>
          <p:cNvSpPr txBox="1"/>
          <p:nvPr/>
        </p:nvSpPr>
        <p:spPr>
          <a:xfrm>
            <a:off x="10576133" y="2361369"/>
            <a:ext cx="1202897" cy="461665"/>
          </a:xfrm>
          <a:prstGeom prst="rect">
            <a:avLst/>
          </a:prstGeom>
          <a:noFill/>
        </p:spPr>
        <p:txBody>
          <a:bodyPr wrap="square" rtlCol="0">
            <a:spAutoFit/>
          </a:bodyPr>
          <a:lstStyle/>
          <a:p>
            <a:pPr algn="ctr"/>
            <a:r>
              <a:rPr lang="en-GB" sz="2400" dirty="0">
                <a:solidFill>
                  <a:schemeClr val="accent5">
                    <a:lumMod val="50000"/>
                  </a:schemeClr>
                </a:solidFill>
              </a:rPr>
              <a:t>____</a:t>
            </a:r>
          </a:p>
        </p:txBody>
      </p:sp>
      <p:sp>
        <p:nvSpPr>
          <p:cNvPr id="33" name="TextBox 32">
            <a:extLst>
              <a:ext uri="{FF2B5EF4-FFF2-40B4-BE49-F238E27FC236}">
                <a16:creationId xmlns:a16="http://schemas.microsoft.com/office/drawing/2014/main" id="{6357D500-BEBE-4D7D-A27E-C375C0FCED22}"/>
              </a:ext>
            </a:extLst>
          </p:cNvPr>
          <p:cNvSpPr txBox="1"/>
          <p:nvPr/>
        </p:nvSpPr>
        <p:spPr>
          <a:xfrm>
            <a:off x="10576133" y="3034048"/>
            <a:ext cx="1202897" cy="461665"/>
          </a:xfrm>
          <a:prstGeom prst="rect">
            <a:avLst/>
          </a:prstGeom>
          <a:noFill/>
        </p:spPr>
        <p:txBody>
          <a:bodyPr wrap="square" rtlCol="0">
            <a:spAutoFit/>
          </a:bodyPr>
          <a:lstStyle/>
          <a:p>
            <a:pPr algn="ctr"/>
            <a:r>
              <a:rPr lang="en-GB" sz="2400" dirty="0">
                <a:solidFill>
                  <a:schemeClr val="accent5">
                    <a:lumMod val="50000"/>
                  </a:schemeClr>
                </a:solidFill>
              </a:rPr>
              <a:t>____</a:t>
            </a:r>
          </a:p>
        </p:txBody>
      </p:sp>
      <p:sp>
        <p:nvSpPr>
          <p:cNvPr id="34" name="TextBox 33">
            <a:extLst>
              <a:ext uri="{FF2B5EF4-FFF2-40B4-BE49-F238E27FC236}">
                <a16:creationId xmlns:a16="http://schemas.microsoft.com/office/drawing/2014/main" id="{9BEFDA59-A58B-4072-813D-F8FD86321E8B}"/>
              </a:ext>
            </a:extLst>
          </p:cNvPr>
          <p:cNvSpPr txBox="1"/>
          <p:nvPr/>
        </p:nvSpPr>
        <p:spPr>
          <a:xfrm>
            <a:off x="10576133" y="3706727"/>
            <a:ext cx="1202897" cy="461665"/>
          </a:xfrm>
          <a:prstGeom prst="rect">
            <a:avLst/>
          </a:prstGeom>
          <a:noFill/>
        </p:spPr>
        <p:txBody>
          <a:bodyPr wrap="square" rtlCol="0">
            <a:spAutoFit/>
          </a:bodyPr>
          <a:lstStyle/>
          <a:p>
            <a:pPr algn="ctr"/>
            <a:r>
              <a:rPr lang="en-GB" sz="2400" dirty="0">
                <a:solidFill>
                  <a:schemeClr val="accent5">
                    <a:lumMod val="50000"/>
                  </a:schemeClr>
                </a:solidFill>
              </a:rPr>
              <a:t>____</a:t>
            </a:r>
          </a:p>
        </p:txBody>
      </p:sp>
      <p:sp>
        <p:nvSpPr>
          <p:cNvPr id="35" name="TextBox 34">
            <a:extLst>
              <a:ext uri="{FF2B5EF4-FFF2-40B4-BE49-F238E27FC236}">
                <a16:creationId xmlns:a16="http://schemas.microsoft.com/office/drawing/2014/main" id="{5B8B74E2-1A19-47C7-81E4-5B27AEACF50F}"/>
              </a:ext>
            </a:extLst>
          </p:cNvPr>
          <p:cNvSpPr txBox="1"/>
          <p:nvPr/>
        </p:nvSpPr>
        <p:spPr>
          <a:xfrm>
            <a:off x="10576132" y="4379406"/>
            <a:ext cx="1202897" cy="461665"/>
          </a:xfrm>
          <a:prstGeom prst="rect">
            <a:avLst/>
          </a:prstGeom>
          <a:noFill/>
        </p:spPr>
        <p:txBody>
          <a:bodyPr wrap="square" rtlCol="0">
            <a:spAutoFit/>
          </a:bodyPr>
          <a:lstStyle/>
          <a:p>
            <a:pPr algn="ctr"/>
            <a:r>
              <a:rPr lang="en-GB" sz="2400" dirty="0">
                <a:solidFill>
                  <a:schemeClr val="accent5">
                    <a:lumMod val="50000"/>
                  </a:schemeClr>
                </a:solidFill>
              </a:rPr>
              <a:t>____</a:t>
            </a:r>
          </a:p>
        </p:txBody>
      </p:sp>
      <p:sp>
        <p:nvSpPr>
          <p:cNvPr id="36" name="TextBox 35">
            <a:extLst>
              <a:ext uri="{FF2B5EF4-FFF2-40B4-BE49-F238E27FC236}">
                <a16:creationId xmlns:a16="http://schemas.microsoft.com/office/drawing/2014/main" id="{F2D45324-05B8-4CF0-A365-475F6815A75D}"/>
              </a:ext>
            </a:extLst>
          </p:cNvPr>
          <p:cNvSpPr txBox="1"/>
          <p:nvPr/>
        </p:nvSpPr>
        <p:spPr>
          <a:xfrm>
            <a:off x="10576132" y="5052085"/>
            <a:ext cx="1202897" cy="461665"/>
          </a:xfrm>
          <a:prstGeom prst="rect">
            <a:avLst/>
          </a:prstGeom>
          <a:noFill/>
        </p:spPr>
        <p:txBody>
          <a:bodyPr wrap="square" rtlCol="0">
            <a:spAutoFit/>
          </a:bodyPr>
          <a:lstStyle/>
          <a:p>
            <a:pPr algn="ctr"/>
            <a:r>
              <a:rPr lang="en-GB" sz="2400" dirty="0">
                <a:solidFill>
                  <a:schemeClr val="accent5">
                    <a:lumMod val="50000"/>
                  </a:schemeClr>
                </a:solidFill>
              </a:rPr>
              <a:t>____</a:t>
            </a:r>
          </a:p>
        </p:txBody>
      </p:sp>
      <p:sp>
        <p:nvSpPr>
          <p:cNvPr id="37" name="TextBox 36">
            <a:extLst>
              <a:ext uri="{FF2B5EF4-FFF2-40B4-BE49-F238E27FC236}">
                <a16:creationId xmlns:a16="http://schemas.microsoft.com/office/drawing/2014/main" id="{815B4DA8-E2CB-4CDB-9076-FC65E3A7D24C}"/>
              </a:ext>
            </a:extLst>
          </p:cNvPr>
          <p:cNvSpPr txBox="1"/>
          <p:nvPr/>
        </p:nvSpPr>
        <p:spPr>
          <a:xfrm>
            <a:off x="10576131" y="5724766"/>
            <a:ext cx="1202897" cy="461665"/>
          </a:xfrm>
          <a:prstGeom prst="rect">
            <a:avLst/>
          </a:prstGeom>
          <a:noFill/>
        </p:spPr>
        <p:txBody>
          <a:bodyPr wrap="square" rtlCol="0">
            <a:spAutoFit/>
          </a:bodyPr>
          <a:lstStyle/>
          <a:p>
            <a:pPr algn="ctr"/>
            <a:r>
              <a:rPr lang="en-GB" sz="2400" dirty="0">
                <a:solidFill>
                  <a:schemeClr val="accent5">
                    <a:lumMod val="50000"/>
                  </a:schemeClr>
                </a:solidFill>
              </a:rPr>
              <a:t>____</a:t>
            </a:r>
          </a:p>
        </p:txBody>
      </p:sp>
      <p:sp>
        <p:nvSpPr>
          <p:cNvPr id="38" name="TextBox 37">
            <a:extLst>
              <a:ext uri="{FF2B5EF4-FFF2-40B4-BE49-F238E27FC236}">
                <a16:creationId xmlns:a16="http://schemas.microsoft.com/office/drawing/2014/main" id="{0CAFCA02-ABA4-445E-9429-000BC664D606}"/>
              </a:ext>
            </a:extLst>
          </p:cNvPr>
          <p:cNvSpPr txBox="1"/>
          <p:nvPr/>
        </p:nvSpPr>
        <p:spPr>
          <a:xfrm>
            <a:off x="180000" y="1296001"/>
            <a:ext cx="494023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Work with a partner.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Parle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a:defRPr/>
            </a:pPr>
            <a:r>
              <a:rPr lang="en-US" sz="2400" dirty="0">
                <a:solidFill>
                  <a:srgbClr val="4472C4">
                    <a:lumMod val="50000"/>
                  </a:srgbClr>
                </a:solidFill>
              </a:rPr>
              <a:t>Answer their questions about what you are doing using </a:t>
            </a:r>
            <a:r>
              <a:rPr lang="en-US" sz="2400" i="1" dirty="0" err="1">
                <a:solidFill>
                  <a:srgbClr val="4472C4">
                    <a:lumMod val="50000"/>
                  </a:srgbClr>
                </a:solidFill>
              </a:rPr>
              <a:t>oui</a:t>
            </a:r>
            <a:r>
              <a:rPr lang="en-US" sz="2400" i="1" dirty="0">
                <a:solidFill>
                  <a:srgbClr val="4472C4">
                    <a:lumMod val="50000"/>
                  </a:srgbClr>
                </a:solidFill>
              </a:rPr>
              <a:t> </a:t>
            </a:r>
            <a:r>
              <a:rPr lang="en-US" sz="2400" dirty="0">
                <a:solidFill>
                  <a:srgbClr val="4472C4">
                    <a:lumMod val="50000"/>
                  </a:srgbClr>
                </a:solidFill>
              </a:rPr>
              <a:t>and </a:t>
            </a:r>
            <a:r>
              <a:rPr lang="en-US" sz="2400" i="1" dirty="0">
                <a:solidFill>
                  <a:srgbClr val="4472C4">
                    <a:lumMod val="50000"/>
                  </a:srgbClr>
                </a:solidFill>
              </a:rPr>
              <a:t>non</a:t>
            </a:r>
            <a:r>
              <a:rPr lang="en-US" sz="2400" dirty="0">
                <a:solidFill>
                  <a:srgbClr val="4472C4">
                    <a:lumMod val="50000"/>
                  </a:srgbClr>
                </a:solidFill>
              </a:rPr>
              <a:t>.</a:t>
            </a:r>
          </a:p>
          <a:p>
            <a:pPr>
              <a:defRPr/>
            </a:pPr>
            <a:endParaRPr lang="en-US" sz="24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Now find out what they are doing by asking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1" dirty="0">
              <a:solidFill>
                <a:srgbClr val="4472C4">
                  <a:lumMod val="50000"/>
                </a:srgbClr>
              </a:solidFill>
              <a:latin typeface="Century Gothic" panose="020F0302020204030204"/>
            </a:endParaRPr>
          </a:p>
          <a:p>
            <a:pPr lvl="0">
              <a:defRPr/>
            </a:pPr>
            <a:r>
              <a:rPr lang="en-US" sz="2400" dirty="0">
                <a:solidFill>
                  <a:srgbClr val="4472C4">
                    <a:lumMod val="50000"/>
                  </a:srgbClr>
                </a:solidFill>
                <a:latin typeface="Century Gothic" panose="020F0302020204030204"/>
              </a:rPr>
              <a:t>Now write 5 sentences describing what your partner is </a:t>
            </a:r>
            <a:r>
              <a:rPr lang="en-US" sz="2400" dirty="0">
                <a:solidFill>
                  <a:srgbClr val="4472C4">
                    <a:lumMod val="50000"/>
                  </a:srgbClr>
                </a:solidFill>
              </a:rPr>
              <a:t>doing. </a:t>
            </a:r>
            <a:r>
              <a:rPr lang="en-US" sz="2400" b="1" dirty="0" err="1">
                <a:solidFill>
                  <a:srgbClr val="4472C4">
                    <a:lumMod val="50000"/>
                  </a:srgbClr>
                </a:solidFill>
              </a:rPr>
              <a:t>Écris</a:t>
            </a:r>
            <a:r>
              <a:rPr lang="en-US" sz="2400" b="1" dirty="0">
                <a:solidFill>
                  <a:srgbClr val="4472C4">
                    <a:lumMod val="50000"/>
                  </a:srgbClr>
                </a:solidFill>
              </a:rPr>
              <a:t> !</a:t>
            </a:r>
            <a:endParaRPr kumimoji="0" lang="en-US"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9" name="Picture 38">
            <a:extLst>
              <a:ext uri="{FF2B5EF4-FFF2-40B4-BE49-F238E27FC236}">
                <a16:creationId xmlns:a16="http://schemas.microsoft.com/office/drawing/2014/main" id="{AED59F19-FA4B-4594-9812-720487D68B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4307" y="1556607"/>
            <a:ext cx="589525" cy="557873"/>
          </a:xfrm>
          <a:prstGeom prst="rect">
            <a:avLst/>
          </a:prstGeom>
        </p:spPr>
      </p:pic>
      <p:sp>
        <p:nvSpPr>
          <p:cNvPr id="40" name="Rounded Rectangle 46">
            <a:extLst>
              <a:ext uri="{FF2B5EF4-FFF2-40B4-BE49-F238E27FC236}">
                <a16:creationId xmlns:a16="http://schemas.microsoft.com/office/drawing/2014/main" id="{E59541DA-BA84-4871-A40E-C339CAC60984}"/>
              </a:ext>
            </a:extLst>
          </p:cNvPr>
          <p:cNvSpPr/>
          <p:nvPr/>
        </p:nvSpPr>
        <p:spPr>
          <a:xfrm>
            <a:off x="8646288" y="249870"/>
            <a:ext cx="326363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4365" y="4898567"/>
            <a:ext cx="552880" cy="633376"/>
          </a:xfrm>
          <a:prstGeom prst="rect">
            <a:avLst/>
          </a:prstGeom>
        </p:spPr>
      </p:pic>
      <p:pic>
        <p:nvPicPr>
          <p:cNvPr id="42" name="Picture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0367" y="4819083"/>
            <a:ext cx="552880" cy="633376"/>
          </a:xfrm>
          <a:prstGeom prst="rect">
            <a:avLst/>
          </a:prstGeom>
        </p:spPr>
      </p:pic>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0CAFCA02-ABA4-445E-9429-000BC664D606}"/>
              </a:ext>
            </a:extLst>
          </p:cNvPr>
          <p:cNvSpPr txBox="1"/>
          <p:nvPr/>
        </p:nvSpPr>
        <p:spPr>
          <a:xfrm>
            <a:off x="180000" y="1296001"/>
            <a:ext cx="4768652"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Work with a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lang="en-US" sz="2400" dirty="0">
                <a:solidFill>
                  <a:srgbClr val="4472C4">
                    <a:lumMod val="50000"/>
                  </a:srgbClr>
                </a:solidFill>
              </a:rPr>
              <a:t>Find out what they are doing by asking </a:t>
            </a:r>
            <a:r>
              <a:rPr lang="en-US" sz="2400" i="1" dirty="0">
                <a:solidFill>
                  <a:srgbClr val="4472C4">
                    <a:lumMod val="50000"/>
                  </a:srgbClr>
                </a:solidFill>
              </a:rPr>
              <a:t>Tu </a:t>
            </a:r>
            <a:r>
              <a:rPr lang="en-US" sz="2400" i="1" dirty="0" err="1">
                <a:solidFill>
                  <a:srgbClr val="4472C4">
                    <a:lumMod val="50000"/>
                  </a:srgbClr>
                </a:solidFill>
              </a:rPr>
              <a:t>fais</a:t>
            </a:r>
            <a:r>
              <a:rPr lang="en-US" sz="2400" i="1" dirty="0">
                <a:solidFill>
                  <a:srgbClr val="4472C4">
                    <a:lumMod val="50000"/>
                  </a:srgbClr>
                </a:solidFill>
              </a:rPr>
              <a:t> … + </a:t>
            </a:r>
            <a:r>
              <a:rPr lang="en-US" sz="2400" dirty="0">
                <a:solidFill>
                  <a:srgbClr val="4472C4">
                    <a:lumMod val="50000"/>
                  </a:srgbClr>
                </a:solidFill>
              </a:rPr>
              <a:t>noun ?</a:t>
            </a:r>
          </a:p>
          <a:p>
            <a:pPr>
              <a:defRPr/>
            </a:pPr>
            <a:endParaRPr lang="en-US" sz="2400" i="1"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Now answer their questions about what you are doing using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a:defRPr/>
            </a:pPr>
            <a:r>
              <a:rPr lang="en-US" sz="2400" dirty="0">
                <a:solidFill>
                  <a:srgbClr val="4472C4">
                    <a:lumMod val="50000"/>
                  </a:srgbClr>
                </a:solidFill>
              </a:rPr>
              <a:t>Now write 5 sentences describing what your partner is doing. </a:t>
            </a:r>
            <a:r>
              <a:rPr lang="en-US" sz="2400" b="1" dirty="0" err="1">
                <a:solidFill>
                  <a:srgbClr val="4472C4">
                    <a:lumMod val="50000"/>
                  </a:srgbClr>
                </a:solidFill>
              </a:rPr>
              <a:t>Écris</a:t>
            </a:r>
            <a:r>
              <a:rPr lang="en-US" sz="2400" b="1" dirty="0">
                <a:solidFill>
                  <a:srgbClr val="4472C4">
                    <a:lumMod val="50000"/>
                  </a:srgbClr>
                </a:solidFill>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0" name="Table 10">
            <a:extLst>
              <a:ext uri="{FF2B5EF4-FFF2-40B4-BE49-F238E27FC236}">
                <a16:creationId xmlns:a16="http://schemas.microsoft.com/office/drawing/2014/main" id="{50D86D04-2F36-4108-B7FF-F92B897982E2}"/>
              </a:ext>
            </a:extLst>
          </p:cNvPr>
          <p:cNvGraphicFramePr>
            <a:graphicFrameLocks noGrp="1"/>
          </p:cNvGraphicFramePr>
          <p:nvPr>
            <p:extLst>
              <p:ext uri="{D42A27DB-BD31-4B8C-83A1-F6EECF244321}">
                <p14:modId xmlns:p14="http://schemas.microsoft.com/office/powerpoint/2010/main" val="423419122"/>
              </p:ext>
            </p:extLst>
          </p:nvPr>
        </p:nvGraphicFramePr>
        <p:xfrm>
          <a:off x="5323711" y="833376"/>
          <a:ext cx="6679236" cy="5359080"/>
        </p:xfrm>
        <a:graphic>
          <a:graphicData uri="http://schemas.openxmlformats.org/drawingml/2006/table">
            <a:tbl>
              <a:tblPr firstRow="1" bandRow="1">
                <a:tableStyleId>{21E4AEA4-8DFA-4A89-87EB-49C32662AFE0}</a:tableStyleId>
              </a:tblPr>
              <a:tblGrid>
                <a:gridCol w="1669809">
                  <a:extLst>
                    <a:ext uri="{9D8B030D-6E8A-4147-A177-3AD203B41FA5}">
                      <a16:colId xmlns:a16="http://schemas.microsoft.com/office/drawing/2014/main" val="1612185334"/>
                    </a:ext>
                  </a:extLst>
                </a:gridCol>
                <a:gridCol w="1669809">
                  <a:extLst>
                    <a:ext uri="{9D8B030D-6E8A-4147-A177-3AD203B41FA5}">
                      <a16:colId xmlns:a16="http://schemas.microsoft.com/office/drawing/2014/main" val="2555022350"/>
                    </a:ext>
                  </a:extLst>
                </a:gridCol>
                <a:gridCol w="1669809">
                  <a:extLst>
                    <a:ext uri="{9D8B030D-6E8A-4147-A177-3AD203B41FA5}">
                      <a16:colId xmlns:a16="http://schemas.microsoft.com/office/drawing/2014/main" val="4200268345"/>
                    </a:ext>
                  </a:extLst>
                </a:gridCol>
                <a:gridCol w="1669809">
                  <a:extLst>
                    <a:ext uri="{9D8B030D-6E8A-4147-A177-3AD203B41FA5}">
                      <a16:colId xmlns:a16="http://schemas.microsoft.com/office/drawing/2014/main" val="3496083938"/>
                    </a:ext>
                  </a:extLst>
                </a:gridCol>
              </a:tblGrid>
              <a:tr h="669885">
                <a:tc>
                  <a:txBody>
                    <a:bodyPr/>
                    <a:lstStyle/>
                    <a:p>
                      <a:pPr algn="ctr"/>
                      <a:endParaRPr lang="en-GB" sz="2000" b="1" dirty="0">
                        <a:solidFill>
                          <a:schemeClr val="bg1">
                            <a:lumMod val="95000"/>
                          </a:schemeClr>
                        </a:solidFill>
                      </a:endParaRPr>
                    </a:p>
                  </a:txBody>
                  <a:tcPr anchor="ctr"/>
                </a:tc>
                <a:tc>
                  <a:txBody>
                    <a:bodyPr/>
                    <a:lstStyle/>
                    <a:p>
                      <a:pPr algn="ctr"/>
                      <a:r>
                        <a:rPr lang="en-GB" sz="2000" b="1" dirty="0">
                          <a:solidFill>
                            <a:schemeClr val="bg1">
                              <a:lumMod val="95000"/>
                            </a:schemeClr>
                          </a:solidFill>
                        </a:rPr>
                        <a:t>Il/</a:t>
                      </a:r>
                      <a:r>
                        <a:rPr lang="en-GB" sz="2000" b="1" dirty="0" err="1">
                          <a:solidFill>
                            <a:schemeClr val="bg1">
                              <a:lumMod val="95000"/>
                            </a:schemeClr>
                          </a:solidFill>
                        </a:rPr>
                        <a:t>elle</a:t>
                      </a:r>
                      <a:r>
                        <a:rPr lang="en-GB" sz="2000" b="1" dirty="0">
                          <a:solidFill>
                            <a:schemeClr val="bg1">
                              <a:lumMod val="95000"/>
                            </a:schemeClr>
                          </a:solidFill>
                        </a:rPr>
                        <a:t> fait …</a:t>
                      </a:r>
                    </a:p>
                  </a:txBody>
                  <a:tcPr anchor="ctr"/>
                </a:tc>
                <a:tc>
                  <a:txBody>
                    <a:bodyPr/>
                    <a:lstStyle/>
                    <a:p>
                      <a:endParaRPr lang="en-GB" sz="2000" b="1" dirty="0">
                        <a:solidFill>
                          <a:schemeClr val="bg1">
                            <a:lumMod val="95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lumMod val="95000"/>
                            </a:schemeClr>
                          </a:solidFill>
                        </a:rPr>
                        <a:t>Tu </a:t>
                      </a:r>
                      <a:r>
                        <a:rPr lang="en-GB" sz="2000" b="1" dirty="0" err="1">
                          <a:solidFill>
                            <a:schemeClr val="bg1">
                              <a:lumMod val="95000"/>
                            </a:schemeClr>
                          </a:solidFill>
                        </a:rPr>
                        <a:t>fais</a:t>
                      </a:r>
                      <a:r>
                        <a:rPr lang="en-GB" sz="2000" b="1" dirty="0">
                          <a:solidFill>
                            <a:schemeClr val="bg1">
                              <a:lumMod val="95000"/>
                            </a:schemeClr>
                          </a:solidFill>
                        </a:rPr>
                        <a:t> …</a:t>
                      </a:r>
                    </a:p>
                  </a:txBody>
                  <a:tcPr anchor="ctr"/>
                </a:tc>
                <a:extLst>
                  <a:ext uri="{0D108BD9-81ED-4DB2-BD59-A6C34878D82A}">
                    <a16:rowId xmlns:a16="http://schemas.microsoft.com/office/drawing/2014/main" val="2871340077"/>
                  </a:ext>
                </a:extLst>
              </a:tr>
              <a:tr h="669885">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74961361"/>
                  </a:ext>
                </a:extLst>
              </a:tr>
              <a:tr h="66988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847381434"/>
                  </a:ext>
                </a:extLst>
              </a:tr>
              <a:tr h="66988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8625656"/>
                  </a:ext>
                </a:extLst>
              </a:tr>
              <a:tr h="66988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64043595"/>
                  </a:ext>
                </a:extLst>
              </a:tr>
              <a:tr h="66988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712661541"/>
                  </a:ext>
                </a:extLst>
              </a:tr>
              <a:tr h="669885">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550575678"/>
                  </a:ext>
                </a:extLst>
              </a:tr>
              <a:tr h="669885">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116229855"/>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90572" cy="707849"/>
          </a:xfrm>
        </p:spPr>
        <p:txBody>
          <a:bodyPr>
            <a:normAutofit fontScale="90000"/>
          </a:bodyPr>
          <a:lstStyle/>
          <a:p>
            <a:r>
              <a:rPr lang="en-GB" sz="3600" b="1" dirty="0">
                <a:solidFill>
                  <a:schemeClr val="bg1"/>
                </a:solidFill>
              </a:rPr>
              <a:t>Qui fait quoi ? </a:t>
            </a:r>
            <a:r>
              <a:rPr lang="en-GB" sz="3600" b="1" dirty="0" err="1">
                <a:solidFill>
                  <a:schemeClr val="bg1"/>
                </a:solidFill>
              </a:rPr>
              <a:t>Partenaire</a:t>
            </a:r>
            <a:r>
              <a:rPr lang="en-GB" sz="3600" b="1" dirty="0">
                <a:solidFill>
                  <a:schemeClr val="bg1"/>
                </a:solidFill>
              </a:rPr>
              <a:t> B </a:t>
            </a:r>
          </a:p>
        </p:txBody>
      </p:sp>
      <p:pic>
        <p:nvPicPr>
          <p:cNvPr id="20" name="Picture 4" descr="Notepad Issue Write - Free image on Pixabay">
            <a:extLst>
              <a:ext uri="{FF2B5EF4-FFF2-40B4-BE49-F238E27FC236}">
                <a16:creationId xmlns:a16="http://schemas.microsoft.com/office/drawing/2014/main" id="{2F6A8000-9C6E-44BA-9429-2E41371FA5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6394" y="2935902"/>
            <a:ext cx="589525" cy="57281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ucket, Cleaning, Supplies, Housework, Household">
            <a:extLst>
              <a:ext uri="{FF2B5EF4-FFF2-40B4-BE49-F238E27FC236}">
                <a16:creationId xmlns:a16="http://schemas.microsoft.com/office/drawing/2014/main" id="{903DF5A7-1212-4905-8425-BA0674A068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7316" y="2176825"/>
            <a:ext cx="653824" cy="6218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oking Pans Glove Clip Art">
            <a:extLst>
              <a:ext uri="{FF2B5EF4-FFF2-40B4-BE49-F238E27FC236}">
                <a16:creationId xmlns:a16="http://schemas.microsoft.com/office/drawing/2014/main" id="{22C870E6-43F6-4D22-ABA5-14853CA20D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5325" y="1521896"/>
            <a:ext cx="738219" cy="53397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E65AD32-2C20-4E6D-A195-9C49D4709AD1}"/>
              </a:ext>
            </a:extLst>
          </p:cNvPr>
          <p:cNvSpPr txBox="1"/>
          <p:nvPr/>
        </p:nvSpPr>
        <p:spPr>
          <a:xfrm>
            <a:off x="5588311" y="5644859"/>
            <a:ext cx="12847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[activity]</a:t>
            </a:r>
          </a:p>
        </p:txBody>
      </p:sp>
      <p:pic>
        <p:nvPicPr>
          <p:cNvPr id="25" name="Picture 2" descr="Single Bed Clip Art">
            <a:extLst>
              <a:ext uri="{FF2B5EF4-FFF2-40B4-BE49-F238E27FC236}">
                <a16:creationId xmlns:a16="http://schemas.microsoft.com/office/drawing/2014/main" id="{1FE0C5E5-BF08-4362-9288-E3C3B7B479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67687" y="4963394"/>
            <a:ext cx="947892" cy="5339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8F85451B-15ED-4CD5-B6BA-731C8ECC6B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84513" y="1594210"/>
            <a:ext cx="498794" cy="519576"/>
          </a:xfrm>
          <a:prstGeom prst="rect">
            <a:avLst/>
          </a:prstGeom>
        </p:spPr>
      </p:pic>
      <p:pic>
        <p:nvPicPr>
          <p:cNvPr id="27" name="Picture 26">
            <a:extLst>
              <a:ext uri="{FF2B5EF4-FFF2-40B4-BE49-F238E27FC236}">
                <a16:creationId xmlns:a16="http://schemas.microsoft.com/office/drawing/2014/main" id="{E6ABCA34-5E33-4B2A-900C-73B5F68272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1332" y="5601330"/>
            <a:ext cx="498794" cy="519576"/>
          </a:xfrm>
          <a:prstGeom prst="rect">
            <a:avLst/>
          </a:prstGeom>
        </p:spPr>
      </p:pic>
      <p:pic>
        <p:nvPicPr>
          <p:cNvPr id="28" name="Picture 27">
            <a:extLst>
              <a:ext uri="{FF2B5EF4-FFF2-40B4-BE49-F238E27FC236}">
                <a16:creationId xmlns:a16="http://schemas.microsoft.com/office/drawing/2014/main" id="{17173015-639E-4CF6-A483-174A1F6C39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1332" y="4899694"/>
            <a:ext cx="498794" cy="519576"/>
          </a:xfrm>
          <a:prstGeom prst="rect">
            <a:avLst/>
          </a:prstGeom>
        </p:spPr>
      </p:pic>
      <p:pic>
        <p:nvPicPr>
          <p:cNvPr id="29" name="Picture 28">
            <a:extLst>
              <a:ext uri="{FF2B5EF4-FFF2-40B4-BE49-F238E27FC236}">
                <a16:creationId xmlns:a16="http://schemas.microsoft.com/office/drawing/2014/main" id="{4BB39680-5598-49EC-8E96-FA62447D22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86782" y="2893682"/>
            <a:ext cx="498794" cy="519576"/>
          </a:xfrm>
          <a:prstGeom prst="rect">
            <a:avLst/>
          </a:prstGeom>
        </p:spPr>
      </p:pic>
      <p:pic>
        <p:nvPicPr>
          <p:cNvPr id="30" name="Picture 29">
            <a:extLst>
              <a:ext uri="{FF2B5EF4-FFF2-40B4-BE49-F238E27FC236}">
                <a16:creationId xmlns:a16="http://schemas.microsoft.com/office/drawing/2014/main" id="{EFD394AA-E596-4FEB-B397-ABCC2C4B47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84513" y="3612247"/>
            <a:ext cx="498794" cy="519576"/>
          </a:xfrm>
          <a:prstGeom prst="rect">
            <a:avLst/>
          </a:prstGeom>
        </p:spPr>
      </p:pic>
      <p:sp>
        <p:nvSpPr>
          <p:cNvPr id="18" name="TextBox 17">
            <a:extLst>
              <a:ext uri="{FF2B5EF4-FFF2-40B4-BE49-F238E27FC236}">
                <a16:creationId xmlns:a16="http://schemas.microsoft.com/office/drawing/2014/main" id="{12D5F9A2-CE2B-4354-9ED5-58CCB9F89C04}"/>
              </a:ext>
            </a:extLst>
          </p:cNvPr>
          <p:cNvSpPr txBox="1"/>
          <p:nvPr/>
        </p:nvSpPr>
        <p:spPr>
          <a:xfrm>
            <a:off x="7246190" y="1594210"/>
            <a:ext cx="12028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32" name="TextBox 31">
            <a:extLst>
              <a:ext uri="{FF2B5EF4-FFF2-40B4-BE49-F238E27FC236}">
                <a16:creationId xmlns:a16="http://schemas.microsoft.com/office/drawing/2014/main" id="{765D33A9-3B85-4D94-8AA3-F3BEE0EA788F}"/>
              </a:ext>
            </a:extLst>
          </p:cNvPr>
          <p:cNvSpPr txBox="1"/>
          <p:nvPr/>
        </p:nvSpPr>
        <p:spPr>
          <a:xfrm>
            <a:off x="7246189" y="2266889"/>
            <a:ext cx="12028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33" name="TextBox 32">
            <a:extLst>
              <a:ext uri="{FF2B5EF4-FFF2-40B4-BE49-F238E27FC236}">
                <a16:creationId xmlns:a16="http://schemas.microsoft.com/office/drawing/2014/main" id="{6357D500-BEBE-4D7D-A27E-C375C0FCED22}"/>
              </a:ext>
            </a:extLst>
          </p:cNvPr>
          <p:cNvSpPr txBox="1"/>
          <p:nvPr/>
        </p:nvSpPr>
        <p:spPr>
          <a:xfrm>
            <a:off x="7246189" y="2939568"/>
            <a:ext cx="12028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34" name="TextBox 33">
            <a:extLst>
              <a:ext uri="{FF2B5EF4-FFF2-40B4-BE49-F238E27FC236}">
                <a16:creationId xmlns:a16="http://schemas.microsoft.com/office/drawing/2014/main" id="{9BEFDA59-A58B-4072-813D-F8FD86321E8B}"/>
              </a:ext>
            </a:extLst>
          </p:cNvPr>
          <p:cNvSpPr txBox="1"/>
          <p:nvPr/>
        </p:nvSpPr>
        <p:spPr>
          <a:xfrm>
            <a:off x="7246189" y="3612247"/>
            <a:ext cx="12028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35" name="TextBox 34">
            <a:extLst>
              <a:ext uri="{FF2B5EF4-FFF2-40B4-BE49-F238E27FC236}">
                <a16:creationId xmlns:a16="http://schemas.microsoft.com/office/drawing/2014/main" id="{5B8B74E2-1A19-47C7-81E4-5B27AEACF50F}"/>
              </a:ext>
            </a:extLst>
          </p:cNvPr>
          <p:cNvSpPr txBox="1"/>
          <p:nvPr/>
        </p:nvSpPr>
        <p:spPr>
          <a:xfrm>
            <a:off x="7246188" y="4284926"/>
            <a:ext cx="12028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36" name="TextBox 35">
            <a:extLst>
              <a:ext uri="{FF2B5EF4-FFF2-40B4-BE49-F238E27FC236}">
                <a16:creationId xmlns:a16="http://schemas.microsoft.com/office/drawing/2014/main" id="{F2D45324-05B8-4CF0-A365-475F6815A75D}"/>
              </a:ext>
            </a:extLst>
          </p:cNvPr>
          <p:cNvSpPr txBox="1"/>
          <p:nvPr/>
        </p:nvSpPr>
        <p:spPr>
          <a:xfrm>
            <a:off x="7246188" y="4957605"/>
            <a:ext cx="12028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sp>
        <p:nvSpPr>
          <p:cNvPr id="37" name="TextBox 36">
            <a:extLst>
              <a:ext uri="{FF2B5EF4-FFF2-40B4-BE49-F238E27FC236}">
                <a16:creationId xmlns:a16="http://schemas.microsoft.com/office/drawing/2014/main" id="{815B4DA8-E2CB-4CDB-9076-FC65E3A7D24C}"/>
              </a:ext>
            </a:extLst>
          </p:cNvPr>
          <p:cNvSpPr txBox="1"/>
          <p:nvPr/>
        </p:nvSpPr>
        <p:spPr>
          <a:xfrm>
            <a:off x="7246187" y="5630286"/>
            <a:ext cx="12028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a:t>
            </a:r>
          </a:p>
        </p:txBody>
      </p:sp>
      <p:pic>
        <p:nvPicPr>
          <p:cNvPr id="39" name="Picture 38">
            <a:extLst>
              <a:ext uri="{FF2B5EF4-FFF2-40B4-BE49-F238E27FC236}">
                <a16:creationId xmlns:a16="http://schemas.microsoft.com/office/drawing/2014/main" id="{AED59F19-FA4B-4594-9812-720487D68B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01237" y="4268311"/>
            <a:ext cx="589525" cy="557873"/>
          </a:xfrm>
          <a:prstGeom prst="rect">
            <a:avLst/>
          </a:prstGeom>
        </p:spPr>
      </p:pic>
      <p:sp>
        <p:nvSpPr>
          <p:cNvPr id="40" name="Rounded Rectangle 46">
            <a:extLst>
              <a:ext uri="{FF2B5EF4-FFF2-40B4-BE49-F238E27FC236}">
                <a16:creationId xmlns:a16="http://schemas.microsoft.com/office/drawing/2014/main" id="{94BFC986-6105-4E46-90D3-AA606B0E24BD}"/>
              </a:ext>
            </a:extLst>
          </p:cNvPr>
          <p:cNvSpPr/>
          <p:nvPr/>
        </p:nvSpPr>
        <p:spPr>
          <a:xfrm>
            <a:off x="8646288" y="249870"/>
            <a:ext cx="326363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67504" y="3555347"/>
            <a:ext cx="552880" cy="633376"/>
          </a:xfrm>
          <a:prstGeom prst="rect">
            <a:avLst/>
          </a:prstGeom>
        </p:spPr>
      </p:pic>
    </p:spTree>
    <p:extLst>
      <p:ext uri="{BB962C8B-B14F-4D97-AF65-F5344CB8AC3E}">
        <p14:creationId xmlns:p14="http://schemas.microsoft.com/office/powerpoint/2010/main" val="133986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Definite articles: Gender (Article Agreement)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rId3"/>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rId3"/>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rId3"/>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97892" y="3016644"/>
            <a:ext cx="6326383" cy="3377823"/>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2477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1.2, Week 1)</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8"/>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dirty="0">
                <a:solidFill>
                  <a:srgbClr val="5B9BD5">
                    <a:lumMod val="50000"/>
                  </a:srgbClr>
                </a:solidFill>
                <a:latin typeface="Century Gothic" panose="020B0502020202020204" pitchFamily="34" charset="0"/>
                <a:hlinkClick r:id="rId9"/>
              </a:rPr>
              <a:t>Term 1.1 Week 5</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4" name="Picture 13">
            <a:extLst>
              <a:ext uri="{FF2B5EF4-FFF2-40B4-BE49-F238E27FC236}">
                <a16:creationId xmlns:a16="http://schemas.microsoft.com/office/drawing/2014/main" id="{0D232EB9-9869-41C0-8296-5BDF3F26AB24}"/>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351502" y="2605791"/>
            <a:ext cx="1000125" cy="1000125"/>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steam trai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2" name="Rectangle 1"/>
          <p:cNvSpPr/>
          <p:nvPr/>
        </p:nvSpPr>
        <p:spPr>
          <a:xfrm>
            <a:off x="1063810" y="1275019"/>
            <a:ext cx="140615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16" descr="the number twent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559" y="4348686"/>
            <a:ext cx="1769915" cy="137168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5240283" y="5397205"/>
            <a:ext cx="147668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un rising up from the cloud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22035" y="1408081"/>
            <a:ext cx="1061130" cy="1486046"/>
          </a:xfrm>
          <a:prstGeom prst="rect">
            <a:avLst/>
          </a:prstGeom>
        </p:spPr>
      </p:pic>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20" name="Picture 19" descr="an open h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47851" y="4551963"/>
            <a:ext cx="2272004" cy="1606378"/>
          </a:xfrm>
          <a:prstGeom prst="rect">
            <a:avLst/>
          </a:prstGeom>
        </p:spPr>
      </p:pic>
    </p:spTree>
    <p:extLst>
      <p:ext uri="{BB962C8B-B14F-4D97-AF65-F5344CB8AC3E}">
        <p14:creationId xmlns:p14="http://schemas.microsoft.com/office/powerpoint/2010/main" val="264371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train.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ain trai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ain f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ain f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7" name="ain mati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7" name="ain mati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8" name="ain ving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8" name="ain ving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ain maintenan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9" name="ain maintenan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10" name="ain mai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10" name="ain m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4" grpId="0"/>
      <p:bldP spid="14" grpId="0"/>
      <p:bldP spid="2" grpId="0"/>
      <p:bldP spid="8" grpId="0"/>
      <p:bldP spid="7" grpId="0"/>
      <p:bldP spid="3" grpId="0"/>
      <p:bldP spid="10"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11" name="Picture 2" descr="steam train">
            <a:extLst>
              <a:ext uri="{FF2B5EF4-FFF2-40B4-BE49-F238E27FC236}">
                <a16:creationId xmlns:a16="http://schemas.microsoft.com/office/drawing/2014/main" id="{9E837A7E-2823-CD4A-8A23-7FD9AB839D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41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trai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ain train.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ain f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subTnLst>
                                    <p:audio>
                                      <p:cMediaNode>
                                        <p:cTn display="0" masterRel="sameClick">
                                          <p:stCondLst>
                                            <p:cond evt="begin" delay="0">
                                              <p:tn val="26"/>
                                            </p:cond>
                                          </p:stCondLst>
                                          <p:endCondLst>
                                            <p:cond evt="onStopAudio" delay="0">
                                              <p:tgtEl>
                                                <p:sldTgt/>
                                              </p:tgtEl>
                                            </p:cond>
                                          </p:endCondLst>
                                        </p:cTn>
                                        <p:tgtEl>
                                          <p:sndTgt r:embed="rId7" name="ain mat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8" name="ain ving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ain maintenan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10" name="ain m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14" grpId="0"/>
      <p:bldP spid="8" grpId="0"/>
      <p:bldP spid="7" grpId="0"/>
      <p:bldP spid="10"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6961"/>
            <a:ext cx="10515600" cy="1325563"/>
          </a:xfrm>
        </p:spPr>
        <p:txBody>
          <a:bodyPr>
            <a:normAutofit fontScale="90000"/>
          </a:bodyPr>
          <a:lstStyle/>
          <a:p>
            <a:pPr algn="ctr"/>
            <a:r>
              <a:rPr lang="en-GB" sz="11100" b="1" dirty="0">
                <a:solidFill>
                  <a:srgbClr val="115076"/>
                </a:solidFill>
                <a:cs typeface="Calibri" panose="020F0502020204030204" pitchFamily="34" charset="0"/>
              </a:rPr>
              <a:t>ain/in</a:t>
            </a:r>
            <a:endParaRPr lang="en-GB" dirty="0"/>
          </a:p>
        </p:txBody>
      </p:sp>
      <p:sp>
        <p:nvSpPr>
          <p:cNvPr id="6" name="Rounded Rectangle 5" descr="rectangle"/>
          <p:cNvSpPr/>
          <p:nvPr/>
        </p:nvSpPr>
        <p:spPr>
          <a:xfrm>
            <a:off x="4117427" y="1748868"/>
            <a:ext cx="3957145" cy="2792925"/>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4680521" y="3457127"/>
            <a:ext cx="27786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sp>
        <p:nvSpPr>
          <p:cNvPr id="14" name="TextBox 13"/>
          <p:cNvSpPr txBox="1"/>
          <p:nvPr/>
        </p:nvSpPr>
        <p:spPr>
          <a:xfrm rot="10800000" flipV="1">
            <a:off x="643495" y="516861"/>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p>
        </p:txBody>
      </p:sp>
      <p:sp>
        <p:nvSpPr>
          <p:cNvPr id="8" name="TextBox 7"/>
          <p:cNvSpPr txBox="1"/>
          <p:nvPr/>
        </p:nvSpPr>
        <p:spPr>
          <a:xfrm>
            <a:off x="739094" y="3429000"/>
            <a:ext cx="21509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499883" y="4635813"/>
            <a:ext cx="51395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tenant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8869345" y="468424"/>
            <a:ext cx="2671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988988" y="3559061"/>
            <a:ext cx="27308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ain</a:t>
            </a:r>
          </a:p>
        </p:txBody>
      </p:sp>
      <p:pic>
        <p:nvPicPr>
          <p:cNvPr id="11" name="Picture 2" descr="steam train">
            <a:extLst>
              <a:ext uri="{FF2B5EF4-FFF2-40B4-BE49-F238E27FC236}">
                <a16:creationId xmlns:a16="http://schemas.microsoft.com/office/drawing/2014/main" id="{9E837A7E-2823-CD4A-8A23-7FD9AB839D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43110" y="1821767"/>
            <a:ext cx="2009311" cy="170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87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14" grpId="0"/>
      <p:bldP spid="8" grpId="0"/>
      <p:bldP spid="7" grpId="0"/>
      <p:bldP spid="10"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AF317CB-3302-448F-AA54-A5AF4C9B65BA}"/>
              </a:ext>
            </a:extLst>
          </p:cNvPr>
          <p:cNvGrpSpPr/>
          <p:nvPr/>
        </p:nvGrpSpPr>
        <p:grpSpPr>
          <a:xfrm>
            <a:off x="168148" y="2163172"/>
            <a:ext cx="11811774" cy="938691"/>
            <a:chOff x="183539" y="5184567"/>
            <a:chExt cx="11811774" cy="870254"/>
          </a:xfrm>
        </p:grpSpPr>
        <p:sp>
          <p:nvSpPr>
            <p:cNvPr id="50" name="Flowchart: Punched Tape 49">
              <a:extLst>
                <a:ext uri="{FF2B5EF4-FFF2-40B4-BE49-F238E27FC236}">
                  <a16:creationId xmlns:a16="http://schemas.microsoft.com/office/drawing/2014/main" id="{BEEE9774-EE8A-4FDE-A1F0-239B46A49BBA}"/>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49" name="Flowchart: Punched Tape 48">
              <a:extLst>
                <a:ext uri="{FF2B5EF4-FFF2-40B4-BE49-F238E27FC236}">
                  <a16:creationId xmlns:a16="http://schemas.microsoft.com/office/drawing/2014/main" id="{2503CC76-54D0-4A7C-B516-09ED4FBDF700}"/>
                </a:ext>
              </a:extLst>
            </p:cNvPr>
            <p:cNvSpPr/>
            <p:nvPr/>
          </p:nvSpPr>
          <p:spPr>
            <a:xfrm>
              <a:off x="6087785"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3" name="Flowchart: Punched Tape 2">
              <a:extLst>
                <a:ext uri="{FF2B5EF4-FFF2-40B4-BE49-F238E27FC236}">
                  <a16:creationId xmlns:a16="http://schemas.microsoft.com/office/drawing/2014/main" id="{C098BED7-54E1-4173-BBA3-A0D31C5B874C}"/>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47" name="Flowchart: Punched Tape 46">
              <a:extLst>
                <a:ext uri="{FF2B5EF4-FFF2-40B4-BE49-F238E27FC236}">
                  <a16:creationId xmlns:a16="http://schemas.microsoft.com/office/drawing/2014/main" id="{D4899E01-35A1-45B4-AB2C-9849D27745A2}"/>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48" name="Flowchart: Punched Tape 47">
              <a:extLst>
                <a:ext uri="{FF2B5EF4-FFF2-40B4-BE49-F238E27FC236}">
                  <a16:creationId xmlns:a16="http://schemas.microsoft.com/office/drawing/2014/main" id="{62C001D0-F9D9-408C-843B-FE84E53EEDB8}"/>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51" name="Flowchart: Punched Tape 50">
              <a:extLst>
                <a:ext uri="{FF2B5EF4-FFF2-40B4-BE49-F238E27FC236}">
                  <a16:creationId xmlns:a16="http://schemas.microsoft.com/office/drawing/2014/main" id="{A3288F4D-193E-478E-B227-471086FCB991}"/>
                </a:ext>
              </a:extLst>
            </p:cNvPr>
            <p:cNvSpPr/>
            <p:nvPr/>
          </p:nvSpPr>
          <p:spPr>
            <a:xfrm>
              <a:off x="1002524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grpSp>
      <p:grpSp>
        <p:nvGrpSpPr>
          <p:cNvPr id="53" name="Group 52">
            <a:extLst>
              <a:ext uri="{FF2B5EF4-FFF2-40B4-BE49-F238E27FC236}">
                <a16:creationId xmlns:a16="http://schemas.microsoft.com/office/drawing/2014/main" id="{168F30C8-E440-4883-8A5E-AC7D75DA2B96}"/>
              </a:ext>
            </a:extLst>
          </p:cNvPr>
          <p:cNvGrpSpPr/>
          <p:nvPr/>
        </p:nvGrpSpPr>
        <p:grpSpPr>
          <a:xfrm>
            <a:off x="143434" y="5259251"/>
            <a:ext cx="11811774" cy="957279"/>
            <a:chOff x="183539" y="5184567"/>
            <a:chExt cx="11811774" cy="870254"/>
          </a:xfrm>
          <a:solidFill>
            <a:schemeClr val="accent1">
              <a:lumMod val="60000"/>
              <a:lumOff val="40000"/>
            </a:schemeClr>
          </a:solidFill>
        </p:grpSpPr>
        <p:sp>
          <p:nvSpPr>
            <p:cNvPr id="54" name="Flowchart: Punched Tape 53">
              <a:extLst>
                <a:ext uri="{FF2B5EF4-FFF2-40B4-BE49-F238E27FC236}">
                  <a16:creationId xmlns:a16="http://schemas.microsoft.com/office/drawing/2014/main" id="{FD9FEDEB-785A-4637-A3F3-B49DD5DD3276}"/>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55" name="Flowchart: Punched Tape 54">
              <a:extLst>
                <a:ext uri="{FF2B5EF4-FFF2-40B4-BE49-F238E27FC236}">
                  <a16:creationId xmlns:a16="http://schemas.microsoft.com/office/drawing/2014/main" id="{23AF1E79-99B8-49B8-B9DA-A9253A5FEB3F}"/>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56" name="Flowchart: Punched Tape 55">
              <a:extLst>
                <a:ext uri="{FF2B5EF4-FFF2-40B4-BE49-F238E27FC236}">
                  <a16:creationId xmlns:a16="http://schemas.microsoft.com/office/drawing/2014/main" id="{15D0BF50-9D83-4B3F-B0E0-4820C0A4C1C1}"/>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57" name="Flowchart: Punched Tape 56">
              <a:extLst>
                <a:ext uri="{FF2B5EF4-FFF2-40B4-BE49-F238E27FC236}">
                  <a16:creationId xmlns:a16="http://schemas.microsoft.com/office/drawing/2014/main" id="{8FA79252-690B-4EBA-843C-C897F31FCDD5}"/>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58" name="Flowchart: Punched Tape 57">
              <a:extLst>
                <a:ext uri="{FF2B5EF4-FFF2-40B4-BE49-F238E27FC236}">
                  <a16:creationId xmlns:a16="http://schemas.microsoft.com/office/drawing/2014/main" id="{2212BD46-AD40-4078-9E39-7C39A9B90BBA}"/>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59" name="Flowchart: Punched Tape 58">
              <a:extLst>
                <a:ext uri="{FF2B5EF4-FFF2-40B4-BE49-F238E27FC236}">
                  <a16:creationId xmlns:a16="http://schemas.microsoft.com/office/drawing/2014/main" id="{7BD57127-3B30-4663-821C-ECF38F5F3289}"/>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grpSp>
      <p:grpSp>
        <p:nvGrpSpPr>
          <p:cNvPr id="61" name="Group 60">
            <a:extLst>
              <a:ext uri="{FF2B5EF4-FFF2-40B4-BE49-F238E27FC236}">
                <a16:creationId xmlns:a16="http://schemas.microsoft.com/office/drawing/2014/main" id="{708B3947-4BB5-4EB8-975E-A691605B03F7}"/>
              </a:ext>
            </a:extLst>
          </p:cNvPr>
          <p:cNvGrpSpPr/>
          <p:nvPr/>
        </p:nvGrpSpPr>
        <p:grpSpPr>
          <a:xfrm>
            <a:off x="145638" y="3980603"/>
            <a:ext cx="11834284" cy="1692943"/>
            <a:chOff x="167603" y="5489634"/>
            <a:chExt cx="11834284" cy="1692943"/>
          </a:xfrm>
        </p:grpSpPr>
        <p:grpSp>
          <p:nvGrpSpPr>
            <p:cNvPr id="62" name="Group 61">
              <a:extLst>
                <a:ext uri="{FF2B5EF4-FFF2-40B4-BE49-F238E27FC236}">
                  <a16:creationId xmlns:a16="http://schemas.microsoft.com/office/drawing/2014/main" id="{994B9160-152D-4759-906A-70D5307D41ED}"/>
                </a:ext>
              </a:extLst>
            </p:cNvPr>
            <p:cNvGrpSpPr/>
            <p:nvPr/>
          </p:nvGrpSpPr>
          <p:grpSpPr>
            <a:xfrm>
              <a:off x="167603" y="6225298"/>
              <a:ext cx="11811774" cy="957279"/>
              <a:chOff x="183539" y="5184567"/>
              <a:chExt cx="11811774" cy="870254"/>
            </a:xfrm>
          </p:grpSpPr>
          <p:sp>
            <p:nvSpPr>
              <p:cNvPr id="70" name="Flowchart: Punched Tape 69">
                <a:extLst>
                  <a:ext uri="{FF2B5EF4-FFF2-40B4-BE49-F238E27FC236}">
                    <a16:creationId xmlns:a16="http://schemas.microsoft.com/office/drawing/2014/main" id="{37874E68-497E-49B7-9C9F-8D7E2913B07B}"/>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71" name="Flowchart: Punched Tape 70">
                <a:extLst>
                  <a:ext uri="{FF2B5EF4-FFF2-40B4-BE49-F238E27FC236}">
                    <a16:creationId xmlns:a16="http://schemas.microsoft.com/office/drawing/2014/main" id="{859AD9CE-A0EA-49E8-925D-5829357D0206}"/>
                  </a:ext>
                </a:extLst>
              </p:cNvPr>
              <p:cNvSpPr/>
              <p:nvPr/>
            </p:nvSpPr>
            <p:spPr>
              <a:xfrm>
                <a:off x="6087785"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72" name="Flowchart: Punched Tape 71">
                <a:extLst>
                  <a:ext uri="{FF2B5EF4-FFF2-40B4-BE49-F238E27FC236}">
                    <a16:creationId xmlns:a16="http://schemas.microsoft.com/office/drawing/2014/main" id="{E9B28422-6CF3-4C62-B1F1-552E49173759}"/>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73" name="Flowchart: Punched Tape 72">
                <a:extLst>
                  <a:ext uri="{FF2B5EF4-FFF2-40B4-BE49-F238E27FC236}">
                    <a16:creationId xmlns:a16="http://schemas.microsoft.com/office/drawing/2014/main" id="{A2A6FFA3-A6E4-405B-8BEF-22BEAD35AAC4}"/>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74" name="Flowchart: Punched Tape 73">
                <a:extLst>
                  <a:ext uri="{FF2B5EF4-FFF2-40B4-BE49-F238E27FC236}">
                    <a16:creationId xmlns:a16="http://schemas.microsoft.com/office/drawing/2014/main" id="{881FABB7-AF01-4B08-8228-15C23375F504}"/>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75" name="Flowchart: Punched Tape 74">
                <a:extLst>
                  <a:ext uri="{FF2B5EF4-FFF2-40B4-BE49-F238E27FC236}">
                    <a16:creationId xmlns:a16="http://schemas.microsoft.com/office/drawing/2014/main" id="{13CA47F5-4657-4557-8DFE-28E50916F0ED}"/>
                  </a:ext>
                </a:extLst>
              </p:cNvPr>
              <p:cNvSpPr/>
              <p:nvPr/>
            </p:nvSpPr>
            <p:spPr>
              <a:xfrm>
                <a:off x="1002524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grpSp>
        <p:grpSp>
          <p:nvGrpSpPr>
            <p:cNvPr id="63" name="Group 62">
              <a:extLst>
                <a:ext uri="{FF2B5EF4-FFF2-40B4-BE49-F238E27FC236}">
                  <a16:creationId xmlns:a16="http://schemas.microsoft.com/office/drawing/2014/main" id="{632F6DFB-CF04-4CAA-B6D8-F39E0C7F999E}"/>
                </a:ext>
              </a:extLst>
            </p:cNvPr>
            <p:cNvGrpSpPr/>
            <p:nvPr/>
          </p:nvGrpSpPr>
          <p:grpSpPr>
            <a:xfrm>
              <a:off x="190113" y="5489634"/>
              <a:ext cx="11811774" cy="957279"/>
              <a:chOff x="183539" y="5184567"/>
              <a:chExt cx="11811774" cy="870254"/>
            </a:xfrm>
            <a:solidFill>
              <a:schemeClr val="accent1">
                <a:lumMod val="60000"/>
                <a:lumOff val="40000"/>
              </a:schemeClr>
            </a:solidFill>
          </p:grpSpPr>
          <p:sp>
            <p:nvSpPr>
              <p:cNvPr id="64" name="Flowchart: Punched Tape 63">
                <a:extLst>
                  <a:ext uri="{FF2B5EF4-FFF2-40B4-BE49-F238E27FC236}">
                    <a16:creationId xmlns:a16="http://schemas.microsoft.com/office/drawing/2014/main" id="{99DACE39-DCC8-43C3-A27C-2BB07D7B6E4E}"/>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65" name="Flowchart: Punched Tape 64">
                <a:extLst>
                  <a:ext uri="{FF2B5EF4-FFF2-40B4-BE49-F238E27FC236}">
                    <a16:creationId xmlns:a16="http://schemas.microsoft.com/office/drawing/2014/main" id="{89B84DD2-0986-4282-8098-1D7890E67FF7}"/>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66" name="Flowchart: Punched Tape 65">
                <a:extLst>
                  <a:ext uri="{FF2B5EF4-FFF2-40B4-BE49-F238E27FC236}">
                    <a16:creationId xmlns:a16="http://schemas.microsoft.com/office/drawing/2014/main" id="{8D1D4B36-91A9-4CCC-AC2B-93C5E3A0DEA4}"/>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67" name="Flowchart: Punched Tape 66">
                <a:extLst>
                  <a:ext uri="{FF2B5EF4-FFF2-40B4-BE49-F238E27FC236}">
                    <a16:creationId xmlns:a16="http://schemas.microsoft.com/office/drawing/2014/main" id="{9E2DE7E3-024C-4BD0-BE22-69E366F4D347}"/>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68" name="Flowchart: Punched Tape 67">
                <a:extLst>
                  <a:ext uri="{FF2B5EF4-FFF2-40B4-BE49-F238E27FC236}">
                    <a16:creationId xmlns:a16="http://schemas.microsoft.com/office/drawing/2014/main" id="{AA5A1297-7373-4D4D-AC10-B9468C8AA51A}"/>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69" name="Flowchart: Punched Tape 68">
                <a:extLst>
                  <a:ext uri="{FF2B5EF4-FFF2-40B4-BE49-F238E27FC236}">
                    <a16:creationId xmlns:a16="http://schemas.microsoft.com/office/drawing/2014/main" id="{F5CAF05C-3568-40D7-8FAB-1B962B0875D0}"/>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grpSp>
      </p:grpSp>
      <p:grpSp>
        <p:nvGrpSpPr>
          <p:cNvPr id="76" name="Group 75">
            <a:extLst>
              <a:ext uri="{FF2B5EF4-FFF2-40B4-BE49-F238E27FC236}">
                <a16:creationId xmlns:a16="http://schemas.microsoft.com/office/drawing/2014/main" id="{73F5E520-82FC-4DA8-A585-AEBF4C2BF8D0}"/>
              </a:ext>
            </a:extLst>
          </p:cNvPr>
          <p:cNvGrpSpPr/>
          <p:nvPr/>
        </p:nvGrpSpPr>
        <p:grpSpPr>
          <a:xfrm>
            <a:off x="170352" y="2687568"/>
            <a:ext cx="11834284" cy="1692943"/>
            <a:chOff x="167603" y="5489634"/>
            <a:chExt cx="11834284" cy="1692943"/>
          </a:xfrm>
        </p:grpSpPr>
        <p:grpSp>
          <p:nvGrpSpPr>
            <p:cNvPr id="77" name="Group 76">
              <a:extLst>
                <a:ext uri="{FF2B5EF4-FFF2-40B4-BE49-F238E27FC236}">
                  <a16:creationId xmlns:a16="http://schemas.microsoft.com/office/drawing/2014/main" id="{48DCF029-A74D-4C46-B752-D056BE71096E}"/>
                </a:ext>
              </a:extLst>
            </p:cNvPr>
            <p:cNvGrpSpPr/>
            <p:nvPr/>
          </p:nvGrpSpPr>
          <p:grpSpPr>
            <a:xfrm>
              <a:off x="167603" y="6225298"/>
              <a:ext cx="11811774" cy="957279"/>
              <a:chOff x="183539" y="5184567"/>
              <a:chExt cx="11811774" cy="870254"/>
            </a:xfrm>
          </p:grpSpPr>
          <p:sp>
            <p:nvSpPr>
              <p:cNvPr id="85" name="Flowchart: Punched Tape 84">
                <a:extLst>
                  <a:ext uri="{FF2B5EF4-FFF2-40B4-BE49-F238E27FC236}">
                    <a16:creationId xmlns:a16="http://schemas.microsoft.com/office/drawing/2014/main" id="{7D43B423-E044-4ACC-A03A-4346CBFFFC0E}"/>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86" name="Flowchart: Punched Tape 85">
                <a:extLst>
                  <a:ext uri="{FF2B5EF4-FFF2-40B4-BE49-F238E27FC236}">
                    <a16:creationId xmlns:a16="http://schemas.microsoft.com/office/drawing/2014/main" id="{3E25C640-4377-43E5-9F08-FA4CAB202001}"/>
                  </a:ext>
                </a:extLst>
              </p:cNvPr>
              <p:cNvSpPr/>
              <p:nvPr/>
            </p:nvSpPr>
            <p:spPr>
              <a:xfrm>
                <a:off x="6087785"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87" name="Flowchart: Punched Tape 86">
                <a:extLst>
                  <a:ext uri="{FF2B5EF4-FFF2-40B4-BE49-F238E27FC236}">
                    <a16:creationId xmlns:a16="http://schemas.microsoft.com/office/drawing/2014/main" id="{934A39B2-CF38-471C-AA75-86F312E9A485}"/>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88" name="Flowchart: Punched Tape 87">
                <a:extLst>
                  <a:ext uri="{FF2B5EF4-FFF2-40B4-BE49-F238E27FC236}">
                    <a16:creationId xmlns:a16="http://schemas.microsoft.com/office/drawing/2014/main" id="{EB3918BC-7663-44A0-8805-57C5FD9AD3DA}"/>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89" name="Flowchart: Punched Tape 88">
                <a:extLst>
                  <a:ext uri="{FF2B5EF4-FFF2-40B4-BE49-F238E27FC236}">
                    <a16:creationId xmlns:a16="http://schemas.microsoft.com/office/drawing/2014/main" id="{1328749D-C6F2-450F-BA39-AC979DBA149E}"/>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90" name="Flowchart: Punched Tape 89">
                <a:extLst>
                  <a:ext uri="{FF2B5EF4-FFF2-40B4-BE49-F238E27FC236}">
                    <a16:creationId xmlns:a16="http://schemas.microsoft.com/office/drawing/2014/main" id="{95E6FC5D-FB6E-4070-9A0A-1D53FE39363F}"/>
                  </a:ext>
                </a:extLst>
              </p:cNvPr>
              <p:cNvSpPr/>
              <p:nvPr/>
            </p:nvSpPr>
            <p:spPr>
              <a:xfrm>
                <a:off x="1002524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grpSp>
        <p:grpSp>
          <p:nvGrpSpPr>
            <p:cNvPr id="78" name="Group 77">
              <a:extLst>
                <a:ext uri="{FF2B5EF4-FFF2-40B4-BE49-F238E27FC236}">
                  <a16:creationId xmlns:a16="http://schemas.microsoft.com/office/drawing/2014/main" id="{1FD76182-CEA9-4D0F-8293-87482C5DB36F}"/>
                </a:ext>
              </a:extLst>
            </p:cNvPr>
            <p:cNvGrpSpPr/>
            <p:nvPr/>
          </p:nvGrpSpPr>
          <p:grpSpPr>
            <a:xfrm>
              <a:off x="190113" y="5489634"/>
              <a:ext cx="11811774" cy="957279"/>
              <a:chOff x="183539" y="5184567"/>
              <a:chExt cx="11811774" cy="870254"/>
            </a:xfrm>
            <a:solidFill>
              <a:schemeClr val="accent1">
                <a:lumMod val="60000"/>
                <a:lumOff val="40000"/>
              </a:schemeClr>
            </a:solidFill>
          </p:grpSpPr>
          <p:sp>
            <p:nvSpPr>
              <p:cNvPr id="79" name="Flowchart: Punched Tape 78">
                <a:extLst>
                  <a:ext uri="{FF2B5EF4-FFF2-40B4-BE49-F238E27FC236}">
                    <a16:creationId xmlns:a16="http://schemas.microsoft.com/office/drawing/2014/main" id="{C6959E22-812B-41AA-ADE6-739C9C24E1D4}"/>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80" name="Flowchart: Punched Tape 79">
                <a:extLst>
                  <a:ext uri="{FF2B5EF4-FFF2-40B4-BE49-F238E27FC236}">
                    <a16:creationId xmlns:a16="http://schemas.microsoft.com/office/drawing/2014/main" id="{112B53E0-9B20-4C22-8E74-2BCA31758048}"/>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81" name="Flowchart: Punched Tape 80">
                <a:extLst>
                  <a:ext uri="{FF2B5EF4-FFF2-40B4-BE49-F238E27FC236}">
                    <a16:creationId xmlns:a16="http://schemas.microsoft.com/office/drawing/2014/main" id="{C3E0F207-2364-415A-8271-478269D49875}"/>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82" name="Flowchart: Punched Tape 81">
                <a:extLst>
                  <a:ext uri="{FF2B5EF4-FFF2-40B4-BE49-F238E27FC236}">
                    <a16:creationId xmlns:a16="http://schemas.microsoft.com/office/drawing/2014/main" id="{5E613BB7-77C4-4BE6-B62F-936CDCE4B096}"/>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83" name="Flowchart: Punched Tape 82">
                <a:extLst>
                  <a:ext uri="{FF2B5EF4-FFF2-40B4-BE49-F238E27FC236}">
                    <a16:creationId xmlns:a16="http://schemas.microsoft.com/office/drawing/2014/main" id="{02A67CAF-7AE0-4EF8-A82E-B74BC76FA80F}"/>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sp>
            <p:nvSpPr>
              <p:cNvPr id="84" name="Flowchart: Punched Tape 83">
                <a:extLst>
                  <a:ext uri="{FF2B5EF4-FFF2-40B4-BE49-F238E27FC236}">
                    <a16:creationId xmlns:a16="http://schemas.microsoft.com/office/drawing/2014/main" id="{262D64BD-ED9D-499B-97AA-CDA6443A0834}"/>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a:p>
            </p:txBody>
          </p:sp>
        </p:grpSp>
      </p:gr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7" name="TextBox 16">
            <a:extLst>
              <a:ext uri="{FF2B5EF4-FFF2-40B4-BE49-F238E27FC236}">
                <a16:creationId xmlns:a16="http://schemas.microsoft.com/office/drawing/2014/main" id="{55F76293-F036-D943-9EC1-F5857D9662CB}"/>
              </a:ext>
            </a:extLst>
          </p:cNvPr>
          <p:cNvSpPr txBox="1"/>
          <p:nvPr/>
        </p:nvSpPr>
        <p:spPr>
          <a:xfrm>
            <a:off x="830891" y="2503814"/>
            <a:ext cx="24028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solidFill>
                  <a:srgbClr val="4472C4">
                    <a:lumMod val="50000"/>
                  </a:srgbClr>
                </a:solidFill>
                <a:latin typeface="Century Gothic" panose="020F0302020204030204"/>
              </a:rPr>
              <a:t>A) certain</a:t>
            </a:r>
            <a:endParaRPr kumimoji="0" lang="en-US" sz="3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DD726C2E-8B14-48D5-BC86-420161259118}"/>
              </a:ext>
            </a:extLst>
          </p:cNvPr>
          <p:cNvSpPr txBox="1"/>
          <p:nvPr/>
        </p:nvSpPr>
        <p:spPr>
          <a:xfrm>
            <a:off x="7526365" y="2650603"/>
            <a:ext cx="1980516" cy="553998"/>
          </a:xfrm>
          <a:prstGeom prst="rect">
            <a:avLst/>
          </a:prstGeom>
          <a:noFill/>
        </p:spPr>
        <p:txBody>
          <a:bodyPr wrap="square" rtlCol="0">
            <a:spAutoFit/>
          </a:bodyPr>
          <a:lstStyle/>
          <a:p>
            <a:pPr lvl="0">
              <a:defRPr/>
            </a:pPr>
            <a:r>
              <a:rPr lang="en-US" sz="3000" dirty="0">
                <a:solidFill>
                  <a:srgbClr val="4472C4">
                    <a:lumMod val="50000"/>
                  </a:srgbClr>
                </a:solidFill>
              </a:rPr>
              <a:t>C) certes</a:t>
            </a:r>
            <a:endParaRPr kumimoji="0" lang="en-US" sz="3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02C027D0-69F7-4A53-A561-308F17C8EF69}"/>
              </a:ext>
            </a:extLst>
          </p:cNvPr>
          <p:cNvSpPr txBox="1"/>
          <p:nvPr/>
        </p:nvSpPr>
        <p:spPr>
          <a:xfrm>
            <a:off x="2981617" y="3552165"/>
            <a:ext cx="2544873" cy="553998"/>
          </a:xfrm>
          <a:prstGeom prst="rect">
            <a:avLst/>
          </a:prstGeom>
          <a:noFill/>
        </p:spPr>
        <p:txBody>
          <a:bodyPr wrap="square" rtlCol="0">
            <a:spAutoFit/>
          </a:bodyPr>
          <a:lstStyle/>
          <a:p>
            <a:pPr lvl="0">
              <a:defRPr/>
            </a:pPr>
            <a:r>
              <a:rPr lang="en-US" sz="3000" dirty="0">
                <a:solidFill>
                  <a:srgbClr val="4472C4">
                    <a:lumMod val="50000"/>
                  </a:srgbClr>
                </a:solidFill>
              </a:rPr>
              <a:t>H) </a:t>
            </a:r>
            <a:r>
              <a:rPr lang="en-US" sz="3000" dirty="0" err="1">
                <a:solidFill>
                  <a:srgbClr val="4472C4">
                    <a:lumMod val="50000"/>
                  </a:srgbClr>
                </a:solidFill>
              </a:rPr>
              <a:t>magistrat</a:t>
            </a:r>
            <a:endParaRPr kumimoji="0" lang="en-US" sz="3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19" name="TextBox 18">
            <a:extLst>
              <a:ext uri="{FF2B5EF4-FFF2-40B4-BE49-F238E27FC236}">
                <a16:creationId xmlns:a16="http://schemas.microsoft.com/office/drawing/2014/main" id="{342DD076-8D56-4052-9E8B-F78EF8C6F7A9}"/>
              </a:ext>
            </a:extLst>
          </p:cNvPr>
          <p:cNvSpPr txBox="1"/>
          <p:nvPr/>
        </p:nvSpPr>
        <p:spPr>
          <a:xfrm>
            <a:off x="5702123" y="4500326"/>
            <a:ext cx="2544874" cy="553998"/>
          </a:xfrm>
          <a:prstGeom prst="rect">
            <a:avLst/>
          </a:prstGeom>
          <a:noFill/>
        </p:spPr>
        <p:txBody>
          <a:bodyPr wrap="square" rtlCol="0">
            <a:spAutoFit/>
          </a:bodyPr>
          <a:lstStyle/>
          <a:p>
            <a:pPr lvl="0">
              <a:defRPr/>
            </a:pPr>
            <a:r>
              <a:rPr lang="en-US" sz="3000" dirty="0">
                <a:solidFill>
                  <a:srgbClr val="4472C4">
                    <a:lumMod val="50000"/>
                  </a:srgbClr>
                </a:solidFill>
              </a:rPr>
              <a:t>I) </a:t>
            </a:r>
            <a:r>
              <a:rPr lang="en-US" sz="3000" dirty="0">
                <a:solidFill>
                  <a:srgbClr val="4472C4">
                    <a:lumMod val="50000"/>
                  </a:srgbClr>
                </a:solidFill>
                <a:latin typeface="Century Gothic" panose="020F0302020204030204"/>
              </a:rPr>
              <a:t>magazine</a:t>
            </a:r>
            <a:endParaRPr kumimoji="0" lang="en-US" sz="3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5535E89E-4E81-4CC5-AD8E-C66BE269D8B4}"/>
              </a:ext>
            </a:extLst>
          </p:cNvPr>
          <p:cNvSpPr txBox="1"/>
          <p:nvPr/>
        </p:nvSpPr>
        <p:spPr>
          <a:xfrm>
            <a:off x="9784157" y="2468489"/>
            <a:ext cx="2440350" cy="553998"/>
          </a:xfrm>
          <a:prstGeom prst="rect">
            <a:avLst/>
          </a:prstGeom>
          <a:noFill/>
        </p:spPr>
        <p:txBody>
          <a:bodyPr wrap="square" rtlCol="0">
            <a:spAutoFit/>
          </a:bodyPr>
          <a:lstStyle/>
          <a:p>
            <a:pPr lvl="0">
              <a:defRPr/>
            </a:pPr>
            <a:r>
              <a:rPr lang="en-US" sz="3000" dirty="0">
                <a:solidFill>
                  <a:srgbClr val="4472C4">
                    <a:lumMod val="50000"/>
                  </a:srgbClr>
                </a:solidFill>
              </a:rPr>
              <a:t>D) simple</a:t>
            </a:r>
            <a:endParaRPr kumimoji="0" lang="en-US" sz="3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BCB309D4-A123-41B6-B961-E288A654FC77}"/>
              </a:ext>
            </a:extLst>
          </p:cNvPr>
          <p:cNvSpPr txBox="1"/>
          <p:nvPr/>
        </p:nvSpPr>
        <p:spPr>
          <a:xfrm>
            <a:off x="3399707" y="4539941"/>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solidFill>
                  <a:srgbClr val="4472C4">
                    <a:lumMod val="50000"/>
                  </a:srgbClr>
                </a:solidFill>
                <a:latin typeface="Century Gothic" panose="020F0302020204030204"/>
              </a:rPr>
              <a:t>L) </a:t>
            </a:r>
            <a:r>
              <a:rPr lang="en-US" sz="3000" dirty="0" err="1">
                <a:solidFill>
                  <a:srgbClr val="4472C4">
                    <a:lumMod val="50000"/>
                  </a:srgbClr>
                </a:solidFill>
                <a:latin typeface="Century Gothic" panose="020F0302020204030204"/>
              </a:rPr>
              <a:t>latin</a:t>
            </a:r>
            <a:endParaRPr kumimoji="0" lang="en-US" sz="3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E4FF7813-B604-4EDF-938C-FEB4BD2D2026}"/>
              </a:ext>
            </a:extLst>
          </p:cNvPr>
          <p:cNvSpPr txBox="1"/>
          <p:nvPr/>
        </p:nvSpPr>
        <p:spPr>
          <a:xfrm>
            <a:off x="9288469" y="4564641"/>
            <a:ext cx="1970072" cy="553998"/>
          </a:xfrm>
          <a:prstGeom prst="rect">
            <a:avLst/>
          </a:prstGeom>
          <a:noFill/>
        </p:spPr>
        <p:txBody>
          <a:bodyPr wrap="square" rtlCol="0">
            <a:spAutoFit/>
          </a:bodyPr>
          <a:lstStyle/>
          <a:p>
            <a:pPr lvl="0">
              <a:defRPr/>
            </a:pPr>
            <a:r>
              <a:rPr lang="en-US" sz="3000" dirty="0">
                <a:solidFill>
                  <a:srgbClr val="4472C4">
                    <a:lumMod val="50000"/>
                  </a:srgbClr>
                </a:solidFill>
              </a:rPr>
              <a:t>O) </a:t>
            </a:r>
            <a:r>
              <a:rPr lang="en-US" sz="3000" dirty="0" err="1">
                <a:solidFill>
                  <a:srgbClr val="4472C4">
                    <a:lumMod val="50000"/>
                  </a:srgbClr>
                </a:solidFill>
                <a:latin typeface="Century Gothic" panose="020F0302020204030204"/>
              </a:rPr>
              <a:t>gant</a:t>
            </a:r>
            <a:endParaRPr kumimoji="0" lang="en-US" sz="3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27" name="TextBox 26">
            <a:extLst>
              <a:ext uri="{FF2B5EF4-FFF2-40B4-BE49-F238E27FC236}">
                <a16:creationId xmlns:a16="http://schemas.microsoft.com/office/drawing/2014/main" id="{AFBF139E-619A-4323-B180-DBBCACE08B71}"/>
              </a:ext>
            </a:extLst>
          </p:cNvPr>
          <p:cNvSpPr txBox="1"/>
          <p:nvPr/>
        </p:nvSpPr>
        <p:spPr>
          <a:xfrm>
            <a:off x="9033913" y="3391743"/>
            <a:ext cx="2544874" cy="553998"/>
          </a:xfrm>
          <a:prstGeom prst="rect">
            <a:avLst/>
          </a:prstGeom>
          <a:noFill/>
        </p:spPr>
        <p:txBody>
          <a:bodyPr wrap="square" rtlCol="0">
            <a:spAutoFit/>
          </a:bodyPr>
          <a:lstStyle/>
          <a:p>
            <a:pPr lvl="0">
              <a:defRPr/>
            </a:pPr>
            <a:r>
              <a:rPr lang="en-US" sz="3000" dirty="0">
                <a:solidFill>
                  <a:srgbClr val="4472C4">
                    <a:lumMod val="50000"/>
                  </a:srgbClr>
                </a:solidFill>
              </a:rPr>
              <a:t>J) </a:t>
            </a:r>
            <a:r>
              <a:rPr lang="en-US" sz="3000" dirty="0" err="1">
                <a:solidFill>
                  <a:srgbClr val="4472C4">
                    <a:lumMod val="50000"/>
                  </a:srgbClr>
                </a:solidFill>
                <a:latin typeface="Century Gothic" panose="020F0302020204030204"/>
              </a:rPr>
              <a:t>magasin</a:t>
            </a:r>
            <a:endParaRPr kumimoji="0" lang="en-US" sz="3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28" name="TextBox 27">
            <a:extLst>
              <a:ext uri="{FF2B5EF4-FFF2-40B4-BE49-F238E27FC236}">
                <a16:creationId xmlns:a16="http://schemas.microsoft.com/office/drawing/2014/main" id="{C859FE21-1471-4EDF-A0D1-9CA46653A770}"/>
              </a:ext>
            </a:extLst>
          </p:cNvPr>
          <p:cNvSpPr txBox="1"/>
          <p:nvPr/>
        </p:nvSpPr>
        <p:spPr>
          <a:xfrm>
            <a:off x="6261482" y="3573825"/>
            <a:ext cx="1970072" cy="553998"/>
          </a:xfrm>
          <a:prstGeom prst="rect">
            <a:avLst/>
          </a:prstGeom>
          <a:noFill/>
        </p:spPr>
        <p:txBody>
          <a:bodyPr wrap="square" rtlCol="0">
            <a:spAutoFit/>
          </a:bodyPr>
          <a:lstStyle/>
          <a:p>
            <a:pPr lvl="0">
              <a:defRPr/>
            </a:pPr>
            <a:r>
              <a:rPr lang="en-US" sz="3000" dirty="0">
                <a:solidFill>
                  <a:srgbClr val="4472C4">
                    <a:lumMod val="50000"/>
                  </a:srgbClr>
                </a:solidFill>
              </a:rPr>
              <a:t>F) cousin</a:t>
            </a:r>
            <a:endParaRPr kumimoji="0" lang="en-US" sz="3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31" name="TextBox 30">
            <a:extLst>
              <a:ext uri="{FF2B5EF4-FFF2-40B4-BE49-F238E27FC236}">
                <a16:creationId xmlns:a16="http://schemas.microsoft.com/office/drawing/2014/main" id="{324D4D2D-BF59-4FC4-9D85-F7C084FF4FB8}"/>
              </a:ext>
            </a:extLst>
          </p:cNvPr>
          <p:cNvSpPr txBox="1"/>
          <p:nvPr/>
        </p:nvSpPr>
        <p:spPr>
          <a:xfrm>
            <a:off x="7302883" y="5163511"/>
            <a:ext cx="2427481" cy="553998"/>
          </a:xfrm>
          <a:prstGeom prst="rect">
            <a:avLst/>
          </a:prstGeom>
          <a:noFill/>
        </p:spPr>
        <p:txBody>
          <a:bodyPr wrap="square" rtlCol="0">
            <a:spAutoFit/>
          </a:bodyPr>
          <a:lstStyle/>
          <a:p>
            <a:pPr lvl="0">
              <a:defRPr/>
            </a:pPr>
            <a:r>
              <a:rPr lang="en-US" sz="3000" dirty="0">
                <a:solidFill>
                  <a:srgbClr val="4472C4">
                    <a:lumMod val="50000"/>
                  </a:srgbClr>
                </a:solidFill>
              </a:rPr>
              <a:t>N) </a:t>
            </a:r>
            <a:r>
              <a:rPr lang="en-US" sz="3000" dirty="0">
                <a:solidFill>
                  <a:srgbClr val="4472C4">
                    <a:lumMod val="50000"/>
                  </a:srgbClr>
                </a:solidFill>
                <a:latin typeface="Century Gothic" panose="020F0302020204030204"/>
              </a:rPr>
              <a:t>prince</a:t>
            </a:r>
            <a:endParaRPr kumimoji="0" lang="en-US" sz="3000" i="0" u="none" strike="noStrike" kern="1200" cap="none" spc="0" normalizeH="0" baseline="0" noProof="0" dirty="0">
              <a:ln>
                <a:noFill/>
              </a:ln>
              <a:solidFill>
                <a:srgbClr val="115076"/>
              </a:solidFill>
              <a:effectLst/>
              <a:uLnTx/>
              <a:uFillTx/>
              <a:latin typeface="Century Gothic" panose="020F0302020204030204"/>
            </a:endParaRPr>
          </a:p>
        </p:txBody>
      </p:sp>
      <p:sp>
        <p:nvSpPr>
          <p:cNvPr id="32" name="TextBox 31">
            <a:extLst>
              <a:ext uri="{FF2B5EF4-FFF2-40B4-BE49-F238E27FC236}">
                <a16:creationId xmlns:a16="http://schemas.microsoft.com/office/drawing/2014/main" id="{AADB3F20-027D-4985-9F91-B5C6E0E94E08}"/>
              </a:ext>
            </a:extLst>
          </p:cNvPr>
          <p:cNvSpPr txBox="1"/>
          <p:nvPr/>
        </p:nvSpPr>
        <p:spPr>
          <a:xfrm>
            <a:off x="145777" y="4377072"/>
            <a:ext cx="2226357" cy="553998"/>
          </a:xfrm>
          <a:prstGeom prst="rect">
            <a:avLst/>
          </a:prstGeom>
          <a:noFill/>
        </p:spPr>
        <p:txBody>
          <a:bodyPr wrap="square" rtlCol="0">
            <a:spAutoFit/>
          </a:bodyPr>
          <a:lstStyle/>
          <a:p>
            <a:pPr lvl="0">
              <a:defRPr/>
            </a:pPr>
            <a:r>
              <a:rPr lang="en-US" sz="3000" dirty="0">
                <a:solidFill>
                  <a:srgbClr val="4472C4">
                    <a:lumMod val="50000"/>
                  </a:srgbClr>
                </a:solidFill>
              </a:rPr>
              <a:t>G) </a:t>
            </a:r>
            <a:r>
              <a:rPr lang="en-US" sz="3000" dirty="0" err="1">
                <a:solidFill>
                  <a:srgbClr val="4472C4">
                    <a:lumMod val="50000"/>
                  </a:srgbClr>
                </a:solidFill>
              </a:rPr>
              <a:t>niveau</a:t>
            </a:r>
            <a:endParaRPr kumimoji="0" lang="en-US" sz="3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34" name="TextBox 33">
            <a:extLst>
              <a:ext uri="{FF2B5EF4-FFF2-40B4-BE49-F238E27FC236}">
                <a16:creationId xmlns:a16="http://schemas.microsoft.com/office/drawing/2014/main" id="{7A5A7E5C-5EC2-4520-B955-DF7A8B1A1206}"/>
              </a:ext>
            </a:extLst>
          </p:cNvPr>
          <p:cNvSpPr txBox="1"/>
          <p:nvPr/>
        </p:nvSpPr>
        <p:spPr>
          <a:xfrm>
            <a:off x="808648" y="5346925"/>
            <a:ext cx="1697766" cy="553998"/>
          </a:xfrm>
          <a:prstGeom prst="rect">
            <a:avLst/>
          </a:prstGeom>
          <a:noFill/>
        </p:spPr>
        <p:txBody>
          <a:bodyPr wrap="square" rtlCol="0">
            <a:spAutoFit/>
          </a:bodyPr>
          <a:lstStyle/>
          <a:p>
            <a:pPr lvl="0">
              <a:defRPr/>
            </a:pPr>
            <a:r>
              <a:rPr lang="en-US" sz="3000" dirty="0">
                <a:solidFill>
                  <a:srgbClr val="4472C4">
                    <a:lumMod val="50000"/>
                  </a:srgbClr>
                </a:solidFill>
              </a:rPr>
              <a:t>K) </a:t>
            </a:r>
            <a:r>
              <a:rPr lang="en-US" sz="3000" dirty="0">
                <a:solidFill>
                  <a:srgbClr val="4472C4">
                    <a:lumMod val="50000"/>
                  </a:srgbClr>
                </a:solidFill>
                <a:latin typeface="Century Gothic" panose="020F0302020204030204"/>
              </a:rPr>
              <a:t>gain</a:t>
            </a:r>
            <a:endParaRPr kumimoji="0" lang="en-US" sz="3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35" name="TextBox 34">
            <a:extLst>
              <a:ext uri="{FF2B5EF4-FFF2-40B4-BE49-F238E27FC236}">
                <a16:creationId xmlns:a16="http://schemas.microsoft.com/office/drawing/2014/main" id="{3FA2823B-691C-4C53-BFC2-8DE9C78D60EE}"/>
              </a:ext>
            </a:extLst>
          </p:cNvPr>
          <p:cNvSpPr txBox="1"/>
          <p:nvPr/>
        </p:nvSpPr>
        <p:spPr>
          <a:xfrm>
            <a:off x="4254054" y="2715248"/>
            <a:ext cx="226459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solidFill>
                  <a:srgbClr val="4472C4">
                    <a:lumMod val="50000"/>
                  </a:srgbClr>
                </a:solidFill>
                <a:latin typeface="Century Gothic" panose="020F0302020204030204"/>
              </a:rPr>
              <a:t>B) cercle</a:t>
            </a:r>
            <a:endParaRPr kumimoji="0" lang="en-US" sz="3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36" name="TextBox 35">
            <a:extLst>
              <a:ext uri="{FF2B5EF4-FFF2-40B4-BE49-F238E27FC236}">
                <a16:creationId xmlns:a16="http://schemas.microsoft.com/office/drawing/2014/main" id="{62DD1698-F9B4-4A46-ADE0-F7038FB11904}"/>
              </a:ext>
            </a:extLst>
          </p:cNvPr>
          <p:cNvSpPr txBox="1"/>
          <p:nvPr/>
        </p:nvSpPr>
        <p:spPr>
          <a:xfrm>
            <a:off x="61877" y="1222313"/>
            <a:ext cx="12130123" cy="492443"/>
          </a:xfrm>
          <a:prstGeom prst="rect">
            <a:avLst/>
          </a:prstGeom>
          <a:noFill/>
        </p:spPr>
        <p:txBody>
          <a:bodyPr wrap="square" rtlCol="0">
            <a:spAutoFit/>
          </a:bodyPr>
          <a:lstStyle/>
          <a:p>
            <a:pPr lvl="0"/>
            <a:r>
              <a:rPr lang="en-GB" sz="2600" dirty="0">
                <a:solidFill>
                  <a:srgbClr val="115076"/>
                </a:solidFill>
              </a:rPr>
              <a:t>Listen carefully and find the words you hear in this sea of vocabulary.</a:t>
            </a:r>
            <a:endParaRPr kumimoji="0" lang="en-US" sz="2600" i="0" u="none" strike="noStrike" kern="1200" cap="none" spc="0" normalizeH="0" baseline="0" noProof="0" dirty="0">
              <a:ln>
                <a:noFill/>
              </a:ln>
              <a:solidFill>
                <a:srgbClr val="115076"/>
              </a:solidFill>
              <a:effectLst/>
              <a:uLnTx/>
              <a:uFillTx/>
              <a:latin typeface="Century Gothic" panose="020F0302020204030204"/>
            </a:endParaRPr>
          </a:p>
        </p:txBody>
      </p:sp>
      <p:sp>
        <p:nvSpPr>
          <p:cNvPr id="39" name="TextBox 38">
            <a:extLst>
              <a:ext uri="{FF2B5EF4-FFF2-40B4-BE49-F238E27FC236}">
                <a16:creationId xmlns:a16="http://schemas.microsoft.com/office/drawing/2014/main" id="{03018EAF-4E72-4623-B14A-A4D1C955BD11}"/>
              </a:ext>
            </a:extLst>
          </p:cNvPr>
          <p:cNvSpPr txBox="1"/>
          <p:nvPr/>
        </p:nvSpPr>
        <p:spPr>
          <a:xfrm>
            <a:off x="10195958" y="3832979"/>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[shop]</a:t>
            </a:r>
            <a:endParaRPr kumimoji="0" lang="en-US" sz="2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44" name="Rounded Rectangle 46">
            <a:extLst>
              <a:ext uri="{FF2B5EF4-FFF2-40B4-BE49-F238E27FC236}">
                <a16:creationId xmlns:a16="http://schemas.microsoft.com/office/drawing/2014/main" id="{B161B302-CA83-42C1-8818-0B32BAD28A1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04225F9D-376B-436F-9466-CB4356FE6086}"/>
              </a:ext>
            </a:extLst>
          </p:cNvPr>
          <p:cNvSpPr txBox="1"/>
          <p:nvPr/>
        </p:nvSpPr>
        <p:spPr>
          <a:xfrm>
            <a:off x="308094" y="3362468"/>
            <a:ext cx="2712881" cy="553998"/>
          </a:xfrm>
          <a:prstGeom prst="rect">
            <a:avLst/>
          </a:prstGeom>
          <a:noFill/>
        </p:spPr>
        <p:txBody>
          <a:bodyPr wrap="square" rtlCol="0">
            <a:spAutoFit/>
          </a:bodyPr>
          <a:lstStyle/>
          <a:p>
            <a:pPr lvl="0">
              <a:defRPr/>
            </a:pPr>
            <a:r>
              <a:rPr lang="en-US" sz="3000" dirty="0">
                <a:solidFill>
                  <a:srgbClr val="4472C4">
                    <a:lumMod val="50000"/>
                  </a:srgbClr>
                </a:solidFill>
              </a:rPr>
              <a:t>E) couronne</a:t>
            </a:r>
            <a:endParaRPr kumimoji="0" lang="en-US" sz="3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46" name="TextBox 45">
            <a:extLst>
              <a:ext uri="{FF2B5EF4-FFF2-40B4-BE49-F238E27FC236}">
                <a16:creationId xmlns:a16="http://schemas.microsoft.com/office/drawing/2014/main" id="{75AA69AD-B4E3-4144-9CBA-2D1B73CF940A}"/>
              </a:ext>
            </a:extLst>
          </p:cNvPr>
          <p:cNvSpPr txBox="1"/>
          <p:nvPr/>
        </p:nvSpPr>
        <p:spPr>
          <a:xfrm>
            <a:off x="1470140" y="3803704"/>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[crown]</a:t>
            </a:r>
            <a:endParaRPr kumimoji="0" lang="en-US" sz="2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91" name="TextBox 90">
            <a:extLst>
              <a:ext uri="{FF2B5EF4-FFF2-40B4-BE49-F238E27FC236}">
                <a16:creationId xmlns:a16="http://schemas.microsoft.com/office/drawing/2014/main" id="{68C9A381-71F7-4652-9AC9-3AFF0BDD6C99}"/>
              </a:ext>
            </a:extLst>
          </p:cNvPr>
          <p:cNvSpPr txBox="1"/>
          <p:nvPr/>
        </p:nvSpPr>
        <p:spPr>
          <a:xfrm>
            <a:off x="4986714" y="5497220"/>
            <a:ext cx="1970072" cy="553998"/>
          </a:xfrm>
          <a:prstGeom prst="rect">
            <a:avLst/>
          </a:prstGeom>
          <a:noFill/>
        </p:spPr>
        <p:txBody>
          <a:bodyPr wrap="square" rtlCol="0">
            <a:spAutoFit/>
          </a:bodyPr>
          <a:lstStyle/>
          <a:p>
            <a:pPr lvl="0">
              <a:defRPr/>
            </a:pPr>
            <a:r>
              <a:rPr lang="en-US" sz="3000" dirty="0">
                <a:solidFill>
                  <a:srgbClr val="4472C4">
                    <a:lumMod val="50000"/>
                  </a:srgbClr>
                </a:solidFill>
              </a:rPr>
              <a:t>M) </a:t>
            </a:r>
            <a:r>
              <a:rPr lang="en-US" sz="3000" dirty="0">
                <a:solidFill>
                  <a:srgbClr val="4472C4">
                    <a:lumMod val="50000"/>
                  </a:srgbClr>
                </a:solidFill>
                <a:latin typeface="Century Gothic" panose="020F0302020204030204"/>
              </a:rPr>
              <a:t>éclat</a:t>
            </a:r>
            <a:endParaRPr kumimoji="0" lang="en-US" sz="3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60" name="Rectangle 59">
            <a:hlinkClick r:id="" action="ppaction://noaction">
              <a:snd r:embed="rId4" name="prince.wav"/>
            </a:hlinkClick>
            <a:extLst>
              <a:ext uri="{FF2B5EF4-FFF2-40B4-BE49-F238E27FC236}">
                <a16:creationId xmlns:a16="http://schemas.microsoft.com/office/drawing/2014/main" id="{00CB6AF7-0E21-48AA-94A4-AD0C45691FC9}"/>
              </a:ext>
            </a:extLst>
          </p:cNvPr>
          <p:cNvSpPr/>
          <p:nvPr/>
        </p:nvSpPr>
        <p:spPr>
          <a:xfrm>
            <a:off x="3982735" y="1869920"/>
            <a:ext cx="585071" cy="587632"/>
          </a:xfrm>
          <a:prstGeom prst="rect">
            <a:avLst/>
          </a:prstGeom>
          <a:solidFill>
            <a:srgbClr val="115076"/>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1</a:t>
            </a:r>
          </a:p>
        </p:txBody>
      </p:sp>
      <p:sp>
        <p:nvSpPr>
          <p:cNvPr id="93" name="Rectangle 92">
            <a:hlinkClick r:id="" action="ppaction://noaction">
              <a:snd r:embed="rId5" name="cousin.wav"/>
            </a:hlinkClick>
            <a:extLst>
              <a:ext uri="{FF2B5EF4-FFF2-40B4-BE49-F238E27FC236}">
                <a16:creationId xmlns:a16="http://schemas.microsoft.com/office/drawing/2014/main" id="{2631BDC9-5472-49A4-9F4C-B0388E9FDD0C}"/>
              </a:ext>
            </a:extLst>
          </p:cNvPr>
          <p:cNvSpPr/>
          <p:nvPr/>
        </p:nvSpPr>
        <p:spPr>
          <a:xfrm>
            <a:off x="4761922" y="1869920"/>
            <a:ext cx="585071" cy="587632"/>
          </a:xfrm>
          <a:prstGeom prst="rect">
            <a:avLst/>
          </a:prstGeom>
          <a:solidFill>
            <a:srgbClr val="115076"/>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2</a:t>
            </a:r>
          </a:p>
        </p:txBody>
      </p:sp>
      <p:sp>
        <p:nvSpPr>
          <p:cNvPr id="94" name="Rectangle 93">
            <a:hlinkClick r:id="" action="ppaction://noaction">
              <a:snd r:embed="rId6" name="certain.wav"/>
            </a:hlinkClick>
            <a:extLst>
              <a:ext uri="{FF2B5EF4-FFF2-40B4-BE49-F238E27FC236}">
                <a16:creationId xmlns:a16="http://schemas.microsoft.com/office/drawing/2014/main" id="{03180754-75F7-430C-AD69-CCF47F324BC9}"/>
              </a:ext>
            </a:extLst>
          </p:cNvPr>
          <p:cNvSpPr/>
          <p:nvPr/>
        </p:nvSpPr>
        <p:spPr>
          <a:xfrm>
            <a:off x="5541109" y="1871390"/>
            <a:ext cx="585071" cy="587632"/>
          </a:xfrm>
          <a:prstGeom prst="rect">
            <a:avLst/>
          </a:prstGeom>
          <a:solidFill>
            <a:srgbClr val="115076"/>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3</a:t>
            </a:r>
          </a:p>
        </p:txBody>
      </p:sp>
      <p:sp>
        <p:nvSpPr>
          <p:cNvPr id="95" name="Rectangle 94">
            <a:hlinkClick r:id="" action="ppaction://noaction">
              <a:snd r:embed="rId7" name="latin.wav"/>
            </a:hlinkClick>
            <a:extLst>
              <a:ext uri="{FF2B5EF4-FFF2-40B4-BE49-F238E27FC236}">
                <a16:creationId xmlns:a16="http://schemas.microsoft.com/office/drawing/2014/main" id="{F74E79A3-8CE2-44E2-BD94-67B0345CFD2A}"/>
              </a:ext>
            </a:extLst>
          </p:cNvPr>
          <p:cNvSpPr/>
          <p:nvPr/>
        </p:nvSpPr>
        <p:spPr>
          <a:xfrm>
            <a:off x="6320296" y="1867991"/>
            <a:ext cx="585071" cy="587632"/>
          </a:xfrm>
          <a:prstGeom prst="rect">
            <a:avLst/>
          </a:prstGeom>
          <a:solidFill>
            <a:srgbClr val="115076"/>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4</a:t>
            </a:r>
          </a:p>
        </p:txBody>
      </p:sp>
      <p:sp>
        <p:nvSpPr>
          <p:cNvPr id="96" name="Rectangle 95">
            <a:hlinkClick r:id="" action="ppaction://noaction">
              <a:snd r:embed="rId8" name="magasin.wav"/>
            </a:hlinkClick>
            <a:extLst>
              <a:ext uri="{FF2B5EF4-FFF2-40B4-BE49-F238E27FC236}">
                <a16:creationId xmlns:a16="http://schemas.microsoft.com/office/drawing/2014/main" id="{C7FC1C59-A23B-4137-AE6E-8CBAEEFE8AF8}"/>
              </a:ext>
            </a:extLst>
          </p:cNvPr>
          <p:cNvSpPr/>
          <p:nvPr/>
        </p:nvSpPr>
        <p:spPr>
          <a:xfrm>
            <a:off x="7099483" y="1867991"/>
            <a:ext cx="585071" cy="587632"/>
          </a:xfrm>
          <a:prstGeom prst="rect">
            <a:avLst/>
          </a:prstGeom>
          <a:solidFill>
            <a:srgbClr val="115076"/>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5</a:t>
            </a:r>
          </a:p>
        </p:txBody>
      </p:sp>
      <p:sp>
        <p:nvSpPr>
          <p:cNvPr id="97" name="Rectangle 96">
            <a:hlinkClick r:id="" action="ppaction://noaction">
              <a:snd r:embed="rId9" name="gain.wav"/>
            </a:hlinkClick>
            <a:extLst>
              <a:ext uri="{FF2B5EF4-FFF2-40B4-BE49-F238E27FC236}">
                <a16:creationId xmlns:a16="http://schemas.microsoft.com/office/drawing/2014/main" id="{930D73CE-8E48-4423-9BD3-52967A1A2F48}"/>
              </a:ext>
            </a:extLst>
          </p:cNvPr>
          <p:cNvSpPr/>
          <p:nvPr/>
        </p:nvSpPr>
        <p:spPr>
          <a:xfrm>
            <a:off x="7878669" y="1869920"/>
            <a:ext cx="585071" cy="587632"/>
          </a:xfrm>
          <a:prstGeom prst="rect">
            <a:avLst/>
          </a:prstGeom>
          <a:solidFill>
            <a:srgbClr val="115076"/>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6</a:t>
            </a:r>
          </a:p>
        </p:txBody>
      </p:sp>
      <p:sp>
        <p:nvSpPr>
          <p:cNvPr id="103" name="Oval 102">
            <a:extLst>
              <a:ext uri="{FF2B5EF4-FFF2-40B4-BE49-F238E27FC236}">
                <a16:creationId xmlns:a16="http://schemas.microsoft.com/office/drawing/2014/main" id="{D41FADCA-6E2C-4755-AA94-EE6C59418FDA}"/>
              </a:ext>
            </a:extLst>
          </p:cNvPr>
          <p:cNvSpPr/>
          <p:nvPr/>
        </p:nvSpPr>
        <p:spPr>
          <a:xfrm>
            <a:off x="7158074" y="5086489"/>
            <a:ext cx="2139595" cy="7667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Oval 108">
            <a:extLst>
              <a:ext uri="{FF2B5EF4-FFF2-40B4-BE49-F238E27FC236}">
                <a16:creationId xmlns:a16="http://schemas.microsoft.com/office/drawing/2014/main" id="{CFA5D82B-8FE2-4FD0-90FA-9477E618C08E}"/>
              </a:ext>
            </a:extLst>
          </p:cNvPr>
          <p:cNvSpPr/>
          <p:nvPr/>
        </p:nvSpPr>
        <p:spPr>
          <a:xfrm>
            <a:off x="6172186" y="3529701"/>
            <a:ext cx="1970072"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Oval 110">
            <a:extLst>
              <a:ext uri="{FF2B5EF4-FFF2-40B4-BE49-F238E27FC236}">
                <a16:creationId xmlns:a16="http://schemas.microsoft.com/office/drawing/2014/main" id="{633031FB-4C2E-4674-AC7F-84D04D79385F}"/>
              </a:ext>
            </a:extLst>
          </p:cNvPr>
          <p:cNvSpPr/>
          <p:nvPr/>
        </p:nvSpPr>
        <p:spPr>
          <a:xfrm>
            <a:off x="1142582" y="2433065"/>
            <a:ext cx="2055961" cy="70309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Oval 112">
            <a:extLst>
              <a:ext uri="{FF2B5EF4-FFF2-40B4-BE49-F238E27FC236}">
                <a16:creationId xmlns:a16="http://schemas.microsoft.com/office/drawing/2014/main" id="{DF7DF698-B56B-46E0-8F77-70F98D7D2E8E}"/>
              </a:ext>
            </a:extLst>
          </p:cNvPr>
          <p:cNvSpPr/>
          <p:nvPr/>
        </p:nvSpPr>
        <p:spPr>
          <a:xfrm>
            <a:off x="3135922" y="4495606"/>
            <a:ext cx="1970072"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Oval 114">
            <a:extLst>
              <a:ext uri="{FF2B5EF4-FFF2-40B4-BE49-F238E27FC236}">
                <a16:creationId xmlns:a16="http://schemas.microsoft.com/office/drawing/2014/main" id="{B1E797DD-65EF-41B3-BF36-22E584CE7766}"/>
              </a:ext>
            </a:extLst>
          </p:cNvPr>
          <p:cNvSpPr/>
          <p:nvPr/>
        </p:nvSpPr>
        <p:spPr>
          <a:xfrm>
            <a:off x="8941317" y="3302483"/>
            <a:ext cx="2683900" cy="992802"/>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Oval 116">
            <a:extLst>
              <a:ext uri="{FF2B5EF4-FFF2-40B4-BE49-F238E27FC236}">
                <a16:creationId xmlns:a16="http://schemas.microsoft.com/office/drawing/2014/main" id="{6E6C9533-704E-44FF-804F-01E901BA1E77}"/>
              </a:ext>
            </a:extLst>
          </p:cNvPr>
          <p:cNvSpPr/>
          <p:nvPr/>
        </p:nvSpPr>
        <p:spPr>
          <a:xfrm>
            <a:off x="610566" y="5275679"/>
            <a:ext cx="1970072" cy="66109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TextBox 91">
            <a:extLst>
              <a:ext uri="{FF2B5EF4-FFF2-40B4-BE49-F238E27FC236}">
                <a16:creationId xmlns:a16="http://schemas.microsoft.com/office/drawing/2014/main" id="{113D4F75-A756-414E-9B9A-A9EE261EEFB5}"/>
              </a:ext>
            </a:extLst>
          </p:cNvPr>
          <p:cNvSpPr txBox="1"/>
          <p:nvPr/>
        </p:nvSpPr>
        <p:spPr>
          <a:xfrm>
            <a:off x="10393252" y="5010767"/>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[glove]</a:t>
            </a:r>
            <a:endParaRPr kumimoji="0" lang="en-US" sz="2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98" name="TextBox 97">
            <a:extLst>
              <a:ext uri="{FF2B5EF4-FFF2-40B4-BE49-F238E27FC236}">
                <a16:creationId xmlns:a16="http://schemas.microsoft.com/office/drawing/2014/main" id="{B8D63F4D-7A18-4BE3-8A56-2578C5060CD5}"/>
              </a:ext>
            </a:extLst>
          </p:cNvPr>
          <p:cNvSpPr txBox="1"/>
          <p:nvPr/>
        </p:nvSpPr>
        <p:spPr>
          <a:xfrm>
            <a:off x="9820726" y="5492456"/>
            <a:ext cx="1970072" cy="553998"/>
          </a:xfrm>
          <a:prstGeom prst="rect">
            <a:avLst/>
          </a:prstGeom>
          <a:noFill/>
        </p:spPr>
        <p:txBody>
          <a:bodyPr wrap="square" rtlCol="0">
            <a:spAutoFit/>
          </a:bodyPr>
          <a:lstStyle/>
          <a:p>
            <a:pPr lvl="0">
              <a:defRPr/>
            </a:pPr>
            <a:r>
              <a:rPr lang="en-US" sz="3000" dirty="0">
                <a:solidFill>
                  <a:srgbClr val="4472C4">
                    <a:lumMod val="50000"/>
                  </a:srgbClr>
                </a:solidFill>
              </a:rPr>
              <a:t>P) </a:t>
            </a:r>
            <a:r>
              <a:rPr lang="en-US" sz="3000" dirty="0">
                <a:solidFill>
                  <a:srgbClr val="4472C4">
                    <a:lumMod val="50000"/>
                  </a:srgbClr>
                </a:solidFill>
                <a:latin typeface="Century Gothic" panose="020F0302020204030204"/>
              </a:rPr>
              <a:t>latte</a:t>
            </a:r>
            <a:endParaRPr kumimoji="0" lang="en-US" sz="3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99" name="TextBox 98">
            <a:extLst>
              <a:ext uri="{FF2B5EF4-FFF2-40B4-BE49-F238E27FC236}">
                <a16:creationId xmlns:a16="http://schemas.microsoft.com/office/drawing/2014/main" id="{7D56D71F-2410-4036-AF3E-0D976532C549}"/>
              </a:ext>
            </a:extLst>
          </p:cNvPr>
          <p:cNvSpPr txBox="1"/>
          <p:nvPr/>
        </p:nvSpPr>
        <p:spPr>
          <a:xfrm>
            <a:off x="10467472" y="5859910"/>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[board]</a:t>
            </a:r>
            <a:endParaRPr kumimoji="0" lang="en-US" sz="2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100" name="TextBox 99">
            <a:extLst>
              <a:ext uri="{FF2B5EF4-FFF2-40B4-BE49-F238E27FC236}">
                <a16:creationId xmlns:a16="http://schemas.microsoft.com/office/drawing/2014/main" id="{557A1C7A-3796-47FB-B2C7-9158BD3605D9}"/>
              </a:ext>
            </a:extLst>
          </p:cNvPr>
          <p:cNvSpPr txBox="1"/>
          <p:nvPr/>
        </p:nvSpPr>
        <p:spPr>
          <a:xfrm>
            <a:off x="2774041" y="5485248"/>
            <a:ext cx="2091073" cy="553998"/>
          </a:xfrm>
          <a:prstGeom prst="rect">
            <a:avLst/>
          </a:prstGeom>
          <a:noFill/>
        </p:spPr>
        <p:txBody>
          <a:bodyPr wrap="square" rtlCol="0">
            <a:spAutoFit/>
          </a:bodyPr>
          <a:lstStyle/>
          <a:p>
            <a:pPr lvl="0">
              <a:defRPr/>
            </a:pPr>
            <a:r>
              <a:rPr lang="en-US" sz="3000" dirty="0">
                <a:solidFill>
                  <a:srgbClr val="4472C4">
                    <a:lumMod val="50000"/>
                  </a:srgbClr>
                </a:solidFill>
              </a:rPr>
              <a:t>Q) </a:t>
            </a:r>
            <a:r>
              <a:rPr lang="en-US" sz="3000" dirty="0" err="1">
                <a:solidFill>
                  <a:srgbClr val="4472C4">
                    <a:lumMod val="50000"/>
                  </a:srgbClr>
                </a:solidFill>
                <a:latin typeface="Century Gothic" panose="020F0302020204030204"/>
              </a:rPr>
              <a:t>prends</a:t>
            </a:r>
            <a:endParaRPr kumimoji="0" lang="en-US" sz="3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101" name="TextBox 100">
            <a:extLst>
              <a:ext uri="{FF2B5EF4-FFF2-40B4-BE49-F238E27FC236}">
                <a16:creationId xmlns:a16="http://schemas.microsoft.com/office/drawing/2014/main" id="{F05926D0-745D-4846-8E61-6EC9D5F4D0BA}"/>
              </a:ext>
            </a:extLst>
          </p:cNvPr>
          <p:cNvSpPr txBox="1"/>
          <p:nvPr/>
        </p:nvSpPr>
        <p:spPr>
          <a:xfrm>
            <a:off x="3916480" y="5888164"/>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[take]</a:t>
            </a:r>
            <a:endParaRPr kumimoji="0" lang="en-US" sz="2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102" name="TextBox 101">
            <a:extLst>
              <a:ext uri="{FF2B5EF4-FFF2-40B4-BE49-F238E27FC236}">
                <a16:creationId xmlns:a16="http://schemas.microsoft.com/office/drawing/2014/main" id="{7698DB5B-A10F-4D0A-B7E1-B42D79B648A5}"/>
              </a:ext>
            </a:extLst>
          </p:cNvPr>
          <p:cNvSpPr txBox="1"/>
          <p:nvPr/>
        </p:nvSpPr>
        <p:spPr>
          <a:xfrm>
            <a:off x="1470140" y="4787704"/>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[level]</a:t>
            </a:r>
            <a:endParaRPr kumimoji="0" lang="en-US" sz="2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105" name="TextBox 104">
            <a:extLst>
              <a:ext uri="{FF2B5EF4-FFF2-40B4-BE49-F238E27FC236}">
                <a16:creationId xmlns:a16="http://schemas.microsoft.com/office/drawing/2014/main" id="{F3FDD147-8E1E-4BA9-9266-476A9530B30F}"/>
              </a:ext>
            </a:extLst>
          </p:cNvPr>
          <p:cNvSpPr txBox="1"/>
          <p:nvPr/>
        </p:nvSpPr>
        <p:spPr>
          <a:xfrm>
            <a:off x="5881566" y="5861823"/>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[flash]</a:t>
            </a:r>
            <a:endParaRPr kumimoji="0" lang="en-US" sz="2000" b="1" i="0" u="none" strike="noStrike" kern="1200" cap="none" spc="0" normalizeH="0" baseline="0" noProof="0" dirty="0">
              <a:ln>
                <a:noFill/>
              </a:ln>
              <a:solidFill>
                <a:schemeClr val="accent2"/>
              </a:solidFill>
              <a:effectLst/>
              <a:uLnTx/>
              <a:uFillTx/>
              <a:latin typeface="Century Gothic" panose="020F0302020204030204"/>
            </a:endParaRPr>
          </a:p>
        </p:txBody>
      </p:sp>
    </p:spTree>
    <p:extLst>
      <p:ext uri="{BB962C8B-B14F-4D97-AF65-F5344CB8AC3E}">
        <p14:creationId xmlns:p14="http://schemas.microsoft.com/office/powerpoint/2010/main" val="323508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5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500"/>
                                        <p:tgtEl>
                                          <p:spTgt spid="1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500"/>
                                        <p:tgtEl>
                                          <p:spTgt spid="1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fade">
                                      <p:cBhvr>
                                        <p:cTn id="3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9" grpId="0" animBg="1"/>
      <p:bldP spid="111" grpId="0" animBg="1"/>
      <p:bldP spid="113" grpId="0" animBg="1"/>
      <p:bldP spid="115" grpId="0" animBg="1"/>
      <p:bldP spid="11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Tennis </a:t>
            </a:r>
            <a:r>
              <a:rPr lang="en-GB" sz="3600" b="1" dirty="0" err="1">
                <a:solidFill>
                  <a:schemeClr val="bg1"/>
                </a:solidFill>
              </a:rPr>
              <a:t>phonétique</a:t>
            </a:r>
            <a:r>
              <a:rPr lang="en-GB" sz="3600" b="1" dirty="0">
                <a:solidFill>
                  <a:schemeClr val="bg1"/>
                </a:solidFill>
              </a:rPr>
              <a:t>  </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7" name="TextBox 16">
            <a:hlinkClick r:id="" action="ppaction://noaction">
              <a:snd r:embed="rId4" name="certain.wav"/>
            </a:hlinkClick>
            <a:extLst>
              <a:ext uri="{FF2B5EF4-FFF2-40B4-BE49-F238E27FC236}">
                <a16:creationId xmlns:a16="http://schemas.microsoft.com/office/drawing/2014/main" id="{55F76293-F036-D943-9EC1-F5857D9662CB}"/>
              </a:ext>
            </a:extLst>
          </p:cNvPr>
          <p:cNvSpPr txBox="1"/>
          <p:nvPr/>
        </p:nvSpPr>
        <p:spPr>
          <a:xfrm>
            <a:off x="741585" y="2216862"/>
            <a:ext cx="19805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solidFill>
                  <a:srgbClr val="4472C4">
                    <a:lumMod val="50000"/>
                  </a:srgbClr>
                </a:solidFill>
                <a:latin typeface="Century Gothic" panose="020F0302020204030204"/>
              </a:rPr>
              <a:t>cert</a:t>
            </a:r>
            <a:r>
              <a:rPr lang="en-US" sz="3000" b="1" dirty="0">
                <a:solidFill>
                  <a:srgbClr val="E65D00"/>
                </a:solidFill>
                <a:latin typeface="Century Gothic" panose="020F0302020204030204"/>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ndParaRPr>
          </a:p>
        </p:txBody>
      </p:sp>
      <p:sp>
        <p:nvSpPr>
          <p:cNvPr id="16" name="TextBox 15">
            <a:hlinkClick r:id="" action="ppaction://noaction">
              <a:snd r:embed="rId5" name="humain.wav"/>
            </a:hlinkClick>
            <a:extLst>
              <a:ext uri="{FF2B5EF4-FFF2-40B4-BE49-F238E27FC236}">
                <a16:creationId xmlns:a16="http://schemas.microsoft.com/office/drawing/2014/main" id="{DD726C2E-8B14-48D5-BC86-420161259118}"/>
              </a:ext>
            </a:extLst>
          </p:cNvPr>
          <p:cNvSpPr txBox="1"/>
          <p:nvPr/>
        </p:nvSpPr>
        <p:spPr>
          <a:xfrm>
            <a:off x="3056953" y="2200527"/>
            <a:ext cx="19805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err="1">
                <a:solidFill>
                  <a:srgbClr val="4472C4">
                    <a:lumMod val="50000"/>
                  </a:srgbClr>
                </a:solidFill>
                <a:latin typeface="Century Gothic" panose="020F0302020204030204"/>
              </a:rPr>
              <a:t>hum</a:t>
            </a:r>
            <a:r>
              <a:rPr lang="en-US" sz="3000" b="1" dirty="0" err="1">
                <a:solidFill>
                  <a:srgbClr val="E65D00"/>
                </a:solidFill>
                <a:latin typeface="Century Gothic" panose="020F0302020204030204"/>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ndParaRPr>
          </a:p>
        </p:txBody>
      </p:sp>
      <p:sp>
        <p:nvSpPr>
          <p:cNvPr id="18" name="TextBox 17">
            <a:hlinkClick r:id="" action="ppaction://noaction">
              <a:snd r:embed="rId6" name="urbain.wav"/>
            </a:hlinkClick>
            <a:extLst>
              <a:ext uri="{FF2B5EF4-FFF2-40B4-BE49-F238E27FC236}">
                <a16:creationId xmlns:a16="http://schemas.microsoft.com/office/drawing/2014/main" id="{02C027D0-69F7-4A53-A561-308F17C8EF69}"/>
              </a:ext>
            </a:extLst>
          </p:cNvPr>
          <p:cNvSpPr txBox="1"/>
          <p:nvPr/>
        </p:nvSpPr>
        <p:spPr>
          <a:xfrm>
            <a:off x="3884819" y="2917116"/>
            <a:ext cx="21229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err="1">
                <a:solidFill>
                  <a:srgbClr val="4472C4">
                    <a:lumMod val="50000"/>
                  </a:srgbClr>
                </a:solidFill>
                <a:latin typeface="Century Gothic" panose="020F0302020204030204"/>
              </a:rPr>
              <a:t>urb</a:t>
            </a:r>
            <a:r>
              <a:rPr lang="en-US" sz="3000" b="1" dirty="0" err="1">
                <a:solidFill>
                  <a:srgbClr val="E65D00"/>
                </a:solidFill>
                <a:latin typeface="Century Gothic" panose="020F0302020204030204"/>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ndParaRPr>
          </a:p>
        </p:txBody>
      </p:sp>
      <p:sp>
        <p:nvSpPr>
          <p:cNvPr id="19" name="TextBox 18">
            <a:hlinkClick r:id="" action="ppaction://noaction">
              <a:snd r:embed="rId7" name="soudain.wav"/>
            </a:hlinkClick>
            <a:extLst>
              <a:ext uri="{FF2B5EF4-FFF2-40B4-BE49-F238E27FC236}">
                <a16:creationId xmlns:a16="http://schemas.microsoft.com/office/drawing/2014/main" id="{342DD076-8D56-4052-9E8B-F78EF8C6F7A9}"/>
              </a:ext>
            </a:extLst>
          </p:cNvPr>
          <p:cNvSpPr txBox="1"/>
          <p:nvPr/>
        </p:nvSpPr>
        <p:spPr>
          <a:xfrm>
            <a:off x="6042730" y="4014355"/>
            <a:ext cx="21229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err="1">
                <a:solidFill>
                  <a:srgbClr val="4472C4">
                    <a:lumMod val="50000"/>
                  </a:srgbClr>
                </a:solidFill>
                <a:latin typeface="Century Gothic" panose="020F0302020204030204"/>
              </a:rPr>
              <a:t>soud</a:t>
            </a:r>
            <a:r>
              <a:rPr lang="en-US" sz="3000" b="1" dirty="0" err="1">
                <a:solidFill>
                  <a:srgbClr val="E65D00"/>
                </a:solidFill>
                <a:latin typeface="Century Gothic" panose="020F0302020204030204"/>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ndParaRPr>
          </a:p>
        </p:txBody>
      </p:sp>
      <p:sp>
        <p:nvSpPr>
          <p:cNvPr id="20" name="TextBox 19">
            <a:hlinkClick r:id="" action="ppaction://noaction">
              <a:snd r:embed="rId8" name="main.wav"/>
            </a:hlinkClick>
            <a:extLst>
              <a:ext uri="{FF2B5EF4-FFF2-40B4-BE49-F238E27FC236}">
                <a16:creationId xmlns:a16="http://schemas.microsoft.com/office/drawing/2014/main" id="{5535E89E-4E81-4CC5-AD8E-C66BE269D8B4}"/>
              </a:ext>
            </a:extLst>
          </p:cNvPr>
          <p:cNvSpPr txBox="1"/>
          <p:nvPr/>
        </p:nvSpPr>
        <p:spPr>
          <a:xfrm>
            <a:off x="5479486" y="1973083"/>
            <a:ext cx="24403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solidFill>
                  <a:srgbClr val="4472C4">
                    <a:lumMod val="50000"/>
                  </a:srgbClr>
                </a:solidFill>
                <a:latin typeface="Century Gothic" panose="020F0302020204030204"/>
              </a:rPr>
              <a:t>m</a:t>
            </a:r>
            <a:r>
              <a:rPr lang="en-US" sz="3000" b="1" dirty="0">
                <a:solidFill>
                  <a:srgbClr val="E65D00"/>
                </a:solidFill>
                <a:latin typeface="Century Gothic" panose="020F0302020204030204"/>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ndParaRPr>
          </a:p>
        </p:txBody>
      </p:sp>
      <p:sp>
        <p:nvSpPr>
          <p:cNvPr id="21" name="TextBox 20">
            <a:hlinkClick r:id="" action="ppaction://noaction">
              <a:snd r:embed="rId9" name="americain.wav"/>
            </a:hlinkClick>
            <a:extLst>
              <a:ext uri="{FF2B5EF4-FFF2-40B4-BE49-F238E27FC236}">
                <a16:creationId xmlns:a16="http://schemas.microsoft.com/office/drawing/2014/main" id="{73F2004E-6C34-448F-8D0C-41A676C6C661}"/>
              </a:ext>
            </a:extLst>
          </p:cNvPr>
          <p:cNvSpPr txBox="1"/>
          <p:nvPr/>
        </p:nvSpPr>
        <p:spPr>
          <a:xfrm>
            <a:off x="3746886" y="4682183"/>
            <a:ext cx="242748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err="1">
                <a:solidFill>
                  <a:srgbClr val="4472C4">
                    <a:lumMod val="50000"/>
                  </a:srgbClr>
                </a:solidFill>
                <a:latin typeface="Century Gothic" panose="020F0302020204030204"/>
              </a:rPr>
              <a:t>améric</a:t>
            </a:r>
            <a:r>
              <a:rPr lang="en-US" sz="3000" b="1" dirty="0" err="1">
                <a:solidFill>
                  <a:srgbClr val="E65D00"/>
                </a:solidFill>
                <a:latin typeface="Century Gothic" panose="020F0302020204030204"/>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ndParaRPr>
          </a:p>
        </p:txBody>
      </p:sp>
      <p:sp>
        <p:nvSpPr>
          <p:cNvPr id="22" name="TextBox 21">
            <a:hlinkClick r:id="" action="ppaction://noaction">
              <a:snd r:embed="rId10" name="instinct.wav"/>
            </a:hlinkClick>
            <a:extLst>
              <a:ext uri="{FF2B5EF4-FFF2-40B4-BE49-F238E27FC236}">
                <a16:creationId xmlns:a16="http://schemas.microsoft.com/office/drawing/2014/main" id="{71EF8269-4D44-4CA7-BFC8-EEF5E369F425}"/>
              </a:ext>
            </a:extLst>
          </p:cNvPr>
          <p:cNvSpPr txBox="1"/>
          <p:nvPr/>
        </p:nvSpPr>
        <p:spPr>
          <a:xfrm>
            <a:off x="7515558" y="2229902"/>
            <a:ext cx="226459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solidFill>
                  <a:srgbClr val="E65D00"/>
                </a:solidFill>
                <a:latin typeface="Century Gothic" panose="020F0302020204030204"/>
              </a:rPr>
              <a:t>in</a:t>
            </a:r>
            <a:r>
              <a:rPr lang="en-US" sz="3000" dirty="0">
                <a:solidFill>
                  <a:srgbClr val="4472C4">
                    <a:lumMod val="50000"/>
                  </a:srgbClr>
                </a:solidFill>
                <a:latin typeface="Century Gothic" panose="020F0302020204030204"/>
              </a:rPr>
              <a:t>st</a:t>
            </a:r>
            <a:r>
              <a:rPr lang="en-US" sz="3000" b="1" dirty="0">
                <a:solidFill>
                  <a:srgbClr val="E65D00"/>
                </a:solidFill>
                <a:latin typeface="Century Gothic" panose="020F0302020204030204"/>
              </a:rPr>
              <a:t>in</a:t>
            </a:r>
            <a:r>
              <a:rPr lang="en-US" sz="3000" dirty="0">
                <a:solidFill>
                  <a:srgbClr val="115076"/>
                </a:solidFill>
                <a:latin typeface="Century Gothic" panose="020F0302020204030204"/>
              </a:rPr>
              <a:t>ct</a:t>
            </a:r>
            <a:endParaRPr kumimoji="0" lang="en-US" sz="3000" i="0" u="none" strike="noStrike" kern="1200" cap="none" spc="0" normalizeH="0" baseline="0" noProof="0" dirty="0">
              <a:ln>
                <a:noFill/>
              </a:ln>
              <a:solidFill>
                <a:srgbClr val="115076"/>
              </a:solidFill>
              <a:effectLst/>
              <a:uLnTx/>
              <a:uFillTx/>
              <a:latin typeface="Century Gothic" panose="020F0302020204030204"/>
            </a:endParaRPr>
          </a:p>
        </p:txBody>
      </p:sp>
      <p:sp>
        <p:nvSpPr>
          <p:cNvPr id="23" name="TextBox 22">
            <a:hlinkClick r:id="" action="ppaction://noaction">
              <a:snd r:embed="rId11" name="latin.wav"/>
            </a:hlinkClick>
            <a:extLst>
              <a:ext uri="{FF2B5EF4-FFF2-40B4-BE49-F238E27FC236}">
                <a16:creationId xmlns:a16="http://schemas.microsoft.com/office/drawing/2014/main" id="{BCB309D4-A123-41B6-B961-E288A654FC77}"/>
              </a:ext>
            </a:extLst>
          </p:cNvPr>
          <p:cNvSpPr txBox="1"/>
          <p:nvPr/>
        </p:nvSpPr>
        <p:spPr>
          <a:xfrm>
            <a:off x="896855" y="3886794"/>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err="1">
                <a:solidFill>
                  <a:srgbClr val="4472C4">
                    <a:lumMod val="50000"/>
                  </a:srgbClr>
                </a:solidFill>
                <a:latin typeface="Century Gothic" panose="020F0302020204030204"/>
              </a:rPr>
              <a:t>lat</a:t>
            </a:r>
            <a:r>
              <a:rPr lang="en-US" sz="3000" b="1" dirty="0" err="1">
                <a:solidFill>
                  <a:srgbClr val="E65D00"/>
                </a:solidFill>
                <a:latin typeface="Century Gothic" panose="020F0302020204030204"/>
              </a:rPr>
              <a:t>in</a:t>
            </a:r>
            <a:endParaRPr kumimoji="0" lang="en-US" sz="3000" b="1" i="0" u="none" strike="noStrike" kern="1200" cap="none" spc="0" normalizeH="0" baseline="0" noProof="0" dirty="0">
              <a:ln>
                <a:noFill/>
              </a:ln>
              <a:solidFill>
                <a:srgbClr val="E65D00"/>
              </a:solidFill>
              <a:effectLst/>
              <a:uLnTx/>
              <a:uFillTx/>
              <a:latin typeface="Century Gothic" panose="020F0302020204030204"/>
            </a:endParaRPr>
          </a:p>
        </p:txBody>
      </p:sp>
      <p:sp>
        <p:nvSpPr>
          <p:cNvPr id="24" name="TextBox 23">
            <a:hlinkClick r:id="" action="ppaction://noaction">
              <a:snd r:embed="rId12" name="bulletin.wav"/>
            </a:hlinkClick>
            <a:extLst>
              <a:ext uri="{FF2B5EF4-FFF2-40B4-BE49-F238E27FC236}">
                <a16:creationId xmlns:a16="http://schemas.microsoft.com/office/drawing/2014/main" id="{0B627681-B945-40F8-87C6-0EFAA65A9C1C}"/>
              </a:ext>
            </a:extLst>
          </p:cNvPr>
          <p:cNvSpPr txBox="1"/>
          <p:nvPr/>
        </p:nvSpPr>
        <p:spPr>
          <a:xfrm>
            <a:off x="2623817" y="5597387"/>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solidFill>
                  <a:srgbClr val="4472C4">
                    <a:lumMod val="50000"/>
                  </a:srgbClr>
                </a:solidFill>
                <a:latin typeface="Century Gothic" panose="020F0302020204030204"/>
              </a:rPr>
              <a:t>bullet</a:t>
            </a:r>
            <a:r>
              <a:rPr lang="en-US" sz="3000" b="1" dirty="0">
                <a:solidFill>
                  <a:srgbClr val="E65D00"/>
                </a:solidFill>
                <a:latin typeface="Century Gothic" panose="020F0302020204030204"/>
              </a:rPr>
              <a:t>in</a:t>
            </a:r>
            <a:endParaRPr kumimoji="0" lang="en-US" sz="3000" b="1" i="0" u="none" strike="noStrike" kern="1200" cap="none" spc="0" normalizeH="0" baseline="0" noProof="0" dirty="0">
              <a:ln>
                <a:noFill/>
              </a:ln>
              <a:solidFill>
                <a:srgbClr val="E65D00"/>
              </a:solidFill>
              <a:effectLst/>
              <a:uLnTx/>
              <a:uFillTx/>
              <a:latin typeface="Century Gothic" panose="020F0302020204030204"/>
            </a:endParaRPr>
          </a:p>
        </p:txBody>
      </p:sp>
      <p:sp>
        <p:nvSpPr>
          <p:cNvPr id="26" name="TextBox 25">
            <a:hlinkClick r:id="" action="ppaction://noaction">
              <a:snd r:embed="rId13" name="gain.wav"/>
            </a:hlinkClick>
            <a:extLst>
              <a:ext uri="{FF2B5EF4-FFF2-40B4-BE49-F238E27FC236}">
                <a16:creationId xmlns:a16="http://schemas.microsoft.com/office/drawing/2014/main" id="{E4FF7813-B604-4EDF-938C-FEB4BD2D2026}"/>
              </a:ext>
            </a:extLst>
          </p:cNvPr>
          <p:cNvSpPr txBox="1"/>
          <p:nvPr/>
        </p:nvSpPr>
        <p:spPr>
          <a:xfrm>
            <a:off x="8430018" y="3523166"/>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solidFill>
                  <a:srgbClr val="4472C4">
                    <a:lumMod val="50000"/>
                  </a:srgbClr>
                </a:solidFill>
                <a:latin typeface="Century Gothic" panose="020F0302020204030204"/>
              </a:rPr>
              <a:t>g</a:t>
            </a:r>
            <a:r>
              <a:rPr lang="en-US" sz="3000" b="1" dirty="0">
                <a:solidFill>
                  <a:srgbClr val="E65D00"/>
                </a:solidFill>
                <a:latin typeface="Century Gothic" panose="020F0302020204030204"/>
              </a:rPr>
              <a:t>ain</a:t>
            </a:r>
            <a:endParaRPr kumimoji="0" lang="en-US" sz="3000" b="1" i="0" u="none" strike="noStrike" kern="1200" cap="none" spc="0" normalizeH="0" baseline="0" noProof="0" dirty="0">
              <a:ln>
                <a:noFill/>
              </a:ln>
              <a:solidFill>
                <a:srgbClr val="E65D00"/>
              </a:solidFill>
              <a:effectLst/>
              <a:uLnTx/>
              <a:uFillTx/>
              <a:latin typeface="Century Gothic" panose="020F0302020204030204"/>
            </a:endParaRPr>
          </a:p>
        </p:txBody>
      </p:sp>
      <p:sp>
        <p:nvSpPr>
          <p:cNvPr id="27" name="TextBox 26">
            <a:hlinkClick r:id="" action="ppaction://noaction">
              <a:snd r:embed="rId14" name="magasin.wav"/>
            </a:hlinkClick>
            <a:extLst>
              <a:ext uri="{FF2B5EF4-FFF2-40B4-BE49-F238E27FC236}">
                <a16:creationId xmlns:a16="http://schemas.microsoft.com/office/drawing/2014/main" id="{AFBF139E-619A-4323-B180-DBBCACE08B71}"/>
              </a:ext>
            </a:extLst>
          </p:cNvPr>
          <p:cNvSpPr txBox="1"/>
          <p:nvPr/>
        </p:nvSpPr>
        <p:spPr>
          <a:xfrm>
            <a:off x="1240189" y="4720160"/>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err="1">
                <a:solidFill>
                  <a:srgbClr val="4472C4">
                    <a:lumMod val="50000"/>
                  </a:srgbClr>
                </a:solidFill>
                <a:latin typeface="Century Gothic" panose="020F0302020204030204"/>
              </a:rPr>
              <a:t>magas</a:t>
            </a:r>
            <a:r>
              <a:rPr lang="en-US" sz="3000" b="1" dirty="0" err="1">
                <a:solidFill>
                  <a:srgbClr val="E65D00"/>
                </a:solidFill>
                <a:latin typeface="Century Gothic" panose="020F0302020204030204"/>
              </a:rPr>
              <a:t>in</a:t>
            </a:r>
            <a:endParaRPr kumimoji="0" lang="en-US" sz="3000" b="1" i="0" u="none" strike="noStrike" kern="1200" cap="none" spc="0" normalizeH="0" baseline="0" noProof="0" dirty="0">
              <a:ln>
                <a:noFill/>
              </a:ln>
              <a:solidFill>
                <a:srgbClr val="E65D00"/>
              </a:solidFill>
              <a:effectLst/>
              <a:uLnTx/>
              <a:uFillTx/>
              <a:latin typeface="Century Gothic" panose="020F0302020204030204"/>
            </a:endParaRPr>
          </a:p>
        </p:txBody>
      </p:sp>
      <p:sp>
        <p:nvSpPr>
          <p:cNvPr id="28" name="TextBox 27">
            <a:hlinkClick r:id="" action="ppaction://noaction">
              <a:snd r:embed="rId15" name="cousin.wav"/>
            </a:hlinkClick>
            <a:extLst>
              <a:ext uri="{FF2B5EF4-FFF2-40B4-BE49-F238E27FC236}">
                <a16:creationId xmlns:a16="http://schemas.microsoft.com/office/drawing/2014/main" id="{C859FE21-1471-4EDF-A0D1-9CA46653A770}"/>
              </a:ext>
            </a:extLst>
          </p:cNvPr>
          <p:cNvSpPr txBox="1"/>
          <p:nvPr/>
        </p:nvSpPr>
        <p:spPr>
          <a:xfrm>
            <a:off x="6536910" y="2969168"/>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solidFill>
                  <a:srgbClr val="4472C4">
                    <a:lumMod val="50000"/>
                  </a:srgbClr>
                </a:solidFill>
                <a:latin typeface="Century Gothic" panose="020F0302020204030204"/>
              </a:rPr>
              <a:t>cous</a:t>
            </a:r>
            <a:r>
              <a:rPr lang="en-US" sz="3000" b="1" dirty="0">
                <a:solidFill>
                  <a:srgbClr val="E65D00"/>
                </a:solidFill>
                <a:latin typeface="Century Gothic" panose="020F0302020204030204"/>
              </a:rPr>
              <a:t>in</a:t>
            </a:r>
            <a:endParaRPr kumimoji="0" lang="en-US" sz="3000" b="1" i="0" u="none" strike="noStrike" kern="1200" cap="none" spc="0" normalizeH="0" baseline="0" noProof="0" dirty="0">
              <a:ln>
                <a:noFill/>
              </a:ln>
              <a:solidFill>
                <a:srgbClr val="E65D00"/>
              </a:solidFill>
              <a:effectLst/>
              <a:uLnTx/>
              <a:uFillTx/>
              <a:latin typeface="Century Gothic" panose="020F0302020204030204"/>
            </a:endParaRPr>
          </a:p>
        </p:txBody>
      </p:sp>
      <p:sp>
        <p:nvSpPr>
          <p:cNvPr id="29" name="TextBox 28">
            <a:hlinkClick r:id="" action="ppaction://noaction">
              <a:snd r:embed="rId16" name="lapin.wav"/>
            </a:hlinkClick>
            <a:extLst>
              <a:ext uri="{FF2B5EF4-FFF2-40B4-BE49-F238E27FC236}">
                <a16:creationId xmlns:a16="http://schemas.microsoft.com/office/drawing/2014/main" id="{D71A854C-B2B0-4935-B5E9-4B38F8CDE0FF}"/>
              </a:ext>
            </a:extLst>
          </p:cNvPr>
          <p:cNvSpPr txBox="1"/>
          <p:nvPr/>
        </p:nvSpPr>
        <p:spPr>
          <a:xfrm>
            <a:off x="7632479" y="5171095"/>
            <a:ext cx="159507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solidFill>
                  <a:srgbClr val="4472C4">
                    <a:lumMod val="50000"/>
                  </a:srgbClr>
                </a:solidFill>
                <a:latin typeface="Century Gothic" panose="020F0302020204030204"/>
              </a:rPr>
              <a:t>lap</a:t>
            </a:r>
            <a:r>
              <a:rPr lang="en-US" sz="3000" b="1" dirty="0">
                <a:solidFill>
                  <a:srgbClr val="E65D00"/>
                </a:solidFill>
                <a:latin typeface="Century Gothic" panose="020F0302020204030204"/>
              </a:rPr>
              <a:t>in</a:t>
            </a:r>
            <a:endParaRPr kumimoji="0" lang="en-US" sz="3000" b="1" i="0" u="none" strike="noStrike" kern="1200" cap="none" spc="0" normalizeH="0" baseline="0" noProof="0" dirty="0">
              <a:ln>
                <a:noFill/>
              </a:ln>
              <a:solidFill>
                <a:srgbClr val="E65D00"/>
              </a:solidFill>
              <a:effectLst/>
              <a:uLnTx/>
              <a:uFillTx/>
              <a:latin typeface="Century Gothic" panose="020F0302020204030204"/>
            </a:endParaRPr>
          </a:p>
        </p:txBody>
      </p:sp>
      <p:sp>
        <p:nvSpPr>
          <p:cNvPr id="30" name="TextBox 29">
            <a:hlinkClick r:id="" action="ppaction://noaction">
              <a:snd r:embed="rId17" name="marin.wav"/>
            </a:hlinkClick>
            <a:extLst>
              <a:ext uri="{FF2B5EF4-FFF2-40B4-BE49-F238E27FC236}">
                <a16:creationId xmlns:a16="http://schemas.microsoft.com/office/drawing/2014/main" id="{65869D04-0C31-48B2-8306-8D6AFF7C9AE8}"/>
              </a:ext>
            </a:extLst>
          </p:cNvPr>
          <p:cNvSpPr txBox="1"/>
          <p:nvPr/>
        </p:nvSpPr>
        <p:spPr>
          <a:xfrm>
            <a:off x="1352803" y="2971667"/>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err="1">
                <a:solidFill>
                  <a:srgbClr val="4472C4">
                    <a:lumMod val="50000"/>
                  </a:srgbClr>
                </a:solidFill>
                <a:latin typeface="Century Gothic" panose="020F0302020204030204"/>
              </a:rPr>
              <a:t>mar</a:t>
            </a:r>
            <a:r>
              <a:rPr lang="en-US" sz="3000" b="1" dirty="0" err="1">
                <a:solidFill>
                  <a:srgbClr val="E65D00"/>
                </a:solidFill>
                <a:latin typeface="Century Gothic" panose="020F0302020204030204"/>
              </a:rPr>
              <a:t>in</a:t>
            </a:r>
            <a:endParaRPr kumimoji="0" lang="en-US" sz="3000" b="1" i="0" u="none" strike="noStrike" kern="1200" cap="none" spc="0" normalizeH="0" baseline="0" noProof="0" dirty="0">
              <a:ln>
                <a:noFill/>
              </a:ln>
              <a:solidFill>
                <a:srgbClr val="E65D00"/>
              </a:solidFill>
              <a:effectLst/>
              <a:uLnTx/>
              <a:uFillTx/>
              <a:latin typeface="Century Gothic" panose="020F0302020204030204"/>
            </a:endParaRPr>
          </a:p>
        </p:txBody>
      </p:sp>
      <p:sp>
        <p:nvSpPr>
          <p:cNvPr id="31" name="TextBox 30">
            <a:hlinkClick r:id="" action="ppaction://noaction">
              <a:snd r:embed="rId18" name="prince.wav"/>
            </a:hlinkClick>
            <a:extLst>
              <a:ext uri="{FF2B5EF4-FFF2-40B4-BE49-F238E27FC236}">
                <a16:creationId xmlns:a16="http://schemas.microsoft.com/office/drawing/2014/main" id="{324D4D2D-BF59-4FC4-9D85-F7C084FF4FB8}"/>
              </a:ext>
            </a:extLst>
          </p:cNvPr>
          <p:cNvSpPr txBox="1"/>
          <p:nvPr/>
        </p:nvSpPr>
        <p:spPr>
          <a:xfrm>
            <a:off x="5403827" y="5474026"/>
            <a:ext cx="16948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solidFill>
                  <a:srgbClr val="4472C4">
                    <a:lumMod val="50000"/>
                  </a:srgbClr>
                </a:solidFill>
                <a:latin typeface="Century Gothic" panose="020F0302020204030204"/>
              </a:rPr>
              <a:t>pr</a:t>
            </a:r>
            <a:r>
              <a:rPr lang="en-US" sz="3000" b="1" dirty="0">
                <a:solidFill>
                  <a:srgbClr val="E65D00"/>
                </a:solidFill>
                <a:latin typeface="Century Gothic" panose="020F0302020204030204"/>
              </a:rPr>
              <a:t>in</a:t>
            </a:r>
            <a:r>
              <a:rPr lang="en-US" sz="3000" dirty="0">
                <a:solidFill>
                  <a:srgbClr val="115076"/>
                </a:solidFill>
                <a:latin typeface="Century Gothic" panose="020F0302020204030204"/>
              </a:rPr>
              <a:t>ce</a:t>
            </a:r>
            <a:endParaRPr kumimoji="0" lang="en-US" sz="3000" i="0" u="none" strike="noStrike" kern="1200" cap="none" spc="0" normalizeH="0" baseline="0" noProof="0" dirty="0">
              <a:ln>
                <a:noFill/>
              </a:ln>
              <a:solidFill>
                <a:srgbClr val="115076"/>
              </a:solidFill>
              <a:effectLst/>
              <a:uLnTx/>
              <a:uFillTx/>
              <a:latin typeface="Century Gothic" panose="020F0302020204030204"/>
            </a:endParaRPr>
          </a:p>
        </p:txBody>
      </p:sp>
      <p:sp>
        <p:nvSpPr>
          <p:cNvPr id="32" name="TextBox 31">
            <a:hlinkClick r:id="" action="ppaction://noaction">
              <a:snd r:embed="rId19" name="assassin.wav"/>
            </a:hlinkClick>
            <a:extLst>
              <a:ext uri="{FF2B5EF4-FFF2-40B4-BE49-F238E27FC236}">
                <a16:creationId xmlns:a16="http://schemas.microsoft.com/office/drawing/2014/main" id="{AADB3F20-027D-4985-9F91-B5C6E0E94E08}"/>
              </a:ext>
            </a:extLst>
          </p:cNvPr>
          <p:cNvSpPr txBox="1"/>
          <p:nvPr/>
        </p:nvSpPr>
        <p:spPr>
          <a:xfrm>
            <a:off x="3347562" y="3777318"/>
            <a:ext cx="197007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solidFill>
                  <a:srgbClr val="4472C4">
                    <a:lumMod val="50000"/>
                  </a:srgbClr>
                </a:solidFill>
                <a:latin typeface="Century Gothic" panose="020F0302020204030204"/>
              </a:rPr>
              <a:t>assass</a:t>
            </a:r>
            <a:r>
              <a:rPr lang="en-US" sz="3000" b="1" dirty="0">
                <a:solidFill>
                  <a:srgbClr val="E65D00"/>
                </a:solidFill>
                <a:latin typeface="Century Gothic" panose="020F0302020204030204"/>
              </a:rPr>
              <a:t>in</a:t>
            </a:r>
            <a:endParaRPr kumimoji="0" lang="en-US" sz="3000" b="1" i="0" u="none" strike="noStrike" kern="1200" cap="none" spc="0" normalizeH="0" baseline="0" noProof="0" dirty="0">
              <a:ln>
                <a:noFill/>
              </a:ln>
              <a:solidFill>
                <a:srgbClr val="E65D00"/>
              </a:solidFill>
              <a:effectLst/>
              <a:uLnTx/>
              <a:uFillTx/>
              <a:latin typeface="Century Gothic" panose="020F0302020204030204"/>
            </a:endParaRPr>
          </a:p>
        </p:txBody>
      </p:sp>
      <p:sp>
        <p:nvSpPr>
          <p:cNvPr id="36" name="TextBox 35">
            <a:extLst>
              <a:ext uri="{FF2B5EF4-FFF2-40B4-BE49-F238E27FC236}">
                <a16:creationId xmlns:a16="http://schemas.microsoft.com/office/drawing/2014/main" id="{62DD1698-F9B4-4A46-ADE0-F7038FB11904}"/>
              </a:ext>
            </a:extLst>
          </p:cNvPr>
          <p:cNvSpPr txBox="1"/>
          <p:nvPr/>
        </p:nvSpPr>
        <p:spPr>
          <a:xfrm>
            <a:off x="189164" y="1229243"/>
            <a:ext cx="9542923" cy="492443"/>
          </a:xfrm>
          <a:prstGeom prst="rect">
            <a:avLst/>
          </a:prstGeom>
          <a:noFill/>
        </p:spPr>
        <p:txBody>
          <a:bodyPr wrap="square" rtlCol="0">
            <a:spAutoFit/>
          </a:bodyPr>
          <a:lstStyle/>
          <a:p>
            <a:pPr lvl="0"/>
            <a:r>
              <a:rPr lang="en-GB" sz="2600" dirty="0">
                <a:solidFill>
                  <a:schemeClr val="accent5">
                    <a:lumMod val="50000"/>
                  </a:schemeClr>
                </a:solidFill>
              </a:rPr>
              <a:t>Say the words in </a:t>
            </a:r>
            <a:r>
              <a:rPr lang="en-GB" sz="2600" b="1" dirty="0">
                <a:solidFill>
                  <a:schemeClr val="accent5">
                    <a:lumMod val="50000"/>
                  </a:schemeClr>
                </a:solidFill>
              </a:rPr>
              <a:t>any order, </a:t>
            </a:r>
            <a:r>
              <a:rPr lang="en-GB" sz="2600" dirty="0">
                <a:solidFill>
                  <a:schemeClr val="accent5">
                    <a:lumMod val="50000"/>
                  </a:schemeClr>
                </a:solidFill>
              </a:rPr>
              <a:t>but </a:t>
            </a:r>
            <a:r>
              <a:rPr lang="en-GB" sz="2600" b="1" dirty="0">
                <a:solidFill>
                  <a:schemeClr val="accent5">
                    <a:lumMod val="50000"/>
                  </a:schemeClr>
                </a:solidFill>
              </a:rPr>
              <a:t>don’t repeat </a:t>
            </a:r>
            <a:r>
              <a:rPr lang="en-GB" sz="2600" dirty="0">
                <a:solidFill>
                  <a:schemeClr val="accent5">
                    <a:lumMod val="50000"/>
                  </a:schemeClr>
                </a:solidFill>
              </a:rPr>
              <a:t>any words!</a:t>
            </a:r>
            <a:endParaRPr kumimoji="0" lang="en-US" sz="260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pic>
        <p:nvPicPr>
          <p:cNvPr id="1026" name="Picture 2" descr="Tennis Ball Clip Art">
            <a:extLst>
              <a:ext uri="{FF2B5EF4-FFF2-40B4-BE49-F238E27FC236}">
                <a16:creationId xmlns:a16="http://schemas.microsoft.com/office/drawing/2014/main" id="{75BB6477-A535-4681-A0EB-C15DD25FC6A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569762" y="296864"/>
            <a:ext cx="827695" cy="802865"/>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46">
            <a:extLst>
              <a:ext uri="{FF2B5EF4-FFF2-40B4-BE49-F238E27FC236}">
                <a16:creationId xmlns:a16="http://schemas.microsoft.com/office/drawing/2014/main" id="{C8F9AB29-77A0-4BFD-8D5B-829EA2E998E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03018EAF-4E72-4623-B14A-A4D1C955BD11}"/>
              </a:ext>
            </a:extLst>
          </p:cNvPr>
          <p:cNvSpPr txBox="1"/>
          <p:nvPr/>
        </p:nvSpPr>
        <p:spPr>
          <a:xfrm>
            <a:off x="2402234" y="5161396"/>
            <a:ext cx="1219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[shop]</a:t>
            </a:r>
            <a:endParaRPr kumimoji="0" lang="en-US" sz="2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42" name="TextBox 41">
            <a:extLst>
              <a:ext uri="{FF2B5EF4-FFF2-40B4-BE49-F238E27FC236}">
                <a16:creationId xmlns:a16="http://schemas.microsoft.com/office/drawing/2014/main" id="{26CC31CC-2082-4C56-865E-ED556E1C54FC}"/>
              </a:ext>
            </a:extLst>
          </p:cNvPr>
          <p:cNvSpPr txBox="1"/>
          <p:nvPr/>
        </p:nvSpPr>
        <p:spPr>
          <a:xfrm>
            <a:off x="8048768" y="5517624"/>
            <a:ext cx="11224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[rabbit]</a:t>
            </a:r>
            <a:endParaRPr kumimoji="0" lang="en-US" sz="2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43" name="TextBox 42">
            <a:extLst>
              <a:ext uri="{FF2B5EF4-FFF2-40B4-BE49-F238E27FC236}">
                <a16:creationId xmlns:a16="http://schemas.microsoft.com/office/drawing/2014/main" id="{974A10D8-A9F2-47E3-832E-655E1693CA69}"/>
              </a:ext>
            </a:extLst>
          </p:cNvPr>
          <p:cNvSpPr txBox="1"/>
          <p:nvPr/>
        </p:nvSpPr>
        <p:spPr>
          <a:xfrm>
            <a:off x="1869973" y="3421433"/>
            <a:ext cx="10637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[sailor]</a:t>
            </a:r>
            <a:endParaRPr kumimoji="0" lang="en-US" sz="2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38" name="TextBox 37">
            <a:extLst>
              <a:ext uri="{FF2B5EF4-FFF2-40B4-BE49-F238E27FC236}">
                <a16:creationId xmlns:a16="http://schemas.microsoft.com/office/drawing/2014/main" id="{060454A7-BEB6-46DA-88FE-BF1B4CE9F640}"/>
              </a:ext>
            </a:extLst>
          </p:cNvPr>
          <p:cNvSpPr txBox="1"/>
          <p:nvPr/>
        </p:nvSpPr>
        <p:spPr>
          <a:xfrm>
            <a:off x="5837011" y="2341955"/>
            <a:ext cx="11224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[hand]</a:t>
            </a:r>
            <a:endParaRPr kumimoji="0" lang="en-US" sz="2000" b="1" i="0" u="none" strike="noStrike" kern="1200" cap="none" spc="0" normalizeH="0" baseline="0" noProof="0" dirty="0">
              <a:ln>
                <a:noFill/>
              </a:ln>
              <a:solidFill>
                <a:schemeClr val="accent2"/>
              </a:solidFill>
              <a:effectLst/>
              <a:uLnTx/>
              <a:uFillTx/>
              <a:latin typeface="Century Gothic" panose="020F0302020204030204"/>
            </a:endParaRPr>
          </a:p>
        </p:txBody>
      </p:sp>
      <p:sp>
        <p:nvSpPr>
          <p:cNvPr id="41" name="TextBox 40">
            <a:extLst>
              <a:ext uri="{FF2B5EF4-FFF2-40B4-BE49-F238E27FC236}">
                <a16:creationId xmlns:a16="http://schemas.microsoft.com/office/drawing/2014/main" id="{54550069-4E36-4BFB-8E0B-1B6ED84EC807}"/>
              </a:ext>
            </a:extLst>
          </p:cNvPr>
          <p:cNvSpPr txBox="1"/>
          <p:nvPr/>
        </p:nvSpPr>
        <p:spPr>
          <a:xfrm>
            <a:off x="6782029" y="4415448"/>
            <a:ext cx="17595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[suddenly]</a:t>
            </a:r>
            <a:endParaRPr kumimoji="0" lang="en-US" sz="2000" b="1" i="0" u="none" strike="noStrike" kern="1200" cap="none" spc="0" normalizeH="0" baseline="0" noProof="0" dirty="0">
              <a:ln>
                <a:noFill/>
              </a:ln>
              <a:solidFill>
                <a:schemeClr val="accent2"/>
              </a:solidFill>
              <a:effectLst/>
              <a:uLnTx/>
              <a:uFillTx/>
              <a:latin typeface="Century Gothic" panose="020F0302020204030204"/>
            </a:endParaRP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3.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6420</Words>
  <Application>Microsoft Office PowerPoint</Application>
  <PresentationFormat>Widescreen</PresentationFormat>
  <Paragraphs>920</Paragraphs>
  <Slides>48</Slides>
  <Notes>43</Notes>
  <HiddenSlides>0</HiddenSlides>
  <MMClips>3</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48</vt:i4>
      </vt:variant>
    </vt:vector>
  </HeadingPairs>
  <TitlesOfParts>
    <vt:vector size="57" baseType="lpstr">
      <vt:lpstr>Arial</vt:lpstr>
      <vt:lpstr>Arial</vt:lpstr>
      <vt:lpstr>Calibri</vt:lpstr>
      <vt:lpstr>Century Gothic</vt:lpstr>
      <vt:lpstr>Tw Cen MT</vt:lpstr>
      <vt:lpstr>1_Office Theme</vt:lpstr>
      <vt:lpstr>2_Office Theme</vt:lpstr>
      <vt:lpstr>NCELP Theme</vt:lpstr>
      <vt:lpstr>3_Office Theme</vt:lpstr>
      <vt:lpstr>Talking about doing and making things </vt:lpstr>
      <vt:lpstr>ain/in</vt:lpstr>
      <vt:lpstr>ain/in</vt:lpstr>
      <vt:lpstr>ain/in</vt:lpstr>
      <vt:lpstr>ain/in</vt:lpstr>
      <vt:lpstr>ain/in</vt:lpstr>
      <vt:lpstr>ain/in</vt:lpstr>
      <vt:lpstr>Phonétique  </vt:lpstr>
      <vt:lpstr>Tennis phonétique  </vt:lpstr>
      <vt:lpstr>Tennis phonétique  </vt:lpstr>
      <vt:lpstr>faire</vt:lpstr>
      <vt:lpstr>faire</vt:lpstr>
      <vt:lpstr>fait</vt:lpstr>
      <vt:lpstr>faire</vt:lpstr>
      <vt:lpstr>fait</vt:lpstr>
      <vt:lpstr>faire</vt:lpstr>
      <vt:lpstr>Vocabulaire</vt:lpstr>
      <vt:lpstr>Vocabulaire</vt:lpstr>
      <vt:lpstr>The verb ‘faire’ – to do/make</vt:lpstr>
      <vt:lpstr>Qui fait quoi ?</vt:lpstr>
      <vt:lpstr>Qui fait quoi ?</vt:lpstr>
      <vt:lpstr>Questions with quoi</vt:lpstr>
      <vt:lpstr>Questions with quoi</vt:lpstr>
      <vt:lpstr>C’est quoi ?</vt:lpstr>
      <vt:lpstr>Talking about doing and making things </vt:lpstr>
      <vt:lpstr>ê/è</vt:lpstr>
      <vt:lpstr>ê/è</vt:lpstr>
      <vt:lpstr>ê/è</vt:lpstr>
      <vt:lpstr>ê/è</vt:lpstr>
      <vt:lpstr>ê/è</vt:lpstr>
      <vt:lpstr>ê/è</vt:lpstr>
      <vt:lpstr>Phonétique </vt:lpstr>
      <vt:lpstr>Phonétique</vt:lpstr>
      <vt:lpstr>The verb ‘faire’ – to do/make</vt:lpstr>
      <vt:lpstr>Vocabulaire</vt:lpstr>
      <vt:lpstr>C’est une question ?</vt:lpstr>
      <vt:lpstr>Vocabulaire</vt:lpstr>
      <vt:lpstr>C’est qui ? C’est quoi ?</vt:lpstr>
      <vt:lpstr>C’est qui ? C’est quoi ?</vt:lpstr>
      <vt:lpstr>C’est qui ? C’est quoi ?</vt:lpstr>
      <vt:lpstr>C’est qui ? C’est quoi ?</vt:lpstr>
      <vt:lpstr>C’est qui ? C’est quoi ?</vt:lpstr>
      <vt:lpstr>C’est qui ? C’est quoi ?</vt:lpstr>
      <vt:lpstr>C’est qui ? C’est quoi ?</vt:lpstr>
      <vt:lpstr>Qui fait quoi ? Partenaire A </vt:lpstr>
      <vt:lpstr>Qui fait quoi ? Partenaire B </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Louise Bibbey</cp:lastModifiedBy>
  <cp:revision>315</cp:revision>
  <dcterms:created xsi:type="dcterms:W3CDTF">2019-03-27T07:30:03Z</dcterms:created>
  <dcterms:modified xsi:type="dcterms:W3CDTF">2021-11-01T09:26:59Z</dcterms:modified>
</cp:coreProperties>
</file>