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67" r:id="rId4"/>
    <p:sldId id="268" r:id="rId5"/>
    <p:sldId id="269" r:id="rId6"/>
    <p:sldId id="270" r:id="rId7"/>
    <p:sldId id="271" r:id="rId8"/>
    <p:sldId id="272" r:id="rId9"/>
    <p:sldId id="273" r:id="rId10"/>
    <p:sldId id="274" r:id="rId11"/>
    <p:sldId id="275" r:id="rId12"/>
    <p:sldId id="266" r:id="rId13"/>
    <p:sldId id="276" r:id="rId14"/>
    <p:sldId id="277" r:id="rId15"/>
    <p:sldId id="278" r:id="rId16"/>
    <p:sldId id="279" r:id="rId17"/>
    <p:sldId id="280" r:id="rId18"/>
    <p:sldId id="281" r:id="rId19"/>
    <p:sldId id="282"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59489" autoAdjust="0"/>
  </p:normalViewPr>
  <p:slideViewPr>
    <p:cSldViewPr snapToGrid="0">
      <p:cViewPr varScale="1">
        <p:scale>
          <a:sx n="43" d="100"/>
          <a:sy n="43" d="100"/>
        </p:scale>
        <p:origin x="1182" y="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99172-2894-42ED-A272-DC937033E3C4}" type="datetimeFigureOut">
              <a:rPr lang="en-GB" smtClean="0"/>
              <a:t>16/05/2020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6816C-CE5F-4B87-9168-27488661C580}" type="slidenum">
              <a:rPr lang="en-GB" smtClean="0"/>
              <a:t>‹#›</a:t>
            </a:fld>
            <a:endParaRPr lang="en-GB"/>
          </a:p>
        </p:txBody>
      </p:sp>
    </p:spTree>
    <p:extLst>
      <p:ext uri="{BB962C8B-B14F-4D97-AF65-F5344CB8AC3E}">
        <p14:creationId xmlns:p14="http://schemas.microsoft.com/office/powerpoint/2010/main" val="374008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es/users/rauschenberger-461458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es/users/rauschenberger-461458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924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grids</a:t>
            </a:r>
            <a:r>
              <a:rPr lang="en-GB" dirty="0"/>
              <a:t/>
            </a:r>
            <a:br>
              <a:rPr lang="en-GB" dirty="0"/>
            </a:br>
            <a:r>
              <a:rPr lang="en-GB" dirty="0"/>
              <a:t>These</a:t>
            </a:r>
            <a:r>
              <a:rPr lang="en-GB" baseline="0" dirty="0"/>
              <a:t> can be used to go through feedback with students.</a:t>
            </a:r>
          </a:p>
          <a:p>
            <a:endParaRPr lang="en-GB" baseline="0" dirty="0"/>
          </a:p>
          <a:p>
            <a:r>
              <a:rPr lang="en-GB" b="1" baseline="0" dirty="0" err="1"/>
              <a:t>Respuestas</a:t>
            </a:r>
            <a:r>
              <a:rPr lang="en-GB" b="1" baseline="0" dirty="0"/>
              <a:t> – Persona A</a:t>
            </a:r>
          </a:p>
          <a:p>
            <a:endParaRPr lang="en-GB" baseline="0" dirty="0"/>
          </a:p>
          <a:p>
            <a:r>
              <a:rPr lang="en-GB" u="sng" baseline="0" dirty="0"/>
              <a:t>She</a:t>
            </a:r>
          </a:p>
          <a:p>
            <a:r>
              <a:rPr lang="en-GB" baseline="0" dirty="0" err="1"/>
              <a:t>escucha</a:t>
            </a:r>
            <a:r>
              <a:rPr lang="en-GB" baseline="0" dirty="0"/>
              <a:t> los </a:t>
            </a:r>
            <a:r>
              <a:rPr lang="en-GB" baseline="0" dirty="0" err="1"/>
              <a:t>pájaros</a:t>
            </a:r>
            <a:endParaRPr lang="en-GB" baseline="0" dirty="0"/>
          </a:p>
          <a:p>
            <a:r>
              <a:rPr lang="en-GB" baseline="0" dirty="0" err="1"/>
              <a:t>pasa</a:t>
            </a:r>
            <a:r>
              <a:rPr lang="en-GB" baseline="0" dirty="0"/>
              <a:t> </a:t>
            </a:r>
            <a:r>
              <a:rPr lang="en-GB" baseline="0" dirty="0" err="1"/>
              <a:t>tiempo</a:t>
            </a:r>
            <a:r>
              <a:rPr lang="en-GB" baseline="0" dirty="0"/>
              <a:t> </a:t>
            </a:r>
            <a:r>
              <a:rPr lang="en-GB" baseline="0" dirty="0" err="1"/>
              <a:t>en</a:t>
            </a:r>
            <a:r>
              <a:rPr lang="en-GB" baseline="0" dirty="0"/>
              <a:t> el mar</a:t>
            </a:r>
          </a:p>
          <a:p>
            <a:r>
              <a:rPr lang="en-GB" baseline="0" dirty="0"/>
              <a:t>lava los </a:t>
            </a:r>
            <a:r>
              <a:rPr lang="en-GB" baseline="0" dirty="0" err="1"/>
              <a:t>platos</a:t>
            </a:r>
            <a:endParaRPr lang="en-GB" baseline="0" dirty="0"/>
          </a:p>
          <a:p>
            <a:endParaRPr lang="en-GB" baseline="0" dirty="0"/>
          </a:p>
          <a:p>
            <a:r>
              <a:rPr lang="en-GB" u="sng" baseline="0" dirty="0"/>
              <a:t>They</a:t>
            </a:r>
          </a:p>
          <a:p>
            <a:r>
              <a:rPr lang="en-GB" baseline="0" dirty="0" err="1"/>
              <a:t>organizan</a:t>
            </a:r>
            <a:r>
              <a:rPr lang="en-GB" baseline="0" dirty="0"/>
              <a:t> </a:t>
            </a:r>
            <a:r>
              <a:rPr lang="en-GB" baseline="0" dirty="0" err="1"/>
              <a:t>actividades</a:t>
            </a:r>
            <a:r>
              <a:rPr lang="en-GB" baseline="0" dirty="0"/>
              <a:t> </a:t>
            </a:r>
            <a:r>
              <a:rPr lang="en-GB" baseline="0" dirty="0" err="1"/>
              <a:t>en</a:t>
            </a:r>
            <a:r>
              <a:rPr lang="en-GB" baseline="0" dirty="0"/>
              <a:t> la </a:t>
            </a:r>
            <a:r>
              <a:rPr lang="en-GB" baseline="0" dirty="0" err="1"/>
              <a:t>naturaleza</a:t>
            </a:r>
            <a:endParaRPr lang="en-GB" baseline="0" dirty="0"/>
          </a:p>
          <a:p>
            <a:r>
              <a:rPr lang="en-GB" baseline="0" dirty="0" err="1"/>
              <a:t>caminan</a:t>
            </a:r>
            <a:r>
              <a:rPr lang="en-GB" baseline="0" dirty="0"/>
              <a:t> </a:t>
            </a:r>
            <a:r>
              <a:rPr lang="en-GB" baseline="0" dirty="0" err="1"/>
              <a:t>en</a:t>
            </a:r>
            <a:r>
              <a:rPr lang="en-GB" baseline="0" dirty="0"/>
              <a:t> la </a:t>
            </a:r>
            <a:r>
              <a:rPr lang="en-GB" baseline="0" dirty="0" err="1"/>
              <a:t>montaña</a:t>
            </a:r>
            <a:endParaRPr lang="en-GB" baseline="0" dirty="0"/>
          </a:p>
          <a:p>
            <a:r>
              <a:rPr lang="en-GB" baseline="0" dirty="0" err="1"/>
              <a:t>montan</a:t>
            </a:r>
            <a:r>
              <a:rPr lang="en-GB" baseline="0" dirty="0"/>
              <a:t> </a:t>
            </a:r>
            <a:r>
              <a:rPr lang="en-GB" baseline="0" dirty="0" err="1"/>
              <a:t>en</a:t>
            </a:r>
            <a:r>
              <a:rPr lang="en-GB" baseline="0" dirty="0"/>
              <a:t> </a:t>
            </a:r>
            <a:r>
              <a:rPr lang="en-GB" baseline="0" dirty="0" err="1"/>
              <a:t>bicicleta</a:t>
            </a:r>
            <a:endParaRPr lang="en-GB" baseline="0" dirty="0"/>
          </a:p>
          <a:p>
            <a:endParaRPr lang="en-GB" baseline="0" dirty="0"/>
          </a:p>
          <a:p>
            <a:r>
              <a:rPr lang="en-GB" b="1" baseline="0" dirty="0" err="1"/>
              <a:t>Respuestas</a:t>
            </a:r>
            <a:r>
              <a:rPr lang="en-GB" b="1" baseline="0" dirty="0"/>
              <a:t> – Persona B</a:t>
            </a:r>
          </a:p>
          <a:p>
            <a:endParaRPr lang="en-GB" baseline="0" dirty="0"/>
          </a:p>
          <a:p>
            <a:r>
              <a:rPr lang="en-GB" u="sng" baseline="0" dirty="0"/>
              <a:t>She</a:t>
            </a:r>
          </a:p>
          <a:p>
            <a:r>
              <a:rPr lang="en-GB" baseline="0" dirty="0" err="1"/>
              <a:t>monta</a:t>
            </a:r>
            <a:r>
              <a:rPr lang="en-GB" baseline="0" dirty="0"/>
              <a:t> a caballo</a:t>
            </a:r>
          </a:p>
          <a:p>
            <a:r>
              <a:rPr lang="en-GB" baseline="0" dirty="0" err="1"/>
              <a:t>disfruta</a:t>
            </a:r>
            <a:r>
              <a:rPr lang="en-GB" baseline="0" dirty="0"/>
              <a:t> la comida</a:t>
            </a:r>
          </a:p>
          <a:p>
            <a:r>
              <a:rPr lang="en-GB" baseline="0" dirty="0" err="1"/>
              <a:t>limpia</a:t>
            </a:r>
            <a:r>
              <a:rPr lang="en-GB" baseline="0" dirty="0"/>
              <a:t> los </a:t>
            </a:r>
            <a:r>
              <a:rPr lang="en-GB" baseline="0" dirty="0" err="1"/>
              <a:t>zapatos</a:t>
            </a:r>
            <a:endParaRPr lang="en-GB" baseline="0" dirty="0"/>
          </a:p>
          <a:p>
            <a:endParaRPr lang="en-GB" baseline="0" dirty="0"/>
          </a:p>
          <a:p>
            <a:r>
              <a:rPr lang="en-GB" u="sng" baseline="0" dirty="0"/>
              <a:t>They</a:t>
            </a:r>
          </a:p>
          <a:p>
            <a:r>
              <a:rPr lang="en-GB" baseline="0" dirty="0" err="1"/>
              <a:t>lavan</a:t>
            </a:r>
            <a:r>
              <a:rPr lang="en-GB" baseline="0" dirty="0"/>
              <a:t> la </a:t>
            </a:r>
            <a:r>
              <a:rPr lang="en-GB" baseline="0" dirty="0" err="1"/>
              <a:t>ropa</a:t>
            </a:r>
            <a:endParaRPr lang="en-GB" baseline="0" dirty="0"/>
          </a:p>
          <a:p>
            <a:r>
              <a:rPr lang="en-GB" baseline="0" dirty="0" err="1"/>
              <a:t>compran</a:t>
            </a:r>
            <a:r>
              <a:rPr lang="en-GB" baseline="0" dirty="0"/>
              <a:t> regalos</a:t>
            </a:r>
          </a:p>
          <a:p>
            <a:r>
              <a:rPr lang="en-GB" baseline="0" dirty="0" err="1"/>
              <a:t>viajan</a:t>
            </a:r>
            <a:r>
              <a:rPr lang="en-GB" baseline="0" dirty="0"/>
              <a:t> a </a:t>
            </a:r>
            <a:r>
              <a:rPr lang="en-GB" baseline="0" dirty="0" err="1"/>
              <a:t>lugares</a:t>
            </a:r>
            <a:r>
              <a:rPr lang="en-GB" baseline="0" dirty="0"/>
              <a:t> </a:t>
            </a:r>
            <a:r>
              <a:rPr lang="en-GB" baseline="0" dirty="0" err="1"/>
              <a:t>en</a:t>
            </a:r>
            <a:r>
              <a:rPr lang="en-GB" baseline="0" dirty="0"/>
              <a:t> la </a:t>
            </a:r>
            <a:r>
              <a:rPr lang="en-GB" baseline="0" dirty="0" err="1"/>
              <a:t>naturaleza</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94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9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8 text fragments contain 4 x examples of the 3</a:t>
            </a:r>
            <a:r>
              <a:rPr lang="en-GB" baseline="30000" dirty="0"/>
              <a:t>rd</a:t>
            </a:r>
            <a:r>
              <a:rPr lang="en-GB" baseline="0" dirty="0"/>
              <a:t> person singular and plural.</a:t>
            </a:r>
          </a:p>
          <a:p>
            <a:r>
              <a:rPr lang="en-GB" baseline="0" dirty="0"/>
              <a:t>Students need to identify which ones correspond to the ‘s/he’ and ‘they’ sentence starters and then translate the sentences.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97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text aims</a:t>
            </a:r>
            <a:r>
              <a:rPr lang="en-GB" baseline="0" dirty="0"/>
              <a:t> to practise conjugation for –</a:t>
            </a:r>
            <a:r>
              <a:rPr lang="en-GB" baseline="0" dirty="0" err="1"/>
              <a:t>ar</a:t>
            </a:r>
            <a:r>
              <a:rPr lang="en-GB" baseline="0" dirty="0"/>
              <a:t> verbs in 3</a:t>
            </a:r>
            <a:r>
              <a:rPr lang="en-GB" baseline="30000" dirty="0"/>
              <a:t>rd</a:t>
            </a:r>
            <a:r>
              <a:rPr lang="en-GB" baseline="0" dirty="0"/>
              <a:t> person, singular and plural.</a:t>
            </a:r>
          </a:p>
          <a:p>
            <a:r>
              <a:rPr lang="en-GB" baseline="0" dirty="0"/>
              <a:t>The text includes revisited vocabulary from Term 2.2 week </a:t>
            </a:r>
            <a:r>
              <a:rPr lang="en-GB" baseline="0" dirty="0" smtClean="0"/>
              <a:t>3.</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22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answers</a:t>
            </a:r>
          </a:p>
          <a:p>
            <a:r>
              <a:rPr lang="en-GB" dirty="0"/>
              <a:t>This text aims</a:t>
            </a:r>
            <a:r>
              <a:rPr lang="en-GB" baseline="0" dirty="0"/>
              <a:t> to practise conjugation for –</a:t>
            </a:r>
            <a:r>
              <a:rPr lang="en-GB" baseline="0" dirty="0" err="1"/>
              <a:t>ar</a:t>
            </a:r>
            <a:r>
              <a:rPr lang="en-GB" baseline="0" dirty="0"/>
              <a:t> verbs in 3</a:t>
            </a:r>
            <a:r>
              <a:rPr lang="en-GB" baseline="30000" dirty="0"/>
              <a:t>rd</a:t>
            </a:r>
            <a:r>
              <a:rPr lang="en-GB" baseline="0" dirty="0"/>
              <a:t> person, singular and plural.</a:t>
            </a:r>
          </a:p>
          <a:p>
            <a:endParaRPr lang="en-GB" baseline="0" dirty="0"/>
          </a:p>
          <a:p>
            <a:r>
              <a:rPr lang="en-GB" baseline="0" dirty="0"/>
              <a:t>The text includes revisited vocabulary from Term 2.2 week </a:t>
            </a:r>
            <a:r>
              <a:rPr lang="en-GB" baseline="0" dirty="0" smtClean="0"/>
              <a:t>3.</a:t>
            </a: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a </a:t>
            </a:r>
            <a:r>
              <a:rPr lang="es-ES" sz="1200" b="0" kern="1200" baseline="0" dirty="0" err="1">
                <a:solidFill>
                  <a:schemeClr val="tx1"/>
                </a:solidFill>
                <a:effectLst/>
                <a:latin typeface="+mn-lt"/>
                <a:ea typeface="+mn-ea"/>
                <a:cs typeface="+mn-cs"/>
              </a:rPr>
              <a:t>further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click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read</a:t>
            </a:r>
            <a:r>
              <a:rPr lang="es-ES" sz="1200" b="0" kern="1200" baseline="0" dirty="0">
                <a:solidFill>
                  <a:schemeClr val="tx1"/>
                </a:solidFill>
                <a:effectLst/>
                <a:latin typeface="+mn-lt"/>
                <a:ea typeface="+mn-ea"/>
                <a:cs typeface="+mn-cs"/>
              </a:rPr>
              <a:t> a short </a:t>
            </a:r>
            <a:r>
              <a:rPr lang="es-ES" sz="1200" b="0" kern="1200" baseline="0" dirty="0" err="1">
                <a:solidFill>
                  <a:schemeClr val="tx1"/>
                </a:solidFill>
                <a:effectLst/>
                <a:latin typeface="+mn-lt"/>
                <a:ea typeface="+mn-ea"/>
                <a:cs typeface="+mn-cs"/>
              </a:rPr>
              <a:t>definition</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what</a:t>
            </a:r>
            <a:r>
              <a:rPr lang="es-ES" sz="1200" b="0" kern="1200" baseline="0" dirty="0">
                <a:solidFill>
                  <a:schemeClr val="tx1"/>
                </a:solidFill>
                <a:effectLst/>
                <a:latin typeface="+mn-lt"/>
                <a:ea typeface="+mn-ea"/>
                <a:cs typeface="+mn-cs"/>
              </a:rPr>
              <a:t> flamenco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Spanish</a:t>
            </a:r>
            <a:r>
              <a:rPr lang="es-ES"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baseline="0" dirty="0">
              <a:solidFill>
                <a:schemeClr val="tx1"/>
              </a:solidFill>
              <a:effectLst/>
              <a:latin typeface="+mn-lt"/>
              <a:ea typeface="+mn-ea"/>
              <a:cs typeface="+mn-cs"/>
            </a:endParaRP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a:solidFill>
                  <a:schemeClr val="tx1"/>
                </a:solidFill>
                <a:effectLst/>
                <a:latin typeface="+mn-lt"/>
                <a:ea typeface="+mn-ea"/>
                <a:cs typeface="+mn-cs"/>
              </a:rPr>
              <a:t>Picture of flamenco </a:t>
            </a:r>
            <a:r>
              <a:rPr lang="es-ES" sz="1200" b="0" kern="1200" baseline="0" dirty="0" err="1">
                <a:solidFill>
                  <a:schemeClr val="tx1"/>
                </a:solidFill>
                <a:effectLst/>
                <a:latin typeface="+mn-lt"/>
                <a:ea typeface="+mn-ea"/>
                <a:cs typeface="+mn-cs"/>
              </a:rPr>
              <a:t>dancer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dirty="0">
                <a:hlinkClick r:id="rId3"/>
              </a:rPr>
              <a:t>rauschenberger</a:t>
            </a:r>
            <a:r>
              <a:rPr lang="es-ES" dirty="0"/>
              <a:t> in </a:t>
            </a:r>
            <a:r>
              <a:rPr lang="es-ES" dirty="0">
                <a:hlinkClick r:id="rId3"/>
              </a:rPr>
              <a:t>pixabay.com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5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activity</a:t>
            </a:r>
          </a:p>
          <a:p>
            <a:endParaRPr lang="en-GB" dirty="0"/>
          </a:p>
          <a:p>
            <a:r>
              <a:rPr lang="en-GB" dirty="0"/>
              <a:t>In this activity students read a set of true/false statements in Spanish, based their understanding of key present tense verbs and the text.</a:t>
            </a: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a:solidFill>
                  <a:schemeClr val="tx1"/>
                </a:solidFill>
                <a:effectLst/>
                <a:latin typeface="+mn-lt"/>
                <a:ea typeface="+mn-ea"/>
                <a:cs typeface="+mn-cs"/>
              </a:rPr>
              <a:t>Picture of flamenco </a:t>
            </a:r>
            <a:r>
              <a:rPr lang="es-ES" sz="1200" b="0" kern="1200" baseline="0" dirty="0" err="1">
                <a:solidFill>
                  <a:schemeClr val="tx1"/>
                </a:solidFill>
                <a:effectLst/>
                <a:latin typeface="+mn-lt"/>
                <a:ea typeface="+mn-ea"/>
                <a:cs typeface="+mn-cs"/>
              </a:rPr>
              <a:t>dancer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dirty="0">
                <a:hlinkClick r:id="rId3"/>
              </a:rPr>
              <a:t>rauschenberger</a:t>
            </a:r>
            <a:r>
              <a:rPr lang="es-ES" dirty="0"/>
              <a:t> in </a:t>
            </a:r>
            <a:r>
              <a:rPr lang="es-ES" dirty="0">
                <a:hlinkClick r:id="rId3"/>
              </a:rPr>
              <a:t>pixabay.com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93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a:solidFill>
                  <a:schemeClr val="tx1"/>
                </a:solidFill>
                <a:effectLst/>
                <a:latin typeface="+mn-lt"/>
                <a:ea typeface="+mn-ea"/>
                <a:cs typeface="+mn-cs"/>
              </a:rPr>
              <a:t>Picture of flamenco </a:t>
            </a:r>
            <a:r>
              <a:rPr lang="es-ES" sz="1200" b="0" kern="1200" baseline="0" dirty="0" err="1">
                <a:solidFill>
                  <a:schemeClr val="tx1"/>
                </a:solidFill>
                <a:effectLst/>
                <a:latin typeface="+mn-lt"/>
                <a:ea typeface="+mn-ea"/>
                <a:cs typeface="+mn-cs"/>
              </a:rPr>
              <a:t>dancer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dirty="0">
                <a:hlinkClick r:id="rId3"/>
              </a:rPr>
              <a:t>rauschenberger</a:t>
            </a:r>
            <a:r>
              <a:rPr lang="es-ES" dirty="0"/>
              <a:t> in </a:t>
            </a:r>
            <a:r>
              <a:rPr lang="es-ES" dirty="0">
                <a:hlinkClick r:id="rId3"/>
              </a:rPr>
              <a:t>pixabay.com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607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text aims</a:t>
            </a:r>
            <a:r>
              <a:rPr lang="en-GB" baseline="0" dirty="0"/>
              <a:t> to practise writing an email in a realistic situation, using –</a:t>
            </a:r>
            <a:r>
              <a:rPr lang="en-GB" baseline="0" dirty="0" err="1"/>
              <a:t>ar</a:t>
            </a:r>
            <a:r>
              <a:rPr lang="en-GB" baseline="0" dirty="0"/>
              <a:t> verb in 3</a:t>
            </a:r>
            <a:r>
              <a:rPr lang="en-GB" baseline="30000" dirty="0"/>
              <a:t>rd</a:t>
            </a:r>
            <a:r>
              <a:rPr lang="en-GB" baseline="0" dirty="0"/>
              <a:t> person, both singular and plural. All the vocabulary used has been previously taught.  </a:t>
            </a:r>
            <a:br>
              <a:rPr lang="en-GB" baseline="0" dirty="0"/>
            </a:br>
            <a:r>
              <a:rPr lang="en-GB" baseline="0" dirty="0"/>
              <a:t>The verb ‘</a:t>
            </a:r>
            <a:r>
              <a:rPr lang="en-GB" baseline="0" dirty="0" err="1"/>
              <a:t>vivir</a:t>
            </a:r>
            <a:r>
              <a:rPr lang="en-GB" baseline="0" dirty="0"/>
              <a:t>’ has been glossed as </a:t>
            </a:r>
            <a:r>
              <a:rPr lang="en-GB" baseline="0" dirty="0" smtClean="0"/>
              <a:t>it </a:t>
            </a:r>
            <a:r>
              <a:rPr lang="en-GB" baseline="0" dirty="0"/>
              <a:t>has not been part of a learnt vocabulary set, but is a cluster word.</a:t>
            </a:r>
          </a:p>
          <a:p>
            <a:endParaRPr lang="en-GB" baseline="0" dirty="0"/>
          </a:p>
          <a:p>
            <a:r>
              <a:rPr lang="en-GB" baseline="0" dirty="0"/>
              <a:t>Note: teachers may want to differentiate this task for their classes, by:</a:t>
            </a:r>
            <a:br>
              <a:rPr lang="en-GB" baseline="0" dirty="0"/>
            </a:br>
            <a:r>
              <a:rPr lang="en-GB" baseline="0" dirty="0"/>
              <a:t/>
            </a:r>
            <a:br>
              <a:rPr lang="en-GB" baseline="0" dirty="0"/>
            </a:br>
            <a:r>
              <a:rPr lang="en-GB" baseline="0" dirty="0"/>
              <a:t>1] working on the translation ‘whole class’ by taking the presentation out of presentation mode and eliciting suggestions from students, prompting their thinking and guiding where necessary, typing up the translation on the slide in ‘real time’ as the task proceeds.</a:t>
            </a:r>
            <a:br>
              <a:rPr lang="en-GB" baseline="0" dirty="0"/>
            </a:br>
            <a:r>
              <a:rPr lang="en-GB" baseline="0" dirty="0"/>
              <a:t>2] eliciting some/all of the vocabulary first and writing it up</a:t>
            </a:r>
            <a:br>
              <a:rPr lang="en-GB" baseline="0" dirty="0"/>
            </a:br>
            <a:r>
              <a:rPr lang="en-GB" baseline="0" dirty="0"/>
              <a:t>3] pairing students (more/less able) to work together on the task</a:t>
            </a:r>
            <a:br>
              <a:rPr lang="en-GB" baseline="0" dirty="0"/>
            </a:br>
            <a:r>
              <a:rPr lang="en-GB" baseline="0" dirty="0"/>
              <a:t>4] adapting the task to be a jigsaw translation (i.e. providing some of the English with gaps and a 2</a:t>
            </a:r>
            <a:r>
              <a:rPr lang="en-GB" baseline="30000" dirty="0"/>
              <a:t>nd</a:t>
            </a:r>
            <a:r>
              <a:rPr lang="en-GB" baseline="0" dirty="0"/>
              <a:t> parallel version of the text with the gapped words in Spanish and the English from version 1 as gaps).  Students have to complete both versions, working between the two to work out what is missing/needed.</a:t>
            </a:r>
            <a:br>
              <a:rPr lang="en-GB" baseline="0" dirty="0"/>
            </a:br>
            <a:r>
              <a:rPr lang="en-GB" baseline="0" dirty="0"/>
              <a:t>5] providing a </a:t>
            </a:r>
            <a:r>
              <a:rPr lang="en-GB" baseline="0" dirty="0" err="1"/>
              <a:t>scaffolded</a:t>
            </a:r>
            <a:r>
              <a:rPr lang="en-GB" baseline="0" dirty="0"/>
              <a:t> version of the Spanish (e.g. with the first letter of each word given) plus the English text in full.</a:t>
            </a:r>
            <a:br>
              <a:rPr lang="en-GB" baseline="0" dirty="0"/>
            </a:br>
            <a:endParaRPr lang="en-GB" baseline="0" dirty="0"/>
          </a:p>
          <a:p>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42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a final interactive activity, students can be asked to do a read aloud of their finished emails in pairs – with one student translating into English, sentence by sentence orally (like an interpreting task).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the end the partner who read aloud in Spanish rates his/her partner (</a:t>
            </a:r>
            <a:r>
              <a:rPr lang="en-GB" sz="1200" kern="1200" dirty="0" err="1">
                <a:solidFill>
                  <a:schemeClr val="tx1"/>
                </a:solidFill>
                <a:effectLst/>
                <a:latin typeface="+mn-lt"/>
                <a:ea typeface="+mn-ea"/>
                <a:cs typeface="+mn-cs"/>
              </a:rPr>
              <a:t>verde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amarillo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rojo</a:t>
            </a:r>
            <a:r>
              <a:rPr lang="en-GB" sz="1200" kern="1200" dirty="0">
                <a:solidFill>
                  <a:schemeClr val="tx1"/>
                </a:solidFill>
                <a:effectLst/>
                <a:latin typeface="+mn-lt"/>
                <a:ea typeface="+mn-ea"/>
                <a:cs typeface="+mn-cs"/>
              </a:rPr>
              <a:t>) like a traffic light for his/her English translation’s accuracy, and the English translating partner does the same traffic light rating of his/her partner’s accuracy of pronunciation. Teachers can elicit the name of the colours before doing this activity,</a:t>
            </a:r>
            <a:r>
              <a:rPr lang="en-GB" sz="1200" kern="1200" baseline="0" dirty="0">
                <a:solidFill>
                  <a:schemeClr val="tx1"/>
                </a:solidFill>
                <a:effectLst/>
                <a:latin typeface="+mn-lt"/>
                <a:ea typeface="+mn-ea"/>
                <a:cs typeface="+mn-cs"/>
              </a:rPr>
              <a:t> as they were revisited for this week, too.</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Then students swap roles.</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25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baseline="0" dirty="0"/>
          </a:p>
          <a:p>
            <a:r>
              <a:rPr lang="en-GB" baseline="0" dirty="0"/>
              <a:t>Clipart from </a:t>
            </a:r>
            <a:r>
              <a:rPr lang="en-GB" dirty="0">
                <a:hlinkClick r:id="rId3"/>
              </a:rPr>
              <a:t>http://www.clker.com/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774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3</a:t>
            </a:r>
            <a:r>
              <a:rPr lang="en-GB" baseline="30000" dirty="0"/>
              <a:t>rd</a:t>
            </a:r>
            <a:r>
              <a:rPr lang="en-GB" dirty="0"/>
              <a:t> person</a:t>
            </a:r>
            <a:r>
              <a:rPr lang="en-GB" baseline="0" dirty="0"/>
              <a:t> singular form is used for comparison with the new verb form (3</a:t>
            </a:r>
            <a:r>
              <a:rPr lang="en-GB" baseline="30000" dirty="0"/>
              <a:t>rd</a:t>
            </a:r>
            <a:r>
              <a:rPr lang="en-GB" baseline="0" dirty="0"/>
              <a:t> person plural).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0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task aims to</a:t>
            </a:r>
            <a:r>
              <a:rPr lang="en-GB" baseline="0" dirty="0"/>
              <a:t> help learners differentiate the endings for 3</a:t>
            </a:r>
            <a:r>
              <a:rPr lang="en-GB" baseline="30000" dirty="0"/>
              <a:t>rd</a:t>
            </a:r>
            <a:r>
              <a:rPr lang="en-GB" baseline="0" dirty="0"/>
              <a:t> person singular and plural.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students may be able to write the English translation the first time they listen. However, others may need to listen again in order to write the English translations. This is supported by the order of animations.</a:t>
            </a:r>
            <a:endParaRPr lang="x-none" sz="1200" kern="1200" dirty="0">
              <a:solidFill>
                <a:schemeClr val="tx1"/>
              </a:solidFill>
              <a:effectLst/>
              <a:latin typeface="+mn-lt"/>
              <a:ea typeface="+mn-ea"/>
              <a:cs typeface="+mn-cs"/>
            </a:endParaRPr>
          </a:p>
          <a:p>
            <a:r>
              <a:rPr lang="en-GB" dirty="0"/>
              <a:t/>
            </a:r>
            <a:br>
              <a:rPr lang="en-GB" dirty="0"/>
            </a:br>
            <a:endParaRPr lang="en-GB" dirty="0"/>
          </a:p>
          <a:p>
            <a:r>
              <a:rPr lang="en-GB" b="1" dirty="0"/>
              <a:t>Transcript:</a:t>
            </a:r>
          </a:p>
          <a:p>
            <a:pPr marL="228600" indent="-228600">
              <a:buAutoNum type="arabicPeriod"/>
            </a:pPr>
            <a:r>
              <a:rPr lang="en-GB" dirty="0" err="1"/>
              <a:t>Viaja</a:t>
            </a:r>
            <a:r>
              <a:rPr lang="en-GB" dirty="0"/>
              <a:t> a los pueblos.</a:t>
            </a:r>
          </a:p>
          <a:p>
            <a:pPr marL="228600" indent="-228600">
              <a:buAutoNum type="arabicPeriod"/>
            </a:pPr>
            <a:r>
              <a:rPr lang="en-GB" dirty="0" err="1"/>
              <a:t>Disfruta</a:t>
            </a:r>
            <a:r>
              <a:rPr lang="en-GB" dirty="0"/>
              <a:t> la </a:t>
            </a:r>
            <a:r>
              <a:rPr lang="en-GB" dirty="0" err="1"/>
              <a:t>naturaleza</a:t>
            </a:r>
            <a:r>
              <a:rPr lang="en-GB" dirty="0"/>
              <a:t>.</a:t>
            </a:r>
          </a:p>
          <a:p>
            <a:pPr marL="228600" indent="-228600">
              <a:buAutoNum type="arabicPeriod"/>
            </a:pPr>
            <a:r>
              <a:rPr lang="en-GB" dirty="0" err="1"/>
              <a:t>Viajan</a:t>
            </a:r>
            <a:r>
              <a:rPr lang="en-GB" dirty="0"/>
              <a:t> a las </a:t>
            </a:r>
            <a:r>
              <a:rPr lang="en-GB" dirty="0" err="1"/>
              <a:t>islas</a:t>
            </a:r>
            <a:r>
              <a:rPr lang="en-GB" dirty="0"/>
              <a:t>.</a:t>
            </a:r>
          </a:p>
          <a:p>
            <a:pPr marL="228600" indent="-228600">
              <a:buAutoNum type="arabicPeriod"/>
            </a:pPr>
            <a:r>
              <a:rPr lang="en-GB" dirty="0" err="1"/>
              <a:t>Pasan</a:t>
            </a:r>
            <a:r>
              <a:rPr lang="en-GB" dirty="0"/>
              <a:t> </a:t>
            </a:r>
            <a:r>
              <a:rPr lang="en-GB" dirty="0" err="1"/>
              <a:t>tiempo</a:t>
            </a:r>
            <a:r>
              <a:rPr lang="en-GB" dirty="0"/>
              <a:t> </a:t>
            </a:r>
            <a:r>
              <a:rPr lang="en-GB" dirty="0" err="1"/>
              <a:t>en</a:t>
            </a:r>
            <a:r>
              <a:rPr lang="en-GB" dirty="0"/>
              <a:t> la playa.</a:t>
            </a:r>
          </a:p>
          <a:p>
            <a:pPr marL="228600" indent="-228600">
              <a:buAutoNum type="arabicPeriod"/>
            </a:pPr>
            <a:r>
              <a:rPr lang="en-GB" dirty="0" err="1"/>
              <a:t>Monta</a:t>
            </a:r>
            <a:r>
              <a:rPr lang="en-GB" dirty="0"/>
              <a:t> a caballo.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Miran</a:t>
            </a:r>
            <a:r>
              <a:rPr lang="en-GB" dirty="0"/>
              <a:t> el mar.</a:t>
            </a:r>
          </a:p>
          <a:p>
            <a:pPr marL="228600" indent="-228600">
              <a:buAutoNum type="arabicPeriod"/>
            </a:pPr>
            <a:r>
              <a:rPr lang="en-GB" dirty="0" err="1"/>
              <a:t>Busca</a:t>
            </a:r>
            <a:r>
              <a:rPr lang="en-GB" dirty="0"/>
              <a:t> el </a:t>
            </a:r>
            <a:r>
              <a:rPr lang="en-GB" dirty="0" err="1"/>
              <a:t>río</a:t>
            </a:r>
            <a:r>
              <a:rPr lang="en-GB" dirty="0"/>
              <a:t>.</a:t>
            </a:r>
          </a:p>
          <a:p>
            <a:pPr marL="228600" indent="-228600">
              <a:buAutoNum type="arabicPeriod"/>
            </a:pPr>
            <a:r>
              <a:rPr lang="en-GB" dirty="0" err="1"/>
              <a:t>Montan</a:t>
            </a:r>
            <a:r>
              <a:rPr lang="en-GB" dirty="0"/>
              <a:t> </a:t>
            </a:r>
            <a:r>
              <a:rPr lang="en-GB" dirty="0" err="1"/>
              <a:t>en</a:t>
            </a:r>
            <a:r>
              <a:rPr lang="en-GB" dirty="0"/>
              <a:t> </a:t>
            </a:r>
            <a:r>
              <a:rPr lang="en-GB" dirty="0" err="1"/>
              <a:t>bicicleta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7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a:t>
            </a:r>
            <a:r>
              <a:rPr lang="es-ES" sz="1200" b="0" kern="1200" dirty="0" err="1">
                <a:solidFill>
                  <a:schemeClr val="tx1"/>
                </a:solidFill>
                <a:effectLst/>
                <a:latin typeface="+mn-lt"/>
                <a:ea typeface="+mn-ea"/>
                <a:cs typeface="+mn-cs"/>
              </a:rPr>
              <a:t>allows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written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production</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ar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verbs</a:t>
            </a:r>
            <a:r>
              <a:rPr lang="es-ES" sz="1200" b="0" kern="1200" baseline="0" dirty="0">
                <a:solidFill>
                  <a:schemeClr val="tx1"/>
                </a:solidFill>
                <a:effectLst/>
                <a:latin typeface="+mn-lt"/>
                <a:ea typeface="+mn-ea"/>
                <a:cs typeface="+mn-cs"/>
              </a:rPr>
              <a:t> in 3rd </a:t>
            </a:r>
            <a:r>
              <a:rPr lang="es-ES" sz="1200" b="0" kern="1200" baseline="0" dirty="0" err="1">
                <a:solidFill>
                  <a:schemeClr val="tx1"/>
                </a:solidFill>
                <a:effectLst/>
                <a:latin typeface="+mn-lt"/>
                <a:ea typeface="+mn-ea"/>
                <a:cs typeface="+mn-cs"/>
              </a:rPr>
              <a:t>person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both</a:t>
            </a:r>
            <a:r>
              <a:rPr lang="es-ES" sz="1200" b="0" kern="1200" baseline="0" dirty="0">
                <a:solidFill>
                  <a:schemeClr val="tx1"/>
                </a:solidFill>
                <a:effectLst/>
                <a:latin typeface="+mn-lt"/>
                <a:ea typeface="+mn-ea"/>
                <a:cs typeface="+mn-cs"/>
              </a:rPr>
              <a:t> singular and plural, </a:t>
            </a:r>
            <a:r>
              <a:rPr lang="es-ES" sz="1200" b="0" kern="1200" baseline="0" dirty="0" err="1">
                <a:solidFill>
                  <a:schemeClr val="tx1"/>
                </a:solidFill>
                <a:effectLst/>
                <a:latin typeface="+mn-lt"/>
                <a:ea typeface="+mn-ea"/>
                <a:cs typeface="+mn-cs"/>
              </a:rPr>
              <a:t>together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vocabulary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introduced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week</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revisited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vocabulary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There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no </a:t>
            </a:r>
            <a:r>
              <a:rPr lang="es-ES" sz="1200" b="0" kern="1200" baseline="0" dirty="0" err="1">
                <a:solidFill>
                  <a:schemeClr val="tx1"/>
                </a:solidFill>
                <a:effectLst/>
                <a:latin typeface="+mn-lt"/>
                <a:ea typeface="+mn-ea"/>
                <a:cs typeface="+mn-cs"/>
              </a:rPr>
              <a:t>need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copy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whole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text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or</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print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them</a:t>
            </a:r>
            <a:r>
              <a:rPr lang="es-ES" sz="1200" b="0" kern="1200" baseline="0" dirty="0">
                <a:solidFill>
                  <a:schemeClr val="tx1"/>
                </a:solidFill>
                <a:effectLst/>
                <a:latin typeface="+mn-lt"/>
                <a:ea typeface="+mn-ea"/>
                <a:cs typeface="+mn-cs"/>
              </a:rPr>
              <a:t> – </a:t>
            </a:r>
            <a:r>
              <a:rPr lang="es-ES" sz="1200" b="0" kern="1200" baseline="0" dirty="0" err="1">
                <a:solidFill>
                  <a:schemeClr val="tx1"/>
                </a:solidFill>
                <a:effectLst/>
                <a:latin typeface="+mn-lt"/>
                <a:ea typeface="+mn-ea"/>
                <a:cs typeface="+mn-cs"/>
              </a:rPr>
              <a:t>they</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just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write</a:t>
            </a:r>
            <a:r>
              <a:rPr lang="es-ES" sz="1200" b="0" kern="1200" baseline="0" dirty="0">
                <a:solidFill>
                  <a:schemeClr val="tx1"/>
                </a:solidFill>
                <a:effectLst/>
                <a:latin typeface="+mn-lt"/>
                <a:ea typeface="+mn-ea"/>
                <a:cs typeface="+mn-cs"/>
              </a:rPr>
              <a:t> 1-10 in </a:t>
            </a:r>
            <a:r>
              <a:rPr lang="es-ES" sz="1200" b="0" kern="1200" baseline="0" dirty="0" err="1">
                <a:solidFill>
                  <a:schemeClr val="tx1"/>
                </a:solidFill>
                <a:effectLst/>
                <a:latin typeface="+mn-lt"/>
                <a:ea typeface="+mn-ea"/>
                <a:cs typeface="+mn-cs"/>
              </a:rPr>
              <a:t>their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books</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write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word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missing</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each</a:t>
            </a:r>
            <a:r>
              <a:rPr lang="es-ES" sz="1200" b="0" kern="1200" baseline="0" dirty="0">
                <a:solidFill>
                  <a:schemeClr val="tx1"/>
                </a:solidFill>
                <a:effectLst/>
                <a:latin typeface="+mn-lt"/>
                <a:ea typeface="+mn-ea"/>
                <a:cs typeface="+mn-cs"/>
              </a:rPr>
              <a:t> gap.</a:t>
            </a:r>
          </a:p>
          <a:p>
            <a:endParaRPr lang="es-ES" sz="1200" b="0" kern="1200" baseline="0" dirty="0">
              <a:solidFill>
                <a:schemeClr val="tx1"/>
              </a:solidFill>
              <a:effectLst/>
              <a:latin typeface="+mn-lt"/>
              <a:ea typeface="+mn-ea"/>
              <a:cs typeface="+mn-cs"/>
            </a:endParaRPr>
          </a:p>
          <a:p>
            <a:r>
              <a:rPr lang="es-ES" sz="1200" b="1" kern="1200" baseline="0" dirty="0">
                <a:solidFill>
                  <a:schemeClr val="tx1"/>
                </a:solidFill>
                <a:effectLst/>
                <a:latin typeface="+mn-lt"/>
                <a:ea typeface="+mn-ea"/>
                <a:cs typeface="+mn-cs"/>
              </a:rPr>
              <a:t>Note: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English </a:t>
            </a:r>
            <a:r>
              <a:rPr lang="es-ES" sz="1200" b="0" kern="1200" baseline="0" dirty="0" err="1">
                <a:solidFill>
                  <a:schemeClr val="tx1"/>
                </a:solidFill>
                <a:effectLst/>
                <a:latin typeface="+mn-lt"/>
                <a:ea typeface="+mn-ea"/>
                <a:cs typeface="+mn-cs"/>
              </a:rPr>
              <a:t>questions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sometimes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include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pronoun</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sometimes</a:t>
            </a:r>
            <a:r>
              <a:rPr lang="es-ES" sz="1200" b="0" kern="1200" baseline="0" dirty="0">
                <a:solidFill>
                  <a:schemeClr val="tx1"/>
                </a:solidFill>
                <a:effectLst/>
                <a:latin typeface="+mn-lt"/>
                <a:ea typeface="+mn-ea"/>
                <a:cs typeface="+mn-cs"/>
              </a:rPr>
              <a:t> do </a:t>
            </a:r>
            <a:r>
              <a:rPr lang="es-ES" sz="1200" b="0" kern="1200" baseline="0" dirty="0" err="1">
                <a:solidFill>
                  <a:schemeClr val="tx1"/>
                </a:solidFill>
                <a:effectLst/>
                <a:latin typeface="+mn-lt"/>
                <a:ea typeface="+mn-ea"/>
                <a:cs typeface="+mn-cs"/>
              </a:rPr>
              <a:t>not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will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prompt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remember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that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verb</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ending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itself</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that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usually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tells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you</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who</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doing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action</a:t>
            </a:r>
            <a:r>
              <a:rPr lang="es-ES" sz="1200" b="0" kern="1200" baseline="0" dirty="0">
                <a:solidFill>
                  <a:schemeClr val="tx1"/>
                </a:solidFill>
                <a:effectLst/>
                <a:latin typeface="+mn-lt"/>
                <a:ea typeface="+mn-ea"/>
                <a:cs typeface="+mn-cs"/>
              </a:rPr>
              <a:t>, and ‘trabaja’ </a:t>
            </a:r>
            <a:r>
              <a:rPr lang="es-ES" sz="1200" b="0" kern="1200" baseline="0" dirty="0" err="1">
                <a:solidFill>
                  <a:schemeClr val="tx1"/>
                </a:solidFill>
                <a:effectLst/>
                <a:latin typeface="+mn-lt"/>
                <a:ea typeface="+mn-ea"/>
                <a:cs typeface="+mn-cs"/>
              </a:rPr>
              <a:t>means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works</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also</a:t>
            </a:r>
            <a:r>
              <a:rPr lang="es-ES" sz="1200" b="0" kern="1200" baseline="0" dirty="0">
                <a:solidFill>
                  <a:schemeClr val="tx1"/>
                </a:solidFill>
                <a:effectLst/>
                <a:latin typeface="+mn-lt"/>
                <a:ea typeface="+mn-ea"/>
                <a:cs typeface="+mn-cs"/>
              </a:rPr>
              <a:t> ‘s/he/</a:t>
            </a:r>
            <a:r>
              <a:rPr lang="es-ES" sz="1200" b="0" kern="1200" baseline="0" dirty="0" err="1">
                <a:solidFill>
                  <a:schemeClr val="tx1"/>
                </a:solidFill>
                <a:effectLst/>
                <a:latin typeface="+mn-lt"/>
                <a:ea typeface="+mn-ea"/>
                <a:cs typeface="+mn-cs"/>
              </a:rPr>
              <a:t>it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works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example</a:t>
            </a:r>
            <a:r>
              <a:rPr lang="es-ES" sz="1200" b="0" kern="1200" baseline="0" dirty="0">
                <a:solidFill>
                  <a:schemeClr val="tx1"/>
                </a:solidFill>
                <a:effectLst/>
                <a:latin typeface="+mn-lt"/>
                <a:ea typeface="+mn-ea"/>
                <a:cs typeface="+mn-cs"/>
              </a:rPr>
              <a:t>.</a:t>
            </a:r>
          </a:p>
          <a:p>
            <a:endParaRPr lang="es-ES" sz="1200" b="0" kern="1200" baseline="0" dirty="0">
              <a:solidFill>
                <a:schemeClr val="tx1"/>
              </a:solidFill>
              <a:effectLst/>
              <a:latin typeface="+mn-lt"/>
              <a:ea typeface="+mn-ea"/>
              <a:cs typeface="+mn-cs"/>
            </a:endParaRPr>
          </a:p>
          <a:p>
            <a:r>
              <a:rPr lang="es-ES" sz="1200" b="0" kern="1200" baseline="0" dirty="0">
                <a:solidFill>
                  <a:schemeClr val="tx1"/>
                </a:solidFill>
                <a:effectLst/>
                <a:latin typeface="+mn-lt"/>
                <a:ea typeface="+mn-ea"/>
                <a:cs typeface="+mn-cs"/>
              </a:rPr>
              <a:t>After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have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written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Spanish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translation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audio file can be </a:t>
            </a:r>
            <a:r>
              <a:rPr lang="es-ES" sz="1200" b="0" kern="1200" baseline="0" dirty="0" err="1">
                <a:solidFill>
                  <a:schemeClr val="tx1"/>
                </a:solidFill>
                <a:effectLst/>
                <a:latin typeface="+mn-lt"/>
                <a:ea typeface="+mn-ea"/>
                <a:cs typeface="+mn-cs"/>
              </a:rPr>
              <a:t>played</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check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their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teacher</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also</a:t>
            </a:r>
            <a:r>
              <a:rPr lang="es-ES" sz="1200" b="0" kern="1200" baseline="0" dirty="0">
                <a:solidFill>
                  <a:schemeClr val="tx1"/>
                </a:solidFill>
                <a:effectLst/>
                <a:latin typeface="+mn-lt"/>
                <a:ea typeface="+mn-ea"/>
                <a:cs typeface="+mn-cs"/>
              </a:rPr>
              <a:t> show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next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slide</a:t>
            </a:r>
            <a:r>
              <a:rPr lang="es-ES" sz="1200" b="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34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s-ES" sz="1200" b="1" kern="1200" baseline="0" dirty="0">
              <a:solidFill>
                <a:schemeClr val="tx1"/>
              </a:solidFill>
              <a:effectLst/>
              <a:latin typeface="+mn-lt"/>
              <a:ea typeface="+mn-ea"/>
              <a:cs typeface="+mn-cs"/>
            </a:endParaRPr>
          </a:p>
          <a:p>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are </a:t>
            </a:r>
            <a:r>
              <a:rPr lang="es-ES" sz="1200" b="0" kern="1200" baseline="0" dirty="0" err="1">
                <a:solidFill>
                  <a:schemeClr val="tx1"/>
                </a:solidFill>
                <a:effectLst/>
                <a:latin typeface="+mn-lt"/>
                <a:ea typeface="+mn-ea"/>
                <a:cs typeface="+mn-cs"/>
              </a:rPr>
              <a:t>animated</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appear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allow</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to produce </a:t>
            </a:r>
            <a:r>
              <a:rPr lang="es-ES" sz="1200" b="0" kern="1200" baseline="0" dirty="0" err="1">
                <a:solidFill>
                  <a:schemeClr val="tx1"/>
                </a:solidFill>
                <a:effectLst/>
                <a:latin typeface="+mn-lt"/>
                <a:ea typeface="+mn-ea"/>
                <a:cs typeface="+mn-cs"/>
              </a:rPr>
              <a:t>them</a:t>
            </a:r>
            <a:r>
              <a:rPr lang="es-ES" sz="1200" b="0" kern="1200" baseline="0" dirty="0">
                <a:solidFill>
                  <a:schemeClr val="tx1"/>
                </a:solidFill>
                <a:effectLst/>
                <a:latin typeface="+mn-lt"/>
                <a:ea typeface="+mn-ea"/>
                <a:cs typeface="+mn-cs"/>
              </a:rPr>
              <a:t>, as </a:t>
            </a:r>
            <a:r>
              <a:rPr lang="es-ES" sz="1200" b="0" kern="1200" baseline="0" dirty="0" err="1">
                <a:solidFill>
                  <a:schemeClr val="tx1"/>
                </a:solidFill>
                <a:effectLst/>
                <a:latin typeface="+mn-lt"/>
                <a:ea typeface="+mn-ea"/>
                <a:cs typeface="+mn-cs"/>
              </a:rPr>
              <a:t>appropriate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thus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gaining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additional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pronunciation</a:t>
            </a:r>
            <a:r>
              <a:rPr lang="es-ES" sz="1200" b="0" kern="1200" baseline="0" dirty="0">
                <a:solidFill>
                  <a:schemeClr val="tx1"/>
                </a:solidFill>
                <a:effectLst/>
                <a:latin typeface="+mn-lt"/>
                <a:ea typeface="+mn-ea"/>
                <a:cs typeface="+mn-cs"/>
              </a:rPr>
              <a:t> / </a:t>
            </a:r>
            <a:r>
              <a:rPr lang="es-ES" sz="1200" b="0" kern="1200" baseline="0" dirty="0" err="1">
                <a:solidFill>
                  <a:schemeClr val="tx1"/>
                </a:solidFill>
                <a:effectLst/>
                <a:latin typeface="+mn-lt"/>
                <a:ea typeface="+mn-ea"/>
                <a:cs typeface="+mn-cs"/>
              </a:rPr>
              <a:t>reading</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aloud</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practice</a:t>
            </a:r>
            <a:r>
              <a:rPr lang="es-ES" sz="1200" b="0" kern="1200" baseline="0" dirty="0">
                <a:solidFill>
                  <a:schemeClr val="tx1"/>
                </a:solidFill>
                <a:effectLst/>
                <a:latin typeface="+mn-lt"/>
                <a:ea typeface="+mn-ea"/>
                <a:cs typeface="+mn-cs"/>
              </a:rPr>
              <a:t>.</a:t>
            </a:r>
          </a:p>
          <a:p>
            <a:endParaRPr lang="es-E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73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 </a:t>
            </a:r>
            <a:r>
              <a:rPr lang="es-ES" dirty="0" err="1"/>
              <a:t>this</a:t>
            </a:r>
            <a:r>
              <a:rPr lang="es-ES" dirty="0"/>
              <a:t> </a:t>
            </a:r>
            <a:r>
              <a:rPr lang="es-ES" dirty="0" err="1"/>
              <a:t>activity</a:t>
            </a:r>
            <a:r>
              <a:rPr lang="es-ES" dirty="0"/>
              <a:t> </a:t>
            </a:r>
            <a:r>
              <a:rPr lang="es-ES" dirty="0" err="1"/>
              <a:t>students</a:t>
            </a:r>
            <a:r>
              <a:rPr lang="es-ES" dirty="0"/>
              <a:t> </a:t>
            </a:r>
            <a:r>
              <a:rPr lang="es-ES" dirty="0" err="1"/>
              <a:t>will</a:t>
            </a:r>
            <a:r>
              <a:rPr lang="es-ES" dirty="0"/>
              <a:t> test </a:t>
            </a:r>
            <a:r>
              <a:rPr lang="es-ES" dirty="0" err="1"/>
              <a:t>their</a:t>
            </a:r>
            <a:r>
              <a:rPr lang="es-ES" dirty="0"/>
              <a:t> </a:t>
            </a:r>
            <a:r>
              <a:rPr lang="es-ES" dirty="0" err="1"/>
              <a:t>reading</a:t>
            </a:r>
            <a:r>
              <a:rPr lang="es-ES" dirty="0"/>
              <a:t> </a:t>
            </a:r>
            <a:r>
              <a:rPr lang="es-ES" dirty="0" err="1"/>
              <a:t>comprehension</a:t>
            </a:r>
            <a:r>
              <a:rPr lang="es-ES" dirty="0"/>
              <a:t> and </a:t>
            </a:r>
            <a:r>
              <a:rPr lang="es-ES" dirty="0" err="1"/>
              <a:t>practise</a:t>
            </a:r>
            <a:r>
              <a:rPr lang="es-ES" dirty="0"/>
              <a:t> </a:t>
            </a:r>
            <a:r>
              <a:rPr lang="es-ES" dirty="0" err="1"/>
              <a:t>questions</a:t>
            </a:r>
            <a:r>
              <a:rPr lang="es-ES" dirty="0"/>
              <a:t> </a:t>
            </a:r>
            <a:r>
              <a:rPr lang="es-ES" dirty="0" err="1"/>
              <a:t>words</a:t>
            </a:r>
            <a:r>
              <a:rPr lang="es-ES" dirty="0"/>
              <a:t>. </a:t>
            </a:r>
          </a:p>
          <a:p>
            <a:r>
              <a:rPr lang="es-ES" dirty="0" err="1"/>
              <a:t>Students</a:t>
            </a:r>
            <a:r>
              <a:rPr lang="es-ES" dirty="0"/>
              <a:t> can </a:t>
            </a:r>
            <a:r>
              <a:rPr lang="es-ES" dirty="0" err="1"/>
              <a:t>write</a:t>
            </a:r>
            <a:r>
              <a:rPr lang="es-ES" dirty="0"/>
              <a:t> 1 to 5 in </a:t>
            </a:r>
            <a:r>
              <a:rPr lang="es-ES" dirty="0" err="1"/>
              <a:t>their</a:t>
            </a:r>
            <a:r>
              <a:rPr lang="es-ES" dirty="0"/>
              <a:t> </a:t>
            </a:r>
            <a:r>
              <a:rPr lang="es-ES" dirty="0" err="1"/>
              <a:t>books</a:t>
            </a:r>
            <a:r>
              <a:rPr lang="es-ES" dirty="0"/>
              <a:t> and </a:t>
            </a:r>
            <a:r>
              <a:rPr lang="es-ES" dirty="0" err="1"/>
              <a:t>write</a:t>
            </a:r>
            <a:r>
              <a:rPr lang="es-ES" dirty="0"/>
              <a:t> </a:t>
            </a:r>
            <a:r>
              <a:rPr lang="es-ES" dirty="0" err="1"/>
              <a:t>their</a:t>
            </a:r>
            <a:r>
              <a:rPr lang="es-ES" dirty="0"/>
              <a:t> </a:t>
            </a:r>
            <a:r>
              <a:rPr lang="es-ES" dirty="0" err="1"/>
              <a:t>answers</a:t>
            </a:r>
            <a:r>
              <a:rPr lang="es-ES" dirty="0"/>
              <a:t>. </a:t>
            </a:r>
          </a:p>
          <a:p>
            <a:endParaRPr lang="es-ES" sz="1200" b="0" kern="1200" baseline="0" dirty="0">
              <a:solidFill>
                <a:schemeClr val="tx1"/>
              </a:solidFill>
              <a:effectLst/>
              <a:latin typeface="+mn-lt"/>
              <a:ea typeface="+mn-ea"/>
              <a:cs typeface="+mn-cs"/>
            </a:endParaRPr>
          </a:p>
          <a:p>
            <a:r>
              <a:rPr lang="es-ES" sz="1200" b="0" kern="1200" baseline="0" dirty="0" err="1">
                <a:solidFill>
                  <a:schemeClr val="tx1"/>
                </a:solidFill>
                <a:effectLst/>
                <a:latin typeface="+mn-lt"/>
                <a:ea typeface="+mn-ea"/>
                <a:cs typeface="+mn-cs"/>
              </a:rPr>
              <a:t>Teachers</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ask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questions</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then</a:t>
            </a:r>
            <a:r>
              <a:rPr lang="es-ES" sz="1200" b="0" kern="1200" baseline="0" dirty="0">
                <a:solidFill>
                  <a:schemeClr val="tx1"/>
                </a:solidFill>
                <a:effectLst/>
                <a:latin typeface="+mn-lt"/>
                <a:ea typeface="+mn-ea"/>
                <a:cs typeface="+mn-cs"/>
              </a:rPr>
              <a:t> show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one</a:t>
            </a:r>
            <a:r>
              <a:rPr lang="es-ES" sz="1200" b="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8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this speaking activity students, in turns, will say phrases using verbs in 3</a:t>
            </a:r>
            <a:r>
              <a:rPr lang="en-GB" baseline="30000" dirty="0"/>
              <a:t>rd</a:t>
            </a:r>
            <a:r>
              <a:rPr lang="en-GB" baseline="0" dirty="0"/>
              <a:t> person singular and plural, depending on what they see in their prompt cards.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a:t>
            </a:r>
            <a:r>
              <a:rPr lang="en-GB" baseline="0" dirty="0"/>
              <a:t> can just copy the grid into their books (with 3 rows below each header).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Clipart from </a:t>
            </a:r>
            <a:r>
              <a:rPr lang="en-GB" dirty="0">
                <a:hlinkClick r:id="rId3"/>
              </a:rPr>
              <a:t>http://www.clker.com/</a:t>
            </a:r>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371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Student A prompt cards - Do not display during the activity</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4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Student B prompt cards - Do not display during the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05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72705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260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990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8702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787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8879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893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764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0175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34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2256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3285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31941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5038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5438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1535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80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127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4856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05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05512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98333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5820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334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8.tiff"/><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8.tiff"/><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1489451"/>
            <a:ext cx="7360958" cy="1563582"/>
          </a:xfrm>
        </p:spPr>
        <p:txBody>
          <a:bodyPr>
            <a:normAutofit/>
          </a:bodyPr>
          <a:lstStyle/>
          <a:p>
            <a:pPr algn="l"/>
            <a:r>
              <a:rPr lang="en-GB" sz="4000" b="1" dirty="0" smtClean="0">
                <a:solidFill>
                  <a:prstClr val="white"/>
                </a:solidFill>
              </a:rPr>
              <a:t>Grammar</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848771" cy="1346131"/>
          </a:xfrm>
        </p:spPr>
        <p:txBody>
          <a:bodyPr>
            <a:normAutofit/>
          </a:bodyPr>
          <a:lstStyle/>
          <a:p>
            <a:pPr algn="l"/>
            <a:r>
              <a:rPr lang="en-GB" dirty="0" smtClean="0">
                <a:solidFill>
                  <a:prstClr val="white"/>
                </a:solidFill>
              </a:rPr>
              <a:t>Present tense –</a:t>
            </a:r>
            <a:r>
              <a:rPr lang="en-GB" dirty="0" err="1" smtClean="0">
                <a:solidFill>
                  <a:prstClr val="white"/>
                </a:solidFill>
              </a:rPr>
              <a:t>ar</a:t>
            </a:r>
            <a:r>
              <a:rPr lang="en-GB" dirty="0" smtClean="0">
                <a:solidFill>
                  <a:prstClr val="white"/>
                </a:solidFill>
              </a:rPr>
              <a:t> verbs:</a:t>
            </a:r>
          </a:p>
          <a:p>
            <a:pPr algn="l"/>
            <a:r>
              <a:rPr lang="en-GB" dirty="0" smtClean="0">
                <a:solidFill>
                  <a:prstClr val="white"/>
                </a:solidFill>
              </a:rPr>
              <a:t>3rd person plural (-an)</a:t>
            </a:r>
            <a:endParaRPr lang="en-US" sz="12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smtClean="0">
                <a:solidFill>
                  <a:prstClr val="white"/>
                </a:solidFill>
                <a:latin typeface="Century Gothic" panose="020B0502020202020204" pitchFamily="34" charset="0"/>
              </a:rPr>
              <a:t>3.1</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Week </a:t>
            </a:r>
            <a:r>
              <a:rPr lang="en-GB" sz="2200" dirty="0">
                <a:solidFill>
                  <a:prstClr val="white"/>
                </a:solidFill>
                <a:latin typeface="Century Gothic" panose="020B0502020202020204" pitchFamily="34" charset="0"/>
              </a:rPr>
              <a:t>1</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49</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Title 3">
            <a:extLst>
              <a:ext uri="{FF2B5EF4-FFF2-40B4-BE49-F238E27FC236}">
                <a16:creationId xmlns:a16="http://schemas.microsoft.com/office/drawing/2014/main" id="{AB3692F8-CE33-C34E-B376-364FE77401E4}"/>
              </a:ext>
            </a:extLst>
          </p:cNvPr>
          <p:cNvSpPr txBox="1">
            <a:spLocks/>
          </p:cNvSpPr>
          <p:nvPr/>
        </p:nvSpPr>
        <p:spPr>
          <a:xfrm>
            <a:off x="266807"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smtClean="0">
                <a:solidFill>
                  <a:prstClr val="white"/>
                </a:solidFill>
                <a:latin typeface="Century Gothic" panose="020B0502020202020204" pitchFamily="34" charset="0"/>
              </a:rPr>
              <a:t>Author names: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 </a:t>
            </a:r>
          </a:p>
          <a:p>
            <a:pPr lvl="0">
              <a:defRPr/>
            </a:pPr>
            <a:r>
              <a:rPr lang="en-GB" sz="1400" dirty="0" smtClean="0">
                <a:solidFill>
                  <a:prstClr val="white"/>
                </a:solidFill>
                <a:latin typeface="Century Gothic" panose="020B0502020202020204" pitchFamily="34" charset="0"/>
              </a:rPr>
              <a:t>Rachel Hawkes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16</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51165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4">
            <a:extLst>
              <a:ext uri="{FF2B5EF4-FFF2-40B4-BE49-F238E27FC236}">
                <a16:creationId xmlns:a16="http://schemas.microsoft.com/office/drawing/2014/main" id="{A8F1B71C-B7CF-40E3-A2EE-4F02140C77F7}"/>
              </a:ext>
            </a:extLst>
          </p:cNvPr>
          <p:cNvSpPr txBox="1"/>
          <p:nvPr/>
        </p:nvSpPr>
        <p:spPr>
          <a:xfrm>
            <a:off x="1541116" y="276656"/>
            <a:ext cx="3400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Persona A</a:t>
            </a:r>
          </a:p>
        </p:txBody>
      </p:sp>
      <p:graphicFrame>
        <p:nvGraphicFramePr>
          <p:cNvPr id="3" name="Tableau 2">
            <a:extLst>
              <a:ext uri="{FF2B5EF4-FFF2-40B4-BE49-F238E27FC236}">
                <a16:creationId xmlns:a16="http://schemas.microsoft.com/office/drawing/2014/main" id="{DE459FBD-F10C-45B8-B7C6-EE060D268480}"/>
              </a:ext>
            </a:extLst>
          </p:cNvPr>
          <p:cNvGraphicFramePr>
            <a:graphicFrameLocks noGrp="1"/>
          </p:cNvGraphicFramePr>
          <p:nvPr>
            <p:extLst/>
          </p:nvPr>
        </p:nvGraphicFramePr>
        <p:xfrm>
          <a:off x="1371599" y="645988"/>
          <a:ext cx="9682422" cy="1539240"/>
        </p:xfrm>
        <a:graphic>
          <a:graphicData uri="http://schemas.openxmlformats.org/drawingml/2006/table">
            <a:tbl>
              <a:tblPr firstRow="1" bandRow="1">
                <a:tableStyleId>{8A107856-5554-42FB-B03E-39F5DBC370BA}</a:tableStyleId>
              </a:tblPr>
              <a:tblGrid>
                <a:gridCol w="4841211">
                  <a:extLst>
                    <a:ext uri="{9D8B030D-6E8A-4147-A177-3AD203B41FA5}">
                      <a16:colId xmlns:a16="http://schemas.microsoft.com/office/drawing/2014/main" val="3217712865"/>
                    </a:ext>
                  </a:extLst>
                </a:gridCol>
                <a:gridCol w="4841211">
                  <a:extLst>
                    <a:ext uri="{9D8B030D-6E8A-4147-A177-3AD203B41FA5}">
                      <a16:colId xmlns:a16="http://schemas.microsoft.com/office/drawing/2014/main" val="555937093"/>
                    </a:ext>
                  </a:extLst>
                </a:gridCol>
              </a:tblGrid>
              <a:tr h="370840">
                <a:tc>
                  <a:txBody>
                    <a:bodyPr/>
                    <a:lstStyle/>
                    <a:p>
                      <a:pPr algn="ctr"/>
                      <a:r>
                        <a:rPr lang="es-ES" sz="2200" dirty="0" err="1">
                          <a:solidFill>
                            <a:srgbClr val="EE6000"/>
                          </a:solidFill>
                        </a:rPr>
                        <a:t>She</a:t>
                      </a:r>
                      <a:endParaRPr lang="en-CA" sz="22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EE6000"/>
                          </a:solidFill>
                          <a:effectLst/>
                          <a:uLnTx/>
                          <a:uFillTx/>
                          <a:latin typeface="+mn-lt"/>
                          <a:ea typeface="+mn-ea"/>
                          <a:cs typeface="+mn-cs"/>
                        </a:rPr>
                        <a:t>They</a:t>
                      </a:r>
                      <a:endParaRPr kumimoji="0" lang="en-CA" sz="2200" b="1" i="0" u="none" strike="noStrike" kern="1200" cap="none" spc="0" normalizeH="0" baseline="0" noProof="0" dirty="0">
                        <a:ln>
                          <a:noFill/>
                        </a:ln>
                        <a:solidFill>
                          <a:srgbClr val="002060"/>
                        </a:solidFill>
                        <a:effectLst/>
                        <a:uLnTx/>
                        <a:uFillTx/>
                        <a:latin typeface="+mn-lt"/>
                        <a:ea typeface="+mn-ea"/>
                        <a:cs typeface="+mn-cs"/>
                      </a:endParaRPr>
                    </a:p>
                  </a:txBody>
                  <a:tcPr/>
                </a:tc>
                <a:extLst>
                  <a:ext uri="{0D108BD9-81ED-4DB2-BD59-A6C34878D82A}">
                    <a16:rowId xmlns:a16="http://schemas.microsoft.com/office/drawing/2014/main" val="309408271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58938570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41829997"/>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409828251"/>
                  </a:ext>
                </a:extLst>
              </a:tr>
            </a:tbl>
          </a:graphicData>
        </a:graphic>
      </p:graphicFrame>
      <p:graphicFrame>
        <p:nvGraphicFramePr>
          <p:cNvPr id="8" name="Tableau 7">
            <a:extLst>
              <a:ext uri="{FF2B5EF4-FFF2-40B4-BE49-F238E27FC236}">
                <a16:creationId xmlns:a16="http://schemas.microsoft.com/office/drawing/2014/main" id="{AEAC8D6F-441B-48EC-8F0E-B2EA65004B02}"/>
              </a:ext>
            </a:extLst>
          </p:cNvPr>
          <p:cNvGraphicFramePr>
            <a:graphicFrameLocks noGrp="1"/>
          </p:cNvGraphicFramePr>
          <p:nvPr>
            <p:extLst/>
          </p:nvPr>
        </p:nvGraphicFramePr>
        <p:xfrm>
          <a:off x="1371600" y="3903153"/>
          <a:ext cx="9682422" cy="1539240"/>
        </p:xfrm>
        <a:graphic>
          <a:graphicData uri="http://schemas.openxmlformats.org/drawingml/2006/table">
            <a:tbl>
              <a:tblPr firstRow="1" bandRow="1">
                <a:tableStyleId>{8A107856-5554-42FB-B03E-39F5DBC370BA}</a:tableStyleId>
              </a:tblPr>
              <a:tblGrid>
                <a:gridCol w="4841211">
                  <a:extLst>
                    <a:ext uri="{9D8B030D-6E8A-4147-A177-3AD203B41FA5}">
                      <a16:colId xmlns:a16="http://schemas.microsoft.com/office/drawing/2014/main" val="3217712865"/>
                    </a:ext>
                  </a:extLst>
                </a:gridCol>
                <a:gridCol w="4841211">
                  <a:extLst>
                    <a:ext uri="{9D8B030D-6E8A-4147-A177-3AD203B41FA5}">
                      <a16:colId xmlns:a16="http://schemas.microsoft.com/office/drawing/2014/main" val="555937093"/>
                    </a:ext>
                  </a:extLst>
                </a:gridCol>
              </a:tblGrid>
              <a:tr h="370840">
                <a:tc>
                  <a:txBody>
                    <a:bodyPr/>
                    <a:lstStyle/>
                    <a:p>
                      <a:pPr algn="ctr"/>
                      <a:r>
                        <a:rPr lang="es-ES" sz="2200" dirty="0" err="1">
                          <a:solidFill>
                            <a:srgbClr val="EE6000"/>
                          </a:solidFill>
                        </a:rPr>
                        <a:t>She</a:t>
                      </a:r>
                      <a:endParaRPr lang="en-CA" sz="22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EE6000"/>
                          </a:solidFill>
                          <a:effectLst/>
                          <a:uLnTx/>
                          <a:uFillTx/>
                          <a:latin typeface="+mn-lt"/>
                          <a:ea typeface="+mn-ea"/>
                          <a:cs typeface="+mn-cs"/>
                        </a:rPr>
                        <a:t>They</a:t>
                      </a:r>
                      <a:endParaRPr kumimoji="0" lang="en-CA" sz="2200" b="1" i="0" u="none" strike="noStrike" kern="1200" cap="none" spc="0" normalizeH="0" baseline="0" noProof="0" dirty="0">
                        <a:ln>
                          <a:noFill/>
                        </a:ln>
                        <a:solidFill>
                          <a:srgbClr val="002060"/>
                        </a:solidFill>
                        <a:effectLst/>
                        <a:uLnTx/>
                        <a:uFillTx/>
                        <a:latin typeface="+mn-lt"/>
                        <a:ea typeface="+mn-ea"/>
                        <a:cs typeface="+mn-cs"/>
                      </a:endParaRPr>
                    </a:p>
                  </a:txBody>
                  <a:tcPr/>
                </a:tc>
                <a:extLst>
                  <a:ext uri="{0D108BD9-81ED-4DB2-BD59-A6C34878D82A}">
                    <a16:rowId xmlns:a16="http://schemas.microsoft.com/office/drawing/2014/main" val="309408271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589385701"/>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41829997"/>
                  </a:ext>
                </a:extLst>
              </a:tr>
              <a:tr h="37084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409828251"/>
                  </a:ext>
                </a:extLst>
              </a:tr>
            </a:tbl>
          </a:graphicData>
        </a:graphic>
      </p:graphicFrame>
      <p:sp>
        <p:nvSpPr>
          <p:cNvPr id="9" name="ZoneTexte 8">
            <a:extLst>
              <a:ext uri="{FF2B5EF4-FFF2-40B4-BE49-F238E27FC236}">
                <a16:creationId xmlns:a16="http://schemas.microsoft.com/office/drawing/2014/main" id="{B53F1A74-D1F3-4BD6-AD6D-EABA04D2C042}"/>
              </a:ext>
            </a:extLst>
          </p:cNvPr>
          <p:cNvSpPr txBox="1"/>
          <p:nvPr/>
        </p:nvSpPr>
        <p:spPr>
          <a:xfrm>
            <a:off x="2695534" y="4326027"/>
            <a:ext cx="23265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rides a horse</a:t>
            </a:r>
          </a:p>
        </p:txBody>
      </p:sp>
      <p:sp>
        <p:nvSpPr>
          <p:cNvPr id="10" name="ZoneTexte 9">
            <a:extLst>
              <a:ext uri="{FF2B5EF4-FFF2-40B4-BE49-F238E27FC236}">
                <a16:creationId xmlns:a16="http://schemas.microsoft.com/office/drawing/2014/main" id="{9B7C2D68-2C54-46FC-94C2-B7204FE55458}"/>
              </a:ext>
            </a:extLst>
          </p:cNvPr>
          <p:cNvSpPr txBox="1"/>
          <p:nvPr/>
        </p:nvSpPr>
        <p:spPr>
          <a:xfrm>
            <a:off x="2648088" y="4690216"/>
            <a:ext cx="23265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enjoys food</a:t>
            </a:r>
          </a:p>
        </p:txBody>
      </p:sp>
      <p:sp>
        <p:nvSpPr>
          <p:cNvPr id="11" name="ZoneTexte 10">
            <a:extLst>
              <a:ext uri="{FF2B5EF4-FFF2-40B4-BE49-F238E27FC236}">
                <a16:creationId xmlns:a16="http://schemas.microsoft.com/office/drawing/2014/main" id="{DC397416-5863-4F13-AE36-55C414F6026A}"/>
              </a:ext>
            </a:extLst>
          </p:cNvPr>
          <p:cNvSpPr txBox="1"/>
          <p:nvPr/>
        </p:nvSpPr>
        <p:spPr>
          <a:xfrm>
            <a:off x="7491581" y="4314645"/>
            <a:ext cx="22526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wash the clothes</a:t>
            </a:r>
          </a:p>
        </p:txBody>
      </p:sp>
      <p:sp>
        <p:nvSpPr>
          <p:cNvPr id="12" name="ZoneTexte 11">
            <a:extLst>
              <a:ext uri="{FF2B5EF4-FFF2-40B4-BE49-F238E27FC236}">
                <a16:creationId xmlns:a16="http://schemas.microsoft.com/office/drawing/2014/main" id="{0C093667-14F3-4341-8D8F-71A56F76973D}"/>
              </a:ext>
            </a:extLst>
          </p:cNvPr>
          <p:cNvSpPr txBox="1"/>
          <p:nvPr/>
        </p:nvSpPr>
        <p:spPr>
          <a:xfrm>
            <a:off x="8164902" y="4714755"/>
            <a:ext cx="12491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buy gifts</a:t>
            </a:r>
          </a:p>
        </p:txBody>
      </p:sp>
      <p:sp>
        <p:nvSpPr>
          <p:cNvPr id="14" name="ZoneTexte 13">
            <a:extLst>
              <a:ext uri="{FF2B5EF4-FFF2-40B4-BE49-F238E27FC236}">
                <a16:creationId xmlns:a16="http://schemas.microsoft.com/office/drawing/2014/main" id="{5D64ED0D-B2AB-409E-8B4C-DD9245684107}"/>
              </a:ext>
            </a:extLst>
          </p:cNvPr>
          <p:cNvSpPr txBox="1"/>
          <p:nvPr/>
        </p:nvSpPr>
        <p:spPr>
          <a:xfrm>
            <a:off x="6143446" y="5060429"/>
            <a:ext cx="4958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travel to places in nature</a:t>
            </a:r>
          </a:p>
        </p:txBody>
      </p:sp>
      <p:sp>
        <p:nvSpPr>
          <p:cNvPr id="15" name="ZoneTexte 14">
            <a:extLst>
              <a:ext uri="{FF2B5EF4-FFF2-40B4-BE49-F238E27FC236}">
                <a16:creationId xmlns:a16="http://schemas.microsoft.com/office/drawing/2014/main" id="{41586320-7605-4AFE-A21C-23EA61053526}"/>
              </a:ext>
            </a:extLst>
          </p:cNvPr>
          <p:cNvSpPr txBox="1"/>
          <p:nvPr/>
        </p:nvSpPr>
        <p:spPr>
          <a:xfrm>
            <a:off x="2628822" y="5087415"/>
            <a:ext cx="2326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cleans the shoes</a:t>
            </a:r>
          </a:p>
        </p:txBody>
      </p:sp>
      <p:sp>
        <p:nvSpPr>
          <p:cNvPr id="16" name="ZoneTexte 15">
            <a:extLst>
              <a:ext uri="{FF2B5EF4-FFF2-40B4-BE49-F238E27FC236}">
                <a16:creationId xmlns:a16="http://schemas.microsoft.com/office/drawing/2014/main" id="{ADF67424-9FC3-47FE-AD56-D5A653582BB7}"/>
              </a:ext>
            </a:extLst>
          </p:cNvPr>
          <p:cNvSpPr txBox="1"/>
          <p:nvPr/>
        </p:nvSpPr>
        <p:spPr>
          <a:xfrm>
            <a:off x="2819414" y="1063282"/>
            <a:ext cx="19453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listens to birds</a:t>
            </a:r>
          </a:p>
        </p:txBody>
      </p:sp>
      <p:sp>
        <p:nvSpPr>
          <p:cNvPr id="17" name="ZoneTexte 16">
            <a:extLst>
              <a:ext uri="{FF2B5EF4-FFF2-40B4-BE49-F238E27FC236}">
                <a16:creationId xmlns:a16="http://schemas.microsoft.com/office/drawing/2014/main" id="{44D1672F-6598-4459-A611-C886AEDA2EF7}"/>
              </a:ext>
            </a:extLst>
          </p:cNvPr>
          <p:cNvSpPr txBox="1"/>
          <p:nvPr/>
        </p:nvSpPr>
        <p:spPr>
          <a:xfrm>
            <a:off x="2317606" y="1415607"/>
            <a:ext cx="29401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spends time in the sea</a:t>
            </a:r>
          </a:p>
        </p:txBody>
      </p:sp>
      <p:sp>
        <p:nvSpPr>
          <p:cNvPr id="18" name="ZoneTexte 17">
            <a:extLst>
              <a:ext uri="{FF2B5EF4-FFF2-40B4-BE49-F238E27FC236}">
                <a16:creationId xmlns:a16="http://schemas.microsoft.com/office/drawing/2014/main" id="{34045847-9140-4E4B-B1D6-844081E523ED}"/>
              </a:ext>
            </a:extLst>
          </p:cNvPr>
          <p:cNvSpPr txBox="1"/>
          <p:nvPr/>
        </p:nvSpPr>
        <p:spPr>
          <a:xfrm>
            <a:off x="2361611" y="1794191"/>
            <a:ext cx="29469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washes the dishes</a:t>
            </a:r>
          </a:p>
        </p:txBody>
      </p:sp>
      <p:sp>
        <p:nvSpPr>
          <p:cNvPr id="19" name="ZoneTexte 18">
            <a:extLst>
              <a:ext uri="{FF2B5EF4-FFF2-40B4-BE49-F238E27FC236}">
                <a16:creationId xmlns:a16="http://schemas.microsoft.com/office/drawing/2014/main" id="{63FE0DD6-41FA-4492-955A-1E7BEDB16FC4}"/>
              </a:ext>
            </a:extLst>
          </p:cNvPr>
          <p:cNvSpPr txBox="1"/>
          <p:nvPr/>
        </p:nvSpPr>
        <p:spPr>
          <a:xfrm>
            <a:off x="6982201" y="1063282"/>
            <a:ext cx="36145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organise</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 activities in nature</a:t>
            </a:r>
          </a:p>
        </p:txBody>
      </p:sp>
      <p:sp>
        <p:nvSpPr>
          <p:cNvPr id="20" name="ZoneTexte 19">
            <a:extLst>
              <a:ext uri="{FF2B5EF4-FFF2-40B4-BE49-F238E27FC236}">
                <a16:creationId xmlns:a16="http://schemas.microsoft.com/office/drawing/2014/main" id="{E1F8A7BF-DC9B-4DA7-9F64-97E65A2AD410}"/>
              </a:ext>
            </a:extLst>
          </p:cNvPr>
          <p:cNvSpPr txBox="1"/>
          <p:nvPr/>
        </p:nvSpPr>
        <p:spPr>
          <a:xfrm>
            <a:off x="7144417" y="1415607"/>
            <a:ext cx="29469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walk in the mountain</a:t>
            </a:r>
          </a:p>
        </p:txBody>
      </p:sp>
      <p:sp>
        <p:nvSpPr>
          <p:cNvPr id="21" name="ZoneTexte 20">
            <a:extLst>
              <a:ext uri="{FF2B5EF4-FFF2-40B4-BE49-F238E27FC236}">
                <a16:creationId xmlns:a16="http://schemas.microsoft.com/office/drawing/2014/main" id="{76244759-1595-4F18-B55D-59E0D628842E}"/>
              </a:ext>
            </a:extLst>
          </p:cNvPr>
          <p:cNvSpPr txBox="1"/>
          <p:nvPr/>
        </p:nvSpPr>
        <p:spPr>
          <a:xfrm>
            <a:off x="7319625" y="1803264"/>
            <a:ext cx="25107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ride a bike</a:t>
            </a:r>
          </a:p>
        </p:txBody>
      </p:sp>
      <p:sp>
        <p:nvSpPr>
          <p:cNvPr id="22" name="TextBox 54">
            <a:extLst>
              <a:ext uri="{FF2B5EF4-FFF2-40B4-BE49-F238E27FC236}">
                <a16:creationId xmlns:a16="http://schemas.microsoft.com/office/drawing/2014/main" id="{ED196EA3-8EF4-49FF-B98A-5AEE181B27B0}"/>
              </a:ext>
            </a:extLst>
          </p:cNvPr>
          <p:cNvSpPr txBox="1"/>
          <p:nvPr/>
        </p:nvSpPr>
        <p:spPr>
          <a:xfrm>
            <a:off x="-1" y="3429000"/>
            <a:ext cx="32415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Respuestas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Persona B</a:t>
            </a:r>
          </a:p>
        </p:txBody>
      </p:sp>
      <p:sp>
        <p:nvSpPr>
          <p:cNvPr id="4" name="Title 3"/>
          <p:cNvSpPr>
            <a:spLocks noGrp="1"/>
          </p:cNvSpPr>
          <p:nvPr>
            <p:ph type="title"/>
          </p:nvPr>
        </p:nvSpPr>
        <p:spPr>
          <a:xfrm>
            <a:off x="0" y="-228426"/>
            <a:ext cx="10515600" cy="1325563"/>
          </a:xfrm>
        </p:spPr>
        <p:txBody>
          <a:bodyPr>
            <a:normAutofit/>
          </a:bodyPr>
          <a:lstStyle/>
          <a:p>
            <a:r>
              <a:rPr lang="en-GB" sz="2000" b="1" dirty="0" err="1">
                <a:solidFill>
                  <a:srgbClr val="002060"/>
                </a:solidFill>
              </a:rPr>
              <a:t>Respuestas</a:t>
            </a:r>
            <a:endParaRPr lang="en-GB" sz="2000" dirty="0"/>
          </a:p>
        </p:txBody>
      </p:sp>
    </p:spTree>
    <p:extLst>
      <p:ext uri="{BB962C8B-B14F-4D97-AF65-F5344CB8AC3E}">
        <p14:creationId xmlns:p14="http://schemas.microsoft.com/office/powerpoint/2010/main" val="217408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1489451"/>
            <a:ext cx="7360958" cy="1563582"/>
          </a:xfrm>
        </p:spPr>
        <p:txBody>
          <a:bodyPr>
            <a:normAutofit/>
          </a:bodyPr>
          <a:lstStyle/>
          <a:p>
            <a:pPr algn="l"/>
            <a:r>
              <a:rPr lang="en-GB" sz="4000" b="1" dirty="0" smtClean="0">
                <a:solidFill>
                  <a:prstClr val="white"/>
                </a:solidFill>
              </a:rPr>
              <a:t>Grammar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848771" cy="1346131"/>
          </a:xfrm>
        </p:spPr>
        <p:txBody>
          <a:bodyPr>
            <a:normAutofit/>
          </a:bodyPr>
          <a:lstStyle/>
          <a:p>
            <a:pPr algn="l"/>
            <a:r>
              <a:rPr lang="en-GB" dirty="0" smtClean="0">
                <a:solidFill>
                  <a:prstClr val="white"/>
                </a:solidFill>
              </a:rPr>
              <a:t>Present tense –</a:t>
            </a:r>
            <a:r>
              <a:rPr lang="en-GB" dirty="0" err="1" smtClean="0">
                <a:solidFill>
                  <a:prstClr val="white"/>
                </a:solidFill>
              </a:rPr>
              <a:t>ar</a:t>
            </a:r>
            <a:r>
              <a:rPr lang="en-GB" dirty="0" smtClean="0">
                <a:solidFill>
                  <a:prstClr val="white"/>
                </a:solidFill>
              </a:rPr>
              <a:t> verbs:</a:t>
            </a:r>
          </a:p>
          <a:p>
            <a:pPr algn="l"/>
            <a:r>
              <a:rPr lang="en-GB" dirty="0" smtClean="0">
                <a:solidFill>
                  <a:prstClr val="white"/>
                </a:solidFill>
              </a:rPr>
              <a:t>3rd</a:t>
            </a:r>
            <a:r>
              <a:rPr lang="en-GB" dirty="0" smtClean="0">
                <a:solidFill>
                  <a:prstClr val="white"/>
                </a:solidFill>
              </a:rPr>
              <a:t> person plural (-an)</a:t>
            </a:r>
            <a:endParaRPr lang="en-GB"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a:t>
            </a:r>
            <a:r>
              <a:rPr lang="en-GB" sz="2200" dirty="0">
                <a:solidFill>
                  <a:prstClr val="white"/>
                </a:solidFill>
                <a:latin typeface="Century Gothic" panose="020B0502020202020204" pitchFamily="34" charset="0"/>
              </a:rPr>
              <a:t>1</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a:t>
            </a:r>
            <a:r>
              <a:rPr lang="en-GB" sz="2200" dirty="0" smtClean="0">
                <a:solidFill>
                  <a:prstClr val="white"/>
                </a:solidFill>
                <a:latin typeface="Century Gothic" panose="020B0502020202020204" pitchFamily="34" charset="0"/>
              </a:rPr>
              <a:t>50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Title 3">
            <a:extLst>
              <a:ext uri="{FF2B5EF4-FFF2-40B4-BE49-F238E27FC236}">
                <a16:creationId xmlns:a16="http://schemas.microsoft.com/office/drawing/2014/main" id="{AB3692F8-CE33-C34E-B376-364FE77401E4}"/>
              </a:ext>
            </a:extLst>
          </p:cNvPr>
          <p:cNvSpPr txBox="1">
            <a:spLocks/>
          </p:cNvSpPr>
          <p:nvPr/>
        </p:nvSpPr>
        <p:spPr>
          <a:xfrm>
            <a:off x="266807"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smtClean="0">
                <a:solidFill>
                  <a:prstClr val="white"/>
                </a:solidFill>
                <a:latin typeface="Century Gothic" panose="020B0502020202020204" pitchFamily="34" charset="0"/>
              </a:rPr>
              <a:t>Author names: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 </a:t>
            </a:r>
          </a:p>
          <a:p>
            <a:pPr lvl="0">
              <a:defRPr/>
            </a:pPr>
            <a:r>
              <a:rPr lang="en-GB" sz="1400" dirty="0" smtClean="0">
                <a:solidFill>
                  <a:prstClr val="white"/>
                </a:solidFill>
                <a:latin typeface="Century Gothic" panose="020B0502020202020204" pitchFamily="34" charset="0"/>
              </a:rPr>
              <a:t>Rachel Hawkes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16</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914627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7E685-231B-4623-95E2-1E19BBE67908}"/>
              </a:ext>
            </a:extLst>
          </p:cNvPr>
          <p:cNvSpPr/>
          <p:nvPr/>
        </p:nvSpPr>
        <p:spPr>
          <a:xfrm>
            <a:off x="105202" y="833384"/>
            <a:ext cx="2947964"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montan en bicicleta</a:t>
            </a:r>
          </a:p>
        </p:txBody>
      </p:sp>
      <p:sp>
        <p:nvSpPr>
          <p:cNvPr id="3" name="Rectangle 2">
            <a:extLst>
              <a:ext uri="{FF2B5EF4-FFF2-40B4-BE49-F238E27FC236}">
                <a16:creationId xmlns:a16="http://schemas.microsoft.com/office/drawing/2014/main" id="{A3C14C1A-8373-42D1-8B73-9327E9FB716C}"/>
              </a:ext>
            </a:extLst>
          </p:cNvPr>
          <p:cNvSpPr/>
          <p:nvPr/>
        </p:nvSpPr>
        <p:spPr>
          <a:xfrm>
            <a:off x="8679055" y="1722124"/>
            <a:ext cx="3438796"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pasa tiempo en Francia</a:t>
            </a:r>
          </a:p>
        </p:txBody>
      </p:sp>
      <p:sp>
        <p:nvSpPr>
          <p:cNvPr id="4" name="Rectangle 3">
            <a:extLst>
              <a:ext uri="{FF2B5EF4-FFF2-40B4-BE49-F238E27FC236}">
                <a16:creationId xmlns:a16="http://schemas.microsoft.com/office/drawing/2014/main" id="{AC006043-1A1F-49D0-BDE6-5AAB6AF42057}"/>
              </a:ext>
            </a:extLst>
          </p:cNvPr>
          <p:cNvSpPr/>
          <p:nvPr/>
        </p:nvSpPr>
        <p:spPr>
          <a:xfrm>
            <a:off x="8677308" y="848756"/>
            <a:ext cx="2622061"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llegan en agosto</a:t>
            </a:r>
          </a:p>
        </p:txBody>
      </p:sp>
      <p:sp>
        <p:nvSpPr>
          <p:cNvPr id="5" name="Rectangle 4">
            <a:extLst>
              <a:ext uri="{FF2B5EF4-FFF2-40B4-BE49-F238E27FC236}">
                <a16:creationId xmlns:a16="http://schemas.microsoft.com/office/drawing/2014/main" id="{295DFCFE-C047-4D1C-94E9-A646C7443D82}"/>
              </a:ext>
            </a:extLst>
          </p:cNvPr>
          <p:cNvSpPr/>
          <p:nvPr/>
        </p:nvSpPr>
        <p:spPr>
          <a:xfrm>
            <a:off x="2257387" y="1734249"/>
            <a:ext cx="3544982"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organiza las vacaciones</a:t>
            </a:r>
          </a:p>
        </p:txBody>
      </p:sp>
      <p:sp>
        <p:nvSpPr>
          <p:cNvPr id="6" name="Rectangle 5">
            <a:extLst>
              <a:ext uri="{FF2B5EF4-FFF2-40B4-BE49-F238E27FC236}">
                <a16:creationId xmlns:a16="http://schemas.microsoft.com/office/drawing/2014/main" id="{87A86E4F-5DAF-4B2A-AEE0-C19F85FA6B32}"/>
              </a:ext>
            </a:extLst>
          </p:cNvPr>
          <p:cNvSpPr/>
          <p:nvPr/>
        </p:nvSpPr>
        <p:spPr>
          <a:xfrm>
            <a:off x="3131532" y="840303"/>
            <a:ext cx="2360046"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disfruta la playa</a:t>
            </a:r>
          </a:p>
        </p:txBody>
      </p:sp>
      <p:sp>
        <p:nvSpPr>
          <p:cNvPr id="7" name="Rectangle 6">
            <a:extLst>
              <a:ext uri="{FF2B5EF4-FFF2-40B4-BE49-F238E27FC236}">
                <a16:creationId xmlns:a16="http://schemas.microsoft.com/office/drawing/2014/main" id="{D4A3BD06-46CF-42B3-BE9C-E3C676CC1821}"/>
              </a:ext>
            </a:extLst>
          </p:cNvPr>
          <p:cNvSpPr/>
          <p:nvPr/>
        </p:nvSpPr>
        <p:spPr>
          <a:xfrm>
            <a:off x="5612524" y="838696"/>
            <a:ext cx="2947964"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viajan a la montaña</a:t>
            </a:r>
          </a:p>
        </p:txBody>
      </p:sp>
      <p:sp>
        <p:nvSpPr>
          <p:cNvPr id="8" name="Rectangle 7">
            <a:extLst>
              <a:ext uri="{FF2B5EF4-FFF2-40B4-BE49-F238E27FC236}">
                <a16:creationId xmlns:a16="http://schemas.microsoft.com/office/drawing/2014/main" id="{3EA9F174-93A0-4AC5-8378-58138D7166CA}"/>
              </a:ext>
            </a:extLst>
          </p:cNvPr>
          <p:cNvSpPr/>
          <p:nvPr/>
        </p:nvSpPr>
        <p:spPr>
          <a:xfrm>
            <a:off x="123093" y="1702516"/>
            <a:ext cx="1967718"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miran el mar</a:t>
            </a:r>
          </a:p>
        </p:txBody>
      </p:sp>
      <p:sp>
        <p:nvSpPr>
          <p:cNvPr id="9" name="Rectangle 8">
            <a:extLst>
              <a:ext uri="{FF2B5EF4-FFF2-40B4-BE49-F238E27FC236}">
                <a16:creationId xmlns:a16="http://schemas.microsoft.com/office/drawing/2014/main" id="{B1755E15-10A8-40A1-8973-873B4B62834A}"/>
              </a:ext>
            </a:extLst>
          </p:cNvPr>
          <p:cNvSpPr/>
          <p:nvPr/>
        </p:nvSpPr>
        <p:spPr>
          <a:xfrm>
            <a:off x="5969312" y="1722124"/>
            <a:ext cx="2566758"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F0302020204030204"/>
                <a:ea typeface="+mn-ea"/>
                <a:cs typeface="+mn-cs"/>
              </a:rPr>
              <a:t>camina en la isla</a:t>
            </a:r>
          </a:p>
        </p:txBody>
      </p:sp>
      <p:graphicFrame>
        <p:nvGraphicFramePr>
          <p:cNvPr id="10" name="Tableau 10">
            <a:extLst>
              <a:ext uri="{FF2B5EF4-FFF2-40B4-BE49-F238E27FC236}">
                <a16:creationId xmlns:a16="http://schemas.microsoft.com/office/drawing/2014/main" id="{57D9DE69-CB6E-4B99-9C78-83AC5714C88C}"/>
              </a:ext>
            </a:extLst>
          </p:cNvPr>
          <p:cNvGraphicFramePr>
            <a:graphicFrameLocks noGrp="1"/>
          </p:cNvGraphicFramePr>
          <p:nvPr>
            <p:extLst/>
          </p:nvPr>
        </p:nvGraphicFramePr>
        <p:xfrm>
          <a:off x="123093" y="2799512"/>
          <a:ext cx="11945813" cy="2823660"/>
        </p:xfrm>
        <a:graphic>
          <a:graphicData uri="http://schemas.openxmlformats.org/drawingml/2006/table">
            <a:tbl>
              <a:tblPr firstRow="1" bandRow="1">
                <a:tableStyleId>{5DA37D80-6434-44D0-A028-1B22A696006F}</a:tableStyleId>
              </a:tblPr>
              <a:tblGrid>
                <a:gridCol w="1026438">
                  <a:extLst>
                    <a:ext uri="{9D8B030D-6E8A-4147-A177-3AD203B41FA5}">
                      <a16:colId xmlns:a16="http://schemas.microsoft.com/office/drawing/2014/main" val="2487359945"/>
                    </a:ext>
                  </a:extLst>
                </a:gridCol>
                <a:gridCol w="4946469">
                  <a:extLst>
                    <a:ext uri="{9D8B030D-6E8A-4147-A177-3AD203B41FA5}">
                      <a16:colId xmlns:a16="http://schemas.microsoft.com/office/drawing/2014/main" val="2846973106"/>
                    </a:ext>
                  </a:extLst>
                </a:gridCol>
                <a:gridCol w="874692">
                  <a:extLst>
                    <a:ext uri="{9D8B030D-6E8A-4147-A177-3AD203B41FA5}">
                      <a16:colId xmlns:a16="http://schemas.microsoft.com/office/drawing/2014/main" val="2702648462"/>
                    </a:ext>
                  </a:extLst>
                </a:gridCol>
                <a:gridCol w="5098214">
                  <a:extLst>
                    <a:ext uri="{9D8B030D-6E8A-4147-A177-3AD203B41FA5}">
                      <a16:colId xmlns:a16="http://schemas.microsoft.com/office/drawing/2014/main" val="3993751765"/>
                    </a:ext>
                  </a:extLst>
                </a:gridCol>
              </a:tblGrid>
              <a:tr h="705915">
                <a:tc>
                  <a:txBody>
                    <a:bodyPr/>
                    <a:lstStyle/>
                    <a:p>
                      <a:r>
                        <a:rPr lang="en-CA" sz="2400" b="1" dirty="0">
                          <a:solidFill>
                            <a:srgbClr val="002060"/>
                          </a:solidFill>
                        </a:rPr>
                        <a:t>S/he</a:t>
                      </a:r>
                    </a:p>
                  </a:txBody>
                  <a:tcPr anchor="ctr"/>
                </a:tc>
                <a:tc>
                  <a:txBody>
                    <a:bodyPr/>
                    <a:lstStyle/>
                    <a:p>
                      <a:endParaRPr lang="en-CA"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rgbClr val="002060"/>
                          </a:solidFill>
                          <a:effectLst/>
                          <a:uLnTx/>
                          <a:uFillTx/>
                        </a:rPr>
                        <a:t>They</a:t>
                      </a:r>
                    </a:p>
                  </a:txBody>
                  <a:tcPr anchor="ctr"/>
                </a:tc>
                <a:tc>
                  <a:txBody>
                    <a:bodyPr/>
                    <a:lstStyle/>
                    <a:p>
                      <a:endParaRPr lang="en-CA" dirty="0"/>
                    </a:p>
                  </a:txBody>
                  <a:tcPr anchor="ctr"/>
                </a:tc>
                <a:extLst>
                  <a:ext uri="{0D108BD9-81ED-4DB2-BD59-A6C34878D82A}">
                    <a16:rowId xmlns:a16="http://schemas.microsoft.com/office/drawing/2014/main" val="4209395719"/>
                  </a:ext>
                </a:extLst>
              </a:tr>
              <a:tr h="705915">
                <a:tc>
                  <a:txBody>
                    <a:bodyPr/>
                    <a:lstStyle/>
                    <a:p>
                      <a:r>
                        <a:rPr lang="en-CA" sz="2400" b="1" dirty="0">
                          <a:solidFill>
                            <a:srgbClr val="002060"/>
                          </a:solidFill>
                        </a:rPr>
                        <a:t>S/he</a:t>
                      </a:r>
                    </a:p>
                  </a:txBody>
                  <a:tcPr anchor="ctr"/>
                </a:tc>
                <a:tc>
                  <a:txBody>
                    <a:bodyPr/>
                    <a:lstStyle/>
                    <a:p>
                      <a:endParaRPr lang="en-CA"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rgbClr val="002060"/>
                          </a:solidFill>
                          <a:effectLst/>
                          <a:uLnTx/>
                          <a:uFillTx/>
                        </a:rPr>
                        <a:t>They</a:t>
                      </a:r>
                    </a:p>
                  </a:txBody>
                  <a:tcPr anchor="ctr"/>
                </a:tc>
                <a:tc>
                  <a:txBody>
                    <a:bodyPr/>
                    <a:lstStyle/>
                    <a:p>
                      <a:endParaRPr lang="en-CA" dirty="0"/>
                    </a:p>
                  </a:txBody>
                  <a:tcPr anchor="ctr"/>
                </a:tc>
                <a:extLst>
                  <a:ext uri="{0D108BD9-81ED-4DB2-BD59-A6C34878D82A}">
                    <a16:rowId xmlns:a16="http://schemas.microsoft.com/office/drawing/2014/main" val="2449948999"/>
                  </a:ext>
                </a:extLst>
              </a:tr>
              <a:tr h="705915">
                <a:tc>
                  <a:txBody>
                    <a:bodyPr/>
                    <a:lstStyle/>
                    <a:p>
                      <a:r>
                        <a:rPr lang="en-CA" sz="2400" b="1" dirty="0">
                          <a:solidFill>
                            <a:srgbClr val="002060"/>
                          </a:solidFill>
                        </a:rPr>
                        <a:t>S/he</a:t>
                      </a:r>
                    </a:p>
                  </a:txBody>
                  <a:tcPr anchor="ctr"/>
                </a:tc>
                <a:tc>
                  <a:txBody>
                    <a:bodyPr/>
                    <a:lstStyle/>
                    <a:p>
                      <a:endParaRPr lang="en-CA"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rgbClr val="002060"/>
                          </a:solidFill>
                          <a:effectLst/>
                          <a:uLnTx/>
                          <a:uFillTx/>
                        </a:rPr>
                        <a:t>They</a:t>
                      </a:r>
                    </a:p>
                  </a:txBody>
                  <a:tcPr anchor="ctr"/>
                </a:tc>
                <a:tc>
                  <a:txBody>
                    <a:bodyPr/>
                    <a:lstStyle/>
                    <a:p>
                      <a:endParaRPr lang="en-CA" dirty="0"/>
                    </a:p>
                  </a:txBody>
                  <a:tcPr anchor="ctr"/>
                </a:tc>
                <a:extLst>
                  <a:ext uri="{0D108BD9-81ED-4DB2-BD59-A6C34878D82A}">
                    <a16:rowId xmlns:a16="http://schemas.microsoft.com/office/drawing/2014/main" val="92706377"/>
                  </a:ext>
                </a:extLst>
              </a:tr>
              <a:tr h="705915">
                <a:tc>
                  <a:txBody>
                    <a:bodyPr/>
                    <a:lstStyle/>
                    <a:p>
                      <a:r>
                        <a:rPr lang="en-CA" sz="2400" b="1" dirty="0">
                          <a:solidFill>
                            <a:srgbClr val="002060"/>
                          </a:solidFill>
                        </a:rPr>
                        <a:t>S/he</a:t>
                      </a:r>
                    </a:p>
                  </a:txBody>
                  <a:tcPr anchor="ctr"/>
                </a:tc>
                <a:tc>
                  <a:txBody>
                    <a:bodyPr/>
                    <a:lstStyle/>
                    <a:p>
                      <a:endParaRPr lang="en-CA"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rgbClr val="002060"/>
                          </a:solidFill>
                          <a:effectLst/>
                          <a:uLnTx/>
                          <a:uFillTx/>
                        </a:rPr>
                        <a:t>They</a:t>
                      </a:r>
                    </a:p>
                  </a:txBody>
                  <a:tcPr anchor="ctr"/>
                </a:tc>
                <a:tc>
                  <a:txBody>
                    <a:bodyPr/>
                    <a:lstStyle/>
                    <a:p>
                      <a:endParaRPr lang="en-CA" dirty="0"/>
                    </a:p>
                  </a:txBody>
                  <a:tcPr anchor="ctr"/>
                </a:tc>
                <a:extLst>
                  <a:ext uri="{0D108BD9-81ED-4DB2-BD59-A6C34878D82A}">
                    <a16:rowId xmlns:a16="http://schemas.microsoft.com/office/drawing/2014/main" val="1516595101"/>
                  </a:ext>
                </a:extLst>
              </a:tr>
            </a:tbl>
          </a:graphicData>
        </a:graphic>
      </p:graphicFrame>
      <p:sp>
        <p:nvSpPr>
          <p:cNvPr id="13" name="Rounded Rectangle 40">
            <a:extLst>
              <a:ext uri="{FF2B5EF4-FFF2-40B4-BE49-F238E27FC236}">
                <a16:creationId xmlns:a16="http://schemas.microsoft.com/office/drawing/2014/main" id="{B0F06411-D28F-4937-9338-B317E0C6C5BB}"/>
              </a:ext>
            </a:extLst>
          </p:cNvPr>
          <p:cNvSpPr/>
          <p:nvPr/>
        </p:nvSpPr>
        <p:spPr>
          <a:xfrm>
            <a:off x="11299370" y="0"/>
            <a:ext cx="892629" cy="3762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ZoneTexte 13">
            <a:extLst>
              <a:ext uri="{FF2B5EF4-FFF2-40B4-BE49-F238E27FC236}">
                <a16:creationId xmlns:a16="http://schemas.microsoft.com/office/drawing/2014/main" id="{E87EA814-69BA-4746-B9F7-19AA76EC9C3C}"/>
              </a:ext>
            </a:extLst>
          </p:cNvPr>
          <p:cNvSpPr txBox="1"/>
          <p:nvPr/>
        </p:nvSpPr>
        <p:spPr>
          <a:xfrm>
            <a:off x="172038" y="154983"/>
            <a:ext cx="9653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cada</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frase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‘s/he’ o ‘they’? </a:t>
            </a:r>
            <a:endParaRPr kumimoji="0" lang="en-CA"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ZoneTexte 14">
            <a:extLst>
              <a:ext uri="{FF2B5EF4-FFF2-40B4-BE49-F238E27FC236}">
                <a16:creationId xmlns:a16="http://schemas.microsoft.com/office/drawing/2014/main" id="{C1EA73CA-B5B2-49E0-9E78-16875A7A471A}"/>
              </a:ext>
            </a:extLst>
          </p:cNvPr>
          <p:cNvSpPr txBox="1"/>
          <p:nvPr/>
        </p:nvSpPr>
        <p:spPr>
          <a:xfrm>
            <a:off x="1595264" y="2909161"/>
            <a:ext cx="3177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enjoys the beach</a:t>
            </a:r>
          </a:p>
        </p:txBody>
      </p:sp>
      <p:sp>
        <p:nvSpPr>
          <p:cNvPr id="16" name="ZoneTexte 15">
            <a:extLst>
              <a:ext uri="{FF2B5EF4-FFF2-40B4-BE49-F238E27FC236}">
                <a16:creationId xmlns:a16="http://schemas.microsoft.com/office/drawing/2014/main" id="{FACCDAEC-B288-4D59-846D-3670162C5B12}"/>
              </a:ext>
            </a:extLst>
          </p:cNvPr>
          <p:cNvSpPr txBox="1"/>
          <p:nvPr/>
        </p:nvSpPr>
        <p:spPr>
          <a:xfrm>
            <a:off x="7217766" y="2941180"/>
            <a:ext cx="3177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ride a bike</a:t>
            </a:r>
          </a:p>
        </p:txBody>
      </p:sp>
      <p:sp>
        <p:nvSpPr>
          <p:cNvPr id="17" name="ZoneTexte 16">
            <a:extLst>
              <a:ext uri="{FF2B5EF4-FFF2-40B4-BE49-F238E27FC236}">
                <a16:creationId xmlns:a16="http://schemas.microsoft.com/office/drawing/2014/main" id="{28CAA41A-ED24-451E-8E4F-F9E8FDAF744C}"/>
              </a:ext>
            </a:extLst>
          </p:cNvPr>
          <p:cNvSpPr txBox="1"/>
          <p:nvPr/>
        </p:nvSpPr>
        <p:spPr>
          <a:xfrm>
            <a:off x="1579184" y="3668644"/>
            <a:ext cx="3912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organises the holidays</a:t>
            </a:r>
          </a:p>
        </p:txBody>
      </p:sp>
      <p:sp>
        <p:nvSpPr>
          <p:cNvPr id="18" name="ZoneTexte 17">
            <a:extLst>
              <a:ext uri="{FF2B5EF4-FFF2-40B4-BE49-F238E27FC236}">
                <a16:creationId xmlns:a16="http://schemas.microsoft.com/office/drawing/2014/main" id="{2F7D2B21-E5BB-40ED-A365-8B6EF90359C7}"/>
              </a:ext>
            </a:extLst>
          </p:cNvPr>
          <p:cNvSpPr txBox="1"/>
          <p:nvPr/>
        </p:nvSpPr>
        <p:spPr>
          <a:xfrm>
            <a:off x="7195447" y="3642488"/>
            <a:ext cx="4103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 to the mountain(s)</a:t>
            </a:r>
          </a:p>
        </p:txBody>
      </p:sp>
      <p:sp>
        <p:nvSpPr>
          <p:cNvPr id="19" name="ZoneTexte 18">
            <a:extLst>
              <a:ext uri="{FF2B5EF4-FFF2-40B4-BE49-F238E27FC236}">
                <a16:creationId xmlns:a16="http://schemas.microsoft.com/office/drawing/2014/main" id="{B6E2954B-DE63-46D9-A86F-99899B6FA95F}"/>
              </a:ext>
            </a:extLst>
          </p:cNvPr>
          <p:cNvSpPr txBox="1"/>
          <p:nvPr/>
        </p:nvSpPr>
        <p:spPr>
          <a:xfrm>
            <a:off x="1579184" y="4353045"/>
            <a:ext cx="336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walks on the island</a:t>
            </a:r>
          </a:p>
        </p:txBody>
      </p:sp>
      <p:sp>
        <p:nvSpPr>
          <p:cNvPr id="20" name="ZoneTexte 19">
            <a:extLst>
              <a:ext uri="{FF2B5EF4-FFF2-40B4-BE49-F238E27FC236}">
                <a16:creationId xmlns:a16="http://schemas.microsoft.com/office/drawing/2014/main" id="{183D7AD9-A117-4593-93D8-D9AE7EC00DB7}"/>
              </a:ext>
            </a:extLst>
          </p:cNvPr>
          <p:cNvSpPr txBox="1"/>
          <p:nvPr/>
        </p:nvSpPr>
        <p:spPr>
          <a:xfrm>
            <a:off x="7086506" y="5072136"/>
            <a:ext cx="3177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at the sea</a:t>
            </a:r>
          </a:p>
        </p:txBody>
      </p:sp>
      <p:sp>
        <p:nvSpPr>
          <p:cNvPr id="21" name="ZoneTexte 20">
            <a:extLst>
              <a:ext uri="{FF2B5EF4-FFF2-40B4-BE49-F238E27FC236}">
                <a16:creationId xmlns:a16="http://schemas.microsoft.com/office/drawing/2014/main" id="{4C51510D-51BE-4F72-A3BC-6B936164D8DA}"/>
              </a:ext>
            </a:extLst>
          </p:cNvPr>
          <p:cNvSpPr txBox="1"/>
          <p:nvPr/>
        </p:nvSpPr>
        <p:spPr>
          <a:xfrm>
            <a:off x="1563684" y="5112528"/>
            <a:ext cx="3736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spends time in France</a:t>
            </a:r>
          </a:p>
        </p:txBody>
      </p:sp>
      <p:sp>
        <p:nvSpPr>
          <p:cNvPr id="22" name="ZoneTexte 21">
            <a:extLst>
              <a:ext uri="{FF2B5EF4-FFF2-40B4-BE49-F238E27FC236}">
                <a16:creationId xmlns:a16="http://schemas.microsoft.com/office/drawing/2014/main" id="{7E12A79E-3A3F-43DE-9564-F216CD5990A5}"/>
              </a:ext>
            </a:extLst>
          </p:cNvPr>
          <p:cNvSpPr txBox="1"/>
          <p:nvPr/>
        </p:nvSpPr>
        <p:spPr>
          <a:xfrm>
            <a:off x="7195447" y="4295083"/>
            <a:ext cx="3177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arrive in August</a:t>
            </a:r>
          </a:p>
        </p:txBody>
      </p:sp>
      <p:sp>
        <p:nvSpPr>
          <p:cNvPr id="11" name="Title 10"/>
          <p:cNvSpPr>
            <a:spLocks noGrp="1"/>
          </p:cNvSpPr>
          <p:nvPr>
            <p:ph type="title"/>
          </p:nvPr>
        </p:nvSpPr>
        <p:spPr>
          <a:xfrm>
            <a:off x="11472378" y="-474637"/>
            <a:ext cx="10515600" cy="1325563"/>
          </a:xfrm>
        </p:spPr>
        <p:txBody>
          <a:bodyPr>
            <a:normAutofit/>
          </a:bodyPr>
          <a:lstStyle/>
          <a:p>
            <a:r>
              <a:rPr lang="en-GB" sz="2000" b="1" dirty="0">
                <a:solidFill>
                  <a:schemeClr val="bg1"/>
                </a:solidFill>
              </a:rPr>
              <a:t>leer</a:t>
            </a:r>
          </a:p>
        </p:txBody>
      </p:sp>
    </p:spTree>
    <p:extLst>
      <p:ext uri="{BB962C8B-B14F-4D97-AF65-F5344CB8AC3E}">
        <p14:creationId xmlns:p14="http://schemas.microsoft.com/office/powerpoint/2010/main" val="220784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4" grpId="0"/>
      <p:bldP spid="15" grpId="0"/>
      <p:bldP spid="16" grpId="0"/>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6785"/>
            <a:ext cx="9206887" cy="435767"/>
          </a:xfrm>
        </p:spPr>
        <p:txBody>
          <a:bodyPr>
            <a:normAutofit/>
          </a:bodyPr>
          <a:lstStyle/>
          <a:p>
            <a:r>
              <a:rPr lang="en-GB" sz="2000" b="1" i="1" dirty="0" err="1"/>
              <a:t>Buscas</a:t>
            </a:r>
            <a:r>
              <a:rPr lang="en-GB" sz="2000" b="1" i="1" dirty="0"/>
              <a:t> </a:t>
            </a:r>
            <a:r>
              <a:rPr lang="en-GB" sz="2000" b="1" i="1" dirty="0" err="1"/>
              <a:t>unas</a:t>
            </a:r>
            <a:r>
              <a:rPr lang="en-GB" sz="2000" b="1" i="1" dirty="0"/>
              <a:t> </a:t>
            </a:r>
            <a:r>
              <a:rPr lang="en-GB" sz="2000" b="1" i="1" dirty="0" err="1"/>
              <a:t>vacaciones</a:t>
            </a:r>
            <a:r>
              <a:rPr lang="en-GB" sz="2000" b="1" i="1" dirty="0"/>
              <a:t> </a:t>
            </a:r>
            <a:r>
              <a:rPr lang="en-GB" sz="2000" b="1" i="1" dirty="0" err="1"/>
              <a:t>en</a:t>
            </a:r>
            <a:r>
              <a:rPr lang="en-GB" sz="2000" b="1" i="1" dirty="0"/>
              <a:t> </a:t>
            </a:r>
            <a:r>
              <a:rPr lang="en-GB" sz="2000" b="1" i="1" dirty="0" err="1"/>
              <a:t>España</a:t>
            </a:r>
            <a:r>
              <a:rPr lang="en-GB" sz="2000" b="1" i="1" dirty="0"/>
              <a:t>. Lee </a:t>
            </a:r>
            <a:r>
              <a:rPr lang="en-GB" sz="2000" b="1" i="1" dirty="0" err="1"/>
              <a:t>este</a:t>
            </a:r>
            <a:r>
              <a:rPr lang="en-GB" sz="2000" b="1" i="1" dirty="0"/>
              <a:t> </a:t>
            </a:r>
            <a:r>
              <a:rPr lang="en-GB" sz="2000" b="1" i="1" dirty="0" err="1"/>
              <a:t>texto</a:t>
            </a:r>
            <a:r>
              <a:rPr lang="en-GB" sz="2000" b="1" i="1" dirty="0"/>
              <a:t>.</a:t>
            </a:r>
          </a:p>
        </p:txBody>
      </p:sp>
      <p:sp>
        <p:nvSpPr>
          <p:cNvPr id="5" name="Title 1"/>
          <p:cNvSpPr txBox="1">
            <a:spLocks/>
          </p:cNvSpPr>
          <p:nvPr/>
        </p:nvSpPr>
        <p:spPr>
          <a:xfrm>
            <a:off x="245751" y="525173"/>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clara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información</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completa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las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frases</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p>
        </p:txBody>
      </p:sp>
      <p:sp>
        <p:nvSpPr>
          <p:cNvPr id="6" name="Rounded Rectangle 5"/>
          <p:cNvSpPr/>
          <p:nvPr/>
        </p:nvSpPr>
        <p:spPr>
          <a:xfrm>
            <a:off x="10494335" y="104011"/>
            <a:ext cx="1541722" cy="58645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0494334" y="97668"/>
            <a:ext cx="2007693" cy="5928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245752" y="946779"/>
            <a:ext cx="11790305" cy="51706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Quieres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estudiar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posible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Organizamos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una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semana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El lunes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aeropuerto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tiempo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juntos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playa y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compañeros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martes,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miércoles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jueves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cosas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otras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actividades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comida.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ayuda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sólo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lavar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platos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aunque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normalmente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basura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a:ln>
                  <a:noFill/>
                </a:ln>
                <a:solidFill>
                  <a:srgbClr val="FF0000"/>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suelo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viernes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sábado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bicicleta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flamenco…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domingo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estación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decir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adiós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fantásticas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 name="TextBox 14">
            <a:extLst>
              <a:ext uri="{FF2B5EF4-FFF2-40B4-BE49-F238E27FC236}">
                <a16:creationId xmlns:a16="http://schemas.microsoft.com/office/drawing/2014/main" id="{9F72BE0B-5564-8E4D-85AE-077DE9B1FFDE}"/>
              </a:ext>
            </a:extLst>
          </p:cNvPr>
          <p:cNvSpPr txBox="1"/>
          <p:nvPr/>
        </p:nvSpPr>
        <p:spPr>
          <a:xfrm>
            <a:off x="3600970" y="1841071"/>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arrive</a:t>
            </a:r>
          </a:p>
        </p:txBody>
      </p:sp>
      <p:sp>
        <p:nvSpPr>
          <p:cNvPr id="11" name="TextBox 14">
            <a:extLst>
              <a:ext uri="{FF2B5EF4-FFF2-40B4-BE49-F238E27FC236}">
                <a16:creationId xmlns:a16="http://schemas.microsoft.com/office/drawing/2014/main" id="{E0D61A97-AFC9-9441-B23A-4C330D291B66}"/>
              </a:ext>
            </a:extLst>
          </p:cNvPr>
          <p:cNvSpPr txBox="1"/>
          <p:nvPr/>
        </p:nvSpPr>
        <p:spPr>
          <a:xfrm>
            <a:off x="8928802" y="183302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they spend</a:t>
            </a:r>
          </a:p>
        </p:txBody>
      </p:sp>
      <p:sp>
        <p:nvSpPr>
          <p:cNvPr id="12" name="TextBox 14">
            <a:extLst>
              <a:ext uri="{FF2B5EF4-FFF2-40B4-BE49-F238E27FC236}">
                <a16:creationId xmlns:a16="http://schemas.microsoft.com/office/drawing/2014/main" id="{97E732E8-1BB9-FE49-97D7-49E05B8BDCB7}"/>
              </a:ext>
            </a:extLst>
          </p:cNvPr>
          <p:cNvSpPr txBox="1"/>
          <p:nvPr/>
        </p:nvSpPr>
        <p:spPr>
          <a:xfrm>
            <a:off x="2752884" y="2315277"/>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they speak</a:t>
            </a:r>
          </a:p>
        </p:txBody>
      </p:sp>
      <p:sp>
        <p:nvSpPr>
          <p:cNvPr id="13" name="TextBox 14">
            <a:extLst>
              <a:ext uri="{FF2B5EF4-FFF2-40B4-BE49-F238E27FC236}">
                <a16:creationId xmlns:a16="http://schemas.microsoft.com/office/drawing/2014/main" id="{061C5239-8E0E-194F-AB6D-AABAA96944E2}"/>
              </a:ext>
            </a:extLst>
          </p:cNvPr>
          <p:cNvSpPr txBox="1"/>
          <p:nvPr/>
        </p:nvSpPr>
        <p:spPr>
          <a:xfrm>
            <a:off x="3039152" y="276744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they study</a:t>
            </a:r>
          </a:p>
        </p:txBody>
      </p:sp>
      <p:sp>
        <p:nvSpPr>
          <p:cNvPr id="14" name="TextBox 14">
            <a:extLst>
              <a:ext uri="{FF2B5EF4-FFF2-40B4-BE49-F238E27FC236}">
                <a16:creationId xmlns:a16="http://schemas.microsoft.com/office/drawing/2014/main" id="{C0CD2CC2-0E17-3A44-B030-54524FE33AEB}"/>
              </a:ext>
            </a:extLst>
          </p:cNvPr>
          <p:cNvSpPr txBox="1"/>
          <p:nvPr/>
        </p:nvSpPr>
        <p:spPr>
          <a:xfrm>
            <a:off x="8224148" y="2767448"/>
            <a:ext cx="165646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asks</a:t>
            </a:r>
          </a:p>
        </p:txBody>
      </p:sp>
      <p:sp>
        <p:nvSpPr>
          <p:cNvPr id="15" name="TextBox 14">
            <a:extLst>
              <a:ext uri="{FF2B5EF4-FFF2-40B4-BE49-F238E27FC236}">
                <a16:creationId xmlns:a16="http://schemas.microsoft.com/office/drawing/2014/main" id="{DCC896D9-B427-DC4F-9966-91B82B294A0E}"/>
              </a:ext>
            </a:extLst>
          </p:cNvPr>
          <p:cNvSpPr txBox="1"/>
          <p:nvPr/>
        </p:nvSpPr>
        <p:spPr>
          <a:xfrm>
            <a:off x="1529201" y="3219487"/>
            <a:ext cx="213603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he organises</a:t>
            </a:r>
          </a:p>
        </p:txBody>
      </p:sp>
      <p:sp>
        <p:nvSpPr>
          <p:cNvPr id="16" name="TextBox 14">
            <a:extLst>
              <a:ext uri="{FF2B5EF4-FFF2-40B4-BE49-F238E27FC236}">
                <a16:creationId xmlns:a16="http://schemas.microsoft.com/office/drawing/2014/main" id="{86AC86A1-ABB2-5C47-BD5C-661C38BDA53C}"/>
              </a:ext>
            </a:extLst>
          </p:cNvPr>
          <p:cNvSpPr txBox="1"/>
          <p:nvPr/>
        </p:nvSpPr>
        <p:spPr>
          <a:xfrm>
            <a:off x="9175682" y="3261488"/>
            <a:ext cx="1900763"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prepare</a:t>
            </a:r>
          </a:p>
        </p:txBody>
      </p:sp>
      <p:sp>
        <p:nvSpPr>
          <p:cNvPr id="17" name="TextBox 14">
            <a:extLst>
              <a:ext uri="{FF2B5EF4-FFF2-40B4-BE49-F238E27FC236}">
                <a16:creationId xmlns:a16="http://schemas.microsoft.com/office/drawing/2014/main" id="{62877C76-6DB2-AD44-83BD-3BFFC7118509}"/>
              </a:ext>
            </a:extLst>
          </p:cNvPr>
          <p:cNvSpPr txBox="1"/>
          <p:nvPr/>
        </p:nvSpPr>
        <p:spPr>
          <a:xfrm>
            <a:off x="1455250" y="3682470"/>
            <a:ext cx="1919479"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They need</a:t>
            </a:r>
          </a:p>
        </p:txBody>
      </p:sp>
      <p:sp>
        <p:nvSpPr>
          <p:cNvPr id="18" name="TextBox 14">
            <a:extLst>
              <a:ext uri="{FF2B5EF4-FFF2-40B4-BE49-F238E27FC236}">
                <a16:creationId xmlns:a16="http://schemas.microsoft.com/office/drawing/2014/main" id="{99AA3FFA-81B6-DF4C-989C-6F067640F680}"/>
              </a:ext>
            </a:extLst>
          </p:cNvPr>
          <p:cNvSpPr txBox="1"/>
          <p:nvPr/>
        </p:nvSpPr>
        <p:spPr>
          <a:xfrm>
            <a:off x="3374729" y="4155193"/>
            <a:ext cx="1908346"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take out</a:t>
            </a:r>
          </a:p>
        </p:txBody>
      </p:sp>
      <p:sp>
        <p:nvSpPr>
          <p:cNvPr id="19" name="TextBox 14">
            <a:extLst>
              <a:ext uri="{FF2B5EF4-FFF2-40B4-BE49-F238E27FC236}">
                <a16:creationId xmlns:a16="http://schemas.microsoft.com/office/drawing/2014/main" id="{7DD4B886-D169-914B-854A-1927D8B5CE76}"/>
              </a:ext>
            </a:extLst>
          </p:cNvPr>
          <p:cNvSpPr txBox="1"/>
          <p:nvPr/>
        </p:nvSpPr>
        <p:spPr>
          <a:xfrm>
            <a:off x="3039152" y="4597492"/>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 they ride</a:t>
            </a:r>
          </a:p>
        </p:txBody>
      </p:sp>
      <p:sp>
        <p:nvSpPr>
          <p:cNvPr id="20" name="TextBox 14">
            <a:extLst>
              <a:ext uri="{FF2B5EF4-FFF2-40B4-BE49-F238E27FC236}">
                <a16:creationId xmlns:a16="http://schemas.microsoft.com/office/drawing/2014/main" id="{5EE26CB8-6C08-4346-9D56-BC38F7850A57}"/>
              </a:ext>
            </a:extLst>
          </p:cNvPr>
          <p:cNvSpPr txBox="1"/>
          <p:nvPr/>
        </p:nvSpPr>
        <p:spPr>
          <a:xfrm>
            <a:off x="6582608"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 they dance</a:t>
            </a:r>
          </a:p>
        </p:txBody>
      </p:sp>
      <p:sp>
        <p:nvSpPr>
          <p:cNvPr id="21" name="TextBox 14">
            <a:extLst>
              <a:ext uri="{FF2B5EF4-FFF2-40B4-BE49-F238E27FC236}">
                <a16:creationId xmlns:a16="http://schemas.microsoft.com/office/drawing/2014/main" id="{F2CF294A-B96A-F043-BB82-CF71FA62B523}"/>
              </a:ext>
            </a:extLst>
          </p:cNvPr>
          <p:cNvSpPr txBox="1"/>
          <p:nvPr/>
        </p:nvSpPr>
        <p:spPr>
          <a:xfrm>
            <a:off x="9052382"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 they sing</a:t>
            </a:r>
          </a:p>
        </p:txBody>
      </p:sp>
      <p:sp>
        <p:nvSpPr>
          <p:cNvPr id="22" name="TextBox 14">
            <a:extLst>
              <a:ext uri="{FF2B5EF4-FFF2-40B4-BE49-F238E27FC236}">
                <a16:creationId xmlns:a16="http://schemas.microsoft.com/office/drawing/2014/main" id="{6759BB5F-46ED-4845-9D39-DBE4B5077C9A}"/>
              </a:ext>
            </a:extLst>
          </p:cNvPr>
          <p:cNvSpPr txBox="1"/>
          <p:nvPr/>
        </p:nvSpPr>
        <p:spPr>
          <a:xfrm>
            <a:off x="4672505" y="5045792"/>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 travels</a:t>
            </a:r>
          </a:p>
        </p:txBody>
      </p:sp>
      <p:sp>
        <p:nvSpPr>
          <p:cNvPr id="23" name="TextBox 14">
            <a:extLst>
              <a:ext uri="{FF2B5EF4-FFF2-40B4-BE49-F238E27FC236}">
                <a16:creationId xmlns:a16="http://schemas.microsoft.com/office/drawing/2014/main" id="{7DD4B886-D169-914B-854A-1927D8B5CE76}"/>
              </a:ext>
            </a:extLst>
          </p:cNvPr>
          <p:cNvSpPr txBox="1"/>
          <p:nvPr/>
        </p:nvSpPr>
        <p:spPr>
          <a:xfrm>
            <a:off x="6981082" y="4155193"/>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clean</a:t>
            </a:r>
          </a:p>
        </p:txBody>
      </p:sp>
      <p:pic>
        <p:nvPicPr>
          <p:cNvPr id="3" name="Vacaciones en España.wav" descr="Vacaciones en España.wav">
            <a:hlinkClick r:id="" action="ppaction://media"/>
            <a:extLst>
              <a:ext uri="{FF2B5EF4-FFF2-40B4-BE49-F238E27FC236}">
                <a16:creationId xmlns:a16="http://schemas.microsoft.com/office/drawing/2014/main" id="{D38F8146-D5B0-2A46-AB61-4EA3A5854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4678" y="128084"/>
            <a:ext cx="812800" cy="812800"/>
          </a:xfrm>
          <a:prstGeom prst="rect">
            <a:avLst/>
          </a:prstGeom>
        </p:spPr>
      </p:pic>
    </p:spTree>
    <p:extLst>
      <p:ext uri="{BB962C8B-B14F-4D97-AF65-F5344CB8AC3E}">
        <p14:creationId xmlns:p14="http://schemas.microsoft.com/office/powerpoint/2010/main" val="416622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6785"/>
            <a:ext cx="9206887" cy="435767"/>
          </a:xfrm>
        </p:spPr>
        <p:txBody>
          <a:bodyPr>
            <a:normAutofit/>
          </a:bodyPr>
          <a:lstStyle/>
          <a:p>
            <a:r>
              <a:rPr lang="en-GB" sz="2000" b="1" i="1" dirty="0" err="1"/>
              <a:t>Buscas</a:t>
            </a:r>
            <a:r>
              <a:rPr lang="en-GB" sz="2000" b="1" i="1" dirty="0"/>
              <a:t> </a:t>
            </a:r>
            <a:r>
              <a:rPr lang="en-GB" sz="2000" b="1" i="1" dirty="0" err="1"/>
              <a:t>unas</a:t>
            </a:r>
            <a:r>
              <a:rPr lang="en-GB" sz="2000" b="1" i="1" dirty="0"/>
              <a:t> </a:t>
            </a:r>
            <a:r>
              <a:rPr lang="en-GB" sz="2000" b="1" i="1" dirty="0" err="1"/>
              <a:t>vacaciones</a:t>
            </a:r>
            <a:r>
              <a:rPr lang="en-GB" sz="2000" b="1" i="1" dirty="0"/>
              <a:t> </a:t>
            </a:r>
            <a:r>
              <a:rPr lang="en-GB" sz="2000" b="1" i="1" dirty="0" err="1"/>
              <a:t>en</a:t>
            </a:r>
            <a:r>
              <a:rPr lang="en-GB" sz="2000" b="1" i="1" dirty="0"/>
              <a:t> </a:t>
            </a:r>
            <a:r>
              <a:rPr lang="en-GB" sz="2000" b="1" i="1" dirty="0" err="1"/>
              <a:t>España</a:t>
            </a:r>
            <a:r>
              <a:rPr lang="en-GB" sz="2000" b="1" i="1" dirty="0"/>
              <a:t>. Lee </a:t>
            </a:r>
            <a:r>
              <a:rPr lang="en-GB" sz="2000" b="1" i="1" dirty="0" err="1"/>
              <a:t>este</a:t>
            </a:r>
            <a:r>
              <a:rPr lang="en-GB" sz="2000" b="1" i="1" dirty="0"/>
              <a:t> </a:t>
            </a:r>
            <a:r>
              <a:rPr lang="en-GB" sz="2000" b="1" i="1" dirty="0" err="1"/>
              <a:t>texto</a:t>
            </a:r>
            <a:r>
              <a:rPr lang="en-GB" sz="2000" b="1" i="1" dirty="0"/>
              <a:t>.</a:t>
            </a:r>
          </a:p>
        </p:txBody>
      </p:sp>
      <p:sp>
        <p:nvSpPr>
          <p:cNvPr id="5" name="Title 1"/>
          <p:cNvSpPr txBox="1">
            <a:spLocks/>
          </p:cNvSpPr>
          <p:nvPr/>
        </p:nvSpPr>
        <p:spPr>
          <a:xfrm>
            <a:off x="245751" y="525173"/>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clara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información</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completa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las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frases</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p>
        </p:txBody>
      </p:sp>
      <p:sp>
        <p:nvSpPr>
          <p:cNvPr id="6" name="Rounded Rectangle 5"/>
          <p:cNvSpPr/>
          <p:nvPr/>
        </p:nvSpPr>
        <p:spPr>
          <a:xfrm>
            <a:off x="10494335" y="104011"/>
            <a:ext cx="1541722" cy="58645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0494334" y="97668"/>
            <a:ext cx="2007693" cy="5928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245752" y="946779"/>
            <a:ext cx="11790305" cy="51706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Quieres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estudiar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posible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Organizamos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una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semana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El lunes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aeropuerto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tiempo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juntos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playa y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compañeros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martes,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miércoles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jueves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cosas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otras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actividades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comida.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ayuda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sólo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lavar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platos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aunque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normalmente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basura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a:ln>
                  <a:noFill/>
                </a:ln>
                <a:solidFill>
                  <a:srgbClr val="FF0000"/>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suelo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viernes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sábado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bicicleta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flamenco…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domingo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panose="020F0302020204030204"/>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estación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decir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adiós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fantásticas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 name="TextBox 14">
            <a:extLst>
              <a:ext uri="{FF2B5EF4-FFF2-40B4-BE49-F238E27FC236}">
                <a16:creationId xmlns:a16="http://schemas.microsoft.com/office/drawing/2014/main" id="{9F72BE0B-5564-8E4D-85AE-077DE9B1FFDE}"/>
              </a:ext>
            </a:extLst>
          </p:cNvPr>
          <p:cNvSpPr txBox="1"/>
          <p:nvPr/>
        </p:nvSpPr>
        <p:spPr>
          <a:xfrm>
            <a:off x="3600970" y="1841071"/>
            <a:ext cx="177694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llegan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4">
            <a:extLst>
              <a:ext uri="{FF2B5EF4-FFF2-40B4-BE49-F238E27FC236}">
                <a16:creationId xmlns:a16="http://schemas.microsoft.com/office/drawing/2014/main" id="{E0D61A97-AFC9-9441-B23A-4C330D291B66}"/>
              </a:ext>
            </a:extLst>
          </p:cNvPr>
          <p:cNvSpPr txBox="1"/>
          <p:nvPr/>
        </p:nvSpPr>
        <p:spPr>
          <a:xfrm>
            <a:off x="9052382" y="1841071"/>
            <a:ext cx="1747625"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4">
            <a:extLst>
              <a:ext uri="{FF2B5EF4-FFF2-40B4-BE49-F238E27FC236}">
                <a16:creationId xmlns:a16="http://schemas.microsoft.com/office/drawing/2014/main" id="{97E732E8-1BB9-FE49-97D7-49E05B8BDCB7}"/>
              </a:ext>
            </a:extLst>
          </p:cNvPr>
          <p:cNvSpPr txBox="1"/>
          <p:nvPr/>
        </p:nvSpPr>
        <p:spPr>
          <a:xfrm>
            <a:off x="2752884" y="2315277"/>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4">
            <a:extLst>
              <a:ext uri="{FF2B5EF4-FFF2-40B4-BE49-F238E27FC236}">
                <a16:creationId xmlns:a16="http://schemas.microsoft.com/office/drawing/2014/main" id="{061C5239-8E0E-194F-AB6D-AABAA96944E2}"/>
              </a:ext>
            </a:extLst>
          </p:cNvPr>
          <p:cNvSpPr txBox="1"/>
          <p:nvPr/>
        </p:nvSpPr>
        <p:spPr>
          <a:xfrm>
            <a:off x="3039152" y="276744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4">
            <a:extLst>
              <a:ext uri="{FF2B5EF4-FFF2-40B4-BE49-F238E27FC236}">
                <a16:creationId xmlns:a16="http://schemas.microsoft.com/office/drawing/2014/main" id="{C0CD2CC2-0E17-3A44-B030-54524FE33AEB}"/>
              </a:ext>
            </a:extLst>
          </p:cNvPr>
          <p:cNvSpPr txBox="1"/>
          <p:nvPr/>
        </p:nvSpPr>
        <p:spPr>
          <a:xfrm>
            <a:off x="8224148" y="2767448"/>
            <a:ext cx="1747625"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CC896D9-B427-DC4F-9966-91B82B294A0E}"/>
              </a:ext>
            </a:extLst>
          </p:cNvPr>
          <p:cNvSpPr txBox="1"/>
          <p:nvPr/>
        </p:nvSpPr>
        <p:spPr>
          <a:xfrm>
            <a:off x="1529201" y="3219487"/>
            <a:ext cx="213603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organiza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4">
            <a:extLst>
              <a:ext uri="{FF2B5EF4-FFF2-40B4-BE49-F238E27FC236}">
                <a16:creationId xmlns:a16="http://schemas.microsoft.com/office/drawing/2014/main" id="{86AC86A1-ABB2-5C47-BD5C-661C38BDA53C}"/>
              </a:ext>
            </a:extLst>
          </p:cNvPr>
          <p:cNvSpPr txBox="1"/>
          <p:nvPr/>
        </p:nvSpPr>
        <p:spPr>
          <a:xfrm>
            <a:off x="9097960" y="3242470"/>
            <a:ext cx="1931760"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preparan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4">
            <a:extLst>
              <a:ext uri="{FF2B5EF4-FFF2-40B4-BE49-F238E27FC236}">
                <a16:creationId xmlns:a16="http://schemas.microsoft.com/office/drawing/2014/main" id="{62877C76-6DB2-AD44-83BD-3BFFC7118509}"/>
              </a:ext>
            </a:extLst>
          </p:cNvPr>
          <p:cNvSpPr txBox="1"/>
          <p:nvPr/>
        </p:nvSpPr>
        <p:spPr>
          <a:xfrm>
            <a:off x="1501847" y="3693825"/>
            <a:ext cx="1825940"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Necesitan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4">
            <a:extLst>
              <a:ext uri="{FF2B5EF4-FFF2-40B4-BE49-F238E27FC236}">
                <a16:creationId xmlns:a16="http://schemas.microsoft.com/office/drawing/2014/main" id="{99AA3FFA-81B6-DF4C-989C-6F067640F680}"/>
              </a:ext>
            </a:extLst>
          </p:cNvPr>
          <p:cNvSpPr txBox="1"/>
          <p:nvPr/>
        </p:nvSpPr>
        <p:spPr>
          <a:xfrm>
            <a:off x="3230551" y="4144549"/>
            <a:ext cx="144195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4">
            <a:extLst>
              <a:ext uri="{FF2B5EF4-FFF2-40B4-BE49-F238E27FC236}">
                <a16:creationId xmlns:a16="http://schemas.microsoft.com/office/drawing/2014/main" id="{7DD4B886-D169-914B-854A-1927D8B5CE76}"/>
              </a:ext>
            </a:extLst>
          </p:cNvPr>
          <p:cNvSpPr txBox="1"/>
          <p:nvPr/>
        </p:nvSpPr>
        <p:spPr>
          <a:xfrm>
            <a:off x="6441622" y="4144549"/>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limpian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4">
            <a:extLst>
              <a:ext uri="{FF2B5EF4-FFF2-40B4-BE49-F238E27FC236}">
                <a16:creationId xmlns:a16="http://schemas.microsoft.com/office/drawing/2014/main" id="{5EE26CB8-6C08-4346-9D56-BC38F7850A57}"/>
              </a:ext>
            </a:extLst>
          </p:cNvPr>
          <p:cNvSpPr txBox="1"/>
          <p:nvPr/>
        </p:nvSpPr>
        <p:spPr>
          <a:xfrm>
            <a:off x="6582608"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bailan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14">
            <a:extLst>
              <a:ext uri="{FF2B5EF4-FFF2-40B4-BE49-F238E27FC236}">
                <a16:creationId xmlns:a16="http://schemas.microsoft.com/office/drawing/2014/main" id="{F2CF294A-B96A-F043-BB82-CF71FA62B523}"/>
              </a:ext>
            </a:extLst>
          </p:cNvPr>
          <p:cNvSpPr txBox="1"/>
          <p:nvPr/>
        </p:nvSpPr>
        <p:spPr>
          <a:xfrm>
            <a:off x="9052382"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cantan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14">
            <a:extLst>
              <a:ext uri="{FF2B5EF4-FFF2-40B4-BE49-F238E27FC236}">
                <a16:creationId xmlns:a16="http://schemas.microsoft.com/office/drawing/2014/main" id="{6759BB5F-46ED-4845-9D39-DBE4B5077C9A}"/>
              </a:ext>
            </a:extLst>
          </p:cNvPr>
          <p:cNvSpPr txBox="1"/>
          <p:nvPr/>
        </p:nvSpPr>
        <p:spPr>
          <a:xfrm>
            <a:off x="4672505" y="5045792"/>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14">
            <a:extLst>
              <a:ext uri="{FF2B5EF4-FFF2-40B4-BE49-F238E27FC236}">
                <a16:creationId xmlns:a16="http://schemas.microsoft.com/office/drawing/2014/main" id="{7DD4B886-D169-914B-854A-1927D8B5CE76}"/>
              </a:ext>
            </a:extLst>
          </p:cNvPr>
          <p:cNvSpPr txBox="1"/>
          <p:nvPr/>
        </p:nvSpPr>
        <p:spPr>
          <a:xfrm>
            <a:off x="3050479" y="4653835"/>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 name="Group 2"/>
          <p:cNvGrpSpPr/>
          <p:nvPr/>
        </p:nvGrpSpPr>
        <p:grpSpPr>
          <a:xfrm>
            <a:off x="2186023" y="2853859"/>
            <a:ext cx="2958429" cy="2362633"/>
            <a:chOff x="-4557675" y="1902789"/>
            <a:chExt cx="2958429" cy="2362633"/>
          </a:xfrm>
        </p:grpSpPr>
        <p:sp>
          <p:nvSpPr>
            <p:cNvPr id="23" name="Llamada rectangular redondeada 22">
              <a:extLst>
                <a:ext uri="{FF2B5EF4-FFF2-40B4-BE49-F238E27FC236}">
                  <a16:creationId xmlns:a16="http://schemas.microsoft.com/office/drawing/2014/main" id="{1F8876E6-6BDA-6540-93FF-4520FDD745FA}"/>
                </a:ext>
              </a:extLst>
            </p:cNvPr>
            <p:cNvSpPr/>
            <p:nvPr/>
          </p:nvSpPr>
          <p:spPr>
            <a:xfrm>
              <a:off x="-4557675" y="1902789"/>
              <a:ext cx="2958429" cy="2362633"/>
            </a:xfrm>
            <a:prstGeom prst="wedgeRoundRectCallout">
              <a:avLst>
                <a:gd name="adj1" fmla="val -71242"/>
                <a:gd name="adj2" fmla="val 5342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002060"/>
                  </a:solidFill>
                  <a:effectLst/>
                  <a:uLnTx/>
                  <a:uFillTx/>
                  <a:latin typeface="Century Gothic" panose="020F0302020204030204"/>
                  <a:ea typeface="+mn-ea"/>
                  <a:cs typeface="+mn-cs"/>
                </a:rPr>
                <a:t>¿Qué es el flamenco?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002060"/>
                  </a:solidFill>
                  <a:effectLst/>
                  <a:uLnTx/>
                  <a:uFillTx/>
                  <a:latin typeface="Century Gothic" panose="020F0302020204030204"/>
                  <a:ea typeface="+mn-ea"/>
                  <a:cs typeface="+mn-cs"/>
                </a:rPr>
                <a:t>Es una música típica del sur de España.</a:t>
              </a:r>
            </a:p>
          </p:txBody>
        </p:sp>
        <p:pic>
          <p:nvPicPr>
            <p:cNvPr id="4" name="Imagen 3">
              <a:extLst>
                <a:ext uri="{FF2B5EF4-FFF2-40B4-BE49-F238E27FC236}">
                  <a16:creationId xmlns:a16="http://schemas.microsoft.com/office/drawing/2014/main" id="{06C9681F-D4BF-0142-A911-CF8995CB1281}"/>
                </a:ext>
              </a:extLst>
            </p:cNvPr>
            <p:cNvPicPr>
              <a:picLocks noChangeAspect="1"/>
            </p:cNvPicPr>
            <p:nvPr/>
          </p:nvPicPr>
          <p:blipFill rotWithShape="1">
            <a:blip r:embed="rId3"/>
            <a:srcRect l="28650" t="-265" r="24996" b="42486"/>
            <a:stretch/>
          </p:blipFill>
          <p:spPr>
            <a:xfrm>
              <a:off x="-3711629" y="2506815"/>
              <a:ext cx="1180068" cy="962226"/>
            </a:xfrm>
            <a:prstGeom prst="rect">
              <a:avLst/>
            </a:prstGeom>
            <a:ln>
              <a:noFill/>
            </a:ln>
            <a:effectLst>
              <a:softEdge rad="112500"/>
            </a:effectLst>
          </p:spPr>
        </p:pic>
      </p:grpSp>
    </p:spTree>
    <p:extLst>
      <p:ext uri="{BB962C8B-B14F-4D97-AF65-F5344CB8AC3E}">
        <p14:creationId xmlns:p14="http://schemas.microsoft.com/office/powerpoint/2010/main" val="132747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t>¿</a:t>
            </a:r>
            <a:r>
              <a:rPr lang="en-GB" sz="2400" b="1" i="1" dirty="0" err="1"/>
              <a:t>Está</a:t>
            </a:r>
            <a:r>
              <a:rPr lang="en-GB" sz="2400" b="1" i="1" dirty="0"/>
              <a:t> </a:t>
            </a:r>
            <a:r>
              <a:rPr lang="en-GB" sz="2400" b="1" i="1" dirty="0" err="1"/>
              <a:t>clara</a:t>
            </a:r>
            <a:r>
              <a:rPr lang="en-GB" sz="2400" b="1" i="1" dirty="0"/>
              <a:t> la </a:t>
            </a:r>
            <a:r>
              <a:rPr lang="en-GB" sz="2400" b="1" i="1" dirty="0" err="1"/>
              <a:t>información</a:t>
            </a:r>
            <a:r>
              <a:rPr lang="en-GB" sz="2400" b="1" i="1" dirty="0"/>
              <a:t>?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Verdadero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falso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6" name="Rounded Rectangle 5"/>
          <p:cNvSpPr/>
          <p:nvPr/>
        </p:nvSpPr>
        <p:spPr>
          <a:xfrm>
            <a:off x="11340160" y="33873"/>
            <a:ext cx="736457"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1340160" y="-62357"/>
            <a:ext cx="736457" cy="592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nvPr>
        </p:nvGraphicFramePr>
        <p:xfrm>
          <a:off x="554879" y="1745887"/>
          <a:ext cx="10785280" cy="4202527"/>
        </p:xfrm>
        <a:graphic>
          <a:graphicData uri="http://schemas.openxmlformats.org/drawingml/2006/table">
            <a:tbl>
              <a:tblPr firstRow="1" bandRow="1">
                <a:tableStyleId>{5C22544A-7EE6-4342-B048-85BDC9FD1C3A}</a:tableStyleId>
              </a:tblPr>
              <a:tblGrid>
                <a:gridCol w="7634238">
                  <a:extLst>
                    <a:ext uri="{9D8B030D-6E8A-4147-A177-3AD203B41FA5}">
                      <a16:colId xmlns:a16="http://schemas.microsoft.com/office/drawing/2014/main" val="3196789534"/>
                    </a:ext>
                  </a:extLst>
                </a:gridCol>
                <a:gridCol w="1575521">
                  <a:extLst>
                    <a:ext uri="{9D8B030D-6E8A-4147-A177-3AD203B41FA5}">
                      <a16:colId xmlns:a16="http://schemas.microsoft.com/office/drawing/2014/main" val="922133167"/>
                    </a:ext>
                  </a:extLst>
                </a:gridCol>
                <a:gridCol w="1575521">
                  <a:extLst>
                    <a:ext uri="{9D8B030D-6E8A-4147-A177-3AD203B41FA5}">
                      <a16:colId xmlns:a16="http://schemas.microsoft.com/office/drawing/2014/main" val="517537551"/>
                    </a:ext>
                  </a:extLst>
                </a:gridCol>
              </a:tblGrid>
              <a:tr h="746109">
                <a:tc>
                  <a:txBody>
                    <a:bodyPr/>
                    <a:lstStyle/>
                    <a:p>
                      <a:endParaRPr lang="en-GB" sz="2000" dirty="0">
                        <a:solidFill>
                          <a:srgbClr val="115076"/>
                        </a:solidFill>
                      </a:endParaRPr>
                    </a:p>
                  </a:txBody>
                  <a:tcPr>
                    <a:solidFill>
                      <a:srgbClr val="FBF0D5"/>
                    </a:solidFill>
                  </a:tcPr>
                </a:tc>
                <a:tc>
                  <a:txBody>
                    <a:bodyPr/>
                    <a:lstStyle/>
                    <a:p>
                      <a:pPr algn="ctr"/>
                      <a:r>
                        <a:rPr lang="en-GB" sz="2000" dirty="0" err="1">
                          <a:solidFill>
                            <a:srgbClr val="115076"/>
                          </a:solidFill>
                        </a:rPr>
                        <a:t>Verdadero</a:t>
                      </a:r>
                      <a:r>
                        <a:rPr lang="en-GB" sz="2000" dirty="0">
                          <a:solidFill>
                            <a:srgbClr val="115076"/>
                          </a:solidFill>
                        </a:rPr>
                        <a:t> (V)</a:t>
                      </a:r>
                    </a:p>
                  </a:txBody>
                  <a:tcPr>
                    <a:solidFill>
                      <a:srgbClr val="FBF0D5"/>
                    </a:solidFill>
                  </a:tcPr>
                </a:tc>
                <a:tc>
                  <a:txBody>
                    <a:bodyPr/>
                    <a:lstStyle/>
                    <a:p>
                      <a:pPr algn="ctr"/>
                      <a:r>
                        <a:rPr lang="en-GB" sz="2000" dirty="0" err="1">
                          <a:solidFill>
                            <a:srgbClr val="115076"/>
                          </a:solidFill>
                        </a:rPr>
                        <a:t>Falso</a:t>
                      </a:r>
                      <a:r>
                        <a:rPr lang="en-GB" sz="2000" dirty="0">
                          <a:solidFill>
                            <a:srgbClr val="115076"/>
                          </a:solidFill>
                        </a:rPr>
                        <a:t> </a:t>
                      </a:r>
                    </a:p>
                    <a:p>
                      <a:pPr algn="ctr"/>
                      <a:r>
                        <a:rPr lang="en-GB" sz="2000" dirty="0">
                          <a:solidFill>
                            <a:srgbClr val="115076"/>
                          </a:solidFill>
                        </a:rPr>
                        <a:t>(F)</a:t>
                      </a:r>
                    </a:p>
                  </a:txBody>
                  <a:tcPr>
                    <a:solidFill>
                      <a:srgbClr val="FBF0D5"/>
                    </a:solidFill>
                  </a:tcPr>
                </a:tc>
                <a:extLst>
                  <a:ext uri="{0D108BD9-81ED-4DB2-BD59-A6C34878D82A}">
                    <a16:rowId xmlns:a16="http://schemas.microsoft.com/office/drawing/2014/main" val="368604094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lunes estudian español en la escuela.</a:t>
                      </a:r>
                    </a:p>
                  </a:txBody>
                  <a:tcPr>
                    <a:solidFill>
                      <a:srgbClr val="FBF0D5"/>
                    </a:solidFill>
                  </a:tcPr>
                </a:tc>
                <a:tc>
                  <a:txBody>
                    <a:bodyPr/>
                    <a:lstStyle/>
                    <a:p>
                      <a:endParaRPr lang="en-GB" sz="2000" dirty="0"/>
                    </a:p>
                  </a:txBody>
                  <a:tcPr>
                    <a:solidFill>
                      <a:srgbClr val="FBF0D5"/>
                    </a:solidFill>
                  </a:tcPr>
                </a:tc>
                <a:tc>
                  <a:txBody>
                    <a:bodyPr/>
                    <a:lstStyle/>
                    <a:p>
                      <a:endParaRPr lang="en-GB" sz="2000"/>
                    </a:p>
                  </a:txBody>
                  <a:tcPr>
                    <a:solidFill>
                      <a:srgbClr val="FBF0D5"/>
                    </a:solidFill>
                  </a:tcPr>
                </a:tc>
                <a:extLst>
                  <a:ext uri="{0D108BD9-81ED-4DB2-BD59-A6C34878D82A}">
                    <a16:rowId xmlns:a16="http://schemas.microsoft.com/office/drawing/2014/main" val="1547271477"/>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profesor pasa tiempo en la playa.</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25719133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Las familias dan comida a los chicos y chicas.</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727177618"/>
                  </a:ext>
                </a:extLst>
              </a:tr>
              <a:tr h="493774">
                <a:tc>
                  <a:txBody>
                    <a:bodyPr/>
                    <a:lstStyle/>
                    <a:p>
                      <a:r>
                        <a:rPr lang="es-ES" sz="2000" dirty="0">
                          <a:solidFill>
                            <a:srgbClr val="002060"/>
                          </a:solidFill>
                        </a:rPr>
                        <a:t>Los chicos</a:t>
                      </a:r>
                      <a:r>
                        <a:rPr lang="es-ES" sz="2000" baseline="0" dirty="0">
                          <a:solidFill>
                            <a:srgbClr val="002060"/>
                          </a:solidFill>
                        </a:rPr>
                        <a:t> p</a:t>
                      </a:r>
                      <a:r>
                        <a:rPr lang="es-ES" sz="2000" dirty="0">
                          <a:solidFill>
                            <a:srgbClr val="002060"/>
                          </a:solidFill>
                        </a:rPr>
                        <a:t>articipan en las tareas de la casa.</a:t>
                      </a:r>
                      <a:endParaRPr lang="en-GB" sz="2000" dirty="0"/>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4207029472"/>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viernes montan a caballo.</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181723234"/>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fin de semana escuchan flamenco.</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029340340"/>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domingo llegan a la estación con el profesor.</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1932297935"/>
                  </a:ext>
                </a:extLst>
              </a:tr>
            </a:tbl>
          </a:graphicData>
        </a:graphic>
      </p:graphicFrame>
      <p:pic>
        <p:nvPicPr>
          <p:cNvPr id="10" name="Imagen 9">
            <a:extLst>
              <a:ext uri="{FF2B5EF4-FFF2-40B4-BE49-F238E27FC236}">
                <a16:creationId xmlns:a16="http://schemas.microsoft.com/office/drawing/2014/main" id="{62A970CA-2278-4940-A929-02D44A0CADDA}"/>
              </a:ext>
            </a:extLst>
          </p:cNvPr>
          <p:cNvPicPr>
            <a:picLocks noChangeAspect="1"/>
          </p:cNvPicPr>
          <p:nvPr/>
        </p:nvPicPr>
        <p:blipFill rotWithShape="1">
          <a:blip r:embed="rId3"/>
          <a:srcRect l="28650" t="-265" r="24996" b="42486"/>
          <a:stretch/>
        </p:blipFill>
        <p:spPr>
          <a:xfrm>
            <a:off x="9379034" y="176313"/>
            <a:ext cx="1615670" cy="1317415"/>
          </a:xfrm>
          <a:prstGeom prst="rect">
            <a:avLst/>
          </a:prstGeom>
          <a:ln>
            <a:noFill/>
          </a:ln>
          <a:effectLst>
            <a:softEdge rad="112500"/>
          </a:effectLst>
        </p:spPr>
      </p:pic>
    </p:spTree>
    <p:extLst>
      <p:ext uri="{BB962C8B-B14F-4D97-AF65-F5344CB8AC3E}">
        <p14:creationId xmlns:p14="http://schemas.microsoft.com/office/powerpoint/2010/main" val="4269005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t>Have you understood the information in the brochure?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Verdadero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falso</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6" name="Rounded Rectangle 5"/>
          <p:cNvSpPr/>
          <p:nvPr/>
        </p:nvSpPr>
        <p:spPr>
          <a:xfrm>
            <a:off x="11340160" y="33873"/>
            <a:ext cx="736457"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1340160" y="-62357"/>
            <a:ext cx="736457" cy="592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nvPr>
        </p:nvGraphicFramePr>
        <p:xfrm>
          <a:off x="554879" y="1745887"/>
          <a:ext cx="10785280" cy="4202527"/>
        </p:xfrm>
        <a:graphic>
          <a:graphicData uri="http://schemas.openxmlformats.org/drawingml/2006/table">
            <a:tbl>
              <a:tblPr firstRow="1" bandRow="1">
                <a:tableStyleId>{5C22544A-7EE6-4342-B048-85BDC9FD1C3A}</a:tableStyleId>
              </a:tblPr>
              <a:tblGrid>
                <a:gridCol w="7634238">
                  <a:extLst>
                    <a:ext uri="{9D8B030D-6E8A-4147-A177-3AD203B41FA5}">
                      <a16:colId xmlns:a16="http://schemas.microsoft.com/office/drawing/2014/main" val="3196789534"/>
                    </a:ext>
                  </a:extLst>
                </a:gridCol>
                <a:gridCol w="1575521">
                  <a:extLst>
                    <a:ext uri="{9D8B030D-6E8A-4147-A177-3AD203B41FA5}">
                      <a16:colId xmlns:a16="http://schemas.microsoft.com/office/drawing/2014/main" val="922133167"/>
                    </a:ext>
                  </a:extLst>
                </a:gridCol>
                <a:gridCol w="1575521">
                  <a:extLst>
                    <a:ext uri="{9D8B030D-6E8A-4147-A177-3AD203B41FA5}">
                      <a16:colId xmlns:a16="http://schemas.microsoft.com/office/drawing/2014/main" val="517537551"/>
                    </a:ext>
                  </a:extLst>
                </a:gridCol>
              </a:tblGrid>
              <a:tr h="746109">
                <a:tc>
                  <a:txBody>
                    <a:bodyPr/>
                    <a:lstStyle/>
                    <a:p>
                      <a:endParaRPr lang="en-GB" sz="2000" dirty="0">
                        <a:solidFill>
                          <a:srgbClr val="115076"/>
                        </a:solidFill>
                      </a:endParaRPr>
                    </a:p>
                  </a:txBody>
                  <a:tcPr>
                    <a:solidFill>
                      <a:srgbClr val="FBF0D5"/>
                    </a:solidFill>
                  </a:tcPr>
                </a:tc>
                <a:tc>
                  <a:txBody>
                    <a:bodyPr/>
                    <a:lstStyle/>
                    <a:p>
                      <a:pPr algn="ctr"/>
                      <a:r>
                        <a:rPr lang="en-GB" sz="2000" dirty="0" err="1">
                          <a:solidFill>
                            <a:srgbClr val="115076"/>
                          </a:solidFill>
                        </a:rPr>
                        <a:t>Verdadero</a:t>
                      </a:r>
                      <a:r>
                        <a:rPr lang="en-GB" sz="2000" dirty="0">
                          <a:solidFill>
                            <a:srgbClr val="115076"/>
                          </a:solidFill>
                        </a:rPr>
                        <a:t> (V)</a:t>
                      </a:r>
                    </a:p>
                  </a:txBody>
                  <a:tcPr>
                    <a:solidFill>
                      <a:srgbClr val="FBF0D5"/>
                    </a:solidFill>
                  </a:tcPr>
                </a:tc>
                <a:tc>
                  <a:txBody>
                    <a:bodyPr/>
                    <a:lstStyle/>
                    <a:p>
                      <a:pPr algn="ctr"/>
                      <a:r>
                        <a:rPr lang="en-GB" sz="2000" dirty="0" err="1">
                          <a:solidFill>
                            <a:srgbClr val="115076"/>
                          </a:solidFill>
                        </a:rPr>
                        <a:t>Falso</a:t>
                      </a:r>
                      <a:r>
                        <a:rPr lang="en-GB" sz="2000" dirty="0">
                          <a:solidFill>
                            <a:srgbClr val="115076"/>
                          </a:solidFill>
                        </a:rPr>
                        <a:t> </a:t>
                      </a:r>
                    </a:p>
                    <a:p>
                      <a:pPr algn="ctr"/>
                      <a:r>
                        <a:rPr lang="en-GB" sz="2000" dirty="0">
                          <a:solidFill>
                            <a:srgbClr val="115076"/>
                          </a:solidFill>
                        </a:rPr>
                        <a:t>(F)</a:t>
                      </a:r>
                    </a:p>
                  </a:txBody>
                  <a:tcPr>
                    <a:solidFill>
                      <a:srgbClr val="FBF0D5"/>
                    </a:solidFill>
                  </a:tcPr>
                </a:tc>
                <a:extLst>
                  <a:ext uri="{0D108BD9-81ED-4DB2-BD59-A6C34878D82A}">
                    <a16:rowId xmlns:a16="http://schemas.microsoft.com/office/drawing/2014/main" val="368604094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lunes estudian español en la escuela.</a:t>
                      </a:r>
                    </a:p>
                  </a:txBody>
                  <a:tcPr>
                    <a:solidFill>
                      <a:srgbClr val="FBF0D5"/>
                    </a:solidFill>
                  </a:tcPr>
                </a:tc>
                <a:tc>
                  <a:txBody>
                    <a:bodyPr/>
                    <a:lstStyle/>
                    <a:p>
                      <a:endParaRPr lang="en-GB" sz="2000" dirty="0"/>
                    </a:p>
                  </a:txBody>
                  <a:tcPr>
                    <a:solidFill>
                      <a:srgbClr val="FBF0D5"/>
                    </a:solidFill>
                  </a:tcPr>
                </a:tc>
                <a:tc>
                  <a:txBody>
                    <a:bodyPr/>
                    <a:lstStyle/>
                    <a:p>
                      <a:endParaRPr lang="en-GB" sz="2000"/>
                    </a:p>
                  </a:txBody>
                  <a:tcPr>
                    <a:solidFill>
                      <a:srgbClr val="FBF0D5"/>
                    </a:solidFill>
                  </a:tcPr>
                </a:tc>
                <a:extLst>
                  <a:ext uri="{0D108BD9-81ED-4DB2-BD59-A6C34878D82A}">
                    <a16:rowId xmlns:a16="http://schemas.microsoft.com/office/drawing/2014/main" val="1547271477"/>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profesor pasa tiempo en la playa.</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257191336"/>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Las familias dan comida a los chicos y chicas.</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727177618"/>
                  </a:ext>
                </a:extLst>
              </a:tr>
              <a:tr h="493774">
                <a:tc>
                  <a:txBody>
                    <a:bodyPr/>
                    <a:lstStyle/>
                    <a:p>
                      <a:r>
                        <a:rPr lang="es-ES" sz="2000" dirty="0">
                          <a:solidFill>
                            <a:srgbClr val="002060"/>
                          </a:solidFill>
                        </a:rPr>
                        <a:t>Participan en las tareas de la casa.</a:t>
                      </a:r>
                      <a:endParaRPr lang="en-GB" sz="2000" dirty="0"/>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4207029472"/>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viernes montan a caballo.</a:t>
                      </a:r>
                    </a:p>
                  </a:txBody>
                  <a:tcPr>
                    <a:solidFill>
                      <a:srgbClr val="FBF0D5"/>
                    </a:solidFill>
                  </a:tcPr>
                </a:tc>
                <a:tc>
                  <a:txBody>
                    <a:bodyPr/>
                    <a:lstStyle/>
                    <a:p>
                      <a:endParaRPr lang="en-GB" sz="2000" dirty="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2181723234"/>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fin de semana escuchan flamenco.</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3029340340"/>
                  </a:ext>
                </a:extLst>
              </a:tr>
              <a:tr h="493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El domingo llegan a la estación con el profesor.</a:t>
                      </a:r>
                    </a:p>
                  </a:txBody>
                  <a:tcPr>
                    <a:solidFill>
                      <a:srgbClr val="FBF0D5"/>
                    </a:solidFill>
                  </a:tcPr>
                </a:tc>
                <a:tc>
                  <a:txBody>
                    <a:bodyPr/>
                    <a:lstStyle/>
                    <a:p>
                      <a:endParaRPr lang="en-GB" sz="2000"/>
                    </a:p>
                  </a:txBody>
                  <a:tcPr>
                    <a:solidFill>
                      <a:srgbClr val="FBF0D5"/>
                    </a:solidFill>
                  </a:tcPr>
                </a:tc>
                <a:tc>
                  <a:txBody>
                    <a:bodyPr/>
                    <a:lstStyle/>
                    <a:p>
                      <a:endParaRPr lang="en-GB" sz="2000" dirty="0"/>
                    </a:p>
                  </a:txBody>
                  <a:tcPr>
                    <a:solidFill>
                      <a:srgbClr val="FBF0D5"/>
                    </a:solidFill>
                  </a:tcPr>
                </a:tc>
                <a:extLst>
                  <a:ext uri="{0D108BD9-81ED-4DB2-BD59-A6C34878D82A}">
                    <a16:rowId xmlns:a16="http://schemas.microsoft.com/office/drawing/2014/main" val="1932297935"/>
                  </a:ext>
                </a:extLst>
              </a:tr>
            </a:tbl>
          </a:graphicData>
        </a:graphic>
      </p:graphicFrame>
      <p:pic>
        <p:nvPicPr>
          <p:cNvPr id="10" name="Imagen 9">
            <a:extLst>
              <a:ext uri="{FF2B5EF4-FFF2-40B4-BE49-F238E27FC236}">
                <a16:creationId xmlns:a16="http://schemas.microsoft.com/office/drawing/2014/main" id="{62A970CA-2278-4940-A929-02D44A0CADDA}"/>
              </a:ext>
            </a:extLst>
          </p:cNvPr>
          <p:cNvPicPr>
            <a:picLocks noChangeAspect="1"/>
          </p:cNvPicPr>
          <p:nvPr/>
        </p:nvPicPr>
        <p:blipFill rotWithShape="1">
          <a:blip r:embed="rId3"/>
          <a:srcRect l="28650" t="-265" r="24996" b="42486"/>
          <a:stretch/>
        </p:blipFill>
        <p:spPr>
          <a:xfrm>
            <a:off x="9379034" y="176313"/>
            <a:ext cx="1615670" cy="1317415"/>
          </a:xfrm>
          <a:prstGeom prst="rect">
            <a:avLst/>
          </a:prstGeom>
          <a:ln>
            <a:noFill/>
          </a:ln>
          <a:effectLst>
            <a:softEdge rad="112500"/>
          </a:effectLst>
        </p:spPr>
      </p:pic>
      <p:pic>
        <p:nvPicPr>
          <p:cNvPr id="12" name="Picture 13">
            <a:extLst>
              <a:ext uri="{FF2B5EF4-FFF2-40B4-BE49-F238E27FC236}">
                <a16:creationId xmlns:a16="http://schemas.microsoft.com/office/drawing/2014/main" id="{7AB5DF35-BE3F-2E40-9078-4F3F5F796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3015" y="2586326"/>
            <a:ext cx="322576" cy="336016"/>
          </a:xfrm>
          <a:prstGeom prst="rect">
            <a:avLst/>
          </a:prstGeom>
        </p:spPr>
      </p:pic>
      <p:pic>
        <p:nvPicPr>
          <p:cNvPr id="11" name="Picture 13">
            <a:extLst>
              <a:ext uri="{FF2B5EF4-FFF2-40B4-BE49-F238E27FC236}">
                <a16:creationId xmlns:a16="http://schemas.microsoft.com/office/drawing/2014/main" id="{243D06AE-A54D-124D-956A-4B316FC71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3015" y="3084867"/>
            <a:ext cx="322576" cy="336016"/>
          </a:xfrm>
          <a:prstGeom prst="rect">
            <a:avLst/>
          </a:prstGeom>
        </p:spPr>
      </p:pic>
      <p:pic>
        <p:nvPicPr>
          <p:cNvPr id="13" name="Picture 13">
            <a:extLst>
              <a:ext uri="{FF2B5EF4-FFF2-40B4-BE49-F238E27FC236}">
                <a16:creationId xmlns:a16="http://schemas.microsoft.com/office/drawing/2014/main" id="{C0A10F38-4A06-DD4F-9ADF-C43031DDC6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3539546"/>
            <a:ext cx="322576" cy="336016"/>
          </a:xfrm>
          <a:prstGeom prst="rect">
            <a:avLst/>
          </a:prstGeom>
        </p:spPr>
      </p:pic>
      <p:pic>
        <p:nvPicPr>
          <p:cNvPr id="14" name="Picture 13">
            <a:extLst>
              <a:ext uri="{FF2B5EF4-FFF2-40B4-BE49-F238E27FC236}">
                <a16:creationId xmlns:a16="http://schemas.microsoft.com/office/drawing/2014/main" id="{B18A6A1B-3DF7-B945-AFEA-F40B9B710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4038455"/>
            <a:ext cx="322576" cy="336016"/>
          </a:xfrm>
          <a:prstGeom prst="rect">
            <a:avLst/>
          </a:prstGeom>
        </p:spPr>
      </p:pic>
      <p:pic>
        <p:nvPicPr>
          <p:cNvPr id="15" name="Picture 13">
            <a:extLst>
              <a:ext uri="{FF2B5EF4-FFF2-40B4-BE49-F238E27FC236}">
                <a16:creationId xmlns:a16="http://schemas.microsoft.com/office/drawing/2014/main" id="{C73BE28C-4B6C-B84A-84DC-11AAAA972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3015" y="4520505"/>
            <a:ext cx="322576" cy="336016"/>
          </a:xfrm>
          <a:prstGeom prst="rect">
            <a:avLst/>
          </a:prstGeom>
        </p:spPr>
      </p:pic>
      <p:pic>
        <p:nvPicPr>
          <p:cNvPr id="16" name="Picture 13">
            <a:extLst>
              <a:ext uri="{FF2B5EF4-FFF2-40B4-BE49-F238E27FC236}">
                <a16:creationId xmlns:a16="http://schemas.microsoft.com/office/drawing/2014/main" id="{ABBEB393-0724-CC40-BC76-210F0C892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5008987"/>
            <a:ext cx="322576" cy="336016"/>
          </a:xfrm>
          <a:prstGeom prst="rect">
            <a:avLst/>
          </a:prstGeom>
        </p:spPr>
      </p:pic>
      <p:pic>
        <p:nvPicPr>
          <p:cNvPr id="17" name="Picture 13">
            <a:extLst>
              <a:ext uri="{FF2B5EF4-FFF2-40B4-BE49-F238E27FC236}">
                <a16:creationId xmlns:a16="http://schemas.microsoft.com/office/drawing/2014/main" id="{7AB3D50E-B3F7-7C43-B6CB-B6609D875B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492" y="5470736"/>
            <a:ext cx="322576" cy="336016"/>
          </a:xfrm>
          <a:prstGeom prst="rect">
            <a:avLst/>
          </a:prstGeom>
        </p:spPr>
      </p:pic>
    </p:spTree>
    <p:extLst>
      <p:ext uri="{BB962C8B-B14F-4D97-AF65-F5344CB8AC3E}">
        <p14:creationId xmlns:p14="http://schemas.microsoft.com/office/powerpoint/2010/main" val="9266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15674"/>
            <a:ext cx="9322870" cy="748560"/>
          </a:xfrm>
        </p:spPr>
        <p:txBody>
          <a:bodyPr>
            <a:normAutofit fontScale="90000"/>
          </a:bodyPr>
          <a:lstStyle/>
          <a:p>
            <a:r>
              <a:rPr lang="en-GB" sz="2400" b="1" i="1" dirty="0"/>
              <a:t>Las </a:t>
            </a:r>
            <a:r>
              <a:rPr lang="en-GB" sz="2400" b="1" i="1" dirty="0" err="1"/>
              <a:t>vacaciones</a:t>
            </a:r>
            <a:r>
              <a:rPr lang="en-GB" sz="2400" b="1" i="1" dirty="0"/>
              <a:t> </a:t>
            </a:r>
            <a:r>
              <a:rPr lang="en-GB" sz="2400" b="1" i="1" dirty="0" err="1"/>
              <a:t>en</a:t>
            </a:r>
            <a:r>
              <a:rPr lang="en-GB" sz="2400" b="1" i="1" dirty="0"/>
              <a:t> </a:t>
            </a:r>
            <a:r>
              <a:rPr lang="en-GB" sz="2400" b="1" i="1" dirty="0" err="1"/>
              <a:t>España</a:t>
            </a:r>
            <a:r>
              <a:rPr lang="en-GB" sz="2400" b="1" i="1" dirty="0"/>
              <a:t> </a:t>
            </a:r>
            <a:r>
              <a:rPr lang="en-GB" sz="2400" b="1" i="1" dirty="0" err="1"/>
              <a:t>parecen</a:t>
            </a:r>
            <a:r>
              <a:rPr lang="en-GB" sz="2400" b="1" i="1" dirty="0"/>
              <a:t> </a:t>
            </a:r>
            <a:r>
              <a:rPr lang="en-GB" sz="2400" b="1" i="1" dirty="0" err="1"/>
              <a:t>interesantes</a:t>
            </a:r>
            <a:r>
              <a:rPr lang="en-GB" sz="2400" b="1" i="1" dirty="0"/>
              <a:t>, </a:t>
            </a:r>
            <a:r>
              <a:rPr lang="en-GB" sz="2400" b="1" i="1" dirty="0" err="1"/>
              <a:t>pero</a:t>
            </a:r>
            <a:r>
              <a:rPr lang="en-GB" sz="2400" b="1" i="1" dirty="0"/>
              <a:t> </a:t>
            </a:r>
            <a:r>
              <a:rPr lang="en-GB" sz="2400" b="1" i="1" dirty="0" err="1"/>
              <a:t>necesitas</a:t>
            </a:r>
            <a:r>
              <a:rPr lang="en-GB" sz="2400" b="1" i="1" dirty="0"/>
              <a:t> </a:t>
            </a:r>
            <a:r>
              <a:rPr lang="en-GB" sz="2400" b="1" i="1" dirty="0" err="1"/>
              <a:t>otra</a:t>
            </a:r>
            <a:r>
              <a:rPr lang="en-GB" sz="2400" b="1" i="1" dirty="0"/>
              <a:t> </a:t>
            </a:r>
            <a:r>
              <a:rPr lang="en-GB" sz="2400" b="1" i="1" dirty="0" err="1"/>
              <a:t>información</a:t>
            </a:r>
            <a:r>
              <a:rPr lang="en-GB" sz="2400" b="1" i="1" dirty="0"/>
              <a:t>. Escribes un email con </a:t>
            </a:r>
            <a:r>
              <a:rPr lang="en-GB" sz="2400" b="1" i="1" dirty="0" err="1"/>
              <a:t>preguntas</a:t>
            </a:r>
            <a:r>
              <a:rPr lang="en-GB" sz="2400" b="1" i="1" dirty="0"/>
              <a:t>.</a:t>
            </a:r>
          </a:p>
        </p:txBody>
      </p:sp>
      <p:sp>
        <p:nvSpPr>
          <p:cNvPr id="5" name="Title 1"/>
          <p:cNvSpPr txBox="1">
            <a:spLocks/>
          </p:cNvSpPr>
          <p:nvPr/>
        </p:nvSpPr>
        <p:spPr>
          <a:xfrm>
            <a:off x="339290" y="989499"/>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Escribe el email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en</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español</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6" name="Rounded Rectangle 5"/>
          <p:cNvSpPr/>
          <p:nvPr/>
        </p:nvSpPr>
        <p:spPr>
          <a:xfrm>
            <a:off x="10897849" y="33873"/>
            <a:ext cx="1178768"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595563" y="1539834"/>
            <a:ext cx="11000874"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Hello: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I want to travel to Spain in August. I must study Spanish because my family wants to live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I have some questions. How many classmates study Spanish in each class? What food do families buy?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My sister speaks Spanish also and she asks where the school is. Is it near the sea or near the mountains?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Bye!</a:t>
            </a:r>
          </a:p>
        </p:txBody>
      </p:sp>
      <p:pic>
        <p:nvPicPr>
          <p:cNvPr id="8" name="Imagen 7">
            <a:extLst>
              <a:ext uri="{FF2B5EF4-FFF2-40B4-BE49-F238E27FC236}">
                <a16:creationId xmlns:a16="http://schemas.microsoft.com/office/drawing/2014/main" id="{13F70C24-E5C0-7C40-AEAE-CA3EDE02A708}"/>
              </a:ext>
            </a:extLst>
          </p:cNvPr>
          <p:cNvPicPr>
            <a:picLocks noChangeAspect="1"/>
          </p:cNvPicPr>
          <p:nvPr/>
        </p:nvPicPr>
        <p:blipFill>
          <a:blip r:embed="rId3"/>
          <a:stretch>
            <a:fillRect/>
          </a:stretch>
        </p:blipFill>
        <p:spPr>
          <a:xfrm rot="282507">
            <a:off x="9767718" y="849161"/>
            <a:ext cx="1236579" cy="1001629"/>
          </a:xfrm>
          <a:prstGeom prst="rect">
            <a:avLst/>
          </a:prstGeom>
        </p:spPr>
      </p:pic>
      <p:sp>
        <p:nvSpPr>
          <p:cNvPr id="3" name="TextBox 2"/>
          <p:cNvSpPr txBox="1"/>
          <p:nvPr/>
        </p:nvSpPr>
        <p:spPr>
          <a:xfrm>
            <a:off x="8636261" y="5694818"/>
            <a:ext cx="296017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vivir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live</a:t>
            </a:r>
          </a:p>
        </p:txBody>
      </p:sp>
    </p:spTree>
    <p:extLst>
      <p:ext uri="{BB962C8B-B14F-4D97-AF65-F5344CB8AC3E}">
        <p14:creationId xmlns:p14="http://schemas.microsoft.com/office/powerpoint/2010/main" val="4192176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a:bodyPr>
          <a:lstStyle/>
          <a:p>
            <a:r>
              <a:rPr lang="en-GB" sz="2400" b="1" i="1" dirty="0" err="1"/>
              <a:t>Ahora</a:t>
            </a:r>
            <a:r>
              <a:rPr lang="en-GB" sz="2400" b="1" i="1" dirty="0"/>
              <a:t>, lee </a:t>
            </a:r>
            <a:r>
              <a:rPr lang="en-GB" sz="2400" b="1" i="1" dirty="0" err="1"/>
              <a:t>tu</a:t>
            </a:r>
            <a:r>
              <a:rPr lang="en-GB" sz="2400" b="1" i="1" dirty="0"/>
              <a:t> email </a:t>
            </a:r>
            <a:r>
              <a:rPr lang="en-GB" sz="2400" b="1" i="1" dirty="0" err="1"/>
              <a:t>en</a:t>
            </a:r>
            <a:r>
              <a:rPr lang="en-GB" sz="2400" b="1" i="1" dirty="0"/>
              <a:t> </a:t>
            </a:r>
            <a:r>
              <a:rPr lang="en-GB" sz="2400" b="1" i="1" dirty="0" err="1"/>
              <a:t>español</a:t>
            </a:r>
            <a:r>
              <a:rPr lang="en-GB" sz="2400" b="1" i="1" dirty="0"/>
              <a:t>. Tu pareja </a:t>
            </a:r>
            <a:r>
              <a:rPr lang="en-GB" sz="2400" b="1" i="1" dirty="0" err="1"/>
              <a:t>escucha</a:t>
            </a:r>
            <a:r>
              <a:rPr lang="en-GB" sz="2400" b="1" i="1" dirty="0"/>
              <a:t>.</a:t>
            </a:r>
          </a:p>
        </p:txBody>
      </p:sp>
      <p:sp>
        <p:nvSpPr>
          <p:cNvPr id="6" name="Rounded Rectangle 5"/>
          <p:cNvSpPr/>
          <p:nvPr/>
        </p:nvSpPr>
        <p:spPr>
          <a:xfrm>
            <a:off x="10682849" y="196602"/>
            <a:ext cx="1314627" cy="590465"/>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7849372" y="2878755"/>
            <a:ext cx="181278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V _ _ _ _ </a:t>
            </a:r>
          </a:p>
        </p:txBody>
      </p:sp>
      <p:pic>
        <p:nvPicPr>
          <p:cNvPr id="3" name="Imagen 2">
            <a:extLst>
              <a:ext uri="{FF2B5EF4-FFF2-40B4-BE49-F238E27FC236}">
                <a16:creationId xmlns:a16="http://schemas.microsoft.com/office/drawing/2014/main" id="{1E52C145-C9FC-D24F-B4F6-F9F7ED4AB76E}"/>
              </a:ext>
            </a:extLst>
          </p:cNvPr>
          <p:cNvPicPr>
            <a:picLocks noChangeAspect="1"/>
          </p:cNvPicPr>
          <p:nvPr/>
        </p:nvPicPr>
        <p:blipFill>
          <a:blip r:embed="rId3"/>
          <a:stretch>
            <a:fillRect/>
          </a:stretch>
        </p:blipFill>
        <p:spPr>
          <a:xfrm>
            <a:off x="9979898" y="1296308"/>
            <a:ext cx="1812788" cy="2132692"/>
          </a:xfrm>
          <a:prstGeom prst="rect">
            <a:avLst/>
          </a:prstGeom>
        </p:spPr>
      </p:pic>
      <p:sp>
        <p:nvSpPr>
          <p:cNvPr id="12" name="TextBox 9">
            <a:extLst>
              <a:ext uri="{FF2B5EF4-FFF2-40B4-BE49-F238E27FC236}">
                <a16:creationId xmlns:a16="http://schemas.microsoft.com/office/drawing/2014/main" id="{1AAF0488-AE67-FE4E-9926-164C171A971B}"/>
              </a:ext>
            </a:extLst>
          </p:cNvPr>
          <p:cNvSpPr txBox="1"/>
          <p:nvPr/>
        </p:nvSpPr>
        <p:spPr>
          <a:xfrm>
            <a:off x="8490916" y="1591323"/>
            <a:ext cx="11712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R _ _ _</a:t>
            </a:r>
          </a:p>
        </p:txBody>
      </p:sp>
      <p:sp>
        <p:nvSpPr>
          <p:cNvPr id="13" name="TextBox 9">
            <a:extLst>
              <a:ext uri="{FF2B5EF4-FFF2-40B4-BE49-F238E27FC236}">
                <a16:creationId xmlns:a16="http://schemas.microsoft.com/office/drawing/2014/main" id="{ABD4194E-E421-7542-A75E-555888DF1517}"/>
              </a:ext>
            </a:extLst>
          </p:cNvPr>
          <p:cNvSpPr txBox="1"/>
          <p:nvPr/>
        </p:nvSpPr>
        <p:spPr>
          <a:xfrm>
            <a:off x="7505066" y="2245350"/>
            <a:ext cx="23159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A_ _ _ _ _ _ _</a:t>
            </a:r>
          </a:p>
        </p:txBody>
      </p:sp>
      <p:sp>
        <p:nvSpPr>
          <p:cNvPr id="14" name="ZoneTexte 1">
            <a:extLst>
              <a:ext uri="{FF2B5EF4-FFF2-40B4-BE49-F238E27FC236}">
                <a16:creationId xmlns:a16="http://schemas.microsoft.com/office/drawing/2014/main" id="{0708478B-3EFD-4C41-8222-8F53D251DA94}"/>
              </a:ext>
            </a:extLst>
          </p:cNvPr>
          <p:cNvSpPr txBox="1"/>
          <p:nvPr/>
        </p:nvSpPr>
        <p:spPr>
          <a:xfrm>
            <a:off x="4916855" y="1008422"/>
            <a:ext cx="184574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EE6000"/>
                </a:solidFill>
                <a:effectLst/>
                <a:uLnTx/>
                <a:uFillTx/>
                <a:latin typeface="Century Gothic" panose="020F0302020204030204"/>
                <a:ea typeface="+mn-ea"/>
                <a:cs typeface="+mn-cs"/>
              </a:rPr>
              <a:t>En parejas</a:t>
            </a:r>
          </a:p>
        </p:txBody>
      </p:sp>
      <p:sp>
        <p:nvSpPr>
          <p:cNvPr id="15" name="ZoneTexte 2">
            <a:extLst>
              <a:ext uri="{FF2B5EF4-FFF2-40B4-BE49-F238E27FC236}">
                <a16:creationId xmlns:a16="http://schemas.microsoft.com/office/drawing/2014/main" id="{66DD6D15-DE3D-9145-85A0-AA990525681E}"/>
              </a:ext>
            </a:extLst>
          </p:cNvPr>
          <p:cNvSpPr txBox="1"/>
          <p:nvPr/>
        </p:nvSpPr>
        <p:spPr>
          <a:xfrm>
            <a:off x="421355" y="1783685"/>
            <a:ext cx="69248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Student A: </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Lee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Read out your email in Spanish to your partner, sentence by sentence. </a:t>
            </a:r>
            <a:endPar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6">
            <a:extLst>
              <a:ext uri="{FF2B5EF4-FFF2-40B4-BE49-F238E27FC236}">
                <a16:creationId xmlns:a16="http://schemas.microsoft.com/office/drawing/2014/main" id="{AC3958EE-3CD0-1945-ACFB-2120C6C145F2}"/>
              </a:ext>
            </a:extLst>
          </p:cNvPr>
          <p:cNvSpPr txBox="1"/>
          <p:nvPr/>
        </p:nvSpPr>
        <p:spPr>
          <a:xfrm>
            <a:off x="300888" y="3512160"/>
            <a:ext cx="716577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s-ES"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Translate</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each</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sentence</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orally</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into</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English.</a:t>
            </a:r>
          </a:p>
        </p:txBody>
      </p:sp>
      <p:sp>
        <p:nvSpPr>
          <p:cNvPr id="18" name="TextBox 6">
            <a:extLst>
              <a:ext uri="{FF2B5EF4-FFF2-40B4-BE49-F238E27FC236}">
                <a16:creationId xmlns:a16="http://schemas.microsoft.com/office/drawing/2014/main" id="{F82F080B-9797-F04D-A9AD-E502AA928B04}"/>
              </a:ext>
            </a:extLst>
          </p:cNvPr>
          <p:cNvSpPr txBox="1"/>
          <p:nvPr/>
        </p:nvSpPr>
        <p:spPr>
          <a:xfrm>
            <a:off x="1905159" y="4709029"/>
            <a:ext cx="838168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the end: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ersona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rates the translation of persona B.</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rates the pronunciation of Persona A.</a:t>
            </a:r>
            <a:endPar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0" name="Conector recto de flecha 19">
            <a:extLst>
              <a:ext uri="{FF2B5EF4-FFF2-40B4-BE49-F238E27FC236}">
                <a16:creationId xmlns:a16="http://schemas.microsoft.com/office/drawing/2014/main" id="{39205931-97B2-734C-8EFF-2814750CAA69}"/>
              </a:ext>
            </a:extLst>
          </p:cNvPr>
          <p:cNvCxnSpPr>
            <a:cxnSpLocks/>
          </p:cNvCxnSpPr>
          <p:nvPr/>
        </p:nvCxnSpPr>
        <p:spPr>
          <a:xfrm flipV="1">
            <a:off x="4757980" y="3512160"/>
            <a:ext cx="4153545" cy="161777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4043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t>Las </a:t>
            </a:r>
            <a:r>
              <a:rPr lang="en-GB" sz="2400" b="1" i="1" dirty="0" err="1"/>
              <a:t>vacaciones</a:t>
            </a:r>
            <a:r>
              <a:rPr lang="en-GB" sz="2400" b="1" i="1" dirty="0"/>
              <a:t> </a:t>
            </a:r>
            <a:r>
              <a:rPr lang="en-GB" sz="2400" b="1" i="1" dirty="0" err="1"/>
              <a:t>en</a:t>
            </a:r>
            <a:r>
              <a:rPr lang="en-GB" sz="2400" b="1" i="1" dirty="0"/>
              <a:t> </a:t>
            </a:r>
            <a:r>
              <a:rPr lang="en-GB" sz="2400" b="1" i="1" dirty="0" err="1"/>
              <a:t>España</a:t>
            </a:r>
            <a:r>
              <a:rPr lang="en-GB" sz="2400" b="1" i="1" dirty="0"/>
              <a:t> </a:t>
            </a:r>
            <a:r>
              <a:rPr lang="en-GB" sz="2400" b="1" i="1" dirty="0" err="1"/>
              <a:t>parecen</a:t>
            </a:r>
            <a:r>
              <a:rPr lang="en-GB" sz="2400" b="1" i="1" dirty="0"/>
              <a:t> </a:t>
            </a:r>
            <a:r>
              <a:rPr lang="en-GB" sz="2400" b="1" i="1" dirty="0" err="1"/>
              <a:t>interesantes</a:t>
            </a:r>
            <a:r>
              <a:rPr lang="en-GB" sz="2400" b="1" i="1" dirty="0"/>
              <a:t>, </a:t>
            </a:r>
            <a:r>
              <a:rPr lang="en-GB" sz="2400" b="1" i="1" dirty="0" err="1"/>
              <a:t>pero</a:t>
            </a:r>
            <a:r>
              <a:rPr lang="en-GB" sz="2400" b="1" i="1" dirty="0"/>
              <a:t> </a:t>
            </a:r>
            <a:r>
              <a:rPr lang="en-GB" sz="2400" b="1" i="1" dirty="0" err="1"/>
              <a:t>necesitas</a:t>
            </a:r>
            <a:r>
              <a:rPr lang="en-GB" sz="2400" b="1" i="1" dirty="0"/>
              <a:t> </a:t>
            </a:r>
            <a:r>
              <a:rPr lang="en-GB" sz="2400" b="1" i="1" dirty="0" err="1"/>
              <a:t>otra</a:t>
            </a:r>
            <a:r>
              <a:rPr lang="en-GB" sz="2400" b="1" i="1" dirty="0"/>
              <a:t> </a:t>
            </a:r>
            <a:r>
              <a:rPr lang="en-GB" sz="2400" b="1" i="1" dirty="0" err="1"/>
              <a:t>información</a:t>
            </a:r>
            <a:r>
              <a:rPr lang="en-GB" sz="2400" b="1" i="1" dirty="0"/>
              <a:t>. Escribes un email con </a:t>
            </a:r>
            <a:r>
              <a:rPr lang="en-GB" sz="2400" b="1" i="1" dirty="0" err="1"/>
              <a:t>preguntas</a:t>
            </a:r>
            <a:r>
              <a:rPr lang="en-GB" sz="2400" b="1" i="1" dirty="0"/>
              <a:t>.</a:t>
            </a:r>
          </a:p>
        </p:txBody>
      </p:sp>
      <p:sp>
        <p:nvSpPr>
          <p:cNvPr id="6" name="Rounded Rectangle 5"/>
          <p:cNvSpPr/>
          <p:nvPr/>
        </p:nvSpPr>
        <p:spPr>
          <a:xfrm>
            <a:off x="10897849" y="33873"/>
            <a:ext cx="1178768"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595563" y="1539834"/>
            <a:ext cx="11000874"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Hola: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Quiero</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agosto</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Debo</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estudiar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porque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mi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quiere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vivir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allí</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Tengo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preguntas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Cuántos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compañeros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estudian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cada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clase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qué</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comida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compran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las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Mi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hermana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habla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español</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pregunta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dónde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cerca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del mar o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cerca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 las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montañas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Adiós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8" name="Imagen 7">
            <a:extLst>
              <a:ext uri="{FF2B5EF4-FFF2-40B4-BE49-F238E27FC236}">
                <a16:creationId xmlns:a16="http://schemas.microsoft.com/office/drawing/2014/main" id="{13F70C24-E5C0-7C40-AEAE-CA3EDE02A708}"/>
              </a:ext>
            </a:extLst>
          </p:cNvPr>
          <p:cNvPicPr>
            <a:picLocks noChangeAspect="1"/>
          </p:cNvPicPr>
          <p:nvPr/>
        </p:nvPicPr>
        <p:blipFill>
          <a:blip r:embed="rId3"/>
          <a:stretch>
            <a:fillRect/>
          </a:stretch>
        </p:blipFill>
        <p:spPr>
          <a:xfrm rot="282507">
            <a:off x="9767718" y="849161"/>
            <a:ext cx="1236579" cy="1001629"/>
          </a:xfrm>
          <a:prstGeom prst="rect">
            <a:avLst/>
          </a:prstGeom>
        </p:spPr>
      </p:pic>
      <p:sp>
        <p:nvSpPr>
          <p:cNvPr id="9" name="Title 1"/>
          <p:cNvSpPr txBox="1">
            <a:spLocks/>
          </p:cNvSpPr>
          <p:nvPr/>
        </p:nvSpPr>
        <p:spPr>
          <a:xfrm>
            <a:off x="339290" y="1094547"/>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Escribe el email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en</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español</a:t>
            </a:r>
            <a:r>
              <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11" name="TextBox 10"/>
          <p:cNvSpPr txBox="1"/>
          <p:nvPr/>
        </p:nvSpPr>
        <p:spPr>
          <a:xfrm>
            <a:off x="8636261" y="5694818"/>
            <a:ext cx="296017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vivir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live</a:t>
            </a:r>
          </a:p>
        </p:txBody>
      </p:sp>
    </p:spTree>
    <p:extLst>
      <p:ext uri="{BB962C8B-B14F-4D97-AF65-F5344CB8AC3E}">
        <p14:creationId xmlns:p14="http://schemas.microsoft.com/office/powerpoint/2010/main" val="2783265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6040"/>
            <a:ext cx="8518358" cy="1110895"/>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1045269" y="1319959"/>
            <a:ext cx="97042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that present tense –ar verbs change depending on who the verb refers to.</a:t>
            </a:r>
          </a:p>
        </p:txBody>
      </p:sp>
      <p:sp>
        <p:nvSpPr>
          <p:cNvPr id="6" name="ZoneTexte 5">
            <a:extLst>
              <a:ext uri="{FF2B5EF4-FFF2-40B4-BE49-F238E27FC236}">
                <a16:creationId xmlns:a16="http://schemas.microsoft.com/office/drawing/2014/main" id="{9B668377-F975-440C-87D8-16236E774750}"/>
              </a:ext>
            </a:extLst>
          </p:cNvPr>
          <p:cNvSpPr txBox="1"/>
          <p:nvPr/>
        </p:nvSpPr>
        <p:spPr>
          <a:xfrm>
            <a:off x="1095580" y="4421668"/>
            <a:ext cx="10214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To mean ‘they’ with an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ar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verb,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remove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ar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and add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an</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to the stem.</a:t>
            </a:r>
          </a:p>
        </p:txBody>
      </p:sp>
      <p:sp>
        <p:nvSpPr>
          <p:cNvPr id="10" name="Organigramme : Connecteur 9">
            <a:extLst>
              <a:ext uri="{FF2B5EF4-FFF2-40B4-BE49-F238E27FC236}">
                <a16:creationId xmlns:a16="http://schemas.microsoft.com/office/drawing/2014/main" id="{7B042ED0-A99A-4817-B088-4801FB2562D4}"/>
              </a:ext>
            </a:extLst>
          </p:cNvPr>
          <p:cNvSpPr/>
          <p:nvPr/>
        </p:nvSpPr>
        <p:spPr>
          <a:xfrm>
            <a:off x="8614065" y="4321048"/>
            <a:ext cx="585020" cy="719178"/>
          </a:xfrm>
          <a:prstGeom prst="flowChartConnector">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w="19050">
                <a:solidFill>
                  <a:prstClr val="black"/>
                </a:solidFill>
              </a:ln>
              <a:solidFill>
                <a:prstClr val="white"/>
              </a:solidFill>
              <a:effectLst/>
              <a:uLnTx/>
              <a:uFillTx/>
              <a:latin typeface="Century Gothic" panose="020F0302020204030204"/>
              <a:ea typeface="+mn-ea"/>
              <a:cs typeface="+mn-cs"/>
            </a:endParaRPr>
          </a:p>
        </p:txBody>
      </p:sp>
      <p:sp>
        <p:nvSpPr>
          <p:cNvPr id="11" name="ZoneTexte 10">
            <a:extLst>
              <a:ext uri="{FF2B5EF4-FFF2-40B4-BE49-F238E27FC236}">
                <a16:creationId xmlns:a16="http://schemas.microsoft.com/office/drawing/2014/main" id="{D23524D3-9224-4D74-9CE0-4ED564673D55}"/>
              </a:ext>
            </a:extLst>
          </p:cNvPr>
          <p:cNvSpPr txBox="1"/>
          <p:nvPr/>
        </p:nvSpPr>
        <p:spPr>
          <a:xfrm>
            <a:off x="1045269" y="2443392"/>
            <a:ext cx="2888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Compare</a:t>
            </a:r>
            <a:endParaRPr kumimoji="0" lang="en-CA"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ZoneTexte 11">
            <a:extLst>
              <a:ext uri="{FF2B5EF4-FFF2-40B4-BE49-F238E27FC236}">
                <a16:creationId xmlns:a16="http://schemas.microsoft.com/office/drawing/2014/main" id="{ADDBC5CA-B42A-4441-8757-56CEB26F75B3}"/>
              </a:ext>
            </a:extLst>
          </p:cNvPr>
          <p:cNvSpPr txBox="1"/>
          <p:nvPr/>
        </p:nvSpPr>
        <p:spPr>
          <a:xfrm>
            <a:off x="1095580" y="3633833"/>
            <a:ext cx="2788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rPr>
              <a:t>Viaj</a:t>
            </a:r>
            <a:r>
              <a:rPr kumimoji="0" lang="es-E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Francia.</a:t>
            </a:r>
            <a:endPar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ZoneTexte 12">
            <a:extLst>
              <a:ext uri="{FF2B5EF4-FFF2-40B4-BE49-F238E27FC236}">
                <a16:creationId xmlns:a16="http://schemas.microsoft.com/office/drawing/2014/main" id="{631A418F-8FBD-44B7-B0B2-8A38CEA12794}"/>
              </a:ext>
            </a:extLst>
          </p:cNvPr>
          <p:cNvSpPr txBox="1"/>
          <p:nvPr/>
        </p:nvSpPr>
        <p:spPr>
          <a:xfrm>
            <a:off x="1095581" y="3130865"/>
            <a:ext cx="2788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Viaj</a:t>
            </a:r>
            <a:r>
              <a:rPr kumimoji="0" lang="es-ES" sz="2400" b="1" i="0"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Francia</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ZoneTexte 13">
            <a:extLst>
              <a:ext uri="{FF2B5EF4-FFF2-40B4-BE49-F238E27FC236}">
                <a16:creationId xmlns:a16="http://schemas.microsoft.com/office/drawing/2014/main" id="{E2DF3248-A072-4D81-9BE4-BD6F1D4F07DD}"/>
              </a:ext>
            </a:extLst>
          </p:cNvPr>
          <p:cNvSpPr txBox="1"/>
          <p:nvPr/>
        </p:nvSpPr>
        <p:spPr>
          <a:xfrm>
            <a:off x="5211590" y="3633833"/>
            <a:ext cx="3649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They travel to France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ZoneTexte 14">
            <a:extLst>
              <a:ext uri="{FF2B5EF4-FFF2-40B4-BE49-F238E27FC236}">
                <a16:creationId xmlns:a16="http://schemas.microsoft.com/office/drawing/2014/main" id="{61B46173-CA96-4662-9498-4E906F55F9B8}"/>
              </a:ext>
            </a:extLst>
          </p:cNvPr>
          <p:cNvSpPr txBox="1"/>
          <p:nvPr/>
        </p:nvSpPr>
        <p:spPr>
          <a:xfrm>
            <a:off x="5211591" y="3151867"/>
            <a:ext cx="4116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rPr>
              <a:t>S/he </a:t>
            </a:r>
            <a:r>
              <a:rPr kumimoji="0" lang="es-E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travels</a:t>
            </a:r>
            <a:r>
              <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France.</a:t>
            </a:r>
          </a:p>
        </p:txBody>
      </p:sp>
      <p:cxnSp>
        <p:nvCxnSpPr>
          <p:cNvPr id="17"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4905923" y="5378084"/>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9" name="ZoneTexte 18">
            <a:extLst>
              <a:ext uri="{FF2B5EF4-FFF2-40B4-BE49-F238E27FC236}">
                <a16:creationId xmlns:a16="http://schemas.microsoft.com/office/drawing/2014/main" id="{DE672866-C21F-4211-85B9-9E6835043FCC}"/>
              </a:ext>
            </a:extLst>
          </p:cNvPr>
          <p:cNvSpPr txBox="1"/>
          <p:nvPr/>
        </p:nvSpPr>
        <p:spPr>
          <a:xfrm>
            <a:off x="3424219" y="5100841"/>
            <a:ext cx="23033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organiz</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ZoneTexte 21">
            <a:extLst>
              <a:ext uri="{FF2B5EF4-FFF2-40B4-BE49-F238E27FC236}">
                <a16:creationId xmlns:a16="http://schemas.microsoft.com/office/drawing/2014/main" id="{A5206ADB-EE94-4E7D-BFDB-0593BD3D91F8}"/>
              </a:ext>
            </a:extLst>
          </p:cNvPr>
          <p:cNvSpPr txBox="1"/>
          <p:nvPr/>
        </p:nvSpPr>
        <p:spPr>
          <a:xfrm>
            <a:off x="6284801" y="5135563"/>
            <a:ext cx="2111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rPr>
              <a:t>organiz</a:t>
            </a:r>
            <a:r>
              <a:rPr kumimoji="0" lang="es-E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p>
        </p:txBody>
      </p:sp>
      <p:cxnSp>
        <p:nvCxnSpPr>
          <p:cNvPr id="23" name="Connecteur droit avec flèche 22">
            <a:extLst>
              <a:ext uri="{FF2B5EF4-FFF2-40B4-BE49-F238E27FC236}">
                <a16:creationId xmlns:a16="http://schemas.microsoft.com/office/drawing/2014/main" id="{2C37D334-C3E7-4E56-AAA0-9C0F4788F971}"/>
              </a:ext>
            </a:extLst>
          </p:cNvPr>
          <p:cNvCxnSpPr>
            <a:cxnSpLocks/>
          </p:cNvCxnSpPr>
          <p:nvPr/>
        </p:nvCxnSpPr>
        <p:spPr>
          <a:xfrm>
            <a:off x="4905923" y="5810908"/>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4" name="ZoneTexte 23">
            <a:extLst>
              <a:ext uri="{FF2B5EF4-FFF2-40B4-BE49-F238E27FC236}">
                <a16:creationId xmlns:a16="http://schemas.microsoft.com/office/drawing/2014/main" id="{328A0AE9-F6C6-4257-9A53-E4F69A910CEA}"/>
              </a:ext>
            </a:extLst>
          </p:cNvPr>
          <p:cNvSpPr txBox="1"/>
          <p:nvPr/>
        </p:nvSpPr>
        <p:spPr>
          <a:xfrm>
            <a:off x="3424219" y="5580075"/>
            <a:ext cx="23033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sac</a:t>
            </a:r>
            <a:r>
              <a:rPr kumimoji="0" lang="fr-CA"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ZoneTexte 24">
            <a:extLst>
              <a:ext uri="{FF2B5EF4-FFF2-40B4-BE49-F238E27FC236}">
                <a16:creationId xmlns:a16="http://schemas.microsoft.com/office/drawing/2014/main" id="{3ADEBB78-C610-4A29-8E24-9CF36D481EE5}"/>
              </a:ext>
            </a:extLst>
          </p:cNvPr>
          <p:cNvSpPr txBox="1"/>
          <p:nvPr/>
        </p:nvSpPr>
        <p:spPr>
          <a:xfrm>
            <a:off x="6348464" y="5597228"/>
            <a:ext cx="1848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rPr>
              <a:t>sac</a:t>
            </a:r>
            <a:r>
              <a:rPr kumimoji="0" lang="es-E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81496"/>
            <a:ext cx="10480964" cy="1238463"/>
          </a:xfrm>
        </p:spPr>
        <p:txBody>
          <a:bodyPr>
            <a:noAutofit/>
          </a:bodyPr>
          <a:lstStyle/>
          <a:p>
            <a:r>
              <a:rPr lang="en-CA" sz="2400" b="1" dirty="0">
                <a:solidFill>
                  <a:schemeClr val="bg1"/>
                </a:solidFill>
              </a:rPr>
              <a:t>Talking about what other people do</a:t>
            </a:r>
            <a:br>
              <a:rPr lang="en-CA" sz="2400" b="1" dirty="0">
                <a:solidFill>
                  <a:schemeClr val="bg1"/>
                </a:solidFill>
              </a:rPr>
            </a:br>
            <a:r>
              <a:rPr lang="en-GB" sz="2400" dirty="0">
                <a:solidFill>
                  <a:schemeClr val="bg1"/>
                </a:solidFill>
              </a:rPr>
              <a:t>present tense -ar verbs: 3rd person plural (-an)</a:t>
            </a:r>
            <a:r>
              <a:rPr lang="en-GB" sz="2400" dirty="0">
                <a:solidFill>
                  <a:prstClr val="white"/>
                </a:solidFill>
              </a:rPr>
              <a:t/>
            </a:r>
            <a:br>
              <a:rPr lang="en-GB" sz="2400" dirty="0">
                <a:solidFill>
                  <a:prstClr val="white"/>
                </a:solidFill>
              </a:rPr>
            </a:br>
            <a:endParaRPr lang="en-CA" sz="2400" dirty="0">
              <a:solidFill>
                <a:srgbClr val="002060"/>
              </a:solidFill>
            </a:endParaRPr>
          </a:p>
        </p:txBody>
      </p:sp>
      <p:sp>
        <p:nvSpPr>
          <p:cNvPr id="20" name="ZoneTexte 13">
            <a:extLst>
              <a:ext uri="{FF2B5EF4-FFF2-40B4-BE49-F238E27FC236}">
                <a16:creationId xmlns:a16="http://schemas.microsoft.com/office/drawing/2014/main" id="{E2DF3248-A072-4D81-9BE4-BD6F1D4F07DD}"/>
              </a:ext>
            </a:extLst>
          </p:cNvPr>
          <p:cNvSpPr txBox="1"/>
          <p:nvPr/>
        </p:nvSpPr>
        <p:spPr>
          <a:xfrm>
            <a:off x="8029464" y="5135563"/>
            <a:ext cx="2788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they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organise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ZoneTexte 13">
            <a:extLst>
              <a:ext uri="{FF2B5EF4-FFF2-40B4-BE49-F238E27FC236}">
                <a16:creationId xmlns:a16="http://schemas.microsoft.com/office/drawing/2014/main" id="{E2DF3248-A072-4D81-9BE4-BD6F1D4F07DD}"/>
              </a:ext>
            </a:extLst>
          </p:cNvPr>
          <p:cNvSpPr txBox="1"/>
          <p:nvPr/>
        </p:nvSpPr>
        <p:spPr>
          <a:xfrm>
            <a:off x="8029464" y="5578375"/>
            <a:ext cx="4162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they take (something) out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ZoneTexte 18">
            <a:extLst>
              <a:ext uri="{FF2B5EF4-FFF2-40B4-BE49-F238E27FC236}">
                <a16:creationId xmlns:a16="http://schemas.microsoft.com/office/drawing/2014/main" id="{DE672866-C21F-4211-85B9-9E6835043FCC}"/>
              </a:ext>
            </a:extLst>
          </p:cNvPr>
          <p:cNvSpPr txBox="1"/>
          <p:nvPr/>
        </p:nvSpPr>
        <p:spPr>
          <a:xfrm>
            <a:off x="1134056" y="5115193"/>
            <a:ext cx="23033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organiz</a:t>
            </a:r>
            <a:r>
              <a:rPr kumimoji="0" lang="fr-CA"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ar</a:t>
            </a:r>
            <a:endParaRPr kumimoji="0" lang="en-CA"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ZoneTexte 18">
            <a:extLst>
              <a:ext uri="{FF2B5EF4-FFF2-40B4-BE49-F238E27FC236}">
                <a16:creationId xmlns:a16="http://schemas.microsoft.com/office/drawing/2014/main" id="{DE672866-C21F-4211-85B9-9E6835043FCC}"/>
              </a:ext>
            </a:extLst>
          </p:cNvPr>
          <p:cNvSpPr txBox="1"/>
          <p:nvPr/>
        </p:nvSpPr>
        <p:spPr>
          <a:xfrm>
            <a:off x="1140439" y="5576858"/>
            <a:ext cx="23033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sac</a:t>
            </a:r>
            <a:r>
              <a:rPr kumimoji="0" lang="fr-CA"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ar</a:t>
            </a:r>
            <a:endParaRPr kumimoji="0" lang="en-CA"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690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animBg="1"/>
      <p:bldP spid="11" grpId="0"/>
      <p:bldP spid="12" grpId="0"/>
      <p:bldP spid="13" grpId="0"/>
      <p:bldP spid="14" grpId="0"/>
      <p:bldP spid="15" grpId="0"/>
      <p:bldP spid="19" grpId="0"/>
      <p:bldP spid="22" grpId="0"/>
      <p:bldP spid="24" grpId="0"/>
      <p:bldP spid="25" grpId="0"/>
      <p:bldP spid="20" grpId="0"/>
      <p:bldP spid="21"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0998210" y="7499"/>
            <a:ext cx="1117600"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922021" y="-38817"/>
            <a:ext cx="1269979" cy="503204"/>
          </a:xfrm>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46" name="TextBox 45"/>
          <p:cNvSpPr txBox="1"/>
          <p:nvPr/>
        </p:nvSpPr>
        <p:spPr>
          <a:xfrm>
            <a:off x="180942" y="92938"/>
            <a:ext cx="11236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Durante las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vacaciones</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Inés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Francia, Nuria y Pedro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están</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7" name="TextBox 46"/>
          <p:cNvSpPr txBox="1"/>
          <p:nvPr/>
        </p:nvSpPr>
        <p:spPr>
          <a:xfrm>
            <a:off x="180943" y="457305"/>
            <a:ext cx="38230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do different activities. </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8" name="Rectangle 47"/>
          <p:cNvSpPr/>
          <p:nvPr/>
        </p:nvSpPr>
        <p:spPr>
          <a:xfrm>
            <a:off x="3904715" y="448465"/>
            <a:ext cx="778020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54" name="Table 53"/>
          <p:cNvGraphicFramePr>
            <a:graphicFrameLocks noGrp="1"/>
          </p:cNvGraphicFramePr>
          <p:nvPr>
            <p:extLst/>
          </p:nvPr>
        </p:nvGraphicFramePr>
        <p:xfrm>
          <a:off x="6496317" y="1086958"/>
          <a:ext cx="4744919" cy="4911530"/>
        </p:xfrm>
        <a:graphic>
          <a:graphicData uri="http://schemas.openxmlformats.org/drawingml/2006/table">
            <a:tbl>
              <a:tblPr firstRow="1" bandRow="1">
                <a:tableStyleId>{8A107856-5554-42FB-B03E-39F5DBC370BA}</a:tableStyleId>
              </a:tblPr>
              <a:tblGrid>
                <a:gridCol w="356212">
                  <a:extLst>
                    <a:ext uri="{9D8B030D-6E8A-4147-A177-3AD203B41FA5}">
                      <a16:colId xmlns:a16="http://schemas.microsoft.com/office/drawing/2014/main" val="1877699922"/>
                    </a:ext>
                  </a:extLst>
                </a:gridCol>
                <a:gridCol w="4388707">
                  <a:extLst>
                    <a:ext uri="{9D8B030D-6E8A-4147-A177-3AD203B41FA5}">
                      <a16:colId xmlns:a16="http://schemas.microsoft.com/office/drawing/2014/main" val="2415405571"/>
                    </a:ext>
                  </a:extLst>
                </a:gridCol>
              </a:tblGrid>
              <a:tr h="636306">
                <a:tc>
                  <a:txBody>
                    <a:bodyPr/>
                    <a:lstStyle/>
                    <a:p>
                      <a:endParaRPr lang="en-GB" b="1" dirty="0">
                        <a:solidFill>
                          <a:srgbClr val="002060"/>
                        </a:solidFill>
                      </a:endParaRPr>
                    </a:p>
                  </a:txBody>
                  <a:tcPr anchor="ctr">
                    <a:noFill/>
                  </a:tcPr>
                </a:tc>
                <a:tc>
                  <a:txBody>
                    <a:bodyPr/>
                    <a:lstStyle/>
                    <a:p>
                      <a:endParaRPr lang="en-GB" b="1" dirty="0">
                        <a:solidFill>
                          <a:srgbClr val="002060"/>
                        </a:solidFill>
                      </a:endParaRPr>
                    </a:p>
                  </a:txBody>
                  <a:tcPr anchor="ctr">
                    <a:noFill/>
                  </a:tcPr>
                </a:tc>
                <a:extLst>
                  <a:ext uri="{0D108BD9-81ED-4DB2-BD59-A6C34878D82A}">
                    <a16:rowId xmlns:a16="http://schemas.microsoft.com/office/drawing/2014/main" val="924415809"/>
                  </a:ext>
                </a:extLst>
              </a:tr>
              <a:tr h="534403">
                <a:tc>
                  <a:txBody>
                    <a:bodyPr/>
                    <a:lstStyle/>
                    <a:p>
                      <a:pPr algn="ctr"/>
                      <a:r>
                        <a:rPr lang="en-GB" dirty="0">
                          <a:latin typeface="Century Gothic" panose="020B0502020202020204" pitchFamily="34" charset="0"/>
                        </a:rPr>
                        <a:t>1</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00476975"/>
                  </a:ext>
                </a:extLst>
              </a:tr>
              <a:tr h="534403">
                <a:tc>
                  <a:txBody>
                    <a:bodyPr/>
                    <a:lstStyle/>
                    <a:p>
                      <a:pPr algn="ctr"/>
                      <a:r>
                        <a:rPr lang="en-GB" dirty="0">
                          <a:latin typeface="Century Gothic" panose="020B0502020202020204" pitchFamily="34" charset="0"/>
                        </a:rPr>
                        <a:t>2</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848763795"/>
                  </a:ext>
                </a:extLst>
              </a:tr>
              <a:tr h="534403">
                <a:tc>
                  <a:txBody>
                    <a:bodyPr/>
                    <a:lstStyle/>
                    <a:p>
                      <a:pPr algn="ctr"/>
                      <a:r>
                        <a:rPr lang="en-GB" dirty="0">
                          <a:latin typeface="Century Gothic" panose="020B0502020202020204" pitchFamily="34" charset="0"/>
                        </a:rPr>
                        <a:t>3</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107030061"/>
                  </a:ext>
                </a:extLst>
              </a:tr>
              <a:tr h="534403">
                <a:tc>
                  <a:txBody>
                    <a:bodyPr/>
                    <a:lstStyle/>
                    <a:p>
                      <a:pPr algn="ctr"/>
                      <a:r>
                        <a:rPr lang="en-GB" dirty="0">
                          <a:latin typeface="Century Gothic" panose="020B0502020202020204" pitchFamily="34" charset="0"/>
                        </a:rPr>
                        <a:t>4</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067270774"/>
                  </a:ext>
                </a:extLst>
              </a:tr>
              <a:tr h="534403">
                <a:tc>
                  <a:txBody>
                    <a:bodyPr/>
                    <a:lstStyle/>
                    <a:p>
                      <a:pPr algn="ctr"/>
                      <a:r>
                        <a:rPr lang="en-GB" dirty="0">
                          <a:latin typeface="Century Gothic" panose="020B0502020202020204" pitchFamily="34" charset="0"/>
                        </a:rPr>
                        <a:t>5</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255301201"/>
                  </a:ext>
                </a:extLst>
              </a:tr>
              <a:tr h="534403">
                <a:tc>
                  <a:txBody>
                    <a:bodyPr/>
                    <a:lstStyle/>
                    <a:p>
                      <a:pPr algn="ctr"/>
                      <a:r>
                        <a:rPr lang="en-GB" dirty="0">
                          <a:latin typeface="Century Gothic" panose="020B0502020202020204" pitchFamily="34" charset="0"/>
                        </a:rPr>
                        <a:t>6</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623565507"/>
                  </a:ext>
                </a:extLst>
              </a:tr>
              <a:tr h="534403">
                <a:tc>
                  <a:txBody>
                    <a:bodyPr/>
                    <a:lstStyle/>
                    <a:p>
                      <a:pPr algn="ctr"/>
                      <a:r>
                        <a:rPr lang="en-GB" dirty="0">
                          <a:latin typeface="Century Gothic" panose="020B0502020202020204" pitchFamily="34" charset="0"/>
                        </a:rPr>
                        <a:t>7</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64601267"/>
                  </a:ext>
                </a:extLst>
              </a:tr>
              <a:tr h="534403">
                <a:tc>
                  <a:txBody>
                    <a:bodyPr/>
                    <a:lstStyle/>
                    <a:p>
                      <a:pPr algn="ctr"/>
                      <a:r>
                        <a:rPr lang="en-GB" dirty="0">
                          <a:latin typeface="Century Gothic" panose="020B0502020202020204" pitchFamily="34" charset="0"/>
                        </a:rPr>
                        <a:t>8</a:t>
                      </a:r>
                    </a:p>
                  </a:txBody>
                  <a:tcPr anchor="ct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961647291"/>
                  </a:ext>
                </a:extLst>
              </a:tr>
            </a:tbl>
          </a:graphicData>
        </a:graphic>
      </p:graphicFrame>
      <p:sp>
        <p:nvSpPr>
          <p:cNvPr id="52" name="Rectangle 51"/>
          <p:cNvSpPr/>
          <p:nvPr/>
        </p:nvSpPr>
        <p:spPr>
          <a:xfrm>
            <a:off x="6995881" y="1777152"/>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travels to the towns.</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6" name="Rectangle 55"/>
          <p:cNvSpPr/>
          <p:nvPr/>
        </p:nvSpPr>
        <p:spPr>
          <a:xfrm>
            <a:off x="7013611" y="1233810"/>
            <a:ext cx="411867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inglés)</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0" name="Rectangle 109">
            <a:extLst>
              <a:ext uri="{FF2B5EF4-FFF2-40B4-BE49-F238E27FC236}">
                <a16:creationId xmlns:a16="http://schemas.microsoft.com/office/drawing/2014/main" id="{3BB7C9BB-247C-4EDD-8D90-C1E7D5E1A8FA}"/>
              </a:ext>
            </a:extLst>
          </p:cNvPr>
          <p:cNvSpPr/>
          <p:nvPr/>
        </p:nvSpPr>
        <p:spPr>
          <a:xfrm>
            <a:off x="6995879" y="2883458"/>
            <a:ext cx="481550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travel to the islands.</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BF2B3B6B-8184-4ED3-A1C4-FC03CE260077}"/>
              </a:ext>
            </a:extLst>
          </p:cNvPr>
          <p:cNvSpPr/>
          <p:nvPr/>
        </p:nvSpPr>
        <p:spPr>
          <a:xfrm>
            <a:off x="6995881" y="2315304"/>
            <a:ext cx="36924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enjoys nature.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6F41B126-4BF7-4A86-AA84-C6B487CF3FE8}"/>
              </a:ext>
            </a:extLst>
          </p:cNvPr>
          <p:cNvSpPr/>
          <p:nvPr/>
        </p:nvSpPr>
        <p:spPr>
          <a:xfrm>
            <a:off x="7012794" y="3385284"/>
            <a:ext cx="441068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spend time on the beach.</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CD7D6186-4CA9-446C-9ED9-8FAA8C8AF37A}"/>
              </a:ext>
            </a:extLst>
          </p:cNvPr>
          <p:cNvSpPr/>
          <p:nvPr/>
        </p:nvSpPr>
        <p:spPr>
          <a:xfrm>
            <a:off x="7012794" y="3945653"/>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rides a horse.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ECDB237A-1521-4EFB-B483-3AFB776CD922}"/>
              </a:ext>
            </a:extLst>
          </p:cNvPr>
          <p:cNvSpPr/>
          <p:nvPr/>
        </p:nvSpPr>
        <p:spPr>
          <a:xfrm>
            <a:off x="7012794" y="4447184"/>
            <a:ext cx="47142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look at the sea.</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0CCE5B9C-5CED-4AA7-8AE3-64B3C5710E4C}"/>
              </a:ext>
            </a:extLst>
          </p:cNvPr>
          <p:cNvSpPr/>
          <p:nvPr/>
        </p:nvSpPr>
        <p:spPr>
          <a:xfrm>
            <a:off x="6995879" y="4995425"/>
            <a:ext cx="34706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looks for the river.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8B0B92B8-287B-498B-8379-0C0B3FB25937}"/>
              </a:ext>
            </a:extLst>
          </p:cNvPr>
          <p:cNvSpPr/>
          <p:nvPr/>
        </p:nvSpPr>
        <p:spPr>
          <a:xfrm>
            <a:off x="7012794" y="5555794"/>
            <a:ext cx="356790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ride a bike.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6" name="Tabla 5">
            <a:extLst>
              <a:ext uri="{FF2B5EF4-FFF2-40B4-BE49-F238E27FC236}">
                <a16:creationId xmlns:a16="http://schemas.microsoft.com/office/drawing/2014/main" id="{4253121A-81BE-AA41-A005-142A8817BF38}"/>
              </a:ext>
            </a:extLst>
          </p:cNvPr>
          <p:cNvGraphicFramePr>
            <a:graphicFrameLocks noGrp="1"/>
          </p:cNvGraphicFramePr>
          <p:nvPr>
            <p:extLst/>
          </p:nvPr>
        </p:nvGraphicFramePr>
        <p:xfrm>
          <a:off x="755432" y="1096567"/>
          <a:ext cx="5187934" cy="4944672"/>
        </p:xfrm>
        <a:graphic>
          <a:graphicData uri="http://schemas.openxmlformats.org/drawingml/2006/table">
            <a:tbl>
              <a:tblPr firstRow="1" bandRow="1">
                <a:tableStyleId>{5DA37D80-6434-44D0-A028-1B22A696006F}</a:tableStyleId>
              </a:tblPr>
              <a:tblGrid>
                <a:gridCol w="1047732">
                  <a:extLst>
                    <a:ext uri="{9D8B030D-6E8A-4147-A177-3AD203B41FA5}">
                      <a16:colId xmlns:a16="http://schemas.microsoft.com/office/drawing/2014/main" val="1912973351"/>
                    </a:ext>
                  </a:extLst>
                </a:gridCol>
                <a:gridCol w="2070101">
                  <a:extLst>
                    <a:ext uri="{9D8B030D-6E8A-4147-A177-3AD203B41FA5}">
                      <a16:colId xmlns:a16="http://schemas.microsoft.com/office/drawing/2014/main" val="401155602"/>
                    </a:ext>
                  </a:extLst>
                </a:gridCol>
                <a:gridCol w="2070101">
                  <a:extLst>
                    <a:ext uri="{9D8B030D-6E8A-4147-A177-3AD203B41FA5}">
                      <a16:colId xmlns:a16="http://schemas.microsoft.com/office/drawing/2014/main" val="3150035582"/>
                    </a:ext>
                  </a:extLst>
                </a:gridCol>
              </a:tblGrid>
              <a:tr h="538074">
                <a:tc>
                  <a:txBody>
                    <a:bodyPr/>
                    <a:lstStyle/>
                    <a:p>
                      <a:endParaRPr lang="x-none" dirty="0"/>
                    </a:p>
                  </a:txBody>
                  <a:tcPr/>
                </a:tc>
                <a:tc>
                  <a:txBody>
                    <a:bodyPr/>
                    <a:lstStyle/>
                    <a:p>
                      <a:pPr algn="ctr"/>
                      <a:r>
                        <a:rPr lang="x-none" dirty="0">
                          <a:solidFill>
                            <a:srgbClr val="002060"/>
                          </a:solidFill>
                        </a:rPr>
                        <a:t>Inés</a:t>
                      </a:r>
                    </a:p>
                    <a:p>
                      <a:pPr algn="ctr"/>
                      <a:r>
                        <a:rPr lang="x-none" dirty="0">
                          <a:solidFill>
                            <a:srgbClr val="002060"/>
                          </a:solidFill>
                        </a:rPr>
                        <a:t>(</a:t>
                      </a:r>
                      <a:r>
                        <a:rPr lang="x-none" i="1" dirty="0">
                          <a:solidFill>
                            <a:srgbClr val="002060"/>
                          </a:solidFill>
                        </a:rPr>
                        <a:t>she</a:t>
                      </a:r>
                      <a:r>
                        <a:rPr lang="x-none" dirty="0">
                          <a:solidFill>
                            <a:srgbClr val="002060"/>
                          </a:solidFill>
                        </a:rPr>
                        <a:t>)</a:t>
                      </a:r>
                    </a:p>
                  </a:txBody>
                  <a:tcPr/>
                </a:tc>
                <a:tc>
                  <a:txBody>
                    <a:bodyPr/>
                    <a:lstStyle/>
                    <a:p>
                      <a:pPr algn="ctr"/>
                      <a:r>
                        <a:rPr lang="x-none" dirty="0">
                          <a:solidFill>
                            <a:srgbClr val="002060"/>
                          </a:solidFill>
                        </a:rPr>
                        <a:t>Nuria y Pedro</a:t>
                      </a:r>
                    </a:p>
                    <a:p>
                      <a:pPr algn="ctr"/>
                      <a:r>
                        <a:rPr lang="x-none" dirty="0">
                          <a:solidFill>
                            <a:srgbClr val="002060"/>
                          </a:solidFill>
                        </a:rPr>
                        <a:t>(</a:t>
                      </a:r>
                      <a:r>
                        <a:rPr lang="x-none" i="1" dirty="0">
                          <a:solidFill>
                            <a:srgbClr val="002060"/>
                          </a:solidFill>
                        </a:rPr>
                        <a:t>they</a:t>
                      </a:r>
                      <a:r>
                        <a:rPr lang="x-none" dirty="0">
                          <a:solidFill>
                            <a:srgbClr val="002060"/>
                          </a:solidFill>
                        </a:rPr>
                        <a:t>)</a:t>
                      </a:r>
                    </a:p>
                  </a:txBody>
                  <a:tcPr/>
                </a:tc>
                <a:extLst>
                  <a:ext uri="{0D108BD9-81ED-4DB2-BD59-A6C34878D82A}">
                    <a16:rowId xmlns:a16="http://schemas.microsoft.com/office/drawing/2014/main" val="737711542"/>
                  </a:ext>
                </a:extLst>
              </a:tr>
              <a:tr h="538074">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764585677"/>
                  </a:ext>
                </a:extLst>
              </a:tr>
              <a:tr h="538074">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3604035600"/>
                  </a:ext>
                </a:extLst>
              </a:tr>
              <a:tr h="538074">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860114179"/>
                  </a:ext>
                </a:extLst>
              </a:tr>
              <a:tr h="538074">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3198342207"/>
                  </a:ext>
                </a:extLst>
              </a:tr>
              <a:tr h="538074">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3654657019"/>
                  </a:ext>
                </a:extLst>
              </a:tr>
              <a:tr h="538074">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64289200"/>
                  </a:ext>
                </a:extLst>
              </a:tr>
              <a:tr h="538074">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280275342"/>
                  </a:ext>
                </a:extLst>
              </a:tr>
              <a:tr h="538074">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057814787"/>
                  </a:ext>
                </a:extLst>
              </a:tr>
            </a:tbl>
          </a:graphicData>
        </a:graphic>
      </p:graphicFrame>
      <p:sp>
        <p:nvSpPr>
          <p:cNvPr id="51" name="Action Button: Custom 6">
            <a:hlinkClick r:id="" action="ppaction://noaction" highlightClick="1">
              <a:snd r:embed="rId3" name="viaja a los pueblos.wav"/>
            </a:hlinkClick>
            <a:extLst>
              <a:ext uri="{FF2B5EF4-FFF2-40B4-BE49-F238E27FC236}">
                <a16:creationId xmlns:a16="http://schemas.microsoft.com/office/drawing/2014/main" id="{9D206BF0-BC6B-3D4C-9397-37821987B887}"/>
              </a:ext>
            </a:extLst>
          </p:cNvPr>
          <p:cNvSpPr/>
          <p:nvPr/>
        </p:nvSpPr>
        <p:spPr>
          <a:xfrm>
            <a:off x="1075429" y="183036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3" name="Action Button: Custom 6">
            <a:hlinkClick r:id="" action="ppaction://noaction" highlightClick="1">
              <a:snd r:embed="rId4" name="disfruta la naturaleza.wav"/>
            </a:hlinkClick>
            <a:extLst>
              <a:ext uri="{FF2B5EF4-FFF2-40B4-BE49-F238E27FC236}">
                <a16:creationId xmlns:a16="http://schemas.microsoft.com/office/drawing/2014/main" id="{C3FDD689-DD81-BF43-ABB4-EE9C76D6EB8E}"/>
              </a:ext>
            </a:extLst>
          </p:cNvPr>
          <p:cNvSpPr/>
          <p:nvPr/>
        </p:nvSpPr>
        <p:spPr>
          <a:xfrm>
            <a:off x="1075429" y="236777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6">
            <a:hlinkClick r:id="" action="ppaction://noaction" highlightClick="1">
              <a:snd r:embed="rId5" name="viajan a las islas.wav"/>
            </a:hlinkClick>
            <a:extLst>
              <a:ext uri="{FF2B5EF4-FFF2-40B4-BE49-F238E27FC236}">
                <a16:creationId xmlns:a16="http://schemas.microsoft.com/office/drawing/2014/main" id="{C5CDC1FF-4ECE-C242-A906-622D84337DF9}"/>
              </a:ext>
            </a:extLst>
          </p:cNvPr>
          <p:cNvSpPr/>
          <p:nvPr/>
        </p:nvSpPr>
        <p:spPr>
          <a:xfrm>
            <a:off x="1089823" y="290518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7" name="Action Button: Custom 6">
            <a:hlinkClick r:id="" action="ppaction://noaction" highlightClick="1">
              <a:snd r:embed="rId6" name="pasan tiempo en la playa.wav"/>
            </a:hlinkClick>
            <a:extLst>
              <a:ext uri="{FF2B5EF4-FFF2-40B4-BE49-F238E27FC236}">
                <a16:creationId xmlns:a16="http://schemas.microsoft.com/office/drawing/2014/main" id="{A678DA2B-CF6D-9F44-8732-77E364137D98}"/>
              </a:ext>
            </a:extLst>
          </p:cNvPr>
          <p:cNvSpPr/>
          <p:nvPr/>
        </p:nvSpPr>
        <p:spPr>
          <a:xfrm>
            <a:off x="1089823" y="346572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Action Button: Custom 6">
            <a:hlinkClick r:id="" action="ppaction://noaction" highlightClick="1">
              <a:snd r:embed="rId7" name="monta a caballo.wav"/>
            </a:hlinkClick>
            <a:extLst>
              <a:ext uri="{FF2B5EF4-FFF2-40B4-BE49-F238E27FC236}">
                <a16:creationId xmlns:a16="http://schemas.microsoft.com/office/drawing/2014/main" id="{74C54D79-B03C-2D45-927B-B414CF27B46A}"/>
              </a:ext>
            </a:extLst>
          </p:cNvPr>
          <p:cNvSpPr/>
          <p:nvPr/>
        </p:nvSpPr>
        <p:spPr>
          <a:xfrm>
            <a:off x="1089823" y="398000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9" name="Action Button: Custom 6">
            <a:hlinkClick r:id="" action="ppaction://noaction" highlightClick="1">
              <a:snd r:embed="rId8" name="miran el mar.wav"/>
            </a:hlinkClick>
            <a:extLst>
              <a:ext uri="{FF2B5EF4-FFF2-40B4-BE49-F238E27FC236}">
                <a16:creationId xmlns:a16="http://schemas.microsoft.com/office/drawing/2014/main" id="{F78F7015-3EFF-3945-9048-D41E81B27CF0}"/>
              </a:ext>
            </a:extLst>
          </p:cNvPr>
          <p:cNvSpPr/>
          <p:nvPr/>
        </p:nvSpPr>
        <p:spPr>
          <a:xfrm>
            <a:off x="1089823" y="454262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0" name="Action Button: Custom 6">
            <a:hlinkClick r:id="" action="ppaction://noaction" highlightClick="1">
              <a:snd r:embed="rId9" name="busca el ri%CC%81o.wav"/>
            </a:hlinkClick>
            <a:extLst>
              <a:ext uri="{FF2B5EF4-FFF2-40B4-BE49-F238E27FC236}">
                <a16:creationId xmlns:a16="http://schemas.microsoft.com/office/drawing/2014/main" id="{9496DE94-4DBB-1E4A-8A2A-6E617528D038}"/>
              </a:ext>
            </a:extLst>
          </p:cNvPr>
          <p:cNvSpPr/>
          <p:nvPr/>
        </p:nvSpPr>
        <p:spPr>
          <a:xfrm>
            <a:off x="1089823" y="509590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Action Button: Custom 6">
            <a:hlinkClick r:id="" action="ppaction://noaction" highlightClick="1">
              <a:snd r:embed="rId10" name="montan en bicicleta.wav"/>
            </a:hlinkClick>
            <a:extLst>
              <a:ext uri="{FF2B5EF4-FFF2-40B4-BE49-F238E27FC236}">
                <a16:creationId xmlns:a16="http://schemas.microsoft.com/office/drawing/2014/main" id="{95E81A4F-8C05-DB47-A639-13921354A505}"/>
              </a:ext>
            </a:extLst>
          </p:cNvPr>
          <p:cNvSpPr/>
          <p:nvPr/>
        </p:nvSpPr>
        <p:spPr>
          <a:xfrm>
            <a:off x="1075428" y="564707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62" name="Picture 13">
            <a:extLst>
              <a:ext uri="{FF2B5EF4-FFF2-40B4-BE49-F238E27FC236}">
                <a16:creationId xmlns:a16="http://schemas.microsoft.com/office/drawing/2014/main" id="{A60E5C1B-1DC1-224D-9EBA-0222849058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1822478"/>
            <a:ext cx="322576" cy="336016"/>
          </a:xfrm>
          <a:prstGeom prst="rect">
            <a:avLst/>
          </a:prstGeom>
        </p:spPr>
      </p:pic>
      <p:pic>
        <p:nvPicPr>
          <p:cNvPr id="63" name="Picture 13">
            <a:extLst>
              <a:ext uri="{FF2B5EF4-FFF2-40B4-BE49-F238E27FC236}">
                <a16:creationId xmlns:a16="http://schemas.microsoft.com/office/drawing/2014/main" id="{03E903A2-8BE4-2644-8D3C-4035DA4B0B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2347351"/>
            <a:ext cx="322576" cy="336016"/>
          </a:xfrm>
          <a:prstGeom prst="rect">
            <a:avLst/>
          </a:prstGeom>
        </p:spPr>
      </p:pic>
      <p:pic>
        <p:nvPicPr>
          <p:cNvPr id="64" name="Picture 13">
            <a:extLst>
              <a:ext uri="{FF2B5EF4-FFF2-40B4-BE49-F238E27FC236}">
                <a16:creationId xmlns:a16="http://schemas.microsoft.com/office/drawing/2014/main" id="{7008FCDA-62C4-5B48-BA2C-67F4BD4450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2885" y="2905183"/>
            <a:ext cx="322576" cy="336016"/>
          </a:xfrm>
          <a:prstGeom prst="rect">
            <a:avLst/>
          </a:prstGeom>
        </p:spPr>
      </p:pic>
      <p:pic>
        <p:nvPicPr>
          <p:cNvPr id="65" name="Picture 13">
            <a:extLst>
              <a:ext uri="{FF2B5EF4-FFF2-40B4-BE49-F238E27FC236}">
                <a16:creationId xmlns:a16="http://schemas.microsoft.com/office/drawing/2014/main" id="{AC34DCD7-9F18-8A4D-A1A7-063CC57651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2885" y="3424840"/>
            <a:ext cx="322576" cy="336016"/>
          </a:xfrm>
          <a:prstGeom prst="rect">
            <a:avLst/>
          </a:prstGeom>
        </p:spPr>
      </p:pic>
      <p:pic>
        <p:nvPicPr>
          <p:cNvPr id="66" name="Picture 13">
            <a:extLst>
              <a:ext uri="{FF2B5EF4-FFF2-40B4-BE49-F238E27FC236}">
                <a16:creationId xmlns:a16="http://schemas.microsoft.com/office/drawing/2014/main" id="{75A2A5CA-8231-0B43-BABC-E4BD5D86F9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3980005"/>
            <a:ext cx="322576" cy="336016"/>
          </a:xfrm>
          <a:prstGeom prst="rect">
            <a:avLst/>
          </a:prstGeom>
        </p:spPr>
      </p:pic>
      <p:pic>
        <p:nvPicPr>
          <p:cNvPr id="67" name="Picture 13">
            <a:extLst>
              <a:ext uri="{FF2B5EF4-FFF2-40B4-BE49-F238E27FC236}">
                <a16:creationId xmlns:a16="http://schemas.microsoft.com/office/drawing/2014/main" id="{9575BDE3-2D87-7B4F-A2B4-310601FA85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55226" y="4542623"/>
            <a:ext cx="322576" cy="336016"/>
          </a:xfrm>
          <a:prstGeom prst="rect">
            <a:avLst/>
          </a:prstGeom>
        </p:spPr>
      </p:pic>
      <p:pic>
        <p:nvPicPr>
          <p:cNvPr id="68" name="Picture 13">
            <a:extLst>
              <a:ext uri="{FF2B5EF4-FFF2-40B4-BE49-F238E27FC236}">
                <a16:creationId xmlns:a16="http://schemas.microsoft.com/office/drawing/2014/main" id="{8E75B04C-43B5-7D45-A995-10A09AAA2F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6218" y="5075477"/>
            <a:ext cx="322576" cy="336016"/>
          </a:xfrm>
          <a:prstGeom prst="rect">
            <a:avLst/>
          </a:prstGeom>
        </p:spPr>
      </p:pic>
      <p:pic>
        <p:nvPicPr>
          <p:cNvPr id="69" name="Picture 13">
            <a:extLst>
              <a:ext uri="{FF2B5EF4-FFF2-40B4-BE49-F238E27FC236}">
                <a16:creationId xmlns:a16="http://schemas.microsoft.com/office/drawing/2014/main" id="{6CD06075-E345-1548-9FA8-845596D084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1732" y="5569817"/>
            <a:ext cx="322576" cy="336016"/>
          </a:xfrm>
          <a:prstGeom prst="rect">
            <a:avLst/>
          </a:prstGeom>
        </p:spPr>
      </p:pic>
    </p:spTree>
    <p:extLst>
      <p:ext uri="{BB962C8B-B14F-4D97-AF65-F5344CB8AC3E}">
        <p14:creationId xmlns:p14="http://schemas.microsoft.com/office/powerpoint/2010/main" val="237030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110" grpId="0"/>
      <p:bldP spid="111" grpId="0"/>
      <p:bldP spid="112" grpId="0"/>
      <p:bldP spid="113" grpId="0"/>
      <p:bldP spid="114" grpId="0"/>
      <p:bldP spid="115" grpId="0"/>
      <p:bldP spid="1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6">
            <a:extLst>
              <a:ext uri="{FF2B5EF4-FFF2-40B4-BE49-F238E27FC236}">
                <a16:creationId xmlns:a16="http://schemas.microsoft.com/office/drawing/2014/main" id="{ADB45B23-88B4-40F4-AD52-76149628997F}"/>
              </a:ext>
            </a:extLst>
          </p:cNvPr>
          <p:cNvSpPr/>
          <p:nvPr/>
        </p:nvSpPr>
        <p:spPr>
          <a:xfrm>
            <a:off x="10644996" y="159403"/>
            <a:ext cx="1286809" cy="662781"/>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781B887A-FEF2-479A-B79F-EADC8978686C}"/>
              </a:ext>
            </a:extLst>
          </p:cNvPr>
          <p:cNvSpPr txBox="1">
            <a:spLocks/>
          </p:cNvSpPr>
          <p:nvPr/>
        </p:nvSpPr>
        <p:spPr>
          <a:xfrm>
            <a:off x="10644996" y="180783"/>
            <a:ext cx="1408981"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129395" y="180783"/>
            <a:ext cx="101940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Verónica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cosas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normalmente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483500A9-84AA-40B6-BB27-4C67E031B670}"/>
              </a:ext>
            </a:extLst>
          </p:cNvPr>
          <p:cNvSpPr txBox="1"/>
          <p:nvPr/>
        </p:nvSpPr>
        <p:spPr>
          <a:xfrm>
            <a:off x="129395" y="1567985"/>
            <a:ext cx="11877811" cy="452431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Normalmente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 la capital de Perú, con mi amiga Rosa. Rosa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tienda,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julio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cuatro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 de Francia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a:t>
            </a: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aeropuerto</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ciudad.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Rosa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comida y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  </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deliciosos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ropa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apropiada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zapatos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montaña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mucho!</a:t>
            </a:r>
          </a:p>
        </p:txBody>
      </p:sp>
      <p:sp>
        <p:nvSpPr>
          <p:cNvPr id="15" name="TextBox 14">
            <a:extLst>
              <a:ext uri="{FF2B5EF4-FFF2-40B4-BE49-F238E27FC236}">
                <a16:creationId xmlns:a16="http://schemas.microsoft.com/office/drawing/2014/main" id="{095CB525-E2CC-48EE-B81F-D3759F48A9AC}"/>
              </a:ext>
            </a:extLst>
          </p:cNvPr>
          <p:cNvSpPr txBox="1"/>
          <p:nvPr/>
        </p:nvSpPr>
        <p:spPr>
          <a:xfrm>
            <a:off x="1984822" y="2463442"/>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works</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129396" y="1062920"/>
            <a:ext cx="10515600" cy="694661"/>
          </a:xfrm>
        </p:spPr>
        <p:txBody>
          <a:bodyPr>
            <a:no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Escribe </a:t>
            </a:r>
            <a:r>
              <a:rPr lang="en-GB" sz="2400" b="1" dirty="0" err="1">
                <a:solidFill>
                  <a:srgbClr val="4472C4">
                    <a:lumMod val="50000"/>
                  </a:srgbClr>
                </a:solidFill>
                <a:latin typeface="Century Gothic" panose="020F0302020204030204"/>
                <a:ea typeface="+mn-ea"/>
                <a:cs typeface="+mn-cs"/>
              </a:rPr>
              <a:t>los</a:t>
            </a:r>
            <a:r>
              <a:rPr lang="en-GB" sz="2400" b="1" dirty="0">
                <a:solidFill>
                  <a:srgbClr val="4472C4">
                    <a:lumMod val="50000"/>
                  </a:srgbClr>
                </a:solidFill>
                <a:latin typeface="Century Gothic" panose="020F0302020204030204"/>
                <a:ea typeface="+mn-ea"/>
                <a:cs typeface="+mn-cs"/>
              </a:rPr>
              <a:t> </a:t>
            </a:r>
            <a:r>
              <a:rPr lang="en-GB" sz="2400" b="1" dirty="0" err="1">
                <a:solidFill>
                  <a:srgbClr val="4472C4">
                    <a:lumMod val="50000"/>
                  </a:srgbClr>
                </a:solidFill>
                <a:latin typeface="Century Gothic" panose="020F0302020204030204"/>
                <a:ea typeface="+mn-ea"/>
                <a:cs typeface="+mn-cs"/>
              </a:rPr>
              <a:t>verbos</a:t>
            </a:r>
            <a:r>
              <a:rPr lang="en-GB" sz="2400" b="1" dirty="0">
                <a:solidFill>
                  <a:srgbClr val="4472C4">
                    <a:lumMod val="50000"/>
                  </a:srgbClr>
                </a:solidFill>
                <a:latin typeface="Century Gothic" panose="020F0302020204030204"/>
                <a:ea typeface="+mn-ea"/>
                <a:cs typeface="+mn-cs"/>
              </a:rPr>
              <a:t> </a:t>
            </a:r>
            <a:r>
              <a:rPr lang="en-GB" sz="2400" b="1" dirty="0" err="1">
                <a:solidFill>
                  <a:srgbClr val="4472C4">
                    <a:lumMod val="50000"/>
                  </a:srgbClr>
                </a:solidFill>
                <a:latin typeface="Century Gothic" panose="020F0302020204030204"/>
                <a:ea typeface="+mn-ea"/>
                <a:cs typeface="+mn-cs"/>
              </a:rPr>
              <a:t>en</a:t>
            </a:r>
            <a:r>
              <a:rPr lang="en-GB" sz="2400" b="1" dirty="0">
                <a:solidFill>
                  <a:srgbClr val="4472C4">
                    <a:lumMod val="50000"/>
                  </a:srgbClr>
                </a:solidFill>
                <a:latin typeface="Century Gothic" panose="020F0302020204030204"/>
                <a:ea typeface="+mn-ea"/>
                <a:cs typeface="+mn-cs"/>
              </a:rPr>
              <a:t> </a:t>
            </a:r>
            <a:r>
              <a:rPr lang="en-GB" sz="2400" b="1" dirty="0" err="1">
                <a:solidFill>
                  <a:srgbClr val="4472C4">
                    <a:lumMod val="50000"/>
                  </a:srgbClr>
                </a:solidFill>
                <a:latin typeface="Century Gothic" panose="020F0302020204030204"/>
                <a:ea typeface="+mn-ea"/>
                <a:cs typeface="+mn-cs"/>
              </a:rPr>
              <a:t>español</a:t>
            </a:r>
            <a:r>
              <a:rPr lang="en-GB" sz="2400" b="1" dirty="0">
                <a:solidFill>
                  <a:srgbClr val="4472C4">
                    <a:lumMod val="50000"/>
                  </a:srgbClr>
                </a:solidFill>
                <a:latin typeface="Century Gothic" panose="020F0302020204030204"/>
                <a:ea typeface="+mn-ea"/>
                <a:cs typeface="+mn-cs"/>
              </a:rPr>
              <a:t>.  </a:t>
            </a:r>
            <a:r>
              <a:rPr lang="en-GB" sz="2400" b="1" dirty="0" err="1">
                <a:solidFill>
                  <a:srgbClr val="4472C4">
                    <a:lumMod val="50000"/>
                  </a:srgbClr>
                </a:solidFill>
                <a:latin typeface="Century Gothic" panose="020F0302020204030204"/>
                <a:ea typeface="+mn-ea"/>
                <a:cs typeface="+mn-cs"/>
              </a:rPr>
              <a:t>Luego</a:t>
            </a:r>
            <a:r>
              <a:rPr lang="en-GB" sz="2400" b="1" dirty="0">
                <a:solidFill>
                  <a:srgbClr val="4472C4">
                    <a:lumMod val="50000"/>
                  </a:srgbClr>
                </a:solidFill>
                <a:latin typeface="Century Gothic" panose="020F0302020204030204"/>
                <a:ea typeface="+mn-ea"/>
                <a:cs typeface="+mn-cs"/>
              </a:rPr>
              <a:t>, </a:t>
            </a:r>
            <a:r>
              <a:rPr lang="en-GB" sz="2400" b="1" dirty="0" err="1">
                <a:solidFill>
                  <a:srgbClr val="4472C4">
                    <a:lumMod val="50000"/>
                  </a:srgbClr>
                </a:solidFill>
                <a:latin typeface="Century Gothic" panose="020F0302020204030204"/>
                <a:ea typeface="+mn-ea"/>
                <a:cs typeface="+mn-cs"/>
              </a:rPr>
              <a:t>escucha</a:t>
            </a:r>
            <a:r>
              <a:rPr lang="en-GB" sz="2400" b="1" dirty="0">
                <a:solidFill>
                  <a:srgbClr val="4472C4">
                    <a:lumMod val="50000"/>
                  </a:srgbClr>
                </a:solidFill>
                <a:latin typeface="Century Gothic" panose="020F0302020204030204"/>
                <a:ea typeface="+mn-ea"/>
                <a:cs typeface="+mn-cs"/>
              </a:rPr>
              <a:t> y </a:t>
            </a:r>
            <a:r>
              <a:rPr lang="en-GB" sz="2400" b="1" dirty="0" err="1">
                <a:solidFill>
                  <a:srgbClr val="4472C4">
                    <a:lumMod val="50000"/>
                  </a:srgbClr>
                </a:solidFill>
                <a:latin typeface="Century Gothic" panose="020F0302020204030204"/>
                <a:ea typeface="+mn-ea"/>
                <a:cs typeface="+mn-cs"/>
              </a:rPr>
              <a:t>compara</a:t>
            </a:r>
            <a:r>
              <a:rPr lang="en-GB" sz="2400" b="1" dirty="0">
                <a:solidFill>
                  <a:srgbClr val="4472C4">
                    <a:lumMod val="50000"/>
                  </a:srgbClr>
                </a:solidFill>
                <a:latin typeface="Century Gothic" panose="020F0302020204030204"/>
                <a:ea typeface="+mn-ea"/>
                <a:cs typeface="+mn-cs"/>
              </a:rPr>
              <a:t>.</a:t>
            </a:r>
            <a:endParaRPr lang="en-GB" dirty="0"/>
          </a:p>
        </p:txBody>
      </p:sp>
      <p:sp>
        <p:nvSpPr>
          <p:cNvPr id="32" name="TextBox 14">
            <a:extLst>
              <a:ext uri="{FF2B5EF4-FFF2-40B4-BE49-F238E27FC236}">
                <a16:creationId xmlns:a16="http://schemas.microsoft.com/office/drawing/2014/main" id="{1625E354-DE51-3E45-A357-23C9DE9EADA5}"/>
              </a:ext>
            </a:extLst>
          </p:cNvPr>
          <p:cNvSpPr txBox="1"/>
          <p:nvPr/>
        </p:nvSpPr>
        <p:spPr>
          <a:xfrm>
            <a:off x="7063878" y="2470466"/>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she rests</a:t>
            </a:r>
          </a:p>
        </p:txBody>
      </p:sp>
      <p:sp>
        <p:nvSpPr>
          <p:cNvPr id="33" name="TextBox 14">
            <a:extLst>
              <a:ext uri="{FF2B5EF4-FFF2-40B4-BE49-F238E27FC236}">
                <a16:creationId xmlns:a16="http://schemas.microsoft.com/office/drawing/2014/main" id="{E2F9C164-9005-1E40-A194-4F147CB5727D}"/>
              </a:ext>
            </a:extLst>
          </p:cNvPr>
          <p:cNvSpPr txBox="1"/>
          <p:nvPr/>
        </p:nvSpPr>
        <p:spPr>
          <a:xfrm>
            <a:off x="7648640" y="3206477"/>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arrive</a:t>
            </a:r>
          </a:p>
        </p:txBody>
      </p:sp>
      <p:sp>
        <p:nvSpPr>
          <p:cNvPr id="34" name="TextBox 14">
            <a:extLst>
              <a:ext uri="{FF2B5EF4-FFF2-40B4-BE49-F238E27FC236}">
                <a16:creationId xmlns:a16="http://schemas.microsoft.com/office/drawing/2014/main" id="{758ECC1C-3EFE-504C-AF89-CF9F0F68F224}"/>
              </a:ext>
            </a:extLst>
          </p:cNvPr>
          <p:cNvSpPr txBox="1"/>
          <p:nvPr/>
        </p:nvSpPr>
        <p:spPr>
          <a:xfrm>
            <a:off x="193666" y="3946784"/>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they travel</a:t>
            </a:r>
          </a:p>
        </p:txBody>
      </p:sp>
      <p:sp>
        <p:nvSpPr>
          <p:cNvPr id="35" name="TextBox 14">
            <a:extLst>
              <a:ext uri="{FF2B5EF4-FFF2-40B4-BE49-F238E27FC236}">
                <a16:creationId xmlns:a16="http://schemas.microsoft.com/office/drawing/2014/main" id="{6036015A-A71B-2A4F-BA6A-478B5B3A058E}"/>
              </a:ext>
            </a:extLst>
          </p:cNvPr>
          <p:cNvSpPr txBox="1"/>
          <p:nvPr/>
        </p:nvSpPr>
        <p:spPr>
          <a:xfrm>
            <a:off x="7907412" y="3925492"/>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buys</a:t>
            </a:r>
          </a:p>
        </p:txBody>
      </p:sp>
      <p:sp>
        <p:nvSpPr>
          <p:cNvPr id="36" name="TextBox 14">
            <a:extLst>
              <a:ext uri="{FF2B5EF4-FFF2-40B4-BE49-F238E27FC236}">
                <a16:creationId xmlns:a16="http://schemas.microsoft.com/office/drawing/2014/main" id="{C36927FD-B8A7-A741-8585-D439569A6CFD}"/>
              </a:ext>
            </a:extLst>
          </p:cNvPr>
          <p:cNvSpPr txBox="1"/>
          <p:nvPr/>
        </p:nvSpPr>
        <p:spPr>
          <a:xfrm>
            <a:off x="181003" y="4659138"/>
            <a:ext cx="217335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she prepares</a:t>
            </a:r>
          </a:p>
        </p:txBody>
      </p:sp>
      <p:sp>
        <p:nvSpPr>
          <p:cNvPr id="37" name="TextBox 14">
            <a:extLst>
              <a:ext uri="{FF2B5EF4-FFF2-40B4-BE49-F238E27FC236}">
                <a16:creationId xmlns:a16="http://schemas.microsoft.com/office/drawing/2014/main" id="{B3BF1A2B-6A34-2C46-8038-29451AB61891}"/>
              </a:ext>
            </a:extLst>
          </p:cNvPr>
          <p:cNvSpPr txBox="1"/>
          <p:nvPr/>
        </p:nvSpPr>
        <p:spPr>
          <a:xfrm>
            <a:off x="6589124" y="4654269"/>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she asks</a:t>
            </a:r>
          </a:p>
        </p:txBody>
      </p:sp>
      <p:sp>
        <p:nvSpPr>
          <p:cNvPr id="38" name="TextBox 14">
            <a:extLst>
              <a:ext uri="{FF2B5EF4-FFF2-40B4-BE49-F238E27FC236}">
                <a16:creationId xmlns:a16="http://schemas.microsoft.com/office/drawing/2014/main" id="{85AC0E01-ACAC-9B4A-BE1C-DC45C9DB39EE}"/>
              </a:ext>
            </a:extLst>
          </p:cNvPr>
          <p:cNvSpPr txBox="1"/>
          <p:nvPr/>
        </p:nvSpPr>
        <p:spPr>
          <a:xfrm>
            <a:off x="8893719" y="469874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they carry</a:t>
            </a:r>
          </a:p>
        </p:txBody>
      </p:sp>
      <p:sp>
        <p:nvSpPr>
          <p:cNvPr id="39" name="TextBox 14">
            <a:extLst>
              <a:ext uri="{FF2B5EF4-FFF2-40B4-BE49-F238E27FC236}">
                <a16:creationId xmlns:a16="http://schemas.microsoft.com/office/drawing/2014/main" id="{6D657E75-9153-2F4B-A8F0-86212BCDDB09}"/>
              </a:ext>
            </a:extLst>
          </p:cNvPr>
          <p:cNvSpPr txBox="1"/>
          <p:nvPr/>
        </p:nvSpPr>
        <p:spPr>
          <a:xfrm>
            <a:off x="2036552" y="5414510"/>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They need</a:t>
            </a:r>
          </a:p>
        </p:txBody>
      </p:sp>
      <p:sp>
        <p:nvSpPr>
          <p:cNvPr id="40" name="TextBox 14">
            <a:extLst>
              <a:ext uri="{FF2B5EF4-FFF2-40B4-BE49-F238E27FC236}">
                <a16:creationId xmlns:a16="http://schemas.microsoft.com/office/drawing/2014/main" id="{AAA7FF2E-BF93-E84A-BA97-D79F779AC6EE}"/>
              </a:ext>
            </a:extLst>
          </p:cNvPr>
          <p:cNvSpPr txBox="1"/>
          <p:nvPr/>
        </p:nvSpPr>
        <p:spPr>
          <a:xfrm>
            <a:off x="8634947" y="5434759"/>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they walk</a:t>
            </a:r>
          </a:p>
        </p:txBody>
      </p:sp>
      <p:pic>
        <p:nvPicPr>
          <p:cNvPr id="3" name="Vacaciones en Lima.wav" descr="Vacaciones en Lima.wav">
            <a:hlinkClick r:id="" action="ppaction://media"/>
            <a:extLst>
              <a:ext uri="{FF2B5EF4-FFF2-40B4-BE49-F238E27FC236}">
                <a16:creationId xmlns:a16="http://schemas.microsoft.com/office/drawing/2014/main" id="{8BE9B802-EE42-BE41-956D-FAE18200F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21254" y="822184"/>
            <a:ext cx="812800" cy="812800"/>
          </a:xfrm>
          <a:prstGeom prst="rect">
            <a:avLst/>
          </a:prstGeom>
        </p:spPr>
      </p:pic>
    </p:spTree>
    <p:extLst>
      <p:ext uri="{BB962C8B-B14F-4D97-AF65-F5344CB8AC3E}">
        <p14:creationId xmlns:p14="http://schemas.microsoft.com/office/powerpoint/2010/main" val="36595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6">
            <a:extLst>
              <a:ext uri="{FF2B5EF4-FFF2-40B4-BE49-F238E27FC236}">
                <a16:creationId xmlns:a16="http://schemas.microsoft.com/office/drawing/2014/main" id="{ADB45B23-88B4-40F4-AD52-76149628997F}"/>
              </a:ext>
            </a:extLst>
          </p:cNvPr>
          <p:cNvSpPr/>
          <p:nvPr/>
        </p:nvSpPr>
        <p:spPr>
          <a:xfrm>
            <a:off x="10644996" y="159403"/>
            <a:ext cx="1286809" cy="662781"/>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781B887A-FEF2-479A-B79F-EADC8978686C}"/>
              </a:ext>
            </a:extLst>
          </p:cNvPr>
          <p:cNvSpPr txBox="1">
            <a:spLocks/>
          </p:cNvSpPr>
          <p:nvPr/>
        </p:nvSpPr>
        <p:spPr>
          <a:xfrm>
            <a:off x="10644996" y="180783"/>
            <a:ext cx="1408981"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129395" y="180783"/>
            <a:ext cx="101940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Verónica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cosas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normalmente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483500A9-84AA-40B6-BB27-4C67E031B670}"/>
              </a:ext>
            </a:extLst>
          </p:cNvPr>
          <p:cNvSpPr txBox="1"/>
          <p:nvPr/>
        </p:nvSpPr>
        <p:spPr>
          <a:xfrm>
            <a:off x="129395" y="1567985"/>
            <a:ext cx="11877811" cy="452431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Normalmente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 la capital de Perú, con mi amiga Rosa. Rosa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tienda,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julio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cuatro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 de Francia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a:t>
            </a: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aeropuerto</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ciudad.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Rosa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comida y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  </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deliciosos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ropa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apropiada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zapatos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montaña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E60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mucho!</a:t>
            </a:r>
          </a:p>
        </p:txBody>
      </p:sp>
      <p:sp>
        <p:nvSpPr>
          <p:cNvPr id="15" name="TextBox 14">
            <a:extLst>
              <a:ext uri="{FF2B5EF4-FFF2-40B4-BE49-F238E27FC236}">
                <a16:creationId xmlns:a16="http://schemas.microsoft.com/office/drawing/2014/main" id="{095CB525-E2CC-48EE-B81F-D3759F48A9AC}"/>
              </a:ext>
            </a:extLst>
          </p:cNvPr>
          <p:cNvSpPr txBox="1"/>
          <p:nvPr/>
        </p:nvSpPr>
        <p:spPr>
          <a:xfrm>
            <a:off x="1995455" y="2470466"/>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129396" y="1062920"/>
            <a:ext cx="10515600" cy="564435"/>
          </a:xfrm>
        </p:spPr>
        <p:txBody>
          <a:bodyPr>
            <a:no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First, complete the text by translating the English words in gaps.</a:t>
            </a:r>
            <a:br>
              <a:rPr lang="en-GB" sz="2400" b="1" dirty="0">
                <a:solidFill>
                  <a:srgbClr val="4472C4">
                    <a:lumMod val="50000"/>
                  </a:srgbClr>
                </a:solidFill>
                <a:latin typeface="Century Gothic" panose="020F0302020204030204"/>
                <a:ea typeface="+mn-ea"/>
                <a:cs typeface="+mn-cs"/>
              </a:rPr>
            </a:br>
            <a:r>
              <a:rPr lang="en-GB" sz="2400" b="1" dirty="0">
                <a:solidFill>
                  <a:srgbClr val="4472C4">
                    <a:lumMod val="50000"/>
                  </a:srgbClr>
                </a:solidFill>
                <a:latin typeface="Century Gothic" panose="020F0302020204030204"/>
                <a:ea typeface="+mn-ea"/>
                <a:cs typeface="+mn-cs"/>
              </a:rPr>
              <a:t>Then, listen and check.</a:t>
            </a:r>
            <a:endParaRPr lang="en-GB" dirty="0"/>
          </a:p>
        </p:txBody>
      </p:sp>
      <p:sp>
        <p:nvSpPr>
          <p:cNvPr id="32" name="TextBox 14">
            <a:extLst>
              <a:ext uri="{FF2B5EF4-FFF2-40B4-BE49-F238E27FC236}">
                <a16:creationId xmlns:a16="http://schemas.microsoft.com/office/drawing/2014/main" id="{1625E354-DE51-3E45-A357-23C9DE9EADA5}"/>
              </a:ext>
            </a:extLst>
          </p:cNvPr>
          <p:cNvSpPr txBox="1"/>
          <p:nvPr/>
        </p:nvSpPr>
        <p:spPr>
          <a:xfrm>
            <a:off x="7063878" y="2470466"/>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descansa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14">
            <a:extLst>
              <a:ext uri="{FF2B5EF4-FFF2-40B4-BE49-F238E27FC236}">
                <a16:creationId xmlns:a16="http://schemas.microsoft.com/office/drawing/2014/main" id="{E2F9C164-9005-1E40-A194-4F147CB5727D}"/>
              </a:ext>
            </a:extLst>
          </p:cNvPr>
          <p:cNvSpPr txBox="1"/>
          <p:nvPr/>
        </p:nvSpPr>
        <p:spPr>
          <a:xfrm>
            <a:off x="7648640" y="3206477"/>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llegan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4">
            <a:extLst>
              <a:ext uri="{FF2B5EF4-FFF2-40B4-BE49-F238E27FC236}">
                <a16:creationId xmlns:a16="http://schemas.microsoft.com/office/drawing/2014/main" id="{758ECC1C-3EFE-504C-AF89-CF9F0F68F224}"/>
              </a:ext>
            </a:extLst>
          </p:cNvPr>
          <p:cNvSpPr txBox="1"/>
          <p:nvPr/>
        </p:nvSpPr>
        <p:spPr>
          <a:xfrm>
            <a:off x="193666" y="3946784"/>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14">
            <a:extLst>
              <a:ext uri="{FF2B5EF4-FFF2-40B4-BE49-F238E27FC236}">
                <a16:creationId xmlns:a16="http://schemas.microsoft.com/office/drawing/2014/main" id="{6036015A-A71B-2A4F-BA6A-478B5B3A058E}"/>
              </a:ext>
            </a:extLst>
          </p:cNvPr>
          <p:cNvSpPr txBox="1"/>
          <p:nvPr/>
        </p:nvSpPr>
        <p:spPr>
          <a:xfrm>
            <a:off x="7792407" y="3962737"/>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14">
            <a:extLst>
              <a:ext uri="{FF2B5EF4-FFF2-40B4-BE49-F238E27FC236}">
                <a16:creationId xmlns:a16="http://schemas.microsoft.com/office/drawing/2014/main" id="{C36927FD-B8A7-A741-8585-D439569A6CFD}"/>
              </a:ext>
            </a:extLst>
          </p:cNvPr>
          <p:cNvSpPr txBox="1"/>
          <p:nvPr/>
        </p:nvSpPr>
        <p:spPr>
          <a:xfrm>
            <a:off x="181003" y="4659138"/>
            <a:ext cx="217335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prepara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14">
            <a:extLst>
              <a:ext uri="{FF2B5EF4-FFF2-40B4-BE49-F238E27FC236}">
                <a16:creationId xmlns:a16="http://schemas.microsoft.com/office/drawing/2014/main" id="{B3BF1A2B-6A34-2C46-8038-29451AB61891}"/>
              </a:ext>
            </a:extLst>
          </p:cNvPr>
          <p:cNvSpPr txBox="1"/>
          <p:nvPr/>
        </p:nvSpPr>
        <p:spPr>
          <a:xfrm>
            <a:off x="6576029" y="4700191"/>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14">
            <a:extLst>
              <a:ext uri="{FF2B5EF4-FFF2-40B4-BE49-F238E27FC236}">
                <a16:creationId xmlns:a16="http://schemas.microsoft.com/office/drawing/2014/main" id="{85AC0E01-ACAC-9B4A-BE1C-DC45C9DB39EE}"/>
              </a:ext>
            </a:extLst>
          </p:cNvPr>
          <p:cNvSpPr txBox="1"/>
          <p:nvPr/>
        </p:nvSpPr>
        <p:spPr>
          <a:xfrm>
            <a:off x="8904570" y="469874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14">
            <a:extLst>
              <a:ext uri="{FF2B5EF4-FFF2-40B4-BE49-F238E27FC236}">
                <a16:creationId xmlns:a16="http://schemas.microsoft.com/office/drawing/2014/main" id="{6D657E75-9153-2F4B-A8F0-86212BCDDB09}"/>
              </a:ext>
            </a:extLst>
          </p:cNvPr>
          <p:cNvSpPr txBox="1"/>
          <p:nvPr/>
        </p:nvSpPr>
        <p:spPr>
          <a:xfrm>
            <a:off x="1995455" y="5414510"/>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Necesitan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14">
            <a:extLst>
              <a:ext uri="{FF2B5EF4-FFF2-40B4-BE49-F238E27FC236}">
                <a16:creationId xmlns:a16="http://schemas.microsoft.com/office/drawing/2014/main" id="{AAA7FF2E-BF93-E84A-BA97-D79F779AC6EE}"/>
              </a:ext>
            </a:extLst>
          </p:cNvPr>
          <p:cNvSpPr txBox="1"/>
          <p:nvPr/>
        </p:nvSpPr>
        <p:spPr>
          <a:xfrm>
            <a:off x="8634947" y="545500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caminan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609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6">
            <a:extLst>
              <a:ext uri="{FF2B5EF4-FFF2-40B4-BE49-F238E27FC236}">
                <a16:creationId xmlns:a16="http://schemas.microsoft.com/office/drawing/2014/main" id="{ADB45B23-88B4-40F4-AD52-76149628997F}"/>
              </a:ext>
            </a:extLst>
          </p:cNvPr>
          <p:cNvSpPr/>
          <p:nvPr/>
        </p:nvSpPr>
        <p:spPr>
          <a:xfrm>
            <a:off x="10644996" y="159403"/>
            <a:ext cx="1286809" cy="662781"/>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129395" y="180783"/>
            <a:ext cx="101940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Entiendes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Lee las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las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483500A9-84AA-40B6-BB27-4C67E031B670}"/>
              </a:ext>
            </a:extLst>
          </p:cNvPr>
          <p:cNvSpPr txBox="1"/>
          <p:nvPr/>
        </p:nvSpPr>
        <p:spPr>
          <a:xfrm>
            <a:off x="199110" y="682294"/>
            <a:ext cx="6609904" cy="5658216"/>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Normalmente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 la capital de Perú, con mi amiga Rosa. Rosa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tienda,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pero</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descansa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julio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cuatro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 de Francia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llegan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a:t>
            </a: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aeropuerto</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viajan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ciudad.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Rosa</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compra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comida y</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prepara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deliciosos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Cada vez pregunta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llevan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ropa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apropiada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Necesitan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zapatos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montaña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caminan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mucho!</a:t>
            </a:r>
          </a:p>
        </p:txBody>
      </p:sp>
      <p:graphicFrame>
        <p:nvGraphicFramePr>
          <p:cNvPr id="5" name="Tabla 4">
            <a:extLst>
              <a:ext uri="{FF2B5EF4-FFF2-40B4-BE49-F238E27FC236}">
                <a16:creationId xmlns:a16="http://schemas.microsoft.com/office/drawing/2014/main" id="{DAA54F75-02EB-B14B-8D95-943B2B4DEA7A}"/>
              </a:ext>
            </a:extLst>
          </p:cNvPr>
          <p:cNvGraphicFramePr>
            <a:graphicFrameLocks noGrp="1"/>
          </p:cNvGraphicFramePr>
          <p:nvPr>
            <p:extLst/>
          </p:nvPr>
        </p:nvGraphicFramePr>
        <p:xfrm>
          <a:off x="7341705" y="1046923"/>
          <a:ext cx="4490442" cy="5001196"/>
        </p:xfrm>
        <a:graphic>
          <a:graphicData uri="http://schemas.openxmlformats.org/drawingml/2006/table">
            <a:tbl>
              <a:tblPr firstRow="1" bandRow="1">
                <a:tableStyleId>{5DA37D80-6434-44D0-A028-1B22A696006F}</a:tableStyleId>
              </a:tblPr>
              <a:tblGrid>
                <a:gridCol w="477078">
                  <a:extLst>
                    <a:ext uri="{9D8B030D-6E8A-4147-A177-3AD203B41FA5}">
                      <a16:colId xmlns:a16="http://schemas.microsoft.com/office/drawing/2014/main" val="1271479022"/>
                    </a:ext>
                  </a:extLst>
                </a:gridCol>
                <a:gridCol w="2006682">
                  <a:extLst>
                    <a:ext uri="{9D8B030D-6E8A-4147-A177-3AD203B41FA5}">
                      <a16:colId xmlns:a16="http://schemas.microsoft.com/office/drawing/2014/main" val="1962965647"/>
                    </a:ext>
                  </a:extLst>
                </a:gridCol>
                <a:gridCol w="2006682">
                  <a:extLst>
                    <a:ext uri="{9D8B030D-6E8A-4147-A177-3AD203B41FA5}">
                      <a16:colId xmlns:a16="http://schemas.microsoft.com/office/drawing/2014/main" val="429920065"/>
                    </a:ext>
                  </a:extLst>
                </a:gridCol>
              </a:tblGrid>
              <a:tr h="540222">
                <a:tc>
                  <a:txBody>
                    <a:bodyPr/>
                    <a:lstStyle/>
                    <a:p>
                      <a:endParaRPr lang="x-none" dirty="0"/>
                    </a:p>
                  </a:txBody>
                  <a:tcPr/>
                </a:tc>
                <a:tc>
                  <a:txBody>
                    <a:bodyPr/>
                    <a:lstStyle/>
                    <a:p>
                      <a:pPr algn="ctr"/>
                      <a:r>
                        <a:rPr lang="x-none" dirty="0">
                          <a:solidFill>
                            <a:srgbClr val="002060"/>
                          </a:solidFill>
                        </a:rPr>
                        <a:t>Preguntas</a:t>
                      </a:r>
                    </a:p>
                  </a:txBody>
                  <a:tcPr/>
                </a:tc>
                <a:tc>
                  <a:txBody>
                    <a:bodyPr/>
                    <a:lstStyle/>
                    <a:p>
                      <a:pPr algn="ctr"/>
                      <a:r>
                        <a:rPr lang="x-none" dirty="0">
                          <a:solidFill>
                            <a:srgbClr val="002060"/>
                          </a:solidFill>
                        </a:rPr>
                        <a:t>Respuestas</a:t>
                      </a:r>
                    </a:p>
                  </a:txBody>
                  <a:tcPr/>
                </a:tc>
                <a:extLst>
                  <a:ext uri="{0D108BD9-81ED-4DB2-BD59-A6C34878D82A}">
                    <a16:rowId xmlns:a16="http://schemas.microsoft.com/office/drawing/2014/main" val="441770274"/>
                  </a:ext>
                </a:extLst>
              </a:tr>
              <a:tr h="762650">
                <a:tc>
                  <a:txBody>
                    <a:bodyPr/>
                    <a:lstStyle/>
                    <a:p>
                      <a:pPr algn="ctr"/>
                      <a:endParaRPr lang="x-none" dirty="0">
                        <a:solidFill>
                          <a:srgbClr val="002060"/>
                        </a:solidFill>
                      </a:endParaRPr>
                    </a:p>
                    <a:p>
                      <a:pPr algn="ctr"/>
                      <a:r>
                        <a:rPr lang="x-none" dirty="0">
                          <a:solidFill>
                            <a:srgbClr val="002060"/>
                          </a:solidFill>
                        </a:rPr>
                        <a:t>1</a:t>
                      </a:r>
                    </a:p>
                  </a:txBody>
                  <a:tcPr/>
                </a:tc>
                <a:tc>
                  <a:txBody>
                    <a:bodyPr/>
                    <a:lstStyle/>
                    <a:p>
                      <a:pPr algn="l"/>
                      <a:r>
                        <a:rPr lang="x-none" dirty="0">
                          <a:solidFill>
                            <a:srgbClr val="002060"/>
                          </a:solidFill>
                        </a:rPr>
                        <a:t>¿Dónde trabaja Rosa?</a:t>
                      </a:r>
                    </a:p>
                  </a:txBody>
                  <a:tcPr anchor="ctr"/>
                </a:tc>
                <a:tc>
                  <a:txBody>
                    <a:bodyPr/>
                    <a:lstStyle/>
                    <a:p>
                      <a:pPr algn="l"/>
                      <a:endParaRPr lang="x-none" dirty="0"/>
                    </a:p>
                    <a:p>
                      <a:pPr algn="l"/>
                      <a:endParaRPr lang="x-none" dirty="0"/>
                    </a:p>
                  </a:txBody>
                  <a:tcPr/>
                </a:tc>
                <a:extLst>
                  <a:ext uri="{0D108BD9-81ED-4DB2-BD59-A6C34878D82A}">
                    <a16:rowId xmlns:a16="http://schemas.microsoft.com/office/drawing/2014/main" val="1150359490"/>
                  </a:ext>
                </a:extLst>
              </a:tr>
              <a:tr h="924581">
                <a:tc>
                  <a:txBody>
                    <a:bodyPr/>
                    <a:lstStyle/>
                    <a:p>
                      <a:pPr algn="ctr"/>
                      <a:endParaRPr lang="x-none" dirty="0">
                        <a:solidFill>
                          <a:srgbClr val="002060"/>
                        </a:solidFill>
                      </a:endParaRPr>
                    </a:p>
                    <a:p>
                      <a:pPr algn="ctr"/>
                      <a:r>
                        <a:rPr lang="x-none" dirty="0">
                          <a:solidFill>
                            <a:srgbClr val="002060"/>
                          </a:solidFill>
                        </a:rPr>
                        <a:t>2</a:t>
                      </a:r>
                    </a:p>
                  </a:txBody>
                  <a:tcPr/>
                </a:tc>
                <a:tc>
                  <a:txBody>
                    <a:bodyPr/>
                    <a:lstStyle/>
                    <a:p>
                      <a:pPr algn="l"/>
                      <a:r>
                        <a:rPr lang="x-none" dirty="0">
                          <a:solidFill>
                            <a:srgbClr val="002060"/>
                          </a:solidFill>
                        </a:rPr>
                        <a:t>¿Cuándo llegan los amigos de Francia?</a:t>
                      </a:r>
                    </a:p>
                  </a:txBody>
                  <a:tcPr anchor="ctr"/>
                </a:tc>
                <a:tc>
                  <a:txBody>
                    <a:bodyPr/>
                    <a:lstStyle/>
                    <a:p>
                      <a:pPr algn="l"/>
                      <a:endParaRPr lang="x-none"/>
                    </a:p>
                  </a:txBody>
                  <a:tcPr/>
                </a:tc>
                <a:extLst>
                  <a:ext uri="{0D108BD9-81ED-4DB2-BD59-A6C34878D82A}">
                    <a16:rowId xmlns:a16="http://schemas.microsoft.com/office/drawing/2014/main" val="741961398"/>
                  </a:ext>
                </a:extLst>
              </a:tr>
              <a:tr h="924581">
                <a:tc>
                  <a:txBody>
                    <a:bodyPr/>
                    <a:lstStyle/>
                    <a:p>
                      <a:pPr algn="ctr"/>
                      <a:endParaRPr lang="x-none" dirty="0">
                        <a:solidFill>
                          <a:srgbClr val="002060"/>
                        </a:solidFill>
                      </a:endParaRPr>
                    </a:p>
                    <a:p>
                      <a:pPr algn="ctr"/>
                      <a:r>
                        <a:rPr lang="x-none" dirty="0">
                          <a:solidFill>
                            <a:srgbClr val="002060"/>
                          </a:solidFill>
                        </a:rPr>
                        <a:t>3</a:t>
                      </a:r>
                    </a:p>
                  </a:txBody>
                  <a:tcPr/>
                </a:tc>
                <a:tc>
                  <a:txBody>
                    <a:bodyPr/>
                    <a:lstStyle/>
                    <a:p>
                      <a:pPr algn="l"/>
                      <a:r>
                        <a:rPr lang="x-none" dirty="0">
                          <a:solidFill>
                            <a:srgbClr val="002060"/>
                          </a:solidFill>
                        </a:rPr>
                        <a:t>¿Cuántos amigos llegan?</a:t>
                      </a:r>
                    </a:p>
                  </a:txBody>
                  <a:tcPr anchor="ctr"/>
                </a:tc>
                <a:tc>
                  <a:txBody>
                    <a:bodyPr/>
                    <a:lstStyle/>
                    <a:p>
                      <a:pPr algn="l"/>
                      <a:endParaRPr lang="x-none"/>
                    </a:p>
                  </a:txBody>
                  <a:tcPr/>
                </a:tc>
                <a:extLst>
                  <a:ext uri="{0D108BD9-81ED-4DB2-BD59-A6C34878D82A}">
                    <a16:rowId xmlns:a16="http://schemas.microsoft.com/office/drawing/2014/main" val="679337098"/>
                  </a:ext>
                </a:extLst>
              </a:tr>
              <a:tr h="924581">
                <a:tc>
                  <a:txBody>
                    <a:bodyPr/>
                    <a:lstStyle/>
                    <a:p>
                      <a:pPr algn="ctr"/>
                      <a:endParaRPr lang="x-none" dirty="0">
                        <a:solidFill>
                          <a:srgbClr val="002060"/>
                        </a:solidFill>
                      </a:endParaRPr>
                    </a:p>
                    <a:p>
                      <a:pPr algn="ctr"/>
                      <a:r>
                        <a:rPr lang="x-none" dirty="0">
                          <a:solidFill>
                            <a:srgbClr val="002060"/>
                          </a:solidFill>
                        </a:rPr>
                        <a:t>4</a:t>
                      </a:r>
                    </a:p>
                  </a:txBody>
                  <a:tcPr/>
                </a:tc>
                <a:tc>
                  <a:txBody>
                    <a:bodyPr/>
                    <a:lstStyle/>
                    <a:p>
                      <a:pPr algn="l"/>
                      <a:r>
                        <a:rPr lang="x-none" dirty="0">
                          <a:solidFill>
                            <a:srgbClr val="002060"/>
                          </a:solidFill>
                        </a:rPr>
                        <a:t>¿Cómo viajan a la ciudad?</a:t>
                      </a:r>
                    </a:p>
                  </a:txBody>
                  <a:tcPr anchor="ctr"/>
                </a:tc>
                <a:tc>
                  <a:txBody>
                    <a:bodyPr/>
                    <a:lstStyle/>
                    <a:p>
                      <a:pPr algn="l"/>
                      <a:endParaRPr lang="x-none" dirty="0"/>
                    </a:p>
                  </a:txBody>
                  <a:tcPr/>
                </a:tc>
                <a:extLst>
                  <a:ext uri="{0D108BD9-81ED-4DB2-BD59-A6C34878D82A}">
                    <a16:rowId xmlns:a16="http://schemas.microsoft.com/office/drawing/2014/main" val="1533903574"/>
                  </a:ext>
                </a:extLst>
              </a:tr>
              <a:tr h="924581">
                <a:tc>
                  <a:txBody>
                    <a:bodyPr/>
                    <a:lstStyle/>
                    <a:p>
                      <a:pPr algn="ctr"/>
                      <a:endParaRPr lang="x-none" dirty="0">
                        <a:solidFill>
                          <a:srgbClr val="002060"/>
                        </a:solidFill>
                      </a:endParaRPr>
                    </a:p>
                    <a:p>
                      <a:pPr algn="ctr"/>
                      <a:r>
                        <a:rPr lang="x-none" dirty="0">
                          <a:solidFill>
                            <a:srgbClr val="002060"/>
                          </a:solidFill>
                        </a:rPr>
                        <a:t>5</a:t>
                      </a:r>
                    </a:p>
                  </a:txBody>
                  <a:tcPr/>
                </a:tc>
                <a:tc>
                  <a:txBody>
                    <a:bodyPr/>
                    <a:lstStyle/>
                    <a:p>
                      <a:pPr algn="l"/>
                      <a:r>
                        <a:rPr lang="x-none" dirty="0">
                          <a:solidFill>
                            <a:srgbClr val="002060"/>
                          </a:solidFill>
                        </a:rPr>
                        <a:t>¿Qué necesitan los amigos?</a:t>
                      </a:r>
                    </a:p>
                  </a:txBody>
                  <a:tcPr anchor="ctr"/>
                </a:tc>
                <a:tc>
                  <a:txBody>
                    <a:bodyPr/>
                    <a:lstStyle/>
                    <a:p>
                      <a:pPr algn="l"/>
                      <a:endParaRPr lang="x-none" dirty="0"/>
                    </a:p>
                  </a:txBody>
                  <a:tcPr/>
                </a:tc>
                <a:extLst>
                  <a:ext uri="{0D108BD9-81ED-4DB2-BD59-A6C34878D82A}">
                    <a16:rowId xmlns:a16="http://schemas.microsoft.com/office/drawing/2014/main" val="1784559585"/>
                  </a:ext>
                </a:extLst>
              </a:tr>
            </a:tbl>
          </a:graphicData>
        </a:graphic>
      </p:graphicFrame>
      <p:sp>
        <p:nvSpPr>
          <p:cNvPr id="8" name="CuadroTexto 7">
            <a:extLst>
              <a:ext uri="{FF2B5EF4-FFF2-40B4-BE49-F238E27FC236}">
                <a16:creationId xmlns:a16="http://schemas.microsoft.com/office/drawing/2014/main" id="{612885D4-C187-A545-AB31-BE580536E3D8}"/>
              </a:ext>
            </a:extLst>
          </p:cNvPr>
          <p:cNvSpPr txBox="1"/>
          <p:nvPr/>
        </p:nvSpPr>
        <p:spPr>
          <a:xfrm>
            <a:off x="9878024" y="1646573"/>
            <a:ext cx="16622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1" u="none" strike="noStrike" kern="1200" cap="none" spc="0" normalizeH="0" baseline="0" noProof="0" dirty="0">
                <a:ln>
                  <a:noFill/>
                </a:ln>
                <a:solidFill>
                  <a:srgbClr val="002060"/>
                </a:solidFill>
                <a:effectLst/>
                <a:uLnTx/>
                <a:uFillTx/>
                <a:latin typeface="Century Gothic" panose="020F0302020204030204"/>
                <a:ea typeface="+mn-ea"/>
                <a:cs typeface="+mn-cs"/>
              </a:rPr>
              <a:t>Trabaja en una tienda.</a:t>
            </a:r>
          </a:p>
        </p:txBody>
      </p:sp>
      <p:sp>
        <p:nvSpPr>
          <p:cNvPr id="22" name="CuadroTexto 21">
            <a:extLst>
              <a:ext uri="{FF2B5EF4-FFF2-40B4-BE49-F238E27FC236}">
                <a16:creationId xmlns:a16="http://schemas.microsoft.com/office/drawing/2014/main" id="{7C1F7538-9717-3D4D-9955-3D69D213F2FE}"/>
              </a:ext>
            </a:extLst>
          </p:cNvPr>
          <p:cNvSpPr txBox="1"/>
          <p:nvPr/>
        </p:nvSpPr>
        <p:spPr>
          <a:xfrm>
            <a:off x="9900513" y="2433663"/>
            <a:ext cx="16622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1" u="none" strike="noStrike" kern="1200" cap="none" spc="0" normalizeH="0" baseline="0" noProof="0" dirty="0">
                <a:ln>
                  <a:noFill/>
                </a:ln>
                <a:solidFill>
                  <a:srgbClr val="002060"/>
                </a:solidFill>
                <a:effectLst/>
                <a:uLnTx/>
                <a:uFillTx/>
                <a:latin typeface="Century Gothic" panose="020F0302020204030204"/>
                <a:ea typeface="+mn-ea"/>
                <a:cs typeface="+mn-cs"/>
              </a:rPr>
              <a:t>Llegan </a:t>
            </a:r>
            <a:r>
              <a:rPr kumimoji="0" lang="en-GB" sz="1800" b="0" i="1" u="none" strike="noStrike" kern="1200" cap="none" spc="0" normalizeH="0" baseline="0" noProof="0" dirty="0" err="1">
                <a:ln>
                  <a:noFill/>
                </a:ln>
                <a:solidFill>
                  <a:srgbClr val="002060"/>
                </a:solidFill>
                <a:effectLst/>
                <a:uLnTx/>
                <a:uFillTx/>
                <a:latin typeface="Century Gothic" panose="020F0302020204030204"/>
                <a:ea typeface="+mn-ea"/>
                <a:cs typeface="+mn-cs"/>
              </a:rPr>
              <a:t>cada</a:t>
            </a:r>
            <a:r>
              <a:rPr kumimoji="0" lang="x-none" sz="1800" b="0" i="1" u="none" strike="noStrike" kern="1200" cap="none" spc="0" normalizeH="0" baseline="0" noProof="0" dirty="0">
                <a:ln>
                  <a:noFill/>
                </a:ln>
                <a:solidFill>
                  <a:srgbClr val="002060"/>
                </a:solidFill>
                <a:effectLst/>
                <a:uLnTx/>
                <a:uFillTx/>
                <a:latin typeface="Century Gothic" panose="020F0302020204030204"/>
                <a:ea typeface="+mn-ea"/>
                <a:cs typeface="+mn-cs"/>
              </a:rPr>
              <a:t> julio.</a:t>
            </a:r>
          </a:p>
        </p:txBody>
      </p:sp>
      <p:sp>
        <p:nvSpPr>
          <p:cNvPr id="23" name="CuadroTexto 22">
            <a:extLst>
              <a:ext uri="{FF2B5EF4-FFF2-40B4-BE49-F238E27FC236}">
                <a16:creationId xmlns:a16="http://schemas.microsoft.com/office/drawing/2014/main" id="{CDF80711-66C4-4346-8A58-105361B44AA2}"/>
              </a:ext>
            </a:extLst>
          </p:cNvPr>
          <p:cNvSpPr txBox="1"/>
          <p:nvPr/>
        </p:nvSpPr>
        <p:spPr>
          <a:xfrm>
            <a:off x="9878024" y="3361510"/>
            <a:ext cx="19121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1" u="none" strike="noStrike" kern="1200" cap="none" spc="0" normalizeH="0" baseline="0" noProof="0" dirty="0">
                <a:ln>
                  <a:noFill/>
                </a:ln>
                <a:solidFill>
                  <a:srgbClr val="002060"/>
                </a:solidFill>
                <a:effectLst/>
                <a:uLnTx/>
                <a:uFillTx/>
                <a:latin typeface="Century Gothic" panose="020F0302020204030204"/>
                <a:ea typeface="+mn-ea"/>
                <a:cs typeface="+mn-cs"/>
              </a:rPr>
              <a:t>Llegan cuatro amigos.</a:t>
            </a:r>
          </a:p>
        </p:txBody>
      </p:sp>
      <p:sp>
        <p:nvSpPr>
          <p:cNvPr id="24" name="CuadroTexto 23">
            <a:extLst>
              <a:ext uri="{FF2B5EF4-FFF2-40B4-BE49-F238E27FC236}">
                <a16:creationId xmlns:a16="http://schemas.microsoft.com/office/drawing/2014/main" id="{B7C61FD4-FD96-3145-A486-A23C31E2C87F}"/>
              </a:ext>
            </a:extLst>
          </p:cNvPr>
          <p:cNvSpPr txBox="1"/>
          <p:nvPr/>
        </p:nvSpPr>
        <p:spPr>
          <a:xfrm>
            <a:off x="9878024" y="4307953"/>
            <a:ext cx="19121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1" u="none" strike="noStrike" kern="1200" cap="none" spc="0" normalizeH="0" baseline="0" noProof="0" dirty="0">
                <a:ln>
                  <a:noFill/>
                </a:ln>
                <a:solidFill>
                  <a:srgbClr val="002060"/>
                </a:solidFill>
                <a:effectLst/>
                <a:uLnTx/>
                <a:uFillTx/>
                <a:latin typeface="Century Gothic" panose="020F0302020204030204"/>
                <a:ea typeface="+mn-ea"/>
                <a:cs typeface="+mn-cs"/>
              </a:rPr>
              <a:t>Viajan en coche.</a:t>
            </a:r>
          </a:p>
        </p:txBody>
      </p:sp>
      <p:sp>
        <p:nvSpPr>
          <p:cNvPr id="25" name="CuadroTexto 24">
            <a:extLst>
              <a:ext uri="{FF2B5EF4-FFF2-40B4-BE49-F238E27FC236}">
                <a16:creationId xmlns:a16="http://schemas.microsoft.com/office/drawing/2014/main" id="{E2350856-34D3-AF48-94E0-F115C99E3696}"/>
              </a:ext>
            </a:extLst>
          </p:cNvPr>
          <p:cNvSpPr txBox="1"/>
          <p:nvPr/>
        </p:nvSpPr>
        <p:spPr>
          <a:xfrm>
            <a:off x="9874937" y="5152080"/>
            <a:ext cx="20568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1" u="none" strike="noStrike" kern="1200" cap="none" spc="0" normalizeH="0" baseline="0" noProof="0" dirty="0">
                <a:ln>
                  <a:noFill/>
                </a:ln>
                <a:solidFill>
                  <a:srgbClr val="002060"/>
                </a:solidFill>
                <a:effectLst/>
                <a:uLnTx/>
                <a:uFillTx/>
                <a:latin typeface="Century Gothic" panose="020F0302020204030204"/>
                <a:ea typeface="+mn-ea"/>
                <a:cs typeface="+mn-cs"/>
              </a:rPr>
              <a:t>Necesitan zapatos de montaña</a:t>
            </a:r>
            <a:r>
              <a:rPr kumimoji="0" lang="en-GB" sz="1800" b="0" i="1"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x-none" sz="1800" b="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ítulo 1">
            <a:extLst>
              <a:ext uri="{FF2B5EF4-FFF2-40B4-BE49-F238E27FC236}">
                <a16:creationId xmlns:a16="http://schemas.microsoft.com/office/drawing/2014/main" id="{A7A3E895-45FB-894C-9EF2-B55BD64BCBED}"/>
              </a:ext>
            </a:extLst>
          </p:cNvPr>
          <p:cNvSpPr>
            <a:spLocks noGrp="1"/>
          </p:cNvSpPr>
          <p:nvPr>
            <p:ph type="title"/>
          </p:nvPr>
        </p:nvSpPr>
        <p:spPr>
          <a:xfrm>
            <a:off x="10706080" y="289688"/>
            <a:ext cx="1225725" cy="457123"/>
          </a:xfrm>
        </p:spPr>
        <p:txBody>
          <a:bodyPr>
            <a:noAutofit/>
          </a:bodyPr>
          <a:lstStyle/>
          <a:p>
            <a:r>
              <a:rPr lang="en-GB" sz="2000" b="1" dirty="0">
                <a:solidFill>
                  <a:prstClr val="white"/>
                </a:solidFill>
              </a:rPr>
              <a:t>leer / </a:t>
            </a:r>
            <a:r>
              <a:rPr lang="en-GB" sz="2000" b="1" dirty="0" err="1">
                <a:solidFill>
                  <a:prstClr val="white"/>
                </a:solidFill>
              </a:rPr>
              <a:t>escribir</a:t>
            </a:r>
            <a:endParaRPr lang="x-none" sz="2000" dirty="0"/>
          </a:p>
        </p:txBody>
      </p:sp>
    </p:spTree>
    <p:extLst>
      <p:ext uri="{BB962C8B-B14F-4D97-AF65-F5344CB8AC3E}">
        <p14:creationId xmlns:p14="http://schemas.microsoft.com/office/powerpoint/2010/main" val="309615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6" y="98082"/>
            <a:ext cx="10046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Marta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disfruta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vacaciones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mar.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Participa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actividades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los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hermanos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participan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otras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actividades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7" name="Rounded Rectangle 76"/>
          <p:cNvSpPr/>
          <p:nvPr/>
        </p:nvSpPr>
        <p:spPr>
          <a:xfrm>
            <a:off x="10783019" y="159403"/>
            <a:ext cx="1148786" cy="641295"/>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a:xfrm>
            <a:off x="10698788" y="279590"/>
            <a:ext cx="1317247" cy="400919"/>
          </a:xfrm>
        </p:spPr>
        <p:txBody>
          <a:bodyPr>
            <a:normAutofit fontScale="90000"/>
          </a:bodyPr>
          <a:lstStyle/>
          <a:p>
            <a:pPr algn="ctr"/>
            <a:r>
              <a:rPr lang="en-GB" sz="2000" b="1" dirty="0" err="1">
                <a:solidFill>
                  <a:schemeClr val="bg1"/>
                </a:solidFill>
                <a:latin typeface="Century Gothic" panose="020B0502020202020204" pitchFamily="34" charset="0"/>
              </a:rPr>
              <a:t>escuchar</a:t>
            </a:r>
            <a:r>
              <a:rPr lang="en-GB" sz="2000" b="1" dirty="0">
                <a:solidFill>
                  <a:schemeClr val="bg1"/>
                </a:solidFill>
                <a:latin typeface="Century Gothic" panose="020B0502020202020204" pitchFamily="34" charset="0"/>
              </a:rPr>
              <a:t> / hablar</a:t>
            </a:r>
            <a:endParaRPr lang="en-GB" sz="2000" dirty="0"/>
          </a:p>
        </p:txBody>
      </p:sp>
      <p:sp>
        <p:nvSpPr>
          <p:cNvPr id="14" name="ZoneTexte 1">
            <a:extLst>
              <a:ext uri="{FF2B5EF4-FFF2-40B4-BE49-F238E27FC236}">
                <a16:creationId xmlns:a16="http://schemas.microsoft.com/office/drawing/2014/main" id="{34B18764-501B-4ECB-98F8-ACDCF0EE7DDD}"/>
              </a:ext>
            </a:extLst>
          </p:cNvPr>
          <p:cNvSpPr txBox="1"/>
          <p:nvPr/>
        </p:nvSpPr>
        <p:spPr>
          <a:xfrm>
            <a:off x="5405959" y="916794"/>
            <a:ext cx="184574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EE6000"/>
                </a:solidFill>
                <a:effectLst/>
                <a:uLnTx/>
                <a:uFillTx/>
                <a:latin typeface="Century Gothic" panose="020F0302020204030204"/>
                <a:ea typeface="+mn-ea"/>
                <a:cs typeface="+mn-cs"/>
              </a:rPr>
              <a:t>En parejas</a:t>
            </a:r>
          </a:p>
        </p:txBody>
      </p:sp>
      <p:sp>
        <p:nvSpPr>
          <p:cNvPr id="16" name="ZoneTexte 2">
            <a:extLst>
              <a:ext uri="{FF2B5EF4-FFF2-40B4-BE49-F238E27FC236}">
                <a16:creationId xmlns:a16="http://schemas.microsoft.com/office/drawing/2014/main" id="{F29C880E-0059-411D-A901-57AB8C041DE2}"/>
              </a:ext>
            </a:extLst>
          </p:cNvPr>
          <p:cNvSpPr txBox="1"/>
          <p:nvPr/>
        </p:nvSpPr>
        <p:spPr>
          <a:xfrm>
            <a:off x="589749" y="1397942"/>
            <a:ext cx="11236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Persona A: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Habla</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Say what she does and what they do.</a:t>
            </a:r>
            <a:endParaRPr kumimoji="0" lang="es-E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6">
            <a:extLst>
              <a:ext uri="{FF2B5EF4-FFF2-40B4-BE49-F238E27FC236}">
                <a16:creationId xmlns:a16="http://schemas.microsoft.com/office/drawing/2014/main" id="{5395D494-FFE2-41F5-A26A-7D35216FA085}"/>
              </a:ext>
            </a:extLst>
          </p:cNvPr>
          <p:cNvSpPr txBox="1"/>
          <p:nvPr/>
        </p:nvSpPr>
        <p:spPr>
          <a:xfrm>
            <a:off x="754849" y="4092972"/>
            <a:ext cx="820846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escribe</a:t>
            </a:r>
          </a:p>
        </p:txBody>
      </p:sp>
      <p:sp>
        <p:nvSpPr>
          <p:cNvPr id="27" name="ZoneTexte 2">
            <a:extLst>
              <a:ext uri="{FF2B5EF4-FFF2-40B4-BE49-F238E27FC236}">
                <a16:creationId xmlns:a16="http://schemas.microsoft.com/office/drawing/2014/main" id="{D22BBE03-F751-40D5-A402-9C56006414AB}"/>
              </a:ext>
            </a:extLst>
          </p:cNvPr>
          <p:cNvSpPr txBox="1"/>
          <p:nvPr/>
        </p:nvSpPr>
        <p:spPr>
          <a:xfrm>
            <a:off x="797681" y="2157198"/>
            <a:ext cx="73975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Ejemplo:</a:t>
            </a:r>
          </a:p>
        </p:txBody>
      </p:sp>
      <p:sp>
        <p:nvSpPr>
          <p:cNvPr id="2" name="Speech Bubble: Oval 1">
            <a:extLst>
              <a:ext uri="{FF2B5EF4-FFF2-40B4-BE49-F238E27FC236}">
                <a16:creationId xmlns:a16="http://schemas.microsoft.com/office/drawing/2014/main" id="{BD4C7287-A7B8-463D-B065-E96E41289202}"/>
              </a:ext>
            </a:extLst>
          </p:cNvPr>
          <p:cNvSpPr/>
          <p:nvPr/>
        </p:nvSpPr>
        <p:spPr>
          <a:xfrm>
            <a:off x="5536084" y="2386749"/>
            <a:ext cx="2895600" cy="1016036"/>
          </a:xfrm>
          <a:prstGeom prst="wedgeEllipseCallout">
            <a:avLst>
              <a:gd name="adj1" fmla="val -60875"/>
              <a:gd name="adj2" fmla="val -4140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Camina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naturaleza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1" name="ZoneTexte 2">
            <a:extLst>
              <a:ext uri="{FF2B5EF4-FFF2-40B4-BE49-F238E27FC236}">
                <a16:creationId xmlns:a16="http://schemas.microsoft.com/office/drawing/2014/main" id="{71A908A0-65BE-46BC-BDA3-BA32DEDADC02}"/>
              </a:ext>
            </a:extLst>
          </p:cNvPr>
          <p:cNvSpPr txBox="1"/>
          <p:nvPr/>
        </p:nvSpPr>
        <p:spPr>
          <a:xfrm>
            <a:off x="754849" y="4709746"/>
            <a:ext cx="23777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Ejemplo:</a:t>
            </a:r>
          </a:p>
        </p:txBody>
      </p:sp>
      <p:sp>
        <p:nvSpPr>
          <p:cNvPr id="37" name="Speech Bubble: Rectangle 36">
            <a:extLst>
              <a:ext uri="{FF2B5EF4-FFF2-40B4-BE49-F238E27FC236}">
                <a16:creationId xmlns:a16="http://schemas.microsoft.com/office/drawing/2014/main" id="{B35BAD99-5132-4814-B2DE-A620B246EEE4}"/>
              </a:ext>
            </a:extLst>
          </p:cNvPr>
          <p:cNvSpPr/>
          <p:nvPr/>
        </p:nvSpPr>
        <p:spPr>
          <a:xfrm>
            <a:off x="9199762" y="1849422"/>
            <a:ext cx="2402489" cy="2252678"/>
          </a:xfrm>
          <a:prstGeom prst="wedgeRectCallout">
            <a:avLst>
              <a:gd name="adj1" fmla="val 55307"/>
              <a:gd name="adj2" fmla="val -8268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Remember</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to use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correct</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verb</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ending</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s-ES" sz="2000" b="0" i="0" u="none" strike="noStrike" kern="1200" cap="none" spc="0" normalizeH="0" baseline="0" noProof="0" dirty="0">
                <a:ln>
                  <a:noFill/>
                </a:ln>
                <a:solidFill>
                  <a:srgbClr val="F66400"/>
                </a:solidFill>
                <a:effectLst/>
                <a:uLnTx/>
                <a:uFillTx/>
                <a:latin typeface="Century Gothic" panose="020F0302020204030204"/>
                <a:ea typeface="+mn-ea"/>
                <a:cs typeface="+mn-cs"/>
              </a:rPr>
              <a:t>a</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to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talk</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about</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what</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she</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does</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F66400"/>
                </a:solidFill>
                <a:effectLst/>
                <a:uLnTx/>
                <a:uFillTx/>
                <a:latin typeface="Century Gothic" panose="020F0302020204030204"/>
                <a:ea typeface="+mn-ea"/>
                <a:cs typeface="+mn-cs"/>
              </a:rPr>
              <a:t>an</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to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talk</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about</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what</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es-E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do.</a:t>
            </a:r>
          </a:p>
        </p:txBody>
      </p:sp>
      <p:graphicFrame>
        <p:nvGraphicFramePr>
          <p:cNvPr id="18" name="Tableau 3">
            <a:extLst>
              <a:ext uri="{FF2B5EF4-FFF2-40B4-BE49-F238E27FC236}">
                <a16:creationId xmlns:a16="http://schemas.microsoft.com/office/drawing/2014/main" id="{0865EFC4-84A7-6E43-B868-C99E62A634A3}"/>
              </a:ext>
            </a:extLst>
          </p:cNvPr>
          <p:cNvGraphicFramePr>
            <a:graphicFrameLocks noGrp="1"/>
          </p:cNvGraphicFramePr>
          <p:nvPr>
            <p:extLst/>
          </p:nvPr>
        </p:nvGraphicFramePr>
        <p:xfrm>
          <a:off x="2474624" y="1965469"/>
          <a:ext cx="2587026" cy="1888490"/>
        </p:xfrm>
        <a:graphic>
          <a:graphicData uri="http://schemas.openxmlformats.org/drawingml/2006/table">
            <a:tbl>
              <a:tblPr firstRow="1" bandRow="1">
                <a:tableStyleId>{5940675A-B579-460E-94D1-54222C63F5DA}</a:tableStyleId>
              </a:tblPr>
              <a:tblGrid>
                <a:gridCol w="2587026">
                  <a:extLst>
                    <a:ext uri="{9D8B030D-6E8A-4147-A177-3AD203B41FA5}">
                      <a16:colId xmlns:a16="http://schemas.microsoft.com/office/drawing/2014/main" val="2529527380"/>
                    </a:ext>
                  </a:extLst>
                </a:gridCol>
              </a:tblGrid>
              <a:tr h="1888490">
                <a:tc>
                  <a:txBody>
                    <a:bodyPr/>
                    <a:lstStyle/>
                    <a:p>
                      <a:endParaRPr lang="en-CA" dirty="0">
                        <a:ln>
                          <a:solidFill>
                            <a:schemeClr val="tx1"/>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6449570"/>
                  </a:ext>
                </a:extLst>
              </a:tr>
            </a:tbl>
          </a:graphicData>
        </a:graphic>
      </p:graphicFrame>
      <p:graphicFrame>
        <p:nvGraphicFramePr>
          <p:cNvPr id="19" name="Tableau 2">
            <a:extLst>
              <a:ext uri="{FF2B5EF4-FFF2-40B4-BE49-F238E27FC236}">
                <a16:creationId xmlns:a16="http://schemas.microsoft.com/office/drawing/2014/main" id="{9EB1DFD4-6DE5-EC44-8BB1-527663743A5D}"/>
              </a:ext>
            </a:extLst>
          </p:cNvPr>
          <p:cNvGraphicFramePr>
            <a:graphicFrameLocks noGrp="1"/>
          </p:cNvGraphicFramePr>
          <p:nvPr>
            <p:extLst/>
          </p:nvPr>
        </p:nvGraphicFramePr>
        <p:xfrm>
          <a:off x="3132630" y="5039700"/>
          <a:ext cx="7917122" cy="844650"/>
        </p:xfrm>
        <a:graphic>
          <a:graphicData uri="http://schemas.openxmlformats.org/drawingml/2006/table">
            <a:tbl>
              <a:tblPr firstRow="1" bandRow="1">
                <a:tableStyleId>{8A107856-5554-42FB-B03E-39F5DBC370BA}</a:tableStyleId>
              </a:tblPr>
              <a:tblGrid>
                <a:gridCol w="3958561">
                  <a:extLst>
                    <a:ext uri="{9D8B030D-6E8A-4147-A177-3AD203B41FA5}">
                      <a16:colId xmlns:a16="http://schemas.microsoft.com/office/drawing/2014/main" val="3217712865"/>
                    </a:ext>
                  </a:extLst>
                </a:gridCol>
                <a:gridCol w="3958561">
                  <a:extLst>
                    <a:ext uri="{9D8B030D-6E8A-4147-A177-3AD203B41FA5}">
                      <a16:colId xmlns:a16="http://schemas.microsoft.com/office/drawing/2014/main" val="555937093"/>
                    </a:ext>
                  </a:extLst>
                </a:gridCol>
              </a:tblGrid>
              <a:tr h="385773">
                <a:tc>
                  <a:txBody>
                    <a:bodyPr/>
                    <a:lstStyle/>
                    <a:p>
                      <a:pPr algn="ctr"/>
                      <a:r>
                        <a:rPr lang="es-ES" sz="2200" dirty="0" err="1">
                          <a:solidFill>
                            <a:srgbClr val="F66400"/>
                          </a:solidFill>
                        </a:rPr>
                        <a:t>She</a:t>
                      </a:r>
                      <a:endParaRPr lang="en-CA" sz="2200" dirty="0">
                        <a:solidFill>
                          <a:srgbClr val="F664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F66400"/>
                          </a:solidFill>
                          <a:effectLst/>
                          <a:uLnTx/>
                          <a:uFillTx/>
                          <a:latin typeface="+mn-lt"/>
                          <a:ea typeface="+mn-ea"/>
                          <a:cs typeface="+mn-cs"/>
                        </a:rPr>
                        <a:t>They</a:t>
                      </a:r>
                      <a:endParaRPr kumimoji="0" lang="en-CA" sz="2200" b="1" i="0" u="none" strike="noStrike" kern="1200" cap="none" spc="0" normalizeH="0" baseline="0" noProof="0" dirty="0">
                        <a:ln>
                          <a:noFill/>
                        </a:ln>
                        <a:solidFill>
                          <a:srgbClr val="F66400"/>
                        </a:solidFill>
                        <a:effectLst/>
                        <a:uLnTx/>
                        <a:uFillTx/>
                        <a:latin typeface="+mn-lt"/>
                        <a:ea typeface="+mn-ea"/>
                        <a:cs typeface="+mn-cs"/>
                      </a:endParaRPr>
                    </a:p>
                  </a:txBody>
                  <a:tcPr/>
                </a:tc>
                <a:extLst>
                  <a:ext uri="{0D108BD9-81ED-4DB2-BD59-A6C34878D82A}">
                    <a16:rowId xmlns:a16="http://schemas.microsoft.com/office/drawing/2014/main" val="3094082711"/>
                  </a:ext>
                </a:extLst>
              </a:tr>
              <a:tr h="417930">
                <a:tc>
                  <a:txBody>
                    <a:bodyPr/>
                    <a:lstStyle/>
                    <a:p>
                      <a:pPr algn="ctr"/>
                      <a:r>
                        <a:rPr lang="en-CA" dirty="0"/>
                        <a:t>walks in nature</a:t>
                      </a:r>
                    </a:p>
                  </a:txBody>
                  <a:tcPr/>
                </a:tc>
                <a:tc>
                  <a:txBody>
                    <a:bodyPr/>
                    <a:lstStyle/>
                    <a:p>
                      <a:endParaRPr lang="en-CA" dirty="0"/>
                    </a:p>
                  </a:txBody>
                  <a:tcPr/>
                </a:tc>
                <a:extLst>
                  <a:ext uri="{0D108BD9-81ED-4DB2-BD59-A6C34878D82A}">
                    <a16:rowId xmlns:a16="http://schemas.microsoft.com/office/drawing/2014/main" val="1589385701"/>
                  </a:ext>
                </a:extLst>
              </a:tr>
            </a:tbl>
          </a:graphicData>
        </a:graphic>
      </p:graphicFrame>
      <p:sp>
        <p:nvSpPr>
          <p:cNvPr id="23" name="ZoneTexte 17">
            <a:extLst>
              <a:ext uri="{FF2B5EF4-FFF2-40B4-BE49-F238E27FC236}">
                <a16:creationId xmlns:a16="http://schemas.microsoft.com/office/drawing/2014/main" id="{79F79542-4B8B-7545-8DE3-DA293CD2383F}"/>
              </a:ext>
            </a:extLst>
          </p:cNvPr>
          <p:cNvSpPr txBox="1"/>
          <p:nvPr/>
        </p:nvSpPr>
        <p:spPr>
          <a:xfrm>
            <a:off x="2711071" y="3358748"/>
            <a:ext cx="21141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walks in nature</a:t>
            </a:r>
          </a:p>
        </p:txBody>
      </p:sp>
      <p:pic>
        <p:nvPicPr>
          <p:cNvPr id="7" name="Imagen 6">
            <a:extLst>
              <a:ext uri="{FF2B5EF4-FFF2-40B4-BE49-F238E27FC236}">
                <a16:creationId xmlns:a16="http://schemas.microsoft.com/office/drawing/2014/main" id="{60D9A887-D46A-884E-A47F-4E2F1D4D555D}"/>
              </a:ext>
            </a:extLst>
          </p:cNvPr>
          <p:cNvPicPr>
            <a:picLocks noChangeAspect="1"/>
          </p:cNvPicPr>
          <p:nvPr/>
        </p:nvPicPr>
        <p:blipFill>
          <a:blip r:embed="rId3"/>
          <a:stretch>
            <a:fillRect/>
          </a:stretch>
        </p:blipFill>
        <p:spPr>
          <a:xfrm>
            <a:off x="3132630" y="2309740"/>
            <a:ext cx="1109782" cy="891525"/>
          </a:xfrm>
          <a:prstGeom prst="rect">
            <a:avLst/>
          </a:prstGeom>
        </p:spPr>
      </p:pic>
    </p:spTree>
    <p:extLst>
      <p:ext uri="{BB962C8B-B14F-4D97-AF65-F5344CB8AC3E}">
        <p14:creationId xmlns:p14="http://schemas.microsoft.com/office/powerpoint/2010/main" val="225897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9C11E5-8D5F-4314-A641-3E68C03D9806}"/>
              </a:ext>
            </a:extLst>
          </p:cNvPr>
          <p:cNvSpPr/>
          <p:nvPr/>
        </p:nvSpPr>
        <p:spPr>
          <a:xfrm>
            <a:off x="237636" y="13440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AE721954-8CC5-4AC3-AC4B-718A0A5A251B}"/>
              </a:ext>
            </a:extLst>
          </p:cNvPr>
          <p:cNvSpPr/>
          <p:nvPr/>
        </p:nvSpPr>
        <p:spPr>
          <a:xfrm>
            <a:off x="4142366" y="13440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a:extLst>
              <a:ext uri="{FF2B5EF4-FFF2-40B4-BE49-F238E27FC236}">
                <a16:creationId xmlns:a16="http://schemas.microsoft.com/office/drawing/2014/main" id="{956F0C90-8776-423C-9B29-9301AC0D6F20}"/>
              </a:ext>
            </a:extLst>
          </p:cNvPr>
          <p:cNvSpPr/>
          <p:nvPr/>
        </p:nvSpPr>
        <p:spPr>
          <a:xfrm>
            <a:off x="4142365" y="327307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38F274E4-A27E-4AD2-8264-93F03652AB5D}"/>
              </a:ext>
            </a:extLst>
          </p:cNvPr>
          <p:cNvSpPr/>
          <p:nvPr/>
        </p:nvSpPr>
        <p:spPr>
          <a:xfrm>
            <a:off x="237636" y="327307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62BC0FCF-4FD7-4DFC-866F-22DCC301E841}"/>
              </a:ext>
            </a:extLst>
          </p:cNvPr>
          <p:cNvSpPr/>
          <p:nvPr/>
        </p:nvSpPr>
        <p:spPr>
          <a:xfrm>
            <a:off x="8047097" y="327307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9D17374A-A3EA-4E5B-99D7-B8DB95F906FD}"/>
              </a:ext>
            </a:extLst>
          </p:cNvPr>
          <p:cNvSpPr/>
          <p:nvPr/>
        </p:nvSpPr>
        <p:spPr>
          <a:xfrm>
            <a:off x="8047097" y="13440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ZoneTexte 17">
            <a:extLst>
              <a:ext uri="{FF2B5EF4-FFF2-40B4-BE49-F238E27FC236}">
                <a16:creationId xmlns:a16="http://schemas.microsoft.com/office/drawing/2014/main" id="{2D3C5726-9A80-42D8-93B2-ED2D9285AC26}"/>
              </a:ext>
            </a:extLst>
          </p:cNvPr>
          <p:cNvSpPr txBox="1"/>
          <p:nvPr/>
        </p:nvSpPr>
        <p:spPr>
          <a:xfrm>
            <a:off x="974589" y="2460836"/>
            <a:ext cx="2516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listens to birds</a:t>
            </a:r>
          </a:p>
        </p:txBody>
      </p:sp>
      <p:sp>
        <p:nvSpPr>
          <p:cNvPr id="19" name="ZoneTexte 18">
            <a:extLst>
              <a:ext uri="{FF2B5EF4-FFF2-40B4-BE49-F238E27FC236}">
                <a16:creationId xmlns:a16="http://schemas.microsoft.com/office/drawing/2014/main" id="{66722654-DFDD-4AAE-BAA2-4B321FC6C353}"/>
              </a:ext>
            </a:extLst>
          </p:cNvPr>
          <p:cNvSpPr txBox="1"/>
          <p:nvPr/>
        </p:nvSpPr>
        <p:spPr>
          <a:xfrm>
            <a:off x="4296880" y="2398658"/>
            <a:ext cx="35982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organise</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 activities in nature </a:t>
            </a:r>
          </a:p>
        </p:txBody>
      </p:sp>
      <p:sp>
        <p:nvSpPr>
          <p:cNvPr id="20" name="ZoneTexte 19">
            <a:extLst>
              <a:ext uri="{FF2B5EF4-FFF2-40B4-BE49-F238E27FC236}">
                <a16:creationId xmlns:a16="http://schemas.microsoft.com/office/drawing/2014/main" id="{C75BFAA4-CA24-4A37-AEEE-F37174FA9CF2}"/>
              </a:ext>
            </a:extLst>
          </p:cNvPr>
          <p:cNvSpPr txBox="1"/>
          <p:nvPr/>
        </p:nvSpPr>
        <p:spPr>
          <a:xfrm>
            <a:off x="8508471" y="2409709"/>
            <a:ext cx="28478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walk in the mountain</a:t>
            </a:r>
          </a:p>
        </p:txBody>
      </p:sp>
      <p:sp>
        <p:nvSpPr>
          <p:cNvPr id="21" name="ZoneTexte 20">
            <a:extLst>
              <a:ext uri="{FF2B5EF4-FFF2-40B4-BE49-F238E27FC236}">
                <a16:creationId xmlns:a16="http://schemas.microsoft.com/office/drawing/2014/main" id="{600A2CD8-34F8-42C5-83EF-9AC32656D9D4}"/>
              </a:ext>
            </a:extLst>
          </p:cNvPr>
          <p:cNvSpPr txBox="1"/>
          <p:nvPr/>
        </p:nvSpPr>
        <p:spPr>
          <a:xfrm>
            <a:off x="699173" y="5566089"/>
            <a:ext cx="3067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spends time in the sea</a:t>
            </a:r>
          </a:p>
        </p:txBody>
      </p:sp>
      <p:sp>
        <p:nvSpPr>
          <p:cNvPr id="22" name="ZoneTexte 21">
            <a:extLst>
              <a:ext uri="{FF2B5EF4-FFF2-40B4-BE49-F238E27FC236}">
                <a16:creationId xmlns:a16="http://schemas.microsoft.com/office/drawing/2014/main" id="{36855D17-DDE7-497B-A446-FB2896D1DAA2}"/>
              </a:ext>
            </a:extLst>
          </p:cNvPr>
          <p:cNvSpPr txBox="1"/>
          <p:nvPr/>
        </p:nvSpPr>
        <p:spPr>
          <a:xfrm>
            <a:off x="5249557" y="5580305"/>
            <a:ext cx="1692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ride a bike</a:t>
            </a:r>
          </a:p>
        </p:txBody>
      </p:sp>
      <p:pic>
        <p:nvPicPr>
          <p:cNvPr id="28" name="Imagen 27">
            <a:extLst>
              <a:ext uri="{FF2B5EF4-FFF2-40B4-BE49-F238E27FC236}">
                <a16:creationId xmlns:a16="http://schemas.microsoft.com/office/drawing/2014/main" id="{F2C19621-6D3C-014B-833A-3D0B8E1B5199}"/>
              </a:ext>
            </a:extLst>
          </p:cNvPr>
          <p:cNvPicPr>
            <a:picLocks noChangeAspect="1"/>
          </p:cNvPicPr>
          <p:nvPr/>
        </p:nvPicPr>
        <p:blipFill>
          <a:blip r:embed="rId3"/>
          <a:stretch>
            <a:fillRect/>
          </a:stretch>
        </p:blipFill>
        <p:spPr>
          <a:xfrm>
            <a:off x="1431128" y="876335"/>
            <a:ext cx="1383598" cy="1111491"/>
          </a:xfrm>
          <a:prstGeom prst="rect">
            <a:avLst/>
          </a:prstGeom>
        </p:spPr>
      </p:pic>
      <p:pic>
        <p:nvPicPr>
          <p:cNvPr id="29" name="Imagen 28">
            <a:extLst>
              <a:ext uri="{FF2B5EF4-FFF2-40B4-BE49-F238E27FC236}">
                <a16:creationId xmlns:a16="http://schemas.microsoft.com/office/drawing/2014/main" id="{1832CC74-3C2A-5847-9F0F-79AFC888EE85}"/>
              </a:ext>
            </a:extLst>
          </p:cNvPr>
          <p:cNvPicPr>
            <a:picLocks noChangeAspect="1"/>
          </p:cNvPicPr>
          <p:nvPr/>
        </p:nvPicPr>
        <p:blipFill>
          <a:blip r:embed="rId3"/>
          <a:stretch>
            <a:fillRect/>
          </a:stretch>
        </p:blipFill>
        <p:spPr>
          <a:xfrm>
            <a:off x="1436382" y="4063891"/>
            <a:ext cx="1383598" cy="1111491"/>
          </a:xfrm>
          <a:prstGeom prst="rect">
            <a:avLst/>
          </a:prstGeom>
        </p:spPr>
      </p:pic>
      <p:pic>
        <p:nvPicPr>
          <p:cNvPr id="30" name="Imagen 29">
            <a:extLst>
              <a:ext uri="{FF2B5EF4-FFF2-40B4-BE49-F238E27FC236}">
                <a16:creationId xmlns:a16="http://schemas.microsoft.com/office/drawing/2014/main" id="{32448483-991F-9940-B27C-878432F4AAB4}"/>
              </a:ext>
            </a:extLst>
          </p:cNvPr>
          <p:cNvPicPr>
            <a:picLocks noChangeAspect="1"/>
          </p:cNvPicPr>
          <p:nvPr/>
        </p:nvPicPr>
        <p:blipFill>
          <a:blip r:embed="rId3"/>
          <a:stretch>
            <a:fillRect/>
          </a:stretch>
        </p:blipFill>
        <p:spPr>
          <a:xfrm>
            <a:off x="9274819" y="4063891"/>
            <a:ext cx="1383598" cy="1111491"/>
          </a:xfrm>
          <a:prstGeom prst="rect">
            <a:avLst/>
          </a:prstGeom>
        </p:spPr>
      </p:pic>
      <p:pic>
        <p:nvPicPr>
          <p:cNvPr id="10" name="Imagen 9">
            <a:extLst>
              <a:ext uri="{FF2B5EF4-FFF2-40B4-BE49-F238E27FC236}">
                <a16:creationId xmlns:a16="http://schemas.microsoft.com/office/drawing/2014/main" id="{2908FB11-5A7E-304B-B9B2-E51B7F13B7B2}"/>
              </a:ext>
            </a:extLst>
          </p:cNvPr>
          <p:cNvPicPr>
            <a:picLocks noChangeAspect="1"/>
          </p:cNvPicPr>
          <p:nvPr/>
        </p:nvPicPr>
        <p:blipFill>
          <a:blip r:embed="rId4"/>
          <a:stretch>
            <a:fillRect/>
          </a:stretch>
        </p:blipFill>
        <p:spPr>
          <a:xfrm>
            <a:off x="4821093" y="774406"/>
            <a:ext cx="1075431" cy="1232008"/>
          </a:xfrm>
          <a:prstGeom prst="rect">
            <a:avLst/>
          </a:prstGeom>
        </p:spPr>
      </p:pic>
      <p:pic>
        <p:nvPicPr>
          <p:cNvPr id="12" name="Imagen 11">
            <a:extLst>
              <a:ext uri="{FF2B5EF4-FFF2-40B4-BE49-F238E27FC236}">
                <a16:creationId xmlns:a16="http://schemas.microsoft.com/office/drawing/2014/main" id="{AB31307A-34C5-A543-9C20-FF3C707D65E5}"/>
              </a:ext>
            </a:extLst>
          </p:cNvPr>
          <p:cNvPicPr>
            <a:picLocks noChangeAspect="1"/>
          </p:cNvPicPr>
          <p:nvPr/>
        </p:nvPicPr>
        <p:blipFill>
          <a:blip r:embed="rId5"/>
          <a:stretch>
            <a:fillRect/>
          </a:stretch>
        </p:blipFill>
        <p:spPr>
          <a:xfrm>
            <a:off x="6262172" y="857746"/>
            <a:ext cx="1075431" cy="1148668"/>
          </a:xfrm>
          <a:prstGeom prst="rect">
            <a:avLst/>
          </a:prstGeom>
        </p:spPr>
      </p:pic>
      <p:pic>
        <p:nvPicPr>
          <p:cNvPr id="31" name="Imagen 30">
            <a:extLst>
              <a:ext uri="{FF2B5EF4-FFF2-40B4-BE49-F238E27FC236}">
                <a16:creationId xmlns:a16="http://schemas.microsoft.com/office/drawing/2014/main" id="{BB3D4CF4-AAB1-DA42-9F0A-7E9E850E0766}"/>
              </a:ext>
            </a:extLst>
          </p:cNvPr>
          <p:cNvPicPr>
            <a:picLocks noChangeAspect="1"/>
          </p:cNvPicPr>
          <p:nvPr/>
        </p:nvPicPr>
        <p:blipFill>
          <a:blip r:embed="rId4"/>
          <a:stretch>
            <a:fillRect/>
          </a:stretch>
        </p:blipFill>
        <p:spPr>
          <a:xfrm>
            <a:off x="8737103" y="774406"/>
            <a:ext cx="1075431" cy="1232008"/>
          </a:xfrm>
          <a:prstGeom prst="rect">
            <a:avLst/>
          </a:prstGeom>
        </p:spPr>
      </p:pic>
      <p:pic>
        <p:nvPicPr>
          <p:cNvPr id="32" name="Imagen 31">
            <a:extLst>
              <a:ext uri="{FF2B5EF4-FFF2-40B4-BE49-F238E27FC236}">
                <a16:creationId xmlns:a16="http://schemas.microsoft.com/office/drawing/2014/main" id="{237C08DC-36A6-514C-A115-619C3E3A01FF}"/>
              </a:ext>
            </a:extLst>
          </p:cNvPr>
          <p:cNvPicPr>
            <a:picLocks noChangeAspect="1"/>
          </p:cNvPicPr>
          <p:nvPr/>
        </p:nvPicPr>
        <p:blipFill>
          <a:blip r:embed="rId5"/>
          <a:stretch>
            <a:fillRect/>
          </a:stretch>
        </p:blipFill>
        <p:spPr>
          <a:xfrm>
            <a:off x="10178182" y="857746"/>
            <a:ext cx="1075431" cy="1148668"/>
          </a:xfrm>
          <a:prstGeom prst="rect">
            <a:avLst/>
          </a:prstGeom>
        </p:spPr>
      </p:pic>
      <p:pic>
        <p:nvPicPr>
          <p:cNvPr id="33" name="Imagen 32">
            <a:extLst>
              <a:ext uri="{FF2B5EF4-FFF2-40B4-BE49-F238E27FC236}">
                <a16:creationId xmlns:a16="http://schemas.microsoft.com/office/drawing/2014/main" id="{A0E3ED17-F8E4-CD45-90DE-ACB8B405C4AF}"/>
              </a:ext>
            </a:extLst>
          </p:cNvPr>
          <p:cNvPicPr>
            <a:picLocks noChangeAspect="1"/>
          </p:cNvPicPr>
          <p:nvPr/>
        </p:nvPicPr>
        <p:blipFill>
          <a:blip r:embed="rId4"/>
          <a:stretch>
            <a:fillRect/>
          </a:stretch>
        </p:blipFill>
        <p:spPr>
          <a:xfrm>
            <a:off x="4821093" y="3869043"/>
            <a:ext cx="1075431" cy="1232008"/>
          </a:xfrm>
          <a:prstGeom prst="rect">
            <a:avLst/>
          </a:prstGeom>
        </p:spPr>
      </p:pic>
      <p:pic>
        <p:nvPicPr>
          <p:cNvPr id="34" name="Imagen 33">
            <a:extLst>
              <a:ext uri="{FF2B5EF4-FFF2-40B4-BE49-F238E27FC236}">
                <a16:creationId xmlns:a16="http://schemas.microsoft.com/office/drawing/2014/main" id="{82AA4050-E501-F646-B22C-E46DE277B463}"/>
              </a:ext>
            </a:extLst>
          </p:cNvPr>
          <p:cNvPicPr>
            <a:picLocks noChangeAspect="1"/>
          </p:cNvPicPr>
          <p:nvPr/>
        </p:nvPicPr>
        <p:blipFill>
          <a:blip r:embed="rId5"/>
          <a:stretch>
            <a:fillRect/>
          </a:stretch>
        </p:blipFill>
        <p:spPr>
          <a:xfrm>
            <a:off x="6262172" y="3952383"/>
            <a:ext cx="1075431" cy="1148668"/>
          </a:xfrm>
          <a:prstGeom prst="rect">
            <a:avLst/>
          </a:prstGeom>
        </p:spPr>
      </p:pic>
      <p:sp>
        <p:nvSpPr>
          <p:cNvPr id="35" name="ZoneTexte 21">
            <a:extLst>
              <a:ext uri="{FF2B5EF4-FFF2-40B4-BE49-F238E27FC236}">
                <a16:creationId xmlns:a16="http://schemas.microsoft.com/office/drawing/2014/main" id="{97F17636-5733-434B-AAE7-EF0DD4E927EE}"/>
              </a:ext>
            </a:extLst>
          </p:cNvPr>
          <p:cNvSpPr txBox="1"/>
          <p:nvPr/>
        </p:nvSpPr>
        <p:spPr>
          <a:xfrm>
            <a:off x="8695187" y="5552330"/>
            <a:ext cx="25428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washes the dishes</a:t>
            </a:r>
          </a:p>
        </p:txBody>
      </p:sp>
      <p:sp>
        <p:nvSpPr>
          <p:cNvPr id="13" name="Título 12">
            <a:extLst>
              <a:ext uri="{FF2B5EF4-FFF2-40B4-BE49-F238E27FC236}">
                <a16:creationId xmlns:a16="http://schemas.microsoft.com/office/drawing/2014/main" id="{D84E5CB0-6DAA-F243-BA40-7DE6CCF01964}"/>
              </a:ext>
            </a:extLst>
          </p:cNvPr>
          <p:cNvSpPr>
            <a:spLocks noGrp="1"/>
          </p:cNvSpPr>
          <p:nvPr>
            <p:ph type="title"/>
          </p:nvPr>
        </p:nvSpPr>
        <p:spPr>
          <a:xfrm>
            <a:off x="374320" y="220715"/>
            <a:ext cx="1513041" cy="303452"/>
          </a:xfrm>
        </p:spPr>
        <p:txBody>
          <a:bodyPr>
            <a:normAutofit fontScale="90000"/>
          </a:bodyPr>
          <a:lstStyle/>
          <a:p>
            <a:r>
              <a:rPr lang="x-none" sz="2000" b="1" dirty="0"/>
              <a:t>Student A</a:t>
            </a:r>
          </a:p>
        </p:txBody>
      </p:sp>
    </p:spTree>
    <p:extLst>
      <p:ext uri="{BB962C8B-B14F-4D97-AF65-F5344CB8AC3E}">
        <p14:creationId xmlns:p14="http://schemas.microsoft.com/office/powerpoint/2010/main" val="1573590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9C11E5-8D5F-4314-A641-3E68C03D9806}"/>
              </a:ext>
            </a:extLst>
          </p:cNvPr>
          <p:cNvSpPr/>
          <p:nvPr/>
        </p:nvSpPr>
        <p:spPr>
          <a:xfrm>
            <a:off x="237636" y="13440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AE721954-8CC5-4AC3-AC4B-718A0A5A251B}"/>
              </a:ext>
            </a:extLst>
          </p:cNvPr>
          <p:cNvSpPr/>
          <p:nvPr/>
        </p:nvSpPr>
        <p:spPr>
          <a:xfrm>
            <a:off x="4142366" y="13440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a:extLst>
              <a:ext uri="{FF2B5EF4-FFF2-40B4-BE49-F238E27FC236}">
                <a16:creationId xmlns:a16="http://schemas.microsoft.com/office/drawing/2014/main" id="{956F0C90-8776-423C-9B29-9301AC0D6F20}"/>
              </a:ext>
            </a:extLst>
          </p:cNvPr>
          <p:cNvSpPr/>
          <p:nvPr/>
        </p:nvSpPr>
        <p:spPr>
          <a:xfrm>
            <a:off x="4140337" y="327307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38F274E4-A27E-4AD2-8264-93F03652AB5D}"/>
              </a:ext>
            </a:extLst>
          </p:cNvPr>
          <p:cNvSpPr/>
          <p:nvPr/>
        </p:nvSpPr>
        <p:spPr>
          <a:xfrm>
            <a:off x="237636" y="327307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62BC0FCF-4FD7-4DFC-866F-22DCC301E841}"/>
              </a:ext>
            </a:extLst>
          </p:cNvPr>
          <p:cNvSpPr/>
          <p:nvPr/>
        </p:nvSpPr>
        <p:spPr>
          <a:xfrm>
            <a:off x="8047097" y="327307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9D17374A-A3EA-4E5B-99D7-B8DB95F906FD}"/>
              </a:ext>
            </a:extLst>
          </p:cNvPr>
          <p:cNvSpPr/>
          <p:nvPr/>
        </p:nvSpPr>
        <p:spPr>
          <a:xfrm>
            <a:off x="8047097" y="134404"/>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ZoneTexte 18">
            <a:extLst>
              <a:ext uri="{FF2B5EF4-FFF2-40B4-BE49-F238E27FC236}">
                <a16:creationId xmlns:a16="http://schemas.microsoft.com/office/drawing/2014/main" id="{0CC95F1C-8BFB-40DF-BF63-BD8A88B15164}"/>
              </a:ext>
            </a:extLst>
          </p:cNvPr>
          <p:cNvSpPr txBox="1"/>
          <p:nvPr/>
        </p:nvSpPr>
        <p:spPr>
          <a:xfrm>
            <a:off x="4808420" y="2446638"/>
            <a:ext cx="2852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rides a horse</a:t>
            </a:r>
          </a:p>
        </p:txBody>
      </p:sp>
      <p:sp>
        <p:nvSpPr>
          <p:cNvPr id="23" name="ZoneTexte 22">
            <a:extLst>
              <a:ext uri="{FF2B5EF4-FFF2-40B4-BE49-F238E27FC236}">
                <a16:creationId xmlns:a16="http://schemas.microsoft.com/office/drawing/2014/main" id="{9D5D2D84-4B9C-4A2C-9718-4BDBCE4A5689}"/>
              </a:ext>
            </a:extLst>
          </p:cNvPr>
          <p:cNvSpPr txBox="1"/>
          <p:nvPr/>
        </p:nvSpPr>
        <p:spPr>
          <a:xfrm>
            <a:off x="696621" y="2446638"/>
            <a:ext cx="2852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wash the clothes</a:t>
            </a:r>
          </a:p>
        </p:txBody>
      </p:sp>
      <p:sp>
        <p:nvSpPr>
          <p:cNvPr id="24" name="ZoneTexte 23">
            <a:extLst>
              <a:ext uri="{FF2B5EF4-FFF2-40B4-BE49-F238E27FC236}">
                <a16:creationId xmlns:a16="http://schemas.microsoft.com/office/drawing/2014/main" id="{367DFAD1-A7B7-4256-A24F-8AF52F7A9CEF}"/>
              </a:ext>
            </a:extLst>
          </p:cNvPr>
          <p:cNvSpPr txBox="1"/>
          <p:nvPr/>
        </p:nvSpPr>
        <p:spPr>
          <a:xfrm>
            <a:off x="8506082" y="2446638"/>
            <a:ext cx="2852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enjoys food</a:t>
            </a:r>
          </a:p>
        </p:txBody>
      </p:sp>
      <p:pic>
        <p:nvPicPr>
          <p:cNvPr id="32" name="Imagen 31">
            <a:extLst>
              <a:ext uri="{FF2B5EF4-FFF2-40B4-BE49-F238E27FC236}">
                <a16:creationId xmlns:a16="http://schemas.microsoft.com/office/drawing/2014/main" id="{CAFBBBAB-9C04-D642-BCAF-35130ECB7172}"/>
              </a:ext>
            </a:extLst>
          </p:cNvPr>
          <p:cNvPicPr>
            <a:picLocks noChangeAspect="1"/>
          </p:cNvPicPr>
          <p:nvPr/>
        </p:nvPicPr>
        <p:blipFill>
          <a:blip r:embed="rId3"/>
          <a:stretch>
            <a:fillRect/>
          </a:stretch>
        </p:blipFill>
        <p:spPr>
          <a:xfrm>
            <a:off x="5404201" y="932542"/>
            <a:ext cx="1383598" cy="1111491"/>
          </a:xfrm>
          <a:prstGeom prst="rect">
            <a:avLst/>
          </a:prstGeom>
        </p:spPr>
      </p:pic>
      <p:pic>
        <p:nvPicPr>
          <p:cNvPr id="33" name="Imagen 32">
            <a:extLst>
              <a:ext uri="{FF2B5EF4-FFF2-40B4-BE49-F238E27FC236}">
                <a16:creationId xmlns:a16="http://schemas.microsoft.com/office/drawing/2014/main" id="{F3A7F60A-C47E-7C4C-9AF0-CDF2744051B5}"/>
              </a:ext>
            </a:extLst>
          </p:cNvPr>
          <p:cNvPicPr>
            <a:picLocks noChangeAspect="1"/>
          </p:cNvPicPr>
          <p:nvPr/>
        </p:nvPicPr>
        <p:blipFill>
          <a:blip r:embed="rId3"/>
          <a:stretch>
            <a:fillRect/>
          </a:stretch>
        </p:blipFill>
        <p:spPr>
          <a:xfrm>
            <a:off x="5340976" y="4047491"/>
            <a:ext cx="1383598" cy="1111491"/>
          </a:xfrm>
          <a:prstGeom prst="rect">
            <a:avLst/>
          </a:prstGeom>
        </p:spPr>
      </p:pic>
      <p:pic>
        <p:nvPicPr>
          <p:cNvPr id="34" name="Imagen 33">
            <a:extLst>
              <a:ext uri="{FF2B5EF4-FFF2-40B4-BE49-F238E27FC236}">
                <a16:creationId xmlns:a16="http://schemas.microsoft.com/office/drawing/2014/main" id="{4A1709C2-03CD-9948-BADE-1DF8FA4BD32C}"/>
              </a:ext>
            </a:extLst>
          </p:cNvPr>
          <p:cNvPicPr>
            <a:picLocks noChangeAspect="1"/>
          </p:cNvPicPr>
          <p:nvPr/>
        </p:nvPicPr>
        <p:blipFill>
          <a:blip r:embed="rId3"/>
          <a:stretch>
            <a:fillRect/>
          </a:stretch>
        </p:blipFill>
        <p:spPr>
          <a:xfrm>
            <a:off x="9240589" y="968781"/>
            <a:ext cx="1383598" cy="1111491"/>
          </a:xfrm>
          <a:prstGeom prst="rect">
            <a:avLst/>
          </a:prstGeom>
        </p:spPr>
      </p:pic>
      <p:pic>
        <p:nvPicPr>
          <p:cNvPr id="35" name="Imagen 34">
            <a:extLst>
              <a:ext uri="{FF2B5EF4-FFF2-40B4-BE49-F238E27FC236}">
                <a16:creationId xmlns:a16="http://schemas.microsoft.com/office/drawing/2014/main" id="{1CEFD15C-3C5C-1042-B22A-08C590505BA9}"/>
              </a:ext>
            </a:extLst>
          </p:cNvPr>
          <p:cNvPicPr>
            <a:picLocks noChangeAspect="1"/>
          </p:cNvPicPr>
          <p:nvPr/>
        </p:nvPicPr>
        <p:blipFill>
          <a:blip r:embed="rId4"/>
          <a:stretch>
            <a:fillRect/>
          </a:stretch>
        </p:blipFill>
        <p:spPr>
          <a:xfrm>
            <a:off x="907897" y="848264"/>
            <a:ext cx="1075431" cy="1232008"/>
          </a:xfrm>
          <a:prstGeom prst="rect">
            <a:avLst/>
          </a:prstGeom>
        </p:spPr>
      </p:pic>
      <p:pic>
        <p:nvPicPr>
          <p:cNvPr id="36" name="Imagen 35">
            <a:extLst>
              <a:ext uri="{FF2B5EF4-FFF2-40B4-BE49-F238E27FC236}">
                <a16:creationId xmlns:a16="http://schemas.microsoft.com/office/drawing/2014/main" id="{5CAAA4D6-6408-B444-88A2-A0B5E2BBFB9E}"/>
              </a:ext>
            </a:extLst>
          </p:cNvPr>
          <p:cNvPicPr>
            <a:picLocks noChangeAspect="1"/>
          </p:cNvPicPr>
          <p:nvPr/>
        </p:nvPicPr>
        <p:blipFill>
          <a:blip r:embed="rId5"/>
          <a:stretch>
            <a:fillRect/>
          </a:stretch>
        </p:blipFill>
        <p:spPr>
          <a:xfrm>
            <a:off x="2348976" y="931604"/>
            <a:ext cx="1075431" cy="1148668"/>
          </a:xfrm>
          <a:prstGeom prst="rect">
            <a:avLst/>
          </a:prstGeom>
        </p:spPr>
      </p:pic>
      <p:pic>
        <p:nvPicPr>
          <p:cNvPr id="37" name="Imagen 36">
            <a:extLst>
              <a:ext uri="{FF2B5EF4-FFF2-40B4-BE49-F238E27FC236}">
                <a16:creationId xmlns:a16="http://schemas.microsoft.com/office/drawing/2014/main" id="{944A1918-623F-DF48-B123-E9E1439EAD47}"/>
              </a:ext>
            </a:extLst>
          </p:cNvPr>
          <p:cNvPicPr>
            <a:picLocks noChangeAspect="1"/>
          </p:cNvPicPr>
          <p:nvPr/>
        </p:nvPicPr>
        <p:blipFill>
          <a:blip r:embed="rId4"/>
          <a:stretch>
            <a:fillRect/>
          </a:stretch>
        </p:blipFill>
        <p:spPr>
          <a:xfrm>
            <a:off x="907897" y="4010314"/>
            <a:ext cx="1075431" cy="1232008"/>
          </a:xfrm>
          <a:prstGeom prst="rect">
            <a:avLst/>
          </a:prstGeom>
        </p:spPr>
      </p:pic>
      <p:pic>
        <p:nvPicPr>
          <p:cNvPr id="38" name="Imagen 37">
            <a:extLst>
              <a:ext uri="{FF2B5EF4-FFF2-40B4-BE49-F238E27FC236}">
                <a16:creationId xmlns:a16="http://schemas.microsoft.com/office/drawing/2014/main" id="{1A1F8592-1748-F44E-B186-230D695D6B1F}"/>
              </a:ext>
            </a:extLst>
          </p:cNvPr>
          <p:cNvPicPr>
            <a:picLocks noChangeAspect="1"/>
          </p:cNvPicPr>
          <p:nvPr/>
        </p:nvPicPr>
        <p:blipFill>
          <a:blip r:embed="rId5"/>
          <a:stretch>
            <a:fillRect/>
          </a:stretch>
        </p:blipFill>
        <p:spPr>
          <a:xfrm>
            <a:off x="2348976" y="4093654"/>
            <a:ext cx="1075431" cy="1148668"/>
          </a:xfrm>
          <a:prstGeom prst="rect">
            <a:avLst/>
          </a:prstGeom>
        </p:spPr>
      </p:pic>
      <p:pic>
        <p:nvPicPr>
          <p:cNvPr id="39" name="Imagen 38">
            <a:extLst>
              <a:ext uri="{FF2B5EF4-FFF2-40B4-BE49-F238E27FC236}">
                <a16:creationId xmlns:a16="http://schemas.microsoft.com/office/drawing/2014/main" id="{C8A9A1EE-068F-FB42-B82D-3F53C34A4A96}"/>
              </a:ext>
            </a:extLst>
          </p:cNvPr>
          <p:cNvPicPr>
            <a:picLocks noChangeAspect="1"/>
          </p:cNvPicPr>
          <p:nvPr/>
        </p:nvPicPr>
        <p:blipFill>
          <a:blip r:embed="rId4"/>
          <a:stretch>
            <a:fillRect/>
          </a:stretch>
        </p:blipFill>
        <p:spPr>
          <a:xfrm>
            <a:off x="8854578" y="3930483"/>
            <a:ext cx="1075431" cy="1232008"/>
          </a:xfrm>
          <a:prstGeom prst="rect">
            <a:avLst/>
          </a:prstGeom>
        </p:spPr>
      </p:pic>
      <p:pic>
        <p:nvPicPr>
          <p:cNvPr id="40" name="Imagen 39">
            <a:extLst>
              <a:ext uri="{FF2B5EF4-FFF2-40B4-BE49-F238E27FC236}">
                <a16:creationId xmlns:a16="http://schemas.microsoft.com/office/drawing/2014/main" id="{AC4CA369-291B-3C4C-8FD2-75073CEEB52B}"/>
              </a:ext>
            </a:extLst>
          </p:cNvPr>
          <p:cNvPicPr>
            <a:picLocks noChangeAspect="1"/>
          </p:cNvPicPr>
          <p:nvPr/>
        </p:nvPicPr>
        <p:blipFill>
          <a:blip r:embed="rId5"/>
          <a:stretch>
            <a:fillRect/>
          </a:stretch>
        </p:blipFill>
        <p:spPr>
          <a:xfrm>
            <a:off x="10295657" y="4013823"/>
            <a:ext cx="1075431" cy="1148668"/>
          </a:xfrm>
          <a:prstGeom prst="rect">
            <a:avLst/>
          </a:prstGeom>
        </p:spPr>
      </p:pic>
      <p:sp>
        <p:nvSpPr>
          <p:cNvPr id="41" name="ZoneTexte 22">
            <a:extLst>
              <a:ext uri="{FF2B5EF4-FFF2-40B4-BE49-F238E27FC236}">
                <a16:creationId xmlns:a16="http://schemas.microsoft.com/office/drawing/2014/main" id="{050BC8CF-36F3-5148-8E94-8CC17DA9DDEF}"/>
              </a:ext>
            </a:extLst>
          </p:cNvPr>
          <p:cNvSpPr txBox="1"/>
          <p:nvPr/>
        </p:nvSpPr>
        <p:spPr>
          <a:xfrm>
            <a:off x="8211240" y="5580305"/>
            <a:ext cx="3510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travel to places in nature</a:t>
            </a:r>
          </a:p>
        </p:txBody>
      </p:sp>
      <p:sp>
        <p:nvSpPr>
          <p:cNvPr id="42" name="ZoneTexte 23">
            <a:extLst>
              <a:ext uri="{FF2B5EF4-FFF2-40B4-BE49-F238E27FC236}">
                <a16:creationId xmlns:a16="http://schemas.microsoft.com/office/drawing/2014/main" id="{A3318E64-7348-354C-9639-8ED681B26271}"/>
              </a:ext>
            </a:extLst>
          </p:cNvPr>
          <p:cNvSpPr txBox="1"/>
          <p:nvPr/>
        </p:nvSpPr>
        <p:spPr>
          <a:xfrm>
            <a:off x="4599322" y="5525348"/>
            <a:ext cx="2852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cleans the shoes</a:t>
            </a:r>
          </a:p>
        </p:txBody>
      </p:sp>
      <p:sp>
        <p:nvSpPr>
          <p:cNvPr id="43" name="ZoneTexte 23">
            <a:extLst>
              <a:ext uri="{FF2B5EF4-FFF2-40B4-BE49-F238E27FC236}">
                <a16:creationId xmlns:a16="http://schemas.microsoft.com/office/drawing/2014/main" id="{F71CC588-9462-694E-A571-1EC15DC08355}"/>
              </a:ext>
            </a:extLst>
          </p:cNvPr>
          <p:cNvSpPr txBox="1"/>
          <p:nvPr/>
        </p:nvSpPr>
        <p:spPr>
          <a:xfrm>
            <a:off x="828739" y="5580305"/>
            <a:ext cx="2852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buy gifts</a:t>
            </a:r>
          </a:p>
        </p:txBody>
      </p:sp>
      <p:sp>
        <p:nvSpPr>
          <p:cNvPr id="10" name="Título 9">
            <a:extLst>
              <a:ext uri="{FF2B5EF4-FFF2-40B4-BE49-F238E27FC236}">
                <a16:creationId xmlns:a16="http://schemas.microsoft.com/office/drawing/2014/main" id="{EB9F380B-B9F2-4E4E-96B9-1A12A186D80E}"/>
              </a:ext>
            </a:extLst>
          </p:cNvPr>
          <p:cNvSpPr>
            <a:spLocks noGrp="1"/>
          </p:cNvSpPr>
          <p:nvPr>
            <p:ph type="title"/>
          </p:nvPr>
        </p:nvSpPr>
        <p:spPr>
          <a:xfrm>
            <a:off x="300248" y="264089"/>
            <a:ext cx="1510776" cy="345231"/>
          </a:xfrm>
        </p:spPr>
        <p:txBody>
          <a:bodyPr>
            <a:normAutofit fontScale="90000"/>
          </a:bodyPr>
          <a:lstStyle/>
          <a:p>
            <a:r>
              <a:rPr lang="x-none" sz="2000" b="1" dirty="0"/>
              <a:t>Student B</a:t>
            </a:r>
            <a:endParaRPr lang="x-none" sz="2000" dirty="0"/>
          </a:p>
        </p:txBody>
      </p:sp>
    </p:spTree>
    <p:extLst>
      <p:ext uri="{BB962C8B-B14F-4D97-AF65-F5344CB8AC3E}">
        <p14:creationId xmlns:p14="http://schemas.microsoft.com/office/powerpoint/2010/main" val="3273575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2970</Words>
  <Application>Microsoft Office PowerPoint</Application>
  <PresentationFormat>Widescreen</PresentationFormat>
  <Paragraphs>410</Paragraphs>
  <Slides>19</Slides>
  <Notes>19</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Century Gothic</vt:lpstr>
      <vt:lpstr>Tw Cen MT</vt:lpstr>
      <vt:lpstr>1_Office Theme</vt:lpstr>
      <vt:lpstr>2_Office Theme</vt:lpstr>
      <vt:lpstr>Grammar</vt:lpstr>
      <vt:lpstr>Talking about what other people do present tense -ar verbs: 3rd person plural (-an) </vt:lpstr>
      <vt:lpstr>escuchar</vt:lpstr>
      <vt:lpstr>Escribe los verbos en español.  Luego, escucha y compara.</vt:lpstr>
      <vt:lpstr>First, complete the text by translating the English words in gaps. Then, listen and check.</vt:lpstr>
      <vt:lpstr>leer / escribir</vt:lpstr>
      <vt:lpstr>escuchar / hablar</vt:lpstr>
      <vt:lpstr>Student A</vt:lpstr>
      <vt:lpstr>Student B</vt:lpstr>
      <vt:lpstr>Respuestas</vt:lpstr>
      <vt:lpstr>Grammar [2]</vt:lpstr>
      <vt:lpstr>leer</vt:lpstr>
      <vt:lpstr>Buscas unas vacaciones en España. Lee este texto.</vt:lpstr>
      <vt:lpstr>Buscas unas vacaciones en España. Lee este texto.</vt:lpstr>
      <vt:lpstr>¿Está clara la información? </vt:lpstr>
      <vt:lpstr>Have you understood the information in the brochure? </vt:lpstr>
      <vt:lpstr>Las vacaciones en España parecen interesantes, pero necesitas otra información. Escribes un email con preguntas.</vt:lpstr>
      <vt:lpstr>Ahora, lee tu email en español. Tu pareja escucha.</vt:lpstr>
      <vt:lpstr>Las vacaciones en España parecen interesantes, pero necesitas otra información. Escribes un email con preguntas.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dc:title>
  <dc:creator>Nicholas Avery</dc:creator>
  <cp:lastModifiedBy>Victoria Hobson</cp:lastModifiedBy>
  <cp:revision>8</cp:revision>
  <dcterms:created xsi:type="dcterms:W3CDTF">2020-04-20T13:00:12Z</dcterms:created>
  <dcterms:modified xsi:type="dcterms:W3CDTF">2020-05-16T13:29:42Z</dcterms:modified>
</cp:coreProperties>
</file>