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60" r:id="rId25"/>
    <p:sldId id="26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1450" autoAdjust="0"/>
  </p:normalViewPr>
  <p:slideViewPr>
    <p:cSldViewPr snapToGrid="0" showGuides="1">
      <p:cViewPr varScale="1">
        <p:scale>
          <a:sx n="68" d="100"/>
          <a:sy n="68" d="100"/>
        </p:scale>
        <p:origin x="2094" y="66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53A49-BC70-4BDE-BF00-F08F51A0148C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D356F-EBCC-4AA5-B602-4B66E6474D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18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ncelp.org/concern/resources/0c483j381?locale=e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following activities have been created using the common</a:t>
            </a:r>
            <a:r>
              <a:rPr lang="en-GB" baseline="0" dirty="0" smtClean="0"/>
              <a:t> patterns between Spanish and English detailed in the AQA specification.</a:t>
            </a:r>
            <a:br>
              <a:rPr lang="en-GB" baseline="0" dirty="0" smtClean="0"/>
            </a:br>
            <a:r>
              <a:rPr lang="en-GB" baseline="0" dirty="0" smtClean="0"/>
              <a:t>The activities provide opportunities to:</a:t>
            </a:r>
            <a:br>
              <a:rPr lang="en-GB" baseline="0" dirty="0" smtClean="0"/>
            </a:br>
            <a:r>
              <a:rPr lang="en-GB" baseline="0" dirty="0" smtClean="0"/>
              <a:t> - make connections and understand patterns between Spanish and English</a:t>
            </a:r>
            <a:br>
              <a:rPr lang="en-GB" baseline="0" dirty="0" smtClean="0"/>
            </a:br>
            <a:r>
              <a:rPr lang="en-GB" baseline="0" dirty="0" smtClean="0"/>
              <a:t> - practise those links by translating Spanish </a:t>
            </a:r>
            <a:r>
              <a:rPr lang="en-GB" baseline="0" dirty="0" smtClean="0">
                <a:sym typeface="Wingdings" panose="05000000000000000000" pitchFamily="2" charset="2"/>
              </a:rPr>
              <a:t> English and English  Spanish</a:t>
            </a:r>
          </a:p>
          <a:p>
            <a:r>
              <a:rPr lang="en-GB" baseline="0" dirty="0" smtClean="0">
                <a:sym typeface="Wingdings" panose="05000000000000000000" pitchFamily="2" charset="2"/>
              </a:rPr>
              <a:t>- consolidate their SSC (phonics) knowledge by reading the words / sentences aloud</a:t>
            </a:r>
            <a:br>
              <a:rPr lang="en-GB" baseline="0" dirty="0" smtClean="0">
                <a:sym typeface="Wingdings" panose="05000000000000000000" pitchFamily="2" charset="2"/>
              </a:rPr>
            </a:br>
            <a:r>
              <a:rPr lang="en-GB" baseline="0" dirty="0" smtClean="0">
                <a:sym typeface="Wingdings" panose="05000000000000000000" pitchFamily="2" charset="2"/>
              </a:rPr>
              <a:t>- reinforce their knowledge of spelling and pronunciation rules (e.g. single vs double consonants in writing and syllable stress in speaking)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48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Working with Spanish-English</a:t>
            </a:r>
            <a:r>
              <a:rPr lang="en-GB" b="1" baseline="0" dirty="0" smtClean="0"/>
              <a:t> words patterns</a:t>
            </a:r>
            <a:endParaRPr lang="en-GB" b="1" dirty="0" smtClean="0"/>
          </a:p>
          <a:p>
            <a:r>
              <a:rPr lang="en-GB" dirty="0" smtClean="0"/>
              <a:t>In this set,</a:t>
            </a:r>
            <a:r>
              <a:rPr lang="en-GB" baseline="0" dirty="0" smtClean="0"/>
              <a:t> t</a:t>
            </a:r>
            <a:r>
              <a:rPr lang="en-GB" dirty="0" smtClean="0"/>
              <a:t>here are 11</a:t>
            </a:r>
            <a:r>
              <a:rPr lang="en-GB" baseline="0" dirty="0" smtClean="0"/>
              <a:t> </a:t>
            </a:r>
            <a:r>
              <a:rPr lang="en-GB" dirty="0" smtClean="0"/>
              <a:t>patterns explored in this way, and a 12</a:t>
            </a:r>
            <a:r>
              <a:rPr lang="en-GB" baseline="30000" dirty="0" smtClean="0"/>
              <a:t>th</a:t>
            </a:r>
            <a:r>
              <a:rPr lang="en-GB" dirty="0" smtClean="0"/>
              <a:t> task, which recaps all of the patterns met.</a:t>
            </a:r>
            <a:br>
              <a:rPr lang="en-GB" dirty="0" smtClean="0"/>
            </a:br>
            <a:r>
              <a:rPr lang="en-GB" dirty="0" smtClean="0"/>
              <a:t>The idea is that each pattern is</a:t>
            </a:r>
            <a:r>
              <a:rPr lang="en-GB" baseline="0" dirty="0" smtClean="0"/>
              <a:t> given 10 minutes in tutor time (so NOT taking time out of L2 lessons!) each week, so that this set represents a term’s worth of activities.</a:t>
            </a:r>
            <a:br>
              <a:rPr lang="en-GB" baseline="0" dirty="0" smtClean="0"/>
            </a:br>
            <a:r>
              <a:rPr lang="en-GB" baseline="0" dirty="0" smtClean="0"/>
              <a:t>They are written so that non-linguist tutors can deliver them.</a:t>
            </a:r>
            <a:br>
              <a:rPr lang="en-GB" baseline="0" dirty="0" smtClean="0"/>
            </a:br>
            <a:endParaRPr lang="en-GB" baseline="0" dirty="0" smtClean="0"/>
          </a:p>
          <a:p>
            <a:r>
              <a:rPr lang="en-GB" baseline="0" dirty="0" smtClean="0"/>
              <a:t>Word frequency: </a:t>
            </a:r>
            <a:r>
              <a:rPr lang="en-GB" baseline="0" dirty="0" err="1" smtClean="0"/>
              <a:t>elefante</a:t>
            </a:r>
            <a:r>
              <a:rPr lang="en-GB" baseline="0" dirty="0" smtClean="0"/>
              <a:t> [&gt;5000]; </a:t>
            </a:r>
            <a:r>
              <a:rPr lang="en-GB" baseline="0" dirty="0" err="1" smtClean="0"/>
              <a:t>física</a:t>
            </a:r>
            <a:r>
              <a:rPr lang="en-GB" baseline="0" dirty="0" smtClean="0"/>
              <a:t> [&gt;5000]; </a:t>
            </a:r>
            <a:r>
              <a:rPr lang="en-GB" baseline="0" dirty="0" err="1" smtClean="0"/>
              <a:t>filosofía</a:t>
            </a:r>
            <a:r>
              <a:rPr lang="en-GB" baseline="0" dirty="0" smtClean="0"/>
              <a:t> [1374]; </a:t>
            </a:r>
            <a:r>
              <a:rPr lang="en-GB" baseline="0" dirty="0" err="1" smtClean="0"/>
              <a:t>teléfono</a:t>
            </a:r>
            <a:r>
              <a:rPr lang="en-GB" baseline="0" dirty="0" smtClean="0"/>
              <a:t> [866] </a:t>
            </a:r>
            <a:r>
              <a:rPr lang="en-GB" baseline="0" dirty="0" err="1" smtClean="0"/>
              <a:t>foto</a:t>
            </a:r>
            <a:r>
              <a:rPr lang="en-GB" baseline="0" dirty="0" smtClean="0"/>
              <a:t> [882] </a:t>
            </a:r>
            <a:r>
              <a:rPr lang="en-GB" baseline="0" dirty="0" err="1" smtClean="0"/>
              <a:t>frase</a:t>
            </a:r>
            <a:r>
              <a:rPr lang="en-GB" baseline="0" dirty="0" smtClean="0"/>
              <a:t> [1036] </a:t>
            </a:r>
            <a:r>
              <a:rPr lang="en-GB" baseline="0" dirty="0" err="1" smtClean="0"/>
              <a:t>biografía</a:t>
            </a:r>
            <a:r>
              <a:rPr lang="en-GB" baseline="0" dirty="0" smtClean="0"/>
              <a:t> [4236]</a:t>
            </a:r>
            <a:br>
              <a:rPr lang="en-GB" baseline="0" dirty="0" smtClean="0"/>
            </a:br>
            <a:r>
              <a:rPr lang="en-GB" baseline="0" dirty="0" smtClean="0"/>
              <a:t>Further words in most frequent 2000 words with the same pattern: </a:t>
            </a:r>
            <a:r>
              <a:rPr lang="en-GB" baseline="0" dirty="0" err="1" smtClean="0"/>
              <a:t>físico</a:t>
            </a:r>
            <a:r>
              <a:rPr lang="en-GB" baseline="0" dirty="0" smtClean="0"/>
              <a:t> [702] </a:t>
            </a:r>
            <a:r>
              <a:rPr lang="en-GB" baseline="0" dirty="0" err="1" smtClean="0"/>
              <a:t>fotografía</a:t>
            </a:r>
            <a:r>
              <a:rPr lang="en-GB" baseline="0" dirty="0" smtClean="0"/>
              <a:t> [1350] </a:t>
            </a:r>
            <a:r>
              <a:rPr lang="en-GB" baseline="0" dirty="0" err="1" smtClean="0"/>
              <a:t>fenómeno</a:t>
            </a:r>
            <a:r>
              <a:rPr lang="en-GB" baseline="0" dirty="0" smtClean="0"/>
              <a:t> [1229] </a:t>
            </a:r>
            <a:r>
              <a:rPr lang="en-GB" baseline="0" dirty="0" err="1" smtClean="0"/>
              <a:t>fase</a:t>
            </a:r>
            <a:r>
              <a:rPr lang="en-GB" baseline="0" dirty="0" smtClean="0"/>
              <a:t> [1620] </a:t>
            </a:r>
            <a:r>
              <a:rPr lang="en-GB" baseline="0" dirty="0" err="1" smtClean="0"/>
              <a:t>triunfo</a:t>
            </a:r>
            <a:r>
              <a:rPr lang="en-GB" baseline="0" dirty="0" smtClean="0"/>
              <a:t> [1800] </a:t>
            </a:r>
            <a:r>
              <a:rPr lang="en-GB" baseline="0" dirty="0" err="1" smtClean="0"/>
              <a:t>catástrofe</a:t>
            </a:r>
            <a:r>
              <a:rPr lang="en-GB" baseline="0" dirty="0" smtClean="0"/>
              <a:t> [4329] </a:t>
            </a:r>
          </a:p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Source: Davies, M. &amp; Davies, K. (2018). A frequency dictionary of Spanish: Core vocabulary for learners (2nd ed.). London: Routledge.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D356F-EBCC-4AA5-B602-4B66E6474D5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563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70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Working with Spanish-English</a:t>
            </a:r>
            <a:r>
              <a:rPr lang="en-GB" b="1" baseline="0" dirty="0" smtClean="0"/>
              <a:t> words patterns</a:t>
            </a:r>
            <a:endParaRPr lang="en-GB" b="1" dirty="0" smtClean="0"/>
          </a:p>
          <a:p>
            <a:r>
              <a:rPr lang="en-GB" dirty="0" smtClean="0"/>
              <a:t>In this set,</a:t>
            </a:r>
            <a:r>
              <a:rPr lang="en-GB" baseline="0" dirty="0" smtClean="0"/>
              <a:t> t</a:t>
            </a:r>
            <a:r>
              <a:rPr lang="en-GB" dirty="0" smtClean="0"/>
              <a:t>here are 11</a:t>
            </a:r>
            <a:r>
              <a:rPr lang="en-GB" baseline="0" dirty="0" smtClean="0"/>
              <a:t> </a:t>
            </a:r>
            <a:r>
              <a:rPr lang="en-GB" dirty="0" smtClean="0"/>
              <a:t>patterns explored in this way, and a 12</a:t>
            </a:r>
            <a:r>
              <a:rPr lang="en-GB" baseline="30000" dirty="0" smtClean="0"/>
              <a:t>th</a:t>
            </a:r>
            <a:r>
              <a:rPr lang="en-GB" dirty="0" smtClean="0"/>
              <a:t> task, which recaps all of the patterns met.</a:t>
            </a:r>
            <a:br>
              <a:rPr lang="en-GB" dirty="0" smtClean="0"/>
            </a:br>
            <a:r>
              <a:rPr lang="en-GB" dirty="0" smtClean="0"/>
              <a:t>The idea is that each pattern is</a:t>
            </a:r>
            <a:r>
              <a:rPr lang="en-GB" baseline="0" dirty="0" smtClean="0"/>
              <a:t> given 10 minutes in tutor time (so NOT taking time out of L2 lessons!) each week, so that this set represents a term’s worth of activities.</a:t>
            </a:r>
            <a:br>
              <a:rPr lang="en-GB" baseline="0" dirty="0" smtClean="0"/>
            </a:br>
            <a:r>
              <a:rPr lang="en-GB" baseline="0" dirty="0" smtClean="0"/>
              <a:t>They are written so that non-linguist tutors can deliver them.</a:t>
            </a:r>
            <a:br>
              <a:rPr lang="en-GB" baseline="0" dirty="0" smtClean="0"/>
            </a:br>
            <a:endParaRPr lang="en-GB" baseline="0" dirty="0" smtClean="0"/>
          </a:p>
          <a:p>
            <a:r>
              <a:rPr lang="en-GB" baseline="0" dirty="0" smtClean="0"/>
              <a:t>Word frequency: </a:t>
            </a:r>
            <a:r>
              <a:rPr lang="en-GB" baseline="0" dirty="0" err="1" smtClean="0"/>
              <a:t>velocidad</a:t>
            </a:r>
            <a:r>
              <a:rPr lang="en-GB" baseline="0" dirty="0" smtClean="0"/>
              <a:t> [1142]; ciudad [178]; university [387]; </a:t>
            </a:r>
            <a:r>
              <a:rPr lang="en-GB" baseline="0" dirty="0" err="1" smtClean="0"/>
              <a:t>realidad</a:t>
            </a:r>
            <a:r>
              <a:rPr lang="en-GB" baseline="0" dirty="0" smtClean="0"/>
              <a:t> [260] </a:t>
            </a:r>
            <a:r>
              <a:rPr lang="en-GB" baseline="0" dirty="0" err="1" smtClean="0"/>
              <a:t>actividad</a:t>
            </a:r>
            <a:r>
              <a:rPr lang="en-GB" baseline="0" dirty="0" smtClean="0"/>
              <a:t> [344] </a:t>
            </a:r>
            <a:r>
              <a:rPr lang="en-GB" baseline="0" dirty="0" err="1" smtClean="0"/>
              <a:t>sociedad</a:t>
            </a:r>
            <a:r>
              <a:rPr lang="en-GB" baseline="0" dirty="0" smtClean="0"/>
              <a:t> [353] </a:t>
            </a:r>
            <a:br>
              <a:rPr lang="en-GB" baseline="0" dirty="0" smtClean="0"/>
            </a:br>
            <a:r>
              <a:rPr lang="en-GB" baseline="0" dirty="0" smtClean="0"/>
              <a:t>Further words in most frequent 2000 words with the same pattern: </a:t>
            </a:r>
            <a:r>
              <a:rPr lang="en-GB" baseline="0" dirty="0" err="1" smtClean="0"/>
              <a:t>necesidad</a:t>
            </a:r>
            <a:r>
              <a:rPr lang="en-GB" baseline="0" dirty="0" smtClean="0"/>
              <a:t> [431] </a:t>
            </a:r>
            <a:r>
              <a:rPr lang="en-GB" baseline="0" dirty="0" err="1" smtClean="0"/>
              <a:t>cantidad</a:t>
            </a:r>
            <a:r>
              <a:rPr lang="en-GB" baseline="0" dirty="0" smtClean="0"/>
              <a:t> [459] </a:t>
            </a:r>
            <a:r>
              <a:rPr lang="en-GB" baseline="0" dirty="0" err="1" smtClean="0"/>
              <a:t>posibilidad</a:t>
            </a:r>
            <a:r>
              <a:rPr lang="en-GB" baseline="0" dirty="0" smtClean="0"/>
              <a:t> [461] </a:t>
            </a:r>
            <a:r>
              <a:rPr lang="en-GB" baseline="0" dirty="0" err="1" smtClean="0"/>
              <a:t>comunidad</a:t>
            </a:r>
            <a:r>
              <a:rPr lang="en-GB" baseline="0" dirty="0" smtClean="0"/>
              <a:t> [523] </a:t>
            </a:r>
            <a:r>
              <a:rPr lang="en-GB" baseline="0" dirty="0" err="1" smtClean="0"/>
              <a:t>seguridad</a:t>
            </a:r>
            <a:r>
              <a:rPr lang="en-GB" baseline="0" dirty="0" smtClean="0"/>
              <a:t> [538] </a:t>
            </a:r>
            <a:r>
              <a:rPr lang="en-GB" baseline="0" dirty="0" err="1" smtClean="0"/>
              <a:t>oportunidad</a:t>
            </a:r>
            <a:r>
              <a:rPr lang="en-GB" baseline="0" dirty="0" smtClean="0"/>
              <a:t> [564] </a:t>
            </a:r>
            <a:r>
              <a:rPr lang="en-GB" baseline="0" dirty="0" err="1" smtClean="0"/>
              <a:t>autoridad</a:t>
            </a:r>
            <a:r>
              <a:rPr lang="en-GB" baseline="0" dirty="0" smtClean="0"/>
              <a:t> [569] </a:t>
            </a:r>
            <a:r>
              <a:rPr lang="en-GB" baseline="0" dirty="0" err="1" smtClean="0"/>
              <a:t>capacidad</a:t>
            </a:r>
            <a:r>
              <a:rPr lang="en-GB" baseline="0" dirty="0" smtClean="0"/>
              <a:t> [633] </a:t>
            </a:r>
            <a:r>
              <a:rPr lang="en-GB" baseline="0" dirty="0" err="1" smtClean="0"/>
              <a:t>calidad</a:t>
            </a:r>
            <a:r>
              <a:rPr lang="en-GB" baseline="0" dirty="0" smtClean="0"/>
              <a:t> [637] </a:t>
            </a:r>
            <a:r>
              <a:rPr lang="en-GB" baseline="0" dirty="0" err="1" smtClean="0"/>
              <a:t>unidad</a:t>
            </a:r>
            <a:r>
              <a:rPr lang="en-GB" baseline="0" dirty="0" smtClean="0"/>
              <a:t> [848] </a:t>
            </a:r>
            <a:r>
              <a:rPr lang="en-GB" baseline="0" dirty="0" err="1" smtClean="0"/>
              <a:t>responsabilidad</a:t>
            </a:r>
            <a:r>
              <a:rPr lang="en-GB" baseline="0" dirty="0" smtClean="0"/>
              <a:t> [915] </a:t>
            </a:r>
            <a:r>
              <a:rPr lang="en-GB" baseline="0" dirty="0" err="1" smtClean="0"/>
              <a:t>actualidad</a:t>
            </a:r>
            <a:r>
              <a:rPr lang="en-GB" baseline="0" dirty="0" smtClean="0"/>
              <a:t> [1291] </a:t>
            </a:r>
            <a:r>
              <a:rPr lang="en-GB" baseline="0" dirty="0" err="1" smtClean="0"/>
              <a:t>entidad</a:t>
            </a:r>
            <a:r>
              <a:rPr lang="en-GB" baseline="0" dirty="0" smtClean="0"/>
              <a:t> [1407] </a:t>
            </a:r>
            <a:r>
              <a:rPr lang="en-GB" baseline="0" dirty="0" err="1" smtClean="0"/>
              <a:t>personalidad</a:t>
            </a:r>
            <a:r>
              <a:rPr lang="en-GB" baseline="0" dirty="0" smtClean="0"/>
              <a:t> [1550] </a:t>
            </a:r>
            <a:r>
              <a:rPr lang="en-GB" baseline="0" dirty="0" err="1" smtClean="0"/>
              <a:t>humanidad</a:t>
            </a:r>
            <a:r>
              <a:rPr lang="en-GB" baseline="0" dirty="0" smtClean="0"/>
              <a:t> [1553] </a:t>
            </a:r>
            <a:r>
              <a:rPr lang="en-GB" baseline="0" dirty="0" err="1" smtClean="0"/>
              <a:t>oscuridad</a:t>
            </a:r>
            <a:r>
              <a:rPr lang="en-GB" baseline="0" dirty="0" smtClean="0"/>
              <a:t> [1625] </a:t>
            </a:r>
            <a:r>
              <a:rPr lang="en-GB" baseline="0" dirty="0" err="1" smtClean="0"/>
              <a:t>identidad</a:t>
            </a:r>
            <a:r>
              <a:rPr lang="en-GB" baseline="0" dirty="0" smtClean="0"/>
              <a:t> [1806] </a:t>
            </a:r>
          </a:p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Source: Davies, M. &amp; Davies, K. (2018). A frequency dictionary of Spanish: Core vocabulary for learners (2nd ed.). London: Routledge.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D356F-EBCC-4AA5-B602-4B66E6474D5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411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568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Working with Spanish-English</a:t>
            </a:r>
            <a:r>
              <a:rPr lang="en-GB" b="1" baseline="0" dirty="0" smtClean="0"/>
              <a:t> words patterns</a:t>
            </a:r>
            <a:endParaRPr lang="en-GB" b="1" dirty="0" smtClean="0"/>
          </a:p>
          <a:p>
            <a:r>
              <a:rPr lang="en-GB" dirty="0" smtClean="0"/>
              <a:t>In this set,</a:t>
            </a:r>
            <a:r>
              <a:rPr lang="en-GB" baseline="0" dirty="0" smtClean="0"/>
              <a:t> t</a:t>
            </a:r>
            <a:r>
              <a:rPr lang="en-GB" dirty="0" smtClean="0"/>
              <a:t>here are 11</a:t>
            </a:r>
            <a:r>
              <a:rPr lang="en-GB" baseline="0" dirty="0" smtClean="0"/>
              <a:t> </a:t>
            </a:r>
            <a:r>
              <a:rPr lang="en-GB" dirty="0" smtClean="0"/>
              <a:t>patterns explored in this way, and a 12</a:t>
            </a:r>
            <a:r>
              <a:rPr lang="en-GB" baseline="30000" dirty="0" smtClean="0"/>
              <a:t>th</a:t>
            </a:r>
            <a:r>
              <a:rPr lang="en-GB" dirty="0" smtClean="0"/>
              <a:t> task, which recaps all of the patterns met.</a:t>
            </a:r>
            <a:br>
              <a:rPr lang="en-GB" dirty="0" smtClean="0"/>
            </a:br>
            <a:r>
              <a:rPr lang="en-GB" dirty="0" smtClean="0"/>
              <a:t>The idea is that each pattern is</a:t>
            </a:r>
            <a:r>
              <a:rPr lang="en-GB" baseline="0" dirty="0" smtClean="0"/>
              <a:t> given 10 minutes in tutor time (so NOT taking time out of L2 lessons!) each week, so that this set represents a term’s worth of activities.</a:t>
            </a:r>
            <a:br>
              <a:rPr lang="en-GB" baseline="0" dirty="0" smtClean="0"/>
            </a:br>
            <a:r>
              <a:rPr lang="en-GB" baseline="0" dirty="0" smtClean="0"/>
              <a:t>They are written so that non-linguist tutors can deliver them.</a:t>
            </a:r>
            <a:br>
              <a:rPr lang="en-GB" baseline="0" dirty="0" smtClean="0"/>
            </a:br>
            <a:endParaRPr lang="en-GB" baseline="0" dirty="0" smtClean="0"/>
          </a:p>
          <a:p>
            <a:r>
              <a:rPr lang="en-GB" baseline="0" dirty="0" smtClean="0"/>
              <a:t>Word frequency: </a:t>
            </a:r>
            <a:r>
              <a:rPr lang="en-GB" baseline="0" dirty="0" err="1" smtClean="0"/>
              <a:t>tragedia</a:t>
            </a:r>
            <a:r>
              <a:rPr lang="en-GB" baseline="0" dirty="0" smtClean="0"/>
              <a:t> [2371]; </a:t>
            </a:r>
            <a:r>
              <a:rPr lang="en-GB" baseline="0" dirty="0" err="1" smtClean="0"/>
              <a:t>biología</a:t>
            </a:r>
            <a:r>
              <a:rPr lang="en-GB" baseline="0" dirty="0" smtClean="0"/>
              <a:t> [3982]; </a:t>
            </a:r>
            <a:r>
              <a:rPr lang="en-GB" baseline="0" dirty="0" err="1" smtClean="0"/>
              <a:t>historia</a:t>
            </a:r>
            <a:r>
              <a:rPr lang="en-GB" baseline="0" dirty="0" smtClean="0"/>
              <a:t> [186]; </a:t>
            </a:r>
            <a:r>
              <a:rPr lang="en-GB" baseline="0" dirty="0" err="1" smtClean="0"/>
              <a:t>memoria</a:t>
            </a:r>
            <a:r>
              <a:rPr lang="en-GB" baseline="0" dirty="0" smtClean="0"/>
              <a:t> [827]; </a:t>
            </a:r>
            <a:r>
              <a:rPr lang="en-GB" baseline="0" dirty="0" err="1" smtClean="0"/>
              <a:t>compañía</a:t>
            </a:r>
            <a:r>
              <a:rPr lang="en-GB" baseline="0" dirty="0" smtClean="0"/>
              <a:t> [638] </a:t>
            </a:r>
            <a:r>
              <a:rPr lang="en-GB" baseline="0" dirty="0" err="1" smtClean="0"/>
              <a:t>energía</a:t>
            </a:r>
            <a:r>
              <a:rPr lang="en-GB" baseline="0" dirty="0" smtClean="0"/>
              <a:t> [664]</a:t>
            </a:r>
            <a:br>
              <a:rPr lang="en-GB" baseline="0" dirty="0" smtClean="0"/>
            </a:br>
            <a:r>
              <a:rPr lang="en-GB" baseline="0" dirty="0" smtClean="0"/>
              <a:t>Further words in most frequent 2000 words with the same pattern: </a:t>
            </a:r>
            <a:r>
              <a:rPr lang="en-GB" baseline="0" dirty="0" err="1" smtClean="0"/>
              <a:t>industria</a:t>
            </a:r>
            <a:r>
              <a:rPr lang="en-GB" baseline="0" dirty="0" smtClean="0"/>
              <a:t> [1016] </a:t>
            </a:r>
            <a:r>
              <a:rPr lang="en-GB" baseline="0" dirty="0" err="1" smtClean="0"/>
              <a:t>victoria</a:t>
            </a:r>
            <a:r>
              <a:rPr lang="en-GB" baseline="0" dirty="0" smtClean="0"/>
              <a:t> [1266] </a:t>
            </a:r>
            <a:r>
              <a:rPr lang="en-GB" baseline="0" dirty="0" err="1" smtClean="0"/>
              <a:t>tendencia</a:t>
            </a:r>
            <a:r>
              <a:rPr lang="en-GB" baseline="0" dirty="0" smtClean="0"/>
              <a:t> [1287] </a:t>
            </a:r>
            <a:r>
              <a:rPr lang="en-GB" baseline="0" dirty="0" err="1" smtClean="0"/>
              <a:t>frecuencia</a:t>
            </a:r>
            <a:r>
              <a:rPr lang="en-GB" baseline="0" dirty="0" smtClean="0"/>
              <a:t> [1309] </a:t>
            </a:r>
            <a:r>
              <a:rPr lang="en-GB" baseline="0" dirty="0" err="1" smtClean="0"/>
              <a:t>estrategia</a:t>
            </a:r>
            <a:r>
              <a:rPr lang="en-GB" baseline="0" dirty="0" smtClean="0"/>
              <a:t> [1460] </a:t>
            </a:r>
            <a:r>
              <a:rPr lang="en-GB" baseline="0" dirty="0" err="1" smtClean="0"/>
              <a:t>democracia</a:t>
            </a:r>
            <a:r>
              <a:rPr lang="en-GB" baseline="0" dirty="0" smtClean="0"/>
              <a:t> [1484] </a:t>
            </a:r>
            <a:r>
              <a:rPr lang="en-GB" baseline="0" dirty="0" err="1" smtClean="0"/>
              <a:t>agencia</a:t>
            </a:r>
            <a:r>
              <a:rPr lang="en-GB" baseline="0" dirty="0" smtClean="0"/>
              <a:t> [1834] </a:t>
            </a:r>
            <a:r>
              <a:rPr lang="en-GB" baseline="0" dirty="0" err="1" smtClean="0"/>
              <a:t>gloria</a:t>
            </a:r>
            <a:r>
              <a:rPr lang="en-GB" baseline="0" dirty="0" smtClean="0"/>
              <a:t> [1915] </a:t>
            </a:r>
            <a:r>
              <a:rPr lang="en-GB" baseline="0" dirty="0" err="1" smtClean="0"/>
              <a:t>economía</a:t>
            </a:r>
            <a:r>
              <a:rPr lang="en-GB" baseline="0" dirty="0" smtClean="0"/>
              <a:t> [747] </a:t>
            </a:r>
            <a:r>
              <a:rPr lang="en-GB" baseline="0" dirty="0" err="1" smtClean="0"/>
              <a:t>teoría</a:t>
            </a:r>
            <a:r>
              <a:rPr lang="en-GB" baseline="0" dirty="0" smtClean="0"/>
              <a:t> [851] </a:t>
            </a:r>
            <a:r>
              <a:rPr lang="en-GB" baseline="0" dirty="0" err="1" smtClean="0"/>
              <a:t>tecnología</a:t>
            </a:r>
            <a:r>
              <a:rPr lang="en-GB" baseline="0" dirty="0" smtClean="0"/>
              <a:t> [1048] </a:t>
            </a:r>
            <a:r>
              <a:rPr lang="en-GB" baseline="0" dirty="0" err="1" smtClean="0"/>
              <a:t>fotografía</a:t>
            </a:r>
            <a:r>
              <a:rPr lang="en-GB" baseline="0" dirty="0" smtClean="0"/>
              <a:t> [1350] </a:t>
            </a:r>
            <a:r>
              <a:rPr lang="en-GB" baseline="0" dirty="0" err="1" smtClean="0"/>
              <a:t>filosofía</a:t>
            </a:r>
            <a:r>
              <a:rPr lang="en-GB" baseline="0" dirty="0" smtClean="0"/>
              <a:t> [1374] </a:t>
            </a:r>
            <a:r>
              <a:rPr lang="en-GB" baseline="0" dirty="0" err="1" smtClean="0"/>
              <a:t>categoría</a:t>
            </a:r>
            <a:r>
              <a:rPr lang="en-GB" baseline="0" dirty="0" smtClean="0"/>
              <a:t> [1470] </a:t>
            </a:r>
            <a:r>
              <a:rPr lang="en-GB" baseline="0" dirty="0" err="1" smtClean="0"/>
              <a:t>galería</a:t>
            </a:r>
            <a:r>
              <a:rPr lang="en-GB" baseline="0" dirty="0" smtClean="0"/>
              <a:t> [2330]</a:t>
            </a:r>
          </a:p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Source: Davies, M. &amp; Davies, K. (2018). A frequency dictionary of Spanish: Core vocabulary for learners (2nd ed.). London: Routledge.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D356F-EBCC-4AA5-B602-4B66E6474D5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443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49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Working with Spanish-English</a:t>
            </a:r>
            <a:r>
              <a:rPr lang="en-GB" b="1" baseline="0" dirty="0" smtClean="0"/>
              <a:t> words patterns</a:t>
            </a:r>
            <a:endParaRPr lang="en-GB" b="1" dirty="0" smtClean="0"/>
          </a:p>
          <a:p>
            <a:r>
              <a:rPr lang="en-GB" dirty="0" smtClean="0"/>
              <a:t>In this set,</a:t>
            </a:r>
            <a:r>
              <a:rPr lang="en-GB" baseline="0" dirty="0" smtClean="0"/>
              <a:t> t</a:t>
            </a:r>
            <a:r>
              <a:rPr lang="en-GB" dirty="0" smtClean="0"/>
              <a:t>here are 11</a:t>
            </a:r>
            <a:r>
              <a:rPr lang="en-GB" baseline="0" dirty="0" smtClean="0"/>
              <a:t> </a:t>
            </a:r>
            <a:r>
              <a:rPr lang="en-GB" dirty="0" smtClean="0"/>
              <a:t>patterns explored in this way, and a 12</a:t>
            </a:r>
            <a:r>
              <a:rPr lang="en-GB" baseline="30000" dirty="0" smtClean="0"/>
              <a:t>th</a:t>
            </a:r>
            <a:r>
              <a:rPr lang="en-GB" dirty="0" smtClean="0"/>
              <a:t> task, which recaps all of the patterns met.</a:t>
            </a:r>
            <a:br>
              <a:rPr lang="en-GB" dirty="0" smtClean="0"/>
            </a:br>
            <a:r>
              <a:rPr lang="en-GB" dirty="0" smtClean="0"/>
              <a:t>The idea is that each pattern is</a:t>
            </a:r>
            <a:r>
              <a:rPr lang="en-GB" baseline="0" dirty="0" smtClean="0"/>
              <a:t> given 10 minutes in tutor time (so NOT taking time out of L2 lessons!) each week, so that this set represents a term’s worth of activities.</a:t>
            </a:r>
            <a:br>
              <a:rPr lang="en-GB" baseline="0" dirty="0" smtClean="0"/>
            </a:br>
            <a:r>
              <a:rPr lang="en-GB" baseline="0" dirty="0" smtClean="0"/>
              <a:t>They are written so that non-linguist tutors can deliver them.</a:t>
            </a:r>
            <a:br>
              <a:rPr lang="en-GB" baseline="0" dirty="0" smtClean="0"/>
            </a:br>
            <a:endParaRPr lang="en-GB" baseline="0" dirty="0" smtClean="0"/>
          </a:p>
          <a:p>
            <a:r>
              <a:rPr lang="en-GB" baseline="0" dirty="0" smtClean="0"/>
              <a:t>Word frequency: </a:t>
            </a:r>
            <a:r>
              <a:rPr lang="en-GB" baseline="0" dirty="0" err="1" smtClean="0"/>
              <a:t>tolerancia</a:t>
            </a:r>
            <a:r>
              <a:rPr lang="en-GB" baseline="0" dirty="0" smtClean="0"/>
              <a:t> [4396]; </a:t>
            </a:r>
            <a:r>
              <a:rPr lang="en-GB" baseline="0" dirty="0" err="1" smtClean="0"/>
              <a:t>violencia</a:t>
            </a:r>
            <a:r>
              <a:rPr lang="en-GB" baseline="0" dirty="0" smtClean="0"/>
              <a:t> [1100] </a:t>
            </a:r>
            <a:r>
              <a:rPr lang="en-GB" baseline="0" dirty="0" err="1" smtClean="0"/>
              <a:t>experiencia</a:t>
            </a:r>
            <a:r>
              <a:rPr lang="en-GB" baseline="0" dirty="0" smtClean="0"/>
              <a:t> [416]; </a:t>
            </a:r>
            <a:r>
              <a:rPr lang="en-GB" baseline="0" dirty="0" err="1" smtClean="0"/>
              <a:t>inteligencia</a:t>
            </a:r>
            <a:r>
              <a:rPr lang="en-GB" baseline="0" dirty="0" smtClean="0"/>
              <a:t> [1721]; </a:t>
            </a:r>
            <a:r>
              <a:rPr lang="en-GB" baseline="0" dirty="0" err="1" smtClean="0"/>
              <a:t>importancia</a:t>
            </a:r>
            <a:r>
              <a:rPr lang="en-GB" baseline="0" dirty="0" smtClean="0"/>
              <a:t> [662]; </a:t>
            </a:r>
            <a:r>
              <a:rPr lang="en-GB" baseline="0" dirty="0" err="1" smtClean="0"/>
              <a:t>independencia</a:t>
            </a:r>
            <a:r>
              <a:rPr lang="en-GB" baseline="0" dirty="0" smtClean="0"/>
              <a:t> [1690] </a:t>
            </a:r>
            <a:r>
              <a:rPr lang="en-GB" baseline="0" dirty="0" err="1" smtClean="0"/>
              <a:t>distancia</a:t>
            </a:r>
            <a:r>
              <a:rPr lang="en-GB" baseline="0" dirty="0" smtClean="0"/>
              <a:t> [944]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Further words in most frequent 2000 words with the same pattern: </a:t>
            </a:r>
            <a:r>
              <a:rPr lang="en-GB" baseline="0" dirty="0" err="1" smtClean="0"/>
              <a:t>existencia</a:t>
            </a:r>
            <a:r>
              <a:rPr lang="en-GB" baseline="0" dirty="0" smtClean="0"/>
              <a:t> [953] </a:t>
            </a:r>
            <a:r>
              <a:rPr lang="en-GB" baseline="0" dirty="0" err="1" smtClean="0"/>
              <a:t>influencia</a:t>
            </a:r>
            <a:r>
              <a:rPr lang="en-GB" baseline="0" dirty="0" smtClean="0"/>
              <a:t> [990] </a:t>
            </a:r>
            <a:r>
              <a:rPr lang="en-GB" baseline="0" dirty="0" err="1" smtClean="0"/>
              <a:t>referencia</a:t>
            </a:r>
            <a:r>
              <a:rPr lang="en-GB" baseline="0" dirty="0" smtClean="0"/>
              <a:t> [1335] </a:t>
            </a:r>
            <a:r>
              <a:rPr lang="en-GB" baseline="0" dirty="0" err="1" smtClean="0"/>
              <a:t>competencia</a:t>
            </a:r>
            <a:r>
              <a:rPr lang="en-GB" baseline="0" dirty="0" smtClean="0"/>
              <a:t> [1410] </a:t>
            </a:r>
            <a:r>
              <a:rPr lang="en-GB" baseline="0" dirty="0" err="1" smtClean="0"/>
              <a:t>conferencia</a:t>
            </a:r>
            <a:r>
              <a:rPr lang="en-GB" baseline="0" dirty="0" smtClean="0"/>
              <a:t> [1594] </a:t>
            </a:r>
            <a:r>
              <a:rPr lang="en-GB" baseline="0" dirty="0" err="1" smtClean="0"/>
              <a:t>ausencia</a:t>
            </a:r>
            <a:r>
              <a:rPr lang="en-GB" baseline="0" dirty="0" smtClean="0"/>
              <a:t> [1618] </a:t>
            </a:r>
            <a:r>
              <a:rPr lang="en-GB" baseline="0" dirty="0" err="1" smtClean="0"/>
              <a:t>resistencia</a:t>
            </a:r>
            <a:r>
              <a:rPr lang="en-GB" baseline="0" dirty="0" smtClean="0"/>
              <a:t> [1767] </a:t>
            </a:r>
            <a:r>
              <a:rPr lang="en-GB" baseline="0" dirty="0" err="1" smtClean="0"/>
              <a:t>evidencia</a:t>
            </a:r>
            <a:r>
              <a:rPr lang="en-GB" baseline="0" dirty="0" smtClean="0"/>
              <a:t> [2175]</a:t>
            </a:r>
            <a:r>
              <a:rPr lang="en-GB" baseline="0" dirty="0" err="1" smtClean="0"/>
              <a:t>circunstancia</a:t>
            </a:r>
            <a:r>
              <a:rPr lang="en-GB" baseline="0" dirty="0" smtClean="0"/>
              <a:t> [1137] </a:t>
            </a:r>
            <a:r>
              <a:rPr lang="en-GB" baseline="0" dirty="0" err="1" smtClean="0"/>
              <a:t>diferencia</a:t>
            </a:r>
            <a:r>
              <a:rPr lang="en-GB" baseline="0" dirty="0" smtClean="0"/>
              <a:t> [533] </a:t>
            </a:r>
            <a:r>
              <a:rPr lang="en-GB" baseline="0" dirty="0" err="1" smtClean="0"/>
              <a:t>presencia</a:t>
            </a:r>
            <a:r>
              <a:rPr lang="en-GB" baseline="0" dirty="0" smtClean="0"/>
              <a:t> [615] </a:t>
            </a:r>
            <a:r>
              <a:rPr lang="en-GB" baseline="0" dirty="0" err="1" smtClean="0"/>
              <a:t>ciencia</a:t>
            </a:r>
            <a:r>
              <a:rPr lang="en-GB" baseline="0" dirty="0" smtClean="0"/>
              <a:t> [738] </a:t>
            </a:r>
            <a:r>
              <a:rPr lang="en-GB" baseline="0" dirty="0" err="1" smtClean="0"/>
              <a:t>consecuencia</a:t>
            </a:r>
            <a:r>
              <a:rPr lang="en-GB" baseline="0" dirty="0" smtClean="0"/>
              <a:t> [773] </a:t>
            </a:r>
            <a:r>
              <a:rPr lang="en-GB" baseline="0" dirty="0" err="1" smtClean="0"/>
              <a:t>conciencia</a:t>
            </a:r>
            <a:r>
              <a:rPr lang="en-GB" baseline="0" dirty="0" smtClean="0"/>
              <a:t> [946] </a:t>
            </a:r>
            <a:r>
              <a:rPr lang="en-GB" baseline="0" dirty="0" err="1" smtClean="0"/>
              <a:t>sustancia</a:t>
            </a:r>
            <a:r>
              <a:rPr lang="en-GB" baseline="0" dirty="0" smtClean="0"/>
              <a:t> [1876]</a:t>
            </a:r>
          </a:p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Source: Davies, M. &amp; Davies, K. (2018). A frequency dictionary of Spanish: Core vocabulary for learners (2nd ed.). London: Routledge.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D356F-EBCC-4AA5-B602-4B66E6474D5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939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>
                <a:solidFill>
                  <a:prstClr val="black"/>
                </a:solidFill>
              </a:rPr>
              <a:pPr/>
              <a:t>17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368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Working with Spanish-English</a:t>
            </a:r>
            <a:r>
              <a:rPr lang="en-GB" b="1" baseline="0" dirty="0" smtClean="0"/>
              <a:t> words patterns</a:t>
            </a:r>
            <a:endParaRPr lang="en-GB" b="1" dirty="0" smtClean="0"/>
          </a:p>
          <a:p>
            <a:r>
              <a:rPr lang="en-GB" dirty="0" smtClean="0"/>
              <a:t>In this set,</a:t>
            </a:r>
            <a:r>
              <a:rPr lang="en-GB" baseline="0" dirty="0" smtClean="0"/>
              <a:t> t</a:t>
            </a:r>
            <a:r>
              <a:rPr lang="en-GB" dirty="0" smtClean="0"/>
              <a:t>here are 11</a:t>
            </a:r>
            <a:r>
              <a:rPr lang="en-GB" baseline="0" dirty="0" smtClean="0"/>
              <a:t> </a:t>
            </a:r>
            <a:r>
              <a:rPr lang="en-GB" dirty="0" smtClean="0"/>
              <a:t>patterns explored in this way, and a 12</a:t>
            </a:r>
            <a:r>
              <a:rPr lang="en-GB" baseline="30000" dirty="0" smtClean="0"/>
              <a:t>th</a:t>
            </a:r>
            <a:r>
              <a:rPr lang="en-GB" dirty="0" smtClean="0"/>
              <a:t> task, which recaps all of the patterns met.</a:t>
            </a:r>
            <a:br>
              <a:rPr lang="en-GB" dirty="0" smtClean="0"/>
            </a:br>
            <a:r>
              <a:rPr lang="en-GB" dirty="0" smtClean="0"/>
              <a:t>The idea is that each pattern is</a:t>
            </a:r>
            <a:r>
              <a:rPr lang="en-GB" baseline="0" dirty="0" smtClean="0"/>
              <a:t> given 10 minutes in tutor time (so NOT taking time out of L2 lessons!) each week, so that this set represents a term’s worth of activities.</a:t>
            </a:r>
            <a:br>
              <a:rPr lang="en-GB" baseline="0" dirty="0" smtClean="0"/>
            </a:br>
            <a:r>
              <a:rPr lang="en-GB" baseline="0" dirty="0" smtClean="0"/>
              <a:t>They are written so that non-linguist tutors can deliver them.</a:t>
            </a:r>
            <a:br>
              <a:rPr lang="en-GB" baseline="0" dirty="0" smtClean="0"/>
            </a:br>
            <a:endParaRPr lang="en-GB" baseline="0" dirty="0" smtClean="0"/>
          </a:p>
          <a:p>
            <a:r>
              <a:rPr lang="en-GB" baseline="0" dirty="0" smtClean="0"/>
              <a:t>Word frequency: </a:t>
            </a:r>
            <a:r>
              <a:rPr lang="en-GB" baseline="0" dirty="0" err="1" smtClean="0"/>
              <a:t>investigar</a:t>
            </a:r>
            <a:r>
              <a:rPr lang="en-GB" baseline="0" dirty="0" smtClean="0"/>
              <a:t> [1571]; </a:t>
            </a:r>
            <a:r>
              <a:rPr lang="en-GB" baseline="0" dirty="0" err="1" smtClean="0"/>
              <a:t>crear</a:t>
            </a:r>
            <a:r>
              <a:rPr lang="en-GB" baseline="0" dirty="0" smtClean="0"/>
              <a:t> [239] </a:t>
            </a:r>
            <a:r>
              <a:rPr lang="en-GB" baseline="0" dirty="0" err="1" smtClean="0"/>
              <a:t>motivar</a:t>
            </a:r>
            <a:r>
              <a:rPr lang="en-GB" baseline="0" dirty="0" smtClean="0"/>
              <a:t> [2752]; </a:t>
            </a:r>
            <a:r>
              <a:rPr lang="en-GB" baseline="0" dirty="0" err="1" smtClean="0"/>
              <a:t>indicar</a:t>
            </a:r>
            <a:r>
              <a:rPr lang="en-GB" baseline="0" dirty="0" smtClean="0"/>
              <a:t> [526]; </a:t>
            </a:r>
            <a:r>
              <a:rPr lang="en-GB" baseline="0" dirty="0" err="1" smtClean="0"/>
              <a:t>comunicar</a:t>
            </a:r>
            <a:r>
              <a:rPr lang="en-GB" baseline="0" dirty="0" smtClean="0"/>
              <a:t> [1275]; </a:t>
            </a:r>
            <a:r>
              <a:rPr lang="en-GB" baseline="0" dirty="0" err="1" smtClean="0"/>
              <a:t>participar</a:t>
            </a:r>
            <a:r>
              <a:rPr lang="en-GB" baseline="0" dirty="0" smtClean="0"/>
              <a:t> [593] </a:t>
            </a:r>
            <a:r>
              <a:rPr lang="en-GB" baseline="0" dirty="0" err="1" smtClean="0"/>
              <a:t>celebrar</a:t>
            </a:r>
            <a:r>
              <a:rPr lang="en-GB" baseline="0" dirty="0" smtClean="0"/>
              <a:t> [886]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Further words in most frequent 2000 words with the same pattern: </a:t>
            </a:r>
            <a:r>
              <a:rPr lang="en-GB" baseline="0" dirty="0" err="1" smtClean="0"/>
              <a:t>demostrar</a:t>
            </a:r>
            <a:r>
              <a:rPr lang="en-GB" baseline="0" dirty="0" smtClean="0"/>
              <a:t> [563] </a:t>
            </a:r>
            <a:r>
              <a:rPr lang="en-GB" baseline="0" dirty="0" err="1" smtClean="0"/>
              <a:t>facilitar</a:t>
            </a:r>
            <a:r>
              <a:rPr lang="en-GB" baseline="0" dirty="0" smtClean="0"/>
              <a:t> [1666] </a:t>
            </a:r>
            <a:r>
              <a:rPr lang="en-GB" baseline="0" dirty="0" err="1" smtClean="0"/>
              <a:t>separar</a:t>
            </a:r>
            <a:r>
              <a:rPr lang="en-GB" baseline="0" dirty="0" smtClean="0"/>
              <a:t> [805] </a:t>
            </a:r>
            <a:r>
              <a:rPr lang="en-GB" baseline="0" dirty="0" err="1" smtClean="0"/>
              <a:t>calcular</a:t>
            </a:r>
            <a:r>
              <a:rPr lang="en-GB" baseline="0" dirty="0" smtClean="0"/>
              <a:t> [1947] </a:t>
            </a:r>
            <a:r>
              <a:rPr lang="en-GB" baseline="0" dirty="0" err="1" smtClean="0"/>
              <a:t>estimar</a:t>
            </a:r>
            <a:r>
              <a:rPr lang="en-GB" baseline="0" dirty="0" smtClean="0"/>
              <a:t> [1754] </a:t>
            </a:r>
            <a:r>
              <a:rPr lang="en-GB" baseline="0" dirty="0" err="1" smtClean="0"/>
              <a:t>integrar</a:t>
            </a:r>
            <a:r>
              <a:rPr lang="en-GB" baseline="0" dirty="0" smtClean="0"/>
              <a:t> [1305] </a:t>
            </a:r>
            <a:r>
              <a:rPr lang="en-GB" baseline="0" dirty="0" err="1" smtClean="0"/>
              <a:t>eliminar</a:t>
            </a:r>
            <a:r>
              <a:rPr lang="en-GB" baseline="0" dirty="0" smtClean="0"/>
              <a:t> [1263] </a:t>
            </a:r>
            <a:r>
              <a:rPr lang="en-GB" baseline="0" dirty="0" err="1" smtClean="0"/>
              <a:t>incorporar</a:t>
            </a:r>
            <a:r>
              <a:rPr lang="en-GB" baseline="0" dirty="0" smtClean="0"/>
              <a:t> [1249] </a:t>
            </a:r>
            <a:r>
              <a:rPr lang="en-GB" baseline="0" dirty="0" err="1" smtClean="0"/>
              <a:t>contemplar</a:t>
            </a:r>
            <a:r>
              <a:rPr lang="en-GB" baseline="0" dirty="0" smtClean="0"/>
              <a:t> [1108] </a:t>
            </a:r>
            <a:r>
              <a:rPr lang="en-GB" baseline="0" dirty="0" err="1" smtClean="0"/>
              <a:t>orientar</a:t>
            </a:r>
            <a:r>
              <a:rPr lang="en-GB" baseline="0" dirty="0" smtClean="0"/>
              <a:t> [635] </a:t>
            </a:r>
            <a:r>
              <a:rPr lang="en-GB" baseline="0" dirty="0" err="1" smtClean="0"/>
              <a:t>obligar</a:t>
            </a:r>
            <a:r>
              <a:rPr lang="en-GB" baseline="0" dirty="0" smtClean="0"/>
              <a:t> [658] </a:t>
            </a:r>
            <a:r>
              <a:rPr lang="en-GB" baseline="0" dirty="0" err="1" smtClean="0"/>
              <a:t>liberar</a:t>
            </a:r>
            <a:r>
              <a:rPr lang="en-GB" baseline="0" dirty="0" smtClean="0"/>
              <a:t> [1968]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Source: Davies, M. &amp; Davies, K. (2018). A frequency dictionary of Spanish: Core vocabulary for learners (2nd ed.). London: Routledge.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D356F-EBCC-4AA5-B602-4B66E6474D5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852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1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Working with Spanish-English</a:t>
            </a:r>
            <a:r>
              <a:rPr lang="en-GB" b="1" baseline="0" dirty="0" smtClean="0"/>
              <a:t> words patterns</a:t>
            </a:r>
            <a:endParaRPr lang="en-GB" b="1" dirty="0" smtClean="0"/>
          </a:p>
          <a:p>
            <a:r>
              <a:rPr lang="en-GB" dirty="0" smtClean="0"/>
              <a:t>In this set,</a:t>
            </a:r>
            <a:r>
              <a:rPr lang="en-GB" baseline="0" dirty="0" smtClean="0"/>
              <a:t> t</a:t>
            </a:r>
            <a:r>
              <a:rPr lang="en-GB" dirty="0" smtClean="0"/>
              <a:t>here are 11</a:t>
            </a:r>
            <a:r>
              <a:rPr lang="en-GB" baseline="0" dirty="0" smtClean="0"/>
              <a:t> </a:t>
            </a:r>
            <a:r>
              <a:rPr lang="en-GB" dirty="0" smtClean="0"/>
              <a:t>patterns explored in this way, and a 12</a:t>
            </a:r>
            <a:r>
              <a:rPr lang="en-GB" baseline="30000" dirty="0" smtClean="0"/>
              <a:t>th</a:t>
            </a:r>
            <a:r>
              <a:rPr lang="en-GB" dirty="0" smtClean="0"/>
              <a:t> task, which recaps all of the patterns met.</a:t>
            </a:r>
            <a:br>
              <a:rPr lang="en-GB" dirty="0" smtClean="0"/>
            </a:br>
            <a:r>
              <a:rPr lang="en-GB" dirty="0" smtClean="0"/>
              <a:t>The idea is that each pattern is</a:t>
            </a:r>
            <a:r>
              <a:rPr lang="en-GB" baseline="0" dirty="0" smtClean="0"/>
              <a:t> given 10 minutes in tutor time (so NOT taking time out of L2 lessons!) each week, so that this set represents a term’s worth of activities.</a:t>
            </a:r>
            <a:br>
              <a:rPr lang="en-GB" baseline="0" dirty="0" smtClean="0"/>
            </a:br>
            <a:r>
              <a:rPr lang="en-GB" baseline="0" dirty="0" smtClean="0"/>
              <a:t>They are written so that non-linguist tutors can deliver them.</a:t>
            </a:r>
            <a:br>
              <a:rPr lang="en-GB" baseline="0" dirty="0" smtClean="0"/>
            </a:br>
            <a:endParaRPr lang="en-GB" baseline="0" dirty="0" smtClean="0"/>
          </a:p>
          <a:p>
            <a:r>
              <a:rPr lang="en-GB" baseline="0" dirty="0" smtClean="0"/>
              <a:t>Word frequency: </a:t>
            </a:r>
            <a:r>
              <a:rPr lang="en-GB" baseline="0" dirty="0" err="1" smtClean="0"/>
              <a:t>tímido</a:t>
            </a:r>
            <a:r>
              <a:rPr lang="en-GB" baseline="0" dirty="0" smtClean="0"/>
              <a:t> [3607]; </a:t>
            </a:r>
            <a:r>
              <a:rPr lang="en-GB" baseline="0" dirty="0" err="1" smtClean="0"/>
              <a:t>ácido</a:t>
            </a:r>
            <a:r>
              <a:rPr lang="en-GB" baseline="0" dirty="0" smtClean="0"/>
              <a:t> [2932]; </a:t>
            </a:r>
            <a:r>
              <a:rPr lang="en-GB" baseline="0" dirty="0" err="1" smtClean="0"/>
              <a:t>líquido</a:t>
            </a:r>
            <a:r>
              <a:rPr lang="en-GB" baseline="0" dirty="0" smtClean="0"/>
              <a:t> [1382]; </a:t>
            </a:r>
            <a:r>
              <a:rPr lang="en-GB" baseline="0" dirty="0" err="1" smtClean="0"/>
              <a:t>sólido</a:t>
            </a:r>
            <a:r>
              <a:rPr lang="en-GB" baseline="0" dirty="0" smtClean="0"/>
              <a:t> [2420]; </a:t>
            </a:r>
            <a:r>
              <a:rPr lang="en-GB" baseline="0" dirty="0" err="1" smtClean="0"/>
              <a:t>rápido</a:t>
            </a:r>
            <a:r>
              <a:rPr lang="en-GB" baseline="0" dirty="0" smtClean="0"/>
              <a:t> [879]; </a:t>
            </a:r>
            <a:r>
              <a:rPr lang="en-GB" baseline="0" dirty="0" err="1" smtClean="0"/>
              <a:t>válido</a:t>
            </a:r>
            <a:r>
              <a:rPr lang="en-GB" baseline="0" dirty="0" smtClean="0"/>
              <a:t> [3114]</a:t>
            </a:r>
            <a:br>
              <a:rPr lang="en-GB" baseline="0" dirty="0" smtClean="0"/>
            </a:br>
            <a:r>
              <a:rPr lang="en-GB" baseline="0" dirty="0" smtClean="0"/>
              <a:t>Further words with the same pattern: </a:t>
            </a:r>
            <a:r>
              <a:rPr lang="en-GB" baseline="0" dirty="0" err="1" smtClean="0"/>
              <a:t>estúpido</a:t>
            </a:r>
            <a:r>
              <a:rPr lang="en-GB" baseline="0" dirty="0" smtClean="0"/>
              <a:t> [2596]; </a:t>
            </a:r>
            <a:r>
              <a:rPr lang="en-GB" baseline="0" dirty="0" err="1" smtClean="0"/>
              <a:t>espléndido</a:t>
            </a:r>
            <a:r>
              <a:rPr lang="en-GB" baseline="0" dirty="0" smtClean="0"/>
              <a:t> [3964]; </a:t>
            </a:r>
            <a:r>
              <a:rPr lang="en-GB" baseline="0" dirty="0" err="1" smtClean="0"/>
              <a:t>rígido</a:t>
            </a:r>
            <a:r>
              <a:rPr lang="en-GB" baseline="0" dirty="0" smtClean="0"/>
              <a:t> [3421]</a:t>
            </a:r>
          </a:p>
          <a:p>
            <a:endParaRPr lang="en-GB" baseline="0" dirty="0" smtClean="0"/>
          </a:p>
          <a:p>
            <a:r>
              <a:rPr lang="en-GB" baseline="0" dirty="0" smtClean="0"/>
              <a:t>Source: Davies, M. &amp; Davies, K. (2018). A frequency dictionary of Spanish: Core vocabulary for learners (2nd ed.). London: Routledge.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810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Working with Spanish-English</a:t>
            </a:r>
            <a:r>
              <a:rPr lang="en-GB" b="1" baseline="0" dirty="0" smtClean="0"/>
              <a:t> words patterns</a:t>
            </a:r>
            <a:endParaRPr lang="en-GB" b="1" dirty="0" smtClean="0"/>
          </a:p>
          <a:p>
            <a:r>
              <a:rPr lang="en-GB" dirty="0" smtClean="0"/>
              <a:t>In this set,</a:t>
            </a:r>
            <a:r>
              <a:rPr lang="en-GB" baseline="0" dirty="0" smtClean="0"/>
              <a:t> t</a:t>
            </a:r>
            <a:r>
              <a:rPr lang="en-GB" dirty="0" smtClean="0"/>
              <a:t>here are 11</a:t>
            </a:r>
            <a:r>
              <a:rPr lang="en-GB" baseline="0" dirty="0" smtClean="0"/>
              <a:t> </a:t>
            </a:r>
            <a:r>
              <a:rPr lang="en-GB" dirty="0" smtClean="0"/>
              <a:t>patterns explored in this way, and a 12</a:t>
            </a:r>
            <a:r>
              <a:rPr lang="en-GB" baseline="30000" dirty="0" smtClean="0"/>
              <a:t>th</a:t>
            </a:r>
            <a:r>
              <a:rPr lang="en-GB" dirty="0" smtClean="0"/>
              <a:t> task, which recaps all of the patterns met.</a:t>
            </a:r>
            <a:br>
              <a:rPr lang="en-GB" dirty="0" smtClean="0"/>
            </a:br>
            <a:r>
              <a:rPr lang="en-GB" dirty="0" smtClean="0"/>
              <a:t>The idea is that each pattern is</a:t>
            </a:r>
            <a:r>
              <a:rPr lang="en-GB" baseline="0" dirty="0" smtClean="0"/>
              <a:t> given 10 minutes in tutor time (so NOT taking time out of L2 lessons!) each week, so that this set represents a term’s worth of activities.</a:t>
            </a:r>
            <a:br>
              <a:rPr lang="en-GB" baseline="0" dirty="0" smtClean="0"/>
            </a:br>
            <a:r>
              <a:rPr lang="en-GB" baseline="0" dirty="0" smtClean="0"/>
              <a:t>They are written so that non-linguist tutors can deliver them.</a:t>
            </a:r>
            <a:br>
              <a:rPr lang="en-GB" baseline="0" dirty="0" smtClean="0"/>
            </a:br>
            <a:endParaRPr lang="en-GB" baseline="0" dirty="0" smtClean="0"/>
          </a:p>
          <a:p>
            <a:r>
              <a:rPr lang="en-GB" baseline="0" dirty="0" smtClean="0"/>
              <a:t>Word frequency: </a:t>
            </a:r>
            <a:r>
              <a:rPr lang="en-GB" baseline="0" dirty="0" err="1" smtClean="0"/>
              <a:t>investigar</a:t>
            </a:r>
            <a:r>
              <a:rPr lang="en-GB" baseline="0" dirty="0" smtClean="0"/>
              <a:t> [1571]; </a:t>
            </a:r>
            <a:r>
              <a:rPr lang="en-GB" baseline="0" dirty="0" err="1" smtClean="0"/>
              <a:t>acrobático</a:t>
            </a:r>
            <a:r>
              <a:rPr lang="en-GB" baseline="0" dirty="0" smtClean="0"/>
              <a:t> [&gt;5000] </a:t>
            </a:r>
            <a:r>
              <a:rPr lang="en-GB" baseline="0" dirty="0" err="1" smtClean="0"/>
              <a:t>democrático</a:t>
            </a:r>
            <a:r>
              <a:rPr lang="en-GB" baseline="0" dirty="0" smtClean="0"/>
              <a:t> [1637]; </a:t>
            </a:r>
            <a:r>
              <a:rPr lang="en-GB" baseline="0" dirty="0" err="1" smtClean="0"/>
              <a:t>artístico</a:t>
            </a:r>
            <a:r>
              <a:rPr lang="en-GB" baseline="0" dirty="0" smtClean="0"/>
              <a:t> [1402] </a:t>
            </a:r>
            <a:r>
              <a:rPr lang="en-GB" baseline="0" dirty="0" err="1" smtClean="0"/>
              <a:t>económico</a:t>
            </a:r>
            <a:r>
              <a:rPr lang="en-GB" baseline="0" dirty="0" smtClean="0"/>
              <a:t> [312]; </a:t>
            </a:r>
            <a:r>
              <a:rPr lang="en-GB" baseline="0" dirty="0" err="1" smtClean="0"/>
              <a:t>público</a:t>
            </a:r>
            <a:r>
              <a:rPr lang="en-GB" baseline="0" dirty="0" smtClean="0"/>
              <a:t> [329]; </a:t>
            </a:r>
            <a:r>
              <a:rPr lang="en-GB" baseline="0" dirty="0" err="1" smtClean="0"/>
              <a:t>histórico</a:t>
            </a:r>
            <a:r>
              <a:rPr lang="en-GB" baseline="0" dirty="0" smtClean="0"/>
              <a:t> [830]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Further words in most frequent 2000 words with the same pattern: </a:t>
            </a:r>
            <a:r>
              <a:rPr lang="en-GB" baseline="0" dirty="0" err="1" smtClean="0"/>
              <a:t>electrónico</a:t>
            </a:r>
            <a:r>
              <a:rPr lang="en-GB" baseline="0" dirty="0" smtClean="0"/>
              <a:t> [1619] </a:t>
            </a:r>
            <a:r>
              <a:rPr lang="en-GB" baseline="0" dirty="0" err="1" smtClean="0"/>
              <a:t>científico</a:t>
            </a:r>
            <a:r>
              <a:rPr lang="en-GB" baseline="0" dirty="0" smtClean="0"/>
              <a:t> [1067] </a:t>
            </a:r>
            <a:r>
              <a:rPr lang="en-GB" baseline="0" dirty="0" err="1" smtClean="0"/>
              <a:t>clásico</a:t>
            </a:r>
            <a:r>
              <a:rPr lang="en-GB" baseline="0" dirty="0" smtClean="0"/>
              <a:t> [1078] </a:t>
            </a:r>
            <a:r>
              <a:rPr lang="en-GB" baseline="0" dirty="0" err="1" smtClean="0"/>
              <a:t>básico</a:t>
            </a:r>
            <a:r>
              <a:rPr lang="en-GB" baseline="0" dirty="0" smtClean="0"/>
              <a:t> [1156] </a:t>
            </a:r>
            <a:r>
              <a:rPr lang="en-GB" baseline="0" dirty="0" err="1" smtClean="0"/>
              <a:t>católico</a:t>
            </a:r>
            <a:r>
              <a:rPr lang="en-GB" baseline="0" dirty="0" smtClean="0"/>
              <a:t> [1362] </a:t>
            </a:r>
            <a:r>
              <a:rPr lang="en-GB" baseline="0" dirty="0" err="1" smtClean="0"/>
              <a:t>especíico</a:t>
            </a:r>
            <a:r>
              <a:rPr lang="en-GB" baseline="0" dirty="0" smtClean="0"/>
              <a:t> [1394] </a:t>
            </a:r>
            <a:r>
              <a:rPr lang="en-GB" baseline="0" dirty="0" err="1" smtClean="0"/>
              <a:t>eléctrico</a:t>
            </a:r>
            <a:r>
              <a:rPr lang="en-GB" baseline="0" dirty="0" smtClean="0"/>
              <a:t> [1411] </a:t>
            </a:r>
            <a:r>
              <a:rPr lang="en-GB" baseline="0" dirty="0" err="1" smtClean="0"/>
              <a:t>auténtico</a:t>
            </a:r>
            <a:r>
              <a:rPr lang="en-GB" baseline="0" dirty="0" smtClean="0"/>
              <a:t> [1737] </a:t>
            </a:r>
            <a:r>
              <a:rPr lang="en-GB" baseline="0" dirty="0" err="1" smtClean="0"/>
              <a:t>crítico</a:t>
            </a:r>
            <a:r>
              <a:rPr lang="en-GB" baseline="0" dirty="0" smtClean="0"/>
              <a:t> (noun) [1868] </a:t>
            </a:r>
            <a:r>
              <a:rPr lang="en-GB" baseline="0" dirty="0" err="1" smtClean="0"/>
              <a:t>plástico</a:t>
            </a:r>
            <a:r>
              <a:rPr lang="en-GB" baseline="0" dirty="0" smtClean="0"/>
              <a:t> [1962] </a:t>
            </a:r>
            <a:r>
              <a:rPr lang="en-GB" baseline="0" dirty="0" err="1" smtClean="0"/>
              <a:t>mágico</a:t>
            </a:r>
            <a:r>
              <a:rPr lang="en-GB" baseline="0" dirty="0" smtClean="0"/>
              <a:t> [2518] </a:t>
            </a:r>
            <a:r>
              <a:rPr lang="en-GB" baseline="0" dirty="0" err="1" smtClean="0"/>
              <a:t>romántico</a:t>
            </a:r>
            <a:r>
              <a:rPr lang="en-GB" baseline="0" dirty="0" smtClean="0"/>
              <a:t> [2698] </a:t>
            </a:r>
            <a:r>
              <a:rPr lang="en-GB" baseline="0" dirty="0" err="1" smtClean="0"/>
              <a:t>académico</a:t>
            </a:r>
            <a:r>
              <a:rPr lang="en-GB" baseline="0" dirty="0" smtClean="0"/>
              <a:t> [2124]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Source: Davies, M. &amp; Davies, K. (2018). A frequency dictionary of Spanish: Core vocabulary for learners (2nd ed.). London: Routledge.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D356F-EBCC-4AA5-B602-4B66E6474D5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8955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96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Working with Spanish-English</a:t>
            </a:r>
            <a:r>
              <a:rPr lang="en-GB" b="1" baseline="0" dirty="0" smtClean="0"/>
              <a:t> words patterns</a:t>
            </a:r>
            <a:endParaRPr lang="en-GB" b="1" dirty="0" smtClean="0"/>
          </a:p>
          <a:p>
            <a:r>
              <a:rPr lang="en-GB" dirty="0" smtClean="0"/>
              <a:t>In this set,</a:t>
            </a:r>
            <a:r>
              <a:rPr lang="en-GB" baseline="0" dirty="0" smtClean="0"/>
              <a:t> t</a:t>
            </a:r>
            <a:r>
              <a:rPr lang="en-GB" dirty="0" smtClean="0"/>
              <a:t>here are 11</a:t>
            </a:r>
            <a:r>
              <a:rPr lang="en-GB" baseline="0" dirty="0" smtClean="0"/>
              <a:t> </a:t>
            </a:r>
            <a:r>
              <a:rPr lang="en-GB" dirty="0" smtClean="0"/>
              <a:t>patterns explored in this way, and a 12</a:t>
            </a:r>
            <a:r>
              <a:rPr lang="en-GB" baseline="30000" dirty="0" smtClean="0"/>
              <a:t>th</a:t>
            </a:r>
            <a:r>
              <a:rPr lang="en-GB" dirty="0" smtClean="0"/>
              <a:t> task, which recaps all of the patterns met.</a:t>
            </a:r>
            <a:br>
              <a:rPr lang="en-GB" dirty="0" smtClean="0"/>
            </a:br>
            <a:r>
              <a:rPr lang="en-GB" dirty="0" smtClean="0"/>
              <a:t>The idea is that each pattern is</a:t>
            </a:r>
            <a:r>
              <a:rPr lang="en-GB" baseline="0" dirty="0" smtClean="0"/>
              <a:t> given 10 minutes in tutor time (so NOT taking time out of L2 lessons!) each week, so that this set represents a term’s worth of activities.</a:t>
            </a:r>
            <a:br>
              <a:rPr lang="en-GB" baseline="0" dirty="0" smtClean="0"/>
            </a:br>
            <a:r>
              <a:rPr lang="en-GB" baseline="0" dirty="0" smtClean="0"/>
              <a:t>They are written so that non-linguist tutors can deliver them.</a:t>
            </a:r>
            <a:br>
              <a:rPr lang="en-GB" baseline="0" dirty="0" smtClean="0"/>
            </a:br>
            <a:endParaRPr lang="en-GB" baseline="0" dirty="0" smtClean="0"/>
          </a:p>
          <a:p>
            <a:r>
              <a:rPr lang="en-GB" baseline="0" dirty="0" smtClean="0"/>
              <a:t>Word frequency: </a:t>
            </a:r>
            <a:r>
              <a:rPr lang="en-GB" baseline="0" dirty="0" err="1" smtClean="0"/>
              <a:t>normalmente</a:t>
            </a:r>
            <a:r>
              <a:rPr lang="en-GB" baseline="0" dirty="0" smtClean="0"/>
              <a:t> [1696]; </a:t>
            </a:r>
            <a:r>
              <a:rPr lang="en-GB" baseline="0" dirty="0" err="1" smtClean="0"/>
              <a:t>especialmente</a:t>
            </a:r>
            <a:r>
              <a:rPr lang="en-GB" baseline="0" dirty="0" smtClean="0"/>
              <a:t> [757] </a:t>
            </a:r>
            <a:r>
              <a:rPr lang="en-GB" baseline="0" dirty="0" err="1" smtClean="0"/>
              <a:t>generalmente</a:t>
            </a:r>
            <a:r>
              <a:rPr lang="en-GB" baseline="0" dirty="0" smtClean="0"/>
              <a:t>[1387]; </a:t>
            </a:r>
            <a:r>
              <a:rPr lang="en-GB" baseline="0" dirty="0" err="1" smtClean="0"/>
              <a:t>realmente</a:t>
            </a:r>
            <a:r>
              <a:rPr lang="en-GB" baseline="0" dirty="0" smtClean="0"/>
              <a:t> [382] </a:t>
            </a:r>
            <a:r>
              <a:rPr lang="en-GB" baseline="0" dirty="0" err="1" smtClean="0"/>
              <a:t>totalmente</a:t>
            </a:r>
            <a:r>
              <a:rPr lang="en-GB" baseline="0" dirty="0" smtClean="0"/>
              <a:t> [839]; </a:t>
            </a:r>
            <a:r>
              <a:rPr lang="en-GB" baseline="0" dirty="0" err="1" smtClean="0"/>
              <a:t>finalmente</a:t>
            </a:r>
            <a:r>
              <a:rPr lang="en-GB" baseline="0" dirty="0" smtClean="0"/>
              <a:t> [948]; </a:t>
            </a:r>
            <a:r>
              <a:rPr lang="en-GB" baseline="0" dirty="0" err="1" smtClean="0"/>
              <a:t>directamente</a:t>
            </a:r>
            <a:r>
              <a:rPr lang="en-GB" baseline="0" dirty="0" smtClean="0"/>
              <a:t> [1193] </a:t>
            </a:r>
            <a:r>
              <a:rPr lang="en-GB" baseline="0" dirty="0" err="1" smtClean="0"/>
              <a:t>exactamente</a:t>
            </a:r>
            <a:r>
              <a:rPr lang="en-GB" baseline="0" dirty="0" smtClean="0"/>
              <a:t> [1082] </a:t>
            </a:r>
            <a:br>
              <a:rPr lang="en-GB" baseline="0" dirty="0" smtClean="0"/>
            </a:br>
            <a:r>
              <a:rPr lang="en-GB" baseline="0" dirty="0" smtClean="0"/>
              <a:t/>
            </a:r>
            <a:br>
              <a:rPr lang="en-GB" baseline="0" dirty="0" smtClean="0"/>
            </a:br>
            <a:r>
              <a:rPr lang="en-GB" baseline="0" dirty="0" smtClean="0"/>
              <a:t>Further words in most frequent 2000 words with the same pattern: </a:t>
            </a:r>
            <a:r>
              <a:rPr lang="en-GB" baseline="0" dirty="0" err="1" smtClean="0"/>
              <a:t>correctamente</a:t>
            </a:r>
            <a:r>
              <a:rPr lang="en-GB" baseline="0" dirty="0" smtClean="0"/>
              <a:t> [4173] </a:t>
            </a:r>
            <a:r>
              <a:rPr lang="en-GB" baseline="0" dirty="0" err="1" smtClean="0"/>
              <a:t>prácticamente</a:t>
            </a:r>
            <a:r>
              <a:rPr lang="en-GB" baseline="0" dirty="0" smtClean="0"/>
              <a:t> [1131] </a:t>
            </a:r>
            <a:r>
              <a:rPr lang="en-GB" baseline="0" dirty="0" err="1" smtClean="0"/>
              <a:t>probablemente</a:t>
            </a:r>
            <a:r>
              <a:rPr lang="en-GB" baseline="0" dirty="0" smtClean="0"/>
              <a:t> [1339] </a:t>
            </a:r>
            <a:r>
              <a:rPr lang="en-GB" baseline="0" dirty="0" err="1" smtClean="0"/>
              <a:t>completamente</a:t>
            </a:r>
            <a:r>
              <a:rPr lang="en-GB" baseline="0" dirty="0" smtClean="0"/>
              <a:t> [1185] </a:t>
            </a:r>
            <a:r>
              <a:rPr lang="en-GB" baseline="0" dirty="0" err="1" smtClean="0"/>
              <a:t>inmediatamente</a:t>
            </a:r>
            <a:r>
              <a:rPr lang="en-GB" baseline="0" dirty="0" smtClean="0"/>
              <a:t> [1469] </a:t>
            </a:r>
            <a:r>
              <a:rPr lang="en-GB" baseline="0" dirty="0" err="1" smtClean="0"/>
              <a:t>absolutamente</a:t>
            </a:r>
            <a:r>
              <a:rPr lang="en-GB" baseline="0" dirty="0" smtClean="0"/>
              <a:t> [1480] </a:t>
            </a:r>
            <a:r>
              <a:rPr lang="en-GB" baseline="0" dirty="0" err="1" smtClean="0"/>
              <a:t>aproximadamente</a:t>
            </a:r>
            <a:r>
              <a:rPr lang="en-GB" baseline="0" dirty="0" smtClean="0"/>
              <a:t> [1502] </a:t>
            </a:r>
            <a:r>
              <a:rPr lang="en-GB" baseline="0" dirty="0" err="1" smtClean="0"/>
              <a:t>rápidamente</a:t>
            </a:r>
            <a:r>
              <a:rPr lang="en-GB" baseline="0" dirty="0" smtClean="0"/>
              <a:t> [1509] </a:t>
            </a:r>
            <a:r>
              <a:rPr lang="en-GB" baseline="0" dirty="0" err="1" smtClean="0"/>
              <a:t>perfectamente</a:t>
            </a:r>
            <a:r>
              <a:rPr lang="en-GB" baseline="0" dirty="0" smtClean="0"/>
              <a:t> [1561] </a:t>
            </a:r>
            <a:r>
              <a:rPr lang="en-GB" baseline="0" dirty="0" err="1" smtClean="0"/>
              <a:t>naturalmente</a:t>
            </a:r>
            <a:r>
              <a:rPr lang="en-GB" baseline="0" dirty="0" smtClean="0"/>
              <a:t> [1832] lentamente [1843] </a:t>
            </a:r>
            <a:r>
              <a:rPr lang="en-GB" baseline="0" dirty="0" err="1" smtClean="0"/>
              <a:t>evidentemente</a:t>
            </a:r>
            <a:r>
              <a:rPr lang="en-GB" baseline="0" dirty="0" smtClean="0"/>
              <a:t> [1974] </a:t>
            </a:r>
            <a:r>
              <a:rPr lang="en-GB" baseline="0" dirty="0" err="1" smtClean="0"/>
              <a:t>principalmente</a:t>
            </a:r>
            <a:r>
              <a:rPr lang="en-GB" baseline="0" dirty="0" smtClean="0"/>
              <a:t> [1657]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Source: Davies, M. &amp; Davies, K. (2018). A frequency dictionary of Spanish: Core vocabulary for learners (2nd ed.). London: Routledge.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D356F-EBCC-4AA5-B602-4B66E6474D5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379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02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All words are within the 2000 most frequently</a:t>
            </a:r>
            <a:r>
              <a:rPr lang="en-GB" baseline="0" dirty="0" smtClean="0"/>
              <a:t> occurring words in Spanish.</a:t>
            </a:r>
            <a:br>
              <a:rPr lang="en-GB" baseline="0" dirty="0" smtClean="0"/>
            </a:br>
            <a:r>
              <a:rPr lang="en-GB" baseline="0" dirty="0" smtClean="0"/>
              <a:t>Source:  Davies, M. &amp; Davies, K. (2018). A frequency dictionary of Spanish: Core vocabulary for learners (2nd ed.). London: Routledge.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24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034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25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82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62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Working with Spanish-English</a:t>
            </a:r>
            <a:r>
              <a:rPr lang="en-GB" b="1" baseline="0" dirty="0" smtClean="0"/>
              <a:t> words patterns</a:t>
            </a:r>
            <a:endParaRPr lang="en-GB" b="1" dirty="0" smtClean="0"/>
          </a:p>
          <a:p>
            <a:r>
              <a:rPr lang="en-GB" dirty="0" smtClean="0"/>
              <a:t>In this set,</a:t>
            </a:r>
            <a:r>
              <a:rPr lang="en-GB" baseline="0" dirty="0" smtClean="0"/>
              <a:t> t</a:t>
            </a:r>
            <a:r>
              <a:rPr lang="en-GB" dirty="0" smtClean="0"/>
              <a:t>here are 11</a:t>
            </a:r>
            <a:r>
              <a:rPr lang="en-GB" baseline="0" dirty="0" smtClean="0"/>
              <a:t> </a:t>
            </a:r>
            <a:r>
              <a:rPr lang="en-GB" dirty="0" smtClean="0"/>
              <a:t>patterns explored in this way, and a 12</a:t>
            </a:r>
            <a:r>
              <a:rPr lang="en-GB" baseline="30000" dirty="0" smtClean="0"/>
              <a:t>th</a:t>
            </a:r>
            <a:r>
              <a:rPr lang="en-GB" dirty="0" smtClean="0"/>
              <a:t> task, which recaps all of the patterns met.</a:t>
            </a:r>
            <a:br>
              <a:rPr lang="en-GB" dirty="0" smtClean="0"/>
            </a:br>
            <a:r>
              <a:rPr lang="en-GB" dirty="0" smtClean="0"/>
              <a:t>The idea is that each pattern is</a:t>
            </a:r>
            <a:r>
              <a:rPr lang="en-GB" baseline="0" dirty="0" smtClean="0"/>
              <a:t> given 10 minutes in tutor time (so NOT taking time out of L2 lessons!) each week, so that this set represents a term’s worth of activities.</a:t>
            </a:r>
            <a:br>
              <a:rPr lang="en-GB" baseline="0" dirty="0" smtClean="0"/>
            </a:br>
            <a:r>
              <a:rPr lang="en-GB" baseline="0" dirty="0" smtClean="0"/>
              <a:t>They are written so that non-linguist tutors can deliver them.</a:t>
            </a:r>
            <a:br>
              <a:rPr lang="en-GB" baseline="0" dirty="0" smtClean="0"/>
            </a:br>
            <a:endParaRPr lang="en-GB" baseline="0" dirty="0" smtClean="0"/>
          </a:p>
          <a:p>
            <a:r>
              <a:rPr lang="en-GB" baseline="0" dirty="0" smtClean="0"/>
              <a:t>Word frequency: </a:t>
            </a:r>
            <a:r>
              <a:rPr lang="en-GB" baseline="0" dirty="0" err="1" smtClean="0"/>
              <a:t>famoso</a:t>
            </a:r>
            <a:r>
              <a:rPr lang="en-GB" baseline="0" dirty="0" smtClean="0"/>
              <a:t> [997]; </a:t>
            </a:r>
            <a:r>
              <a:rPr lang="en-GB" baseline="0" dirty="0" err="1" smtClean="0"/>
              <a:t>fabuloso</a:t>
            </a:r>
            <a:r>
              <a:rPr lang="en-GB" baseline="0" dirty="0" smtClean="0"/>
              <a:t> [3676]; </a:t>
            </a:r>
            <a:r>
              <a:rPr lang="en-GB" baseline="0" dirty="0" err="1" smtClean="0"/>
              <a:t>estudioso</a:t>
            </a:r>
            <a:r>
              <a:rPr lang="en-GB" baseline="0" dirty="0" smtClean="0"/>
              <a:t> [&gt;5000]; </a:t>
            </a:r>
            <a:r>
              <a:rPr lang="en-GB" baseline="0" dirty="0" err="1" smtClean="0"/>
              <a:t>ambicioso</a:t>
            </a:r>
            <a:r>
              <a:rPr lang="en-GB" baseline="0" dirty="0" smtClean="0"/>
              <a:t> [4991]; </a:t>
            </a:r>
            <a:r>
              <a:rPr lang="en-GB" baseline="0" dirty="0" err="1" smtClean="0"/>
              <a:t>numeroso</a:t>
            </a:r>
            <a:r>
              <a:rPr lang="en-GB" baseline="0" dirty="0" smtClean="0"/>
              <a:t> [1104]; </a:t>
            </a:r>
            <a:r>
              <a:rPr lang="en-GB" baseline="0" dirty="0" err="1" smtClean="0"/>
              <a:t>precioso</a:t>
            </a:r>
            <a:r>
              <a:rPr lang="en-GB" baseline="0" dirty="0" smtClean="0"/>
              <a:t> [1776]; </a:t>
            </a:r>
            <a:r>
              <a:rPr lang="en-GB" baseline="0" dirty="0" err="1" smtClean="0"/>
              <a:t>religioso</a:t>
            </a:r>
            <a:r>
              <a:rPr lang="en-GB" baseline="0" dirty="0" smtClean="0"/>
              <a:t> [821]</a:t>
            </a:r>
            <a:br>
              <a:rPr lang="en-GB" baseline="0" dirty="0" smtClean="0"/>
            </a:br>
            <a:r>
              <a:rPr lang="en-GB" baseline="0" dirty="0" smtClean="0"/>
              <a:t>Further words with the same pattern: </a:t>
            </a:r>
            <a:r>
              <a:rPr lang="en-GB" baseline="0" dirty="0" err="1" smtClean="0"/>
              <a:t>generoso</a:t>
            </a:r>
            <a:r>
              <a:rPr lang="en-GB" baseline="0" dirty="0" smtClean="0"/>
              <a:t> [3193] </a:t>
            </a:r>
            <a:r>
              <a:rPr lang="en-GB" baseline="0" dirty="0" err="1" smtClean="0"/>
              <a:t>delicioso</a:t>
            </a:r>
            <a:r>
              <a:rPr lang="en-GB" baseline="0" dirty="0" smtClean="0"/>
              <a:t> [3388]</a:t>
            </a:r>
          </a:p>
          <a:p>
            <a:endParaRPr lang="en-GB" baseline="0" dirty="0" smtClean="0"/>
          </a:p>
          <a:p>
            <a:r>
              <a:rPr lang="en-GB" baseline="0" dirty="0" smtClean="0"/>
              <a:t>Source: Davies, M. &amp; Davies, K. (2018). A frequency dictionary of Spanish: Core vocabulary for learners (2nd ed.). London: Routledge.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D356F-EBCC-4AA5-B602-4B66E6474D5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4119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207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Working with Spanish-English</a:t>
            </a:r>
            <a:r>
              <a:rPr lang="en-GB" b="1" baseline="0" dirty="0" smtClean="0"/>
              <a:t> words patterns</a:t>
            </a:r>
            <a:endParaRPr lang="en-GB" b="1" dirty="0" smtClean="0"/>
          </a:p>
          <a:p>
            <a:r>
              <a:rPr lang="en-GB" dirty="0" smtClean="0"/>
              <a:t>In this set,</a:t>
            </a:r>
            <a:r>
              <a:rPr lang="en-GB" baseline="0" dirty="0" smtClean="0"/>
              <a:t> t</a:t>
            </a:r>
            <a:r>
              <a:rPr lang="en-GB" dirty="0" smtClean="0"/>
              <a:t>here are 11</a:t>
            </a:r>
            <a:r>
              <a:rPr lang="en-GB" baseline="0" dirty="0" smtClean="0"/>
              <a:t> </a:t>
            </a:r>
            <a:r>
              <a:rPr lang="en-GB" dirty="0" smtClean="0"/>
              <a:t>patterns explored in this way, and a 12</a:t>
            </a:r>
            <a:r>
              <a:rPr lang="en-GB" baseline="30000" dirty="0" smtClean="0"/>
              <a:t>th</a:t>
            </a:r>
            <a:r>
              <a:rPr lang="en-GB" dirty="0" smtClean="0"/>
              <a:t> task, which recaps all of the patterns met.</a:t>
            </a:r>
            <a:br>
              <a:rPr lang="en-GB" dirty="0" smtClean="0"/>
            </a:br>
            <a:r>
              <a:rPr lang="en-GB" dirty="0" smtClean="0"/>
              <a:t>The idea is that each pattern is</a:t>
            </a:r>
            <a:r>
              <a:rPr lang="en-GB" baseline="0" dirty="0" smtClean="0"/>
              <a:t> given 10 minutes in tutor time (so NOT taking time out of L2 lessons!) each week, so that this set represents a term’s worth of activities.</a:t>
            </a:r>
            <a:br>
              <a:rPr lang="en-GB" baseline="0" dirty="0" smtClean="0"/>
            </a:br>
            <a:r>
              <a:rPr lang="en-GB" baseline="0" dirty="0" smtClean="0"/>
              <a:t>They are written so that non-linguist tutors can deliver them.</a:t>
            </a:r>
            <a:br>
              <a:rPr lang="en-GB" baseline="0" dirty="0" smtClean="0"/>
            </a:br>
            <a:endParaRPr lang="en-GB" baseline="0" dirty="0" smtClean="0"/>
          </a:p>
          <a:p>
            <a:r>
              <a:rPr lang="en-GB" baseline="0" dirty="0" smtClean="0"/>
              <a:t>Word frequency: </a:t>
            </a:r>
            <a:r>
              <a:rPr lang="en-GB" baseline="0" dirty="0" err="1" smtClean="0"/>
              <a:t>excepción</a:t>
            </a:r>
            <a:r>
              <a:rPr lang="en-GB" baseline="0" dirty="0" smtClean="0"/>
              <a:t> [1935]; </a:t>
            </a:r>
            <a:r>
              <a:rPr lang="en-GB" baseline="0" dirty="0" err="1" smtClean="0"/>
              <a:t>ficción</a:t>
            </a:r>
            <a:r>
              <a:rPr lang="en-GB" baseline="0" dirty="0" smtClean="0"/>
              <a:t> [2916]; </a:t>
            </a:r>
            <a:r>
              <a:rPr lang="en-GB" baseline="0" dirty="0" err="1" smtClean="0"/>
              <a:t>acción</a:t>
            </a:r>
            <a:r>
              <a:rPr lang="en-GB" baseline="0" dirty="0" smtClean="0"/>
              <a:t> [404]; </a:t>
            </a:r>
            <a:r>
              <a:rPr lang="en-GB" baseline="0" dirty="0" err="1" smtClean="0"/>
              <a:t>situación</a:t>
            </a:r>
            <a:r>
              <a:rPr lang="en-GB" baseline="0" dirty="0" smtClean="0"/>
              <a:t> [285]; </a:t>
            </a:r>
            <a:r>
              <a:rPr lang="en-GB" baseline="0" dirty="0" err="1" smtClean="0"/>
              <a:t>educación</a:t>
            </a:r>
            <a:r>
              <a:rPr lang="en-GB" baseline="0" dirty="0" smtClean="0"/>
              <a:t> [490]; </a:t>
            </a:r>
            <a:r>
              <a:rPr lang="en-GB" baseline="0" dirty="0" err="1" smtClean="0"/>
              <a:t>información</a:t>
            </a:r>
            <a:r>
              <a:rPr lang="en-GB" baseline="0" dirty="0" smtClean="0"/>
              <a:t> [326]; </a:t>
            </a:r>
            <a:br>
              <a:rPr lang="en-GB" baseline="0" dirty="0" smtClean="0"/>
            </a:br>
            <a:r>
              <a:rPr lang="en-GB" baseline="0" dirty="0" smtClean="0"/>
              <a:t>Further words with the same pattern: </a:t>
            </a:r>
            <a:r>
              <a:rPr lang="en-GB" baseline="0" dirty="0" err="1" smtClean="0"/>
              <a:t>relación</a:t>
            </a:r>
            <a:r>
              <a:rPr lang="en-GB" baseline="0" dirty="0" smtClean="0"/>
              <a:t> [272] </a:t>
            </a:r>
            <a:r>
              <a:rPr lang="en-GB" baseline="0" dirty="0" err="1" smtClean="0"/>
              <a:t>condición</a:t>
            </a:r>
            <a:r>
              <a:rPr lang="en-GB" baseline="0" dirty="0" smtClean="0"/>
              <a:t> [418] </a:t>
            </a:r>
            <a:r>
              <a:rPr lang="en-GB" baseline="0" dirty="0" err="1" smtClean="0"/>
              <a:t>población</a:t>
            </a:r>
            <a:r>
              <a:rPr lang="en-GB" baseline="0" dirty="0" smtClean="0"/>
              <a:t> [454] (more changes in this one!); </a:t>
            </a:r>
            <a:r>
              <a:rPr lang="en-GB" baseline="0" dirty="0" err="1" smtClean="0"/>
              <a:t>atención</a:t>
            </a:r>
            <a:r>
              <a:rPr lang="en-GB" baseline="0" dirty="0" smtClean="0"/>
              <a:t> [489]; </a:t>
            </a:r>
            <a:r>
              <a:rPr lang="en-GB" baseline="0" dirty="0" err="1" smtClean="0"/>
              <a:t>investigación</a:t>
            </a:r>
            <a:r>
              <a:rPr lang="en-GB" baseline="0" dirty="0" smtClean="0"/>
              <a:t> [511] </a:t>
            </a:r>
            <a:r>
              <a:rPr lang="en-GB" baseline="0" dirty="0" err="1" smtClean="0"/>
              <a:t>función</a:t>
            </a:r>
            <a:r>
              <a:rPr lang="en-GB" baseline="0" dirty="0" smtClean="0"/>
              <a:t> [527] </a:t>
            </a:r>
            <a:r>
              <a:rPr lang="en-GB" baseline="0" dirty="0" err="1" smtClean="0"/>
              <a:t>organización</a:t>
            </a:r>
            <a:r>
              <a:rPr lang="en-GB" baseline="0" dirty="0" smtClean="0"/>
              <a:t> [531] </a:t>
            </a:r>
            <a:r>
              <a:rPr lang="en-GB" baseline="0" dirty="0" err="1" smtClean="0"/>
              <a:t>producción</a:t>
            </a:r>
            <a:r>
              <a:rPr lang="en-GB" baseline="0" dirty="0" smtClean="0"/>
              <a:t> [566]; </a:t>
            </a:r>
            <a:r>
              <a:rPr lang="en-GB" baseline="0" dirty="0" err="1" smtClean="0"/>
              <a:t>comunicación</a:t>
            </a:r>
            <a:r>
              <a:rPr lang="en-GB" baseline="0" dirty="0" smtClean="0"/>
              <a:t> [619]; </a:t>
            </a:r>
            <a:r>
              <a:rPr lang="en-GB" baseline="0" dirty="0" err="1" smtClean="0"/>
              <a:t>dirección</a:t>
            </a:r>
            <a:r>
              <a:rPr lang="en-GB" baseline="0" dirty="0" smtClean="0"/>
              <a:t> [646]; </a:t>
            </a:r>
            <a:r>
              <a:rPr lang="en-GB" baseline="0" dirty="0" err="1" smtClean="0"/>
              <a:t>posición</a:t>
            </a:r>
            <a:r>
              <a:rPr lang="en-GB" baseline="0" dirty="0" smtClean="0"/>
              <a:t> [667]; </a:t>
            </a:r>
            <a:r>
              <a:rPr lang="en-GB" baseline="0" dirty="0" err="1" smtClean="0"/>
              <a:t>institución</a:t>
            </a:r>
            <a:r>
              <a:rPr lang="en-GB" baseline="0" dirty="0" smtClean="0"/>
              <a:t> [697]; </a:t>
            </a:r>
            <a:r>
              <a:rPr lang="en-GB" baseline="0" dirty="0" err="1" smtClean="0"/>
              <a:t>elección</a:t>
            </a:r>
            <a:r>
              <a:rPr lang="en-GB" baseline="0" dirty="0" smtClean="0"/>
              <a:t> [754]; </a:t>
            </a:r>
            <a:r>
              <a:rPr lang="en-GB" baseline="0" dirty="0" err="1" smtClean="0"/>
              <a:t>construcción</a:t>
            </a:r>
            <a:r>
              <a:rPr lang="en-GB" baseline="0" dirty="0" smtClean="0"/>
              <a:t> [793]; </a:t>
            </a:r>
            <a:r>
              <a:rPr lang="en-GB" baseline="0" dirty="0" err="1" smtClean="0"/>
              <a:t>nación</a:t>
            </a:r>
            <a:r>
              <a:rPr lang="en-GB" baseline="0" dirty="0" smtClean="0"/>
              <a:t> [823]; </a:t>
            </a:r>
            <a:r>
              <a:rPr lang="en-GB" baseline="0" dirty="0" err="1" smtClean="0"/>
              <a:t>solución</a:t>
            </a:r>
            <a:r>
              <a:rPr lang="en-GB" baseline="0" dirty="0" smtClean="0"/>
              <a:t> [836]; </a:t>
            </a:r>
            <a:r>
              <a:rPr lang="en-GB" baseline="0" dirty="0" err="1" smtClean="0"/>
              <a:t>formación</a:t>
            </a:r>
            <a:r>
              <a:rPr lang="en-GB" baseline="0" dirty="0" smtClean="0"/>
              <a:t> [874]; </a:t>
            </a:r>
            <a:r>
              <a:rPr lang="en-GB" baseline="0" dirty="0" err="1" smtClean="0"/>
              <a:t>generación</a:t>
            </a:r>
            <a:r>
              <a:rPr lang="en-GB" baseline="0" dirty="0" smtClean="0"/>
              <a:t> [925]; </a:t>
            </a:r>
            <a:r>
              <a:rPr lang="en-GB" baseline="0" dirty="0" err="1" smtClean="0"/>
              <a:t>creación</a:t>
            </a:r>
            <a:r>
              <a:rPr lang="en-GB" baseline="0" dirty="0" smtClean="0"/>
              <a:t> [979]; </a:t>
            </a:r>
            <a:r>
              <a:rPr lang="en-GB" baseline="0" dirty="0" err="1" smtClean="0"/>
              <a:t>conversación</a:t>
            </a:r>
            <a:r>
              <a:rPr lang="en-GB" baseline="0" dirty="0" smtClean="0"/>
              <a:t> [989] </a:t>
            </a:r>
            <a:br>
              <a:rPr lang="en-GB" baseline="0" dirty="0" smtClean="0"/>
            </a:br>
            <a:r>
              <a:rPr lang="en-GB" baseline="0" dirty="0" smtClean="0"/>
              <a:t>For more like this that are within the most frequent 2000 words, see </a:t>
            </a:r>
            <a:r>
              <a:rPr lang="en-GB" dirty="0" smtClean="0">
                <a:hlinkClick r:id="rId3"/>
              </a:rPr>
              <a:t>https://resources.ncelp.org/concern/resources/0c483j381?locale=en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Source: Davies, M. &amp; Davies, K. (2018). A frequency dictionary of Spanish: Core vocabulary for learners (2nd ed.). London: Routledge.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D356F-EBCC-4AA5-B602-4B66E6474D5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860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74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Working with Spanish-English</a:t>
            </a:r>
            <a:r>
              <a:rPr lang="en-GB" b="1" baseline="0" dirty="0" smtClean="0"/>
              <a:t> words patterns</a:t>
            </a:r>
            <a:endParaRPr lang="en-GB" b="1" dirty="0" smtClean="0"/>
          </a:p>
          <a:p>
            <a:r>
              <a:rPr lang="en-GB" dirty="0" smtClean="0"/>
              <a:t>In this set,</a:t>
            </a:r>
            <a:r>
              <a:rPr lang="en-GB" baseline="0" dirty="0" smtClean="0"/>
              <a:t> t</a:t>
            </a:r>
            <a:r>
              <a:rPr lang="en-GB" dirty="0" smtClean="0"/>
              <a:t>here are 11</a:t>
            </a:r>
            <a:r>
              <a:rPr lang="en-GB" baseline="0" dirty="0" smtClean="0"/>
              <a:t> </a:t>
            </a:r>
            <a:r>
              <a:rPr lang="en-GB" dirty="0" smtClean="0"/>
              <a:t>patterns explored in this way, and a 12</a:t>
            </a:r>
            <a:r>
              <a:rPr lang="en-GB" baseline="30000" dirty="0" smtClean="0"/>
              <a:t>th</a:t>
            </a:r>
            <a:r>
              <a:rPr lang="en-GB" dirty="0" smtClean="0"/>
              <a:t> task, which recaps all of the patterns met.</a:t>
            </a:r>
            <a:br>
              <a:rPr lang="en-GB" dirty="0" smtClean="0"/>
            </a:br>
            <a:r>
              <a:rPr lang="en-GB" dirty="0" smtClean="0"/>
              <a:t>The idea is that each pattern is</a:t>
            </a:r>
            <a:r>
              <a:rPr lang="en-GB" baseline="0" dirty="0" smtClean="0"/>
              <a:t> given 10 minutes in tutor time (so NOT taking time out of L2 lessons!) each week, so that this set represents a term’s worth of activities.</a:t>
            </a:r>
            <a:br>
              <a:rPr lang="en-GB" baseline="0" dirty="0" smtClean="0"/>
            </a:br>
            <a:r>
              <a:rPr lang="en-GB" baseline="0" dirty="0" smtClean="0"/>
              <a:t>They are written so that non-linguist tutors can deliver them.</a:t>
            </a:r>
            <a:br>
              <a:rPr lang="en-GB" baseline="0" dirty="0" smtClean="0"/>
            </a:br>
            <a:endParaRPr lang="en-GB" baseline="0" dirty="0" smtClean="0"/>
          </a:p>
          <a:p>
            <a:r>
              <a:rPr lang="en-GB" baseline="0" dirty="0" smtClean="0"/>
              <a:t>Word frequency: </a:t>
            </a:r>
            <a:r>
              <a:rPr lang="en-GB" baseline="0" dirty="0" err="1" smtClean="0"/>
              <a:t>adversario</a:t>
            </a:r>
            <a:r>
              <a:rPr lang="en-GB" baseline="0" dirty="0" smtClean="0"/>
              <a:t> [4660]; </a:t>
            </a:r>
            <a:r>
              <a:rPr lang="en-GB" baseline="0" dirty="0" err="1" smtClean="0"/>
              <a:t>diccionario</a:t>
            </a:r>
            <a:r>
              <a:rPr lang="en-GB" baseline="0" dirty="0" smtClean="0"/>
              <a:t> [3844]; </a:t>
            </a:r>
            <a:r>
              <a:rPr lang="en-GB" baseline="0" dirty="0" err="1" smtClean="0"/>
              <a:t>necesario</a:t>
            </a:r>
            <a:r>
              <a:rPr lang="en-GB" baseline="0" dirty="0" smtClean="0"/>
              <a:t> [362]; </a:t>
            </a:r>
            <a:r>
              <a:rPr lang="en-GB" baseline="0" dirty="0" err="1" smtClean="0"/>
              <a:t>comentario</a:t>
            </a:r>
            <a:r>
              <a:rPr lang="en-GB" baseline="0" dirty="0" smtClean="0"/>
              <a:t> [497] </a:t>
            </a:r>
            <a:r>
              <a:rPr lang="en-GB" baseline="0" dirty="0" err="1" smtClean="0"/>
              <a:t>diario</a:t>
            </a:r>
            <a:r>
              <a:rPr lang="en-GB" baseline="0" dirty="0" smtClean="0"/>
              <a:t> [966/1422] </a:t>
            </a:r>
            <a:r>
              <a:rPr lang="en-GB" baseline="0" dirty="0" err="1" smtClean="0"/>
              <a:t>literario</a:t>
            </a:r>
            <a:r>
              <a:rPr lang="en-GB" baseline="0" dirty="0" smtClean="0"/>
              <a:t> [1203] </a:t>
            </a:r>
            <a:br>
              <a:rPr lang="en-GB" baseline="0" dirty="0" smtClean="0"/>
            </a:br>
            <a:r>
              <a:rPr lang="en-GB" baseline="0" dirty="0" smtClean="0"/>
              <a:t>Further words with the same pattern: </a:t>
            </a:r>
            <a:r>
              <a:rPr lang="en-GB" baseline="0" dirty="0" err="1" smtClean="0"/>
              <a:t>contrario</a:t>
            </a:r>
            <a:r>
              <a:rPr lang="en-GB" baseline="0" dirty="0" smtClean="0"/>
              <a:t> [656] </a:t>
            </a:r>
            <a:r>
              <a:rPr lang="en-GB" baseline="0" dirty="0" err="1" smtClean="0"/>
              <a:t>secretario</a:t>
            </a:r>
            <a:r>
              <a:rPr lang="en-GB" baseline="0" dirty="0" smtClean="0"/>
              <a:t> [1315] </a:t>
            </a:r>
            <a:r>
              <a:rPr lang="en-GB" baseline="0" dirty="0" err="1" smtClean="0"/>
              <a:t>extraordinario</a:t>
            </a:r>
            <a:r>
              <a:rPr lang="en-GB" baseline="0" dirty="0" smtClean="0"/>
              <a:t> [1346] </a:t>
            </a:r>
            <a:r>
              <a:rPr lang="en-GB" baseline="0" dirty="0" err="1" smtClean="0"/>
              <a:t>universitario</a:t>
            </a:r>
            <a:r>
              <a:rPr lang="en-GB" baseline="0" dirty="0" smtClean="0"/>
              <a:t> [1369] </a:t>
            </a:r>
            <a:r>
              <a:rPr lang="en-GB" baseline="0" dirty="0" err="1" smtClean="0"/>
              <a:t>escenario</a:t>
            </a:r>
            <a:r>
              <a:rPr lang="en-GB" baseline="0" dirty="0" smtClean="0"/>
              <a:t> [1392] </a:t>
            </a:r>
            <a:r>
              <a:rPr lang="en-GB" baseline="0" dirty="0" err="1" smtClean="0"/>
              <a:t>revolucionario</a:t>
            </a:r>
            <a:r>
              <a:rPr lang="en-GB" baseline="0" dirty="0" smtClean="0"/>
              <a:t> [1727] </a:t>
            </a:r>
            <a:r>
              <a:rPr lang="en-GB" baseline="0" dirty="0" err="1" smtClean="0"/>
              <a:t>solitario</a:t>
            </a:r>
            <a:r>
              <a:rPr lang="en-GB" baseline="0" dirty="0" smtClean="0"/>
              <a:t> [2020] </a:t>
            </a:r>
            <a:r>
              <a:rPr lang="en-GB" baseline="0" dirty="0" err="1" smtClean="0"/>
              <a:t>itinerario</a:t>
            </a:r>
            <a:r>
              <a:rPr lang="en-GB" baseline="0" dirty="0" smtClean="0"/>
              <a:t> [&gt;5000]; </a:t>
            </a:r>
            <a:r>
              <a:rPr lang="en-GB" baseline="0" dirty="0" err="1" smtClean="0"/>
              <a:t>ordinario</a:t>
            </a:r>
            <a:r>
              <a:rPr lang="en-GB" baseline="0" dirty="0" smtClean="0"/>
              <a:t> [3810]; </a:t>
            </a:r>
            <a:r>
              <a:rPr lang="en-GB" baseline="0" dirty="0" err="1" smtClean="0"/>
              <a:t>vocabulario</a:t>
            </a:r>
            <a:r>
              <a:rPr lang="en-GB" baseline="0" dirty="0" smtClean="0"/>
              <a:t> [&gt;5000]; </a:t>
            </a:r>
          </a:p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Source: Davies, M. &amp; Davies, K. (2018). A frequency dictionary of Spanish: Core vocabulary for learners (2nd ed.). London: Routledge.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D356F-EBCC-4AA5-B602-4B66E6474D5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457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0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5982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04/06/2019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33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04/06/2019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00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958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131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903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448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84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04/06/2019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0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04/06/2019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829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04/06/2019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sz="1100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sz="1100" b="1" u="sng" dirty="0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  <a:t/>
            </a:r>
            <a:br>
              <a:rPr lang="en-GB" sz="11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GB" sz="11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" y="6572241"/>
            <a:ext cx="84346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47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30"/>
            <a:ext cx="8489244" cy="867128"/>
          </a:xfrm>
          <a:prstGeom prst="rect">
            <a:avLst/>
          </a:prstGeom>
        </p:spPr>
      </p:pic>
      <p:sp>
        <p:nvSpPr>
          <p:cNvPr id="3" name="Title 3"/>
          <p:cNvSpPr txBox="1">
            <a:spLocks/>
          </p:cNvSpPr>
          <p:nvPr/>
        </p:nvSpPr>
        <p:spPr>
          <a:xfrm>
            <a:off x="97398" y="247827"/>
            <a:ext cx="79195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GB" sz="3600" b="1" dirty="0" smtClean="0">
                <a:solidFill>
                  <a:prstClr val="white"/>
                </a:solidFill>
              </a:rPr>
              <a:t>Common word patterns</a:t>
            </a:r>
            <a:endParaRPr lang="en-GB" sz="3600" b="1" dirty="0">
              <a:solidFill>
                <a:prstClr val="whit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02" y="1114955"/>
            <a:ext cx="3934028" cy="50682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9366" y="2099431"/>
            <a:ext cx="5412528" cy="40837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645732" y="6478249"/>
            <a:ext cx="30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93457" y="604078"/>
            <a:ext cx="513578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“When words that can be understood</a:t>
            </a:r>
            <a:r>
              <a:rPr lang="en-GB" baseline="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using these rules occur in context, students will be expected to understand them.” </a:t>
            </a:r>
            <a:br>
              <a:rPr lang="en-GB" baseline="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GB" baseline="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AQA Specification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section 3.4.1.17 </a:t>
            </a:r>
          </a:p>
        </p:txBody>
      </p:sp>
    </p:spTree>
    <p:extLst>
      <p:ext uri="{BB962C8B-B14F-4D97-AF65-F5344CB8AC3E}">
        <p14:creationId xmlns:p14="http://schemas.microsoft.com/office/powerpoint/2010/main" val="20664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5732" y="6478249"/>
            <a:ext cx="30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372" y="164757"/>
            <a:ext cx="39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372" y="662270"/>
            <a:ext cx="11512202" cy="803714"/>
          </a:xfrm>
          <a:prstGeom prst="rect">
            <a:avLst/>
          </a:prstGeom>
          <a:solidFill>
            <a:srgbClr val="EA5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-</a:t>
            </a:r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ph</a:t>
            </a:r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in a word often changes to -</a:t>
            </a: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f</a:t>
            </a:r>
          </a:p>
        </p:txBody>
      </p:sp>
      <p:sp>
        <p:nvSpPr>
          <p:cNvPr id="5" name="Oval 4"/>
          <p:cNvSpPr/>
          <p:nvPr/>
        </p:nvSpPr>
        <p:spPr>
          <a:xfrm>
            <a:off x="87341" y="36576"/>
            <a:ext cx="642328" cy="4838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5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80" y="78409"/>
            <a:ext cx="1029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English </a:t>
            </a: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Spanish  English</a:t>
            </a:r>
            <a:endParaRPr lang="en-GB" sz="28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9467" y="1682083"/>
            <a:ext cx="3991031" cy="101238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Ele</a:t>
            </a:r>
            <a:r>
              <a:rPr lang="en-GB" sz="32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ph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ants never forget.</a:t>
            </a:r>
            <a:endParaRPr lang="en-GB" sz="32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66284" y="1653768"/>
            <a:ext cx="4595963" cy="99374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Los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ele</a:t>
            </a:r>
            <a:r>
              <a:rPr lang="en-GB" sz="3200" b="1" dirty="0" err="1" smtClean="0">
                <a:solidFill>
                  <a:srgbClr val="EA5F00"/>
                </a:solidFill>
                <a:latin typeface="Century Gothic" panose="020B0502020202020204" pitchFamily="34" charset="0"/>
              </a:rPr>
              <a:t>f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antes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nunca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olvidan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endParaRPr lang="en-GB" sz="32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164112" y="1606252"/>
            <a:ext cx="1365934" cy="544389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8118" y="3429000"/>
            <a:ext cx="4613731" cy="2552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Translate these sentences.</a:t>
            </a:r>
          </a:p>
          <a:p>
            <a:pPr marL="514350" indent="-514350">
              <a:buFontTx/>
              <a:buAutoNum type="arabicPeriod"/>
            </a:pP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Me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encanta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la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física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endParaRPr lang="en-GB" sz="28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La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filosofía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bastante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complicada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endParaRPr lang="en-GB" sz="28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80215" y="2806140"/>
            <a:ext cx="7135856" cy="33677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What would the following words be in Spanish?</a:t>
            </a:r>
          </a:p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telephone</a:t>
            </a:r>
            <a:endParaRPr lang="en-GB" sz="2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photo</a:t>
            </a:r>
            <a:endParaRPr lang="en-GB" sz="2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biography</a:t>
            </a:r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/>
            </a:r>
            <a:b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phrase</a:t>
            </a:r>
            <a:endParaRPr lang="en-GB" sz="2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Choose one and write a sentence in Spanish.</a:t>
            </a:r>
            <a:endParaRPr lang="en-GB" sz="2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72295" y="3429000"/>
            <a:ext cx="1641037" cy="1815882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This time you need to make other small changes at the end of words, too:</a:t>
            </a:r>
            <a:br>
              <a:rPr lang="en-GB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e </a:t>
            </a:r>
            <a:r>
              <a:rPr lang="en-GB" sz="1400" dirty="0" smtClean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</a:t>
            </a:r>
            <a:r>
              <a:rPr lang="en-GB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br>
              <a:rPr lang="en-GB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y </a:t>
            </a:r>
            <a:r>
              <a:rPr lang="en-GB" sz="1400" dirty="0" smtClean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GB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400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ía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85" y="2070863"/>
            <a:ext cx="1338062" cy="9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12" y="5257966"/>
            <a:ext cx="731881" cy="7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5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71115" y="652010"/>
            <a:ext cx="7886700" cy="681134"/>
          </a:xfrm>
          <a:prstGeom prst="rect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prstClr val="white"/>
                </a:solidFill>
              </a:rPr>
              <a:t>ANSWERS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5887" y="96397"/>
            <a:ext cx="493302" cy="483808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</a:rPr>
              <a:t>5</a:t>
            </a:r>
            <a:endParaRPr lang="en-GB" sz="40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27963" y="1864491"/>
            <a:ext cx="490620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Me </a:t>
            </a:r>
            <a:r>
              <a:rPr lang="en-GB" dirty="0" err="1"/>
              <a:t>encanta</a:t>
            </a:r>
            <a:r>
              <a:rPr lang="en-GB" dirty="0"/>
              <a:t> la </a:t>
            </a:r>
            <a:r>
              <a:rPr lang="en-GB" dirty="0" err="1"/>
              <a:t>física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La </a:t>
            </a:r>
            <a:r>
              <a:rPr lang="en-GB" dirty="0" err="1"/>
              <a:t>filosofía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bastante</a:t>
            </a:r>
            <a:r>
              <a:rPr lang="en-GB" dirty="0"/>
              <a:t> </a:t>
            </a:r>
            <a:r>
              <a:rPr lang="en-GB" dirty="0" err="1"/>
              <a:t>complicada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telephone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photo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biography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phrase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0" y="1864491"/>
            <a:ext cx="523529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I love physics.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Philosophy is quite complicated.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(el) </a:t>
            </a:r>
            <a:r>
              <a:rPr lang="en-GB" dirty="0" err="1"/>
              <a:t>teléfono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(la) </a:t>
            </a:r>
            <a:r>
              <a:rPr lang="en-GB" dirty="0" err="1" smtClean="0"/>
              <a:t>foto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(la) </a:t>
            </a:r>
            <a:r>
              <a:rPr lang="en-GB" dirty="0" err="1"/>
              <a:t>biografía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(la) </a:t>
            </a:r>
            <a:r>
              <a:rPr lang="en-GB" dirty="0" err="1" smtClean="0"/>
              <a:t>frase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645732" y="6478249"/>
            <a:ext cx="30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5855" y="5440717"/>
            <a:ext cx="946195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Pronounce the </a:t>
            </a: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words</a:t>
            </a:r>
            <a:r>
              <a:rPr lang="en-GB" sz="2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 Normally, you stress the penultimate syllable, but the ‘tilde’ tells you to stress a different syllable. </a:t>
            </a:r>
            <a:endParaRPr lang="en-GB" sz="2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14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5732" y="6478249"/>
            <a:ext cx="30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372" y="164757"/>
            <a:ext cx="39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372" y="662270"/>
            <a:ext cx="11512202" cy="803714"/>
          </a:xfrm>
          <a:prstGeom prst="rect">
            <a:avLst/>
          </a:prstGeom>
          <a:solidFill>
            <a:srgbClr val="EA5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-</a:t>
            </a:r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ty</a:t>
            </a:r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at the end of a word often changes to -</a:t>
            </a:r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dad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341" y="36576"/>
            <a:ext cx="642328" cy="4838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6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80" y="78409"/>
            <a:ext cx="1029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English </a:t>
            </a: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Spanish  English</a:t>
            </a:r>
            <a:endParaRPr lang="en-GB" sz="28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3286" y="1660904"/>
            <a:ext cx="3991031" cy="101238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The AVE is a high-veloci</a:t>
            </a:r>
            <a:r>
              <a:rPr lang="en-GB" sz="32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ty 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train.</a:t>
            </a:r>
            <a:endParaRPr lang="en-GB" sz="32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66284" y="1653768"/>
            <a:ext cx="4595963" cy="99374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El AVE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un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tren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de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alta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veloci</a:t>
            </a:r>
            <a:r>
              <a:rPr lang="en-GB" sz="3200" b="1" dirty="0" err="1" smtClean="0">
                <a:solidFill>
                  <a:srgbClr val="EA5F00"/>
                </a:solidFill>
                <a:latin typeface="Century Gothic" panose="020B0502020202020204" pitchFamily="34" charset="0"/>
              </a:rPr>
              <a:t>dad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endParaRPr lang="en-GB" sz="32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164112" y="1606252"/>
            <a:ext cx="1365934" cy="544389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3385" y="3042719"/>
            <a:ext cx="4613731" cy="31136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Translate these sentences.</a:t>
            </a:r>
          </a:p>
          <a:p>
            <a:pPr marL="514350" indent="-514350">
              <a:buFontTx/>
              <a:buAutoNum type="arabicPeriod"/>
            </a:pPr>
            <a:r>
              <a:rPr lang="es-ES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Cambridge es una ciudad muy histórica.</a:t>
            </a:r>
          </a:p>
          <a:p>
            <a:pPr marL="514350" indent="-514350">
              <a:buFontTx/>
              <a:buAutoNum type="arabicPeriod"/>
            </a:pPr>
            <a:r>
              <a:rPr lang="es-ES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Cambridge has a </a:t>
            </a:r>
            <a:r>
              <a:rPr lang="es-ES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famous</a:t>
            </a:r>
            <a:r>
              <a:rPr lang="es-ES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s-ES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university</a:t>
            </a:r>
            <a:r>
              <a:rPr lang="es-ES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980215" y="2806140"/>
            <a:ext cx="7135856" cy="33677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What would the following words be in Spanish?</a:t>
            </a:r>
          </a:p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reality</a:t>
            </a:r>
            <a:b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activity</a:t>
            </a:r>
            <a:b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society</a:t>
            </a:r>
            <a:endParaRPr lang="en-GB" sz="2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/>
            </a:r>
            <a:b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Choose </a:t>
            </a:r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one and write a sentence in Spanish.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64112" y="3587733"/>
            <a:ext cx="2253594" cy="1477328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NB: All –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dad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words in Spanish are feminine, so use ‘</a:t>
            </a:r>
            <a:r>
              <a:rPr lang="en-GB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la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’ for ‘the’ and ‘</a:t>
            </a:r>
            <a:r>
              <a:rPr lang="en-GB" b="1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una</a:t>
            </a: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’ for ‘a’.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82" y="1865920"/>
            <a:ext cx="1181653" cy="12717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12" y="5257966"/>
            <a:ext cx="731881" cy="7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83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71115" y="652010"/>
            <a:ext cx="7886700" cy="681134"/>
          </a:xfrm>
          <a:prstGeom prst="rect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prstClr val="white"/>
                </a:solidFill>
              </a:rPr>
              <a:t>ANSWERS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5887" y="96397"/>
            <a:ext cx="493302" cy="483808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</a:rPr>
              <a:t>6</a:t>
            </a:r>
            <a:endParaRPr lang="en-GB" sz="40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27963" y="1864491"/>
            <a:ext cx="490620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Cambridge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ciudad </a:t>
            </a:r>
            <a:r>
              <a:rPr lang="en-GB" dirty="0" err="1"/>
              <a:t>muy</a:t>
            </a:r>
            <a:r>
              <a:rPr lang="en-GB" dirty="0"/>
              <a:t> </a:t>
            </a:r>
            <a:r>
              <a:rPr lang="en-GB" dirty="0" err="1"/>
              <a:t>histórica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Cambridge has a famous university.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reality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activity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society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0" y="1864491"/>
            <a:ext cx="523529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Cambridge is a very historic city.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Cambridge </a:t>
            </a:r>
            <a:r>
              <a:rPr lang="en-GB" dirty="0" err="1"/>
              <a:t>tiene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universidad</a:t>
            </a:r>
            <a:r>
              <a:rPr lang="en-GB" dirty="0"/>
              <a:t> </a:t>
            </a:r>
            <a:r>
              <a:rPr lang="en-GB" dirty="0" err="1"/>
              <a:t>famosa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(la) </a:t>
            </a:r>
            <a:r>
              <a:rPr lang="en-GB" dirty="0" err="1" smtClean="0"/>
              <a:t>realidad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(la) </a:t>
            </a:r>
            <a:r>
              <a:rPr lang="en-GB" dirty="0" err="1" smtClean="0"/>
              <a:t>actividad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(la) </a:t>
            </a:r>
            <a:r>
              <a:rPr lang="en-GB" dirty="0" err="1" smtClean="0"/>
              <a:t>sociedad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645732" y="6478249"/>
            <a:ext cx="30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410" y="5628102"/>
            <a:ext cx="11539789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NB: All –</a:t>
            </a:r>
            <a:r>
              <a:rPr lang="en-GB" sz="22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dad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words in Spanish are feminine, so use ‘</a:t>
            </a:r>
            <a:r>
              <a:rPr lang="en-GB" sz="22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la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’ for ‘the’ and ‘</a:t>
            </a:r>
            <a:r>
              <a:rPr lang="en-GB" sz="2200" b="1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una</a:t>
            </a:r>
            <a:r>
              <a:rPr lang="en-GB" sz="22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’ for ‘a’.</a:t>
            </a:r>
            <a:endParaRPr lang="en-GB" sz="22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7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5732" y="6478249"/>
            <a:ext cx="30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372" y="164757"/>
            <a:ext cx="39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372" y="662270"/>
            <a:ext cx="11512202" cy="803714"/>
          </a:xfrm>
          <a:prstGeom prst="rect">
            <a:avLst/>
          </a:prstGeom>
          <a:solidFill>
            <a:srgbClr val="EA5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-</a:t>
            </a:r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y</a:t>
            </a:r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at the end of a word often changes to –</a:t>
            </a:r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ia</a:t>
            </a:r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or</a:t>
            </a:r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-</a:t>
            </a:r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ía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341" y="36576"/>
            <a:ext cx="642328" cy="4838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7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80" y="78409"/>
            <a:ext cx="1029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English </a:t>
            </a: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Spanish  English</a:t>
            </a:r>
            <a:endParaRPr lang="en-GB" sz="28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3286" y="1660904"/>
            <a:ext cx="3991031" cy="101238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Macbeth is a traged</a:t>
            </a:r>
            <a:r>
              <a:rPr lang="en-GB" sz="32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y 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in five acts.</a:t>
            </a:r>
            <a:endParaRPr lang="en-GB" sz="32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66284" y="1653768"/>
            <a:ext cx="4595963" cy="99374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Macbeth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una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traged</a:t>
            </a:r>
            <a:r>
              <a:rPr lang="en-GB" sz="3200" b="1" dirty="0" err="1" smtClean="0">
                <a:solidFill>
                  <a:srgbClr val="EA5F00"/>
                </a:solidFill>
                <a:latin typeface="Century Gothic" panose="020B0502020202020204" pitchFamily="34" charset="0"/>
              </a:rPr>
              <a:t>ia</a:t>
            </a:r>
            <a:r>
              <a:rPr lang="en-GB" sz="32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en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cinco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actos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endParaRPr lang="en-GB" sz="24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164112" y="1606252"/>
            <a:ext cx="1365934" cy="544389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6075" y="3060223"/>
            <a:ext cx="4613731" cy="31136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Translate these sentences.</a:t>
            </a:r>
          </a:p>
          <a:p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1. La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historia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fascinante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b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2. I like biology.</a:t>
            </a:r>
            <a:endParaRPr lang="en-GB" sz="28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980215" y="2806140"/>
            <a:ext cx="7135856" cy="33677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What would the following words be in Spanish?</a:t>
            </a:r>
          </a:p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memory</a:t>
            </a:r>
            <a:b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company</a:t>
            </a:r>
            <a:b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energy</a:t>
            </a:r>
          </a:p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Choose one and write a sentence in Spanish.</a:t>
            </a:r>
            <a:endParaRPr lang="en-GB" sz="2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25247" y="3608614"/>
            <a:ext cx="1641037" cy="1384995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Remember that in Spanish we ONLY double the consonants in 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, and no others!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308" y="2167096"/>
            <a:ext cx="940390" cy="14594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12" y="5257966"/>
            <a:ext cx="731881" cy="7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0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71115" y="652010"/>
            <a:ext cx="7886700" cy="681134"/>
          </a:xfrm>
          <a:prstGeom prst="rect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prstClr val="white"/>
                </a:solidFill>
              </a:rPr>
              <a:t>ANSWERS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5887" y="96397"/>
            <a:ext cx="493302" cy="483808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</a:rPr>
              <a:t>7</a:t>
            </a:r>
            <a:endParaRPr lang="en-GB" sz="40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27963" y="1864491"/>
            <a:ext cx="490620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La </a:t>
            </a:r>
            <a:r>
              <a:rPr lang="en-GB" dirty="0" err="1"/>
              <a:t>historia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fascinante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 like biology.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memory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company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energy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0" y="1864491"/>
            <a:ext cx="523529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History is fascinating.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Me </a:t>
            </a:r>
            <a:r>
              <a:rPr lang="en-GB" dirty="0" err="1"/>
              <a:t>gusta</a:t>
            </a:r>
            <a:r>
              <a:rPr lang="en-GB" dirty="0"/>
              <a:t> la </a:t>
            </a:r>
            <a:r>
              <a:rPr lang="en-GB" dirty="0" err="1"/>
              <a:t>biología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(la) </a:t>
            </a:r>
            <a:r>
              <a:rPr lang="en-GB" dirty="0" err="1" smtClean="0"/>
              <a:t>memoria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(la) </a:t>
            </a:r>
            <a:r>
              <a:rPr lang="en-GB" dirty="0" err="1" smtClean="0"/>
              <a:t>compañía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(la) </a:t>
            </a:r>
            <a:r>
              <a:rPr lang="en-GB" dirty="0" err="1" smtClean="0"/>
              <a:t>energía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645732" y="6478249"/>
            <a:ext cx="30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0338" y="4700206"/>
            <a:ext cx="9307651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Pronunciation!  Usually, stress the penultimate syllable. </a:t>
            </a:r>
            <a:b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When the word ends in –</a:t>
            </a:r>
            <a:r>
              <a:rPr lang="en-GB" sz="24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ía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, stress the í</a:t>
            </a:r>
            <a:r>
              <a:rPr lang="en-GB" sz="240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because of the ‘tilde’.</a:t>
            </a:r>
            <a:b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</a:b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la </a:t>
            </a:r>
            <a:r>
              <a:rPr lang="en-GB" sz="24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biolog</a:t>
            </a:r>
            <a:r>
              <a:rPr lang="en-GB" sz="3200" b="1" u="sng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í</a:t>
            </a:r>
            <a:r>
              <a:rPr lang="en-GB" sz="24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a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but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 la </a:t>
            </a:r>
            <a:r>
              <a:rPr lang="en-GB" sz="24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hist</a:t>
            </a:r>
            <a:r>
              <a:rPr lang="en-GB" sz="3600" b="1" u="sng" dirty="0" err="1" smtClean="0">
                <a:solidFill>
                  <a:srgbClr val="7030A0"/>
                </a:solidFill>
                <a:latin typeface="Century Gothic" panose="020B0502020202020204" pitchFamily="34" charset="0"/>
              </a:rPr>
              <a:t>o</a:t>
            </a:r>
            <a:r>
              <a:rPr lang="en-GB" sz="2400" dirty="0" err="1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ria</a:t>
            </a:r>
            <a:r>
              <a:rPr lang="en-GB" sz="2400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.  </a:t>
            </a:r>
            <a:endParaRPr lang="en-GB" sz="2400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73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5732" y="6478249"/>
            <a:ext cx="30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372" y="164757"/>
            <a:ext cx="39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372" y="662270"/>
            <a:ext cx="11512202" cy="803714"/>
          </a:xfrm>
          <a:prstGeom prst="rect">
            <a:avLst/>
          </a:prstGeom>
          <a:solidFill>
            <a:srgbClr val="EA5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-</a:t>
            </a:r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ence</a:t>
            </a:r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or -</a:t>
            </a:r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ance</a:t>
            </a:r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at the end of a word often changes to </a:t>
            </a:r>
            <a:b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-</a:t>
            </a:r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encia</a:t>
            </a:r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</a:t>
            </a:r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or</a:t>
            </a:r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-</a:t>
            </a:r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ancia</a:t>
            </a:r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.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341" y="36576"/>
            <a:ext cx="642328" cy="4838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8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80" y="78409"/>
            <a:ext cx="1029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English </a:t>
            </a: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Spanish  English</a:t>
            </a:r>
            <a:endParaRPr lang="en-GB" sz="28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3286" y="1660904"/>
            <a:ext cx="3991031" cy="101238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Toler</a:t>
            </a:r>
            <a:r>
              <a:rPr lang="en-GB" sz="32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ance 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stops viol</a:t>
            </a:r>
            <a:r>
              <a:rPr lang="en-GB" sz="32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ence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endParaRPr lang="en-GB" sz="32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66284" y="1653768"/>
            <a:ext cx="4595963" cy="99374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La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toler</a:t>
            </a:r>
            <a:r>
              <a:rPr lang="en-GB" sz="3200" b="1" dirty="0" err="1" smtClean="0">
                <a:solidFill>
                  <a:srgbClr val="EA5F00"/>
                </a:solidFill>
                <a:latin typeface="Century Gothic" panose="020B0502020202020204" pitchFamily="34" charset="0"/>
              </a:rPr>
              <a:t>ancia</a:t>
            </a:r>
            <a:r>
              <a:rPr lang="en-GB" sz="32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detiene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la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viol</a:t>
            </a:r>
            <a:r>
              <a:rPr lang="en-GB" sz="3200" b="1" dirty="0" err="1" smtClean="0">
                <a:solidFill>
                  <a:srgbClr val="EA5F00"/>
                </a:solidFill>
                <a:latin typeface="Century Gothic" panose="020B0502020202020204" pitchFamily="34" charset="0"/>
              </a:rPr>
              <a:t>encia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endParaRPr lang="en-GB" sz="32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164112" y="1606252"/>
            <a:ext cx="1365934" cy="544389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3385" y="3042719"/>
            <a:ext cx="4613731" cy="31136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Translate these sentences.</a:t>
            </a:r>
          </a:p>
          <a:p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1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 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Disneyworld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una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experiencia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fantástica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/>
            </a:r>
            <a:b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2. 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In my opinion, intelligence is not very important.</a:t>
            </a:r>
            <a:endParaRPr lang="en-GB" sz="28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19057" y="2806140"/>
            <a:ext cx="6597014" cy="33677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What would the following words be in Spanish?</a:t>
            </a:r>
          </a:p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independence</a:t>
            </a:r>
            <a:b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importance</a:t>
            </a:r>
            <a:b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distance</a:t>
            </a:r>
            <a:endParaRPr lang="en-GB" sz="2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/>
            </a:r>
            <a:b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Choose one and write a sentence in Spanish.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44929" y="3646927"/>
            <a:ext cx="1789953" cy="1384995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NB:  Remember that we usually need the definite article (</a:t>
            </a:r>
            <a:r>
              <a:rPr lang="en-GB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the</a:t>
            </a:r>
            <a:r>
              <a:rPr lang="en-GB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) with abstract nouns in Spanish. 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947" y="2167096"/>
            <a:ext cx="1702526" cy="11350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210" y="5206482"/>
            <a:ext cx="731881" cy="7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4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71115" y="652010"/>
            <a:ext cx="7886700" cy="681134"/>
          </a:xfrm>
          <a:prstGeom prst="rect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prstClr val="white"/>
                </a:solidFill>
              </a:rPr>
              <a:t>ANSWERS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5887" y="96397"/>
            <a:ext cx="493302" cy="483808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</a:rPr>
              <a:t>8</a:t>
            </a:r>
            <a:endParaRPr lang="en-GB" sz="40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9189" y="1864491"/>
            <a:ext cx="534497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Disneyworld </a:t>
            </a:r>
            <a:r>
              <a:rPr lang="en-GB" dirty="0" err="1" smtClean="0"/>
              <a:t>es</a:t>
            </a:r>
            <a:r>
              <a:rPr lang="en-GB" dirty="0" smtClean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experiencia</a:t>
            </a:r>
            <a:r>
              <a:rPr lang="en-GB" dirty="0"/>
              <a:t> </a:t>
            </a:r>
            <a:r>
              <a:rPr lang="en-GB" dirty="0" err="1"/>
              <a:t>fantástica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 my opinion, </a:t>
            </a:r>
            <a:r>
              <a:rPr lang="en-GB" dirty="0" smtClean="0"/>
              <a:t>intelligence </a:t>
            </a:r>
            <a:r>
              <a:rPr lang="en-GB" dirty="0"/>
              <a:t>is not very important.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independence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importance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distance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0" y="1864491"/>
            <a:ext cx="592473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Disneyworld </a:t>
            </a:r>
            <a:r>
              <a:rPr lang="en-GB" dirty="0"/>
              <a:t>is a fantastic experience.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En</a:t>
            </a:r>
            <a:r>
              <a:rPr lang="en-GB" dirty="0"/>
              <a:t> mi </a:t>
            </a:r>
            <a:r>
              <a:rPr lang="en-GB" dirty="0" err="1"/>
              <a:t>opinión</a:t>
            </a:r>
            <a:r>
              <a:rPr lang="en-GB" dirty="0"/>
              <a:t>, </a:t>
            </a:r>
            <a:r>
              <a:rPr lang="en-GB" b="1" dirty="0">
                <a:solidFill>
                  <a:srgbClr val="FF0000"/>
                </a:solidFill>
              </a:rPr>
              <a:t>la</a:t>
            </a:r>
            <a:r>
              <a:rPr lang="en-GB" dirty="0"/>
              <a:t> </a:t>
            </a:r>
            <a:r>
              <a:rPr lang="en-GB" dirty="0" err="1" smtClean="0"/>
              <a:t>inteligencia</a:t>
            </a:r>
            <a:r>
              <a:rPr lang="en-GB" dirty="0" smtClean="0"/>
              <a:t> no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muy</a:t>
            </a:r>
            <a:r>
              <a:rPr lang="en-GB" dirty="0"/>
              <a:t> </a:t>
            </a:r>
            <a:r>
              <a:rPr lang="en-GB" dirty="0" err="1"/>
              <a:t>importante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(la) </a:t>
            </a:r>
            <a:r>
              <a:rPr lang="en-GB" dirty="0" err="1"/>
              <a:t>independencia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(la) </a:t>
            </a:r>
            <a:r>
              <a:rPr lang="en-GB" dirty="0" err="1" smtClean="0"/>
              <a:t>importancia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(la) </a:t>
            </a:r>
            <a:r>
              <a:rPr lang="en-GB" dirty="0" err="1" smtClean="0"/>
              <a:t>distancia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645732" y="6478249"/>
            <a:ext cx="30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269" y="5746874"/>
            <a:ext cx="11849462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NB:  Remember that we usually need the definite article (the) with abstract nouns in Spanish. </a:t>
            </a:r>
            <a:endParaRPr lang="en-GB" sz="2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1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5732" y="6478249"/>
            <a:ext cx="30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372" y="164757"/>
            <a:ext cx="39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372" y="662270"/>
            <a:ext cx="11512202" cy="803714"/>
          </a:xfrm>
          <a:prstGeom prst="rect">
            <a:avLst/>
          </a:prstGeom>
          <a:solidFill>
            <a:srgbClr val="EA5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-</a:t>
            </a:r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ate</a:t>
            </a:r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at the end of a VERB often changes to </a:t>
            </a:r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-ar.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341" y="36576"/>
            <a:ext cx="642328" cy="4838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9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80" y="78409"/>
            <a:ext cx="1029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English </a:t>
            </a: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Spanish  English</a:t>
            </a:r>
            <a:endParaRPr lang="en-GB" sz="28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3286" y="1660904"/>
            <a:ext cx="3991031" cy="101238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What is that? </a:t>
            </a:r>
            <a:b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 want to investig</a:t>
            </a:r>
            <a:r>
              <a:rPr lang="en-GB" sz="32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ate</a:t>
            </a:r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!</a:t>
            </a:r>
            <a:endParaRPr lang="en-GB" sz="32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66284" y="1653768"/>
            <a:ext cx="4595963" cy="99374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¿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Qué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eso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? </a:t>
            </a:r>
            <a:b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¡Quiero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investig</a:t>
            </a:r>
            <a:r>
              <a:rPr lang="en-GB" sz="3200" b="1" dirty="0" err="1" smtClean="0">
                <a:solidFill>
                  <a:srgbClr val="EA5F00"/>
                </a:solidFill>
                <a:latin typeface="Century Gothic" panose="020B0502020202020204" pitchFamily="34" charset="0"/>
              </a:rPr>
              <a:t>ar</a:t>
            </a:r>
            <a:r>
              <a:rPr lang="en-GB" sz="2400" b="1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…!</a:t>
            </a:r>
            <a:endParaRPr lang="en-GB" sz="2400" b="1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164112" y="1606252"/>
            <a:ext cx="1365934" cy="544389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3385" y="3042719"/>
            <a:ext cx="4613731" cy="31136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Translate these sentences.</a:t>
            </a:r>
          </a:p>
          <a:p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1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 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Quiero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crear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un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dibujo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/>
            </a:r>
            <a:b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2. 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veces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difícil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motivarme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endParaRPr lang="en-GB" sz="28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19057" y="2806140"/>
            <a:ext cx="6597014" cy="33677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What would the following words be in Spanish?</a:t>
            </a:r>
          </a:p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indicate</a:t>
            </a:r>
            <a:b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participate</a:t>
            </a:r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/>
            </a:r>
            <a:b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communicate</a:t>
            </a:r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/>
            </a:r>
            <a:b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celebrate</a:t>
            </a:r>
            <a:endParaRPr lang="en-GB" sz="2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/>
            </a:r>
            <a:b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Choose 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two </a:t>
            </a:r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and write a sentence in Spanish.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10434" y="3490797"/>
            <a:ext cx="1641037" cy="1384995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Remember that in Spanish we ONLY double the consonants in 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, and no others!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347" y="1682273"/>
            <a:ext cx="1773212" cy="22477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12" y="5257966"/>
            <a:ext cx="731881" cy="7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43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71115" y="652010"/>
            <a:ext cx="7886700" cy="681134"/>
          </a:xfrm>
          <a:prstGeom prst="rect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prstClr val="white"/>
                </a:solidFill>
              </a:rPr>
              <a:t>ANSWERS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5887" y="96397"/>
            <a:ext cx="493302" cy="483808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</a:rPr>
              <a:t>9</a:t>
            </a:r>
            <a:endParaRPr lang="en-GB" sz="40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27963" y="1864491"/>
            <a:ext cx="490620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Quiero </a:t>
            </a:r>
            <a:r>
              <a:rPr lang="en-GB" dirty="0" err="1"/>
              <a:t>crear</a:t>
            </a:r>
            <a:r>
              <a:rPr lang="en-GB" dirty="0"/>
              <a:t> un </a:t>
            </a:r>
            <a:r>
              <a:rPr lang="en-GB" dirty="0" err="1"/>
              <a:t>dibujo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 err="1"/>
              <a:t>veces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difícil</a:t>
            </a:r>
            <a:r>
              <a:rPr lang="en-GB" dirty="0"/>
              <a:t> </a:t>
            </a:r>
            <a:r>
              <a:rPr lang="en-GB" dirty="0" err="1"/>
              <a:t>motivarme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indicate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participate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communicate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celebrate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0" y="1864491"/>
            <a:ext cx="54646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I want to create a picture.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Sometimes it’s difficult to motivate myself.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indicar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participar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comunicar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celebrar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645732" y="6478249"/>
            <a:ext cx="30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2098" y="5507943"/>
            <a:ext cx="894007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Did you write ‘</a:t>
            </a:r>
            <a:r>
              <a:rPr lang="en-GB" sz="20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comunicar</a:t>
            </a:r>
            <a:r>
              <a:rPr lang="en-GB" sz="2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’ with double ‘m’?  </a:t>
            </a:r>
            <a:br>
              <a:rPr lang="en-GB" sz="2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What rule do you know for double consonants in Spanish?</a:t>
            </a:r>
            <a:endParaRPr lang="en-GB" sz="2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4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372" y="164757"/>
            <a:ext cx="39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1136" y="581421"/>
            <a:ext cx="11512202" cy="803714"/>
          </a:xfrm>
          <a:prstGeom prst="rect">
            <a:avLst/>
          </a:prstGeom>
          <a:solidFill>
            <a:srgbClr val="EA5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-</a:t>
            </a:r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id</a:t>
            </a:r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at the end of the word often changes to -</a:t>
            </a:r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ido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9469" y="1747143"/>
            <a:ext cx="3991031" cy="86768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The boy is tim</a:t>
            </a:r>
            <a:r>
              <a:rPr lang="en-GB" sz="3200" b="1" dirty="0">
                <a:solidFill>
                  <a:srgbClr val="EA5F00"/>
                </a:solidFill>
                <a:latin typeface="Century Gothic" panose="020B0502020202020204" pitchFamily="34" charset="0"/>
              </a:rPr>
              <a:t>id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71611" y="1765784"/>
            <a:ext cx="4160042" cy="83039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El </a:t>
            </a:r>
            <a:r>
              <a:rPr lang="en-GB" sz="24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chico</a:t>
            </a:r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tím</a:t>
            </a:r>
            <a:r>
              <a:rPr lang="en-GB" sz="3200" b="1" dirty="0" err="1">
                <a:solidFill>
                  <a:srgbClr val="EA5F00"/>
                </a:solidFill>
                <a:latin typeface="Century Gothic" panose="020B0502020202020204" pitchFamily="34" charset="0"/>
              </a:rPr>
              <a:t>ido</a:t>
            </a:r>
            <a:endParaRPr lang="en-GB" sz="32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087141" y="1576040"/>
            <a:ext cx="1365934" cy="544389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1136" y="3400113"/>
            <a:ext cx="4613731" cy="2552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Translate these sentences.</a:t>
            </a:r>
            <a:endParaRPr lang="en-GB" sz="28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1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 El </a:t>
            </a:r>
            <a:r>
              <a:rPr lang="en-GB" sz="28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ácido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rojo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  <a:p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2. The acid is a liquid.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87195" y="2806140"/>
            <a:ext cx="5728875" cy="33677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What would the following words be in Spanish?</a:t>
            </a:r>
          </a:p>
          <a:p>
            <a:pPr algn="ctr"/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solid</a:t>
            </a:r>
          </a:p>
          <a:p>
            <a:pPr algn="ctr"/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rapid</a:t>
            </a:r>
          </a:p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valid</a:t>
            </a:r>
            <a:endParaRPr lang="en-GB" sz="2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/>
            </a:r>
            <a:b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Choose one and write a sentence in Spanish.</a:t>
            </a:r>
            <a:endParaRPr lang="en-GB" sz="2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96938" y="3751354"/>
            <a:ext cx="2136794" cy="1477328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Notice that you also add a </a:t>
            </a:r>
            <a:r>
              <a:rPr lang="en-GB" u="sng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tilde</a:t>
            </a:r>
            <a:r>
              <a:rPr lang="en-GB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(accent) on the first vowel, i.e., </a:t>
            </a:r>
            <a:r>
              <a:rPr lang="en-GB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</a:t>
            </a:r>
            <a:r>
              <a:rPr lang="en-GB" u="sng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í</a:t>
            </a:r>
            <a:r>
              <a:rPr lang="en-GB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mido</a:t>
            </a:r>
            <a:endParaRPr lang="en-GB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7341" y="36576"/>
            <a:ext cx="642328" cy="4838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80" y="78409"/>
            <a:ext cx="1029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English </a:t>
            </a: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Spanish  English</a:t>
            </a:r>
            <a:endParaRPr lang="en-GB" sz="28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Picture 2" descr="Image result for tímid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141" y="2013042"/>
            <a:ext cx="1300054" cy="13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45732" y="6478249"/>
            <a:ext cx="30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51" y="5206482"/>
            <a:ext cx="731881" cy="7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1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5732" y="6478249"/>
            <a:ext cx="30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372" y="164757"/>
            <a:ext cx="39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372" y="662270"/>
            <a:ext cx="11512202" cy="803714"/>
          </a:xfrm>
          <a:prstGeom prst="rect">
            <a:avLst/>
          </a:prstGeom>
          <a:solidFill>
            <a:srgbClr val="EA5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-</a:t>
            </a:r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ic</a:t>
            </a:r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at the end of an ADJECTIVE often changes to </a:t>
            </a:r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-</a:t>
            </a:r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ico</a:t>
            </a:r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.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340" y="36575"/>
            <a:ext cx="712760" cy="565053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10</a:t>
            </a:r>
            <a:endParaRPr lang="en-GB" sz="2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80" y="78409"/>
            <a:ext cx="1029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English </a:t>
            </a: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Spanish  English</a:t>
            </a:r>
            <a:endParaRPr lang="en-GB" sz="28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3286" y="1660904"/>
            <a:ext cx="3991031" cy="101238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This cat is very acrobat</a:t>
            </a:r>
            <a:r>
              <a:rPr lang="en-GB" sz="32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ic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!</a:t>
            </a:r>
            <a:endParaRPr lang="en-GB" sz="32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66284" y="1653768"/>
            <a:ext cx="4595963" cy="99374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¡Este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gato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muy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acrobát</a:t>
            </a:r>
            <a:r>
              <a:rPr lang="en-GB" sz="3200" b="1" dirty="0" err="1" smtClean="0">
                <a:solidFill>
                  <a:srgbClr val="EA5F00"/>
                </a:solidFill>
                <a:latin typeface="Century Gothic" panose="020B0502020202020204" pitchFamily="34" charset="0"/>
              </a:rPr>
              <a:t>ico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!</a:t>
            </a:r>
            <a:endParaRPr lang="en-GB" sz="2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164112" y="1606252"/>
            <a:ext cx="1365934" cy="544389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3385" y="3042719"/>
            <a:ext cx="4613731" cy="31136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Translate these sentences.</a:t>
            </a:r>
          </a:p>
          <a:p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1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 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Inglaterra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un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país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democrático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/>
            </a:r>
            <a:b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2. 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My pet is very artistic.</a:t>
            </a:r>
            <a:endParaRPr lang="en-GB" sz="28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19057" y="2806140"/>
            <a:ext cx="6597014" cy="33677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What would the following words be in Spanish?</a:t>
            </a:r>
          </a:p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public</a:t>
            </a:r>
            <a:b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historic</a:t>
            </a:r>
            <a:b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economic</a:t>
            </a:r>
            <a:endParaRPr lang="en-GB" sz="2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/>
            </a:r>
            <a:b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Choose 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one </a:t>
            </a:r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and write a sentence in Spanish.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47079" y="3658204"/>
            <a:ext cx="1763995" cy="1384995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Remember that Spanish adjectives agree for</a:t>
            </a:r>
            <a:r>
              <a:rPr lang="en-GB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number </a:t>
            </a:r>
            <a:r>
              <a:rPr lang="en-GB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and </a:t>
            </a:r>
            <a:r>
              <a:rPr lang="en-GB" sz="14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gender</a:t>
            </a:r>
            <a:r>
              <a:rPr lang="en-GB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in their ending!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29076" y="5854367"/>
            <a:ext cx="468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You usually need to add a ‘tilde’ as well!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4" t="12080" r="9973" b="11283"/>
          <a:stretch/>
        </p:blipFill>
        <p:spPr>
          <a:xfrm>
            <a:off x="4197893" y="1843510"/>
            <a:ext cx="1649186" cy="1681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284" y="5124950"/>
            <a:ext cx="731881" cy="7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71115" y="652010"/>
            <a:ext cx="7886700" cy="681134"/>
          </a:xfrm>
          <a:prstGeom prst="rect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prstClr val="white"/>
                </a:solidFill>
              </a:rPr>
              <a:t>ANSWERS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27963" y="1864491"/>
            <a:ext cx="490620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Inglaterra </a:t>
            </a:r>
            <a:r>
              <a:rPr lang="en-GB" dirty="0" err="1"/>
              <a:t>es</a:t>
            </a:r>
            <a:r>
              <a:rPr lang="en-GB" dirty="0"/>
              <a:t> un </a:t>
            </a:r>
            <a:r>
              <a:rPr lang="en-GB" dirty="0" err="1"/>
              <a:t>país</a:t>
            </a:r>
            <a:r>
              <a:rPr lang="en-GB" dirty="0"/>
              <a:t> </a:t>
            </a:r>
            <a:r>
              <a:rPr lang="en-GB" dirty="0" err="1"/>
              <a:t>democrático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My pet is very </a:t>
            </a:r>
            <a:r>
              <a:rPr lang="en-GB" dirty="0" smtClean="0"/>
              <a:t>artistic.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public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historic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economic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0" y="1864491"/>
            <a:ext cx="546462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England is a democratic country.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Mi </a:t>
            </a:r>
            <a:r>
              <a:rPr lang="en-GB" dirty="0" err="1"/>
              <a:t>mascota</a:t>
            </a:r>
            <a:r>
              <a:rPr lang="en-GB" dirty="0"/>
              <a:t>/animal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muy</a:t>
            </a:r>
            <a:r>
              <a:rPr lang="en-GB" dirty="0"/>
              <a:t> </a:t>
            </a:r>
            <a:r>
              <a:rPr lang="en-GB" dirty="0" err="1" smtClean="0"/>
              <a:t>artística</a:t>
            </a:r>
            <a:r>
              <a:rPr lang="en-GB" dirty="0" smtClean="0"/>
              <a:t>/o.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público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histórico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económico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645732" y="6478249"/>
            <a:ext cx="30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62476" y="5285210"/>
            <a:ext cx="8940074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Did you </a:t>
            </a:r>
            <a:r>
              <a:rPr lang="en-GB" sz="2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add a ‘tilde’ in the right place? </a:t>
            </a:r>
            <a:br>
              <a:rPr lang="en-GB" sz="2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Try pronouncing the words. Which syllable do you stress?</a:t>
            </a:r>
            <a:endParaRPr lang="en-GB" sz="2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7340" y="36575"/>
            <a:ext cx="712760" cy="565053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10</a:t>
            </a:r>
            <a:endParaRPr lang="en-GB" sz="2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68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5732" y="6478249"/>
            <a:ext cx="30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372" y="164757"/>
            <a:ext cx="39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372" y="662270"/>
            <a:ext cx="11512202" cy="803714"/>
          </a:xfrm>
          <a:prstGeom prst="rect">
            <a:avLst/>
          </a:prstGeom>
          <a:solidFill>
            <a:srgbClr val="EA5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-</a:t>
            </a:r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ly</a:t>
            </a:r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at the end of an ADVERB often changes to </a:t>
            </a:r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-</a:t>
            </a:r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mente</a:t>
            </a:r>
            <a:r>
              <a:rPr lang="en-GB" sz="32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.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340" y="36575"/>
            <a:ext cx="712760" cy="565053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11</a:t>
            </a:r>
            <a:endParaRPr lang="en-GB" sz="2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80" y="78409"/>
            <a:ext cx="1029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English </a:t>
            </a: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Spanish  English</a:t>
            </a:r>
            <a:endParaRPr lang="en-GB" sz="28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13286" y="1660904"/>
            <a:ext cx="3991031" cy="101238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Normal</a:t>
            </a:r>
            <a:r>
              <a:rPr lang="en-GB" sz="32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ly</a:t>
            </a:r>
            <a:r>
              <a:rPr lang="en-GB" sz="32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 don’t have my hair like this!</a:t>
            </a:r>
            <a:endParaRPr lang="en-GB" sz="32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66284" y="1653768"/>
            <a:ext cx="4595963" cy="99374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¡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Normal</a:t>
            </a:r>
            <a:r>
              <a:rPr lang="en-GB" sz="3200" b="1" dirty="0" err="1" smtClean="0">
                <a:solidFill>
                  <a:srgbClr val="EA5F00"/>
                </a:solidFill>
                <a:latin typeface="Century Gothic" panose="020B0502020202020204" pitchFamily="34" charset="0"/>
              </a:rPr>
              <a:t>mente</a:t>
            </a:r>
            <a:r>
              <a:rPr lang="en-GB" sz="32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no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tengo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/>
            </a:r>
            <a:b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el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pelo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así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!</a:t>
            </a:r>
            <a:endParaRPr lang="en-GB" sz="32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164112" y="1606252"/>
            <a:ext cx="1365934" cy="544389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3385" y="3042719"/>
            <a:ext cx="4613731" cy="311367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Translate these sentences.</a:t>
            </a:r>
          </a:p>
          <a:p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1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 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Me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encanta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la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fruta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,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especialmente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las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naranjas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/>
            </a:r>
            <a:b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2. 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Generally I don’t play rugby.</a:t>
            </a:r>
            <a:endParaRPr lang="en-GB" sz="28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519057" y="2806140"/>
            <a:ext cx="6597014" cy="33677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What would the following words be in Spanish?</a:t>
            </a:r>
          </a:p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really</a:t>
            </a:r>
            <a:b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totally</a:t>
            </a:r>
            <a:b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finally</a:t>
            </a:r>
            <a:b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directly</a:t>
            </a:r>
            <a:b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exactly</a:t>
            </a:r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/>
            </a:r>
            <a:b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Choose one and write a sentence in Spanish.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47079" y="3658204"/>
            <a:ext cx="1763995" cy="954107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The last two on the list need an extra ‘a’ in the middle, too.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2" descr="Image result for bad haird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899" y="2121955"/>
            <a:ext cx="1347459" cy="9207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138" y="5102069"/>
            <a:ext cx="731881" cy="7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5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71115" y="652010"/>
            <a:ext cx="7886700" cy="681134"/>
          </a:xfrm>
          <a:prstGeom prst="rect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prstClr val="white"/>
                </a:solidFill>
              </a:rPr>
              <a:t>ANSWERS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9341" y="1864491"/>
            <a:ext cx="5797838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Me </a:t>
            </a:r>
            <a:r>
              <a:rPr lang="en-GB" dirty="0" err="1"/>
              <a:t>encanta</a:t>
            </a:r>
            <a:r>
              <a:rPr lang="en-GB" dirty="0"/>
              <a:t> la </a:t>
            </a:r>
            <a:r>
              <a:rPr lang="en-GB" dirty="0" err="1"/>
              <a:t>fruta</a:t>
            </a:r>
            <a:r>
              <a:rPr lang="en-GB" dirty="0"/>
              <a:t>, </a:t>
            </a:r>
            <a:r>
              <a:rPr lang="en-GB" dirty="0" err="1"/>
              <a:t>especialmente</a:t>
            </a:r>
            <a:r>
              <a:rPr lang="en-GB" dirty="0"/>
              <a:t> las </a:t>
            </a:r>
            <a:r>
              <a:rPr lang="en-GB" dirty="0" err="1"/>
              <a:t>naranjas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Generally I don’t play rugby.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really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totally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finally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directly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exactly</a:t>
            </a:r>
            <a:endParaRPr lang="en-GB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714465" y="1864491"/>
            <a:ext cx="6269917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I love fruit, especially oranges.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Generalmente</a:t>
            </a:r>
            <a:r>
              <a:rPr lang="en-GB" dirty="0"/>
              <a:t> no </a:t>
            </a:r>
            <a:r>
              <a:rPr lang="en-GB" dirty="0" err="1"/>
              <a:t>juego</a:t>
            </a:r>
            <a:r>
              <a:rPr lang="en-GB" dirty="0"/>
              <a:t> al rugby.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realmente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totalmente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finalmente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directamente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exactamente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645732" y="6478249"/>
            <a:ext cx="30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4667" y="5815719"/>
            <a:ext cx="4668386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Try </a:t>
            </a: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pronouncing </a:t>
            </a:r>
            <a:r>
              <a:rPr lang="en-GB" sz="2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all the </a:t>
            </a: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words. </a:t>
            </a:r>
          </a:p>
        </p:txBody>
      </p:sp>
      <p:sp>
        <p:nvSpPr>
          <p:cNvPr id="10" name="Oval 9"/>
          <p:cNvSpPr/>
          <p:nvPr/>
        </p:nvSpPr>
        <p:spPr>
          <a:xfrm>
            <a:off x="87340" y="36575"/>
            <a:ext cx="712760" cy="565053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11</a:t>
            </a:r>
            <a:endParaRPr lang="en-GB" sz="2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02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373" y="164757"/>
            <a:ext cx="3056238" cy="76611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24997" y="133566"/>
            <a:ext cx="10052902" cy="822002"/>
          </a:xfrm>
          <a:prstGeom prst="rect">
            <a:avLst/>
          </a:prstGeom>
          <a:solidFill>
            <a:srgbClr val="EA5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000" dirty="0" smtClean="0">
                <a:solidFill>
                  <a:prstClr val="white"/>
                </a:solidFill>
              </a:rPr>
              <a:t>Here is a selection of words with the word patterns you have seen this term:</a:t>
            </a:r>
            <a:endParaRPr lang="en-GB" sz="3000" dirty="0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7341" y="36576"/>
            <a:ext cx="493302" cy="483808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16" y="24596"/>
            <a:ext cx="60960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4472C4">
                    <a:lumMod val="50000"/>
                  </a:srgbClr>
                </a:solidFill>
              </a:rPr>
              <a:t>12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46355" y="5462330"/>
            <a:ext cx="10031543" cy="822002"/>
          </a:xfrm>
          <a:prstGeom prst="rect">
            <a:avLst/>
          </a:prstGeom>
          <a:solidFill>
            <a:srgbClr val="EA5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>
                <a:solidFill>
                  <a:prstClr val="white"/>
                </a:solidFill>
              </a:rPr>
              <a:t>Work out the meaning.  Pronounce the words.</a:t>
            </a:r>
            <a:r>
              <a:rPr lang="en-GB" sz="2800" dirty="0">
                <a:solidFill>
                  <a:prstClr val="white"/>
                </a:solidFill>
              </a:rPr>
              <a:t/>
            </a:r>
            <a:br>
              <a:rPr lang="en-GB" sz="2800" dirty="0">
                <a:solidFill>
                  <a:prstClr val="white"/>
                </a:solidFill>
              </a:rPr>
            </a:br>
            <a:r>
              <a:rPr lang="en-GB" sz="2800" dirty="0" smtClean="0">
                <a:solidFill>
                  <a:prstClr val="white"/>
                </a:solidFill>
              </a:rPr>
              <a:t>Choose two words and write sentences in Spanish.</a:t>
            </a:r>
            <a:endParaRPr lang="en-GB" sz="2800" dirty="0"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 rot="21319291">
            <a:off x="1711411" y="1345625"/>
            <a:ext cx="1791105" cy="48344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black"/>
                </a:solidFill>
              </a:rPr>
              <a:t>secretario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 rot="20638997">
            <a:off x="5002869" y="1901503"/>
            <a:ext cx="1333662" cy="483444"/>
          </a:xfrm>
          <a:prstGeom prst="roundRect">
            <a:avLst/>
          </a:prstGeom>
          <a:solidFill>
            <a:srgbClr val="FDCDFA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prstClr val="black"/>
                </a:solidFill>
              </a:rPr>
              <a:t>delicioso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 rot="21319291">
            <a:off x="1625624" y="4448971"/>
            <a:ext cx="1424867" cy="4834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black"/>
                </a:solidFill>
              </a:rPr>
              <a:t>básico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 rot="21319291">
            <a:off x="6189113" y="2967227"/>
            <a:ext cx="1806597" cy="4834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black"/>
                </a:solidFill>
              </a:rPr>
              <a:t>fenómeno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 rot="400303">
            <a:off x="6676940" y="2147309"/>
            <a:ext cx="1552127" cy="4834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>
                <a:solidFill>
                  <a:prstClr val="black"/>
                </a:solidFill>
              </a:rPr>
              <a:t>científico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 rot="21319291">
            <a:off x="2748832" y="2112716"/>
            <a:ext cx="1411434" cy="4834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black"/>
                </a:solidFill>
              </a:rPr>
              <a:t>estúpido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 rot="21319291">
            <a:off x="8774539" y="4703216"/>
            <a:ext cx="1643210" cy="4834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black"/>
                </a:solidFill>
              </a:rPr>
              <a:t>espléndido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 rot="493179">
            <a:off x="8757559" y="3032426"/>
            <a:ext cx="1333662" cy="483444"/>
          </a:xfrm>
          <a:prstGeom prst="roundRect">
            <a:avLst/>
          </a:prstGeom>
          <a:solidFill>
            <a:srgbClr val="FDCDFA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black"/>
                </a:solidFill>
              </a:rPr>
              <a:t>generoso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 rot="21319291">
            <a:off x="8540695" y="2214010"/>
            <a:ext cx="1331803" cy="48344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black"/>
                </a:solidFill>
              </a:rPr>
              <a:t>contrario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394627">
            <a:off x="3421118" y="4465744"/>
            <a:ext cx="2125174" cy="4834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black"/>
                </a:solidFill>
              </a:rPr>
              <a:t>condición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 rot="20949630">
            <a:off x="8009086" y="3786339"/>
            <a:ext cx="1643744" cy="4834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black"/>
                </a:solidFill>
              </a:rPr>
              <a:t>relación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20674751">
            <a:off x="5929532" y="3958213"/>
            <a:ext cx="1906776" cy="4834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black"/>
                </a:solidFill>
              </a:rPr>
              <a:t>influencia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751790">
            <a:off x="1692630" y="2842950"/>
            <a:ext cx="2075196" cy="4146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black"/>
                </a:solidFill>
              </a:rPr>
              <a:t>existencia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98612" y="1253570"/>
            <a:ext cx="1614535" cy="483444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black"/>
                </a:solidFill>
              </a:rPr>
              <a:t>demostrar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245733" y="2763081"/>
            <a:ext cx="1614535" cy="483444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black"/>
                </a:solidFill>
              </a:rPr>
              <a:t>separar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 rot="21319291">
            <a:off x="3899488" y="3700799"/>
            <a:ext cx="1606420" cy="483444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black"/>
                </a:solidFill>
              </a:rPr>
              <a:t>necesidad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 rot="478933">
            <a:off x="8857669" y="1414819"/>
            <a:ext cx="1415419" cy="483444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black"/>
                </a:solidFill>
              </a:rPr>
              <a:t>cantidad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 rot="21319291">
            <a:off x="3867985" y="1340513"/>
            <a:ext cx="1339708" cy="48344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black"/>
                </a:solidFill>
              </a:rPr>
              <a:t>físico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 rot="21319291">
            <a:off x="6637692" y="4747520"/>
            <a:ext cx="1615162" cy="48344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black"/>
                </a:solidFill>
              </a:rPr>
              <a:t>categoría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 rot="21319291">
            <a:off x="2079226" y="3572644"/>
            <a:ext cx="1340560" cy="483444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prstClr val="black"/>
                </a:solidFill>
              </a:rPr>
              <a:t>industria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25" y="5579365"/>
            <a:ext cx="731881" cy="7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7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1046096"/>
              </p:ext>
            </p:extLst>
          </p:nvPr>
        </p:nvGraphicFramePr>
        <p:xfrm>
          <a:off x="1631089" y="739419"/>
          <a:ext cx="8610600" cy="5382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2120"/>
                <a:gridCol w="1773555"/>
                <a:gridCol w="1670685"/>
                <a:gridCol w="1786890"/>
                <a:gridCol w="1657350"/>
              </a:tblGrid>
              <a:tr h="44784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entury Gothic" panose="020B0502020202020204" pitchFamily="34" charset="0"/>
                        </a:rPr>
                        <a:t>cognate</a:t>
                      </a:r>
                      <a:r>
                        <a:rPr lang="en-GB" sz="1600" baseline="0" dirty="0" smtClean="0">
                          <a:latin typeface="Century Gothic" panose="020B0502020202020204" pitchFamily="34" charset="0"/>
                        </a:rPr>
                        <a:t> pattern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entury Gothic" panose="020B0502020202020204" pitchFamily="34" charset="0"/>
                        </a:rPr>
                        <a:t>Spanish word 1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entury Gothic" panose="020B0502020202020204" pitchFamily="34" charset="0"/>
                        </a:rPr>
                        <a:t>English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entury Gothic" panose="020B0502020202020204" pitchFamily="34" charset="0"/>
                        </a:rPr>
                        <a:t>Spanish</a:t>
                      </a:r>
                      <a:r>
                        <a:rPr lang="en-GB" sz="1600" baseline="0" dirty="0" smtClean="0">
                          <a:latin typeface="Century Gothic" panose="020B0502020202020204" pitchFamily="34" charset="0"/>
                        </a:rPr>
                        <a:t> word 2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entury Gothic" panose="020B0502020202020204" pitchFamily="34" charset="0"/>
                        </a:rPr>
                        <a:t>English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44784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entury Gothic" panose="020B0502020202020204" pitchFamily="34" charset="0"/>
                        </a:rPr>
                        <a:t>id </a:t>
                      </a:r>
                      <a:r>
                        <a:rPr lang="en-GB" sz="1600" dirty="0" smtClean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600" dirty="0" err="1" smtClean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ido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estúpido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espléndido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44784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ous</a:t>
                      </a:r>
                      <a:r>
                        <a:rPr lang="en-GB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600" dirty="0" err="1" smtClean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oso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delicioso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DCD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generoso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DCD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44784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tion</a:t>
                      </a:r>
                      <a:r>
                        <a:rPr lang="en-GB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600" dirty="0" err="1" smtClean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ción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relación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condición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44784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ary</a:t>
                      </a:r>
                      <a:r>
                        <a:rPr lang="en-GB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600" dirty="0" err="1" smtClean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ario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contrario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secretario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44784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ph</a:t>
                      </a:r>
                      <a:r>
                        <a:rPr lang="en-GB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 f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físico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fenómeno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44784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entury Gothic" panose="020B0502020202020204" pitchFamily="34" charset="0"/>
                        </a:rPr>
                        <a:t>ty </a:t>
                      </a:r>
                      <a:r>
                        <a:rPr lang="en-GB" sz="1600" dirty="0" smtClean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 dad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necesidad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cantidad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44784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entury Gothic" panose="020B0502020202020204" pitchFamily="34" charset="0"/>
                        </a:rPr>
                        <a:t>y </a:t>
                      </a:r>
                      <a:r>
                        <a:rPr lang="en-GB" sz="1600" dirty="0" smtClean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600" dirty="0" err="1" smtClean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ia</a:t>
                      </a:r>
                      <a:r>
                        <a:rPr lang="en-GB" sz="1600" dirty="0" smtClean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 / </a:t>
                      </a:r>
                      <a:r>
                        <a:rPr lang="en-GB" sz="1600" dirty="0" err="1" smtClean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ía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industria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categoría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77299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ence</a:t>
                      </a:r>
                      <a:r>
                        <a:rPr lang="en-GB" sz="1600" dirty="0" smtClean="0"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ance</a:t>
                      </a:r>
                      <a:r>
                        <a:rPr lang="en-GB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600" dirty="0" err="1" smtClean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encia</a:t>
                      </a:r>
                      <a:r>
                        <a:rPr lang="en-GB" sz="1600" dirty="0" smtClean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 / </a:t>
                      </a:r>
                      <a:r>
                        <a:rPr lang="en-GB" sz="1600" dirty="0" err="1" smtClean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ancia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existencia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influencia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44784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latin typeface="Century Gothic" panose="020B0502020202020204" pitchFamily="34" charset="0"/>
                        </a:rPr>
                        <a:t>ate </a:t>
                      </a:r>
                      <a:r>
                        <a:rPr lang="en-GB" sz="1600" dirty="0" smtClean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600" dirty="0" err="1" smtClean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ar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separar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demostrar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  <a:tr h="447846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ic</a:t>
                      </a:r>
                      <a:r>
                        <a:rPr lang="en-GB" sz="1600" dirty="0" smtClean="0"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600" dirty="0" smtClean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1600" dirty="0" err="1" smtClean="0">
                          <a:latin typeface="Century Gothic" panose="020B0502020202020204" pitchFamily="34" charset="0"/>
                          <a:sym typeface="Wingdings" panose="05000000000000000000" pitchFamily="2" charset="2"/>
                        </a:rPr>
                        <a:t>ico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científico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 smtClean="0">
                          <a:latin typeface="Century Gothic" panose="020B0502020202020204" pitchFamily="34" charset="0"/>
                        </a:rPr>
                        <a:t>básico</a:t>
                      </a:r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993039" y="70896"/>
            <a:ext cx="7886700" cy="604222"/>
          </a:xfrm>
          <a:prstGeom prst="rect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 smtClean="0">
                <a:solidFill>
                  <a:prstClr val="white"/>
                </a:solidFill>
              </a:rPr>
              <a:t>ANSWERS</a:t>
            </a:r>
            <a:endParaRPr lang="en-GB" sz="40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03388" y="1829157"/>
            <a:ext cx="15525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generous</a:t>
            </a:r>
            <a:endParaRPr lang="en-GB" sz="16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03389" y="1388501"/>
            <a:ext cx="15525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splendid</a:t>
            </a:r>
            <a:endParaRPr lang="en-GB" sz="16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3913" y="1817126"/>
            <a:ext cx="15525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>
                <a:solidFill>
                  <a:srgbClr val="EA5F00"/>
                </a:solidFill>
                <a:latin typeface="Century Gothic" panose="020B0502020202020204" pitchFamily="34" charset="0"/>
              </a:rPr>
              <a:t>delicious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83913" y="1388501"/>
            <a:ext cx="15525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stupid</a:t>
            </a:r>
            <a:endParaRPr lang="en-GB" sz="16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3913" y="2290718"/>
            <a:ext cx="15525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relationship</a:t>
            </a:r>
            <a:endParaRPr lang="en-GB" sz="16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3388" y="2280923"/>
            <a:ext cx="15525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condition</a:t>
            </a:r>
            <a:endParaRPr lang="en-GB" sz="16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3913" y="2738193"/>
            <a:ext cx="15525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contrary</a:t>
            </a:r>
            <a:endParaRPr lang="en-GB" sz="16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46251" y="2711810"/>
            <a:ext cx="15525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secretary</a:t>
            </a:r>
            <a:endParaRPr lang="en-GB" sz="16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3912" y="3176452"/>
            <a:ext cx="15525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physical</a:t>
            </a:r>
            <a:endParaRPr lang="en-GB" sz="16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46250" y="3189315"/>
            <a:ext cx="15525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phenomenon</a:t>
            </a:r>
            <a:endParaRPr lang="en-GB" sz="16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0101" y="3638117"/>
            <a:ext cx="15525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necessity</a:t>
            </a:r>
            <a:endParaRPr lang="en-GB" sz="16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8150" y="3644804"/>
            <a:ext cx="15525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quantity</a:t>
            </a:r>
            <a:endParaRPr lang="en-GB" sz="16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00583" y="4089645"/>
            <a:ext cx="15525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industry</a:t>
            </a:r>
            <a:endParaRPr lang="en-GB" sz="16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08150" y="4064520"/>
            <a:ext cx="15525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category</a:t>
            </a:r>
            <a:endParaRPr lang="en-GB" sz="16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60101" y="4740875"/>
            <a:ext cx="159305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existence</a:t>
            </a:r>
            <a:endParaRPr lang="en-GB" sz="16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24808" y="4706504"/>
            <a:ext cx="171688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influence</a:t>
            </a:r>
            <a:endParaRPr lang="en-GB" sz="16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00583" y="5331616"/>
            <a:ext cx="15525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separate</a:t>
            </a:r>
            <a:endParaRPr lang="en-GB" sz="16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46249" y="5331616"/>
            <a:ext cx="15525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demonstrate</a:t>
            </a:r>
            <a:endParaRPr lang="en-GB" sz="16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60100" y="5761336"/>
            <a:ext cx="15525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>
                <a:solidFill>
                  <a:srgbClr val="EA5F00"/>
                </a:solidFill>
                <a:latin typeface="Century Gothic" panose="020B0502020202020204" pitchFamily="34" charset="0"/>
              </a:rPr>
              <a:t>scientific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46249" y="5768204"/>
            <a:ext cx="155257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basic</a:t>
            </a:r>
            <a:endParaRPr lang="en-GB" sz="16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7341" y="36576"/>
            <a:ext cx="493302" cy="483808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716" y="24596"/>
            <a:ext cx="609600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4472C4">
                    <a:lumMod val="50000"/>
                  </a:srgb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825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71115" y="652010"/>
            <a:ext cx="7886700" cy="681134"/>
          </a:xfrm>
          <a:prstGeom prst="rect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prstClr val="white"/>
                </a:solidFill>
              </a:rPr>
              <a:t>ANSWERS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5887" y="96397"/>
            <a:ext cx="493302" cy="483808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4472C4">
                    <a:lumMod val="50000"/>
                  </a:srgbClr>
                </a:solidFill>
              </a:rPr>
              <a:t>1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79714" y="2370676"/>
            <a:ext cx="490620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El </a:t>
            </a:r>
            <a:r>
              <a:rPr lang="en-GB" dirty="0" err="1" smtClean="0">
                <a:solidFill>
                  <a:srgbClr val="4472C4">
                    <a:lumMod val="50000"/>
                  </a:srgbClr>
                </a:solidFill>
              </a:rPr>
              <a:t>ácido</a:t>
            </a: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GB" dirty="0" err="1" smtClean="0">
                <a:solidFill>
                  <a:srgbClr val="4472C4">
                    <a:lumMod val="50000"/>
                  </a:srgbClr>
                </a:solidFill>
              </a:rPr>
              <a:t>es</a:t>
            </a: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GB" dirty="0" err="1" smtClean="0">
                <a:solidFill>
                  <a:srgbClr val="4472C4">
                    <a:lumMod val="50000"/>
                  </a:srgbClr>
                </a:solidFill>
              </a:rPr>
              <a:t>rojo</a:t>
            </a: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The acid is a liquid.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solid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rapid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valid</a:t>
            </a:r>
          </a:p>
          <a:p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47751" y="2370676"/>
            <a:ext cx="523529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The acid is red.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El </a:t>
            </a:r>
            <a:r>
              <a:rPr lang="en-GB" dirty="0" err="1" smtClean="0">
                <a:solidFill>
                  <a:srgbClr val="4472C4">
                    <a:lumMod val="50000"/>
                  </a:srgbClr>
                </a:solidFill>
              </a:rPr>
              <a:t>ácido</a:t>
            </a: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GB" dirty="0" err="1" smtClean="0">
                <a:solidFill>
                  <a:srgbClr val="4472C4">
                    <a:lumMod val="50000"/>
                  </a:srgbClr>
                </a:solidFill>
              </a:rPr>
              <a:t>es</a:t>
            </a: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 un </a:t>
            </a:r>
            <a:r>
              <a:rPr lang="en-GB" dirty="0" err="1" smtClean="0">
                <a:solidFill>
                  <a:srgbClr val="4472C4">
                    <a:lumMod val="50000"/>
                  </a:srgbClr>
                </a:solidFill>
              </a:rPr>
              <a:t>líquido</a:t>
            </a: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>
                <a:solidFill>
                  <a:srgbClr val="4472C4">
                    <a:lumMod val="50000"/>
                  </a:srgbClr>
                </a:solidFill>
              </a:rPr>
              <a:t>sólido</a:t>
            </a:r>
            <a:endParaRPr lang="en-GB" dirty="0" smtClean="0">
              <a:solidFill>
                <a:srgbClr val="4472C4">
                  <a:lumMod val="50000"/>
                </a:srgb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>
                <a:solidFill>
                  <a:srgbClr val="4472C4">
                    <a:lumMod val="50000"/>
                  </a:srgbClr>
                </a:solidFill>
              </a:rPr>
              <a:t>rápido</a:t>
            </a:r>
            <a:endParaRPr lang="en-GB" dirty="0" smtClean="0">
              <a:solidFill>
                <a:srgbClr val="4472C4">
                  <a:lumMod val="50000"/>
                </a:srgb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>
                <a:solidFill>
                  <a:srgbClr val="4472C4">
                    <a:lumMod val="50000"/>
                  </a:srgbClr>
                </a:solidFill>
              </a:rPr>
              <a:t>válido</a:t>
            </a:r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5732" y="6478249"/>
            <a:ext cx="30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5855" y="5440717"/>
            <a:ext cx="946195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Pronounce the </a:t>
            </a: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words</a:t>
            </a:r>
            <a:r>
              <a:rPr lang="en-GB" sz="2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 Normally, you stress the penultimate syllable, but the ‘tilde’ tells you to stress a different syllable. </a:t>
            </a:r>
            <a:endParaRPr lang="en-GB" sz="2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372" y="164757"/>
            <a:ext cx="39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11136" y="581421"/>
            <a:ext cx="11512202" cy="803714"/>
          </a:xfrm>
          <a:prstGeom prst="rect">
            <a:avLst/>
          </a:prstGeom>
          <a:solidFill>
            <a:srgbClr val="EA5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-</a:t>
            </a:r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ous</a:t>
            </a:r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at the end of the word often changes to -</a:t>
            </a:r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oso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7341" y="36576"/>
            <a:ext cx="642328" cy="4838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2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80" y="78409"/>
            <a:ext cx="1029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English </a:t>
            </a: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Spanish  English</a:t>
            </a:r>
            <a:endParaRPr lang="en-GB" sz="28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9469" y="1747143"/>
            <a:ext cx="3991031" cy="86768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The 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singer is fam</a:t>
            </a:r>
            <a:r>
              <a:rPr lang="en-GB" sz="32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ous</a:t>
            </a:r>
            <a:endParaRPr lang="en-GB" sz="32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171611" y="1765784"/>
            <a:ext cx="4160042" cy="830398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El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cantante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fam</a:t>
            </a:r>
            <a:r>
              <a:rPr lang="en-GB" sz="3200" b="1" dirty="0" err="1" smtClean="0">
                <a:solidFill>
                  <a:srgbClr val="EA5F00"/>
                </a:solidFill>
                <a:latin typeface="Century Gothic" panose="020B0502020202020204" pitchFamily="34" charset="0"/>
              </a:rPr>
              <a:t>oso</a:t>
            </a:r>
            <a:endParaRPr lang="en-GB" sz="32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087141" y="1576040"/>
            <a:ext cx="1365934" cy="544389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1136" y="3400113"/>
            <a:ext cx="4613731" cy="2552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Translate these sentences.</a:t>
            </a:r>
          </a:p>
          <a:p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1</a:t>
            </a:r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 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Mi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hermanos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estudioso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y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ambicioso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endParaRPr lang="en-GB" sz="28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r>
              <a:rPr lang="en-GB" sz="28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2. 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My dog is fabulous.</a:t>
            </a:r>
            <a:endParaRPr lang="en-GB" sz="28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387195" y="2806140"/>
            <a:ext cx="5728875" cy="33677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What would the following words be in Spanish?</a:t>
            </a:r>
          </a:p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numerous</a:t>
            </a:r>
            <a:endParaRPr lang="en-GB" sz="2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precious</a:t>
            </a:r>
            <a:endParaRPr lang="en-GB" sz="2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religioso</a:t>
            </a:r>
            <a:endParaRPr lang="en-GB" sz="2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/>
            </a:r>
            <a:b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Choose one and write a sentence in Spanish.</a:t>
            </a:r>
            <a:endParaRPr lang="en-GB" sz="2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5732" y="6478249"/>
            <a:ext cx="30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084" y="2120429"/>
            <a:ext cx="1152638" cy="17471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51" y="5206482"/>
            <a:ext cx="731881" cy="7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2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71115" y="652010"/>
            <a:ext cx="7886700" cy="681134"/>
          </a:xfrm>
          <a:prstGeom prst="rect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prstClr val="white"/>
                </a:solidFill>
              </a:rPr>
              <a:t>ANSWERS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5887" y="96397"/>
            <a:ext cx="493302" cy="483808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</a:rPr>
              <a:t>2</a:t>
            </a:r>
            <a:endParaRPr lang="en-GB" sz="40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27963" y="1864491"/>
            <a:ext cx="490620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Mi </a:t>
            </a:r>
            <a:r>
              <a:rPr lang="en-GB" dirty="0" err="1" smtClean="0">
                <a:solidFill>
                  <a:srgbClr val="4472C4">
                    <a:lumMod val="50000"/>
                  </a:srgbClr>
                </a:solidFill>
              </a:rPr>
              <a:t>hermano</a:t>
            </a: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GB" dirty="0" err="1" smtClean="0">
                <a:solidFill>
                  <a:srgbClr val="4472C4">
                    <a:lumMod val="50000"/>
                  </a:srgbClr>
                </a:solidFill>
              </a:rPr>
              <a:t>es</a:t>
            </a: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GB" dirty="0" err="1" smtClean="0">
                <a:solidFill>
                  <a:srgbClr val="4472C4">
                    <a:lumMod val="50000"/>
                  </a:srgbClr>
                </a:solidFill>
              </a:rPr>
              <a:t>estudioso</a:t>
            </a: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 y </a:t>
            </a:r>
            <a:r>
              <a:rPr lang="en-GB" dirty="0" err="1" smtClean="0">
                <a:solidFill>
                  <a:srgbClr val="4472C4">
                    <a:lumMod val="50000"/>
                  </a:srgbClr>
                </a:solidFill>
              </a:rPr>
              <a:t>ambicioso</a:t>
            </a: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My dog is fabulous.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numerous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precious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religious</a:t>
            </a:r>
          </a:p>
          <a:p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0" y="1864491"/>
            <a:ext cx="523529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My brother is </a:t>
            </a:r>
            <a:br>
              <a:rPr lang="en-GB" dirty="0" smtClean="0">
                <a:solidFill>
                  <a:srgbClr val="4472C4">
                    <a:lumMod val="50000"/>
                  </a:srgbClr>
                </a:solidFill>
              </a:rPr>
            </a:b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studious and ambitious.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Mi </a:t>
            </a:r>
            <a:r>
              <a:rPr lang="en-GB" dirty="0" err="1" smtClean="0">
                <a:solidFill>
                  <a:srgbClr val="4472C4">
                    <a:lumMod val="50000"/>
                  </a:srgbClr>
                </a:solidFill>
              </a:rPr>
              <a:t>perro</a:t>
            </a: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GB" dirty="0" err="1" smtClean="0">
                <a:solidFill>
                  <a:srgbClr val="4472C4">
                    <a:lumMod val="50000"/>
                  </a:srgbClr>
                </a:solidFill>
              </a:rPr>
              <a:t>es</a:t>
            </a: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GB" dirty="0" err="1" smtClean="0">
                <a:solidFill>
                  <a:srgbClr val="4472C4">
                    <a:lumMod val="50000"/>
                  </a:srgbClr>
                </a:solidFill>
              </a:rPr>
              <a:t>fabuloso</a:t>
            </a:r>
            <a:r>
              <a:rPr lang="en-GB" dirty="0" smtClean="0">
                <a:solidFill>
                  <a:srgbClr val="4472C4">
                    <a:lumMod val="50000"/>
                  </a:srgb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>
                <a:solidFill>
                  <a:srgbClr val="4472C4">
                    <a:lumMod val="50000"/>
                  </a:srgbClr>
                </a:solidFill>
              </a:rPr>
              <a:t>numeroso</a:t>
            </a:r>
            <a:endParaRPr lang="en-GB" dirty="0" smtClean="0">
              <a:solidFill>
                <a:srgbClr val="4472C4">
                  <a:lumMod val="50000"/>
                </a:srgb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>
                <a:solidFill>
                  <a:srgbClr val="4472C4">
                    <a:lumMod val="50000"/>
                  </a:srgbClr>
                </a:solidFill>
              </a:rPr>
              <a:t>precioso</a:t>
            </a:r>
            <a:endParaRPr lang="en-GB" dirty="0" smtClean="0">
              <a:solidFill>
                <a:srgbClr val="4472C4">
                  <a:lumMod val="50000"/>
                </a:srgb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>
                <a:solidFill>
                  <a:srgbClr val="4472C4">
                    <a:lumMod val="50000"/>
                  </a:srgbClr>
                </a:solidFill>
              </a:rPr>
              <a:t>religioso</a:t>
            </a:r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538" y="4920372"/>
            <a:ext cx="7985728" cy="430887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What minor spelling changes do you notice in no.1?</a:t>
            </a:r>
            <a:endParaRPr lang="en-GB" sz="22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719" y="5446388"/>
            <a:ext cx="3831028" cy="769441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studious </a:t>
            </a:r>
            <a:r>
              <a:rPr lang="en-GB" sz="22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GB" sz="22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estudioso</a:t>
            </a:r>
            <a:r>
              <a:rPr lang="en-GB" sz="22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/a</a:t>
            </a:r>
          </a:p>
          <a:p>
            <a:pPr algn="ctr"/>
            <a:r>
              <a:rPr lang="en-GB" sz="22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ambitious </a:t>
            </a:r>
            <a:r>
              <a:rPr lang="en-GB" sz="22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</a:t>
            </a:r>
            <a:r>
              <a:rPr lang="en-GB" sz="22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ambicioso</a:t>
            </a:r>
            <a:r>
              <a:rPr lang="en-GB" sz="22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/a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45732" y="6478249"/>
            <a:ext cx="30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2011" y="5694254"/>
            <a:ext cx="509711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Don’t forget to pronounce the </a:t>
            </a: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words</a:t>
            </a:r>
            <a:r>
              <a:rPr lang="en-GB" sz="2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 </a:t>
            </a:r>
            <a:endParaRPr lang="en-GB" sz="2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9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5732" y="6478249"/>
            <a:ext cx="30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Rachel Hawkes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372" y="164757"/>
            <a:ext cx="39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1136" y="581421"/>
            <a:ext cx="11512202" cy="803714"/>
          </a:xfrm>
          <a:prstGeom prst="rect">
            <a:avLst/>
          </a:prstGeom>
          <a:solidFill>
            <a:srgbClr val="EA5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-</a:t>
            </a:r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tion</a:t>
            </a:r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at the end of the word often changes to -</a:t>
            </a:r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ción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341" y="36576"/>
            <a:ext cx="642328" cy="4838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3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80" y="78409"/>
            <a:ext cx="1029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English </a:t>
            </a: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Spanish  English</a:t>
            </a:r>
            <a:endParaRPr lang="en-GB" sz="28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9469" y="1747142"/>
            <a:ext cx="3991031" cy="101238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That is the excep</a:t>
            </a:r>
            <a:r>
              <a:rPr lang="en-GB" sz="32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tion </a:t>
            </a:r>
            <a:br>
              <a:rPr lang="en-GB" sz="32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to the rule.</a:t>
            </a:r>
            <a:endParaRPr lang="en-GB" sz="32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71611" y="1765783"/>
            <a:ext cx="4160042" cy="99374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Esa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la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excep</a:t>
            </a:r>
            <a:r>
              <a:rPr lang="en-GB" sz="3200" b="1" dirty="0" err="1" smtClean="0">
                <a:solidFill>
                  <a:srgbClr val="EA5F00"/>
                </a:solidFill>
                <a:latin typeface="Century Gothic" panose="020B0502020202020204" pitchFamily="34" charset="0"/>
              </a:rPr>
              <a:t>ción</a:t>
            </a:r>
            <a:r>
              <a:rPr lang="en-GB" sz="32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/>
            </a:r>
            <a:br>
              <a:rPr lang="en-GB" sz="32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</a:br>
            <a:r>
              <a:rPr lang="en-GB" sz="32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  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 la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regla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endParaRPr lang="en-GB" sz="32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087141" y="1576040"/>
            <a:ext cx="1365934" cy="544389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1136" y="2942913"/>
            <a:ext cx="4613731" cy="2552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Translate these sentences.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Me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gusta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la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ficción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Fiction with action is great!</a:t>
            </a:r>
            <a:endParaRPr lang="en-GB" sz="28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6152" y="4940517"/>
            <a:ext cx="3698461" cy="1754326"/>
          </a:xfrm>
          <a:prstGeom prst="rect">
            <a:avLst/>
          </a:prstGeom>
          <a:solidFill>
            <a:srgbClr val="FFC000"/>
          </a:solidFill>
          <a:ln w="38100">
            <a:solidFill>
              <a:srgbClr val="00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With abstract nouns in Spanish you usually need the definite article (word for ‘the’). </a:t>
            </a:r>
          </a:p>
          <a:p>
            <a:r>
              <a:rPr lang="en-GB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But good news! All –</a:t>
            </a:r>
            <a:r>
              <a:rPr lang="en-GB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ción</a:t>
            </a:r>
            <a:r>
              <a:rPr lang="en-GB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words are feminine so use </a:t>
            </a:r>
            <a:r>
              <a:rPr lang="en-GB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la</a:t>
            </a:r>
            <a:r>
              <a:rPr lang="en-GB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for the. (with = </a:t>
            </a:r>
            <a:r>
              <a:rPr lang="en-GB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con</a:t>
            </a:r>
            <a:r>
              <a:rPr lang="en-GB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)</a:t>
            </a:r>
            <a:endParaRPr lang="en-GB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87195" y="2806140"/>
            <a:ext cx="5728875" cy="33677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What would the following words be in Spanish?</a:t>
            </a:r>
          </a:p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situation</a:t>
            </a:r>
            <a:endParaRPr lang="en-GB" sz="2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education</a:t>
            </a:r>
            <a:endParaRPr lang="en-GB" sz="2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information</a:t>
            </a:r>
            <a:endParaRPr lang="en-GB" sz="2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/>
            </a:r>
            <a:b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Choose one and write a sentence in Spanish.</a:t>
            </a:r>
            <a:endParaRPr lang="en-GB" sz="2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9"/>
          <a:stretch/>
        </p:blipFill>
        <p:spPr>
          <a:xfrm>
            <a:off x="4784947" y="2153673"/>
            <a:ext cx="1605500" cy="15784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851" y="5206482"/>
            <a:ext cx="731881" cy="7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09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71115" y="652010"/>
            <a:ext cx="7886700" cy="681134"/>
          </a:xfrm>
          <a:prstGeom prst="rect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prstClr val="white"/>
                </a:solidFill>
              </a:rPr>
              <a:t>ANSWERS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5887" y="96397"/>
            <a:ext cx="493302" cy="483808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</a:rPr>
              <a:t>3</a:t>
            </a:r>
            <a:endParaRPr lang="en-GB" sz="40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27963" y="1864491"/>
            <a:ext cx="490620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Me </a:t>
            </a:r>
            <a:r>
              <a:rPr lang="en-GB" dirty="0" err="1"/>
              <a:t>gusta</a:t>
            </a:r>
            <a:r>
              <a:rPr lang="en-GB" dirty="0"/>
              <a:t> la </a:t>
            </a:r>
            <a:r>
              <a:rPr lang="en-GB" dirty="0" err="1"/>
              <a:t>ficción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Fiction with action is great!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situation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education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information</a:t>
            </a:r>
          </a:p>
          <a:p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0" y="1864491"/>
            <a:ext cx="523529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I like fiction.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La </a:t>
            </a:r>
            <a:r>
              <a:rPr lang="en-GB" dirty="0" err="1"/>
              <a:t>ficción</a:t>
            </a:r>
            <a:r>
              <a:rPr lang="en-GB" dirty="0"/>
              <a:t> con la </a:t>
            </a:r>
            <a:r>
              <a:rPr lang="en-GB" dirty="0" err="1"/>
              <a:t>acción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estupenda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(la) </a:t>
            </a:r>
            <a:r>
              <a:rPr lang="en-GB" dirty="0" err="1" smtClean="0"/>
              <a:t>situación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(la) </a:t>
            </a:r>
            <a:r>
              <a:rPr lang="en-GB" dirty="0" err="1"/>
              <a:t>educación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(la) </a:t>
            </a:r>
            <a:r>
              <a:rPr lang="en-GB" dirty="0" err="1"/>
              <a:t>información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645732" y="6478249"/>
            <a:ext cx="30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5855" y="5440717"/>
            <a:ext cx="9461956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Pronounce the </a:t>
            </a: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words</a:t>
            </a:r>
            <a:r>
              <a:rPr lang="en-GB" sz="2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 Normally, you stress the penultimate syllable, but the ‘tilde’ tells you to stress the final syllable in these words. </a:t>
            </a:r>
            <a:endParaRPr lang="en-GB" sz="2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3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5732" y="6478249"/>
            <a:ext cx="30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372" y="164757"/>
            <a:ext cx="3979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5372" y="662270"/>
            <a:ext cx="11512202" cy="803714"/>
          </a:xfrm>
          <a:prstGeom prst="rect">
            <a:avLst/>
          </a:prstGeom>
          <a:solidFill>
            <a:srgbClr val="EA5F00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-</a:t>
            </a:r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ary</a:t>
            </a:r>
            <a:r>
              <a:rPr lang="en-GB" sz="32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 at the end of the word often changes to -</a:t>
            </a:r>
            <a:r>
              <a:rPr lang="en-GB" sz="3200" b="1" dirty="0" err="1" smtClean="0">
                <a:solidFill>
                  <a:prstClr val="white"/>
                </a:solidFill>
                <a:latin typeface="Century Gothic" panose="020B0502020202020204" pitchFamily="34" charset="0"/>
              </a:rPr>
              <a:t>ario</a:t>
            </a:r>
            <a:endParaRPr lang="en-GB" sz="32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7341" y="36576"/>
            <a:ext cx="642328" cy="48380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4</a:t>
            </a:r>
            <a:endParaRPr lang="en-GB" sz="40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880" y="78409"/>
            <a:ext cx="10290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English </a:t>
            </a:r>
            <a:r>
              <a:rPr lang="en-GB" sz="28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Spanish  English</a:t>
            </a:r>
            <a:endParaRPr lang="en-GB" sz="28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9469" y="1747142"/>
            <a:ext cx="3991031" cy="101238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My advers</a:t>
            </a:r>
            <a:r>
              <a:rPr lang="en-GB" sz="3200" b="1" dirty="0" smtClean="0">
                <a:solidFill>
                  <a:srgbClr val="EA5F00"/>
                </a:solidFill>
                <a:latin typeface="Century Gothic" panose="020B0502020202020204" pitchFamily="34" charset="0"/>
              </a:rPr>
              <a:t>ary </a:t>
            </a:r>
            <a:r>
              <a:rPr lang="en-GB" sz="3200" b="1" dirty="0">
                <a:solidFill>
                  <a:srgbClr val="EA5F00"/>
                </a:solidFill>
                <a:latin typeface="Century Gothic" panose="020B0502020202020204" pitchFamily="34" charset="0"/>
              </a:rPr>
              <a:t/>
            </a:r>
            <a:br>
              <a:rPr lang="en-GB" sz="3200" b="1" dirty="0">
                <a:solidFill>
                  <a:srgbClr val="EA5F00"/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is very strong.</a:t>
            </a:r>
            <a:endParaRPr lang="en-GB" sz="32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171611" y="1765783"/>
            <a:ext cx="4160042" cy="99374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Mi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advers</a:t>
            </a:r>
            <a:r>
              <a:rPr lang="en-GB" sz="3200" b="1" dirty="0" err="1" smtClean="0">
                <a:solidFill>
                  <a:srgbClr val="EA5F00"/>
                </a:solidFill>
                <a:latin typeface="Century Gothic" panose="020B0502020202020204" pitchFamily="34" charset="0"/>
              </a:rPr>
              <a:t>ario</a:t>
            </a:r>
            <a:r>
              <a:rPr lang="en-GB" sz="3200" b="1" dirty="0">
                <a:solidFill>
                  <a:srgbClr val="EA5F00"/>
                </a:solidFill>
                <a:latin typeface="Century Gothic" panose="020B0502020202020204" pitchFamily="34" charset="0"/>
              </a:rPr>
              <a:t/>
            </a:r>
            <a:br>
              <a:rPr lang="en-GB" sz="3200" b="1" dirty="0">
                <a:solidFill>
                  <a:srgbClr val="EA5F00"/>
                </a:solidFill>
                <a:latin typeface="Century Gothic" panose="020B0502020202020204" pitchFamily="34" charset="0"/>
              </a:rPr>
            </a:br>
            <a:r>
              <a:rPr lang="en-GB" sz="3200" b="1" dirty="0">
                <a:solidFill>
                  <a:srgbClr val="EA5F00"/>
                </a:solidFill>
                <a:latin typeface="Century Gothic" panose="020B0502020202020204" pitchFamily="34" charset="0"/>
              </a:rPr>
              <a:t> 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muy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fuerte</a:t>
            </a: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endParaRPr lang="en-GB" sz="3200" b="1" dirty="0">
              <a:solidFill>
                <a:srgbClr val="EA5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730066" y="1521012"/>
            <a:ext cx="1365934" cy="544389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8118" y="3429000"/>
            <a:ext cx="4613731" cy="2552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Translate these sentences.</a:t>
            </a:r>
          </a:p>
          <a:p>
            <a:pPr marL="514350" indent="-514350">
              <a:buFontTx/>
              <a:buAutoNum type="arabicPeriod"/>
            </a:pP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Necesito un </a:t>
            </a:r>
            <a:r>
              <a:rPr lang="en-GB" sz="2800" dirty="0" err="1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diccionario</a:t>
            </a: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endParaRPr lang="en-GB" sz="28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marL="514350" indent="-514350">
              <a:buFontTx/>
              <a:buAutoNum type="arabicPeriod"/>
            </a:pPr>
            <a:r>
              <a:rPr lang="en-GB" sz="28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My dictionary is great.</a:t>
            </a:r>
            <a:endParaRPr lang="en-GB" sz="28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387195" y="2806140"/>
            <a:ext cx="5728875" cy="33677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What would the following words be in Spanish?</a:t>
            </a:r>
          </a:p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commentary</a:t>
            </a:r>
            <a:endParaRPr lang="en-GB" sz="2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necessary</a:t>
            </a:r>
            <a:endParaRPr lang="en-GB" sz="2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literary</a:t>
            </a:r>
            <a:b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</a:br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diary</a:t>
            </a:r>
            <a:endParaRPr lang="en-GB" sz="2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400" b="1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Which of these are nouns and which are adjectives?</a:t>
            </a:r>
            <a:endParaRPr lang="en-GB" sz="2400" b="1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5732" y="3429000"/>
            <a:ext cx="1641037" cy="1384995"/>
          </a:xfrm>
          <a:prstGeom prst="rect">
            <a:avLst/>
          </a:prstGeom>
          <a:solidFill>
            <a:srgbClr val="FFC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Remember that in Spanish we ONLY double the consonants in 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</a:t>
            </a:r>
            <a:r>
              <a:rPr lang="en-GB" sz="1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sz="1400" dirty="0">
                <a:solidFill>
                  <a:srgbClr val="002060"/>
                </a:solidFill>
                <a:latin typeface="Century Gothic" panose="020B0502020202020204" pitchFamily="34" charset="0"/>
              </a:rPr>
              <a:t>, and no others!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7" t="15562" b="2247"/>
          <a:stretch/>
        </p:blipFill>
        <p:spPr>
          <a:xfrm>
            <a:off x="4216470" y="2120429"/>
            <a:ext cx="2170725" cy="125254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3073651" y="6478249"/>
            <a:ext cx="34563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© Marie-Lan Nguyen / Wikimedia Commons</a:t>
            </a:r>
            <a:endParaRPr lang="en-GB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06482"/>
            <a:ext cx="731881" cy="7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23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71115" y="652010"/>
            <a:ext cx="7886700" cy="681134"/>
          </a:xfrm>
          <a:prstGeom prst="rect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GB" b="1" dirty="0" smtClean="0">
                <a:solidFill>
                  <a:prstClr val="white"/>
                </a:solidFill>
              </a:rPr>
              <a:t>ANSWERS</a:t>
            </a:r>
            <a:endParaRPr lang="en-GB" b="1" dirty="0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5887" y="96397"/>
            <a:ext cx="493302" cy="483808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4472C4">
                    <a:lumMod val="50000"/>
                  </a:srgbClr>
                </a:solidFill>
              </a:rPr>
              <a:t>4</a:t>
            </a:r>
            <a:endParaRPr lang="en-GB" sz="4000" b="1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27963" y="1864491"/>
            <a:ext cx="490620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Necesito un </a:t>
            </a:r>
            <a:r>
              <a:rPr lang="en-GB" dirty="0" err="1"/>
              <a:t>diccionario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My dictionary is great.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comment/feedback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necessary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literary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diary</a:t>
            </a:r>
            <a:endParaRPr lang="en-GB" dirty="0"/>
          </a:p>
          <a:p>
            <a:pPr marL="0" indent="0">
              <a:buNone/>
            </a:pPr>
            <a:endParaRPr lang="en-GB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6096000" y="1864491"/>
            <a:ext cx="5235291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dirty="0"/>
              <a:t>I need a dictionary.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Mi </a:t>
            </a:r>
            <a:r>
              <a:rPr lang="en-GB" dirty="0" err="1"/>
              <a:t>diccionario</a:t>
            </a:r>
            <a:r>
              <a:rPr lang="en-GB" dirty="0"/>
              <a:t> </a:t>
            </a:r>
            <a:r>
              <a:rPr lang="en-GB" dirty="0" err="1"/>
              <a:t>es</a:t>
            </a:r>
            <a:r>
              <a:rPr lang="en-GB" dirty="0"/>
              <a:t> </a:t>
            </a:r>
            <a:r>
              <a:rPr lang="en-GB" dirty="0" err="1"/>
              <a:t>estupendo</a:t>
            </a:r>
            <a:r>
              <a:rPr lang="en-GB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(el) </a:t>
            </a:r>
            <a:r>
              <a:rPr lang="en-GB" dirty="0" err="1" smtClean="0"/>
              <a:t>comentario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necesario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 err="1" smtClean="0"/>
              <a:t>literario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(el) </a:t>
            </a:r>
            <a:r>
              <a:rPr lang="en-GB" dirty="0" err="1" smtClean="0"/>
              <a:t>diario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645732" y="6478249"/>
            <a:ext cx="3004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Rachel Hawkes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2538" y="5569498"/>
            <a:ext cx="8519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Nouns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  commentary, diary</a:t>
            </a:r>
            <a:b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Adjectives</a:t>
            </a:r>
            <a:r>
              <a:rPr lang="en-GB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: necessary, literary</a:t>
            </a:r>
            <a:endParaRPr lang="en-GB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98718" y="5746874"/>
            <a:ext cx="5097111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Don’t forget to pronounce the </a:t>
            </a:r>
            <a:r>
              <a:rPr lang="en-GB" sz="2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words</a:t>
            </a:r>
            <a:r>
              <a:rPr lang="en-GB" sz="2000" dirty="0" smtClean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. </a:t>
            </a:r>
            <a:endParaRPr lang="en-GB" sz="20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1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9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 SSCs Presentation" id="{D7EAE5A2-D63E-41EC-90F5-265942C6CAF1}" vid="{1E1D1D12-6C51-42D5-AE20-3CDAAE0CA8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2023</Words>
  <Application>Microsoft Office PowerPoint</Application>
  <PresentationFormat>Widescreen</PresentationFormat>
  <Paragraphs>486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Tw Cen MT</vt:lpstr>
      <vt:lpstr>Wingdings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Study</dc:creator>
  <cp:lastModifiedBy>Study</cp:lastModifiedBy>
  <cp:revision>52</cp:revision>
  <dcterms:created xsi:type="dcterms:W3CDTF">2019-06-04T04:07:40Z</dcterms:created>
  <dcterms:modified xsi:type="dcterms:W3CDTF">2019-06-04T18:15:28Z</dcterms:modified>
</cp:coreProperties>
</file>