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321" r:id="rId3"/>
    <p:sldId id="338" r:id="rId4"/>
    <p:sldId id="275" r:id="rId5"/>
    <p:sldId id="276" r:id="rId6"/>
    <p:sldId id="332" r:id="rId7"/>
    <p:sldId id="333" r:id="rId8"/>
    <p:sldId id="334" r:id="rId9"/>
    <p:sldId id="335" r:id="rId10"/>
    <p:sldId id="336" r:id="rId11"/>
    <p:sldId id="337" r:id="rId12"/>
    <p:sldId id="25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72" r:id="rId40"/>
    <p:sldId id="371" r:id="rId41"/>
    <p:sldId id="366" r:id="rId42"/>
    <p:sldId id="367" r:id="rId43"/>
    <p:sldId id="368" r:id="rId44"/>
    <p:sldId id="369" r:id="rId45"/>
    <p:sldId id="3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E25B00"/>
    <a:srgbClr val="FBF0D5"/>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3" autoAdjust="0"/>
    <p:restoredTop sz="68256" autoAdjust="0"/>
  </p:normalViewPr>
  <p:slideViewPr>
    <p:cSldViewPr snapToGrid="0">
      <p:cViewPr varScale="1">
        <p:scale>
          <a:sx n="78" d="100"/>
          <a:sy n="78" d="100"/>
        </p:scale>
        <p:origin x="106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Notes:</a:t>
            </a:r>
          </a:p>
          <a:p>
            <a:pPr marL="228600" indent="-228600">
              <a:buFont typeface="+mj-lt"/>
              <a:buAutoNum type="arabicPeriod"/>
            </a:pPr>
            <a:r>
              <a:rPr lang="en-GB" dirty="0"/>
              <a:t>These practice assessment questions mirror the format of the various sections in the Term 3 Assessments.</a:t>
            </a:r>
            <a:r>
              <a:rPr lang="en-GB" baseline="0" dirty="0"/>
              <a:t> However, there are only two items per section in this practice sequence.</a:t>
            </a:r>
          </a:p>
          <a:p>
            <a:pPr marL="228600" indent="-228600">
              <a:buFont typeface="+mj-lt"/>
              <a:buAutoNum type="arabicPeriod"/>
            </a:pPr>
            <a:r>
              <a:rPr lang="en-GB" baseline="0" dirty="0"/>
              <a:t>The rubrics are almost exactly as they would appear in the real test, with the exception of references to a precise number of items, which have been amended to ‘a few’, etc., to avoid any confusion owing to the fact that there are just two here.</a:t>
            </a:r>
          </a:p>
          <a:p>
            <a:pPr marL="228600" indent="-228600">
              <a:buFont typeface="+mj-lt"/>
              <a:buAutoNum type="arabicPeriod"/>
            </a:pPr>
            <a:r>
              <a:rPr lang="en-GB" baseline="0" dirty="0"/>
              <a:t>The timings for each section have been left as for the </a:t>
            </a:r>
            <a:r>
              <a:rPr lang="en-GB" baseline="0"/>
              <a:t>real </a:t>
            </a:r>
            <a:r>
              <a:rPr lang="en-GB" baseline="0" smtClean="0"/>
              <a:t>thing. However</a:t>
            </a:r>
            <a:r>
              <a:rPr lang="en-GB" baseline="0" dirty="0"/>
              <a:t>, in order for students to gain an appreciation of how long they would be working on each type </a:t>
            </a:r>
            <a:r>
              <a:rPr lang="en-GB" baseline="0"/>
              <a:t>of </a:t>
            </a:r>
            <a:r>
              <a:rPr lang="en-GB" baseline="0" smtClean="0"/>
              <a:t>question, please </a:t>
            </a:r>
            <a:r>
              <a:rPr lang="en-GB" baseline="0" dirty="0"/>
              <a:t>point out to them that working through the two example questions here may not take as long (though with any explanation and discussion as may be useful with the class factored in, it may be that longer is actually spent on each section than would be the case for the real test).</a:t>
            </a:r>
          </a:p>
          <a:p>
            <a:pPr marL="228600" indent="-228600">
              <a:buFont typeface="+mj-lt"/>
              <a:buAutoNum type="arabicPeriod"/>
            </a:pPr>
            <a:r>
              <a:rPr lang="en-GB" baseline="0" dirty="0"/>
              <a:t>For the listening section, the audio for each item is accessible via the numbered ‘action’ button adjacent to the question</a:t>
            </a:r>
            <a:r>
              <a:rPr lang="en-GB" baseline="0"/>
              <a:t>. </a:t>
            </a:r>
            <a:r>
              <a:rPr lang="en-GB" baseline="0" smtClean="0"/>
              <a:t>Note that with a single click of the action button, an item is heard twice, as per instructions.</a:t>
            </a:r>
            <a:endParaRPr lang="en-GB" baseline="0" dirty="0"/>
          </a:p>
          <a:p>
            <a:pPr marL="228600" indent="-228600">
              <a:buFont typeface="+mj-lt"/>
              <a:buAutoNum type="arabicPeriod"/>
            </a:pPr>
            <a:r>
              <a:rPr lang="en-GB" baseline="0" dirty="0"/>
              <a:t>All of the vocabulary items, with the exception of the unknown words in the phonics section, are taken from the NCELP scheme of work leading up to the assessment week; these are not therefore frequency-referenced here. The unknown words in the phonics section are frequency-referenced in the slide notes.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dirty="0"/>
              <a:t>Timing</a:t>
            </a:r>
            <a:r>
              <a:rPr lang="en-US" b="1"/>
              <a:t>: </a:t>
            </a:r>
            <a:r>
              <a:rPr lang="en-US" b="0" smtClean="0"/>
              <a:t>1 minute</a:t>
            </a:r>
            <a:endParaRPr lang="en-US" b="0" dirty="0"/>
          </a:p>
          <a:p>
            <a:pPr marL="0" indent="0">
              <a:buNone/>
            </a:pPr>
            <a:endParaRPr lang="en-US" b="0" dirty="0"/>
          </a:p>
          <a:p>
            <a:pPr marL="0" indent="0">
              <a:buNone/>
            </a:pPr>
            <a:r>
              <a:rPr lang="en-US" b="1" dirty="0"/>
              <a:t>Aim</a:t>
            </a:r>
            <a:r>
              <a:rPr lang="en-US" b="1"/>
              <a:t>: </a:t>
            </a:r>
            <a:r>
              <a:rPr lang="en-US" b="0" smtClean="0"/>
              <a:t>example activity to test understanding</a:t>
            </a:r>
            <a:r>
              <a:rPr lang="en-US" b="0" baseline="0" smtClean="0"/>
              <a:t> of </a:t>
            </a:r>
            <a:r>
              <a:rPr lang="en-US" b="0" smtClean="0"/>
              <a:t>present </a:t>
            </a:r>
            <a:r>
              <a:rPr lang="en-US" b="0" dirty="0"/>
              <a:t>tense </a:t>
            </a:r>
            <a:r>
              <a:rPr lang="en-US" b="0"/>
              <a:t>verb </a:t>
            </a:r>
            <a:r>
              <a:rPr lang="en-US" b="0" smtClean="0"/>
              <a:t>forms.</a:t>
            </a:r>
            <a:endParaRPr lang="en-US" b="0" dirty="0"/>
          </a:p>
          <a:p>
            <a:pPr marL="0" indent="0">
              <a:buNone/>
            </a:pPr>
            <a:endParaRPr lang="en-US" b="0" dirty="0"/>
          </a:p>
          <a:p>
            <a:pPr marL="0" indent="0">
              <a:buNone/>
            </a:pPr>
            <a:r>
              <a:rPr lang="en-US" b="1" dirty="0"/>
              <a:t>Procedure:</a:t>
            </a:r>
            <a:endParaRPr lang="en-US" b="0" dirty="0"/>
          </a:p>
          <a:p>
            <a:pPr marL="228600" indent="-228600">
              <a:buAutoNum type="arabicPeriod"/>
            </a:pPr>
            <a:r>
              <a:rPr lang="en-US" b="0" dirty="0"/>
              <a:t>Teachers should read the instructions on the slide out to students. Clicking for the first time shows the marks awarded for this question</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endParaRPr lang="en-GB" dirty="0"/>
          </a:p>
          <a:p>
            <a:pPr marL="228600" indent="-228600">
              <a:buAutoNum type="arabicPeriod"/>
            </a:pPr>
            <a:r>
              <a:rPr lang="en-GB" dirty="0"/>
              <a:t>Vas a la </a:t>
            </a:r>
            <a:r>
              <a:rPr lang="en-GB" dirty="0" err="1"/>
              <a:t>frontera</a:t>
            </a:r>
            <a:r>
              <a:rPr lang="en-GB" dirty="0"/>
              <a:t>.</a:t>
            </a:r>
          </a:p>
          <a:p>
            <a:pPr marL="228600" indent="-228600">
              <a:buAutoNum type="arabicPeriod"/>
            </a:pPr>
            <a:r>
              <a:rPr lang="en-GB" dirty="0" err="1"/>
              <a:t>Bailamos</a:t>
            </a:r>
            <a:r>
              <a:rPr lang="en-GB" dirty="0"/>
              <a:t> </a:t>
            </a:r>
            <a:r>
              <a:rPr lang="en-GB" dirty="0" err="1"/>
              <a:t>cada</a:t>
            </a:r>
            <a:r>
              <a:rPr lang="en-GB" dirty="0"/>
              <a:t> </a:t>
            </a:r>
            <a:r>
              <a:rPr lang="en-GB" dirty="0" err="1"/>
              <a:t>noche</a:t>
            </a:r>
            <a:r>
              <a:rPr lang="en-GB" dirty="0"/>
              <a:t> </a:t>
            </a:r>
            <a:r>
              <a:rPr lang="en-GB" dirty="0" err="1"/>
              <a:t>en</a:t>
            </a:r>
            <a:r>
              <a:rPr lang="en-GB" dirty="0"/>
              <a:t> el </a:t>
            </a:r>
            <a:r>
              <a:rPr lang="en-GB" dirty="0" err="1"/>
              <a:t>jardín</a:t>
            </a:r>
            <a:r>
              <a:rPr lang="en-GB" dirty="0"/>
              <a:t>.</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96794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a:t>Timing</a:t>
            </a:r>
            <a:r>
              <a:rPr lang="en-US" b="1" smtClean="0"/>
              <a:t>:</a:t>
            </a:r>
            <a:r>
              <a:rPr lang="en-US" b="0" smtClean="0"/>
              <a:t> </a:t>
            </a:r>
            <a:r>
              <a:rPr lang="en-US" b="0"/>
              <a:t>1 </a:t>
            </a:r>
            <a:r>
              <a:rPr lang="en-US" b="0" smtClean="0"/>
              <a:t>minute</a:t>
            </a:r>
            <a:endParaRPr lang="en-US" b="0" dirty="0"/>
          </a:p>
          <a:p>
            <a:pPr marL="0" indent="0">
              <a:buNone/>
            </a:pPr>
            <a:endParaRPr lang="en-US" b="0" dirty="0"/>
          </a:p>
          <a:p>
            <a:pPr marL="0" indent="0">
              <a:buNone/>
            </a:pPr>
            <a:r>
              <a:rPr lang="en-US" b="1" dirty="0"/>
              <a:t>Aim</a:t>
            </a:r>
            <a:r>
              <a:rPr lang="en-US" b="1"/>
              <a:t>: </a:t>
            </a:r>
            <a:r>
              <a:rPr lang="en-US" b="0" smtClean="0"/>
              <a:t>example activity to</a:t>
            </a:r>
            <a:r>
              <a:rPr lang="en-US" b="0" baseline="0" smtClean="0"/>
              <a:t> </a:t>
            </a:r>
            <a:r>
              <a:rPr lang="en-US" b="0" smtClean="0"/>
              <a:t>test understanding of irregular verbs in the present </a:t>
            </a:r>
            <a:r>
              <a:rPr lang="en-US" b="0"/>
              <a:t>and </a:t>
            </a:r>
            <a:r>
              <a:rPr lang="en-US" b="0" smtClean="0"/>
              <a:t>preterite.</a:t>
            </a:r>
            <a:endParaRPr lang="en-US" b="0" dirty="0"/>
          </a:p>
          <a:p>
            <a:pPr marL="0" indent="0">
              <a:buNone/>
            </a:pPr>
            <a:endParaRPr lang="en-US" b="0" dirty="0"/>
          </a:p>
          <a:p>
            <a:pPr marL="0" indent="0">
              <a:buNone/>
            </a:pPr>
            <a:r>
              <a:rPr lang="en-US" b="1" dirty="0"/>
              <a:t>Procedure:</a:t>
            </a:r>
            <a:endParaRPr lang="en-US" b="0" dirty="0"/>
          </a:p>
          <a:p>
            <a:pPr marL="228600" indent="-228600">
              <a:buAutoNum type="arabicPeriod"/>
            </a:pPr>
            <a:r>
              <a:rPr lang="en-US" b="0" dirty="0"/>
              <a:t>Teachers should read the instructions on the slide out to students. Clicking for the first time shows the marks awarded for this question</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endParaRPr lang="en-GB" dirty="0"/>
          </a:p>
          <a:p>
            <a:pPr marL="228600" indent="-228600">
              <a:buAutoNum type="arabicPeriod"/>
            </a:pPr>
            <a:r>
              <a:rPr lang="en-GB" dirty="0" err="1"/>
              <a:t>Hice</a:t>
            </a:r>
            <a:r>
              <a:rPr lang="en-GB" dirty="0"/>
              <a:t> los </a:t>
            </a:r>
            <a:r>
              <a:rPr lang="en-GB" dirty="0" err="1"/>
              <a:t>deberes</a:t>
            </a:r>
            <a:r>
              <a:rPr lang="en-GB" dirty="0"/>
              <a:t> </a:t>
            </a:r>
            <a:r>
              <a:rPr lang="en-GB" dirty="0" err="1"/>
              <a:t>en</a:t>
            </a:r>
            <a:r>
              <a:rPr lang="en-GB" dirty="0"/>
              <a:t> la casa.</a:t>
            </a:r>
          </a:p>
          <a:p>
            <a:pPr marL="228600" indent="-228600">
              <a:buAutoNum type="arabicPeriod"/>
            </a:pPr>
            <a:r>
              <a:rPr lang="en-GB" dirty="0" err="1"/>
              <a:t>Va</a:t>
            </a:r>
            <a:r>
              <a:rPr lang="en-GB" dirty="0"/>
              <a:t> al </a:t>
            </a:r>
            <a:r>
              <a:rPr lang="en-GB" dirty="0" err="1"/>
              <a:t>parque</a:t>
            </a:r>
            <a:r>
              <a:rPr lang="en-GB" dirty="0"/>
              <a:t>. </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40979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a:t>
            </a:r>
            <a:r>
              <a:rPr lang="en-US" b="1"/>
              <a:t>: </a:t>
            </a:r>
            <a:r>
              <a:rPr lang="en-US" b="0" smtClean="0"/>
              <a:t>example activity to test understanding of vocabulary.</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a:t>
            </a:r>
            <a:r>
              <a:rPr lang="en-US" b="1"/>
              <a:t>: </a:t>
            </a:r>
            <a:r>
              <a:rPr lang="en-US" b="0" smtClean="0"/>
              <a:t>example activity to test</a:t>
            </a:r>
            <a:r>
              <a:rPr lang="en-US" b="0" baseline="0" smtClean="0"/>
              <a:t> </a:t>
            </a:r>
            <a:r>
              <a:rPr lang="en-US" b="0" smtClean="0"/>
              <a:t>understanding of collocations.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473496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associations </a:t>
            </a:r>
            <a:r>
              <a:rPr lang="en-US" b="0" dirty="0"/>
              <a:t>between </a:t>
            </a:r>
            <a:r>
              <a:rPr lang="en-US" b="0"/>
              <a:t>Spanish </a:t>
            </a:r>
            <a:r>
              <a:rPr lang="en-US" b="0" smtClean="0"/>
              <a:t>words.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91742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 of semantic categories.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57706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 of derivational morphology. </a:t>
            </a:r>
            <a:endParaRPr lang="en-US" b="0" dirty="0"/>
          </a:p>
          <a:p>
            <a:endParaRPr lang="en-US" b="0" dirty="0"/>
          </a:p>
          <a:p>
            <a:r>
              <a:rPr lang="en-US" b="1" dirty="0"/>
              <a:t>Note: </a:t>
            </a:r>
            <a:r>
              <a:rPr lang="en-US" b="0" dirty="0"/>
              <a:t>Students will not know all the words in this exercise but they </a:t>
            </a:r>
            <a:r>
              <a:rPr lang="en-US" b="0"/>
              <a:t>should </a:t>
            </a:r>
            <a:r>
              <a:rPr lang="en-US" b="0" smtClean="0"/>
              <a:t>recognise </a:t>
            </a:r>
            <a:r>
              <a:rPr lang="en-US" b="0" dirty="0"/>
              <a:t>the </a:t>
            </a:r>
            <a:r>
              <a:rPr lang="en-US" b="0"/>
              <a:t>affixes </a:t>
            </a:r>
            <a:r>
              <a:rPr lang="en-US" b="0" smtClean="0"/>
              <a:t>‘-dad</a:t>
            </a:r>
            <a:r>
              <a:rPr lang="en-US" b="0" dirty="0"/>
              <a:t>’ </a:t>
            </a:r>
            <a:r>
              <a:rPr lang="en-US" b="0"/>
              <a:t>and </a:t>
            </a:r>
            <a:r>
              <a:rPr lang="en-US" b="0" smtClean="0"/>
              <a:t>‘-mente</a:t>
            </a:r>
            <a:r>
              <a:rPr lang="en-US" b="0" dirty="0"/>
              <a:t>’, and what these affixes mean.</a:t>
            </a:r>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125949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a:t>
            </a:r>
            <a:r>
              <a:rPr lang="en-US" b="0"/>
              <a:t>to </a:t>
            </a:r>
            <a:r>
              <a:rPr lang="en-US" b="0" smtClean="0"/>
              <a:t>test understanding </a:t>
            </a:r>
            <a:r>
              <a:rPr lang="en-US" b="0" dirty="0"/>
              <a:t>of </a:t>
            </a:r>
            <a:r>
              <a:rPr lang="en-US" b="0"/>
              <a:t>verb </a:t>
            </a:r>
            <a:r>
              <a:rPr lang="en-US" b="0" smtClean="0"/>
              <a:t>endings.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073938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 of </a:t>
            </a:r>
            <a:r>
              <a:rPr lang="en-US" b="0"/>
              <a:t>modal </a:t>
            </a:r>
            <a:r>
              <a:rPr lang="en-US" b="0" smtClean="0"/>
              <a:t>verbs.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845796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 of </a:t>
            </a:r>
            <a:r>
              <a:rPr lang="en-US" b="0" dirty="0"/>
              <a:t>the use </a:t>
            </a:r>
            <a:r>
              <a:rPr lang="en-US" b="0"/>
              <a:t>of </a:t>
            </a:r>
            <a:r>
              <a:rPr lang="en-US" b="0" smtClean="0"/>
              <a:t>personal ‘a</a:t>
            </a:r>
            <a:r>
              <a:rPr lang="en-US" b="0" dirty="0"/>
              <a:t>’ </a:t>
            </a:r>
            <a:r>
              <a:rPr lang="en-US" b="0"/>
              <a:t>with </a:t>
            </a:r>
            <a:r>
              <a:rPr lang="en-US" b="0" smtClean="0"/>
              <a:t>animate objects.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97538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0" dirty="0"/>
          </a:p>
          <a:p>
            <a:r>
              <a:rPr lang="en-US" b="1" dirty="0"/>
              <a:t>Aim</a:t>
            </a:r>
            <a:r>
              <a:rPr lang="en-US" b="1"/>
              <a:t>: </a:t>
            </a:r>
            <a:r>
              <a:rPr lang="en-US" b="0" smtClean="0"/>
              <a:t>example activity</a:t>
            </a:r>
            <a:r>
              <a:rPr lang="en-US" b="0" baseline="0" smtClean="0"/>
              <a:t> to test receptive</a:t>
            </a:r>
            <a:r>
              <a:rPr lang="en-US" b="0" smtClean="0"/>
              <a:t> </a:t>
            </a:r>
            <a:r>
              <a:rPr lang="en-US" b="0" baseline="0" smtClean="0"/>
              <a:t>knowledge of sound-spelling correspondences.</a:t>
            </a:r>
            <a:endParaRPr lang="en-US" b="0" dirty="0"/>
          </a:p>
          <a:p>
            <a:endParaRPr lang="en-US" b="0" dirty="0"/>
          </a:p>
          <a:p>
            <a:r>
              <a:rPr lang="en-US" b="1" dirty="0"/>
              <a:t>Procedure: </a:t>
            </a:r>
          </a:p>
          <a:p>
            <a:pPr marL="228600" indent="-228600">
              <a:buAutoNum type="arabicPeriod"/>
            </a:pPr>
            <a:r>
              <a:rPr lang="en-US" b="0" dirty="0"/>
              <a:t>Teachers should read the instructions on the slide out to students.  </a:t>
            </a:r>
            <a:r>
              <a:rPr lang="en-US" b="1" dirty="0"/>
              <a:t>NOTE: In the real test the instructions will be part of the recording and the students will hear these for each question. </a:t>
            </a:r>
            <a:r>
              <a:rPr lang="en-US" b="0" dirty="0"/>
              <a:t>Then click to show the two questions.</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US" b="1" dirty="0"/>
          </a:p>
          <a:p>
            <a:r>
              <a:rPr lang="en-US" b="1" dirty="0"/>
              <a:t>Transcript:</a:t>
            </a:r>
          </a:p>
          <a:p>
            <a:pPr marL="228600" indent="-228600">
              <a:buAutoNum type="arabicPeriod"/>
            </a:pPr>
            <a:r>
              <a:rPr lang="en-US" b="0" smtClean="0"/>
              <a:t>cuenca</a:t>
            </a:r>
            <a:endParaRPr lang="en-US" b="0" dirty="0"/>
          </a:p>
          <a:p>
            <a:pPr marL="228600" indent="-228600">
              <a:buAutoNum type="arabicPeriod"/>
            </a:pPr>
            <a:r>
              <a:rPr lang="en-US" b="0" dirty="0" err="1"/>
              <a:t>jinete</a:t>
            </a:r>
            <a:endParaRPr lang="en-US" b="0" dirty="0"/>
          </a:p>
          <a:p>
            <a:pPr marL="0" indent="0">
              <a:buNone/>
            </a:pPr>
            <a:endParaRPr lang="en-US" b="0" dirty="0"/>
          </a:p>
          <a:p>
            <a:pPr marL="0" indent="0">
              <a:buNone/>
            </a:pPr>
            <a:r>
              <a:rPr lang="en-US" b="1" smtClean="0"/>
              <a:t>Frequency of unknown words and cognates: </a:t>
            </a:r>
            <a:r>
              <a:rPr lang="en-US" b="0" dirty="0" err="1"/>
              <a:t>cuenca</a:t>
            </a:r>
            <a:r>
              <a:rPr lang="en-US" b="0" dirty="0"/>
              <a:t> [3264]; </a:t>
            </a:r>
            <a:r>
              <a:rPr lang="en-US" b="0" dirty="0" err="1"/>
              <a:t>jinete</a:t>
            </a:r>
            <a:r>
              <a:rPr lang="en-US" b="0" dirty="0"/>
              <a:t> [4927]</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a:t>
            </a:r>
            <a:r>
              <a:rPr lang="en-US" b="0" baseline="0" smtClean="0"/>
              <a:t> understanding of</a:t>
            </a:r>
            <a:r>
              <a:rPr lang="en-US" b="0" smtClean="0"/>
              <a:t> OVS and</a:t>
            </a:r>
            <a:r>
              <a:rPr lang="en-US" b="0" baseline="0" smtClean="0"/>
              <a:t> SVO </a:t>
            </a:r>
            <a:r>
              <a:rPr lang="en-US" b="0" smtClean="0"/>
              <a:t>word order.</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37752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a:t>
            </a:r>
            <a:r>
              <a:rPr lang="en-US" b="0" baseline="0" smtClean="0"/>
              <a:t> of</a:t>
            </a:r>
            <a:r>
              <a:rPr lang="en-US" b="0" smtClean="0"/>
              <a:t> </a:t>
            </a:r>
            <a:r>
              <a:rPr lang="en-US" b="0" dirty="0"/>
              <a:t>indirect </a:t>
            </a:r>
            <a:r>
              <a:rPr lang="en-US" b="0"/>
              <a:t>object </a:t>
            </a:r>
            <a:r>
              <a:rPr lang="en-US" b="0" smtClean="0"/>
              <a:t>pronouns le </a:t>
            </a:r>
            <a:r>
              <a:rPr lang="en-US" b="0"/>
              <a:t>and </a:t>
            </a:r>
            <a:r>
              <a:rPr lang="en-US" b="0" smtClean="0"/>
              <a:t>me.</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2720312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a:t>
            </a:r>
            <a:r>
              <a:rPr lang="en-US" b="0" baseline="0" smtClean="0"/>
              <a:t> of</a:t>
            </a:r>
            <a:r>
              <a:rPr lang="en-US" b="0" smtClean="0"/>
              <a:t> subject-verb agreement.</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750818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 of adjective</a:t>
            </a:r>
            <a:r>
              <a:rPr lang="en-US" b="0" baseline="0" smtClean="0"/>
              <a:t> agreement (for number).</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791652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 of gender </a:t>
            </a:r>
            <a:r>
              <a:rPr lang="en-US" b="0" dirty="0"/>
              <a:t>and number agreement with </a:t>
            </a:r>
            <a:r>
              <a:rPr lang="en-US" b="0"/>
              <a:t>demonstrative </a:t>
            </a:r>
            <a:r>
              <a:rPr lang="en-US" b="0" smtClean="0"/>
              <a:t>adjectives.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804402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understanding of </a:t>
            </a:r>
            <a:r>
              <a:rPr lang="en-US" b="0" dirty="0"/>
              <a:t>possessive adjectives and indirect object pronouns (mi/me and </a:t>
            </a:r>
            <a:r>
              <a:rPr lang="en-US" b="0" err="1"/>
              <a:t>te</a:t>
            </a:r>
            <a:r>
              <a:rPr lang="en-US" b="0"/>
              <a:t>/</a:t>
            </a:r>
            <a:r>
              <a:rPr lang="en-US" b="0" err="1"/>
              <a:t>tu</a:t>
            </a:r>
            <a:r>
              <a:rPr lang="en-US" b="0" smtClean="0"/>
              <a:t>).</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324297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a:t>
            </a:r>
            <a:r>
              <a:rPr lang="en-US" b="0" baseline="0" smtClean="0"/>
              <a:t> </a:t>
            </a:r>
            <a:r>
              <a:rPr lang="en-US" b="0" smtClean="0"/>
              <a:t>to test understanding of habitual present vs periphrastic future.</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640171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a:t>
            </a:r>
            <a:r>
              <a:rPr lang="en-US" b="0"/>
              <a:t>understanding </a:t>
            </a:r>
            <a:r>
              <a:rPr lang="en-US" b="0" smtClean="0"/>
              <a:t>of the</a:t>
            </a:r>
            <a:r>
              <a:rPr lang="en-US" b="0" baseline="0" smtClean="0"/>
              <a:t> meanings of</a:t>
            </a:r>
            <a:r>
              <a:rPr lang="en-US" b="0" smtClean="0"/>
              <a:t> </a:t>
            </a:r>
            <a:r>
              <a:rPr lang="en-US" b="0" dirty="0"/>
              <a:t>‘</a:t>
            </a:r>
            <a:r>
              <a:rPr lang="en-US" b="0"/>
              <a:t>para</a:t>
            </a:r>
            <a:r>
              <a:rPr lang="en-US" b="0" smtClean="0"/>
              <a:t>’.</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044423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productive recall of vocabulary in the written modality.</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2588060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a:t>
            </a:r>
            <a:r>
              <a:rPr lang="en-US" b="0" baseline="0" smtClean="0"/>
              <a:t> productive recall of words with multiple meanings.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127421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0" dirty="0"/>
          </a:p>
          <a:p>
            <a:r>
              <a:rPr lang="en-US" b="1" dirty="0"/>
              <a:t>Aim</a:t>
            </a:r>
            <a:r>
              <a:rPr lang="en-US" b="1"/>
              <a:t>: </a:t>
            </a:r>
            <a:r>
              <a:rPr lang="en-US" b="0" smtClean="0"/>
              <a:t>example activity to test</a:t>
            </a:r>
            <a:r>
              <a:rPr lang="en-US" b="0" baseline="0" smtClean="0"/>
              <a:t> recognition of stress position and spelling rules.</a:t>
            </a:r>
            <a:endParaRPr lang="en-US" b="0" dirty="0"/>
          </a:p>
          <a:p>
            <a:endParaRPr lang="en-US" b="0" dirty="0"/>
          </a:p>
          <a:p>
            <a:r>
              <a:rPr lang="en-US" b="1" dirty="0"/>
              <a:t>Procedure: </a:t>
            </a:r>
          </a:p>
          <a:p>
            <a:pPr marL="228600" indent="-228600">
              <a:buAutoNum type="arabicPeriod"/>
            </a:pPr>
            <a:r>
              <a:rPr lang="en-US" b="0" dirty="0"/>
              <a:t>Teachers should read the instructions on the slide out to students. Then click to show the two questions.</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US" b="1" dirty="0"/>
          </a:p>
          <a:p>
            <a:r>
              <a:rPr lang="en-US" b="1" dirty="0"/>
              <a:t>Transcript:</a:t>
            </a:r>
          </a:p>
          <a:p>
            <a:pPr marL="228600" indent="-228600">
              <a:buAutoNum type="arabicPeriod"/>
            </a:pPr>
            <a:r>
              <a:rPr lang="en-GB" sz="1200" dirty="0" err="1">
                <a:solidFill>
                  <a:schemeClr val="accent5">
                    <a:lumMod val="50000"/>
                  </a:schemeClr>
                </a:solidFill>
              </a:rPr>
              <a:t>ghanés</a:t>
            </a:r>
            <a:endParaRPr lang="en-US" b="0" dirty="0"/>
          </a:p>
          <a:p>
            <a:pPr marL="228600" indent="-228600">
              <a:buAutoNum type="arabicPeriod"/>
            </a:pPr>
            <a:r>
              <a:rPr lang="en-US" b="0" smtClean="0"/>
              <a:t>corral</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850153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productive recall </a:t>
            </a:r>
            <a:r>
              <a:rPr lang="en-US" b="0" dirty="0"/>
              <a:t>of ‘</a:t>
            </a:r>
            <a:r>
              <a:rPr lang="en-US" b="0" dirty="0" err="1"/>
              <a:t>mente</a:t>
            </a:r>
            <a:r>
              <a:rPr lang="en-US" b="0" dirty="0"/>
              <a:t>’ and ‘</a:t>
            </a:r>
            <a:r>
              <a:rPr lang="en-US" b="0" dirty="0" err="1"/>
              <a:t>ción</a:t>
            </a:r>
            <a:r>
              <a:rPr lang="en-US" b="0"/>
              <a:t>’ </a:t>
            </a:r>
            <a:r>
              <a:rPr lang="en-US" b="0" smtClean="0"/>
              <a:t>affixes.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1648206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a:t>
            </a:r>
            <a:r>
              <a:rPr lang="en-US" b="0" baseline="0" smtClean="0"/>
              <a:t> </a:t>
            </a:r>
            <a:r>
              <a:rPr lang="en-US" b="0" smtClean="0"/>
              <a:t>to test productive</a:t>
            </a:r>
            <a:r>
              <a:rPr lang="en-US" b="0" baseline="0" smtClean="0"/>
              <a:t> use of</a:t>
            </a:r>
            <a:r>
              <a:rPr lang="en-US" b="0" smtClean="0"/>
              <a:t> </a:t>
            </a:r>
            <a:r>
              <a:rPr lang="en-US" b="0"/>
              <a:t>modal </a:t>
            </a:r>
            <a:r>
              <a:rPr lang="en-US" b="0" smtClean="0"/>
              <a:t>verbs.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3142320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productive recall of </a:t>
            </a:r>
            <a:r>
              <a:rPr lang="en-US" b="0"/>
              <a:t>reflexive </a:t>
            </a:r>
            <a:r>
              <a:rPr lang="en-US" b="0" smtClean="0"/>
              <a:t>verbs.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423033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activity to test </a:t>
            </a:r>
            <a:r>
              <a:rPr lang="en-US" b="0" baseline="0" smtClean="0"/>
              <a:t>production of indirect object pronouns in the correct word order</a:t>
            </a:r>
            <a:r>
              <a:rPr lang="en-US" b="0" smtClean="0"/>
              <a:t>.</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322257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a:t>example </a:t>
            </a:r>
            <a:r>
              <a:rPr lang="en-US" b="0" smtClean="0"/>
              <a:t>writing exercise to test</a:t>
            </a:r>
            <a:r>
              <a:rPr lang="en-US" b="0" baseline="0" smtClean="0"/>
              <a:t> production of</a:t>
            </a:r>
            <a:r>
              <a:rPr lang="en-US" b="0" smtClean="0"/>
              <a:t> </a:t>
            </a:r>
            <a:r>
              <a:rPr lang="en-US" b="0"/>
              <a:t>possessive </a:t>
            </a:r>
            <a:r>
              <a:rPr lang="en-US" b="0" smtClean="0"/>
              <a:t>adjectives.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982511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writing exercise </a:t>
            </a:r>
            <a:r>
              <a:rPr lang="en-US" b="0"/>
              <a:t>to </a:t>
            </a:r>
            <a:r>
              <a:rPr lang="en-US" b="0" smtClean="0"/>
              <a:t>test production</a:t>
            </a:r>
            <a:r>
              <a:rPr lang="en-US" b="0" baseline="0" smtClean="0"/>
              <a:t> of</a:t>
            </a:r>
            <a:r>
              <a:rPr lang="en-US" b="0" smtClean="0"/>
              <a:t> </a:t>
            </a:r>
            <a:r>
              <a:rPr lang="en-US" b="0" dirty="0"/>
              <a:t>demonstrative adjectives and </a:t>
            </a:r>
            <a:r>
              <a:rPr lang="en-US" b="0"/>
              <a:t>gender </a:t>
            </a:r>
            <a:r>
              <a:rPr lang="en-US" b="0" smtClean="0"/>
              <a:t>agreement.</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3201943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writing exercise </a:t>
            </a:r>
            <a:r>
              <a:rPr lang="en-US" b="0"/>
              <a:t>to </a:t>
            </a:r>
            <a:r>
              <a:rPr lang="en-US" b="0" smtClean="0"/>
              <a:t>test production of del/de </a:t>
            </a:r>
            <a:r>
              <a:rPr lang="en-US" b="0" dirty="0"/>
              <a:t>la and </a:t>
            </a:r>
            <a:r>
              <a:rPr lang="en-US" b="0"/>
              <a:t>al/a </a:t>
            </a:r>
            <a:r>
              <a:rPr lang="en-US" b="0" smtClean="0"/>
              <a:t>la.</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229420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writing exercise </a:t>
            </a:r>
            <a:r>
              <a:rPr lang="en-US" b="0"/>
              <a:t>to </a:t>
            </a:r>
            <a:r>
              <a:rPr lang="en-US" b="0" smtClean="0"/>
              <a:t>test production</a:t>
            </a:r>
            <a:r>
              <a:rPr lang="en-US" b="0" baseline="0" smtClean="0"/>
              <a:t> of the post-nominal position of adjectives </a:t>
            </a:r>
            <a:r>
              <a:rPr lang="en-US" b="0" smtClean="0"/>
              <a:t>and </a:t>
            </a:r>
            <a:r>
              <a:rPr lang="en-US" b="0"/>
              <a:t>adjective </a:t>
            </a:r>
            <a:r>
              <a:rPr lang="en-US" b="0" smtClean="0"/>
              <a:t>agreement.</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571007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writing exercise </a:t>
            </a:r>
            <a:r>
              <a:rPr lang="en-US" b="0"/>
              <a:t>to </a:t>
            </a:r>
            <a:r>
              <a:rPr lang="en-US" b="0" smtClean="0"/>
              <a:t>test productive use of </a:t>
            </a:r>
            <a:r>
              <a:rPr lang="en-US" b="0" dirty="0"/>
              <a:t>ser </a:t>
            </a:r>
            <a:r>
              <a:rPr lang="en-US" b="0"/>
              <a:t>and </a:t>
            </a:r>
            <a:r>
              <a:rPr lang="en-US" b="0" smtClean="0"/>
              <a:t>estar.</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Click again to show the questions. Give the students 1 minute to do the 2 questions.</a:t>
            </a:r>
          </a:p>
          <a:p>
            <a:r>
              <a:rPr lang="en-US" b="0" dirty="0"/>
              <a:t>3. Click to show the answers.</a:t>
            </a:r>
            <a:endParaRPr lang="en-GB"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448037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speaking </a:t>
            </a:r>
            <a:r>
              <a:rPr lang="en-US" b="0"/>
              <a:t>exercise </a:t>
            </a:r>
            <a:r>
              <a:rPr lang="en-US" b="0" smtClean="0"/>
              <a:t>to test </a:t>
            </a:r>
            <a:r>
              <a:rPr lang="en-US" b="0" smtClean="0"/>
              <a:t>production</a:t>
            </a:r>
            <a:r>
              <a:rPr lang="en-US" b="0" baseline="0" smtClean="0"/>
              <a:t> of sound-spelling correspondences.</a:t>
            </a:r>
          </a:p>
          <a:p>
            <a:endParaRPr lang="en-US" b="0" dirty="0"/>
          </a:p>
          <a:p>
            <a:r>
              <a:rPr lang="en-US" b="1" dirty="0"/>
              <a:t>Procedure:</a:t>
            </a:r>
          </a:p>
          <a:p>
            <a:r>
              <a:rPr lang="en-US" b="0" dirty="0"/>
              <a:t>1. Allow the students time to read the question. Click to show the marks for this question.</a:t>
            </a:r>
          </a:p>
          <a:p>
            <a:r>
              <a:rPr lang="en-US" b="0" dirty="0"/>
              <a:t>2. </a:t>
            </a:r>
            <a:r>
              <a:rPr lang="en-GB" b="0" dirty="0"/>
              <a:t>Teachers can decide how best to conduct this section of exercises. As it is a speaking exercise, the emphasis should be on students orally producing the word. Options could include giving some thinking time before students give a choral response, or perhaps working pairs to say the two words, or maybe asking various students singly for their answers.</a:t>
            </a:r>
          </a:p>
          <a:p>
            <a:r>
              <a:rPr lang="en-GB" b="0" dirty="0"/>
              <a:t>3. Click to show the words, then click again to show the answers.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157060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0" dirty="0"/>
          </a:p>
          <a:p>
            <a:r>
              <a:rPr lang="en-US" b="1" dirty="0"/>
              <a:t>Aim</a:t>
            </a:r>
            <a:r>
              <a:rPr lang="en-US" b="1"/>
              <a:t>: </a:t>
            </a:r>
            <a:r>
              <a:rPr lang="en-US" b="0" smtClean="0"/>
              <a:t>example activity to test understanding of vocabulary</a:t>
            </a:r>
            <a:r>
              <a:rPr lang="en-US" b="0" baseline="0" smtClean="0"/>
              <a:t> meaning.</a:t>
            </a:r>
            <a:endParaRPr lang="en-US" b="0" dirty="0"/>
          </a:p>
          <a:p>
            <a:endParaRPr lang="en-US" b="0" dirty="0"/>
          </a:p>
          <a:p>
            <a:r>
              <a:rPr lang="en-US" b="1" dirty="0"/>
              <a:t>Procedure: </a:t>
            </a:r>
          </a:p>
          <a:p>
            <a:pPr marL="228600" indent="-228600">
              <a:buAutoNum type="arabicPeriod"/>
            </a:pPr>
            <a:r>
              <a:rPr lang="en-US" b="0" dirty="0"/>
              <a:t>Teachers should read the instructions on the slide out to students. Clicking for the first time shows the marks awarded for this question</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p>
          <a:p>
            <a:r>
              <a:rPr lang="en-GB" dirty="0"/>
              <a:t>1. la </a:t>
            </a:r>
            <a:r>
              <a:rPr lang="en-GB" dirty="0" err="1"/>
              <a:t>novia</a:t>
            </a:r>
            <a:endParaRPr lang="en-GB" dirty="0"/>
          </a:p>
          <a:p>
            <a:r>
              <a:rPr lang="en-GB" dirty="0"/>
              <a:t>2. por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960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speaking </a:t>
            </a:r>
            <a:r>
              <a:rPr lang="en-US" b="0"/>
              <a:t>exercise </a:t>
            </a:r>
            <a:r>
              <a:rPr lang="en-US" b="0" smtClean="0"/>
              <a:t>to test </a:t>
            </a:r>
            <a:r>
              <a:rPr lang="en-US" b="0" smtClean="0"/>
              <a:t>production</a:t>
            </a:r>
            <a:r>
              <a:rPr lang="en-US" b="0" baseline="0" smtClean="0"/>
              <a:t> of syllable stress (final, penultimate, ante-penultimate).</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a:t>
            </a:r>
            <a:r>
              <a:rPr lang="en-GB" b="0" dirty="0"/>
              <a:t>Teachers can decide how best to conduct this section of exercises. As it is a speaking exercise, the emphasis should be on students orally producing the word. Options could include giving some thinking time before students give a choral response, or perhaps working pairs to say the two words, or maybe asking various students singly for their answers.</a:t>
            </a:r>
          </a:p>
          <a:p>
            <a:r>
              <a:rPr lang="en-GB" b="0" dirty="0"/>
              <a:t>3. Click to show the words, then click again to show the answers.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40</a:t>
            </a:fld>
            <a:endParaRPr lang="en-GB"/>
          </a:p>
        </p:txBody>
      </p:sp>
    </p:spTree>
    <p:extLst>
      <p:ext uri="{BB962C8B-B14F-4D97-AF65-F5344CB8AC3E}">
        <p14:creationId xmlns:p14="http://schemas.microsoft.com/office/powerpoint/2010/main" val="2966722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speaking </a:t>
            </a:r>
            <a:r>
              <a:rPr lang="en-US" b="0"/>
              <a:t>exercise </a:t>
            </a:r>
            <a:r>
              <a:rPr lang="en-US" b="0" smtClean="0"/>
              <a:t>to test productive oral recall of vocabulary</a:t>
            </a:r>
            <a:r>
              <a:rPr lang="en-US" b="0" baseline="0" smtClean="0"/>
              <a:t>.</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a:t>
            </a:r>
            <a:r>
              <a:rPr lang="en-GB" b="0" dirty="0"/>
              <a:t>Teachers can decide how best to conduct this section of exercises. As it is a speaking exercise, the emphasis should be on students orally producing the word. Options could include giving some thinking time before students give a choral response, or perhaps working pairs to say the two words, or maybe asking various students singly for their answers.</a:t>
            </a:r>
          </a:p>
          <a:p>
            <a:r>
              <a:rPr lang="en-GB" b="0" dirty="0"/>
              <a:t>3. Click to show the words, then click again to show the answers.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3402666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speaking </a:t>
            </a:r>
            <a:r>
              <a:rPr lang="en-US" b="0"/>
              <a:t>exercise </a:t>
            </a:r>
            <a:r>
              <a:rPr lang="en-US" b="0" smtClean="0"/>
              <a:t>to test productive oral use of the periphrastic future.</a:t>
            </a:r>
          </a:p>
          <a:p>
            <a:endParaRPr lang="en-US" b="0" dirty="0"/>
          </a:p>
          <a:p>
            <a:r>
              <a:rPr lang="en-US" b="1" dirty="0"/>
              <a:t>Procedure:</a:t>
            </a:r>
          </a:p>
          <a:p>
            <a:r>
              <a:rPr lang="en-US" b="0" dirty="0"/>
              <a:t>1. Allow the students time to read the question. Click to show the marks for this question.</a:t>
            </a:r>
          </a:p>
          <a:p>
            <a:r>
              <a:rPr lang="en-US" b="0" dirty="0"/>
              <a:t>2. </a:t>
            </a:r>
            <a:r>
              <a:rPr lang="en-GB" b="0" dirty="0"/>
              <a:t>Teachers can decide how best to conduct this section of exercises. As it is a speaking exercise, the emphasis should be on students orally producing the word. Options could include giving some thinking time before students give a choral response, or perhaps working pairs to say the two words, or maybe asking various students singly for their answers.</a:t>
            </a:r>
          </a:p>
          <a:p>
            <a:r>
              <a:rPr lang="en-GB" b="0" dirty="0"/>
              <a:t>3. Click to show the words, then click again to show the answers.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2067265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speaking </a:t>
            </a:r>
            <a:r>
              <a:rPr lang="en-US" b="0"/>
              <a:t>exercise </a:t>
            </a:r>
            <a:r>
              <a:rPr lang="en-US" b="0" smtClean="0"/>
              <a:t>to practise oral production of verb forms and </a:t>
            </a:r>
            <a:r>
              <a:rPr lang="en-US" b="0"/>
              <a:t>word </a:t>
            </a:r>
            <a:r>
              <a:rPr lang="en-US" b="0" smtClean="0"/>
              <a:t>order</a:t>
            </a:r>
            <a:r>
              <a:rPr lang="en-US" b="0" baseline="0" smtClean="0"/>
              <a:t> (pre-verbal position of direct object pronouns).</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a:t>
            </a:r>
            <a:r>
              <a:rPr lang="en-GB" b="0" dirty="0"/>
              <a:t>Teachers can decide how best to conduct this section of exercises. As it is a speaking exercise, the emphasis should be on students orally producing the word. Options could include giving some thinking time before students give a choral response, or perhaps working pairs to say the two words, or maybe asking various students singly for their answers.</a:t>
            </a:r>
          </a:p>
          <a:p>
            <a:r>
              <a:rPr lang="en-GB" b="0" dirty="0"/>
              <a:t>3. Click to show the words, then click again to show the answers.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1952682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speaking </a:t>
            </a:r>
            <a:r>
              <a:rPr lang="en-US" b="0"/>
              <a:t>exercise </a:t>
            </a:r>
            <a:r>
              <a:rPr lang="en-US" b="0" smtClean="0"/>
              <a:t>to test productive</a:t>
            </a:r>
            <a:r>
              <a:rPr lang="en-US" b="0" baseline="0" smtClean="0"/>
              <a:t> use of the</a:t>
            </a:r>
            <a:r>
              <a:rPr lang="en-US" b="0" smtClean="0"/>
              <a:t> </a:t>
            </a:r>
            <a:r>
              <a:rPr lang="en-US" b="0" err="1"/>
              <a:t>preterite</a:t>
            </a:r>
            <a:r>
              <a:rPr lang="en-US" b="0"/>
              <a:t> </a:t>
            </a:r>
            <a:r>
              <a:rPr lang="en-US" b="0" smtClean="0"/>
              <a:t>tense.</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a:t>
            </a:r>
            <a:r>
              <a:rPr lang="en-GB" b="0" dirty="0"/>
              <a:t>Teachers can decide how best to conduct this section of exercises. As it is a speaking exercise, the emphasis should be on students orally producing the word. Options could include giving some thinking time before students give a choral response, or perhaps working pairs to say the two words, or maybe asking various students singly for their answers.</a:t>
            </a:r>
          </a:p>
          <a:p>
            <a:r>
              <a:rPr lang="en-GB" b="0" dirty="0"/>
              <a:t>3. Click to show the words, then click again to show the answers.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44</a:t>
            </a:fld>
            <a:endParaRPr lang="en-GB"/>
          </a:p>
        </p:txBody>
      </p:sp>
    </p:spTree>
    <p:extLst>
      <p:ext uri="{BB962C8B-B14F-4D97-AF65-F5344CB8AC3E}">
        <p14:creationId xmlns:p14="http://schemas.microsoft.com/office/powerpoint/2010/main" val="3489423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0" dirty="0"/>
          </a:p>
          <a:p>
            <a:r>
              <a:rPr lang="en-US" b="1" dirty="0"/>
              <a:t>Aim: </a:t>
            </a:r>
            <a:r>
              <a:rPr lang="en-US" b="0" dirty="0"/>
              <a:t>example speaking </a:t>
            </a:r>
            <a:r>
              <a:rPr lang="en-US" b="0"/>
              <a:t>exercise </a:t>
            </a:r>
            <a:r>
              <a:rPr lang="en-US" b="0" smtClean="0"/>
              <a:t>to test use of </a:t>
            </a:r>
            <a:r>
              <a:rPr lang="en-US" b="0" dirty="0"/>
              <a:t>present tense verb forms </a:t>
            </a:r>
            <a:r>
              <a:rPr lang="en-US" b="0"/>
              <a:t>and </a:t>
            </a:r>
            <a:r>
              <a:rPr lang="en-US" b="0" smtClean="0"/>
              <a:t>negation.</a:t>
            </a:r>
            <a:endParaRPr lang="en-US" b="0" dirty="0"/>
          </a:p>
          <a:p>
            <a:endParaRPr lang="en-US" b="0" dirty="0"/>
          </a:p>
          <a:p>
            <a:r>
              <a:rPr lang="en-US" b="1" dirty="0"/>
              <a:t>Procedure:</a:t>
            </a:r>
          </a:p>
          <a:p>
            <a:r>
              <a:rPr lang="en-US" b="0" dirty="0"/>
              <a:t>1. Allow the students time to read the question. Click to show the marks for this question.</a:t>
            </a:r>
          </a:p>
          <a:p>
            <a:r>
              <a:rPr lang="en-US" b="0" dirty="0"/>
              <a:t>2. </a:t>
            </a:r>
            <a:r>
              <a:rPr lang="en-GB" b="0" dirty="0"/>
              <a:t>Teachers can decide how best to conduct this section of exercises. As it is a speaking exercise, the emphasis should be on students orally producing the word. Options could include giving some thinking time before students give a choral response, or perhaps working pairs to say the two words, or maybe asking various students singly for their answers.</a:t>
            </a:r>
          </a:p>
          <a:p>
            <a:r>
              <a:rPr lang="en-GB" b="0" dirty="0"/>
              <a:t>3. Click to show the words, then click again to show the answers.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225078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a:t>
            </a:r>
            <a:r>
              <a:rPr lang="en-US" b="1"/>
              <a:t>: </a:t>
            </a:r>
            <a:r>
              <a:rPr lang="en-US" b="0" smtClean="0"/>
              <a:t>1 minute</a:t>
            </a:r>
            <a:endParaRPr lang="en-US" b="0" dirty="0"/>
          </a:p>
          <a:p>
            <a:pPr marL="0" indent="0">
              <a:buNone/>
            </a:pPr>
            <a:endParaRPr lang="en-US" b="0" dirty="0"/>
          </a:p>
          <a:p>
            <a:pPr marL="0" indent="0">
              <a:buNone/>
            </a:pPr>
            <a:r>
              <a:rPr lang="en-US" b="1" dirty="0"/>
              <a:t>Aim</a:t>
            </a:r>
            <a:r>
              <a:rPr lang="en-US" b="1"/>
              <a:t>: </a:t>
            </a:r>
            <a:r>
              <a:rPr lang="en-US" b="0" smtClean="0"/>
              <a:t>example activity</a:t>
            </a:r>
            <a:r>
              <a:rPr lang="en-US" b="0" baseline="0" smtClean="0"/>
              <a:t> to test</a:t>
            </a:r>
            <a:r>
              <a:rPr lang="en-US" b="0" smtClean="0"/>
              <a:t> understanding of vocabulary meaning.</a:t>
            </a:r>
            <a:endParaRPr lang="en-US" b="0" dirty="0"/>
          </a:p>
          <a:p>
            <a:pPr marL="0" indent="0">
              <a:buNone/>
            </a:pPr>
            <a:endParaRPr lang="en-US" b="0" dirty="0"/>
          </a:p>
          <a:p>
            <a:pPr marL="0" indent="0">
              <a:buNone/>
            </a:pPr>
            <a:r>
              <a:rPr lang="en-US" b="1" dirty="0"/>
              <a:t>Procedure:</a:t>
            </a:r>
            <a:endParaRPr lang="en-US" b="0" dirty="0"/>
          </a:p>
          <a:p>
            <a:pPr marL="228600" indent="-228600">
              <a:buAutoNum type="arabicPeriod"/>
            </a:pPr>
            <a:r>
              <a:rPr lang="en-US" b="0" dirty="0"/>
              <a:t>Teachers should read the instructions on the slide out to students.  Clicking for the first time shows the marks awarded for this question</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p>
          <a:p>
            <a:r>
              <a:rPr lang="de-DE" sz="1200" kern="1200" dirty="0">
                <a:solidFill>
                  <a:schemeClr val="tx1"/>
                </a:solidFill>
                <a:effectLst/>
                <a:latin typeface="+mn-lt"/>
                <a:ea typeface="+mn-ea"/>
                <a:cs typeface="+mn-cs"/>
              </a:rPr>
              <a:t>1.  Un número entre uno </a:t>
            </a:r>
            <a:r>
              <a:rPr lang="de-DE" sz="1200" kern="1200">
                <a:solidFill>
                  <a:schemeClr val="tx1"/>
                </a:solidFill>
                <a:effectLst/>
                <a:latin typeface="+mn-lt"/>
                <a:ea typeface="+mn-ea"/>
                <a:cs typeface="+mn-cs"/>
              </a:rPr>
              <a:t>y </a:t>
            </a:r>
            <a:r>
              <a:rPr lang="de-DE" sz="1200" kern="1200" smtClean="0">
                <a:solidFill>
                  <a:schemeClr val="tx1"/>
                </a:solidFill>
                <a:effectLst/>
                <a:latin typeface="+mn-lt"/>
                <a:ea typeface="+mn-ea"/>
                <a:cs typeface="+mn-cs"/>
              </a:rPr>
              <a:t>diez.</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Dar una respuesta a una pregunta.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8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dirty="0"/>
              <a:t>Timing</a:t>
            </a:r>
            <a:r>
              <a:rPr lang="en-US" b="1"/>
              <a:t>: </a:t>
            </a:r>
            <a:r>
              <a:rPr lang="en-US" b="0" smtClean="0"/>
              <a:t>1 minute</a:t>
            </a:r>
            <a:endParaRPr lang="en-US" b="0" dirty="0"/>
          </a:p>
          <a:p>
            <a:pPr marL="0" indent="0">
              <a:buNone/>
            </a:pPr>
            <a:endParaRPr lang="en-US" b="0" dirty="0"/>
          </a:p>
          <a:p>
            <a:pPr marL="0" indent="0">
              <a:buNone/>
            </a:pPr>
            <a:r>
              <a:rPr lang="en-US" b="1" dirty="0"/>
              <a:t>Aim</a:t>
            </a:r>
            <a:r>
              <a:rPr lang="en-US" b="1"/>
              <a:t>: </a:t>
            </a:r>
            <a:r>
              <a:rPr lang="en-US" b="0" smtClean="0"/>
              <a:t>example activity</a:t>
            </a:r>
            <a:r>
              <a:rPr lang="en-US" b="0" baseline="0" smtClean="0"/>
              <a:t> to test understanding of </a:t>
            </a:r>
            <a:r>
              <a:rPr lang="en-US" b="0" smtClean="0"/>
              <a:t>reflexive pronoun meaning.</a:t>
            </a:r>
            <a:endParaRPr lang="en-US" b="0" dirty="0"/>
          </a:p>
          <a:p>
            <a:pPr marL="0" indent="0">
              <a:buNone/>
            </a:pPr>
            <a:endParaRPr lang="en-US" b="0" dirty="0"/>
          </a:p>
          <a:p>
            <a:pPr marL="0" indent="0">
              <a:buNone/>
            </a:pPr>
            <a:r>
              <a:rPr lang="en-US" b="1" dirty="0"/>
              <a:t>Procedure:</a:t>
            </a:r>
            <a:endParaRPr lang="en-US" b="0" dirty="0"/>
          </a:p>
          <a:p>
            <a:pPr marL="228600" indent="-228600">
              <a:buAutoNum type="arabicPeriod"/>
            </a:pPr>
            <a:r>
              <a:rPr lang="en-US" b="0" dirty="0"/>
              <a:t>Teachers should read the instructions on the slide out to students. Clicking for the first time shows the marks awarded for </a:t>
            </a:r>
            <a:r>
              <a:rPr lang="en-US" b="0"/>
              <a:t>this </a:t>
            </a:r>
            <a:r>
              <a:rPr lang="en-US" b="0" smtClean="0"/>
              <a:t>question.</a:t>
            </a:r>
            <a:endParaRPr lang="en-US" b="0" dirty="0"/>
          </a:p>
          <a:p>
            <a:pPr marL="228600" indent="-228600">
              <a:buAutoNum type="arabicPeriod"/>
            </a:pPr>
            <a:r>
              <a:rPr lang="en-US" b="0" dirty="0"/>
              <a:t>Click the numbers buttons to play the recording. The recording will say the phrase,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p>
          <a:p>
            <a:pPr marL="228600" indent="-228600">
              <a:buAutoNum type="arabicPeriod"/>
            </a:pPr>
            <a:r>
              <a:rPr lang="en-GB" err="1"/>
              <a:t>T</a:t>
            </a:r>
            <a:r>
              <a:rPr lang="en-GB" smtClean="0"/>
              <a:t>e llamas…</a:t>
            </a:r>
            <a:endParaRPr lang="en-GB" dirty="0"/>
          </a:p>
          <a:p>
            <a:pPr marL="228600" indent="-228600">
              <a:buAutoNum type="arabicPeriod"/>
            </a:pPr>
            <a:r>
              <a:rPr lang="en-GB" smtClean="0"/>
              <a:t>Despierto…</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00549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dirty="0"/>
              <a:t>Timing: </a:t>
            </a:r>
            <a:r>
              <a:rPr lang="en-US" b="0" dirty="0"/>
              <a:t> 1 minutes</a:t>
            </a:r>
          </a:p>
          <a:p>
            <a:pPr marL="0" indent="0">
              <a:buNone/>
            </a:pPr>
            <a:endParaRPr lang="en-US" b="0" dirty="0"/>
          </a:p>
          <a:p>
            <a:pPr marL="0" indent="0">
              <a:buNone/>
            </a:pPr>
            <a:r>
              <a:rPr lang="en-US" b="1" dirty="0"/>
              <a:t>Aim</a:t>
            </a:r>
            <a:r>
              <a:rPr lang="en-US" b="1"/>
              <a:t>: </a:t>
            </a:r>
            <a:r>
              <a:rPr lang="en-US" b="0" smtClean="0"/>
              <a:t>example activity to test understanding of the direct </a:t>
            </a:r>
            <a:r>
              <a:rPr lang="en-US" b="0" dirty="0"/>
              <a:t>object pronouns lo </a:t>
            </a:r>
            <a:r>
              <a:rPr lang="en-US" b="0"/>
              <a:t>and </a:t>
            </a:r>
            <a:r>
              <a:rPr lang="en-US" b="0" smtClean="0"/>
              <a:t>la.</a:t>
            </a:r>
            <a:endParaRPr lang="en-US" b="0" dirty="0"/>
          </a:p>
          <a:p>
            <a:pPr marL="0" indent="0">
              <a:buNone/>
            </a:pPr>
            <a:endParaRPr lang="en-US" b="0" dirty="0"/>
          </a:p>
          <a:p>
            <a:pPr marL="0" indent="0">
              <a:buNone/>
            </a:pPr>
            <a:r>
              <a:rPr lang="en-US" b="1" dirty="0"/>
              <a:t>Procedure:</a:t>
            </a:r>
            <a:endParaRPr lang="en-US" b="0" dirty="0"/>
          </a:p>
          <a:p>
            <a:pPr marL="228600" indent="-228600">
              <a:buAutoNum type="arabicPeriod"/>
            </a:pPr>
            <a:r>
              <a:rPr lang="en-US" b="0" dirty="0"/>
              <a:t>Teachers should read the instructions on the slide out to students. Clicking for the first time shows the marks awarded for </a:t>
            </a:r>
            <a:r>
              <a:rPr lang="en-US" b="0"/>
              <a:t>this </a:t>
            </a:r>
            <a:r>
              <a:rPr lang="en-US" b="0" smtClean="0"/>
              <a:t>question.</a:t>
            </a:r>
            <a:endParaRPr lang="en-US" b="0" dirty="0"/>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p>
          <a:p>
            <a:pPr marL="228600" indent="-228600">
              <a:buAutoNum type="arabicPeriod"/>
            </a:pPr>
            <a:r>
              <a:rPr lang="en-GB"/>
              <a:t>Lo </a:t>
            </a:r>
            <a:r>
              <a:rPr lang="en-GB" smtClean="0"/>
              <a:t>acompaña.</a:t>
            </a:r>
            <a:endParaRPr lang="en-GB" dirty="0"/>
          </a:p>
          <a:p>
            <a:pPr marL="228600" indent="-228600">
              <a:buAutoNum type="arabicPeriod"/>
            </a:pPr>
            <a:r>
              <a:rPr lang="en-GB"/>
              <a:t>La </a:t>
            </a:r>
            <a:r>
              <a:rPr lang="en-GB" smtClean="0"/>
              <a:t>apoya.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73426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dirty="0"/>
              <a:t>Timing: </a:t>
            </a:r>
            <a:r>
              <a:rPr lang="en-US" b="0" dirty="0"/>
              <a:t> 1 minutes</a:t>
            </a:r>
          </a:p>
          <a:p>
            <a:pPr marL="0" indent="0">
              <a:buNone/>
            </a:pPr>
            <a:endParaRPr lang="en-US" b="0" dirty="0"/>
          </a:p>
          <a:p>
            <a:pPr marL="0" indent="0">
              <a:buNone/>
            </a:pPr>
            <a:r>
              <a:rPr lang="en-US" b="1" dirty="0"/>
              <a:t>Aim</a:t>
            </a:r>
            <a:r>
              <a:rPr lang="en-US" b="1"/>
              <a:t>: </a:t>
            </a:r>
            <a:r>
              <a:rPr lang="en-US" b="0" smtClean="0"/>
              <a:t>example activity to test understanding of the indirect </a:t>
            </a:r>
            <a:r>
              <a:rPr lang="en-US" b="0"/>
              <a:t>object </a:t>
            </a:r>
            <a:r>
              <a:rPr lang="en-US" b="0" smtClean="0"/>
              <a:t>pronouns ‘me’ and ‘te’.</a:t>
            </a:r>
            <a:endParaRPr lang="en-US" b="0" dirty="0"/>
          </a:p>
          <a:p>
            <a:pPr marL="0" indent="0">
              <a:buNone/>
            </a:pPr>
            <a:endParaRPr lang="en-US" b="0" dirty="0"/>
          </a:p>
          <a:p>
            <a:pPr marL="0" indent="0">
              <a:buNone/>
            </a:pPr>
            <a:r>
              <a:rPr lang="en-US" b="1" dirty="0"/>
              <a:t>Procedure:</a:t>
            </a:r>
            <a:endParaRPr lang="en-US" b="0" dirty="0"/>
          </a:p>
          <a:p>
            <a:pPr marL="228600" indent="-228600">
              <a:buAutoNum type="arabicPeriod"/>
            </a:pPr>
            <a:r>
              <a:rPr lang="en-US" b="0" dirty="0"/>
              <a:t>Teachers should read the instructions on the slide out to students. Clicking for the first time shows the marks awarded for this question</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p>
          <a:p>
            <a:pPr marL="228600" indent="-228600">
              <a:buAutoNum type="arabicPeriod"/>
            </a:pPr>
            <a:r>
              <a:rPr lang="en-GB" dirty="0"/>
              <a:t>Me da una flor.</a:t>
            </a:r>
          </a:p>
          <a:p>
            <a:pPr marL="228600" indent="-228600">
              <a:buAutoNum type="arabicPeriod"/>
            </a:pPr>
            <a:r>
              <a:rPr lang="en-GB" dirty="0" err="1"/>
              <a:t>Envío</a:t>
            </a:r>
            <a:r>
              <a:rPr lang="en-GB" dirty="0"/>
              <a:t> cartas </a:t>
            </a:r>
            <a:r>
              <a:rPr lang="en-GB" dirty="0" err="1"/>
              <a:t>largas</a:t>
            </a:r>
            <a:r>
              <a:rPr lang="en-GB"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5960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1" dirty="0"/>
              <a:t>Timing</a:t>
            </a:r>
            <a:r>
              <a:rPr lang="en-US" b="1"/>
              <a:t>: </a:t>
            </a:r>
            <a:r>
              <a:rPr lang="en-US" b="0" smtClean="0"/>
              <a:t>1 minute</a:t>
            </a:r>
            <a:endParaRPr lang="en-US" b="0" dirty="0"/>
          </a:p>
          <a:p>
            <a:pPr marL="0" indent="0">
              <a:buNone/>
            </a:pPr>
            <a:endParaRPr lang="en-US" b="0" dirty="0"/>
          </a:p>
          <a:p>
            <a:pPr marL="0" indent="0">
              <a:buNone/>
            </a:pPr>
            <a:r>
              <a:rPr lang="en-US" b="1" dirty="0"/>
              <a:t>Aim</a:t>
            </a:r>
            <a:r>
              <a:rPr lang="en-US" b="1"/>
              <a:t>: </a:t>
            </a:r>
            <a:r>
              <a:rPr lang="en-US" b="0" smtClean="0"/>
              <a:t>example activity </a:t>
            </a:r>
            <a:r>
              <a:rPr lang="en-US" b="0"/>
              <a:t>to </a:t>
            </a:r>
            <a:r>
              <a:rPr lang="en-US" b="0" smtClean="0"/>
              <a:t>test understanding of </a:t>
            </a:r>
            <a:r>
              <a:rPr lang="en-US" b="0" dirty="0"/>
              <a:t>comparative structures </a:t>
            </a:r>
            <a:r>
              <a:rPr lang="en-US" b="0" dirty="0" err="1"/>
              <a:t>más</a:t>
            </a:r>
            <a:r>
              <a:rPr lang="en-US" b="0" dirty="0"/>
              <a:t> que and </a:t>
            </a:r>
            <a:r>
              <a:rPr lang="en-US" b="0" dirty="0" err="1"/>
              <a:t>menos</a:t>
            </a:r>
            <a:r>
              <a:rPr lang="en-US" b="0" dirty="0"/>
              <a:t> que.</a:t>
            </a:r>
          </a:p>
          <a:p>
            <a:pPr marL="0" indent="0">
              <a:buNone/>
            </a:pPr>
            <a:endParaRPr lang="en-US" b="0" dirty="0"/>
          </a:p>
          <a:p>
            <a:pPr marL="0" indent="0">
              <a:buNone/>
            </a:pPr>
            <a:r>
              <a:rPr lang="en-US" b="1" dirty="0"/>
              <a:t>Procedure:</a:t>
            </a:r>
            <a:endParaRPr lang="en-US" b="0" dirty="0"/>
          </a:p>
          <a:p>
            <a:pPr marL="228600" indent="-228600">
              <a:buAutoNum type="arabicPeriod"/>
            </a:pPr>
            <a:r>
              <a:rPr lang="en-US" b="0" dirty="0"/>
              <a:t>Teachers should read the instructions on the slide out to students. Clicking for the first time shows the marks awarded for this question</a:t>
            </a:r>
          </a:p>
          <a:p>
            <a:pPr marL="228600" indent="-228600">
              <a:buAutoNum type="arabicPeriod"/>
            </a:pPr>
            <a:r>
              <a:rPr lang="en-US" b="0" dirty="0"/>
              <a:t>Click the numbers buttons to play the recording. The recording will say the word, then pause for 5 seconds, then repeat the word. There is, therefore, no need to click the number buttons twice.</a:t>
            </a:r>
          </a:p>
          <a:p>
            <a:pPr marL="228600" indent="-228600">
              <a:buAutoNum type="arabicPeriod"/>
            </a:pPr>
            <a:r>
              <a:rPr lang="en-US" b="0" dirty="0"/>
              <a:t>Click again to show the answers one by one.</a:t>
            </a:r>
          </a:p>
          <a:p>
            <a:endParaRPr lang="en-GB" b="1" dirty="0"/>
          </a:p>
          <a:p>
            <a:r>
              <a:rPr lang="en-GB" b="1" dirty="0"/>
              <a:t>Transcript</a:t>
            </a:r>
            <a:endParaRPr lang="en-GB" dirty="0"/>
          </a:p>
          <a:p>
            <a:pPr marL="228600" indent="-228600">
              <a:buAutoNum type="arabicPeriod"/>
            </a:pPr>
            <a:r>
              <a:rPr lang="en-GB" dirty="0"/>
              <a:t>El </a:t>
            </a:r>
            <a:r>
              <a:rPr lang="en-GB" dirty="0" err="1"/>
              <a:t>río</a:t>
            </a:r>
            <a:r>
              <a:rPr lang="en-GB" dirty="0"/>
              <a:t> es </a:t>
            </a:r>
            <a:r>
              <a:rPr lang="en-GB" dirty="0" err="1"/>
              <a:t>más</a:t>
            </a:r>
            <a:r>
              <a:rPr lang="en-GB" dirty="0"/>
              <a:t> </a:t>
            </a:r>
            <a:r>
              <a:rPr lang="en-GB" dirty="0" err="1"/>
              <a:t>limpio</a:t>
            </a:r>
            <a:r>
              <a:rPr lang="en-GB" dirty="0"/>
              <a:t> que el mar.</a:t>
            </a:r>
          </a:p>
          <a:p>
            <a:pPr marL="228600" indent="-228600">
              <a:buAutoNum type="arabicPeriod"/>
            </a:pPr>
            <a:r>
              <a:rPr lang="en-GB" dirty="0"/>
              <a:t>El </a:t>
            </a:r>
            <a:r>
              <a:rPr lang="en-GB" dirty="0" err="1"/>
              <a:t>museo</a:t>
            </a:r>
            <a:r>
              <a:rPr lang="en-GB" dirty="0"/>
              <a:t> es </a:t>
            </a:r>
            <a:r>
              <a:rPr lang="en-GB" dirty="0" err="1"/>
              <a:t>menos</a:t>
            </a:r>
            <a:r>
              <a:rPr lang="en-GB" dirty="0"/>
              <a:t> </a:t>
            </a:r>
            <a:r>
              <a:rPr lang="en-GB" dirty="0" err="1"/>
              <a:t>aburrido</a:t>
            </a:r>
            <a:r>
              <a:rPr lang="en-GB" dirty="0"/>
              <a:t> que la </a:t>
            </a:r>
            <a:r>
              <a:rPr lang="en-GB" dirty="0" err="1"/>
              <a:t>iglesia</a:t>
            </a:r>
            <a:r>
              <a:rPr lang="en-GB"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01232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18.wav"/><Relationship Id="rId4"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20.wav"/><Relationship Id="rId4" Type="http://schemas.openxmlformats.org/officeDocument/2006/relationships/audio" Target="../media/audio19.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6.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0.wav"/><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12.wav"/><Relationship Id="rId4" Type="http://schemas.openxmlformats.org/officeDocument/2006/relationships/audio" Target="../media/audio11.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14.wav"/><Relationship Id="rId4" Type="http://schemas.openxmlformats.org/officeDocument/2006/relationships/audio" Target="../media/audio13.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16.wav"/><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Practice assessment </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099562"/>
            <a:ext cx="7291126" cy="567626"/>
          </a:xfrm>
        </p:spPr>
        <p:txBody>
          <a:bodyPr>
            <a:normAutofit/>
          </a:bodyPr>
          <a:lstStyle/>
          <a:p>
            <a:pPr algn="l"/>
            <a:r>
              <a:rPr lang="en-GB" sz="2800" dirty="0">
                <a:solidFill>
                  <a:prstClr val="white"/>
                </a:solidFill>
              </a:rPr>
              <a:t>Year 8 Spanish</a:t>
            </a:r>
          </a:p>
          <a:p>
            <a:endParaRPr lang="en-US" sz="20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3636809"/>
            <a:ext cx="6555260"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Term </a:t>
            </a:r>
            <a:r>
              <a:rPr lang="en-GB" sz="2800">
                <a:solidFill>
                  <a:prstClr val="white"/>
                </a:solidFill>
              </a:rPr>
              <a:t>3 </a:t>
            </a:r>
            <a:r>
              <a:rPr lang="en-GB" sz="2800" smtClean="0">
                <a:solidFill>
                  <a:prstClr val="white"/>
                </a:solidFill>
              </a:rPr>
              <a:t>achievement test</a:t>
            </a:r>
            <a:endParaRPr lang="en-GB" sz="2800" dirty="0">
              <a:solidFill>
                <a:prstClr val="white"/>
              </a:solidFill>
            </a:endParaRPr>
          </a:p>
          <a:p>
            <a:endParaRPr lang="en-US" sz="2000" dirty="0"/>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smtClean="0">
                <a:solidFill>
                  <a:prstClr val="white"/>
                </a:solidFill>
                <a:latin typeface="Century Gothic" panose="020B0502020202020204" pitchFamily="34" charset="0"/>
              </a:rPr>
              <a:t>Pete Watson / 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08</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 - Grammar</a:t>
            </a:r>
          </a:p>
        </p:txBody>
      </p:sp>
      <p:sp>
        <p:nvSpPr>
          <p:cNvPr id="6" name="Rectangle 5">
            <a:extLst>
              <a:ext uri="{FF2B5EF4-FFF2-40B4-BE49-F238E27FC236}">
                <a16:creationId xmlns:a16="http://schemas.microsoft.com/office/drawing/2014/main" id="{F68923F3-F007-4F2D-8438-CDB1C635B70A}"/>
              </a:ext>
            </a:extLst>
          </p:cNvPr>
          <p:cNvSpPr/>
          <p:nvPr/>
        </p:nvSpPr>
        <p:spPr>
          <a:xfrm>
            <a:off x="334109" y="1163991"/>
            <a:ext cx="10354212" cy="1200329"/>
          </a:xfrm>
          <a:prstGeom prst="rect">
            <a:avLst/>
          </a:prstGeom>
        </p:spPr>
        <p:txBody>
          <a:bodyPr wrap="square">
            <a:spAutoFit/>
          </a:bodyPr>
          <a:lstStyle/>
          <a:p>
            <a:r>
              <a:rPr lang="en-US" sz="2400" dirty="0">
                <a:solidFill>
                  <a:srgbClr val="115076"/>
                </a:solidFill>
              </a:rPr>
              <a:t> </a:t>
            </a:r>
            <a:r>
              <a:rPr lang="en-GB" sz="2400" b="1" dirty="0">
                <a:solidFill>
                  <a:srgbClr val="115076"/>
                </a:solidFill>
              </a:rPr>
              <a:t> </a:t>
            </a:r>
            <a:endParaRPr lang="en-GB" sz="2400" dirty="0">
              <a:solidFill>
                <a:srgbClr val="115076"/>
              </a:solidFill>
            </a:endParaRPr>
          </a:p>
          <a:p>
            <a:r>
              <a:rPr lang="en-GB" sz="2400" b="1" dirty="0">
                <a:solidFill>
                  <a:srgbClr val="115076"/>
                </a:solidFill>
              </a:rPr>
              <a:t>PART E (VERB FORMS) </a:t>
            </a:r>
            <a:r>
              <a:rPr lang="en-GB" sz="2400" dirty="0">
                <a:solidFill>
                  <a:srgbClr val="115076"/>
                </a:solidFill>
              </a:rPr>
              <a:t>Put a cross (x) next to the person or people the sentence </a:t>
            </a:r>
            <a:r>
              <a:rPr lang="en-GB" sz="2400">
                <a:solidFill>
                  <a:srgbClr val="115076"/>
                </a:solidFill>
              </a:rPr>
              <a:t>is </a:t>
            </a:r>
            <a:r>
              <a:rPr lang="en-GB" sz="2400" smtClean="0">
                <a:solidFill>
                  <a:srgbClr val="115076"/>
                </a:solidFill>
              </a:rPr>
              <a:t>about.</a:t>
            </a:r>
            <a:endParaRPr lang="en-GB" sz="2400" dirty="0">
              <a:solidFill>
                <a:srgbClr val="115076"/>
              </a:solidFill>
            </a:endParaRPr>
          </a:p>
        </p:txBody>
      </p:sp>
      <p:sp>
        <p:nvSpPr>
          <p:cNvPr id="8" name="Action Button: Custom 16">
            <a:hlinkClick r:id="" action="ppaction://noaction" highlightClick="1">
              <a:snd r:embed="rId4" name="1 Vas a la frontera.wav"/>
            </a:hlinkClick>
            <a:extLst>
              <a:ext uri="{FF2B5EF4-FFF2-40B4-BE49-F238E27FC236}">
                <a16:creationId xmlns:a16="http://schemas.microsoft.com/office/drawing/2014/main" id="{C96BC9A2-CEC2-4FF4-AA4E-E4466C457311}"/>
              </a:ext>
            </a:extLst>
          </p:cNvPr>
          <p:cNvSpPr/>
          <p:nvPr/>
        </p:nvSpPr>
        <p:spPr>
          <a:xfrm>
            <a:off x="334109" y="3218402"/>
            <a:ext cx="422031" cy="46166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5" name="2 Bailamos cada noche en el jardín.wav"/>
            </a:hlinkClick>
            <a:extLst>
              <a:ext uri="{FF2B5EF4-FFF2-40B4-BE49-F238E27FC236}">
                <a16:creationId xmlns:a16="http://schemas.microsoft.com/office/drawing/2014/main" id="{0981D263-5C99-4D5A-8E13-189BC217BB09}"/>
              </a:ext>
            </a:extLst>
          </p:cNvPr>
          <p:cNvSpPr/>
          <p:nvPr/>
        </p:nvSpPr>
        <p:spPr>
          <a:xfrm>
            <a:off x="349134" y="4534149"/>
            <a:ext cx="407005" cy="52305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0" name="TextBox 9">
            <a:extLst>
              <a:ext uri="{FF2B5EF4-FFF2-40B4-BE49-F238E27FC236}">
                <a16:creationId xmlns:a16="http://schemas.microsoft.com/office/drawing/2014/main" id="{BA062CFD-AB33-436C-8EDA-A4E8D0DF91D6}"/>
              </a:ext>
            </a:extLst>
          </p:cNvPr>
          <p:cNvSpPr txBox="1"/>
          <p:nvPr/>
        </p:nvSpPr>
        <p:spPr>
          <a:xfrm>
            <a:off x="1014047" y="3231448"/>
            <a:ext cx="885092"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I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15" name="TextBox 14">
            <a:extLst>
              <a:ext uri="{FF2B5EF4-FFF2-40B4-BE49-F238E27FC236}">
                <a16:creationId xmlns:a16="http://schemas.microsoft.com/office/drawing/2014/main" id="{B25B8C86-4D96-4D7E-855D-ECB1728E0D5D}"/>
              </a:ext>
            </a:extLst>
          </p:cNvPr>
          <p:cNvSpPr txBox="1"/>
          <p:nvPr/>
        </p:nvSpPr>
        <p:spPr>
          <a:xfrm>
            <a:off x="3763733" y="3198167"/>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6" name="TextBox 15">
            <a:extLst>
              <a:ext uri="{FF2B5EF4-FFF2-40B4-BE49-F238E27FC236}">
                <a16:creationId xmlns:a16="http://schemas.microsoft.com/office/drawing/2014/main" id="{667D800F-FB68-4AE3-BD17-AE3099158129}"/>
              </a:ext>
            </a:extLst>
          </p:cNvPr>
          <p:cNvSpPr txBox="1"/>
          <p:nvPr/>
        </p:nvSpPr>
        <p:spPr>
          <a:xfrm>
            <a:off x="7990523" y="3231446"/>
            <a:ext cx="1408614" cy="461665"/>
          </a:xfrm>
          <a:prstGeom prst="rect">
            <a:avLst/>
          </a:prstGeom>
          <a:noFill/>
        </p:spPr>
        <p:txBody>
          <a:bodyPr wrap="square" rtlCol="0">
            <a:spAutoFit/>
          </a:bodyPr>
          <a:lstStyle/>
          <a:p>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we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17" name="TextBox 16">
            <a:extLst>
              <a:ext uri="{FF2B5EF4-FFF2-40B4-BE49-F238E27FC236}">
                <a16:creationId xmlns:a16="http://schemas.microsoft.com/office/drawing/2014/main" id="{303FD307-182F-4D7C-8A86-4BA623181C83}"/>
              </a:ext>
            </a:extLst>
          </p:cNvPr>
          <p:cNvSpPr txBox="1"/>
          <p:nvPr/>
        </p:nvSpPr>
        <p:spPr>
          <a:xfrm>
            <a:off x="5144585" y="3231445"/>
            <a:ext cx="1902830" cy="461665"/>
          </a:xfrm>
          <a:prstGeom prst="rect">
            <a:avLst/>
          </a:prstGeom>
          <a:noFill/>
        </p:spPr>
        <p:txBody>
          <a:bodyPr wrap="square" rtlCol="0">
            <a:spAutoFit/>
          </a:bodyPr>
          <a:lstStyle/>
          <a:p>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he/ she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18" name="TextBox 17">
            <a:extLst>
              <a:ext uri="{FF2B5EF4-FFF2-40B4-BE49-F238E27FC236}">
                <a16:creationId xmlns:a16="http://schemas.microsoft.com/office/drawing/2014/main" id="{8C51A2D4-477F-47EC-BC35-367117D5E4E5}"/>
              </a:ext>
            </a:extLst>
          </p:cNvPr>
          <p:cNvSpPr txBox="1"/>
          <p:nvPr/>
        </p:nvSpPr>
        <p:spPr>
          <a:xfrm>
            <a:off x="3059426" y="3231445"/>
            <a:ext cx="1408614" cy="461665"/>
          </a:xfrm>
          <a:prstGeom prst="rect">
            <a:avLst/>
          </a:prstGeom>
          <a:noFill/>
        </p:spPr>
        <p:txBody>
          <a:bodyPr wrap="square" rtlCol="0">
            <a:spAutoFit/>
          </a:bodyPr>
          <a:lstStyle/>
          <a:p>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you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19" name="TextBox 18">
            <a:extLst>
              <a:ext uri="{FF2B5EF4-FFF2-40B4-BE49-F238E27FC236}">
                <a16:creationId xmlns:a16="http://schemas.microsoft.com/office/drawing/2014/main" id="{A1E7FD3D-3AC3-4D96-853D-7E7F6B58057E}"/>
              </a:ext>
            </a:extLst>
          </p:cNvPr>
          <p:cNvSpPr txBox="1"/>
          <p:nvPr/>
        </p:nvSpPr>
        <p:spPr>
          <a:xfrm>
            <a:off x="1013751" y="4560241"/>
            <a:ext cx="885092"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I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20" name="TextBox 19">
            <a:extLst>
              <a:ext uri="{FF2B5EF4-FFF2-40B4-BE49-F238E27FC236}">
                <a16:creationId xmlns:a16="http://schemas.microsoft.com/office/drawing/2014/main" id="{C5BE4C30-39B4-4AB2-BE38-2DC30FDD2ED7}"/>
              </a:ext>
            </a:extLst>
          </p:cNvPr>
          <p:cNvSpPr txBox="1"/>
          <p:nvPr/>
        </p:nvSpPr>
        <p:spPr>
          <a:xfrm>
            <a:off x="3059426" y="4561125"/>
            <a:ext cx="1408614" cy="461665"/>
          </a:xfrm>
          <a:prstGeom prst="rect">
            <a:avLst/>
          </a:prstGeom>
          <a:noFill/>
        </p:spPr>
        <p:txBody>
          <a:bodyPr wrap="square" rtlCol="0">
            <a:spAutoFit/>
          </a:bodyPr>
          <a:lstStyle/>
          <a:p>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you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21" name="TextBox 20">
            <a:extLst>
              <a:ext uri="{FF2B5EF4-FFF2-40B4-BE49-F238E27FC236}">
                <a16:creationId xmlns:a16="http://schemas.microsoft.com/office/drawing/2014/main" id="{ED7F1ED0-DF37-4DE9-8DB7-7A347C050934}"/>
              </a:ext>
            </a:extLst>
          </p:cNvPr>
          <p:cNvSpPr txBox="1"/>
          <p:nvPr/>
        </p:nvSpPr>
        <p:spPr>
          <a:xfrm>
            <a:off x="5144585" y="4560241"/>
            <a:ext cx="1902830" cy="461665"/>
          </a:xfrm>
          <a:prstGeom prst="rect">
            <a:avLst/>
          </a:prstGeom>
          <a:noFill/>
        </p:spPr>
        <p:txBody>
          <a:bodyPr wrap="square" rtlCol="0">
            <a:spAutoFit/>
          </a:bodyPr>
          <a:lstStyle/>
          <a:p>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he/ she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22" name="TextBox 21">
            <a:extLst>
              <a:ext uri="{FF2B5EF4-FFF2-40B4-BE49-F238E27FC236}">
                <a16:creationId xmlns:a16="http://schemas.microsoft.com/office/drawing/2014/main" id="{E57A8D0F-4077-4FFA-9DF9-944AD9F3A72B}"/>
              </a:ext>
            </a:extLst>
          </p:cNvPr>
          <p:cNvSpPr txBox="1"/>
          <p:nvPr/>
        </p:nvSpPr>
        <p:spPr>
          <a:xfrm>
            <a:off x="7990523" y="4562886"/>
            <a:ext cx="1408614" cy="461665"/>
          </a:xfrm>
          <a:prstGeom prst="rect">
            <a:avLst/>
          </a:prstGeom>
          <a:noFill/>
        </p:spPr>
        <p:txBody>
          <a:bodyPr wrap="square" rtlCol="0">
            <a:spAutoFit/>
          </a:bodyPr>
          <a:lstStyle/>
          <a:p>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we </a:t>
            </a:r>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endParaRPr lang="en-GB" sz="2400" dirty="0">
              <a:solidFill>
                <a:schemeClr val="accent1">
                  <a:lumMod val="50000"/>
                </a:schemeClr>
              </a:solidFill>
            </a:endParaRPr>
          </a:p>
        </p:txBody>
      </p:sp>
      <p:sp>
        <p:nvSpPr>
          <p:cNvPr id="23" name="TextBox 22">
            <a:extLst>
              <a:ext uri="{FF2B5EF4-FFF2-40B4-BE49-F238E27FC236}">
                <a16:creationId xmlns:a16="http://schemas.microsoft.com/office/drawing/2014/main" id="{13C651CE-103E-416E-A472-9CB3BA31F842}"/>
              </a:ext>
            </a:extLst>
          </p:cNvPr>
          <p:cNvSpPr txBox="1"/>
          <p:nvPr/>
        </p:nvSpPr>
        <p:spPr>
          <a:xfrm>
            <a:off x="8571144" y="4534149"/>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24" name="Rounded Rectangular Callout 8">
            <a:extLst>
              <a:ext uri="{FF2B5EF4-FFF2-40B4-BE49-F238E27FC236}">
                <a16:creationId xmlns:a16="http://schemas.microsoft.com/office/drawing/2014/main" id="{B01869E5-8ABA-4F50-A051-45914277A8DA}"/>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276875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 - Grammar</a:t>
            </a:r>
          </a:p>
        </p:txBody>
      </p:sp>
      <p:sp>
        <p:nvSpPr>
          <p:cNvPr id="6" name="Rectangle 5">
            <a:extLst>
              <a:ext uri="{FF2B5EF4-FFF2-40B4-BE49-F238E27FC236}">
                <a16:creationId xmlns:a16="http://schemas.microsoft.com/office/drawing/2014/main" id="{F68923F3-F007-4F2D-8438-CDB1C635B70A}"/>
              </a:ext>
            </a:extLst>
          </p:cNvPr>
          <p:cNvSpPr/>
          <p:nvPr/>
        </p:nvSpPr>
        <p:spPr>
          <a:xfrm>
            <a:off x="334109" y="1163991"/>
            <a:ext cx="10354212" cy="1200329"/>
          </a:xfrm>
          <a:prstGeom prst="rect">
            <a:avLst/>
          </a:prstGeom>
        </p:spPr>
        <p:txBody>
          <a:bodyPr wrap="square">
            <a:spAutoFit/>
          </a:bodyPr>
          <a:lstStyle/>
          <a:p>
            <a:r>
              <a:rPr lang="en-US" sz="2400" dirty="0">
                <a:solidFill>
                  <a:srgbClr val="115076"/>
                </a:solidFill>
              </a:rPr>
              <a:t> </a:t>
            </a:r>
            <a:r>
              <a:rPr lang="en-GB" sz="2400" b="1" dirty="0">
                <a:solidFill>
                  <a:srgbClr val="115076"/>
                </a:solidFill>
              </a:rPr>
              <a:t> </a:t>
            </a:r>
            <a:endParaRPr lang="en-GB" sz="2400" dirty="0">
              <a:solidFill>
                <a:srgbClr val="115076"/>
              </a:solidFill>
            </a:endParaRPr>
          </a:p>
          <a:p>
            <a:r>
              <a:rPr lang="en-GB" sz="2400" b="1" dirty="0">
                <a:solidFill>
                  <a:srgbClr val="115076"/>
                </a:solidFill>
              </a:rPr>
              <a:t>PART F (PRESENT OR PAST) </a:t>
            </a:r>
            <a:r>
              <a:rPr lang="en-GB" sz="2400" dirty="0">
                <a:solidFill>
                  <a:srgbClr val="115076"/>
                </a:solidFill>
              </a:rPr>
              <a:t>Decide whether the sentence describes something </a:t>
            </a:r>
            <a:r>
              <a:rPr lang="en-GB" sz="2400" b="1" dirty="0">
                <a:solidFill>
                  <a:srgbClr val="115076"/>
                </a:solidFill>
              </a:rPr>
              <a:t>happening now</a:t>
            </a:r>
            <a:r>
              <a:rPr lang="en-GB" sz="2400" dirty="0">
                <a:solidFill>
                  <a:srgbClr val="115076"/>
                </a:solidFill>
              </a:rPr>
              <a:t> or something that </a:t>
            </a:r>
            <a:r>
              <a:rPr lang="en-GB" sz="2400" b="1" dirty="0">
                <a:solidFill>
                  <a:srgbClr val="115076"/>
                </a:solidFill>
              </a:rPr>
              <a:t>happened in the past</a:t>
            </a:r>
            <a:r>
              <a:rPr lang="en-GB" sz="2400" dirty="0">
                <a:solidFill>
                  <a:srgbClr val="115076"/>
                </a:solidFill>
              </a:rPr>
              <a:t>.</a:t>
            </a:r>
          </a:p>
        </p:txBody>
      </p:sp>
      <p:sp>
        <p:nvSpPr>
          <p:cNvPr id="8" name="Action Button: Custom 16">
            <a:hlinkClick r:id="" action="ppaction://noaction" highlightClick="1">
              <a:snd r:embed="rId4" name="1 Hice los deberes en la casa.wav"/>
            </a:hlinkClick>
            <a:extLst>
              <a:ext uri="{FF2B5EF4-FFF2-40B4-BE49-F238E27FC236}">
                <a16:creationId xmlns:a16="http://schemas.microsoft.com/office/drawing/2014/main" id="{C96BC9A2-CEC2-4FF4-AA4E-E4466C457311}"/>
              </a:ext>
            </a:extLst>
          </p:cNvPr>
          <p:cNvSpPr/>
          <p:nvPr/>
        </p:nvSpPr>
        <p:spPr>
          <a:xfrm>
            <a:off x="685799" y="3220763"/>
            <a:ext cx="422031" cy="46166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5" name="2 Va al parque.wav"/>
            </a:hlinkClick>
            <a:extLst>
              <a:ext uri="{FF2B5EF4-FFF2-40B4-BE49-F238E27FC236}">
                <a16:creationId xmlns:a16="http://schemas.microsoft.com/office/drawing/2014/main" id="{0981D263-5C99-4D5A-8E13-189BC217BB09}"/>
              </a:ext>
            </a:extLst>
          </p:cNvPr>
          <p:cNvSpPr/>
          <p:nvPr/>
        </p:nvSpPr>
        <p:spPr>
          <a:xfrm>
            <a:off x="685799" y="4605013"/>
            <a:ext cx="422032" cy="52305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0" name="TextBox 9">
            <a:extLst>
              <a:ext uri="{FF2B5EF4-FFF2-40B4-BE49-F238E27FC236}">
                <a16:creationId xmlns:a16="http://schemas.microsoft.com/office/drawing/2014/main" id="{BA062CFD-AB33-436C-8EDA-A4E8D0DF91D6}"/>
              </a:ext>
            </a:extLst>
          </p:cNvPr>
          <p:cNvSpPr txBox="1"/>
          <p:nvPr/>
        </p:nvSpPr>
        <p:spPr>
          <a:xfrm>
            <a:off x="1484337" y="3231448"/>
            <a:ext cx="4026877"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happening now </a:t>
            </a:r>
            <a:endParaRPr lang="en-GB" sz="2400" dirty="0">
              <a:solidFill>
                <a:schemeClr val="accent1">
                  <a:lumMod val="50000"/>
                </a:schemeClr>
              </a:solidFill>
            </a:endParaRPr>
          </a:p>
        </p:txBody>
      </p:sp>
      <p:sp>
        <p:nvSpPr>
          <p:cNvPr id="11" name="TextBox 10">
            <a:extLst>
              <a:ext uri="{FF2B5EF4-FFF2-40B4-BE49-F238E27FC236}">
                <a16:creationId xmlns:a16="http://schemas.microsoft.com/office/drawing/2014/main" id="{78CC1B4A-A609-4C9A-B9E2-A3B9E5B7C319}"/>
              </a:ext>
            </a:extLst>
          </p:cNvPr>
          <p:cNvSpPr txBox="1"/>
          <p:nvPr/>
        </p:nvSpPr>
        <p:spPr>
          <a:xfrm>
            <a:off x="6090523" y="3234226"/>
            <a:ext cx="4026877" cy="461665"/>
          </a:xfrm>
          <a:prstGeom prst="rect">
            <a:avLst/>
          </a:prstGeom>
          <a:noFill/>
        </p:spPr>
        <p:txBody>
          <a:bodyPr wrap="square" rtlCol="0">
            <a:spAutoFit/>
          </a:bodyPr>
          <a:lstStyle/>
          <a:p>
            <a:r>
              <a:rPr lang="de-DE" altLang="zh-CN" sz="240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happened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in the past</a:t>
            </a:r>
            <a:endParaRPr lang="en-GB" sz="2400" dirty="0">
              <a:solidFill>
                <a:schemeClr val="accent1">
                  <a:lumMod val="50000"/>
                </a:schemeClr>
              </a:solidFill>
            </a:endParaRPr>
          </a:p>
        </p:txBody>
      </p:sp>
      <p:sp>
        <p:nvSpPr>
          <p:cNvPr id="12" name="TextBox 11">
            <a:extLst>
              <a:ext uri="{FF2B5EF4-FFF2-40B4-BE49-F238E27FC236}">
                <a16:creationId xmlns:a16="http://schemas.microsoft.com/office/drawing/2014/main" id="{BEB123BC-E675-43EA-9620-E923731A7F4A}"/>
              </a:ext>
            </a:extLst>
          </p:cNvPr>
          <p:cNvSpPr txBox="1"/>
          <p:nvPr/>
        </p:nvSpPr>
        <p:spPr>
          <a:xfrm>
            <a:off x="1484337" y="4635705"/>
            <a:ext cx="4026877"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happening now</a:t>
            </a:r>
            <a:endParaRPr lang="en-GB" sz="2400" dirty="0">
              <a:solidFill>
                <a:schemeClr val="accent1">
                  <a:lumMod val="50000"/>
                </a:schemeClr>
              </a:solidFill>
            </a:endParaRPr>
          </a:p>
        </p:txBody>
      </p:sp>
      <p:sp>
        <p:nvSpPr>
          <p:cNvPr id="13" name="TextBox 12">
            <a:extLst>
              <a:ext uri="{FF2B5EF4-FFF2-40B4-BE49-F238E27FC236}">
                <a16:creationId xmlns:a16="http://schemas.microsoft.com/office/drawing/2014/main" id="{4D90D09E-E1D8-4E4F-8FAF-1ECED0D3DCE0}"/>
              </a:ext>
            </a:extLst>
          </p:cNvPr>
          <p:cNvSpPr txBox="1"/>
          <p:nvPr/>
        </p:nvSpPr>
        <p:spPr>
          <a:xfrm>
            <a:off x="6075679" y="4611572"/>
            <a:ext cx="4592321" cy="461665"/>
          </a:xfrm>
          <a:prstGeom prst="rect">
            <a:avLst/>
          </a:prstGeom>
          <a:noFill/>
        </p:spPr>
        <p:txBody>
          <a:bodyPr wrap="square" rtlCol="0">
            <a:spAutoFit/>
          </a:bodyPr>
          <a:lstStyle/>
          <a:p>
            <a:r>
              <a:rPr lang="de-DE" altLang="zh-CN" sz="240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happened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in the past.</a:t>
            </a:r>
            <a:endParaRPr lang="en-GB" sz="2400" dirty="0">
              <a:solidFill>
                <a:schemeClr val="accent1">
                  <a:lumMod val="50000"/>
                </a:schemeClr>
              </a:solidFill>
            </a:endParaRPr>
          </a:p>
        </p:txBody>
      </p:sp>
      <p:sp>
        <p:nvSpPr>
          <p:cNvPr id="15" name="TextBox 14">
            <a:extLst>
              <a:ext uri="{FF2B5EF4-FFF2-40B4-BE49-F238E27FC236}">
                <a16:creationId xmlns:a16="http://schemas.microsoft.com/office/drawing/2014/main" id="{B25B8C86-4D96-4D7E-855D-ECB1728E0D5D}"/>
              </a:ext>
            </a:extLst>
          </p:cNvPr>
          <p:cNvSpPr txBox="1"/>
          <p:nvPr/>
        </p:nvSpPr>
        <p:spPr>
          <a:xfrm>
            <a:off x="1524000" y="4554895"/>
            <a:ext cx="547678" cy="523220"/>
          </a:xfrm>
          <a:prstGeom prst="rect">
            <a:avLst/>
          </a:prstGeom>
          <a:noFill/>
        </p:spPr>
        <p:txBody>
          <a:bodyPr wrap="square" rtlCol="0">
            <a:spAutoFit/>
          </a:bodyPr>
          <a:lstStyle/>
          <a:p>
            <a:pPr algn="l"/>
            <a:r>
              <a:rPr lang="en-GB" sz="2800" dirty="0">
                <a:solidFill>
                  <a:schemeClr val="accent1">
                    <a:lumMod val="50000"/>
                  </a:schemeClr>
                </a:solidFill>
              </a:rPr>
              <a:t>x</a:t>
            </a:r>
          </a:p>
        </p:txBody>
      </p:sp>
      <p:sp>
        <p:nvSpPr>
          <p:cNvPr id="16" name="TextBox 15">
            <a:extLst>
              <a:ext uri="{FF2B5EF4-FFF2-40B4-BE49-F238E27FC236}">
                <a16:creationId xmlns:a16="http://schemas.microsoft.com/office/drawing/2014/main" id="{299753A8-F8B5-4125-B900-DA14EE7903BE}"/>
              </a:ext>
            </a:extLst>
          </p:cNvPr>
          <p:cNvSpPr txBox="1"/>
          <p:nvPr/>
        </p:nvSpPr>
        <p:spPr>
          <a:xfrm>
            <a:off x="6133110" y="3159208"/>
            <a:ext cx="547678" cy="523220"/>
          </a:xfrm>
          <a:prstGeom prst="rect">
            <a:avLst/>
          </a:prstGeom>
          <a:noFill/>
        </p:spPr>
        <p:txBody>
          <a:bodyPr wrap="square" rtlCol="0">
            <a:spAutoFit/>
          </a:bodyPr>
          <a:lstStyle/>
          <a:p>
            <a:pPr algn="l"/>
            <a:r>
              <a:rPr lang="en-GB" sz="2800" dirty="0">
                <a:solidFill>
                  <a:schemeClr val="accent1">
                    <a:lumMod val="50000"/>
                  </a:schemeClr>
                </a:solidFill>
              </a:rPr>
              <a:t>x</a:t>
            </a:r>
          </a:p>
        </p:txBody>
      </p:sp>
      <p:sp>
        <p:nvSpPr>
          <p:cNvPr id="17" name="Rounded Rectangular Callout 8">
            <a:extLst>
              <a:ext uri="{FF2B5EF4-FFF2-40B4-BE49-F238E27FC236}">
                <a16:creationId xmlns:a16="http://schemas.microsoft.com/office/drawing/2014/main" id="{C81C5F4D-18BD-41CE-A268-BF342AA74345}"/>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2967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Reading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1951303"/>
          </a:xfrm>
          <a:prstGeom prst="rect">
            <a:avLst/>
          </a:prstGeom>
        </p:spPr>
        <p:txBody>
          <a:bodyPr wrap="square">
            <a:spAutoFit/>
          </a:bodyPr>
          <a:lstStyle/>
          <a:p>
            <a:pPr>
              <a:lnSpc>
                <a:spcPct val="107000"/>
              </a:lnSpc>
              <a:spcAft>
                <a:spcPts val="0"/>
              </a:spcAft>
              <a:tabLst>
                <a:tab pos="4616450" algn="l"/>
              </a:tabLst>
            </a:pP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5 minutes</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r>
              <a:rPr lang="en-US" sz="2000" b="1" dirty="0">
                <a:solidFill>
                  <a:srgbClr val="115076"/>
                </a:solidFill>
              </a:rPr>
              <a:t>PART A (DEFINITIONS)</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US" sz="2000" dirty="0">
                <a:solidFill>
                  <a:srgbClr val="115076"/>
                </a:solidFill>
              </a:rPr>
              <a:t>Put a </a:t>
            </a:r>
            <a:r>
              <a:rPr lang="en-US" sz="2000" b="1" dirty="0">
                <a:solidFill>
                  <a:srgbClr val="115076"/>
                </a:solidFill>
              </a:rPr>
              <a:t>cross (x)</a:t>
            </a:r>
            <a:r>
              <a:rPr lang="en-US" sz="2000" dirty="0">
                <a:solidFill>
                  <a:srgbClr val="115076"/>
                </a:solidFill>
              </a:rPr>
              <a:t> next to the </a:t>
            </a:r>
            <a:r>
              <a:rPr lang="en-US" sz="2000" b="1" dirty="0">
                <a:solidFill>
                  <a:srgbClr val="115076"/>
                </a:solidFill>
              </a:rPr>
              <a:t>definition </a:t>
            </a:r>
            <a:r>
              <a:rPr lang="en-US" sz="2000" dirty="0">
                <a:solidFill>
                  <a:srgbClr val="115076"/>
                </a:solidFill>
              </a:rPr>
              <a:t>that best matches the English word.</a:t>
            </a:r>
            <a:endParaRPr lang="en-GB" sz="2000" dirty="0">
              <a:solidFill>
                <a:srgbClr val="115076"/>
              </a:solidFill>
            </a:endParaRPr>
          </a:p>
          <a:p>
            <a:r>
              <a:rPr lang="en-US" b="1" dirty="0">
                <a:solidFill>
                  <a:srgbClr val="115076"/>
                </a:solidFill>
              </a:rPr>
              <a:t> </a:t>
            </a:r>
            <a:endParaRPr lang="en-GB" dirty="0">
              <a:solidFill>
                <a:srgbClr val="115076"/>
              </a:solidFill>
            </a:endParaRPr>
          </a:p>
        </p:txBody>
      </p:sp>
      <p:graphicFrame>
        <p:nvGraphicFramePr>
          <p:cNvPr id="37" name="Table 36">
            <a:extLst>
              <a:ext uri="{FF2B5EF4-FFF2-40B4-BE49-F238E27FC236}">
                <a16:creationId xmlns:a16="http://schemas.microsoft.com/office/drawing/2014/main" id="{42A42284-18C5-43F4-953D-8A23B327338A}"/>
              </a:ext>
            </a:extLst>
          </p:cNvPr>
          <p:cNvGraphicFramePr>
            <a:graphicFrameLocks noGrp="1"/>
          </p:cNvGraphicFramePr>
          <p:nvPr>
            <p:extLst>
              <p:ext uri="{D42A27DB-BD31-4B8C-83A1-F6EECF244321}">
                <p14:modId xmlns:p14="http://schemas.microsoft.com/office/powerpoint/2010/main" val="1035294871"/>
              </p:ext>
            </p:extLst>
          </p:nvPr>
        </p:nvGraphicFramePr>
        <p:xfrm>
          <a:off x="1160604" y="2960511"/>
          <a:ext cx="9736773" cy="1630680"/>
        </p:xfrm>
        <a:graphic>
          <a:graphicData uri="http://schemas.openxmlformats.org/drawingml/2006/table">
            <a:tbl>
              <a:tblPr firstRow="1" firstCol="1" bandRow="1">
                <a:tableStyleId>{5C22544A-7EE6-4342-B048-85BDC9FD1C3A}</a:tableStyleId>
              </a:tblPr>
              <a:tblGrid>
                <a:gridCol w="2657417">
                  <a:extLst>
                    <a:ext uri="{9D8B030D-6E8A-4147-A177-3AD203B41FA5}">
                      <a16:colId xmlns:a16="http://schemas.microsoft.com/office/drawing/2014/main" val="833318671"/>
                    </a:ext>
                  </a:extLst>
                </a:gridCol>
                <a:gridCol w="6453958">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a:txBody>
                    <a:bodyPr/>
                    <a:lstStyle/>
                    <a:p>
                      <a:pPr>
                        <a:lnSpc>
                          <a:spcPct val="107000"/>
                        </a:lnSpc>
                        <a:spcAft>
                          <a:spcPts val="0"/>
                        </a:spcAft>
                      </a:pPr>
                      <a:r>
                        <a:rPr lang="fr-FR" sz="2000" b="1">
                          <a:solidFill>
                            <a:schemeClr val="accent1">
                              <a:lumMod val="50000"/>
                            </a:schemeClr>
                          </a:solidFill>
                          <a:effectLst/>
                          <a:latin typeface="+mn-lt"/>
                          <a:ea typeface="Times New Roman" panose="02020603050405020304" pitchFamily="18" charset="0"/>
                          <a:cs typeface="Arial" panose="020B0604020202020204" pitchFamily="34" charset="0"/>
                        </a:rPr>
                        <a:t>Word</a:t>
                      </a:r>
                      <a:endParaRPr lang="en-GB" sz="2000">
                        <a:solidFill>
                          <a:schemeClr val="accent1">
                            <a:lumMod val="50000"/>
                          </a:schemeClr>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2000" b="1">
                          <a:solidFill>
                            <a:schemeClr val="accent1">
                              <a:lumMod val="50000"/>
                            </a:schemeClr>
                          </a:solidFill>
                          <a:effectLst/>
                          <a:latin typeface="+mn-lt"/>
                          <a:ea typeface="Times New Roman" panose="02020603050405020304" pitchFamily="18" charset="0"/>
                          <a:cs typeface="Arial" panose="020B0604020202020204" pitchFamily="34" charset="0"/>
                        </a:rPr>
                        <a:t>Definition</a:t>
                      </a:r>
                      <a:endParaRPr lang="en-GB" sz="2000">
                        <a:solidFill>
                          <a:schemeClr val="accent1">
                            <a:lumMod val="50000"/>
                          </a:schemeClr>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7012839"/>
                  </a:ext>
                </a:extLst>
              </a:tr>
              <a:tr h="0">
                <a:tc rowSpan="4">
                  <a:txBody>
                    <a:bodyPr/>
                    <a:lstStyle/>
                    <a:p>
                      <a:pPr>
                        <a:lnSpc>
                          <a:spcPct val="107000"/>
                        </a:lnSpc>
                        <a:spcAft>
                          <a:spcPts val="0"/>
                        </a:spcAft>
                      </a:pPr>
                      <a:r>
                        <a:rPr lang="de-DE" sz="2000" b="0" dirty="0">
                          <a:solidFill>
                            <a:srgbClr val="104F75"/>
                          </a:solidFill>
                          <a:effectLst/>
                          <a:latin typeface="+mn-lt"/>
                        </a:rPr>
                        <a:t>1. butchers</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latin typeface="+mn-lt"/>
                        </a:rPr>
                        <a:t>a. un </a:t>
                      </a:r>
                      <a:r>
                        <a:rPr lang="en-GB" sz="2000" b="0" dirty="0" err="1">
                          <a:solidFill>
                            <a:srgbClr val="104F75"/>
                          </a:solidFill>
                          <a:effectLst/>
                          <a:latin typeface="+mn-lt"/>
                        </a:rPr>
                        <a:t>lugar</a:t>
                      </a:r>
                      <a:r>
                        <a:rPr lang="en-GB" sz="2000" b="0" dirty="0">
                          <a:solidFill>
                            <a:srgbClr val="104F75"/>
                          </a:solidFill>
                          <a:effectLst/>
                          <a:latin typeface="+mn-lt"/>
                        </a:rPr>
                        <a:t> </a:t>
                      </a:r>
                      <a:r>
                        <a:rPr lang="en-GB" sz="2000" b="0" dirty="0" err="1">
                          <a:solidFill>
                            <a:srgbClr val="104F75"/>
                          </a:solidFill>
                          <a:effectLst/>
                          <a:latin typeface="+mn-lt"/>
                        </a:rPr>
                        <a:t>donde</a:t>
                      </a:r>
                      <a:r>
                        <a:rPr lang="en-GB" sz="2000" b="0" dirty="0">
                          <a:solidFill>
                            <a:srgbClr val="104F75"/>
                          </a:solidFill>
                          <a:effectLst/>
                          <a:latin typeface="+mn-lt"/>
                        </a:rPr>
                        <a:t> </a:t>
                      </a:r>
                      <a:r>
                        <a:rPr lang="en-GB" sz="2000" b="0" dirty="0" err="1">
                          <a:solidFill>
                            <a:srgbClr val="104F75"/>
                          </a:solidFill>
                          <a:effectLst/>
                          <a:latin typeface="+mn-lt"/>
                        </a:rPr>
                        <a:t>puedes</a:t>
                      </a:r>
                      <a:r>
                        <a:rPr lang="en-GB" sz="2000" b="0" dirty="0">
                          <a:solidFill>
                            <a:srgbClr val="104F75"/>
                          </a:solidFill>
                          <a:effectLst/>
                          <a:latin typeface="+mn-lt"/>
                        </a:rPr>
                        <a:t> </a:t>
                      </a:r>
                      <a:r>
                        <a:rPr lang="en-GB" sz="2000" b="0" dirty="0" err="1">
                          <a:solidFill>
                            <a:srgbClr val="104F75"/>
                          </a:solidFill>
                          <a:effectLst/>
                          <a:latin typeface="+mn-lt"/>
                        </a:rPr>
                        <a:t>desayunar</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b. </a:t>
                      </a:r>
                      <a:r>
                        <a:rPr lang="en-GB" sz="2000" b="0" dirty="0" err="1">
                          <a:solidFill>
                            <a:srgbClr val="104F75"/>
                          </a:solidFill>
                          <a:effectLst/>
                          <a:latin typeface="+mn-lt"/>
                        </a:rPr>
                        <a:t>aquí</a:t>
                      </a:r>
                      <a:r>
                        <a:rPr lang="en-GB" sz="2000" b="0" dirty="0">
                          <a:solidFill>
                            <a:srgbClr val="104F75"/>
                          </a:solidFill>
                          <a:effectLst/>
                          <a:latin typeface="+mn-lt"/>
                        </a:rPr>
                        <a:t> </a:t>
                      </a:r>
                      <a:r>
                        <a:rPr lang="en-GB" sz="2000" b="0" dirty="0" err="1">
                          <a:solidFill>
                            <a:srgbClr val="104F75"/>
                          </a:solidFill>
                          <a:effectLst/>
                          <a:latin typeface="+mn-lt"/>
                        </a:rPr>
                        <a:t>puedes</a:t>
                      </a:r>
                      <a:r>
                        <a:rPr lang="en-GB" sz="2000" b="0" dirty="0">
                          <a:solidFill>
                            <a:srgbClr val="104F75"/>
                          </a:solidFill>
                          <a:effectLst/>
                          <a:latin typeface="+mn-lt"/>
                        </a:rPr>
                        <a:t> </a:t>
                      </a:r>
                      <a:r>
                        <a:rPr lang="en-GB" sz="2000" b="0" dirty="0" err="1">
                          <a:solidFill>
                            <a:srgbClr val="104F75"/>
                          </a:solidFill>
                          <a:effectLst/>
                          <a:latin typeface="+mn-lt"/>
                        </a:rPr>
                        <a:t>comprar</a:t>
                      </a:r>
                      <a:r>
                        <a:rPr lang="en-GB" sz="2000" b="0" dirty="0">
                          <a:solidFill>
                            <a:srgbClr val="104F75"/>
                          </a:solidFill>
                          <a:effectLst/>
                          <a:latin typeface="+mn-lt"/>
                        </a:rPr>
                        <a:t> </a:t>
                      </a:r>
                      <a:r>
                        <a:rPr lang="en-GB" sz="2000" b="0" dirty="0" err="1">
                          <a:solidFill>
                            <a:srgbClr val="104F75"/>
                          </a:solidFill>
                          <a:effectLst/>
                          <a:latin typeface="+mn-lt"/>
                        </a:rPr>
                        <a:t>revistas</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c</a:t>
                      </a:r>
                      <a:r>
                        <a:rPr lang="en-GB" sz="2000" b="0">
                          <a:solidFill>
                            <a:srgbClr val="104F75"/>
                          </a:solidFill>
                          <a:effectLst/>
                          <a:latin typeface="+mn-lt"/>
                        </a:rPr>
                        <a:t>. </a:t>
                      </a:r>
                      <a:r>
                        <a:rPr lang="en-GB" sz="2000" b="0" smtClean="0">
                          <a:solidFill>
                            <a:srgbClr val="104F75"/>
                          </a:solidFill>
                          <a:effectLst/>
                          <a:latin typeface="+mn-lt"/>
                        </a:rPr>
                        <a:t>esta </a:t>
                      </a:r>
                      <a:r>
                        <a:rPr lang="en-GB" sz="2000" b="0">
                          <a:solidFill>
                            <a:srgbClr val="104F75"/>
                          </a:solidFill>
                          <a:effectLst/>
                          <a:latin typeface="+mn-lt"/>
                        </a:rPr>
                        <a:t>tienda </a:t>
                      </a:r>
                      <a:r>
                        <a:rPr lang="en-GB" sz="2000" b="0" smtClean="0">
                          <a:solidFill>
                            <a:srgbClr val="104F75"/>
                          </a:solidFill>
                          <a:effectLst/>
                          <a:latin typeface="+mn-lt"/>
                        </a:rPr>
                        <a:t>vende </a:t>
                      </a:r>
                      <a:r>
                        <a:rPr lang="en-GB" sz="2000" b="0" dirty="0">
                          <a:solidFill>
                            <a:srgbClr val="104F75"/>
                          </a:solidFill>
                          <a:effectLst/>
                          <a:latin typeface="+mn-lt"/>
                        </a:rPr>
                        <a:t>carne</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d. los </a:t>
                      </a:r>
                      <a:r>
                        <a:rPr lang="en-GB" sz="2000" b="0" dirty="0" err="1">
                          <a:solidFill>
                            <a:srgbClr val="104F75"/>
                          </a:solidFill>
                          <a:effectLst/>
                          <a:latin typeface="+mn-lt"/>
                        </a:rPr>
                        <a:t>barcos</a:t>
                      </a:r>
                      <a:r>
                        <a:rPr lang="en-GB" sz="2000" b="0" dirty="0">
                          <a:solidFill>
                            <a:srgbClr val="104F75"/>
                          </a:solidFill>
                          <a:effectLst/>
                          <a:latin typeface="+mn-lt"/>
                        </a:rPr>
                        <a:t> </a:t>
                      </a:r>
                      <a:r>
                        <a:rPr lang="en-GB" sz="2000" b="0" dirty="0" err="1">
                          <a:solidFill>
                            <a:srgbClr val="104F75"/>
                          </a:solidFill>
                          <a:effectLst/>
                          <a:latin typeface="+mn-lt"/>
                        </a:rPr>
                        <a:t>salen</a:t>
                      </a:r>
                      <a:r>
                        <a:rPr lang="en-GB" sz="2000" b="0" dirty="0">
                          <a:solidFill>
                            <a:srgbClr val="104F75"/>
                          </a:solidFill>
                          <a:effectLst/>
                          <a:latin typeface="+mn-lt"/>
                        </a:rPr>
                        <a:t> de </a:t>
                      </a:r>
                      <a:r>
                        <a:rPr lang="en-GB" sz="2000" b="0" dirty="0" err="1">
                          <a:solidFill>
                            <a:srgbClr val="104F75"/>
                          </a:solidFill>
                          <a:effectLst/>
                          <a:latin typeface="+mn-lt"/>
                        </a:rPr>
                        <a:t>este</a:t>
                      </a:r>
                      <a:r>
                        <a:rPr lang="en-GB" sz="2000" b="0" dirty="0">
                          <a:solidFill>
                            <a:srgbClr val="104F75"/>
                          </a:solidFill>
                          <a:effectLst/>
                          <a:latin typeface="+mn-lt"/>
                        </a:rPr>
                        <a:t> </a:t>
                      </a:r>
                      <a:r>
                        <a:rPr lang="en-GB" sz="2000" b="0" dirty="0" err="1">
                          <a:solidFill>
                            <a:srgbClr val="104F75"/>
                          </a:solidFill>
                          <a:effectLst/>
                          <a:latin typeface="+mn-lt"/>
                        </a:rPr>
                        <a:t>lugar</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latin typeface="+mn-lt"/>
                        </a:rPr>
                        <a: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38" name="Table 37">
            <a:extLst>
              <a:ext uri="{FF2B5EF4-FFF2-40B4-BE49-F238E27FC236}">
                <a16:creationId xmlns:a16="http://schemas.microsoft.com/office/drawing/2014/main" id="{BABA4C4F-EAD1-4BD2-8DD0-C2571D4CED57}"/>
              </a:ext>
            </a:extLst>
          </p:cNvPr>
          <p:cNvGraphicFramePr>
            <a:graphicFrameLocks noGrp="1"/>
          </p:cNvGraphicFramePr>
          <p:nvPr>
            <p:extLst>
              <p:ext uri="{D42A27DB-BD31-4B8C-83A1-F6EECF244321}">
                <p14:modId xmlns:p14="http://schemas.microsoft.com/office/powerpoint/2010/main" val="2113670641"/>
              </p:ext>
            </p:extLst>
          </p:nvPr>
        </p:nvGraphicFramePr>
        <p:xfrm>
          <a:off x="1169795" y="4713684"/>
          <a:ext cx="9736773" cy="1630680"/>
        </p:xfrm>
        <a:graphic>
          <a:graphicData uri="http://schemas.openxmlformats.org/drawingml/2006/table">
            <a:tbl>
              <a:tblPr firstRow="1" firstCol="1" bandRow="1">
                <a:tableStyleId>{5C22544A-7EE6-4342-B048-85BDC9FD1C3A}</a:tableStyleId>
              </a:tblPr>
              <a:tblGrid>
                <a:gridCol w="2648226">
                  <a:extLst>
                    <a:ext uri="{9D8B030D-6E8A-4147-A177-3AD203B41FA5}">
                      <a16:colId xmlns:a16="http://schemas.microsoft.com/office/drawing/2014/main" val="833318671"/>
                    </a:ext>
                  </a:extLst>
                </a:gridCol>
                <a:gridCol w="6463149">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a:txBody>
                    <a:bodyPr/>
                    <a:lstStyle/>
                    <a:p>
                      <a:pPr>
                        <a:lnSpc>
                          <a:spcPct val="107000"/>
                        </a:lnSpc>
                        <a:spcAft>
                          <a:spcPts val="0"/>
                        </a:spcAft>
                      </a:pPr>
                      <a:r>
                        <a:rPr lang="fr-FR" sz="2000" b="1">
                          <a:solidFill>
                            <a:schemeClr val="accent1">
                              <a:lumMod val="50000"/>
                            </a:schemeClr>
                          </a:solidFill>
                          <a:effectLst/>
                          <a:latin typeface="+mn-lt"/>
                          <a:ea typeface="Times New Roman" panose="02020603050405020304" pitchFamily="18" charset="0"/>
                          <a:cs typeface="Arial" panose="020B0604020202020204" pitchFamily="34" charset="0"/>
                        </a:rPr>
                        <a:t>Word</a:t>
                      </a:r>
                      <a:endParaRPr lang="en-GB" sz="2000">
                        <a:solidFill>
                          <a:schemeClr val="accent1">
                            <a:lumMod val="50000"/>
                          </a:schemeClr>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fr-FR" sz="2000" b="1">
                          <a:solidFill>
                            <a:schemeClr val="accent1">
                              <a:lumMod val="50000"/>
                            </a:schemeClr>
                          </a:solidFill>
                          <a:effectLst/>
                          <a:latin typeface="+mn-lt"/>
                          <a:ea typeface="Times New Roman" panose="02020603050405020304" pitchFamily="18" charset="0"/>
                          <a:cs typeface="Arial" panose="020B0604020202020204" pitchFamily="34" charset="0"/>
                        </a:rPr>
                        <a:t>Definition</a:t>
                      </a:r>
                      <a:endParaRPr lang="en-GB" sz="2000">
                        <a:solidFill>
                          <a:schemeClr val="accent1">
                            <a:lumMod val="50000"/>
                          </a:schemeClr>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001256"/>
                  </a:ext>
                </a:extLst>
              </a:tr>
              <a:tr h="0">
                <a:tc rowSpan="4">
                  <a:txBody>
                    <a:bodyPr/>
                    <a:lstStyle/>
                    <a:p>
                      <a:pPr>
                        <a:lnSpc>
                          <a:spcPct val="107000"/>
                        </a:lnSpc>
                        <a:spcAft>
                          <a:spcPts val="0"/>
                        </a:spcAft>
                      </a:pPr>
                      <a:r>
                        <a:rPr lang="de-DE" sz="2000" b="0" dirty="0">
                          <a:solidFill>
                            <a:srgbClr val="104F75"/>
                          </a:solidFill>
                          <a:effectLst/>
                          <a:latin typeface="+mn-lt"/>
                        </a:rPr>
                        <a:t>2. proud</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latin typeface="+mn-lt"/>
                        </a:rPr>
                        <a:t>a</a:t>
                      </a:r>
                      <a:r>
                        <a:rPr lang="en-GB" sz="2000" b="0">
                          <a:solidFill>
                            <a:srgbClr val="104F75"/>
                          </a:solidFill>
                          <a:effectLst/>
                          <a:latin typeface="+mn-lt"/>
                        </a:rPr>
                        <a:t>. </a:t>
                      </a:r>
                      <a:r>
                        <a:rPr lang="en-GB" sz="2000" b="0" smtClean="0">
                          <a:solidFill>
                            <a:srgbClr val="104F75"/>
                          </a:solidFill>
                          <a:effectLst/>
                          <a:latin typeface="+mn-lt"/>
                        </a:rPr>
                        <a:t>el </a:t>
                      </a:r>
                      <a:r>
                        <a:rPr lang="en-GB" sz="2000" b="0" err="1">
                          <a:solidFill>
                            <a:srgbClr val="104F75"/>
                          </a:solidFill>
                          <a:effectLst/>
                          <a:latin typeface="+mn-lt"/>
                        </a:rPr>
                        <a:t>éxito</a:t>
                      </a:r>
                      <a:r>
                        <a:rPr lang="en-GB" sz="2000" b="0">
                          <a:solidFill>
                            <a:srgbClr val="104F75"/>
                          </a:solidFill>
                          <a:effectLst/>
                          <a:latin typeface="+mn-lt"/>
                        </a:rPr>
                        <a:t> </a:t>
                      </a:r>
                      <a:r>
                        <a:rPr lang="en-GB" sz="2000" b="0" smtClean="0">
                          <a:solidFill>
                            <a:srgbClr val="104F75"/>
                          </a:solidFill>
                          <a:effectLst/>
                          <a:latin typeface="+mn-lt"/>
                        </a:rPr>
                        <a:t>de una persona te da alegría</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b</a:t>
                      </a:r>
                      <a:r>
                        <a:rPr lang="en-GB" sz="2000" b="0">
                          <a:solidFill>
                            <a:srgbClr val="104F75"/>
                          </a:solidFill>
                          <a:effectLst/>
                          <a:latin typeface="+mn-lt"/>
                        </a:rPr>
                        <a:t>. </a:t>
                      </a:r>
                      <a:r>
                        <a:rPr lang="en-GB" sz="2000" b="0" smtClean="0">
                          <a:solidFill>
                            <a:srgbClr val="104F75"/>
                          </a:solidFill>
                          <a:effectLst/>
                          <a:latin typeface="+mn-lt"/>
                        </a:rPr>
                        <a:t>el éxito de una persona te da pena</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c</a:t>
                      </a:r>
                      <a:r>
                        <a:rPr lang="en-GB" sz="2000" b="0">
                          <a:solidFill>
                            <a:srgbClr val="104F75"/>
                          </a:solidFill>
                          <a:effectLst/>
                          <a:latin typeface="+mn-lt"/>
                        </a:rPr>
                        <a:t>.</a:t>
                      </a:r>
                      <a:r>
                        <a:rPr lang="en-GB" sz="2000" b="0" baseline="0">
                          <a:solidFill>
                            <a:srgbClr val="104F75"/>
                          </a:solidFill>
                          <a:effectLst/>
                          <a:latin typeface="+mn-lt"/>
                        </a:rPr>
                        <a:t> </a:t>
                      </a:r>
                      <a:r>
                        <a:rPr lang="en-GB" sz="2000" b="0" baseline="0" smtClean="0">
                          <a:solidFill>
                            <a:srgbClr val="104F75"/>
                          </a:solidFill>
                          <a:effectLst/>
                          <a:latin typeface="+mn-lt"/>
                        </a:rPr>
                        <a:t>el éxito </a:t>
                      </a:r>
                      <a:r>
                        <a:rPr lang="en-GB" sz="2000" b="0" smtClean="0">
                          <a:solidFill>
                            <a:srgbClr val="104F75"/>
                          </a:solidFill>
                          <a:effectLst/>
                          <a:latin typeface="+mn-lt"/>
                        </a:rPr>
                        <a:t>de una persona </a:t>
                      </a:r>
                      <a:r>
                        <a:rPr lang="en-GB" sz="2000" b="0" baseline="0" smtClean="0">
                          <a:solidFill>
                            <a:srgbClr val="104F75"/>
                          </a:solidFill>
                          <a:effectLst/>
                          <a:latin typeface="+mn-lt"/>
                        </a:rPr>
                        <a:t>te da rabia</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latin typeface="+mn-lt"/>
                        </a:rPr>
                        <a:t>d</a:t>
                      </a:r>
                      <a:r>
                        <a:rPr lang="en-GB" sz="2000" b="0">
                          <a:solidFill>
                            <a:srgbClr val="104F75"/>
                          </a:solidFill>
                          <a:effectLst/>
                          <a:latin typeface="+mn-lt"/>
                        </a:rPr>
                        <a:t>.</a:t>
                      </a:r>
                      <a:r>
                        <a:rPr lang="en-GB" sz="2000" b="0" baseline="0">
                          <a:solidFill>
                            <a:srgbClr val="104F75"/>
                          </a:solidFill>
                          <a:effectLst/>
                          <a:latin typeface="+mn-lt"/>
                        </a:rPr>
                        <a:t> </a:t>
                      </a:r>
                      <a:r>
                        <a:rPr lang="en-GB" sz="2000" b="0" baseline="0" smtClean="0">
                          <a:solidFill>
                            <a:srgbClr val="104F75"/>
                          </a:solidFill>
                          <a:effectLst/>
                          <a:latin typeface="+mn-lt"/>
                        </a:rPr>
                        <a:t>el éxito </a:t>
                      </a:r>
                      <a:r>
                        <a:rPr lang="en-GB" sz="2000" b="0" smtClean="0">
                          <a:solidFill>
                            <a:srgbClr val="104F75"/>
                          </a:solidFill>
                          <a:effectLst/>
                          <a:latin typeface="+mn-lt"/>
                        </a:rPr>
                        <a:t>de una persona </a:t>
                      </a:r>
                      <a:r>
                        <a:rPr lang="en-GB" sz="2000" b="0" baseline="0" smtClean="0">
                          <a:solidFill>
                            <a:srgbClr val="104F75"/>
                          </a:solidFill>
                          <a:effectLst/>
                          <a:latin typeface="+mn-lt"/>
                        </a:rPr>
                        <a:t>te da vergüenza</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latin typeface="+mn-lt"/>
                        </a:rPr>
                        <a:t>☐</a:t>
                      </a:r>
                      <a:endParaRPr lang="en-GB" sz="2000" b="0" dirty="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39" name="TextBox 38">
            <a:extLst>
              <a:ext uri="{FF2B5EF4-FFF2-40B4-BE49-F238E27FC236}">
                <a16:creationId xmlns:a16="http://schemas.microsoft.com/office/drawing/2014/main" id="{347EAFBD-661C-4ACF-82CE-F165E9DA43AF}"/>
              </a:ext>
            </a:extLst>
          </p:cNvPr>
          <p:cNvSpPr txBox="1"/>
          <p:nvPr/>
        </p:nvSpPr>
        <p:spPr>
          <a:xfrm>
            <a:off x="10438782" y="3890019"/>
            <a:ext cx="363236" cy="400110"/>
          </a:xfrm>
          <a:prstGeom prst="rect">
            <a:avLst/>
          </a:prstGeom>
          <a:noFill/>
        </p:spPr>
        <p:txBody>
          <a:bodyPr wrap="square" rtlCol="0">
            <a:spAutoFit/>
          </a:bodyPr>
          <a:lstStyle/>
          <a:p>
            <a:pPr algn="l"/>
            <a:r>
              <a:rPr lang="en-GB" sz="2000" dirty="0">
                <a:solidFill>
                  <a:srgbClr val="104F75"/>
                </a:solidFill>
              </a:rPr>
              <a:t>x</a:t>
            </a:r>
          </a:p>
        </p:txBody>
      </p:sp>
      <p:sp>
        <p:nvSpPr>
          <p:cNvPr id="40" name="TextBox 39">
            <a:extLst>
              <a:ext uri="{FF2B5EF4-FFF2-40B4-BE49-F238E27FC236}">
                <a16:creationId xmlns:a16="http://schemas.microsoft.com/office/drawing/2014/main" id="{FE3AC268-EBC8-4D22-844A-27A6AA47E47C}"/>
              </a:ext>
            </a:extLst>
          </p:cNvPr>
          <p:cNvSpPr txBox="1"/>
          <p:nvPr/>
        </p:nvSpPr>
        <p:spPr>
          <a:xfrm>
            <a:off x="10438782" y="4983383"/>
            <a:ext cx="363236" cy="400110"/>
          </a:xfrm>
          <a:prstGeom prst="rect">
            <a:avLst/>
          </a:prstGeom>
          <a:noFill/>
        </p:spPr>
        <p:txBody>
          <a:bodyPr wrap="square" rtlCol="0">
            <a:spAutoFit/>
          </a:bodyPr>
          <a:lstStyle/>
          <a:p>
            <a:pPr algn="l"/>
            <a:r>
              <a:rPr lang="en-GB" sz="2000" dirty="0">
                <a:solidFill>
                  <a:srgbClr val="104F75"/>
                </a:solidFill>
              </a:rPr>
              <a:t>x</a:t>
            </a:r>
          </a:p>
        </p:txBody>
      </p:sp>
      <p:sp>
        <p:nvSpPr>
          <p:cNvPr id="41" name="Rounded Rectangular Callout 8">
            <a:extLst>
              <a:ext uri="{FF2B5EF4-FFF2-40B4-BE49-F238E27FC236}">
                <a16:creationId xmlns:a16="http://schemas.microsoft.com/office/drawing/2014/main" id="{4D208CE7-864C-40A7-B3A5-8CBE8C25C84D}"/>
              </a:ext>
            </a:extLst>
          </p:cNvPr>
          <p:cNvSpPr/>
          <p:nvPr/>
        </p:nvSpPr>
        <p:spPr>
          <a:xfrm>
            <a:off x="9168782" y="659337"/>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is one mark for </a:t>
            </a:r>
            <a:r>
              <a:rPr lang="en-GB" sz="2000"/>
              <a:t>each </a:t>
            </a:r>
            <a:r>
              <a:rPr lang="en-GB" sz="2000" smtClean="0"/>
              <a:t>item.</a:t>
            </a:r>
            <a:endParaRPr lang="en-GB" sz="2000" dirty="0"/>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DC11A9D-8EF9-46B0-BB67-2580025C2F0A}"/>
              </a:ext>
            </a:extLst>
          </p:cNvPr>
          <p:cNvGraphicFramePr>
            <a:graphicFrameLocks noGrp="1"/>
          </p:cNvGraphicFramePr>
          <p:nvPr>
            <p:extLst>
              <p:ext uri="{D42A27DB-BD31-4B8C-83A1-F6EECF244321}">
                <p14:modId xmlns:p14="http://schemas.microsoft.com/office/powerpoint/2010/main" val="4064526226"/>
              </p:ext>
            </p:extLst>
          </p:nvPr>
        </p:nvGraphicFramePr>
        <p:xfrm>
          <a:off x="1087331" y="3099105"/>
          <a:ext cx="9736773" cy="1304544"/>
        </p:xfrm>
        <a:graphic>
          <a:graphicData uri="http://schemas.openxmlformats.org/drawingml/2006/table">
            <a:tbl>
              <a:tblPr firstRow="1" firstCol="1" bandRow="1">
                <a:tableStyleId>{5C22544A-7EE6-4342-B048-85BDC9FD1C3A}</a:tableStyleId>
              </a:tblPr>
              <a:tblGrid>
                <a:gridCol w="2785754">
                  <a:extLst>
                    <a:ext uri="{9D8B030D-6E8A-4147-A177-3AD203B41FA5}">
                      <a16:colId xmlns:a16="http://schemas.microsoft.com/office/drawing/2014/main" val="833318671"/>
                    </a:ext>
                  </a:extLst>
                </a:gridCol>
                <a:gridCol w="6325621">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dirty="0">
                          <a:solidFill>
                            <a:srgbClr val="104F75"/>
                          </a:solidFill>
                          <a:effectLst/>
                        </a:rPr>
                        <a:t>1. un reloj</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papel</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nuevo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cielo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precioso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Reading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1621982"/>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US" sz="2000" b="1" dirty="0">
                <a:solidFill>
                  <a:srgbClr val="115076"/>
                </a:solidFill>
              </a:rPr>
              <a:t>PART B (COLLOCATION)</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US" sz="2000" dirty="0">
                <a:solidFill>
                  <a:srgbClr val="115076"/>
                </a:solidFill>
              </a:rPr>
              <a:t>Put a </a:t>
            </a:r>
            <a:r>
              <a:rPr lang="en-US" sz="2000" b="1" dirty="0">
                <a:solidFill>
                  <a:srgbClr val="115076"/>
                </a:solidFill>
              </a:rPr>
              <a:t>cross (x)</a:t>
            </a:r>
            <a:r>
              <a:rPr lang="en-US" sz="2000" dirty="0">
                <a:solidFill>
                  <a:srgbClr val="115076"/>
                </a:solidFill>
              </a:rPr>
              <a:t> next to </a:t>
            </a:r>
            <a:r>
              <a:rPr lang="en-GB" sz="2000" b="1" dirty="0">
                <a:solidFill>
                  <a:srgbClr val="115076"/>
                </a:solidFill>
              </a:rPr>
              <a:t>all words</a:t>
            </a:r>
            <a:r>
              <a:rPr lang="en-GB" sz="2000" dirty="0">
                <a:solidFill>
                  <a:srgbClr val="115076"/>
                </a:solidFill>
              </a:rPr>
              <a:t> that could appear </a:t>
            </a:r>
            <a:r>
              <a:rPr lang="en-GB" sz="2000" b="1" dirty="0">
                <a:solidFill>
                  <a:srgbClr val="115076"/>
                </a:solidFill>
              </a:rPr>
              <a:t>beside the word in bold in a sentence</a:t>
            </a:r>
          </a:p>
          <a:p>
            <a:r>
              <a:rPr lang="en-US" b="1" dirty="0">
                <a:solidFill>
                  <a:srgbClr val="115076"/>
                </a:solidFill>
              </a:rPr>
              <a:t> </a:t>
            </a:r>
            <a:endParaRPr lang="en-GB" dirty="0">
              <a:solidFill>
                <a:srgbClr val="115076"/>
              </a:solidFill>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a:off x="10361511" y="3999947"/>
            <a:ext cx="363236" cy="400110"/>
          </a:xfrm>
          <a:prstGeom prst="rect">
            <a:avLst/>
          </a:prstGeom>
          <a:noFill/>
        </p:spPr>
        <p:txBody>
          <a:bodyPr wrap="square" rtlCol="0">
            <a:spAutoFit/>
          </a:bodyPr>
          <a:lstStyle/>
          <a:p>
            <a:pPr algn="l"/>
            <a:r>
              <a:rPr lang="en-GB" sz="2000" dirty="0">
                <a:solidFill>
                  <a:srgbClr val="104F75"/>
                </a:solidFill>
              </a:rPr>
              <a:t>x</a:t>
            </a:r>
          </a:p>
        </p:txBody>
      </p:sp>
      <p:graphicFrame>
        <p:nvGraphicFramePr>
          <p:cNvPr id="9" name="Table 8">
            <a:extLst>
              <a:ext uri="{FF2B5EF4-FFF2-40B4-BE49-F238E27FC236}">
                <a16:creationId xmlns:a16="http://schemas.microsoft.com/office/drawing/2014/main" id="{800BE9EE-00BD-4169-BEA0-6A5F1FE641B9}"/>
              </a:ext>
            </a:extLst>
          </p:cNvPr>
          <p:cNvGraphicFramePr>
            <a:graphicFrameLocks noGrp="1"/>
          </p:cNvGraphicFramePr>
          <p:nvPr>
            <p:extLst>
              <p:ext uri="{D42A27DB-BD31-4B8C-83A1-F6EECF244321}">
                <p14:modId xmlns:p14="http://schemas.microsoft.com/office/powerpoint/2010/main" val="2628968846"/>
              </p:ext>
            </p:extLst>
          </p:nvPr>
        </p:nvGraphicFramePr>
        <p:xfrm>
          <a:off x="1087330" y="4693335"/>
          <a:ext cx="9736773" cy="1304544"/>
        </p:xfrm>
        <a:graphic>
          <a:graphicData uri="http://schemas.openxmlformats.org/drawingml/2006/table">
            <a:tbl>
              <a:tblPr firstRow="1" firstCol="1" bandRow="1">
                <a:tableStyleId>{5C22544A-7EE6-4342-B048-85BDC9FD1C3A}</a:tableStyleId>
              </a:tblPr>
              <a:tblGrid>
                <a:gridCol w="2776563">
                  <a:extLst>
                    <a:ext uri="{9D8B030D-6E8A-4147-A177-3AD203B41FA5}">
                      <a16:colId xmlns:a16="http://schemas.microsoft.com/office/drawing/2014/main" val="833318671"/>
                    </a:ext>
                  </a:extLst>
                </a:gridCol>
                <a:gridCol w="6334812">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dirty="0">
                          <a:solidFill>
                            <a:srgbClr val="104F75"/>
                          </a:solidFill>
                          <a:effectLst/>
                        </a:rPr>
                        <a:t>2. un gato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negro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famoso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enojado</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silencio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0" name="TextBox 9">
            <a:extLst>
              <a:ext uri="{FF2B5EF4-FFF2-40B4-BE49-F238E27FC236}">
                <a16:creationId xmlns:a16="http://schemas.microsoft.com/office/drawing/2014/main" id="{4D7A5707-BAC2-46F6-85B1-E4E2D7FA16CD}"/>
              </a:ext>
            </a:extLst>
          </p:cNvPr>
          <p:cNvSpPr txBox="1"/>
          <p:nvPr/>
        </p:nvSpPr>
        <p:spPr>
          <a:xfrm>
            <a:off x="10361511" y="3352125"/>
            <a:ext cx="363236" cy="400110"/>
          </a:xfrm>
          <a:prstGeom prst="rect">
            <a:avLst/>
          </a:prstGeom>
          <a:noFill/>
        </p:spPr>
        <p:txBody>
          <a:bodyPr wrap="square" rtlCol="0">
            <a:spAutoFit/>
          </a:bodyPr>
          <a:lstStyle/>
          <a:p>
            <a:pPr algn="l"/>
            <a:r>
              <a:rPr lang="en-GB" sz="2000" dirty="0">
                <a:solidFill>
                  <a:srgbClr val="104F75"/>
                </a:solidFill>
              </a:rPr>
              <a:t>x</a:t>
            </a:r>
          </a:p>
        </p:txBody>
      </p:sp>
      <p:sp>
        <p:nvSpPr>
          <p:cNvPr id="11" name="TextBox 10">
            <a:extLst>
              <a:ext uri="{FF2B5EF4-FFF2-40B4-BE49-F238E27FC236}">
                <a16:creationId xmlns:a16="http://schemas.microsoft.com/office/drawing/2014/main" id="{54D8CC09-6BA6-40ED-BFD3-FE09E9994FEB}"/>
              </a:ext>
            </a:extLst>
          </p:cNvPr>
          <p:cNvSpPr txBox="1"/>
          <p:nvPr/>
        </p:nvSpPr>
        <p:spPr>
          <a:xfrm>
            <a:off x="10332533" y="4963206"/>
            <a:ext cx="363236" cy="400110"/>
          </a:xfrm>
          <a:prstGeom prst="rect">
            <a:avLst/>
          </a:prstGeom>
          <a:noFill/>
        </p:spPr>
        <p:txBody>
          <a:bodyPr wrap="square" rtlCol="0">
            <a:spAutoFit/>
          </a:bodyPr>
          <a:lstStyle/>
          <a:p>
            <a:pPr algn="l"/>
            <a:r>
              <a:rPr lang="en-GB" sz="2000" dirty="0">
                <a:solidFill>
                  <a:srgbClr val="104F75"/>
                </a:solidFill>
              </a:rPr>
              <a:t>x</a:t>
            </a:r>
          </a:p>
        </p:txBody>
      </p:sp>
      <p:sp>
        <p:nvSpPr>
          <p:cNvPr id="12" name="TextBox 11">
            <a:extLst>
              <a:ext uri="{FF2B5EF4-FFF2-40B4-BE49-F238E27FC236}">
                <a16:creationId xmlns:a16="http://schemas.microsoft.com/office/drawing/2014/main" id="{6B28C82A-35A5-438E-9DB7-ACA76F2EA0D3}"/>
              </a:ext>
            </a:extLst>
          </p:cNvPr>
          <p:cNvSpPr txBox="1"/>
          <p:nvPr/>
        </p:nvSpPr>
        <p:spPr>
          <a:xfrm>
            <a:off x="10350707" y="4628897"/>
            <a:ext cx="363236" cy="400110"/>
          </a:xfrm>
          <a:prstGeom prst="rect">
            <a:avLst/>
          </a:prstGeom>
          <a:noFill/>
        </p:spPr>
        <p:txBody>
          <a:bodyPr wrap="square" rtlCol="0">
            <a:spAutoFit/>
          </a:bodyPr>
          <a:lstStyle/>
          <a:p>
            <a:pPr algn="l"/>
            <a:r>
              <a:rPr lang="en-GB" sz="2000" dirty="0">
                <a:solidFill>
                  <a:srgbClr val="104F75"/>
                </a:solidFill>
              </a:rPr>
              <a:t>x</a:t>
            </a:r>
          </a:p>
        </p:txBody>
      </p:sp>
      <p:sp>
        <p:nvSpPr>
          <p:cNvPr id="13" name="TextBox 12">
            <a:extLst>
              <a:ext uri="{FF2B5EF4-FFF2-40B4-BE49-F238E27FC236}">
                <a16:creationId xmlns:a16="http://schemas.microsoft.com/office/drawing/2014/main" id="{2F2D8EF9-48CB-466D-8EBD-7EC1B14D426C}"/>
              </a:ext>
            </a:extLst>
          </p:cNvPr>
          <p:cNvSpPr txBox="1"/>
          <p:nvPr/>
        </p:nvSpPr>
        <p:spPr>
          <a:xfrm>
            <a:off x="10350707" y="5271627"/>
            <a:ext cx="363236" cy="400110"/>
          </a:xfrm>
          <a:prstGeom prst="rect">
            <a:avLst/>
          </a:prstGeom>
          <a:noFill/>
        </p:spPr>
        <p:txBody>
          <a:bodyPr wrap="square" rtlCol="0">
            <a:spAutoFit/>
          </a:bodyPr>
          <a:lstStyle/>
          <a:p>
            <a:pPr algn="l"/>
            <a:r>
              <a:rPr lang="en-GB" sz="2000" dirty="0">
                <a:solidFill>
                  <a:srgbClr val="104F75"/>
                </a:solidFill>
              </a:rPr>
              <a:t>x</a:t>
            </a:r>
          </a:p>
        </p:txBody>
      </p:sp>
      <p:sp>
        <p:nvSpPr>
          <p:cNvPr id="15" name="Rounded Rectangular Callout 13">
            <a:extLst>
              <a:ext uri="{FF2B5EF4-FFF2-40B4-BE49-F238E27FC236}">
                <a16:creationId xmlns:a16="http://schemas.microsoft.com/office/drawing/2014/main" id="{65208EB0-D303-4235-ABBA-8CC240015507}"/>
              </a:ext>
            </a:extLst>
          </p:cNvPr>
          <p:cNvSpPr/>
          <p:nvPr/>
        </p:nvSpPr>
        <p:spPr>
          <a:xfrm>
            <a:off x="8534400" y="528624"/>
            <a:ext cx="3335004" cy="1046831"/>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There </a:t>
            </a:r>
            <a:r>
              <a:rPr lang="en-GB" dirty="0"/>
              <a:t>is one mark for each item (0.5 for each correct meaning </a:t>
            </a:r>
            <a:r>
              <a:rPr lang="en-GB"/>
              <a:t>ticked</a:t>
            </a:r>
            <a:r>
              <a:rPr lang="en-GB" smtClean="0"/>
              <a:t>).</a:t>
            </a:r>
            <a:endParaRPr lang="en-GB" dirty="0"/>
          </a:p>
        </p:txBody>
      </p:sp>
    </p:spTree>
    <p:extLst>
      <p:ext uri="{BB962C8B-B14F-4D97-AF65-F5344CB8AC3E}">
        <p14:creationId xmlns:p14="http://schemas.microsoft.com/office/powerpoint/2010/main" val="30044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11" grpId="0"/>
      <p:bldP spid="12" grpId="0"/>
      <p:bldP spid="13"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Reading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1641347"/>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US" sz="2000" b="1" dirty="0">
                <a:solidFill>
                  <a:srgbClr val="115076"/>
                </a:solidFill>
              </a:rPr>
              <a:t>PART C (ASSOCIATION)</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US" sz="2000" dirty="0">
                <a:solidFill>
                  <a:srgbClr val="115076"/>
                </a:solidFill>
              </a:rPr>
              <a:t>Put a </a:t>
            </a:r>
            <a:r>
              <a:rPr lang="en-US" sz="2000" b="1" dirty="0">
                <a:solidFill>
                  <a:srgbClr val="115076"/>
                </a:solidFill>
              </a:rPr>
              <a:t>cross (x)</a:t>
            </a:r>
            <a:r>
              <a:rPr lang="en-US" sz="2000" dirty="0">
                <a:solidFill>
                  <a:srgbClr val="115076"/>
                </a:solidFill>
              </a:rPr>
              <a:t> next to </a:t>
            </a:r>
            <a:r>
              <a:rPr lang="en-GB" sz="2000" dirty="0">
                <a:solidFill>
                  <a:srgbClr val="115076"/>
                </a:solidFill>
              </a:rPr>
              <a:t>the</a:t>
            </a:r>
            <a:r>
              <a:rPr lang="en-GB" sz="2000" b="1" dirty="0">
                <a:solidFill>
                  <a:srgbClr val="115076"/>
                </a:solidFill>
              </a:rPr>
              <a:t> one word </a:t>
            </a:r>
            <a:r>
              <a:rPr lang="en-GB" sz="2000" dirty="0">
                <a:solidFill>
                  <a:srgbClr val="115076"/>
                </a:solidFill>
              </a:rPr>
              <a:t>with the </a:t>
            </a:r>
            <a:r>
              <a:rPr lang="en-GB" sz="2000" b="1" dirty="0">
                <a:solidFill>
                  <a:srgbClr val="115076"/>
                </a:solidFill>
              </a:rPr>
              <a:t>closest related meaning </a:t>
            </a:r>
            <a:r>
              <a:rPr lang="en-GB" sz="2000" dirty="0">
                <a:solidFill>
                  <a:srgbClr val="115076"/>
                </a:solidFill>
              </a:rPr>
              <a:t>to the </a:t>
            </a:r>
            <a:r>
              <a:rPr lang="en-GB" sz="2000" b="1" dirty="0">
                <a:solidFill>
                  <a:srgbClr val="115076"/>
                </a:solidFill>
              </a:rPr>
              <a:t>word </a:t>
            </a:r>
            <a:r>
              <a:rPr lang="en-GB" sz="2000" b="1">
                <a:solidFill>
                  <a:srgbClr val="115076"/>
                </a:solidFill>
              </a:rPr>
              <a:t>in </a:t>
            </a:r>
            <a:r>
              <a:rPr lang="en-GB" sz="2000" b="1" smtClean="0">
                <a:solidFill>
                  <a:srgbClr val="115076"/>
                </a:solidFill>
              </a:rPr>
              <a:t>bold</a:t>
            </a:r>
            <a:r>
              <a:rPr lang="en-US" b="1" smtClean="0">
                <a:solidFill>
                  <a:srgbClr val="115076"/>
                </a:solidFill>
              </a:rPr>
              <a:t>.</a:t>
            </a:r>
            <a:endParaRPr lang="en-GB" dirty="0">
              <a:solidFill>
                <a:srgbClr val="115076"/>
              </a:solidFill>
            </a:endParaRP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10517677" y="4728058"/>
            <a:ext cx="85197" cy="400110"/>
          </a:xfrm>
          <a:prstGeom prst="rect">
            <a:avLst/>
          </a:prstGeom>
          <a:noFill/>
        </p:spPr>
        <p:txBody>
          <a:bodyPr wrap="square" rtlCol="0">
            <a:spAutoFit/>
          </a:bodyPr>
          <a:lstStyle/>
          <a:p>
            <a:pPr algn="l"/>
            <a:r>
              <a:rPr lang="en-GB" sz="2000" dirty="0">
                <a:solidFill>
                  <a:srgbClr val="104F75"/>
                </a:solidFill>
              </a:rPr>
              <a:t>x</a:t>
            </a:r>
          </a:p>
        </p:txBody>
      </p:sp>
      <p:graphicFrame>
        <p:nvGraphicFramePr>
          <p:cNvPr id="8" name="Table 7">
            <a:extLst>
              <a:ext uri="{FF2B5EF4-FFF2-40B4-BE49-F238E27FC236}">
                <a16:creationId xmlns:a16="http://schemas.microsoft.com/office/drawing/2014/main" id="{BDC11A9D-8EF9-46B0-BB67-2580025C2F0A}"/>
              </a:ext>
            </a:extLst>
          </p:cNvPr>
          <p:cNvGraphicFramePr>
            <a:graphicFrameLocks noGrp="1"/>
          </p:cNvGraphicFramePr>
          <p:nvPr>
            <p:extLst>
              <p:ext uri="{D42A27DB-BD31-4B8C-83A1-F6EECF244321}">
                <p14:modId xmlns:p14="http://schemas.microsoft.com/office/powerpoint/2010/main" val="3588322024"/>
              </p:ext>
            </p:extLst>
          </p:nvPr>
        </p:nvGraphicFramePr>
        <p:xfrm>
          <a:off x="1087330" y="3035752"/>
          <a:ext cx="9736773" cy="1304544"/>
        </p:xfrm>
        <a:graphic>
          <a:graphicData uri="http://schemas.openxmlformats.org/drawingml/2006/table">
            <a:tbl>
              <a:tblPr firstRow="1" firstCol="1" bandRow="1">
                <a:tableStyleId>{5C22544A-7EE6-4342-B048-85BDC9FD1C3A}</a:tableStyleId>
              </a:tblPr>
              <a:tblGrid>
                <a:gridCol w="2785754">
                  <a:extLst>
                    <a:ext uri="{9D8B030D-6E8A-4147-A177-3AD203B41FA5}">
                      <a16:colId xmlns:a16="http://schemas.microsoft.com/office/drawing/2014/main" val="833318671"/>
                    </a:ext>
                  </a:extLst>
                </a:gridCol>
                <a:gridCol w="6325621">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dirty="0">
                          <a:solidFill>
                            <a:srgbClr val="104F75"/>
                          </a:solidFill>
                          <a:effectLst/>
                        </a:rPr>
                        <a:t>1. el periódico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la </a:t>
                      </a:r>
                      <a:r>
                        <a:rPr lang="en-GB" sz="2000" b="0" dirty="0" err="1">
                          <a:solidFill>
                            <a:srgbClr val="104F75"/>
                          </a:solidFill>
                          <a:effectLst/>
                        </a:rPr>
                        <a:t>frase</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el </a:t>
                      </a:r>
                      <a:r>
                        <a:rPr lang="en-GB" sz="2000" b="0" dirty="0" err="1">
                          <a:solidFill>
                            <a:srgbClr val="104F75"/>
                          </a:solidFill>
                          <a:effectLst/>
                        </a:rPr>
                        <a:t>idioma</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el </a:t>
                      </a:r>
                      <a:r>
                        <a:rPr lang="en-GB" sz="2000" b="0" dirty="0" err="1">
                          <a:solidFill>
                            <a:srgbClr val="104F75"/>
                          </a:solidFill>
                          <a:effectLst/>
                        </a:rPr>
                        <a:t>mensaje</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las </a:t>
                      </a:r>
                      <a:r>
                        <a:rPr lang="en-GB" sz="2000" b="0" dirty="0" err="1">
                          <a:solidFill>
                            <a:srgbClr val="104F75"/>
                          </a:solidFill>
                          <a:effectLst/>
                        </a:rPr>
                        <a:t>noticias</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9" name="Table 8">
            <a:extLst>
              <a:ext uri="{FF2B5EF4-FFF2-40B4-BE49-F238E27FC236}">
                <a16:creationId xmlns:a16="http://schemas.microsoft.com/office/drawing/2014/main" id="{800BE9EE-00BD-4169-BEA0-6A5F1FE641B9}"/>
              </a:ext>
            </a:extLst>
          </p:cNvPr>
          <p:cNvGraphicFramePr>
            <a:graphicFrameLocks noGrp="1"/>
          </p:cNvGraphicFramePr>
          <p:nvPr>
            <p:extLst>
              <p:ext uri="{D42A27DB-BD31-4B8C-83A1-F6EECF244321}">
                <p14:modId xmlns:p14="http://schemas.microsoft.com/office/powerpoint/2010/main" val="3471557649"/>
              </p:ext>
            </p:extLst>
          </p:nvPr>
        </p:nvGraphicFramePr>
        <p:xfrm>
          <a:off x="1087329" y="4728058"/>
          <a:ext cx="9736773" cy="1304544"/>
        </p:xfrm>
        <a:graphic>
          <a:graphicData uri="http://schemas.openxmlformats.org/drawingml/2006/table">
            <a:tbl>
              <a:tblPr firstRow="1" firstCol="1" bandRow="1">
                <a:tableStyleId>{5C22544A-7EE6-4342-B048-85BDC9FD1C3A}</a:tableStyleId>
              </a:tblPr>
              <a:tblGrid>
                <a:gridCol w="2776563">
                  <a:extLst>
                    <a:ext uri="{9D8B030D-6E8A-4147-A177-3AD203B41FA5}">
                      <a16:colId xmlns:a16="http://schemas.microsoft.com/office/drawing/2014/main" val="833318671"/>
                    </a:ext>
                  </a:extLst>
                </a:gridCol>
                <a:gridCol w="6334812">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dirty="0">
                          <a:solidFill>
                            <a:srgbClr val="104F75"/>
                          </a:solidFill>
                          <a:effectLst/>
                        </a:rPr>
                        <a:t>2. cansado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7000"/>
                        </a:lnSpc>
                        <a:spcAft>
                          <a:spcPts val="0"/>
                        </a:spcAft>
                        <a:buNone/>
                      </a:pPr>
                      <a:r>
                        <a:rPr lang="en-GB" sz="2000" b="0" dirty="0">
                          <a:solidFill>
                            <a:srgbClr val="104F75"/>
                          </a:solidFill>
                          <a:effectLst/>
                        </a:rPr>
                        <a:t>a) </a:t>
                      </a:r>
                      <a:r>
                        <a:rPr lang="en-GB" sz="2000" b="0" dirty="0" err="1">
                          <a:solidFill>
                            <a:srgbClr val="104F75"/>
                          </a:solidFill>
                          <a:effectLst/>
                        </a:rPr>
                        <a:t>dormir</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emocionado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sucio</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a:t>
                      </a:r>
                      <a:r>
                        <a:rPr lang="en-GB" sz="2000" b="0">
                          <a:solidFill>
                            <a:srgbClr val="104F75"/>
                          </a:solidFill>
                          <a:effectLst/>
                        </a:rPr>
                        <a:t>) </a:t>
                      </a:r>
                      <a:r>
                        <a:rPr lang="en-GB" sz="2000" b="0" smtClean="0">
                          <a:solidFill>
                            <a:srgbClr val="104F75"/>
                          </a:solidFill>
                          <a:effectLst/>
                        </a:rPr>
                        <a:t>trabajar</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0" name="TextBox 9">
            <a:extLst>
              <a:ext uri="{FF2B5EF4-FFF2-40B4-BE49-F238E27FC236}">
                <a16:creationId xmlns:a16="http://schemas.microsoft.com/office/drawing/2014/main" id="{4D7A5707-BAC2-46F6-85B1-E4E2D7FA16CD}"/>
              </a:ext>
            </a:extLst>
          </p:cNvPr>
          <p:cNvSpPr txBox="1"/>
          <p:nvPr/>
        </p:nvSpPr>
        <p:spPr>
          <a:xfrm flipH="1">
            <a:off x="10350774" y="3934012"/>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14" name="Rounded Rectangular Callout 8">
            <a:extLst>
              <a:ext uri="{FF2B5EF4-FFF2-40B4-BE49-F238E27FC236}">
                <a16:creationId xmlns:a16="http://schemas.microsoft.com/office/drawing/2014/main" id="{89144AB0-BA24-4A38-B407-C2A64318F032}"/>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96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Reading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1344984"/>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US" sz="2000" b="1" dirty="0">
                <a:solidFill>
                  <a:srgbClr val="115076"/>
                </a:solidFill>
              </a:rPr>
              <a:t>PART D (CATEGORIES)</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Put a </a:t>
            </a:r>
            <a:r>
              <a:rPr lang="en-GB" sz="2000" b="1" dirty="0">
                <a:solidFill>
                  <a:srgbClr val="115076"/>
                </a:solidFill>
              </a:rPr>
              <a:t>cross (x)</a:t>
            </a:r>
            <a:r>
              <a:rPr lang="en-GB" sz="2000" dirty="0">
                <a:solidFill>
                  <a:srgbClr val="115076"/>
                </a:solidFill>
              </a:rPr>
              <a:t> under the word that is the </a:t>
            </a:r>
            <a:r>
              <a:rPr lang="en-GB" sz="2000" b="1" dirty="0">
                <a:solidFill>
                  <a:srgbClr val="115076"/>
                </a:solidFill>
              </a:rPr>
              <a:t>best example</a:t>
            </a:r>
            <a:r>
              <a:rPr lang="en-GB" sz="2000" dirty="0">
                <a:solidFill>
                  <a:srgbClr val="115076"/>
                </a:solidFill>
              </a:rPr>
              <a:t> of the </a:t>
            </a:r>
            <a:r>
              <a:rPr lang="en-GB" sz="2000" b="1" dirty="0">
                <a:solidFill>
                  <a:srgbClr val="115076"/>
                </a:solidFill>
              </a:rPr>
              <a:t>category</a:t>
            </a:r>
            <a:r>
              <a:rPr lang="en-GB" sz="2000" dirty="0">
                <a:solidFill>
                  <a:srgbClr val="115076"/>
                </a:solidFill>
              </a:rPr>
              <a:t> </a:t>
            </a:r>
            <a:r>
              <a:rPr lang="en-GB" sz="2000" b="1" dirty="0">
                <a:solidFill>
                  <a:srgbClr val="115076"/>
                </a:solidFill>
              </a:rPr>
              <a:t>on the left</a:t>
            </a:r>
            <a:r>
              <a:rPr lang="en-GB" sz="2000" dirty="0">
                <a:solidFill>
                  <a:srgbClr val="115076"/>
                </a:solidFill>
              </a:rPr>
              <a:t>. </a:t>
            </a: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4290647" y="5085770"/>
            <a:ext cx="361594"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6141518" y="3727245"/>
            <a:ext cx="333806" cy="400110"/>
          </a:xfrm>
          <a:prstGeom prst="rect">
            <a:avLst/>
          </a:prstGeom>
          <a:noFill/>
        </p:spPr>
        <p:txBody>
          <a:bodyPr wrap="square" rtlCol="0">
            <a:spAutoFit/>
          </a:bodyPr>
          <a:lstStyle/>
          <a:p>
            <a:pPr algn="l"/>
            <a:r>
              <a:rPr lang="en-GB" sz="2000" dirty="0">
                <a:solidFill>
                  <a:srgbClr val="104F75"/>
                </a:solidFill>
              </a:rPr>
              <a:t>x</a:t>
            </a:r>
          </a:p>
        </p:txBody>
      </p:sp>
      <p:graphicFrame>
        <p:nvGraphicFramePr>
          <p:cNvPr id="11" name="Table 10">
            <a:extLst>
              <a:ext uri="{FF2B5EF4-FFF2-40B4-BE49-F238E27FC236}">
                <a16:creationId xmlns:a16="http://schemas.microsoft.com/office/drawing/2014/main" id="{222551E2-98DA-4446-9BF6-D87CC6AFD74B}"/>
              </a:ext>
            </a:extLst>
          </p:cNvPr>
          <p:cNvGraphicFramePr>
            <a:graphicFrameLocks noGrp="1"/>
          </p:cNvGraphicFramePr>
          <p:nvPr>
            <p:extLst>
              <p:ext uri="{D42A27DB-BD31-4B8C-83A1-F6EECF244321}">
                <p14:modId xmlns:p14="http://schemas.microsoft.com/office/powerpoint/2010/main" val="1371201956"/>
              </p:ext>
            </p:extLst>
          </p:nvPr>
        </p:nvGraphicFramePr>
        <p:xfrm>
          <a:off x="1004870" y="3034462"/>
          <a:ext cx="9625029" cy="2566237"/>
        </p:xfrm>
        <a:graphic>
          <a:graphicData uri="http://schemas.openxmlformats.org/drawingml/2006/table">
            <a:tbl>
              <a:tblPr firstRow="1" firstCol="1" bandRow="1">
                <a:tableStyleId>{5C22544A-7EE6-4342-B048-85BDC9FD1C3A}</a:tableStyleId>
              </a:tblPr>
              <a:tblGrid>
                <a:gridCol w="491620">
                  <a:extLst>
                    <a:ext uri="{9D8B030D-6E8A-4147-A177-3AD203B41FA5}">
                      <a16:colId xmlns:a16="http://schemas.microsoft.com/office/drawing/2014/main" val="2987629568"/>
                    </a:ext>
                  </a:extLst>
                </a:gridCol>
                <a:gridCol w="2042459">
                  <a:extLst>
                    <a:ext uri="{9D8B030D-6E8A-4147-A177-3AD203B41FA5}">
                      <a16:colId xmlns:a16="http://schemas.microsoft.com/office/drawing/2014/main" val="793496186"/>
                    </a:ext>
                  </a:extLst>
                </a:gridCol>
                <a:gridCol w="1901229">
                  <a:extLst>
                    <a:ext uri="{9D8B030D-6E8A-4147-A177-3AD203B41FA5}">
                      <a16:colId xmlns:a16="http://schemas.microsoft.com/office/drawing/2014/main" val="938103180"/>
                    </a:ext>
                  </a:extLst>
                </a:gridCol>
                <a:gridCol w="1773408">
                  <a:extLst>
                    <a:ext uri="{9D8B030D-6E8A-4147-A177-3AD203B41FA5}">
                      <a16:colId xmlns:a16="http://schemas.microsoft.com/office/drawing/2014/main" val="2390777630"/>
                    </a:ext>
                  </a:extLst>
                </a:gridCol>
                <a:gridCol w="1861006">
                  <a:extLst>
                    <a:ext uri="{9D8B030D-6E8A-4147-A177-3AD203B41FA5}">
                      <a16:colId xmlns:a16="http://schemas.microsoft.com/office/drawing/2014/main" val="1983527474"/>
                    </a:ext>
                  </a:extLst>
                </a:gridCol>
                <a:gridCol w="1555307">
                  <a:extLst>
                    <a:ext uri="{9D8B030D-6E8A-4147-A177-3AD203B41FA5}">
                      <a16:colId xmlns:a16="http://schemas.microsoft.com/office/drawing/2014/main" val="3172587629"/>
                    </a:ext>
                  </a:extLst>
                </a:gridCol>
              </a:tblGrid>
              <a:tr h="550226">
                <a:tc>
                  <a:txBody>
                    <a:bodyPr/>
                    <a:lstStyle/>
                    <a:p>
                      <a:pPr algn="ctr">
                        <a:lnSpc>
                          <a:spcPct val="107000"/>
                        </a:lnSpc>
                        <a:spcAft>
                          <a:spcPts val="0"/>
                        </a:spcAft>
                      </a:pPr>
                      <a:r>
                        <a:rPr lang="en-US" sz="2000">
                          <a:solidFill>
                            <a:srgbClr val="115076"/>
                          </a:solidFill>
                          <a:effectLst/>
                        </a:rPr>
                        <a:t> </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2000">
                          <a:solidFill>
                            <a:srgbClr val="115076"/>
                          </a:solidFill>
                          <a:effectLst/>
                        </a:rPr>
                        <a:t> </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mitad</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falda</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espejo</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vaso</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281477"/>
                  </a:ext>
                </a:extLst>
              </a:tr>
              <a:tr h="732019">
                <a:tc>
                  <a:txBody>
                    <a:bodyPr/>
                    <a:lstStyle/>
                    <a:p>
                      <a:pPr algn="ctr">
                        <a:lnSpc>
                          <a:spcPct val="150000"/>
                        </a:lnSpc>
                        <a:spcAft>
                          <a:spcPts val="0"/>
                        </a:spcAft>
                      </a:pPr>
                      <a:r>
                        <a:rPr lang="fr-FR"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ropa</a:t>
                      </a:r>
                      <a:endPar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994690"/>
                  </a:ext>
                </a:extLst>
              </a:tr>
              <a:tr h="551973">
                <a:tc>
                  <a:txBody>
                    <a:bodyPr/>
                    <a:lstStyle/>
                    <a:p>
                      <a:pPr algn="ctr">
                        <a:lnSpc>
                          <a:spcPct val="107000"/>
                        </a:lnSpc>
                        <a:spcAft>
                          <a:spcPts val="0"/>
                        </a:spcAft>
                      </a:pPr>
                      <a:r>
                        <a:rPr lang="en-US" sz="2000">
                          <a:solidFill>
                            <a:srgbClr val="115076"/>
                          </a:solidFill>
                          <a:effectLst/>
                        </a:rPr>
                        <a:t> </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2000" b="1">
                          <a:solidFill>
                            <a:srgbClr val="115076"/>
                          </a:solidFill>
                          <a:effectLst/>
                        </a:rPr>
                        <a:t> </a:t>
                      </a:r>
                      <a:endParaRPr lang="en-GB" sz="20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árbol</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ordenador</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zapato</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b="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silla</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978882"/>
                  </a:ext>
                </a:extLst>
              </a:tr>
              <a:tr h="732019">
                <a:tc>
                  <a:txBody>
                    <a:bodyPr/>
                    <a:lstStyle/>
                    <a:p>
                      <a:pPr algn="ctr">
                        <a:lnSpc>
                          <a:spcPct val="150000"/>
                        </a:lnSpc>
                        <a:spcAft>
                          <a:spcPts val="0"/>
                        </a:spcAft>
                      </a:pPr>
                      <a:r>
                        <a:rPr lang="fr-FR"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naturaleza</a:t>
                      </a:r>
                      <a:endPar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a:solidFill>
                            <a:srgbClr val="115076"/>
                          </a:solidFill>
                          <a:effectLst/>
                        </a:rPr>
                        <a:t>☐</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2000" b="0" dirty="0">
                          <a:solidFill>
                            <a:srgbClr val="115076"/>
                          </a:solidFill>
                          <a:effectLst/>
                        </a:rPr>
                        <a:t>☐</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336229"/>
                  </a:ext>
                </a:extLst>
              </a:tr>
            </a:tbl>
          </a:graphicData>
        </a:graphic>
      </p:graphicFrame>
      <p:sp>
        <p:nvSpPr>
          <p:cNvPr id="12" name="Rounded Rectangular Callout 8">
            <a:extLst>
              <a:ext uri="{FF2B5EF4-FFF2-40B4-BE49-F238E27FC236}">
                <a16:creationId xmlns:a16="http://schemas.microsoft.com/office/drawing/2014/main" id="{A37ADF03-BC96-42AA-8898-E7D2BD9CFC7B}"/>
              </a:ext>
            </a:extLst>
          </p:cNvPr>
          <p:cNvSpPr/>
          <p:nvPr/>
        </p:nvSpPr>
        <p:spPr>
          <a:xfrm>
            <a:off x="9289152" y="296863"/>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47442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132EE191-1D92-47F9-A2D4-228DC8D2F04A}"/>
              </a:ext>
            </a:extLst>
          </p:cNvPr>
          <p:cNvGraphicFramePr>
            <a:graphicFrameLocks noGrp="1"/>
          </p:cNvGraphicFramePr>
          <p:nvPr>
            <p:extLst>
              <p:ext uri="{D42A27DB-BD31-4B8C-83A1-F6EECF244321}">
                <p14:modId xmlns:p14="http://schemas.microsoft.com/office/powerpoint/2010/main" val="3009627928"/>
              </p:ext>
            </p:extLst>
          </p:nvPr>
        </p:nvGraphicFramePr>
        <p:xfrm>
          <a:off x="1004869" y="4217294"/>
          <a:ext cx="9736773" cy="978408"/>
        </p:xfrm>
        <a:graphic>
          <a:graphicData uri="http://schemas.openxmlformats.org/drawingml/2006/table">
            <a:tbl>
              <a:tblPr firstRow="1" firstCol="1" bandRow="1">
                <a:tableStyleId>{5C22544A-7EE6-4342-B048-85BDC9FD1C3A}</a:tableStyleId>
              </a:tblPr>
              <a:tblGrid>
                <a:gridCol w="6225924">
                  <a:extLst>
                    <a:ext uri="{9D8B030D-6E8A-4147-A177-3AD203B41FA5}">
                      <a16:colId xmlns:a16="http://schemas.microsoft.com/office/drawing/2014/main" val="381532653"/>
                    </a:ext>
                  </a:extLst>
                </a:gridCol>
                <a:gridCol w="2885451">
                  <a:extLst>
                    <a:ext uri="{9D8B030D-6E8A-4147-A177-3AD203B41FA5}">
                      <a16:colId xmlns:a16="http://schemas.microsoft.com/office/drawing/2014/main" val="627113940"/>
                    </a:ext>
                  </a:extLst>
                </a:gridCol>
                <a:gridCol w="625398">
                  <a:extLst>
                    <a:ext uri="{9D8B030D-6E8A-4147-A177-3AD203B41FA5}">
                      <a16:colId xmlns:a16="http://schemas.microsoft.com/office/drawing/2014/main" val="3057684913"/>
                    </a:ext>
                  </a:extLst>
                </a:gridCol>
              </a:tblGrid>
              <a:tr h="0">
                <a:tc rowSpan="3">
                  <a:txBody>
                    <a:bodyPr/>
                    <a:lstStyle/>
                    <a:p>
                      <a:pPr>
                        <a:lnSpc>
                          <a:spcPct val="107000"/>
                        </a:lnSpc>
                        <a:spcAft>
                          <a:spcPts val="0"/>
                        </a:spcAft>
                      </a:pPr>
                      <a:r>
                        <a:rPr lang="de-DE" sz="2000" b="0" dirty="0">
                          <a:solidFill>
                            <a:srgbClr val="104F75"/>
                          </a:solidFill>
                          <a:effectLst/>
                        </a:rPr>
                        <a:t>2. Es una tarde muy ____________.</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7000"/>
                        </a:lnSpc>
                        <a:spcAft>
                          <a:spcPts val="0"/>
                        </a:spcAft>
                        <a:buNone/>
                      </a:pPr>
                      <a:r>
                        <a:rPr lang="en-GB" sz="2000" b="0" dirty="0">
                          <a:solidFill>
                            <a:srgbClr val="104F75"/>
                          </a:solidFill>
                          <a:effectLst/>
                        </a:rPr>
                        <a:t>a) </a:t>
                      </a:r>
                      <a:r>
                        <a:rPr lang="en-GB" sz="2000" b="0" dirty="0" err="1">
                          <a:solidFill>
                            <a:srgbClr val="104F75"/>
                          </a:solidFill>
                          <a:effectLst/>
                        </a:rPr>
                        <a:t>tranquilidad</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r h="0">
                <a:tc vMerge="1">
                  <a:txBody>
                    <a:bodyPr/>
                    <a:lstStyle/>
                    <a:p>
                      <a:endParaRPr lang="en-GB"/>
                    </a:p>
                  </a:txBody>
                  <a:tcPr/>
                </a:tc>
                <a:tc>
                  <a:txBody>
                    <a:bodyPr/>
                    <a:lstStyle/>
                    <a:p>
                      <a:pPr marL="0" indent="0">
                        <a:lnSpc>
                          <a:spcPct val="107000"/>
                        </a:lnSpc>
                        <a:spcAft>
                          <a:spcPts val="0"/>
                        </a:spcAft>
                        <a:buNone/>
                      </a:pPr>
                      <a:r>
                        <a:rPr lang="en-GB" sz="2000" b="0" dirty="0">
                          <a:solidFill>
                            <a:srgbClr val="104F75"/>
                          </a:solidFill>
                          <a:effectLst/>
                        </a:rPr>
                        <a:t>b) </a:t>
                      </a:r>
                      <a:r>
                        <a:rPr lang="en-GB" sz="2000" b="0" dirty="0" err="1">
                          <a:solidFill>
                            <a:srgbClr val="104F75"/>
                          </a:solidFill>
                          <a:effectLst/>
                        </a:rPr>
                        <a:t>tranquilamente</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408183"/>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tranquila</a:t>
                      </a:r>
                      <a:r>
                        <a:rPr lang="en-GB" sz="2000" b="0" dirty="0">
                          <a:solidFill>
                            <a:srgbClr val="104F75"/>
                          </a:solidFill>
                          <a:effectLst/>
                        </a:rPr>
                        <a:t> </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43394"/>
                  </a:ext>
                </a:extLst>
              </a:tr>
            </a:tbl>
          </a:graphicData>
        </a:graphic>
      </p:graphicFrame>
      <p:graphicFrame>
        <p:nvGraphicFramePr>
          <p:cNvPr id="8" name="Table 7">
            <a:extLst>
              <a:ext uri="{FF2B5EF4-FFF2-40B4-BE49-F238E27FC236}">
                <a16:creationId xmlns:a16="http://schemas.microsoft.com/office/drawing/2014/main" id="{BB2616DD-8FA5-4C3A-AB27-200F74D70E22}"/>
              </a:ext>
            </a:extLst>
          </p:cNvPr>
          <p:cNvGraphicFramePr>
            <a:graphicFrameLocks noGrp="1"/>
          </p:cNvGraphicFramePr>
          <p:nvPr>
            <p:extLst>
              <p:ext uri="{D42A27DB-BD31-4B8C-83A1-F6EECF244321}">
                <p14:modId xmlns:p14="http://schemas.microsoft.com/office/powerpoint/2010/main" val="2053648816"/>
              </p:ext>
            </p:extLst>
          </p:nvPr>
        </p:nvGraphicFramePr>
        <p:xfrm>
          <a:off x="1004870" y="2644057"/>
          <a:ext cx="9736773" cy="978408"/>
        </p:xfrm>
        <a:graphic>
          <a:graphicData uri="http://schemas.openxmlformats.org/drawingml/2006/table">
            <a:tbl>
              <a:tblPr firstRow="1" firstCol="1" bandRow="1">
                <a:tableStyleId>{5C22544A-7EE6-4342-B048-85BDC9FD1C3A}</a:tableStyleId>
              </a:tblPr>
              <a:tblGrid>
                <a:gridCol w="6225924">
                  <a:extLst>
                    <a:ext uri="{9D8B030D-6E8A-4147-A177-3AD203B41FA5}">
                      <a16:colId xmlns:a16="http://schemas.microsoft.com/office/drawing/2014/main" val="381532653"/>
                    </a:ext>
                  </a:extLst>
                </a:gridCol>
                <a:gridCol w="2885451">
                  <a:extLst>
                    <a:ext uri="{9D8B030D-6E8A-4147-A177-3AD203B41FA5}">
                      <a16:colId xmlns:a16="http://schemas.microsoft.com/office/drawing/2014/main" val="627113940"/>
                    </a:ext>
                  </a:extLst>
                </a:gridCol>
                <a:gridCol w="625398">
                  <a:extLst>
                    <a:ext uri="{9D8B030D-6E8A-4147-A177-3AD203B41FA5}">
                      <a16:colId xmlns:a16="http://schemas.microsoft.com/office/drawing/2014/main" val="3057684913"/>
                    </a:ext>
                  </a:extLst>
                </a:gridCol>
              </a:tblGrid>
              <a:tr h="0">
                <a:tc rowSpan="3">
                  <a:txBody>
                    <a:bodyPr/>
                    <a:lstStyle/>
                    <a:p>
                      <a:pPr>
                        <a:lnSpc>
                          <a:spcPct val="107000"/>
                        </a:lnSpc>
                        <a:spcAft>
                          <a:spcPts val="0"/>
                        </a:spcAft>
                      </a:pPr>
                      <a:r>
                        <a:rPr lang="de-DE" sz="2000" b="0" dirty="0">
                          <a:solidFill>
                            <a:srgbClr val="104F75"/>
                          </a:solidFill>
                          <a:effectLst/>
                        </a:rPr>
                        <a:t>1</a:t>
                      </a:r>
                      <a:r>
                        <a:rPr lang="de-DE" sz="2000" b="0">
                          <a:solidFill>
                            <a:srgbClr val="104F75"/>
                          </a:solidFill>
                          <a:effectLst/>
                        </a:rPr>
                        <a:t>. </a:t>
                      </a:r>
                      <a:r>
                        <a:rPr lang="de-DE" sz="2000" b="0" smtClean="0">
                          <a:solidFill>
                            <a:srgbClr val="104F75"/>
                          </a:solidFill>
                          <a:effectLst/>
                        </a:rPr>
                        <a:t>El chico entra </a:t>
                      </a:r>
                      <a:r>
                        <a:rPr lang="de-DE" sz="2000" b="0" dirty="0">
                          <a:solidFill>
                            <a:srgbClr val="104F75"/>
                          </a:solidFill>
                          <a:effectLst/>
                        </a:rPr>
                        <a:t>la clase ______________ .</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7000"/>
                        </a:lnSpc>
                        <a:spcAft>
                          <a:spcPts val="0"/>
                        </a:spcAft>
                        <a:buNone/>
                      </a:pPr>
                      <a:r>
                        <a:rPr lang="en-GB" sz="2000" b="0" dirty="0">
                          <a:solidFill>
                            <a:srgbClr val="104F75"/>
                          </a:solidFill>
                          <a:effectLst/>
                        </a:rPr>
                        <a:t>a) </a:t>
                      </a:r>
                      <a:r>
                        <a:rPr lang="en-GB" sz="2000" b="0" dirty="0" err="1">
                          <a:solidFill>
                            <a:srgbClr val="104F75"/>
                          </a:solidFill>
                          <a:effectLst/>
                        </a:rPr>
                        <a:t>nerviosa</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r h="0">
                <a:tc vMerge="1">
                  <a:txBody>
                    <a:bodyPr/>
                    <a:lstStyle/>
                    <a:p>
                      <a:endParaRPr lang="en-GB"/>
                    </a:p>
                  </a:txBody>
                  <a:tcPr/>
                </a:tc>
                <a:tc>
                  <a:txBody>
                    <a:bodyPr/>
                    <a:lstStyle/>
                    <a:p>
                      <a:pPr marL="0" indent="0">
                        <a:lnSpc>
                          <a:spcPct val="107000"/>
                        </a:lnSpc>
                        <a:spcAft>
                          <a:spcPts val="0"/>
                        </a:spcAft>
                        <a:buNone/>
                      </a:pPr>
                      <a:r>
                        <a:rPr lang="en-GB" sz="2000" b="0" dirty="0">
                          <a:solidFill>
                            <a:srgbClr val="104F75"/>
                          </a:solidFill>
                          <a:effectLst/>
                        </a:rPr>
                        <a:t>b) </a:t>
                      </a:r>
                      <a:r>
                        <a:rPr lang="en-GB" sz="2000" b="0" dirty="0" err="1">
                          <a:solidFill>
                            <a:srgbClr val="104F75"/>
                          </a:solidFill>
                          <a:effectLst/>
                        </a:rPr>
                        <a:t>nerviosamente</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408183"/>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nerviosidad</a:t>
                      </a:r>
                      <a:r>
                        <a:rPr lang="en-GB" sz="2000" b="0" dirty="0">
                          <a:solidFill>
                            <a:srgbClr val="104F75"/>
                          </a:solidFill>
                          <a:effectLst/>
                        </a:rPr>
                        <a:t> </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43394"/>
                  </a:ext>
                </a:extLst>
              </a:tr>
            </a:tbl>
          </a:graphicData>
        </a:graphic>
      </p:graphicFrame>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Reading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1037207"/>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US" sz="2000" b="1" dirty="0">
                <a:solidFill>
                  <a:srgbClr val="115076"/>
                </a:solidFill>
              </a:rPr>
              <a:t>PART E (DERIVATIONAL MORPHOLOGY)</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Put a </a:t>
            </a:r>
            <a:r>
              <a:rPr lang="en-GB" sz="2000" b="1" dirty="0">
                <a:solidFill>
                  <a:srgbClr val="115076"/>
                </a:solidFill>
              </a:rPr>
              <a:t>cross (x)</a:t>
            </a:r>
            <a:r>
              <a:rPr lang="en-GB" sz="2000" dirty="0">
                <a:solidFill>
                  <a:srgbClr val="115076"/>
                </a:solidFill>
              </a:rPr>
              <a:t> next to the one word that best completes the sentence.</a:t>
            </a: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10237810" y="2933206"/>
            <a:ext cx="361594"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10265598" y="4795592"/>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18" name="Rounded Rectangular Callout 8">
            <a:extLst>
              <a:ext uri="{FF2B5EF4-FFF2-40B4-BE49-F238E27FC236}">
                <a16:creationId xmlns:a16="http://schemas.microsoft.com/office/drawing/2014/main" id="{CD60E6A2-73A4-4F1A-9077-CE7DA153E7F3}"/>
              </a:ext>
            </a:extLst>
          </p:cNvPr>
          <p:cNvSpPr/>
          <p:nvPr/>
        </p:nvSpPr>
        <p:spPr>
          <a:xfrm>
            <a:off x="9329404" y="267764"/>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20427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2003625"/>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cs typeface="Arial" panose="020B0604020202020204" pitchFamily="34" charset="0"/>
              </a:rPr>
              <a:t>This part of the test will take around 6.5 minutes</a:t>
            </a:r>
          </a:p>
          <a:p>
            <a:pPr>
              <a:lnSpc>
                <a:spcPct val="107000"/>
              </a:lnSpc>
              <a:spcAft>
                <a:spcPts val="0"/>
              </a:spcAft>
            </a:pPr>
            <a:endParaRPr lang="en-GB" sz="2000" b="1" dirty="0">
              <a:solidFill>
                <a:srgbClr val="104F75"/>
              </a:solidFill>
              <a:latin typeface="Century Gothic" panose="020B0502020202020204" pitchFamily="34" charset="0"/>
              <a:cs typeface="Arial" panose="020B0604020202020204" pitchFamily="34" charset="0"/>
            </a:endParaRPr>
          </a:p>
          <a:p>
            <a:pPr>
              <a:lnSpc>
                <a:spcPct val="107000"/>
              </a:lnSpc>
              <a:spcAft>
                <a:spcPts val="0"/>
              </a:spcAft>
            </a:pPr>
            <a:r>
              <a:rPr lang="en-US" sz="2000" b="1" dirty="0">
                <a:solidFill>
                  <a:srgbClr val="115076"/>
                </a:solidFill>
              </a:rPr>
              <a:t>PART A (VERB FORMS)</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Read the sentences. Put a </a:t>
            </a:r>
            <a:r>
              <a:rPr lang="en-GB" sz="2000" b="1" dirty="0">
                <a:solidFill>
                  <a:srgbClr val="115076"/>
                </a:solidFill>
              </a:rPr>
              <a:t>cross (x)</a:t>
            </a:r>
            <a:r>
              <a:rPr lang="en-GB" sz="2000" dirty="0">
                <a:solidFill>
                  <a:srgbClr val="115076"/>
                </a:solidFill>
              </a:rPr>
              <a:t> next to the person or people the sentence is about.</a:t>
            </a: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1445071" y="5228479"/>
            <a:ext cx="361594"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1498027" y="4141116"/>
            <a:ext cx="333806" cy="400110"/>
          </a:xfrm>
          <a:prstGeom prst="rect">
            <a:avLst/>
          </a:prstGeom>
          <a:noFill/>
        </p:spPr>
        <p:txBody>
          <a:bodyPr wrap="square" rtlCol="0">
            <a:spAutoFit/>
          </a:bodyPr>
          <a:lstStyle/>
          <a:p>
            <a:pPr algn="l"/>
            <a:r>
              <a:rPr lang="en-GB" sz="2000" dirty="0">
                <a:solidFill>
                  <a:srgbClr val="104F75"/>
                </a:solidFill>
              </a:rPr>
              <a:t>x</a:t>
            </a:r>
          </a:p>
        </p:txBody>
      </p:sp>
      <p:graphicFrame>
        <p:nvGraphicFramePr>
          <p:cNvPr id="8" name="Table 7">
            <a:extLst>
              <a:ext uri="{FF2B5EF4-FFF2-40B4-BE49-F238E27FC236}">
                <a16:creationId xmlns:a16="http://schemas.microsoft.com/office/drawing/2014/main" id="{BB2616DD-8FA5-4C3A-AB27-200F74D70E22}"/>
              </a:ext>
            </a:extLst>
          </p:cNvPr>
          <p:cNvGraphicFramePr>
            <a:graphicFrameLocks noGrp="1"/>
          </p:cNvGraphicFramePr>
          <p:nvPr>
            <p:extLst>
              <p:ext uri="{D42A27DB-BD31-4B8C-83A1-F6EECF244321}">
                <p14:modId xmlns:p14="http://schemas.microsoft.com/office/powerpoint/2010/main" val="1800148928"/>
              </p:ext>
            </p:extLst>
          </p:nvPr>
        </p:nvGraphicFramePr>
        <p:xfrm>
          <a:off x="1004869" y="3580673"/>
          <a:ext cx="9355298" cy="1304544"/>
        </p:xfrm>
        <a:graphic>
          <a:graphicData uri="http://schemas.openxmlformats.org/drawingml/2006/table">
            <a:tbl>
              <a:tblPr firstRow="1" firstCol="1" bandRow="1">
                <a:tableStyleId>{5C22544A-7EE6-4342-B048-85BDC9FD1C3A}</a:tableStyleId>
              </a:tblPr>
              <a:tblGrid>
                <a:gridCol w="472239">
                  <a:extLst>
                    <a:ext uri="{9D8B030D-6E8A-4147-A177-3AD203B41FA5}">
                      <a16:colId xmlns:a16="http://schemas.microsoft.com/office/drawing/2014/main" val="63305638"/>
                    </a:ext>
                  </a:extLst>
                </a:gridCol>
                <a:gridCol w="1575581">
                  <a:extLst>
                    <a:ext uri="{9D8B030D-6E8A-4147-A177-3AD203B41FA5}">
                      <a16:colId xmlns:a16="http://schemas.microsoft.com/office/drawing/2014/main" val="381532653"/>
                    </a:ext>
                  </a:extLst>
                </a:gridCol>
                <a:gridCol w="7307478">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I</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you</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he / she</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we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ct val="107000"/>
                        </a:lnSpc>
                        <a:spcAft>
                          <a:spcPts val="0"/>
                        </a:spcAft>
                        <a:buNone/>
                      </a:pP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indent="0" algn="ctr">
                        <a:lnSpc>
                          <a:spcPct val="107000"/>
                        </a:lnSpc>
                        <a:spcAft>
                          <a:spcPts val="0"/>
                        </a:spcAft>
                        <a:buNone/>
                      </a:pP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Hizo</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mucho</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ruido</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2000" b="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smtClean="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clase.</a:t>
                      </a:r>
                      <a:endPar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graphicFrame>
        <p:nvGraphicFramePr>
          <p:cNvPr id="9" name="Table 8">
            <a:extLst>
              <a:ext uri="{FF2B5EF4-FFF2-40B4-BE49-F238E27FC236}">
                <a16:creationId xmlns:a16="http://schemas.microsoft.com/office/drawing/2014/main" id="{5817462F-AC5B-4CE2-B904-E7A90B6C5D08}"/>
              </a:ext>
            </a:extLst>
          </p:cNvPr>
          <p:cNvGraphicFramePr>
            <a:graphicFrameLocks noGrp="1"/>
          </p:cNvGraphicFramePr>
          <p:nvPr>
            <p:extLst>
              <p:ext uri="{D42A27DB-BD31-4B8C-83A1-F6EECF244321}">
                <p14:modId xmlns:p14="http://schemas.microsoft.com/office/powerpoint/2010/main" val="3355581191"/>
              </p:ext>
            </p:extLst>
          </p:nvPr>
        </p:nvGraphicFramePr>
        <p:xfrm>
          <a:off x="1004869" y="4935060"/>
          <a:ext cx="9355298" cy="1304544"/>
        </p:xfrm>
        <a:graphic>
          <a:graphicData uri="http://schemas.openxmlformats.org/drawingml/2006/table">
            <a:tbl>
              <a:tblPr firstRow="1" firstCol="1" bandRow="1">
                <a:tableStyleId>{5C22544A-7EE6-4342-B048-85BDC9FD1C3A}</a:tableStyleId>
              </a:tblPr>
              <a:tblGrid>
                <a:gridCol w="472239">
                  <a:extLst>
                    <a:ext uri="{9D8B030D-6E8A-4147-A177-3AD203B41FA5}">
                      <a16:colId xmlns:a16="http://schemas.microsoft.com/office/drawing/2014/main" val="63305638"/>
                    </a:ext>
                  </a:extLst>
                </a:gridCol>
                <a:gridCol w="1575581">
                  <a:extLst>
                    <a:ext uri="{9D8B030D-6E8A-4147-A177-3AD203B41FA5}">
                      <a16:colId xmlns:a16="http://schemas.microsoft.com/office/drawing/2014/main" val="381532653"/>
                    </a:ext>
                  </a:extLst>
                </a:gridCol>
                <a:gridCol w="7307478">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I</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you</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he / she</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we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ct val="107000"/>
                        </a:lnSpc>
                        <a:spcAft>
                          <a:spcPts val="0"/>
                        </a:spcAft>
                        <a:buNone/>
                      </a:pP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indent="0" algn="ctr">
                        <a:lnSpc>
                          <a:spcPct val="107000"/>
                        </a:lnSpc>
                        <a:spcAft>
                          <a:spcPts val="0"/>
                        </a:spcAft>
                        <a:buNone/>
                      </a:pP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Tienes</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una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botella</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de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agua</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sp>
        <p:nvSpPr>
          <p:cNvPr id="11" name="Rounded Rectangular Callout 8">
            <a:extLst>
              <a:ext uri="{FF2B5EF4-FFF2-40B4-BE49-F238E27FC236}">
                <a16:creationId xmlns:a16="http://schemas.microsoft.com/office/drawing/2014/main" id="{FC84CC0C-89DD-412F-B6B0-112E16DA0465}"/>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0661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1344984"/>
          </a:xfrm>
          <a:prstGeom prst="rect">
            <a:avLst/>
          </a:prstGeom>
        </p:spPr>
        <p:txBody>
          <a:bodyPr wrap="square">
            <a:spAutoFit/>
          </a:bodyPr>
          <a:lstStyle/>
          <a:p>
            <a:pPr>
              <a:lnSpc>
                <a:spcPct val="107000"/>
              </a:lnSpc>
              <a:spcAft>
                <a:spcPts val="0"/>
              </a:spcAft>
            </a:pPr>
            <a:r>
              <a:rPr lang="en-US" sz="2000" b="1" dirty="0">
                <a:solidFill>
                  <a:srgbClr val="115076"/>
                </a:solidFill>
              </a:rPr>
              <a:t>PART B (MODAL VERBS)</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Decide whether </a:t>
            </a:r>
            <a:r>
              <a:rPr lang="en-GB" sz="2000" b="1" dirty="0">
                <a:solidFill>
                  <a:srgbClr val="115076"/>
                </a:solidFill>
              </a:rPr>
              <a:t>a modal verb is missing </a:t>
            </a:r>
            <a:r>
              <a:rPr lang="en-GB" sz="2000" dirty="0">
                <a:solidFill>
                  <a:srgbClr val="115076"/>
                </a:solidFill>
              </a:rPr>
              <a:t>or </a:t>
            </a:r>
            <a:r>
              <a:rPr lang="en-GB" sz="2000" b="1" dirty="0">
                <a:solidFill>
                  <a:srgbClr val="115076"/>
                </a:solidFill>
              </a:rPr>
              <a:t>nothing is missing </a:t>
            </a:r>
            <a:r>
              <a:rPr lang="en-GB" sz="2000" dirty="0">
                <a:solidFill>
                  <a:srgbClr val="115076"/>
                </a:solidFill>
              </a:rPr>
              <a:t>from the start of the sentence. Put a cross (x) next to the correct answer.</a:t>
            </a: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1521125" y="5095229"/>
            <a:ext cx="285540"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1521125" y="3494570"/>
            <a:ext cx="333806" cy="400110"/>
          </a:xfrm>
          <a:prstGeom prst="rect">
            <a:avLst/>
          </a:prstGeom>
          <a:noFill/>
        </p:spPr>
        <p:txBody>
          <a:bodyPr wrap="square" rtlCol="0">
            <a:spAutoFit/>
          </a:bodyPr>
          <a:lstStyle/>
          <a:p>
            <a:pPr algn="l"/>
            <a:r>
              <a:rPr lang="en-GB" sz="2000" dirty="0">
                <a:solidFill>
                  <a:srgbClr val="104F75"/>
                </a:solidFill>
              </a:rPr>
              <a:t>x</a:t>
            </a:r>
          </a:p>
        </p:txBody>
      </p:sp>
      <p:graphicFrame>
        <p:nvGraphicFramePr>
          <p:cNvPr id="8" name="Table 7">
            <a:extLst>
              <a:ext uri="{FF2B5EF4-FFF2-40B4-BE49-F238E27FC236}">
                <a16:creationId xmlns:a16="http://schemas.microsoft.com/office/drawing/2014/main" id="{BB2616DD-8FA5-4C3A-AB27-200F74D70E22}"/>
              </a:ext>
            </a:extLst>
          </p:cNvPr>
          <p:cNvGraphicFramePr>
            <a:graphicFrameLocks noGrp="1"/>
          </p:cNvGraphicFramePr>
          <p:nvPr>
            <p:extLst>
              <p:ext uri="{D42A27DB-BD31-4B8C-83A1-F6EECF244321}">
                <p14:modId xmlns:p14="http://schemas.microsoft.com/office/powerpoint/2010/main" val="1411319160"/>
              </p:ext>
            </p:extLst>
          </p:nvPr>
        </p:nvGraphicFramePr>
        <p:xfrm>
          <a:off x="1004869" y="3580673"/>
          <a:ext cx="9666006" cy="652272"/>
        </p:xfrm>
        <a:graphic>
          <a:graphicData uri="http://schemas.openxmlformats.org/drawingml/2006/table">
            <a:tbl>
              <a:tblPr firstRow="1" firstCol="1" bandRow="1">
                <a:tableStyleId>{5C22544A-7EE6-4342-B048-85BDC9FD1C3A}</a:tableStyleId>
              </a:tblPr>
              <a:tblGrid>
                <a:gridCol w="487923">
                  <a:extLst>
                    <a:ext uri="{9D8B030D-6E8A-4147-A177-3AD203B41FA5}">
                      <a16:colId xmlns:a16="http://schemas.microsoft.com/office/drawing/2014/main" val="63305638"/>
                    </a:ext>
                  </a:extLst>
                </a:gridCol>
                <a:gridCol w="2950586">
                  <a:extLst>
                    <a:ext uri="{9D8B030D-6E8A-4147-A177-3AD203B41FA5}">
                      <a16:colId xmlns:a16="http://schemas.microsoft.com/office/drawing/2014/main" val="381532653"/>
                    </a:ext>
                  </a:extLst>
                </a:gridCol>
                <a:gridCol w="6227497">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Quieren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Nothing is missing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7000"/>
                        </a:lnSpc>
                        <a:spcAft>
                          <a:spcPts val="0"/>
                        </a:spcAft>
                        <a:buNone/>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viajar</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al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este</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de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España</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graphicFrame>
        <p:nvGraphicFramePr>
          <p:cNvPr id="11" name="Table 10">
            <a:extLst>
              <a:ext uri="{FF2B5EF4-FFF2-40B4-BE49-F238E27FC236}">
                <a16:creationId xmlns:a16="http://schemas.microsoft.com/office/drawing/2014/main" id="{BB7644D6-1B0E-4A74-B81E-8A94ADC2F0A2}"/>
              </a:ext>
            </a:extLst>
          </p:cNvPr>
          <p:cNvGraphicFramePr>
            <a:graphicFrameLocks noGrp="1"/>
          </p:cNvGraphicFramePr>
          <p:nvPr>
            <p:extLst>
              <p:ext uri="{D42A27DB-BD31-4B8C-83A1-F6EECF244321}">
                <p14:modId xmlns:p14="http://schemas.microsoft.com/office/powerpoint/2010/main" val="1987437940"/>
              </p:ext>
            </p:extLst>
          </p:nvPr>
        </p:nvGraphicFramePr>
        <p:xfrm>
          <a:off x="1004869" y="4789033"/>
          <a:ext cx="9666006" cy="652272"/>
        </p:xfrm>
        <a:graphic>
          <a:graphicData uri="http://schemas.openxmlformats.org/drawingml/2006/table">
            <a:tbl>
              <a:tblPr firstRow="1" firstCol="1" bandRow="1">
                <a:tableStyleId>{5C22544A-7EE6-4342-B048-85BDC9FD1C3A}</a:tableStyleId>
              </a:tblPr>
              <a:tblGrid>
                <a:gridCol w="487923">
                  <a:extLst>
                    <a:ext uri="{9D8B030D-6E8A-4147-A177-3AD203B41FA5}">
                      <a16:colId xmlns:a16="http://schemas.microsoft.com/office/drawing/2014/main" val="63305638"/>
                    </a:ext>
                  </a:extLst>
                </a:gridCol>
                <a:gridCol w="2950586">
                  <a:extLst>
                    <a:ext uri="{9D8B030D-6E8A-4147-A177-3AD203B41FA5}">
                      <a16:colId xmlns:a16="http://schemas.microsoft.com/office/drawing/2014/main" val="381532653"/>
                    </a:ext>
                  </a:extLst>
                </a:gridCol>
                <a:gridCol w="6227497">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Puedo</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Nothing is missing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7000"/>
                        </a:lnSpc>
                        <a:spcAft>
                          <a:spcPts val="0"/>
                        </a:spcAft>
                        <a:buNone/>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disfruto</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los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partidos</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de </a:t>
                      </a: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fútbol</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con mis amigos.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sp>
        <p:nvSpPr>
          <p:cNvPr id="12" name="Rounded Rectangular Callout 8">
            <a:extLst>
              <a:ext uri="{FF2B5EF4-FFF2-40B4-BE49-F238E27FC236}">
                <a16:creationId xmlns:a16="http://schemas.microsoft.com/office/drawing/2014/main" id="{689D2CD8-E96E-40FE-9541-AACD102A9E45}"/>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6024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04870" y="1229411"/>
            <a:ext cx="9901698" cy="1226170"/>
          </a:xfrm>
          <a:prstGeom prst="rect">
            <a:avLst/>
          </a:prstGeom>
        </p:spPr>
        <p:txBody>
          <a:bodyPr wrap="square">
            <a:spAutoFit/>
          </a:bodyPr>
          <a:lstStyle/>
          <a:p>
            <a:pPr>
              <a:lnSpc>
                <a:spcPct val="107000"/>
              </a:lnSpc>
              <a:spcAft>
                <a:spcPts val="0"/>
              </a:spcAft>
            </a:pPr>
            <a:r>
              <a:rPr lang="en-US" sz="2400" b="1" dirty="0">
                <a:solidFill>
                  <a:srgbClr val="115076"/>
                </a:solidFill>
              </a:rPr>
              <a:t>PART C (</a:t>
            </a:r>
            <a:r>
              <a:rPr lang="en-US" sz="2400" b="1">
                <a:solidFill>
                  <a:srgbClr val="115076"/>
                </a:solidFill>
              </a:rPr>
              <a:t>PERSONAL </a:t>
            </a:r>
            <a:r>
              <a:rPr lang="en-US" sz="2400" b="1" smtClean="0">
                <a:solidFill>
                  <a:srgbClr val="115076"/>
                </a:solidFill>
              </a:rPr>
              <a:t>A)</a:t>
            </a:r>
            <a:endParaRPr lang="en-GB" sz="2400" dirty="0">
              <a:solidFill>
                <a:srgbClr val="115076"/>
              </a:solidFill>
            </a:endParaRPr>
          </a:p>
          <a:p>
            <a:r>
              <a:rPr lang="en-US" sz="2400" b="1" dirty="0">
                <a:solidFill>
                  <a:srgbClr val="115076"/>
                </a:solidFill>
              </a:rPr>
              <a:t> </a:t>
            </a:r>
            <a:endParaRPr lang="en-GB" sz="2400" dirty="0">
              <a:solidFill>
                <a:srgbClr val="115076"/>
              </a:solidFill>
            </a:endParaRPr>
          </a:p>
          <a:p>
            <a:r>
              <a:rPr lang="en-GB" sz="2400" dirty="0">
                <a:solidFill>
                  <a:srgbClr val="115076"/>
                </a:solidFill>
              </a:rPr>
              <a:t>Put a </a:t>
            </a:r>
            <a:r>
              <a:rPr lang="en-GB" sz="2400" b="1" dirty="0">
                <a:solidFill>
                  <a:srgbClr val="115076"/>
                </a:solidFill>
              </a:rPr>
              <a:t>cross (x) </a:t>
            </a:r>
            <a:r>
              <a:rPr lang="en-GB" sz="2400" dirty="0">
                <a:solidFill>
                  <a:srgbClr val="115076"/>
                </a:solidFill>
              </a:rPr>
              <a:t>next to the correct ending for </a:t>
            </a:r>
            <a:r>
              <a:rPr lang="en-GB" sz="2400">
                <a:solidFill>
                  <a:srgbClr val="115076"/>
                </a:solidFill>
              </a:rPr>
              <a:t>each </a:t>
            </a:r>
            <a:r>
              <a:rPr lang="en-GB" sz="2400" smtClean="0">
                <a:solidFill>
                  <a:srgbClr val="115076"/>
                </a:solidFill>
              </a:rPr>
              <a:t>sentence.</a:t>
            </a:r>
            <a:endParaRPr lang="en-GB" sz="2400" dirty="0">
              <a:solidFill>
                <a:srgbClr val="115076"/>
              </a:solidFill>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6660082" y="3123649"/>
            <a:ext cx="285540" cy="400110"/>
          </a:xfrm>
          <a:prstGeom prst="rect">
            <a:avLst/>
          </a:prstGeom>
          <a:noFill/>
        </p:spPr>
        <p:txBody>
          <a:bodyPr wrap="square" rtlCol="0">
            <a:spAutoFit/>
          </a:bodyPr>
          <a:lstStyle/>
          <a:p>
            <a:pPr algn="l"/>
            <a:r>
              <a:rPr lang="en-GB" sz="2000" dirty="0">
                <a:solidFill>
                  <a:schemeClr val="accent1">
                    <a:lumMod val="50000"/>
                  </a:schemeClr>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6660082" y="4091449"/>
            <a:ext cx="333806" cy="400110"/>
          </a:xfrm>
          <a:prstGeom prst="rect">
            <a:avLst/>
          </a:prstGeom>
          <a:noFill/>
        </p:spPr>
        <p:txBody>
          <a:bodyPr wrap="square" rtlCol="0">
            <a:spAutoFit/>
          </a:bodyPr>
          <a:lstStyle/>
          <a:p>
            <a:pPr algn="l"/>
            <a:r>
              <a:rPr lang="en-GB" sz="2000" dirty="0">
                <a:solidFill>
                  <a:schemeClr val="accent1">
                    <a:lumMod val="50000"/>
                  </a:schemeClr>
                </a:solidFill>
              </a:rPr>
              <a:t>x</a:t>
            </a:r>
          </a:p>
        </p:txBody>
      </p:sp>
      <p:sp>
        <p:nvSpPr>
          <p:cNvPr id="3" name="TextBox 2">
            <a:extLst>
              <a:ext uri="{FF2B5EF4-FFF2-40B4-BE49-F238E27FC236}">
                <a16:creationId xmlns:a16="http://schemas.microsoft.com/office/drawing/2014/main" id="{1B11F9BC-C195-4973-B2B0-310607529BE3}"/>
              </a:ext>
            </a:extLst>
          </p:cNvPr>
          <p:cNvSpPr txBox="1"/>
          <p:nvPr/>
        </p:nvSpPr>
        <p:spPr>
          <a:xfrm>
            <a:off x="1004870" y="3052689"/>
            <a:ext cx="2554256" cy="461665"/>
          </a:xfrm>
          <a:prstGeom prst="rect">
            <a:avLst/>
          </a:prstGeom>
          <a:noFill/>
        </p:spPr>
        <p:txBody>
          <a:bodyPr wrap="square" rtlCol="0">
            <a:spAutoFit/>
          </a:bodyPr>
          <a:lstStyle/>
          <a:p>
            <a:pPr algn="l"/>
            <a:r>
              <a:rPr lang="en-GB" sz="2400" dirty="0">
                <a:solidFill>
                  <a:schemeClr val="accent1">
                    <a:lumMod val="50000"/>
                  </a:schemeClr>
                </a:solidFill>
              </a:rPr>
              <a:t>1. Deja el …</a:t>
            </a:r>
          </a:p>
        </p:txBody>
      </p:sp>
      <p:sp>
        <p:nvSpPr>
          <p:cNvPr id="12" name="TextBox 11">
            <a:extLst>
              <a:ext uri="{FF2B5EF4-FFF2-40B4-BE49-F238E27FC236}">
                <a16:creationId xmlns:a16="http://schemas.microsoft.com/office/drawing/2014/main" id="{DD33893E-22B1-4684-BBD4-A046ADC7BADA}"/>
              </a:ext>
            </a:extLst>
          </p:cNvPr>
          <p:cNvSpPr txBox="1"/>
          <p:nvPr/>
        </p:nvSpPr>
        <p:spPr>
          <a:xfrm>
            <a:off x="1004870" y="4100856"/>
            <a:ext cx="2554256" cy="461665"/>
          </a:xfrm>
          <a:prstGeom prst="rect">
            <a:avLst/>
          </a:prstGeom>
          <a:noFill/>
        </p:spPr>
        <p:txBody>
          <a:bodyPr wrap="square" rtlCol="0">
            <a:spAutoFit/>
          </a:bodyPr>
          <a:lstStyle/>
          <a:p>
            <a:pPr algn="l"/>
            <a:r>
              <a:rPr lang="en-GB" sz="2400" dirty="0">
                <a:solidFill>
                  <a:schemeClr val="accent1">
                    <a:lumMod val="50000"/>
                  </a:schemeClr>
                </a:solidFill>
              </a:rPr>
              <a:t>2. </a:t>
            </a:r>
            <a:r>
              <a:rPr lang="en-GB" sz="2400" dirty="0" err="1">
                <a:solidFill>
                  <a:schemeClr val="accent1">
                    <a:lumMod val="50000"/>
                  </a:schemeClr>
                </a:solidFill>
              </a:rPr>
              <a:t>Escucha</a:t>
            </a:r>
            <a:r>
              <a:rPr lang="en-GB" sz="2400" dirty="0">
                <a:solidFill>
                  <a:schemeClr val="accent1">
                    <a:lumMod val="50000"/>
                  </a:schemeClr>
                </a:solidFill>
              </a:rPr>
              <a:t> al…</a:t>
            </a:r>
          </a:p>
        </p:txBody>
      </p:sp>
      <p:sp>
        <p:nvSpPr>
          <p:cNvPr id="13" name="TextBox 12">
            <a:extLst>
              <a:ext uri="{FF2B5EF4-FFF2-40B4-BE49-F238E27FC236}">
                <a16:creationId xmlns:a16="http://schemas.microsoft.com/office/drawing/2014/main" id="{2CDF307D-1F7E-4134-90A8-C2ED7A2976C9}"/>
              </a:ext>
            </a:extLst>
          </p:cNvPr>
          <p:cNvSpPr txBox="1"/>
          <p:nvPr/>
        </p:nvSpPr>
        <p:spPr>
          <a:xfrm>
            <a:off x="3930950" y="3052689"/>
            <a:ext cx="2357308" cy="461665"/>
          </a:xfrm>
          <a:prstGeom prst="rect">
            <a:avLst/>
          </a:prstGeom>
          <a:noFill/>
        </p:spPr>
        <p:txBody>
          <a:bodyPr wrap="square" rtlCol="0">
            <a:spAutoFit/>
          </a:bodyPr>
          <a:lstStyle/>
          <a:p>
            <a:r>
              <a:rPr lang="en-GB" sz="2400" dirty="0">
                <a:solidFill>
                  <a:schemeClr val="accent1">
                    <a:lumMod val="50000"/>
                  </a:schemeClr>
                </a:solidFill>
              </a:rPr>
              <a:t>☐ abogado </a:t>
            </a:r>
          </a:p>
        </p:txBody>
      </p:sp>
      <p:sp>
        <p:nvSpPr>
          <p:cNvPr id="14" name="TextBox 13">
            <a:extLst>
              <a:ext uri="{FF2B5EF4-FFF2-40B4-BE49-F238E27FC236}">
                <a16:creationId xmlns:a16="http://schemas.microsoft.com/office/drawing/2014/main" id="{379536AB-B677-4A14-B9EC-16211319EAA3}"/>
              </a:ext>
            </a:extLst>
          </p:cNvPr>
          <p:cNvSpPr txBox="1"/>
          <p:nvPr/>
        </p:nvSpPr>
        <p:spPr>
          <a:xfrm>
            <a:off x="6566870" y="3052688"/>
            <a:ext cx="2357308" cy="461665"/>
          </a:xfrm>
          <a:prstGeom prst="rect">
            <a:avLst/>
          </a:prstGeom>
          <a:noFill/>
        </p:spPr>
        <p:txBody>
          <a:bodyPr wrap="square" rtlCol="0">
            <a:spAutoFit/>
          </a:bodyPr>
          <a:lstStyle/>
          <a:p>
            <a:r>
              <a:rPr lang="en-GB" sz="2400" dirty="0">
                <a:solidFill>
                  <a:schemeClr val="accent1">
                    <a:lumMod val="50000"/>
                  </a:schemeClr>
                </a:solidFill>
              </a:rPr>
              <a:t>☐ plan </a:t>
            </a:r>
          </a:p>
        </p:txBody>
      </p:sp>
      <p:sp>
        <p:nvSpPr>
          <p:cNvPr id="15" name="TextBox 14">
            <a:extLst>
              <a:ext uri="{FF2B5EF4-FFF2-40B4-BE49-F238E27FC236}">
                <a16:creationId xmlns:a16="http://schemas.microsoft.com/office/drawing/2014/main" id="{A85BC30A-E549-4A0E-AA00-61B2ED0EAF9B}"/>
              </a:ext>
            </a:extLst>
          </p:cNvPr>
          <p:cNvSpPr txBox="1"/>
          <p:nvPr/>
        </p:nvSpPr>
        <p:spPr>
          <a:xfrm>
            <a:off x="3921572" y="4100856"/>
            <a:ext cx="2357308" cy="461665"/>
          </a:xfrm>
          <a:prstGeom prst="rect">
            <a:avLst/>
          </a:prstGeom>
          <a:noFill/>
        </p:spPr>
        <p:txBody>
          <a:bodyPr wrap="square" rtlCol="0">
            <a:spAutoFit/>
          </a:bodyPr>
          <a:lstStyle/>
          <a:p>
            <a:r>
              <a:rPr lang="en-GB" sz="2400" dirty="0">
                <a:solidFill>
                  <a:schemeClr val="accent1">
                    <a:lumMod val="50000"/>
                  </a:schemeClr>
                </a:solidFill>
              </a:rPr>
              <a:t>☐ </a:t>
            </a:r>
            <a:r>
              <a:rPr lang="en-GB" sz="2400" dirty="0" err="1">
                <a:solidFill>
                  <a:schemeClr val="accent1">
                    <a:lumMod val="50000"/>
                  </a:schemeClr>
                </a:solidFill>
              </a:rPr>
              <a:t>músico</a:t>
            </a:r>
            <a:r>
              <a:rPr lang="en-GB" sz="2400" dirty="0">
                <a:solidFill>
                  <a:schemeClr val="accent1">
                    <a:lumMod val="50000"/>
                  </a:schemeClr>
                </a:solidFill>
              </a:rPr>
              <a:t> </a:t>
            </a:r>
          </a:p>
        </p:txBody>
      </p:sp>
      <p:sp>
        <p:nvSpPr>
          <p:cNvPr id="17" name="TextBox 16">
            <a:extLst>
              <a:ext uri="{FF2B5EF4-FFF2-40B4-BE49-F238E27FC236}">
                <a16:creationId xmlns:a16="http://schemas.microsoft.com/office/drawing/2014/main" id="{4ADB6E0D-8C29-4463-A821-945D3514B87E}"/>
              </a:ext>
            </a:extLst>
          </p:cNvPr>
          <p:cNvSpPr txBox="1"/>
          <p:nvPr/>
        </p:nvSpPr>
        <p:spPr>
          <a:xfrm>
            <a:off x="6566870" y="4100855"/>
            <a:ext cx="2357308" cy="461665"/>
          </a:xfrm>
          <a:prstGeom prst="rect">
            <a:avLst/>
          </a:prstGeom>
          <a:noFill/>
        </p:spPr>
        <p:txBody>
          <a:bodyPr wrap="square" rtlCol="0">
            <a:spAutoFit/>
          </a:bodyPr>
          <a:lstStyle/>
          <a:p>
            <a:r>
              <a:rPr lang="en-GB" sz="2400" dirty="0">
                <a:solidFill>
                  <a:schemeClr val="accent1">
                    <a:lumMod val="50000"/>
                  </a:schemeClr>
                </a:solidFill>
              </a:rPr>
              <a:t>☐ </a:t>
            </a:r>
            <a:r>
              <a:rPr lang="en-GB" sz="2400" dirty="0" err="1">
                <a:solidFill>
                  <a:schemeClr val="accent1">
                    <a:lumMod val="50000"/>
                  </a:schemeClr>
                </a:solidFill>
              </a:rPr>
              <a:t>concierto</a:t>
            </a:r>
            <a:r>
              <a:rPr lang="en-GB" sz="2400" dirty="0">
                <a:solidFill>
                  <a:schemeClr val="accent1">
                    <a:lumMod val="50000"/>
                  </a:schemeClr>
                </a:solidFill>
              </a:rPr>
              <a:t> </a:t>
            </a:r>
          </a:p>
        </p:txBody>
      </p:sp>
      <p:sp>
        <p:nvSpPr>
          <p:cNvPr id="18" name="Rounded Rectangular Callout 8">
            <a:extLst>
              <a:ext uri="{FF2B5EF4-FFF2-40B4-BE49-F238E27FC236}">
                <a16:creationId xmlns:a16="http://schemas.microsoft.com/office/drawing/2014/main" id="{87B8CC5E-E45A-43A1-B54B-ECBE67EB623D}"/>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78860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3" grpId="0"/>
      <p:bldP spid="12" grpId="0"/>
      <p:bldP spid="13" grpId="0"/>
      <p:bldP spid="14" grpId="0"/>
      <p:bldP spid="15" grpId="0"/>
      <p:bldP spid="1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Section A: Listening - Phonics</a:t>
            </a:r>
          </a:p>
        </p:txBody>
      </p:sp>
      <p:sp>
        <p:nvSpPr>
          <p:cNvPr id="6" name="TextBox 5">
            <a:extLst>
              <a:ext uri="{FF2B5EF4-FFF2-40B4-BE49-F238E27FC236}">
                <a16:creationId xmlns:a16="http://schemas.microsoft.com/office/drawing/2014/main" id="{EF8CDABB-FE34-9B40-A7AC-9470E22856BF}"/>
              </a:ext>
            </a:extLst>
          </p:cNvPr>
          <p:cNvSpPr txBox="1"/>
          <p:nvPr/>
        </p:nvSpPr>
        <p:spPr>
          <a:xfrm>
            <a:off x="180000" y="1267296"/>
            <a:ext cx="11531354" cy="3847207"/>
          </a:xfrm>
          <a:prstGeom prst="rect">
            <a:avLst/>
          </a:prstGeom>
          <a:noFill/>
        </p:spPr>
        <p:txBody>
          <a:bodyPr wrap="square" rtlCol="0">
            <a:spAutoFit/>
          </a:bodyPr>
          <a:lstStyle/>
          <a:p>
            <a:r>
              <a:rPr lang="en-GB" sz="2000">
                <a:solidFill>
                  <a:srgbClr val="115076"/>
                </a:solidFill>
              </a:rPr>
              <a:t>This part of the test will take around </a:t>
            </a:r>
            <a:r>
              <a:rPr lang="en-GB" sz="2000" b="1">
                <a:solidFill>
                  <a:srgbClr val="115076"/>
                </a:solidFill>
              </a:rPr>
              <a:t>3 minutes</a:t>
            </a:r>
            <a:r>
              <a:rPr lang="en-GB" sz="2000">
                <a:solidFill>
                  <a:srgbClr val="115076"/>
                </a:solidFill>
              </a:rPr>
              <a:t>. You will hear the Spanish words listed below. </a:t>
            </a:r>
            <a:endParaRPr lang="en-GB" sz="2000" b="1" smtClean="0">
              <a:solidFill>
                <a:srgbClr val="115076"/>
              </a:solidFill>
            </a:endParaRPr>
          </a:p>
          <a:p>
            <a:endParaRPr lang="en-GB" sz="2000" b="1">
              <a:solidFill>
                <a:srgbClr val="115076"/>
              </a:solidFill>
            </a:endParaRPr>
          </a:p>
          <a:p>
            <a:r>
              <a:rPr lang="en-GB" sz="2000" b="1" smtClean="0">
                <a:solidFill>
                  <a:srgbClr val="115076"/>
                </a:solidFill>
              </a:rPr>
              <a:t>Part </a:t>
            </a:r>
            <a:r>
              <a:rPr lang="en-GB" sz="2000" b="1" dirty="0">
                <a:solidFill>
                  <a:srgbClr val="115076"/>
                </a:solidFill>
              </a:rPr>
              <a:t>A: (PHONICS) </a:t>
            </a:r>
            <a:r>
              <a:rPr lang="en-GB" sz="2000" dirty="0">
                <a:solidFill>
                  <a:srgbClr val="115076"/>
                </a:solidFill>
              </a:rPr>
              <a:t>Complete the spelling of each word by filling in the missing letters. </a:t>
            </a:r>
            <a:r>
              <a:rPr lang="en-GB" sz="2000" b="1" dirty="0">
                <a:solidFill>
                  <a:srgbClr val="115076"/>
                </a:solidFill>
              </a:rPr>
              <a:t>Each dash (_) represents one missing letter. </a:t>
            </a:r>
            <a:endParaRPr lang="en-GB" sz="2000" dirty="0">
              <a:solidFill>
                <a:srgbClr val="115076"/>
              </a:solidFill>
            </a:endParaRPr>
          </a:p>
          <a:p>
            <a:r>
              <a:rPr lang="en-GB" sz="2000" dirty="0">
                <a:solidFill>
                  <a:srgbClr val="115076"/>
                </a:solidFill>
              </a:rPr>
              <a:t> </a:t>
            </a:r>
          </a:p>
          <a:p>
            <a:r>
              <a:rPr lang="en-GB" sz="2000" dirty="0">
                <a:solidFill>
                  <a:srgbClr val="115076"/>
                </a:solidFill>
              </a:rPr>
              <a:t>For some of the words you hear, there may be more than one way of spelling them.  </a:t>
            </a:r>
          </a:p>
          <a:p>
            <a:r>
              <a:rPr lang="en-GB" sz="2000" dirty="0">
                <a:solidFill>
                  <a:srgbClr val="115076"/>
                </a:solidFill>
              </a:rPr>
              <a:t>Just type in any one possible spelling for each word. </a:t>
            </a:r>
          </a:p>
          <a:p>
            <a:r>
              <a:rPr lang="en-GB" sz="2000" dirty="0">
                <a:solidFill>
                  <a:srgbClr val="115076"/>
                </a:solidFill>
              </a:rPr>
              <a:t> </a:t>
            </a:r>
          </a:p>
          <a:p>
            <a:r>
              <a:rPr lang="en-GB" sz="2000" dirty="0">
                <a:solidFill>
                  <a:srgbClr val="115076"/>
                </a:solidFill>
              </a:rPr>
              <a:t>The aim is to see how you write the sounds that you hear. You won’t know these words. Don’t worry – just do your best! </a:t>
            </a:r>
          </a:p>
          <a:p>
            <a:r>
              <a:rPr lang="en-GB" sz="2000" dirty="0">
                <a:solidFill>
                  <a:srgbClr val="115076"/>
                </a:solidFill>
              </a:rPr>
              <a:t> </a:t>
            </a:r>
          </a:p>
          <a:p>
            <a:r>
              <a:rPr lang="en-GB" sz="2000" dirty="0">
                <a:solidFill>
                  <a:srgbClr val="115076"/>
                </a:solidFill>
              </a:rPr>
              <a:t>You will hear each word</a:t>
            </a:r>
            <a:r>
              <a:rPr lang="en-GB" sz="2000" b="1" dirty="0">
                <a:solidFill>
                  <a:srgbClr val="115076"/>
                </a:solidFill>
              </a:rPr>
              <a:t> twice</a:t>
            </a:r>
            <a:r>
              <a:rPr lang="en-GB" sz="2400" dirty="0">
                <a:solidFill>
                  <a:srgbClr val="115076"/>
                </a:solidFill>
              </a:rPr>
              <a:t>.  </a:t>
            </a:r>
          </a:p>
        </p:txBody>
      </p:sp>
      <p:sp>
        <p:nvSpPr>
          <p:cNvPr id="7" name="Action Button: Custom 16">
            <a:hlinkClick r:id="" action="ppaction://noaction" highlightClick="1">
              <a:snd r:embed="rId4" name="1 cuenca.wav"/>
            </a:hlinkClick>
            <a:extLst>
              <a:ext uri="{FF2B5EF4-FFF2-40B4-BE49-F238E27FC236}">
                <a16:creationId xmlns:a16="http://schemas.microsoft.com/office/drawing/2014/main" id="{04CAE945-66A8-413B-BC45-78AA318FE7D8}"/>
              </a:ext>
            </a:extLst>
          </p:cNvPr>
          <p:cNvSpPr/>
          <p:nvPr/>
        </p:nvSpPr>
        <p:spPr>
          <a:xfrm>
            <a:off x="313657" y="51145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 jinete.wav"/>
            </a:hlinkClick>
            <a:extLst>
              <a:ext uri="{FF2B5EF4-FFF2-40B4-BE49-F238E27FC236}">
                <a16:creationId xmlns:a16="http://schemas.microsoft.com/office/drawing/2014/main" id="{6EC677BC-9B86-450D-8DAB-34AEA457EAD7}"/>
              </a:ext>
            </a:extLst>
          </p:cNvPr>
          <p:cNvSpPr/>
          <p:nvPr/>
        </p:nvSpPr>
        <p:spPr>
          <a:xfrm>
            <a:off x="327945" y="572862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a:extLst>
              <a:ext uri="{FF2B5EF4-FFF2-40B4-BE49-F238E27FC236}">
                <a16:creationId xmlns:a16="http://schemas.microsoft.com/office/drawing/2014/main" id="{7CC0312E-47F9-4FC2-A488-FB10A845DF3E}"/>
              </a:ext>
            </a:extLst>
          </p:cNvPr>
          <p:cNvSpPr txBox="1"/>
          <p:nvPr/>
        </p:nvSpPr>
        <p:spPr>
          <a:xfrm>
            <a:off x="1117599" y="5122206"/>
            <a:ext cx="1811215" cy="400110"/>
          </a:xfrm>
          <a:prstGeom prst="rect">
            <a:avLst/>
          </a:prstGeom>
          <a:noFill/>
        </p:spPr>
        <p:txBody>
          <a:bodyPr wrap="square" rtlCol="0">
            <a:spAutoFit/>
          </a:bodyPr>
          <a:lstStyle/>
          <a:p>
            <a:pPr algn="l"/>
            <a:r>
              <a:rPr lang="en-GB" sz="2000" dirty="0">
                <a:solidFill>
                  <a:schemeClr val="accent1">
                    <a:lumMod val="50000"/>
                  </a:schemeClr>
                </a:solidFill>
              </a:rPr>
              <a:t>_ _ _</a:t>
            </a:r>
            <a:r>
              <a:rPr lang="en-GB" sz="2000" dirty="0" err="1">
                <a:solidFill>
                  <a:schemeClr val="accent1">
                    <a:lumMod val="50000"/>
                  </a:schemeClr>
                </a:solidFill>
              </a:rPr>
              <a:t>nca</a:t>
            </a:r>
            <a:endParaRPr lang="en-GB" sz="2000" dirty="0">
              <a:solidFill>
                <a:schemeClr val="accent1">
                  <a:lumMod val="50000"/>
                </a:schemeClr>
              </a:solidFill>
            </a:endParaRPr>
          </a:p>
        </p:txBody>
      </p:sp>
      <p:sp>
        <p:nvSpPr>
          <p:cNvPr id="9" name="TextBox 8">
            <a:extLst>
              <a:ext uri="{FF2B5EF4-FFF2-40B4-BE49-F238E27FC236}">
                <a16:creationId xmlns:a16="http://schemas.microsoft.com/office/drawing/2014/main" id="{F3A4DA09-2059-4083-8B7F-877DD17D9486}"/>
              </a:ext>
            </a:extLst>
          </p:cNvPr>
          <p:cNvSpPr txBox="1"/>
          <p:nvPr/>
        </p:nvSpPr>
        <p:spPr>
          <a:xfrm>
            <a:off x="3237517" y="5122206"/>
            <a:ext cx="3329353" cy="400110"/>
          </a:xfrm>
          <a:prstGeom prst="rect">
            <a:avLst/>
          </a:prstGeom>
          <a:noFill/>
        </p:spPr>
        <p:txBody>
          <a:bodyPr wrap="square" rtlCol="0">
            <a:spAutoFit/>
          </a:bodyPr>
          <a:lstStyle/>
          <a:p>
            <a:pPr algn="l"/>
            <a:r>
              <a:rPr lang="en-GB" sz="2000" dirty="0">
                <a:solidFill>
                  <a:schemeClr val="accent1">
                    <a:lumMod val="50000"/>
                  </a:schemeClr>
                </a:solidFill>
              </a:rPr>
              <a:t>Answer: </a:t>
            </a:r>
            <a:r>
              <a:rPr lang="en-GB" sz="2000" dirty="0" err="1">
                <a:solidFill>
                  <a:schemeClr val="accent1">
                    <a:lumMod val="50000"/>
                  </a:schemeClr>
                </a:solidFill>
              </a:rPr>
              <a:t>cuenca</a:t>
            </a:r>
            <a:endParaRPr lang="en-GB" sz="2000" dirty="0">
              <a:solidFill>
                <a:schemeClr val="accent1">
                  <a:lumMod val="50000"/>
                </a:schemeClr>
              </a:solidFill>
            </a:endParaRPr>
          </a:p>
        </p:txBody>
      </p:sp>
      <p:sp>
        <p:nvSpPr>
          <p:cNvPr id="10" name="TextBox 9">
            <a:extLst>
              <a:ext uri="{FF2B5EF4-FFF2-40B4-BE49-F238E27FC236}">
                <a16:creationId xmlns:a16="http://schemas.microsoft.com/office/drawing/2014/main" id="{9711EA63-E36D-4344-895A-17592F837966}"/>
              </a:ext>
            </a:extLst>
          </p:cNvPr>
          <p:cNvSpPr txBox="1"/>
          <p:nvPr/>
        </p:nvSpPr>
        <p:spPr>
          <a:xfrm>
            <a:off x="1117599" y="5728625"/>
            <a:ext cx="1811215" cy="400110"/>
          </a:xfrm>
          <a:prstGeom prst="rect">
            <a:avLst/>
          </a:prstGeom>
          <a:noFill/>
        </p:spPr>
        <p:txBody>
          <a:bodyPr wrap="square" rtlCol="0">
            <a:spAutoFit/>
          </a:bodyPr>
          <a:lstStyle/>
          <a:p>
            <a:pPr algn="l"/>
            <a:r>
              <a:rPr lang="en-GB" sz="2000" dirty="0">
                <a:solidFill>
                  <a:schemeClr val="accent1">
                    <a:lumMod val="50000"/>
                  </a:schemeClr>
                </a:solidFill>
              </a:rPr>
              <a:t>_ </a:t>
            </a:r>
            <a:r>
              <a:rPr lang="en-GB" sz="2000" dirty="0" err="1">
                <a:solidFill>
                  <a:schemeClr val="accent1">
                    <a:lumMod val="50000"/>
                  </a:schemeClr>
                </a:solidFill>
              </a:rPr>
              <a:t>inete</a:t>
            </a:r>
            <a:endParaRPr lang="en-GB" sz="2000" dirty="0">
              <a:solidFill>
                <a:schemeClr val="accent1">
                  <a:lumMod val="50000"/>
                </a:schemeClr>
              </a:solidFill>
            </a:endParaRPr>
          </a:p>
        </p:txBody>
      </p:sp>
      <p:sp>
        <p:nvSpPr>
          <p:cNvPr id="11" name="TextBox 10">
            <a:extLst>
              <a:ext uri="{FF2B5EF4-FFF2-40B4-BE49-F238E27FC236}">
                <a16:creationId xmlns:a16="http://schemas.microsoft.com/office/drawing/2014/main" id="{54E3A273-93A6-4C66-A40E-5688D71146A3}"/>
              </a:ext>
            </a:extLst>
          </p:cNvPr>
          <p:cNvSpPr txBox="1"/>
          <p:nvPr/>
        </p:nvSpPr>
        <p:spPr>
          <a:xfrm>
            <a:off x="3233732" y="5718743"/>
            <a:ext cx="3329353" cy="400110"/>
          </a:xfrm>
          <a:prstGeom prst="rect">
            <a:avLst/>
          </a:prstGeom>
          <a:noFill/>
        </p:spPr>
        <p:txBody>
          <a:bodyPr wrap="square" rtlCol="0">
            <a:spAutoFit/>
          </a:bodyPr>
          <a:lstStyle/>
          <a:p>
            <a:pPr algn="l"/>
            <a:r>
              <a:rPr lang="en-GB" sz="2000" dirty="0">
                <a:solidFill>
                  <a:schemeClr val="accent1">
                    <a:lumMod val="50000"/>
                  </a:schemeClr>
                </a:solidFill>
              </a:rPr>
              <a:t>Answer: </a:t>
            </a:r>
            <a:r>
              <a:rPr lang="en-GB" sz="2000" dirty="0" err="1">
                <a:solidFill>
                  <a:schemeClr val="accent1">
                    <a:lumMod val="50000"/>
                  </a:schemeClr>
                </a:solidFill>
              </a:rPr>
              <a:t>jinete</a:t>
            </a:r>
            <a:endParaRPr lang="en-GB" sz="2000" dirty="0">
              <a:solidFill>
                <a:schemeClr val="accent1">
                  <a:lumMod val="50000"/>
                </a:schemeClr>
              </a:solidFill>
            </a:endParaRPr>
          </a:p>
        </p:txBody>
      </p:sp>
      <p:sp>
        <p:nvSpPr>
          <p:cNvPr id="14" name="Rounded Rectangular Callout 8">
            <a:extLst>
              <a:ext uri="{FF2B5EF4-FFF2-40B4-BE49-F238E27FC236}">
                <a16:creationId xmlns:a16="http://schemas.microsoft.com/office/drawing/2014/main" id="{278015FA-7485-4412-B2CC-9869209E271D}"/>
              </a:ext>
            </a:extLst>
          </p:cNvPr>
          <p:cNvSpPr/>
          <p:nvPr/>
        </p:nvSpPr>
        <p:spPr>
          <a:xfrm>
            <a:off x="7837854" y="4341894"/>
            <a:ext cx="2540000" cy="1074729"/>
          </a:xfrm>
          <a:prstGeom prst="wedgeRoundRectCallout">
            <a:avLst>
              <a:gd name="adj1" fmla="val -19833"/>
              <a:gd name="adj2" fmla="val -59214"/>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8938" y="1366903"/>
            <a:ext cx="9901698" cy="1333570"/>
          </a:xfrm>
          <a:prstGeom prst="rect">
            <a:avLst/>
          </a:prstGeom>
        </p:spPr>
        <p:txBody>
          <a:bodyPr wrap="square">
            <a:spAutoFit/>
          </a:bodyPr>
          <a:lstStyle/>
          <a:p>
            <a:pPr>
              <a:lnSpc>
                <a:spcPct val="107000"/>
              </a:lnSpc>
              <a:spcAft>
                <a:spcPts val="0"/>
              </a:spcAft>
            </a:pPr>
            <a:r>
              <a:rPr lang="en-US" sz="2000" b="1" dirty="0">
                <a:solidFill>
                  <a:schemeClr val="accent1">
                    <a:lumMod val="50000"/>
                  </a:schemeClr>
                </a:solidFill>
              </a:rPr>
              <a:t>PART D (</a:t>
            </a:r>
            <a:r>
              <a:rPr lang="en-US" sz="2000" b="1">
                <a:solidFill>
                  <a:schemeClr val="accent1">
                    <a:lumMod val="50000"/>
                  </a:schemeClr>
                </a:solidFill>
              </a:rPr>
              <a:t>WORD </a:t>
            </a:r>
            <a:r>
              <a:rPr lang="en-US" sz="2000" b="1" smtClean="0">
                <a:solidFill>
                  <a:schemeClr val="accent1">
                    <a:lumMod val="50000"/>
                  </a:schemeClr>
                </a:solidFill>
              </a:rPr>
              <a:t>ORDER)</a:t>
            </a:r>
            <a:endParaRPr lang="en-GB" sz="2000" dirty="0">
              <a:solidFill>
                <a:schemeClr val="accent1">
                  <a:lumMod val="50000"/>
                </a:schemeClr>
              </a:solidFill>
            </a:endParaRPr>
          </a:p>
          <a:p>
            <a:r>
              <a:rPr lang="en-US" sz="2000" b="1" dirty="0">
                <a:solidFill>
                  <a:schemeClr val="accent1">
                    <a:lumMod val="50000"/>
                  </a:schemeClr>
                </a:solidFill>
              </a:rPr>
              <a:t> </a:t>
            </a:r>
            <a:endParaRPr lang="en-GB" sz="2000" dirty="0">
              <a:solidFill>
                <a:schemeClr val="accent1">
                  <a:lumMod val="50000"/>
                </a:schemeClr>
              </a:solidFill>
            </a:endParaRPr>
          </a:p>
          <a:p>
            <a:r>
              <a:rPr lang="en-GB" sz="2000" dirty="0">
                <a:solidFill>
                  <a:schemeClr val="accent1">
                    <a:lumMod val="50000"/>
                  </a:schemeClr>
                </a:solidFill>
              </a:rPr>
              <a:t>Decide what these sentences mean. Put a cross (x) next to the correct answer.</a:t>
            </a:r>
          </a:p>
          <a:p>
            <a:pPr>
              <a:lnSpc>
                <a:spcPct val="107000"/>
              </a:lnSpc>
              <a:spcAft>
                <a:spcPts val="0"/>
              </a:spcAft>
            </a:pPr>
            <a:endParaRPr lang="en-GB" dirty="0">
              <a:solidFill>
                <a:schemeClr val="accent1">
                  <a:lumMod val="50000"/>
                </a:schemeClr>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5525539" y="3094028"/>
            <a:ext cx="285540" cy="400110"/>
          </a:xfrm>
          <a:prstGeom prst="rect">
            <a:avLst/>
          </a:prstGeom>
          <a:noFill/>
        </p:spPr>
        <p:txBody>
          <a:bodyPr wrap="square" rtlCol="0">
            <a:spAutoFit/>
          </a:bodyPr>
          <a:lstStyle/>
          <a:p>
            <a:pPr algn="l"/>
            <a:r>
              <a:rPr lang="en-GB" sz="2000" dirty="0">
                <a:solidFill>
                  <a:schemeClr val="accent1">
                    <a:lumMod val="50000"/>
                  </a:schemeClr>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5501406" y="4056236"/>
            <a:ext cx="333806" cy="400110"/>
          </a:xfrm>
          <a:prstGeom prst="rect">
            <a:avLst/>
          </a:prstGeom>
          <a:noFill/>
        </p:spPr>
        <p:txBody>
          <a:bodyPr wrap="square" rtlCol="0">
            <a:spAutoFit/>
          </a:bodyPr>
          <a:lstStyle/>
          <a:p>
            <a:pPr algn="l"/>
            <a:r>
              <a:rPr lang="en-GB" sz="2000" dirty="0">
                <a:solidFill>
                  <a:schemeClr val="accent1">
                    <a:lumMod val="50000"/>
                  </a:schemeClr>
                </a:solidFill>
              </a:rPr>
              <a:t>x</a:t>
            </a:r>
          </a:p>
        </p:txBody>
      </p:sp>
      <p:sp>
        <p:nvSpPr>
          <p:cNvPr id="3" name="TextBox 2">
            <a:extLst>
              <a:ext uri="{FF2B5EF4-FFF2-40B4-BE49-F238E27FC236}">
                <a16:creationId xmlns:a16="http://schemas.microsoft.com/office/drawing/2014/main" id="{1B11F9BC-C195-4973-B2B0-310607529BE3}"/>
              </a:ext>
            </a:extLst>
          </p:cNvPr>
          <p:cNvSpPr txBox="1"/>
          <p:nvPr/>
        </p:nvSpPr>
        <p:spPr>
          <a:xfrm>
            <a:off x="428094" y="3052688"/>
            <a:ext cx="5128643" cy="400110"/>
          </a:xfrm>
          <a:prstGeom prst="rect">
            <a:avLst/>
          </a:prstGeom>
          <a:noFill/>
        </p:spPr>
        <p:txBody>
          <a:bodyPr wrap="square" rtlCol="0">
            <a:spAutoFit/>
          </a:bodyPr>
          <a:lstStyle/>
          <a:p>
            <a:pPr algn="l"/>
            <a:r>
              <a:rPr lang="en-GB" sz="2000" dirty="0">
                <a:solidFill>
                  <a:schemeClr val="accent1">
                    <a:lumMod val="50000"/>
                  </a:schemeClr>
                </a:solidFill>
              </a:rPr>
              <a:t>1. A la </a:t>
            </a:r>
            <a:r>
              <a:rPr lang="en-GB" sz="2000" dirty="0" err="1">
                <a:solidFill>
                  <a:schemeClr val="accent1">
                    <a:lumMod val="50000"/>
                  </a:schemeClr>
                </a:solidFill>
              </a:rPr>
              <a:t>mujer</a:t>
            </a:r>
            <a:r>
              <a:rPr lang="en-GB" sz="2000" dirty="0">
                <a:solidFill>
                  <a:schemeClr val="accent1">
                    <a:lumMod val="50000"/>
                  </a:schemeClr>
                </a:solidFill>
              </a:rPr>
              <a:t> la </a:t>
            </a:r>
            <a:r>
              <a:rPr lang="en-GB" sz="2000" dirty="0" err="1">
                <a:solidFill>
                  <a:schemeClr val="accent1">
                    <a:lumMod val="50000"/>
                  </a:schemeClr>
                </a:solidFill>
              </a:rPr>
              <a:t>saluda</a:t>
            </a:r>
            <a:r>
              <a:rPr lang="en-GB" sz="2000" dirty="0">
                <a:solidFill>
                  <a:schemeClr val="accent1">
                    <a:lumMod val="50000"/>
                  </a:schemeClr>
                </a:solidFill>
              </a:rPr>
              <a:t> </a:t>
            </a:r>
            <a:r>
              <a:rPr lang="en-GB" sz="2000">
                <a:solidFill>
                  <a:schemeClr val="accent1">
                    <a:lumMod val="50000"/>
                  </a:schemeClr>
                </a:solidFill>
              </a:rPr>
              <a:t>el </a:t>
            </a:r>
            <a:r>
              <a:rPr lang="en-GB" sz="2000" smtClean="0">
                <a:solidFill>
                  <a:schemeClr val="accent1">
                    <a:lumMod val="50000"/>
                  </a:schemeClr>
                </a:solidFill>
              </a:rPr>
              <a:t>profesor.  </a:t>
            </a:r>
            <a:endParaRPr lang="en-GB" sz="2000" dirty="0">
              <a:solidFill>
                <a:schemeClr val="accent1">
                  <a:lumMod val="50000"/>
                </a:schemeClr>
              </a:solidFill>
            </a:endParaRPr>
          </a:p>
        </p:txBody>
      </p:sp>
      <p:sp>
        <p:nvSpPr>
          <p:cNvPr id="12" name="TextBox 11">
            <a:extLst>
              <a:ext uri="{FF2B5EF4-FFF2-40B4-BE49-F238E27FC236}">
                <a16:creationId xmlns:a16="http://schemas.microsoft.com/office/drawing/2014/main" id="{DD33893E-22B1-4684-BBD4-A046ADC7BADA}"/>
              </a:ext>
            </a:extLst>
          </p:cNvPr>
          <p:cNvSpPr txBox="1"/>
          <p:nvPr/>
        </p:nvSpPr>
        <p:spPr>
          <a:xfrm>
            <a:off x="428095" y="4087014"/>
            <a:ext cx="3876619" cy="400110"/>
          </a:xfrm>
          <a:prstGeom prst="rect">
            <a:avLst/>
          </a:prstGeom>
          <a:noFill/>
        </p:spPr>
        <p:txBody>
          <a:bodyPr wrap="square" rtlCol="0">
            <a:spAutoFit/>
          </a:bodyPr>
          <a:lstStyle/>
          <a:p>
            <a:pPr algn="l"/>
            <a:r>
              <a:rPr lang="en-GB" sz="2000" dirty="0">
                <a:solidFill>
                  <a:schemeClr val="accent1">
                    <a:lumMod val="50000"/>
                  </a:schemeClr>
                </a:solidFill>
              </a:rPr>
              <a:t>2. El primo </a:t>
            </a:r>
            <a:r>
              <a:rPr lang="en-GB" sz="2000" dirty="0" err="1">
                <a:solidFill>
                  <a:schemeClr val="accent1">
                    <a:lumMod val="50000"/>
                  </a:schemeClr>
                </a:solidFill>
              </a:rPr>
              <a:t>preocupa</a:t>
            </a:r>
            <a:r>
              <a:rPr lang="en-GB" sz="2000" dirty="0">
                <a:solidFill>
                  <a:schemeClr val="accent1">
                    <a:lumMod val="50000"/>
                  </a:schemeClr>
                </a:solidFill>
              </a:rPr>
              <a:t> a la </a:t>
            </a:r>
            <a:r>
              <a:rPr lang="en-GB" sz="2000" dirty="0" err="1">
                <a:solidFill>
                  <a:schemeClr val="accent1">
                    <a:lumMod val="50000"/>
                  </a:schemeClr>
                </a:solidFill>
              </a:rPr>
              <a:t>tía</a:t>
            </a:r>
            <a:r>
              <a:rPr lang="en-GB" sz="2000" dirty="0">
                <a:solidFill>
                  <a:schemeClr val="accent1">
                    <a:lumMod val="50000"/>
                  </a:schemeClr>
                </a:solidFill>
              </a:rPr>
              <a:t>.</a:t>
            </a:r>
          </a:p>
        </p:txBody>
      </p:sp>
      <p:sp>
        <p:nvSpPr>
          <p:cNvPr id="13" name="TextBox 12">
            <a:extLst>
              <a:ext uri="{FF2B5EF4-FFF2-40B4-BE49-F238E27FC236}">
                <a16:creationId xmlns:a16="http://schemas.microsoft.com/office/drawing/2014/main" id="{2CDF307D-1F7E-4134-90A8-C2ED7A2976C9}"/>
              </a:ext>
            </a:extLst>
          </p:cNvPr>
          <p:cNvSpPr txBox="1"/>
          <p:nvPr/>
        </p:nvSpPr>
        <p:spPr>
          <a:xfrm>
            <a:off x="5456610" y="3052688"/>
            <a:ext cx="3026207" cy="707886"/>
          </a:xfrm>
          <a:prstGeom prst="rect">
            <a:avLst/>
          </a:prstGeom>
          <a:noFill/>
        </p:spPr>
        <p:txBody>
          <a:bodyPr wrap="square" rtlCol="0">
            <a:spAutoFit/>
          </a:bodyPr>
          <a:lstStyle/>
          <a:p>
            <a:r>
              <a:rPr lang="en-GB" sz="2000">
                <a:solidFill>
                  <a:schemeClr val="accent1">
                    <a:lumMod val="50000"/>
                  </a:schemeClr>
                </a:solidFill>
              </a:rPr>
              <a:t>☐ The teacher </a:t>
            </a:r>
            <a:r>
              <a:rPr lang="en-GB" sz="2000" smtClean="0">
                <a:solidFill>
                  <a:schemeClr val="accent1">
                    <a:lumMod val="50000"/>
                  </a:schemeClr>
                </a:solidFill>
              </a:rPr>
              <a:t>(m) greets </a:t>
            </a:r>
            <a:r>
              <a:rPr lang="en-GB" sz="2000">
                <a:solidFill>
                  <a:schemeClr val="accent1">
                    <a:lumMod val="50000"/>
                  </a:schemeClr>
                </a:solidFill>
              </a:rPr>
              <a:t>the </a:t>
            </a:r>
            <a:r>
              <a:rPr lang="en-GB" sz="2000" smtClean="0">
                <a:solidFill>
                  <a:schemeClr val="accent1">
                    <a:lumMod val="50000"/>
                  </a:schemeClr>
                </a:solidFill>
              </a:rPr>
              <a:t>woman. </a:t>
            </a:r>
            <a:endParaRPr lang="en-GB" sz="2000" dirty="0">
              <a:solidFill>
                <a:schemeClr val="accent1">
                  <a:lumMod val="50000"/>
                </a:schemeClr>
              </a:solidFill>
            </a:endParaRPr>
          </a:p>
        </p:txBody>
      </p:sp>
      <p:sp>
        <p:nvSpPr>
          <p:cNvPr id="14" name="TextBox 13">
            <a:extLst>
              <a:ext uri="{FF2B5EF4-FFF2-40B4-BE49-F238E27FC236}">
                <a16:creationId xmlns:a16="http://schemas.microsoft.com/office/drawing/2014/main" id="{379536AB-B677-4A14-B9EC-16211319EAA3}"/>
              </a:ext>
            </a:extLst>
          </p:cNvPr>
          <p:cNvSpPr txBox="1"/>
          <p:nvPr/>
        </p:nvSpPr>
        <p:spPr>
          <a:xfrm>
            <a:off x="8705960" y="3052688"/>
            <a:ext cx="2895490" cy="707886"/>
          </a:xfrm>
          <a:prstGeom prst="rect">
            <a:avLst/>
          </a:prstGeom>
          <a:noFill/>
        </p:spPr>
        <p:txBody>
          <a:bodyPr wrap="square" rtlCol="0">
            <a:spAutoFit/>
          </a:bodyPr>
          <a:lstStyle/>
          <a:p>
            <a:r>
              <a:rPr lang="en-GB" sz="2000">
                <a:solidFill>
                  <a:schemeClr val="accent1">
                    <a:lumMod val="50000"/>
                  </a:schemeClr>
                </a:solidFill>
              </a:rPr>
              <a:t>☐ The </a:t>
            </a:r>
            <a:r>
              <a:rPr lang="en-GB" sz="2000" dirty="0">
                <a:solidFill>
                  <a:schemeClr val="accent1">
                    <a:lumMod val="50000"/>
                  </a:schemeClr>
                </a:solidFill>
              </a:rPr>
              <a:t>woman greets the </a:t>
            </a:r>
            <a:r>
              <a:rPr lang="en-GB" sz="2000">
                <a:solidFill>
                  <a:schemeClr val="accent1">
                    <a:lumMod val="50000"/>
                  </a:schemeClr>
                </a:solidFill>
              </a:rPr>
              <a:t>teacher </a:t>
            </a:r>
            <a:r>
              <a:rPr lang="en-GB" sz="2000" smtClean="0">
                <a:solidFill>
                  <a:schemeClr val="accent1">
                    <a:lumMod val="50000"/>
                  </a:schemeClr>
                </a:solidFill>
              </a:rPr>
              <a:t>(m).</a:t>
            </a:r>
            <a:endParaRPr lang="en-GB" sz="2000" dirty="0">
              <a:solidFill>
                <a:schemeClr val="accent1">
                  <a:lumMod val="50000"/>
                </a:schemeClr>
              </a:solidFill>
            </a:endParaRPr>
          </a:p>
        </p:txBody>
      </p:sp>
      <p:sp>
        <p:nvSpPr>
          <p:cNvPr id="15" name="TextBox 14">
            <a:extLst>
              <a:ext uri="{FF2B5EF4-FFF2-40B4-BE49-F238E27FC236}">
                <a16:creationId xmlns:a16="http://schemas.microsoft.com/office/drawing/2014/main" id="{A85BC30A-E549-4A0E-AA00-61B2ED0EAF9B}"/>
              </a:ext>
            </a:extLst>
          </p:cNvPr>
          <p:cNvSpPr txBox="1"/>
          <p:nvPr/>
        </p:nvSpPr>
        <p:spPr>
          <a:xfrm>
            <a:off x="5454668" y="4056236"/>
            <a:ext cx="2760864" cy="707886"/>
          </a:xfrm>
          <a:prstGeom prst="rect">
            <a:avLst/>
          </a:prstGeom>
          <a:noFill/>
        </p:spPr>
        <p:txBody>
          <a:bodyPr wrap="square" rtlCol="0">
            <a:spAutoFit/>
          </a:bodyPr>
          <a:lstStyle/>
          <a:p>
            <a:r>
              <a:rPr lang="en-GB" sz="2000">
                <a:solidFill>
                  <a:schemeClr val="accent1">
                    <a:lumMod val="50000"/>
                  </a:schemeClr>
                </a:solidFill>
              </a:rPr>
              <a:t>☐ The </a:t>
            </a:r>
            <a:r>
              <a:rPr lang="en-GB" sz="2000" dirty="0">
                <a:solidFill>
                  <a:schemeClr val="accent1">
                    <a:lumMod val="50000"/>
                  </a:schemeClr>
                </a:solidFill>
              </a:rPr>
              <a:t>cousin worries </a:t>
            </a:r>
            <a:r>
              <a:rPr lang="en-GB" sz="2000">
                <a:solidFill>
                  <a:schemeClr val="accent1">
                    <a:lumMod val="50000"/>
                  </a:schemeClr>
                </a:solidFill>
              </a:rPr>
              <a:t>the </a:t>
            </a:r>
            <a:r>
              <a:rPr lang="en-GB" sz="2000" smtClean="0">
                <a:solidFill>
                  <a:schemeClr val="accent1">
                    <a:lumMod val="50000"/>
                  </a:schemeClr>
                </a:solidFill>
              </a:rPr>
              <a:t>aunt. </a:t>
            </a:r>
            <a:endParaRPr lang="en-GB" sz="2000" dirty="0">
              <a:solidFill>
                <a:schemeClr val="accent1">
                  <a:lumMod val="50000"/>
                </a:schemeClr>
              </a:solidFill>
            </a:endParaRPr>
          </a:p>
        </p:txBody>
      </p:sp>
      <p:sp>
        <p:nvSpPr>
          <p:cNvPr id="17" name="TextBox 16">
            <a:extLst>
              <a:ext uri="{FF2B5EF4-FFF2-40B4-BE49-F238E27FC236}">
                <a16:creationId xmlns:a16="http://schemas.microsoft.com/office/drawing/2014/main" id="{4ADB6E0D-8C29-4463-A821-945D3514B87E}"/>
              </a:ext>
            </a:extLst>
          </p:cNvPr>
          <p:cNvSpPr txBox="1"/>
          <p:nvPr/>
        </p:nvSpPr>
        <p:spPr>
          <a:xfrm>
            <a:off x="8705959" y="4056236"/>
            <a:ext cx="3057945" cy="707886"/>
          </a:xfrm>
          <a:prstGeom prst="rect">
            <a:avLst/>
          </a:prstGeom>
          <a:noFill/>
        </p:spPr>
        <p:txBody>
          <a:bodyPr wrap="square" rtlCol="0">
            <a:spAutoFit/>
          </a:bodyPr>
          <a:lstStyle/>
          <a:p>
            <a:r>
              <a:rPr lang="en-GB" sz="2000">
                <a:solidFill>
                  <a:schemeClr val="accent1">
                    <a:lumMod val="50000"/>
                  </a:schemeClr>
                </a:solidFill>
              </a:rPr>
              <a:t>☐ </a:t>
            </a:r>
            <a:r>
              <a:rPr lang="en-GB" sz="2000" smtClean="0">
                <a:solidFill>
                  <a:schemeClr val="accent1">
                    <a:lumMod val="50000"/>
                  </a:schemeClr>
                </a:solidFill>
              </a:rPr>
              <a:t>The </a:t>
            </a:r>
            <a:r>
              <a:rPr lang="en-GB" sz="2000" dirty="0">
                <a:solidFill>
                  <a:schemeClr val="accent1">
                    <a:lumMod val="50000"/>
                  </a:schemeClr>
                </a:solidFill>
              </a:rPr>
              <a:t>aunt worries </a:t>
            </a:r>
            <a:r>
              <a:rPr lang="en-GB" sz="2000">
                <a:solidFill>
                  <a:schemeClr val="accent1">
                    <a:lumMod val="50000"/>
                  </a:schemeClr>
                </a:solidFill>
              </a:rPr>
              <a:t>the </a:t>
            </a:r>
            <a:r>
              <a:rPr lang="en-GB" sz="2000" smtClean="0">
                <a:solidFill>
                  <a:schemeClr val="accent1">
                    <a:lumMod val="50000"/>
                  </a:schemeClr>
                </a:solidFill>
              </a:rPr>
              <a:t>cousin. </a:t>
            </a:r>
            <a:endParaRPr lang="en-GB" sz="2000" dirty="0">
              <a:solidFill>
                <a:schemeClr val="accent1">
                  <a:lumMod val="50000"/>
                </a:schemeClr>
              </a:solidFill>
            </a:endParaRPr>
          </a:p>
        </p:txBody>
      </p:sp>
      <p:sp>
        <p:nvSpPr>
          <p:cNvPr id="16" name="Rounded Rectangular Callout 8">
            <a:extLst>
              <a:ext uri="{FF2B5EF4-FFF2-40B4-BE49-F238E27FC236}">
                <a16:creationId xmlns:a16="http://schemas.microsoft.com/office/drawing/2014/main" id="{FB50D29F-3A02-4640-A882-BA97B2A9F9D3}"/>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2053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3" grpId="0"/>
      <p:bldP spid="12" grpId="0"/>
      <p:bldP spid="13" grpId="0"/>
      <p:bldP spid="14" grpId="0"/>
      <p:bldP spid="15" grpId="0"/>
      <p:bldP spid="1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DB6E0D-8C29-4463-A821-945D3514B87E}"/>
              </a:ext>
            </a:extLst>
          </p:cNvPr>
          <p:cNvSpPr txBox="1"/>
          <p:nvPr/>
        </p:nvSpPr>
        <p:spPr>
          <a:xfrm>
            <a:off x="8705960" y="4035426"/>
            <a:ext cx="3057945" cy="707886"/>
          </a:xfrm>
          <a:prstGeom prst="rect">
            <a:avLst/>
          </a:prstGeom>
          <a:noFill/>
        </p:spPr>
        <p:txBody>
          <a:bodyPr wrap="square" rtlCol="0">
            <a:spAutoFit/>
          </a:bodyPr>
          <a:lstStyle/>
          <a:p>
            <a:r>
              <a:rPr lang="en-GB" sz="2000">
                <a:solidFill>
                  <a:srgbClr val="104F75"/>
                </a:solidFill>
              </a:rPr>
              <a:t>☐ </a:t>
            </a:r>
            <a:r>
              <a:rPr lang="en-GB" sz="2000" smtClean="0">
                <a:solidFill>
                  <a:srgbClr val="104F75"/>
                </a:solidFill>
              </a:rPr>
              <a:t>They stop me in the street.</a:t>
            </a:r>
            <a:endParaRPr lang="en-GB" sz="2000" dirty="0">
              <a:solidFill>
                <a:schemeClr val="accent5">
                  <a:lumMod val="50000"/>
                </a:schemeClr>
              </a:solidFill>
            </a:endParaRPr>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8938" y="1366903"/>
            <a:ext cx="9901698" cy="1344984"/>
          </a:xfrm>
          <a:prstGeom prst="rect">
            <a:avLst/>
          </a:prstGeom>
        </p:spPr>
        <p:txBody>
          <a:bodyPr wrap="square">
            <a:spAutoFit/>
          </a:bodyPr>
          <a:lstStyle/>
          <a:p>
            <a:pPr>
              <a:lnSpc>
                <a:spcPct val="107000"/>
              </a:lnSpc>
              <a:spcAft>
                <a:spcPts val="0"/>
              </a:spcAft>
            </a:pPr>
            <a:r>
              <a:rPr lang="en-US" sz="2000" b="1" dirty="0">
                <a:solidFill>
                  <a:srgbClr val="115076"/>
                </a:solidFill>
              </a:rPr>
              <a:t>PART E (INDIRECT OBJECT PRONOUNS)</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Decide what these sentences mean. Put a </a:t>
            </a:r>
            <a:r>
              <a:rPr lang="en-GB" sz="2000" b="1" dirty="0">
                <a:solidFill>
                  <a:srgbClr val="115076"/>
                </a:solidFill>
              </a:rPr>
              <a:t>cross (x)</a:t>
            </a:r>
            <a:r>
              <a:rPr lang="en-GB" sz="2000" dirty="0">
                <a:solidFill>
                  <a:srgbClr val="115076"/>
                </a:solidFill>
              </a:rPr>
              <a:t> next to the correct answer.</a:t>
            </a: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5525539" y="3094028"/>
            <a:ext cx="285540"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8753585" y="4035426"/>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3" name="TextBox 2">
            <a:extLst>
              <a:ext uri="{FF2B5EF4-FFF2-40B4-BE49-F238E27FC236}">
                <a16:creationId xmlns:a16="http://schemas.microsoft.com/office/drawing/2014/main" id="{1B11F9BC-C195-4973-B2B0-310607529BE3}"/>
              </a:ext>
            </a:extLst>
          </p:cNvPr>
          <p:cNvSpPr txBox="1"/>
          <p:nvPr/>
        </p:nvSpPr>
        <p:spPr>
          <a:xfrm>
            <a:off x="428094" y="3052688"/>
            <a:ext cx="5128643" cy="400110"/>
          </a:xfrm>
          <a:prstGeom prst="rect">
            <a:avLst/>
          </a:prstGeom>
          <a:noFill/>
        </p:spPr>
        <p:txBody>
          <a:bodyPr wrap="square" rtlCol="0">
            <a:spAutoFit/>
          </a:bodyPr>
          <a:lstStyle/>
          <a:p>
            <a:pPr algn="l"/>
            <a:r>
              <a:rPr lang="en-GB" sz="2000" dirty="0">
                <a:solidFill>
                  <a:schemeClr val="accent1">
                    <a:lumMod val="50000"/>
                  </a:schemeClr>
                </a:solidFill>
              </a:rPr>
              <a:t>1. </a:t>
            </a:r>
            <a:r>
              <a:rPr lang="en-GB" sz="2000">
                <a:solidFill>
                  <a:schemeClr val="accent1">
                    <a:lumMod val="50000"/>
                  </a:schemeClr>
                </a:solidFill>
              </a:rPr>
              <a:t>Le </a:t>
            </a:r>
            <a:r>
              <a:rPr lang="en-GB" sz="2000" smtClean="0">
                <a:solidFill>
                  <a:schemeClr val="accent1">
                    <a:lumMod val="50000"/>
                  </a:schemeClr>
                </a:solidFill>
              </a:rPr>
              <a:t>prestan </a:t>
            </a:r>
            <a:r>
              <a:rPr lang="en-GB" sz="2000" dirty="0">
                <a:solidFill>
                  <a:schemeClr val="accent1">
                    <a:lumMod val="50000"/>
                  </a:schemeClr>
                </a:solidFill>
              </a:rPr>
              <a:t>la </a:t>
            </a:r>
            <a:r>
              <a:rPr lang="en-GB" sz="2000" dirty="0" err="1">
                <a:solidFill>
                  <a:schemeClr val="accent1">
                    <a:lumMod val="50000"/>
                  </a:schemeClr>
                </a:solidFill>
              </a:rPr>
              <a:t>bicicleta</a:t>
            </a:r>
            <a:r>
              <a:rPr lang="en-GB" sz="2000" dirty="0">
                <a:solidFill>
                  <a:schemeClr val="accent1">
                    <a:lumMod val="50000"/>
                  </a:schemeClr>
                </a:solidFill>
              </a:rPr>
              <a:t>.</a:t>
            </a:r>
          </a:p>
        </p:txBody>
      </p:sp>
      <p:sp>
        <p:nvSpPr>
          <p:cNvPr id="12" name="TextBox 11">
            <a:extLst>
              <a:ext uri="{FF2B5EF4-FFF2-40B4-BE49-F238E27FC236}">
                <a16:creationId xmlns:a16="http://schemas.microsoft.com/office/drawing/2014/main" id="{DD33893E-22B1-4684-BBD4-A046ADC7BADA}"/>
              </a:ext>
            </a:extLst>
          </p:cNvPr>
          <p:cNvSpPr txBox="1"/>
          <p:nvPr/>
        </p:nvSpPr>
        <p:spPr>
          <a:xfrm>
            <a:off x="428094" y="4035426"/>
            <a:ext cx="3876619" cy="400110"/>
          </a:xfrm>
          <a:prstGeom prst="rect">
            <a:avLst/>
          </a:prstGeom>
          <a:noFill/>
        </p:spPr>
        <p:txBody>
          <a:bodyPr wrap="square" rtlCol="0">
            <a:spAutoFit/>
          </a:bodyPr>
          <a:lstStyle/>
          <a:p>
            <a:pPr algn="l"/>
            <a:r>
              <a:rPr lang="en-GB" sz="2000" dirty="0">
                <a:solidFill>
                  <a:schemeClr val="accent1">
                    <a:lumMod val="50000"/>
                  </a:schemeClr>
                </a:solidFill>
              </a:rPr>
              <a:t>2</a:t>
            </a:r>
            <a:r>
              <a:rPr lang="en-GB" sz="2000">
                <a:solidFill>
                  <a:schemeClr val="accent1">
                    <a:lumMod val="50000"/>
                  </a:schemeClr>
                </a:solidFill>
              </a:rPr>
              <a:t>. </a:t>
            </a:r>
            <a:r>
              <a:rPr lang="en-GB" sz="2000" smtClean="0">
                <a:solidFill>
                  <a:schemeClr val="accent1">
                    <a:lumMod val="50000"/>
                  </a:schemeClr>
                </a:solidFill>
              </a:rPr>
              <a:t>Te paran </a:t>
            </a:r>
            <a:r>
              <a:rPr lang="en-GB" sz="2000" dirty="0" err="1">
                <a:solidFill>
                  <a:schemeClr val="accent1">
                    <a:lumMod val="50000"/>
                  </a:schemeClr>
                </a:solidFill>
              </a:rPr>
              <a:t>en</a:t>
            </a:r>
            <a:r>
              <a:rPr lang="en-GB" sz="2000" dirty="0">
                <a:solidFill>
                  <a:schemeClr val="accent1">
                    <a:lumMod val="50000"/>
                  </a:schemeClr>
                </a:solidFill>
              </a:rPr>
              <a:t> la </a:t>
            </a:r>
            <a:r>
              <a:rPr lang="en-GB" sz="2000" dirty="0" err="1">
                <a:solidFill>
                  <a:schemeClr val="accent1">
                    <a:lumMod val="50000"/>
                  </a:schemeClr>
                </a:solidFill>
              </a:rPr>
              <a:t>calle</a:t>
            </a:r>
            <a:r>
              <a:rPr lang="en-GB" sz="2000" dirty="0">
                <a:solidFill>
                  <a:schemeClr val="accent1">
                    <a:lumMod val="50000"/>
                  </a:schemeClr>
                </a:solidFill>
              </a:rPr>
              <a:t>.</a:t>
            </a:r>
          </a:p>
        </p:txBody>
      </p:sp>
      <p:sp>
        <p:nvSpPr>
          <p:cNvPr id="13" name="TextBox 12">
            <a:extLst>
              <a:ext uri="{FF2B5EF4-FFF2-40B4-BE49-F238E27FC236}">
                <a16:creationId xmlns:a16="http://schemas.microsoft.com/office/drawing/2014/main" id="{2CDF307D-1F7E-4134-90A8-C2ED7A2976C9}"/>
              </a:ext>
            </a:extLst>
          </p:cNvPr>
          <p:cNvSpPr txBox="1"/>
          <p:nvPr/>
        </p:nvSpPr>
        <p:spPr>
          <a:xfrm>
            <a:off x="5456610" y="3052688"/>
            <a:ext cx="3026207" cy="707886"/>
          </a:xfrm>
          <a:prstGeom prst="rect">
            <a:avLst/>
          </a:prstGeom>
          <a:noFill/>
        </p:spPr>
        <p:txBody>
          <a:bodyPr wrap="square" rtlCol="0">
            <a:spAutoFit/>
          </a:bodyPr>
          <a:lstStyle/>
          <a:p>
            <a:r>
              <a:rPr lang="en-GB" sz="2000">
                <a:solidFill>
                  <a:srgbClr val="104F75"/>
                </a:solidFill>
              </a:rPr>
              <a:t>☐ </a:t>
            </a:r>
            <a:r>
              <a:rPr lang="en-GB" sz="2000" smtClean="0">
                <a:solidFill>
                  <a:srgbClr val="104F75"/>
                </a:solidFill>
              </a:rPr>
              <a:t>They lend him the bicycle.</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379536AB-B677-4A14-B9EC-16211319EAA3}"/>
              </a:ext>
            </a:extLst>
          </p:cNvPr>
          <p:cNvSpPr txBox="1"/>
          <p:nvPr/>
        </p:nvSpPr>
        <p:spPr>
          <a:xfrm>
            <a:off x="8705960" y="3052688"/>
            <a:ext cx="2745141" cy="707886"/>
          </a:xfrm>
          <a:prstGeom prst="rect">
            <a:avLst/>
          </a:prstGeom>
          <a:noFill/>
        </p:spPr>
        <p:txBody>
          <a:bodyPr wrap="square" rtlCol="0">
            <a:spAutoFit/>
          </a:bodyPr>
          <a:lstStyle/>
          <a:p>
            <a:r>
              <a:rPr lang="en-GB" sz="2000">
                <a:solidFill>
                  <a:srgbClr val="104F75"/>
                </a:solidFill>
              </a:rPr>
              <a:t>☐ </a:t>
            </a:r>
            <a:r>
              <a:rPr lang="en-GB" sz="2000" smtClean="0">
                <a:solidFill>
                  <a:srgbClr val="104F75"/>
                </a:solidFill>
              </a:rPr>
              <a:t>They lend you the bicycle.</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A85BC30A-E549-4A0E-AA00-61B2ED0EAF9B}"/>
              </a:ext>
            </a:extLst>
          </p:cNvPr>
          <p:cNvSpPr txBox="1"/>
          <p:nvPr/>
        </p:nvSpPr>
        <p:spPr>
          <a:xfrm>
            <a:off x="5456610" y="4050828"/>
            <a:ext cx="2760864" cy="707886"/>
          </a:xfrm>
          <a:prstGeom prst="rect">
            <a:avLst/>
          </a:prstGeom>
          <a:noFill/>
        </p:spPr>
        <p:txBody>
          <a:bodyPr wrap="square" rtlCol="0">
            <a:spAutoFit/>
          </a:bodyPr>
          <a:lstStyle/>
          <a:p>
            <a:r>
              <a:rPr lang="en-GB" sz="2000">
                <a:solidFill>
                  <a:srgbClr val="104F75"/>
                </a:solidFill>
              </a:rPr>
              <a:t>☐ </a:t>
            </a:r>
            <a:r>
              <a:rPr lang="en-GB" sz="2000" smtClean="0">
                <a:solidFill>
                  <a:srgbClr val="104F75"/>
                </a:solidFill>
              </a:rPr>
              <a:t>They stop you in </a:t>
            </a:r>
            <a:r>
              <a:rPr lang="en-GB" sz="2000">
                <a:solidFill>
                  <a:srgbClr val="104F75"/>
                </a:solidFill>
              </a:rPr>
              <a:t>the </a:t>
            </a:r>
            <a:r>
              <a:rPr lang="en-GB" sz="2000" smtClean="0">
                <a:solidFill>
                  <a:srgbClr val="104F75"/>
                </a:solidFill>
              </a:rPr>
              <a:t>street.</a:t>
            </a:r>
            <a:endParaRPr lang="en-GB" sz="2000" dirty="0">
              <a:solidFill>
                <a:schemeClr val="accent5">
                  <a:lumMod val="50000"/>
                </a:schemeClr>
              </a:solidFill>
            </a:endParaRPr>
          </a:p>
        </p:txBody>
      </p:sp>
      <p:sp>
        <p:nvSpPr>
          <p:cNvPr id="16" name="Rounded Rectangular Callout 8">
            <a:extLst>
              <a:ext uri="{FF2B5EF4-FFF2-40B4-BE49-F238E27FC236}">
                <a16:creationId xmlns:a16="http://schemas.microsoft.com/office/drawing/2014/main" id="{0165B336-9346-4528-BCE4-5B0869F02903}"/>
              </a:ext>
            </a:extLst>
          </p:cNvPr>
          <p:cNvSpPr/>
          <p:nvPr/>
        </p:nvSpPr>
        <p:spPr>
          <a:xfrm>
            <a:off x="8808530" y="488737"/>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4947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10" grpId="0"/>
      <p:bldP spid="3" grpId="0"/>
      <p:bldP spid="12" grpId="0"/>
      <p:bldP spid="13" grpId="0"/>
      <p:bldP spid="14" grpId="0"/>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CDF307D-1F7E-4134-90A8-C2ED7A2976C9}"/>
              </a:ext>
            </a:extLst>
          </p:cNvPr>
          <p:cNvSpPr txBox="1"/>
          <p:nvPr/>
        </p:nvSpPr>
        <p:spPr>
          <a:xfrm>
            <a:off x="5456610" y="3052688"/>
            <a:ext cx="3026207" cy="400110"/>
          </a:xfrm>
          <a:prstGeom prst="rect">
            <a:avLst/>
          </a:prstGeom>
          <a:noFill/>
        </p:spPr>
        <p:txBody>
          <a:bodyPr wrap="square" rtlCol="0">
            <a:spAutoFit/>
          </a:bodyPr>
          <a:lstStyle/>
          <a:p>
            <a:r>
              <a:rPr lang="en-GB" sz="2000" dirty="0">
                <a:solidFill>
                  <a:srgbClr val="104F75"/>
                </a:solidFill>
              </a:rPr>
              <a:t>☐ el </a:t>
            </a:r>
            <a:r>
              <a:rPr lang="en-GB" sz="2000" dirty="0" err="1">
                <a:solidFill>
                  <a:srgbClr val="104F75"/>
                </a:solidFill>
              </a:rPr>
              <a:t>perro</a:t>
            </a:r>
            <a:endParaRPr lang="en-GB" sz="2000" dirty="0">
              <a:solidFill>
                <a:schemeClr val="accent5">
                  <a:lumMod val="50000"/>
                </a:schemeClr>
              </a:solidFill>
            </a:endParaRPr>
          </a:p>
        </p:txBody>
      </p:sp>
      <p:sp>
        <p:nvSpPr>
          <p:cNvPr id="17" name="TextBox 16">
            <a:extLst>
              <a:ext uri="{FF2B5EF4-FFF2-40B4-BE49-F238E27FC236}">
                <a16:creationId xmlns:a16="http://schemas.microsoft.com/office/drawing/2014/main" id="{4ADB6E0D-8C29-4463-A821-945D3514B87E}"/>
              </a:ext>
            </a:extLst>
          </p:cNvPr>
          <p:cNvSpPr txBox="1"/>
          <p:nvPr/>
        </p:nvSpPr>
        <p:spPr>
          <a:xfrm>
            <a:off x="8705960" y="4035426"/>
            <a:ext cx="3057945" cy="400110"/>
          </a:xfrm>
          <a:prstGeom prst="rect">
            <a:avLst/>
          </a:prstGeom>
          <a:noFill/>
        </p:spPr>
        <p:txBody>
          <a:bodyPr wrap="square" rtlCol="0">
            <a:spAutoFit/>
          </a:bodyPr>
          <a:lstStyle/>
          <a:p>
            <a:r>
              <a:rPr lang="en-GB" sz="2000" dirty="0">
                <a:solidFill>
                  <a:srgbClr val="104F75"/>
                </a:solidFill>
              </a:rPr>
              <a:t>☐ las </a:t>
            </a:r>
            <a:r>
              <a:rPr lang="en-GB" sz="2000" dirty="0" err="1">
                <a:solidFill>
                  <a:srgbClr val="104F75"/>
                </a:solidFill>
              </a:rPr>
              <a:t>fotos</a:t>
            </a:r>
            <a:endParaRPr lang="en-GB" sz="2000" dirty="0">
              <a:solidFill>
                <a:schemeClr val="accent5">
                  <a:lumMod val="50000"/>
                </a:schemeClr>
              </a:solidFill>
            </a:endParaRPr>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8938" y="1366903"/>
            <a:ext cx="9901698" cy="1333570"/>
          </a:xfrm>
          <a:prstGeom prst="rect">
            <a:avLst/>
          </a:prstGeom>
        </p:spPr>
        <p:txBody>
          <a:bodyPr wrap="square">
            <a:spAutoFit/>
          </a:bodyPr>
          <a:lstStyle/>
          <a:p>
            <a:pPr>
              <a:lnSpc>
                <a:spcPct val="107000"/>
              </a:lnSpc>
              <a:spcAft>
                <a:spcPts val="0"/>
              </a:spcAft>
            </a:pPr>
            <a:r>
              <a:rPr lang="en-US" sz="2000" b="1" dirty="0">
                <a:solidFill>
                  <a:srgbClr val="115076"/>
                </a:solidFill>
              </a:rPr>
              <a:t>PART </a:t>
            </a:r>
            <a:r>
              <a:rPr lang="en-US" sz="2000" b="1">
                <a:solidFill>
                  <a:srgbClr val="115076"/>
                </a:solidFill>
              </a:rPr>
              <a:t>F </a:t>
            </a:r>
            <a:r>
              <a:rPr lang="en-US" sz="2000" b="1" smtClean="0">
                <a:solidFill>
                  <a:srgbClr val="115076"/>
                </a:solidFill>
              </a:rPr>
              <a:t>(SUBJECT-VERB AGREEMENT)</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Put a </a:t>
            </a:r>
            <a:r>
              <a:rPr lang="en-GB" sz="2000" b="1" dirty="0">
                <a:solidFill>
                  <a:srgbClr val="115076"/>
                </a:solidFill>
              </a:rPr>
              <a:t>cross (x) </a:t>
            </a:r>
            <a:r>
              <a:rPr lang="en-GB" sz="2000" dirty="0">
                <a:solidFill>
                  <a:srgbClr val="115076"/>
                </a:solidFill>
              </a:rPr>
              <a:t>next to the correct ending for each sentence.</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8754226" y="3060219"/>
            <a:ext cx="285540"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5504588" y="4033424"/>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3" name="TextBox 2">
            <a:extLst>
              <a:ext uri="{FF2B5EF4-FFF2-40B4-BE49-F238E27FC236}">
                <a16:creationId xmlns:a16="http://schemas.microsoft.com/office/drawing/2014/main" id="{1B11F9BC-C195-4973-B2B0-310607529BE3}"/>
              </a:ext>
            </a:extLst>
          </p:cNvPr>
          <p:cNvSpPr txBox="1"/>
          <p:nvPr/>
        </p:nvSpPr>
        <p:spPr>
          <a:xfrm>
            <a:off x="428094" y="3052688"/>
            <a:ext cx="5128643" cy="400110"/>
          </a:xfrm>
          <a:prstGeom prst="rect">
            <a:avLst/>
          </a:prstGeom>
          <a:noFill/>
        </p:spPr>
        <p:txBody>
          <a:bodyPr wrap="square" rtlCol="0">
            <a:spAutoFit/>
          </a:bodyPr>
          <a:lstStyle/>
          <a:p>
            <a:pPr algn="l"/>
            <a:r>
              <a:rPr lang="en-GB" sz="2000" dirty="0">
                <a:solidFill>
                  <a:schemeClr val="accent5">
                    <a:lumMod val="50000"/>
                  </a:schemeClr>
                </a:solidFill>
              </a:rPr>
              <a:t>1. Me </a:t>
            </a:r>
            <a:r>
              <a:rPr lang="en-GB" sz="2000" dirty="0" err="1">
                <a:solidFill>
                  <a:schemeClr val="accent5">
                    <a:lumMod val="50000"/>
                  </a:schemeClr>
                </a:solidFill>
              </a:rPr>
              <a:t>molestan</a:t>
            </a:r>
            <a:r>
              <a:rPr lang="en-GB" sz="2000" dirty="0">
                <a:solidFill>
                  <a:schemeClr val="accent5">
                    <a:lumMod val="50000"/>
                  </a:schemeClr>
                </a:solidFill>
              </a:rPr>
              <a:t>...</a:t>
            </a:r>
          </a:p>
        </p:txBody>
      </p:sp>
      <p:sp>
        <p:nvSpPr>
          <p:cNvPr id="12" name="TextBox 11">
            <a:extLst>
              <a:ext uri="{FF2B5EF4-FFF2-40B4-BE49-F238E27FC236}">
                <a16:creationId xmlns:a16="http://schemas.microsoft.com/office/drawing/2014/main" id="{DD33893E-22B1-4684-BBD4-A046ADC7BADA}"/>
              </a:ext>
            </a:extLst>
          </p:cNvPr>
          <p:cNvSpPr txBox="1"/>
          <p:nvPr/>
        </p:nvSpPr>
        <p:spPr>
          <a:xfrm>
            <a:off x="428094" y="4033424"/>
            <a:ext cx="3876619" cy="400110"/>
          </a:xfrm>
          <a:prstGeom prst="rect">
            <a:avLst/>
          </a:prstGeom>
          <a:noFill/>
        </p:spPr>
        <p:txBody>
          <a:bodyPr wrap="square" rtlCol="0">
            <a:spAutoFit/>
          </a:bodyPr>
          <a:lstStyle/>
          <a:p>
            <a:pPr algn="l"/>
            <a:r>
              <a:rPr lang="en-GB" sz="2000" dirty="0">
                <a:solidFill>
                  <a:schemeClr val="accent5">
                    <a:lumMod val="50000"/>
                  </a:schemeClr>
                </a:solidFill>
              </a:rPr>
              <a:t>2. Le </a:t>
            </a:r>
            <a:r>
              <a:rPr lang="en-GB" sz="2000" dirty="0" err="1">
                <a:solidFill>
                  <a:schemeClr val="accent5">
                    <a:lumMod val="50000"/>
                  </a:schemeClr>
                </a:solidFill>
              </a:rPr>
              <a:t>encanta</a:t>
            </a:r>
            <a:r>
              <a:rPr lang="en-GB" sz="2000" dirty="0">
                <a:solidFill>
                  <a:schemeClr val="accent5">
                    <a:lumMod val="50000"/>
                  </a:schemeClr>
                </a:solidFill>
              </a:rPr>
              <a:t>...</a:t>
            </a:r>
          </a:p>
        </p:txBody>
      </p:sp>
      <p:sp>
        <p:nvSpPr>
          <p:cNvPr id="14" name="TextBox 13">
            <a:extLst>
              <a:ext uri="{FF2B5EF4-FFF2-40B4-BE49-F238E27FC236}">
                <a16:creationId xmlns:a16="http://schemas.microsoft.com/office/drawing/2014/main" id="{379536AB-B677-4A14-B9EC-16211319EAA3}"/>
              </a:ext>
            </a:extLst>
          </p:cNvPr>
          <p:cNvSpPr txBox="1"/>
          <p:nvPr/>
        </p:nvSpPr>
        <p:spPr>
          <a:xfrm>
            <a:off x="8705960" y="3052688"/>
            <a:ext cx="2745141" cy="400110"/>
          </a:xfrm>
          <a:prstGeom prst="rect">
            <a:avLst/>
          </a:prstGeom>
          <a:noFill/>
        </p:spPr>
        <p:txBody>
          <a:bodyPr wrap="square" rtlCol="0">
            <a:spAutoFit/>
          </a:bodyPr>
          <a:lstStyle/>
          <a:p>
            <a:r>
              <a:rPr lang="en-GB" sz="2000" dirty="0">
                <a:solidFill>
                  <a:srgbClr val="104F75"/>
                </a:solidFill>
              </a:rPr>
              <a:t>☐ los </a:t>
            </a:r>
            <a:r>
              <a:rPr lang="en-GB" sz="2000" dirty="0" err="1">
                <a:solidFill>
                  <a:srgbClr val="104F75"/>
                </a:solidFill>
              </a:rPr>
              <a:t>perros</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A85BC30A-E549-4A0E-AA00-61B2ED0EAF9B}"/>
              </a:ext>
            </a:extLst>
          </p:cNvPr>
          <p:cNvSpPr txBox="1"/>
          <p:nvPr/>
        </p:nvSpPr>
        <p:spPr>
          <a:xfrm>
            <a:off x="5456610" y="4050828"/>
            <a:ext cx="2760864" cy="400110"/>
          </a:xfrm>
          <a:prstGeom prst="rect">
            <a:avLst/>
          </a:prstGeom>
          <a:noFill/>
        </p:spPr>
        <p:txBody>
          <a:bodyPr wrap="square" rtlCol="0">
            <a:spAutoFit/>
          </a:bodyPr>
          <a:lstStyle/>
          <a:p>
            <a:r>
              <a:rPr lang="en-GB" sz="2000" dirty="0">
                <a:solidFill>
                  <a:srgbClr val="104F75"/>
                </a:solidFill>
              </a:rPr>
              <a:t>☐ la </a:t>
            </a:r>
            <a:r>
              <a:rPr lang="en-GB" sz="2000" dirty="0" err="1">
                <a:solidFill>
                  <a:srgbClr val="104F75"/>
                </a:solidFill>
              </a:rPr>
              <a:t>foto</a:t>
            </a:r>
            <a:endParaRPr lang="en-GB" sz="2000" dirty="0">
              <a:solidFill>
                <a:schemeClr val="accent5">
                  <a:lumMod val="50000"/>
                </a:schemeClr>
              </a:solidFill>
            </a:endParaRPr>
          </a:p>
        </p:txBody>
      </p:sp>
      <p:sp>
        <p:nvSpPr>
          <p:cNvPr id="16" name="Rounded Rectangular Callout 8">
            <a:extLst>
              <a:ext uri="{FF2B5EF4-FFF2-40B4-BE49-F238E27FC236}">
                <a16:creationId xmlns:a16="http://schemas.microsoft.com/office/drawing/2014/main" id="{FB0C2549-8612-4D85-8D71-FA8234C53211}"/>
              </a:ext>
            </a:extLst>
          </p:cNvPr>
          <p:cNvSpPr/>
          <p:nvPr/>
        </p:nvSpPr>
        <p:spPr>
          <a:xfrm>
            <a:off x="9223905" y="538225"/>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7171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39" grpId="0"/>
      <p:bldP spid="10" grpId="0"/>
      <p:bldP spid="3" grpId="0"/>
      <p:bldP spid="12" grpId="0"/>
      <p:bldP spid="14" grpId="0"/>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CDF307D-1F7E-4134-90A8-C2ED7A2976C9}"/>
              </a:ext>
            </a:extLst>
          </p:cNvPr>
          <p:cNvSpPr txBox="1"/>
          <p:nvPr/>
        </p:nvSpPr>
        <p:spPr>
          <a:xfrm>
            <a:off x="6566870" y="3045157"/>
            <a:ext cx="3026207"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peor</a:t>
            </a:r>
            <a:endParaRPr lang="en-GB" sz="2000" dirty="0">
              <a:solidFill>
                <a:schemeClr val="accent5">
                  <a:lumMod val="50000"/>
                </a:schemeClr>
              </a:solidFill>
            </a:endParaRPr>
          </a:p>
        </p:txBody>
      </p:sp>
      <p:sp>
        <p:nvSpPr>
          <p:cNvPr id="17" name="TextBox 16">
            <a:extLst>
              <a:ext uri="{FF2B5EF4-FFF2-40B4-BE49-F238E27FC236}">
                <a16:creationId xmlns:a16="http://schemas.microsoft.com/office/drawing/2014/main" id="{4ADB6E0D-8C29-4463-A821-945D3514B87E}"/>
              </a:ext>
            </a:extLst>
          </p:cNvPr>
          <p:cNvSpPr txBox="1"/>
          <p:nvPr/>
        </p:nvSpPr>
        <p:spPr>
          <a:xfrm>
            <a:off x="8705960" y="4035426"/>
            <a:ext cx="3057945"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mejor</a:t>
            </a:r>
            <a:endParaRPr lang="en-GB" sz="2000" dirty="0">
              <a:solidFill>
                <a:schemeClr val="accent5">
                  <a:lumMod val="50000"/>
                </a:schemeClr>
              </a:solidFill>
            </a:endParaRPr>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8937" y="1366903"/>
            <a:ext cx="10164877" cy="1037207"/>
          </a:xfrm>
          <a:prstGeom prst="rect">
            <a:avLst/>
          </a:prstGeom>
        </p:spPr>
        <p:txBody>
          <a:bodyPr wrap="square">
            <a:spAutoFit/>
          </a:bodyPr>
          <a:lstStyle/>
          <a:p>
            <a:pPr>
              <a:lnSpc>
                <a:spcPct val="107000"/>
              </a:lnSpc>
              <a:spcAft>
                <a:spcPts val="0"/>
              </a:spcAft>
            </a:pPr>
            <a:r>
              <a:rPr lang="en-US" sz="2000" b="1" dirty="0">
                <a:solidFill>
                  <a:srgbClr val="115076"/>
                </a:solidFill>
              </a:rPr>
              <a:t>PART </a:t>
            </a:r>
            <a:r>
              <a:rPr lang="en-US" sz="2000" b="1">
                <a:solidFill>
                  <a:srgbClr val="115076"/>
                </a:solidFill>
              </a:rPr>
              <a:t>G </a:t>
            </a:r>
            <a:r>
              <a:rPr lang="en-US" sz="2000" b="1" smtClean="0">
                <a:solidFill>
                  <a:srgbClr val="115076"/>
                </a:solidFill>
              </a:rPr>
              <a:t>(ADJECTIVE AGREEMENT)</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Put a </a:t>
            </a:r>
            <a:r>
              <a:rPr lang="en-GB" sz="2000" b="1" dirty="0">
                <a:solidFill>
                  <a:srgbClr val="115076"/>
                </a:solidFill>
              </a:rPr>
              <a:t>cross (x) </a:t>
            </a:r>
            <a:r>
              <a:rPr lang="en-GB" sz="2000" dirty="0">
                <a:solidFill>
                  <a:srgbClr val="115076"/>
                </a:solidFill>
              </a:rPr>
              <a:t>next to the </a:t>
            </a:r>
            <a:r>
              <a:rPr lang="en-GB" sz="2000" b="1" dirty="0">
                <a:solidFill>
                  <a:srgbClr val="115076"/>
                </a:solidFill>
              </a:rPr>
              <a:t>form of the adjective </a:t>
            </a:r>
            <a:r>
              <a:rPr lang="en-GB" sz="2000" dirty="0">
                <a:solidFill>
                  <a:srgbClr val="115076"/>
                </a:solidFill>
              </a:rPr>
              <a:t>that completes each sentence.</a:t>
            </a:r>
            <a:endParaRPr lang="en-GB" dirty="0">
              <a:solidFill>
                <a:srgbClr val="115076"/>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8754226" y="3060219"/>
            <a:ext cx="285540"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8754226" y="4050488"/>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3" name="TextBox 2">
            <a:extLst>
              <a:ext uri="{FF2B5EF4-FFF2-40B4-BE49-F238E27FC236}">
                <a16:creationId xmlns:a16="http://schemas.microsoft.com/office/drawing/2014/main" id="{1B11F9BC-C195-4973-B2B0-310607529BE3}"/>
              </a:ext>
            </a:extLst>
          </p:cNvPr>
          <p:cNvSpPr txBox="1"/>
          <p:nvPr/>
        </p:nvSpPr>
        <p:spPr>
          <a:xfrm>
            <a:off x="428094" y="3052688"/>
            <a:ext cx="6221062" cy="400110"/>
          </a:xfrm>
          <a:prstGeom prst="rect">
            <a:avLst/>
          </a:prstGeom>
          <a:noFill/>
        </p:spPr>
        <p:txBody>
          <a:bodyPr wrap="square" rtlCol="0">
            <a:spAutoFit/>
          </a:bodyPr>
          <a:lstStyle/>
          <a:p>
            <a:pPr algn="l"/>
            <a:r>
              <a:rPr lang="en-GB" sz="2000" dirty="0">
                <a:solidFill>
                  <a:schemeClr val="accent5">
                    <a:lumMod val="50000"/>
                  </a:schemeClr>
                </a:solidFill>
              </a:rPr>
              <a:t>1. Las mesas son …. que las camas.</a:t>
            </a:r>
          </a:p>
        </p:txBody>
      </p:sp>
      <p:sp>
        <p:nvSpPr>
          <p:cNvPr id="12" name="TextBox 11">
            <a:extLst>
              <a:ext uri="{FF2B5EF4-FFF2-40B4-BE49-F238E27FC236}">
                <a16:creationId xmlns:a16="http://schemas.microsoft.com/office/drawing/2014/main" id="{DD33893E-22B1-4684-BBD4-A046ADC7BADA}"/>
              </a:ext>
            </a:extLst>
          </p:cNvPr>
          <p:cNvSpPr txBox="1"/>
          <p:nvPr/>
        </p:nvSpPr>
        <p:spPr>
          <a:xfrm>
            <a:off x="428094" y="4017368"/>
            <a:ext cx="4847291" cy="400110"/>
          </a:xfrm>
          <a:prstGeom prst="rect">
            <a:avLst/>
          </a:prstGeom>
          <a:noFill/>
        </p:spPr>
        <p:txBody>
          <a:bodyPr wrap="square" rtlCol="0">
            <a:spAutoFit/>
          </a:bodyPr>
          <a:lstStyle/>
          <a:p>
            <a:pPr algn="l"/>
            <a:r>
              <a:rPr lang="en-GB" sz="2000" dirty="0">
                <a:solidFill>
                  <a:schemeClr val="accent5">
                    <a:lumMod val="50000"/>
                  </a:schemeClr>
                </a:solidFill>
              </a:rPr>
              <a:t>2. Este </a:t>
            </a:r>
            <a:r>
              <a:rPr lang="en-GB" sz="2000" dirty="0" err="1">
                <a:solidFill>
                  <a:schemeClr val="accent5">
                    <a:lumMod val="50000"/>
                  </a:schemeClr>
                </a:solidFill>
              </a:rPr>
              <a:t>libro</a:t>
            </a:r>
            <a:r>
              <a:rPr lang="en-GB" sz="2000" dirty="0">
                <a:solidFill>
                  <a:schemeClr val="accent5">
                    <a:lumMod val="50000"/>
                  </a:schemeClr>
                </a:solidFill>
              </a:rPr>
              <a:t> es …. que el </a:t>
            </a:r>
            <a:r>
              <a:rPr lang="en-GB" sz="2000" dirty="0" err="1">
                <a:solidFill>
                  <a:schemeClr val="accent5">
                    <a:lumMod val="50000"/>
                  </a:schemeClr>
                </a:solidFill>
              </a:rPr>
              <a:t>otro</a:t>
            </a:r>
            <a:r>
              <a:rPr lang="en-GB" sz="2000" dirty="0">
                <a:solidFill>
                  <a:schemeClr val="accent5">
                    <a:lumMod val="50000"/>
                  </a:schemeClr>
                </a:solidFill>
              </a:rPr>
              <a:t> </a:t>
            </a:r>
            <a:r>
              <a:rPr lang="en-GB" sz="2000" dirty="0" err="1">
                <a:solidFill>
                  <a:schemeClr val="accent5">
                    <a:lumMod val="50000"/>
                  </a:schemeClr>
                </a:solidFill>
              </a:rPr>
              <a:t>libro</a:t>
            </a:r>
            <a:r>
              <a:rPr lang="en-GB" sz="2000" dirty="0">
                <a:solidFill>
                  <a:schemeClr val="accent5">
                    <a:lumMod val="50000"/>
                  </a:schemeClr>
                </a:solidFill>
              </a:rPr>
              <a:t>. </a:t>
            </a:r>
          </a:p>
        </p:txBody>
      </p:sp>
      <p:sp>
        <p:nvSpPr>
          <p:cNvPr id="14" name="TextBox 13">
            <a:extLst>
              <a:ext uri="{FF2B5EF4-FFF2-40B4-BE49-F238E27FC236}">
                <a16:creationId xmlns:a16="http://schemas.microsoft.com/office/drawing/2014/main" id="{379536AB-B677-4A14-B9EC-16211319EAA3}"/>
              </a:ext>
            </a:extLst>
          </p:cNvPr>
          <p:cNvSpPr txBox="1"/>
          <p:nvPr/>
        </p:nvSpPr>
        <p:spPr>
          <a:xfrm>
            <a:off x="8705960" y="3052688"/>
            <a:ext cx="2745141"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peores</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A85BC30A-E549-4A0E-AA00-61B2ED0EAF9B}"/>
              </a:ext>
            </a:extLst>
          </p:cNvPr>
          <p:cNvSpPr txBox="1"/>
          <p:nvPr/>
        </p:nvSpPr>
        <p:spPr>
          <a:xfrm>
            <a:off x="6506857" y="4020364"/>
            <a:ext cx="2760864"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mejores</a:t>
            </a:r>
            <a:endParaRPr lang="en-GB" sz="2000" dirty="0">
              <a:solidFill>
                <a:schemeClr val="accent5">
                  <a:lumMod val="50000"/>
                </a:schemeClr>
              </a:solidFill>
            </a:endParaRPr>
          </a:p>
        </p:txBody>
      </p:sp>
      <p:sp>
        <p:nvSpPr>
          <p:cNvPr id="16" name="Rounded Rectangular Callout 8">
            <a:extLst>
              <a:ext uri="{FF2B5EF4-FFF2-40B4-BE49-F238E27FC236}">
                <a16:creationId xmlns:a16="http://schemas.microsoft.com/office/drawing/2014/main" id="{9D714075-27C9-473F-9CD0-D609859BFEB4}"/>
              </a:ext>
            </a:extLst>
          </p:cNvPr>
          <p:cNvSpPr/>
          <p:nvPr/>
        </p:nvSpPr>
        <p:spPr>
          <a:xfrm>
            <a:off x="9223905" y="505250"/>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42898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39" grpId="0"/>
      <p:bldP spid="10" grpId="0"/>
      <p:bldP spid="3" grpId="0"/>
      <p:bldP spid="12" grpId="0"/>
      <p:bldP spid="14" grpId="0"/>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DB6E0D-8C29-4463-A821-945D3514B87E}"/>
              </a:ext>
            </a:extLst>
          </p:cNvPr>
          <p:cNvSpPr txBox="1"/>
          <p:nvPr/>
        </p:nvSpPr>
        <p:spPr>
          <a:xfrm>
            <a:off x="7542611" y="4004499"/>
            <a:ext cx="1559665" cy="400110"/>
          </a:xfrm>
          <a:prstGeom prst="rect">
            <a:avLst/>
          </a:prstGeom>
          <a:noFill/>
        </p:spPr>
        <p:txBody>
          <a:bodyPr wrap="square" rtlCol="0">
            <a:spAutoFit/>
          </a:bodyPr>
          <a:lstStyle/>
          <a:p>
            <a:r>
              <a:rPr lang="en-GB" sz="2000" dirty="0">
                <a:solidFill>
                  <a:srgbClr val="104F75"/>
                </a:solidFill>
              </a:rPr>
              <a:t>☐ camisa</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2CDF307D-1F7E-4134-90A8-C2ED7A2976C9}"/>
              </a:ext>
            </a:extLst>
          </p:cNvPr>
          <p:cNvSpPr txBox="1"/>
          <p:nvPr/>
        </p:nvSpPr>
        <p:spPr>
          <a:xfrm>
            <a:off x="5356953" y="3073607"/>
            <a:ext cx="1287573"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niñas</a:t>
            </a:r>
            <a:endParaRPr lang="en-GB" sz="2000" dirty="0">
              <a:solidFill>
                <a:schemeClr val="accent5">
                  <a:lumMod val="50000"/>
                </a:schemeClr>
              </a:solidFill>
            </a:endParaRPr>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8937" y="1366903"/>
            <a:ext cx="10164877" cy="1037207"/>
          </a:xfrm>
          <a:prstGeom prst="rect">
            <a:avLst/>
          </a:prstGeom>
        </p:spPr>
        <p:txBody>
          <a:bodyPr wrap="square">
            <a:spAutoFit/>
          </a:bodyPr>
          <a:lstStyle/>
          <a:p>
            <a:pPr>
              <a:lnSpc>
                <a:spcPct val="107000"/>
              </a:lnSpc>
              <a:spcAft>
                <a:spcPts val="0"/>
              </a:spcAft>
            </a:pPr>
            <a:r>
              <a:rPr lang="en-US" sz="2000" b="1" dirty="0">
                <a:solidFill>
                  <a:srgbClr val="115076"/>
                </a:solidFill>
              </a:rPr>
              <a:t>PART H (GENDER &amp; NUMBER AGREEMENT)</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Put a </a:t>
            </a:r>
            <a:r>
              <a:rPr lang="en-GB" sz="2000" b="1" dirty="0">
                <a:solidFill>
                  <a:srgbClr val="115076"/>
                </a:solidFill>
              </a:rPr>
              <a:t>cross (x) </a:t>
            </a:r>
            <a:r>
              <a:rPr lang="en-GB" sz="2000" dirty="0">
                <a:solidFill>
                  <a:srgbClr val="115076"/>
                </a:solidFill>
              </a:rPr>
              <a:t>next to the correct ending for each sentence.</a:t>
            </a:r>
            <a:endParaRPr lang="en-GB" dirty="0">
              <a:solidFill>
                <a:srgbClr val="115076"/>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9554463" y="3073607"/>
            <a:ext cx="285540"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7617108" y="4017368"/>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3" name="TextBox 2">
            <a:extLst>
              <a:ext uri="{FF2B5EF4-FFF2-40B4-BE49-F238E27FC236}">
                <a16:creationId xmlns:a16="http://schemas.microsoft.com/office/drawing/2014/main" id="{1B11F9BC-C195-4973-B2B0-310607529BE3}"/>
              </a:ext>
            </a:extLst>
          </p:cNvPr>
          <p:cNvSpPr txBox="1"/>
          <p:nvPr/>
        </p:nvSpPr>
        <p:spPr>
          <a:xfrm>
            <a:off x="428094" y="3052688"/>
            <a:ext cx="3146379" cy="400110"/>
          </a:xfrm>
          <a:prstGeom prst="rect">
            <a:avLst/>
          </a:prstGeom>
          <a:noFill/>
        </p:spPr>
        <p:txBody>
          <a:bodyPr wrap="square" rtlCol="0">
            <a:spAutoFit/>
          </a:bodyPr>
          <a:lstStyle/>
          <a:p>
            <a:pPr algn="l"/>
            <a:r>
              <a:rPr lang="en-GB" sz="2000" dirty="0">
                <a:solidFill>
                  <a:schemeClr val="accent5">
                    <a:lumMod val="50000"/>
                  </a:schemeClr>
                </a:solidFill>
              </a:rPr>
              <a:t>1. Me </a:t>
            </a:r>
            <a:r>
              <a:rPr lang="en-GB" sz="2000" dirty="0" err="1">
                <a:solidFill>
                  <a:schemeClr val="accent5">
                    <a:lumMod val="50000"/>
                  </a:schemeClr>
                </a:solidFill>
              </a:rPr>
              <a:t>gustan</a:t>
            </a:r>
            <a:r>
              <a:rPr lang="en-GB" sz="2000" dirty="0">
                <a:solidFill>
                  <a:schemeClr val="accent5">
                    <a:lumMod val="50000"/>
                  </a:schemeClr>
                </a:solidFill>
              </a:rPr>
              <a:t> </a:t>
            </a:r>
            <a:r>
              <a:rPr lang="en-GB" sz="2000" dirty="0" err="1">
                <a:solidFill>
                  <a:schemeClr val="accent5">
                    <a:lumMod val="50000"/>
                  </a:schemeClr>
                </a:solidFill>
              </a:rPr>
              <a:t>estos</a:t>
            </a:r>
            <a:r>
              <a:rPr lang="en-GB" sz="2000" dirty="0">
                <a:solidFill>
                  <a:schemeClr val="accent5">
                    <a:lumMod val="50000"/>
                  </a:schemeClr>
                </a:solidFill>
              </a:rPr>
              <a:t> …</a:t>
            </a:r>
          </a:p>
        </p:txBody>
      </p:sp>
      <p:sp>
        <p:nvSpPr>
          <p:cNvPr id="12" name="TextBox 11">
            <a:extLst>
              <a:ext uri="{FF2B5EF4-FFF2-40B4-BE49-F238E27FC236}">
                <a16:creationId xmlns:a16="http://schemas.microsoft.com/office/drawing/2014/main" id="{DD33893E-22B1-4684-BBD4-A046ADC7BADA}"/>
              </a:ext>
            </a:extLst>
          </p:cNvPr>
          <p:cNvSpPr txBox="1"/>
          <p:nvPr/>
        </p:nvSpPr>
        <p:spPr>
          <a:xfrm>
            <a:off x="428095" y="4002615"/>
            <a:ext cx="3528764" cy="400110"/>
          </a:xfrm>
          <a:prstGeom prst="rect">
            <a:avLst/>
          </a:prstGeom>
          <a:noFill/>
        </p:spPr>
        <p:txBody>
          <a:bodyPr wrap="square" rtlCol="0">
            <a:spAutoFit/>
          </a:bodyPr>
          <a:lstStyle/>
          <a:p>
            <a:pPr algn="l"/>
            <a:r>
              <a:rPr lang="en-GB" sz="2000" dirty="0">
                <a:solidFill>
                  <a:schemeClr val="accent5">
                    <a:lumMod val="50000"/>
                  </a:schemeClr>
                </a:solidFill>
              </a:rPr>
              <a:t>2. </a:t>
            </a:r>
            <a:r>
              <a:rPr lang="en-GB" sz="2000" dirty="0" err="1">
                <a:solidFill>
                  <a:schemeClr val="accent5">
                    <a:lumMod val="50000"/>
                  </a:schemeClr>
                </a:solidFill>
              </a:rPr>
              <a:t>Queremos</a:t>
            </a:r>
            <a:r>
              <a:rPr lang="en-GB" sz="2000" dirty="0">
                <a:solidFill>
                  <a:schemeClr val="accent5">
                    <a:lumMod val="50000"/>
                  </a:schemeClr>
                </a:solidFill>
              </a:rPr>
              <a:t> </a:t>
            </a:r>
            <a:r>
              <a:rPr lang="en-GB" sz="2000" dirty="0" err="1">
                <a:solidFill>
                  <a:schemeClr val="accent5">
                    <a:lumMod val="50000"/>
                  </a:schemeClr>
                </a:solidFill>
              </a:rPr>
              <a:t>esta</a:t>
            </a:r>
            <a:r>
              <a:rPr lang="en-GB" sz="2000" dirty="0">
                <a:solidFill>
                  <a:schemeClr val="accent5">
                    <a:lumMod val="50000"/>
                  </a:schemeClr>
                </a:solidFill>
              </a:rPr>
              <a:t> … </a:t>
            </a:r>
          </a:p>
        </p:txBody>
      </p:sp>
      <p:sp>
        <p:nvSpPr>
          <p:cNvPr id="14" name="TextBox 13">
            <a:extLst>
              <a:ext uri="{FF2B5EF4-FFF2-40B4-BE49-F238E27FC236}">
                <a16:creationId xmlns:a16="http://schemas.microsoft.com/office/drawing/2014/main" id="{379536AB-B677-4A14-B9EC-16211319EAA3}"/>
              </a:ext>
            </a:extLst>
          </p:cNvPr>
          <p:cNvSpPr txBox="1"/>
          <p:nvPr/>
        </p:nvSpPr>
        <p:spPr>
          <a:xfrm>
            <a:off x="7542611" y="3073607"/>
            <a:ext cx="1287573"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niño</a:t>
            </a:r>
            <a:r>
              <a:rPr lang="en-GB" sz="2000" dirty="0">
                <a:solidFill>
                  <a:srgbClr val="104F75"/>
                </a:solidFill>
              </a:rPr>
              <a:t> </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A85BC30A-E549-4A0E-AA00-61B2ED0EAF9B}"/>
              </a:ext>
            </a:extLst>
          </p:cNvPr>
          <p:cNvSpPr txBox="1"/>
          <p:nvPr/>
        </p:nvSpPr>
        <p:spPr>
          <a:xfrm>
            <a:off x="5356953" y="4002615"/>
            <a:ext cx="1559664"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vestido</a:t>
            </a:r>
            <a:endParaRPr lang="en-GB" sz="2000" dirty="0">
              <a:solidFill>
                <a:schemeClr val="accent5">
                  <a:lumMod val="50000"/>
                </a:schemeClr>
              </a:solidFill>
            </a:endParaRPr>
          </a:p>
        </p:txBody>
      </p:sp>
      <p:sp>
        <p:nvSpPr>
          <p:cNvPr id="16" name="TextBox 15">
            <a:extLst>
              <a:ext uri="{FF2B5EF4-FFF2-40B4-BE49-F238E27FC236}">
                <a16:creationId xmlns:a16="http://schemas.microsoft.com/office/drawing/2014/main" id="{91A8F956-1EFD-427F-A0B6-B2819DDA281E}"/>
              </a:ext>
            </a:extLst>
          </p:cNvPr>
          <p:cNvSpPr txBox="1"/>
          <p:nvPr/>
        </p:nvSpPr>
        <p:spPr>
          <a:xfrm>
            <a:off x="9534047" y="3052688"/>
            <a:ext cx="1287573"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niños</a:t>
            </a:r>
            <a:r>
              <a:rPr lang="en-GB" sz="2000" dirty="0">
                <a:solidFill>
                  <a:srgbClr val="104F75"/>
                </a:solidFill>
              </a:rPr>
              <a:t> </a:t>
            </a:r>
            <a:endParaRPr lang="en-GB" sz="2000" dirty="0">
              <a:solidFill>
                <a:schemeClr val="accent5">
                  <a:lumMod val="50000"/>
                </a:schemeClr>
              </a:solidFill>
            </a:endParaRPr>
          </a:p>
        </p:txBody>
      </p:sp>
      <p:sp>
        <p:nvSpPr>
          <p:cNvPr id="18" name="TextBox 17">
            <a:extLst>
              <a:ext uri="{FF2B5EF4-FFF2-40B4-BE49-F238E27FC236}">
                <a16:creationId xmlns:a16="http://schemas.microsoft.com/office/drawing/2014/main" id="{C7596920-0291-4082-A5B3-05D16F67648B}"/>
              </a:ext>
            </a:extLst>
          </p:cNvPr>
          <p:cNvSpPr txBox="1"/>
          <p:nvPr/>
        </p:nvSpPr>
        <p:spPr>
          <a:xfrm>
            <a:off x="9534046" y="4010811"/>
            <a:ext cx="1287573" cy="400110"/>
          </a:xfrm>
          <a:prstGeom prst="rect">
            <a:avLst/>
          </a:prstGeom>
          <a:noFill/>
        </p:spPr>
        <p:txBody>
          <a:bodyPr wrap="square" rtlCol="0">
            <a:spAutoFit/>
          </a:bodyPr>
          <a:lstStyle/>
          <a:p>
            <a:r>
              <a:rPr lang="en-GB" sz="2000" dirty="0">
                <a:solidFill>
                  <a:srgbClr val="104F75"/>
                </a:solidFill>
              </a:rPr>
              <a:t>☐ euros </a:t>
            </a:r>
            <a:endParaRPr lang="en-GB" sz="2000" dirty="0">
              <a:solidFill>
                <a:schemeClr val="accent5">
                  <a:lumMod val="50000"/>
                </a:schemeClr>
              </a:solidFill>
            </a:endParaRPr>
          </a:p>
        </p:txBody>
      </p:sp>
      <p:sp>
        <p:nvSpPr>
          <p:cNvPr id="19" name="Rounded Rectangular Callout 8">
            <a:extLst>
              <a:ext uri="{FF2B5EF4-FFF2-40B4-BE49-F238E27FC236}">
                <a16:creationId xmlns:a16="http://schemas.microsoft.com/office/drawing/2014/main" id="{9F5E6827-B998-4817-8500-ACB0FAEFDAD7}"/>
              </a:ext>
            </a:extLst>
          </p:cNvPr>
          <p:cNvSpPr/>
          <p:nvPr/>
        </p:nvSpPr>
        <p:spPr>
          <a:xfrm>
            <a:off x="9279977" y="292174"/>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1636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39" grpId="0"/>
      <p:bldP spid="10" grpId="0"/>
      <p:bldP spid="3" grpId="0"/>
      <p:bldP spid="12" grpId="0"/>
      <p:bldP spid="14" grpId="0"/>
      <p:bldP spid="15" grpId="0"/>
      <p:bldP spid="16" grpId="0"/>
      <p:bldP spid="18"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DB6E0D-8C29-4463-A821-945D3514B87E}"/>
              </a:ext>
            </a:extLst>
          </p:cNvPr>
          <p:cNvSpPr txBox="1"/>
          <p:nvPr/>
        </p:nvSpPr>
        <p:spPr>
          <a:xfrm>
            <a:off x="7542611" y="4002615"/>
            <a:ext cx="3057945" cy="400110"/>
          </a:xfrm>
          <a:prstGeom prst="rect">
            <a:avLst/>
          </a:prstGeom>
          <a:noFill/>
        </p:spPr>
        <p:txBody>
          <a:bodyPr wrap="square" rtlCol="0">
            <a:spAutoFit/>
          </a:bodyPr>
          <a:lstStyle/>
          <a:p>
            <a:r>
              <a:rPr lang="en-GB" sz="2000" dirty="0">
                <a:solidFill>
                  <a:srgbClr val="104F75"/>
                </a:solidFill>
              </a:rPr>
              <a:t>☐ prima es </a:t>
            </a:r>
            <a:r>
              <a:rPr lang="en-GB" sz="2000" dirty="0" err="1">
                <a:solidFill>
                  <a:srgbClr val="104F75"/>
                </a:solidFill>
              </a:rPr>
              <a:t>muy</a:t>
            </a:r>
            <a:r>
              <a:rPr lang="en-GB" sz="2000" dirty="0">
                <a:solidFill>
                  <a:srgbClr val="104F75"/>
                </a:solidFill>
              </a:rPr>
              <a:t> </a:t>
            </a:r>
            <a:r>
              <a:rPr lang="en-GB" sz="2000" dirty="0" err="1">
                <a:solidFill>
                  <a:srgbClr val="104F75"/>
                </a:solidFill>
              </a:rPr>
              <a:t>tonta</a:t>
            </a:r>
            <a:r>
              <a:rPr lang="en-GB" sz="2000" dirty="0">
                <a:solidFill>
                  <a:srgbClr val="104F75"/>
                </a:solidFill>
              </a:rPr>
              <a:t>. </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2CDF307D-1F7E-4134-90A8-C2ED7A2976C9}"/>
              </a:ext>
            </a:extLst>
          </p:cNvPr>
          <p:cNvSpPr txBox="1"/>
          <p:nvPr/>
        </p:nvSpPr>
        <p:spPr>
          <a:xfrm>
            <a:off x="3257511" y="3028889"/>
            <a:ext cx="3537184"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hermana</a:t>
            </a:r>
            <a:r>
              <a:rPr lang="en-GB" sz="2000" dirty="0">
                <a:solidFill>
                  <a:srgbClr val="104F75"/>
                </a:solidFill>
              </a:rPr>
              <a:t> </a:t>
            </a:r>
            <a:r>
              <a:rPr lang="en-GB" sz="2000" dirty="0" err="1">
                <a:solidFill>
                  <a:srgbClr val="104F75"/>
                </a:solidFill>
              </a:rPr>
              <a:t>está</a:t>
            </a:r>
            <a:r>
              <a:rPr lang="en-GB" sz="2000" dirty="0">
                <a:solidFill>
                  <a:srgbClr val="104F75"/>
                </a:solidFill>
              </a:rPr>
              <a:t> triste hoy.</a:t>
            </a:r>
            <a:endParaRPr lang="en-GB" sz="2000" dirty="0">
              <a:solidFill>
                <a:schemeClr val="accent5">
                  <a:lumMod val="50000"/>
                </a:schemeClr>
              </a:solidFill>
            </a:endParaRPr>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8937" y="1366903"/>
            <a:ext cx="10164877" cy="1037207"/>
          </a:xfrm>
          <a:prstGeom prst="rect">
            <a:avLst/>
          </a:prstGeom>
        </p:spPr>
        <p:txBody>
          <a:bodyPr wrap="square">
            <a:spAutoFit/>
          </a:bodyPr>
          <a:lstStyle/>
          <a:p>
            <a:pPr>
              <a:lnSpc>
                <a:spcPct val="107000"/>
              </a:lnSpc>
              <a:spcAft>
                <a:spcPts val="0"/>
              </a:spcAft>
            </a:pPr>
            <a:r>
              <a:rPr lang="en-US" sz="2000" b="1" dirty="0">
                <a:solidFill>
                  <a:srgbClr val="115076"/>
                </a:solidFill>
              </a:rPr>
              <a:t>PART I (POSSESSIVE ADJECTIVES &amp; INDIRECT OBJECT PRONOUNS)</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Put a </a:t>
            </a:r>
            <a:r>
              <a:rPr lang="en-GB" sz="2000" b="1" dirty="0">
                <a:solidFill>
                  <a:srgbClr val="115076"/>
                </a:solidFill>
              </a:rPr>
              <a:t>cross (x) </a:t>
            </a:r>
            <a:r>
              <a:rPr lang="en-GB" sz="2000" dirty="0">
                <a:solidFill>
                  <a:srgbClr val="115076"/>
                </a:solidFill>
              </a:rPr>
              <a:t>next to the </a:t>
            </a:r>
            <a:r>
              <a:rPr lang="en-GB" sz="2000" b="1" dirty="0">
                <a:solidFill>
                  <a:srgbClr val="115076"/>
                </a:solidFill>
              </a:rPr>
              <a:t>noun </a:t>
            </a:r>
            <a:r>
              <a:rPr lang="en-GB" sz="2000" dirty="0">
                <a:solidFill>
                  <a:srgbClr val="115076"/>
                </a:solidFill>
              </a:rPr>
              <a:t>that completes each sentence.</a:t>
            </a:r>
            <a:endParaRPr lang="en-GB" dirty="0">
              <a:solidFill>
                <a:srgbClr val="115076"/>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3324578" y="3073607"/>
            <a:ext cx="285540"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3300445" y="4002615"/>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3" name="TextBox 2">
            <a:extLst>
              <a:ext uri="{FF2B5EF4-FFF2-40B4-BE49-F238E27FC236}">
                <a16:creationId xmlns:a16="http://schemas.microsoft.com/office/drawing/2014/main" id="{1B11F9BC-C195-4973-B2B0-310607529BE3}"/>
              </a:ext>
            </a:extLst>
          </p:cNvPr>
          <p:cNvSpPr txBox="1"/>
          <p:nvPr/>
        </p:nvSpPr>
        <p:spPr>
          <a:xfrm>
            <a:off x="428094" y="3052688"/>
            <a:ext cx="1287573" cy="400110"/>
          </a:xfrm>
          <a:prstGeom prst="rect">
            <a:avLst/>
          </a:prstGeom>
          <a:noFill/>
        </p:spPr>
        <p:txBody>
          <a:bodyPr wrap="square" rtlCol="0">
            <a:spAutoFit/>
          </a:bodyPr>
          <a:lstStyle/>
          <a:p>
            <a:pPr algn="l"/>
            <a:r>
              <a:rPr lang="en-GB" sz="2000" dirty="0">
                <a:solidFill>
                  <a:schemeClr val="accent5">
                    <a:lumMod val="50000"/>
                  </a:schemeClr>
                </a:solidFill>
              </a:rPr>
              <a:t>1. Mi…</a:t>
            </a:r>
          </a:p>
        </p:txBody>
      </p:sp>
      <p:sp>
        <p:nvSpPr>
          <p:cNvPr id="12" name="TextBox 11">
            <a:extLst>
              <a:ext uri="{FF2B5EF4-FFF2-40B4-BE49-F238E27FC236}">
                <a16:creationId xmlns:a16="http://schemas.microsoft.com/office/drawing/2014/main" id="{DD33893E-22B1-4684-BBD4-A046ADC7BADA}"/>
              </a:ext>
            </a:extLst>
          </p:cNvPr>
          <p:cNvSpPr txBox="1"/>
          <p:nvPr/>
        </p:nvSpPr>
        <p:spPr>
          <a:xfrm>
            <a:off x="428094" y="4002615"/>
            <a:ext cx="4847291" cy="400110"/>
          </a:xfrm>
          <a:prstGeom prst="rect">
            <a:avLst/>
          </a:prstGeom>
          <a:noFill/>
        </p:spPr>
        <p:txBody>
          <a:bodyPr wrap="square" rtlCol="0">
            <a:spAutoFit/>
          </a:bodyPr>
          <a:lstStyle/>
          <a:p>
            <a:pPr algn="l"/>
            <a:r>
              <a:rPr lang="en-GB" sz="2000" dirty="0">
                <a:solidFill>
                  <a:schemeClr val="accent5">
                    <a:lumMod val="50000"/>
                  </a:schemeClr>
                </a:solidFill>
              </a:rPr>
              <a:t>2. </a:t>
            </a:r>
            <a:r>
              <a:rPr lang="en-GB" sz="2000" dirty="0" err="1">
                <a:solidFill>
                  <a:schemeClr val="accent5">
                    <a:lumMod val="50000"/>
                  </a:schemeClr>
                </a:solidFill>
              </a:rPr>
              <a:t>Te</a:t>
            </a:r>
            <a:r>
              <a:rPr lang="en-GB" sz="2000" dirty="0">
                <a:solidFill>
                  <a:schemeClr val="accent5">
                    <a:lumMod val="50000"/>
                  </a:schemeClr>
                </a:solidFill>
              </a:rPr>
              <a:t>…</a:t>
            </a:r>
          </a:p>
        </p:txBody>
      </p:sp>
      <p:sp>
        <p:nvSpPr>
          <p:cNvPr id="14" name="TextBox 13">
            <a:extLst>
              <a:ext uri="{FF2B5EF4-FFF2-40B4-BE49-F238E27FC236}">
                <a16:creationId xmlns:a16="http://schemas.microsoft.com/office/drawing/2014/main" id="{379536AB-B677-4A14-B9EC-16211319EAA3}"/>
              </a:ext>
            </a:extLst>
          </p:cNvPr>
          <p:cNvSpPr txBox="1"/>
          <p:nvPr/>
        </p:nvSpPr>
        <p:spPr>
          <a:xfrm>
            <a:off x="7542611" y="3073607"/>
            <a:ext cx="3701731"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importa</a:t>
            </a:r>
            <a:r>
              <a:rPr lang="en-GB" sz="2000" dirty="0">
                <a:solidFill>
                  <a:srgbClr val="104F75"/>
                </a:solidFill>
              </a:rPr>
              <a:t> la </a:t>
            </a:r>
            <a:r>
              <a:rPr lang="en-GB" sz="2000" dirty="0" err="1">
                <a:solidFill>
                  <a:srgbClr val="104F75"/>
                </a:solidFill>
              </a:rPr>
              <a:t>historia</a:t>
            </a:r>
            <a:r>
              <a:rPr lang="en-GB" sz="2000" dirty="0">
                <a:solidFill>
                  <a:srgbClr val="104F75"/>
                </a:solidFill>
              </a:rPr>
              <a:t>. </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A85BC30A-E549-4A0E-AA00-61B2ED0EAF9B}"/>
              </a:ext>
            </a:extLst>
          </p:cNvPr>
          <p:cNvSpPr txBox="1"/>
          <p:nvPr/>
        </p:nvSpPr>
        <p:spPr>
          <a:xfrm>
            <a:off x="3225771" y="4002615"/>
            <a:ext cx="4061293" cy="400110"/>
          </a:xfrm>
          <a:prstGeom prst="rect">
            <a:avLst/>
          </a:prstGeom>
          <a:noFill/>
        </p:spPr>
        <p:txBody>
          <a:bodyPr wrap="square" rtlCol="0">
            <a:spAutoFit/>
          </a:bodyPr>
          <a:lstStyle/>
          <a:p>
            <a:r>
              <a:rPr lang="en-GB" sz="2000" dirty="0">
                <a:solidFill>
                  <a:srgbClr val="104F75"/>
                </a:solidFill>
              </a:rPr>
              <a:t>☐ </a:t>
            </a:r>
            <a:r>
              <a:rPr lang="en-GB" sz="2000" dirty="0" err="1">
                <a:solidFill>
                  <a:srgbClr val="104F75"/>
                </a:solidFill>
              </a:rPr>
              <a:t>interesa</a:t>
            </a:r>
            <a:r>
              <a:rPr lang="en-GB" sz="2000" dirty="0">
                <a:solidFill>
                  <a:srgbClr val="104F75"/>
                </a:solidFill>
              </a:rPr>
              <a:t> el </a:t>
            </a:r>
            <a:r>
              <a:rPr lang="en-GB" sz="2000" dirty="0" err="1">
                <a:solidFill>
                  <a:srgbClr val="104F75"/>
                </a:solidFill>
              </a:rPr>
              <a:t>norte</a:t>
            </a:r>
            <a:r>
              <a:rPr lang="en-GB" sz="2000" dirty="0">
                <a:solidFill>
                  <a:srgbClr val="104F75"/>
                </a:solidFill>
              </a:rPr>
              <a:t> </a:t>
            </a:r>
            <a:r>
              <a:rPr lang="en-GB" sz="2000">
                <a:solidFill>
                  <a:srgbClr val="104F75"/>
                </a:solidFill>
              </a:rPr>
              <a:t>de </a:t>
            </a:r>
            <a:r>
              <a:rPr lang="en-GB" sz="2000" smtClean="0">
                <a:solidFill>
                  <a:srgbClr val="104F75"/>
                </a:solidFill>
              </a:rPr>
              <a:t>España.</a:t>
            </a:r>
            <a:endParaRPr lang="en-GB" sz="2000" dirty="0">
              <a:solidFill>
                <a:schemeClr val="accent5">
                  <a:lumMod val="50000"/>
                </a:schemeClr>
              </a:solidFill>
            </a:endParaRPr>
          </a:p>
        </p:txBody>
      </p:sp>
      <p:sp>
        <p:nvSpPr>
          <p:cNvPr id="19" name="Rounded Rectangular Callout 8">
            <a:extLst>
              <a:ext uri="{FF2B5EF4-FFF2-40B4-BE49-F238E27FC236}">
                <a16:creationId xmlns:a16="http://schemas.microsoft.com/office/drawing/2014/main" id="{3C24550A-65FE-40C7-8A44-4FCD57D78DDB}"/>
              </a:ext>
            </a:extLst>
          </p:cNvPr>
          <p:cNvSpPr/>
          <p:nvPr/>
        </p:nvSpPr>
        <p:spPr>
          <a:xfrm>
            <a:off x="9330556" y="250834"/>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45810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39" grpId="0"/>
      <p:bldP spid="10" grpId="0"/>
      <p:bldP spid="3" grpId="0"/>
      <p:bldP spid="12" grpId="0"/>
      <p:bldP spid="14" grpId="0"/>
      <p:bldP spid="15"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B2616DD-8FA5-4C3A-AB27-200F74D70E22}"/>
              </a:ext>
            </a:extLst>
          </p:cNvPr>
          <p:cNvGraphicFramePr>
            <a:graphicFrameLocks noGrp="1"/>
          </p:cNvGraphicFramePr>
          <p:nvPr>
            <p:extLst>
              <p:ext uri="{D42A27DB-BD31-4B8C-83A1-F6EECF244321}">
                <p14:modId xmlns:p14="http://schemas.microsoft.com/office/powerpoint/2010/main" val="1916695735"/>
              </p:ext>
            </p:extLst>
          </p:nvPr>
        </p:nvGraphicFramePr>
        <p:xfrm>
          <a:off x="1004868" y="3578386"/>
          <a:ext cx="9901695" cy="391351"/>
        </p:xfrm>
        <a:graphic>
          <a:graphicData uri="http://schemas.openxmlformats.org/drawingml/2006/table">
            <a:tbl>
              <a:tblPr firstRow="1" firstCol="1" bandRow="1">
                <a:tableStyleId>{5C22544A-7EE6-4342-B048-85BDC9FD1C3A}</a:tableStyleId>
              </a:tblPr>
              <a:tblGrid>
                <a:gridCol w="4132814">
                  <a:extLst>
                    <a:ext uri="{9D8B030D-6E8A-4147-A177-3AD203B41FA5}">
                      <a16:colId xmlns:a16="http://schemas.microsoft.com/office/drawing/2014/main" val="63305638"/>
                    </a:ext>
                  </a:extLst>
                </a:gridCol>
                <a:gridCol w="2858749">
                  <a:extLst>
                    <a:ext uri="{9D8B030D-6E8A-4147-A177-3AD203B41FA5}">
                      <a16:colId xmlns:a16="http://schemas.microsoft.com/office/drawing/2014/main" val="381532653"/>
                    </a:ext>
                  </a:extLst>
                </a:gridCol>
                <a:gridCol w="2910132">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4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Va</a:t>
                      </a:r>
                      <a:r>
                        <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al </a:t>
                      </a:r>
                      <a:r>
                        <a:rPr lang="en-GB" sz="2400" b="0" smtClean="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banco.</a:t>
                      </a:r>
                      <a:endPar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400" b="0" dirty="0">
                          <a:solidFill>
                            <a:srgbClr val="104F75"/>
                          </a:solidFill>
                          <a:effectLst/>
                        </a:rPr>
                        <a:t> routine event ☐</a:t>
                      </a:r>
                      <a:endPar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ct val="107000"/>
                        </a:lnSpc>
                        <a:spcAft>
                          <a:spcPts val="0"/>
                        </a:spcAft>
                        <a:buNone/>
                      </a:pPr>
                      <a:r>
                        <a:rPr lang="en-GB" sz="2400" b="0" dirty="0">
                          <a:solidFill>
                            <a:srgbClr val="104F75"/>
                          </a:solidFill>
                          <a:effectLst/>
                        </a:rPr>
                        <a:t>future plan ☐</a:t>
                      </a:r>
                      <a:endParaRPr lang="en-GB" sz="24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180406" y="1229411"/>
            <a:ext cx="9726161" cy="1869038"/>
          </a:xfrm>
          <a:prstGeom prst="rect">
            <a:avLst/>
          </a:prstGeom>
        </p:spPr>
        <p:txBody>
          <a:bodyPr wrap="square">
            <a:spAutoFit/>
          </a:bodyPr>
          <a:lstStyle/>
          <a:p>
            <a:pPr>
              <a:lnSpc>
                <a:spcPct val="107000"/>
              </a:lnSpc>
              <a:spcAft>
                <a:spcPts val="0"/>
              </a:spcAft>
            </a:pPr>
            <a:r>
              <a:rPr lang="en-US" sz="2400" b="1" dirty="0">
                <a:solidFill>
                  <a:srgbClr val="115076"/>
                </a:solidFill>
              </a:rPr>
              <a:t>PART J (PRESENT OR FUTURE)</a:t>
            </a:r>
            <a:endParaRPr lang="en-GB" sz="2400" dirty="0">
              <a:solidFill>
                <a:srgbClr val="115076"/>
              </a:solidFill>
            </a:endParaRPr>
          </a:p>
          <a:p>
            <a:r>
              <a:rPr lang="en-US" sz="2400" b="1" dirty="0">
                <a:solidFill>
                  <a:srgbClr val="115076"/>
                </a:solidFill>
              </a:rPr>
              <a:t> </a:t>
            </a:r>
            <a:endParaRPr lang="en-GB" sz="2400" dirty="0">
              <a:solidFill>
                <a:srgbClr val="115076"/>
              </a:solidFill>
            </a:endParaRPr>
          </a:p>
          <a:p>
            <a:r>
              <a:rPr lang="en-GB" sz="2400" dirty="0">
                <a:solidFill>
                  <a:srgbClr val="115076"/>
                </a:solidFill>
              </a:rPr>
              <a:t>Does each sentence describe a </a:t>
            </a:r>
            <a:r>
              <a:rPr lang="en-GB" sz="2400" b="1" dirty="0">
                <a:solidFill>
                  <a:srgbClr val="115076"/>
                </a:solidFill>
              </a:rPr>
              <a:t>routine event </a:t>
            </a:r>
            <a:r>
              <a:rPr lang="en-GB" sz="2400" dirty="0">
                <a:solidFill>
                  <a:srgbClr val="115076"/>
                </a:solidFill>
              </a:rPr>
              <a:t>(nowadays) or a </a:t>
            </a:r>
            <a:r>
              <a:rPr lang="en-GB" sz="2400" b="1" dirty="0">
                <a:solidFill>
                  <a:srgbClr val="115076"/>
                </a:solidFill>
              </a:rPr>
              <a:t>future plan?</a:t>
            </a:r>
            <a:endParaRPr lang="en-GB" sz="2400" dirty="0">
              <a:solidFill>
                <a:srgbClr val="115076"/>
              </a:solidFill>
            </a:endParaRP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V="1">
            <a:off x="10063451" y="4596281"/>
            <a:ext cx="361594"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7310292" y="3529551"/>
            <a:ext cx="333806" cy="400110"/>
          </a:xfrm>
          <a:prstGeom prst="rect">
            <a:avLst/>
          </a:prstGeom>
          <a:noFill/>
        </p:spPr>
        <p:txBody>
          <a:bodyPr wrap="square" rtlCol="0">
            <a:spAutoFit/>
          </a:bodyPr>
          <a:lstStyle/>
          <a:p>
            <a:pPr algn="l"/>
            <a:r>
              <a:rPr lang="en-GB" sz="2000" dirty="0">
                <a:solidFill>
                  <a:srgbClr val="104F75"/>
                </a:solidFill>
              </a:rPr>
              <a:t>x</a:t>
            </a:r>
          </a:p>
        </p:txBody>
      </p:sp>
      <p:graphicFrame>
        <p:nvGraphicFramePr>
          <p:cNvPr id="11" name="Table 10">
            <a:extLst>
              <a:ext uri="{FF2B5EF4-FFF2-40B4-BE49-F238E27FC236}">
                <a16:creationId xmlns:a16="http://schemas.microsoft.com/office/drawing/2014/main" id="{7477389F-B061-4593-807B-B31610544415}"/>
              </a:ext>
            </a:extLst>
          </p:cNvPr>
          <p:cNvGraphicFramePr>
            <a:graphicFrameLocks noGrp="1"/>
          </p:cNvGraphicFramePr>
          <p:nvPr>
            <p:extLst>
              <p:ext uri="{D42A27DB-BD31-4B8C-83A1-F6EECF244321}">
                <p14:modId xmlns:p14="http://schemas.microsoft.com/office/powerpoint/2010/main" val="1334263292"/>
              </p:ext>
            </p:extLst>
          </p:nvPr>
        </p:nvGraphicFramePr>
        <p:xfrm>
          <a:off x="1004867" y="4596281"/>
          <a:ext cx="9901696" cy="391351"/>
        </p:xfrm>
        <a:graphic>
          <a:graphicData uri="http://schemas.openxmlformats.org/drawingml/2006/table">
            <a:tbl>
              <a:tblPr firstRow="1" firstCol="1" bandRow="1">
                <a:tableStyleId>{5C22544A-7EE6-4342-B048-85BDC9FD1C3A}</a:tableStyleId>
              </a:tblPr>
              <a:tblGrid>
                <a:gridCol w="4132814">
                  <a:extLst>
                    <a:ext uri="{9D8B030D-6E8A-4147-A177-3AD203B41FA5}">
                      <a16:colId xmlns:a16="http://schemas.microsoft.com/office/drawing/2014/main" val="63305638"/>
                    </a:ext>
                  </a:extLst>
                </a:gridCol>
                <a:gridCol w="2828970">
                  <a:extLst>
                    <a:ext uri="{9D8B030D-6E8A-4147-A177-3AD203B41FA5}">
                      <a16:colId xmlns:a16="http://schemas.microsoft.com/office/drawing/2014/main" val="381532653"/>
                    </a:ext>
                  </a:extLst>
                </a:gridCol>
                <a:gridCol w="2939912">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GB" sz="24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Voy</a:t>
                      </a:r>
                      <a:r>
                        <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 </a:t>
                      </a:r>
                      <a:r>
                        <a:rPr lang="en-GB" sz="24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cerrar</a:t>
                      </a:r>
                      <a:r>
                        <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400" b="0" smtClean="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ventana.</a:t>
                      </a:r>
                      <a:endPar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400" b="0" dirty="0">
                          <a:solidFill>
                            <a:srgbClr val="104F75"/>
                          </a:solidFill>
                          <a:effectLst/>
                        </a:rPr>
                        <a:t> routine event ☐</a:t>
                      </a:r>
                      <a:endParaRPr lang="en-GB" sz="24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ct val="107000"/>
                        </a:lnSpc>
                        <a:spcAft>
                          <a:spcPts val="0"/>
                        </a:spcAft>
                        <a:buNone/>
                      </a:pPr>
                      <a:r>
                        <a:rPr lang="en-GB" sz="2400" b="0" dirty="0">
                          <a:solidFill>
                            <a:srgbClr val="104F75"/>
                          </a:solidFill>
                          <a:effectLst/>
                        </a:rPr>
                        <a:t>future plan ☐</a:t>
                      </a:r>
                      <a:endParaRPr lang="en-GB" sz="24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sp>
        <p:nvSpPr>
          <p:cNvPr id="12" name="Rounded Rectangular Callout 8">
            <a:extLst>
              <a:ext uri="{FF2B5EF4-FFF2-40B4-BE49-F238E27FC236}">
                <a16:creationId xmlns:a16="http://schemas.microsoft.com/office/drawing/2014/main" id="{F06283C1-C484-46CA-95D2-B64BE3F9F5DA}"/>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69636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B2616DD-8FA5-4C3A-AB27-200F74D70E22}"/>
              </a:ext>
            </a:extLst>
          </p:cNvPr>
          <p:cNvGraphicFramePr>
            <a:graphicFrameLocks noGrp="1"/>
          </p:cNvGraphicFramePr>
          <p:nvPr>
            <p:extLst>
              <p:ext uri="{D42A27DB-BD31-4B8C-83A1-F6EECF244321}">
                <p14:modId xmlns:p14="http://schemas.microsoft.com/office/powerpoint/2010/main" val="860925537"/>
              </p:ext>
            </p:extLst>
          </p:nvPr>
        </p:nvGraphicFramePr>
        <p:xfrm>
          <a:off x="967798" y="3921545"/>
          <a:ext cx="9901695" cy="326136"/>
        </p:xfrm>
        <a:graphic>
          <a:graphicData uri="http://schemas.openxmlformats.org/drawingml/2006/table">
            <a:tbl>
              <a:tblPr firstRow="1" firstCol="1" bandRow="1">
                <a:tableStyleId>{5C22544A-7EE6-4342-B048-85BDC9FD1C3A}</a:tableStyleId>
              </a:tblPr>
              <a:tblGrid>
                <a:gridCol w="5058307">
                  <a:extLst>
                    <a:ext uri="{9D8B030D-6E8A-4147-A177-3AD203B41FA5}">
                      <a16:colId xmlns:a16="http://schemas.microsoft.com/office/drawing/2014/main" val="63305638"/>
                    </a:ext>
                  </a:extLst>
                </a:gridCol>
                <a:gridCol w="2363373">
                  <a:extLst>
                    <a:ext uri="{9D8B030D-6E8A-4147-A177-3AD203B41FA5}">
                      <a16:colId xmlns:a16="http://schemas.microsoft.com/office/drawing/2014/main" val="381532653"/>
                    </a:ext>
                  </a:extLst>
                </a:gridCol>
                <a:gridCol w="2480015">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1. Van a la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isla</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para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mirar</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los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pájaros</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 in order to ☐</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ct val="107000"/>
                        </a:lnSpc>
                        <a:spcAft>
                          <a:spcPts val="0"/>
                        </a:spcAft>
                        <a:buNone/>
                      </a:pPr>
                      <a:r>
                        <a:rPr lang="en-GB" sz="2000" b="0" dirty="0">
                          <a:solidFill>
                            <a:srgbClr val="104F75"/>
                          </a:solidFill>
                          <a:effectLst/>
                        </a:rPr>
                        <a:t>for ☐</a:t>
                      </a:r>
                      <a:endPar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B: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67800" y="1622426"/>
            <a:ext cx="9901698" cy="1926297"/>
          </a:xfrm>
          <a:prstGeom prst="rect">
            <a:avLst/>
          </a:prstGeom>
        </p:spPr>
        <p:txBody>
          <a:bodyPr wrap="square">
            <a:spAutoFit/>
          </a:bodyPr>
          <a:lstStyle/>
          <a:p>
            <a:pPr>
              <a:lnSpc>
                <a:spcPct val="107000"/>
              </a:lnSpc>
              <a:spcAft>
                <a:spcPts val="0"/>
              </a:spcAft>
            </a:pPr>
            <a:r>
              <a:rPr lang="en-US" sz="2000" b="1" dirty="0">
                <a:solidFill>
                  <a:srgbClr val="115076"/>
                </a:solidFill>
              </a:rPr>
              <a:t>PART K (USE OF PARA)</a:t>
            </a:r>
            <a:endParaRPr lang="en-GB" sz="2000" dirty="0">
              <a:solidFill>
                <a:srgbClr val="115076"/>
              </a:solidFill>
            </a:endParaRPr>
          </a:p>
          <a:p>
            <a:r>
              <a:rPr lang="en-US" sz="2000" b="1" dirty="0">
                <a:solidFill>
                  <a:srgbClr val="115076"/>
                </a:solidFill>
              </a:rPr>
              <a:t> </a:t>
            </a:r>
            <a:endParaRPr lang="en-GB" sz="2000" dirty="0">
              <a:solidFill>
                <a:srgbClr val="115076"/>
              </a:solidFill>
            </a:endParaRPr>
          </a:p>
          <a:p>
            <a:r>
              <a:rPr lang="en-GB" sz="2000" dirty="0">
                <a:solidFill>
                  <a:srgbClr val="115076"/>
                </a:solidFill>
              </a:rPr>
              <a:t>Should </a:t>
            </a:r>
            <a:r>
              <a:rPr lang="en-GB" sz="2000" b="1" dirty="0">
                <a:solidFill>
                  <a:srgbClr val="115076"/>
                </a:solidFill>
              </a:rPr>
              <a:t>‘para’</a:t>
            </a:r>
            <a:r>
              <a:rPr lang="en-GB" sz="2000" dirty="0">
                <a:solidFill>
                  <a:srgbClr val="115076"/>
                </a:solidFill>
              </a:rPr>
              <a:t> be translated as </a:t>
            </a:r>
            <a:r>
              <a:rPr lang="en-GB" sz="2000" b="1" dirty="0">
                <a:solidFill>
                  <a:srgbClr val="115076"/>
                </a:solidFill>
              </a:rPr>
              <a:t>‘in order to’ </a:t>
            </a:r>
            <a:r>
              <a:rPr lang="en-GB" sz="2000" dirty="0">
                <a:solidFill>
                  <a:srgbClr val="115076"/>
                </a:solidFill>
              </a:rPr>
              <a:t>or </a:t>
            </a:r>
            <a:r>
              <a:rPr lang="en-GB" sz="2000" b="1" dirty="0">
                <a:solidFill>
                  <a:srgbClr val="115076"/>
                </a:solidFill>
              </a:rPr>
              <a:t>‘for’ </a:t>
            </a:r>
            <a:r>
              <a:rPr lang="en-GB" sz="2000" dirty="0">
                <a:solidFill>
                  <a:srgbClr val="115076"/>
                </a:solidFill>
              </a:rPr>
              <a:t>?</a:t>
            </a:r>
          </a:p>
          <a:p>
            <a:endParaRPr lang="en-GB" sz="2000" dirty="0">
              <a:solidFill>
                <a:srgbClr val="115076"/>
              </a:solidFill>
            </a:endParaRPr>
          </a:p>
          <a:p>
            <a:r>
              <a:rPr lang="en-GB" sz="2000" dirty="0">
                <a:solidFill>
                  <a:srgbClr val="115076"/>
                </a:solidFill>
              </a:rPr>
              <a:t>Put a </a:t>
            </a:r>
            <a:r>
              <a:rPr lang="en-GB" sz="2000" b="1" dirty="0">
                <a:solidFill>
                  <a:srgbClr val="115076"/>
                </a:solidFill>
              </a:rPr>
              <a:t>cross (x) </a:t>
            </a:r>
            <a:r>
              <a:rPr lang="en-GB" sz="2000" dirty="0">
                <a:solidFill>
                  <a:srgbClr val="115076"/>
                </a:solidFill>
              </a:rPr>
              <a:t>next to the correct answer.</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347EAFBD-661C-4ACF-82CE-F165E9DA43AF}"/>
              </a:ext>
            </a:extLst>
          </p:cNvPr>
          <p:cNvSpPr txBox="1"/>
          <p:nvPr/>
        </p:nvSpPr>
        <p:spPr>
          <a:xfrm flipH="1" flipV="1">
            <a:off x="9647513" y="4975228"/>
            <a:ext cx="333806" cy="400110"/>
          </a:xfrm>
          <a:prstGeom prst="rect">
            <a:avLst/>
          </a:prstGeom>
          <a:noFill/>
        </p:spPr>
        <p:txBody>
          <a:bodyPr wrap="square" rtlCol="0">
            <a:spAutoFit/>
          </a:bodyPr>
          <a:lstStyle/>
          <a:p>
            <a:pPr algn="l"/>
            <a:r>
              <a:rPr lang="en-GB" sz="2000" dirty="0">
                <a:solidFill>
                  <a:srgbClr val="104F75"/>
                </a:solidFill>
              </a:rPr>
              <a:t>x</a:t>
            </a:r>
          </a:p>
        </p:txBody>
      </p:sp>
      <p:sp>
        <p:nvSpPr>
          <p:cNvPr id="10" name="TextBox 9">
            <a:extLst>
              <a:ext uri="{FF2B5EF4-FFF2-40B4-BE49-F238E27FC236}">
                <a16:creationId xmlns:a16="http://schemas.microsoft.com/office/drawing/2014/main" id="{4D7A5707-BAC2-46F6-85B1-E4E2D7FA16CD}"/>
              </a:ext>
            </a:extLst>
          </p:cNvPr>
          <p:cNvSpPr txBox="1"/>
          <p:nvPr/>
        </p:nvSpPr>
        <p:spPr>
          <a:xfrm flipH="1">
            <a:off x="7470170" y="3872429"/>
            <a:ext cx="333806" cy="400110"/>
          </a:xfrm>
          <a:prstGeom prst="rect">
            <a:avLst/>
          </a:prstGeom>
          <a:noFill/>
        </p:spPr>
        <p:txBody>
          <a:bodyPr wrap="square" rtlCol="0">
            <a:spAutoFit/>
          </a:bodyPr>
          <a:lstStyle/>
          <a:p>
            <a:pPr algn="l"/>
            <a:r>
              <a:rPr lang="en-GB" sz="2000" dirty="0">
                <a:solidFill>
                  <a:srgbClr val="104F75"/>
                </a:solidFill>
              </a:rPr>
              <a:t>x</a:t>
            </a:r>
          </a:p>
        </p:txBody>
      </p:sp>
      <p:graphicFrame>
        <p:nvGraphicFramePr>
          <p:cNvPr id="11" name="Table 10">
            <a:extLst>
              <a:ext uri="{FF2B5EF4-FFF2-40B4-BE49-F238E27FC236}">
                <a16:creationId xmlns:a16="http://schemas.microsoft.com/office/drawing/2014/main" id="{7477389F-B061-4593-807B-B31610544415}"/>
              </a:ext>
            </a:extLst>
          </p:cNvPr>
          <p:cNvGraphicFramePr>
            <a:graphicFrameLocks noGrp="1"/>
          </p:cNvGraphicFramePr>
          <p:nvPr>
            <p:extLst>
              <p:ext uri="{D42A27DB-BD31-4B8C-83A1-F6EECF244321}">
                <p14:modId xmlns:p14="http://schemas.microsoft.com/office/powerpoint/2010/main" val="4222124048"/>
              </p:ext>
            </p:extLst>
          </p:nvPr>
        </p:nvGraphicFramePr>
        <p:xfrm>
          <a:off x="967797" y="4975228"/>
          <a:ext cx="9901696" cy="326136"/>
        </p:xfrm>
        <a:graphic>
          <a:graphicData uri="http://schemas.openxmlformats.org/drawingml/2006/table">
            <a:tbl>
              <a:tblPr firstRow="1" firstCol="1" bandRow="1">
                <a:tableStyleId>{5C22544A-7EE6-4342-B048-85BDC9FD1C3A}</a:tableStyleId>
              </a:tblPr>
              <a:tblGrid>
                <a:gridCol w="5044241">
                  <a:extLst>
                    <a:ext uri="{9D8B030D-6E8A-4147-A177-3AD203B41FA5}">
                      <a16:colId xmlns:a16="http://schemas.microsoft.com/office/drawing/2014/main" val="63305638"/>
                    </a:ext>
                  </a:extLst>
                </a:gridCol>
                <a:gridCol w="2363372">
                  <a:extLst>
                    <a:ext uri="{9D8B030D-6E8A-4147-A177-3AD203B41FA5}">
                      <a16:colId xmlns:a16="http://schemas.microsoft.com/office/drawing/2014/main" val="381532653"/>
                    </a:ext>
                  </a:extLst>
                </a:gridCol>
                <a:gridCol w="2494083">
                  <a:extLst>
                    <a:ext uri="{9D8B030D-6E8A-4147-A177-3AD203B41FA5}">
                      <a16:colId xmlns:a16="http://schemas.microsoft.com/office/drawing/2014/main" val="627113940"/>
                    </a:ext>
                  </a:extLst>
                </a:gridCol>
              </a:tblGrid>
              <a:tr h="0">
                <a:tc>
                  <a:txBody>
                    <a:bodyPr/>
                    <a:lstStyle/>
                    <a:p>
                      <a:pPr>
                        <a:lnSpc>
                          <a:spcPct val="107000"/>
                        </a:lnSpc>
                        <a:spcAft>
                          <a:spcPts val="0"/>
                        </a:spcAft>
                      </a:pP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Abro</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la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puerta</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para la </a:t>
                      </a:r>
                      <a:r>
                        <a:rPr lang="en-GB" sz="2000" b="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directora</a:t>
                      </a:r>
                      <a:r>
                        <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a:solidFill>
                            <a:srgbClr val="104F75"/>
                          </a:solidFill>
                          <a:effectLst/>
                        </a:rPr>
                        <a:t> In order to ☐</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ct val="107000"/>
                        </a:lnSpc>
                        <a:spcAft>
                          <a:spcPts val="0"/>
                        </a:spcAft>
                        <a:buNone/>
                      </a:pPr>
                      <a:r>
                        <a:rPr lang="en-GB" sz="2000" b="0" dirty="0">
                          <a:solidFill>
                            <a:srgbClr val="104F75"/>
                          </a:solidFill>
                          <a:effectLst/>
                        </a:rPr>
                        <a:t>for ☐</a:t>
                      </a:r>
                      <a:endPar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696563"/>
                  </a:ext>
                </a:extLst>
              </a:tr>
            </a:tbl>
          </a:graphicData>
        </a:graphic>
      </p:graphicFrame>
      <p:sp>
        <p:nvSpPr>
          <p:cNvPr id="9" name="Rounded Rectangular Callout 8">
            <a:extLst>
              <a:ext uri="{FF2B5EF4-FFF2-40B4-BE49-F238E27FC236}">
                <a16:creationId xmlns:a16="http://schemas.microsoft.com/office/drawing/2014/main" id="{41BC36F4-3CAE-402D-A82A-86D738A2933A}"/>
              </a:ext>
            </a:extLst>
          </p:cNvPr>
          <p:cNvSpPr/>
          <p:nvPr/>
        </p:nvSpPr>
        <p:spPr>
          <a:xfrm>
            <a:off x="8544416" y="1423483"/>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20157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04869" y="1339631"/>
            <a:ext cx="9901698" cy="2035301"/>
          </a:xfrm>
          <a:prstGeom prst="rect">
            <a:avLst/>
          </a:prstGeom>
        </p:spPr>
        <p:txBody>
          <a:bodyPr wrap="square">
            <a:spAutoFit/>
          </a:bodyPr>
          <a:lstStyle/>
          <a:p>
            <a:pPr>
              <a:lnSpc>
                <a:spcPct val="107000"/>
              </a:lnSpc>
              <a:spcAft>
                <a:spcPts val="0"/>
              </a:spcAft>
            </a:pPr>
            <a:r>
              <a:rPr lang="en-GB" sz="2000" dirty="0">
                <a:solidFill>
                  <a:srgbClr val="115076"/>
                </a:solidFill>
              </a:rPr>
              <a:t>This part of the test will take </a:t>
            </a:r>
            <a:r>
              <a:rPr lang="en-GB" sz="2000">
                <a:solidFill>
                  <a:srgbClr val="115076"/>
                </a:solidFill>
              </a:rPr>
              <a:t>around </a:t>
            </a:r>
            <a:r>
              <a:rPr lang="en-GB" sz="2000" b="1" smtClean="0">
                <a:solidFill>
                  <a:srgbClr val="115076"/>
                </a:solidFill>
              </a:rPr>
              <a:t>4 </a:t>
            </a:r>
            <a:r>
              <a:rPr lang="en-GB" sz="2000" b="1" dirty="0">
                <a:solidFill>
                  <a:srgbClr val="115076"/>
                </a:solidFill>
              </a:rPr>
              <a:t>minutes.</a:t>
            </a:r>
          </a:p>
          <a:p>
            <a:pPr>
              <a:lnSpc>
                <a:spcPct val="107000"/>
              </a:lnSpc>
              <a:spcAft>
                <a:spcPts val="0"/>
              </a:spcAft>
            </a:pPr>
            <a:endParaRPr lang="en-GB" sz="2000" b="1" dirty="0">
              <a:solidFill>
                <a:srgbClr val="115076"/>
              </a:solidFill>
            </a:endParaRPr>
          </a:p>
          <a:p>
            <a:pPr>
              <a:lnSpc>
                <a:spcPct val="107000"/>
              </a:lnSpc>
              <a:spcAft>
                <a:spcPts val="0"/>
              </a:spcAft>
            </a:pPr>
            <a:r>
              <a:rPr lang="en-GB" sz="2000" b="1" dirty="0">
                <a:solidFill>
                  <a:srgbClr val="115076"/>
                </a:solidFill>
              </a:rPr>
              <a:t>PART A (TRANSLATION)</a:t>
            </a:r>
          </a:p>
          <a:p>
            <a:pPr>
              <a:lnSpc>
                <a:spcPct val="107000"/>
              </a:lnSpc>
              <a:spcAft>
                <a:spcPts val="0"/>
              </a:spcAft>
            </a:pPr>
            <a:endParaRPr lang="en-GB" sz="2000" b="1" dirty="0">
              <a:solidFill>
                <a:srgbClr val="115076"/>
              </a:solidFill>
            </a:endParaRPr>
          </a:p>
          <a:p>
            <a:pPr>
              <a:lnSpc>
                <a:spcPct val="107000"/>
              </a:lnSpc>
              <a:spcAft>
                <a:spcPts val="0"/>
              </a:spcAft>
            </a:pPr>
            <a:r>
              <a:rPr lang="en-GB" sz="2000" b="1" dirty="0">
                <a:solidFill>
                  <a:srgbClr val="115076"/>
                </a:solidFill>
              </a:rPr>
              <a:t>Translate </a:t>
            </a:r>
            <a:r>
              <a:rPr lang="en-GB" sz="2000" dirty="0">
                <a:solidFill>
                  <a:srgbClr val="115076"/>
                </a:solidFill>
              </a:rPr>
              <a:t>the </a:t>
            </a:r>
            <a:r>
              <a:rPr lang="en-GB" sz="2000" b="1" dirty="0">
                <a:solidFill>
                  <a:srgbClr val="115076"/>
                </a:solidFill>
              </a:rPr>
              <a:t>English words in brackets</a:t>
            </a:r>
            <a:r>
              <a:rPr lang="en-GB" sz="2000" dirty="0">
                <a:solidFill>
                  <a:srgbClr val="115076"/>
                </a:solidFill>
              </a:rPr>
              <a:t> to complete the Spanish sentence.</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886554" y="3550572"/>
            <a:ext cx="11360631" cy="461665"/>
          </a:xfrm>
          <a:prstGeom prst="rect">
            <a:avLst/>
          </a:prstGeom>
          <a:noFill/>
        </p:spPr>
        <p:txBody>
          <a:bodyPr wrap="square" rtlCol="0">
            <a:spAutoFit/>
          </a:bodyPr>
          <a:lstStyle/>
          <a:p>
            <a:pPr algn="l"/>
            <a:r>
              <a:rPr lang="en-GB" sz="2000" dirty="0">
                <a:solidFill>
                  <a:schemeClr val="accent1">
                    <a:lumMod val="50000"/>
                  </a:schemeClr>
                </a:solidFill>
              </a:rPr>
              <a:t>1. Mi papa </a:t>
            </a:r>
            <a:r>
              <a:rPr lang="en-GB" sz="2000" dirty="0" err="1">
                <a:solidFill>
                  <a:schemeClr val="accent1">
                    <a:lumMod val="50000"/>
                  </a:schemeClr>
                </a:solidFill>
              </a:rPr>
              <a:t>vive</a:t>
            </a:r>
            <a:r>
              <a:rPr lang="en-GB" sz="2000" dirty="0">
                <a:solidFill>
                  <a:schemeClr val="accent1">
                    <a:lumMod val="50000"/>
                  </a:schemeClr>
                </a:solidFill>
              </a:rPr>
              <a:t> __________ del </a:t>
            </a:r>
            <a:r>
              <a:rPr lang="en-GB" sz="2000" dirty="0" err="1">
                <a:solidFill>
                  <a:schemeClr val="accent1">
                    <a:lumMod val="50000"/>
                  </a:schemeClr>
                </a:solidFill>
              </a:rPr>
              <a:t>centro</a:t>
            </a:r>
            <a:r>
              <a:rPr lang="en-GB" sz="2000" dirty="0">
                <a:solidFill>
                  <a:schemeClr val="accent1">
                    <a:lumMod val="50000"/>
                  </a:schemeClr>
                </a:solidFill>
              </a:rPr>
              <a:t> de la ciudad</a:t>
            </a:r>
            <a:r>
              <a:rPr lang="en-GB" sz="2400" dirty="0">
                <a:solidFill>
                  <a:schemeClr val="accent1">
                    <a:lumMod val="50000"/>
                  </a:schemeClr>
                </a:solidFill>
              </a:rPr>
              <a:t>. </a:t>
            </a:r>
            <a:r>
              <a:rPr lang="en-GB" sz="2000" b="1" dirty="0">
                <a:solidFill>
                  <a:schemeClr val="accent1">
                    <a:lumMod val="50000"/>
                  </a:schemeClr>
                </a:solidFill>
              </a:rPr>
              <a:t>(near)	</a:t>
            </a:r>
            <a:r>
              <a:rPr lang="en-GB" sz="2000" b="1">
                <a:solidFill>
                  <a:schemeClr val="accent1">
                    <a:lumMod val="50000"/>
                  </a:schemeClr>
                </a:solidFill>
              </a:rPr>
              <a:t>	</a:t>
            </a:r>
            <a:r>
              <a:rPr lang="en-GB" sz="2000" smtClean="0">
                <a:solidFill>
                  <a:schemeClr val="accent1">
                    <a:lumMod val="50000"/>
                  </a:schemeClr>
                </a:solidFill>
              </a:rPr>
              <a:t>(</a:t>
            </a:r>
            <a:r>
              <a:rPr lang="en-GB" sz="2000" dirty="0">
                <a:solidFill>
                  <a:schemeClr val="accent1">
                    <a:lumMod val="50000"/>
                  </a:schemeClr>
                </a:solidFill>
              </a:rPr>
              <a:t>write </a:t>
            </a:r>
            <a:r>
              <a:rPr lang="en-GB" sz="2000" b="1" dirty="0">
                <a:solidFill>
                  <a:schemeClr val="accent1">
                    <a:lumMod val="50000"/>
                  </a:schemeClr>
                </a:solidFill>
              </a:rPr>
              <a:t>one</a:t>
            </a:r>
            <a:r>
              <a:rPr lang="en-GB" sz="2000" dirty="0">
                <a:solidFill>
                  <a:schemeClr val="accent1">
                    <a:lumMod val="50000"/>
                  </a:schemeClr>
                </a:solidFill>
              </a:rPr>
              <a:t> word)</a:t>
            </a:r>
          </a:p>
        </p:txBody>
      </p:sp>
      <p:sp>
        <p:nvSpPr>
          <p:cNvPr id="12" name="TextBox 11">
            <a:extLst>
              <a:ext uri="{FF2B5EF4-FFF2-40B4-BE49-F238E27FC236}">
                <a16:creationId xmlns:a16="http://schemas.microsoft.com/office/drawing/2014/main" id="{1EA05CEC-82EF-4CEF-8CDE-87C597B0BC60}"/>
              </a:ext>
            </a:extLst>
          </p:cNvPr>
          <p:cNvSpPr txBox="1"/>
          <p:nvPr/>
        </p:nvSpPr>
        <p:spPr>
          <a:xfrm>
            <a:off x="874540" y="4169703"/>
            <a:ext cx="11360631" cy="400110"/>
          </a:xfrm>
          <a:prstGeom prst="rect">
            <a:avLst/>
          </a:prstGeom>
          <a:noFill/>
        </p:spPr>
        <p:txBody>
          <a:bodyPr wrap="square" rtlCol="0">
            <a:spAutoFit/>
          </a:bodyPr>
          <a:lstStyle/>
          <a:p>
            <a:pPr algn="l"/>
            <a:r>
              <a:rPr lang="en-GB" sz="2000" dirty="0">
                <a:solidFill>
                  <a:schemeClr val="accent1">
                    <a:lumMod val="50000"/>
                  </a:schemeClr>
                </a:solidFill>
              </a:rPr>
              <a:t>2. ¿</a:t>
            </a:r>
            <a:r>
              <a:rPr lang="en-GB" sz="2000" dirty="0" err="1">
                <a:solidFill>
                  <a:schemeClr val="accent1">
                    <a:lumMod val="50000"/>
                  </a:schemeClr>
                </a:solidFill>
              </a:rPr>
              <a:t>Vamos</a:t>
            </a:r>
            <a:r>
              <a:rPr lang="en-GB" sz="2000" dirty="0">
                <a:solidFill>
                  <a:schemeClr val="accent1">
                    <a:lumMod val="50000"/>
                  </a:schemeClr>
                </a:solidFill>
              </a:rPr>
              <a:t> a __________ a la </a:t>
            </a:r>
            <a:r>
              <a:rPr lang="en-GB" sz="2000" dirty="0" err="1">
                <a:solidFill>
                  <a:schemeClr val="accent1">
                    <a:lumMod val="50000"/>
                  </a:schemeClr>
                </a:solidFill>
              </a:rPr>
              <a:t>torre</a:t>
            </a:r>
            <a:r>
              <a:rPr lang="en-GB" sz="2000" dirty="0">
                <a:solidFill>
                  <a:schemeClr val="accent1">
                    <a:lumMod val="50000"/>
                  </a:schemeClr>
                </a:solidFill>
              </a:rPr>
              <a:t>? </a:t>
            </a:r>
            <a:r>
              <a:rPr lang="en-GB" sz="2000" b="1" dirty="0">
                <a:solidFill>
                  <a:schemeClr val="accent1">
                    <a:lumMod val="50000"/>
                  </a:schemeClr>
                </a:solidFill>
              </a:rPr>
              <a:t>(to go up, going up</a:t>
            </a:r>
            <a:r>
              <a:rPr lang="en-GB" sz="2000" dirty="0">
                <a:solidFill>
                  <a:schemeClr val="accent1">
                    <a:lumMod val="50000"/>
                  </a:schemeClr>
                </a:solidFill>
              </a:rPr>
              <a:t>)</a:t>
            </a:r>
            <a:r>
              <a:rPr lang="en-GB" sz="2000" b="1" dirty="0">
                <a:solidFill>
                  <a:schemeClr val="accent1">
                    <a:lumMod val="50000"/>
                  </a:schemeClr>
                </a:solidFill>
              </a:rPr>
              <a:t>	</a:t>
            </a:r>
            <a:r>
              <a:rPr lang="en-GB" sz="2000" b="1">
                <a:solidFill>
                  <a:schemeClr val="accent1">
                    <a:lumMod val="50000"/>
                  </a:schemeClr>
                </a:solidFill>
              </a:rPr>
              <a:t>	</a:t>
            </a:r>
            <a:r>
              <a:rPr lang="en-GB" sz="2000" smtClean="0">
                <a:solidFill>
                  <a:schemeClr val="accent1">
                    <a:lumMod val="50000"/>
                  </a:schemeClr>
                </a:solidFill>
              </a:rPr>
              <a:t>(</a:t>
            </a:r>
            <a:r>
              <a:rPr lang="en-GB" sz="2000" dirty="0">
                <a:solidFill>
                  <a:schemeClr val="accent1">
                    <a:lumMod val="50000"/>
                  </a:schemeClr>
                </a:solidFill>
              </a:rPr>
              <a:t>write </a:t>
            </a:r>
            <a:r>
              <a:rPr lang="en-GB" sz="2000" b="1" dirty="0">
                <a:solidFill>
                  <a:schemeClr val="accent1">
                    <a:lumMod val="50000"/>
                  </a:schemeClr>
                </a:solidFill>
              </a:rPr>
              <a:t>one</a:t>
            </a:r>
            <a:r>
              <a:rPr lang="en-GB" sz="2000" dirty="0">
                <a:solidFill>
                  <a:schemeClr val="accent1">
                    <a:lumMod val="50000"/>
                  </a:schemeClr>
                </a:solidFill>
              </a:rPr>
              <a:t> word)</a:t>
            </a:r>
          </a:p>
        </p:txBody>
      </p:sp>
      <p:sp>
        <p:nvSpPr>
          <p:cNvPr id="4" name="TextBox 3">
            <a:extLst>
              <a:ext uri="{FF2B5EF4-FFF2-40B4-BE49-F238E27FC236}">
                <a16:creationId xmlns:a16="http://schemas.microsoft.com/office/drawing/2014/main" id="{FBF1D642-4FF7-4507-8263-0007D28CDEA5}"/>
              </a:ext>
            </a:extLst>
          </p:cNvPr>
          <p:cNvSpPr txBox="1"/>
          <p:nvPr/>
        </p:nvSpPr>
        <p:spPr>
          <a:xfrm>
            <a:off x="3068017" y="3536504"/>
            <a:ext cx="1371600" cy="400110"/>
          </a:xfrm>
          <a:prstGeom prst="rect">
            <a:avLst/>
          </a:prstGeom>
          <a:noFill/>
        </p:spPr>
        <p:txBody>
          <a:bodyPr wrap="square" rtlCol="0">
            <a:spAutoFit/>
          </a:bodyPr>
          <a:lstStyle/>
          <a:p>
            <a:pPr algn="l"/>
            <a:r>
              <a:rPr lang="en-GB" sz="2000" b="1" dirty="0" err="1">
                <a:solidFill>
                  <a:schemeClr val="accent1">
                    <a:lumMod val="50000"/>
                  </a:schemeClr>
                </a:solidFill>
              </a:rPr>
              <a:t>cerca</a:t>
            </a:r>
            <a:endParaRPr lang="en-GB" sz="2000" b="1" dirty="0">
              <a:solidFill>
                <a:schemeClr val="accent1">
                  <a:lumMod val="50000"/>
                </a:schemeClr>
              </a:solidFill>
            </a:endParaRPr>
          </a:p>
        </p:txBody>
      </p:sp>
      <p:sp>
        <p:nvSpPr>
          <p:cNvPr id="13" name="TextBox 12">
            <a:extLst>
              <a:ext uri="{FF2B5EF4-FFF2-40B4-BE49-F238E27FC236}">
                <a16:creationId xmlns:a16="http://schemas.microsoft.com/office/drawing/2014/main" id="{2B640B03-EFDC-4BC5-9EE6-874B6F5D9E3D}"/>
              </a:ext>
            </a:extLst>
          </p:cNvPr>
          <p:cNvSpPr txBox="1"/>
          <p:nvPr/>
        </p:nvSpPr>
        <p:spPr>
          <a:xfrm>
            <a:off x="2702257" y="4169703"/>
            <a:ext cx="1371600" cy="400110"/>
          </a:xfrm>
          <a:prstGeom prst="rect">
            <a:avLst/>
          </a:prstGeom>
          <a:noFill/>
        </p:spPr>
        <p:txBody>
          <a:bodyPr wrap="square" rtlCol="0">
            <a:spAutoFit/>
          </a:bodyPr>
          <a:lstStyle/>
          <a:p>
            <a:pPr algn="l"/>
            <a:r>
              <a:rPr lang="en-GB" sz="2000" b="1" dirty="0" err="1">
                <a:solidFill>
                  <a:schemeClr val="accent1">
                    <a:lumMod val="50000"/>
                  </a:schemeClr>
                </a:solidFill>
              </a:rPr>
              <a:t>subir</a:t>
            </a:r>
            <a:endParaRPr lang="en-GB" sz="2000" b="1" dirty="0">
              <a:solidFill>
                <a:schemeClr val="accent1">
                  <a:lumMod val="50000"/>
                </a:schemeClr>
              </a:solidFill>
            </a:endParaRPr>
          </a:p>
        </p:txBody>
      </p:sp>
      <p:sp>
        <p:nvSpPr>
          <p:cNvPr id="14" name="Rounded Rectangular Callout 8">
            <a:extLst>
              <a:ext uri="{FF2B5EF4-FFF2-40B4-BE49-F238E27FC236}">
                <a16:creationId xmlns:a16="http://schemas.microsoft.com/office/drawing/2014/main" id="{AFA65218-EC63-48C1-B237-C5CC83D7FC99}"/>
              </a:ext>
            </a:extLst>
          </p:cNvPr>
          <p:cNvSpPr/>
          <p:nvPr/>
        </p:nvSpPr>
        <p:spPr>
          <a:xfrm>
            <a:off x="9205837" y="865780"/>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244232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16883" y="1538600"/>
            <a:ext cx="9901698" cy="1376659"/>
          </a:xfrm>
          <a:prstGeom prst="rect">
            <a:avLst/>
          </a:prstGeom>
        </p:spPr>
        <p:txBody>
          <a:bodyPr wrap="square">
            <a:spAutoFit/>
          </a:bodyPr>
          <a:lstStyle/>
          <a:p>
            <a:pPr>
              <a:lnSpc>
                <a:spcPct val="107000"/>
              </a:lnSpc>
              <a:spcAft>
                <a:spcPts val="0"/>
              </a:spcAft>
            </a:pPr>
            <a:r>
              <a:rPr lang="en-GB" sz="2000" b="1" dirty="0">
                <a:solidFill>
                  <a:srgbClr val="115076"/>
                </a:solidFill>
              </a:rPr>
              <a:t>PART </a:t>
            </a:r>
            <a:r>
              <a:rPr lang="en-GB" sz="2000" b="1">
                <a:solidFill>
                  <a:srgbClr val="115076"/>
                </a:solidFill>
              </a:rPr>
              <a:t>B </a:t>
            </a:r>
            <a:r>
              <a:rPr lang="en-GB" sz="2000" b="1" smtClean="0">
                <a:solidFill>
                  <a:srgbClr val="115076"/>
                </a:solidFill>
              </a:rPr>
              <a:t>(DEFINITIONS)</a:t>
            </a:r>
            <a:endParaRPr lang="en-GB" sz="2000" b="1" dirty="0">
              <a:solidFill>
                <a:srgbClr val="115076"/>
              </a:solidFill>
            </a:endParaRPr>
          </a:p>
          <a:p>
            <a:pPr>
              <a:lnSpc>
                <a:spcPct val="107000"/>
              </a:lnSpc>
              <a:spcAft>
                <a:spcPts val="0"/>
              </a:spcAft>
            </a:pPr>
            <a:endParaRPr lang="en-GB" sz="2000" b="1" dirty="0">
              <a:solidFill>
                <a:srgbClr val="115076"/>
              </a:solidFill>
            </a:endParaRPr>
          </a:p>
          <a:p>
            <a:pPr>
              <a:lnSpc>
                <a:spcPct val="107000"/>
              </a:lnSpc>
              <a:spcAft>
                <a:spcPts val="0"/>
              </a:spcAft>
            </a:pPr>
            <a:r>
              <a:rPr lang="en-GB" sz="2000" dirty="0">
                <a:solidFill>
                  <a:srgbClr val="115076"/>
                </a:solidFill>
              </a:rPr>
              <a:t>Write two Spanish words for each of the following English words.</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1016883" y="3629356"/>
            <a:ext cx="11360631" cy="400110"/>
          </a:xfrm>
          <a:prstGeom prst="rect">
            <a:avLst/>
          </a:prstGeom>
          <a:noFill/>
        </p:spPr>
        <p:txBody>
          <a:bodyPr wrap="square" rtlCol="0">
            <a:spAutoFit/>
          </a:bodyPr>
          <a:lstStyle/>
          <a:p>
            <a:pPr algn="l"/>
            <a:r>
              <a:rPr lang="en-GB" sz="2000" dirty="0">
                <a:solidFill>
                  <a:schemeClr val="accent1">
                    <a:lumMod val="50000"/>
                  </a:schemeClr>
                </a:solidFill>
              </a:rPr>
              <a:t>1. to love		1. ___________		2. _____________</a:t>
            </a:r>
          </a:p>
        </p:txBody>
      </p:sp>
      <p:sp>
        <p:nvSpPr>
          <p:cNvPr id="12" name="TextBox 11">
            <a:extLst>
              <a:ext uri="{FF2B5EF4-FFF2-40B4-BE49-F238E27FC236}">
                <a16:creationId xmlns:a16="http://schemas.microsoft.com/office/drawing/2014/main" id="{1EA05CEC-82EF-4CEF-8CDE-87C597B0BC60}"/>
              </a:ext>
            </a:extLst>
          </p:cNvPr>
          <p:cNvSpPr txBox="1"/>
          <p:nvPr/>
        </p:nvSpPr>
        <p:spPr>
          <a:xfrm>
            <a:off x="1016883" y="4421092"/>
            <a:ext cx="11360631" cy="400110"/>
          </a:xfrm>
          <a:prstGeom prst="rect">
            <a:avLst/>
          </a:prstGeom>
          <a:noFill/>
        </p:spPr>
        <p:txBody>
          <a:bodyPr wrap="square" rtlCol="0">
            <a:spAutoFit/>
          </a:bodyPr>
          <a:lstStyle/>
          <a:p>
            <a:pPr algn="l"/>
            <a:r>
              <a:rPr lang="en-GB" sz="2000" dirty="0">
                <a:solidFill>
                  <a:schemeClr val="accent1">
                    <a:lumMod val="50000"/>
                  </a:schemeClr>
                </a:solidFill>
              </a:rPr>
              <a:t>2. ill (m)		1. ___________		2. _____________</a:t>
            </a:r>
            <a:r>
              <a:rPr lang="en-GB" sz="2000" b="1" dirty="0">
                <a:solidFill>
                  <a:schemeClr val="accent1">
                    <a:lumMod val="50000"/>
                  </a:schemeClr>
                </a:solidFill>
              </a:rPr>
              <a:t>			</a:t>
            </a:r>
            <a:endParaRPr lang="en-GB" sz="2000" dirty="0">
              <a:solidFill>
                <a:schemeClr val="accent1">
                  <a:lumMod val="50000"/>
                </a:schemeClr>
              </a:solidFill>
            </a:endParaRPr>
          </a:p>
        </p:txBody>
      </p:sp>
      <p:sp>
        <p:nvSpPr>
          <p:cNvPr id="4" name="TextBox 3">
            <a:extLst>
              <a:ext uri="{FF2B5EF4-FFF2-40B4-BE49-F238E27FC236}">
                <a16:creationId xmlns:a16="http://schemas.microsoft.com/office/drawing/2014/main" id="{FBF1D642-4FF7-4507-8263-0007D28CDEA5}"/>
              </a:ext>
            </a:extLst>
          </p:cNvPr>
          <p:cNvSpPr txBox="1"/>
          <p:nvPr/>
        </p:nvSpPr>
        <p:spPr>
          <a:xfrm>
            <a:off x="4268479" y="3577141"/>
            <a:ext cx="1371600" cy="400110"/>
          </a:xfrm>
          <a:prstGeom prst="rect">
            <a:avLst/>
          </a:prstGeom>
          <a:noFill/>
        </p:spPr>
        <p:txBody>
          <a:bodyPr wrap="square" rtlCol="0">
            <a:spAutoFit/>
          </a:bodyPr>
          <a:lstStyle/>
          <a:p>
            <a:pPr algn="l"/>
            <a:r>
              <a:rPr lang="en-GB" sz="2000" b="1" dirty="0" err="1">
                <a:solidFill>
                  <a:schemeClr val="accent1">
                    <a:lumMod val="50000"/>
                  </a:schemeClr>
                </a:solidFill>
              </a:rPr>
              <a:t>amar</a:t>
            </a:r>
            <a:endParaRPr lang="en-GB" sz="2000" b="1" dirty="0">
              <a:solidFill>
                <a:schemeClr val="accent1">
                  <a:lumMod val="50000"/>
                </a:schemeClr>
              </a:solidFill>
            </a:endParaRPr>
          </a:p>
        </p:txBody>
      </p:sp>
      <p:sp>
        <p:nvSpPr>
          <p:cNvPr id="13" name="TextBox 12">
            <a:extLst>
              <a:ext uri="{FF2B5EF4-FFF2-40B4-BE49-F238E27FC236}">
                <a16:creationId xmlns:a16="http://schemas.microsoft.com/office/drawing/2014/main" id="{2B640B03-EFDC-4BC5-9EE6-874B6F5D9E3D}"/>
              </a:ext>
            </a:extLst>
          </p:cNvPr>
          <p:cNvSpPr txBox="1"/>
          <p:nvPr/>
        </p:nvSpPr>
        <p:spPr>
          <a:xfrm>
            <a:off x="7133494" y="3577141"/>
            <a:ext cx="1371600" cy="400110"/>
          </a:xfrm>
          <a:prstGeom prst="rect">
            <a:avLst/>
          </a:prstGeom>
          <a:noFill/>
        </p:spPr>
        <p:txBody>
          <a:bodyPr wrap="square" rtlCol="0">
            <a:spAutoFit/>
          </a:bodyPr>
          <a:lstStyle/>
          <a:p>
            <a:pPr algn="l"/>
            <a:r>
              <a:rPr lang="en-GB" sz="2000" b="1" dirty="0" err="1">
                <a:solidFill>
                  <a:schemeClr val="accent1">
                    <a:lumMod val="50000"/>
                  </a:schemeClr>
                </a:solidFill>
              </a:rPr>
              <a:t>querer</a:t>
            </a:r>
            <a:endParaRPr lang="en-GB" sz="2000" b="1" dirty="0">
              <a:solidFill>
                <a:schemeClr val="accent1">
                  <a:lumMod val="50000"/>
                </a:schemeClr>
              </a:solidFill>
            </a:endParaRPr>
          </a:p>
        </p:txBody>
      </p:sp>
      <p:sp>
        <p:nvSpPr>
          <p:cNvPr id="9" name="TextBox 8">
            <a:extLst>
              <a:ext uri="{FF2B5EF4-FFF2-40B4-BE49-F238E27FC236}">
                <a16:creationId xmlns:a16="http://schemas.microsoft.com/office/drawing/2014/main" id="{17018A47-EF32-478B-81AF-6A27D1B043D1}"/>
              </a:ext>
            </a:extLst>
          </p:cNvPr>
          <p:cNvSpPr txBox="1"/>
          <p:nvPr/>
        </p:nvSpPr>
        <p:spPr>
          <a:xfrm>
            <a:off x="4268479" y="4421092"/>
            <a:ext cx="1371600" cy="400110"/>
          </a:xfrm>
          <a:prstGeom prst="rect">
            <a:avLst/>
          </a:prstGeom>
          <a:noFill/>
        </p:spPr>
        <p:txBody>
          <a:bodyPr wrap="square" rtlCol="0">
            <a:spAutoFit/>
          </a:bodyPr>
          <a:lstStyle/>
          <a:p>
            <a:pPr algn="l"/>
            <a:r>
              <a:rPr lang="en-GB" sz="2000" b="1" dirty="0" err="1">
                <a:solidFill>
                  <a:schemeClr val="accent1">
                    <a:lumMod val="50000"/>
                  </a:schemeClr>
                </a:solidFill>
              </a:rPr>
              <a:t>enfermo</a:t>
            </a:r>
            <a:endParaRPr lang="en-GB" sz="2000" b="1" dirty="0">
              <a:solidFill>
                <a:schemeClr val="accent1">
                  <a:lumMod val="50000"/>
                </a:schemeClr>
              </a:solidFill>
            </a:endParaRPr>
          </a:p>
        </p:txBody>
      </p:sp>
      <p:sp>
        <p:nvSpPr>
          <p:cNvPr id="10" name="TextBox 9">
            <a:extLst>
              <a:ext uri="{FF2B5EF4-FFF2-40B4-BE49-F238E27FC236}">
                <a16:creationId xmlns:a16="http://schemas.microsoft.com/office/drawing/2014/main" id="{C3829F82-D861-41D2-9154-4D2637E690FF}"/>
              </a:ext>
            </a:extLst>
          </p:cNvPr>
          <p:cNvSpPr txBox="1"/>
          <p:nvPr/>
        </p:nvSpPr>
        <p:spPr>
          <a:xfrm>
            <a:off x="7133494" y="4374611"/>
            <a:ext cx="1371600" cy="400110"/>
          </a:xfrm>
          <a:prstGeom prst="rect">
            <a:avLst/>
          </a:prstGeom>
          <a:noFill/>
        </p:spPr>
        <p:txBody>
          <a:bodyPr wrap="square" rtlCol="0">
            <a:spAutoFit/>
          </a:bodyPr>
          <a:lstStyle/>
          <a:p>
            <a:pPr algn="l"/>
            <a:r>
              <a:rPr lang="en-GB" sz="2000" b="1" dirty="0" err="1">
                <a:solidFill>
                  <a:schemeClr val="accent1">
                    <a:lumMod val="50000"/>
                  </a:schemeClr>
                </a:solidFill>
              </a:rPr>
              <a:t>malo</a:t>
            </a:r>
            <a:endParaRPr lang="en-GB" sz="2000" b="1"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866A640A-5FA4-4F12-9444-0DD39BEA0596}"/>
              </a:ext>
            </a:extLst>
          </p:cNvPr>
          <p:cNvSpPr/>
          <p:nvPr/>
        </p:nvSpPr>
        <p:spPr>
          <a:xfrm>
            <a:off x="9106982" y="930486"/>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62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Section A: Listening - Phonics</a:t>
            </a:r>
          </a:p>
        </p:txBody>
      </p:sp>
      <p:sp>
        <p:nvSpPr>
          <p:cNvPr id="6" name="TextBox 5">
            <a:extLst>
              <a:ext uri="{FF2B5EF4-FFF2-40B4-BE49-F238E27FC236}">
                <a16:creationId xmlns:a16="http://schemas.microsoft.com/office/drawing/2014/main" id="{EF8CDABB-FE34-9B40-A7AC-9470E22856BF}"/>
              </a:ext>
            </a:extLst>
          </p:cNvPr>
          <p:cNvSpPr txBox="1"/>
          <p:nvPr/>
        </p:nvSpPr>
        <p:spPr>
          <a:xfrm>
            <a:off x="180000" y="1296000"/>
            <a:ext cx="11531354" cy="4093428"/>
          </a:xfrm>
          <a:prstGeom prst="rect">
            <a:avLst/>
          </a:prstGeom>
          <a:noFill/>
        </p:spPr>
        <p:txBody>
          <a:bodyPr wrap="square" rtlCol="0">
            <a:spAutoFit/>
          </a:bodyPr>
          <a:lstStyle/>
          <a:p>
            <a:r>
              <a:rPr lang="en-GB" sz="2000">
                <a:solidFill>
                  <a:srgbClr val="115076"/>
                </a:solidFill>
              </a:rPr>
              <a:t>This part of the test will take around </a:t>
            </a:r>
            <a:r>
              <a:rPr lang="en-GB" sz="2000" b="1">
                <a:solidFill>
                  <a:srgbClr val="115076"/>
                </a:solidFill>
              </a:rPr>
              <a:t>3 minutes</a:t>
            </a:r>
            <a:r>
              <a:rPr lang="en-GB" sz="2000">
                <a:solidFill>
                  <a:srgbClr val="115076"/>
                </a:solidFill>
              </a:rPr>
              <a:t>. </a:t>
            </a:r>
            <a:endParaRPr lang="en-GB" sz="2000" b="1" smtClean="0">
              <a:solidFill>
                <a:srgbClr val="115076"/>
              </a:solidFill>
            </a:endParaRPr>
          </a:p>
          <a:p>
            <a:endParaRPr lang="en-GB" sz="2000" b="1">
              <a:solidFill>
                <a:srgbClr val="115076"/>
              </a:solidFill>
            </a:endParaRPr>
          </a:p>
          <a:p>
            <a:r>
              <a:rPr lang="en-GB" sz="2000" b="1" smtClean="0">
                <a:solidFill>
                  <a:srgbClr val="115076"/>
                </a:solidFill>
              </a:rPr>
              <a:t>PART </a:t>
            </a:r>
            <a:r>
              <a:rPr lang="en-GB" sz="2000" b="1" dirty="0">
                <a:solidFill>
                  <a:srgbClr val="115076"/>
                </a:solidFill>
              </a:rPr>
              <a:t>B</a:t>
            </a:r>
            <a:r>
              <a:rPr lang="en-GB" sz="2000" dirty="0">
                <a:solidFill>
                  <a:srgbClr val="115076"/>
                </a:solidFill>
              </a:rPr>
              <a:t>: </a:t>
            </a:r>
            <a:r>
              <a:rPr lang="en-GB" sz="2000" b="1" dirty="0">
                <a:solidFill>
                  <a:srgbClr val="115076"/>
                </a:solidFill>
              </a:rPr>
              <a:t>(STRESS AND SPELLING</a:t>
            </a:r>
            <a:r>
              <a:rPr lang="en-GB" sz="2000" b="1">
                <a:solidFill>
                  <a:srgbClr val="115076"/>
                </a:solidFill>
              </a:rPr>
              <a:t>) </a:t>
            </a:r>
            <a:r>
              <a:rPr lang="en-GB" sz="2000" smtClean="0">
                <a:solidFill>
                  <a:srgbClr val="115076"/>
                </a:solidFill>
              </a:rPr>
              <a:t>Listen to the six words. </a:t>
            </a:r>
            <a:r>
              <a:rPr lang="en-GB" sz="2000" b="1" smtClean="0">
                <a:solidFill>
                  <a:srgbClr val="115076"/>
                </a:solidFill>
              </a:rPr>
              <a:t>Underline </a:t>
            </a:r>
            <a:r>
              <a:rPr lang="en-GB" sz="2000" smtClean="0">
                <a:solidFill>
                  <a:srgbClr val="115076"/>
                </a:solidFill>
              </a:rPr>
              <a:t>the part of the word that is stressed (emphasised).</a:t>
            </a:r>
            <a:endParaRPr lang="en-GB" sz="2000" b="1" smtClean="0">
              <a:solidFill>
                <a:srgbClr val="115076"/>
              </a:solidFill>
            </a:endParaRPr>
          </a:p>
          <a:p>
            <a:endParaRPr lang="en-GB" sz="2000" b="1" smtClean="0">
              <a:solidFill>
                <a:srgbClr val="115076"/>
              </a:solidFill>
            </a:endParaRPr>
          </a:p>
          <a:p>
            <a:endParaRPr lang="en-GB" sz="2000" b="1">
              <a:solidFill>
                <a:srgbClr val="115076"/>
              </a:solidFill>
            </a:endParaRPr>
          </a:p>
          <a:p>
            <a:endParaRPr lang="en-GB" sz="2000" b="1" smtClean="0">
              <a:solidFill>
                <a:srgbClr val="115076"/>
              </a:solidFill>
            </a:endParaRPr>
          </a:p>
          <a:p>
            <a:endParaRPr lang="en-GB" sz="2000" b="1" smtClean="0">
              <a:solidFill>
                <a:srgbClr val="115076"/>
              </a:solidFill>
            </a:endParaRPr>
          </a:p>
          <a:p>
            <a:endParaRPr lang="en-GB" sz="2000" b="1">
              <a:solidFill>
                <a:srgbClr val="115076"/>
              </a:solidFill>
            </a:endParaRPr>
          </a:p>
          <a:p>
            <a:r>
              <a:rPr lang="en-GB" sz="2000" smtClean="0">
                <a:solidFill>
                  <a:srgbClr val="115076"/>
                </a:solidFill>
              </a:rPr>
              <a:t>Some of the words need an accent. You now have 1 minute to work out whether an accent is needed or not, and where to write it on the word.</a:t>
            </a:r>
          </a:p>
          <a:p>
            <a:endParaRPr lang="en-GB" sz="2000">
              <a:solidFill>
                <a:srgbClr val="115076"/>
              </a:solidFill>
            </a:endParaRPr>
          </a:p>
          <a:p>
            <a:r>
              <a:rPr lang="en-GB" sz="2000" b="1" smtClean="0">
                <a:solidFill>
                  <a:srgbClr val="115076"/>
                </a:solidFill>
              </a:rPr>
              <a:t>Hint: </a:t>
            </a:r>
            <a:r>
              <a:rPr lang="en-GB" sz="2000" smtClean="0">
                <a:solidFill>
                  <a:srgbClr val="115076"/>
                </a:solidFill>
              </a:rPr>
              <a:t>look at the final letter to decide if an accent is needed.</a:t>
            </a:r>
          </a:p>
        </p:txBody>
      </p:sp>
      <p:sp>
        <p:nvSpPr>
          <p:cNvPr id="7" name="Action Button: Custom 16">
            <a:hlinkClick r:id="" action="ppaction://noaction" highlightClick="1">
              <a:snd r:embed="rId4" name="1 ghanés.wav"/>
            </a:hlinkClick>
            <a:extLst>
              <a:ext uri="{FF2B5EF4-FFF2-40B4-BE49-F238E27FC236}">
                <a16:creationId xmlns:a16="http://schemas.microsoft.com/office/drawing/2014/main" id="{04CAE945-66A8-413B-BC45-78AA318FE7D8}"/>
              </a:ext>
            </a:extLst>
          </p:cNvPr>
          <p:cNvSpPr/>
          <p:nvPr/>
        </p:nvSpPr>
        <p:spPr>
          <a:xfrm>
            <a:off x="303497" y="281960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 corral.wav"/>
            </a:hlinkClick>
            <a:extLst>
              <a:ext uri="{FF2B5EF4-FFF2-40B4-BE49-F238E27FC236}">
                <a16:creationId xmlns:a16="http://schemas.microsoft.com/office/drawing/2014/main" id="{6EC677BC-9B86-450D-8DAB-34AEA457EAD7}"/>
              </a:ext>
            </a:extLst>
          </p:cNvPr>
          <p:cNvSpPr/>
          <p:nvPr/>
        </p:nvSpPr>
        <p:spPr>
          <a:xfrm>
            <a:off x="303497" y="343373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a:extLst>
              <a:ext uri="{FF2B5EF4-FFF2-40B4-BE49-F238E27FC236}">
                <a16:creationId xmlns:a16="http://schemas.microsoft.com/office/drawing/2014/main" id="{7CC0312E-47F9-4FC2-A488-FB10A845DF3E}"/>
              </a:ext>
            </a:extLst>
          </p:cNvPr>
          <p:cNvSpPr txBox="1"/>
          <p:nvPr/>
        </p:nvSpPr>
        <p:spPr>
          <a:xfrm>
            <a:off x="1082039" y="2767261"/>
            <a:ext cx="1811215" cy="461665"/>
          </a:xfrm>
          <a:prstGeom prst="rect">
            <a:avLst/>
          </a:prstGeom>
          <a:noFill/>
        </p:spPr>
        <p:txBody>
          <a:bodyPr wrap="square" rtlCol="0">
            <a:spAutoFit/>
          </a:bodyPr>
          <a:lstStyle/>
          <a:p>
            <a:pPr algn="l"/>
            <a:r>
              <a:rPr lang="en-GB" sz="2400" dirty="0" err="1">
                <a:solidFill>
                  <a:schemeClr val="accent5">
                    <a:lumMod val="50000"/>
                  </a:schemeClr>
                </a:solidFill>
              </a:rPr>
              <a:t>ghanes</a:t>
            </a:r>
            <a:endParaRPr lang="en-GB" sz="2400" dirty="0">
              <a:solidFill>
                <a:schemeClr val="accent5">
                  <a:lumMod val="50000"/>
                </a:schemeClr>
              </a:solidFill>
            </a:endParaRPr>
          </a:p>
        </p:txBody>
      </p:sp>
      <p:sp>
        <p:nvSpPr>
          <p:cNvPr id="9" name="TextBox 8">
            <a:extLst>
              <a:ext uri="{FF2B5EF4-FFF2-40B4-BE49-F238E27FC236}">
                <a16:creationId xmlns:a16="http://schemas.microsoft.com/office/drawing/2014/main" id="{F3A4DA09-2059-4083-8B7F-877DD17D9486}"/>
              </a:ext>
            </a:extLst>
          </p:cNvPr>
          <p:cNvSpPr txBox="1"/>
          <p:nvPr/>
        </p:nvSpPr>
        <p:spPr>
          <a:xfrm>
            <a:off x="2760296" y="2815498"/>
            <a:ext cx="3329353" cy="400110"/>
          </a:xfrm>
          <a:prstGeom prst="rect">
            <a:avLst/>
          </a:prstGeom>
          <a:noFill/>
        </p:spPr>
        <p:txBody>
          <a:bodyPr wrap="square" rtlCol="0">
            <a:spAutoFit/>
          </a:bodyPr>
          <a:lstStyle/>
          <a:p>
            <a:pPr algn="l"/>
            <a:r>
              <a:rPr lang="en-GB" sz="2000" dirty="0">
                <a:solidFill>
                  <a:schemeClr val="accent1">
                    <a:lumMod val="50000"/>
                  </a:schemeClr>
                </a:solidFill>
              </a:rPr>
              <a:t>Answer: </a:t>
            </a:r>
            <a:r>
              <a:rPr lang="en-GB" sz="2000" dirty="0" err="1">
                <a:solidFill>
                  <a:schemeClr val="accent1">
                    <a:lumMod val="50000"/>
                  </a:schemeClr>
                </a:solidFill>
              </a:rPr>
              <a:t>ghanés</a:t>
            </a:r>
            <a:endParaRPr lang="en-GB" sz="2000" dirty="0">
              <a:solidFill>
                <a:schemeClr val="accent1">
                  <a:lumMod val="50000"/>
                </a:schemeClr>
              </a:solidFill>
            </a:endParaRPr>
          </a:p>
        </p:txBody>
      </p:sp>
      <p:sp>
        <p:nvSpPr>
          <p:cNvPr id="10" name="TextBox 9">
            <a:extLst>
              <a:ext uri="{FF2B5EF4-FFF2-40B4-BE49-F238E27FC236}">
                <a16:creationId xmlns:a16="http://schemas.microsoft.com/office/drawing/2014/main" id="{9711EA63-E36D-4344-895A-17592F837966}"/>
              </a:ext>
            </a:extLst>
          </p:cNvPr>
          <p:cNvSpPr txBox="1"/>
          <p:nvPr/>
        </p:nvSpPr>
        <p:spPr>
          <a:xfrm>
            <a:off x="1082039" y="3373680"/>
            <a:ext cx="1811215" cy="461665"/>
          </a:xfrm>
          <a:prstGeom prst="rect">
            <a:avLst/>
          </a:prstGeom>
          <a:noFill/>
        </p:spPr>
        <p:txBody>
          <a:bodyPr wrap="square" rtlCol="0">
            <a:spAutoFit/>
          </a:bodyPr>
          <a:lstStyle/>
          <a:p>
            <a:pPr algn="l"/>
            <a:r>
              <a:rPr lang="en-GB" sz="2400" dirty="0">
                <a:solidFill>
                  <a:schemeClr val="accent5">
                    <a:lumMod val="50000"/>
                  </a:schemeClr>
                </a:solidFill>
              </a:rPr>
              <a:t>corral</a:t>
            </a:r>
          </a:p>
        </p:txBody>
      </p:sp>
      <p:sp>
        <p:nvSpPr>
          <p:cNvPr id="11" name="TextBox 10">
            <a:extLst>
              <a:ext uri="{FF2B5EF4-FFF2-40B4-BE49-F238E27FC236}">
                <a16:creationId xmlns:a16="http://schemas.microsoft.com/office/drawing/2014/main" id="{54E3A273-93A6-4C66-A40E-5688D71146A3}"/>
              </a:ext>
            </a:extLst>
          </p:cNvPr>
          <p:cNvSpPr txBox="1"/>
          <p:nvPr/>
        </p:nvSpPr>
        <p:spPr>
          <a:xfrm>
            <a:off x="2729037" y="3451146"/>
            <a:ext cx="3329353" cy="400110"/>
          </a:xfrm>
          <a:prstGeom prst="rect">
            <a:avLst/>
          </a:prstGeom>
          <a:noFill/>
        </p:spPr>
        <p:txBody>
          <a:bodyPr wrap="square" rtlCol="0">
            <a:spAutoFit/>
          </a:bodyPr>
          <a:lstStyle/>
          <a:p>
            <a:pPr algn="l"/>
            <a:r>
              <a:rPr lang="en-GB" sz="2000" dirty="0">
                <a:solidFill>
                  <a:schemeClr val="accent1">
                    <a:lumMod val="50000"/>
                  </a:schemeClr>
                </a:solidFill>
              </a:rPr>
              <a:t>Answer: corral</a:t>
            </a:r>
          </a:p>
        </p:txBody>
      </p:sp>
      <p:sp>
        <p:nvSpPr>
          <p:cNvPr id="12" name="Rounded Rectangular Callout 8">
            <a:extLst>
              <a:ext uri="{FF2B5EF4-FFF2-40B4-BE49-F238E27FC236}">
                <a16:creationId xmlns:a16="http://schemas.microsoft.com/office/drawing/2014/main" id="{07FE076F-FBAA-40BF-8281-11957906D2A7}"/>
              </a:ext>
            </a:extLst>
          </p:cNvPr>
          <p:cNvSpPr/>
          <p:nvPr/>
        </p:nvSpPr>
        <p:spPr>
          <a:xfrm>
            <a:off x="8427680" y="4773875"/>
            <a:ext cx="3381388" cy="1244838"/>
          </a:xfrm>
          <a:prstGeom prst="wedgeRoundRectCallout">
            <a:avLst>
              <a:gd name="adj1" fmla="val -24911"/>
              <a:gd name="adj2" fmla="val -57967"/>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smtClean="0"/>
              <a:t>For each word there </a:t>
            </a:r>
            <a:r>
              <a:rPr lang="en-GB" sz="2000" dirty="0"/>
              <a:t>is one mark </a:t>
            </a:r>
            <a:r>
              <a:rPr lang="en-GB" sz="2000"/>
              <a:t>for </a:t>
            </a:r>
            <a:r>
              <a:rPr lang="en-GB" sz="2000" smtClean="0"/>
              <a:t>correctly underlining and for one for correct spelling.</a:t>
            </a:r>
            <a:endParaRPr lang="en-GB" sz="2000" dirty="0"/>
          </a:p>
        </p:txBody>
      </p:sp>
      <p:cxnSp>
        <p:nvCxnSpPr>
          <p:cNvPr id="13" name="Straight Connector 12"/>
          <p:cNvCxnSpPr/>
          <p:nvPr/>
        </p:nvCxnSpPr>
        <p:spPr>
          <a:xfrm>
            <a:off x="1804988" y="3177939"/>
            <a:ext cx="438150"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85913" y="3783936"/>
            <a:ext cx="438150" cy="0"/>
          </a:xfrm>
          <a:prstGeom prst="line">
            <a:avLst/>
          </a:prstGeom>
          <a:ln w="5715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52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16883" y="1538600"/>
            <a:ext cx="9901698" cy="2341795"/>
          </a:xfrm>
          <a:prstGeom prst="rect">
            <a:avLst/>
          </a:prstGeom>
        </p:spPr>
        <p:txBody>
          <a:bodyPr wrap="square">
            <a:spAutoFit/>
          </a:bodyPr>
          <a:lstStyle/>
          <a:p>
            <a:pPr>
              <a:lnSpc>
                <a:spcPct val="107000"/>
              </a:lnSpc>
              <a:spcAft>
                <a:spcPts val="0"/>
              </a:spcAft>
            </a:pPr>
            <a:r>
              <a:rPr lang="en-GB" sz="2000" b="1" dirty="0">
                <a:solidFill>
                  <a:srgbClr val="115076"/>
                </a:solidFill>
              </a:rPr>
              <a:t>PART C (WORD PATTERNS)</a:t>
            </a:r>
          </a:p>
          <a:p>
            <a:pPr>
              <a:lnSpc>
                <a:spcPct val="107000"/>
              </a:lnSpc>
              <a:spcAft>
                <a:spcPts val="0"/>
              </a:spcAft>
            </a:pPr>
            <a:endParaRPr lang="en-GB" sz="2000" b="1" dirty="0">
              <a:solidFill>
                <a:srgbClr val="115076"/>
              </a:solidFill>
            </a:endParaRPr>
          </a:p>
          <a:p>
            <a:pPr>
              <a:lnSpc>
                <a:spcPct val="107000"/>
              </a:lnSpc>
              <a:spcAft>
                <a:spcPts val="0"/>
              </a:spcAft>
            </a:pPr>
            <a:r>
              <a:rPr lang="en-GB" sz="2000" dirty="0">
                <a:solidFill>
                  <a:srgbClr val="115076"/>
                </a:solidFill>
              </a:rPr>
              <a:t>Translate the English words </a:t>
            </a:r>
            <a:r>
              <a:rPr lang="en-GB" sz="2000" b="1" dirty="0">
                <a:solidFill>
                  <a:srgbClr val="115076"/>
                </a:solidFill>
              </a:rPr>
              <a:t>into Spanish</a:t>
            </a:r>
            <a:r>
              <a:rPr lang="en-GB" sz="2000" dirty="0">
                <a:solidFill>
                  <a:srgbClr val="115076"/>
                </a:solidFill>
              </a:rPr>
              <a:t>. You don’t yet know the Spanish words!</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Use the patterns you have learned to work out what the Spanish word is likely to be.</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1016883" y="4041719"/>
            <a:ext cx="11360631" cy="400110"/>
          </a:xfrm>
          <a:prstGeom prst="rect">
            <a:avLst/>
          </a:prstGeom>
          <a:noFill/>
        </p:spPr>
        <p:txBody>
          <a:bodyPr wrap="square" rtlCol="0">
            <a:spAutoFit/>
          </a:bodyPr>
          <a:lstStyle/>
          <a:p>
            <a:pPr algn="l"/>
            <a:r>
              <a:rPr lang="en-GB" sz="2000" dirty="0">
                <a:solidFill>
                  <a:schemeClr val="accent5">
                    <a:lumMod val="50000"/>
                  </a:schemeClr>
                </a:solidFill>
              </a:rPr>
              <a:t>1. interruption		 _____________		</a:t>
            </a:r>
          </a:p>
        </p:txBody>
      </p:sp>
      <p:sp>
        <p:nvSpPr>
          <p:cNvPr id="12" name="TextBox 11">
            <a:extLst>
              <a:ext uri="{FF2B5EF4-FFF2-40B4-BE49-F238E27FC236}">
                <a16:creationId xmlns:a16="http://schemas.microsoft.com/office/drawing/2014/main" id="{1EA05CEC-82EF-4CEF-8CDE-87C597B0BC60}"/>
              </a:ext>
            </a:extLst>
          </p:cNvPr>
          <p:cNvSpPr txBox="1"/>
          <p:nvPr/>
        </p:nvSpPr>
        <p:spPr>
          <a:xfrm>
            <a:off x="1016883" y="4798944"/>
            <a:ext cx="11360631" cy="400110"/>
          </a:xfrm>
          <a:prstGeom prst="rect">
            <a:avLst/>
          </a:prstGeom>
          <a:noFill/>
        </p:spPr>
        <p:txBody>
          <a:bodyPr wrap="square" rtlCol="0">
            <a:spAutoFit/>
          </a:bodyPr>
          <a:lstStyle/>
          <a:p>
            <a:pPr algn="l"/>
            <a:r>
              <a:rPr lang="en-GB" sz="2000" dirty="0">
                <a:solidFill>
                  <a:schemeClr val="accent5">
                    <a:lumMod val="50000"/>
                  </a:schemeClr>
                </a:solidFill>
              </a:rPr>
              <a:t>2</a:t>
            </a:r>
            <a:r>
              <a:rPr lang="en-GB" sz="2000">
                <a:solidFill>
                  <a:schemeClr val="accent5">
                    <a:lumMod val="50000"/>
                  </a:schemeClr>
                </a:solidFill>
              </a:rPr>
              <a:t>. </a:t>
            </a:r>
            <a:r>
              <a:rPr lang="en-GB" sz="2000" smtClean="0">
                <a:solidFill>
                  <a:schemeClr val="accent5">
                    <a:lumMod val="50000"/>
                  </a:schemeClr>
                </a:solidFill>
              </a:rPr>
              <a:t>legally</a:t>
            </a:r>
            <a:r>
              <a:rPr lang="en-GB" sz="2000" dirty="0">
                <a:solidFill>
                  <a:schemeClr val="accent5">
                    <a:lumMod val="50000"/>
                  </a:schemeClr>
                </a:solidFill>
              </a:rPr>
              <a:t>		 _____________		</a:t>
            </a:r>
            <a:r>
              <a:rPr lang="en-GB" sz="2000" b="1" dirty="0">
                <a:solidFill>
                  <a:schemeClr val="accent5">
                    <a:lumMod val="50000"/>
                  </a:schemeClr>
                </a:solidFill>
              </a:rPr>
              <a:t>			</a:t>
            </a:r>
            <a:endParaRPr lang="en-GB" sz="2000" dirty="0">
              <a:solidFill>
                <a:schemeClr val="accent5">
                  <a:lumMod val="50000"/>
                </a:schemeClr>
              </a:solidFill>
            </a:endParaRPr>
          </a:p>
        </p:txBody>
      </p:sp>
      <p:sp>
        <p:nvSpPr>
          <p:cNvPr id="9" name="TextBox 8">
            <a:extLst>
              <a:ext uri="{FF2B5EF4-FFF2-40B4-BE49-F238E27FC236}">
                <a16:creationId xmlns:a16="http://schemas.microsoft.com/office/drawing/2014/main" id="{17018A47-EF32-478B-81AF-6A27D1B043D1}"/>
              </a:ext>
            </a:extLst>
          </p:cNvPr>
          <p:cNvSpPr txBox="1"/>
          <p:nvPr/>
        </p:nvSpPr>
        <p:spPr>
          <a:xfrm>
            <a:off x="3893530" y="4020222"/>
            <a:ext cx="2074202" cy="400110"/>
          </a:xfrm>
          <a:prstGeom prst="rect">
            <a:avLst/>
          </a:prstGeom>
          <a:noFill/>
        </p:spPr>
        <p:txBody>
          <a:bodyPr wrap="square" rtlCol="0">
            <a:spAutoFit/>
          </a:bodyPr>
          <a:lstStyle/>
          <a:p>
            <a:pPr algn="l"/>
            <a:r>
              <a:rPr lang="en-GB" sz="2000" b="1" dirty="0" err="1">
                <a:solidFill>
                  <a:schemeClr val="accent1">
                    <a:lumMod val="50000"/>
                  </a:schemeClr>
                </a:solidFill>
              </a:rPr>
              <a:t>interrupción</a:t>
            </a:r>
            <a:endParaRPr lang="en-GB" sz="2000" b="1" dirty="0">
              <a:solidFill>
                <a:schemeClr val="accent1">
                  <a:lumMod val="50000"/>
                </a:schemeClr>
              </a:solidFill>
            </a:endParaRPr>
          </a:p>
        </p:txBody>
      </p:sp>
      <p:sp>
        <p:nvSpPr>
          <p:cNvPr id="10" name="TextBox 9">
            <a:extLst>
              <a:ext uri="{FF2B5EF4-FFF2-40B4-BE49-F238E27FC236}">
                <a16:creationId xmlns:a16="http://schemas.microsoft.com/office/drawing/2014/main" id="{C3829F82-D861-41D2-9154-4D2637E690FF}"/>
              </a:ext>
            </a:extLst>
          </p:cNvPr>
          <p:cNvSpPr txBox="1"/>
          <p:nvPr/>
        </p:nvSpPr>
        <p:spPr>
          <a:xfrm>
            <a:off x="3911882" y="4777447"/>
            <a:ext cx="1785257" cy="400110"/>
          </a:xfrm>
          <a:prstGeom prst="rect">
            <a:avLst/>
          </a:prstGeom>
          <a:noFill/>
        </p:spPr>
        <p:txBody>
          <a:bodyPr wrap="square" rtlCol="0">
            <a:spAutoFit/>
          </a:bodyPr>
          <a:lstStyle/>
          <a:p>
            <a:pPr algn="l"/>
            <a:r>
              <a:rPr lang="en-GB" sz="2000" b="1" smtClean="0">
                <a:solidFill>
                  <a:schemeClr val="accent1">
                    <a:lumMod val="50000"/>
                  </a:schemeClr>
                </a:solidFill>
              </a:rPr>
              <a:t>legalmente</a:t>
            </a:r>
            <a:endParaRPr lang="en-GB" sz="2000" b="1"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707A638D-6B1E-476C-8BFF-5B26319042E5}"/>
              </a:ext>
            </a:extLst>
          </p:cNvPr>
          <p:cNvSpPr/>
          <p:nvPr/>
        </p:nvSpPr>
        <p:spPr>
          <a:xfrm>
            <a:off x="8995771" y="644120"/>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71931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9901698" cy="1683153"/>
          </a:xfrm>
          <a:prstGeom prst="rect">
            <a:avLst/>
          </a:prstGeom>
        </p:spPr>
        <p:txBody>
          <a:bodyPr wrap="square">
            <a:spAutoFit/>
          </a:bodyPr>
          <a:lstStyle/>
          <a:p>
            <a:pPr>
              <a:lnSpc>
                <a:spcPct val="107000"/>
              </a:lnSpc>
              <a:spcAft>
                <a:spcPts val="0"/>
              </a:spcAft>
            </a:pPr>
            <a:r>
              <a:rPr lang="en-GB" sz="2000" b="1" dirty="0">
                <a:solidFill>
                  <a:srgbClr val="115076"/>
                </a:solidFill>
              </a:rPr>
              <a:t>This part of the test will take around 6.5 minutes</a:t>
            </a:r>
          </a:p>
          <a:p>
            <a:pPr>
              <a:lnSpc>
                <a:spcPct val="107000"/>
              </a:lnSpc>
              <a:spcAft>
                <a:spcPts val="0"/>
              </a:spcAft>
            </a:pPr>
            <a:r>
              <a:rPr lang="en-GB" sz="2000" b="1" dirty="0">
                <a:solidFill>
                  <a:srgbClr val="115076"/>
                </a:solidFill>
              </a:rPr>
              <a:t>PART A (MODAL VERBS)</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Write the Spanish for the English given in brackets. Use the clues to help you</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352980834"/>
              </p:ext>
            </p:extLst>
          </p:nvPr>
        </p:nvGraphicFramePr>
        <p:xfrm>
          <a:off x="468732" y="3252767"/>
          <a:ext cx="11250517" cy="2723007"/>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_______ __________ ahora mismo. (She must return.)</a:t>
                      </a: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must, have to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deber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return, returning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volver</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_______ __________ ayuda de la profesora. (I can ask for).</a:t>
                      </a: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Can, to be able to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poder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ask for, asking for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pedir</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944312" y="3885883"/>
            <a:ext cx="984738" cy="461665"/>
          </a:xfrm>
          <a:prstGeom prst="rect">
            <a:avLst/>
          </a:prstGeom>
          <a:noFill/>
        </p:spPr>
        <p:txBody>
          <a:bodyPr wrap="square" rtlCol="0">
            <a:spAutoFit/>
          </a:bodyPr>
          <a:lstStyle/>
          <a:p>
            <a:pPr algn="l"/>
            <a:r>
              <a:rPr lang="en-GB" sz="2000" b="1" dirty="0">
                <a:solidFill>
                  <a:schemeClr val="accent5">
                    <a:lumMod val="50000"/>
                  </a:schemeClr>
                </a:solidFill>
              </a:rPr>
              <a:t>Debe</a:t>
            </a:r>
            <a:r>
              <a:rPr lang="en-GB" sz="2400" dirty="0">
                <a:solidFill>
                  <a:schemeClr val="accent5">
                    <a:lumMod val="50000"/>
                  </a:schemeClr>
                </a:solidFill>
              </a:rPr>
              <a:t> </a:t>
            </a:r>
          </a:p>
        </p:txBody>
      </p:sp>
      <p:sp>
        <p:nvSpPr>
          <p:cNvPr id="15" name="TextBox 14">
            <a:extLst>
              <a:ext uri="{FF2B5EF4-FFF2-40B4-BE49-F238E27FC236}">
                <a16:creationId xmlns:a16="http://schemas.microsoft.com/office/drawing/2014/main" id="{A4ED7BDC-D6BF-4C64-A5DE-8834026BEE0B}"/>
              </a:ext>
            </a:extLst>
          </p:cNvPr>
          <p:cNvSpPr txBox="1"/>
          <p:nvPr/>
        </p:nvSpPr>
        <p:spPr>
          <a:xfrm>
            <a:off x="1929050" y="3885882"/>
            <a:ext cx="984738" cy="461665"/>
          </a:xfrm>
          <a:prstGeom prst="rect">
            <a:avLst/>
          </a:prstGeom>
          <a:noFill/>
        </p:spPr>
        <p:txBody>
          <a:bodyPr wrap="square" rtlCol="0">
            <a:spAutoFit/>
          </a:bodyPr>
          <a:lstStyle/>
          <a:p>
            <a:pPr algn="l"/>
            <a:r>
              <a:rPr lang="en-GB" sz="2000" b="1" dirty="0" err="1">
                <a:solidFill>
                  <a:schemeClr val="accent5">
                    <a:lumMod val="50000"/>
                  </a:schemeClr>
                </a:solidFill>
              </a:rPr>
              <a:t>volver</a:t>
            </a:r>
            <a:r>
              <a:rPr lang="en-GB" sz="2400" dirty="0">
                <a:solidFill>
                  <a:schemeClr val="accent5">
                    <a:lumMod val="50000"/>
                  </a:schemeClr>
                </a:solidFill>
              </a:rPr>
              <a:t> </a:t>
            </a:r>
          </a:p>
        </p:txBody>
      </p:sp>
      <p:sp>
        <p:nvSpPr>
          <p:cNvPr id="16" name="TextBox 15">
            <a:extLst>
              <a:ext uri="{FF2B5EF4-FFF2-40B4-BE49-F238E27FC236}">
                <a16:creationId xmlns:a16="http://schemas.microsoft.com/office/drawing/2014/main" id="{631A1F4E-5F30-4549-921C-B31162CC30D1}"/>
              </a:ext>
            </a:extLst>
          </p:cNvPr>
          <p:cNvSpPr txBox="1"/>
          <p:nvPr/>
        </p:nvSpPr>
        <p:spPr>
          <a:xfrm>
            <a:off x="944312" y="4980662"/>
            <a:ext cx="984738" cy="461665"/>
          </a:xfrm>
          <a:prstGeom prst="rect">
            <a:avLst/>
          </a:prstGeom>
          <a:noFill/>
        </p:spPr>
        <p:txBody>
          <a:bodyPr wrap="square" rtlCol="0">
            <a:spAutoFit/>
          </a:bodyPr>
          <a:lstStyle/>
          <a:p>
            <a:pPr algn="l"/>
            <a:r>
              <a:rPr lang="en-GB" sz="2000" b="1" dirty="0" err="1">
                <a:solidFill>
                  <a:schemeClr val="accent5">
                    <a:lumMod val="50000"/>
                  </a:schemeClr>
                </a:solidFill>
              </a:rPr>
              <a:t>Puedo</a:t>
            </a:r>
            <a:r>
              <a:rPr lang="en-GB" sz="2400" dirty="0">
                <a:solidFill>
                  <a:schemeClr val="accent5">
                    <a:lumMod val="50000"/>
                  </a:schemeClr>
                </a:solidFill>
              </a:rPr>
              <a:t> </a:t>
            </a:r>
          </a:p>
        </p:txBody>
      </p:sp>
      <p:sp>
        <p:nvSpPr>
          <p:cNvPr id="17" name="TextBox 16">
            <a:extLst>
              <a:ext uri="{FF2B5EF4-FFF2-40B4-BE49-F238E27FC236}">
                <a16:creationId xmlns:a16="http://schemas.microsoft.com/office/drawing/2014/main" id="{F7A9B321-D453-4040-B9E3-0B17AECF0B37}"/>
              </a:ext>
            </a:extLst>
          </p:cNvPr>
          <p:cNvSpPr txBox="1"/>
          <p:nvPr/>
        </p:nvSpPr>
        <p:spPr>
          <a:xfrm>
            <a:off x="2039441" y="4980662"/>
            <a:ext cx="984738" cy="461665"/>
          </a:xfrm>
          <a:prstGeom prst="rect">
            <a:avLst/>
          </a:prstGeom>
          <a:noFill/>
        </p:spPr>
        <p:txBody>
          <a:bodyPr wrap="square" rtlCol="0">
            <a:spAutoFit/>
          </a:bodyPr>
          <a:lstStyle/>
          <a:p>
            <a:pPr algn="l"/>
            <a:r>
              <a:rPr lang="en-GB" sz="2000" b="1" dirty="0" err="1">
                <a:solidFill>
                  <a:schemeClr val="accent5">
                    <a:lumMod val="50000"/>
                  </a:schemeClr>
                </a:solidFill>
              </a:rPr>
              <a:t>pedir</a:t>
            </a:r>
            <a:r>
              <a:rPr lang="en-GB" sz="2400" dirty="0">
                <a:solidFill>
                  <a:schemeClr val="accent5">
                    <a:lumMod val="50000"/>
                  </a:schemeClr>
                </a:solidFill>
              </a:rPr>
              <a:t> </a:t>
            </a:r>
          </a:p>
        </p:txBody>
      </p:sp>
      <p:sp>
        <p:nvSpPr>
          <p:cNvPr id="11" name="Rounded Rectangular Callout 13">
            <a:extLst>
              <a:ext uri="{FF2B5EF4-FFF2-40B4-BE49-F238E27FC236}">
                <a16:creationId xmlns:a16="http://schemas.microsoft.com/office/drawing/2014/main" id="{C0DF6918-CCFD-45CF-B0DD-789D6DE40195}"/>
              </a:ext>
            </a:extLst>
          </p:cNvPr>
          <p:cNvSpPr/>
          <p:nvPr/>
        </p:nvSpPr>
        <p:spPr>
          <a:xfrm>
            <a:off x="8384245" y="420894"/>
            <a:ext cx="3335004" cy="1486194"/>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There is one mark for each item (0.5 for each correct </a:t>
            </a:r>
            <a:r>
              <a:rPr lang="en-GB"/>
              <a:t>word</a:t>
            </a:r>
            <a:r>
              <a:rPr lang="en-GB" smtClean="0"/>
              <a:t>).</a:t>
            </a:r>
            <a:endParaRPr lang="en-GB" dirty="0"/>
          </a:p>
          <a:p>
            <a:pPr algn="ctr"/>
            <a:endParaRPr lang="en-GB" dirty="0"/>
          </a:p>
        </p:txBody>
      </p:sp>
    </p:spTree>
    <p:extLst>
      <p:ext uri="{BB962C8B-B14F-4D97-AF65-F5344CB8AC3E}">
        <p14:creationId xmlns:p14="http://schemas.microsoft.com/office/powerpoint/2010/main" val="406397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9901698" cy="1376659"/>
          </a:xfrm>
          <a:prstGeom prst="rect">
            <a:avLst/>
          </a:prstGeom>
        </p:spPr>
        <p:txBody>
          <a:bodyPr wrap="square">
            <a:spAutoFit/>
          </a:bodyPr>
          <a:lstStyle/>
          <a:p>
            <a:pPr>
              <a:lnSpc>
                <a:spcPct val="107000"/>
              </a:lnSpc>
              <a:spcAft>
                <a:spcPts val="0"/>
              </a:spcAft>
            </a:pPr>
            <a:r>
              <a:rPr lang="en-GB" sz="2000" b="1" dirty="0">
                <a:solidFill>
                  <a:srgbClr val="115076"/>
                </a:solidFill>
              </a:rPr>
              <a:t>PART B (REFLEXIVE VERBS)</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Write the Spanish for the English given in brackets. Use the clues to </a:t>
            </a:r>
            <a:r>
              <a:rPr lang="en-GB" sz="2000">
                <a:solidFill>
                  <a:srgbClr val="115076"/>
                </a:solidFill>
              </a:rPr>
              <a:t>help </a:t>
            </a:r>
            <a:r>
              <a:rPr lang="en-GB" sz="2000" smtClean="0">
                <a:solidFill>
                  <a:srgbClr val="115076"/>
                </a:solidFill>
              </a:rPr>
              <a:t>you.</a:t>
            </a:r>
            <a:endParaRPr lang="en-GB" sz="2000" dirty="0">
              <a:solidFill>
                <a:srgbClr val="115076"/>
              </a:solidFill>
            </a:endParaRP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1346422882"/>
              </p:ext>
            </p:extLst>
          </p:nvPr>
        </p:nvGraphicFramePr>
        <p:xfrm>
          <a:off x="468732" y="3252767"/>
          <a:ext cx="11250517" cy="2396871"/>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_______ __________ cada mañana</a:t>
                      </a:r>
                      <a:r>
                        <a:rPr lang="de-DE" sz="2000" b="0">
                          <a:solidFill>
                            <a:srgbClr val="115076"/>
                          </a:solidFill>
                          <a:effectLst/>
                        </a:rPr>
                        <a:t>. </a:t>
                      </a:r>
                      <a:r>
                        <a:rPr lang="de-DE" sz="2000" b="0" smtClean="0">
                          <a:solidFill>
                            <a:srgbClr val="115076"/>
                          </a:solidFill>
                          <a:effectLst/>
                        </a:rPr>
                        <a:t>(You wash</a:t>
                      </a:r>
                      <a:r>
                        <a:rPr lang="de-DE" sz="2000" b="0" baseline="0" smtClean="0">
                          <a:solidFill>
                            <a:srgbClr val="115076"/>
                          </a:solidFill>
                          <a:effectLst/>
                        </a:rPr>
                        <a:t> yourself</a:t>
                      </a:r>
                      <a:r>
                        <a:rPr lang="de-DE" sz="2000" b="0" smtClean="0">
                          <a:solidFill>
                            <a:srgbClr val="115076"/>
                          </a:solidFill>
                          <a:effectLst/>
                        </a:rPr>
                        <a:t>.)</a:t>
                      </a:r>
                      <a:endParaRPr lang="de-DE" sz="2000" b="0" dirty="0">
                        <a:solidFill>
                          <a:srgbClr val="115076"/>
                        </a:solidFill>
                        <a:effectLst/>
                      </a:endParaRP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wash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lavar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yourself </a:t>
                      </a:r>
                      <a:r>
                        <a:rPr lang="en-GB" sz="2000" b="1" i="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_______ __________ temprano los lunes. (I get myself up).</a:t>
                      </a: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get up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levantar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myself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me</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944312" y="3885883"/>
            <a:ext cx="984738" cy="461665"/>
          </a:xfrm>
          <a:prstGeom prst="rect">
            <a:avLst/>
          </a:prstGeom>
          <a:noFill/>
        </p:spPr>
        <p:txBody>
          <a:bodyPr wrap="square" rtlCol="0">
            <a:spAutoFit/>
          </a:bodyPr>
          <a:lstStyle/>
          <a:p>
            <a:pPr algn="l"/>
            <a:r>
              <a:rPr lang="en-GB" sz="2000" b="1" smtClean="0">
                <a:solidFill>
                  <a:schemeClr val="accent1">
                    <a:lumMod val="50000"/>
                  </a:schemeClr>
                </a:solidFill>
              </a:rPr>
              <a:t>Te</a:t>
            </a:r>
            <a:r>
              <a:rPr lang="en-GB" sz="2400" smtClean="0">
                <a:solidFill>
                  <a:schemeClr val="accent1">
                    <a:lumMod val="50000"/>
                  </a:schemeClr>
                </a:solidFill>
              </a:rPr>
              <a:t> </a:t>
            </a:r>
            <a:endParaRPr lang="en-GB" sz="2400" dirty="0">
              <a:solidFill>
                <a:schemeClr val="accent1">
                  <a:lumMod val="50000"/>
                </a:schemeClr>
              </a:solidFill>
            </a:endParaRPr>
          </a:p>
        </p:txBody>
      </p:sp>
      <p:sp>
        <p:nvSpPr>
          <p:cNvPr id="15" name="TextBox 14">
            <a:extLst>
              <a:ext uri="{FF2B5EF4-FFF2-40B4-BE49-F238E27FC236}">
                <a16:creationId xmlns:a16="http://schemas.microsoft.com/office/drawing/2014/main" id="{A4ED7BDC-D6BF-4C64-A5DE-8834026BEE0B}"/>
              </a:ext>
            </a:extLst>
          </p:cNvPr>
          <p:cNvSpPr txBox="1"/>
          <p:nvPr/>
        </p:nvSpPr>
        <p:spPr>
          <a:xfrm>
            <a:off x="1929050" y="3885882"/>
            <a:ext cx="984738" cy="461665"/>
          </a:xfrm>
          <a:prstGeom prst="rect">
            <a:avLst/>
          </a:prstGeom>
          <a:noFill/>
        </p:spPr>
        <p:txBody>
          <a:bodyPr wrap="square" rtlCol="0">
            <a:spAutoFit/>
          </a:bodyPr>
          <a:lstStyle/>
          <a:p>
            <a:pPr algn="l"/>
            <a:r>
              <a:rPr lang="en-GB" sz="2000" b="1" smtClean="0">
                <a:solidFill>
                  <a:schemeClr val="accent1">
                    <a:lumMod val="50000"/>
                  </a:schemeClr>
                </a:solidFill>
              </a:rPr>
              <a:t>lavas</a:t>
            </a:r>
            <a:r>
              <a:rPr lang="en-GB" sz="2400" smtClean="0">
                <a:solidFill>
                  <a:schemeClr val="accent1">
                    <a:lumMod val="50000"/>
                  </a:schemeClr>
                </a:solidFill>
              </a:rPr>
              <a:t> </a:t>
            </a:r>
            <a:endParaRPr lang="en-GB" sz="2400" dirty="0">
              <a:solidFill>
                <a:schemeClr val="accent1">
                  <a:lumMod val="50000"/>
                </a:schemeClr>
              </a:solidFill>
            </a:endParaRPr>
          </a:p>
        </p:txBody>
      </p:sp>
      <p:sp>
        <p:nvSpPr>
          <p:cNvPr id="16" name="TextBox 15">
            <a:extLst>
              <a:ext uri="{FF2B5EF4-FFF2-40B4-BE49-F238E27FC236}">
                <a16:creationId xmlns:a16="http://schemas.microsoft.com/office/drawing/2014/main" id="{631A1F4E-5F30-4549-921C-B31162CC30D1}"/>
              </a:ext>
            </a:extLst>
          </p:cNvPr>
          <p:cNvSpPr txBox="1"/>
          <p:nvPr/>
        </p:nvSpPr>
        <p:spPr>
          <a:xfrm>
            <a:off x="944312" y="4838000"/>
            <a:ext cx="984738" cy="461665"/>
          </a:xfrm>
          <a:prstGeom prst="rect">
            <a:avLst/>
          </a:prstGeom>
          <a:noFill/>
        </p:spPr>
        <p:txBody>
          <a:bodyPr wrap="square" rtlCol="0">
            <a:spAutoFit/>
          </a:bodyPr>
          <a:lstStyle/>
          <a:p>
            <a:pPr algn="l"/>
            <a:r>
              <a:rPr lang="en-GB" sz="2000" b="1" dirty="0">
                <a:solidFill>
                  <a:schemeClr val="accent1">
                    <a:lumMod val="50000"/>
                  </a:schemeClr>
                </a:solidFill>
              </a:rPr>
              <a:t>Me</a:t>
            </a:r>
            <a:r>
              <a:rPr lang="en-GB" sz="2400" dirty="0">
                <a:solidFill>
                  <a:schemeClr val="accent1">
                    <a:lumMod val="50000"/>
                  </a:schemeClr>
                </a:solidFill>
              </a:rPr>
              <a:t> </a:t>
            </a:r>
          </a:p>
        </p:txBody>
      </p:sp>
      <p:sp>
        <p:nvSpPr>
          <p:cNvPr id="17" name="TextBox 16">
            <a:extLst>
              <a:ext uri="{FF2B5EF4-FFF2-40B4-BE49-F238E27FC236}">
                <a16:creationId xmlns:a16="http://schemas.microsoft.com/office/drawing/2014/main" id="{F7A9B321-D453-4040-B9E3-0B17AECF0B37}"/>
              </a:ext>
            </a:extLst>
          </p:cNvPr>
          <p:cNvSpPr txBox="1"/>
          <p:nvPr/>
        </p:nvSpPr>
        <p:spPr>
          <a:xfrm>
            <a:off x="2039441" y="4838000"/>
            <a:ext cx="1125790" cy="461665"/>
          </a:xfrm>
          <a:prstGeom prst="rect">
            <a:avLst/>
          </a:prstGeom>
          <a:noFill/>
        </p:spPr>
        <p:txBody>
          <a:bodyPr wrap="square" rtlCol="0">
            <a:spAutoFit/>
          </a:bodyPr>
          <a:lstStyle/>
          <a:p>
            <a:pPr algn="l"/>
            <a:r>
              <a:rPr lang="en-GB" sz="2000" b="1" dirty="0" err="1">
                <a:solidFill>
                  <a:schemeClr val="accent1">
                    <a:lumMod val="50000"/>
                  </a:schemeClr>
                </a:solidFill>
              </a:rPr>
              <a:t>levanto</a:t>
            </a:r>
            <a:r>
              <a:rPr lang="en-GB" sz="2400" dirty="0">
                <a:solidFill>
                  <a:schemeClr val="accent1">
                    <a:lumMod val="50000"/>
                  </a:schemeClr>
                </a:solidFill>
              </a:rPr>
              <a:t> </a:t>
            </a:r>
          </a:p>
        </p:txBody>
      </p:sp>
      <p:sp>
        <p:nvSpPr>
          <p:cNvPr id="11" name="Rounded Rectangular Callout 13">
            <a:extLst>
              <a:ext uri="{FF2B5EF4-FFF2-40B4-BE49-F238E27FC236}">
                <a16:creationId xmlns:a16="http://schemas.microsoft.com/office/drawing/2014/main" id="{2942508F-2AF1-41BC-A51A-ED87ADEC02B4}"/>
              </a:ext>
            </a:extLst>
          </p:cNvPr>
          <p:cNvSpPr/>
          <p:nvPr/>
        </p:nvSpPr>
        <p:spPr>
          <a:xfrm>
            <a:off x="8522043" y="296863"/>
            <a:ext cx="3335004" cy="1486194"/>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There is one mark for each item (0.5 for each correct </a:t>
            </a:r>
            <a:r>
              <a:rPr lang="en-GB"/>
              <a:t>word</a:t>
            </a:r>
            <a:r>
              <a:rPr lang="en-GB" smtClean="0"/>
              <a:t>).</a:t>
            </a:r>
            <a:endParaRPr lang="en-GB" dirty="0"/>
          </a:p>
          <a:p>
            <a:pPr algn="ctr"/>
            <a:endParaRPr lang="en-GB" dirty="0"/>
          </a:p>
        </p:txBody>
      </p:sp>
    </p:spTree>
    <p:extLst>
      <p:ext uri="{BB962C8B-B14F-4D97-AF65-F5344CB8AC3E}">
        <p14:creationId xmlns:p14="http://schemas.microsoft.com/office/powerpoint/2010/main" val="5892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9901698" cy="1353832"/>
          </a:xfrm>
          <a:prstGeom prst="rect">
            <a:avLst/>
          </a:prstGeom>
        </p:spPr>
        <p:txBody>
          <a:bodyPr wrap="square">
            <a:spAutoFit/>
          </a:bodyPr>
          <a:lstStyle/>
          <a:p>
            <a:pPr>
              <a:lnSpc>
                <a:spcPct val="107000"/>
              </a:lnSpc>
              <a:spcAft>
                <a:spcPts val="0"/>
              </a:spcAft>
            </a:pPr>
            <a:r>
              <a:rPr lang="en-GB" sz="2000" b="1" dirty="0">
                <a:solidFill>
                  <a:srgbClr val="115076"/>
                </a:solidFill>
              </a:rPr>
              <a:t>PART C (INDIRECT OBJECT PRONOUNS)</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Write the Spanish for the English given in brackets. Use the clues to help you</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4178248995"/>
              </p:ext>
            </p:extLst>
          </p:nvPr>
        </p:nvGraphicFramePr>
        <p:xfrm>
          <a:off x="468732" y="3252767"/>
          <a:ext cx="11250517" cy="2396871"/>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_______ __________ el chino</a:t>
                      </a:r>
                      <a:r>
                        <a:rPr lang="de-DE" sz="2000" b="0">
                          <a:solidFill>
                            <a:srgbClr val="115076"/>
                          </a:solidFill>
                          <a:effectLst/>
                        </a:rPr>
                        <a:t>. </a:t>
                      </a:r>
                      <a:r>
                        <a:rPr lang="de-DE" sz="2000" b="0" smtClean="0">
                          <a:solidFill>
                            <a:srgbClr val="115076"/>
                          </a:solidFill>
                          <a:effectLst/>
                        </a:rPr>
                        <a:t>    (</a:t>
                      </a:r>
                      <a:r>
                        <a:rPr lang="de-DE" sz="2000" b="0" dirty="0">
                          <a:solidFill>
                            <a:srgbClr val="115076"/>
                          </a:solidFill>
                          <a:effectLst/>
                        </a:rPr>
                        <a:t>I</a:t>
                      </a:r>
                      <a:r>
                        <a:rPr lang="de-DE" sz="2000" b="0" smtClean="0">
                          <a:solidFill>
                            <a:srgbClr val="115076"/>
                          </a:solidFill>
                          <a:effectLst/>
                        </a:rPr>
                        <a:t>t </a:t>
                      </a:r>
                      <a:r>
                        <a:rPr lang="de-DE" sz="2000" b="0">
                          <a:solidFill>
                            <a:srgbClr val="115076"/>
                          </a:solidFill>
                          <a:effectLst/>
                        </a:rPr>
                        <a:t>delights </a:t>
                      </a:r>
                      <a:r>
                        <a:rPr lang="de-DE" sz="2000" b="0" smtClean="0">
                          <a:solidFill>
                            <a:srgbClr val="115076"/>
                          </a:solidFill>
                          <a:effectLst/>
                        </a:rPr>
                        <a:t>her.)</a:t>
                      </a:r>
                      <a:endParaRPr lang="de-DE" sz="2000" b="0" dirty="0">
                        <a:solidFill>
                          <a:srgbClr val="115076"/>
                        </a:solidFill>
                        <a:effectLst/>
                      </a:endParaRP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delight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encantar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herself, (to) her </a:t>
                      </a: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_______ __________ los gatos</a:t>
                      </a:r>
                      <a:r>
                        <a:rPr lang="de-DE" sz="2000" b="0">
                          <a:solidFill>
                            <a:srgbClr val="115076"/>
                          </a:solidFill>
                          <a:effectLst/>
                        </a:rPr>
                        <a:t>. </a:t>
                      </a:r>
                      <a:r>
                        <a:rPr lang="de-DE" sz="2000" b="0" smtClean="0">
                          <a:solidFill>
                            <a:srgbClr val="115076"/>
                          </a:solidFill>
                          <a:effectLst/>
                        </a:rPr>
                        <a:t>   (They </a:t>
                      </a:r>
                      <a:r>
                        <a:rPr lang="de-DE" sz="2000" b="0">
                          <a:solidFill>
                            <a:srgbClr val="115076"/>
                          </a:solidFill>
                          <a:effectLst/>
                        </a:rPr>
                        <a:t>annoy </a:t>
                      </a:r>
                      <a:r>
                        <a:rPr lang="de-DE" sz="2000" b="0" smtClean="0">
                          <a:solidFill>
                            <a:srgbClr val="115076"/>
                          </a:solidFill>
                          <a:effectLst/>
                        </a:rPr>
                        <a:t>you.)</a:t>
                      </a:r>
                      <a:endParaRPr lang="de-DE" sz="2000" b="0" dirty="0">
                        <a:solidFill>
                          <a:srgbClr val="115076"/>
                        </a:solidFill>
                        <a:effectLst/>
                      </a:endParaRP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annoy, to bother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molestar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yourself, (to) you </a:t>
                      </a: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944312" y="3885883"/>
            <a:ext cx="984738" cy="461665"/>
          </a:xfrm>
          <a:prstGeom prst="rect">
            <a:avLst/>
          </a:prstGeom>
          <a:noFill/>
        </p:spPr>
        <p:txBody>
          <a:bodyPr wrap="square" rtlCol="0">
            <a:spAutoFit/>
          </a:bodyPr>
          <a:lstStyle/>
          <a:p>
            <a:pPr algn="l"/>
            <a:r>
              <a:rPr lang="en-GB" sz="2000" b="1" dirty="0">
                <a:solidFill>
                  <a:schemeClr val="accent1">
                    <a:lumMod val="50000"/>
                  </a:schemeClr>
                </a:solidFill>
              </a:rPr>
              <a:t>Le</a:t>
            </a:r>
            <a:r>
              <a:rPr lang="en-GB" sz="2400" dirty="0">
                <a:solidFill>
                  <a:schemeClr val="accent1">
                    <a:lumMod val="50000"/>
                  </a:schemeClr>
                </a:solidFill>
              </a:rPr>
              <a:t> </a:t>
            </a:r>
          </a:p>
        </p:txBody>
      </p:sp>
      <p:sp>
        <p:nvSpPr>
          <p:cNvPr id="15" name="TextBox 14">
            <a:extLst>
              <a:ext uri="{FF2B5EF4-FFF2-40B4-BE49-F238E27FC236}">
                <a16:creationId xmlns:a16="http://schemas.microsoft.com/office/drawing/2014/main" id="{A4ED7BDC-D6BF-4C64-A5DE-8834026BEE0B}"/>
              </a:ext>
            </a:extLst>
          </p:cNvPr>
          <p:cNvSpPr txBox="1"/>
          <p:nvPr/>
        </p:nvSpPr>
        <p:spPr>
          <a:xfrm>
            <a:off x="1929049" y="3885882"/>
            <a:ext cx="1236181" cy="461665"/>
          </a:xfrm>
          <a:prstGeom prst="rect">
            <a:avLst/>
          </a:prstGeom>
          <a:noFill/>
        </p:spPr>
        <p:txBody>
          <a:bodyPr wrap="square" rtlCol="0">
            <a:spAutoFit/>
          </a:bodyPr>
          <a:lstStyle/>
          <a:p>
            <a:pPr algn="l"/>
            <a:r>
              <a:rPr lang="en-GB" sz="2000" b="1" dirty="0" err="1">
                <a:solidFill>
                  <a:schemeClr val="accent1">
                    <a:lumMod val="50000"/>
                  </a:schemeClr>
                </a:solidFill>
              </a:rPr>
              <a:t>encanta</a:t>
            </a:r>
            <a:r>
              <a:rPr lang="en-GB" sz="2400" dirty="0">
                <a:solidFill>
                  <a:schemeClr val="accent1">
                    <a:lumMod val="50000"/>
                  </a:schemeClr>
                </a:solidFill>
              </a:rPr>
              <a:t> </a:t>
            </a:r>
          </a:p>
        </p:txBody>
      </p:sp>
      <p:sp>
        <p:nvSpPr>
          <p:cNvPr id="16" name="TextBox 15">
            <a:extLst>
              <a:ext uri="{FF2B5EF4-FFF2-40B4-BE49-F238E27FC236}">
                <a16:creationId xmlns:a16="http://schemas.microsoft.com/office/drawing/2014/main" id="{631A1F4E-5F30-4549-921C-B31162CC30D1}"/>
              </a:ext>
            </a:extLst>
          </p:cNvPr>
          <p:cNvSpPr txBox="1"/>
          <p:nvPr/>
        </p:nvSpPr>
        <p:spPr>
          <a:xfrm>
            <a:off x="944312" y="4838000"/>
            <a:ext cx="984738" cy="461665"/>
          </a:xfrm>
          <a:prstGeom prst="rect">
            <a:avLst/>
          </a:prstGeom>
          <a:noFill/>
        </p:spPr>
        <p:txBody>
          <a:bodyPr wrap="square" rtlCol="0">
            <a:spAutoFit/>
          </a:bodyPr>
          <a:lstStyle/>
          <a:p>
            <a:pPr algn="l"/>
            <a:r>
              <a:rPr lang="en-GB" sz="2000" b="1" dirty="0" err="1">
                <a:solidFill>
                  <a:schemeClr val="accent1">
                    <a:lumMod val="50000"/>
                  </a:schemeClr>
                </a:solidFill>
              </a:rPr>
              <a:t>Te</a:t>
            </a:r>
            <a:r>
              <a:rPr lang="en-GB" sz="2400" dirty="0">
                <a:solidFill>
                  <a:schemeClr val="accent1">
                    <a:lumMod val="50000"/>
                  </a:schemeClr>
                </a:solidFill>
              </a:rPr>
              <a:t> </a:t>
            </a:r>
          </a:p>
        </p:txBody>
      </p:sp>
      <p:sp>
        <p:nvSpPr>
          <p:cNvPr id="17" name="TextBox 16">
            <a:extLst>
              <a:ext uri="{FF2B5EF4-FFF2-40B4-BE49-F238E27FC236}">
                <a16:creationId xmlns:a16="http://schemas.microsoft.com/office/drawing/2014/main" id="{F7A9B321-D453-4040-B9E3-0B17AECF0B37}"/>
              </a:ext>
            </a:extLst>
          </p:cNvPr>
          <p:cNvSpPr txBox="1"/>
          <p:nvPr/>
        </p:nvSpPr>
        <p:spPr>
          <a:xfrm>
            <a:off x="1931502" y="4838000"/>
            <a:ext cx="1393076" cy="461665"/>
          </a:xfrm>
          <a:prstGeom prst="rect">
            <a:avLst/>
          </a:prstGeom>
          <a:noFill/>
        </p:spPr>
        <p:txBody>
          <a:bodyPr wrap="square" rtlCol="0">
            <a:spAutoFit/>
          </a:bodyPr>
          <a:lstStyle/>
          <a:p>
            <a:pPr algn="l"/>
            <a:r>
              <a:rPr lang="en-GB" sz="2000" b="1" dirty="0" err="1">
                <a:solidFill>
                  <a:schemeClr val="accent1">
                    <a:lumMod val="50000"/>
                  </a:schemeClr>
                </a:solidFill>
              </a:rPr>
              <a:t>molestan</a:t>
            </a:r>
            <a:r>
              <a:rPr lang="en-GB" sz="2400" dirty="0">
                <a:solidFill>
                  <a:schemeClr val="accent1">
                    <a:lumMod val="50000"/>
                  </a:schemeClr>
                </a:solidFill>
              </a:rPr>
              <a:t> </a:t>
            </a:r>
          </a:p>
        </p:txBody>
      </p:sp>
      <p:sp>
        <p:nvSpPr>
          <p:cNvPr id="11" name="Rounded Rectangular Callout 13">
            <a:extLst>
              <a:ext uri="{FF2B5EF4-FFF2-40B4-BE49-F238E27FC236}">
                <a16:creationId xmlns:a16="http://schemas.microsoft.com/office/drawing/2014/main" id="{2A5150B5-234B-46AF-9887-903139277BF2}"/>
              </a:ext>
            </a:extLst>
          </p:cNvPr>
          <p:cNvSpPr/>
          <p:nvPr/>
        </p:nvSpPr>
        <p:spPr>
          <a:xfrm>
            <a:off x="8534400" y="89262"/>
            <a:ext cx="3335004" cy="1486194"/>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There is one mark for each item (0.5 for each correct </a:t>
            </a:r>
            <a:r>
              <a:rPr lang="en-GB"/>
              <a:t>word</a:t>
            </a:r>
            <a:r>
              <a:rPr lang="en-GB" smtClean="0"/>
              <a:t>).</a:t>
            </a:r>
            <a:endParaRPr lang="en-GB" dirty="0"/>
          </a:p>
          <a:p>
            <a:pPr algn="ctr"/>
            <a:endParaRPr lang="en-GB" dirty="0"/>
          </a:p>
        </p:txBody>
      </p:sp>
    </p:spTree>
    <p:extLst>
      <p:ext uri="{BB962C8B-B14F-4D97-AF65-F5344CB8AC3E}">
        <p14:creationId xmlns:p14="http://schemas.microsoft.com/office/powerpoint/2010/main" val="237143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6883" y="1538600"/>
            <a:ext cx="9901698" cy="1353832"/>
          </a:xfrm>
          <a:prstGeom prst="rect">
            <a:avLst/>
          </a:prstGeom>
        </p:spPr>
        <p:txBody>
          <a:bodyPr wrap="square">
            <a:spAutoFit/>
          </a:bodyPr>
          <a:lstStyle/>
          <a:p>
            <a:pPr>
              <a:lnSpc>
                <a:spcPct val="107000"/>
              </a:lnSpc>
              <a:spcAft>
                <a:spcPts val="0"/>
              </a:spcAft>
            </a:pPr>
            <a:r>
              <a:rPr lang="en-GB" sz="2000" b="1" dirty="0">
                <a:solidFill>
                  <a:srgbClr val="115076"/>
                </a:solidFill>
              </a:rPr>
              <a:t>PART D (POSSESSIVE ADJECTIVES)</a:t>
            </a:r>
          </a:p>
          <a:p>
            <a:pPr>
              <a:lnSpc>
                <a:spcPct val="107000"/>
              </a:lnSpc>
              <a:spcAft>
                <a:spcPts val="0"/>
              </a:spcAft>
            </a:pPr>
            <a:endParaRPr lang="en-GB" sz="2000" b="1" dirty="0">
              <a:solidFill>
                <a:srgbClr val="115076"/>
              </a:solidFill>
            </a:endParaRPr>
          </a:p>
          <a:p>
            <a:pPr>
              <a:lnSpc>
                <a:spcPct val="107000"/>
              </a:lnSpc>
              <a:spcAft>
                <a:spcPts val="0"/>
              </a:spcAft>
            </a:pPr>
            <a:r>
              <a:rPr lang="en-GB" sz="2000" dirty="0">
                <a:solidFill>
                  <a:srgbClr val="115076"/>
                </a:solidFill>
              </a:rPr>
              <a:t>Write the Spanish for the English given in brackets</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968841" y="3267041"/>
            <a:ext cx="11360631" cy="461665"/>
          </a:xfrm>
          <a:prstGeom prst="rect">
            <a:avLst/>
          </a:prstGeom>
          <a:noFill/>
        </p:spPr>
        <p:txBody>
          <a:bodyPr wrap="square" rtlCol="0">
            <a:spAutoFit/>
          </a:bodyPr>
          <a:lstStyle/>
          <a:p>
            <a:pPr algn="l"/>
            <a:r>
              <a:rPr lang="en-GB" sz="2400" dirty="0">
                <a:solidFill>
                  <a:schemeClr val="accent1">
                    <a:lumMod val="50000"/>
                  </a:schemeClr>
                </a:solidFill>
              </a:rPr>
              <a:t>1</a:t>
            </a:r>
            <a:r>
              <a:rPr lang="en-GB" sz="2400">
                <a:solidFill>
                  <a:schemeClr val="accent1">
                    <a:lumMod val="50000"/>
                  </a:schemeClr>
                </a:solidFill>
              </a:rPr>
              <a:t>. </a:t>
            </a:r>
            <a:r>
              <a:rPr lang="en-GB" sz="2400" smtClean="0">
                <a:solidFill>
                  <a:schemeClr val="accent1">
                    <a:lumMod val="50000"/>
                  </a:schemeClr>
                </a:solidFill>
              </a:rPr>
              <a:t>Conozco a  </a:t>
            </a:r>
            <a:r>
              <a:rPr lang="en-GB" sz="2400" dirty="0">
                <a:solidFill>
                  <a:schemeClr val="accent1">
                    <a:lumMod val="50000"/>
                  </a:schemeClr>
                </a:solidFill>
              </a:rPr>
              <a:t>_____ prima Yolanda. (your)	</a:t>
            </a:r>
            <a:r>
              <a:rPr lang="en-GB" sz="2000" dirty="0">
                <a:solidFill>
                  <a:schemeClr val="accent1">
                    <a:lumMod val="50000"/>
                  </a:schemeClr>
                </a:solidFill>
              </a:rPr>
              <a:t>	</a:t>
            </a:r>
          </a:p>
        </p:txBody>
      </p:sp>
      <p:sp>
        <p:nvSpPr>
          <p:cNvPr id="12" name="TextBox 11">
            <a:extLst>
              <a:ext uri="{FF2B5EF4-FFF2-40B4-BE49-F238E27FC236}">
                <a16:creationId xmlns:a16="http://schemas.microsoft.com/office/drawing/2014/main" id="{1EA05CEC-82EF-4CEF-8CDE-87C597B0BC60}"/>
              </a:ext>
            </a:extLst>
          </p:cNvPr>
          <p:cNvSpPr txBox="1"/>
          <p:nvPr/>
        </p:nvSpPr>
        <p:spPr>
          <a:xfrm>
            <a:off x="968840" y="4274143"/>
            <a:ext cx="11360631" cy="461665"/>
          </a:xfrm>
          <a:prstGeom prst="rect">
            <a:avLst/>
          </a:prstGeom>
          <a:noFill/>
        </p:spPr>
        <p:txBody>
          <a:bodyPr wrap="square" rtlCol="0">
            <a:spAutoFit/>
          </a:bodyPr>
          <a:lstStyle/>
          <a:p>
            <a:pPr algn="l"/>
            <a:r>
              <a:rPr lang="en-GB" sz="2400" dirty="0">
                <a:solidFill>
                  <a:schemeClr val="accent1">
                    <a:lumMod val="50000"/>
                  </a:schemeClr>
                </a:solidFill>
              </a:rPr>
              <a:t>2. Tomás </a:t>
            </a:r>
            <a:r>
              <a:rPr lang="en-GB" sz="2400" dirty="0" err="1">
                <a:solidFill>
                  <a:schemeClr val="accent1">
                    <a:lumMod val="50000"/>
                  </a:schemeClr>
                </a:solidFill>
              </a:rPr>
              <a:t>rompió</a:t>
            </a:r>
            <a:r>
              <a:rPr lang="en-GB" sz="2400" dirty="0">
                <a:solidFill>
                  <a:schemeClr val="accent1">
                    <a:lumMod val="50000"/>
                  </a:schemeClr>
                </a:solidFill>
              </a:rPr>
              <a:t>  _________ </a:t>
            </a:r>
            <a:r>
              <a:rPr lang="en-GB" sz="2400" dirty="0" err="1">
                <a:solidFill>
                  <a:schemeClr val="accent1">
                    <a:lumMod val="50000"/>
                  </a:schemeClr>
                </a:solidFill>
              </a:rPr>
              <a:t>espejo</a:t>
            </a:r>
            <a:r>
              <a:rPr lang="en-GB" sz="2400" dirty="0">
                <a:solidFill>
                  <a:schemeClr val="accent1">
                    <a:lumMod val="50000"/>
                  </a:schemeClr>
                </a:solidFill>
              </a:rPr>
              <a:t> </a:t>
            </a:r>
            <a:r>
              <a:rPr lang="en-GB" sz="2400" dirty="0" err="1">
                <a:solidFill>
                  <a:schemeClr val="accent1">
                    <a:lumMod val="50000"/>
                  </a:schemeClr>
                </a:solidFill>
              </a:rPr>
              <a:t>ayer</a:t>
            </a:r>
            <a:r>
              <a:rPr lang="en-GB" sz="2400" dirty="0">
                <a:solidFill>
                  <a:schemeClr val="accent1">
                    <a:lumMod val="50000"/>
                  </a:schemeClr>
                </a:solidFill>
              </a:rPr>
              <a:t>. (our)</a:t>
            </a:r>
            <a:r>
              <a:rPr lang="en-GB" sz="2000" dirty="0">
                <a:solidFill>
                  <a:schemeClr val="accent1">
                    <a:lumMod val="50000"/>
                  </a:schemeClr>
                </a:solidFill>
              </a:rPr>
              <a:t>	</a:t>
            </a:r>
            <a:r>
              <a:rPr lang="en-GB" sz="2000" b="1" dirty="0">
                <a:solidFill>
                  <a:schemeClr val="accent1">
                    <a:lumMod val="50000"/>
                  </a:schemeClr>
                </a:solidFill>
              </a:rPr>
              <a:t>			</a:t>
            </a:r>
            <a:endParaRPr lang="en-GB" sz="2000" dirty="0">
              <a:solidFill>
                <a:schemeClr val="accent1">
                  <a:lumMod val="50000"/>
                </a:schemeClr>
              </a:solidFill>
            </a:endParaRPr>
          </a:p>
        </p:txBody>
      </p:sp>
      <p:sp>
        <p:nvSpPr>
          <p:cNvPr id="9" name="TextBox 8">
            <a:extLst>
              <a:ext uri="{FF2B5EF4-FFF2-40B4-BE49-F238E27FC236}">
                <a16:creationId xmlns:a16="http://schemas.microsoft.com/office/drawing/2014/main" id="{17018A47-EF32-478B-81AF-6A27D1B043D1}"/>
              </a:ext>
            </a:extLst>
          </p:cNvPr>
          <p:cNvSpPr txBox="1"/>
          <p:nvPr/>
        </p:nvSpPr>
        <p:spPr>
          <a:xfrm>
            <a:off x="3407165" y="3267040"/>
            <a:ext cx="620413" cy="461665"/>
          </a:xfrm>
          <a:prstGeom prst="rect">
            <a:avLst/>
          </a:prstGeom>
          <a:noFill/>
        </p:spPr>
        <p:txBody>
          <a:bodyPr wrap="square" rtlCol="0">
            <a:spAutoFit/>
          </a:bodyPr>
          <a:lstStyle/>
          <a:p>
            <a:pPr algn="l"/>
            <a:r>
              <a:rPr lang="en-GB" sz="2400" b="1" dirty="0" err="1">
                <a:solidFill>
                  <a:schemeClr val="accent1">
                    <a:lumMod val="50000"/>
                  </a:schemeClr>
                </a:solidFill>
              </a:rPr>
              <a:t>tu</a:t>
            </a:r>
            <a:endParaRPr lang="en-GB" sz="2400" b="1" dirty="0">
              <a:solidFill>
                <a:schemeClr val="accent1">
                  <a:lumMod val="50000"/>
                </a:schemeClr>
              </a:solidFill>
            </a:endParaRPr>
          </a:p>
        </p:txBody>
      </p:sp>
      <p:sp>
        <p:nvSpPr>
          <p:cNvPr id="10" name="TextBox 9">
            <a:extLst>
              <a:ext uri="{FF2B5EF4-FFF2-40B4-BE49-F238E27FC236}">
                <a16:creationId xmlns:a16="http://schemas.microsoft.com/office/drawing/2014/main" id="{C3829F82-D861-41D2-9154-4D2637E690FF}"/>
              </a:ext>
            </a:extLst>
          </p:cNvPr>
          <p:cNvSpPr txBox="1"/>
          <p:nvPr/>
        </p:nvSpPr>
        <p:spPr>
          <a:xfrm>
            <a:off x="3717372" y="4274142"/>
            <a:ext cx="1785257" cy="461665"/>
          </a:xfrm>
          <a:prstGeom prst="rect">
            <a:avLst/>
          </a:prstGeom>
          <a:noFill/>
        </p:spPr>
        <p:txBody>
          <a:bodyPr wrap="square" rtlCol="0">
            <a:spAutoFit/>
          </a:bodyPr>
          <a:lstStyle/>
          <a:p>
            <a:pPr algn="l"/>
            <a:r>
              <a:rPr lang="en-GB" sz="2400" b="1" dirty="0" err="1">
                <a:solidFill>
                  <a:schemeClr val="accent1">
                    <a:lumMod val="50000"/>
                  </a:schemeClr>
                </a:solidFill>
              </a:rPr>
              <a:t>nuestro</a:t>
            </a:r>
            <a:endParaRPr lang="en-GB" sz="2400" b="1"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CE591326-84F1-4814-9EFF-AA29B08747CC}"/>
              </a:ext>
            </a:extLst>
          </p:cNvPr>
          <p:cNvSpPr/>
          <p:nvPr/>
        </p:nvSpPr>
        <p:spPr>
          <a:xfrm>
            <a:off x="8983415" y="626626"/>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264327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6883" y="1538600"/>
            <a:ext cx="9901698" cy="1376659"/>
          </a:xfrm>
          <a:prstGeom prst="rect">
            <a:avLst/>
          </a:prstGeom>
        </p:spPr>
        <p:txBody>
          <a:bodyPr wrap="square">
            <a:spAutoFit/>
          </a:bodyPr>
          <a:lstStyle/>
          <a:p>
            <a:pPr>
              <a:lnSpc>
                <a:spcPct val="107000"/>
              </a:lnSpc>
              <a:spcAft>
                <a:spcPts val="0"/>
              </a:spcAft>
            </a:pPr>
            <a:r>
              <a:rPr lang="en-GB" sz="2000" b="1" dirty="0">
                <a:solidFill>
                  <a:srgbClr val="115076"/>
                </a:solidFill>
              </a:rPr>
              <a:t>PART E </a:t>
            </a:r>
            <a:r>
              <a:rPr lang="en-GB" sz="2000" b="1">
                <a:solidFill>
                  <a:srgbClr val="115076"/>
                </a:solidFill>
              </a:rPr>
              <a:t>(</a:t>
            </a:r>
            <a:r>
              <a:rPr lang="en-GB" sz="2000" b="1" smtClean="0">
                <a:solidFill>
                  <a:srgbClr val="115076"/>
                </a:solidFill>
              </a:rPr>
              <a:t>DEMONSTRATIVE ADJECTIVES)</a:t>
            </a:r>
            <a:endParaRPr lang="en-GB" sz="2000" b="1" dirty="0">
              <a:solidFill>
                <a:srgbClr val="115076"/>
              </a:solidFill>
            </a:endParaRPr>
          </a:p>
          <a:p>
            <a:pPr>
              <a:lnSpc>
                <a:spcPct val="107000"/>
              </a:lnSpc>
              <a:spcAft>
                <a:spcPts val="0"/>
              </a:spcAft>
            </a:pPr>
            <a:endParaRPr lang="en-GB" sz="2000" b="1" dirty="0">
              <a:solidFill>
                <a:srgbClr val="115076"/>
              </a:solidFill>
            </a:endParaRPr>
          </a:p>
          <a:p>
            <a:pPr>
              <a:lnSpc>
                <a:spcPct val="107000"/>
              </a:lnSpc>
              <a:spcAft>
                <a:spcPts val="0"/>
              </a:spcAft>
            </a:pPr>
            <a:r>
              <a:rPr lang="en-GB" sz="2000" dirty="0">
                <a:solidFill>
                  <a:srgbClr val="115076"/>
                </a:solidFill>
              </a:rPr>
              <a:t>Write the Spanish for the English given in brackets</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1016882" y="3267041"/>
            <a:ext cx="11360631" cy="461665"/>
          </a:xfrm>
          <a:prstGeom prst="rect">
            <a:avLst/>
          </a:prstGeom>
          <a:noFill/>
        </p:spPr>
        <p:txBody>
          <a:bodyPr wrap="square" rtlCol="0">
            <a:spAutoFit/>
          </a:bodyPr>
          <a:lstStyle/>
          <a:p>
            <a:pPr algn="l"/>
            <a:r>
              <a:rPr lang="en-GB" sz="2400" dirty="0">
                <a:solidFill>
                  <a:schemeClr val="accent1">
                    <a:lumMod val="50000"/>
                  </a:schemeClr>
                </a:solidFill>
              </a:rPr>
              <a:t>1.  _______ </a:t>
            </a:r>
            <a:r>
              <a:rPr lang="en-GB" sz="2400" dirty="0" err="1">
                <a:solidFill>
                  <a:schemeClr val="accent1">
                    <a:lumMod val="50000"/>
                  </a:schemeClr>
                </a:solidFill>
              </a:rPr>
              <a:t>bolígrafos</a:t>
            </a:r>
            <a:r>
              <a:rPr lang="en-GB" sz="2400" dirty="0">
                <a:solidFill>
                  <a:schemeClr val="accent1">
                    <a:lumMod val="50000"/>
                  </a:schemeClr>
                </a:solidFill>
              </a:rPr>
              <a:t> son </a:t>
            </a:r>
            <a:r>
              <a:rPr lang="en-GB" sz="2400" dirty="0" err="1">
                <a:solidFill>
                  <a:schemeClr val="accent1">
                    <a:lumMod val="50000"/>
                  </a:schemeClr>
                </a:solidFill>
              </a:rPr>
              <a:t>azules</a:t>
            </a:r>
            <a:r>
              <a:rPr lang="en-GB" sz="2400" dirty="0">
                <a:solidFill>
                  <a:schemeClr val="accent1">
                    <a:lumMod val="50000"/>
                  </a:schemeClr>
                </a:solidFill>
              </a:rPr>
              <a:t>. (these)	</a:t>
            </a:r>
            <a:r>
              <a:rPr lang="en-GB" sz="2000" dirty="0">
                <a:solidFill>
                  <a:schemeClr val="accent1">
                    <a:lumMod val="50000"/>
                  </a:schemeClr>
                </a:solidFill>
              </a:rPr>
              <a:t>	</a:t>
            </a:r>
          </a:p>
        </p:txBody>
      </p:sp>
      <p:sp>
        <p:nvSpPr>
          <p:cNvPr id="12" name="TextBox 11">
            <a:extLst>
              <a:ext uri="{FF2B5EF4-FFF2-40B4-BE49-F238E27FC236}">
                <a16:creationId xmlns:a16="http://schemas.microsoft.com/office/drawing/2014/main" id="{1EA05CEC-82EF-4CEF-8CDE-87C597B0BC60}"/>
              </a:ext>
            </a:extLst>
          </p:cNvPr>
          <p:cNvSpPr txBox="1"/>
          <p:nvPr/>
        </p:nvSpPr>
        <p:spPr>
          <a:xfrm>
            <a:off x="1016881" y="4274143"/>
            <a:ext cx="11360631" cy="461665"/>
          </a:xfrm>
          <a:prstGeom prst="rect">
            <a:avLst/>
          </a:prstGeom>
          <a:noFill/>
        </p:spPr>
        <p:txBody>
          <a:bodyPr wrap="square" rtlCol="0">
            <a:spAutoFit/>
          </a:bodyPr>
          <a:lstStyle/>
          <a:p>
            <a:pPr algn="l"/>
            <a:r>
              <a:rPr lang="en-GB" sz="2400" dirty="0">
                <a:solidFill>
                  <a:schemeClr val="accent1">
                    <a:lumMod val="50000"/>
                  </a:schemeClr>
                </a:solidFill>
              </a:rPr>
              <a:t>2. ¿ </a:t>
            </a:r>
            <a:r>
              <a:rPr lang="en-GB" sz="2400" dirty="0" err="1">
                <a:solidFill>
                  <a:schemeClr val="accent1">
                    <a:lumMod val="50000"/>
                  </a:schemeClr>
                </a:solidFill>
              </a:rPr>
              <a:t>Puedes</a:t>
            </a:r>
            <a:r>
              <a:rPr lang="en-GB" sz="2400" dirty="0">
                <a:solidFill>
                  <a:schemeClr val="accent1">
                    <a:lumMod val="50000"/>
                  </a:schemeClr>
                </a:solidFill>
              </a:rPr>
              <a:t> </a:t>
            </a:r>
            <a:r>
              <a:rPr lang="en-GB" sz="2400" dirty="0" err="1">
                <a:solidFill>
                  <a:schemeClr val="accent1">
                    <a:lumMod val="50000"/>
                  </a:schemeClr>
                </a:solidFill>
              </a:rPr>
              <a:t>limpiar</a:t>
            </a:r>
            <a:r>
              <a:rPr lang="en-GB" sz="2400" dirty="0">
                <a:solidFill>
                  <a:schemeClr val="accent1">
                    <a:lumMod val="50000"/>
                  </a:schemeClr>
                </a:solidFill>
              </a:rPr>
              <a:t> _________ </a:t>
            </a:r>
            <a:r>
              <a:rPr lang="en-GB" sz="2400" dirty="0" err="1">
                <a:solidFill>
                  <a:schemeClr val="accent1">
                    <a:lumMod val="50000"/>
                  </a:schemeClr>
                </a:solidFill>
              </a:rPr>
              <a:t>copa</a:t>
            </a:r>
            <a:r>
              <a:rPr lang="en-GB" sz="2400" dirty="0">
                <a:solidFill>
                  <a:schemeClr val="accent1">
                    <a:lumMod val="50000"/>
                  </a:schemeClr>
                </a:solidFill>
              </a:rPr>
              <a:t> por </a:t>
            </a:r>
            <a:r>
              <a:rPr lang="en-GB" sz="2400" dirty="0" err="1">
                <a:solidFill>
                  <a:schemeClr val="accent1">
                    <a:lumMod val="50000"/>
                  </a:schemeClr>
                </a:solidFill>
              </a:rPr>
              <a:t>favor</a:t>
            </a:r>
            <a:r>
              <a:rPr lang="en-GB" sz="2400" dirty="0">
                <a:solidFill>
                  <a:schemeClr val="accent1">
                    <a:lumMod val="50000"/>
                  </a:schemeClr>
                </a:solidFill>
              </a:rPr>
              <a:t>?. (this)</a:t>
            </a:r>
            <a:r>
              <a:rPr lang="en-GB" sz="2000" dirty="0">
                <a:solidFill>
                  <a:schemeClr val="accent1">
                    <a:lumMod val="50000"/>
                  </a:schemeClr>
                </a:solidFill>
              </a:rPr>
              <a:t>	</a:t>
            </a:r>
            <a:r>
              <a:rPr lang="en-GB" sz="2000" b="1" dirty="0">
                <a:solidFill>
                  <a:schemeClr val="accent1">
                    <a:lumMod val="50000"/>
                  </a:schemeClr>
                </a:solidFill>
              </a:rPr>
              <a:t>			</a:t>
            </a:r>
            <a:endParaRPr lang="en-GB" sz="2000" dirty="0">
              <a:solidFill>
                <a:schemeClr val="accent1">
                  <a:lumMod val="50000"/>
                </a:schemeClr>
              </a:solidFill>
            </a:endParaRPr>
          </a:p>
        </p:txBody>
      </p:sp>
      <p:sp>
        <p:nvSpPr>
          <p:cNvPr id="9" name="TextBox 8">
            <a:extLst>
              <a:ext uri="{FF2B5EF4-FFF2-40B4-BE49-F238E27FC236}">
                <a16:creationId xmlns:a16="http://schemas.microsoft.com/office/drawing/2014/main" id="{17018A47-EF32-478B-81AF-6A27D1B043D1}"/>
              </a:ext>
            </a:extLst>
          </p:cNvPr>
          <p:cNvSpPr txBox="1"/>
          <p:nvPr/>
        </p:nvSpPr>
        <p:spPr>
          <a:xfrm>
            <a:off x="1635514" y="3245844"/>
            <a:ext cx="1093172" cy="461665"/>
          </a:xfrm>
          <a:prstGeom prst="rect">
            <a:avLst/>
          </a:prstGeom>
          <a:noFill/>
        </p:spPr>
        <p:txBody>
          <a:bodyPr wrap="square" rtlCol="0">
            <a:spAutoFit/>
          </a:bodyPr>
          <a:lstStyle/>
          <a:p>
            <a:pPr algn="l"/>
            <a:r>
              <a:rPr lang="en-GB" sz="2400" b="1" dirty="0" err="1">
                <a:solidFill>
                  <a:schemeClr val="accent1">
                    <a:lumMod val="50000"/>
                  </a:schemeClr>
                </a:solidFill>
              </a:rPr>
              <a:t>Estos</a:t>
            </a:r>
            <a:endParaRPr lang="en-GB" sz="2400" b="1" dirty="0">
              <a:solidFill>
                <a:schemeClr val="accent1">
                  <a:lumMod val="50000"/>
                </a:schemeClr>
              </a:solidFill>
            </a:endParaRPr>
          </a:p>
        </p:txBody>
      </p:sp>
      <p:sp>
        <p:nvSpPr>
          <p:cNvPr id="10" name="TextBox 9">
            <a:extLst>
              <a:ext uri="{FF2B5EF4-FFF2-40B4-BE49-F238E27FC236}">
                <a16:creationId xmlns:a16="http://schemas.microsoft.com/office/drawing/2014/main" id="{C3829F82-D861-41D2-9154-4D2637E690FF}"/>
              </a:ext>
            </a:extLst>
          </p:cNvPr>
          <p:cNvSpPr txBox="1"/>
          <p:nvPr/>
        </p:nvSpPr>
        <p:spPr>
          <a:xfrm>
            <a:off x="4296228" y="4274142"/>
            <a:ext cx="986971" cy="461665"/>
          </a:xfrm>
          <a:prstGeom prst="rect">
            <a:avLst/>
          </a:prstGeom>
          <a:noFill/>
        </p:spPr>
        <p:txBody>
          <a:bodyPr wrap="square" rtlCol="0">
            <a:spAutoFit/>
          </a:bodyPr>
          <a:lstStyle/>
          <a:p>
            <a:pPr algn="l"/>
            <a:r>
              <a:rPr lang="en-GB" sz="2400" b="1" dirty="0" err="1">
                <a:solidFill>
                  <a:schemeClr val="accent1">
                    <a:lumMod val="50000"/>
                  </a:schemeClr>
                </a:solidFill>
              </a:rPr>
              <a:t>esta</a:t>
            </a:r>
            <a:endParaRPr lang="en-GB" sz="2400" b="1"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1FF81119-C82B-4F65-9E77-97BCFA7BB69B}"/>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9630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1016883" y="1538600"/>
            <a:ext cx="9901698" cy="1551387"/>
          </a:xfrm>
          <a:prstGeom prst="rect">
            <a:avLst/>
          </a:prstGeom>
        </p:spPr>
        <p:txBody>
          <a:bodyPr wrap="square">
            <a:spAutoFit/>
          </a:bodyPr>
          <a:lstStyle/>
          <a:p>
            <a:pPr>
              <a:lnSpc>
                <a:spcPct val="107000"/>
              </a:lnSpc>
              <a:spcAft>
                <a:spcPts val="0"/>
              </a:spcAft>
            </a:pPr>
            <a:r>
              <a:rPr lang="en-GB" sz="2400" b="1" dirty="0">
                <a:solidFill>
                  <a:srgbClr val="115076"/>
                </a:solidFill>
              </a:rPr>
              <a:t>PART F (PREPOSITIONS)</a:t>
            </a:r>
          </a:p>
          <a:p>
            <a:pPr>
              <a:lnSpc>
                <a:spcPct val="107000"/>
              </a:lnSpc>
              <a:spcAft>
                <a:spcPts val="0"/>
              </a:spcAft>
            </a:pPr>
            <a:endParaRPr lang="en-GB" sz="2400" b="1" dirty="0">
              <a:solidFill>
                <a:srgbClr val="115076"/>
              </a:solidFill>
            </a:endParaRPr>
          </a:p>
          <a:p>
            <a:pPr>
              <a:lnSpc>
                <a:spcPct val="107000"/>
              </a:lnSpc>
              <a:spcAft>
                <a:spcPts val="0"/>
              </a:spcAft>
            </a:pPr>
            <a:r>
              <a:rPr lang="en-GB" sz="2400" dirty="0">
                <a:solidFill>
                  <a:srgbClr val="115076"/>
                </a:solidFill>
              </a:rPr>
              <a:t>Use </a:t>
            </a:r>
            <a:r>
              <a:rPr lang="en-GB" sz="2400" b="1" dirty="0">
                <a:solidFill>
                  <a:srgbClr val="115076"/>
                </a:solidFill>
              </a:rPr>
              <a:t>Spanish prepositions</a:t>
            </a:r>
            <a:r>
              <a:rPr lang="en-GB" sz="2400" dirty="0">
                <a:solidFill>
                  <a:srgbClr val="115076"/>
                </a:solidFill>
              </a:rPr>
              <a:t> ‘a’ or ‘de’ to complete these sentences.</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1016882" y="3267041"/>
            <a:ext cx="11360631" cy="461665"/>
          </a:xfrm>
          <a:prstGeom prst="rect">
            <a:avLst/>
          </a:prstGeom>
          <a:noFill/>
        </p:spPr>
        <p:txBody>
          <a:bodyPr wrap="square" rtlCol="0">
            <a:spAutoFit/>
          </a:bodyPr>
          <a:lstStyle/>
          <a:p>
            <a:pPr algn="l"/>
            <a:r>
              <a:rPr lang="en-GB" sz="2400" dirty="0">
                <a:solidFill>
                  <a:schemeClr val="accent1">
                    <a:lumMod val="50000"/>
                  </a:schemeClr>
                </a:solidFill>
              </a:rPr>
              <a:t>1.  Simón </a:t>
            </a:r>
            <a:r>
              <a:rPr lang="en-GB" sz="2400" dirty="0" err="1">
                <a:solidFill>
                  <a:schemeClr val="accent1">
                    <a:lumMod val="50000"/>
                  </a:schemeClr>
                </a:solidFill>
              </a:rPr>
              <a:t>está</a:t>
            </a:r>
            <a:r>
              <a:rPr lang="en-GB" sz="2400" dirty="0">
                <a:solidFill>
                  <a:schemeClr val="accent1">
                    <a:lumMod val="50000"/>
                  </a:schemeClr>
                </a:solidFill>
              </a:rPr>
              <a:t> </a:t>
            </a:r>
            <a:r>
              <a:rPr lang="en-GB" sz="2400" dirty="0" err="1">
                <a:solidFill>
                  <a:schemeClr val="accent1">
                    <a:lumMod val="50000"/>
                  </a:schemeClr>
                </a:solidFill>
              </a:rPr>
              <a:t>lejos</a:t>
            </a:r>
            <a:r>
              <a:rPr lang="en-GB" sz="2400" dirty="0">
                <a:solidFill>
                  <a:schemeClr val="accent1">
                    <a:lumMod val="50000"/>
                  </a:schemeClr>
                </a:solidFill>
              </a:rPr>
              <a:t> _______ (the) pueblo (</a:t>
            </a:r>
            <a:r>
              <a:rPr lang="en-GB" sz="2400" i="1" dirty="0">
                <a:solidFill>
                  <a:schemeClr val="accent1">
                    <a:lumMod val="50000"/>
                  </a:schemeClr>
                </a:solidFill>
              </a:rPr>
              <a:t>masculine</a:t>
            </a:r>
            <a:r>
              <a:rPr lang="en-GB" sz="2400" dirty="0">
                <a:solidFill>
                  <a:schemeClr val="accent1">
                    <a:lumMod val="50000"/>
                  </a:schemeClr>
                </a:solidFill>
              </a:rPr>
              <a:t>). </a:t>
            </a:r>
            <a:r>
              <a:rPr lang="en-GB" sz="2400" b="1" dirty="0">
                <a:solidFill>
                  <a:schemeClr val="accent1">
                    <a:lumMod val="50000"/>
                  </a:schemeClr>
                </a:solidFill>
              </a:rPr>
              <a:t>(Use ‘de’)</a:t>
            </a:r>
            <a:r>
              <a:rPr lang="en-GB" sz="2400" dirty="0">
                <a:solidFill>
                  <a:schemeClr val="accent1">
                    <a:lumMod val="50000"/>
                  </a:schemeClr>
                </a:solidFill>
              </a:rPr>
              <a:t>	</a:t>
            </a:r>
            <a:r>
              <a:rPr lang="en-GB" sz="2000" dirty="0">
                <a:solidFill>
                  <a:schemeClr val="accent1">
                    <a:lumMod val="50000"/>
                  </a:schemeClr>
                </a:solidFill>
              </a:rPr>
              <a:t>	</a:t>
            </a:r>
          </a:p>
        </p:txBody>
      </p:sp>
      <p:sp>
        <p:nvSpPr>
          <p:cNvPr id="12" name="TextBox 11">
            <a:extLst>
              <a:ext uri="{FF2B5EF4-FFF2-40B4-BE49-F238E27FC236}">
                <a16:creationId xmlns:a16="http://schemas.microsoft.com/office/drawing/2014/main" id="{1EA05CEC-82EF-4CEF-8CDE-87C597B0BC60}"/>
              </a:ext>
            </a:extLst>
          </p:cNvPr>
          <p:cNvSpPr txBox="1"/>
          <p:nvPr/>
        </p:nvSpPr>
        <p:spPr>
          <a:xfrm>
            <a:off x="1016881" y="4274143"/>
            <a:ext cx="11360631" cy="769441"/>
          </a:xfrm>
          <a:prstGeom prst="rect">
            <a:avLst/>
          </a:prstGeom>
          <a:noFill/>
        </p:spPr>
        <p:txBody>
          <a:bodyPr wrap="square" rtlCol="0">
            <a:spAutoFit/>
          </a:bodyPr>
          <a:lstStyle/>
          <a:p>
            <a:pPr algn="l"/>
            <a:r>
              <a:rPr lang="en-GB" sz="2400" dirty="0">
                <a:solidFill>
                  <a:schemeClr val="accent1">
                    <a:lumMod val="50000"/>
                  </a:schemeClr>
                </a:solidFill>
              </a:rPr>
              <a:t>2. Van  _________ (the) </a:t>
            </a:r>
            <a:r>
              <a:rPr lang="en-GB" sz="2400" dirty="0" err="1">
                <a:solidFill>
                  <a:schemeClr val="accent1">
                    <a:lumMod val="50000"/>
                  </a:schemeClr>
                </a:solidFill>
              </a:rPr>
              <a:t>estación</a:t>
            </a:r>
            <a:r>
              <a:rPr lang="en-GB" sz="2400" dirty="0">
                <a:solidFill>
                  <a:schemeClr val="accent1">
                    <a:lumMod val="50000"/>
                  </a:schemeClr>
                </a:solidFill>
              </a:rPr>
              <a:t> (</a:t>
            </a:r>
            <a:r>
              <a:rPr lang="en-GB" sz="2400" i="1" dirty="0">
                <a:solidFill>
                  <a:schemeClr val="accent1">
                    <a:lumMod val="50000"/>
                  </a:schemeClr>
                </a:solidFill>
              </a:rPr>
              <a:t>feminine</a:t>
            </a:r>
            <a:r>
              <a:rPr lang="en-GB" sz="2400" dirty="0">
                <a:solidFill>
                  <a:schemeClr val="accent1">
                    <a:lumMod val="50000"/>
                  </a:schemeClr>
                </a:solidFill>
              </a:rPr>
              <a:t>) de </a:t>
            </a:r>
            <a:r>
              <a:rPr lang="en-GB" sz="2400" dirty="0" err="1">
                <a:solidFill>
                  <a:schemeClr val="accent1">
                    <a:lumMod val="50000"/>
                  </a:schemeClr>
                </a:solidFill>
              </a:rPr>
              <a:t>autobuses</a:t>
            </a:r>
            <a:r>
              <a:rPr lang="en-GB" sz="2400">
                <a:solidFill>
                  <a:schemeClr val="accent1">
                    <a:lumMod val="50000"/>
                  </a:schemeClr>
                </a:solidFill>
              </a:rPr>
              <a:t>. </a:t>
            </a:r>
            <a:r>
              <a:rPr lang="en-GB" sz="2400" b="1" smtClean="0">
                <a:solidFill>
                  <a:schemeClr val="accent1">
                    <a:lumMod val="50000"/>
                  </a:schemeClr>
                </a:solidFill>
              </a:rPr>
              <a:t>(Use </a:t>
            </a:r>
            <a:r>
              <a:rPr lang="en-GB" sz="2400" b="1" dirty="0">
                <a:solidFill>
                  <a:schemeClr val="accent1">
                    <a:lumMod val="50000"/>
                  </a:schemeClr>
                </a:solidFill>
              </a:rPr>
              <a:t>‘a’)</a:t>
            </a:r>
            <a:r>
              <a:rPr lang="en-GB" sz="2000" dirty="0">
                <a:solidFill>
                  <a:schemeClr val="accent1">
                    <a:lumMod val="50000"/>
                  </a:schemeClr>
                </a:solidFill>
              </a:rPr>
              <a:t>	</a:t>
            </a:r>
            <a:r>
              <a:rPr lang="en-GB" sz="2000" b="1" dirty="0">
                <a:solidFill>
                  <a:schemeClr val="accent1">
                    <a:lumMod val="50000"/>
                  </a:schemeClr>
                </a:solidFill>
              </a:rPr>
              <a:t>			</a:t>
            </a:r>
            <a:endParaRPr lang="en-GB" sz="2000" dirty="0">
              <a:solidFill>
                <a:schemeClr val="accent1">
                  <a:lumMod val="50000"/>
                </a:schemeClr>
              </a:solidFill>
            </a:endParaRPr>
          </a:p>
        </p:txBody>
      </p:sp>
      <p:sp>
        <p:nvSpPr>
          <p:cNvPr id="9" name="TextBox 8">
            <a:extLst>
              <a:ext uri="{FF2B5EF4-FFF2-40B4-BE49-F238E27FC236}">
                <a16:creationId xmlns:a16="http://schemas.microsoft.com/office/drawing/2014/main" id="{17018A47-EF32-478B-81AF-6A27D1B043D1}"/>
              </a:ext>
            </a:extLst>
          </p:cNvPr>
          <p:cNvSpPr txBox="1"/>
          <p:nvPr/>
        </p:nvSpPr>
        <p:spPr>
          <a:xfrm>
            <a:off x="4001343" y="3267040"/>
            <a:ext cx="1093172" cy="461665"/>
          </a:xfrm>
          <a:prstGeom prst="rect">
            <a:avLst/>
          </a:prstGeom>
          <a:noFill/>
        </p:spPr>
        <p:txBody>
          <a:bodyPr wrap="square" rtlCol="0">
            <a:spAutoFit/>
          </a:bodyPr>
          <a:lstStyle/>
          <a:p>
            <a:pPr algn="l"/>
            <a:r>
              <a:rPr lang="en-GB" sz="2400" b="1" dirty="0">
                <a:solidFill>
                  <a:schemeClr val="accent1">
                    <a:lumMod val="50000"/>
                  </a:schemeClr>
                </a:solidFill>
              </a:rPr>
              <a:t>del</a:t>
            </a:r>
          </a:p>
        </p:txBody>
      </p:sp>
      <p:sp>
        <p:nvSpPr>
          <p:cNvPr id="10" name="TextBox 9">
            <a:extLst>
              <a:ext uri="{FF2B5EF4-FFF2-40B4-BE49-F238E27FC236}">
                <a16:creationId xmlns:a16="http://schemas.microsoft.com/office/drawing/2014/main" id="{C3829F82-D861-41D2-9154-4D2637E690FF}"/>
              </a:ext>
            </a:extLst>
          </p:cNvPr>
          <p:cNvSpPr txBox="1"/>
          <p:nvPr/>
        </p:nvSpPr>
        <p:spPr>
          <a:xfrm>
            <a:off x="2448314" y="4274143"/>
            <a:ext cx="986971" cy="461665"/>
          </a:xfrm>
          <a:prstGeom prst="rect">
            <a:avLst/>
          </a:prstGeom>
          <a:noFill/>
        </p:spPr>
        <p:txBody>
          <a:bodyPr wrap="square" rtlCol="0">
            <a:spAutoFit/>
          </a:bodyPr>
          <a:lstStyle/>
          <a:p>
            <a:pPr algn="l"/>
            <a:r>
              <a:rPr lang="en-GB" sz="2400" b="1" dirty="0">
                <a:solidFill>
                  <a:schemeClr val="accent1">
                    <a:lumMod val="50000"/>
                  </a:schemeClr>
                </a:solidFill>
              </a:rPr>
              <a:t>a la</a:t>
            </a:r>
          </a:p>
        </p:txBody>
      </p:sp>
      <p:sp>
        <p:nvSpPr>
          <p:cNvPr id="11" name="Rounded Rectangular Callout 8">
            <a:extLst>
              <a:ext uri="{FF2B5EF4-FFF2-40B4-BE49-F238E27FC236}">
                <a16:creationId xmlns:a16="http://schemas.microsoft.com/office/drawing/2014/main" id="{1350F387-3107-4CE4-BB86-A552ED7099C6}"/>
              </a:ext>
            </a:extLst>
          </p:cNvPr>
          <p:cNvSpPr/>
          <p:nvPr/>
        </p:nvSpPr>
        <p:spPr>
          <a:xfrm>
            <a:off x="9156410" y="46387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6792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9901698" cy="1353832"/>
          </a:xfrm>
          <a:prstGeom prst="rect">
            <a:avLst/>
          </a:prstGeom>
        </p:spPr>
        <p:txBody>
          <a:bodyPr wrap="square">
            <a:spAutoFit/>
          </a:bodyPr>
          <a:lstStyle/>
          <a:p>
            <a:pPr>
              <a:lnSpc>
                <a:spcPct val="107000"/>
              </a:lnSpc>
              <a:spcAft>
                <a:spcPts val="0"/>
              </a:spcAft>
            </a:pPr>
            <a:r>
              <a:rPr lang="en-GB" sz="2000" b="1" dirty="0">
                <a:solidFill>
                  <a:srgbClr val="115076"/>
                </a:solidFill>
              </a:rPr>
              <a:t>PART G (ARTICLE &amp; ADJECTIVE AGREEMENT)</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Write the Spanish for the English given in brackets. Use the clues to help you.</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4238415682"/>
              </p:ext>
            </p:extLst>
          </p:nvPr>
        </p:nvGraphicFramePr>
        <p:xfrm>
          <a:off x="468732" y="3252767"/>
          <a:ext cx="11250517" cy="2723007"/>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Me encanta esta _____________ __________ . (red bicycle)</a:t>
                      </a: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red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rojo</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bicycle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bicicleta</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No puedo limpiar las ___________ __________ (open windows).</a:t>
                      </a: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open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abierto</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window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ventana</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3207404" y="3884216"/>
            <a:ext cx="1658153" cy="461665"/>
          </a:xfrm>
          <a:prstGeom prst="rect">
            <a:avLst/>
          </a:prstGeom>
          <a:noFill/>
        </p:spPr>
        <p:txBody>
          <a:bodyPr wrap="square" rtlCol="0">
            <a:spAutoFit/>
          </a:bodyPr>
          <a:lstStyle/>
          <a:p>
            <a:pPr algn="l"/>
            <a:r>
              <a:rPr lang="en-GB" sz="2000" b="1" dirty="0" err="1">
                <a:solidFill>
                  <a:schemeClr val="accent1">
                    <a:lumMod val="50000"/>
                  </a:schemeClr>
                </a:solidFill>
              </a:rPr>
              <a:t>bicicleta</a:t>
            </a:r>
            <a:r>
              <a:rPr lang="en-GB" sz="2400" dirty="0">
                <a:solidFill>
                  <a:schemeClr val="accent1">
                    <a:lumMod val="50000"/>
                  </a:schemeClr>
                </a:solidFill>
              </a:rPr>
              <a:t> </a:t>
            </a:r>
          </a:p>
        </p:txBody>
      </p:sp>
      <p:sp>
        <p:nvSpPr>
          <p:cNvPr id="15" name="TextBox 14">
            <a:extLst>
              <a:ext uri="{FF2B5EF4-FFF2-40B4-BE49-F238E27FC236}">
                <a16:creationId xmlns:a16="http://schemas.microsoft.com/office/drawing/2014/main" id="{A4ED7BDC-D6BF-4C64-A5DE-8834026BEE0B}"/>
              </a:ext>
            </a:extLst>
          </p:cNvPr>
          <p:cNvSpPr txBox="1"/>
          <p:nvPr/>
        </p:nvSpPr>
        <p:spPr>
          <a:xfrm>
            <a:off x="4965837" y="3884215"/>
            <a:ext cx="1236181" cy="461665"/>
          </a:xfrm>
          <a:prstGeom prst="rect">
            <a:avLst/>
          </a:prstGeom>
          <a:noFill/>
        </p:spPr>
        <p:txBody>
          <a:bodyPr wrap="square" rtlCol="0">
            <a:spAutoFit/>
          </a:bodyPr>
          <a:lstStyle/>
          <a:p>
            <a:pPr algn="l"/>
            <a:r>
              <a:rPr lang="en-GB" sz="2000" b="1" dirty="0" err="1">
                <a:solidFill>
                  <a:schemeClr val="accent1">
                    <a:lumMod val="50000"/>
                  </a:schemeClr>
                </a:solidFill>
              </a:rPr>
              <a:t>roja</a:t>
            </a:r>
            <a:r>
              <a:rPr lang="en-GB" sz="2400" dirty="0">
                <a:solidFill>
                  <a:schemeClr val="accent1">
                    <a:lumMod val="50000"/>
                  </a:schemeClr>
                </a:solidFill>
              </a:rPr>
              <a:t> </a:t>
            </a:r>
          </a:p>
        </p:txBody>
      </p:sp>
      <p:sp>
        <p:nvSpPr>
          <p:cNvPr id="16" name="TextBox 15">
            <a:extLst>
              <a:ext uri="{FF2B5EF4-FFF2-40B4-BE49-F238E27FC236}">
                <a16:creationId xmlns:a16="http://schemas.microsoft.com/office/drawing/2014/main" id="{631A1F4E-5F30-4549-921C-B31162CC30D1}"/>
              </a:ext>
            </a:extLst>
          </p:cNvPr>
          <p:cNvSpPr txBox="1"/>
          <p:nvPr/>
        </p:nvSpPr>
        <p:spPr>
          <a:xfrm>
            <a:off x="3518698" y="4829376"/>
            <a:ext cx="1756685" cy="461665"/>
          </a:xfrm>
          <a:prstGeom prst="rect">
            <a:avLst/>
          </a:prstGeom>
          <a:noFill/>
        </p:spPr>
        <p:txBody>
          <a:bodyPr wrap="square" rtlCol="0">
            <a:spAutoFit/>
          </a:bodyPr>
          <a:lstStyle/>
          <a:p>
            <a:pPr algn="l"/>
            <a:r>
              <a:rPr lang="en-GB" sz="2000" b="1" dirty="0" err="1">
                <a:solidFill>
                  <a:schemeClr val="accent1">
                    <a:lumMod val="50000"/>
                  </a:schemeClr>
                </a:solidFill>
              </a:rPr>
              <a:t>ventanas</a:t>
            </a:r>
            <a:r>
              <a:rPr lang="en-GB" sz="2400" dirty="0">
                <a:solidFill>
                  <a:schemeClr val="accent1">
                    <a:lumMod val="50000"/>
                  </a:schemeClr>
                </a:solidFill>
              </a:rPr>
              <a:t> </a:t>
            </a:r>
          </a:p>
        </p:txBody>
      </p:sp>
      <p:sp>
        <p:nvSpPr>
          <p:cNvPr id="17" name="TextBox 16">
            <a:extLst>
              <a:ext uri="{FF2B5EF4-FFF2-40B4-BE49-F238E27FC236}">
                <a16:creationId xmlns:a16="http://schemas.microsoft.com/office/drawing/2014/main" id="{F7A9B321-D453-4040-B9E3-0B17AECF0B37}"/>
              </a:ext>
            </a:extLst>
          </p:cNvPr>
          <p:cNvSpPr txBox="1"/>
          <p:nvPr/>
        </p:nvSpPr>
        <p:spPr>
          <a:xfrm>
            <a:off x="4965837" y="4829375"/>
            <a:ext cx="1393076" cy="461665"/>
          </a:xfrm>
          <a:prstGeom prst="rect">
            <a:avLst/>
          </a:prstGeom>
          <a:noFill/>
        </p:spPr>
        <p:txBody>
          <a:bodyPr wrap="square" rtlCol="0">
            <a:spAutoFit/>
          </a:bodyPr>
          <a:lstStyle/>
          <a:p>
            <a:pPr algn="l"/>
            <a:r>
              <a:rPr lang="en-GB" sz="2000" b="1" dirty="0" err="1">
                <a:solidFill>
                  <a:schemeClr val="accent1">
                    <a:lumMod val="50000"/>
                  </a:schemeClr>
                </a:solidFill>
              </a:rPr>
              <a:t>abiertas</a:t>
            </a:r>
            <a:r>
              <a:rPr lang="en-GB" sz="2400" dirty="0">
                <a:solidFill>
                  <a:schemeClr val="accent1">
                    <a:lumMod val="50000"/>
                  </a:schemeClr>
                </a:solidFill>
              </a:rPr>
              <a:t> </a:t>
            </a:r>
          </a:p>
        </p:txBody>
      </p:sp>
      <p:sp>
        <p:nvSpPr>
          <p:cNvPr id="11" name="Rounded Rectangular Callout 13">
            <a:extLst>
              <a:ext uri="{FF2B5EF4-FFF2-40B4-BE49-F238E27FC236}">
                <a16:creationId xmlns:a16="http://schemas.microsoft.com/office/drawing/2014/main" id="{D0268504-0C97-45FA-8D8E-5BF392F11C1B}"/>
              </a:ext>
            </a:extLst>
          </p:cNvPr>
          <p:cNvSpPr/>
          <p:nvPr/>
        </p:nvSpPr>
        <p:spPr>
          <a:xfrm>
            <a:off x="8093676" y="630194"/>
            <a:ext cx="3928128" cy="1097661"/>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There is one mark for each item (0.5 for each correct </a:t>
            </a:r>
            <a:r>
              <a:rPr lang="en-GB"/>
              <a:t>word</a:t>
            </a:r>
            <a:r>
              <a:rPr lang="en-GB" smtClean="0"/>
              <a:t>).</a:t>
            </a:r>
            <a:endParaRPr lang="en-GB" dirty="0"/>
          </a:p>
          <a:p>
            <a:pPr algn="ctr"/>
            <a:endParaRPr lang="en-GB" dirty="0"/>
          </a:p>
        </p:txBody>
      </p:sp>
    </p:spTree>
    <p:extLst>
      <p:ext uri="{BB962C8B-B14F-4D97-AF65-F5344CB8AC3E}">
        <p14:creationId xmlns:p14="http://schemas.microsoft.com/office/powerpoint/2010/main" val="12930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9901698" cy="1353832"/>
          </a:xfrm>
          <a:prstGeom prst="rect">
            <a:avLst/>
          </a:prstGeom>
        </p:spPr>
        <p:txBody>
          <a:bodyPr wrap="square">
            <a:spAutoFit/>
          </a:bodyPr>
          <a:lstStyle/>
          <a:p>
            <a:pPr>
              <a:lnSpc>
                <a:spcPct val="107000"/>
              </a:lnSpc>
              <a:spcAft>
                <a:spcPts val="0"/>
              </a:spcAft>
            </a:pPr>
            <a:r>
              <a:rPr lang="en-GB" sz="2000" b="1" dirty="0">
                <a:solidFill>
                  <a:srgbClr val="115076"/>
                </a:solidFill>
              </a:rPr>
              <a:t>PART H (SER &amp; ESTAR)</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Use the correct form of the verb </a:t>
            </a:r>
            <a:r>
              <a:rPr lang="en-GB" sz="2000" b="1" dirty="0">
                <a:solidFill>
                  <a:srgbClr val="115076"/>
                </a:solidFill>
              </a:rPr>
              <a:t>‘ser’ </a:t>
            </a:r>
            <a:r>
              <a:rPr lang="en-GB" sz="2000" dirty="0">
                <a:solidFill>
                  <a:srgbClr val="115076"/>
                </a:solidFill>
              </a:rPr>
              <a:t>and </a:t>
            </a:r>
            <a:r>
              <a:rPr lang="en-GB" sz="2000" b="1" dirty="0">
                <a:solidFill>
                  <a:srgbClr val="115076"/>
                </a:solidFill>
              </a:rPr>
              <a:t>‘</a:t>
            </a:r>
            <a:r>
              <a:rPr lang="en-GB" sz="2000" b="1" dirty="0" err="1">
                <a:solidFill>
                  <a:srgbClr val="115076"/>
                </a:solidFill>
              </a:rPr>
              <a:t>estar</a:t>
            </a:r>
            <a:r>
              <a:rPr lang="en-GB" sz="2000" b="1" dirty="0">
                <a:solidFill>
                  <a:srgbClr val="115076"/>
                </a:solidFill>
              </a:rPr>
              <a:t>’ </a:t>
            </a:r>
            <a:r>
              <a:rPr lang="en-GB" sz="2000" dirty="0">
                <a:solidFill>
                  <a:srgbClr val="115076"/>
                </a:solidFill>
              </a:rPr>
              <a:t>to complete these sentences</a:t>
            </a:r>
            <a:r>
              <a:rPr lang="en-GB" sz="2000" b="1" dirty="0">
                <a:solidFill>
                  <a:srgbClr val="115076"/>
                </a:solidFill>
              </a:rPr>
              <a:t>.</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4119464723"/>
              </p:ext>
            </p:extLst>
          </p:nvPr>
        </p:nvGraphicFramePr>
        <p:xfrm>
          <a:off x="468732" y="3252767"/>
          <a:ext cx="9901698" cy="1956816"/>
        </p:xfrm>
        <a:graphic>
          <a:graphicData uri="http://schemas.openxmlformats.org/drawingml/2006/table">
            <a:tbl>
              <a:tblPr firstRow="1" firstCol="1" bandRow="1">
                <a:tableStyleId>{5C22544A-7EE6-4342-B048-85BDC9FD1C3A}</a:tableStyleId>
              </a:tblPr>
              <a:tblGrid>
                <a:gridCol w="544917">
                  <a:extLst>
                    <a:ext uri="{9D8B030D-6E8A-4147-A177-3AD203B41FA5}">
                      <a16:colId xmlns:a16="http://schemas.microsoft.com/office/drawing/2014/main" val="1625715763"/>
                    </a:ext>
                  </a:extLst>
                </a:gridCol>
                <a:gridCol w="9356781">
                  <a:extLst>
                    <a:ext uri="{9D8B030D-6E8A-4147-A177-3AD203B41FA5}">
                      <a16:colId xmlns:a16="http://schemas.microsoft.com/office/drawing/2014/main" val="984238457"/>
                    </a:ext>
                  </a:extLst>
                </a:gridCol>
              </a:tblGrid>
              <a:tr h="440055">
                <a:tc>
                  <a:txBody>
                    <a:bodyPr/>
                    <a:lstStyle/>
                    <a:p>
                      <a:pPr>
                        <a:lnSpc>
                          <a:spcPct val="107000"/>
                        </a:lnSpc>
                        <a:spcAft>
                          <a:spcPts val="0"/>
                        </a:spcAft>
                      </a:pPr>
                      <a:r>
                        <a:rPr lang="en-GB" sz="2000" b="0" dirty="0">
                          <a:solidFill>
                            <a:srgbClr val="115076"/>
                          </a:solidFill>
                          <a:effectLst/>
                        </a:rPr>
                        <a:t>1.</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Normalmente  Juan  ________  </a:t>
                      </a:r>
                      <a:r>
                        <a:rPr lang="de-DE" sz="2000" b="0">
                          <a:solidFill>
                            <a:srgbClr val="115076"/>
                          </a:solidFill>
                          <a:effectLst/>
                        </a:rPr>
                        <a:t>bastante </a:t>
                      </a:r>
                      <a:r>
                        <a:rPr lang="de-DE" sz="2000" b="0" smtClean="0">
                          <a:solidFill>
                            <a:srgbClr val="115076"/>
                          </a:solidFill>
                          <a:effectLst/>
                        </a:rPr>
                        <a:t>tonto.    (</a:t>
                      </a:r>
                      <a:r>
                        <a:rPr lang="de-DE" sz="2000" b="0">
                          <a:solidFill>
                            <a:srgbClr val="115076"/>
                          </a:solidFill>
                          <a:effectLst/>
                        </a:rPr>
                        <a:t>he </a:t>
                      </a:r>
                      <a:r>
                        <a:rPr lang="de-DE" sz="2000" b="0" smtClean="0">
                          <a:solidFill>
                            <a:srgbClr val="115076"/>
                          </a:solidFill>
                          <a:effectLst/>
                        </a:rPr>
                        <a:t>is, trait)</a:t>
                      </a:r>
                      <a:endParaRPr lang="de-DE" sz="2000" b="0" dirty="0">
                        <a:solidFill>
                          <a:srgbClr val="115076"/>
                        </a:solidFill>
                        <a:effectLst/>
                      </a:endParaRP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Hoy las niñas </a:t>
                      </a:r>
                      <a:r>
                        <a:rPr lang="de-DE" sz="2000" b="0">
                          <a:solidFill>
                            <a:srgbClr val="115076"/>
                          </a:solidFill>
                          <a:effectLst/>
                        </a:rPr>
                        <a:t>___________ </a:t>
                      </a:r>
                      <a:r>
                        <a:rPr lang="de-DE" sz="2000" b="0" smtClean="0">
                          <a:solidFill>
                            <a:srgbClr val="115076"/>
                          </a:solidFill>
                          <a:effectLst/>
                        </a:rPr>
                        <a:t>serias.    (</a:t>
                      </a:r>
                      <a:r>
                        <a:rPr lang="de-DE" sz="2000" b="0">
                          <a:solidFill>
                            <a:srgbClr val="115076"/>
                          </a:solidFill>
                          <a:effectLst/>
                        </a:rPr>
                        <a:t>they </a:t>
                      </a:r>
                      <a:r>
                        <a:rPr lang="de-DE" sz="2000" b="0" smtClean="0">
                          <a:solidFill>
                            <a:srgbClr val="115076"/>
                          </a:solidFill>
                          <a:effectLst/>
                        </a:rPr>
                        <a:t>are, state)</a:t>
                      </a:r>
                      <a:endParaRPr lang="de-DE" sz="2000" b="0" dirty="0">
                        <a:solidFill>
                          <a:srgbClr val="115076"/>
                        </a:solidFill>
                        <a:effectLst/>
                      </a:endParaRP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3899295" y="3429000"/>
            <a:ext cx="759685" cy="461665"/>
          </a:xfrm>
          <a:prstGeom prst="rect">
            <a:avLst/>
          </a:prstGeom>
          <a:noFill/>
        </p:spPr>
        <p:txBody>
          <a:bodyPr wrap="square" rtlCol="0">
            <a:spAutoFit/>
          </a:bodyPr>
          <a:lstStyle/>
          <a:p>
            <a:pPr algn="l"/>
            <a:r>
              <a:rPr lang="en-GB" sz="2000" b="1" dirty="0">
                <a:solidFill>
                  <a:schemeClr val="accent1">
                    <a:lumMod val="50000"/>
                  </a:schemeClr>
                </a:solidFill>
              </a:rPr>
              <a:t>es</a:t>
            </a:r>
            <a:r>
              <a:rPr lang="en-GB" sz="2400" dirty="0">
                <a:solidFill>
                  <a:schemeClr val="accent1">
                    <a:lumMod val="50000"/>
                  </a:schemeClr>
                </a:solidFill>
              </a:rPr>
              <a:t> </a:t>
            </a:r>
          </a:p>
        </p:txBody>
      </p:sp>
      <p:sp>
        <p:nvSpPr>
          <p:cNvPr id="16" name="TextBox 15">
            <a:extLst>
              <a:ext uri="{FF2B5EF4-FFF2-40B4-BE49-F238E27FC236}">
                <a16:creationId xmlns:a16="http://schemas.microsoft.com/office/drawing/2014/main" id="{631A1F4E-5F30-4549-921C-B31162CC30D1}"/>
              </a:ext>
            </a:extLst>
          </p:cNvPr>
          <p:cNvSpPr txBox="1"/>
          <p:nvPr/>
        </p:nvSpPr>
        <p:spPr>
          <a:xfrm>
            <a:off x="2902295" y="4386439"/>
            <a:ext cx="1756685" cy="461665"/>
          </a:xfrm>
          <a:prstGeom prst="rect">
            <a:avLst/>
          </a:prstGeom>
          <a:noFill/>
        </p:spPr>
        <p:txBody>
          <a:bodyPr wrap="square" rtlCol="0">
            <a:spAutoFit/>
          </a:bodyPr>
          <a:lstStyle/>
          <a:p>
            <a:pPr algn="l"/>
            <a:r>
              <a:rPr lang="en-GB" sz="2000" b="1" dirty="0" err="1">
                <a:solidFill>
                  <a:schemeClr val="accent1">
                    <a:lumMod val="50000"/>
                  </a:schemeClr>
                </a:solidFill>
              </a:rPr>
              <a:t>están</a:t>
            </a:r>
            <a:r>
              <a:rPr lang="en-GB" sz="2400" dirty="0">
                <a:solidFill>
                  <a:schemeClr val="accent1">
                    <a:lumMod val="50000"/>
                  </a:schemeClr>
                </a:solidFill>
              </a:rPr>
              <a:t> </a:t>
            </a:r>
          </a:p>
        </p:txBody>
      </p:sp>
      <p:sp>
        <p:nvSpPr>
          <p:cNvPr id="10" name="Rounded Rectangular Callout 8">
            <a:extLst>
              <a:ext uri="{FF2B5EF4-FFF2-40B4-BE49-F238E27FC236}">
                <a16:creationId xmlns:a16="http://schemas.microsoft.com/office/drawing/2014/main" id="{04437296-89A9-4741-BE91-EB121FC240BB}"/>
              </a:ext>
            </a:extLst>
          </p:cNvPr>
          <p:cNvSpPr/>
          <p:nvPr/>
        </p:nvSpPr>
        <p:spPr>
          <a:xfrm>
            <a:off x="9242907" y="380664"/>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4678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Section D</a:t>
            </a:r>
            <a:r>
              <a:rPr lang="en-GB" sz="2600" b="1">
                <a:solidFill>
                  <a:schemeClr val="bg1"/>
                </a:solidFill>
              </a:rPr>
              <a:t>: </a:t>
            </a:r>
            <a:r>
              <a:rPr lang="en-GB" sz="2600" b="1" smtClean="0">
                <a:solidFill>
                  <a:schemeClr val="bg1"/>
                </a:solidFill>
              </a:rPr>
              <a:t>Speaking</a:t>
            </a:r>
            <a:br>
              <a:rPr lang="en-GB" sz="2600" b="1" smtClean="0">
                <a:solidFill>
                  <a:schemeClr val="bg1"/>
                </a:solidFill>
              </a:rPr>
            </a:br>
            <a:r>
              <a:rPr lang="en-GB" sz="2600" b="1" smtClean="0">
                <a:solidFill>
                  <a:schemeClr val="bg1"/>
                </a:solidFill>
              </a:rPr>
              <a:t>Sounds of the Language</a:t>
            </a:r>
            <a:endParaRPr lang="en-GB" sz="2600" b="1" dirty="0">
              <a:solidFill>
                <a:schemeClr val="bg1"/>
              </a:solidFill>
            </a:endParaRPr>
          </a:p>
        </p:txBody>
      </p:sp>
      <p:sp>
        <p:nvSpPr>
          <p:cNvPr id="36" name="Rectangle 35">
            <a:extLst>
              <a:ext uri="{FF2B5EF4-FFF2-40B4-BE49-F238E27FC236}">
                <a16:creationId xmlns:a16="http://schemas.microsoft.com/office/drawing/2014/main" id="{9A2F19A2-E0D5-4C43-9118-4C8F31072B63}"/>
              </a:ext>
            </a:extLst>
          </p:cNvPr>
          <p:cNvSpPr/>
          <p:nvPr/>
        </p:nvSpPr>
        <p:spPr>
          <a:xfrm>
            <a:off x="918320" y="1261721"/>
            <a:ext cx="10617743" cy="1113190"/>
          </a:xfrm>
          <a:prstGeom prst="rect">
            <a:avLst/>
          </a:prstGeom>
        </p:spPr>
        <p:txBody>
          <a:bodyPr wrap="square">
            <a:spAutoFit/>
          </a:bodyPr>
          <a:lstStyle/>
          <a:p>
            <a:pPr>
              <a:lnSpc>
                <a:spcPct val="107000"/>
              </a:lnSpc>
              <a:spcAft>
                <a:spcPts val="0"/>
              </a:spcAft>
            </a:pPr>
            <a:r>
              <a:rPr lang="en-GB" sz="2000" b="1">
                <a:solidFill>
                  <a:srgbClr val="115076"/>
                </a:solidFill>
              </a:rPr>
              <a:t>PART </a:t>
            </a:r>
            <a:r>
              <a:rPr lang="en-GB" sz="2000" b="1" smtClean="0">
                <a:solidFill>
                  <a:srgbClr val="115076"/>
                </a:solidFill>
              </a:rPr>
              <a:t>A (PHONICS)</a:t>
            </a:r>
            <a:endParaRPr lang="en-GB" sz="2000" b="1" dirty="0">
              <a:solidFill>
                <a:srgbClr val="115076"/>
              </a:solidFill>
            </a:endParaRPr>
          </a:p>
          <a:p>
            <a:pPr>
              <a:lnSpc>
                <a:spcPct val="107000"/>
              </a:lnSpc>
              <a:spcAft>
                <a:spcPts val="0"/>
              </a:spcAft>
            </a:pPr>
            <a:endParaRPr lang="en-GB" sz="2400" b="1" dirty="0">
              <a:solidFill>
                <a:srgbClr val="115076"/>
              </a:solidFill>
            </a:endParaRP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1016883" y="4972667"/>
            <a:ext cx="11360631" cy="400110"/>
          </a:xfrm>
          <a:prstGeom prst="rect">
            <a:avLst/>
          </a:prstGeom>
          <a:noFill/>
        </p:spPr>
        <p:txBody>
          <a:bodyPr wrap="square" rtlCol="0">
            <a:spAutoFit/>
          </a:bodyPr>
          <a:lstStyle/>
          <a:p>
            <a:pPr algn="l"/>
            <a:r>
              <a:rPr lang="en-GB" sz="2000" dirty="0">
                <a:solidFill>
                  <a:schemeClr val="accent1">
                    <a:lumMod val="50000"/>
                  </a:schemeClr>
                </a:solidFill>
              </a:rPr>
              <a:t>1</a:t>
            </a:r>
            <a:r>
              <a:rPr lang="en-GB" sz="2000">
                <a:solidFill>
                  <a:schemeClr val="accent1">
                    <a:lumMod val="50000"/>
                  </a:schemeClr>
                </a:solidFill>
              </a:rPr>
              <a:t>.  </a:t>
            </a:r>
            <a:r>
              <a:rPr lang="en-GB" sz="2000" smtClean="0">
                <a:solidFill>
                  <a:schemeClr val="accent1">
                    <a:lumMod val="50000"/>
                  </a:schemeClr>
                </a:solidFill>
              </a:rPr>
              <a:t>ase</a:t>
            </a:r>
            <a:r>
              <a:rPr lang="en-GB" sz="2000" b="1" u="sng" smtClean="0">
                <a:solidFill>
                  <a:schemeClr val="accent1">
                    <a:lumMod val="50000"/>
                  </a:schemeClr>
                </a:solidFill>
              </a:rPr>
              <a:t>rr</a:t>
            </a:r>
            <a:r>
              <a:rPr lang="en-GB" sz="2000" smtClean="0">
                <a:solidFill>
                  <a:schemeClr val="accent1">
                    <a:lumMod val="50000"/>
                  </a:schemeClr>
                </a:solidFill>
              </a:rPr>
              <a:t>ar</a:t>
            </a:r>
            <a:r>
              <a:rPr lang="en-GB" sz="2000" dirty="0">
                <a:solidFill>
                  <a:schemeClr val="accent1">
                    <a:lumMod val="50000"/>
                  </a:schemeClr>
                </a:solidFill>
              </a:rPr>
              <a:t>					 </a:t>
            </a:r>
            <a:r>
              <a:rPr lang="en-GB" sz="2000">
                <a:solidFill>
                  <a:schemeClr val="accent1">
                    <a:lumMod val="50000"/>
                  </a:schemeClr>
                </a:solidFill>
              </a:rPr>
              <a:t>	</a:t>
            </a:r>
            <a:endParaRPr lang="en-GB" dirty="0">
              <a:solidFill>
                <a:schemeClr val="accent1">
                  <a:lumMod val="50000"/>
                </a:schemeClr>
              </a:solidFill>
            </a:endParaRPr>
          </a:p>
        </p:txBody>
      </p:sp>
      <p:sp>
        <p:nvSpPr>
          <p:cNvPr id="12" name="TextBox 11">
            <a:extLst>
              <a:ext uri="{FF2B5EF4-FFF2-40B4-BE49-F238E27FC236}">
                <a16:creationId xmlns:a16="http://schemas.microsoft.com/office/drawing/2014/main" id="{1EA05CEC-82EF-4CEF-8CDE-87C597B0BC60}"/>
              </a:ext>
            </a:extLst>
          </p:cNvPr>
          <p:cNvSpPr txBox="1"/>
          <p:nvPr/>
        </p:nvSpPr>
        <p:spPr>
          <a:xfrm>
            <a:off x="1016883" y="5697788"/>
            <a:ext cx="11360631" cy="400110"/>
          </a:xfrm>
          <a:prstGeom prst="rect">
            <a:avLst/>
          </a:prstGeom>
          <a:noFill/>
        </p:spPr>
        <p:txBody>
          <a:bodyPr wrap="square" rtlCol="0">
            <a:spAutoFit/>
          </a:bodyPr>
          <a:lstStyle/>
          <a:p>
            <a:pPr algn="l"/>
            <a:r>
              <a:rPr lang="en-GB" sz="2000" dirty="0">
                <a:solidFill>
                  <a:schemeClr val="accent1">
                    <a:lumMod val="50000"/>
                  </a:schemeClr>
                </a:solidFill>
              </a:rPr>
              <a:t>2</a:t>
            </a:r>
            <a:r>
              <a:rPr lang="en-GB" sz="2000">
                <a:solidFill>
                  <a:schemeClr val="accent1">
                    <a:lumMod val="50000"/>
                  </a:schemeClr>
                </a:solidFill>
              </a:rPr>
              <a:t>.  </a:t>
            </a:r>
            <a:r>
              <a:rPr lang="en-GB" sz="2000" smtClean="0">
                <a:solidFill>
                  <a:schemeClr val="accent1">
                    <a:lumMod val="50000"/>
                  </a:schemeClr>
                </a:solidFill>
              </a:rPr>
              <a:t>aca</a:t>
            </a:r>
            <a:r>
              <a:rPr lang="en-GB" sz="2000" b="1" u="sng" smtClean="0">
                <a:solidFill>
                  <a:schemeClr val="accent1">
                    <a:lumMod val="50000"/>
                  </a:schemeClr>
                </a:solidFill>
              </a:rPr>
              <a:t>ll</a:t>
            </a:r>
            <a:r>
              <a:rPr lang="en-GB" sz="2000" smtClean="0">
                <a:solidFill>
                  <a:schemeClr val="accent1">
                    <a:lumMod val="50000"/>
                  </a:schemeClr>
                </a:solidFill>
              </a:rPr>
              <a:t>o</a:t>
            </a:r>
            <a:r>
              <a:rPr lang="en-GB" sz="2000" smtClean="0">
                <a:solidFill>
                  <a:schemeClr val="accent1">
                    <a:lumMod val="50000"/>
                  </a:schemeClr>
                </a:solidFill>
              </a:rPr>
              <a:t> </a:t>
            </a:r>
            <a:r>
              <a:rPr lang="en-GB" sz="2000" dirty="0">
                <a:solidFill>
                  <a:schemeClr val="accent1">
                    <a:lumMod val="50000"/>
                  </a:schemeClr>
                </a:solidFill>
              </a:rPr>
              <a:t>			</a:t>
            </a:r>
            <a:r>
              <a:rPr lang="en-GB" sz="2000">
                <a:solidFill>
                  <a:schemeClr val="accent1">
                    <a:lumMod val="50000"/>
                  </a:schemeClr>
                </a:solidFill>
              </a:rPr>
              <a:t>	</a:t>
            </a:r>
            <a:endParaRPr lang="en-GB"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C1C617D8-FDD3-4B93-B984-1D4886A94189}"/>
              </a:ext>
            </a:extLst>
          </p:cNvPr>
          <p:cNvSpPr/>
          <p:nvPr/>
        </p:nvSpPr>
        <p:spPr>
          <a:xfrm>
            <a:off x="9094626" y="534315"/>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is one mark for </a:t>
            </a:r>
            <a:r>
              <a:rPr lang="en-GB" sz="2000"/>
              <a:t>each </a:t>
            </a:r>
            <a:r>
              <a:rPr lang="en-GB" sz="2000" smtClean="0"/>
              <a:t>item.</a:t>
            </a:r>
            <a:endParaRPr lang="en-GB" sz="2000" dirty="0"/>
          </a:p>
        </p:txBody>
      </p:sp>
      <p:sp>
        <p:nvSpPr>
          <p:cNvPr id="4" name="Rectangle 3"/>
          <p:cNvSpPr/>
          <p:nvPr/>
        </p:nvSpPr>
        <p:spPr>
          <a:xfrm>
            <a:off x="918320" y="1727034"/>
            <a:ext cx="10716306" cy="3056221"/>
          </a:xfrm>
          <a:prstGeom prst="rect">
            <a:avLst/>
          </a:prstGeom>
        </p:spPr>
        <p:txBody>
          <a:bodyPr wrap="square">
            <a:spAutoFit/>
          </a:bodyPr>
          <a:lstStyle/>
          <a:p>
            <a:pPr>
              <a:lnSpc>
                <a:spcPct val="107000"/>
              </a:lnSpc>
              <a:spcAft>
                <a:spcPts val="0"/>
              </a:spcAft>
            </a:pPr>
            <a:r>
              <a:rPr lang="en-GB"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2 minutes.</a:t>
            </a:r>
            <a:r>
              <a:rPr lang="en-GB"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 That’s 6 seconds per word – you have time to think about each one carefully. </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 </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Read this list of Spanish words aloud. You won't know the words – they are rare. </a:t>
            </a:r>
            <a:b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b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Just say them as you think they should sound.</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 </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You will get marks for pronouncing the </a:t>
            </a:r>
            <a:r>
              <a:rPr lang="en-GB" sz="2000" b="1" u="sng">
                <a:solidFill>
                  <a:srgbClr val="1F4E79"/>
                </a:solidFill>
                <a:latin typeface="Century Gothic" panose="020B0502020202020204" pitchFamily="34" charset="0"/>
                <a:ea typeface="SimSun" panose="02010600030101010101" pitchFamily="2" charset="-122"/>
                <a:cs typeface="Arial" panose="020B0604020202020204" pitchFamily="34" charset="0"/>
              </a:rPr>
              <a:t>bold</a:t>
            </a: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 </a:t>
            </a:r>
            <a:r>
              <a:rPr lang="en-GB" sz="2000" b="1" u="sng">
                <a:solidFill>
                  <a:srgbClr val="1F4E79"/>
                </a:solidFill>
                <a:latin typeface="Century Gothic" panose="020B0502020202020204" pitchFamily="34" charset="0"/>
                <a:ea typeface="SimSun" panose="02010600030101010101" pitchFamily="2" charset="-122"/>
                <a:cs typeface="Arial" panose="020B0604020202020204" pitchFamily="34" charset="0"/>
              </a:rPr>
              <a:t>underlined</a:t>
            </a: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 parts of each word correctly.</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 </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latin typeface="Century Gothic" panose="020B0502020202020204" pitchFamily="34" charset="0"/>
                <a:ea typeface="SimSun" panose="02010600030101010101" pitchFamily="2" charset="-122"/>
                <a:cs typeface="Arial" panose="020B0604020202020204" pitchFamily="34" charset="0"/>
              </a:rPr>
              <a:t>If you’re not sure, don’t worry – just have a go and do your best. </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8489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2604890516"/>
              </p:ext>
            </p:extLst>
          </p:nvPr>
        </p:nvGraphicFramePr>
        <p:xfrm>
          <a:off x="578740" y="2951779"/>
          <a:ext cx="10920550" cy="1498429"/>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1102189">
                <a:tc rowSpan="2">
                  <a:txBody>
                    <a:bodyPr/>
                    <a:lstStyle/>
                    <a:p>
                      <a:pPr algn="ctr"/>
                      <a:endParaRPr lang="en-GB">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grandmother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cousin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woman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girlfriend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275082">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a:solidFill>
                            <a:srgbClr val="104F7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sp>
        <p:nvSpPr>
          <p:cNvPr id="17" name="Rectangle 16"/>
          <p:cNvSpPr/>
          <p:nvPr/>
        </p:nvSpPr>
        <p:spPr>
          <a:xfrm>
            <a:off x="487300" y="1182476"/>
            <a:ext cx="11382104" cy="1631216"/>
          </a:xfrm>
          <a:prstGeom prst="rect">
            <a:avLst/>
          </a:prstGeom>
        </p:spPr>
        <p:txBody>
          <a:bodyPr wrap="square">
            <a:spAutoFit/>
          </a:bodyPr>
          <a:lstStyle/>
          <a:p>
            <a:r>
              <a:rPr lang="en-GB" sz="2000">
                <a:solidFill>
                  <a:srgbClr val="115076"/>
                </a:solidFill>
              </a:rPr>
              <a:t>This part of the test will take around </a:t>
            </a:r>
            <a:r>
              <a:rPr lang="en-GB" sz="2000" b="1">
                <a:solidFill>
                  <a:srgbClr val="115076"/>
                </a:solidFill>
              </a:rPr>
              <a:t>9 minutes</a:t>
            </a:r>
            <a:r>
              <a:rPr lang="en-GB" sz="2000" b="1" smtClean="0">
                <a:solidFill>
                  <a:srgbClr val="115076"/>
                </a:solidFill>
              </a:rPr>
              <a:t>.</a:t>
            </a:r>
          </a:p>
          <a:p>
            <a:r>
              <a:rPr lang="en-GB" sz="2000" b="1" smtClean="0">
                <a:solidFill>
                  <a:srgbClr val="115076"/>
                </a:solidFill>
              </a:rPr>
              <a:t>PART </a:t>
            </a:r>
            <a:r>
              <a:rPr lang="en-GB" sz="2000" b="1" dirty="0">
                <a:solidFill>
                  <a:srgbClr val="115076"/>
                </a:solidFill>
              </a:rPr>
              <a:t>A (TRANSLATION). </a:t>
            </a:r>
            <a:r>
              <a:rPr lang="en-GB" sz="2000" dirty="0">
                <a:solidFill>
                  <a:srgbClr val="115076"/>
                </a:solidFill>
              </a:rPr>
              <a:t>You will hear some</a:t>
            </a:r>
            <a:r>
              <a:rPr lang="en-GB" sz="2000" b="1" dirty="0">
                <a:solidFill>
                  <a:srgbClr val="115076"/>
                </a:solidFill>
              </a:rPr>
              <a:t> </a:t>
            </a:r>
            <a:r>
              <a:rPr lang="en-GB" sz="2000" dirty="0">
                <a:solidFill>
                  <a:srgbClr val="115076"/>
                </a:solidFill>
              </a:rPr>
              <a:t>Spanish words. </a:t>
            </a:r>
          </a:p>
          <a:p>
            <a:r>
              <a:rPr lang="en-GB" sz="2000" dirty="0">
                <a:solidFill>
                  <a:srgbClr val="115076"/>
                </a:solidFill>
              </a:rPr>
              <a:t>Put a </a:t>
            </a:r>
            <a:r>
              <a:rPr lang="en-GB" sz="2000" b="1" dirty="0">
                <a:solidFill>
                  <a:srgbClr val="115076"/>
                </a:solidFill>
              </a:rPr>
              <a:t>cross (x)</a:t>
            </a:r>
            <a:r>
              <a:rPr lang="en-GB" sz="2000" dirty="0">
                <a:solidFill>
                  <a:srgbClr val="115076"/>
                </a:solidFill>
              </a:rPr>
              <a:t> </a:t>
            </a:r>
            <a:r>
              <a:rPr lang="en-GB" sz="2000" b="1" dirty="0">
                <a:solidFill>
                  <a:srgbClr val="115076"/>
                </a:solidFill>
              </a:rPr>
              <a:t>under the English word or words</a:t>
            </a:r>
            <a:r>
              <a:rPr lang="en-GB" sz="2000" dirty="0">
                <a:solidFill>
                  <a:srgbClr val="115076"/>
                </a:solidFill>
              </a:rPr>
              <a:t> that best match(es) what you hear.</a:t>
            </a:r>
            <a:r>
              <a:rPr lang="en-US" dirty="0"/>
              <a:t> </a:t>
            </a:r>
            <a:br>
              <a:rPr lang="en-US" dirty="0"/>
            </a:br>
            <a:r>
              <a:rPr lang="en-US" sz="2000" dirty="0">
                <a:solidFill>
                  <a:srgbClr val="115076"/>
                </a:solidFill>
              </a:rPr>
              <a:t>Some have </a:t>
            </a:r>
            <a:r>
              <a:rPr lang="en-US" sz="2000" b="1" dirty="0">
                <a:solidFill>
                  <a:srgbClr val="115076"/>
                </a:solidFill>
              </a:rPr>
              <a:t>only one correct answer</a:t>
            </a:r>
            <a:r>
              <a:rPr lang="en-US" sz="2000" dirty="0">
                <a:solidFill>
                  <a:srgbClr val="115076"/>
                </a:solidFill>
              </a:rPr>
              <a:t>. Some have </a:t>
            </a:r>
            <a:r>
              <a:rPr lang="en-US" sz="2000" b="1" dirty="0">
                <a:solidFill>
                  <a:srgbClr val="115076"/>
                </a:solidFill>
              </a:rPr>
              <a:t>two correct answers.</a:t>
            </a:r>
            <a:endParaRPr lang="en-GB" dirty="0">
              <a:solidFill>
                <a:srgbClr val="115076"/>
              </a:solidFill>
            </a:endParaRPr>
          </a:p>
          <a:p>
            <a:r>
              <a:rPr lang="en-GB" sz="2000" dirty="0">
                <a:solidFill>
                  <a:srgbClr val="115076"/>
                </a:solidFill>
              </a:rPr>
              <a:t>You will hear each Spanish word </a:t>
            </a:r>
            <a:r>
              <a:rPr lang="en-GB" sz="2000" b="1" dirty="0">
                <a:solidFill>
                  <a:srgbClr val="115076"/>
                </a:solidFill>
              </a:rPr>
              <a:t>twice.</a:t>
            </a:r>
            <a:endParaRPr lang="en-GB" sz="2000" dirty="0">
              <a:solidFill>
                <a:srgbClr val="115076"/>
              </a:solidFill>
            </a:endParaRPr>
          </a:p>
        </p:txBody>
      </p:sp>
      <p:graphicFrame>
        <p:nvGraphicFramePr>
          <p:cNvPr id="40" name="Table 39"/>
          <p:cNvGraphicFramePr>
            <a:graphicFrameLocks noGrp="1"/>
          </p:cNvGraphicFramePr>
          <p:nvPr>
            <p:extLst>
              <p:ext uri="{D42A27DB-BD31-4B8C-83A1-F6EECF244321}">
                <p14:modId xmlns:p14="http://schemas.microsoft.com/office/powerpoint/2010/main" val="1105334827"/>
              </p:ext>
            </p:extLst>
          </p:nvPr>
        </p:nvGraphicFramePr>
        <p:xfrm>
          <a:off x="578740" y="4675924"/>
          <a:ext cx="10920550" cy="1468336"/>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1102576">
                <a:tc rowSpan="2">
                  <a:txBody>
                    <a:bodyPr/>
                    <a:lstStyle/>
                    <a:p>
                      <a:pPr algn="ctr"/>
                      <a:endParaRPr lang="en-GB" sz="180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b="0" dirty="0">
                        <a:solidFill>
                          <a:srgbClr val="104F75"/>
                        </a:solidFill>
                      </a:endParaRPr>
                    </a:p>
                    <a:p>
                      <a:pPr algn="ctr"/>
                      <a:r>
                        <a:rPr lang="en-GB" sz="2000" b="0" smtClean="0">
                          <a:solidFill>
                            <a:srgbClr val="104F75"/>
                          </a:solidFill>
                        </a:rPr>
                        <a:t>like this, like that</a:t>
                      </a:r>
                      <a:endParaRPr lang="en-GB" sz="2000" b="0" dirty="0">
                        <a:solidFill>
                          <a:srgbClr val="104F75"/>
                        </a:solidFill>
                      </a:endParaRPr>
                    </a:p>
                    <a:p>
                      <a:pPr algn="ct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baseline="0" dirty="0">
                          <a:solidFill>
                            <a:srgbClr val="104F75"/>
                          </a:solidFill>
                        </a:rPr>
                        <a:t>because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already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around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322075">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sp>
        <p:nvSpPr>
          <p:cNvPr id="14" name="Rounded Rectangular Callout 13"/>
          <p:cNvSpPr/>
          <p:nvPr/>
        </p:nvSpPr>
        <p:spPr>
          <a:xfrm>
            <a:off x="9056181" y="536126"/>
            <a:ext cx="2522204" cy="897948"/>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There is one mark for </a:t>
            </a:r>
            <a:r>
              <a:rPr lang="en-GB"/>
              <a:t>each </a:t>
            </a:r>
            <a:r>
              <a:rPr lang="en-GB" smtClean="0"/>
              <a:t>item.</a:t>
            </a:r>
            <a:endParaRPr lang="en-GB" dirty="0"/>
          </a:p>
          <a:p>
            <a:pPr algn="ctr"/>
            <a:endParaRPr lang="en-GB" dirty="0"/>
          </a:p>
        </p:txBody>
      </p:sp>
      <p:sp>
        <p:nvSpPr>
          <p:cNvPr id="10" name="TextBox 9"/>
          <p:cNvSpPr txBox="1"/>
          <p:nvPr/>
        </p:nvSpPr>
        <p:spPr>
          <a:xfrm>
            <a:off x="4731664" y="5710935"/>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28" name="TextBox 27"/>
          <p:cNvSpPr txBox="1"/>
          <p:nvPr/>
        </p:nvSpPr>
        <p:spPr>
          <a:xfrm>
            <a:off x="10043444" y="4016883"/>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5" name="Action Button: Custom 16">
            <a:hlinkClick r:id="" action="ppaction://noaction" highlightClick="1">
              <a:snd r:embed="rId3" name="1 la novia.wav"/>
            </a:hlinkClick>
            <a:extLst>
              <a:ext uri="{FF2B5EF4-FFF2-40B4-BE49-F238E27FC236}">
                <a16:creationId xmlns:a16="http://schemas.microsoft.com/office/drawing/2014/main" id="{3B418770-1E72-B240-9307-3BBF955557C6}"/>
              </a:ext>
            </a:extLst>
          </p:cNvPr>
          <p:cNvSpPr/>
          <p:nvPr/>
        </p:nvSpPr>
        <p:spPr>
          <a:xfrm>
            <a:off x="696639" y="3424493"/>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6" name="Action Button: Custom 16">
            <a:hlinkClick r:id="" action="ppaction://noaction" highlightClick="1">
              <a:snd r:embed="rId4" name="2 por.wav"/>
            </a:hlinkClick>
            <a:extLst>
              <a:ext uri="{FF2B5EF4-FFF2-40B4-BE49-F238E27FC236}">
                <a16:creationId xmlns:a16="http://schemas.microsoft.com/office/drawing/2014/main" id="{F18D09F0-0D24-5B4F-A26E-132DCCD8073A}"/>
              </a:ext>
            </a:extLst>
          </p:cNvPr>
          <p:cNvSpPr/>
          <p:nvPr/>
        </p:nvSpPr>
        <p:spPr>
          <a:xfrm>
            <a:off x="694867" y="5006063"/>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8" name="TextBox 17"/>
          <p:cNvSpPr txBox="1"/>
          <p:nvPr/>
        </p:nvSpPr>
        <p:spPr>
          <a:xfrm>
            <a:off x="10043444" y="5739275"/>
            <a:ext cx="468290"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9" name="Title 1">
            <a:extLst>
              <a:ext uri="{FF2B5EF4-FFF2-40B4-BE49-F238E27FC236}">
                <a16:creationId xmlns:a16="http://schemas.microsoft.com/office/drawing/2014/main" id="{D7F52140-7762-4A4A-A4CC-B2E67E8D8CDE}"/>
              </a:ext>
            </a:extLst>
          </p:cNvPr>
          <p:cNvSpPr>
            <a:spLocks noGrp="1"/>
          </p:cNvSpPr>
          <p:nvPr>
            <p:ph type="title"/>
          </p:nvPr>
        </p:nvSpPr>
        <p:spPr>
          <a:xfrm>
            <a:off x="82286" y="0"/>
            <a:ext cx="6484584" cy="1325563"/>
          </a:xfrm>
        </p:spPr>
        <p:txBody>
          <a:bodyPr>
            <a:normAutofit/>
          </a:bodyPr>
          <a:lstStyle/>
          <a:p>
            <a:r>
              <a:rPr lang="en-GB" sz="3200" b="1" dirty="0">
                <a:solidFill>
                  <a:schemeClr val="bg1"/>
                </a:solidFill>
              </a:rPr>
              <a:t>Section A: Listening - Phonics</a:t>
            </a:r>
          </a:p>
        </p:txBody>
      </p:sp>
      <p:pic>
        <p:nvPicPr>
          <p:cNvPr id="21" name="Picture 20" descr="background rectangle">
            <a:extLst>
              <a:ext uri="{FF2B5EF4-FFF2-40B4-BE49-F238E27FC236}">
                <a16:creationId xmlns:a16="http://schemas.microsoft.com/office/drawing/2014/main" id="{A8A5608C-DF21-46D8-8D28-FE32C17C87E3}"/>
              </a:ext>
              <a:ext uri="{C183D7F6-B498-43B3-948B-1728B52AA6E4}">
                <adec:decorative xmlns=""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Rectangle 5">
            <a:extLst>
              <a:ext uri="{FF2B5EF4-FFF2-40B4-BE49-F238E27FC236}">
                <a16:creationId xmlns:a16="http://schemas.microsoft.com/office/drawing/2014/main" id="{FCB172FA-8291-43F0-B8AB-DAAF5A0557EF}"/>
              </a:ext>
            </a:extLst>
          </p:cNvPr>
          <p:cNvSpPr/>
          <p:nvPr/>
        </p:nvSpPr>
        <p:spPr>
          <a:xfrm>
            <a:off x="0" y="388404"/>
            <a:ext cx="6096000" cy="523220"/>
          </a:xfrm>
          <a:prstGeom prst="rect">
            <a:avLst/>
          </a:prstGeom>
        </p:spPr>
        <p:txBody>
          <a:bodyPr wrap="square">
            <a:spAutoFit/>
          </a:bodyPr>
          <a:lstStyle/>
          <a:p>
            <a:r>
              <a:rPr lang="en-GB" sz="2800" b="1" dirty="0">
                <a:solidFill>
                  <a:schemeClr val="bg1"/>
                </a:solidFill>
              </a:rPr>
              <a:t>Section A: Listening – Vocabulary</a:t>
            </a:r>
            <a:endParaRPr lang="en-GB" sz="2800" dirty="0"/>
          </a:p>
        </p:txBody>
      </p:sp>
    </p:spTree>
    <p:extLst>
      <p:ext uri="{BB962C8B-B14F-4D97-AF65-F5344CB8AC3E}">
        <p14:creationId xmlns:p14="http://schemas.microsoft.com/office/powerpoint/2010/main" val="206615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28"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Section D</a:t>
            </a:r>
            <a:r>
              <a:rPr lang="en-GB" sz="2600" b="1">
                <a:solidFill>
                  <a:schemeClr val="bg1"/>
                </a:solidFill>
              </a:rPr>
              <a:t>: </a:t>
            </a:r>
            <a:r>
              <a:rPr lang="en-GB" sz="2600" b="1" smtClean="0">
                <a:solidFill>
                  <a:schemeClr val="bg1"/>
                </a:solidFill>
              </a:rPr>
              <a:t>Speaking</a:t>
            </a:r>
            <a:br>
              <a:rPr lang="en-GB" sz="2600" b="1" smtClean="0">
                <a:solidFill>
                  <a:schemeClr val="bg1"/>
                </a:solidFill>
              </a:rPr>
            </a:br>
            <a:r>
              <a:rPr lang="en-GB" sz="2600" b="1" smtClean="0">
                <a:solidFill>
                  <a:schemeClr val="bg1"/>
                </a:solidFill>
              </a:rPr>
              <a:t>Sounds of the Language</a:t>
            </a:r>
            <a:endParaRPr lang="en-GB" sz="2600" b="1" dirty="0">
              <a:solidFill>
                <a:schemeClr val="bg1"/>
              </a:solidFill>
            </a:endParaRPr>
          </a:p>
        </p:txBody>
      </p:sp>
      <p:sp>
        <p:nvSpPr>
          <p:cNvPr id="36" name="Rectangle 35">
            <a:extLst>
              <a:ext uri="{FF2B5EF4-FFF2-40B4-BE49-F238E27FC236}">
                <a16:creationId xmlns:a16="http://schemas.microsoft.com/office/drawing/2014/main" id="{9A2F19A2-E0D5-4C43-9118-4C8F31072B63}"/>
              </a:ext>
            </a:extLst>
          </p:cNvPr>
          <p:cNvSpPr/>
          <p:nvPr/>
        </p:nvSpPr>
        <p:spPr>
          <a:xfrm>
            <a:off x="918320" y="1422593"/>
            <a:ext cx="10617743" cy="3550074"/>
          </a:xfrm>
          <a:prstGeom prst="rect">
            <a:avLst/>
          </a:prstGeom>
        </p:spPr>
        <p:txBody>
          <a:bodyPr wrap="square">
            <a:spAutoFit/>
          </a:bodyPr>
          <a:lstStyle/>
          <a:p>
            <a:pPr>
              <a:lnSpc>
                <a:spcPct val="107000"/>
              </a:lnSpc>
              <a:spcAft>
                <a:spcPts val="0"/>
              </a:spcAft>
            </a:pPr>
            <a:r>
              <a:rPr lang="en-GB" sz="2400" b="1">
                <a:solidFill>
                  <a:srgbClr val="115076"/>
                </a:solidFill>
              </a:rPr>
              <a:t>PART </a:t>
            </a:r>
            <a:r>
              <a:rPr lang="en-GB" sz="2400" b="1" smtClean="0">
                <a:solidFill>
                  <a:srgbClr val="115076"/>
                </a:solidFill>
              </a:rPr>
              <a:t>B (STRESS AND SYLLABLES)</a:t>
            </a:r>
            <a:endParaRPr lang="en-GB" sz="2400" b="1" dirty="0">
              <a:solidFill>
                <a:srgbClr val="115076"/>
              </a:solidFill>
            </a:endParaRPr>
          </a:p>
          <a:p>
            <a:pPr>
              <a:lnSpc>
                <a:spcPct val="107000"/>
              </a:lnSpc>
              <a:spcAft>
                <a:spcPts val="0"/>
              </a:spcAft>
            </a:pPr>
            <a:endParaRPr lang="en-GB" sz="2400" b="1" dirty="0">
              <a:solidFill>
                <a:srgbClr val="115076"/>
              </a:solidFill>
            </a:endParaRPr>
          </a:p>
          <a:p>
            <a:pPr>
              <a:lnSpc>
                <a:spcPct val="107000"/>
              </a:lnSpc>
              <a:spcAft>
                <a:spcPts val="0"/>
              </a:spcAft>
            </a:pPr>
            <a:r>
              <a:rPr lang="en-GB" sz="2400" smtClean="0">
                <a:solidFill>
                  <a:srgbClr val="115076"/>
                </a:solidFill>
              </a:rPr>
              <a:t>This part of the test will take around 30 seconds. That’s about 10 seconds per item – you have time to think about each one carefully.</a:t>
            </a:r>
          </a:p>
          <a:p>
            <a:pPr>
              <a:lnSpc>
                <a:spcPct val="107000"/>
              </a:lnSpc>
              <a:spcAft>
                <a:spcPts val="0"/>
              </a:spcAft>
            </a:pPr>
            <a:endParaRPr lang="en-GB" sz="2400">
              <a:solidFill>
                <a:srgbClr val="115076"/>
              </a:solidFill>
            </a:endParaRPr>
          </a:p>
          <a:p>
            <a:pPr>
              <a:lnSpc>
                <a:spcPct val="107000"/>
              </a:lnSpc>
              <a:spcAft>
                <a:spcPts val="0"/>
              </a:spcAft>
            </a:pPr>
            <a:r>
              <a:rPr lang="en-GB" sz="2400" smtClean="0">
                <a:solidFill>
                  <a:srgbClr val="115076"/>
                </a:solidFill>
              </a:rPr>
              <a:t>Here are two words that you have probably not met before in Spanish. Read them aloud. You will be awarded marks for getting the ‘stress’ right as you say the syllables.</a:t>
            </a:r>
            <a:endParaRPr lang="en-GB" sz="2400" dirty="0">
              <a:solidFill>
                <a:srgbClr val="115076"/>
              </a:solidFill>
            </a:endParaRP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1016883" y="4972667"/>
            <a:ext cx="11360631" cy="461665"/>
          </a:xfrm>
          <a:prstGeom prst="rect">
            <a:avLst/>
          </a:prstGeom>
          <a:noFill/>
        </p:spPr>
        <p:txBody>
          <a:bodyPr wrap="square" rtlCol="0">
            <a:spAutoFit/>
          </a:bodyPr>
          <a:lstStyle/>
          <a:p>
            <a:pPr algn="l"/>
            <a:r>
              <a:rPr lang="en-GB" sz="2400" dirty="0">
                <a:solidFill>
                  <a:schemeClr val="accent1">
                    <a:lumMod val="50000"/>
                  </a:schemeClr>
                </a:solidFill>
              </a:rPr>
              <a:t>1</a:t>
            </a:r>
            <a:r>
              <a:rPr lang="en-GB" sz="2400">
                <a:solidFill>
                  <a:schemeClr val="accent1">
                    <a:lumMod val="50000"/>
                  </a:schemeClr>
                </a:solidFill>
              </a:rPr>
              <a:t>.  </a:t>
            </a:r>
            <a:r>
              <a:rPr lang="en-GB" sz="2400" smtClean="0">
                <a:solidFill>
                  <a:schemeClr val="accent1">
                    <a:lumMod val="50000"/>
                  </a:schemeClr>
                </a:solidFill>
              </a:rPr>
              <a:t>escéptico</a:t>
            </a:r>
            <a:r>
              <a:rPr lang="en-GB" sz="2400" dirty="0">
                <a:solidFill>
                  <a:schemeClr val="accent1">
                    <a:lumMod val="50000"/>
                  </a:schemeClr>
                </a:solidFill>
              </a:rPr>
              <a:t>					 </a:t>
            </a:r>
            <a:r>
              <a:rPr lang="en-GB" sz="2400">
                <a:solidFill>
                  <a:schemeClr val="accent1">
                    <a:lumMod val="50000"/>
                  </a:schemeClr>
                </a:solidFill>
              </a:rPr>
              <a:t>	</a:t>
            </a:r>
            <a:endParaRPr lang="en-GB" sz="2000" dirty="0">
              <a:solidFill>
                <a:schemeClr val="accent1">
                  <a:lumMod val="50000"/>
                </a:schemeClr>
              </a:solidFill>
            </a:endParaRPr>
          </a:p>
        </p:txBody>
      </p:sp>
      <p:sp>
        <p:nvSpPr>
          <p:cNvPr id="12" name="TextBox 11">
            <a:extLst>
              <a:ext uri="{FF2B5EF4-FFF2-40B4-BE49-F238E27FC236}">
                <a16:creationId xmlns:a16="http://schemas.microsoft.com/office/drawing/2014/main" id="{1EA05CEC-82EF-4CEF-8CDE-87C597B0BC60}"/>
              </a:ext>
            </a:extLst>
          </p:cNvPr>
          <p:cNvSpPr txBox="1"/>
          <p:nvPr/>
        </p:nvSpPr>
        <p:spPr>
          <a:xfrm>
            <a:off x="1016883" y="5697788"/>
            <a:ext cx="11360631" cy="461665"/>
          </a:xfrm>
          <a:prstGeom prst="rect">
            <a:avLst/>
          </a:prstGeom>
          <a:noFill/>
        </p:spPr>
        <p:txBody>
          <a:bodyPr wrap="square" rtlCol="0">
            <a:spAutoFit/>
          </a:bodyPr>
          <a:lstStyle/>
          <a:p>
            <a:pPr algn="l"/>
            <a:r>
              <a:rPr lang="en-GB" sz="2400" dirty="0">
                <a:solidFill>
                  <a:schemeClr val="accent1">
                    <a:lumMod val="50000"/>
                  </a:schemeClr>
                </a:solidFill>
              </a:rPr>
              <a:t>2</a:t>
            </a:r>
            <a:r>
              <a:rPr lang="en-GB" sz="2400">
                <a:solidFill>
                  <a:schemeClr val="accent1">
                    <a:lumMod val="50000"/>
                  </a:schemeClr>
                </a:solidFill>
              </a:rPr>
              <a:t>.  </a:t>
            </a:r>
            <a:r>
              <a:rPr lang="en-GB" sz="2400" smtClean="0">
                <a:solidFill>
                  <a:schemeClr val="accent1">
                    <a:lumMod val="50000"/>
                  </a:schemeClr>
                </a:solidFill>
              </a:rPr>
              <a:t>césped</a:t>
            </a:r>
            <a:r>
              <a:rPr lang="en-GB" sz="2400" smtClean="0">
                <a:solidFill>
                  <a:schemeClr val="accent1">
                    <a:lumMod val="50000"/>
                  </a:schemeClr>
                </a:solidFill>
              </a:rPr>
              <a:t> </a:t>
            </a:r>
            <a:r>
              <a:rPr lang="en-GB" sz="2400" dirty="0">
                <a:solidFill>
                  <a:schemeClr val="accent1">
                    <a:lumMod val="50000"/>
                  </a:schemeClr>
                </a:solidFill>
              </a:rPr>
              <a:t>			</a:t>
            </a:r>
            <a:r>
              <a:rPr lang="en-GB" sz="2400">
                <a:solidFill>
                  <a:schemeClr val="accent1">
                    <a:lumMod val="50000"/>
                  </a:schemeClr>
                </a:solidFill>
              </a:rPr>
              <a:t>	</a:t>
            </a:r>
            <a:endParaRPr lang="en-GB" sz="2000"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C1C617D8-FDD3-4B93-B984-1D4886A94189}"/>
              </a:ext>
            </a:extLst>
          </p:cNvPr>
          <p:cNvSpPr/>
          <p:nvPr/>
        </p:nvSpPr>
        <p:spPr>
          <a:xfrm>
            <a:off x="9094626" y="534315"/>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is one mark for </a:t>
            </a:r>
            <a:r>
              <a:rPr lang="en-GB" sz="2000"/>
              <a:t>each </a:t>
            </a:r>
            <a:r>
              <a:rPr lang="en-GB" sz="2000" smtClean="0"/>
              <a:t>item.</a:t>
            </a:r>
            <a:endParaRPr lang="en-GB" sz="2000" dirty="0"/>
          </a:p>
        </p:txBody>
      </p:sp>
    </p:spTree>
    <p:extLst>
      <p:ext uri="{BB962C8B-B14F-4D97-AF65-F5344CB8AC3E}">
        <p14:creationId xmlns:p14="http://schemas.microsoft.com/office/powerpoint/2010/main" val="37812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Section D: Speaking - Vocabulary</a:t>
            </a:r>
          </a:p>
        </p:txBody>
      </p:sp>
      <p:sp>
        <p:nvSpPr>
          <p:cNvPr id="36" name="Rectangle 35">
            <a:extLst>
              <a:ext uri="{FF2B5EF4-FFF2-40B4-BE49-F238E27FC236}">
                <a16:creationId xmlns:a16="http://schemas.microsoft.com/office/drawing/2014/main" id="{9A2F19A2-E0D5-4C43-9118-4C8F31072B63}"/>
              </a:ext>
            </a:extLst>
          </p:cNvPr>
          <p:cNvSpPr/>
          <p:nvPr/>
        </p:nvSpPr>
        <p:spPr>
          <a:xfrm>
            <a:off x="1016883" y="1538600"/>
            <a:ext cx="9901698" cy="1946559"/>
          </a:xfrm>
          <a:prstGeom prst="rect">
            <a:avLst/>
          </a:prstGeom>
        </p:spPr>
        <p:txBody>
          <a:bodyPr wrap="square">
            <a:spAutoFit/>
          </a:bodyPr>
          <a:lstStyle/>
          <a:p>
            <a:pPr>
              <a:lnSpc>
                <a:spcPct val="107000"/>
              </a:lnSpc>
              <a:spcAft>
                <a:spcPts val="0"/>
              </a:spcAft>
            </a:pPr>
            <a:r>
              <a:rPr lang="en-GB" sz="2400" b="1" dirty="0">
                <a:solidFill>
                  <a:srgbClr val="115076"/>
                </a:solidFill>
              </a:rPr>
              <a:t>PART A (MEANING)</a:t>
            </a:r>
          </a:p>
          <a:p>
            <a:pPr>
              <a:lnSpc>
                <a:spcPct val="107000"/>
              </a:lnSpc>
              <a:spcAft>
                <a:spcPts val="0"/>
              </a:spcAft>
            </a:pPr>
            <a:endParaRPr lang="en-GB" sz="2400" b="1" dirty="0">
              <a:solidFill>
                <a:srgbClr val="115076"/>
              </a:solidFill>
            </a:endParaRPr>
          </a:p>
          <a:p>
            <a:pPr>
              <a:lnSpc>
                <a:spcPct val="107000"/>
              </a:lnSpc>
              <a:spcAft>
                <a:spcPts val="0"/>
              </a:spcAft>
            </a:pPr>
            <a:r>
              <a:rPr lang="en-GB" sz="2400" dirty="0">
                <a:solidFill>
                  <a:srgbClr val="115076"/>
                </a:solidFill>
              </a:rPr>
              <a:t>Say the </a:t>
            </a:r>
            <a:r>
              <a:rPr lang="en-GB" sz="2400" b="1" dirty="0">
                <a:solidFill>
                  <a:srgbClr val="115076"/>
                </a:solidFill>
              </a:rPr>
              <a:t>Spanish</a:t>
            </a:r>
            <a:r>
              <a:rPr lang="en-GB" sz="2400" dirty="0">
                <a:solidFill>
                  <a:srgbClr val="115076"/>
                </a:solidFill>
              </a:rPr>
              <a:t> for the words below. Remember to say the word for </a:t>
            </a:r>
            <a:r>
              <a:rPr lang="en-GB" sz="2400" b="1" dirty="0">
                <a:solidFill>
                  <a:srgbClr val="115076"/>
                </a:solidFill>
              </a:rPr>
              <a:t>‘the’ </a:t>
            </a:r>
            <a:r>
              <a:rPr lang="en-GB" sz="2400" dirty="0">
                <a:solidFill>
                  <a:srgbClr val="115076"/>
                </a:solidFill>
              </a:rPr>
              <a:t>if needed.</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D21FB594-A219-47EE-98B6-E004E619E04A}"/>
              </a:ext>
            </a:extLst>
          </p:cNvPr>
          <p:cNvSpPr txBox="1"/>
          <p:nvPr/>
        </p:nvSpPr>
        <p:spPr>
          <a:xfrm>
            <a:off x="1016881" y="3859768"/>
            <a:ext cx="11360631" cy="461665"/>
          </a:xfrm>
          <a:prstGeom prst="rect">
            <a:avLst/>
          </a:prstGeom>
          <a:noFill/>
        </p:spPr>
        <p:txBody>
          <a:bodyPr wrap="square" rtlCol="0">
            <a:spAutoFit/>
          </a:bodyPr>
          <a:lstStyle/>
          <a:p>
            <a:pPr algn="l"/>
            <a:r>
              <a:rPr lang="en-GB" sz="2400" dirty="0">
                <a:solidFill>
                  <a:schemeClr val="accent1">
                    <a:lumMod val="50000"/>
                  </a:schemeClr>
                </a:solidFill>
              </a:rPr>
              <a:t>1.  under					 	(</a:t>
            </a:r>
            <a:r>
              <a:rPr lang="en-GB" sz="2400" b="1" dirty="0">
                <a:solidFill>
                  <a:schemeClr val="accent1">
                    <a:lumMod val="50000"/>
                  </a:schemeClr>
                </a:solidFill>
              </a:rPr>
              <a:t>one </a:t>
            </a:r>
            <a:r>
              <a:rPr lang="en-GB" sz="2400" dirty="0">
                <a:solidFill>
                  <a:schemeClr val="accent1">
                    <a:lumMod val="50000"/>
                  </a:schemeClr>
                </a:solidFill>
              </a:rPr>
              <a:t>Spanish word)	</a:t>
            </a:r>
            <a:r>
              <a:rPr lang="en-GB" sz="2000" dirty="0">
                <a:solidFill>
                  <a:schemeClr val="accent1">
                    <a:lumMod val="50000"/>
                  </a:schemeClr>
                </a:solidFill>
              </a:rPr>
              <a:t>	</a:t>
            </a:r>
          </a:p>
        </p:txBody>
      </p:sp>
      <p:sp>
        <p:nvSpPr>
          <p:cNvPr id="12" name="TextBox 11">
            <a:extLst>
              <a:ext uri="{FF2B5EF4-FFF2-40B4-BE49-F238E27FC236}">
                <a16:creationId xmlns:a16="http://schemas.microsoft.com/office/drawing/2014/main" id="{1EA05CEC-82EF-4CEF-8CDE-87C597B0BC60}"/>
              </a:ext>
            </a:extLst>
          </p:cNvPr>
          <p:cNvSpPr txBox="1"/>
          <p:nvPr/>
        </p:nvSpPr>
        <p:spPr>
          <a:xfrm>
            <a:off x="1016881" y="4875762"/>
            <a:ext cx="11360631" cy="461665"/>
          </a:xfrm>
          <a:prstGeom prst="rect">
            <a:avLst/>
          </a:prstGeom>
          <a:noFill/>
        </p:spPr>
        <p:txBody>
          <a:bodyPr wrap="square" rtlCol="0">
            <a:spAutoFit/>
          </a:bodyPr>
          <a:lstStyle/>
          <a:p>
            <a:pPr algn="l"/>
            <a:r>
              <a:rPr lang="en-GB" sz="2400" dirty="0">
                <a:solidFill>
                  <a:schemeClr val="accent1">
                    <a:lumMod val="50000"/>
                  </a:schemeClr>
                </a:solidFill>
              </a:rPr>
              <a:t>2.  embarrassment 				(</a:t>
            </a:r>
            <a:r>
              <a:rPr lang="en-GB" sz="2400" b="1" dirty="0">
                <a:solidFill>
                  <a:schemeClr val="accent1">
                    <a:lumMod val="50000"/>
                  </a:schemeClr>
                </a:solidFill>
              </a:rPr>
              <a:t>two </a:t>
            </a:r>
            <a:r>
              <a:rPr lang="en-GB" sz="2400" dirty="0">
                <a:solidFill>
                  <a:schemeClr val="accent1">
                    <a:lumMod val="50000"/>
                  </a:schemeClr>
                </a:solidFill>
              </a:rPr>
              <a:t>Spanish words)</a:t>
            </a:r>
            <a:endParaRPr lang="en-GB" sz="2000" dirty="0">
              <a:solidFill>
                <a:schemeClr val="accent1">
                  <a:lumMod val="50000"/>
                </a:schemeClr>
              </a:solidFill>
            </a:endParaRPr>
          </a:p>
        </p:txBody>
      </p:sp>
      <p:sp>
        <p:nvSpPr>
          <p:cNvPr id="9" name="TextBox 8">
            <a:extLst>
              <a:ext uri="{FF2B5EF4-FFF2-40B4-BE49-F238E27FC236}">
                <a16:creationId xmlns:a16="http://schemas.microsoft.com/office/drawing/2014/main" id="{17018A47-EF32-478B-81AF-6A27D1B043D1}"/>
              </a:ext>
            </a:extLst>
          </p:cNvPr>
          <p:cNvSpPr txBox="1"/>
          <p:nvPr/>
        </p:nvSpPr>
        <p:spPr>
          <a:xfrm>
            <a:off x="4523857" y="3865920"/>
            <a:ext cx="1572143" cy="461665"/>
          </a:xfrm>
          <a:prstGeom prst="rect">
            <a:avLst/>
          </a:prstGeom>
          <a:noFill/>
        </p:spPr>
        <p:txBody>
          <a:bodyPr wrap="square" rtlCol="0">
            <a:spAutoFit/>
          </a:bodyPr>
          <a:lstStyle/>
          <a:p>
            <a:pPr algn="l"/>
            <a:r>
              <a:rPr lang="en-GB" sz="2400" b="1" dirty="0" err="1">
                <a:solidFill>
                  <a:schemeClr val="accent1">
                    <a:lumMod val="50000"/>
                  </a:schemeClr>
                </a:solidFill>
              </a:rPr>
              <a:t>debajo</a:t>
            </a:r>
            <a:endParaRPr lang="en-GB" sz="2400" b="1" dirty="0">
              <a:solidFill>
                <a:schemeClr val="accent1">
                  <a:lumMod val="50000"/>
                </a:schemeClr>
              </a:solidFill>
            </a:endParaRPr>
          </a:p>
        </p:txBody>
      </p:sp>
      <p:sp>
        <p:nvSpPr>
          <p:cNvPr id="10" name="TextBox 9">
            <a:extLst>
              <a:ext uri="{FF2B5EF4-FFF2-40B4-BE49-F238E27FC236}">
                <a16:creationId xmlns:a16="http://schemas.microsoft.com/office/drawing/2014/main" id="{C3829F82-D861-41D2-9154-4D2637E690FF}"/>
              </a:ext>
            </a:extLst>
          </p:cNvPr>
          <p:cNvSpPr txBox="1"/>
          <p:nvPr/>
        </p:nvSpPr>
        <p:spPr>
          <a:xfrm>
            <a:off x="4395589" y="4857735"/>
            <a:ext cx="3105251" cy="461665"/>
          </a:xfrm>
          <a:prstGeom prst="rect">
            <a:avLst/>
          </a:prstGeom>
          <a:noFill/>
        </p:spPr>
        <p:txBody>
          <a:bodyPr wrap="square" rtlCol="0">
            <a:spAutoFit/>
          </a:bodyPr>
          <a:lstStyle/>
          <a:p>
            <a:pPr algn="l"/>
            <a:r>
              <a:rPr lang="en-GB" sz="2400" b="1" dirty="0">
                <a:solidFill>
                  <a:schemeClr val="accent1">
                    <a:lumMod val="50000"/>
                  </a:schemeClr>
                </a:solidFill>
              </a:rPr>
              <a:t>la </a:t>
            </a:r>
            <a:r>
              <a:rPr lang="en-GB" sz="2400" b="1" dirty="0" err="1">
                <a:solidFill>
                  <a:schemeClr val="accent1">
                    <a:lumMod val="50000"/>
                  </a:schemeClr>
                </a:solidFill>
              </a:rPr>
              <a:t>vergüenza</a:t>
            </a:r>
            <a:endParaRPr lang="en-GB" sz="2400" b="1"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C1C617D8-FDD3-4B93-B984-1D4886A94189}"/>
              </a:ext>
            </a:extLst>
          </p:cNvPr>
          <p:cNvSpPr/>
          <p:nvPr/>
        </p:nvSpPr>
        <p:spPr>
          <a:xfrm>
            <a:off x="9094626" y="534315"/>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is one mark for </a:t>
            </a:r>
            <a:r>
              <a:rPr lang="en-GB" sz="2000"/>
              <a:t>each </a:t>
            </a:r>
            <a:r>
              <a:rPr lang="en-GB" sz="2000" smtClean="0"/>
              <a:t>item.</a:t>
            </a:r>
            <a:endParaRPr lang="en-GB" sz="2000" dirty="0"/>
          </a:p>
        </p:txBody>
      </p:sp>
    </p:spTree>
    <p:extLst>
      <p:ext uri="{BB962C8B-B14F-4D97-AF65-F5344CB8AC3E}">
        <p14:creationId xmlns:p14="http://schemas.microsoft.com/office/powerpoint/2010/main" val="58262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D: Speaking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10197300" cy="1353832"/>
          </a:xfrm>
          <a:prstGeom prst="rect">
            <a:avLst/>
          </a:prstGeom>
        </p:spPr>
        <p:txBody>
          <a:bodyPr wrap="square">
            <a:spAutoFit/>
          </a:bodyPr>
          <a:lstStyle/>
          <a:p>
            <a:pPr>
              <a:lnSpc>
                <a:spcPct val="107000"/>
              </a:lnSpc>
              <a:spcAft>
                <a:spcPts val="0"/>
              </a:spcAft>
            </a:pPr>
            <a:r>
              <a:rPr lang="en-GB" sz="2000" b="1" dirty="0">
                <a:solidFill>
                  <a:srgbClr val="115076"/>
                </a:solidFill>
              </a:rPr>
              <a:t>PART A (FUTURE)</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Say the </a:t>
            </a:r>
            <a:r>
              <a:rPr lang="en-GB" sz="2000" b="1" dirty="0">
                <a:solidFill>
                  <a:srgbClr val="115076"/>
                </a:solidFill>
              </a:rPr>
              <a:t>Spanish</a:t>
            </a:r>
            <a:r>
              <a:rPr lang="en-GB" sz="2000" dirty="0">
                <a:solidFill>
                  <a:srgbClr val="115076"/>
                </a:solidFill>
              </a:rPr>
              <a:t> for the English in brackets. The clues tell you which </a:t>
            </a:r>
            <a:r>
              <a:rPr lang="en-GB" sz="2000" b="1" dirty="0">
                <a:solidFill>
                  <a:srgbClr val="115076"/>
                </a:solidFill>
              </a:rPr>
              <a:t>verbs</a:t>
            </a:r>
            <a:r>
              <a:rPr lang="en-GB" sz="2000" dirty="0">
                <a:solidFill>
                  <a:srgbClr val="115076"/>
                </a:solidFill>
              </a:rPr>
              <a:t> to use.</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365138298"/>
              </p:ext>
            </p:extLst>
          </p:nvPr>
        </p:nvGraphicFramePr>
        <p:xfrm>
          <a:off x="468732" y="3252767"/>
          <a:ext cx="11250517" cy="2723007"/>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___________  _____  __________ . (we are going </a:t>
                      </a:r>
                      <a:r>
                        <a:rPr lang="de-DE" sz="2000" b="0">
                          <a:solidFill>
                            <a:srgbClr val="115076"/>
                          </a:solidFill>
                          <a:effectLst/>
                        </a:rPr>
                        <a:t>to </a:t>
                      </a:r>
                      <a:r>
                        <a:rPr lang="de-DE" sz="2000" b="0" smtClean="0">
                          <a:solidFill>
                            <a:srgbClr val="115076"/>
                          </a:solidFill>
                          <a:effectLst/>
                        </a:rPr>
                        <a:t>play)</a:t>
                      </a:r>
                      <a:endParaRPr lang="de-DE" sz="2000" b="0" dirty="0">
                        <a:solidFill>
                          <a:srgbClr val="115076"/>
                        </a:solidFill>
                        <a:effectLst/>
                      </a:endParaRP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a:t>
                      </a:r>
                      <a:r>
                        <a:rPr lang="en-GB" sz="2000" b="1"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play </a:t>
                      </a:r>
                      <a:r>
                        <a:rPr lang="en-GB" sz="2000" b="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jugar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go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ir</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Los chicos  ________ ____ __________ </a:t>
                      </a:r>
                      <a:r>
                        <a:rPr lang="de-DE" sz="2000" b="0">
                          <a:solidFill>
                            <a:srgbClr val="115076"/>
                          </a:solidFill>
                          <a:effectLst/>
                        </a:rPr>
                        <a:t>el </a:t>
                      </a:r>
                      <a:r>
                        <a:rPr lang="de-DE" sz="2000" b="0" smtClean="0">
                          <a:solidFill>
                            <a:srgbClr val="115076"/>
                          </a:solidFill>
                          <a:effectLst/>
                        </a:rPr>
                        <a:t>correo. </a:t>
                      </a:r>
                      <a:r>
                        <a:rPr lang="de-DE" sz="2000" b="0" dirty="0">
                          <a:solidFill>
                            <a:srgbClr val="115076"/>
                          </a:solidFill>
                          <a:effectLst/>
                        </a:rPr>
                        <a:t>(they are going to </a:t>
                      </a:r>
                      <a:r>
                        <a:rPr lang="de-DE" sz="2000" b="0">
                          <a:solidFill>
                            <a:srgbClr val="115076"/>
                          </a:solidFill>
                          <a:effectLst/>
                        </a:rPr>
                        <a:t>print</a:t>
                      </a:r>
                      <a:r>
                        <a:rPr lang="de-DE" sz="2000" b="0" smtClean="0">
                          <a:solidFill>
                            <a:srgbClr val="115076"/>
                          </a:solidFill>
                          <a:effectLst/>
                        </a:rPr>
                        <a:t>)</a:t>
                      </a:r>
                      <a:endParaRPr lang="de-DE" sz="2000" b="0" dirty="0">
                        <a:solidFill>
                          <a:srgbClr val="115076"/>
                        </a:solidFill>
                        <a:effectLst/>
                      </a:endParaRP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print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imprimir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1097249" y="3881161"/>
            <a:ext cx="1658153" cy="461665"/>
          </a:xfrm>
          <a:prstGeom prst="rect">
            <a:avLst/>
          </a:prstGeom>
          <a:noFill/>
        </p:spPr>
        <p:txBody>
          <a:bodyPr wrap="square" rtlCol="0">
            <a:spAutoFit/>
          </a:bodyPr>
          <a:lstStyle/>
          <a:p>
            <a:pPr algn="l"/>
            <a:r>
              <a:rPr lang="en-GB" sz="2000" b="1" smtClean="0">
                <a:solidFill>
                  <a:schemeClr val="accent1">
                    <a:lumMod val="50000"/>
                  </a:schemeClr>
                </a:solidFill>
              </a:rPr>
              <a:t>Vamos</a:t>
            </a:r>
            <a:r>
              <a:rPr lang="en-GB" sz="2400" smtClean="0">
                <a:solidFill>
                  <a:schemeClr val="accent1">
                    <a:lumMod val="50000"/>
                  </a:schemeClr>
                </a:solidFill>
              </a:rPr>
              <a:t> </a:t>
            </a:r>
            <a:endParaRPr lang="en-GB" sz="2400" dirty="0">
              <a:solidFill>
                <a:schemeClr val="accent1">
                  <a:lumMod val="50000"/>
                </a:schemeClr>
              </a:solidFill>
            </a:endParaRPr>
          </a:p>
        </p:txBody>
      </p:sp>
      <p:sp>
        <p:nvSpPr>
          <p:cNvPr id="15" name="TextBox 14">
            <a:extLst>
              <a:ext uri="{FF2B5EF4-FFF2-40B4-BE49-F238E27FC236}">
                <a16:creationId xmlns:a16="http://schemas.microsoft.com/office/drawing/2014/main" id="{A4ED7BDC-D6BF-4C64-A5DE-8834026BEE0B}"/>
              </a:ext>
            </a:extLst>
          </p:cNvPr>
          <p:cNvSpPr txBox="1"/>
          <p:nvPr/>
        </p:nvSpPr>
        <p:spPr>
          <a:xfrm>
            <a:off x="2639597" y="3883021"/>
            <a:ext cx="539643" cy="461665"/>
          </a:xfrm>
          <a:prstGeom prst="rect">
            <a:avLst/>
          </a:prstGeom>
          <a:noFill/>
        </p:spPr>
        <p:txBody>
          <a:bodyPr wrap="square" rtlCol="0">
            <a:spAutoFit/>
          </a:bodyPr>
          <a:lstStyle/>
          <a:p>
            <a:pPr algn="l"/>
            <a:r>
              <a:rPr lang="en-GB" sz="2000" b="1" dirty="0">
                <a:solidFill>
                  <a:schemeClr val="accent1">
                    <a:lumMod val="50000"/>
                  </a:schemeClr>
                </a:solidFill>
              </a:rPr>
              <a:t>a</a:t>
            </a:r>
            <a:r>
              <a:rPr lang="en-GB" sz="2400" dirty="0">
                <a:solidFill>
                  <a:schemeClr val="accent1">
                    <a:lumMod val="50000"/>
                  </a:schemeClr>
                </a:solidFill>
              </a:rPr>
              <a:t> </a:t>
            </a:r>
          </a:p>
        </p:txBody>
      </p:sp>
      <p:sp>
        <p:nvSpPr>
          <p:cNvPr id="16" name="TextBox 15">
            <a:extLst>
              <a:ext uri="{FF2B5EF4-FFF2-40B4-BE49-F238E27FC236}">
                <a16:creationId xmlns:a16="http://schemas.microsoft.com/office/drawing/2014/main" id="{631A1F4E-5F30-4549-921C-B31162CC30D1}"/>
              </a:ext>
            </a:extLst>
          </p:cNvPr>
          <p:cNvSpPr txBox="1"/>
          <p:nvPr/>
        </p:nvSpPr>
        <p:spPr>
          <a:xfrm>
            <a:off x="2389939" y="4829376"/>
            <a:ext cx="789301" cy="461665"/>
          </a:xfrm>
          <a:prstGeom prst="rect">
            <a:avLst/>
          </a:prstGeom>
          <a:noFill/>
        </p:spPr>
        <p:txBody>
          <a:bodyPr wrap="square" rtlCol="0">
            <a:spAutoFit/>
          </a:bodyPr>
          <a:lstStyle/>
          <a:p>
            <a:pPr algn="l"/>
            <a:r>
              <a:rPr lang="en-GB" sz="2000" b="1" dirty="0">
                <a:solidFill>
                  <a:schemeClr val="accent1">
                    <a:lumMod val="50000"/>
                  </a:schemeClr>
                </a:solidFill>
              </a:rPr>
              <a:t>van</a:t>
            </a:r>
            <a:r>
              <a:rPr lang="en-GB" sz="2400" dirty="0">
                <a:solidFill>
                  <a:schemeClr val="accent1">
                    <a:lumMod val="50000"/>
                  </a:schemeClr>
                </a:solidFill>
              </a:rPr>
              <a:t> </a:t>
            </a:r>
          </a:p>
        </p:txBody>
      </p:sp>
      <p:sp>
        <p:nvSpPr>
          <p:cNvPr id="17" name="TextBox 16">
            <a:extLst>
              <a:ext uri="{FF2B5EF4-FFF2-40B4-BE49-F238E27FC236}">
                <a16:creationId xmlns:a16="http://schemas.microsoft.com/office/drawing/2014/main" id="{F7A9B321-D453-4040-B9E3-0B17AECF0B37}"/>
              </a:ext>
            </a:extLst>
          </p:cNvPr>
          <p:cNvSpPr txBox="1"/>
          <p:nvPr/>
        </p:nvSpPr>
        <p:spPr>
          <a:xfrm>
            <a:off x="4024444" y="4829376"/>
            <a:ext cx="1393076" cy="461665"/>
          </a:xfrm>
          <a:prstGeom prst="rect">
            <a:avLst/>
          </a:prstGeom>
          <a:noFill/>
        </p:spPr>
        <p:txBody>
          <a:bodyPr wrap="square" rtlCol="0">
            <a:spAutoFit/>
          </a:bodyPr>
          <a:lstStyle/>
          <a:p>
            <a:pPr algn="l"/>
            <a:r>
              <a:rPr lang="en-GB" sz="2000" b="1" dirty="0" err="1">
                <a:solidFill>
                  <a:schemeClr val="accent1">
                    <a:lumMod val="50000"/>
                  </a:schemeClr>
                </a:solidFill>
              </a:rPr>
              <a:t>imprimir</a:t>
            </a:r>
            <a:r>
              <a:rPr lang="en-GB" sz="2400" dirty="0">
                <a:solidFill>
                  <a:schemeClr val="accent1">
                    <a:lumMod val="50000"/>
                  </a:schemeClr>
                </a:solidFill>
              </a:rPr>
              <a:t> </a:t>
            </a:r>
          </a:p>
        </p:txBody>
      </p:sp>
      <p:sp>
        <p:nvSpPr>
          <p:cNvPr id="10" name="TextBox 9">
            <a:extLst>
              <a:ext uri="{FF2B5EF4-FFF2-40B4-BE49-F238E27FC236}">
                <a16:creationId xmlns:a16="http://schemas.microsoft.com/office/drawing/2014/main" id="{1FC75BC2-4EF4-442F-A69B-894084F040F1}"/>
              </a:ext>
            </a:extLst>
          </p:cNvPr>
          <p:cNvSpPr txBox="1"/>
          <p:nvPr/>
        </p:nvSpPr>
        <p:spPr>
          <a:xfrm>
            <a:off x="3383919" y="3877258"/>
            <a:ext cx="1281050" cy="461665"/>
          </a:xfrm>
          <a:prstGeom prst="rect">
            <a:avLst/>
          </a:prstGeom>
          <a:noFill/>
        </p:spPr>
        <p:txBody>
          <a:bodyPr wrap="square" rtlCol="0">
            <a:spAutoFit/>
          </a:bodyPr>
          <a:lstStyle/>
          <a:p>
            <a:pPr algn="l"/>
            <a:r>
              <a:rPr lang="en-GB" sz="2000" b="1" smtClean="0">
                <a:solidFill>
                  <a:schemeClr val="accent1">
                    <a:lumMod val="50000"/>
                  </a:schemeClr>
                </a:solidFill>
              </a:rPr>
              <a:t>jugar </a:t>
            </a:r>
            <a:r>
              <a:rPr lang="en-GB" sz="2400" smtClean="0">
                <a:solidFill>
                  <a:schemeClr val="accent1">
                    <a:lumMod val="50000"/>
                  </a:schemeClr>
                </a:solidFill>
              </a:rPr>
              <a:t> </a:t>
            </a:r>
            <a:endParaRPr lang="en-GB" sz="2400" dirty="0">
              <a:solidFill>
                <a:schemeClr val="accent1">
                  <a:lumMod val="50000"/>
                </a:schemeClr>
              </a:solidFill>
            </a:endParaRPr>
          </a:p>
        </p:txBody>
      </p:sp>
      <p:sp>
        <p:nvSpPr>
          <p:cNvPr id="11" name="TextBox 10">
            <a:extLst>
              <a:ext uri="{FF2B5EF4-FFF2-40B4-BE49-F238E27FC236}">
                <a16:creationId xmlns:a16="http://schemas.microsoft.com/office/drawing/2014/main" id="{4E07622F-62D7-45C0-9D1E-A19CAAB55E99}"/>
              </a:ext>
            </a:extLst>
          </p:cNvPr>
          <p:cNvSpPr txBox="1"/>
          <p:nvPr/>
        </p:nvSpPr>
        <p:spPr>
          <a:xfrm>
            <a:off x="3484801" y="4805385"/>
            <a:ext cx="539643" cy="461665"/>
          </a:xfrm>
          <a:prstGeom prst="rect">
            <a:avLst/>
          </a:prstGeom>
          <a:noFill/>
        </p:spPr>
        <p:txBody>
          <a:bodyPr wrap="square" rtlCol="0">
            <a:spAutoFit/>
          </a:bodyPr>
          <a:lstStyle/>
          <a:p>
            <a:pPr algn="l"/>
            <a:r>
              <a:rPr lang="en-GB" sz="2000" b="1" dirty="0">
                <a:solidFill>
                  <a:schemeClr val="accent1">
                    <a:lumMod val="50000"/>
                  </a:schemeClr>
                </a:solidFill>
              </a:rPr>
              <a:t>a</a:t>
            </a:r>
            <a:r>
              <a:rPr lang="en-GB" sz="2400" dirty="0">
                <a:solidFill>
                  <a:schemeClr val="accent1">
                    <a:lumMod val="50000"/>
                  </a:schemeClr>
                </a:solidFill>
              </a:rPr>
              <a:t> </a:t>
            </a:r>
          </a:p>
        </p:txBody>
      </p:sp>
      <p:sp>
        <p:nvSpPr>
          <p:cNvPr id="12" name="Rounded Rectangular Callout 8">
            <a:extLst>
              <a:ext uri="{FF2B5EF4-FFF2-40B4-BE49-F238E27FC236}">
                <a16:creationId xmlns:a16="http://schemas.microsoft.com/office/drawing/2014/main" id="{B2F5A4A6-2FF1-4771-AFAA-3EA4DA101D11}"/>
              </a:ext>
            </a:extLst>
          </p:cNvPr>
          <p:cNvSpPr/>
          <p:nvPr/>
        </p:nvSpPr>
        <p:spPr>
          <a:xfrm>
            <a:off x="9179249" y="472320"/>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is one mark for each item.</a:t>
            </a:r>
          </a:p>
        </p:txBody>
      </p:sp>
    </p:spTree>
    <p:extLst>
      <p:ext uri="{BB962C8B-B14F-4D97-AF65-F5344CB8AC3E}">
        <p14:creationId xmlns:p14="http://schemas.microsoft.com/office/powerpoint/2010/main" val="32549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P spid="10" grpId="0"/>
      <p:bldP spid="11"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D: Speaking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10197300" cy="1353832"/>
          </a:xfrm>
          <a:prstGeom prst="rect">
            <a:avLst/>
          </a:prstGeom>
        </p:spPr>
        <p:txBody>
          <a:bodyPr wrap="square">
            <a:spAutoFit/>
          </a:bodyPr>
          <a:lstStyle/>
          <a:p>
            <a:pPr>
              <a:lnSpc>
                <a:spcPct val="107000"/>
              </a:lnSpc>
              <a:spcAft>
                <a:spcPts val="0"/>
              </a:spcAft>
            </a:pPr>
            <a:r>
              <a:rPr lang="en-GB" sz="2000" b="1" dirty="0">
                <a:solidFill>
                  <a:srgbClr val="115076"/>
                </a:solidFill>
              </a:rPr>
              <a:t>PART B (VERB FORMS, DIRECT OBJECT PRONOUNS &amp; WORD ORDER)</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Say the </a:t>
            </a:r>
            <a:r>
              <a:rPr lang="en-GB" sz="2000" b="1" dirty="0">
                <a:solidFill>
                  <a:srgbClr val="115076"/>
                </a:solidFill>
              </a:rPr>
              <a:t>Spanish</a:t>
            </a:r>
            <a:r>
              <a:rPr lang="en-GB" sz="2000" dirty="0">
                <a:solidFill>
                  <a:srgbClr val="115076"/>
                </a:solidFill>
              </a:rPr>
              <a:t> for the English in brackets. The clues tell you which </a:t>
            </a:r>
            <a:r>
              <a:rPr lang="en-GB" sz="2000" b="1" dirty="0">
                <a:solidFill>
                  <a:srgbClr val="115076"/>
                </a:solidFill>
              </a:rPr>
              <a:t>verb</a:t>
            </a:r>
            <a:r>
              <a:rPr lang="en-GB" sz="2000" dirty="0">
                <a:solidFill>
                  <a:srgbClr val="115076"/>
                </a:solidFill>
              </a:rPr>
              <a:t> to use.</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2772041731"/>
              </p:ext>
            </p:extLst>
          </p:nvPr>
        </p:nvGraphicFramePr>
        <p:xfrm>
          <a:off x="470741" y="3252767"/>
          <a:ext cx="11250517" cy="2396871"/>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El abogado ________   __________ . (leaves him)</a:t>
                      </a: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leave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dejar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him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lo</a:t>
                      </a: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Marcela y Ana  __________ __________  (describe her).</a:t>
                      </a: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describe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describir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2756487" y="3907818"/>
            <a:ext cx="783771" cy="461665"/>
          </a:xfrm>
          <a:prstGeom prst="rect">
            <a:avLst/>
          </a:prstGeom>
          <a:noFill/>
        </p:spPr>
        <p:txBody>
          <a:bodyPr wrap="square" rtlCol="0">
            <a:spAutoFit/>
          </a:bodyPr>
          <a:lstStyle/>
          <a:p>
            <a:pPr algn="l"/>
            <a:r>
              <a:rPr lang="en-GB" sz="2000" b="1" dirty="0">
                <a:solidFill>
                  <a:schemeClr val="accent1">
                    <a:lumMod val="50000"/>
                  </a:schemeClr>
                </a:solidFill>
              </a:rPr>
              <a:t>lo</a:t>
            </a:r>
            <a:r>
              <a:rPr lang="en-GB" sz="2400" dirty="0">
                <a:solidFill>
                  <a:schemeClr val="accent1">
                    <a:lumMod val="50000"/>
                  </a:schemeClr>
                </a:solidFill>
              </a:rPr>
              <a:t> </a:t>
            </a:r>
          </a:p>
        </p:txBody>
      </p:sp>
      <p:sp>
        <p:nvSpPr>
          <p:cNvPr id="16" name="TextBox 15">
            <a:extLst>
              <a:ext uri="{FF2B5EF4-FFF2-40B4-BE49-F238E27FC236}">
                <a16:creationId xmlns:a16="http://schemas.microsoft.com/office/drawing/2014/main" id="{631A1F4E-5F30-4549-921C-B31162CC30D1}"/>
              </a:ext>
            </a:extLst>
          </p:cNvPr>
          <p:cNvSpPr txBox="1"/>
          <p:nvPr/>
        </p:nvSpPr>
        <p:spPr>
          <a:xfrm>
            <a:off x="3264235" y="4855647"/>
            <a:ext cx="789301" cy="461665"/>
          </a:xfrm>
          <a:prstGeom prst="rect">
            <a:avLst/>
          </a:prstGeom>
          <a:noFill/>
        </p:spPr>
        <p:txBody>
          <a:bodyPr wrap="square" rtlCol="0">
            <a:spAutoFit/>
          </a:bodyPr>
          <a:lstStyle/>
          <a:p>
            <a:pPr algn="l"/>
            <a:r>
              <a:rPr lang="en-GB" sz="2000" b="1" dirty="0">
                <a:solidFill>
                  <a:schemeClr val="accent1">
                    <a:lumMod val="50000"/>
                  </a:schemeClr>
                </a:solidFill>
              </a:rPr>
              <a:t>la</a:t>
            </a:r>
            <a:r>
              <a:rPr lang="en-GB" sz="2400" dirty="0">
                <a:solidFill>
                  <a:schemeClr val="accent1">
                    <a:lumMod val="50000"/>
                  </a:schemeClr>
                </a:solidFill>
              </a:rPr>
              <a:t> </a:t>
            </a:r>
          </a:p>
        </p:txBody>
      </p:sp>
      <p:sp>
        <p:nvSpPr>
          <p:cNvPr id="17" name="TextBox 16">
            <a:extLst>
              <a:ext uri="{FF2B5EF4-FFF2-40B4-BE49-F238E27FC236}">
                <a16:creationId xmlns:a16="http://schemas.microsoft.com/office/drawing/2014/main" id="{F7A9B321-D453-4040-B9E3-0B17AECF0B37}"/>
              </a:ext>
            </a:extLst>
          </p:cNvPr>
          <p:cNvSpPr txBox="1"/>
          <p:nvPr/>
        </p:nvSpPr>
        <p:spPr>
          <a:xfrm>
            <a:off x="4231732" y="4817928"/>
            <a:ext cx="1606359" cy="461665"/>
          </a:xfrm>
          <a:prstGeom prst="rect">
            <a:avLst/>
          </a:prstGeom>
          <a:noFill/>
        </p:spPr>
        <p:txBody>
          <a:bodyPr wrap="square" rtlCol="0">
            <a:spAutoFit/>
          </a:bodyPr>
          <a:lstStyle/>
          <a:p>
            <a:pPr algn="l"/>
            <a:r>
              <a:rPr lang="en-GB" sz="2000" b="1" dirty="0" err="1">
                <a:solidFill>
                  <a:schemeClr val="accent1">
                    <a:lumMod val="50000"/>
                  </a:schemeClr>
                </a:solidFill>
              </a:rPr>
              <a:t>describen</a:t>
            </a:r>
            <a:r>
              <a:rPr lang="en-GB" sz="2400" dirty="0">
                <a:solidFill>
                  <a:schemeClr val="accent1">
                    <a:lumMod val="50000"/>
                  </a:schemeClr>
                </a:solidFill>
              </a:rPr>
              <a:t> </a:t>
            </a:r>
          </a:p>
        </p:txBody>
      </p:sp>
      <p:sp>
        <p:nvSpPr>
          <p:cNvPr id="10" name="TextBox 9">
            <a:extLst>
              <a:ext uri="{FF2B5EF4-FFF2-40B4-BE49-F238E27FC236}">
                <a16:creationId xmlns:a16="http://schemas.microsoft.com/office/drawing/2014/main" id="{1FC75BC2-4EF4-442F-A69B-894084F040F1}"/>
              </a:ext>
            </a:extLst>
          </p:cNvPr>
          <p:cNvSpPr txBox="1"/>
          <p:nvPr/>
        </p:nvSpPr>
        <p:spPr>
          <a:xfrm>
            <a:off x="3952654" y="3891652"/>
            <a:ext cx="1281050" cy="461665"/>
          </a:xfrm>
          <a:prstGeom prst="rect">
            <a:avLst/>
          </a:prstGeom>
          <a:noFill/>
        </p:spPr>
        <p:txBody>
          <a:bodyPr wrap="square" rtlCol="0">
            <a:spAutoFit/>
          </a:bodyPr>
          <a:lstStyle/>
          <a:p>
            <a:pPr algn="l"/>
            <a:r>
              <a:rPr lang="en-GB" sz="2000" b="1" dirty="0" err="1">
                <a:solidFill>
                  <a:schemeClr val="accent1">
                    <a:lumMod val="50000"/>
                  </a:schemeClr>
                </a:solidFill>
              </a:rPr>
              <a:t>deja</a:t>
            </a:r>
            <a:r>
              <a:rPr lang="en-GB" sz="2000" b="1" dirty="0">
                <a:solidFill>
                  <a:schemeClr val="accent1">
                    <a:lumMod val="50000"/>
                  </a:schemeClr>
                </a:solidFill>
              </a:rPr>
              <a:t> </a:t>
            </a:r>
            <a:r>
              <a:rPr lang="en-GB" sz="2400" dirty="0">
                <a:solidFill>
                  <a:schemeClr val="accent1">
                    <a:lumMod val="50000"/>
                  </a:schemeClr>
                </a:solidFill>
              </a:rPr>
              <a:t> </a:t>
            </a:r>
          </a:p>
        </p:txBody>
      </p:sp>
      <p:sp>
        <p:nvSpPr>
          <p:cNvPr id="11" name="Rounded Rectangular Callout 13">
            <a:extLst>
              <a:ext uri="{FF2B5EF4-FFF2-40B4-BE49-F238E27FC236}">
                <a16:creationId xmlns:a16="http://schemas.microsoft.com/office/drawing/2014/main" id="{31BF2C9B-633D-4C1B-8AED-55D67A7391E1}"/>
              </a:ext>
            </a:extLst>
          </p:cNvPr>
          <p:cNvSpPr/>
          <p:nvPr/>
        </p:nvSpPr>
        <p:spPr>
          <a:xfrm>
            <a:off x="9156356" y="89262"/>
            <a:ext cx="2713047" cy="1486194"/>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There is one mark for each item (0.5 for each correct </a:t>
            </a:r>
            <a:r>
              <a:rPr lang="en-GB"/>
              <a:t>word</a:t>
            </a:r>
            <a:r>
              <a:rPr lang="en-GB" smtClean="0"/>
              <a:t>).</a:t>
            </a:r>
            <a:endParaRPr lang="en-GB" dirty="0"/>
          </a:p>
          <a:p>
            <a:pPr algn="ctr"/>
            <a:endParaRPr lang="en-GB" dirty="0"/>
          </a:p>
        </p:txBody>
      </p:sp>
    </p:spTree>
    <p:extLst>
      <p:ext uri="{BB962C8B-B14F-4D97-AF65-F5344CB8AC3E}">
        <p14:creationId xmlns:p14="http://schemas.microsoft.com/office/powerpoint/2010/main" val="22206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0"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D: Speaking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10197300" cy="1683153"/>
          </a:xfrm>
          <a:prstGeom prst="rect">
            <a:avLst/>
          </a:prstGeom>
        </p:spPr>
        <p:txBody>
          <a:bodyPr wrap="square">
            <a:spAutoFit/>
          </a:bodyPr>
          <a:lstStyle/>
          <a:p>
            <a:pPr>
              <a:lnSpc>
                <a:spcPct val="107000"/>
              </a:lnSpc>
              <a:spcAft>
                <a:spcPts val="0"/>
              </a:spcAft>
            </a:pPr>
            <a:r>
              <a:rPr lang="en-GB" sz="2000" b="1" dirty="0">
                <a:solidFill>
                  <a:srgbClr val="115076"/>
                </a:solidFill>
              </a:rPr>
              <a:t>PART C (PAST)</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Say the </a:t>
            </a:r>
            <a:r>
              <a:rPr lang="en-GB" sz="2000" b="1" dirty="0">
                <a:solidFill>
                  <a:srgbClr val="115076"/>
                </a:solidFill>
              </a:rPr>
              <a:t>Spanish</a:t>
            </a:r>
            <a:r>
              <a:rPr lang="en-GB" sz="2000" dirty="0">
                <a:solidFill>
                  <a:srgbClr val="115076"/>
                </a:solidFill>
              </a:rPr>
              <a:t> for the English in brackets, using the </a:t>
            </a:r>
            <a:r>
              <a:rPr lang="en-GB" sz="2000" b="1" dirty="0">
                <a:solidFill>
                  <a:srgbClr val="115076"/>
                </a:solidFill>
              </a:rPr>
              <a:t>past tense (</a:t>
            </a:r>
            <a:r>
              <a:rPr lang="en-GB" sz="2000" b="1" dirty="0" err="1">
                <a:solidFill>
                  <a:srgbClr val="115076"/>
                </a:solidFill>
              </a:rPr>
              <a:t>preterite</a:t>
            </a:r>
            <a:r>
              <a:rPr lang="en-GB" sz="2000" b="1" dirty="0">
                <a:solidFill>
                  <a:srgbClr val="115076"/>
                </a:solidFill>
              </a:rPr>
              <a:t>) form </a:t>
            </a:r>
            <a:r>
              <a:rPr lang="en-GB" sz="2000" dirty="0">
                <a:solidFill>
                  <a:srgbClr val="115076"/>
                </a:solidFill>
              </a:rPr>
              <a:t>of the verb. The clues tell you which </a:t>
            </a:r>
            <a:r>
              <a:rPr lang="en-GB" sz="2000" b="1" dirty="0">
                <a:solidFill>
                  <a:srgbClr val="115076"/>
                </a:solidFill>
              </a:rPr>
              <a:t>verb</a:t>
            </a:r>
            <a:r>
              <a:rPr lang="en-GB" sz="2000" dirty="0">
                <a:solidFill>
                  <a:srgbClr val="115076"/>
                </a:solidFill>
              </a:rPr>
              <a:t> to use.</a:t>
            </a:r>
          </a:p>
          <a:p>
            <a:pPr>
              <a:lnSpc>
                <a:spcPct val="107000"/>
              </a:lnSpc>
              <a:spcAft>
                <a:spcPts val="0"/>
              </a:spcAft>
            </a:pP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817850388"/>
              </p:ext>
            </p:extLst>
          </p:nvPr>
        </p:nvGraphicFramePr>
        <p:xfrm>
          <a:off x="470741" y="3252767"/>
          <a:ext cx="11250517" cy="2396871"/>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___________ un gesto. (he made)</a:t>
                      </a: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do, to make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hacer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  __________  </a:t>
                      </a:r>
                      <a:r>
                        <a:rPr lang="de-DE" sz="2000" b="0">
                          <a:solidFill>
                            <a:srgbClr val="115076"/>
                          </a:solidFill>
                          <a:effectLst/>
                        </a:rPr>
                        <a:t>el </a:t>
                      </a:r>
                      <a:r>
                        <a:rPr lang="de-DE" sz="2000" b="0" smtClean="0">
                          <a:solidFill>
                            <a:srgbClr val="115076"/>
                          </a:solidFill>
                          <a:effectLst/>
                        </a:rPr>
                        <a:t>plato. </a:t>
                      </a:r>
                      <a:r>
                        <a:rPr lang="de-DE" sz="2000" b="0" dirty="0">
                          <a:solidFill>
                            <a:srgbClr val="115076"/>
                          </a:solidFill>
                          <a:effectLst/>
                        </a:rPr>
                        <a:t>(you </a:t>
                      </a:r>
                      <a:r>
                        <a:rPr lang="de-DE" sz="2000" b="0">
                          <a:solidFill>
                            <a:srgbClr val="115076"/>
                          </a:solidFill>
                          <a:effectLst/>
                        </a:rPr>
                        <a:t>took</a:t>
                      </a:r>
                      <a:r>
                        <a:rPr lang="de-DE" sz="2000" b="0" smtClean="0">
                          <a:solidFill>
                            <a:srgbClr val="115076"/>
                          </a:solidFill>
                          <a:effectLst/>
                        </a:rPr>
                        <a:t>)</a:t>
                      </a:r>
                      <a:endParaRPr lang="de-DE" sz="2000" b="0" dirty="0">
                        <a:solidFill>
                          <a:srgbClr val="115076"/>
                        </a:solidFill>
                        <a:effectLst/>
                      </a:endParaRP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take, taking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coger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1429860" y="3884908"/>
            <a:ext cx="783771" cy="461665"/>
          </a:xfrm>
          <a:prstGeom prst="rect">
            <a:avLst/>
          </a:prstGeom>
          <a:noFill/>
        </p:spPr>
        <p:txBody>
          <a:bodyPr wrap="square" rtlCol="0">
            <a:spAutoFit/>
          </a:bodyPr>
          <a:lstStyle/>
          <a:p>
            <a:pPr algn="l"/>
            <a:r>
              <a:rPr lang="en-GB" sz="2000" b="1" smtClean="0">
                <a:solidFill>
                  <a:schemeClr val="accent1">
                    <a:lumMod val="50000"/>
                  </a:schemeClr>
                </a:solidFill>
              </a:rPr>
              <a:t>Hizo</a:t>
            </a:r>
            <a:r>
              <a:rPr lang="en-GB" sz="2400" smtClean="0">
                <a:solidFill>
                  <a:schemeClr val="accent1">
                    <a:lumMod val="50000"/>
                  </a:schemeClr>
                </a:solidFill>
              </a:rPr>
              <a:t> </a:t>
            </a:r>
            <a:endParaRPr lang="en-GB" sz="2400" dirty="0">
              <a:solidFill>
                <a:schemeClr val="accent1">
                  <a:lumMod val="50000"/>
                </a:schemeClr>
              </a:solidFill>
            </a:endParaRPr>
          </a:p>
        </p:txBody>
      </p:sp>
      <p:sp>
        <p:nvSpPr>
          <p:cNvPr id="17" name="TextBox 16">
            <a:extLst>
              <a:ext uri="{FF2B5EF4-FFF2-40B4-BE49-F238E27FC236}">
                <a16:creationId xmlns:a16="http://schemas.microsoft.com/office/drawing/2014/main" id="{F7A9B321-D453-4040-B9E3-0B17AECF0B37}"/>
              </a:ext>
            </a:extLst>
          </p:cNvPr>
          <p:cNvSpPr txBox="1"/>
          <p:nvPr/>
        </p:nvSpPr>
        <p:spPr>
          <a:xfrm>
            <a:off x="1182423" y="4873731"/>
            <a:ext cx="1606359" cy="461665"/>
          </a:xfrm>
          <a:prstGeom prst="rect">
            <a:avLst/>
          </a:prstGeom>
          <a:noFill/>
        </p:spPr>
        <p:txBody>
          <a:bodyPr wrap="square" rtlCol="0">
            <a:spAutoFit/>
          </a:bodyPr>
          <a:lstStyle/>
          <a:p>
            <a:pPr algn="l"/>
            <a:r>
              <a:rPr lang="en-GB" sz="2000" b="1" smtClean="0">
                <a:solidFill>
                  <a:schemeClr val="accent1">
                    <a:lumMod val="50000"/>
                  </a:schemeClr>
                </a:solidFill>
              </a:rPr>
              <a:t>Cogiste</a:t>
            </a:r>
            <a:r>
              <a:rPr lang="en-GB" sz="2400" smtClean="0">
                <a:solidFill>
                  <a:schemeClr val="accent1">
                    <a:lumMod val="50000"/>
                  </a:schemeClr>
                </a:solidFill>
              </a:rPr>
              <a:t> </a:t>
            </a:r>
            <a:endParaRPr lang="en-GB" sz="2400" dirty="0">
              <a:solidFill>
                <a:schemeClr val="accent1">
                  <a:lumMod val="50000"/>
                </a:schemeClr>
              </a:solidFill>
            </a:endParaRPr>
          </a:p>
        </p:txBody>
      </p:sp>
      <p:sp>
        <p:nvSpPr>
          <p:cNvPr id="11" name="Rounded Rectangular Callout 8">
            <a:extLst>
              <a:ext uri="{FF2B5EF4-FFF2-40B4-BE49-F238E27FC236}">
                <a16:creationId xmlns:a16="http://schemas.microsoft.com/office/drawing/2014/main" id="{3E92D376-DF83-49D5-BD94-822DA846039E}"/>
              </a:ext>
            </a:extLst>
          </p:cNvPr>
          <p:cNvSpPr/>
          <p:nvPr/>
        </p:nvSpPr>
        <p:spPr>
          <a:xfrm>
            <a:off x="9279977" y="32403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1456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D: Speaking - Grammar</a:t>
            </a:r>
          </a:p>
        </p:txBody>
      </p:sp>
      <p:sp>
        <p:nvSpPr>
          <p:cNvPr id="36" name="Rectangle 35">
            <a:extLst>
              <a:ext uri="{FF2B5EF4-FFF2-40B4-BE49-F238E27FC236}">
                <a16:creationId xmlns:a16="http://schemas.microsoft.com/office/drawing/2014/main" id="{9A2F19A2-E0D5-4C43-9118-4C8F31072B63}"/>
              </a:ext>
            </a:extLst>
          </p:cNvPr>
          <p:cNvSpPr/>
          <p:nvPr/>
        </p:nvSpPr>
        <p:spPr>
          <a:xfrm>
            <a:off x="944312" y="1408482"/>
            <a:ext cx="10197300" cy="1054648"/>
          </a:xfrm>
          <a:prstGeom prst="rect">
            <a:avLst/>
          </a:prstGeom>
        </p:spPr>
        <p:txBody>
          <a:bodyPr wrap="square">
            <a:spAutoFit/>
          </a:bodyPr>
          <a:lstStyle/>
          <a:p>
            <a:pPr>
              <a:lnSpc>
                <a:spcPct val="107000"/>
              </a:lnSpc>
              <a:spcAft>
                <a:spcPts val="0"/>
              </a:spcAft>
            </a:pPr>
            <a:r>
              <a:rPr lang="en-GB" sz="2000" b="1" dirty="0">
                <a:solidFill>
                  <a:srgbClr val="115076"/>
                </a:solidFill>
              </a:rPr>
              <a:t>PART D (VERB FORMS &amp; NEGATION)</a:t>
            </a:r>
          </a:p>
          <a:p>
            <a:pPr>
              <a:lnSpc>
                <a:spcPct val="107000"/>
              </a:lnSpc>
              <a:spcAft>
                <a:spcPts val="0"/>
              </a:spcAft>
            </a:pPr>
            <a:endParaRPr lang="en-GB" sz="2000" dirty="0">
              <a:solidFill>
                <a:srgbClr val="115076"/>
              </a:solidFill>
            </a:endParaRPr>
          </a:p>
          <a:p>
            <a:pPr>
              <a:lnSpc>
                <a:spcPct val="107000"/>
              </a:lnSpc>
              <a:spcAft>
                <a:spcPts val="0"/>
              </a:spcAft>
            </a:pPr>
            <a:r>
              <a:rPr lang="en-GB" sz="2000" dirty="0">
                <a:solidFill>
                  <a:srgbClr val="115076"/>
                </a:solidFill>
              </a:rPr>
              <a:t>Say the </a:t>
            </a:r>
            <a:r>
              <a:rPr lang="en-GB" sz="2000" b="1" dirty="0">
                <a:solidFill>
                  <a:srgbClr val="115076"/>
                </a:solidFill>
              </a:rPr>
              <a:t>Spanish</a:t>
            </a:r>
            <a:r>
              <a:rPr lang="en-GB" sz="2000" dirty="0">
                <a:solidFill>
                  <a:srgbClr val="115076"/>
                </a:solidFill>
              </a:rPr>
              <a:t> for the English in brackets. The clues tell you which </a:t>
            </a:r>
            <a:r>
              <a:rPr lang="en-GB" sz="2000" b="1" dirty="0">
                <a:solidFill>
                  <a:srgbClr val="115076"/>
                </a:solidFill>
              </a:rPr>
              <a:t>verb </a:t>
            </a:r>
            <a:r>
              <a:rPr lang="en-GB" sz="2000" dirty="0">
                <a:solidFill>
                  <a:srgbClr val="115076"/>
                </a:solidFill>
              </a:rPr>
              <a:t>to use.</a:t>
            </a:r>
            <a:endParaRPr lang="en-GB" dirty="0">
              <a:solidFill>
                <a:srgbClr val="115076"/>
              </a:solidFill>
              <a:ea typeface="SimSu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77A9D96-AA90-4F97-9227-EDA57B79FDB7}"/>
              </a:ext>
            </a:extLst>
          </p:cNvPr>
          <p:cNvGraphicFramePr>
            <a:graphicFrameLocks noGrp="1"/>
          </p:cNvGraphicFramePr>
          <p:nvPr>
            <p:extLst>
              <p:ext uri="{D42A27DB-BD31-4B8C-83A1-F6EECF244321}">
                <p14:modId xmlns:p14="http://schemas.microsoft.com/office/powerpoint/2010/main" val="1217858162"/>
              </p:ext>
            </p:extLst>
          </p:nvPr>
        </p:nvGraphicFramePr>
        <p:xfrm>
          <a:off x="470741" y="3252767"/>
          <a:ext cx="11250517" cy="2396871"/>
        </p:xfrm>
        <a:graphic>
          <a:graphicData uri="http://schemas.openxmlformats.org/drawingml/2006/table">
            <a:tbl>
              <a:tblPr firstRow="1" firstCol="1" bandRow="1">
                <a:tableStyleId>{5C22544A-7EE6-4342-B048-85BDC9FD1C3A}</a:tableStyleId>
              </a:tblPr>
              <a:tblGrid>
                <a:gridCol w="439661">
                  <a:extLst>
                    <a:ext uri="{9D8B030D-6E8A-4147-A177-3AD203B41FA5}">
                      <a16:colId xmlns:a16="http://schemas.microsoft.com/office/drawing/2014/main" val="1625715763"/>
                    </a:ext>
                  </a:extLst>
                </a:gridCol>
                <a:gridCol w="7549428">
                  <a:extLst>
                    <a:ext uri="{9D8B030D-6E8A-4147-A177-3AD203B41FA5}">
                      <a16:colId xmlns:a16="http://schemas.microsoft.com/office/drawing/2014/main" val="984238457"/>
                    </a:ext>
                  </a:extLst>
                </a:gridCol>
                <a:gridCol w="3261428">
                  <a:extLst>
                    <a:ext uri="{9D8B030D-6E8A-4147-A177-3AD203B41FA5}">
                      <a16:colId xmlns:a16="http://schemas.microsoft.com/office/drawing/2014/main" val="2515648349"/>
                    </a:ext>
                  </a:extLst>
                </a:gridCol>
              </a:tblGrid>
              <a:tr h="440055">
                <a:tc>
                  <a:txBody>
                    <a:bodyPr/>
                    <a:lstStyle/>
                    <a:p>
                      <a:pPr>
                        <a:lnSpc>
                          <a:spcPct val="107000"/>
                        </a:lnSpc>
                        <a:spcAft>
                          <a:spcPts val="0"/>
                        </a:spcAft>
                      </a:pP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Clues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139076"/>
                  </a:ext>
                </a:extLst>
              </a:tr>
              <a:tr h="440055">
                <a:tc>
                  <a:txBody>
                    <a:bodyPr/>
                    <a:lstStyle/>
                    <a:p>
                      <a:pPr>
                        <a:lnSpc>
                          <a:spcPct val="107000"/>
                        </a:lnSpc>
                        <a:spcAft>
                          <a:spcPts val="0"/>
                        </a:spcAft>
                      </a:pPr>
                      <a:r>
                        <a:rPr lang="en-GB" sz="2000" b="0">
                          <a:solidFill>
                            <a:srgbClr val="115076"/>
                          </a:solidFill>
                          <a:effectLst/>
                        </a:rPr>
                        <a:t>1.</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_________________ en la clase. (they do not talk)</a:t>
                      </a:r>
                    </a:p>
                    <a:p>
                      <a:pPr>
                        <a:lnSpc>
                          <a:spcPct val="107000"/>
                        </a:lnSpc>
                        <a:spcAft>
                          <a:spcPts val="0"/>
                        </a:spcAft>
                      </a:pP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talk, talking =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hablar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b="1"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003176"/>
                  </a:ext>
                </a:extLst>
              </a:tr>
              <a:tr h="426085">
                <a:tc>
                  <a:txBody>
                    <a:bodyPr/>
                    <a:lstStyle/>
                    <a:p>
                      <a:pPr>
                        <a:lnSpc>
                          <a:spcPct val="107000"/>
                        </a:lnSpc>
                        <a:spcAft>
                          <a:spcPts val="0"/>
                        </a:spcAft>
                      </a:pPr>
                      <a:r>
                        <a:rPr lang="en-GB" sz="2000" b="0">
                          <a:solidFill>
                            <a:srgbClr val="115076"/>
                          </a:solidFill>
                          <a:effectLst/>
                        </a:rPr>
                        <a:t>2.</a:t>
                      </a:r>
                      <a:endParaRPr lang="en-GB" sz="2000" b="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endParaRPr lang="de-DE" sz="2000" b="0" dirty="0">
                        <a:solidFill>
                          <a:srgbClr val="115076"/>
                        </a:solidFill>
                        <a:effectLst/>
                      </a:endParaRPr>
                    </a:p>
                    <a:p>
                      <a:pPr>
                        <a:lnSpc>
                          <a:spcPct val="107000"/>
                        </a:lnSpc>
                        <a:spcAft>
                          <a:spcPts val="0"/>
                        </a:spcAft>
                      </a:pPr>
                      <a:r>
                        <a:rPr lang="de-DE" sz="2000" b="0" dirty="0">
                          <a:solidFill>
                            <a:srgbClr val="115076"/>
                          </a:solidFill>
                          <a:effectLst/>
                        </a:rPr>
                        <a:t>  ________________  el coche. (I stop).</a:t>
                      </a:r>
                    </a:p>
                    <a:p>
                      <a:pPr>
                        <a:lnSpc>
                          <a:spcPct val="107000"/>
                        </a:lnSpc>
                        <a:spcAft>
                          <a:spcPts val="0"/>
                        </a:spcAft>
                      </a:pPr>
                      <a:r>
                        <a:rPr lang="de-DE" sz="2000" b="0" dirty="0">
                          <a:solidFill>
                            <a:srgbClr val="115076"/>
                          </a:solidFill>
                          <a:effectLst/>
                        </a:rPr>
                        <a:t>	</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take, taking = </a:t>
                      </a:r>
                      <a:r>
                        <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coger</a:t>
                      </a:r>
                      <a:endParaRPr lang="en-GB" sz="2000" b="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823362"/>
                  </a:ext>
                </a:extLst>
              </a:tr>
            </a:tbl>
          </a:graphicData>
        </a:graphic>
      </p:graphicFrame>
      <p:sp>
        <p:nvSpPr>
          <p:cNvPr id="7" name="TextBox 6">
            <a:extLst>
              <a:ext uri="{FF2B5EF4-FFF2-40B4-BE49-F238E27FC236}">
                <a16:creationId xmlns:a16="http://schemas.microsoft.com/office/drawing/2014/main" id="{91AEFF0F-7BCE-4782-9A95-3DC87EB5E12A}"/>
              </a:ext>
            </a:extLst>
          </p:cNvPr>
          <p:cNvSpPr txBox="1"/>
          <p:nvPr/>
        </p:nvSpPr>
        <p:spPr>
          <a:xfrm>
            <a:off x="1377853" y="3821051"/>
            <a:ext cx="1606358" cy="461665"/>
          </a:xfrm>
          <a:prstGeom prst="rect">
            <a:avLst/>
          </a:prstGeom>
          <a:noFill/>
        </p:spPr>
        <p:txBody>
          <a:bodyPr wrap="square" rtlCol="0">
            <a:spAutoFit/>
          </a:bodyPr>
          <a:lstStyle/>
          <a:p>
            <a:pPr algn="l"/>
            <a:r>
              <a:rPr lang="en-GB" sz="2000" b="1" dirty="0">
                <a:solidFill>
                  <a:schemeClr val="accent1">
                    <a:lumMod val="50000"/>
                  </a:schemeClr>
                </a:solidFill>
              </a:rPr>
              <a:t>No </a:t>
            </a:r>
            <a:r>
              <a:rPr lang="en-GB" sz="2000" b="1" dirty="0" err="1">
                <a:solidFill>
                  <a:schemeClr val="accent1">
                    <a:lumMod val="50000"/>
                  </a:schemeClr>
                </a:solidFill>
              </a:rPr>
              <a:t>hablan</a:t>
            </a:r>
            <a:r>
              <a:rPr lang="en-GB" sz="2400" dirty="0">
                <a:solidFill>
                  <a:schemeClr val="accent1">
                    <a:lumMod val="50000"/>
                  </a:schemeClr>
                </a:solidFill>
              </a:rPr>
              <a:t> </a:t>
            </a:r>
          </a:p>
        </p:txBody>
      </p:sp>
      <p:sp>
        <p:nvSpPr>
          <p:cNvPr id="17" name="TextBox 16">
            <a:extLst>
              <a:ext uri="{FF2B5EF4-FFF2-40B4-BE49-F238E27FC236}">
                <a16:creationId xmlns:a16="http://schemas.microsoft.com/office/drawing/2014/main" id="{F7A9B321-D453-4040-B9E3-0B17AECF0B37}"/>
              </a:ext>
            </a:extLst>
          </p:cNvPr>
          <p:cNvSpPr txBox="1"/>
          <p:nvPr/>
        </p:nvSpPr>
        <p:spPr>
          <a:xfrm>
            <a:off x="1510522" y="4841521"/>
            <a:ext cx="1606359" cy="461665"/>
          </a:xfrm>
          <a:prstGeom prst="rect">
            <a:avLst/>
          </a:prstGeom>
          <a:noFill/>
        </p:spPr>
        <p:txBody>
          <a:bodyPr wrap="square" rtlCol="0">
            <a:spAutoFit/>
          </a:bodyPr>
          <a:lstStyle/>
          <a:p>
            <a:pPr algn="l"/>
            <a:r>
              <a:rPr lang="en-GB" sz="2000" b="1" dirty="0">
                <a:solidFill>
                  <a:schemeClr val="accent1">
                    <a:lumMod val="50000"/>
                  </a:schemeClr>
                </a:solidFill>
              </a:rPr>
              <a:t>Paro</a:t>
            </a:r>
            <a:r>
              <a:rPr lang="en-GB" sz="2400" dirty="0">
                <a:solidFill>
                  <a:schemeClr val="accent1">
                    <a:lumMod val="50000"/>
                  </a:schemeClr>
                </a:solidFill>
              </a:rPr>
              <a:t> </a:t>
            </a:r>
          </a:p>
        </p:txBody>
      </p:sp>
      <p:sp>
        <p:nvSpPr>
          <p:cNvPr id="8" name="Rounded Rectangular Callout 8">
            <a:extLst>
              <a:ext uri="{FF2B5EF4-FFF2-40B4-BE49-F238E27FC236}">
                <a16:creationId xmlns:a16="http://schemas.microsoft.com/office/drawing/2014/main" id="{60377648-62F2-4DBC-B7F4-0945A4506DEC}"/>
              </a:ext>
            </a:extLst>
          </p:cNvPr>
          <p:cNvSpPr/>
          <p:nvPr/>
        </p:nvSpPr>
        <p:spPr>
          <a:xfrm>
            <a:off x="9057556" y="476299"/>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8014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424" y="1210610"/>
            <a:ext cx="11357810" cy="2462213"/>
          </a:xfrm>
          <a:prstGeom prst="rect">
            <a:avLst/>
          </a:prstGeom>
        </p:spPr>
        <p:txBody>
          <a:bodyPr wrap="square">
            <a:spAutoFit/>
          </a:bodyPr>
          <a:lstStyle/>
          <a:p>
            <a:r>
              <a:rPr lang="en-GB" sz="2000" b="1" dirty="0">
                <a:solidFill>
                  <a:srgbClr val="115076"/>
                </a:solidFill>
                <a:ea typeface="Times New Roman" panose="02020603050405020304" pitchFamily="18" charset="0"/>
                <a:cs typeface="Arial" panose="020B0604020202020204" pitchFamily="34" charset="0"/>
              </a:rPr>
              <a:t>PART B (DEFINITIONS)</a:t>
            </a:r>
          </a:p>
          <a:p>
            <a:r>
              <a:rPr lang="en-US" sz="2000" dirty="0">
                <a:solidFill>
                  <a:srgbClr val="115076"/>
                </a:solidFill>
              </a:rPr>
              <a:t>You will hear a </a:t>
            </a:r>
            <a:r>
              <a:rPr lang="en-US" sz="2000" b="1" dirty="0">
                <a:solidFill>
                  <a:srgbClr val="115076"/>
                </a:solidFill>
              </a:rPr>
              <a:t>short definition</a:t>
            </a:r>
            <a:r>
              <a:rPr lang="en-US" sz="2000" dirty="0">
                <a:solidFill>
                  <a:srgbClr val="115076"/>
                </a:solidFill>
              </a:rPr>
              <a:t> in Spanish. </a:t>
            </a:r>
          </a:p>
          <a:p>
            <a:r>
              <a:rPr lang="en-US" sz="2000" dirty="0">
                <a:solidFill>
                  <a:srgbClr val="115076"/>
                </a:solidFill>
              </a:rPr>
              <a:t>Put a </a:t>
            </a:r>
            <a:r>
              <a:rPr lang="en-US" sz="2000" b="1" dirty="0">
                <a:solidFill>
                  <a:srgbClr val="115076"/>
                </a:solidFill>
              </a:rPr>
              <a:t>cross (x)</a:t>
            </a:r>
            <a:r>
              <a:rPr lang="en-US" sz="2000" dirty="0">
                <a:solidFill>
                  <a:srgbClr val="115076"/>
                </a:solidFill>
              </a:rPr>
              <a:t> </a:t>
            </a:r>
            <a:r>
              <a:rPr lang="en-US" sz="2000" b="1" dirty="0">
                <a:solidFill>
                  <a:srgbClr val="115076"/>
                </a:solidFill>
              </a:rPr>
              <a:t>under the English word</a:t>
            </a:r>
            <a:r>
              <a:rPr lang="en-US" sz="2000" dirty="0">
                <a:solidFill>
                  <a:srgbClr val="115076"/>
                </a:solidFill>
              </a:rPr>
              <a:t> that </a:t>
            </a:r>
            <a:r>
              <a:rPr lang="en-US" sz="2000" b="1" dirty="0">
                <a:solidFill>
                  <a:srgbClr val="115076"/>
                </a:solidFill>
              </a:rPr>
              <a:t>best matches</a:t>
            </a:r>
            <a:r>
              <a:rPr lang="en-US" sz="2000" dirty="0">
                <a:solidFill>
                  <a:srgbClr val="115076"/>
                </a:solidFill>
              </a:rPr>
              <a:t> the Spanish definition that </a:t>
            </a:r>
            <a:r>
              <a:rPr lang="en-GB" sz="2000" dirty="0">
                <a:solidFill>
                  <a:srgbClr val="115076"/>
                </a:solidFill>
              </a:rPr>
              <a:t>you hear. </a:t>
            </a:r>
            <a:r>
              <a:rPr lang="en-US" sz="2000" dirty="0">
                <a:solidFill>
                  <a:srgbClr val="115076"/>
                </a:solidFill>
              </a:rPr>
              <a:t>You will hear each Spanish definition </a:t>
            </a:r>
            <a:r>
              <a:rPr lang="en-US" sz="2000" b="1" dirty="0">
                <a:solidFill>
                  <a:srgbClr val="115076"/>
                </a:solidFill>
              </a:rPr>
              <a:t>twice.</a:t>
            </a:r>
            <a:endParaRPr lang="en-GB" sz="2000" dirty="0">
              <a:solidFill>
                <a:srgbClr val="115076"/>
              </a:solidFill>
            </a:endParaRPr>
          </a:p>
          <a:p>
            <a:r>
              <a:rPr lang="en-GB" sz="2000" dirty="0">
                <a:solidFill>
                  <a:srgbClr val="115076"/>
                </a:solidFill>
              </a:rPr>
              <a:t> </a:t>
            </a:r>
          </a:p>
          <a:p>
            <a:r>
              <a:rPr lang="en-GB" b="1" dirty="0"/>
              <a:t/>
            </a:r>
            <a:br>
              <a:rPr lang="en-GB" b="1" dirty="0"/>
            </a:br>
            <a:r>
              <a:rPr lang="en-GB" b="1" dirty="0"/>
              <a:t/>
            </a:r>
            <a:br>
              <a:rPr lang="en-GB" b="1" dirty="0"/>
            </a:br>
            <a:endParaRPr lang="en-GB" dirty="0"/>
          </a:p>
        </p:txBody>
      </p:sp>
      <p:sp>
        <p:nvSpPr>
          <p:cNvPr id="9" name="Rounded Rectangular Callout 8"/>
          <p:cNvSpPr/>
          <p:nvPr/>
        </p:nvSpPr>
        <p:spPr>
          <a:xfrm>
            <a:off x="8990865" y="34882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graphicFrame>
        <p:nvGraphicFramePr>
          <p:cNvPr id="12" name="Table 11"/>
          <p:cNvGraphicFramePr>
            <a:graphicFrameLocks noGrp="1"/>
          </p:cNvGraphicFramePr>
          <p:nvPr>
            <p:extLst>
              <p:ext uri="{D42A27DB-BD31-4B8C-83A1-F6EECF244321}">
                <p14:modId xmlns:p14="http://schemas.microsoft.com/office/powerpoint/2010/main" val="2442831086"/>
              </p:ext>
            </p:extLst>
          </p:nvPr>
        </p:nvGraphicFramePr>
        <p:xfrm>
          <a:off x="513424" y="2640682"/>
          <a:ext cx="10920550" cy="167240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1306640">
                <a:tc rowSpan="2">
                  <a:txBody>
                    <a:bodyPr/>
                    <a:lstStyle/>
                    <a:p>
                      <a:pPr algn="ctr"/>
                      <a:endParaRPr lang="en-GB">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a:solidFill>
                            <a:srgbClr val="104F75"/>
                          </a:solidFill>
                        </a:rPr>
                        <a:t>once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err="1">
                          <a:solidFill>
                            <a:srgbClr val="104F75"/>
                          </a:solidFill>
                        </a:rPr>
                        <a:t>catorce</a:t>
                      </a: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err="1">
                          <a:solidFill>
                            <a:srgbClr val="104F75"/>
                          </a:solidFill>
                        </a:rPr>
                        <a:t>treinta</a:t>
                      </a: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err="1">
                          <a:solidFill>
                            <a:srgbClr val="104F75"/>
                          </a:solidFill>
                        </a:rPr>
                        <a:t>tres</a:t>
                      </a: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275082">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104F7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661218912"/>
              </p:ext>
            </p:extLst>
          </p:nvPr>
        </p:nvGraphicFramePr>
        <p:xfrm>
          <a:off x="513424" y="4311203"/>
          <a:ext cx="10920550" cy="198628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370840">
                <a:tc rowSpan="2">
                  <a:txBody>
                    <a:bodyPr/>
                    <a:lstStyle/>
                    <a:p>
                      <a:pPr algn="ctr"/>
                      <a:endParaRPr lang="en-GB" sz="180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b="0" dirty="0">
                        <a:solidFill>
                          <a:srgbClr val="104F75"/>
                        </a:solidFill>
                      </a:endParaRPr>
                    </a:p>
                    <a:p>
                      <a:pPr algn="ctr"/>
                      <a:endParaRPr lang="en-GB" sz="2000" b="0" dirty="0">
                        <a:solidFill>
                          <a:srgbClr val="104F75"/>
                        </a:solidFill>
                      </a:endParaRPr>
                    </a:p>
                    <a:p>
                      <a:pPr algn="ctr"/>
                      <a:r>
                        <a:rPr lang="en-GB" sz="2000" b="0" dirty="0">
                          <a:solidFill>
                            <a:srgbClr val="104F75"/>
                          </a:solidFill>
                        </a:rPr>
                        <a:t>responder</a:t>
                      </a:r>
                    </a:p>
                    <a:p>
                      <a:pPr algn="ctr"/>
                      <a:endParaRPr lang="en-GB" sz="2000" b="0" dirty="0">
                        <a:solidFill>
                          <a:srgbClr val="104F75"/>
                        </a:solidFill>
                      </a:endParaRPr>
                    </a:p>
                    <a:p>
                      <a:pPr algn="ct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err="1">
                          <a:solidFill>
                            <a:srgbClr val="104F75"/>
                          </a:solidFill>
                        </a:rPr>
                        <a:t>aprender</a:t>
                      </a: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err="1">
                          <a:solidFill>
                            <a:srgbClr val="104F75"/>
                          </a:solidFill>
                        </a:rPr>
                        <a:t>esconder</a:t>
                      </a: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dirty="0" err="1">
                          <a:solidFill>
                            <a:srgbClr val="104F75"/>
                          </a:solidFill>
                        </a:rPr>
                        <a:t>recoger</a:t>
                      </a:r>
                      <a:endParaRPr lang="en-GB" sz="2000" b="0" dirty="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370840">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sp>
        <p:nvSpPr>
          <p:cNvPr id="18" name="TextBox 17"/>
          <p:cNvSpPr txBox="1"/>
          <p:nvPr/>
        </p:nvSpPr>
        <p:spPr>
          <a:xfrm>
            <a:off x="2130595" y="5893016"/>
            <a:ext cx="547678"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19" name="TextBox 18"/>
          <p:cNvSpPr txBox="1"/>
          <p:nvPr/>
        </p:nvSpPr>
        <p:spPr>
          <a:xfrm>
            <a:off x="9987026" y="3918408"/>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20" name="Action Button: Custom 16">
            <a:hlinkClick r:id="" action="ppaction://noaction" highlightClick="1">
              <a:snd r:embed="rId3" name="1 Un número entre uno y diez.wav"/>
            </a:hlinkClick>
            <a:extLst>
              <a:ext uri="{FF2B5EF4-FFF2-40B4-BE49-F238E27FC236}">
                <a16:creationId xmlns:a16="http://schemas.microsoft.com/office/drawing/2014/main" id="{3B418770-1E72-B240-9307-3BBF955557C6}"/>
              </a:ext>
            </a:extLst>
          </p:cNvPr>
          <p:cNvSpPr/>
          <p:nvPr/>
        </p:nvSpPr>
        <p:spPr>
          <a:xfrm>
            <a:off x="631323" y="3113396"/>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21" name="Action Button: Custom 16">
            <a:hlinkClick r:id="" action="ppaction://noaction" highlightClick="1">
              <a:snd r:embed="rId4" name="2 Dar una respuesta a una pregunta.wav"/>
            </a:hlinkClick>
            <a:extLst>
              <a:ext uri="{FF2B5EF4-FFF2-40B4-BE49-F238E27FC236}">
                <a16:creationId xmlns:a16="http://schemas.microsoft.com/office/drawing/2014/main" id="{F18D09F0-0D24-5B4F-A26E-132DCCD8073A}"/>
              </a:ext>
            </a:extLst>
          </p:cNvPr>
          <p:cNvSpPr/>
          <p:nvPr/>
        </p:nvSpPr>
        <p:spPr>
          <a:xfrm>
            <a:off x="629551" y="4908090"/>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pic>
        <p:nvPicPr>
          <p:cNvPr id="16" name="Picture 15" descr="background rectangle">
            <a:extLst>
              <a:ext uri="{FF2B5EF4-FFF2-40B4-BE49-F238E27FC236}">
                <a16:creationId xmlns:a16="http://schemas.microsoft.com/office/drawing/2014/main" id="{194FB2E2-B3FA-4F2B-AE91-3EC046577D54}"/>
              </a:ext>
              <a:ext uri="{C183D7F6-B498-43B3-948B-1728B52AA6E4}">
                <adec:decorative xmlns=""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0" name="Rectangle 9">
            <a:extLst>
              <a:ext uri="{FF2B5EF4-FFF2-40B4-BE49-F238E27FC236}">
                <a16:creationId xmlns:a16="http://schemas.microsoft.com/office/drawing/2014/main" id="{B30CE21F-2D11-474B-9D65-7B6F69285693}"/>
              </a:ext>
            </a:extLst>
          </p:cNvPr>
          <p:cNvSpPr/>
          <p:nvPr/>
        </p:nvSpPr>
        <p:spPr>
          <a:xfrm>
            <a:off x="13607" y="394671"/>
            <a:ext cx="5958682" cy="523220"/>
          </a:xfrm>
          <a:prstGeom prst="rect">
            <a:avLst/>
          </a:prstGeom>
        </p:spPr>
        <p:txBody>
          <a:bodyPr wrap="none">
            <a:spAutoFit/>
          </a:bodyPr>
          <a:lstStyle/>
          <a:p>
            <a:r>
              <a:rPr lang="en-GB" sz="2800" b="1" dirty="0">
                <a:solidFill>
                  <a:schemeClr val="bg1"/>
                </a:solidFill>
              </a:rPr>
              <a:t>Section A: Listening – Vocabulary</a:t>
            </a:r>
            <a:endParaRPr lang="en-GB" sz="2800" dirty="0"/>
          </a:p>
        </p:txBody>
      </p:sp>
    </p:spTree>
    <p:extLst>
      <p:ext uri="{BB962C8B-B14F-4D97-AF65-F5344CB8AC3E}">
        <p14:creationId xmlns:p14="http://schemas.microsoft.com/office/powerpoint/2010/main" val="12147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 - Grammar</a:t>
            </a:r>
          </a:p>
        </p:txBody>
      </p:sp>
      <p:sp>
        <p:nvSpPr>
          <p:cNvPr id="6" name="Rectangle 5">
            <a:extLst>
              <a:ext uri="{FF2B5EF4-FFF2-40B4-BE49-F238E27FC236}">
                <a16:creationId xmlns:a16="http://schemas.microsoft.com/office/drawing/2014/main" id="{F68923F3-F007-4F2D-8438-CDB1C635B70A}"/>
              </a:ext>
            </a:extLst>
          </p:cNvPr>
          <p:cNvSpPr/>
          <p:nvPr/>
        </p:nvSpPr>
        <p:spPr>
          <a:xfrm>
            <a:off x="685799" y="1325563"/>
            <a:ext cx="10354212" cy="2677656"/>
          </a:xfrm>
          <a:prstGeom prst="rect">
            <a:avLst/>
          </a:prstGeom>
        </p:spPr>
        <p:txBody>
          <a:bodyPr wrap="square">
            <a:spAutoFit/>
          </a:bodyPr>
          <a:lstStyle/>
          <a:p>
            <a:r>
              <a:rPr lang="en-US" sz="2400">
                <a:solidFill>
                  <a:srgbClr val="115076"/>
                </a:solidFill>
              </a:rPr>
              <a:t>This part of the test will take around </a:t>
            </a:r>
            <a:r>
              <a:rPr lang="en-US" sz="2400" b="1">
                <a:solidFill>
                  <a:srgbClr val="115076"/>
                </a:solidFill>
              </a:rPr>
              <a:t>4</a:t>
            </a:r>
            <a:r>
              <a:rPr lang="en-US" sz="2400">
                <a:solidFill>
                  <a:srgbClr val="115076"/>
                </a:solidFill>
              </a:rPr>
              <a:t> minutes</a:t>
            </a:r>
            <a:r>
              <a:rPr lang="en-US" sz="2400" smtClean="0">
                <a:solidFill>
                  <a:srgbClr val="115076"/>
                </a:solidFill>
              </a:rPr>
              <a:t>.</a:t>
            </a:r>
          </a:p>
          <a:p>
            <a:endParaRPr lang="en-US" sz="2400">
              <a:solidFill>
                <a:srgbClr val="115076"/>
              </a:solidFill>
            </a:endParaRPr>
          </a:p>
          <a:p>
            <a:r>
              <a:rPr lang="en-US" sz="2400" smtClean="0">
                <a:solidFill>
                  <a:srgbClr val="115076"/>
                </a:solidFill>
              </a:rPr>
              <a:t>You </a:t>
            </a:r>
            <a:r>
              <a:rPr lang="en-US" sz="2400" dirty="0">
                <a:solidFill>
                  <a:srgbClr val="115076"/>
                </a:solidFill>
              </a:rPr>
              <a:t>will hear each Spanish sentence </a:t>
            </a:r>
            <a:r>
              <a:rPr lang="en-US" sz="2400" b="1" dirty="0">
                <a:solidFill>
                  <a:srgbClr val="115076"/>
                </a:solidFill>
              </a:rPr>
              <a:t>twice</a:t>
            </a:r>
            <a:r>
              <a:rPr lang="en-US" sz="2400">
                <a:solidFill>
                  <a:srgbClr val="115076"/>
                </a:solidFill>
              </a:rPr>
              <a:t>.  </a:t>
            </a:r>
            <a:endParaRPr lang="en-US" sz="2400" smtClean="0">
              <a:solidFill>
                <a:srgbClr val="115076"/>
              </a:solidFill>
            </a:endParaRPr>
          </a:p>
          <a:p>
            <a:r>
              <a:rPr lang="en-US" sz="2400" smtClean="0">
                <a:solidFill>
                  <a:srgbClr val="115076"/>
                </a:solidFill>
              </a:rPr>
              <a:t>Put </a:t>
            </a:r>
            <a:r>
              <a:rPr lang="en-US" sz="2400" dirty="0">
                <a:solidFill>
                  <a:srgbClr val="115076"/>
                </a:solidFill>
              </a:rPr>
              <a:t>a </a:t>
            </a:r>
            <a:r>
              <a:rPr lang="en-US" sz="2400" b="1" dirty="0">
                <a:solidFill>
                  <a:srgbClr val="115076"/>
                </a:solidFill>
              </a:rPr>
              <a:t>cross (x)</a:t>
            </a:r>
            <a:r>
              <a:rPr lang="en-US" sz="2400" dirty="0">
                <a:solidFill>
                  <a:srgbClr val="115076"/>
                </a:solidFill>
              </a:rPr>
              <a:t> next to your answer. </a:t>
            </a:r>
            <a:endParaRPr lang="en-GB" sz="2400" dirty="0">
              <a:solidFill>
                <a:srgbClr val="115076"/>
              </a:solidFill>
            </a:endParaRPr>
          </a:p>
          <a:p>
            <a:r>
              <a:rPr lang="en-US" sz="2400" dirty="0">
                <a:solidFill>
                  <a:srgbClr val="115076"/>
                </a:solidFill>
              </a:rPr>
              <a:t> </a:t>
            </a:r>
            <a:r>
              <a:rPr lang="en-GB" sz="2400" b="1" dirty="0">
                <a:solidFill>
                  <a:srgbClr val="115076"/>
                </a:solidFill>
              </a:rPr>
              <a:t> </a:t>
            </a:r>
            <a:endParaRPr lang="en-GB" sz="2400" dirty="0">
              <a:solidFill>
                <a:srgbClr val="115076"/>
              </a:solidFill>
            </a:endParaRPr>
          </a:p>
          <a:p>
            <a:r>
              <a:rPr lang="en-GB" sz="2400" b="1" dirty="0">
                <a:solidFill>
                  <a:srgbClr val="115076"/>
                </a:solidFill>
              </a:rPr>
              <a:t>PART A (REFLEXIVE VERBS) </a:t>
            </a:r>
            <a:r>
              <a:rPr lang="en-GB" sz="2400" dirty="0">
                <a:solidFill>
                  <a:srgbClr val="115076"/>
                </a:solidFill>
              </a:rPr>
              <a:t>Decide what these sentences mean</a:t>
            </a:r>
            <a:r>
              <a:rPr lang="en-GB" sz="2400">
                <a:solidFill>
                  <a:srgbClr val="115076"/>
                </a:solidFill>
              </a:rPr>
              <a:t>. </a:t>
            </a:r>
            <a:endParaRPr lang="en-GB" sz="2400" smtClean="0">
              <a:solidFill>
                <a:srgbClr val="115076"/>
              </a:solidFill>
            </a:endParaRPr>
          </a:p>
          <a:p>
            <a:r>
              <a:rPr lang="en-GB" sz="2400" smtClean="0">
                <a:solidFill>
                  <a:srgbClr val="115076"/>
                </a:solidFill>
              </a:rPr>
              <a:t>Put </a:t>
            </a:r>
            <a:r>
              <a:rPr lang="en-GB" sz="2400" dirty="0">
                <a:solidFill>
                  <a:srgbClr val="115076"/>
                </a:solidFill>
              </a:rPr>
              <a:t>a </a:t>
            </a:r>
            <a:r>
              <a:rPr lang="en-GB" sz="2400" b="1" dirty="0">
                <a:solidFill>
                  <a:srgbClr val="115076"/>
                </a:solidFill>
              </a:rPr>
              <a:t>cross (x) </a:t>
            </a:r>
            <a:r>
              <a:rPr lang="en-GB" sz="2400" dirty="0">
                <a:solidFill>
                  <a:srgbClr val="115076"/>
                </a:solidFill>
              </a:rPr>
              <a:t>next to the correct answer.</a:t>
            </a:r>
          </a:p>
        </p:txBody>
      </p:sp>
      <p:sp>
        <p:nvSpPr>
          <p:cNvPr id="8" name="Action Button: Custom 16">
            <a:hlinkClick r:id="" action="ppaction://noaction" highlightClick="1">
              <a:snd r:embed="rId4" name="1 Te llamas…[beep].wav"/>
            </a:hlinkClick>
            <a:extLst>
              <a:ext uri="{FF2B5EF4-FFF2-40B4-BE49-F238E27FC236}">
                <a16:creationId xmlns:a16="http://schemas.microsoft.com/office/drawing/2014/main" id="{C96BC9A2-CEC2-4FF4-AA4E-E4466C457311}"/>
              </a:ext>
            </a:extLst>
          </p:cNvPr>
          <p:cNvSpPr/>
          <p:nvPr/>
        </p:nvSpPr>
        <p:spPr>
          <a:xfrm>
            <a:off x="685799" y="4157852"/>
            <a:ext cx="422031" cy="46166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5" name="2 Despierto… [beep].wav"/>
            </a:hlinkClick>
            <a:extLst>
              <a:ext uri="{FF2B5EF4-FFF2-40B4-BE49-F238E27FC236}">
                <a16:creationId xmlns:a16="http://schemas.microsoft.com/office/drawing/2014/main" id="{0981D263-5C99-4D5A-8E13-189BC217BB09}"/>
              </a:ext>
            </a:extLst>
          </p:cNvPr>
          <p:cNvSpPr/>
          <p:nvPr/>
        </p:nvSpPr>
        <p:spPr>
          <a:xfrm>
            <a:off x="685799" y="5419575"/>
            <a:ext cx="422032" cy="52305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0" name="TextBox 9">
            <a:extLst>
              <a:ext uri="{FF2B5EF4-FFF2-40B4-BE49-F238E27FC236}">
                <a16:creationId xmlns:a16="http://schemas.microsoft.com/office/drawing/2014/main" id="{BA062CFD-AB33-436C-8EDA-A4E8D0DF91D6}"/>
              </a:ext>
            </a:extLst>
          </p:cNvPr>
          <p:cNvSpPr txBox="1"/>
          <p:nvPr/>
        </p:nvSpPr>
        <p:spPr>
          <a:xfrm>
            <a:off x="1635368" y="4157851"/>
            <a:ext cx="4554415"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sz="2400" dirty="0">
                <a:solidFill>
                  <a:schemeClr val="accent1">
                    <a:lumMod val="50000"/>
                  </a:schemeClr>
                </a:solidFill>
              </a:rPr>
              <a:t>You </a:t>
            </a:r>
            <a:r>
              <a:rPr lang="en-GB" sz="2400">
                <a:solidFill>
                  <a:schemeClr val="accent1">
                    <a:lumMod val="50000"/>
                  </a:schemeClr>
                </a:solidFill>
              </a:rPr>
              <a:t>call </a:t>
            </a:r>
            <a:r>
              <a:rPr lang="en-GB" sz="2400" smtClean="0">
                <a:solidFill>
                  <a:schemeClr val="accent1">
                    <a:lumMod val="50000"/>
                  </a:schemeClr>
                </a:solidFill>
              </a:rPr>
              <a:t>(someone else)…</a:t>
            </a:r>
            <a:endParaRPr lang="en-GB" sz="2400" dirty="0">
              <a:solidFill>
                <a:schemeClr val="accent1">
                  <a:lumMod val="50000"/>
                </a:schemeClr>
              </a:solidFill>
            </a:endParaRPr>
          </a:p>
        </p:txBody>
      </p:sp>
      <p:sp>
        <p:nvSpPr>
          <p:cNvPr id="11" name="TextBox 10">
            <a:extLst>
              <a:ext uri="{FF2B5EF4-FFF2-40B4-BE49-F238E27FC236}">
                <a16:creationId xmlns:a16="http://schemas.microsoft.com/office/drawing/2014/main" id="{78CC1B4A-A609-4C9A-B9E2-A3B9E5B7C319}"/>
              </a:ext>
            </a:extLst>
          </p:cNvPr>
          <p:cNvSpPr txBox="1"/>
          <p:nvPr/>
        </p:nvSpPr>
        <p:spPr>
          <a:xfrm>
            <a:off x="6096000" y="4155454"/>
            <a:ext cx="6096000"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sz="2400" dirty="0">
                <a:solidFill>
                  <a:schemeClr val="accent1">
                    <a:lumMod val="50000"/>
                  </a:schemeClr>
                </a:solidFill>
              </a:rPr>
              <a:t>You </a:t>
            </a:r>
            <a:r>
              <a:rPr lang="en-GB" sz="2400">
                <a:solidFill>
                  <a:schemeClr val="accent1">
                    <a:lumMod val="50000"/>
                  </a:schemeClr>
                </a:solidFill>
              </a:rPr>
              <a:t>call </a:t>
            </a:r>
            <a:r>
              <a:rPr lang="en-GB" sz="2400" smtClean="0">
                <a:solidFill>
                  <a:schemeClr val="accent1">
                    <a:lumMod val="50000"/>
                  </a:schemeClr>
                </a:solidFill>
              </a:rPr>
              <a:t>yourself (your name is)...</a:t>
            </a:r>
            <a:endParaRPr lang="en-GB" sz="2400" dirty="0">
              <a:solidFill>
                <a:schemeClr val="accent1">
                  <a:lumMod val="50000"/>
                </a:schemeClr>
              </a:solidFill>
            </a:endParaRPr>
          </a:p>
        </p:txBody>
      </p:sp>
      <p:sp>
        <p:nvSpPr>
          <p:cNvPr id="12" name="TextBox 11">
            <a:extLst>
              <a:ext uri="{FF2B5EF4-FFF2-40B4-BE49-F238E27FC236}">
                <a16:creationId xmlns:a16="http://schemas.microsoft.com/office/drawing/2014/main" id="{BEB123BC-E675-43EA-9620-E923731A7F4A}"/>
              </a:ext>
            </a:extLst>
          </p:cNvPr>
          <p:cNvSpPr txBox="1"/>
          <p:nvPr/>
        </p:nvSpPr>
        <p:spPr>
          <a:xfrm>
            <a:off x="1635369" y="5450267"/>
            <a:ext cx="4026877"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I wake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myself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up...</a:t>
            </a:r>
            <a:endParaRPr lang="en-GB" sz="2400" dirty="0">
              <a:solidFill>
                <a:schemeClr val="accent1">
                  <a:lumMod val="50000"/>
                </a:schemeClr>
              </a:solidFill>
            </a:endParaRPr>
          </a:p>
        </p:txBody>
      </p:sp>
      <p:sp>
        <p:nvSpPr>
          <p:cNvPr id="13" name="TextBox 12">
            <a:extLst>
              <a:ext uri="{FF2B5EF4-FFF2-40B4-BE49-F238E27FC236}">
                <a16:creationId xmlns:a16="http://schemas.microsoft.com/office/drawing/2014/main" id="{4D90D09E-E1D8-4E4F-8FAF-1ECED0D3DCE0}"/>
              </a:ext>
            </a:extLst>
          </p:cNvPr>
          <p:cNvSpPr txBox="1"/>
          <p:nvPr/>
        </p:nvSpPr>
        <p:spPr>
          <a:xfrm>
            <a:off x="6096000" y="5450267"/>
            <a:ext cx="4944011"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I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wake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(someone else) up…</a:t>
            </a:r>
            <a:endParaRPr lang="en-GB" sz="2400" dirty="0">
              <a:solidFill>
                <a:schemeClr val="accent1">
                  <a:lumMod val="50000"/>
                </a:schemeClr>
              </a:solidFill>
            </a:endParaRPr>
          </a:p>
        </p:txBody>
      </p:sp>
      <p:sp>
        <p:nvSpPr>
          <p:cNvPr id="14" name="TextBox 13">
            <a:extLst>
              <a:ext uri="{FF2B5EF4-FFF2-40B4-BE49-F238E27FC236}">
                <a16:creationId xmlns:a16="http://schemas.microsoft.com/office/drawing/2014/main" id="{7B9C838C-1FD9-464C-BCDC-97433F030630}"/>
              </a:ext>
            </a:extLst>
          </p:cNvPr>
          <p:cNvSpPr txBox="1"/>
          <p:nvPr/>
        </p:nvSpPr>
        <p:spPr>
          <a:xfrm>
            <a:off x="6189783" y="4158811"/>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5" name="TextBox 14">
            <a:extLst>
              <a:ext uri="{FF2B5EF4-FFF2-40B4-BE49-F238E27FC236}">
                <a16:creationId xmlns:a16="http://schemas.microsoft.com/office/drawing/2014/main" id="{B25B8C86-4D96-4D7E-855D-ECB1728E0D5D}"/>
              </a:ext>
            </a:extLst>
          </p:cNvPr>
          <p:cNvSpPr txBox="1"/>
          <p:nvPr/>
        </p:nvSpPr>
        <p:spPr>
          <a:xfrm>
            <a:off x="6189783" y="5429160"/>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6" name="Rounded Rectangular Callout 8">
            <a:extLst>
              <a:ext uri="{FF2B5EF4-FFF2-40B4-BE49-F238E27FC236}">
                <a16:creationId xmlns:a16="http://schemas.microsoft.com/office/drawing/2014/main" id="{9D4B12D0-2524-4D4F-9798-1559E1F0E2A6}"/>
              </a:ext>
            </a:extLst>
          </p:cNvPr>
          <p:cNvSpPr/>
          <p:nvPr/>
        </p:nvSpPr>
        <p:spPr>
          <a:xfrm>
            <a:off x="8676261" y="1185045"/>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105605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 - Grammar</a:t>
            </a:r>
          </a:p>
        </p:txBody>
      </p:sp>
      <p:sp>
        <p:nvSpPr>
          <p:cNvPr id="6" name="Rectangle 5">
            <a:extLst>
              <a:ext uri="{FF2B5EF4-FFF2-40B4-BE49-F238E27FC236}">
                <a16:creationId xmlns:a16="http://schemas.microsoft.com/office/drawing/2014/main" id="{F68923F3-F007-4F2D-8438-CDB1C635B70A}"/>
              </a:ext>
            </a:extLst>
          </p:cNvPr>
          <p:cNvSpPr/>
          <p:nvPr/>
        </p:nvSpPr>
        <p:spPr>
          <a:xfrm>
            <a:off x="334109" y="1163991"/>
            <a:ext cx="10354212" cy="1200329"/>
          </a:xfrm>
          <a:prstGeom prst="rect">
            <a:avLst/>
          </a:prstGeom>
        </p:spPr>
        <p:txBody>
          <a:bodyPr wrap="square">
            <a:spAutoFit/>
          </a:bodyPr>
          <a:lstStyle/>
          <a:p>
            <a:r>
              <a:rPr lang="en-US" sz="2400" dirty="0">
                <a:solidFill>
                  <a:srgbClr val="115076"/>
                </a:solidFill>
              </a:rPr>
              <a:t> </a:t>
            </a:r>
            <a:r>
              <a:rPr lang="en-GB" sz="2400" b="1" dirty="0">
                <a:solidFill>
                  <a:srgbClr val="115076"/>
                </a:solidFill>
              </a:rPr>
              <a:t> </a:t>
            </a:r>
            <a:endParaRPr lang="en-GB" sz="2400" dirty="0">
              <a:solidFill>
                <a:srgbClr val="115076"/>
              </a:solidFill>
            </a:endParaRPr>
          </a:p>
          <a:p>
            <a:r>
              <a:rPr lang="en-GB" sz="2400" b="1" dirty="0">
                <a:solidFill>
                  <a:srgbClr val="115076"/>
                </a:solidFill>
              </a:rPr>
              <a:t>PART B (WORD ORDER &amp; DIRECT OBJECT PRONOUNS) </a:t>
            </a:r>
            <a:r>
              <a:rPr lang="en-GB" sz="2400" dirty="0">
                <a:solidFill>
                  <a:srgbClr val="115076"/>
                </a:solidFill>
              </a:rPr>
              <a:t>Decide what these sentences mean. Put a </a:t>
            </a:r>
            <a:r>
              <a:rPr lang="en-GB" sz="2400" b="1" dirty="0">
                <a:solidFill>
                  <a:srgbClr val="115076"/>
                </a:solidFill>
              </a:rPr>
              <a:t>cross (x) </a:t>
            </a:r>
            <a:r>
              <a:rPr lang="en-GB" sz="2400" dirty="0">
                <a:solidFill>
                  <a:srgbClr val="115076"/>
                </a:solidFill>
              </a:rPr>
              <a:t>next to the correct answer.</a:t>
            </a:r>
          </a:p>
        </p:txBody>
      </p:sp>
      <p:sp>
        <p:nvSpPr>
          <p:cNvPr id="8" name="Action Button: Custom 16">
            <a:hlinkClick r:id="" action="ppaction://noaction" highlightClick="1">
              <a:snd r:embed="rId4" name="1 Lo acompaña.wav"/>
            </a:hlinkClick>
            <a:extLst>
              <a:ext uri="{FF2B5EF4-FFF2-40B4-BE49-F238E27FC236}">
                <a16:creationId xmlns:a16="http://schemas.microsoft.com/office/drawing/2014/main" id="{C96BC9A2-CEC2-4FF4-AA4E-E4466C457311}"/>
              </a:ext>
            </a:extLst>
          </p:cNvPr>
          <p:cNvSpPr/>
          <p:nvPr/>
        </p:nvSpPr>
        <p:spPr>
          <a:xfrm>
            <a:off x="685799" y="3220763"/>
            <a:ext cx="422031" cy="46166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5" name="2 La apoya.wav"/>
            </a:hlinkClick>
            <a:extLst>
              <a:ext uri="{FF2B5EF4-FFF2-40B4-BE49-F238E27FC236}">
                <a16:creationId xmlns:a16="http://schemas.microsoft.com/office/drawing/2014/main" id="{0981D263-5C99-4D5A-8E13-189BC217BB09}"/>
              </a:ext>
            </a:extLst>
          </p:cNvPr>
          <p:cNvSpPr/>
          <p:nvPr/>
        </p:nvSpPr>
        <p:spPr>
          <a:xfrm>
            <a:off x="685799" y="4401577"/>
            <a:ext cx="422032" cy="52305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0" name="TextBox 9">
            <a:extLst>
              <a:ext uri="{FF2B5EF4-FFF2-40B4-BE49-F238E27FC236}">
                <a16:creationId xmlns:a16="http://schemas.microsoft.com/office/drawing/2014/main" id="{BA062CFD-AB33-436C-8EDA-A4E8D0DF91D6}"/>
              </a:ext>
            </a:extLst>
          </p:cNvPr>
          <p:cNvSpPr txBox="1"/>
          <p:nvPr/>
        </p:nvSpPr>
        <p:spPr>
          <a:xfrm>
            <a:off x="1484337" y="3231448"/>
            <a:ext cx="4026877"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She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goes with him.</a:t>
            </a:r>
            <a:endParaRPr lang="en-GB" sz="2400" dirty="0">
              <a:solidFill>
                <a:schemeClr val="accent1">
                  <a:lumMod val="50000"/>
                </a:schemeClr>
              </a:solidFill>
            </a:endParaRPr>
          </a:p>
        </p:txBody>
      </p:sp>
      <p:sp>
        <p:nvSpPr>
          <p:cNvPr id="11" name="TextBox 10">
            <a:extLst>
              <a:ext uri="{FF2B5EF4-FFF2-40B4-BE49-F238E27FC236}">
                <a16:creationId xmlns:a16="http://schemas.microsoft.com/office/drawing/2014/main" id="{78CC1B4A-A609-4C9A-B9E2-A3B9E5B7C319}"/>
              </a:ext>
            </a:extLst>
          </p:cNvPr>
          <p:cNvSpPr txBox="1"/>
          <p:nvPr/>
        </p:nvSpPr>
        <p:spPr>
          <a:xfrm>
            <a:off x="6096000" y="3217722"/>
            <a:ext cx="4026877" cy="461665"/>
          </a:xfrm>
          <a:prstGeom prst="rect">
            <a:avLst/>
          </a:prstGeom>
          <a:noFill/>
        </p:spPr>
        <p:txBody>
          <a:bodyPr wrap="square" rtlCol="0">
            <a:spAutoFit/>
          </a:bodyPr>
          <a:lstStyle/>
          <a:p>
            <a:r>
              <a:rPr lang="de-DE" altLang="zh-CN" sz="240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She goes with her.</a:t>
            </a:r>
            <a:endParaRPr lang="en-GB" sz="2400" dirty="0">
              <a:solidFill>
                <a:schemeClr val="accent1">
                  <a:lumMod val="50000"/>
                </a:schemeClr>
              </a:solidFill>
            </a:endParaRPr>
          </a:p>
        </p:txBody>
      </p:sp>
      <p:sp>
        <p:nvSpPr>
          <p:cNvPr id="12" name="TextBox 11">
            <a:extLst>
              <a:ext uri="{FF2B5EF4-FFF2-40B4-BE49-F238E27FC236}">
                <a16:creationId xmlns:a16="http://schemas.microsoft.com/office/drawing/2014/main" id="{BEB123BC-E675-43EA-9620-E923731A7F4A}"/>
              </a:ext>
            </a:extLst>
          </p:cNvPr>
          <p:cNvSpPr txBox="1"/>
          <p:nvPr/>
        </p:nvSpPr>
        <p:spPr>
          <a:xfrm>
            <a:off x="1484338" y="4329408"/>
            <a:ext cx="4026877"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She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supports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him.</a:t>
            </a:r>
            <a:endParaRPr lang="en-GB" sz="2400" dirty="0">
              <a:solidFill>
                <a:schemeClr val="accent1">
                  <a:lumMod val="50000"/>
                </a:schemeClr>
              </a:solidFill>
            </a:endParaRPr>
          </a:p>
        </p:txBody>
      </p:sp>
      <p:sp>
        <p:nvSpPr>
          <p:cNvPr id="13" name="TextBox 12">
            <a:extLst>
              <a:ext uri="{FF2B5EF4-FFF2-40B4-BE49-F238E27FC236}">
                <a16:creationId xmlns:a16="http://schemas.microsoft.com/office/drawing/2014/main" id="{4D90D09E-E1D8-4E4F-8FAF-1ECED0D3DCE0}"/>
              </a:ext>
            </a:extLst>
          </p:cNvPr>
          <p:cNvSpPr txBox="1"/>
          <p:nvPr/>
        </p:nvSpPr>
        <p:spPr>
          <a:xfrm>
            <a:off x="6096000" y="4329408"/>
            <a:ext cx="4592321" cy="461665"/>
          </a:xfrm>
          <a:prstGeom prst="rect">
            <a:avLst/>
          </a:prstGeom>
          <a:noFill/>
        </p:spPr>
        <p:txBody>
          <a:bodyPr wrap="square" rtlCol="0">
            <a:spAutoFit/>
          </a:bodyPr>
          <a:lstStyle/>
          <a:p>
            <a:r>
              <a:rPr lang="de-DE" altLang="zh-CN" sz="2400" bmk="_Hlk59381400">
                <a:solidFill>
                  <a:schemeClr val="accent1">
                    <a:lumMod val="50000"/>
                  </a:schemeClr>
                </a:solidFill>
                <a:ea typeface="MS Gothic" panose="020B0609070205080204" pitchFamily="49" charset="-128"/>
                <a:cs typeface="Times New Roman" panose="02020603050405020304" pitchFamily="18" charset="0"/>
              </a:rPr>
              <a:t>☐ </a:t>
            </a:r>
            <a:r>
              <a:rPr lang="de-DE" altLang="zh-CN" sz="2400" smtClean="0" bmk="_Hlk59381400">
                <a:solidFill>
                  <a:schemeClr val="accent1">
                    <a:lumMod val="50000"/>
                  </a:schemeClr>
                </a:solidFill>
                <a:ea typeface="MS Gothic" panose="020B0609070205080204" pitchFamily="49" charset="-128"/>
                <a:cs typeface="Times New Roman" panose="02020603050405020304" pitchFamily="18" charset="0"/>
              </a:rPr>
              <a:t>Sh</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e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supports her.</a:t>
            </a:r>
            <a:endParaRPr lang="en-GB" sz="2400" dirty="0">
              <a:solidFill>
                <a:schemeClr val="accent1">
                  <a:lumMod val="50000"/>
                </a:schemeClr>
              </a:solidFill>
            </a:endParaRPr>
          </a:p>
        </p:txBody>
      </p:sp>
      <p:sp>
        <p:nvSpPr>
          <p:cNvPr id="14" name="TextBox 13">
            <a:extLst>
              <a:ext uri="{FF2B5EF4-FFF2-40B4-BE49-F238E27FC236}">
                <a16:creationId xmlns:a16="http://schemas.microsoft.com/office/drawing/2014/main" id="{7B9C838C-1FD9-464C-BCDC-97433F030630}"/>
              </a:ext>
            </a:extLst>
          </p:cNvPr>
          <p:cNvSpPr txBox="1"/>
          <p:nvPr/>
        </p:nvSpPr>
        <p:spPr>
          <a:xfrm>
            <a:off x="1521445" y="3198167"/>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5" name="TextBox 14">
            <a:extLst>
              <a:ext uri="{FF2B5EF4-FFF2-40B4-BE49-F238E27FC236}">
                <a16:creationId xmlns:a16="http://schemas.microsoft.com/office/drawing/2014/main" id="{B25B8C86-4D96-4D7E-855D-ECB1728E0D5D}"/>
              </a:ext>
            </a:extLst>
          </p:cNvPr>
          <p:cNvSpPr txBox="1"/>
          <p:nvPr/>
        </p:nvSpPr>
        <p:spPr>
          <a:xfrm>
            <a:off x="6133109" y="4329408"/>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6" name="Rounded Rectangular Callout 8">
            <a:extLst>
              <a:ext uri="{FF2B5EF4-FFF2-40B4-BE49-F238E27FC236}">
                <a16:creationId xmlns:a16="http://schemas.microsoft.com/office/drawing/2014/main" id="{4662A0EF-8695-4C3E-B167-7AC28D13BB8A}"/>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273656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 - Grammar</a:t>
            </a:r>
          </a:p>
        </p:txBody>
      </p:sp>
      <p:sp>
        <p:nvSpPr>
          <p:cNvPr id="6" name="Rectangle 5">
            <a:extLst>
              <a:ext uri="{FF2B5EF4-FFF2-40B4-BE49-F238E27FC236}">
                <a16:creationId xmlns:a16="http://schemas.microsoft.com/office/drawing/2014/main" id="{F68923F3-F007-4F2D-8438-CDB1C635B70A}"/>
              </a:ext>
            </a:extLst>
          </p:cNvPr>
          <p:cNvSpPr/>
          <p:nvPr/>
        </p:nvSpPr>
        <p:spPr>
          <a:xfrm>
            <a:off x="334109" y="1163991"/>
            <a:ext cx="10354212" cy="1200329"/>
          </a:xfrm>
          <a:prstGeom prst="rect">
            <a:avLst/>
          </a:prstGeom>
        </p:spPr>
        <p:txBody>
          <a:bodyPr wrap="square">
            <a:spAutoFit/>
          </a:bodyPr>
          <a:lstStyle/>
          <a:p>
            <a:r>
              <a:rPr lang="en-US" sz="2400" dirty="0">
                <a:solidFill>
                  <a:srgbClr val="115076"/>
                </a:solidFill>
              </a:rPr>
              <a:t> </a:t>
            </a:r>
            <a:r>
              <a:rPr lang="en-GB" sz="2400" b="1" dirty="0">
                <a:solidFill>
                  <a:srgbClr val="115076"/>
                </a:solidFill>
              </a:rPr>
              <a:t> </a:t>
            </a:r>
            <a:endParaRPr lang="en-GB" sz="2400" dirty="0">
              <a:solidFill>
                <a:srgbClr val="115076"/>
              </a:solidFill>
            </a:endParaRPr>
          </a:p>
          <a:p>
            <a:r>
              <a:rPr lang="en-GB" sz="2400" b="1" dirty="0">
                <a:solidFill>
                  <a:srgbClr val="115076"/>
                </a:solidFill>
              </a:rPr>
              <a:t>PART C (INDIRECT OBJECT PRONOUNS) </a:t>
            </a:r>
            <a:r>
              <a:rPr lang="en-GB" sz="2400" dirty="0">
                <a:solidFill>
                  <a:srgbClr val="115076"/>
                </a:solidFill>
              </a:rPr>
              <a:t>Decide what these sentences mean. Put a </a:t>
            </a:r>
            <a:r>
              <a:rPr lang="en-GB" sz="2400" b="1" dirty="0">
                <a:solidFill>
                  <a:srgbClr val="115076"/>
                </a:solidFill>
              </a:rPr>
              <a:t>cross (x) </a:t>
            </a:r>
            <a:r>
              <a:rPr lang="en-GB" sz="2400" dirty="0">
                <a:solidFill>
                  <a:srgbClr val="115076"/>
                </a:solidFill>
              </a:rPr>
              <a:t>next to the correct answer.</a:t>
            </a:r>
          </a:p>
        </p:txBody>
      </p:sp>
      <p:sp>
        <p:nvSpPr>
          <p:cNvPr id="8" name="Action Button: Custom 16">
            <a:hlinkClick r:id="" action="ppaction://noaction" highlightClick="1">
              <a:snd r:embed="rId4" name="1 Me da una flor.wav"/>
            </a:hlinkClick>
            <a:extLst>
              <a:ext uri="{FF2B5EF4-FFF2-40B4-BE49-F238E27FC236}">
                <a16:creationId xmlns:a16="http://schemas.microsoft.com/office/drawing/2014/main" id="{C96BC9A2-CEC2-4FF4-AA4E-E4466C457311}"/>
              </a:ext>
            </a:extLst>
          </p:cNvPr>
          <p:cNvSpPr/>
          <p:nvPr/>
        </p:nvSpPr>
        <p:spPr>
          <a:xfrm>
            <a:off x="685799" y="3220763"/>
            <a:ext cx="422031" cy="46166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5" name="2 Envío cartas largas.wav"/>
            </a:hlinkClick>
            <a:extLst>
              <a:ext uri="{FF2B5EF4-FFF2-40B4-BE49-F238E27FC236}">
                <a16:creationId xmlns:a16="http://schemas.microsoft.com/office/drawing/2014/main" id="{0981D263-5C99-4D5A-8E13-189BC217BB09}"/>
              </a:ext>
            </a:extLst>
          </p:cNvPr>
          <p:cNvSpPr/>
          <p:nvPr/>
        </p:nvSpPr>
        <p:spPr>
          <a:xfrm>
            <a:off x="685799" y="4401577"/>
            <a:ext cx="422032" cy="52305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0" name="TextBox 9">
            <a:extLst>
              <a:ext uri="{FF2B5EF4-FFF2-40B4-BE49-F238E27FC236}">
                <a16:creationId xmlns:a16="http://schemas.microsoft.com/office/drawing/2014/main" id="{BA062CFD-AB33-436C-8EDA-A4E8D0DF91D6}"/>
              </a:ext>
            </a:extLst>
          </p:cNvPr>
          <p:cNvSpPr txBox="1"/>
          <p:nvPr/>
        </p:nvSpPr>
        <p:spPr>
          <a:xfrm>
            <a:off x="1484337" y="3231448"/>
            <a:ext cx="4026877"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He gives a flower.</a:t>
            </a:r>
            <a:endParaRPr lang="en-GB" sz="2400" dirty="0">
              <a:solidFill>
                <a:schemeClr val="accent1">
                  <a:lumMod val="50000"/>
                </a:schemeClr>
              </a:solidFill>
            </a:endParaRPr>
          </a:p>
        </p:txBody>
      </p:sp>
      <p:sp>
        <p:nvSpPr>
          <p:cNvPr id="11" name="TextBox 10">
            <a:extLst>
              <a:ext uri="{FF2B5EF4-FFF2-40B4-BE49-F238E27FC236}">
                <a16:creationId xmlns:a16="http://schemas.microsoft.com/office/drawing/2014/main" id="{78CC1B4A-A609-4C9A-B9E2-A3B9E5B7C319}"/>
              </a:ext>
            </a:extLst>
          </p:cNvPr>
          <p:cNvSpPr txBox="1"/>
          <p:nvPr/>
        </p:nvSpPr>
        <p:spPr>
          <a:xfrm>
            <a:off x="6096000" y="3217722"/>
            <a:ext cx="4026877"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He gives me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a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flower.</a:t>
            </a:r>
            <a:endParaRPr lang="en-GB" sz="2400" dirty="0">
              <a:solidFill>
                <a:schemeClr val="accent1">
                  <a:lumMod val="50000"/>
                </a:schemeClr>
              </a:solidFill>
            </a:endParaRPr>
          </a:p>
        </p:txBody>
      </p:sp>
      <p:sp>
        <p:nvSpPr>
          <p:cNvPr id="12" name="TextBox 11">
            <a:extLst>
              <a:ext uri="{FF2B5EF4-FFF2-40B4-BE49-F238E27FC236}">
                <a16:creationId xmlns:a16="http://schemas.microsoft.com/office/drawing/2014/main" id="{BEB123BC-E675-43EA-9620-E923731A7F4A}"/>
              </a:ext>
            </a:extLst>
          </p:cNvPr>
          <p:cNvSpPr txBox="1"/>
          <p:nvPr/>
        </p:nvSpPr>
        <p:spPr>
          <a:xfrm>
            <a:off x="1484338" y="4329408"/>
            <a:ext cx="4574554"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I send </a:t>
            </a:r>
            <a:r>
              <a:rPr lang="de-DE" altLang="zh-CN" sz="2400" bmk="_Hlk59381400">
                <a:solidFill>
                  <a:schemeClr val="accent1">
                    <a:lumMod val="50000"/>
                  </a:schemeClr>
                </a:solidFill>
                <a:ea typeface="MS Gothic" panose="020B0609070205080204" pitchFamily="49" charset="-128"/>
                <a:cs typeface="Times New Roman" panose="02020603050405020304" pitchFamily="18" charset="0"/>
              </a:rPr>
              <a:t>long </a:t>
            </a:r>
            <a:r>
              <a:rPr lang="de-DE" altLang="zh-CN" sz="2400" smtClean="0" bmk="_Hlk59381400">
                <a:solidFill>
                  <a:schemeClr val="accent1">
                    <a:lumMod val="50000"/>
                  </a:schemeClr>
                </a:solidFill>
                <a:ea typeface="MS Gothic" panose="020B0609070205080204" pitchFamily="49" charset="-128"/>
                <a:cs typeface="Times New Roman" panose="02020603050405020304" pitchFamily="18" charset="0"/>
              </a:rPr>
              <a:t>letters.</a:t>
            </a:r>
            <a:endParaRPr lang="en-GB" sz="2400" dirty="0">
              <a:solidFill>
                <a:schemeClr val="accent1">
                  <a:lumMod val="50000"/>
                </a:schemeClr>
              </a:solidFill>
            </a:endParaRPr>
          </a:p>
        </p:txBody>
      </p:sp>
      <p:sp>
        <p:nvSpPr>
          <p:cNvPr id="13" name="TextBox 12">
            <a:extLst>
              <a:ext uri="{FF2B5EF4-FFF2-40B4-BE49-F238E27FC236}">
                <a16:creationId xmlns:a16="http://schemas.microsoft.com/office/drawing/2014/main" id="{4D90D09E-E1D8-4E4F-8FAF-1ECED0D3DCE0}"/>
              </a:ext>
            </a:extLst>
          </p:cNvPr>
          <p:cNvSpPr txBox="1"/>
          <p:nvPr/>
        </p:nvSpPr>
        <p:spPr>
          <a:xfrm>
            <a:off x="6096000" y="4329408"/>
            <a:ext cx="4592321" cy="461665"/>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I send long letters </a:t>
            </a:r>
            <a:r>
              <a:rPr lang="de-DE" altLang="zh-CN" sz="2400" bmk="_Hlk59381400">
                <a:solidFill>
                  <a:schemeClr val="accent1">
                    <a:lumMod val="50000"/>
                  </a:schemeClr>
                </a:solidFill>
                <a:ea typeface="MS Gothic" panose="020B0609070205080204" pitchFamily="49" charset="-128"/>
                <a:cs typeface="Times New Roman" panose="02020603050405020304" pitchFamily="18" charset="0"/>
              </a:rPr>
              <a:t>to </a:t>
            </a:r>
            <a:r>
              <a:rPr lang="de-DE" altLang="zh-CN" sz="2400" smtClean="0" bmk="_Hlk59381400">
                <a:solidFill>
                  <a:schemeClr val="accent1">
                    <a:lumMod val="50000"/>
                  </a:schemeClr>
                </a:solidFill>
                <a:ea typeface="MS Gothic" panose="020B0609070205080204" pitchFamily="49" charset="-128"/>
                <a:cs typeface="Times New Roman" panose="02020603050405020304" pitchFamily="18" charset="0"/>
              </a:rPr>
              <a:t>you</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a:t>
            </a:r>
            <a:endParaRPr lang="en-GB" sz="2400" dirty="0">
              <a:solidFill>
                <a:schemeClr val="accent1">
                  <a:lumMod val="50000"/>
                </a:schemeClr>
              </a:solidFill>
            </a:endParaRPr>
          </a:p>
        </p:txBody>
      </p:sp>
      <p:sp>
        <p:nvSpPr>
          <p:cNvPr id="14" name="TextBox 13">
            <a:extLst>
              <a:ext uri="{FF2B5EF4-FFF2-40B4-BE49-F238E27FC236}">
                <a16:creationId xmlns:a16="http://schemas.microsoft.com/office/drawing/2014/main" id="{7B9C838C-1FD9-464C-BCDC-97433F030630}"/>
              </a:ext>
            </a:extLst>
          </p:cNvPr>
          <p:cNvSpPr txBox="1"/>
          <p:nvPr/>
        </p:nvSpPr>
        <p:spPr>
          <a:xfrm>
            <a:off x="6133109" y="3198167"/>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5" name="TextBox 14">
            <a:extLst>
              <a:ext uri="{FF2B5EF4-FFF2-40B4-BE49-F238E27FC236}">
                <a16:creationId xmlns:a16="http://schemas.microsoft.com/office/drawing/2014/main" id="{B25B8C86-4D96-4D7E-855D-ECB1728E0D5D}"/>
              </a:ext>
            </a:extLst>
          </p:cNvPr>
          <p:cNvSpPr txBox="1"/>
          <p:nvPr/>
        </p:nvSpPr>
        <p:spPr>
          <a:xfrm>
            <a:off x="1503679" y="4329407"/>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6" name="Rounded Rectangular Callout 8">
            <a:extLst>
              <a:ext uri="{FF2B5EF4-FFF2-40B4-BE49-F238E27FC236}">
                <a16:creationId xmlns:a16="http://schemas.microsoft.com/office/drawing/2014/main" id="{789E6059-196E-4C32-93A6-DA799AB0E3B8}"/>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35404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 - Grammar</a:t>
            </a:r>
          </a:p>
        </p:txBody>
      </p:sp>
      <p:sp>
        <p:nvSpPr>
          <p:cNvPr id="6" name="Rectangle 5">
            <a:extLst>
              <a:ext uri="{FF2B5EF4-FFF2-40B4-BE49-F238E27FC236}">
                <a16:creationId xmlns:a16="http://schemas.microsoft.com/office/drawing/2014/main" id="{F68923F3-F007-4F2D-8438-CDB1C635B70A}"/>
              </a:ext>
            </a:extLst>
          </p:cNvPr>
          <p:cNvSpPr/>
          <p:nvPr/>
        </p:nvSpPr>
        <p:spPr>
          <a:xfrm>
            <a:off x="334109" y="1163991"/>
            <a:ext cx="10354212" cy="1200329"/>
          </a:xfrm>
          <a:prstGeom prst="rect">
            <a:avLst/>
          </a:prstGeom>
        </p:spPr>
        <p:txBody>
          <a:bodyPr wrap="square">
            <a:spAutoFit/>
          </a:bodyPr>
          <a:lstStyle/>
          <a:p>
            <a:r>
              <a:rPr lang="en-US" sz="2400" dirty="0">
                <a:solidFill>
                  <a:srgbClr val="115076"/>
                </a:solidFill>
              </a:rPr>
              <a:t> </a:t>
            </a:r>
            <a:r>
              <a:rPr lang="en-GB" sz="2400" b="1" dirty="0">
                <a:solidFill>
                  <a:srgbClr val="115076"/>
                </a:solidFill>
              </a:rPr>
              <a:t> </a:t>
            </a:r>
            <a:endParaRPr lang="en-GB" sz="2400" dirty="0">
              <a:solidFill>
                <a:srgbClr val="115076"/>
              </a:solidFill>
            </a:endParaRPr>
          </a:p>
          <a:p>
            <a:r>
              <a:rPr lang="en-GB" sz="2400" b="1" dirty="0">
                <a:solidFill>
                  <a:srgbClr val="115076"/>
                </a:solidFill>
              </a:rPr>
              <a:t>PART D (COMPARATIVE STRUCTURES) </a:t>
            </a:r>
            <a:r>
              <a:rPr lang="en-GB" sz="2400" dirty="0">
                <a:solidFill>
                  <a:srgbClr val="115076"/>
                </a:solidFill>
              </a:rPr>
              <a:t>Decide what these sentences mean. Put a </a:t>
            </a:r>
            <a:r>
              <a:rPr lang="en-GB" sz="2400" b="1" dirty="0">
                <a:solidFill>
                  <a:srgbClr val="115076"/>
                </a:solidFill>
              </a:rPr>
              <a:t>cross (x) </a:t>
            </a:r>
            <a:r>
              <a:rPr lang="en-GB" sz="2400" dirty="0">
                <a:solidFill>
                  <a:srgbClr val="115076"/>
                </a:solidFill>
              </a:rPr>
              <a:t>next to the correct answer.</a:t>
            </a:r>
          </a:p>
        </p:txBody>
      </p:sp>
      <p:sp>
        <p:nvSpPr>
          <p:cNvPr id="8" name="Action Button: Custom 16">
            <a:hlinkClick r:id="" action="ppaction://noaction" highlightClick="1">
              <a:snd r:embed="rId4" name="1 El río es más limpio que el mar.wav"/>
            </a:hlinkClick>
            <a:extLst>
              <a:ext uri="{FF2B5EF4-FFF2-40B4-BE49-F238E27FC236}">
                <a16:creationId xmlns:a16="http://schemas.microsoft.com/office/drawing/2014/main" id="{C96BC9A2-CEC2-4FF4-AA4E-E4466C457311}"/>
              </a:ext>
            </a:extLst>
          </p:cNvPr>
          <p:cNvSpPr/>
          <p:nvPr/>
        </p:nvSpPr>
        <p:spPr>
          <a:xfrm>
            <a:off x="685799" y="3220763"/>
            <a:ext cx="422031" cy="46166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5" name="2 El museo es menos aburrido que la iglesia.wav"/>
            </a:hlinkClick>
            <a:extLst>
              <a:ext uri="{FF2B5EF4-FFF2-40B4-BE49-F238E27FC236}">
                <a16:creationId xmlns:a16="http://schemas.microsoft.com/office/drawing/2014/main" id="{0981D263-5C99-4D5A-8E13-189BC217BB09}"/>
              </a:ext>
            </a:extLst>
          </p:cNvPr>
          <p:cNvSpPr/>
          <p:nvPr/>
        </p:nvSpPr>
        <p:spPr>
          <a:xfrm>
            <a:off x="685799" y="4605013"/>
            <a:ext cx="422032" cy="52305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0" name="TextBox 9">
            <a:extLst>
              <a:ext uri="{FF2B5EF4-FFF2-40B4-BE49-F238E27FC236}">
                <a16:creationId xmlns:a16="http://schemas.microsoft.com/office/drawing/2014/main" id="{BA062CFD-AB33-436C-8EDA-A4E8D0DF91D6}"/>
              </a:ext>
            </a:extLst>
          </p:cNvPr>
          <p:cNvSpPr txBox="1"/>
          <p:nvPr/>
        </p:nvSpPr>
        <p:spPr>
          <a:xfrm>
            <a:off x="1484337" y="3231448"/>
            <a:ext cx="4026877" cy="830997"/>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The river is cleaner than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the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sea.</a:t>
            </a:r>
            <a:endParaRPr lang="en-GB" sz="2400" dirty="0">
              <a:solidFill>
                <a:schemeClr val="accent1">
                  <a:lumMod val="50000"/>
                </a:schemeClr>
              </a:solidFill>
            </a:endParaRPr>
          </a:p>
        </p:txBody>
      </p:sp>
      <p:sp>
        <p:nvSpPr>
          <p:cNvPr id="11" name="TextBox 10">
            <a:extLst>
              <a:ext uri="{FF2B5EF4-FFF2-40B4-BE49-F238E27FC236}">
                <a16:creationId xmlns:a16="http://schemas.microsoft.com/office/drawing/2014/main" id="{78CC1B4A-A609-4C9A-B9E2-A3B9E5B7C319}"/>
              </a:ext>
            </a:extLst>
          </p:cNvPr>
          <p:cNvSpPr txBox="1"/>
          <p:nvPr/>
        </p:nvSpPr>
        <p:spPr>
          <a:xfrm>
            <a:off x="6096000" y="3217722"/>
            <a:ext cx="4026877" cy="830997"/>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The river is less clean than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the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sea.</a:t>
            </a:r>
            <a:endParaRPr lang="en-GB" sz="2400" dirty="0">
              <a:solidFill>
                <a:schemeClr val="accent1">
                  <a:lumMod val="50000"/>
                </a:schemeClr>
              </a:solidFill>
            </a:endParaRPr>
          </a:p>
        </p:txBody>
      </p:sp>
      <p:sp>
        <p:nvSpPr>
          <p:cNvPr id="12" name="TextBox 11">
            <a:extLst>
              <a:ext uri="{FF2B5EF4-FFF2-40B4-BE49-F238E27FC236}">
                <a16:creationId xmlns:a16="http://schemas.microsoft.com/office/drawing/2014/main" id="{BEB123BC-E675-43EA-9620-E923731A7F4A}"/>
              </a:ext>
            </a:extLst>
          </p:cNvPr>
          <p:cNvSpPr txBox="1"/>
          <p:nvPr/>
        </p:nvSpPr>
        <p:spPr>
          <a:xfrm>
            <a:off x="1484337" y="4635705"/>
            <a:ext cx="4026877" cy="830997"/>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The museum is less boring than </a:t>
            </a:r>
            <a:r>
              <a:rPr lang="en-GB" altLang="zh-CN" sz="2400" bmk="_Hlk59381400">
                <a:solidFill>
                  <a:schemeClr val="accent1">
                    <a:lumMod val="50000"/>
                  </a:schemeClr>
                </a:solidFill>
                <a:ea typeface="MS Gothic" panose="020B0609070205080204" pitchFamily="49" charset="-128"/>
                <a:cs typeface="Times New Roman" panose="02020603050405020304" pitchFamily="18" charset="0"/>
              </a:rPr>
              <a:t>the </a:t>
            </a:r>
            <a:r>
              <a:rPr lang="en-GB" altLang="zh-CN" sz="2400" smtClean="0" bmk="_Hlk59381400">
                <a:solidFill>
                  <a:schemeClr val="accent1">
                    <a:lumMod val="50000"/>
                  </a:schemeClr>
                </a:solidFill>
                <a:ea typeface="MS Gothic" panose="020B0609070205080204" pitchFamily="49" charset="-128"/>
                <a:cs typeface="Times New Roman" panose="02020603050405020304" pitchFamily="18" charset="0"/>
              </a:rPr>
              <a:t>church.</a:t>
            </a:r>
            <a:endParaRPr lang="en-GB" sz="2400" dirty="0">
              <a:solidFill>
                <a:schemeClr val="accent1">
                  <a:lumMod val="50000"/>
                </a:schemeClr>
              </a:solidFill>
            </a:endParaRPr>
          </a:p>
        </p:txBody>
      </p:sp>
      <p:sp>
        <p:nvSpPr>
          <p:cNvPr id="13" name="TextBox 12">
            <a:extLst>
              <a:ext uri="{FF2B5EF4-FFF2-40B4-BE49-F238E27FC236}">
                <a16:creationId xmlns:a16="http://schemas.microsoft.com/office/drawing/2014/main" id="{4D90D09E-E1D8-4E4F-8FAF-1ECED0D3DCE0}"/>
              </a:ext>
            </a:extLst>
          </p:cNvPr>
          <p:cNvSpPr txBox="1"/>
          <p:nvPr/>
        </p:nvSpPr>
        <p:spPr>
          <a:xfrm>
            <a:off x="6096000" y="4610097"/>
            <a:ext cx="4592321" cy="830997"/>
          </a:xfrm>
          <a:prstGeom prst="rect">
            <a:avLst/>
          </a:prstGeom>
          <a:noFill/>
        </p:spPr>
        <p:txBody>
          <a:bodyPr wrap="square" rtlCol="0">
            <a:spAutoFit/>
          </a:bodyPr>
          <a:lstStyle/>
          <a:p>
            <a:r>
              <a:rPr lang="de-DE" altLang="zh-CN" sz="2400" dirty="0" bmk="_Hlk59381400">
                <a:solidFill>
                  <a:schemeClr val="accent1">
                    <a:lumMod val="50000"/>
                  </a:schemeClr>
                </a:solidFill>
                <a:ea typeface="MS Gothic" panose="020B0609070205080204" pitchFamily="49" charset="-128"/>
                <a:cs typeface="Times New Roman" panose="02020603050405020304" pitchFamily="18" charset="0"/>
              </a:rPr>
              <a:t>☐ </a:t>
            </a:r>
            <a:r>
              <a:rPr lang="en-GB" altLang="zh-CN" sz="2400" dirty="0" bmk="_Hlk59381400">
                <a:solidFill>
                  <a:schemeClr val="accent1">
                    <a:lumMod val="50000"/>
                  </a:schemeClr>
                </a:solidFill>
                <a:ea typeface="MS Gothic" panose="020B0609070205080204" pitchFamily="49" charset="-128"/>
                <a:cs typeface="Times New Roman" panose="02020603050405020304" pitchFamily="18" charset="0"/>
              </a:rPr>
              <a:t>The museum is more boring than the church.</a:t>
            </a:r>
            <a:endParaRPr lang="en-GB" sz="2400" dirty="0">
              <a:solidFill>
                <a:schemeClr val="accent1">
                  <a:lumMod val="50000"/>
                </a:schemeClr>
              </a:solidFill>
            </a:endParaRPr>
          </a:p>
        </p:txBody>
      </p:sp>
      <p:sp>
        <p:nvSpPr>
          <p:cNvPr id="14" name="TextBox 13">
            <a:extLst>
              <a:ext uri="{FF2B5EF4-FFF2-40B4-BE49-F238E27FC236}">
                <a16:creationId xmlns:a16="http://schemas.microsoft.com/office/drawing/2014/main" id="{7B9C838C-1FD9-464C-BCDC-97433F030630}"/>
              </a:ext>
            </a:extLst>
          </p:cNvPr>
          <p:cNvSpPr txBox="1"/>
          <p:nvPr/>
        </p:nvSpPr>
        <p:spPr>
          <a:xfrm>
            <a:off x="1521445" y="3198167"/>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5" name="TextBox 14">
            <a:extLst>
              <a:ext uri="{FF2B5EF4-FFF2-40B4-BE49-F238E27FC236}">
                <a16:creationId xmlns:a16="http://schemas.microsoft.com/office/drawing/2014/main" id="{B25B8C86-4D96-4D7E-855D-ECB1728E0D5D}"/>
              </a:ext>
            </a:extLst>
          </p:cNvPr>
          <p:cNvSpPr txBox="1"/>
          <p:nvPr/>
        </p:nvSpPr>
        <p:spPr>
          <a:xfrm>
            <a:off x="1521445" y="4635705"/>
            <a:ext cx="547678" cy="461665"/>
          </a:xfrm>
          <a:prstGeom prst="rect">
            <a:avLst/>
          </a:prstGeom>
          <a:noFill/>
        </p:spPr>
        <p:txBody>
          <a:bodyPr wrap="square" rtlCol="0">
            <a:spAutoFit/>
          </a:bodyPr>
          <a:lstStyle/>
          <a:p>
            <a:pPr algn="l"/>
            <a:r>
              <a:rPr lang="en-GB" sz="2400" dirty="0">
                <a:solidFill>
                  <a:schemeClr val="accent1">
                    <a:lumMod val="50000"/>
                  </a:schemeClr>
                </a:solidFill>
              </a:rPr>
              <a:t>x</a:t>
            </a:r>
          </a:p>
        </p:txBody>
      </p:sp>
      <p:sp>
        <p:nvSpPr>
          <p:cNvPr id="17" name="Rounded Rectangular Callout 8">
            <a:extLst>
              <a:ext uri="{FF2B5EF4-FFF2-40B4-BE49-F238E27FC236}">
                <a16:creationId xmlns:a16="http://schemas.microsoft.com/office/drawing/2014/main" id="{DFA858B0-1317-445F-AD9E-A037249B2316}"/>
              </a:ext>
            </a:extLst>
          </p:cNvPr>
          <p:cNvSpPr/>
          <p:nvPr/>
        </p:nvSpPr>
        <p:spPr>
          <a:xfrm>
            <a:off x="9329404" y="89261"/>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one mark for each </a:t>
            </a:r>
            <a:r>
              <a:rPr lang="en-GB" sz="2000" smtClean="0"/>
              <a:t>item.</a:t>
            </a:r>
            <a:endParaRPr lang="en-GB" sz="2000"/>
          </a:p>
        </p:txBody>
      </p:sp>
    </p:spTree>
    <p:extLst>
      <p:ext uri="{BB962C8B-B14F-4D97-AF65-F5344CB8AC3E}">
        <p14:creationId xmlns:p14="http://schemas.microsoft.com/office/powerpoint/2010/main" val="24670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2232</TotalTime>
  <Words>8043</Words>
  <Application>Microsoft Office PowerPoint</Application>
  <PresentationFormat>Widescreen</PresentationFormat>
  <Paragraphs>1203</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MS Gothic</vt:lpstr>
      <vt:lpstr>SimSun</vt:lpstr>
      <vt:lpstr>Arial</vt:lpstr>
      <vt:lpstr>Calibri</vt:lpstr>
      <vt:lpstr>Century Gothic</vt:lpstr>
      <vt:lpstr>Times New Roman</vt:lpstr>
      <vt:lpstr>1_Office Theme</vt:lpstr>
      <vt:lpstr>Practice assessment </vt:lpstr>
      <vt:lpstr>Section A: Listening - Phonics</vt:lpstr>
      <vt:lpstr>Section A: Listening - Phonics</vt:lpstr>
      <vt:lpstr>Section A: Listening - Phonics</vt:lpstr>
      <vt:lpstr>PowerPoint Presentation</vt:lpstr>
      <vt:lpstr>Section A: Listening - Grammar</vt:lpstr>
      <vt:lpstr>Section A: Listening - Grammar</vt:lpstr>
      <vt:lpstr>Section A: Listening - Grammar</vt:lpstr>
      <vt:lpstr>Section A: Listening - Grammar</vt:lpstr>
      <vt:lpstr>Section A: Listening - Grammar</vt:lpstr>
      <vt:lpstr>Section A: Listening - Grammar</vt:lpstr>
      <vt:lpstr>Section B: Reading - Vocabulary</vt:lpstr>
      <vt:lpstr>Section B: Reading - Vocabulary</vt:lpstr>
      <vt:lpstr>Section B: Reading - Vocabulary</vt:lpstr>
      <vt:lpstr>Section B: Reading - Vocabulary</vt:lpstr>
      <vt:lpstr>Section B: Reading - Vocabulary</vt:lpstr>
      <vt:lpstr>Section B: Grammar</vt:lpstr>
      <vt:lpstr>Section B: Grammar</vt:lpstr>
      <vt:lpstr>Section B: Grammar</vt:lpstr>
      <vt:lpstr>Section B: Grammar</vt:lpstr>
      <vt:lpstr>Section B: Grammar</vt:lpstr>
      <vt:lpstr>Section B: Grammar</vt:lpstr>
      <vt:lpstr>Section B: Grammar</vt:lpstr>
      <vt:lpstr>Section B: Grammar</vt:lpstr>
      <vt:lpstr>Section B: Grammar</vt:lpstr>
      <vt:lpstr>Section B: Grammar</vt:lpstr>
      <vt:lpstr>Section B: Grammar</vt:lpstr>
      <vt:lpstr>Section C: Writing - Vocabulary</vt:lpstr>
      <vt:lpstr>Section C: Writing - Vocabulary</vt:lpstr>
      <vt:lpstr>Section C: Writing - Vocabulary</vt:lpstr>
      <vt:lpstr>Section C: Writing - Grammar</vt:lpstr>
      <vt:lpstr>Section C: Writing - Grammar</vt:lpstr>
      <vt:lpstr>Section C: Writing - Grammar</vt:lpstr>
      <vt:lpstr>Section C: Writing - Grammar</vt:lpstr>
      <vt:lpstr>Section C: Writing - Grammar</vt:lpstr>
      <vt:lpstr>Section C: Writing - Grammar</vt:lpstr>
      <vt:lpstr>Section C: Writing - Grammar</vt:lpstr>
      <vt:lpstr>Section C: Writing - Grammar</vt:lpstr>
      <vt:lpstr>Section D: Speaking Sounds of the Language</vt:lpstr>
      <vt:lpstr>Section D: Speaking Sounds of the Language</vt:lpstr>
      <vt:lpstr>Section D: Speaking - Vocabulary</vt:lpstr>
      <vt:lpstr>Section D: Speaking - Grammar</vt:lpstr>
      <vt:lpstr>Section D: Speaking - Grammar</vt:lpstr>
      <vt:lpstr>Section D: Speaking - Grammar</vt:lpstr>
      <vt:lpstr>Section D: Speaking - Grammar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Nicholas Avery</cp:lastModifiedBy>
  <cp:revision>115</cp:revision>
  <dcterms:created xsi:type="dcterms:W3CDTF">2020-06-12T19:18:08Z</dcterms:created>
  <dcterms:modified xsi:type="dcterms:W3CDTF">2021-06-08T06:10:02Z</dcterms:modified>
</cp:coreProperties>
</file>