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10" r:id="rId3"/>
    <p:sldMasterId id="2147483735" r:id="rId4"/>
    <p:sldMasterId id="2147483748" r:id="rId5"/>
  </p:sldMasterIdLst>
  <p:notesMasterIdLst>
    <p:notesMasterId r:id="rId59"/>
  </p:notesMasterIdLst>
  <p:sldIdLst>
    <p:sldId id="259" r:id="rId6"/>
    <p:sldId id="308" r:id="rId7"/>
    <p:sldId id="694" r:id="rId8"/>
    <p:sldId id="687" r:id="rId9"/>
    <p:sldId id="695" r:id="rId10"/>
    <p:sldId id="689" r:id="rId11"/>
    <p:sldId id="277" r:id="rId12"/>
    <p:sldId id="696" r:id="rId13"/>
    <p:sldId id="697" r:id="rId14"/>
    <p:sldId id="313" r:id="rId15"/>
    <p:sldId id="693" r:id="rId16"/>
    <p:sldId id="282" r:id="rId17"/>
    <p:sldId id="312" r:id="rId18"/>
    <p:sldId id="700" r:id="rId19"/>
    <p:sldId id="692" r:id="rId20"/>
    <p:sldId id="274" r:id="rId21"/>
    <p:sldId id="511" r:id="rId22"/>
    <p:sldId id="701" r:id="rId23"/>
    <p:sldId id="702" r:id="rId24"/>
    <p:sldId id="632" r:id="rId25"/>
    <p:sldId id="735" r:id="rId26"/>
    <p:sldId id="736" r:id="rId27"/>
    <p:sldId id="703" r:id="rId28"/>
    <p:sldId id="704" r:id="rId29"/>
    <p:sldId id="739" r:id="rId30"/>
    <p:sldId id="705" r:id="rId31"/>
    <p:sldId id="706" r:id="rId32"/>
    <p:sldId id="711" r:id="rId33"/>
    <p:sldId id="504" r:id="rId34"/>
    <p:sldId id="712" r:id="rId35"/>
    <p:sldId id="713" r:id="rId36"/>
    <p:sldId id="714" r:id="rId37"/>
    <p:sldId id="715" r:id="rId38"/>
    <p:sldId id="728" r:id="rId39"/>
    <p:sldId id="729" r:id="rId40"/>
    <p:sldId id="727" r:id="rId41"/>
    <p:sldId id="730" r:id="rId42"/>
    <p:sldId id="716" r:id="rId43"/>
    <p:sldId id="717" r:id="rId44"/>
    <p:sldId id="733" r:id="rId45"/>
    <p:sldId id="724" r:id="rId46"/>
    <p:sldId id="731" r:id="rId47"/>
    <p:sldId id="732" r:id="rId48"/>
    <p:sldId id="719" r:id="rId49"/>
    <p:sldId id="737" r:id="rId50"/>
    <p:sldId id="734" r:id="rId51"/>
    <p:sldId id="275" r:id="rId52"/>
    <p:sldId id="723" r:id="rId53"/>
    <p:sldId id="738" r:id="rId54"/>
    <p:sldId id="722" r:id="rId55"/>
    <p:sldId id="276" r:id="rId56"/>
    <p:sldId id="490" r:id="rId57"/>
    <p:sldId id="26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F7"/>
    <a:srgbClr val="E7FEFF"/>
    <a:srgbClr val="CAF1FE"/>
    <a:srgbClr val="C5FEFF"/>
    <a:srgbClr val="115076"/>
    <a:srgbClr val="FF0000"/>
    <a:srgbClr val="FF6600"/>
    <a:srgbClr val="DAA520"/>
    <a:srgbClr val="FFF4E7"/>
    <a:srgbClr val="EB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56" autoAdjust="0"/>
    <p:restoredTop sz="62985" autoAdjust="0"/>
  </p:normalViewPr>
  <p:slideViewPr>
    <p:cSldViewPr snapToGrid="0">
      <p:cViewPr varScale="1">
        <p:scale>
          <a:sx n="80" d="100"/>
          <a:sy n="80" d="100"/>
        </p:scale>
        <p:origin x="366"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6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21/07/2021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t>Revisit ways to say </a:t>
            </a:r>
            <a:r>
              <a:rPr lang="en-GB" sz="1200" b="0" i="1" dirty="0"/>
              <a:t>you</a:t>
            </a:r>
            <a:r>
              <a:rPr lang="en-GB" sz="1200" b="0" i="0" dirty="0"/>
              <a:t>: </a:t>
            </a:r>
            <a:r>
              <a:rPr lang="en-GB" sz="1200" b="1" i="1" dirty="0"/>
              <a:t>du, Sie, man</a:t>
            </a:r>
            <a:br>
              <a:rPr lang="en-GB" sz="1200" b="1" i="1" dirty="0"/>
            </a:br>
            <a:r>
              <a:rPr lang="en-GB" sz="1200" b="0" dirty="0"/>
              <a:t>Revisit perfect tense with </a:t>
            </a:r>
            <a:r>
              <a:rPr lang="en-GB" sz="1200" b="1" i="0" dirty="0"/>
              <a:t>sein</a:t>
            </a:r>
            <a:r>
              <a:rPr lang="en-GB" sz="1200" b="0" dirty="0"/>
              <a:t> and </a:t>
            </a:r>
            <a:r>
              <a:rPr lang="en-GB" sz="1200" b="1" i="0" dirty="0" err="1"/>
              <a:t>haben</a:t>
            </a:r>
            <a:r>
              <a:rPr lang="en-GB" sz="1200" b="1" i="0" dirty="0"/>
              <a:t/>
            </a:r>
            <a:br>
              <a:rPr lang="en-GB" sz="1200" b="1" i="0" dirty="0"/>
            </a:br>
            <a:r>
              <a:rPr lang="en-GB" sz="1200" b="0" i="0" dirty="0"/>
              <a:t>Introduction to </a:t>
            </a:r>
            <a:r>
              <a:rPr lang="en-GB" sz="1200" b="0" i="1" dirty="0"/>
              <a:t>half past the hour</a:t>
            </a:r>
            <a:r>
              <a:rPr lang="en-GB" sz="1200" b="0" i="0" dirty="0"/>
              <a:t/>
            </a:r>
            <a:br>
              <a:rPr lang="en-GB" sz="1200" b="0" i="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8.3.2.1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bringen [153] gebracht [153] verlieren [313] verloren [313] Insel [1029] Meer [852] Reise [734] Wind [1124] halb [443] stark [178] nach</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8.3.1.4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planen [579] werden [8] wirst [8] wird [8] Ausflug [4014] Boot [2109] Essen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[323] Eintritt [4102] Karte</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[1191]Kurs [1549] Preis</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[334] bald [503] vielleicht [145]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8.2.2.2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annehmen [523] anschauen [949] aufhören [995] aufstehen [966] aussehen [277] fangen [2044] rufen [531] schauen [510] Preis</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[334]</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Students were introduced to this pattern in 8.2.1.6.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
            </a:r>
            <a:br>
              <a:rPr lang="en-GB" b="1" dirty="0"/>
            </a:br>
            <a:r>
              <a:rPr lang="en-GB" b="1" dirty="0"/>
              <a:t>Aim: </a:t>
            </a:r>
            <a:r>
              <a:rPr lang="en-GB" b="0" dirty="0"/>
              <a:t>To develop knowledge of word patterns within German, using examples with the new [y] SSC.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dirty="0"/>
              <a:t/>
            </a:r>
            <a:br>
              <a:rPr lang="en-GB" dirty="0"/>
            </a:br>
            <a:r>
              <a:rPr lang="en-GB" dirty="0"/>
              <a:t>1. Click to present the pattern and examples.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Elicit the German –</a:t>
            </a:r>
            <a:r>
              <a:rPr lang="en-GB" dirty="0" err="1"/>
              <a:t>isch</a:t>
            </a:r>
            <a:r>
              <a:rPr lang="en-GB" dirty="0"/>
              <a:t> ending from the English –</a:t>
            </a:r>
            <a:r>
              <a:rPr lang="en-GB" dirty="0" err="1"/>
              <a:t>ic</a:t>
            </a:r>
            <a:r>
              <a:rPr lang="en-GB" dirty="0"/>
              <a:t> or –</a:t>
            </a:r>
            <a:r>
              <a:rPr lang="en-GB" dirty="0" err="1"/>
              <a:t>ical</a:t>
            </a:r>
            <a:r>
              <a:rPr lang="en-GB" dirty="0"/>
              <a:t>. </a:t>
            </a:r>
            <a:br>
              <a:rPr lang="en-GB" dirty="0"/>
            </a:br>
            <a:r>
              <a:rPr lang="en-GB" dirty="0"/>
              <a:t>3. Repeat the pronunciation of all four German words again, paying particular attention to the [y].</a:t>
            </a:r>
            <a:br>
              <a:rPr lang="en-GB" dirty="0"/>
            </a:br>
            <a:endParaRPr lang="en-GB" dirty="0"/>
          </a:p>
          <a:p>
            <a:r>
              <a:rPr lang="en-GB" b="1" dirty="0"/>
              <a:t>Word frequency:</a:t>
            </a:r>
            <a:br>
              <a:rPr lang="en-GB" b="1" dirty="0"/>
            </a:br>
            <a:r>
              <a:rPr lang="en-GB" b="0" dirty="0" err="1"/>
              <a:t>typisch</a:t>
            </a:r>
            <a:r>
              <a:rPr lang="en-GB" b="0" dirty="0"/>
              <a:t> [1109] </a:t>
            </a:r>
            <a:r>
              <a:rPr lang="en-GB" b="0" dirty="0" err="1"/>
              <a:t>dynamisch</a:t>
            </a:r>
            <a:r>
              <a:rPr lang="en-GB" b="0" dirty="0"/>
              <a:t> [3302] </a:t>
            </a:r>
            <a:r>
              <a:rPr lang="en-GB" b="0" dirty="0" err="1"/>
              <a:t>systematisch</a:t>
            </a:r>
            <a:r>
              <a:rPr lang="en-GB" b="0" dirty="0"/>
              <a:t> [2170] </a:t>
            </a:r>
            <a:r>
              <a:rPr lang="en-GB" b="0" dirty="0" err="1"/>
              <a:t>analytisch</a:t>
            </a:r>
            <a:r>
              <a:rPr lang="en-GB" b="0" dirty="0"/>
              <a:t> [2986] </a:t>
            </a:r>
            <a:r>
              <a:rPr lang="en-GB" b="0" dirty="0" err="1"/>
              <a:t>symbolisch</a:t>
            </a:r>
            <a:r>
              <a:rPr lang="en-GB" b="0" dirty="0"/>
              <a:t> [3913]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672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By Ralf </a:t>
            </a:r>
            <a:r>
              <a:rPr lang="en-GB" b="1" dirty="0" err="1"/>
              <a:t>Roletschek</a:t>
            </a:r>
            <a:r>
              <a:rPr lang="en-GB" b="1" dirty="0"/>
              <a:t> - Own work, CC BY-SA 3.0, https://commons.wikimedia.org/w/index.php?curid=28817842</a:t>
            </a:r>
            <a:br>
              <a:rPr lang="en-GB" b="1" dirty="0"/>
            </a:br>
            <a:r>
              <a:rPr lang="en-GB" b="1" dirty="0"/>
              <a:t>Timing: 1 minute</a:t>
            </a:r>
            <a:r>
              <a:rPr lang="en-GB" dirty="0"/>
              <a:t/>
            </a:r>
            <a:br>
              <a:rPr lang="en-GB" dirty="0"/>
            </a:br>
            <a:r>
              <a:rPr lang="en-GB" b="1" dirty="0"/>
              <a:t/>
            </a:r>
            <a:br>
              <a:rPr lang="en-GB" b="1" dirty="0"/>
            </a:br>
            <a:r>
              <a:rPr lang="en-GB" b="1" dirty="0"/>
              <a:t>Aim: </a:t>
            </a:r>
            <a:r>
              <a:rPr lang="en-GB" b="0" dirty="0"/>
              <a:t>to set the context for the lesson, and provide one more word with the SSC [y], the name of the island Sylt.</a:t>
            </a:r>
            <a:br>
              <a:rPr lang="en-GB" b="0" dirty="0"/>
            </a:br>
            <a:r>
              <a:rPr lang="en-GB" b="0" dirty="0"/>
              <a:t/>
            </a:r>
            <a:br>
              <a:rPr lang="en-GB" b="0" dirty="0"/>
            </a:br>
            <a:r>
              <a:rPr lang="en-GB" b="1" dirty="0"/>
              <a:t>Procedure:</a:t>
            </a:r>
            <a:r>
              <a:rPr lang="en-GB" dirty="0"/>
              <a:t/>
            </a:r>
            <a:br>
              <a:rPr lang="en-GB" dirty="0"/>
            </a:br>
            <a:r>
              <a:rPr lang="en-GB" dirty="0"/>
              <a:t>1. Ensure that students understand Mia’s questions.</a:t>
            </a:r>
          </a:p>
          <a:p>
            <a:r>
              <a:rPr lang="en-GB" dirty="0"/>
              <a:t>2. Click to present the information about Sylt.  </a:t>
            </a:r>
          </a:p>
          <a:p>
            <a:r>
              <a:rPr lang="en-GB" dirty="0"/>
              <a:t>3. Elicit an oral translation in English for the two sentences.  Students know Nord and See (but as lake). They also know West and Strand, but still may need support to unpack the compound nouns.</a:t>
            </a:r>
          </a:p>
          <a:p>
            <a:r>
              <a:rPr lang="en-GB" dirty="0"/>
              <a:t>4. Present and elicit the information about the difference between der See, das Meer and die See.</a:t>
            </a:r>
            <a:br>
              <a:rPr lang="en-GB" dirty="0"/>
            </a:br>
            <a:r>
              <a:rPr lang="en-GB" dirty="0"/>
              <a:t>5. Ensure that students know that Sylt is where </a:t>
            </a:r>
            <a:r>
              <a:rPr lang="en-GB" dirty="0" err="1"/>
              <a:t>Opa</a:t>
            </a:r>
            <a:r>
              <a:rPr lang="en-GB" dirty="0"/>
              <a:t> and Oma are.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r>
              <a:rPr lang="en-GB" baseline="0" dirty="0"/>
              <a:t/>
            </a:r>
            <a:br>
              <a:rPr lang="en-GB" baseline="0" dirty="0"/>
            </a:br>
            <a:r>
              <a:rPr lang="en-GB" baseline="0" dirty="0" err="1"/>
              <a:t>Karibik</a:t>
            </a:r>
            <a:r>
              <a:rPr lang="en-GB" baseline="0" dirty="0"/>
              <a:t> [&gt;5009] </a:t>
            </a:r>
            <a:r>
              <a:rPr lang="en-GB" baseline="0" dirty="0" err="1"/>
              <a:t>Pazifik</a:t>
            </a:r>
            <a:r>
              <a:rPr lang="en-GB" baseline="0" dirty="0"/>
              <a:t> [&gt;5009] </a:t>
            </a:r>
            <a:r>
              <a:rPr lang="en-GB" baseline="0" dirty="0" err="1"/>
              <a:t>Küste</a:t>
            </a:r>
            <a:r>
              <a:rPr lang="en-GB" baseline="0" dirty="0"/>
              <a:t> [2628] See [1317] (Students know der See = lake)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832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recap the three forms of ‘you’ that students have been taught, and to remind them of the matching forms of </a:t>
            </a:r>
            <a:r>
              <a:rPr lang="en-GB" b="0" i="1" dirty="0" err="1"/>
              <a:t>haben</a:t>
            </a:r>
            <a:r>
              <a:rPr lang="en-GB" b="0" dirty="0"/>
              <a:t> and </a:t>
            </a:r>
            <a:r>
              <a:rPr lang="en-GB" b="0" i="1" dirty="0"/>
              <a:t>sein</a:t>
            </a:r>
            <a:r>
              <a:rPr lang="en-GB" b="0" dirty="0"/>
              <a:t>, used in the perfect tense.</a:t>
            </a:r>
            <a:br>
              <a:rPr lang="en-GB" b="0" dirty="0"/>
            </a:br>
            <a:r>
              <a:rPr lang="en-GB" b="0" dirty="0"/>
              <a:t/>
            </a:r>
            <a:br>
              <a:rPr lang="en-GB" b="0" dirty="0"/>
            </a:br>
            <a:r>
              <a:rPr lang="en-GB" b="1" dirty="0"/>
              <a:t>Procedure:</a:t>
            </a:r>
            <a:r>
              <a:rPr lang="en-GB" dirty="0"/>
              <a:t/>
            </a:r>
            <a:br>
              <a:rPr lang="en-GB" dirty="0"/>
            </a:br>
            <a:r>
              <a:rPr lang="en-GB" dirty="0"/>
              <a:t>1. Click through the animations.</a:t>
            </a:r>
          </a:p>
          <a:p>
            <a:r>
              <a:rPr lang="en-GB" dirty="0"/>
              <a:t>2. Elicit an oral explanation from students about when to use ‘du’ (you, singular, informal – someone you know) and ‘Sie’ (you, singular/plural, formal – someone older that you don’t know (well).</a:t>
            </a:r>
          </a:p>
          <a:p>
            <a:r>
              <a:rPr lang="en-GB" dirty="0"/>
              <a:t>3. Elicit also the appropriate parts of </a:t>
            </a:r>
            <a:r>
              <a:rPr lang="en-GB" i="1" dirty="0" err="1"/>
              <a:t>haben</a:t>
            </a:r>
            <a:r>
              <a:rPr lang="en-GB" dirty="0"/>
              <a:t> and </a:t>
            </a:r>
            <a:r>
              <a:rPr lang="en-GB" i="1" dirty="0"/>
              <a:t>sein</a:t>
            </a:r>
            <a:r>
              <a:rPr lang="en-GB" dirty="0"/>
              <a:t> that go with these persons of the verb.</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endParaRPr lang="en-GB" i="1"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r>
              <a:rPr lang="en-GB" dirty="0"/>
              <a:t/>
            </a:r>
            <a:br>
              <a:rPr lang="en-GB" dirty="0"/>
            </a:br>
            <a:r>
              <a:rPr lang="en-GB" b="1" dirty="0"/>
              <a:t/>
            </a:r>
            <a:br>
              <a:rPr lang="en-GB" b="1" dirty="0"/>
            </a:br>
            <a:r>
              <a:rPr lang="en-GB" b="1" dirty="0"/>
              <a:t>Aim:  </a:t>
            </a:r>
            <a:r>
              <a:rPr lang="en-GB" b="0" dirty="0"/>
              <a:t>To differentiate aurally between </a:t>
            </a:r>
            <a:r>
              <a:rPr lang="en-GB" b="0" i="1" dirty="0"/>
              <a:t>hast, hat, </a:t>
            </a:r>
            <a:r>
              <a:rPr lang="en-GB" b="0" i="1" dirty="0" err="1"/>
              <a:t>haben</a:t>
            </a:r>
            <a:r>
              <a:rPr lang="en-GB" b="0" i="1" dirty="0"/>
              <a:t> </a:t>
            </a:r>
            <a:r>
              <a:rPr lang="en-GB" b="0" dirty="0"/>
              <a:t>and </a:t>
            </a:r>
            <a:r>
              <a:rPr lang="en-GB" b="0" i="1" dirty="0" err="1"/>
              <a:t>bist</a:t>
            </a:r>
            <a:r>
              <a:rPr lang="en-GB" b="0" i="1" dirty="0"/>
              <a:t>, </a:t>
            </a:r>
            <a:r>
              <a:rPr lang="en-GB" b="0" i="1" dirty="0" err="1"/>
              <a:t>ist</a:t>
            </a:r>
            <a:r>
              <a:rPr lang="en-GB" b="0" i="1" dirty="0"/>
              <a:t>, </a:t>
            </a:r>
            <a:r>
              <a:rPr lang="en-GB" b="0" i="1" dirty="0" err="1"/>
              <a:t>sind</a:t>
            </a:r>
            <a:r>
              <a:rPr lang="en-GB" b="0" i="1" dirty="0"/>
              <a:t> </a:t>
            </a:r>
            <a:r>
              <a:rPr lang="en-GB" b="0" i="0" dirty="0"/>
              <a:t>and connect the auxiliary verb forms with the correct meaning of </a:t>
            </a:r>
            <a:r>
              <a:rPr lang="en-GB" b="0" i="1" dirty="0"/>
              <a:t>you</a:t>
            </a:r>
            <a:r>
              <a:rPr lang="en-GB" b="0" i="0" dirty="0"/>
              <a:t>.</a:t>
            </a:r>
            <a:r>
              <a:rPr lang="en-GB" b="0" dirty="0"/>
              <a:t/>
            </a:r>
            <a:br>
              <a:rPr lang="en-GB" b="0" dirty="0"/>
            </a:br>
            <a:r>
              <a:rPr lang="en-GB" dirty="0"/>
              <a:t/>
            </a:r>
            <a:br>
              <a:rPr lang="en-GB" dirty="0"/>
            </a:br>
            <a:r>
              <a:rPr lang="en-GB" b="1" dirty="0"/>
              <a:t>Procedure:</a:t>
            </a:r>
            <a:r>
              <a:rPr lang="en-GB" dirty="0"/>
              <a:t/>
            </a:r>
            <a:br>
              <a:rPr lang="en-GB" dirty="0"/>
            </a:br>
            <a:r>
              <a:rPr lang="en-GB" dirty="0"/>
              <a:t>1. Ensure that students understand that Mia addresses her Oma as </a:t>
            </a:r>
            <a:r>
              <a:rPr lang="en-GB" i="1" dirty="0"/>
              <a:t>du</a:t>
            </a:r>
            <a:r>
              <a:rPr lang="en-GB" dirty="0"/>
              <a:t>, but Andrea uses </a:t>
            </a:r>
            <a:r>
              <a:rPr lang="en-GB" i="1" dirty="0"/>
              <a:t>Sie</a:t>
            </a:r>
            <a:r>
              <a:rPr lang="en-GB" dirty="0"/>
              <a:t> to address her. The ? is for questions using </a:t>
            </a:r>
            <a:r>
              <a:rPr lang="en-GB" i="1" dirty="0"/>
              <a:t>man</a:t>
            </a:r>
            <a:r>
              <a:rPr lang="en-GB" dirty="0"/>
              <a:t>, which could be asked by either Mia or Andrea.</a:t>
            </a:r>
          </a:p>
          <a:p>
            <a:r>
              <a:rPr lang="en-GB" dirty="0"/>
              <a:t>2. Click to play each sentence.</a:t>
            </a:r>
          </a:p>
          <a:p>
            <a:r>
              <a:rPr lang="en-GB" dirty="0"/>
              <a:t>3. Students listen out for the part of </a:t>
            </a:r>
            <a:r>
              <a:rPr lang="en-GB" i="1" dirty="0" err="1"/>
              <a:t>haben</a:t>
            </a:r>
            <a:r>
              <a:rPr lang="en-GB" dirty="0"/>
              <a:t> or </a:t>
            </a:r>
            <a:r>
              <a:rPr lang="en-GB" i="1" dirty="0"/>
              <a:t>sein</a:t>
            </a:r>
            <a:r>
              <a:rPr lang="en-GB" dirty="0"/>
              <a:t> that indicates who is asking Oma the question. Note: the final sentence uses a present modal </a:t>
            </a:r>
            <a:r>
              <a:rPr lang="en-GB" i="1" dirty="0" err="1"/>
              <a:t>kann</a:t>
            </a:r>
            <a:r>
              <a:rPr lang="en-GB" b="1" i="1" dirty="0" err="1"/>
              <a:t>st</a:t>
            </a:r>
            <a:r>
              <a:rPr lang="en-GB" dirty="0"/>
              <a:t>.</a:t>
            </a:r>
          </a:p>
          <a:p>
            <a:r>
              <a:rPr lang="en-GB" dirty="0"/>
              <a:t>4. Click to bring up the ticks.</a:t>
            </a:r>
          </a:p>
          <a:p>
            <a:r>
              <a:rPr lang="en-GB" dirty="0"/>
              <a:t>5. Click each tick to hear the full sentence.</a:t>
            </a:r>
            <a:br>
              <a:rPr lang="en-GB" dirty="0"/>
            </a:br>
            <a:r>
              <a:rPr lang="en-GB" dirty="0"/>
              <a:t>6. Students transcribe the full sentence in German.</a:t>
            </a:r>
            <a:br>
              <a:rPr lang="en-GB" dirty="0"/>
            </a:br>
            <a:r>
              <a:rPr lang="en-GB" dirty="0"/>
              <a:t>7. Click to reveal the sentences and elicit the English meanings.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Was </a:t>
            </a:r>
            <a:r>
              <a:rPr lang="en-GB" dirty="0" err="1"/>
              <a:t>ist</a:t>
            </a:r>
            <a:r>
              <a:rPr lang="en-GB" dirty="0"/>
              <a:t> los? </a:t>
            </a:r>
            <a:r>
              <a:rPr lang="en-GB" dirty="0" err="1"/>
              <a:t>Haben</a:t>
            </a:r>
            <a:r>
              <a:rPr lang="en-GB" dirty="0"/>
              <a:t> [Sie] </a:t>
            </a:r>
            <a:r>
              <a:rPr lang="en-GB" dirty="0" err="1"/>
              <a:t>etwas</a:t>
            </a:r>
            <a:r>
              <a:rPr lang="en-GB" dirty="0"/>
              <a:t> </a:t>
            </a:r>
            <a:r>
              <a:rPr lang="en-GB" dirty="0" err="1"/>
              <a:t>verloren</a:t>
            </a:r>
            <a:r>
              <a:rPr lang="en-GB" dirty="0"/>
              <a:t>?</a:t>
            </a:r>
            <a:br>
              <a:rPr lang="en-GB" dirty="0"/>
            </a:br>
            <a:r>
              <a:rPr lang="en-GB" dirty="0"/>
              <a:t>2. Wie war die </a:t>
            </a:r>
            <a:r>
              <a:rPr lang="en-GB" dirty="0" err="1"/>
              <a:t>Reise</a:t>
            </a:r>
            <a:r>
              <a:rPr lang="en-GB" dirty="0"/>
              <a:t>? Was </a:t>
            </a:r>
            <a:r>
              <a:rPr lang="en-GB" dirty="0" err="1"/>
              <a:t>haben</a:t>
            </a:r>
            <a:r>
              <a:rPr lang="en-GB" dirty="0"/>
              <a:t> [Sie] </a:t>
            </a:r>
            <a:r>
              <a:rPr lang="en-GB" dirty="0" err="1"/>
              <a:t>schon</a:t>
            </a:r>
            <a:r>
              <a:rPr lang="en-GB" dirty="0"/>
              <a:t> </a:t>
            </a:r>
            <a:r>
              <a:rPr lang="en-GB" dirty="0" err="1"/>
              <a:t>gemacht</a:t>
            </a:r>
            <a:r>
              <a:rPr lang="en-GB" dirty="0"/>
              <a:t>?</a:t>
            </a:r>
            <a:br>
              <a:rPr lang="en-GB" dirty="0"/>
            </a:br>
            <a:r>
              <a:rPr lang="en-GB" dirty="0"/>
              <a:t>3. Hast [du] die </a:t>
            </a:r>
            <a:r>
              <a:rPr lang="en-GB" dirty="0" err="1"/>
              <a:t>Bootsfahrt</a:t>
            </a:r>
            <a:r>
              <a:rPr lang="en-GB" dirty="0"/>
              <a:t> auf </a:t>
            </a:r>
            <a:r>
              <a:rPr lang="en-GB" dirty="0" err="1"/>
              <a:t>dem</a:t>
            </a:r>
            <a:r>
              <a:rPr lang="en-GB" dirty="0"/>
              <a:t> Meer </a:t>
            </a:r>
            <a:r>
              <a:rPr lang="en-GB" dirty="0" err="1"/>
              <a:t>gemacht</a:t>
            </a:r>
            <a:r>
              <a:rPr lang="en-GB" dirty="0"/>
              <a:t>?</a:t>
            </a:r>
            <a:br>
              <a:rPr lang="en-GB" dirty="0"/>
            </a:br>
            <a:r>
              <a:rPr lang="en-GB" dirty="0"/>
              <a:t>4. Was </a:t>
            </a:r>
            <a:r>
              <a:rPr lang="en-GB" dirty="0" err="1"/>
              <a:t>haben</a:t>
            </a:r>
            <a:r>
              <a:rPr lang="en-GB" dirty="0"/>
              <a:t> [Sie] </a:t>
            </a:r>
            <a:r>
              <a:rPr lang="en-GB" dirty="0" err="1"/>
              <a:t>zum</a:t>
            </a:r>
            <a:r>
              <a:rPr lang="en-GB" dirty="0"/>
              <a:t> </a:t>
            </a:r>
            <a:r>
              <a:rPr lang="en-GB" dirty="0" err="1"/>
              <a:t>Ausflug</a:t>
            </a:r>
            <a:r>
              <a:rPr lang="en-GB" dirty="0"/>
              <a:t> </a:t>
            </a:r>
            <a:r>
              <a:rPr lang="en-GB" dirty="0" err="1"/>
              <a:t>mitgenommen</a:t>
            </a:r>
            <a:r>
              <a:rPr lang="en-GB" dirty="0"/>
              <a:t>?</a:t>
            </a:r>
            <a:br>
              <a:rPr lang="en-GB" dirty="0"/>
            </a:br>
            <a:r>
              <a:rPr lang="en-GB" dirty="0"/>
              <a:t>5. Wie hat [man] den </a:t>
            </a:r>
            <a:r>
              <a:rPr lang="en-GB" dirty="0" err="1"/>
              <a:t>Ausflug</a:t>
            </a:r>
            <a:r>
              <a:rPr lang="en-GB" dirty="0"/>
              <a:t> </a:t>
            </a:r>
            <a:r>
              <a:rPr lang="en-GB" dirty="0" err="1"/>
              <a:t>organisiert</a:t>
            </a:r>
            <a:r>
              <a:rPr lang="en-GB" dirty="0"/>
              <a:t>?</a:t>
            </a:r>
            <a:br>
              <a:rPr lang="en-GB" dirty="0"/>
            </a:br>
            <a:r>
              <a:rPr lang="en-GB" dirty="0"/>
              <a:t>6. Wie </a:t>
            </a:r>
            <a:r>
              <a:rPr lang="en-GB" dirty="0" err="1"/>
              <a:t>lange</a:t>
            </a:r>
            <a:r>
              <a:rPr lang="en-GB" dirty="0"/>
              <a:t> </a:t>
            </a:r>
            <a:r>
              <a:rPr lang="en-GB" dirty="0" err="1"/>
              <a:t>bist</a:t>
            </a:r>
            <a:r>
              <a:rPr lang="en-GB" dirty="0"/>
              <a:t> [du] </a:t>
            </a:r>
            <a:r>
              <a:rPr lang="en-GB" dirty="0" err="1"/>
              <a:t>mit</a:t>
            </a:r>
            <a:r>
              <a:rPr lang="en-GB" dirty="0"/>
              <a:t> </a:t>
            </a:r>
            <a:r>
              <a:rPr lang="en-GB" dirty="0" err="1"/>
              <a:t>dem</a:t>
            </a:r>
            <a:r>
              <a:rPr lang="en-GB" dirty="0"/>
              <a:t> Boot </a:t>
            </a:r>
            <a:r>
              <a:rPr lang="en-GB" dirty="0" err="1"/>
              <a:t>gefahren</a:t>
            </a:r>
            <a:r>
              <a:rPr lang="en-GB" dirty="0"/>
              <a:t>?</a:t>
            </a:r>
            <a:br>
              <a:rPr lang="en-GB" dirty="0"/>
            </a:br>
            <a:r>
              <a:rPr lang="en-GB" dirty="0"/>
              <a:t>7. Sind [Sie] </a:t>
            </a:r>
            <a:r>
              <a:rPr lang="en-GB" dirty="0" err="1"/>
              <a:t>schon</a:t>
            </a:r>
            <a:r>
              <a:rPr lang="en-GB" dirty="0"/>
              <a:t> </a:t>
            </a:r>
            <a:r>
              <a:rPr lang="en-GB" dirty="0" err="1"/>
              <a:t>essen</a:t>
            </a:r>
            <a:r>
              <a:rPr lang="en-GB" dirty="0"/>
              <a:t> </a:t>
            </a:r>
            <a:r>
              <a:rPr lang="en-GB" dirty="0" err="1"/>
              <a:t>gegangen</a:t>
            </a:r>
            <a:r>
              <a:rPr lang="en-GB" dirty="0"/>
              <a:t>?</a:t>
            </a:r>
            <a:br>
              <a:rPr lang="en-GB" dirty="0"/>
            </a:br>
            <a:r>
              <a:rPr lang="en-GB" dirty="0"/>
              <a:t>8. </a:t>
            </a:r>
            <a:r>
              <a:rPr lang="en-GB" dirty="0" err="1"/>
              <a:t>Kannst</a:t>
            </a:r>
            <a:r>
              <a:rPr lang="en-GB" dirty="0"/>
              <a:t> [du] </a:t>
            </a:r>
            <a:r>
              <a:rPr lang="en-GB" dirty="0" err="1"/>
              <a:t>mir</a:t>
            </a:r>
            <a:r>
              <a:rPr lang="en-GB" dirty="0"/>
              <a:t> </a:t>
            </a:r>
            <a:r>
              <a:rPr lang="en-GB" dirty="0" err="1"/>
              <a:t>bitte</a:t>
            </a:r>
            <a:r>
              <a:rPr lang="en-GB" dirty="0"/>
              <a:t> </a:t>
            </a:r>
            <a:r>
              <a:rPr lang="en-GB" dirty="0" err="1"/>
              <a:t>etwas</a:t>
            </a:r>
            <a:r>
              <a:rPr lang="en-GB" dirty="0"/>
              <a:t> von Sylt </a:t>
            </a:r>
            <a:r>
              <a:rPr lang="en-GB" dirty="0" err="1"/>
              <a:t>mitbringen</a:t>
            </a:r>
            <a:r>
              <a:rPr lang="en-GB" dirty="0"/>
              <a:t>?</a:t>
            </a:r>
            <a:br>
              <a:rPr lang="en-GB" dirty="0"/>
            </a:br>
            <a:r>
              <a:rPr lang="en-GB" dirty="0"/>
              <a:t/>
            </a:r>
            <a:br>
              <a:rPr lang="en-GB" dirty="0"/>
            </a:br>
            <a:r>
              <a:rPr lang="en-GB" b="1" dirty="0"/>
              <a:t>English translations:</a:t>
            </a:r>
            <a:r>
              <a:rPr lang="en-GB" dirty="0"/>
              <a:t/>
            </a:r>
            <a:br>
              <a:rPr lang="en-GB" dirty="0"/>
            </a:br>
            <a:r>
              <a:rPr lang="en-GB" dirty="0"/>
              <a:t>1. What’s up / What’s the matter? Have you lost something?</a:t>
            </a:r>
            <a:br>
              <a:rPr lang="en-GB" dirty="0"/>
            </a:br>
            <a:r>
              <a:rPr lang="en-GB" dirty="0"/>
              <a:t>2. How was the trip?  What have you done already?</a:t>
            </a:r>
            <a:br>
              <a:rPr lang="en-GB" dirty="0"/>
            </a:br>
            <a:r>
              <a:rPr lang="en-GB" dirty="0"/>
              <a:t>3. Did you do the boat trip on the sea?</a:t>
            </a:r>
            <a:br>
              <a:rPr lang="en-GB" dirty="0"/>
            </a:br>
            <a:r>
              <a:rPr lang="en-GB" dirty="0"/>
              <a:t>4. What did you take with you for the trip?</a:t>
            </a:r>
            <a:br>
              <a:rPr lang="en-GB" dirty="0"/>
            </a:br>
            <a:r>
              <a:rPr lang="en-GB" dirty="0"/>
              <a:t>5. How did people/they organise the trip? / How was the trip organised?</a:t>
            </a:r>
            <a:br>
              <a:rPr lang="en-GB" dirty="0"/>
            </a:br>
            <a:r>
              <a:rPr lang="en-GB" dirty="0"/>
              <a:t>6. How long did go out on the boat for?</a:t>
            </a:r>
            <a:br>
              <a:rPr lang="en-GB" dirty="0"/>
            </a:br>
            <a:r>
              <a:rPr lang="en-GB" dirty="0"/>
              <a:t>7. Have you already been out to eat?</a:t>
            </a:r>
            <a:br>
              <a:rPr lang="en-GB" dirty="0"/>
            </a:br>
            <a:r>
              <a:rPr lang="en-GB" dirty="0"/>
              <a:t>8.  Can you please bring me something from Sylt?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Andrea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Andrea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Mia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Andrea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Mia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Andrea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Mia</a:t>
            </a:r>
            <a:r>
              <a:rPr lang="en-GB" dirty="0"/>
              <a:t/>
            </a:r>
            <a:br>
              <a:rPr lang="en-GB" dirty="0"/>
            </a:br>
            <a:r>
              <a:rPr lang="en-GB" dirty="0"/>
              <a:t/>
            </a:r>
            <a:br>
              <a:rPr lang="en-GB" dirty="0"/>
            </a:br>
            <a:r>
              <a:rPr lang="en-GB" b="1" baseline="0" dirty="0"/>
              <a:t>Word frequency of unknown words and cognates (1 is the most frequent word in German): </a:t>
            </a:r>
            <a:r>
              <a:rPr lang="en-GB" baseline="0" dirty="0"/>
              <a:t/>
            </a:r>
            <a:br>
              <a:rPr lang="en-GB" baseline="0" dirty="0"/>
            </a:br>
            <a:r>
              <a:rPr lang="en-GB" baseline="0" dirty="0"/>
              <a:t>los [659]</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mins (two slides)</a:t>
            </a:r>
            <a:r>
              <a:rPr lang="en-GB" dirty="0"/>
              <a:t/>
            </a:r>
            <a:br>
              <a:rPr lang="en-GB" dirty="0"/>
            </a:br>
            <a:r>
              <a:rPr lang="en-GB" b="1" dirty="0"/>
              <a:t/>
            </a:r>
            <a:br>
              <a:rPr lang="en-GB" b="1" dirty="0"/>
            </a:br>
            <a:r>
              <a:rPr lang="en-GB" b="1" dirty="0"/>
              <a:t>Aim: </a:t>
            </a:r>
            <a:r>
              <a:rPr lang="en-GB" b="0" dirty="0"/>
              <a:t>to recap the previously taught parts of </a:t>
            </a:r>
            <a:r>
              <a:rPr lang="en-GB" b="1" i="1" dirty="0"/>
              <a:t>sein </a:t>
            </a:r>
            <a:r>
              <a:rPr lang="en-GB" b="0" dirty="0"/>
              <a:t>and </a:t>
            </a:r>
            <a:r>
              <a:rPr lang="en-GB" b="1" i="1" dirty="0" err="1"/>
              <a:t>haben</a:t>
            </a:r>
            <a:r>
              <a:rPr lang="en-GB" b="0" dirty="0"/>
              <a:t> and revisit their use in the perfect tense, whilst revisiting some of this week’s vocabulary.</a:t>
            </a:r>
            <a:br>
              <a:rPr lang="en-GB" b="0" dirty="0"/>
            </a:br>
            <a:r>
              <a:rPr lang="en-GB" b="0" dirty="0"/>
              <a:t/>
            </a:r>
            <a:br>
              <a:rPr lang="en-GB" b="0" dirty="0"/>
            </a:br>
            <a:r>
              <a:rPr lang="en-GB" b="1" dirty="0"/>
              <a:t>Procedure:</a:t>
            </a:r>
            <a:r>
              <a:rPr lang="en-GB" dirty="0"/>
              <a:t/>
            </a:r>
            <a:br>
              <a:rPr lang="en-GB" dirty="0"/>
            </a:br>
            <a:r>
              <a:rPr lang="en-GB" dirty="0"/>
              <a:t>1. Click through the animations.</a:t>
            </a:r>
          </a:p>
          <a:p>
            <a:r>
              <a:rPr lang="en-GB" dirty="0"/>
              <a:t>2. Elicit the parts of </a:t>
            </a:r>
            <a:r>
              <a:rPr lang="en-GB" b="1" i="1" dirty="0" err="1"/>
              <a:t>haben</a:t>
            </a:r>
            <a:r>
              <a:rPr lang="en-GB" dirty="0"/>
              <a:t> (and </a:t>
            </a:r>
            <a:r>
              <a:rPr lang="en-GB" b="1" i="1" dirty="0"/>
              <a:t>sein</a:t>
            </a:r>
            <a:r>
              <a:rPr lang="en-GB" dirty="0"/>
              <a:t> on the next slide) and the English translations of the examples.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70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Continuation of the previous activity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484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r>
              <a:rPr lang="en-GB" dirty="0"/>
              <a:t/>
            </a:r>
            <a:br>
              <a:rPr lang="en-GB" dirty="0"/>
            </a:br>
            <a:r>
              <a:rPr lang="en-GB" b="1" dirty="0"/>
              <a:t/>
            </a:r>
            <a:br>
              <a:rPr lang="en-GB" b="1" dirty="0"/>
            </a:br>
            <a:r>
              <a:rPr lang="en-GB" b="1" dirty="0"/>
              <a:t>Aim: </a:t>
            </a:r>
            <a:r>
              <a:rPr lang="en-GB" b="0" dirty="0"/>
              <a:t>A referential activity to practise written comprehension of perfect tense. </a:t>
            </a:r>
            <a:r>
              <a:rPr lang="en-GB" dirty="0"/>
              <a:t/>
            </a:r>
            <a:br>
              <a:rPr lang="en-GB" dirty="0"/>
            </a:br>
            <a:r>
              <a:rPr lang="en-GB" dirty="0"/>
              <a:t/>
            </a:r>
            <a:br>
              <a:rPr lang="en-GB" dirty="0"/>
            </a:br>
            <a:r>
              <a:rPr lang="en-GB" b="1" dirty="0"/>
              <a:t>Procedure:</a:t>
            </a:r>
            <a:r>
              <a:rPr lang="en-GB" dirty="0"/>
              <a:t/>
            </a:r>
            <a:br>
              <a:rPr lang="en-GB" dirty="0"/>
            </a:br>
            <a:r>
              <a:rPr lang="en-GB" dirty="0"/>
              <a:t>1. Students write 1-10 and the missing part of </a:t>
            </a:r>
            <a:r>
              <a:rPr lang="en-GB" i="1" dirty="0"/>
              <a:t>sein</a:t>
            </a:r>
            <a:r>
              <a:rPr lang="en-GB" dirty="0"/>
              <a:t> or </a:t>
            </a:r>
            <a:r>
              <a:rPr lang="en-GB" i="1" dirty="0" err="1"/>
              <a:t>haben</a:t>
            </a:r>
            <a:r>
              <a:rPr lang="en-GB" dirty="0"/>
              <a:t> based on cues from the pronoun and the past participle.</a:t>
            </a:r>
          </a:p>
          <a:p>
            <a:r>
              <a:rPr lang="en-GB" dirty="0"/>
              <a:t>2. Click to reveal the missing verb forms.</a:t>
            </a:r>
          </a:p>
          <a:p>
            <a:r>
              <a:rPr lang="en-GB" dirty="0"/>
              <a:t>3. Students have two minutes to arrive at an oral translation of the text.</a:t>
            </a:r>
          </a:p>
          <a:p>
            <a:r>
              <a:rPr lang="en-GB" dirty="0"/>
              <a:t>4. Elicit English meanings of each sentence from students, orally. (See English translation below).</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Full text:</a:t>
            </a:r>
            <a:br>
              <a:rPr lang="en-GB" dirty="0"/>
            </a:br>
            <a:r>
              <a:rPr lang="en-GB" sz="1200" dirty="0">
                <a:solidFill>
                  <a:schemeClr val="accent5">
                    <a:lumMod val="50000"/>
                  </a:schemeClr>
                </a:solidFill>
              </a:rPr>
              <a:t>Ich </a:t>
            </a:r>
            <a:r>
              <a:rPr lang="en-GB" sz="1200" b="1" dirty="0" err="1">
                <a:solidFill>
                  <a:schemeClr val="accent5">
                    <a:lumMod val="50000"/>
                  </a:schemeClr>
                </a:solidFill>
              </a:rPr>
              <a:t>habe</a:t>
            </a:r>
            <a:r>
              <a:rPr lang="en-GB" sz="1200" dirty="0">
                <a:solidFill>
                  <a:schemeClr val="accent5">
                    <a:lumMod val="50000"/>
                  </a:schemeClr>
                </a:solidFill>
              </a:rPr>
              <a:t> </a:t>
            </a:r>
            <a:r>
              <a:rPr lang="en-GB" sz="1200" dirty="0" err="1">
                <a:solidFill>
                  <a:schemeClr val="accent5">
                    <a:lumMod val="50000"/>
                  </a:schemeClr>
                </a:solidFill>
              </a:rPr>
              <a:t>nichts</a:t>
            </a:r>
            <a:r>
              <a:rPr lang="en-GB" sz="1200" dirty="0">
                <a:solidFill>
                  <a:schemeClr val="accent5">
                    <a:lumMod val="50000"/>
                  </a:schemeClr>
                </a:solidFill>
              </a:rPr>
              <a:t> </a:t>
            </a:r>
            <a:r>
              <a:rPr lang="en-GB" sz="1200" dirty="0" err="1">
                <a:solidFill>
                  <a:schemeClr val="accent5">
                    <a:lumMod val="50000"/>
                  </a:schemeClr>
                </a:solidFill>
              </a:rPr>
              <a:t>verloren</a:t>
            </a:r>
            <a:r>
              <a:rPr lang="en-GB" sz="1200" dirty="0">
                <a:solidFill>
                  <a:schemeClr val="accent5">
                    <a:lumMod val="50000"/>
                  </a:schemeClr>
                </a:solidFill>
              </a:rPr>
              <a:t>! Der </a:t>
            </a:r>
            <a:r>
              <a:rPr lang="en-GB" sz="1200" dirty="0" err="1">
                <a:solidFill>
                  <a:schemeClr val="accent5">
                    <a:lumMod val="50000"/>
                  </a:schemeClr>
                </a:solidFill>
              </a:rPr>
              <a:t>Opa</a:t>
            </a:r>
            <a:r>
              <a:rPr lang="en-GB" sz="1200" dirty="0">
                <a:solidFill>
                  <a:schemeClr val="accent5">
                    <a:lumMod val="50000"/>
                  </a:schemeClr>
                </a:solidFill>
              </a:rPr>
              <a:t> </a:t>
            </a:r>
            <a:r>
              <a:rPr lang="en-GB" sz="1200" b="1" dirty="0" err="1">
                <a:solidFill>
                  <a:schemeClr val="accent5">
                    <a:lumMod val="50000"/>
                  </a:schemeClr>
                </a:solidFill>
              </a:rPr>
              <a:t>ist</a:t>
            </a:r>
            <a:r>
              <a:rPr lang="en-GB" sz="1200" dirty="0">
                <a:solidFill>
                  <a:schemeClr val="accent5">
                    <a:lumMod val="50000"/>
                  </a:schemeClr>
                </a:solidFill>
              </a:rPr>
              <a:t> in die Stadt </a:t>
            </a:r>
            <a:r>
              <a:rPr lang="en-GB" sz="1200" dirty="0" err="1">
                <a:solidFill>
                  <a:schemeClr val="accent5">
                    <a:lumMod val="50000"/>
                  </a:schemeClr>
                </a:solidFill>
              </a:rPr>
              <a:t>gegangen</a:t>
            </a:r>
            <a:r>
              <a:rPr lang="en-GB" sz="1200" dirty="0">
                <a:solidFill>
                  <a:schemeClr val="accent5">
                    <a:lumMod val="50000"/>
                  </a:schemeClr>
                </a:solidFill>
              </a:rPr>
              <a:t> und </a:t>
            </a:r>
            <a:r>
              <a:rPr lang="en-GB" sz="1200" dirty="0" err="1">
                <a:solidFill>
                  <a:schemeClr val="accent5">
                    <a:lumMod val="50000"/>
                  </a:schemeClr>
                </a:solidFill>
              </a:rPr>
              <a:t>dort</a:t>
            </a:r>
            <a:r>
              <a:rPr lang="en-GB" sz="1200" dirty="0">
                <a:solidFill>
                  <a:schemeClr val="accent5">
                    <a:lumMod val="50000"/>
                  </a:schemeClr>
                </a:solidFill>
              </a:rPr>
              <a:t> </a:t>
            </a:r>
            <a:r>
              <a:rPr lang="en-GB" sz="1200" b="1" dirty="0">
                <a:solidFill>
                  <a:schemeClr val="accent5">
                    <a:lumMod val="50000"/>
                  </a:schemeClr>
                </a:solidFill>
              </a:rPr>
              <a:t>hat </a:t>
            </a:r>
            <a:r>
              <a:rPr lang="en-GB" sz="1200" dirty="0">
                <a:solidFill>
                  <a:schemeClr val="accent5">
                    <a:lumMod val="50000"/>
                  </a:schemeClr>
                </a:solidFill>
              </a:rPr>
              <a:t>er die </a:t>
            </a:r>
            <a:r>
              <a:rPr lang="en-GB" sz="1200" dirty="0" err="1">
                <a:solidFill>
                  <a:schemeClr val="accent5">
                    <a:lumMod val="50000"/>
                  </a:schemeClr>
                </a:solidFill>
              </a:rPr>
              <a:t>Eintrittskarten</a:t>
            </a:r>
            <a:r>
              <a:rPr lang="en-GB" sz="1200" dirty="0">
                <a:solidFill>
                  <a:schemeClr val="accent5">
                    <a:lumMod val="50000"/>
                  </a:schemeClr>
                </a:solidFill>
              </a:rPr>
              <a:t> </a:t>
            </a:r>
            <a:r>
              <a:rPr lang="en-GB" sz="1200" dirty="0" err="1">
                <a:solidFill>
                  <a:schemeClr val="accent5">
                    <a:lumMod val="50000"/>
                  </a:schemeClr>
                </a:solidFill>
              </a:rPr>
              <a:t>für</a:t>
            </a:r>
            <a:r>
              <a:rPr lang="en-GB" sz="1200" dirty="0">
                <a:solidFill>
                  <a:schemeClr val="accent5">
                    <a:lumMod val="50000"/>
                  </a:schemeClr>
                </a:solidFill>
              </a:rPr>
              <a:t> das Museum </a:t>
            </a:r>
            <a:r>
              <a:rPr lang="en-GB" sz="1200" dirty="0" err="1">
                <a:solidFill>
                  <a:schemeClr val="accent5">
                    <a:lumMod val="50000"/>
                  </a:schemeClr>
                </a:solidFill>
              </a:rPr>
              <a:t>verloren</a:t>
            </a:r>
            <a:r>
              <a:rPr lang="en-GB" sz="1200" dirty="0">
                <a:solidFill>
                  <a:schemeClr val="accent5">
                    <a:lumMod val="50000"/>
                  </a:schemeClr>
                </a:solidFill>
              </a:rPr>
              <a:t>. Sie </a:t>
            </a:r>
            <a:r>
              <a:rPr lang="en-GB" sz="1200" b="1" dirty="0" err="1">
                <a:solidFill>
                  <a:schemeClr val="accent5">
                    <a:lumMod val="50000"/>
                  </a:schemeClr>
                </a:solidFill>
              </a:rPr>
              <a:t>haben</a:t>
            </a:r>
            <a:r>
              <a:rPr lang="en-GB" sz="1200" dirty="0">
                <a:solidFill>
                  <a:schemeClr val="accent5">
                    <a:lumMod val="50000"/>
                  </a:schemeClr>
                </a:solidFill>
              </a:rPr>
              <a:t> 40 Euro </a:t>
            </a:r>
            <a:r>
              <a:rPr lang="en-GB" sz="1200" dirty="0" err="1">
                <a:solidFill>
                  <a:schemeClr val="accent5">
                    <a:lumMod val="50000"/>
                  </a:schemeClr>
                </a:solidFill>
              </a:rPr>
              <a:t>gekostet</a:t>
            </a:r>
            <a:r>
              <a:rPr lang="en-GB" sz="1200" dirty="0">
                <a:solidFill>
                  <a:schemeClr val="accent5">
                    <a:lumMod val="50000"/>
                  </a:schemeClr>
                </a:solidFill>
              </a:rPr>
              <a:t>! </a:t>
            </a:r>
            <a:r>
              <a:rPr lang="en-GB" sz="1200" dirty="0">
                <a:solidFill>
                  <a:schemeClr val="accent5">
                    <a:lumMod val="50000"/>
                  </a:schemeClr>
                </a:solidFill>
                <a:sym typeface="Wingdings" panose="05000000000000000000" pitchFamily="2" charset="2"/>
              </a:rPr>
              <a:t> </a:t>
            </a:r>
            <a:r>
              <a:rPr lang="en-GB" sz="1200" dirty="0" err="1">
                <a:solidFill>
                  <a:schemeClr val="accent5">
                    <a:lumMod val="50000"/>
                  </a:schemeClr>
                </a:solidFill>
              </a:rPr>
              <a:t>Gestern</a:t>
            </a:r>
            <a:r>
              <a:rPr lang="en-GB" sz="1200" dirty="0">
                <a:solidFill>
                  <a:schemeClr val="accent5">
                    <a:lumMod val="50000"/>
                  </a:schemeClr>
                </a:solidFill>
              </a:rPr>
              <a:t> </a:t>
            </a:r>
            <a:r>
              <a:rPr lang="en-GB" sz="1200" b="1" dirty="0" err="1">
                <a:solidFill>
                  <a:schemeClr val="accent5">
                    <a:lumMod val="50000"/>
                  </a:schemeClr>
                </a:solidFill>
              </a:rPr>
              <a:t>haben</a:t>
            </a:r>
            <a:r>
              <a:rPr lang="en-GB" sz="1200" dirty="0">
                <a:solidFill>
                  <a:schemeClr val="accent5">
                    <a:lumMod val="50000"/>
                  </a:schemeClr>
                </a:solidFill>
              </a:rPr>
              <a:t> </a:t>
            </a:r>
            <a:r>
              <a:rPr lang="en-GB" sz="1200" dirty="0" err="1">
                <a:solidFill>
                  <a:schemeClr val="accent5">
                    <a:lumMod val="50000"/>
                  </a:schemeClr>
                </a:solidFill>
              </a:rPr>
              <a:t>wir</a:t>
            </a:r>
            <a:r>
              <a:rPr lang="en-GB" sz="1200" dirty="0">
                <a:solidFill>
                  <a:schemeClr val="accent5">
                    <a:lumMod val="50000"/>
                  </a:schemeClr>
                </a:solidFill>
              </a:rPr>
              <a:t> die </a:t>
            </a:r>
            <a:r>
              <a:rPr lang="en-GB" sz="1200" dirty="0" err="1">
                <a:solidFill>
                  <a:schemeClr val="accent5">
                    <a:lumMod val="50000"/>
                  </a:schemeClr>
                </a:solidFill>
              </a:rPr>
              <a:t>Bootsfahrt</a:t>
            </a:r>
            <a:r>
              <a:rPr lang="en-GB" sz="1200" dirty="0">
                <a:solidFill>
                  <a:schemeClr val="accent5">
                    <a:lumMod val="50000"/>
                  </a:schemeClr>
                </a:solidFill>
              </a:rPr>
              <a:t> auf </a:t>
            </a:r>
            <a:r>
              <a:rPr lang="en-GB" sz="1200" dirty="0" err="1">
                <a:solidFill>
                  <a:schemeClr val="accent5">
                    <a:lumMod val="50000"/>
                  </a:schemeClr>
                </a:solidFill>
              </a:rPr>
              <a:t>dem</a:t>
            </a:r>
            <a:r>
              <a:rPr lang="en-GB" sz="1200" dirty="0">
                <a:solidFill>
                  <a:schemeClr val="accent5">
                    <a:lumMod val="50000"/>
                  </a:schemeClr>
                </a:solidFill>
              </a:rPr>
              <a:t> Meer </a:t>
            </a:r>
            <a:r>
              <a:rPr lang="en-GB" sz="1200" dirty="0" err="1">
                <a:solidFill>
                  <a:schemeClr val="accent5">
                    <a:lumMod val="50000"/>
                  </a:schemeClr>
                </a:solidFill>
              </a:rPr>
              <a:t>gemacht</a:t>
            </a:r>
            <a:r>
              <a:rPr lang="en-GB" sz="1200" dirty="0">
                <a:solidFill>
                  <a:schemeClr val="accent5">
                    <a:lumMod val="50000"/>
                  </a:schemeClr>
                </a:solidFill>
              </a:rPr>
              <a:t>. </a:t>
            </a:r>
            <a:r>
              <a:rPr lang="en-GB" sz="1200" dirty="0" err="1">
                <a:solidFill>
                  <a:schemeClr val="accent5">
                    <a:lumMod val="50000"/>
                  </a:schemeClr>
                </a:solidFill>
              </a:rPr>
              <a:t>Wir</a:t>
            </a:r>
            <a:r>
              <a:rPr lang="en-GB" sz="1200" dirty="0">
                <a:solidFill>
                  <a:schemeClr val="accent5">
                    <a:lumMod val="50000"/>
                  </a:schemeClr>
                </a:solidFill>
              </a:rPr>
              <a:t> </a:t>
            </a:r>
            <a:r>
              <a:rPr lang="en-GB" sz="1200" b="1" dirty="0" err="1">
                <a:solidFill>
                  <a:schemeClr val="accent5">
                    <a:lumMod val="50000"/>
                  </a:schemeClr>
                </a:solidFill>
              </a:rPr>
              <a:t>sind</a:t>
            </a:r>
            <a:r>
              <a:rPr lang="en-GB" sz="1200" dirty="0">
                <a:solidFill>
                  <a:schemeClr val="accent5">
                    <a:lumMod val="50000"/>
                  </a:schemeClr>
                </a:solidFill>
              </a:rPr>
              <a:t> </a:t>
            </a:r>
            <a:r>
              <a:rPr lang="en-GB" sz="1200" dirty="0" err="1">
                <a:solidFill>
                  <a:schemeClr val="accent5">
                    <a:lumMod val="50000"/>
                  </a:schemeClr>
                </a:solidFill>
              </a:rPr>
              <a:t>drei</a:t>
            </a:r>
            <a:r>
              <a:rPr lang="en-GB" sz="1200" dirty="0">
                <a:solidFill>
                  <a:schemeClr val="accent5">
                    <a:lumMod val="50000"/>
                  </a:schemeClr>
                </a:solidFill>
              </a:rPr>
              <a:t> </a:t>
            </a:r>
            <a:r>
              <a:rPr lang="en-GB" sz="1200" dirty="0" err="1">
                <a:solidFill>
                  <a:schemeClr val="accent5">
                    <a:lumMod val="50000"/>
                  </a:schemeClr>
                </a:solidFill>
              </a:rPr>
              <a:t>Stunden</a:t>
            </a:r>
            <a:r>
              <a:rPr lang="en-GB" sz="1200" dirty="0">
                <a:solidFill>
                  <a:schemeClr val="accent5">
                    <a:lumMod val="50000"/>
                  </a:schemeClr>
                </a:solidFill>
              </a:rPr>
              <a:t> </a:t>
            </a:r>
            <a:r>
              <a:rPr lang="en-GB" sz="1200" dirty="0" err="1">
                <a:solidFill>
                  <a:schemeClr val="accent5">
                    <a:lumMod val="50000"/>
                  </a:schemeClr>
                </a:solidFill>
              </a:rPr>
              <a:t>gefahren</a:t>
            </a:r>
            <a:r>
              <a:rPr lang="en-GB" sz="1200" dirty="0">
                <a:solidFill>
                  <a:schemeClr val="accent5">
                    <a:lumMod val="50000"/>
                  </a:schemeClr>
                </a:solidFill>
              </a:rPr>
              <a:t> und es </a:t>
            </a:r>
            <a:r>
              <a:rPr lang="en-GB" sz="1200" b="1" dirty="0">
                <a:solidFill>
                  <a:schemeClr val="accent5">
                    <a:lumMod val="50000"/>
                  </a:schemeClr>
                </a:solidFill>
              </a:rPr>
              <a:t>hat</a:t>
            </a:r>
            <a:r>
              <a:rPr lang="en-GB" sz="1200" dirty="0">
                <a:solidFill>
                  <a:schemeClr val="accent5">
                    <a:lumMod val="50000"/>
                  </a:schemeClr>
                </a:solidFill>
              </a:rPr>
              <a:t> </a:t>
            </a:r>
            <a:r>
              <a:rPr lang="en-GB" sz="1200" dirty="0" err="1">
                <a:solidFill>
                  <a:schemeClr val="accent5">
                    <a:lumMod val="50000"/>
                  </a:schemeClr>
                </a:solidFill>
              </a:rPr>
              <a:t>viel</a:t>
            </a:r>
            <a:r>
              <a:rPr lang="en-GB" sz="1200" dirty="0">
                <a:solidFill>
                  <a:schemeClr val="accent5">
                    <a:lumMod val="50000"/>
                  </a:schemeClr>
                </a:solidFill>
              </a:rPr>
              <a:t> </a:t>
            </a:r>
            <a:r>
              <a:rPr lang="en-GB" sz="1200" dirty="0" err="1">
                <a:solidFill>
                  <a:schemeClr val="accent5">
                    <a:lumMod val="50000"/>
                  </a:schemeClr>
                </a:solidFill>
              </a:rPr>
              <a:t>Spaß</a:t>
            </a:r>
            <a:r>
              <a:rPr lang="en-GB" sz="1200" dirty="0">
                <a:solidFill>
                  <a:schemeClr val="accent5">
                    <a:lumMod val="50000"/>
                  </a:schemeClr>
                </a:solidFill>
              </a:rPr>
              <a:t> </a:t>
            </a:r>
            <a:r>
              <a:rPr lang="en-GB" sz="1200" dirty="0" err="1">
                <a:solidFill>
                  <a:schemeClr val="accent5">
                    <a:lumMod val="50000"/>
                  </a:schemeClr>
                </a:solidFill>
              </a:rPr>
              <a:t>gemacht</a:t>
            </a:r>
            <a:r>
              <a:rPr lang="en-GB" sz="1200" dirty="0">
                <a:solidFill>
                  <a:schemeClr val="accent5">
                    <a:lumMod val="50000"/>
                  </a:schemeClr>
                </a:solidFill>
              </a:rPr>
              <a:t>. </a:t>
            </a:r>
            <a:r>
              <a:rPr lang="en-GB" sz="1200" dirty="0" err="1">
                <a:solidFill>
                  <a:schemeClr val="accent5">
                    <a:lumMod val="50000"/>
                  </a:schemeClr>
                </a:solidFill>
              </a:rPr>
              <a:t>Danach</a:t>
            </a:r>
            <a:r>
              <a:rPr lang="en-GB" sz="1200" dirty="0">
                <a:solidFill>
                  <a:schemeClr val="accent5">
                    <a:lumMod val="50000"/>
                  </a:schemeClr>
                </a:solidFill>
              </a:rPr>
              <a:t> war ich </a:t>
            </a:r>
            <a:r>
              <a:rPr lang="en-GB" sz="1200" dirty="0" err="1">
                <a:solidFill>
                  <a:schemeClr val="accent5">
                    <a:lumMod val="50000"/>
                  </a:schemeClr>
                </a:solidFill>
              </a:rPr>
              <a:t>müde</a:t>
            </a:r>
            <a:r>
              <a:rPr lang="en-GB" sz="1200" dirty="0">
                <a:solidFill>
                  <a:schemeClr val="accent5">
                    <a:lumMod val="50000"/>
                  </a:schemeClr>
                </a:solidFill>
              </a:rPr>
              <a:t> und ich </a:t>
            </a:r>
            <a:r>
              <a:rPr lang="en-GB" sz="1200" b="1" dirty="0">
                <a:solidFill>
                  <a:schemeClr val="accent5">
                    <a:lumMod val="50000"/>
                  </a:schemeClr>
                </a:solidFill>
              </a:rPr>
              <a:t>bin</a:t>
            </a:r>
            <a:r>
              <a:rPr lang="en-GB" sz="1200" dirty="0">
                <a:solidFill>
                  <a:schemeClr val="accent5">
                    <a:lumMod val="50000"/>
                  </a:schemeClr>
                </a:solidFill>
              </a:rPr>
              <a:t> </a:t>
            </a:r>
            <a:r>
              <a:rPr lang="en-GB" sz="1200" dirty="0" err="1">
                <a:solidFill>
                  <a:schemeClr val="accent5">
                    <a:lumMod val="50000"/>
                  </a:schemeClr>
                </a:solidFill>
              </a:rPr>
              <a:t>eine</a:t>
            </a:r>
            <a:r>
              <a:rPr lang="en-GB" sz="1200" dirty="0">
                <a:solidFill>
                  <a:schemeClr val="accent5">
                    <a:lumMod val="50000"/>
                  </a:schemeClr>
                </a:solidFill>
              </a:rPr>
              <a:t> </a:t>
            </a:r>
            <a:r>
              <a:rPr lang="en-GB" sz="1200" dirty="0" err="1">
                <a:solidFill>
                  <a:schemeClr val="accent5">
                    <a:lumMod val="50000"/>
                  </a:schemeClr>
                </a:solidFill>
              </a:rPr>
              <a:t>Weile</a:t>
            </a:r>
            <a:r>
              <a:rPr lang="en-GB" sz="1200" dirty="0">
                <a:solidFill>
                  <a:schemeClr val="accent5">
                    <a:lumMod val="50000"/>
                  </a:schemeClr>
                </a:solidFill>
              </a:rPr>
              <a:t> </a:t>
            </a:r>
            <a:r>
              <a:rPr lang="en-GB" sz="1200" dirty="0" err="1">
                <a:solidFill>
                  <a:schemeClr val="accent5">
                    <a:lumMod val="50000"/>
                  </a:schemeClr>
                </a:solidFill>
              </a:rPr>
              <a:t>im</a:t>
            </a:r>
            <a:r>
              <a:rPr lang="en-GB" sz="1200" dirty="0">
                <a:solidFill>
                  <a:schemeClr val="accent5">
                    <a:lumMod val="50000"/>
                  </a:schemeClr>
                </a:solidFill>
              </a:rPr>
              <a:t> </a:t>
            </a:r>
            <a:r>
              <a:rPr lang="en-GB" sz="1200" dirty="0" err="1">
                <a:solidFill>
                  <a:schemeClr val="accent5">
                    <a:lumMod val="50000"/>
                  </a:schemeClr>
                </a:solidFill>
              </a:rPr>
              <a:t>Hotelzimmer</a:t>
            </a:r>
            <a:r>
              <a:rPr lang="en-GB" sz="1200" dirty="0">
                <a:solidFill>
                  <a:schemeClr val="accent5">
                    <a:lumMod val="50000"/>
                  </a:schemeClr>
                </a:solidFill>
              </a:rPr>
              <a:t> </a:t>
            </a:r>
            <a:r>
              <a:rPr lang="en-GB" sz="1200" dirty="0" err="1">
                <a:solidFill>
                  <a:schemeClr val="accent5">
                    <a:lumMod val="50000"/>
                  </a:schemeClr>
                </a:solidFill>
              </a:rPr>
              <a:t>geblieben</a:t>
            </a:r>
            <a:r>
              <a:rPr lang="en-GB" sz="1200" dirty="0">
                <a:solidFill>
                  <a:schemeClr val="accent5">
                    <a:lumMod val="50000"/>
                  </a:schemeClr>
                </a:solidFill>
              </a:rPr>
              <a:t>.  Am Abend </a:t>
            </a:r>
            <a:r>
              <a:rPr lang="en-GB" sz="1200" b="1" dirty="0" err="1">
                <a:solidFill>
                  <a:schemeClr val="accent5">
                    <a:lumMod val="50000"/>
                  </a:schemeClr>
                </a:solidFill>
              </a:rPr>
              <a:t>sind</a:t>
            </a:r>
            <a:r>
              <a:rPr lang="en-GB" sz="1200" dirty="0">
                <a:solidFill>
                  <a:schemeClr val="accent5">
                    <a:lumMod val="50000"/>
                  </a:schemeClr>
                </a:solidFill>
              </a:rPr>
              <a:t> </a:t>
            </a:r>
            <a:r>
              <a:rPr lang="en-GB" sz="1200" dirty="0" err="1">
                <a:solidFill>
                  <a:schemeClr val="accent5">
                    <a:lumMod val="50000"/>
                  </a:schemeClr>
                </a:solidFill>
              </a:rPr>
              <a:t>neue</a:t>
            </a:r>
            <a:r>
              <a:rPr lang="en-GB" sz="1200" dirty="0">
                <a:solidFill>
                  <a:schemeClr val="accent5">
                    <a:lumMod val="50000"/>
                  </a:schemeClr>
                </a:solidFill>
              </a:rPr>
              <a:t> </a:t>
            </a:r>
            <a:r>
              <a:rPr lang="en-GB" sz="1200" dirty="0" err="1">
                <a:solidFill>
                  <a:schemeClr val="accent5">
                    <a:lumMod val="50000"/>
                  </a:schemeClr>
                </a:solidFill>
              </a:rPr>
              <a:t>Gäste</a:t>
            </a:r>
            <a:r>
              <a:rPr lang="en-GB" sz="1200" dirty="0">
                <a:solidFill>
                  <a:schemeClr val="accent5">
                    <a:lumMod val="50000"/>
                  </a:schemeClr>
                </a:solidFill>
              </a:rPr>
              <a:t> </a:t>
            </a:r>
            <a:r>
              <a:rPr lang="en-GB" sz="1200" dirty="0" err="1">
                <a:solidFill>
                  <a:schemeClr val="accent5">
                    <a:lumMod val="50000"/>
                  </a:schemeClr>
                </a:solidFill>
              </a:rPr>
              <a:t>im</a:t>
            </a:r>
            <a:r>
              <a:rPr lang="en-GB" sz="1200" dirty="0">
                <a:solidFill>
                  <a:schemeClr val="accent5">
                    <a:lumMod val="50000"/>
                  </a:schemeClr>
                </a:solidFill>
              </a:rPr>
              <a:t> Hotel </a:t>
            </a:r>
            <a:r>
              <a:rPr lang="en-GB" sz="1200" dirty="0" err="1">
                <a:solidFill>
                  <a:schemeClr val="accent5">
                    <a:lumMod val="50000"/>
                  </a:schemeClr>
                </a:solidFill>
              </a:rPr>
              <a:t>angekommen</a:t>
            </a:r>
            <a:r>
              <a:rPr lang="en-GB" sz="1200" dirty="0">
                <a:solidFill>
                  <a:schemeClr val="accent5">
                    <a:lumMod val="50000"/>
                  </a:schemeClr>
                </a:solidFill>
              </a:rPr>
              <a:t>.  Die </a:t>
            </a:r>
            <a:r>
              <a:rPr lang="en-GB" sz="1200" dirty="0" err="1">
                <a:solidFill>
                  <a:schemeClr val="accent5">
                    <a:lumMod val="50000"/>
                  </a:schemeClr>
                </a:solidFill>
              </a:rPr>
              <a:t>Wagners</a:t>
            </a:r>
            <a:r>
              <a:rPr lang="en-GB" sz="1200" dirty="0">
                <a:solidFill>
                  <a:schemeClr val="accent5">
                    <a:lumMod val="50000"/>
                  </a:schemeClr>
                </a:solidFill>
              </a:rPr>
              <a:t> </a:t>
            </a:r>
            <a:r>
              <a:rPr lang="en-GB" sz="1200" b="1" dirty="0" err="1">
                <a:solidFill>
                  <a:schemeClr val="accent5">
                    <a:lumMod val="50000"/>
                  </a:schemeClr>
                </a:solidFill>
              </a:rPr>
              <a:t>habe</a:t>
            </a:r>
            <a:r>
              <a:rPr lang="en-GB" sz="1200" dirty="0">
                <a:solidFill>
                  <a:schemeClr val="accent5">
                    <a:lumMod val="50000"/>
                  </a:schemeClr>
                </a:solidFill>
              </a:rPr>
              <a:t> ich super nett </a:t>
            </a:r>
            <a:r>
              <a:rPr lang="en-GB" sz="1200" dirty="0" err="1">
                <a:solidFill>
                  <a:schemeClr val="accent5">
                    <a:lumMod val="50000"/>
                  </a:schemeClr>
                </a:solidFill>
              </a:rPr>
              <a:t>gefunden</a:t>
            </a:r>
            <a:r>
              <a:rPr lang="en-GB" sz="1200" dirty="0">
                <a:solidFill>
                  <a:schemeClr val="accent5">
                    <a:lumMod val="50000"/>
                  </a:schemeClr>
                </a:solidFill>
              </a:rPr>
              <a:t>.  </a:t>
            </a:r>
            <a:r>
              <a:rPr lang="en-GB" sz="1200" dirty="0" err="1">
                <a:solidFill>
                  <a:schemeClr val="accent5">
                    <a:lumMod val="50000"/>
                  </a:schemeClr>
                </a:solidFill>
              </a:rPr>
              <a:t>Wir</a:t>
            </a:r>
            <a:r>
              <a:rPr lang="en-GB" sz="1200" dirty="0">
                <a:solidFill>
                  <a:schemeClr val="accent5">
                    <a:lumMod val="50000"/>
                  </a:schemeClr>
                </a:solidFill>
              </a:rPr>
              <a:t> </a:t>
            </a:r>
            <a:r>
              <a:rPr lang="en-GB" sz="1200" dirty="0" err="1">
                <a:solidFill>
                  <a:schemeClr val="accent5">
                    <a:lumMod val="50000"/>
                  </a:schemeClr>
                </a:solidFill>
              </a:rPr>
              <a:t>werden</a:t>
            </a:r>
            <a:r>
              <a:rPr lang="en-GB" sz="1200" dirty="0">
                <a:solidFill>
                  <a:schemeClr val="accent5">
                    <a:lumMod val="50000"/>
                  </a:schemeClr>
                </a:solidFill>
              </a:rPr>
              <a:t> morgen </a:t>
            </a:r>
            <a:r>
              <a:rPr lang="en-GB" sz="1200" dirty="0" err="1">
                <a:solidFill>
                  <a:schemeClr val="accent5">
                    <a:lumMod val="50000"/>
                  </a:schemeClr>
                </a:solidFill>
              </a:rPr>
              <a:t>vielleicht</a:t>
            </a:r>
            <a:r>
              <a:rPr lang="en-GB" sz="1200" dirty="0">
                <a:solidFill>
                  <a:schemeClr val="accent5">
                    <a:lumMod val="50000"/>
                  </a:schemeClr>
                </a:solidFill>
              </a:rPr>
              <a:t> </a:t>
            </a:r>
            <a:r>
              <a:rPr lang="en-GB" sz="1200" dirty="0" err="1">
                <a:solidFill>
                  <a:schemeClr val="accent5">
                    <a:lumMod val="50000"/>
                  </a:schemeClr>
                </a:solidFill>
              </a:rPr>
              <a:t>mit</a:t>
            </a:r>
            <a:r>
              <a:rPr lang="en-GB" sz="1200" dirty="0">
                <a:solidFill>
                  <a:schemeClr val="accent5">
                    <a:lumMod val="50000"/>
                  </a:schemeClr>
                </a:solidFill>
              </a:rPr>
              <a:t> </a:t>
            </a:r>
            <a:r>
              <a:rPr lang="en-GB" sz="1200" dirty="0" err="1">
                <a:solidFill>
                  <a:schemeClr val="accent5">
                    <a:lumMod val="50000"/>
                  </a:schemeClr>
                </a:solidFill>
              </a:rPr>
              <a:t>ihnen</a:t>
            </a:r>
            <a:r>
              <a:rPr lang="en-GB" sz="1200" dirty="0">
                <a:solidFill>
                  <a:schemeClr val="accent5">
                    <a:lumMod val="50000"/>
                  </a:schemeClr>
                </a:solidFill>
              </a:rPr>
              <a:t> </a:t>
            </a:r>
            <a:r>
              <a:rPr lang="en-GB" sz="1200" dirty="0" err="1">
                <a:solidFill>
                  <a:schemeClr val="accent5">
                    <a:lumMod val="50000"/>
                  </a:schemeClr>
                </a:solidFill>
              </a:rPr>
              <a:t>essen</a:t>
            </a:r>
            <a:r>
              <a:rPr lang="en-GB" sz="1200" dirty="0">
                <a:solidFill>
                  <a:schemeClr val="accent5">
                    <a:lumMod val="50000"/>
                  </a:schemeClr>
                </a:solidFill>
              </a:rPr>
              <a:t> </a:t>
            </a:r>
            <a:r>
              <a:rPr lang="en-GB" sz="1200" dirty="0" err="1">
                <a:solidFill>
                  <a:schemeClr val="accent5">
                    <a:lumMod val="50000"/>
                  </a:schemeClr>
                </a:solidFill>
              </a:rPr>
              <a:t>gehen</a:t>
            </a:r>
            <a:r>
              <a:rPr lang="en-GB" sz="1200" dirty="0">
                <a:solidFill>
                  <a:schemeClr val="accent5">
                    <a:lumMod val="50000"/>
                  </a:schemeClr>
                </a:solidFill>
              </a:rPr>
              <a:t>… </a:t>
            </a:r>
          </a:p>
          <a:p>
            <a:r>
              <a:rPr lang="en-GB" dirty="0"/>
              <a:t/>
            </a:r>
            <a:br>
              <a:rPr lang="en-GB" dirty="0"/>
            </a:br>
            <a:r>
              <a:rPr lang="en-GB" dirty="0"/>
              <a:t>English translation:</a:t>
            </a:r>
            <a:br>
              <a:rPr lang="en-GB" dirty="0"/>
            </a:br>
            <a:r>
              <a:rPr lang="en-GB" dirty="0"/>
              <a:t>I didn’t lose anything! Grandpa went to town and he lost the museum tickets there.  They cost 40 euros! Yesterday we went on the boat trip on the sea.  We went for three hours and it was a lot of fun.  Afterwards I was tired and I stayed in my room for a while.  In the evening new guests arrived at the hotel.  I found the </a:t>
            </a:r>
            <a:r>
              <a:rPr lang="en-GB" dirty="0" err="1"/>
              <a:t>Wagners</a:t>
            </a:r>
            <a:r>
              <a:rPr lang="en-GB" dirty="0"/>
              <a:t> really nice.  Tomorrow we will maybe go out to dinner with them…</a:t>
            </a:r>
            <a:br>
              <a:rPr lang="en-GB" dirty="0"/>
            </a:br>
            <a:r>
              <a:rPr lang="en-GB" dirty="0"/>
              <a:t/>
            </a:r>
            <a:br>
              <a:rPr lang="en-GB" dirty="0"/>
            </a:br>
            <a:r>
              <a:rPr lang="en-GB" b="1" baseline="0" dirty="0"/>
              <a:t>Word frequency (1 is the most frequent word in German): </a:t>
            </a:r>
            <a:r>
              <a:rPr lang="en-GB" baseline="0" dirty="0"/>
              <a:t/>
            </a:r>
            <a:br>
              <a:rPr lang="en-GB" baseline="0" dirty="0"/>
            </a:br>
            <a:r>
              <a:rPr lang="en-GB" baseline="0" dirty="0"/>
              <a:t>Gast [577]</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recap the use of </a:t>
            </a:r>
            <a:r>
              <a:rPr lang="en-GB" b="0" dirty="0" err="1"/>
              <a:t>Uhr</a:t>
            </a:r>
            <a:r>
              <a:rPr lang="en-GB" b="0" dirty="0"/>
              <a:t> and um for telling time, and to introduce the use of </a:t>
            </a:r>
            <a:r>
              <a:rPr lang="en-GB" b="0" dirty="0" err="1"/>
              <a:t>halb</a:t>
            </a:r>
            <a:r>
              <a:rPr lang="en-GB" b="0" dirty="0"/>
              <a:t> for half-past in the 12-hour clock and the structure of the 24-hr clock.</a:t>
            </a:r>
            <a:r>
              <a:rPr lang="en-GB" dirty="0"/>
              <a:t/>
            </a:r>
            <a:br>
              <a:rPr lang="en-GB" dirty="0"/>
            </a:br>
            <a:endParaRPr lang="en-GB" dirty="0"/>
          </a:p>
          <a:p>
            <a:r>
              <a:rPr lang="en-GB" b="1" dirty="0"/>
              <a:t>Procedure:</a:t>
            </a:r>
            <a:r>
              <a:rPr lang="en-GB" dirty="0"/>
              <a:t/>
            </a:r>
            <a:br>
              <a:rPr lang="en-GB" dirty="0"/>
            </a:br>
            <a:r>
              <a:rPr lang="en-GB" dirty="0"/>
              <a:t>1. Cycle through the explanations and examples using the animated sequence.</a:t>
            </a:r>
          </a:p>
          <a:p>
            <a:r>
              <a:rPr lang="en-GB" dirty="0"/>
              <a:t>2. Elicit the English from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975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mins</a:t>
            </a:r>
            <a:r>
              <a:rPr lang="en-GB" dirty="0"/>
              <a:t/>
            </a:r>
            <a:br>
              <a:rPr lang="en-GB" dirty="0"/>
            </a:br>
            <a:r>
              <a:rPr lang="en-GB" b="1" dirty="0"/>
              <a:t/>
            </a:r>
            <a:br>
              <a:rPr lang="en-GB" b="1" dirty="0"/>
            </a:br>
            <a:r>
              <a:rPr lang="en-GB" b="1" dirty="0"/>
              <a:t>Aim: </a:t>
            </a:r>
            <a:r>
              <a:rPr lang="en-GB" b="0" dirty="0"/>
              <a:t>To understand half past the hour times in the context of more extended sentences, together with a range of past tense activities and reasons.</a:t>
            </a:r>
            <a:br>
              <a:rPr lang="en-GB" b="0" dirty="0"/>
            </a:br>
            <a:r>
              <a:rPr lang="en-GB" dirty="0"/>
              <a:t/>
            </a:r>
            <a:br>
              <a:rPr lang="en-GB" dirty="0"/>
            </a:br>
            <a:r>
              <a:rPr lang="en-GB" b="1" dirty="0"/>
              <a:t>Procedure:</a:t>
            </a:r>
            <a:r>
              <a:rPr lang="en-GB" dirty="0"/>
              <a:t/>
            </a:r>
            <a:br>
              <a:rPr lang="en-GB" dirty="0"/>
            </a:br>
            <a:r>
              <a:rPr lang="en-GB" dirty="0"/>
              <a:t>1. Click to listen.</a:t>
            </a:r>
          </a:p>
          <a:p>
            <a:r>
              <a:rPr lang="en-GB" dirty="0"/>
              <a:t>2. Students write the time (in digits).</a:t>
            </a:r>
          </a:p>
          <a:p>
            <a:r>
              <a:rPr lang="en-GB" dirty="0"/>
              <a:t>3. Click to listen again.  Students check their time, and record the activity and the reason in English, if able.</a:t>
            </a:r>
          </a:p>
          <a:p>
            <a:r>
              <a:rPr lang="en-GB" dirty="0"/>
              <a:t>4. Click to check answers.</a:t>
            </a:r>
          </a:p>
          <a:p>
            <a:r>
              <a:rPr lang="en-GB" dirty="0"/>
              <a:t/>
            </a:r>
            <a:br>
              <a:rPr lang="en-GB" dirty="0"/>
            </a:br>
            <a:r>
              <a:rPr lang="en-GB" dirty="0"/>
              <a:t>Note: There is a differentiated version with multiple choice answers provided on the next slide.  Additional differentiation could be created by providing students with some details up front.</a:t>
            </a:r>
          </a:p>
          <a:p>
            <a:endParaRPr lang="en-GB" dirty="0"/>
          </a:p>
          <a:p>
            <a:endParaRPr lang="en-GB" dirty="0"/>
          </a:p>
          <a:p>
            <a:r>
              <a:rPr lang="en-GB" b="1" dirty="0"/>
              <a:t>Transcript:</a:t>
            </a:r>
            <a:r>
              <a:rPr lang="en-GB" dirty="0"/>
              <a:t/>
            </a:r>
            <a:br>
              <a:rPr lang="en-GB" dirty="0"/>
            </a:br>
            <a:r>
              <a:rPr lang="de-DE" sz="1200" kern="1200" dirty="0">
                <a:solidFill>
                  <a:schemeClr val="tx1"/>
                </a:solidFill>
                <a:effectLst/>
                <a:latin typeface="+mn-lt"/>
                <a:ea typeface="+mn-ea"/>
                <a:cs typeface="+mn-cs"/>
              </a:rPr>
              <a:t>1. Um halb zehn bin ich ins Bett gegangen, weil ich so müde war.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Am Nachmittag um halb vier habe ich Tee getrunken, weil ich Durst hatte.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Am Morgen um halb elf bin ich zum Yogakurs gegangen, denn ich will fit bleiben.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Am Nachmittag um halb drei bin ich ins Café gegangen, weil es einen starken Wind am Strand gab.</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Um halb fünf habe ich eine Reise geplant, denn ich will am Mittwoch einen Bootsausflug machen.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Heute bin ich früh um halb sechs aufgestanden, denn ich habe eine Wanderung ans Meer geplant. </a:t>
            </a:r>
            <a:endParaRPr lang="en-GB" sz="1200" kern="1200" dirty="0">
              <a:solidFill>
                <a:schemeClr val="tx1"/>
              </a:solidFill>
              <a:effectLst/>
              <a:latin typeface="+mn-lt"/>
              <a:ea typeface="+mn-ea"/>
              <a:cs typeface="+mn-cs"/>
            </a:endParaRPr>
          </a:p>
          <a:p>
            <a:r>
              <a:rPr lang="en-GB" dirty="0"/>
              <a:t/>
            </a:r>
            <a:br>
              <a:rPr lang="en-GB" dirty="0"/>
            </a:br>
            <a:r>
              <a:rPr lang="en-GB" b="1" baseline="0" dirty="0"/>
              <a:t>Word frequency (1 is the most frequent word in German): </a:t>
            </a:r>
            <a:r>
              <a:rPr lang="en-GB" baseline="0" dirty="0"/>
              <a:t/>
            </a:r>
            <a:br>
              <a:rPr lang="en-GB" baseline="0" dirty="0"/>
            </a:br>
            <a:r>
              <a:rPr lang="en-GB" baseline="0" dirty="0"/>
              <a:t>Durst [&gt;5009]</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697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the more straightforward version.</a:t>
            </a:r>
            <a:br>
              <a:rPr lang="en-GB" b="1" dirty="0"/>
            </a:br>
            <a:endParaRPr lang="en-GB" b="1" dirty="0"/>
          </a:p>
          <a:p>
            <a:r>
              <a:rPr lang="en-GB" b="1" dirty="0"/>
              <a:t>Timing: 8 mins</a:t>
            </a:r>
            <a:r>
              <a:rPr lang="en-GB" dirty="0"/>
              <a:t/>
            </a:r>
            <a:br>
              <a:rPr lang="en-GB" dirty="0"/>
            </a:br>
            <a:r>
              <a:rPr lang="en-GB" b="1" dirty="0"/>
              <a:t/>
            </a:r>
            <a:br>
              <a:rPr lang="en-GB" b="1" dirty="0"/>
            </a:br>
            <a:r>
              <a:rPr lang="en-GB" b="1" dirty="0"/>
              <a:t>Aim: </a:t>
            </a:r>
            <a:r>
              <a:rPr lang="en-GB" b="0" dirty="0"/>
              <a:t>To understand half past the hour times in the context of more extended sentences, together with a range of past tense activities and reasons.</a:t>
            </a:r>
            <a:r>
              <a:rPr lang="en-GB" dirty="0"/>
              <a:t/>
            </a:r>
            <a:br>
              <a:rPr lang="en-GB" dirty="0"/>
            </a:br>
            <a:r>
              <a:rPr lang="en-GB" dirty="0"/>
              <a:t/>
            </a:r>
            <a:br>
              <a:rPr lang="en-GB" dirty="0"/>
            </a:br>
            <a:r>
              <a:rPr lang="en-GB" b="1" dirty="0"/>
              <a:t>Procedure:</a:t>
            </a:r>
            <a:r>
              <a:rPr lang="en-GB" dirty="0"/>
              <a:t/>
            </a:r>
            <a:br>
              <a:rPr lang="en-GB" dirty="0"/>
            </a:br>
            <a:r>
              <a:rPr lang="en-GB" dirty="0"/>
              <a:t>1. Play audio.</a:t>
            </a:r>
          </a:p>
          <a:p>
            <a:r>
              <a:rPr lang="en-GB" dirty="0"/>
              <a:t>2. Students listen and note the number of the time they hear.</a:t>
            </a:r>
            <a:br>
              <a:rPr lang="en-GB" dirty="0"/>
            </a:br>
            <a:r>
              <a:rPr lang="en-GB" dirty="0"/>
              <a:t>3. They then listen again and identify the what? and the why? and write the appropriate letter and colour.</a:t>
            </a:r>
          </a:p>
          <a:p>
            <a:r>
              <a:rPr lang="en-GB" dirty="0"/>
              <a:t>3. Click to check answers.</a:t>
            </a:r>
          </a:p>
          <a:p>
            <a:endParaRPr lang="en-GB" b="1" dirty="0"/>
          </a:p>
          <a:p>
            <a:r>
              <a:rPr lang="en-GB" b="1" dirty="0"/>
              <a:t>Transcript:</a:t>
            </a:r>
            <a:r>
              <a:rPr lang="en-GB" dirty="0"/>
              <a:t/>
            </a:r>
            <a:br>
              <a:rPr lang="en-GB" dirty="0"/>
            </a:br>
            <a:r>
              <a:rPr lang="de-DE" sz="1200" kern="1200" dirty="0">
                <a:solidFill>
                  <a:schemeClr val="tx1"/>
                </a:solidFill>
                <a:effectLst/>
                <a:latin typeface="+mn-lt"/>
                <a:ea typeface="+mn-ea"/>
                <a:cs typeface="+mn-cs"/>
              </a:rPr>
              <a:t>1. Um halb zehn bin ich ins Bett gegangen, weil ich so müde war.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Am Nachmittag um halb vier habe ich Tee getrunken, weil ich Durst hatte.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Am Morgen um halb elf bin ich zum Yogakurs gegangen, denn ich will fit bleiben.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Am Nachmittag um halb drei bin ich ins Café gegangen, weil es einen starken Wind am Strand gab.</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Um halb fünf habe ich eine Reise geplant, denn ich will am Mittwoch einen Bootsausflug machen.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Heute bin ich früh um halb sechs aufgestanden, denn ich habe eine Wanderung ans Meer geplant.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b="1" dirty="0"/>
              <a:t>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9.30 (4), went to bed (C), was so tired (red)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3.30 (5), drank Tee (D), was thirsty (blue)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10.30 (6), went to yoga course (A), want to keep fit (yellow)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2.30 (1), went to the café (F), strong wind at the beach (white)</a:t>
            </a:r>
          </a:p>
          <a:p>
            <a:pPr marL="228600" marR="0" lvl="0" indent="-228600" algn="l" defTabSz="914400" rtl="0" eaLnBrk="1" fontAlgn="auto" latinLnBrk="0" hangingPunct="1">
              <a:lnSpc>
                <a:spcPct val="100000"/>
              </a:lnSpc>
              <a:spcBef>
                <a:spcPts val="0"/>
              </a:spcBef>
              <a:spcAft>
                <a:spcPts val="0"/>
              </a:spcAft>
              <a:buClrTx/>
              <a:buSzTx/>
              <a:buFontTx/>
              <a:buAutoNum type="arabicPeriod" startAt="5"/>
              <a:tabLst/>
              <a:defRPr/>
            </a:pPr>
            <a:r>
              <a:rPr lang="en-GB" dirty="0"/>
              <a:t>4.30 (2), planned a trip (B), wants to go on a trip (green)</a:t>
            </a:r>
          </a:p>
          <a:p>
            <a:pPr marL="228600" marR="0" lvl="0" indent="-228600" algn="l" defTabSz="914400" rtl="0" eaLnBrk="1" fontAlgn="auto" latinLnBrk="0" hangingPunct="1">
              <a:lnSpc>
                <a:spcPct val="100000"/>
              </a:lnSpc>
              <a:spcBef>
                <a:spcPts val="0"/>
              </a:spcBef>
              <a:spcAft>
                <a:spcPts val="0"/>
              </a:spcAft>
              <a:buClrTx/>
              <a:buSzTx/>
              <a:buFontTx/>
              <a:buAutoNum type="arabicPeriod" startAt="5"/>
              <a:tabLst/>
              <a:defRPr/>
            </a:pPr>
            <a:r>
              <a:rPr lang="en-GB" dirty="0"/>
              <a:t>5.30 (3), got up (E), want to go for a walk on the mudflats / at the seaside (brown)</a:t>
            </a:r>
            <a:br>
              <a:rPr lang="en-GB" dirty="0"/>
            </a:b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817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dirty="0"/>
              <a:t/>
            </a:r>
            <a:br>
              <a:rPr lang="en-GB" b="0" dirty="0"/>
            </a:br>
            <a:r>
              <a:rPr lang="en-GB" b="0" dirty="0"/>
              <a:t>1. Present the letter(s) and say the </a:t>
            </a:r>
            <a:r>
              <a:rPr lang="en-GB" b="1" dirty="0"/>
              <a:t>[y] </a:t>
            </a:r>
            <a:r>
              <a:rPr lang="en-GB" b="0" dirty="0"/>
              <a:t>sound first, on its own. Students repeat it with you. Tell students it is the same as the long or short [ü] in German.</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typisch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 Ensure that students understand the meaning ‘typical’ or ‘typically’ i.e. drinking tea is typically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mime drinking tea.</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[y] </a:t>
            </a:r>
            <a:r>
              <a:rPr lang="en-GB" baseline="0" dirty="0"/>
              <a:t>sound, pronouncing </a:t>
            </a:r>
            <a:r>
              <a:rPr lang="en-GB" b="0" baseline="0" dirty="0"/>
              <a:t>”</a:t>
            </a:r>
            <a:r>
              <a:rPr lang="en-GB" b="1" baseline="0" dirty="0" err="1"/>
              <a:t>typisch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r>
              <a:rPr lang="en-GB" baseline="0" dirty="0"/>
              <a:t/>
            </a:r>
            <a:br>
              <a:rPr lang="en-GB" baseline="0" dirty="0"/>
            </a:br>
            <a:r>
              <a:rPr lang="en-GB" b="1" baseline="0" dirty="0"/>
              <a:t>Word frequency (1 is the most frequent word in German): </a:t>
            </a:r>
            <a:r>
              <a:rPr lang="en-GB" baseline="0" dirty="0"/>
              <a:t/>
            </a:r>
            <a:br>
              <a:rPr lang="en-GB" baseline="0" dirty="0"/>
            </a:br>
            <a:r>
              <a:rPr lang="en-GB" b="1" baseline="0" dirty="0" err="1"/>
              <a:t>typisch</a:t>
            </a:r>
            <a:r>
              <a:rPr lang="en-GB" baseline="0" dirty="0"/>
              <a:t> [1109]</a:t>
            </a:r>
            <a:br>
              <a:rPr lang="en-GB" baseline="0" dirty="0"/>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431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a:t>
            </a:r>
            <a:r>
              <a:rPr lang="en-GB" b="0" dirty="0"/>
              <a:t>(this slide models the activity)</a:t>
            </a:r>
            <a:br>
              <a:rPr lang="en-GB" b="0" dirty="0"/>
            </a:br>
            <a:r>
              <a:rPr lang="en-GB" b="1" dirty="0"/>
              <a:t/>
            </a:r>
            <a:br>
              <a:rPr lang="en-GB" b="1" dirty="0"/>
            </a:br>
            <a:r>
              <a:rPr lang="en-GB" b="1" dirty="0"/>
              <a:t>Aim: </a:t>
            </a:r>
            <a:r>
              <a:rPr lang="en-GB" b="0" dirty="0"/>
              <a:t>Oral production of on the hour and half past time with the perfect tense. This is a spot the difference task (information gap). Students work in pairs. Each student has a sheet with eight cards. Partners exchange information to find the three same activities they did at the same time. </a:t>
            </a:r>
          </a:p>
          <a:p>
            <a:r>
              <a:rPr lang="en-GB" dirty="0"/>
              <a:t/>
            </a:r>
            <a:br>
              <a:rPr lang="en-GB" dirty="0"/>
            </a:br>
            <a:r>
              <a:rPr lang="en-GB" b="1" dirty="0"/>
              <a:t>Procedure:</a:t>
            </a:r>
            <a:r>
              <a:rPr lang="en-GB" dirty="0"/>
              <a:t/>
            </a:r>
            <a:br>
              <a:rPr lang="en-GB" dirty="0"/>
            </a:br>
            <a:r>
              <a:rPr lang="en-GB" dirty="0"/>
              <a:t>1. Use this slide to model the task </a:t>
            </a:r>
            <a:r>
              <a:rPr lang="en-GB" i="0" dirty="0"/>
              <a:t>(click to reveal pictures and model questions/answers).</a:t>
            </a:r>
            <a:endParaRPr lang="en-GB" dirty="0"/>
          </a:p>
          <a:p>
            <a:r>
              <a:rPr lang="en-GB" dirty="0"/>
              <a:t>2. Distribute the sheets on the next two slides.</a:t>
            </a:r>
          </a:p>
          <a:p>
            <a:r>
              <a:rPr lang="en-GB" dirty="0"/>
              <a:t>3. Student A narrates an activity that Oma did.</a:t>
            </a:r>
          </a:p>
          <a:p>
            <a:r>
              <a:rPr lang="en-GB" dirty="0"/>
              <a:t>4. Student B checks if the information on his/her card is the same and responds accordingly.</a:t>
            </a:r>
            <a:br>
              <a:rPr lang="en-GB" dirty="0"/>
            </a:br>
            <a:r>
              <a:rPr lang="en-GB" dirty="0"/>
              <a:t>5. The student B offers a piece of information and so on until all cards have been discussed and the differences found.</a:t>
            </a: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916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 FOR DISPLAY DURING THE ACTIVITY</a:t>
            </a:r>
            <a:br>
              <a:rPr lang="en-GB" dirty="0"/>
            </a:br>
            <a:r>
              <a:rPr lang="en-GB" dirty="0"/>
              <a:t/>
            </a:r>
            <a:br>
              <a:rPr lang="en-GB" dirty="0"/>
            </a:br>
            <a:r>
              <a:rPr lang="en-GB" dirty="0"/>
              <a:t>This slide and the next are available as handouts.</a:t>
            </a:r>
          </a:p>
          <a:p>
            <a:endParaRPr lang="en-US" b="1" dirty="0"/>
          </a:p>
          <a:p>
            <a:endParaRPr lang="en-US" b="1" dirty="0"/>
          </a:p>
          <a:p>
            <a:r>
              <a:rPr lang="en-US" b="0" dirty="0"/>
              <a:t>The three activities in common, at the same time are: </a:t>
            </a:r>
            <a:r>
              <a:rPr lang="en-US" b="1" dirty="0"/>
              <a:t>ate cake, went to café, took photos</a:t>
            </a:r>
            <a:br>
              <a:rPr lang="en-US" b="1" dirty="0"/>
            </a:br>
            <a:r>
              <a:rPr lang="en-US" b="0" dirty="0"/>
              <a:t>Common activities at different times: </a:t>
            </a:r>
            <a:r>
              <a:rPr lang="en-US" b="1" dirty="0"/>
              <a:t>went to beach</a:t>
            </a:r>
            <a:br>
              <a:rPr lang="en-US" b="1" dirty="0"/>
            </a:br>
            <a:r>
              <a:rPr lang="en-US" b="0" dirty="0"/>
              <a:t>Common time for different activity: </a:t>
            </a:r>
            <a:r>
              <a:rPr lang="en-US" b="1" dirty="0"/>
              <a:t>5:30 drank tea / coffee, 11:30 did a yoga  / art course</a:t>
            </a:r>
            <a:br>
              <a:rPr lang="en-US" b="1" dirty="0"/>
            </a:br>
            <a:r>
              <a:rPr lang="en-US" b="1" dirty="0"/>
              <a:t/>
            </a:r>
            <a:br>
              <a:rPr lang="en-US" b="1" dirty="0"/>
            </a:br>
            <a:r>
              <a:rPr lang="en-US" b="0" dirty="0"/>
              <a:t>Completely different activities and times:</a:t>
            </a:r>
            <a:r>
              <a:rPr lang="en-US" b="1" dirty="0"/>
              <a:t/>
            </a:r>
            <a:br>
              <a:rPr lang="en-US" b="1" dirty="0"/>
            </a:br>
            <a:r>
              <a:rPr lang="en-US" b="1" dirty="0"/>
              <a:t>Oma</a:t>
            </a:r>
            <a:br>
              <a:rPr lang="en-US" b="1" dirty="0"/>
            </a:br>
            <a:r>
              <a:rPr lang="en-US" b="0" dirty="0"/>
              <a:t>caught a fish</a:t>
            </a:r>
            <a:br>
              <a:rPr lang="en-US" b="0" dirty="0"/>
            </a:br>
            <a:r>
              <a:rPr lang="en-US" b="0" dirty="0"/>
              <a:t>bought a present</a:t>
            </a:r>
            <a:r>
              <a:rPr lang="en-US" b="1" dirty="0"/>
              <a:t/>
            </a:r>
            <a:br>
              <a:rPr lang="en-US" b="1" dirty="0"/>
            </a:br>
            <a:r>
              <a:rPr lang="en-US" b="1" dirty="0"/>
              <a:t/>
            </a:r>
            <a:br>
              <a:rPr lang="en-US" b="1" dirty="0"/>
            </a:br>
            <a:r>
              <a:rPr lang="en-US" b="1" dirty="0" err="1"/>
              <a:t>Opa</a:t>
            </a:r>
            <a:r>
              <a:rPr lang="en-US" b="1" dirty="0"/>
              <a:t/>
            </a:r>
            <a:br>
              <a:rPr lang="en-US" b="1" dirty="0"/>
            </a:br>
            <a:r>
              <a:rPr lang="en-US" b="0" dirty="0"/>
              <a:t>bought some trousers</a:t>
            </a:r>
            <a:br>
              <a:rPr lang="en-US" b="0" dirty="0"/>
            </a:br>
            <a:r>
              <a:rPr lang="en-US" b="0" dirty="0"/>
              <a:t>went to cinema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896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 FOR DISPLAY DURING THE ACTIVITY</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863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[u], [ü] </a:t>
            </a:r>
            <a:r>
              <a:rPr lang="en-GB" sz="1200" b="0" dirty="0"/>
              <a:t>and </a:t>
            </a:r>
            <a:r>
              <a:rPr lang="en-GB" sz="1200" b="1" dirty="0"/>
              <a: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t>Revisit prepositions </a:t>
            </a:r>
            <a:r>
              <a:rPr lang="en-GB" sz="1200" b="1" i="1" dirty="0"/>
              <a:t>in</a:t>
            </a:r>
            <a:r>
              <a:rPr lang="en-GB" sz="1200" b="0" i="0" dirty="0"/>
              <a:t> and </a:t>
            </a:r>
            <a:r>
              <a:rPr lang="en-GB" sz="1200" b="1" i="1" dirty="0"/>
              <a:t>auf</a:t>
            </a:r>
            <a:r>
              <a:rPr lang="en-GB" sz="1200" b="0" i="0" dirty="0"/>
              <a:t> with R2 (acc.) and R3 (dat.)</a:t>
            </a:r>
            <a:br>
              <a:rPr lang="en-GB" sz="1200" b="0" i="0" dirty="0"/>
            </a:br>
            <a:r>
              <a:rPr lang="en-GB" sz="1200" b="0" i="0" dirty="0"/>
              <a:t>Revisit </a:t>
            </a:r>
            <a:r>
              <a:rPr lang="en-GB" sz="1200" b="1" i="1" dirty="0" err="1"/>
              <a:t>weil</a:t>
            </a:r>
            <a:r>
              <a:rPr lang="en-GB" sz="1200" b="0" i="0" dirty="0"/>
              <a:t> + WO3, </a:t>
            </a:r>
            <a:r>
              <a:rPr lang="en-GB" sz="1200" b="1" i="1" dirty="0" err="1"/>
              <a:t>denn</a:t>
            </a:r>
            <a:r>
              <a:rPr lang="en-GB" sz="1200" b="1" i="1" dirty="0"/>
              <a:t> </a:t>
            </a:r>
            <a:r>
              <a:rPr lang="en-GB" sz="1200" b="0" i="0" dirty="0"/>
              <a:t>+ WO1</a:t>
            </a:r>
            <a:endParaRPr lang="en-GB" sz="1200"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8.3.2.1 </a:t>
            </a:r>
            <a:r>
              <a:rPr lang="en-GB" sz="1200" b="1" i="0" u="none" strike="noStrike" kern="1200" cap="none" baseline="0" dirty="0">
                <a:solidFill>
                  <a:schemeClr val="tx1"/>
                </a:solidFill>
                <a:effectLst/>
                <a:latin typeface="+mn-lt"/>
                <a:ea typeface="Calibri"/>
                <a:cs typeface="Calibri"/>
                <a:sym typeface="Calibri"/>
              </a:rPr>
              <a:t>(introduce)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bringen [153] gebracht [153] verlieren [313] verloren [313] Insel [1029] Meer [852] Reise [734] Wind [1124] halb [443] stark [178] nach</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8.3.1.4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planen [579] werden [8] wirst [8] wird [8] Ausflug [4014] Boot [2109] Essen</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[323] Eintritt [4102] Karte</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[1191] Kurs [1549] Preis2 [334] bald [503] vielleicht [145]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8.2.2.2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annehmen [523] anschauen [949] aufhören [995] aufstehen [966] aussehen [277] fangen [2044] rufen [531] schauen [510] Preis</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[334]</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293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b="1" dirty="0"/>
            </a:br>
            <a:r>
              <a:rPr lang="en-GB" b="1" dirty="0"/>
              <a:t>Aim: </a:t>
            </a:r>
            <a:r>
              <a:rPr lang="en-GB" b="0" dirty="0"/>
              <a:t>To reactivate SSC knowledge of long and short [u], [ü], and [y].</a:t>
            </a:r>
            <a:br>
              <a:rPr lang="en-GB" b="0" dirty="0"/>
            </a:br>
            <a:r>
              <a:rPr lang="en-GB" dirty="0"/>
              <a:t/>
            </a:r>
            <a:br>
              <a:rPr lang="en-GB" dirty="0"/>
            </a:br>
            <a:r>
              <a:rPr lang="en-GB" b="1" dirty="0"/>
              <a:t>Procedure:</a:t>
            </a:r>
            <a:r>
              <a:rPr lang="en-GB" dirty="0"/>
              <a:t/>
            </a:r>
            <a:br>
              <a:rPr lang="en-GB" dirty="0"/>
            </a:br>
            <a:r>
              <a:rPr lang="en-GB" dirty="0"/>
              <a:t>1. Click and elicit the SSC and the source word from students.</a:t>
            </a:r>
            <a:br>
              <a:rPr lang="en-GB" dirty="0"/>
            </a:br>
            <a:r>
              <a:rPr lang="en-GB" dirty="0"/>
              <a:t>2. If required, the SSC and the picture can be clicked to hear the audio.</a:t>
            </a:r>
            <a:br>
              <a:rPr lang="en-GB" dirty="0"/>
            </a:br>
            <a:r>
              <a:rPr lang="en-GB" dirty="0"/>
              <a:t>3. Give students 30 seconds to say the words as fast as they can, one after the other.</a:t>
            </a:r>
            <a:br>
              <a:rPr lang="en-GB" dirty="0"/>
            </a:br>
            <a:endParaRPr lang="en-GB" dirty="0"/>
          </a:p>
          <a:p>
            <a:r>
              <a:rPr lang="en-GB" dirty="0"/>
              <a:t/>
            </a:r>
            <a:br>
              <a:rPr lang="en-GB" dirty="0"/>
            </a:br>
            <a:endParaRPr lang="en-GB" dirty="0"/>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409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 (for three slides)</a:t>
            </a:r>
            <a:r>
              <a:rPr lang="en-GB" dirty="0"/>
              <a:t/>
            </a:r>
            <a:br>
              <a:rPr lang="en-GB" dirty="0"/>
            </a:br>
            <a:r>
              <a:rPr lang="en-GB" b="1" dirty="0"/>
              <a:t/>
            </a:r>
            <a:br>
              <a:rPr lang="en-GB" b="1" dirty="0"/>
            </a:br>
            <a:r>
              <a:rPr lang="en-GB" b="1" dirty="0"/>
              <a:t>Aim: </a:t>
            </a:r>
            <a:r>
              <a:rPr lang="en-GB" b="0" dirty="0"/>
              <a:t>To apply SSC knowledge in the oral production of longer sentences.</a:t>
            </a:r>
            <a:br>
              <a:rPr lang="en-GB" b="0" dirty="0"/>
            </a:br>
            <a:r>
              <a:rPr lang="en-GB" dirty="0"/>
              <a:t/>
            </a:r>
            <a:br>
              <a:rPr lang="en-GB" dirty="0"/>
            </a:br>
            <a:r>
              <a:rPr lang="en-GB" b="1" dirty="0"/>
              <a:t>Procedure:</a:t>
            </a:r>
            <a:r>
              <a:rPr lang="en-GB" dirty="0"/>
              <a:t/>
            </a:r>
            <a:br>
              <a:rPr lang="en-GB" dirty="0"/>
            </a:br>
            <a:r>
              <a:rPr lang="en-GB" dirty="0"/>
              <a:t>1. Students read the tongue twister aloud.  The 10-second timer is an additional spur to speeding up oral production.</a:t>
            </a:r>
            <a:br>
              <a:rPr lang="en-GB" dirty="0"/>
            </a:br>
            <a:r>
              <a:rPr lang="en-GB" dirty="0"/>
              <a:t>2. Listen and check (three different speeds).</a:t>
            </a:r>
            <a:br>
              <a:rPr lang="en-GB" dirty="0"/>
            </a:br>
            <a:r>
              <a:rPr lang="en-GB" dirty="0"/>
              <a:t>3. Clarify meaning, using the cultural information about Ulm.</a:t>
            </a:r>
            <a:br>
              <a:rPr lang="en-GB" dirty="0"/>
            </a:br>
            <a:r>
              <a:rPr lang="en-GB" dirty="0"/>
              <a:t>4. Repeat the steps for the next two slides.</a:t>
            </a:r>
          </a:p>
          <a:p>
            <a:endParaRPr lang="en-GB" dirty="0"/>
          </a:p>
          <a:p>
            <a:r>
              <a:rPr lang="en-GB" b="1" baseline="0" dirty="0"/>
              <a:t>Word frequency of unknown or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herum</a:t>
            </a:r>
            <a:r>
              <a:rPr lang="en-GB" baseline="0" dirty="0"/>
              <a:t> [3033]</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541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or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t>
            </a:r>
            <a:r>
              <a:rPr lang="en-GB" baseline="0" dirty="0" err="1"/>
              <a:t>Grütze</a:t>
            </a:r>
            <a:r>
              <a:rPr lang="en-GB" baseline="0" dirty="0"/>
              <a:t> [&gt;5009] </a:t>
            </a:r>
            <a:r>
              <a:rPr lang="en-GB" baseline="0" dirty="0" err="1"/>
              <a:t>hüpfen</a:t>
            </a:r>
            <a:r>
              <a:rPr lang="en-GB" baseline="0" dirty="0"/>
              <a:t> [&gt;5009] </a:t>
            </a:r>
            <a:r>
              <a:rPr lang="en-GB" baseline="0" dirty="0" err="1"/>
              <a:t>Pfütze</a:t>
            </a:r>
            <a:r>
              <a:rPr lang="en-GB" baseline="0" dirty="0"/>
              <a:t> [&gt;5009] </a:t>
            </a:r>
            <a:r>
              <a:rPr lang="en-GB" baseline="0" dirty="0" err="1"/>
              <a:t>schlürfen</a:t>
            </a:r>
            <a:r>
              <a:rPr lang="en-GB" baseline="0" dirty="0"/>
              <a:t> [&gt;5009] </a:t>
            </a:r>
            <a:r>
              <a:rPr lang="en-GB" baseline="0" dirty="0" err="1"/>
              <a:t>Schüssel</a:t>
            </a:r>
            <a:r>
              <a:rPr lang="en-GB" baseline="0" dirty="0"/>
              <a:t> [&gt;5009] </a:t>
            </a:r>
            <a:r>
              <a:rPr lang="en-GB" baseline="0" dirty="0" err="1"/>
              <a:t>Stuhl</a:t>
            </a:r>
            <a:r>
              <a:rPr lang="en-GB" baseline="0" dirty="0"/>
              <a:t> [1661] </a:t>
            </a:r>
            <a:r>
              <a:rPr lang="en-GB" baseline="0" dirty="0" err="1"/>
              <a:t>süß</a:t>
            </a:r>
            <a:r>
              <a:rPr lang="en-GB" baseline="0" dirty="0"/>
              <a:t> [2796]</a:t>
            </a:r>
            <a:br>
              <a:rPr lang="en-GB" baseline="0" dirty="0"/>
            </a:b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941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or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Fuß</a:t>
            </a:r>
            <a:r>
              <a:rPr lang="en-GB" baseline="0" dirty="0"/>
              <a:t> [573] </a:t>
            </a:r>
            <a:r>
              <a:rPr lang="en-GB" baseline="0" dirty="0" err="1"/>
              <a:t>Gruß</a:t>
            </a:r>
            <a:r>
              <a:rPr lang="en-GB" baseline="0" dirty="0"/>
              <a:t> [4722] </a:t>
            </a:r>
            <a:r>
              <a:rPr lang="en-GB" baseline="0" dirty="0" err="1"/>
              <a:t>Schluss</a:t>
            </a:r>
            <a:r>
              <a:rPr lang="en-GB" baseline="0" dirty="0"/>
              <a:t> [1030]</a:t>
            </a:r>
            <a:br>
              <a:rPr lang="en-GB" baseline="0" dirty="0"/>
            </a:b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r>
              <a:rPr lang="en-GB" dirty="0"/>
              <a:t>Translation, in case needed:</a:t>
            </a:r>
            <a:br>
              <a:rPr lang="en-GB" dirty="0"/>
            </a:br>
            <a:r>
              <a:rPr lang="en-GB" dirty="0"/>
              <a:t>One/A foot, two feet</a:t>
            </a:r>
            <a:br>
              <a:rPr lang="en-GB" dirty="0"/>
            </a:br>
            <a:r>
              <a:rPr lang="en-GB" dirty="0"/>
              <a:t>One/A greeting, two greetings</a:t>
            </a:r>
            <a:br>
              <a:rPr lang="en-GB" dirty="0"/>
            </a:br>
            <a:r>
              <a:rPr lang="en-GB" dirty="0"/>
              <a:t>One/A river, two rivers</a:t>
            </a:r>
            <a:br>
              <a:rPr lang="en-GB" dirty="0"/>
            </a:br>
            <a:r>
              <a:rPr lang="en-GB" dirty="0"/>
              <a:t>An end.</a:t>
            </a:r>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556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Oral recall of nine words from this week’s vocabulary sets.</a:t>
            </a:r>
            <a:endParaRPr lang="en-US" b="1" dirty="0"/>
          </a:p>
          <a:p>
            <a:endParaRPr lang="en-US" b="1" dirty="0"/>
          </a:p>
          <a:p>
            <a:r>
              <a:rPr lang="en-US" b="1" dirty="0"/>
              <a:t>Procedure:</a:t>
            </a:r>
          </a:p>
          <a:p>
            <a:pPr marL="0" indent="0">
              <a:buNone/>
            </a:pPr>
            <a:r>
              <a:rPr lang="en-US" b="0" dirty="0"/>
              <a:t>1. Whole class choral activity. Students should volunteer a letter/number combination relating to a square on the grid.</a:t>
            </a:r>
          </a:p>
          <a:p>
            <a:pPr marL="0" indent="0">
              <a:buNone/>
            </a:pPr>
            <a:r>
              <a:rPr lang="en-US" b="0" dirty="0"/>
              <a:t>2. The whole class then says the translation.</a:t>
            </a:r>
          </a:p>
          <a:p>
            <a:pPr marL="0" indent="0">
              <a:buNone/>
            </a:pPr>
            <a:r>
              <a:rPr lang="en-US" b="0" dirty="0"/>
              <a:t>3. Click the blue box to reveal answer.</a:t>
            </a:r>
          </a:p>
          <a:p>
            <a:pPr marL="0" indent="0">
              <a:buNone/>
            </a:pPr>
            <a:r>
              <a:rPr lang="en-US" b="0" dirty="0"/>
              <a:t>4. If the majority of the class says the correct answer, click the yellow box to reveal part of the underlying image.</a:t>
            </a:r>
          </a:p>
          <a:p>
            <a:pPr marL="0" indent="0">
              <a:buNone/>
            </a:pPr>
            <a:r>
              <a:rPr lang="en-US" b="0" dirty="0"/>
              <a:t>5. Students guess what the image represents (Strand auf Sylt).</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074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r>
              <a:rPr lang="en-GB" dirty="0"/>
              <a:t/>
            </a:r>
            <a:br>
              <a:rPr lang="en-GB" dirty="0"/>
            </a:br>
            <a:r>
              <a:rPr lang="en-GB" b="1" dirty="0"/>
              <a:t/>
            </a:r>
            <a:br>
              <a:rPr lang="en-GB" b="1" dirty="0"/>
            </a:br>
            <a:r>
              <a:rPr lang="en-GB" b="1" dirty="0"/>
              <a:t>Aim: </a:t>
            </a:r>
            <a:r>
              <a:rPr lang="en-GB" b="0" dirty="0"/>
              <a:t>To introduce the concept words with multiple meanings using examples from this week’s new vocabulary set.</a:t>
            </a:r>
            <a:r>
              <a:rPr lang="en-GB" dirty="0"/>
              <a:t/>
            </a:r>
            <a:br>
              <a:rPr lang="en-GB" dirty="0"/>
            </a:br>
            <a:r>
              <a:rPr lang="en-GB" dirty="0"/>
              <a:t/>
            </a:r>
            <a:br>
              <a:rPr lang="en-GB" dirty="0"/>
            </a:br>
            <a:r>
              <a:rPr lang="en-GB" b="1" dirty="0"/>
              <a:t>Procedure:</a:t>
            </a:r>
            <a:r>
              <a:rPr lang="en-GB" dirty="0"/>
              <a:t/>
            </a:r>
            <a:br>
              <a:rPr lang="en-GB" dirty="0"/>
            </a:br>
            <a:r>
              <a:rPr lang="en-GB" dirty="0"/>
              <a:t>1. Cycle through the information point by point.</a:t>
            </a:r>
            <a:br>
              <a:rPr lang="en-GB" dirty="0"/>
            </a:br>
            <a:r>
              <a:rPr lang="en-GB" dirty="0"/>
              <a:t>2. Use the prompts to elicit the meanings from students, where known. They are going to encounter all of these words again in the next task.</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834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a:t>
            </a:r>
            <a:r>
              <a:rPr lang="en-GB" b="0" dirty="0"/>
              <a:t>[8 slides]</a:t>
            </a:r>
            <a:r>
              <a:rPr lang="en-GB" dirty="0"/>
              <a:t/>
            </a:r>
            <a:br>
              <a:rPr lang="en-GB" dirty="0"/>
            </a:br>
            <a:r>
              <a:rPr lang="en-GB" b="1" dirty="0"/>
              <a:t/>
            </a:r>
            <a:br>
              <a:rPr lang="en-GB" b="1" dirty="0"/>
            </a:br>
            <a:r>
              <a:rPr lang="en-GB" b="1" dirty="0"/>
              <a:t>Aim: </a:t>
            </a:r>
            <a:r>
              <a:rPr lang="en-GB" b="0" dirty="0"/>
              <a:t>To recall the correct meaning and forms of a set of known vocabulary items in a sentence context choosing the correct meaning of the two they know. </a:t>
            </a:r>
            <a:br>
              <a:rPr lang="en-GB" b="0" dirty="0"/>
            </a:br>
            <a:r>
              <a:rPr lang="en-GB" b="0" dirty="0"/>
              <a:t/>
            </a:r>
            <a:br>
              <a:rPr lang="en-GB" b="0" dirty="0"/>
            </a:br>
            <a:r>
              <a:rPr lang="en-GB" b="1" dirty="0"/>
              <a:t>Procedure:</a:t>
            </a:r>
            <a:r>
              <a:rPr lang="en-GB" dirty="0"/>
              <a:t/>
            </a:r>
            <a:br>
              <a:rPr lang="en-GB" dirty="0"/>
            </a:br>
            <a:r>
              <a:rPr lang="en-GB" dirty="0"/>
              <a:t>1. Students match the missing word to one of the pictures, thereby choosing the correct meaning for the sentence.</a:t>
            </a:r>
            <a:br>
              <a:rPr lang="en-GB" dirty="0"/>
            </a:br>
            <a:r>
              <a:rPr lang="en-GB" dirty="0"/>
              <a:t>2. Elicit the correct English translation, orally.</a:t>
            </a:r>
          </a:p>
          <a:p>
            <a:r>
              <a:rPr lang="en-GB" dirty="0"/>
              <a:t>3. Click to reveal the gapped German sentence.</a:t>
            </a:r>
            <a:br>
              <a:rPr lang="en-GB" dirty="0"/>
            </a:br>
            <a:r>
              <a:rPr lang="en-GB" dirty="0"/>
              <a:t>4. Students say (or write) the missing words.</a:t>
            </a:r>
            <a:br>
              <a:rPr lang="en-GB" dirty="0"/>
            </a:br>
            <a:r>
              <a:rPr lang="en-GB" dirty="0"/>
              <a:t>5. Click again to reveal the target word, with the appropriate article and case.</a:t>
            </a:r>
            <a:br>
              <a:rPr lang="en-GB" dirty="0"/>
            </a:br>
            <a:r>
              <a:rPr lang="en-GB" dirty="0"/>
              <a:t/>
            </a:r>
            <a:br>
              <a:rPr lang="en-GB" dirty="0"/>
            </a:br>
            <a:r>
              <a:rPr lang="en-GB" dirty="0"/>
              <a:t>Note: this task can usefully be differentiated:</a:t>
            </a:r>
            <a:br>
              <a:rPr lang="en-GB" dirty="0"/>
            </a:br>
            <a:r>
              <a:rPr lang="en-GB" dirty="0"/>
              <a:t>1. Selecting the correct word meaning is written recognition. </a:t>
            </a:r>
            <a:br>
              <a:rPr lang="en-GB" dirty="0"/>
            </a:br>
            <a:r>
              <a:rPr lang="en-GB" dirty="0"/>
              <a:t>2. Producing the English translation is receptive recall.</a:t>
            </a:r>
            <a:br>
              <a:rPr lang="en-GB" dirty="0"/>
            </a:br>
            <a:r>
              <a:rPr lang="en-GB" dirty="0"/>
              <a:t>3. Producing (in written or oral modality) the missing words is productive recall that also revisits grammar features associated with using those words in a sentence (i.e. indefinite article, R2 (accusative) object).</a:t>
            </a:r>
            <a:br>
              <a:rPr lang="en-GB" dirty="0"/>
            </a:br>
            <a:r>
              <a:rPr lang="en-GB" dirty="0"/>
              <a:t>4. Producing the full sentence, including the missing words is a further challenge, revisiting further grammar features and vocabulary.</a:t>
            </a:r>
            <a:br>
              <a:rPr lang="en-GB" dirty="0"/>
            </a:br>
            <a:endParaRPr lang="en-GB" dirty="0"/>
          </a:p>
          <a:p>
            <a:r>
              <a:rPr lang="en-GB" dirty="0"/>
              <a:t>If needed, lower proficiency learners could be supported by providing the German word (der </a:t>
            </a:r>
            <a:r>
              <a:rPr lang="en-GB" dirty="0" err="1"/>
              <a:t>Preis</a:t>
            </a:r>
            <a:r>
              <a:rPr lang="en-GB" dirty="0"/>
              <a:t>), as they still need to process the meaning of the question, specifically ‘</a:t>
            </a:r>
            <a:r>
              <a:rPr lang="en-GB" dirty="0" err="1"/>
              <a:t>gewonnen</a:t>
            </a:r>
            <a:r>
              <a:rPr lang="en-GB" dirty="0"/>
              <a:t>’ to arrive at the correct word meaning.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133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229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024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681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126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459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357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To explain the use of </a:t>
            </a:r>
            <a:r>
              <a:rPr lang="en-GB" b="0" dirty="0" err="1"/>
              <a:t>nach</a:t>
            </a:r>
            <a:r>
              <a:rPr lang="en-GB" b="0" dirty="0"/>
              <a:t> and </a:t>
            </a:r>
            <a:r>
              <a:rPr lang="en-GB" b="0" dirty="0" err="1"/>
              <a:t>vor</a:t>
            </a:r>
            <a:r>
              <a:rPr lang="en-GB" b="0" dirty="0"/>
              <a:t> with 12-hour clock time.</a:t>
            </a:r>
            <a:br>
              <a:rPr lang="en-GB" b="0" dirty="0"/>
            </a:br>
            <a:r>
              <a:rPr lang="en-GB" b="0" dirty="0"/>
              <a:t/>
            </a:r>
            <a:br>
              <a:rPr lang="en-GB" b="0" dirty="0"/>
            </a:br>
            <a:r>
              <a:rPr lang="en-GB" b="1" dirty="0"/>
              <a:t>Procedure:</a:t>
            </a:r>
            <a:r>
              <a:rPr lang="en-GB" dirty="0"/>
              <a:t/>
            </a:r>
            <a:br>
              <a:rPr lang="en-GB" dirty="0"/>
            </a:br>
            <a:r>
              <a:rPr lang="en-GB" dirty="0"/>
              <a:t>1. Cycle through the explanations and examples using the animated sequence.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7488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(two slides)</a:t>
            </a:r>
            <a:r>
              <a:rPr lang="en-GB" dirty="0"/>
              <a:t/>
            </a:r>
            <a:br>
              <a:rPr lang="en-GB" dirty="0"/>
            </a:br>
            <a:r>
              <a:rPr lang="en-GB" b="1" dirty="0"/>
              <a:t/>
            </a:r>
            <a:br>
              <a:rPr lang="en-GB" b="1" dirty="0"/>
            </a:br>
            <a:r>
              <a:rPr lang="en-GB" b="1" dirty="0"/>
              <a:t>Aim: </a:t>
            </a:r>
            <a:r>
              <a:rPr lang="en-GB" b="0" dirty="0"/>
              <a:t>To present four greetings explicitly and then (on the next slide) practise aural comprehension of times with </a:t>
            </a:r>
            <a:r>
              <a:rPr lang="en-GB" b="0" i="1" dirty="0" err="1"/>
              <a:t>vor</a:t>
            </a:r>
            <a:r>
              <a:rPr lang="en-GB" b="0" i="1" dirty="0"/>
              <a:t> </a:t>
            </a:r>
            <a:r>
              <a:rPr lang="en-GB" b="0" dirty="0"/>
              <a:t>and </a:t>
            </a:r>
            <a:r>
              <a:rPr lang="en-GB" b="0" i="1" dirty="0" err="1"/>
              <a:t>nach</a:t>
            </a:r>
            <a:r>
              <a:rPr lang="en-GB" b="0" i="1" dirty="0"/>
              <a:t>, </a:t>
            </a:r>
            <a:r>
              <a:rPr lang="en-GB" b="0" i="0" dirty="0"/>
              <a:t>relating them to typical greetings at these times of day.</a:t>
            </a:r>
          </a:p>
          <a:p>
            <a:r>
              <a:rPr lang="en-GB" b="0" dirty="0"/>
              <a:t/>
            </a:r>
            <a:br>
              <a:rPr lang="en-GB" b="0" dirty="0"/>
            </a:br>
            <a:r>
              <a:rPr lang="en-GB" b="1" dirty="0"/>
              <a:t>Procedure (this slide):</a:t>
            </a:r>
            <a:r>
              <a:rPr lang="en-GB" dirty="0"/>
              <a:t/>
            </a:r>
            <a:br>
              <a:rPr lang="en-GB" dirty="0"/>
            </a:br>
            <a:r>
              <a:rPr lang="en-GB" dirty="0"/>
              <a:t>1. Click to play each time.</a:t>
            </a:r>
            <a:br>
              <a:rPr lang="en-GB" dirty="0"/>
            </a:br>
            <a:r>
              <a:rPr lang="en-GB" dirty="0"/>
              <a:t>2. Students select the greeting the </a:t>
            </a:r>
            <a:r>
              <a:rPr lang="en-GB" dirty="0" err="1"/>
              <a:t>Reiseführer</a:t>
            </a:r>
            <a:r>
              <a:rPr lang="en-GB" dirty="0"/>
              <a:t> will use to greet passengers at these times.</a:t>
            </a:r>
          </a:p>
          <a:p>
            <a:r>
              <a:rPr lang="en-GB" dirty="0"/>
              <a:t>3. Click to move to the next slide.</a:t>
            </a:r>
          </a:p>
          <a:p>
            <a:endParaRPr lang="en-GB" dirty="0"/>
          </a:p>
          <a:p>
            <a:r>
              <a:rPr lang="en-US" b="1" dirty="0"/>
              <a:t>The task can be differentiated like this: </a:t>
            </a:r>
          </a:p>
          <a:p>
            <a:r>
              <a:rPr lang="en-US" dirty="0"/>
              <a:t>1. No need to write the time, students just identify the appropriate greeting.</a:t>
            </a:r>
          </a:p>
          <a:p>
            <a:r>
              <a:rPr lang="en-US" dirty="0"/>
              <a:t>2. In addition to the greeting, students note down the exact time of day.</a:t>
            </a:r>
          </a:p>
          <a:p>
            <a:r>
              <a:rPr lang="en-US" dirty="0"/>
              <a:t>3. In addition, students also offer the equivalent time in 24-hr clock.</a:t>
            </a:r>
          </a:p>
          <a:p>
            <a:r>
              <a:rPr lang="en-US" dirty="0"/>
              <a:t>E.g. Number 1 – they would say / write: Es </a:t>
            </a:r>
            <a:r>
              <a:rPr lang="en-US" dirty="0" err="1"/>
              <a:t>ist</a:t>
            </a:r>
            <a:r>
              <a:rPr lang="en-US" dirty="0"/>
              <a:t> </a:t>
            </a:r>
            <a:r>
              <a:rPr lang="en-US" dirty="0" err="1"/>
              <a:t>vierzehn</a:t>
            </a:r>
            <a:r>
              <a:rPr lang="en-US" dirty="0"/>
              <a:t> </a:t>
            </a:r>
            <a:r>
              <a:rPr lang="en-US" dirty="0" err="1"/>
              <a:t>Uhr</a:t>
            </a:r>
            <a:r>
              <a:rPr lang="en-US" dirty="0"/>
              <a:t> </a:t>
            </a:r>
            <a:r>
              <a:rPr lang="en-US" dirty="0" err="1"/>
              <a:t>dreißig</a:t>
            </a:r>
            <a:r>
              <a:rPr lang="en-US" dirty="0"/>
              <a:t>.</a:t>
            </a:r>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33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[y] – pronounced as long or short [ü]</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[y] </a:t>
            </a:r>
            <a:r>
              <a:rPr lang="en-GB" baseline="0" dirty="0"/>
              <a:t>and then the </a:t>
            </a:r>
            <a:r>
              <a:rPr lang="en-GB" b="1" baseline="0" dirty="0"/>
              <a:t>source</a:t>
            </a:r>
            <a:r>
              <a:rPr lang="en-GB" baseline="0" dirty="0"/>
              <a:t> word again ‘</a:t>
            </a:r>
            <a:r>
              <a:rPr lang="en-GB" b="1" baseline="0" dirty="0" err="1"/>
              <a:t>typisch</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Typisch</a:t>
            </a:r>
            <a:r>
              <a:rPr lang="en-GB" baseline="0" dirty="0"/>
              <a:t>/typical is a problematic concept – you may want to briefly discuss this with students. To avoid unhelpful German stereotyping, a common stereotype of British culture is used: a cup of tea. You could problematise this as ‘although not everyone in the UK drinks tea, many people around the world associate a cup of tea with British culture’, etc. The cup of tea has the advantage that it also works well as a gesture (pick up imaginary cup of tea with thumb and forefinger lifting and tilting it towards your mouth, little finger pointing away in ‘mock-posh gesture’).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de-DE" b="0" i="0" baseline="0" dirty="0"/>
              <a:t>typisch [1109] Physik [1917] Rhythmus [3823] System [384] Typ (type) [907]</a:t>
            </a:r>
            <a:endParaRPr lang="en-GB" b="1"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815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practise aural comprehension of times with </a:t>
            </a:r>
            <a:r>
              <a:rPr lang="en-GB" b="0" i="1" dirty="0" err="1"/>
              <a:t>vor</a:t>
            </a:r>
            <a:r>
              <a:rPr lang="en-GB" b="0" i="1" dirty="0"/>
              <a:t> </a:t>
            </a:r>
            <a:r>
              <a:rPr lang="en-GB" b="0" dirty="0"/>
              <a:t>and </a:t>
            </a:r>
            <a:r>
              <a:rPr lang="en-GB" b="0" i="1" dirty="0" err="1"/>
              <a:t>nach</a:t>
            </a:r>
            <a:r>
              <a:rPr lang="en-GB" b="0" i="1" dirty="0"/>
              <a:t>, </a:t>
            </a:r>
            <a:r>
              <a:rPr lang="en-GB" b="0" i="0" dirty="0"/>
              <a:t>relating them to typical greetings at these times of day.</a:t>
            </a:r>
          </a:p>
          <a:p>
            <a:r>
              <a:rPr lang="en-GB" b="0" dirty="0"/>
              <a:t/>
            </a:r>
            <a:br>
              <a:rPr lang="en-GB" b="0" dirty="0"/>
            </a:br>
            <a:r>
              <a:rPr lang="en-GB" b="1" dirty="0"/>
              <a:t>Procedure:</a:t>
            </a:r>
            <a:r>
              <a:rPr lang="en-GB" dirty="0"/>
              <a:t/>
            </a:r>
            <a:br>
              <a:rPr lang="en-GB" dirty="0"/>
            </a:br>
            <a:r>
              <a:rPr lang="en-GB" dirty="0"/>
              <a:t>1. Click to play each time.</a:t>
            </a:r>
            <a:br>
              <a:rPr lang="en-GB" dirty="0"/>
            </a:br>
            <a:r>
              <a:rPr lang="en-GB" dirty="0"/>
              <a:t>2. Students select the greeting the </a:t>
            </a:r>
            <a:r>
              <a:rPr lang="en-GB" dirty="0" err="1"/>
              <a:t>Reiseführer</a:t>
            </a:r>
            <a:r>
              <a:rPr lang="en-GB" dirty="0"/>
              <a:t> will use to greet passengers at these times.</a:t>
            </a:r>
          </a:p>
          <a:p>
            <a:endParaRPr lang="en-GB" dirty="0"/>
          </a:p>
          <a:p>
            <a:r>
              <a:rPr lang="en-US" b="1" dirty="0"/>
              <a:t>The task can be differentiated like this: </a:t>
            </a:r>
          </a:p>
          <a:p>
            <a:r>
              <a:rPr lang="en-US" dirty="0"/>
              <a:t>1. No need to write the time: students just identify the appropriate greeting.</a:t>
            </a:r>
          </a:p>
          <a:p>
            <a:r>
              <a:rPr lang="en-US" dirty="0"/>
              <a:t>2. In addition to the greeting, students note down the exact time of day.</a:t>
            </a:r>
          </a:p>
          <a:p>
            <a:r>
              <a:rPr lang="en-US" dirty="0"/>
              <a:t>3. In addition, students also offer the equivalent time in 24-hr clock.</a:t>
            </a:r>
          </a:p>
          <a:p>
            <a:r>
              <a:rPr lang="en-US" dirty="0"/>
              <a:t>E.g. Number 1 – they would say / write: Es </a:t>
            </a:r>
            <a:r>
              <a:rPr lang="en-US" dirty="0" err="1"/>
              <a:t>ist</a:t>
            </a:r>
            <a:r>
              <a:rPr lang="en-US" dirty="0"/>
              <a:t> </a:t>
            </a:r>
            <a:r>
              <a:rPr lang="en-US" dirty="0" err="1"/>
              <a:t>vierzehn</a:t>
            </a:r>
            <a:r>
              <a:rPr lang="en-US" dirty="0"/>
              <a:t> </a:t>
            </a:r>
            <a:r>
              <a:rPr lang="en-US" dirty="0" err="1"/>
              <a:t>Uhr</a:t>
            </a:r>
            <a:r>
              <a:rPr lang="en-US" dirty="0"/>
              <a:t> </a:t>
            </a:r>
            <a:r>
              <a:rPr lang="en-US" dirty="0" err="1"/>
              <a:t>dreißig</a:t>
            </a:r>
            <a:r>
              <a:rPr lang="en-US" dirty="0"/>
              <a:t>.</a:t>
            </a:r>
          </a:p>
          <a:p>
            <a:r>
              <a:rPr lang="en-GB" dirty="0"/>
              <a:t/>
            </a:r>
            <a:br>
              <a:rPr lang="en-GB" dirty="0"/>
            </a:br>
            <a:r>
              <a:rPr lang="en-GB" b="1" dirty="0"/>
              <a:t>Transcript:</a:t>
            </a:r>
            <a:r>
              <a:rPr lang="en-GB" dirty="0"/>
              <a:t/>
            </a:r>
            <a:br>
              <a:rPr lang="en-GB" dirty="0"/>
            </a:br>
            <a:r>
              <a:rPr lang="de-DE" sz="1200" kern="1200" dirty="0">
                <a:solidFill>
                  <a:schemeClr val="tx1"/>
                </a:solidFill>
                <a:effectLst/>
                <a:latin typeface="+mn-lt"/>
                <a:ea typeface="+mn-ea"/>
                <a:cs typeface="+mn-cs"/>
              </a:rPr>
              <a:t>1. Es ist nachmittags halb drei.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Es ist morgens zehn nach elf.</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Schlafen Sie gut!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Es ist abends zwanzig vor neun.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Es ist nachmittags halb sechs.</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Es ist morgens zehn vor neun.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7. Es ist abends fünf nach sieben.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Es ist zwölf Uhr Mittag. </a:t>
            </a:r>
            <a:endParaRPr lang="en-GB" sz="1200" kern="1200" dirty="0">
              <a:solidFill>
                <a:schemeClr val="tx1"/>
              </a:solidFill>
              <a:effectLst/>
              <a:latin typeface="+mn-lt"/>
              <a:ea typeface="+mn-ea"/>
              <a:cs typeface="+mn-cs"/>
            </a:endParaRPr>
          </a:p>
          <a:p>
            <a:endParaRPr lang="en-GB" dirty="0"/>
          </a:p>
          <a:p>
            <a:r>
              <a:rPr lang="en-GB" b="1" dirty="0"/>
              <a:t>Answers: </a:t>
            </a:r>
          </a:p>
          <a:p>
            <a:pPr marL="228600" indent="-228600">
              <a:buAutoNum type="arabicPeriod"/>
            </a:pPr>
            <a:r>
              <a:rPr lang="en-GB" dirty="0" err="1"/>
              <a:t>Guten</a:t>
            </a:r>
            <a:r>
              <a:rPr lang="en-GB" dirty="0"/>
              <a:t> Tag</a:t>
            </a:r>
          </a:p>
          <a:p>
            <a:pPr marL="228600" indent="-228600">
              <a:buAutoNum type="arabicPeriod"/>
            </a:pPr>
            <a:r>
              <a:rPr lang="en-GB" dirty="0" err="1"/>
              <a:t>Guten</a:t>
            </a:r>
            <a:r>
              <a:rPr lang="en-GB" dirty="0"/>
              <a:t> Morgen</a:t>
            </a:r>
          </a:p>
          <a:p>
            <a:pPr marL="228600" indent="-228600">
              <a:buAutoNum type="arabicPeriod"/>
            </a:pPr>
            <a:r>
              <a:rPr lang="en-GB" dirty="0" err="1"/>
              <a:t>Gute</a:t>
            </a:r>
            <a:r>
              <a:rPr lang="en-GB" dirty="0"/>
              <a:t> Nacht </a:t>
            </a:r>
          </a:p>
          <a:p>
            <a:pPr marL="228600" indent="-228600">
              <a:buAutoNum type="arabicPeriod"/>
            </a:pPr>
            <a:r>
              <a:rPr lang="en-GB" dirty="0" err="1"/>
              <a:t>Guten</a:t>
            </a:r>
            <a:r>
              <a:rPr lang="en-GB" dirty="0"/>
              <a:t> Abend</a:t>
            </a:r>
          </a:p>
          <a:p>
            <a:pPr marL="228600" indent="-228600">
              <a:buAutoNum type="arabicPeriod"/>
            </a:pPr>
            <a:r>
              <a:rPr lang="en-GB" dirty="0" err="1"/>
              <a:t>Guten</a:t>
            </a:r>
            <a:r>
              <a:rPr lang="en-GB" dirty="0"/>
              <a:t> Tag</a:t>
            </a:r>
          </a:p>
          <a:p>
            <a:pPr marL="228600" indent="-228600">
              <a:buAutoNum type="arabicPeriod"/>
            </a:pPr>
            <a:r>
              <a:rPr lang="en-GB" dirty="0" err="1"/>
              <a:t>Guten</a:t>
            </a:r>
            <a:r>
              <a:rPr lang="en-GB" dirty="0"/>
              <a:t> Morgen</a:t>
            </a:r>
          </a:p>
          <a:p>
            <a:pPr marL="228600" indent="-228600">
              <a:buAutoNum type="arabicPeriod"/>
            </a:pPr>
            <a:r>
              <a:rPr lang="en-GB" dirty="0" err="1"/>
              <a:t>Guten</a:t>
            </a:r>
            <a:r>
              <a:rPr lang="en-GB" dirty="0"/>
              <a:t> Abend</a:t>
            </a:r>
          </a:p>
          <a:p>
            <a:pPr marL="228600" indent="-228600">
              <a:buAutoNum type="arabicPeriod"/>
            </a:pPr>
            <a:r>
              <a:rPr lang="en-GB" dirty="0" err="1"/>
              <a:t>Guten</a:t>
            </a:r>
            <a:r>
              <a:rPr lang="en-GB" dirty="0"/>
              <a:t> Tag</a:t>
            </a:r>
          </a:p>
          <a:p>
            <a:pPr marL="228600" indent="-228600">
              <a:buAutoNum type="arabicPeriod"/>
            </a:pPr>
            <a:endParaRPr lang="en-GB" dirty="0"/>
          </a:p>
          <a:p>
            <a:pPr marL="228600" indent="-228600">
              <a:buAutoNum type="arabicPeriod"/>
            </a:pPr>
            <a:endParaRPr lang="en-GB"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6277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additional slides on hellos and goodbyes in Germany, Austria and Switzerland.</a:t>
            </a:r>
            <a:br>
              <a:rPr lang="en-GB" b="1" dirty="0"/>
            </a:br>
            <a:r>
              <a:rPr lang="en-GB" b="0" dirty="0"/>
              <a:t>Note that, as this lesson is revisiting, teachers may prefer to do these greetings tasks </a:t>
            </a:r>
            <a:r>
              <a:rPr lang="en-GB" b="1" dirty="0"/>
              <a:t>instead</a:t>
            </a:r>
            <a:r>
              <a:rPr lang="en-GB" b="0" dirty="0"/>
              <a:t> of:</a:t>
            </a:r>
            <a:br>
              <a:rPr lang="en-GB" b="0" dirty="0"/>
            </a:br>
            <a:r>
              <a:rPr lang="en-GB" b="0" dirty="0" err="1"/>
              <a:t>i</a:t>
            </a:r>
            <a:r>
              <a:rPr lang="en-GB" b="0" dirty="0"/>
              <a:t>. slides 47-49 (revision of prepositions +R2/R3 in listening) 10 minutes</a:t>
            </a:r>
            <a:br>
              <a:rPr lang="en-GB" b="0" dirty="0"/>
            </a:br>
            <a:r>
              <a:rPr lang="en-GB" b="0" dirty="0"/>
              <a:t>ii. slide 50 (numbers revision) 5 minutes</a:t>
            </a:r>
            <a:br>
              <a:rPr lang="en-GB" b="0" dirty="0"/>
            </a:br>
            <a:r>
              <a:rPr lang="en-GB" b="0" dirty="0"/>
              <a:t>iii. slides 51-52 (vocabulary revision reading) 5 minutes</a:t>
            </a:r>
            <a:br>
              <a:rPr lang="en-GB" b="0" dirty="0"/>
            </a:br>
            <a:r>
              <a:rPr lang="en-GB" b="0" dirty="0"/>
              <a:t>Of these, the listening is the most challenging activity and could be omitted for lower proficiency groups.</a:t>
            </a:r>
          </a:p>
          <a:p>
            <a:endParaRPr lang="en-GB" b="0" dirty="0"/>
          </a:p>
          <a:p>
            <a:r>
              <a:rPr lang="en-GB" b="1" dirty="0"/>
              <a:t>Timing: 6 minutes </a:t>
            </a:r>
            <a:r>
              <a:rPr lang="en-GB" b="0" dirty="0"/>
              <a:t>(three slides)</a:t>
            </a:r>
            <a:r>
              <a:rPr lang="en-GB" dirty="0"/>
              <a:t/>
            </a:r>
            <a:br>
              <a:rPr lang="en-GB" dirty="0"/>
            </a:br>
            <a:r>
              <a:rPr lang="en-GB" b="1" dirty="0"/>
              <a:t/>
            </a:r>
            <a:br>
              <a:rPr lang="en-GB" b="1" dirty="0"/>
            </a:br>
            <a:r>
              <a:rPr lang="en-GB" b="1" dirty="0"/>
              <a:t>Aim: </a:t>
            </a:r>
            <a:r>
              <a:rPr lang="en-GB" b="0" dirty="0"/>
              <a:t>To practise the application of SSC knowledge with unfamiliar words and to extend cultural knowledge, revising in addition five country/area vocabulary items (Deutschland, Nord-, Süd, </a:t>
            </a:r>
            <a:r>
              <a:rPr lang="en-GB" b="0" dirty="0" err="1"/>
              <a:t>Österreich</a:t>
            </a:r>
            <a:r>
              <a:rPr lang="en-GB" b="0" dirty="0"/>
              <a:t>, die Schweiz).</a:t>
            </a:r>
          </a:p>
          <a:p>
            <a:r>
              <a:rPr lang="en-GB" b="0" dirty="0"/>
              <a:t/>
            </a:r>
            <a:br>
              <a:rPr lang="en-GB" b="0" dirty="0"/>
            </a:br>
            <a:r>
              <a:rPr lang="en-GB" b="1" dirty="0"/>
              <a:t>Procedure:</a:t>
            </a:r>
            <a:r>
              <a:rPr lang="en-GB" dirty="0"/>
              <a:t/>
            </a:r>
            <a:br>
              <a:rPr lang="en-GB" dirty="0"/>
            </a:br>
            <a:r>
              <a:rPr lang="en-GB" dirty="0"/>
              <a:t>1. Students write 1-9 and the table headings.</a:t>
            </a:r>
            <a:br>
              <a:rPr lang="en-GB" dirty="0"/>
            </a:br>
            <a:r>
              <a:rPr lang="en-GB" dirty="0"/>
              <a:t>2. Elicit the five possible areas where the greetings might be used, using the map.</a:t>
            </a:r>
            <a:br>
              <a:rPr lang="en-GB" dirty="0"/>
            </a:br>
            <a:r>
              <a:rPr lang="en-GB" dirty="0"/>
              <a:t>3. Click to play audio of greetings.</a:t>
            </a:r>
          </a:p>
          <a:p>
            <a:r>
              <a:rPr lang="en-GB" dirty="0"/>
              <a:t>4. Students try to write each greeting (Was?).There is some application of SSC knowledge here, but note that [oi] is not an SSC that students have encountered, as it is rare – they will naturally write [</a:t>
            </a:r>
            <a:r>
              <a:rPr lang="en-GB" dirty="0" err="1"/>
              <a:t>eu</a:t>
            </a:r>
            <a:r>
              <a:rPr lang="en-GB" dirty="0"/>
              <a:t>] or [</a:t>
            </a:r>
            <a:r>
              <a:rPr lang="en-GB" dirty="0" err="1"/>
              <a:t>äu</a:t>
            </a:r>
            <a:r>
              <a:rPr lang="en-GB" dirty="0"/>
              <a:t>] here, and should be praised for doing so.</a:t>
            </a:r>
            <a:br>
              <a:rPr lang="en-GB" dirty="0"/>
            </a:br>
            <a:r>
              <a:rPr lang="en-GB" dirty="0"/>
              <a:t>5. They think about where the greeting might be used, and whether it sounds formal or informal.</a:t>
            </a:r>
            <a:br>
              <a:rPr lang="en-GB" dirty="0"/>
            </a:br>
            <a:r>
              <a:rPr lang="en-GB" dirty="0"/>
              <a:t>6. Click to reveal full answers after each greeting, as this is new knowledge.</a:t>
            </a:r>
          </a:p>
          <a:p>
            <a:r>
              <a:rPr lang="en-GB" dirty="0"/>
              <a:t/>
            </a:r>
            <a:br>
              <a:rPr lang="en-GB" dirty="0"/>
            </a:br>
            <a:r>
              <a:rPr lang="en-GB" dirty="0"/>
              <a:t/>
            </a:r>
            <a:br>
              <a:rPr lang="en-GB" dirty="0"/>
            </a:br>
            <a:r>
              <a:rPr lang="en-GB" b="1" dirty="0"/>
              <a:t>Transcript:</a:t>
            </a:r>
            <a:r>
              <a:rPr lang="en-GB" dirty="0"/>
              <a:t/>
            </a:r>
            <a:br>
              <a:rPr lang="en-GB" dirty="0"/>
            </a:br>
            <a:r>
              <a:rPr lang="en-GB" dirty="0"/>
              <a:t>1. Hallo!  </a:t>
            </a:r>
          </a:p>
          <a:p>
            <a:r>
              <a:rPr lang="en-GB" dirty="0"/>
              <a:t>2. </a:t>
            </a:r>
            <a:r>
              <a:rPr lang="en-GB" dirty="0" err="1"/>
              <a:t>Grüß</a:t>
            </a:r>
            <a:r>
              <a:rPr lang="en-GB" dirty="0"/>
              <a:t> Gott! </a:t>
            </a:r>
          </a:p>
          <a:p>
            <a:r>
              <a:rPr lang="en-GB" dirty="0"/>
              <a:t>3. </a:t>
            </a:r>
            <a:r>
              <a:rPr lang="en-GB" dirty="0" err="1"/>
              <a:t>Servus</a:t>
            </a:r>
            <a:r>
              <a:rPr lang="en-GB" dirty="0"/>
              <a:t>!  </a:t>
            </a:r>
          </a:p>
          <a:p>
            <a:r>
              <a:rPr lang="en-GB" dirty="0"/>
              <a:t>4. </a:t>
            </a:r>
            <a:r>
              <a:rPr lang="en-GB" dirty="0" err="1"/>
              <a:t>Moin</a:t>
            </a:r>
            <a:r>
              <a:rPr lang="en-GB" dirty="0"/>
              <a:t>! </a:t>
            </a:r>
          </a:p>
          <a:p>
            <a:r>
              <a:rPr lang="en-GB" dirty="0"/>
              <a:t>5. </a:t>
            </a:r>
            <a:r>
              <a:rPr lang="en-GB" dirty="0" err="1"/>
              <a:t>Moin</a:t>
            </a:r>
            <a:r>
              <a:rPr lang="en-GB" dirty="0"/>
              <a:t> </a:t>
            </a:r>
            <a:r>
              <a:rPr lang="en-GB" dirty="0" err="1"/>
              <a:t>moin</a:t>
            </a:r>
            <a:r>
              <a:rPr lang="en-GB" dirty="0"/>
              <a:t>! </a:t>
            </a:r>
          </a:p>
          <a:p>
            <a:r>
              <a:rPr lang="en-GB" dirty="0"/>
              <a:t>6. </a:t>
            </a:r>
            <a:r>
              <a:rPr lang="en-GB" dirty="0" err="1"/>
              <a:t>Grüezi</a:t>
            </a:r>
            <a:r>
              <a:rPr lang="en-GB" dirty="0"/>
              <a:t> </a:t>
            </a:r>
          </a:p>
          <a:p>
            <a:r>
              <a:rPr lang="en-GB" dirty="0"/>
              <a:t>7. Hoi </a:t>
            </a:r>
          </a:p>
          <a:p>
            <a:r>
              <a:rPr lang="en-GB" dirty="0"/>
              <a:t>8. </a:t>
            </a:r>
            <a:r>
              <a:rPr lang="en-GB" dirty="0" err="1"/>
              <a:t>Sali</a:t>
            </a:r>
            <a:r>
              <a:rPr lang="en-GB" dirty="0"/>
              <a:t> </a:t>
            </a:r>
          </a:p>
          <a:p>
            <a:r>
              <a:rPr lang="en-GB" dirty="0"/>
              <a:t>9. </a:t>
            </a:r>
            <a:r>
              <a:rPr lang="en-GB" dirty="0" err="1"/>
              <a:t>Salü</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310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Continuation of the previous activity</a:t>
            </a:r>
            <a:r>
              <a:rPr lang="en-GB" dirty="0"/>
              <a:t/>
            </a:r>
            <a:br>
              <a:rPr lang="en-GB" dirty="0"/>
            </a:br>
            <a:r>
              <a:rPr lang="en-GB" dirty="0"/>
              <a:t/>
            </a:r>
            <a:br>
              <a:rPr lang="en-GB" dirty="0"/>
            </a:br>
            <a:r>
              <a:rPr lang="en-GB" b="1" dirty="0"/>
              <a:t>Procedure:</a:t>
            </a:r>
            <a:r>
              <a:rPr lang="en-GB" dirty="0"/>
              <a:t/>
            </a:r>
            <a:br>
              <a:rPr lang="en-GB" dirty="0"/>
            </a:br>
            <a:r>
              <a:rPr lang="en-GB" dirty="0"/>
              <a:t>1. Tell students that greetings are typically followed up by additional expressions.</a:t>
            </a:r>
            <a:br>
              <a:rPr lang="en-GB" dirty="0"/>
            </a:br>
            <a:r>
              <a:rPr lang="en-GB" dirty="0"/>
              <a:t>2. Click on the speech bubble to play the greeting and elicit the English meaning of each.</a:t>
            </a:r>
            <a:br>
              <a:rPr lang="en-GB" dirty="0"/>
            </a:br>
            <a:r>
              <a:rPr lang="en-GB" dirty="0"/>
              <a:t>3. Remind them that they learnt ‘Wie </a:t>
            </a:r>
            <a:r>
              <a:rPr lang="en-GB" dirty="0" err="1"/>
              <a:t>geht’s</a:t>
            </a:r>
            <a:r>
              <a:rPr lang="en-GB" dirty="0"/>
              <a:t>?’ early in Y7 and make the connection with the two new expressions, here.</a:t>
            </a:r>
            <a:r>
              <a:rPr lang="en-GB" b="1" dirty="0"/>
              <a:t/>
            </a:r>
            <a:br>
              <a:rPr lang="en-GB" b="1" dirty="0"/>
            </a:br>
            <a:endParaRPr lang="en-GB" dirty="0"/>
          </a:p>
          <a:p>
            <a:r>
              <a:rPr lang="de-DE" sz="1200" b="1" kern="1200" dirty="0">
                <a:solidFill>
                  <a:schemeClr val="tx1"/>
                </a:solidFill>
                <a:effectLst/>
                <a:latin typeface="+mn-lt"/>
                <a:ea typeface="+mn-ea"/>
                <a:cs typeface="+mn-cs"/>
              </a:rPr>
              <a:t>Transcript:</a:t>
            </a:r>
          </a:p>
          <a:p>
            <a:r>
              <a:rPr lang="de-DE" sz="1200" kern="1200" dirty="0">
                <a:solidFill>
                  <a:schemeClr val="tx1"/>
                </a:solidFill>
                <a:effectLst/>
                <a:latin typeface="+mn-lt"/>
                <a:ea typeface="+mn-ea"/>
                <a:cs typeface="+mn-cs"/>
              </a:rPr>
              <a:t>Alles klar?  Ja, alles klar.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Was ist los? </a:t>
            </a:r>
          </a:p>
          <a:p>
            <a:r>
              <a:rPr lang="de-DE" sz="1200" kern="1200" dirty="0">
                <a:solidFill>
                  <a:schemeClr val="tx1"/>
                </a:solidFill>
                <a:effectLst/>
                <a:latin typeface="+mn-lt"/>
                <a:ea typeface="+mn-ea"/>
                <a:cs typeface="+mn-cs"/>
              </a:rPr>
              <a:t>Wie geht es dir? </a:t>
            </a:r>
          </a:p>
          <a:p>
            <a:r>
              <a:rPr lang="de-DE" sz="1200" kern="1200" dirty="0">
                <a:solidFill>
                  <a:schemeClr val="tx1"/>
                </a:solidFill>
                <a:effectLst/>
                <a:latin typeface="+mn-lt"/>
                <a:ea typeface="+mn-ea"/>
                <a:cs typeface="+mn-cs"/>
              </a:rPr>
              <a:t>Wie geht es Ihnen?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
            </a:r>
            <a:br>
              <a:rPr lang="de-DE" sz="1200" kern="1200" dirty="0">
                <a:solidFill>
                  <a:schemeClr val="tx1"/>
                </a:solidFill>
                <a:effectLst/>
                <a:latin typeface="+mn-lt"/>
                <a:ea typeface="+mn-ea"/>
                <a:cs typeface="+mn-cs"/>
              </a:rPr>
            </a:br>
            <a:r>
              <a:rPr lang="en-GB" dirty="0">
                <a:solidFill>
                  <a:schemeClr val="accent5">
                    <a:lumMod val="50000"/>
                  </a:schemeClr>
                </a:solidFill>
              </a:rPr>
              <a:t/>
            </a:r>
            <a:br>
              <a:rPr lang="en-GB" dirty="0">
                <a:solidFill>
                  <a:schemeClr val="accent5">
                    <a:lumMod val="50000"/>
                  </a:schemeClr>
                </a:solidFill>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905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Continuation of the previous activity</a:t>
            </a:r>
            <a:r>
              <a:rPr lang="en-GB" dirty="0"/>
              <a:t/>
            </a:r>
            <a:br>
              <a:rPr lang="en-GB" dirty="0"/>
            </a:br>
            <a:r>
              <a:rPr lang="en-GB" dirty="0"/>
              <a:t>This time the additional information is already given, and students transcribe the goodbyes only.</a:t>
            </a:r>
            <a:br>
              <a:rPr lang="en-GB" dirty="0"/>
            </a:br>
            <a:r>
              <a:rPr lang="en-GB" b="1" dirty="0"/>
              <a:t/>
            </a:r>
            <a:br>
              <a:rPr lang="en-GB" b="1" dirty="0"/>
            </a:br>
            <a:r>
              <a:rPr lang="en-GB" b="1" dirty="0"/>
              <a:t>Transcript:</a:t>
            </a:r>
            <a:r>
              <a:rPr lang="en-GB" dirty="0"/>
              <a:t/>
            </a:r>
            <a:br>
              <a:rPr lang="en-GB" dirty="0"/>
            </a:br>
            <a:r>
              <a:rPr lang="en-GB" dirty="0"/>
              <a:t>1. </a:t>
            </a:r>
            <a:r>
              <a:rPr lang="de-DE" sz="1200" kern="1200" dirty="0">
                <a:solidFill>
                  <a:schemeClr val="tx1"/>
                </a:solidFill>
                <a:effectLst/>
                <a:latin typeface="+mn-lt"/>
                <a:ea typeface="+mn-ea"/>
                <a:cs typeface="+mn-cs"/>
              </a:rPr>
              <a:t>Tschüs</a:t>
            </a:r>
          </a:p>
          <a:p>
            <a:r>
              <a:rPr lang="en-GB" dirty="0"/>
              <a:t>2. </a:t>
            </a:r>
            <a:r>
              <a:rPr lang="de-DE" sz="1200" kern="1200" dirty="0">
                <a:solidFill>
                  <a:schemeClr val="tx1"/>
                </a:solidFill>
                <a:effectLst/>
                <a:latin typeface="+mn-lt"/>
                <a:ea typeface="+mn-ea"/>
                <a:cs typeface="+mn-cs"/>
              </a:rPr>
              <a:t>Adieu</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Lebwohl</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de-DE" sz="1200" kern="1200" dirty="0">
                <a:solidFill>
                  <a:schemeClr val="tx1"/>
                </a:solidFill>
                <a:effectLst/>
                <a:latin typeface="+mn-lt"/>
                <a:ea typeface="+mn-ea"/>
                <a:cs typeface="+mn-cs"/>
              </a:rPr>
              <a:t>Auf Wiedersehen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a:t>
            </a:r>
            <a:r>
              <a:rPr lang="en-GB" sz="1200" kern="1200" dirty="0">
                <a:solidFill>
                  <a:schemeClr val="tx1"/>
                </a:solidFill>
                <a:effectLst/>
                <a:latin typeface="+mn-lt"/>
                <a:ea typeface="+mn-ea"/>
                <a:cs typeface="+mn-cs"/>
              </a:rPr>
              <a:t>Ciao/ </a:t>
            </a:r>
            <a:r>
              <a:rPr lang="en-GB" sz="1200" kern="1200" dirty="0" err="1">
                <a:solidFill>
                  <a:schemeClr val="tx1"/>
                </a:solidFill>
                <a:effectLst/>
                <a:latin typeface="+mn-lt"/>
                <a:ea typeface="+mn-ea"/>
                <a:cs typeface="+mn-cs"/>
              </a:rPr>
              <a:t>Tschau</a:t>
            </a:r>
            <a:r>
              <a:rPr lang="en-GB" sz="1200" kern="1200" dirty="0">
                <a:solidFill>
                  <a:schemeClr val="tx1"/>
                </a:solidFill>
                <a:effectLst/>
                <a:latin typeface="+mn-lt"/>
                <a:ea typeface="+mn-ea"/>
                <a:cs typeface="+mn-cs"/>
              </a:rPr>
              <a:t>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0769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3 minutes</a:t>
            </a:r>
          </a:p>
          <a:p>
            <a:endParaRPr lang="en-GB" b="1" baseline="0" dirty="0"/>
          </a:p>
          <a:p>
            <a:r>
              <a:rPr lang="en-GB" b="1" baseline="0" dirty="0"/>
              <a:t>Aim: </a:t>
            </a:r>
            <a:r>
              <a:rPr lang="en-GB" baseline="0" dirty="0"/>
              <a:t>Summarising the changes to the article for Row 2 and Row 3, reiterating when to use each.</a:t>
            </a:r>
          </a:p>
          <a:p>
            <a:endParaRPr lang="en-GB" baseline="0" dirty="0"/>
          </a:p>
          <a:p>
            <a:r>
              <a:rPr lang="en-GB" b="1" dirty="0"/>
              <a:t>Procedure:</a:t>
            </a:r>
            <a:r>
              <a:rPr lang="en-GB" dirty="0"/>
              <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ea typeface="Calibri"/>
                <a:cs typeface="Calibri"/>
                <a:sym typeface="Calibri"/>
              </a:rPr>
              <a:t>sein [3] (ich bin, du bist, er/sie/es ist, wir sind) Schule [208]</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i="1" dirty="0"/>
              <a:t>the vocabulary for this week is revisited from Y7.  The frequencies given are from the frequency list used for the Y7 German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a:t>
            </a:r>
            <a:r>
              <a:rPr lang="en-GB" sz="1200" b="1" i="1" dirty="0">
                <a:solidFill>
                  <a:sysClr val="windowText" lastClr="000000"/>
                </a:solidFill>
                <a:effectLst/>
                <a:latin typeface="+mn-lt"/>
                <a:ea typeface="+mn-ea"/>
                <a:cs typeface="+mn-cs"/>
              </a:rPr>
              <a:t>2009</a:t>
            </a:r>
            <a:r>
              <a:rPr lang="en-GB" sz="1200" i="1" dirty="0">
                <a:solidFill>
                  <a:sysClr val="windowText" lastClr="000000"/>
                </a:solidFill>
                <a:effectLst/>
                <a:latin typeface="+mn-lt"/>
                <a:ea typeface="+mn-ea"/>
                <a:cs typeface="+mn-cs"/>
              </a:rPr>
              <a:t>). A frequency dictionary of German: Core vocabulary for learners. London: Routledge.</a:t>
            </a:r>
            <a:endParaRPr lang="en-GB" sz="1200" i="1" baseline="0" dirty="0">
              <a:solidFill>
                <a:sysClr val="windowText" lastClr="000000"/>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prstClr val="black"/>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GB"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1184740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r>
              <a:rPr lang="en-GB" dirty="0"/>
              <a:t/>
            </a:r>
            <a:br>
              <a:rPr lang="en-GB" dirty="0"/>
            </a:br>
            <a:r>
              <a:rPr lang="en-GB" b="1" dirty="0"/>
              <a:t/>
            </a:r>
            <a:br>
              <a:rPr lang="en-GB" b="1" dirty="0"/>
            </a:br>
            <a:r>
              <a:rPr lang="en-GB" b="1" dirty="0"/>
              <a:t>Aim: </a:t>
            </a:r>
            <a:r>
              <a:rPr lang="en-GB" b="0" dirty="0"/>
              <a:t>Practise the use of </a:t>
            </a:r>
            <a:r>
              <a:rPr lang="en-GB" b="0" i="1" dirty="0"/>
              <a:t>in, an </a:t>
            </a:r>
            <a:r>
              <a:rPr lang="en-GB" b="0" dirty="0"/>
              <a:t>and </a:t>
            </a:r>
            <a:r>
              <a:rPr lang="en-GB" b="0" i="1" dirty="0"/>
              <a:t>auf</a:t>
            </a:r>
            <a:r>
              <a:rPr lang="en-GB" b="0" dirty="0"/>
              <a:t> with movement – R2 (acc.) – and without movement – R3 (dat.). </a:t>
            </a:r>
            <a:r>
              <a:rPr lang="en-GB" dirty="0"/>
              <a:t/>
            </a:r>
            <a:br>
              <a:rPr lang="en-GB" dirty="0"/>
            </a:br>
            <a:r>
              <a:rPr lang="en-GB" dirty="0"/>
              <a:t/>
            </a:r>
            <a:br>
              <a:rPr lang="en-GB" dirty="0"/>
            </a:br>
            <a:r>
              <a:rPr lang="en-GB" b="1" dirty="0"/>
              <a:t>Procedure:</a:t>
            </a:r>
            <a:r>
              <a:rPr lang="en-GB" dirty="0"/>
              <a:t/>
            </a:r>
            <a:br>
              <a:rPr lang="en-GB" dirty="0"/>
            </a:br>
            <a:r>
              <a:rPr lang="en-GB" dirty="0"/>
              <a:t>1. Ensure students know that they are not going to hear the verbs of location or movement, but that it is </a:t>
            </a:r>
            <a:r>
              <a:rPr lang="en-GB" b="1" dirty="0"/>
              <a:t>the article </a:t>
            </a:r>
            <a:r>
              <a:rPr lang="en-GB" dirty="0"/>
              <a:t>that follows </a:t>
            </a:r>
            <a:r>
              <a:rPr lang="en-GB" i="1" dirty="0"/>
              <a:t>in, an </a:t>
            </a:r>
            <a:r>
              <a:rPr lang="en-GB" dirty="0"/>
              <a:t>or </a:t>
            </a:r>
            <a:r>
              <a:rPr lang="en-GB" i="1" dirty="0"/>
              <a:t>auf </a:t>
            </a:r>
            <a:r>
              <a:rPr lang="en-GB" i="0" dirty="0"/>
              <a:t>that indicates movement or no movement.</a:t>
            </a:r>
          </a:p>
          <a:p>
            <a:r>
              <a:rPr lang="en-GB" dirty="0"/>
              <a:t>2. Ensure they know that there will be two places to listen out for in each sentence.</a:t>
            </a:r>
            <a:br>
              <a:rPr lang="en-GB" dirty="0"/>
            </a:br>
            <a:r>
              <a:rPr lang="en-GB" dirty="0"/>
              <a:t>3. Do the first one and check the answers.</a:t>
            </a:r>
            <a:br>
              <a:rPr lang="en-GB" dirty="0"/>
            </a:br>
            <a:r>
              <a:rPr lang="en-GB" dirty="0"/>
              <a:t>4. Then perhaps proceed with items 2 – 4 before checking those, depending on the class.</a:t>
            </a:r>
            <a:br>
              <a:rPr lang="en-GB" dirty="0"/>
            </a:br>
            <a:r>
              <a:rPr lang="en-GB" dirty="0"/>
              <a:t>5. Items 5 – 8 are on the next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indent="0">
              <a:buNone/>
            </a:pPr>
            <a:r>
              <a:rPr lang="de-DE" sz="1200" kern="1200" dirty="0">
                <a:solidFill>
                  <a:schemeClr val="tx1"/>
                </a:solidFill>
                <a:effectLst/>
                <a:latin typeface="+mn-lt"/>
                <a:ea typeface="+mn-ea"/>
                <a:cs typeface="+mn-cs"/>
              </a:rPr>
              <a:t>1. Wir [fahren bald] auf die Insel Sylt, und wir [waren vorher] im Hotel.   </a:t>
            </a:r>
          </a:p>
          <a:p>
            <a:pPr marL="0" indent="0">
              <a:buNone/>
            </a:pPr>
            <a:r>
              <a:rPr lang="en-GB" sz="1200" kern="1200" dirty="0">
                <a:solidFill>
                  <a:schemeClr val="tx1"/>
                </a:solidFill>
                <a:effectLst/>
                <a:latin typeface="+mn-lt"/>
                <a:ea typeface="+mn-ea"/>
                <a:cs typeface="+mn-cs"/>
              </a:rPr>
              <a:t>2. </a:t>
            </a:r>
            <a:r>
              <a:rPr lang="de-DE" sz="1200" kern="1200" dirty="0">
                <a:solidFill>
                  <a:schemeClr val="tx1"/>
                </a:solidFill>
                <a:effectLst/>
                <a:latin typeface="+mn-lt"/>
                <a:ea typeface="+mn-ea"/>
                <a:cs typeface="+mn-cs"/>
              </a:rPr>
              <a:t>Wir [sind] jetzt auf der Insel Sylt, also [sind] wir an der Küste.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Wir [fahren] erst an den Strand, und dann [fahren] wir ins Museum.</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Jetzt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sind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richtig</a:t>
            </a:r>
            <a:r>
              <a:rPr lang="en-GB" sz="1200" kern="1200" dirty="0">
                <a:solidFill>
                  <a:schemeClr val="tx1"/>
                </a:solidFill>
                <a:effectLst/>
                <a:latin typeface="+mn-lt"/>
                <a:ea typeface="+mn-ea"/>
                <a:cs typeface="+mn-cs"/>
              </a:rPr>
              <a:t> am Meer, bald [</a:t>
            </a:r>
            <a:r>
              <a:rPr lang="en-GB" sz="1200" kern="1200" dirty="0" err="1">
                <a:solidFill>
                  <a:schemeClr val="tx1"/>
                </a:solidFill>
                <a:effectLst/>
                <a:latin typeface="+mn-lt"/>
                <a:ea typeface="+mn-ea"/>
                <a:cs typeface="+mn-cs"/>
              </a:rPr>
              <a:t>fahren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wir</a:t>
            </a:r>
            <a:r>
              <a:rPr lang="en-GB" sz="1200" kern="1200" dirty="0">
                <a:solidFill>
                  <a:schemeClr val="tx1"/>
                </a:solidFill>
                <a:effectLst/>
                <a:latin typeface="+mn-lt"/>
                <a:ea typeface="+mn-ea"/>
                <a:cs typeface="+mn-cs"/>
              </a:rPr>
              <a:t> in die Stadt.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dirty="0"/>
              <a:t>continued on the next slide for 5-8</a:t>
            </a:r>
            <a:br>
              <a:rPr lang="en-GB" dirty="0"/>
            </a:br>
            <a:r>
              <a:rPr lang="en-GB" dirty="0"/>
              <a:t/>
            </a:r>
            <a:br>
              <a:rPr lang="en-GB" dirty="0"/>
            </a:br>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Küste</a:t>
            </a:r>
            <a:r>
              <a:rPr lang="en-GB" baseline="0" dirty="0"/>
              <a:t> [2628]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930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Continuation of the activity</a:t>
            </a:r>
            <a:r>
              <a:rPr lang="en-GB" dirty="0"/>
              <a:t/>
            </a:r>
            <a:br>
              <a:rPr lang="en-GB" dirty="0"/>
            </a:b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sz="1200" kern="1200" dirty="0">
                <a:solidFill>
                  <a:schemeClr val="tx1"/>
                </a:solidFill>
                <a:effectLst/>
                <a:latin typeface="+mn-lt"/>
                <a:ea typeface="+mn-ea"/>
                <a:cs typeface="+mn-cs"/>
              </a:rPr>
              <a:t>5. </a:t>
            </a:r>
            <a:r>
              <a:rPr lang="de-DE" sz="1200" kern="1200" dirty="0">
                <a:solidFill>
                  <a:schemeClr val="tx1"/>
                </a:solidFill>
                <a:effectLst/>
                <a:latin typeface="+mn-lt"/>
                <a:ea typeface="+mn-ea"/>
                <a:cs typeface="+mn-cs"/>
              </a:rPr>
              <a:t>Jetzt [sind] wir am Zoo, und am Nachmittag [gehen] wir in den Park.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Morgen [sind] wir erst am Marktplatz, und dann [gehen] wir ins Schwimmbad.</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7. Wir [gehen danach] in die Bibliothek. Am Ende [sind] wir am Bahnhof, denn wir sagen dort ‚Tschüss‘.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Oh, hier [sind] wir auf der richtigen Straße - jetzt [geht es] ins Hotel!</a:t>
            </a:r>
            <a:endParaRPr lang="en-GB" sz="1200" kern="1200" dirty="0">
              <a:solidFill>
                <a:schemeClr val="tx1"/>
              </a:solidFill>
              <a:effectLst/>
              <a:latin typeface="+mn-lt"/>
              <a:ea typeface="+mn-ea"/>
              <a:cs typeface="+mn-cs"/>
            </a:endParaRPr>
          </a:p>
          <a:p>
            <a:r>
              <a:rPr lang="en-GB" dirty="0"/>
              <a:t/>
            </a:r>
            <a:br>
              <a:rPr lang="en-GB" dirty="0"/>
            </a:br>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der Zoo [&gt;5009]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623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practise aural comprehension of larger numbers.</a:t>
            </a:r>
            <a:br>
              <a:rPr lang="en-GB" b="0" dirty="0"/>
            </a:br>
            <a:r>
              <a:rPr lang="en-GB" dirty="0"/>
              <a:t/>
            </a:r>
            <a:br>
              <a:rPr lang="en-GB" dirty="0"/>
            </a:br>
            <a:r>
              <a:rPr lang="en-GB" b="1" dirty="0"/>
              <a:t>Procedure:</a:t>
            </a:r>
            <a:r>
              <a:rPr lang="en-GB" dirty="0"/>
              <a:t/>
            </a:r>
            <a:br>
              <a:rPr lang="en-GB" dirty="0"/>
            </a:br>
            <a:r>
              <a:rPr lang="en-GB" dirty="0"/>
              <a:t>1. Ensure students understand the reference to </a:t>
            </a:r>
            <a:r>
              <a:rPr lang="en-GB" dirty="0" err="1"/>
              <a:t>Strandkorb</a:t>
            </a:r>
            <a:r>
              <a:rPr lang="en-GB" dirty="0"/>
              <a:t> and elicit the English meaning of the cultural explanation.  </a:t>
            </a:r>
            <a:br>
              <a:rPr lang="en-GB" dirty="0"/>
            </a:br>
            <a:r>
              <a:rPr lang="en-GB" dirty="0"/>
              <a:t>2. Click the audio button to listen to each number.</a:t>
            </a:r>
          </a:p>
          <a:p>
            <a:r>
              <a:rPr lang="en-GB" dirty="0"/>
              <a:t>3. Students write down the letter of the matching </a:t>
            </a:r>
            <a:r>
              <a:rPr lang="en-GB" dirty="0" err="1"/>
              <a:t>Strandkorb</a:t>
            </a:r>
            <a:r>
              <a:rPr lang="en-GB" dirty="0"/>
              <a:t>, and the full number if they can.</a:t>
            </a:r>
            <a:br>
              <a:rPr lang="en-GB" dirty="0"/>
            </a:br>
            <a:r>
              <a:rPr lang="en-GB" dirty="0"/>
              <a:t>Note – that this task could be differentiated even further by removing the single digit number prompts.</a:t>
            </a:r>
          </a:p>
          <a:p>
            <a:r>
              <a:rPr lang="en-GB" dirty="0"/>
              <a:t>4. Click to reveal answers 1-8 in the order in which they were heard (and written down).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1. 316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2. 209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3. 137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4. 122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5. 158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6. 445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7. 523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8. 217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a:t/>
            </a:r>
            <a:br>
              <a:rPr lang="en-GB" dirty="0"/>
            </a:br>
            <a:r>
              <a:rPr lang="en-GB" dirty="0"/>
              <a:t/>
            </a:r>
            <a:br>
              <a:rPr lang="en-GB" dirty="0"/>
            </a:b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30 seconds</a:t>
            </a:r>
            <a:r>
              <a:rPr lang="en-GB" dirty="0"/>
              <a:t/>
            </a:r>
            <a:br>
              <a:rPr lang="en-GB" dirty="0"/>
            </a:br>
            <a:r>
              <a:rPr lang="en-GB" b="1" dirty="0"/>
              <a:t/>
            </a:r>
            <a:br>
              <a:rPr lang="en-GB" b="1" dirty="0"/>
            </a:br>
            <a:r>
              <a:rPr lang="en-GB" b="1" dirty="0"/>
              <a:t>Aim: </a:t>
            </a:r>
            <a:r>
              <a:rPr lang="en-GB" b="0" dirty="0"/>
              <a:t>To provide the context for the reading / writing task that follows.</a:t>
            </a:r>
            <a:br>
              <a:rPr lang="en-GB" b="0" dirty="0"/>
            </a:br>
            <a:r>
              <a:rPr lang="en-GB" dirty="0"/>
              <a:t/>
            </a:r>
            <a:br>
              <a:rPr lang="en-GB" dirty="0"/>
            </a:br>
            <a:r>
              <a:rPr lang="en-GB" b="1" dirty="0"/>
              <a:t>Procedure:</a:t>
            </a:r>
            <a:r>
              <a:rPr lang="en-GB" dirty="0"/>
              <a:t/>
            </a:r>
            <a:br>
              <a:rPr lang="en-GB" dirty="0"/>
            </a:br>
            <a:r>
              <a:rPr lang="en-GB" dirty="0"/>
              <a:t>1. Students translate the scenario orally.</a:t>
            </a:r>
          </a:p>
          <a:p>
            <a:r>
              <a:rPr lang="en-GB" dirty="0"/>
              <a:t/>
            </a:r>
            <a:br>
              <a:rPr lang="en-GB" dirty="0"/>
            </a:br>
            <a:r>
              <a:rPr lang="en-GB" b="1" baseline="0" dirty="0"/>
              <a:t>Word frequency of unknown or cognate words (1 is the most frequent word in German): </a:t>
            </a:r>
            <a:r>
              <a:rPr lang="en-GB" baseline="0" dirty="0"/>
              <a:t/>
            </a:r>
            <a:br>
              <a:rPr lang="en-GB" baseline="0" dirty="0"/>
            </a:br>
            <a:r>
              <a:rPr lang="en-GB" baseline="0" dirty="0" err="1"/>
              <a:t>Postkarte</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110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The next slide has a supported version of the activity, with the 12 words provided in a table.</a:t>
            </a:r>
            <a:br>
              <a:rPr lang="en-GB" b="1" dirty="0"/>
            </a:br>
            <a:r>
              <a:rPr lang="en-GB" b="1" dirty="0"/>
              <a:t>Timing: 5 minutes</a:t>
            </a:r>
            <a:r>
              <a:rPr lang="en-GB" dirty="0"/>
              <a:t/>
            </a:r>
            <a:br>
              <a:rPr lang="en-GB" dirty="0"/>
            </a:br>
            <a:r>
              <a:rPr lang="en-GB" b="1" dirty="0"/>
              <a:t/>
            </a:r>
            <a:br>
              <a:rPr lang="en-GB" b="1" dirty="0"/>
            </a:br>
            <a:r>
              <a:rPr lang="en-GB" b="1" dirty="0"/>
              <a:t>Aim: </a:t>
            </a:r>
            <a:r>
              <a:rPr lang="en-GB" b="0" dirty="0"/>
              <a:t>To practise recall and production of a range to vocabulary and grammar features in a longer text.</a:t>
            </a:r>
            <a:br>
              <a:rPr lang="en-GB" b="0" dirty="0"/>
            </a:br>
            <a:r>
              <a:rPr lang="en-GB" b="0" dirty="0"/>
              <a:t/>
            </a:r>
            <a:br>
              <a:rPr lang="en-GB" b="0" dirty="0"/>
            </a:br>
            <a:r>
              <a:rPr lang="en-GB" b="1" dirty="0"/>
              <a:t>Procedure:</a:t>
            </a:r>
            <a:r>
              <a:rPr lang="en-GB" dirty="0"/>
              <a:t/>
            </a:r>
            <a:br>
              <a:rPr lang="en-GB" dirty="0"/>
            </a:br>
            <a:r>
              <a:rPr lang="en-GB" dirty="0"/>
              <a:t>1. Students use their knowledge of vocabulary and structures to work out the words (and forms) of the missing items 1-12.</a:t>
            </a:r>
          </a:p>
          <a:p>
            <a:r>
              <a:rPr lang="en-GB" dirty="0"/>
              <a:t>2. Click to reveal answers.</a:t>
            </a:r>
          </a:p>
          <a:p>
            <a:r>
              <a:rPr lang="en-GB" dirty="0"/>
              <a:t>3. Teacher to check comprehension of any items, as appropriate to the needs of the class. If earlier tasks have been omitted, there may be time to elicit an oral translation of the text.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and cognate words (1 is the most frequent word in German): </a:t>
            </a:r>
            <a:r>
              <a:rPr lang="en-GB" baseline="0" dirty="0"/>
              <a:t/>
            </a:r>
            <a:br>
              <a:rPr lang="en-GB" baseline="0" dirty="0"/>
            </a:br>
            <a:r>
              <a:rPr lang="en-GB" sz="1200" dirty="0" err="1">
                <a:solidFill>
                  <a:schemeClr val="bg1"/>
                </a:solidFill>
              </a:rPr>
              <a:t>genießen</a:t>
            </a:r>
            <a:r>
              <a:rPr lang="en-GB" sz="1200" dirty="0">
                <a:solidFill>
                  <a:schemeClr val="bg1"/>
                </a:solidFill>
              </a:rPr>
              <a:t> [1557] Bus [1562] Führer [2684] Restaurant [1802] Tourist [1318]</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r>
              <a:rPr lang="en-GB" b="1" dirty="0"/>
              <a:t>Translation:</a:t>
            </a:r>
            <a:r>
              <a:rPr lang="en-GB" dirty="0"/>
              <a:t/>
            </a:r>
            <a:br>
              <a:rPr lang="en-GB" dirty="0"/>
            </a:br>
            <a:r>
              <a:rPr lang="en-GB" dirty="0"/>
              <a:t>Greetings from Sylt. We’re sitting at the beach and enjoying the fresh air, because now the wind is not nearly as strong. This morning we went on the tourist bus.  The travel guide told us a lot about Sylt.  We like the place a lot, as you can do so much here.  This evening we are going to go to a restaurant with the </a:t>
            </a:r>
            <a:r>
              <a:rPr lang="en-GB" dirty="0" err="1"/>
              <a:t>Wagners</a:t>
            </a:r>
            <a:r>
              <a:rPr lang="en-GB" dirty="0"/>
              <a:t>.  We need two more weeks, to do everything!</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086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3533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slide is the supported version of the activity.</a:t>
            </a:r>
            <a:br>
              <a:rPr lang="en-GB" b="1" dirty="0"/>
            </a:br>
            <a:r>
              <a:rPr lang="en-GB" b="1" dirty="0"/>
              <a:t>Timing: 5 minutes</a:t>
            </a:r>
            <a:r>
              <a:rPr lang="en-GB" dirty="0"/>
              <a:t/>
            </a:r>
            <a:br>
              <a:rPr lang="en-GB" dirty="0"/>
            </a:br>
            <a:r>
              <a:rPr lang="en-GB" b="1" dirty="0"/>
              <a:t/>
            </a:r>
            <a:br>
              <a:rPr lang="en-GB" b="1" dirty="0"/>
            </a:br>
            <a:r>
              <a:rPr lang="en-GB" b="1" dirty="0"/>
              <a:t>Aim: </a:t>
            </a:r>
            <a:r>
              <a:rPr lang="en-GB" b="0" dirty="0"/>
              <a:t>To practise recall and production of a range of vocabulary and grammar features in a longer text.</a:t>
            </a:r>
            <a:br>
              <a:rPr lang="en-GB" b="0" dirty="0"/>
            </a:br>
            <a:r>
              <a:rPr lang="en-GB" b="0" dirty="0"/>
              <a:t/>
            </a:r>
            <a:br>
              <a:rPr lang="en-GB" b="0" dirty="0"/>
            </a:br>
            <a:r>
              <a:rPr lang="en-GB" b="1" dirty="0"/>
              <a:t>Procedure:</a:t>
            </a:r>
            <a:r>
              <a:rPr lang="en-GB" dirty="0"/>
              <a:t/>
            </a:r>
            <a:br>
              <a:rPr lang="en-GB" dirty="0"/>
            </a:br>
            <a:r>
              <a:rPr lang="en-GB" dirty="0"/>
              <a:t>1. Students use their knowledge of vocabulary and structures to work out the words (and forms) of the missing items 1-12.</a:t>
            </a:r>
          </a:p>
          <a:p>
            <a:r>
              <a:rPr lang="en-GB" dirty="0"/>
              <a:t>2. Click to reveal answers.</a:t>
            </a:r>
          </a:p>
          <a:p>
            <a:r>
              <a:rPr lang="en-GB" dirty="0"/>
              <a:t>3. Teacher to check comprehension of any items, as appropriate to the needs of the class. If earlier tasks have been omitted, there may be time to elicit an oral translation of the text.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and cognate words (1 is the most frequent word in German): </a:t>
            </a:r>
            <a:r>
              <a:rPr lang="en-GB" baseline="0" dirty="0"/>
              <a:t/>
            </a:r>
            <a:br>
              <a:rPr lang="en-GB" baseline="0" dirty="0"/>
            </a:br>
            <a:r>
              <a:rPr lang="en-GB" sz="1200" dirty="0" err="1">
                <a:solidFill>
                  <a:schemeClr val="bg1"/>
                </a:solidFill>
              </a:rPr>
              <a:t>genießen</a:t>
            </a:r>
            <a:r>
              <a:rPr lang="en-GB" sz="1200" dirty="0">
                <a:solidFill>
                  <a:schemeClr val="bg1"/>
                </a:solidFill>
              </a:rPr>
              <a:t> [1557] Bus [1562] Führer [2684] Restaurant [1802] Tourist [1318]</a:t>
            </a: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r>
              <a:rPr lang="en-GB" b="1" dirty="0"/>
              <a:t>Translation:</a:t>
            </a:r>
            <a:r>
              <a:rPr lang="en-GB" dirty="0"/>
              <a:t/>
            </a:r>
            <a:br>
              <a:rPr lang="en-GB" dirty="0"/>
            </a:br>
            <a:r>
              <a:rPr lang="en-GB" dirty="0"/>
              <a:t>Greetings from Sylt. We’re sitting at the beach and enjoying the fresh air, because now the wind is not nearly as strong. This morning we went on the tourist bus.  The travel guide told us a lot about Sylt.  We like the place a lot, as you can do so much here.  This evening we are going to go to a restaurant with the </a:t>
            </a:r>
            <a:r>
              <a:rPr lang="en-GB" dirty="0" err="1"/>
              <a:t>Wagners</a:t>
            </a:r>
            <a:r>
              <a:rPr lang="en-GB" dirty="0"/>
              <a:t>.  We need two more weeks, to do everything!</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1765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 to explain the task (plus time to write at home)</a:t>
            </a:r>
            <a:r>
              <a:rPr lang="en-GB" dirty="0"/>
              <a:t/>
            </a:r>
            <a:br>
              <a:rPr lang="en-GB" dirty="0"/>
            </a:br>
            <a:r>
              <a:rPr lang="en-GB" b="1" dirty="0"/>
              <a:t/>
            </a:r>
            <a:br>
              <a:rPr lang="en-GB" b="1" dirty="0"/>
            </a:br>
            <a:r>
              <a:rPr lang="en-GB" b="1" dirty="0"/>
              <a:t>Aim: To apply language knowledge in a freer context in the written modality.</a:t>
            </a:r>
            <a:r>
              <a:rPr lang="en-GB" dirty="0"/>
              <a:t/>
            </a:r>
            <a:br>
              <a:rPr lang="en-GB" dirty="0"/>
            </a:br>
            <a:r>
              <a:rPr lang="en-GB" dirty="0"/>
              <a:t/>
            </a:r>
            <a:br>
              <a:rPr lang="en-GB" dirty="0"/>
            </a:br>
            <a:r>
              <a:rPr lang="en-GB" b="1" dirty="0"/>
              <a:t>Procedure:</a:t>
            </a:r>
            <a:r>
              <a:rPr lang="en-GB" dirty="0"/>
              <a:t/>
            </a:r>
            <a:br>
              <a:rPr lang="en-GB" dirty="0"/>
            </a:br>
            <a:r>
              <a:rPr lang="en-GB" dirty="0"/>
              <a:t>1. Explain the task and elicit the meanings of the bullet points.</a:t>
            </a:r>
          </a:p>
          <a:p>
            <a:r>
              <a:rPr lang="en-GB" dirty="0"/>
              <a:t>2. Suggest that students write either 1 or 2 sentences per bullet.</a:t>
            </a:r>
          </a:p>
          <a:p>
            <a:r>
              <a:rPr lang="en-GB" dirty="0"/>
              <a:t>3. Encourage them to focus on their use of the perfect tense, and the prepositions in, auf, an with R2/R3.</a:t>
            </a:r>
          </a:p>
          <a:p>
            <a:r>
              <a:rPr lang="en-GB" dirty="0"/>
              <a:t>4. Suggest they give at least one time of day.</a:t>
            </a:r>
          </a:p>
          <a:p>
            <a:r>
              <a:rPr lang="en-GB" dirty="0"/>
              <a:t>5. Remind them to give two reasons (bullets 4 and 6 require them)</a:t>
            </a:r>
          </a:p>
          <a:p>
            <a:endParaRPr lang="en-GB" dirty="0"/>
          </a:p>
          <a:p>
            <a:endParaRPr lang="en-GB" dirty="0"/>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53</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r>
              <a:rPr lang="en-GB" dirty="0"/>
              <a:t/>
            </a:r>
            <a:br>
              <a:rPr lang="en-GB" dirty="0"/>
            </a:br>
            <a:r>
              <a:rPr lang="en-GB" b="1" dirty="0"/>
              <a:t/>
            </a:r>
            <a:br>
              <a:rPr lang="en-GB" b="1" dirty="0"/>
            </a:br>
            <a:r>
              <a:rPr lang="en-GB" b="1" dirty="0"/>
              <a:t>Aim: </a:t>
            </a:r>
            <a:r>
              <a:rPr lang="en-GB" b="0" dirty="0"/>
              <a:t>To distinguish between German and English [y].</a:t>
            </a:r>
            <a:br>
              <a:rPr lang="en-GB" b="0" dirty="0"/>
            </a:br>
            <a:r>
              <a:rPr lang="en-GB" b="0" dirty="0"/>
              <a:t/>
            </a:r>
            <a:br>
              <a:rPr lang="en-GB" b="0" dirty="0"/>
            </a:br>
            <a:r>
              <a:rPr lang="en-GB" b="1" dirty="0"/>
              <a:t>Procedure:</a:t>
            </a:r>
            <a:r>
              <a:rPr lang="en-GB" dirty="0"/>
              <a:t/>
            </a:r>
            <a:br>
              <a:rPr lang="en-GB" dirty="0"/>
            </a:br>
            <a:r>
              <a:rPr lang="en-GB" dirty="0"/>
              <a:t>1. Click sound button, students transcribe word and tick whether they hear German or English [y].</a:t>
            </a:r>
            <a:br>
              <a:rPr lang="en-GB" dirty="0"/>
            </a:br>
            <a:r>
              <a:rPr lang="en-GB" dirty="0"/>
              <a:t>Note: lower proficiency students can just decide whether they hear German or English.  Alternatively teachers can tweak the slide to provide parts of each word, as desired.</a:t>
            </a:r>
          </a:p>
          <a:p>
            <a:r>
              <a:rPr lang="en-GB" dirty="0"/>
              <a:t>2. Click to reveal transcribed word and tick.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Handy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analytisch</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symbolisch</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Yeti</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Hey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Physik</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Party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Gymnasium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r>
              <a:rPr lang="en-GB" baseline="0" dirty="0"/>
              <a:t/>
            </a:r>
            <a:br>
              <a:rPr lang="en-GB" baseline="0" dirty="0"/>
            </a:br>
            <a:r>
              <a:rPr lang="en-GB" baseline="0" dirty="0"/>
              <a:t>Baby [2297] </a:t>
            </a:r>
            <a:r>
              <a:rPr lang="en-GB" baseline="0" dirty="0" err="1"/>
              <a:t>analytisch</a:t>
            </a:r>
            <a:r>
              <a:rPr lang="en-GB" baseline="0" dirty="0"/>
              <a:t> [2986] Gymnasium [3081] Hey [1143] </a:t>
            </a:r>
            <a:r>
              <a:rPr lang="en-GB" baseline="0" dirty="0" err="1"/>
              <a:t>symbolisch</a:t>
            </a:r>
            <a:r>
              <a:rPr lang="en-GB" baseline="0" dirty="0"/>
              <a:t> [3913] Yeti [&gt;5009]</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5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 (for three slides)</a:t>
            </a:r>
            <a:r>
              <a:rPr lang="en-GB" dirty="0"/>
              <a:t/>
            </a:r>
            <a:br>
              <a:rPr lang="en-GB" dirty="0"/>
            </a:br>
            <a:r>
              <a:rPr lang="en-GB" b="1" dirty="0"/>
              <a:t/>
            </a:r>
            <a:br>
              <a:rPr lang="en-GB" b="1" dirty="0"/>
            </a:br>
            <a:r>
              <a:rPr lang="en-GB" b="1" dirty="0"/>
              <a:t>Aim: Practise [y] SSC</a:t>
            </a:r>
            <a:r>
              <a:rPr lang="en-GB" dirty="0"/>
              <a:t/>
            </a:r>
            <a:br>
              <a:rPr lang="en-GB" dirty="0"/>
            </a:br>
            <a:r>
              <a:rPr lang="en-GB" dirty="0"/>
              <a:t/>
            </a:r>
            <a:br>
              <a:rPr lang="en-GB" dirty="0"/>
            </a:br>
            <a:r>
              <a:rPr lang="en-GB" b="1" dirty="0"/>
              <a:t>Procedure:</a:t>
            </a:r>
            <a:r>
              <a:rPr lang="en-GB" dirty="0"/>
              <a:t/>
            </a:r>
            <a:br>
              <a:rPr lang="en-GB" dirty="0"/>
            </a:br>
            <a:r>
              <a:rPr lang="en-GB" dirty="0"/>
              <a:t>1. Chorally, students read out the words, paying attention to the two different pronunciations of [y].</a:t>
            </a:r>
            <a:br>
              <a:rPr lang="en-GB" dirty="0"/>
            </a:br>
            <a:r>
              <a:rPr lang="en-GB" dirty="0"/>
              <a:t>2. The timer is just to provide a clean start, and an approximate time to say 3 x words. </a:t>
            </a:r>
            <a:br>
              <a:rPr lang="en-GB" dirty="0"/>
            </a:br>
            <a:r>
              <a:rPr lang="en-GB" dirty="0"/>
              <a:t>3. Click on either the word or the picture to hear the word pronounced.</a:t>
            </a:r>
            <a:br>
              <a:rPr lang="en-GB" dirty="0"/>
            </a:br>
            <a:r>
              <a:rPr lang="en-GB" dirty="0"/>
              <a:t/>
            </a:r>
            <a:br>
              <a:rPr lang="en-GB" dirty="0"/>
            </a:br>
            <a:r>
              <a:rPr lang="en-GB" dirty="0"/>
              <a:t>Note: as practised in the previous activity, although all these words are cognates or near-cognates with English, it is the initial or final [y] that is pronounced as in English.</a:t>
            </a:r>
            <a:br>
              <a:rPr lang="en-GB" dirty="0"/>
            </a:br>
            <a:endParaRPr lang="en-GB" dirty="0"/>
          </a:p>
          <a:p>
            <a:r>
              <a:rPr lang="en-GB" b="1" baseline="0" dirty="0"/>
              <a:t>Word frequency of unknown or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City [2163] </a:t>
            </a:r>
            <a:r>
              <a:rPr lang="en-GB" b="0" baseline="0" dirty="0" err="1"/>
              <a:t>Hymne</a:t>
            </a:r>
            <a:r>
              <a:rPr lang="en-GB" b="0" baseline="0" dirty="0"/>
              <a:t> [&gt;5009] Baby [2297]</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or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Symbol [2570] Yoga [&gt;5009] </a:t>
            </a:r>
            <a:r>
              <a:rPr lang="en-GB" b="0" baseline="0" dirty="0" err="1"/>
              <a:t>olympisch</a:t>
            </a:r>
            <a:r>
              <a:rPr lang="en-GB" b="0" baseline="0" dirty="0"/>
              <a:t> [2469]</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805320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or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Symptom [2570] </a:t>
            </a:r>
            <a:r>
              <a:rPr lang="en-GB" b="0" baseline="0" dirty="0" err="1"/>
              <a:t>physikalisch</a:t>
            </a:r>
            <a:r>
              <a:rPr lang="en-GB" b="0" baseline="0" dirty="0"/>
              <a:t> [1164] Yacht [&gt;5009]</a:t>
            </a:r>
            <a:r>
              <a:rPr lang="en-GB" baseline="0" dirty="0"/>
              <a:t/>
            </a:r>
            <a:br>
              <a:rPr lang="en-GB" baseline="0" dirty="0"/>
            </a:br>
            <a:r>
              <a:rPr lang="en-GB" baseline="0" dirty="0"/>
              <a:t/>
            </a:r>
            <a:br>
              <a:rPr lang="en-GB" baseline="0" dirty="0"/>
            </a:br>
            <a:r>
              <a:rPr lang="en-GB" i="1" dirty="0"/>
              <a:t>Source:  Jones, R.L. &amp; </a:t>
            </a:r>
            <a:r>
              <a:rPr lang="en-GB" i="1" dirty="0" err="1"/>
              <a:t>Tschirner</a:t>
            </a:r>
            <a:r>
              <a:rPr lang="en-GB" i="1" dirty="0"/>
              <a:t>, E. (2019). A frequency dictionary of German: core vocabulary for learners. Routledge</a:t>
            </a:r>
          </a:p>
          <a:p>
            <a:r>
              <a:rPr lang="en-GB" dirty="0"/>
              <a:t/>
            </a:r>
            <a:br>
              <a:rPr lang="en-GB" dirty="0"/>
            </a:br>
            <a:endParaRPr lang="en-GB" dirty="0"/>
          </a:p>
          <a:p>
            <a:r>
              <a:rPr lang="en-GB" dirty="0"/>
              <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1669563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9684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89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7320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1246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633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19907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551157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614286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55978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60060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21/07/2021</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848546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31348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0257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3948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3771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148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719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689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3295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06677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5465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7265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738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200579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8460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00683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2965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2330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75658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620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03943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943115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992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24644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3228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35311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2623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15046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40521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37146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113955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7583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183868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984531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58009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1086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347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latin typeface="Century Gothic" panose="020B0502020202020204" pitchFamily="34" charset="0"/>
              </a:rPr>
              <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 / Images</a:t>
            </a:r>
            <a:r>
              <a:rPr lang="en-GB" sz="1050" baseline="0" dirty="0">
                <a:solidFill>
                  <a:srgbClr val="002060"/>
                </a:solidFill>
                <a:latin typeface="Century Gothic" panose="020B0502020202020204" pitchFamily="34" charset="0"/>
              </a:rPr>
              <a:t> by Steve Clarke</a:t>
            </a:r>
            <a:endParaRPr lang="en-GB" sz="1050" dirty="0">
              <a:latin typeface="Century Gothic" panose="020B0502020202020204" pitchFamily="34" charset="0"/>
            </a:endParaRPr>
          </a:p>
        </p:txBody>
      </p:sp>
    </p:spTree>
    <p:extLst>
      <p:ext uri="{BB962C8B-B14F-4D97-AF65-F5344CB8AC3E}">
        <p14:creationId xmlns:p14="http://schemas.microsoft.com/office/powerpoint/2010/main" val="13097695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211790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417204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909493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1.jpg"/><Relationship Id="rId7" Type="http://schemas.openxmlformats.org/officeDocument/2006/relationships/image" Target="../media/image32.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gif"/><Relationship Id="rId11" Type="http://schemas.openxmlformats.org/officeDocument/2006/relationships/image" Target="../media/image36.png"/><Relationship Id="rId5" Type="http://schemas.openxmlformats.org/officeDocument/2006/relationships/image" Target="../media/image31.jpeg"/><Relationship Id="rId10" Type="http://schemas.openxmlformats.org/officeDocument/2006/relationships/image" Target="../media/image35.png"/><Relationship Id="rId4" Type="http://schemas.openxmlformats.org/officeDocument/2006/relationships/image" Target="../media/image14.png"/><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18" Type="http://schemas.openxmlformats.org/officeDocument/2006/relationships/audio" Target="../media/audio37.wav"/><Relationship Id="rId3" Type="http://schemas.openxmlformats.org/officeDocument/2006/relationships/image" Target="../media/image37.gif"/><Relationship Id="rId21" Type="http://schemas.openxmlformats.org/officeDocument/2006/relationships/audio" Target="../media/audio40.wav"/><Relationship Id="rId7" Type="http://schemas.openxmlformats.org/officeDocument/2006/relationships/image" Target="../media/image15.png"/><Relationship Id="rId12" Type="http://schemas.openxmlformats.org/officeDocument/2006/relationships/audio" Target="../media/audio31.wav"/><Relationship Id="rId17" Type="http://schemas.openxmlformats.org/officeDocument/2006/relationships/audio" Target="../media/audio36.wav"/><Relationship Id="rId2" Type="http://schemas.openxmlformats.org/officeDocument/2006/relationships/notesSlide" Target="../notesSlides/notesSlide13.xml"/><Relationship Id="rId16" Type="http://schemas.openxmlformats.org/officeDocument/2006/relationships/audio" Target="../media/audio35.wav"/><Relationship Id="rId20" Type="http://schemas.openxmlformats.org/officeDocument/2006/relationships/audio" Target="../media/audio39.wav"/><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audio" Target="../media/audio30.wav"/><Relationship Id="rId24" Type="http://schemas.openxmlformats.org/officeDocument/2006/relationships/image" Target="../media/image38.png"/><Relationship Id="rId5" Type="http://schemas.openxmlformats.org/officeDocument/2006/relationships/audio" Target="../media/audio25.wav"/><Relationship Id="rId15" Type="http://schemas.openxmlformats.org/officeDocument/2006/relationships/audio" Target="../media/audio34.wav"/><Relationship Id="rId23" Type="http://schemas.openxmlformats.org/officeDocument/2006/relationships/image" Target="../media/image32.gif"/><Relationship Id="rId10" Type="http://schemas.openxmlformats.org/officeDocument/2006/relationships/audio" Target="../media/audio29.wav"/><Relationship Id="rId19" Type="http://schemas.openxmlformats.org/officeDocument/2006/relationships/audio" Target="../media/audio38.wav"/><Relationship Id="rId4" Type="http://schemas.openxmlformats.org/officeDocument/2006/relationships/image" Target="../media/image14.png"/><Relationship Id="rId9" Type="http://schemas.openxmlformats.org/officeDocument/2006/relationships/audio" Target="../media/audio28.wav"/><Relationship Id="rId14" Type="http://schemas.openxmlformats.org/officeDocument/2006/relationships/audio" Target="../media/audio33.wav"/><Relationship Id="rId22" Type="http://schemas.openxmlformats.org/officeDocument/2006/relationships/image" Target="../media/image30.gif"/></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gif"/><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4.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image" Target="../media/image1.jpg"/><Relationship Id="rId7" Type="http://schemas.openxmlformats.org/officeDocument/2006/relationships/audio" Target="../media/audio42.wav"/><Relationship Id="rId12" Type="http://schemas.openxmlformats.org/officeDocument/2006/relationships/image" Target="../media/image47.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image" Target="../media/image39.gif"/><Relationship Id="rId10" Type="http://schemas.openxmlformats.org/officeDocument/2006/relationships/audio" Target="../media/audio45.wav"/><Relationship Id="rId4" Type="http://schemas.openxmlformats.org/officeDocument/2006/relationships/image" Target="../media/image14.png"/><Relationship Id="rId9" Type="http://schemas.openxmlformats.org/officeDocument/2006/relationships/audio" Target="../media/audio44.wav"/></Relationships>
</file>

<file path=ppt/slides/_rels/slide19.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image" Target="../media/image1.jpg"/><Relationship Id="rId7" Type="http://schemas.openxmlformats.org/officeDocument/2006/relationships/audio" Target="../media/audio42.wav"/><Relationship Id="rId12" Type="http://schemas.openxmlformats.org/officeDocument/2006/relationships/image" Target="../media/image47.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image" Target="../media/image39.gif"/><Relationship Id="rId10" Type="http://schemas.openxmlformats.org/officeDocument/2006/relationships/audio" Target="../media/audio45.wav"/><Relationship Id="rId4" Type="http://schemas.openxmlformats.org/officeDocument/2006/relationships/image" Target="../media/image14.png"/><Relationship Id="rId9" Type="http://schemas.openxmlformats.org/officeDocument/2006/relationships/audio" Target="../media/audio32.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4.png"/><Relationship Id="rId7" Type="http://schemas.openxmlformats.org/officeDocument/2006/relationships/image" Target="../media/image51.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gif"/></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0.svg"/><Relationship Id="rId18" Type="http://schemas.openxmlformats.org/officeDocument/2006/relationships/image" Target="../media/image58.png"/><Relationship Id="rId26" Type="http://schemas.openxmlformats.org/officeDocument/2006/relationships/image" Target="../media/image62.png"/><Relationship Id="rId3" Type="http://schemas.openxmlformats.org/officeDocument/2006/relationships/image" Target="../media/image14.png"/><Relationship Id="rId21" Type="http://schemas.openxmlformats.org/officeDocument/2006/relationships/image" Target="../media/image68.svg"/><Relationship Id="rId7" Type="http://schemas.openxmlformats.org/officeDocument/2006/relationships/image" Target="../media/image51.png"/><Relationship Id="rId12" Type="http://schemas.openxmlformats.org/officeDocument/2006/relationships/image" Target="../media/image55.png"/><Relationship Id="rId17" Type="http://schemas.openxmlformats.org/officeDocument/2006/relationships/image" Target="../media/image64.svg"/><Relationship Id="rId25" Type="http://schemas.openxmlformats.org/officeDocument/2006/relationships/image" Target="../media/image72.svg"/><Relationship Id="rId2" Type="http://schemas.openxmlformats.org/officeDocument/2006/relationships/notesSlide" Target="../notesSlides/notesSlide21.xml"/><Relationship Id="rId16" Type="http://schemas.openxmlformats.org/officeDocument/2006/relationships/image" Target="../media/image57.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4.svg"/><Relationship Id="rId11" Type="http://schemas.openxmlformats.org/officeDocument/2006/relationships/image" Target="../media/image58.svg"/><Relationship Id="rId24" Type="http://schemas.openxmlformats.org/officeDocument/2006/relationships/image" Target="../media/image61.png"/><Relationship Id="rId5" Type="http://schemas.openxmlformats.org/officeDocument/2006/relationships/image" Target="../media/image52.png"/><Relationship Id="rId15" Type="http://schemas.openxmlformats.org/officeDocument/2006/relationships/image" Target="../media/image62.svg"/><Relationship Id="rId23" Type="http://schemas.openxmlformats.org/officeDocument/2006/relationships/image" Target="../media/image70.svg"/><Relationship Id="rId10" Type="http://schemas.openxmlformats.org/officeDocument/2006/relationships/image" Target="../media/image54.png"/><Relationship Id="rId19" Type="http://schemas.openxmlformats.org/officeDocument/2006/relationships/image" Target="../media/image66.svg"/><Relationship Id="rId4" Type="http://schemas.openxmlformats.org/officeDocument/2006/relationships/image" Target="../media/image49.gif"/><Relationship Id="rId9" Type="http://schemas.openxmlformats.org/officeDocument/2006/relationships/image" Target="../media/image56.svg"/><Relationship Id="rId14" Type="http://schemas.openxmlformats.org/officeDocument/2006/relationships/image" Target="../media/image56.png"/><Relationship Id="rId22" Type="http://schemas.openxmlformats.org/officeDocument/2006/relationships/image" Target="../media/image60.png"/><Relationship Id="rId27" Type="http://schemas.openxmlformats.org/officeDocument/2006/relationships/image" Target="../media/image74.svg"/></Relationships>
</file>

<file path=ppt/slides/_rels/slide22.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58.png"/><Relationship Id="rId18" Type="http://schemas.openxmlformats.org/officeDocument/2006/relationships/image" Target="../media/image78.svg"/><Relationship Id="rId3" Type="http://schemas.openxmlformats.org/officeDocument/2006/relationships/image" Target="../media/image14.png"/><Relationship Id="rId21" Type="http://schemas.openxmlformats.org/officeDocument/2006/relationships/image" Target="../media/image66.png"/><Relationship Id="rId7" Type="http://schemas.openxmlformats.org/officeDocument/2006/relationships/image" Target="../media/image60.png"/><Relationship Id="rId12" Type="http://schemas.openxmlformats.org/officeDocument/2006/relationships/image" Target="../media/image74.svg"/><Relationship Id="rId17" Type="http://schemas.openxmlformats.org/officeDocument/2006/relationships/image" Target="../media/image64.png"/><Relationship Id="rId2" Type="http://schemas.openxmlformats.org/officeDocument/2006/relationships/notesSlide" Target="../notesSlides/notesSlide22.xml"/><Relationship Id="rId16" Type="http://schemas.openxmlformats.org/officeDocument/2006/relationships/image" Target="../media/image72.svg"/><Relationship Id="rId20" Type="http://schemas.openxmlformats.org/officeDocument/2006/relationships/image" Target="../media/image80.sv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62.png"/><Relationship Id="rId5" Type="http://schemas.openxmlformats.org/officeDocument/2006/relationships/image" Target="../media/image23.png"/><Relationship Id="rId15" Type="http://schemas.openxmlformats.org/officeDocument/2006/relationships/image" Target="../media/image61.png"/><Relationship Id="rId10" Type="http://schemas.openxmlformats.org/officeDocument/2006/relationships/image" Target="../media/image76.svg"/><Relationship Id="rId19" Type="http://schemas.openxmlformats.org/officeDocument/2006/relationships/image" Target="../media/image65.png"/><Relationship Id="rId4" Type="http://schemas.openxmlformats.org/officeDocument/2006/relationships/image" Target="../media/image48.gif"/><Relationship Id="rId9" Type="http://schemas.openxmlformats.org/officeDocument/2006/relationships/image" Target="../media/image63.png"/><Relationship Id="rId14" Type="http://schemas.openxmlformats.org/officeDocument/2006/relationships/image" Target="../media/image66.svg"/><Relationship Id="rId22" Type="http://schemas.openxmlformats.org/officeDocument/2006/relationships/image" Target="../media/image82.sv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0.wav"/><Relationship Id="rId18" Type="http://schemas.openxmlformats.org/officeDocument/2006/relationships/image" Target="../media/image72.jpeg"/><Relationship Id="rId3" Type="http://schemas.openxmlformats.org/officeDocument/2006/relationships/image" Target="../media/image1.jpg"/><Relationship Id="rId7" Type="http://schemas.openxmlformats.org/officeDocument/2006/relationships/image" Target="../media/image68.png"/><Relationship Id="rId12" Type="http://schemas.openxmlformats.org/officeDocument/2006/relationships/image" Target="../media/image70.jpeg"/><Relationship Id="rId17" Type="http://schemas.openxmlformats.org/officeDocument/2006/relationships/audio" Target="../media/audio53.wav"/><Relationship Id="rId2" Type="http://schemas.openxmlformats.org/officeDocument/2006/relationships/notesSlide" Target="../notesSlides/notesSlide24.xml"/><Relationship Id="rId16" Type="http://schemas.openxmlformats.org/officeDocument/2006/relationships/audio" Target="../media/audio52.wav"/><Relationship Id="rId20"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audio" Target="../media/audio49.wav"/><Relationship Id="rId5" Type="http://schemas.openxmlformats.org/officeDocument/2006/relationships/audio" Target="../media/audio2.wav"/><Relationship Id="rId15" Type="http://schemas.openxmlformats.org/officeDocument/2006/relationships/image" Target="../media/image71.jpeg"/><Relationship Id="rId10" Type="http://schemas.openxmlformats.org/officeDocument/2006/relationships/audio" Target="../media/audio48.wav"/><Relationship Id="rId19" Type="http://schemas.openxmlformats.org/officeDocument/2006/relationships/audio" Target="../media/audio54.wav"/><Relationship Id="rId4" Type="http://schemas.openxmlformats.org/officeDocument/2006/relationships/image" Target="../media/image14.png"/><Relationship Id="rId9" Type="http://schemas.openxmlformats.org/officeDocument/2006/relationships/image" Target="../media/image69.jpeg"/><Relationship Id="rId14" Type="http://schemas.openxmlformats.org/officeDocument/2006/relationships/audio" Target="../media/audio51.wav"/></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jpg"/><Relationship Id="rId7" Type="http://schemas.openxmlformats.org/officeDocument/2006/relationships/audio" Target="../media/audio57.wav"/><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audio" Target="../media/audio56.wav"/><Relationship Id="rId5" Type="http://schemas.openxmlformats.org/officeDocument/2006/relationships/audio" Target="../media/audio55.wav"/><Relationship Id="rId10" Type="http://schemas.openxmlformats.org/officeDocument/2006/relationships/image" Target="../media/image75.gif"/><Relationship Id="rId4" Type="http://schemas.openxmlformats.org/officeDocument/2006/relationships/image" Target="../media/image14.png"/><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image" Target="../media/image1.jpg"/><Relationship Id="rId7" Type="http://schemas.openxmlformats.org/officeDocument/2006/relationships/audio" Target="../media/audio60.wav"/><Relationship Id="rId12"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59.wav"/><Relationship Id="rId11" Type="http://schemas.openxmlformats.org/officeDocument/2006/relationships/image" Target="../media/image78.png"/><Relationship Id="rId5" Type="http://schemas.openxmlformats.org/officeDocument/2006/relationships/audio" Target="../media/audio58.wav"/><Relationship Id="rId10" Type="http://schemas.openxmlformats.org/officeDocument/2006/relationships/image" Target="../media/image77.png"/><Relationship Id="rId4" Type="http://schemas.openxmlformats.org/officeDocument/2006/relationships/image" Target="../media/image14.png"/><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75.gif"/><Relationship Id="rId13" Type="http://schemas.openxmlformats.org/officeDocument/2006/relationships/image" Target="../media/image84.png"/><Relationship Id="rId3" Type="http://schemas.openxmlformats.org/officeDocument/2006/relationships/image" Target="../media/image1.jpg"/><Relationship Id="rId7" Type="http://schemas.openxmlformats.org/officeDocument/2006/relationships/audio" Target="../media/audio63.wav"/><Relationship Id="rId12"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62.wav"/><Relationship Id="rId11" Type="http://schemas.openxmlformats.org/officeDocument/2006/relationships/image" Target="../media/image82.png"/><Relationship Id="rId5" Type="http://schemas.openxmlformats.org/officeDocument/2006/relationships/audio" Target="../media/audio61.wav"/><Relationship Id="rId10" Type="http://schemas.openxmlformats.org/officeDocument/2006/relationships/image" Target="../media/image81.png"/><Relationship Id="rId4" Type="http://schemas.openxmlformats.org/officeDocument/2006/relationships/image" Target="../media/image14.png"/><Relationship Id="rId9"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49.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89.gif"/><Relationship Id="rId3" Type="http://schemas.openxmlformats.org/officeDocument/2006/relationships/image" Target="../media/image1.jpg"/><Relationship Id="rId7"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4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49.xml"/><Relationship Id="rId6" Type="http://schemas.openxmlformats.org/officeDocument/2006/relationships/image" Target="../media/image90.png"/><Relationship Id="rId5" Type="http://schemas.openxmlformats.org/officeDocument/2006/relationships/image" Target="../media/image51.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jpg"/><Relationship Id="rId7"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49.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jpg"/><Relationship Id="rId7" Type="http://schemas.openxmlformats.org/officeDocument/2006/relationships/image" Target="../media/image113.svg"/><Relationship Id="rId2" Type="http://schemas.openxmlformats.org/officeDocument/2006/relationships/notesSlide" Target="../notesSlides/notesSlide33.xml"/><Relationship Id="rId1" Type="http://schemas.openxmlformats.org/officeDocument/2006/relationships/slideLayout" Target="../slideLayouts/slideLayout49.xml"/><Relationship Id="rId6" Type="http://schemas.openxmlformats.org/officeDocument/2006/relationships/image" Target="../media/image95.png"/><Relationship Id="rId11" Type="http://schemas.openxmlformats.org/officeDocument/2006/relationships/image" Target="../media/image117.svg"/><Relationship Id="rId5" Type="http://schemas.openxmlformats.org/officeDocument/2006/relationships/image" Target="../media/image94.png"/><Relationship Id="rId10" Type="http://schemas.openxmlformats.org/officeDocument/2006/relationships/image" Target="../media/image97.png"/><Relationship Id="rId4" Type="http://schemas.openxmlformats.org/officeDocument/2006/relationships/image" Target="../media/image14.png"/><Relationship Id="rId9" Type="http://schemas.openxmlformats.org/officeDocument/2006/relationships/image" Target="../media/image115.sv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49.xml"/><Relationship Id="rId6" Type="http://schemas.openxmlformats.org/officeDocument/2006/relationships/image" Target="../media/image88.png"/><Relationship Id="rId5" Type="http://schemas.openxmlformats.org/officeDocument/2006/relationships/image" Target="../media/image98.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jpg"/><Relationship Id="rId7" Type="http://schemas.openxmlformats.org/officeDocument/2006/relationships/image" Target="../media/image113.svg"/><Relationship Id="rId2" Type="http://schemas.openxmlformats.org/officeDocument/2006/relationships/notesSlide" Target="../notesSlides/notesSlide35.xml"/><Relationship Id="rId1" Type="http://schemas.openxmlformats.org/officeDocument/2006/relationships/slideLayout" Target="../slideLayouts/slideLayout49.xml"/><Relationship Id="rId6" Type="http://schemas.openxmlformats.org/officeDocument/2006/relationships/image" Target="../media/image95.png"/><Relationship Id="rId5" Type="http://schemas.openxmlformats.org/officeDocument/2006/relationships/image" Target="../media/image99.png"/><Relationship Id="rId4" Type="http://schemas.openxmlformats.org/officeDocument/2006/relationships/image" Target="../media/image14.png"/><Relationship Id="rId9" Type="http://schemas.openxmlformats.org/officeDocument/2006/relationships/image" Target="../media/image117.sv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49.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1.jpg"/><Relationship Id="rId7" Type="http://schemas.openxmlformats.org/officeDocument/2006/relationships/image" Target="../media/image48.gif"/><Relationship Id="rId2" Type="http://schemas.openxmlformats.org/officeDocument/2006/relationships/notesSlide" Target="../notesSlides/notesSlide37.xml"/><Relationship Id="rId1" Type="http://schemas.openxmlformats.org/officeDocument/2006/relationships/slideLayout" Target="../slideLayouts/slideLayout49.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37.xml"/><Relationship Id="rId5" Type="http://schemas.openxmlformats.org/officeDocument/2006/relationships/image" Target="../media/image51.png"/><Relationship Id="rId4" Type="http://schemas.openxmlformats.org/officeDocument/2006/relationships/image" Target="../media/image104.jpe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7.svg"/><Relationship Id="rId2" Type="http://schemas.openxmlformats.org/officeDocument/2006/relationships/notesSlide" Target="../notesSlides/notesSlide39.xml"/><Relationship Id="rId1" Type="http://schemas.openxmlformats.org/officeDocument/2006/relationships/slideLayout" Target="../slideLayouts/slideLayout3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4.xml"/><Relationship Id="rId16"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image" Target="../media/image106.png"/><Relationship Id="rId3" Type="http://schemas.openxmlformats.org/officeDocument/2006/relationships/image" Target="../media/image14.png"/><Relationship Id="rId7" Type="http://schemas.openxmlformats.org/officeDocument/2006/relationships/audio" Target="../media/audio67.wav"/><Relationship Id="rId12"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37.xml"/><Relationship Id="rId6" Type="http://schemas.openxmlformats.org/officeDocument/2006/relationships/audio" Target="../media/audio66.wav"/><Relationship Id="rId11" Type="http://schemas.openxmlformats.org/officeDocument/2006/relationships/audio" Target="../media/audio71.wav"/><Relationship Id="rId5" Type="http://schemas.openxmlformats.org/officeDocument/2006/relationships/audio" Target="../media/audio65.wav"/><Relationship Id="rId10" Type="http://schemas.openxmlformats.org/officeDocument/2006/relationships/audio" Target="../media/audio70.wav"/><Relationship Id="rId4" Type="http://schemas.openxmlformats.org/officeDocument/2006/relationships/audio" Target="../media/audio64.wav"/><Relationship Id="rId9" Type="http://schemas.openxmlformats.org/officeDocument/2006/relationships/audio" Target="../media/audio69.wav"/><Relationship Id="rId14" Type="http://schemas.openxmlformats.org/officeDocument/2006/relationships/image" Target="../media/image127.svg"/></Relationships>
</file>

<file path=ppt/slides/_rels/slide41.xml.rels><?xml version="1.0" encoding="UTF-8" standalone="yes"?>
<Relationships xmlns="http://schemas.openxmlformats.org/package/2006/relationships"><Relationship Id="rId8" Type="http://schemas.openxmlformats.org/officeDocument/2006/relationships/audio" Target="../media/audio75.wav"/><Relationship Id="rId13" Type="http://schemas.openxmlformats.org/officeDocument/2006/relationships/audio" Target="../media/audio80.wav"/><Relationship Id="rId3" Type="http://schemas.openxmlformats.org/officeDocument/2006/relationships/image" Target="../media/image14.png"/><Relationship Id="rId7" Type="http://schemas.openxmlformats.org/officeDocument/2006/relationships/audio" Target="../media/audio74.wav"/><Relationship Id="rId12" Type="http://schemas.openxmlformats.org/officeDocument/2006/relationships/audio" Target="../media/audio79.wav"/><Relationship Id="rId17" Type="http://schemas.openxmlformats.org/officeDocument/2006/relationships/image" Target="../media/image109.gif"/><Relationship Id="rId2" Type="http://schemas.openxmlformats.org/officeDocument/2006/relationships/notesSlide" Target="../notesSlides/notesSlide41.xml"/><Relationship Id="rId16" Type="http://schemas.openxmlformats.org/officeDocument/2006/relationships/image" Target="../media/image108.png"/><Relationship Id="rId1" Type="http://schemas.openxmlformats.org/officeDocument/2006/relationships/slideLayout" Target="../slideLayouts/slideLayout37.xml"/><Relationship Id="rId6" Type="http://schemas.openxmlformats.org/officeDocument/2006/relationships/audio" Target="../media/audio73.wav"/><Relationship Id="rId11" Type="http://schemas.openxmlformats.org/officeDocument/2006/relationships/audio" Target="../media/audio78.wav"/><Relationship Id="rId5" Type="http://schemas.openxmlformats.org/officeDocument/2006/relationships/audio" Target="../media/audio72.wav"/><Relationship Id="rId15" Type="http://schemas.openxmlformats.org/officeDocument/2006/relationships/image" Target="../media/image107.png"/><Relationship Id="rId10" Type="http://schemas.openxmlformats.org/officeDocument/2006/relationships/audio" Target="../media/audio77.wav"/><Relationship Id="rId4" Type="http://schemas.openxmlformats.org/officeDocument/2006/relationships/image" Target="../media/image17.png"/><Relationship Id="rId9" Type="http://schemas.openxmlformats.org/officeDocument/2006/relationships/audio" Target="../media/audio76.wav"/><Relationship Id="rId14" Type="http://schemas.openxmlformats.org/officeDocument/2006/relationships/image" Target="../media/image15.png"/></Relationships>
</file>

<file path=ppt/slides/_rels/slide42.xml.rels><?xml version="1.0" encoding="UTF-8" standalone="yes"?>
<Relationships xmlns="http://schemas.openxmlformats.org/package/2006/relationships"><Relationship Id="rId8" Type="http://schemas.openxmlformats.org/officeDocument/2006/relationships/audio" Target="../media/audio85.wav"/><Relationship Id="rId3" Type="http://schemas.openxmlformats.org/officeDocument/2006/relationships/image" Target="../media/image14.png"/><Relationship Id="rId7" Type="http://schemas.openxmlformats.org/officeDocument/2006/relationships/audio" Target="../media/audio84.wav"/><Relationship Id="rId2" Type="http://schemas.openxmlformats.org/officeDocument/2006/relationships/notesSlide" Target="../notesSlides/notesSlide42.xml"/><Relationship Id="rId1" Type="http://schemas.openxmlformats.org/officeDocument/2006/relationships/slideLayout" Target="../slideLayouts/slideLayout39.xml"/><Relationship Id="rId6" Type="http://schemas.openxmlformats.org/officeDocument/2006/relationships/audio" Target="../media/audio83.wav"/><Relationship Id="rId5" Type="http://schemas.openxmlformats.org/officeDocument/2006/relationships/audio" Target="../media/audio82.wav"/><Relationship Id="rId4" Type="http://schemas.openxmlformats.org/officeDocument/2006/relationships/audio" Target="../media/audio81.wav"/></Relationships>
</file>

<file path=ppt/slides/_rels/slide43.xml.rels><?xml version="1.0" encoding="UTF-8" standalone="yes"?>
<Relationships xmlns="http://schemas.openxmlformats.org/package/2006/relationships"><Relationship Id="rId8" Type="http://schemas.openxmlformats.org/officeDocument/2006/relationships/audio" Target="../media/audio86.wav"/><Relationship Id="rId13"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08.png"/><Relationship Id="rId12" Type="http://schemas.openxmlformats.org/officeDocument/2006/relationships/audio" Target="../media/audio90.wav"/><Relationship Id="rId2" Type="http://schemas.openxmlformats.org/officeDocument/2006/relationships/notesSlide" Target="../notesSlides/notesSlide43.xml"/><Relationship Id="rId1" Type="http://schemas.openxmlformats.org/officeDocument/2006/relationships/slideLayout" Target="../slideLayouts/slideLayout37.xml"/><Relationship Id="rId6" Type="http://schemas.openxmlformats.org/officeDocument/2006/relationships/image" Target="../media/image107.png"/><Relationship Id="rId11" Type="http://schemas.openxmlformats.org/officeDocument/2006/relationships/audio" Target="../media/audio89.wav"/><Relationship Id="rId5" Type="http://schemas.openxmlformats.org/officeDocument/2006/relationships/image" Target="../media/image17.png"/><Relationship Id="rId10" Type="http://schemas.openxmlformats.org/officeDocument/2006/relationships/audio" Target="../media/audio88.wav"/><Relationship Id="rId4" Type="http://schemas.openxmlformats.org/officeDocument/2006/relationships/image" Target="../media/image109.gif"/><Relationship Id="rId9" Type="http://schemas.openxmlformats.org/officeDocument/2006/relationships/audio" Target="../media/audio87.wav"/></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audio" Target="../media/audio95.wav"/><Relationship Id="rId18" Type="http://schemas.openxmlformats.org/officeDocument/2006/relationships/image" Target="../media/image113.png"/><Relationship Id="rId3" Type="http://schemas.openxmlformats.org/officeDocument/2006/relationships/image" Target="../media/image1.jpg"/><Relationship Id="rId7" Type="http://schemas.openxmlformats.org/officeDocument/2006/relationships/image" Target="../media/image95.png"/><Relationship Id="rId12" Type="http://schemas.openxmlformats.org/officeDocument/2006/relationships/audio" Target="../media/audio94.wav"/><Relationship Id="rId17" Type="http://schemas.openxmlformats.org/officeDocument/2006/relationships/audio" Target="../media/audio98.wav"/><Relationship Id="rId2" Type="http://schemas.openxmlformats.org/officeDocument/2006/relationships/notesSlide" Target="../notesSlides/notesSlide45.xml"/><Relationship Id="rId16" Type="http://schemas.openxmlformats.org/officeDocument/2006/relationships/audio" Target="../media/audio97.wav"/><Relationship Id="rId1" Type="http://schemas.openxmlformats.org/officeDocument/2006/relationships/slideLayout" Target="../slideLayouts/slideLayout2.xml"/><Relationship Id="rId6" Type="http://schemas.openxmlformats.org/officeDocument/2006/relationships/image" Target="../media/image47.gif"/><Relationship Id="rId11" Type="http://schemas.openxmlformats.org/officeDocument/2006/relationships/audio" Target="../media/audio93.wav"/><Relationship Id="rId5" Type="http://schemas.openxmlformats.org/officeDocument/2006/relationships/image" Target="../media/image33.gif"/><Relationship Id="rId15" Type="http://schemas.openxmlformats.org/officeDocument/2006/relationships/audio" Target="../media/audio96.wav"/><Relationship Id="rId10" Type="http://schemas.openxmlformats.org/officeDocument/2006/relationships/audio" Target="../media/audio92.wav"/><Relationship Id="rId4" Type="http://schemas.openxmlformats.org/officeDocument/2006/relationships/image" Target="../media/image14.png"/><Relationship Id="rId9" Type="http://schemas.openxmlformats.org/officeDocument/2006/relationships/audio" Target="../media/audio91.wav"/><Relationship Id="rId14" Type="http://schemas.openxmlformats.org/officeDocument/2006/relationships/image" Target="../media/image15.png"/></Relationships>
</file>

<file path=ppt/slides/_rels/slide46.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audio" Target="../media/audio102.wav"/><Relationship Id="rId18" Type="http://schemas.openxmlformats.org/officeDocument/2006/relationships/audio" Target="../media/audio106.wav"/><Relationship Id="rId3" Type="http://schemas.openxmlformats.org/officeDocument/2006/relationships/image" Target="../media/image1.jpg"/><Relationship Id="rId7" Type="http://schemas.openxmlformats.org/officeDocument/2006/relationships/image" Target="../media/image95.png"/><Relationship Id="rId12" Type="http://schemas.openxmlformats.org/officeDocument/2006/relationships/audio" Target="../media/audio101.wav"/><Relationship Id="rId17" Type="http://schemas.openxmlformats.org/officeDocument/2006/relationships/audio" Target="../media/audio105.wav"/><Relationship Id="rId2" Type="http://schemas.openxmlformats.org/officeDocument/2006/relationships/notesSlide" Target="../notesSlides/notesSlide46.xml"/><Relationship Id="rId16" Type="http://schemas.openxmlformats.org/officeDocument/2006/relationships/audio" Target="../media/audio104.wav"/><Relationship Id="rId1" Type="http://schemas.openxmlformats.org/officeDocument/2006/relationships/slideLayout" Target="../slideLayouts/slideLayout2.xml"/><Relationship Id="rId6" Type="http://schemas.openxmlformats.org/officeDocument/2006/relationships/image" Target="../media/image47.gif"/><Relationship Id="rId11" Type="http://schemas.openxmlformats.org/officeDocument/2006/relationships/audio" Target="../media/audio100.wav"/><Relationship Id="rId5" Type="http://schemas.openxmlformats.org/officeDocument/2006/relationships/image" Target="../media/image33.gif"/><Relationship Id="rId15" Type="http://schemas.openxmlformats.org/officeDocument/2006/relationships/audio" Target="../media/audio103.wav"/><Relationship Id="rId10"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audio" Target="../media/audio99.wav"/><Relationship Id="rId14" Type="http://schemas.openxmlformats.org/officeDocument/2006/relationships/image" Target="../media/image113.png"/></Relationships>
</file>

<file path=ppt/slides/_rels/slide47.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audio" Target="../media/audio108.wav"/><Relationship Id="rId18" Type="http://schemas.openxmlformats.org/officeDocument/2006/relationships/audio" Target="../media/audio113.wav"/><Relationship Id="rId3" Type="http://schemas.openxmlformats.org/officeDocument/2006/relationships/image" Target="../media/image1.jpg"/><Relationship Id="rId7" Type="http://schemas.openxmlformats.org/officeDocument/2006/relationships/image" Target="../media/image116.png"/><Relationship Id="rId12" Type="http://schemas.openxmlformats.org/officeDocument/2006/relationships/audio" Target="../media/audio107.wav"/><Relationship Id="rId17" Type="http://schemas.openxmlformats.org/officeDocument/2006/relationships/audio" Target="../media/audio112.wav"/><Relationship Id="rId2" Type="http://schemas.openxmlformats.org/officeDocument/2006/relationships/notesSlide" Target="../notesSlides/notesSlide47.xml"/><Relationship Id="rId16" Type="http://schemas.openxmlformats.org/officeDocument/2006/relationships/audio" Target="../media/audio111.wav"/><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49.gif"/><Relationship Id="rId5" Type="http://schemas.openxmlformats.org/officeDocument/2006/relationships/image" Target="../media/image14.png"/><Relationship Id="rId15" Type="http://schemas.openxmlformats.org/officeDocument/2006/relationships/audio" Target="../media/audio110.wav"/><Relationship Id="rId10" Type="http://schemas.openxmlformats.org/officeDocument/2006/relationships/image" Target="../media/image48.gif"/><Relationship Id="rId19" Type="http://schemas.openxmlformats.org/officeDocument/2006/relationships/audio" Target="../media/audio114.wav"/><Relationship Id="rId4" Type="http://schemas.openxmlformats.org/officeDocument/2006/relationships/image" Target="../media/image114.png"/><Relationship Id="rId9" Type="http://schemas.openxmlformats.org/officeDocument/2006/relationships/image" Target="../media/image118.png"/><Relationship Id="rId14" Type="http://schemas.openxmlformats.org/officeDocument/2006/relationships/audio" Target="../media/audio109.wav"/></Relationships>
</file>

<file path=ppt/slides/_rels/slide4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jpg"/><Relationship Id="rId7" Type="http://schemas.openxmlformats.org/officeDocument/2006/relationships/image" Target="../media/image89.gi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9.gif"/><Relationship Id="rId5" Type="http://schemas.openxmlformats.org/officeDocument/2006/relationships/image" Target="../media/image14.png"/><Relationship Id="rId4" Type="http://schemas.openxmlformats.org/officeDocument/2006/relationships/image" Target="../media/image33.gif"/></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14.png"/><Relationship Id="rId4" Type="http://schemas.openxmlformats.org/officeDocument/2006/relationships/image" Target="../media/image121.gif"/></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3.gif"/><Relationship Id="rId5" Type="http://schemas.openxmlformats.org/officeDocument/2006/relationships/image" Target="../media/image14.png"/><Relationship Id="rId4" Type="http://schemas.openxmlformats.org/officeDocument/2006/relationships/image" Target="../media/image121.gif"/></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5.png"/><Relationship Id="rId2" Type="http://schemas.openxmlformats.org/officeDocument/2006/relationships/notesSlide" Target="../notesSlides/notesSlide52.xml"/><Relationship Id="rId1" Type="http://schemas.openxmlformats.org/officeDocument/2006/relationships/slideLayout" Target="../slideLayouts/slideLayout25.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4.png"/><Relationship Id="rId7" Type="http://schemas.openxmlformats.org/officeDocument/2006/relationships/image" Target="../media/image12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25.png"/></Relationships>
</file>

<file path=ppt/slides/_rels/slide6.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6.xml"/><Relationship Id="rId16"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image" Target="../media/image15.png"/><Relationship Id="rId15" Type="http://schemas.openxmlformats.org/officeDocument/2006/relationships/image" Target="../media/image18.png"/><Relationship Id="rId10" Type="http://schemas.openxmlformats.org/officeDocument/2006/relationships/audio" Target="../media/audio13.wav"/><Relationship Id="rId4" Type="http://schemas.openxmlformats.org/officeDocument/2006/relationships/audio" Target="../media/audio8.wav"/><Relationship Id="rId9" Type="http://schemas.openxmlformats.org/officeDocument/2006/relationships/audio" Target="../media/audio12.wav"/><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1.jpg"/><Relationship Id="rId7" Type="http://schemas.openxmlformats.org/officeDocument/2006/relationships/audio" Target="../media/audio16.wav"/><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audio" Target="../media/audio18.wav"/></Relationships>
</file>

<file path=ppt/slides/_rels/slide8.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1.jpg"/><Relationship Id="rId7" Type="http://schemas.openxmlformats.org/officeDocument/2006/relationships/audio" Target="../media/audio19.wav"/><Relationship Id="rId12"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audio" Target="../media/audio21.wav"/></Relationships>
</file>

<file path=ppt/slides/_rels/slide9.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1.jpg"/><Relationship Id="rId7" Type="http://schemas.openxmlformats.org/officeDocument/2006/relationships/audio" Target="../media/audio22.wav"/><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4.png"/><Relationship Id="rId9" Type="http://schemas.openxmlformats.org/officeDocument/2006/relationships/audio" Target="../media/audio24.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94741" y="1943578"/>
            <a:ext cx="9142196" cy="1485422"/>
          </a:xfrm>
        </p:spPr>
        <p:txBody>
          <a:bodyPr>
            <a:normAutofit fontScale="90000"/>
          </a:bodyPr>
          <a:lstStyle/>
          <a:p>
            <a:pPr algn="l"/>
            <a:r>
              <a:rPr lang="en-GB" sz="4000" b="1" dirty="0">
                <a:solidFill>
                  <a:prstClr val="white"/>
                </a:solidFill>
              </a:rPr>
              <a:t>Activity and timing: what you did when</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94741" y="2771074"/>
            <a:ext cx="7382608" cy="913666"/>
          </a:xfrm>
        </p:spPr>
        <p:txBody>
          <a:bodyPr>
            <a:normAutofit lnSpcReduction="10000"/>
          </a:bodyPr>
          <a:lstStyle/>
          <a:p>
            <a:pPr algn="l"/>
            <a:r>
              <a:rPr lang="en-GB" sz="3000" dirty="0">
                <a:solidFill>
                  <a:prstClr val="white"/>
                </a:solidFill>
              </a:rPr>
              <a:t>Revisit (past) perfect tense</a:t>
            </a:r>
            <a:br>
              <a:rPr lang="en-GB" sz="3000" dirty="0">
                <a:solidFill>
                  <a:prstClr val="white"/>
                </a:solidFill>
              </a:rPr>
            </a:br>
            <a:r>
              <a:rPr lang="en-GB" sz="3000" dirty="0">
                <a:solidFill>
                  <a:prstClr val="white"/>
                </a:solidFill>
              </a:rPr>
              <a:t>Telling time: half past the hour</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94741" y="3684740"/>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[y]</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61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15147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smtClean="0">
                <a:solidFill>
                  <a:prstClr val="white"/>
                </a:solidFill>
                <a:latin typeface="Century Gothic" panose="020B0502020202020204" pitchFamily="34" charset="0"/>
              </a:rPr>
              <a:t>21/07/21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88EEA-C0F8-4540-AFDC-D1B9EABF63F6}"/>
              </a:ext>
            </a:extLst>
          </p:cNvPr>
          <p:cNvSpPr txBox="1"/>
          <p:nvPr/>
        </p:nvSpPr>
        <p:spPr>
          <a:xfrm>
            <a:off x="1964867" y="3540605"/>
            <a:ext cx="7941133" cy="3416320"/>
          </a:xfrm>
          <a:prstGeom prst="rect">
            <a:avLst/>
          </a:prstGeom>
          <a:noFill/>
        </p:spPr>
        <p:txBody>
          <a:bodyPr wrap="square" rtlCol="0">
            <a:spAutoFit/>
          </a:bodyPr>
          <a:lstStyle/>
          <a:p>
            <a:pPr algn="l"/>
            <a:r>
              <a:rPr lang="en-US" sz="2400" b="1" dirty="0">
                <a:solidFill>
                  <a:schemeClr val="accent5">
                    <a:lumMod val="50000"/>
                  </a:schemeClr>
                </a:solidFill>
              </a:rPr>
              <a:t>1.</a:t>
            </a:r>
          </a:p>
          <a:p>
            <a:pPr algn="l"/>
            <a:endParaRPr lang="en-US" sz="2400" b="1" dirty="0">
              <a:solidFill>
                <a:schemeClr val="accent5">
                  <a:lumMod val="50000"/>
                </a:schemeClr>
              </a:solidFill>
            </a:endParaRPr>
          </a:p>
          <a:p>
            <a:pPr algn="l"/>
            <a:r>
              <a:rPr lang="en-US" sz="2400" b="1" dirty="0">
                <a:solidFill>
                  <a:schemeClr val="accent5">
                    <a:lumMod val="50000"/>
                  </a:schemeClr>
                </a:solidFill>
              </a:rPr>
              <a:t>2.</a:t>
            </a:r>
          </a:p>
          <a:p>
            <a:pPr algn="l"/>
            <a:endParaRPr lang="en-US" sz="2400" b="1" dirty="0">
              <a:solidFill>
                <a:schemeClr val="accent5">
                  <a:lumMod val="50000"/>
                </a:schemeClr>
              </a:solidFill>
            </a:endParaRPr>
          </a:p>
          <a:p>
            <a:pPr algn="l"/>
            <a:r>
              <a:rPr lang="en-US" sz="2400" b="1" dirty="0">
                <a:solidFill>
                  <a:schemeClr val="accent5">
                    <a:lumMod val="50000"/>
                  </a:schemeClr>
                </a:solidFill>
              </a:rPr>
              <a:t>3.</a:t>
            </a:r>
          </a:p>
          <a:p>
            <a:pPr algn="l"/>
            <a:endParaRPr lang="en-US" sz="2400" b="1" dirty="0">
              <a:solidFill>
                <a:schemeClr val="accent5">
                  <a:lumMod val="50000"/>
                </a:schemeClr>
              </a:solidFill>
            </a:endParaRPr>
          </a:p>
          <a:p>
            <a:pPr algn="l"/>
            <a:r>
              <a:rPr lang="en-US" sz="2400" b="1" dirty="0">
                <a:solidFill>
                  <a:schemeClr val="accent5">
                    <a:lumMod val="50000"/>
                  </a:schemeClr>
                </a:solidFill>
              </a:rPr>
              <a:t>4.   </a:t>
            </a:r>
          </a:p>
          <a:p>
            <a:pPr algn="l"/>
            <a:endParaRPr lang="en-US" sz="2400" b="1" dirty="0">
              <a:solidFill>
                <a:schemeClr val="accent5">
                  <a:lumMod val="50000"/>
                </a:schemeClr>
              </a:solidFill>
            </a:endParaRPr>
          </a:p>
          <a:p>
            <a:pPr algn="l"/>
            <a:endParaRPr lang="en-GB" sz="2400" b="1" dirty="0">
              <a:solidFill>
                <a:schemeClr val="accent5">
                  <a:lumMod val="50000"/>
                </a:schemeClr>
              </a:solidFill>
            </a:endParaRPr>
          </a:p>
        </p:txBody>
      </p:sp>
      <p:sp>
        <p:nvSpPr>
          <p:cNvPr id="3" name="Title 1">
            <a:extLst>
              <a:ext uri="{FF2B5EF4-FFF2-40B4-BE49-F238E27FC236}">
                <a16:creationId xmlns:a16="http://schemas.microsoft.com/office/drawing/2014/main" id="{4F30A5AC-DBAD-4134-AE7D-A1E0C4990D7C}"/>
              </a:ext>
            </a:extLst>
          </p:cNvPr>
          <p:cNvSpPr txBox="1">
            <a:spLocks/>
          </p:cNvSpPr>
          <p:nvPr/>
        </p:nvSpPr>
        <p:spPr>
          <a:xfrm>
            <a:off x="312449" y="577985"/>
            <a:ext cx="11512202" cy="962051"/>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Remember!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Words ending in </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3000" b="1" i="0" u="none" strike="noStrike" kern="1200" cap="none" spc="0" normalizeH="0" baseline="0" noProof="0" dirty="0" err="1">
                <a:ln>
                  <a:noFill/>
                </a:ln>
                <a:solidFill>
                  <a:prstClr val="white"/>
                </a:solidFill>
                <a:effectLst/>
                <a:uLnTx/>
                <a:uFillTx/>
                <a:latin typeface="Century Gothic" panose="020F0302020204030204"/>
                <a:ea typeface="+mj-ea"/>
                <a:cs typeface="+mj-cs"/>
              </a:rPr>
              <a:t>ic</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or </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3000" b="1" i="0" u="none" strike="noStrike" kern="1200" cap="none" spc="0" normalizeH="0" baseline="0" noProof="0" dirty="0" err="1">
                <a:ln>
                  <a:noFill/>
                </a:ln>
                <a:solidFill>
                  <a:prstClr val="white"/>
                </a:solidFill>
                <a:effectLst/>
                <a:uLnTx/>
                <a:uFillTx/>
                <a:latin typeface="Century Gothic" panose="020F0302020204030204"/>
                <a:ea typeface="+mj-ea"/>
                <a:cs typeface="+mj-cs"/>
              </a:rPr>
              <a:t>ical</a:t>
            </a:r>
            <a:endPar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often change to -</a:t>
            </a:r>
            <a:r>
              <a:rPr kumimoji="0" lang="en-GB" sz="3000" b="1" i="0" u="none" strike="noStrike" kern="1200" cap="none" spc="0" normalizeH="0" baseline="0" noProof="0" dirty="0" err="1">
                <a:ln>
                  <a:noFill/>
                </a:ln>
                <a:solidFill>
                  <a:prstClr val="white"/>
                </a:solidFill>
                <a:effectLst/>
                <a:uLnTx/>
                <a:uFillTx/>
                <a:latin typeface="Century Gothic" panose="020F0302020204030204"/>
                <a:ea typeface="+mj-ea"/>
                <a:cs typeface="+mj-cs"/>
              </a:rPr>
              <a:t>isch</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in German.</a:t>
            </a:r>
            <a:endPar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endParaRPr>
          </a:p>
        </p:txBody>
      </p:sp>
      <p:sp>
        <p:nvSpPr>
          <p:cNvPr id="4" name="Rounded Rectangle 3">
            <a:extLst>
              <a:ext uri="{FF2B5EF4-FFF2-40B4-BE49-F238E27FC236}">
                <a16:creationId xmlns:a16="http://schemas.microsoft.com/office/drawing/2014/main" id="{19BFF980-8150-4CC8-9727-36CBB0849475}"/>
              </a:ext>
            </a:extLst>
          </p:cNvPr>
          <p:cNvSpPr/>
          <p:nvPr/>
        </p:nvSpPr>
        <p:spPr>
          <a:xfrm>
            <a:off x="426372" y="1765784"/>
            <a:ext cx="4189539" cy="867680"/>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cup of tea is typ</a:t>
            </a:r>
            <a:r>
              <a:rPr kumimoji="0" lang="en-GB" sz="2800" b="1" i="0" u="none" strike="noStrike" kern="1200" cap="none" spc="0" normalizeH="0" baseline="0" noProof="0" dirty="0">
                <a:ln>
                  <a:noFill/>
                </a:ln>
                <a:solidFill>
                  <a:srgbClr val="FF6600"/>
                </a:solidFill>
                <a:effectLst/>
                <a:uLnTx/>
                <a:uFillTx/>
                <a:latin typeface="Century Gothic" panose="020F0302020204030204"/>
                <a:ea typeface="+mn-ea"/>
                <a:cs typeface="+mn-cs"/>
              </a:rPr>
              <a:t>ical</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36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5" name="Rounded Rectangle 4">
            <a:extLst>
              <a:ext uri="{FF2B5EF4-FFF2-40B4-BE49-F238E27FC236}">
                <a16:creationId xmlns:a16="http://schemas.microsoft.com/office/drawing/2014/main" id="{4A2026C3-98C8-4660-9E35-EADFA11FA319}"/>
              </a:ext>
            </a:extLst>
          </p:cNvPr>
          <p:cNvSpPr/>
          <p:nvPr/>
        </p:nvSpPr>
        <p:spPr>
          <a:xfrm>
            <a:off x="6556059" y="1765784"/>
            <a:ext cx="4775594" cy="83039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F0302020204030204"/>
              </a:rPr>
              <a:t>Eine </a:t>
            </a:r>
            <a:r>
              <a:rPr lang="en-GB" sz="2800" b="1" dirty="0" err="1">
                <a:solidFill>
                  <a:srgbClr val="4472C4">
                    <a:lumMod val="50000"/>
                  </a:srgbClr>
                </a:solidFill>
                <a:latin typeface="Century Gothic" panose="020F0302020204030204"/>
              </a:rPr>
              <a:t>Tasse</a:t>
            </a:r>
            <a:r>
              <a:rPr lang="en-GB" sz="2800" b="1" dirty="0">
                <a:solidFill>
                  <a:srgbClr val="4472C4">
                    <a:lumMod val="50000"/>
                  </a:srgbClr>
                </a:solidFill>
                <a:latin typeface="Century Gothic" panose="020F0302020204030204"/>
              </a:rPr>
              <a:t> Tee </a:t>
            </a:r>
            <a:r>
              <a:rPr lang="en-GB" sz="2800" b="1" dirty="0" err="1">
                <a:solidFill>
                  <a:srgbClr val="4472C4">
                    <a:lumMod val="50000"/>
                  </a:srgbClr>
                </a:solidFill>
                <a:latin typeface="Century Gothic" panose="020F0302020204030204"/>
              </a:rPr>
              <a:t>ist</a:t>
            </a:r>
            <a:r>
              <a:rPr lang="en-GB" sz="2800" b="1" dirty="0">
                <a:solidFill>
                  <a:srgbClr val="4472C4">
                    <a:lumMod val="50000"/>
                  </a:srgbClr>
                </a:solidFill>
                <a:latin typeface="Century Gothic" panose="020F0302020204030204"/>
              </a:rPr>
              <a:t> </a:t>
            </a:r>
            <a:r>
              <a:rPr lang="en-GB" sz="2800" b="1" dirty="0" err="1">
                <a:solidFill>
                  <a:srgbClr val="4472C4">
                    <a:lumMod val="50000"/>
                  </a:srgbClr>
                </a:solidFill>
                <a:latin typeface="Century Gothic" panose="020F0302020204030204"/>
              </a:rPr>
              <a:t>typ</a:t>
            </a:r>
            <a:r>
              <a:rPr kumimoji="0" lang="en-GB" sz="3200" b="1" i="0" u="none" strike="noStrike" kern="1200" cap="none" spc="0" normalizeH="0" baseline="0" noProof="0" dirty="0" err="1">
                <a:ln>
                  <a:noFill/>
                </a:ln>
                <a:solidFill>
                  <a:srgbClr val="FF6600"/>
                </a:solidFill>
                <a:effectLst/>
                <a:uLnTx/>
                <a:uFillTx/>
                <a:latin typeface="Century Gothic" panose="020F0302020204030204"/>
                <a:ea typeface="+mn-ea"/>
                <a:cs typeface="+mn-cs"/>
              </a:rPr>
              <a:t>isch</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36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6" name="Right Arrow 5">
            <a:extLst>
              <a:ext uri="{FF2B5EF4-FFF2-40B4-BE49-F238E27FC236}">
                <a16:creationId xmlns:a16="http://schemas.microsoft.com/office/drawing/2014/main" id="{A71D459F-C9E1-4B18-9271-9E0B253729F7}"/>
              </a:ext>
            </a:extLst>
          </p:cNvPr>
          <p:cNvSpPr/>
          <p:nvPr/>
        </p:nvSpPr>
        <p:spPr>
          <a:xfrm>
            <a:off x="4978217" y="1712820"/>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ounded Rectangle 17"/>
          <p:cNvSpPr/>
          <p:nvPr/>
        </p:nvSpPr>
        <p:spPr>
          <a:xfrm>
            <a:off x="2569744" y="3473542"/>
            <a:ext cx="2046167" cy="544389"/>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dynamic</a:t>
            </a:r>
          </a:p>
        </p:txBody>
      </p:sp>
      <p:sp>
        <p:nvSpPr>
          <p:cNvPr id="19" name="Rounded Rectangle 18"/>
          <p:cNvSpPr/>
          <p:nvPr/>
        </p:nvSpPr>
        <p:spPr>
          <a:xfrm>
            <a:off x="6692337" y="3473542"/>
            <a:ext cx="2236725" cy="53664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dynamisch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itle 8"/>
          <p:cNvSpPr>
            <a:spLocks noGrp="1"/>
          </p:cNvSpPr>
          <p:nvPr>
            <p:ph type="title"/>
          </p:nvPr>
        </p:nvSpPr>
        <p:spPr>
          <a:xfrm>
            <a:off x="744051" y="96213"/>
            <a:ext cx="10515600" cy="456879"/>
          </a:xfrm>
        </p:spPr>
        <p:txBody>
          <a:bodyPr>
            <a:noAutofit/>
          </a:bodyPr>
          <a:lstStyle/>
          <a:p>
            <a:pPr algn="ctr"/>
            <a:r>
              <a:rPr lang="en-GB" sz="3600" b="1" dirty="0">
                <a:solidFill>
                  <a:srgbClr val="4472C4">
                    <a:lumMod val="50000"/>
                  </a:srgbClr>
                </a:solidFill>
              </a:rPr>
              <a:t>English </a:t>
            </a:r>
            <a:r>
              <a:rPr lang="en-GB" sz="3600" b="1" dirty="0">
                <a:solidFill>
                  <a:srgbClr val="4472C4">
                    <a:lumMod val="50000"/>
                  </a:srgbClr>
                </a:solidFill>
                <a:sym typeface="Wingdings" panose="05000000000000000000" pitchFamily="2" charset="2"/>
              </a:rPr>
              <a:t> German</a:t>
            </a:r>
            <a:endParaRPr lang="en-GB" sz="3600" dirty="0"/>
          </a:p>
        </p:txBody>
      </p:sp>
      <p:sp>
        <p:nvSpPr>
          <p:cNvPr id="16" name="Rounded Rectangle 17">
            <a:extLst>
              <a:ext uri="{FF2B5EF4-FFF2-40B4-BE49-F238E27FC236}">
                <a16:creationId xmlns:a16="http://schemas.microsoft.com/office/drawing/2014/main" id="{EEC2B97C-F84C-46A5-94A8-7E33962D78F6}"/>
              </a:ext>
            </a:extLst>
          </p:cNvPr>
          <p:cNvSpPr/>
          <p:nvPr/>
        </p:nvSpPr>
        <p:spPr>
          <a:xfrm>
            <a:off x="2912812" y="2757202"/>
            <a:ext cx="1537452" cy="544389"/>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English</a:t>
            </a:r>
          </a:p>
        </p:txBody>
      </p:sp>
      <p:sp>
        <p:nvSpPr>
          <p:cNvPr id="17" name="Rounded Rectangle 18">
            <a:extLst>
              <a:ext uri="{FF2B5EF4-FFF2-40B4-BE49-F238E27FC236}">
                <a16:creationId xmlns:a16="http://schemas.microsoft.com/office/drawing/2014/main" id="{93942E90-2339-4C94-887D-DFDA99D317BE}"/>
              </a:ext>
            </a:extLst>
          </p:cNvPr>
          <p:cNvSpPr/>
          <p:nvPr/>
        </p:nvSpPr>
        <p:spPr>
          <a:xfrm>
            <a:off x="6886807" y="2711149"/>
            <a:ext cx="1790630" cy="59450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German</a:t>
            </a:r>
          </a:p>
        </p:txBody>
      </p:sp>
      <p:sp>
        <p:nvSpPr>
          <p:cNvPr id="22" name="Rounded Rectangle 17">
            <a:extLst>
              <a:ext uri="{FF2B5EF4-FFF2-40B4-BE49-F238E27FC236}">
                <a16:creationId xmlns:a16="http://schemas.microsoft.com/office/drawing/2014/main" id="{561FF491-A172-409B-84F4-D0665A733BC8}"/>
              </a:ext>
            </a:extLst>
          </p:cNvPr>
          <p:cNvSpPr/>
          <p:nvPr/>
        </p:nvSpPr>
        <p:spPr>
          <a:xfrm>
            <a:off x="2569744" y="4197666"/>
            <a:ext cx="2073617" cy="544389"/>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systematic</a:t>
            </a:r>
          </a:p>
        </p:txBody>
      </p:sp>
      <p:sp>
        <p:nvSpPr>
          <p:cNvPr id="23" name="Rounded Rectangle 18">
            <a:extLst>
              <a:ext uri="{FF2B5EF4-FFF2-40B4-BE49-F238E27FC236}">
                <a16:creationId xmlns:a16="http://schemas.microsoft.com/office/drawing/2014/main" id="{9C057ABA-43E5-4573-862A-164CF57972CA}"/>
              </a:ext>
            </a:extLst>
          </p:cNvPr>
          <p:cNvSpPr/>
          <p:nvPr/>
        </p:nvSpPr>
        <p:spPr>
          <a:xfrm>
            <a:off x="6692337" y="4153920"/>
            <a:ext cx="2236725" cy="53664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systematisch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ounded Rectangle 17">
            <a:extLst>
              <a:ext uri="{FF2B5EF4-FFF2-40B4-BE49-F238E27FC236}">
                <a16:creationId xmlns:a16="http://schemas.microsoft.com/office/drawing/2014/main" id="{81DF27AB-4090-43A4-93EC-CB0D5F17E7D3}"/>
              </a:ext>
            </a:extLst>
          </p:cNvPr>
          <p:cNvSpPr/>
          <p:nvPr/>
        </p:nvSpPr>
        <p:spPr>
          <a:xfrm>
            <a:off x="2569744" y="4932297"/>
            <a:ext cx="2046167" cy="544389"/>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analytical</a:t>
            </a:r>
          </a:p>
        </p:txBody>
      </p:sp>
      <p:sp>
        <p:nvSpPr>
          <p:cNvPr id="25" name="Rounded Rectangle 18">
            <a:extLst>
              <a:ext uri="{FF2B5EF4-FFF2-40B4-BE49-F238E27FC236}">
                <a16:creationId xmlns:a16="http://schemas.microsoft.com/office/drawing/2014/main" id="{A1FD2F50-E708-4C90-867E-82A208E9D94F}"/>
              </a:ext>
            </a:extLst>
          </p:cNvPr>
          <p:cNvSpPr/>
          <p:nvPr/>
        </p:nvSpPr>
        <p:spPr>
          <a:xfrm>
            <a:off x="6692337" y="4891867"/>
            <a:ext cx="2236725" cy="53664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analytisch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ounded Rectangle 17">
            <a:extLst>
              <a:ext uri="{FF2B5EF4-FFF2-40B4-BE49-F238E27FC236}">
                <a16:creationId xmlns:a16="http://schemas.microsoft.com/office/drawing/2014/main" id="{E3303B6B-5FC9-4C57-8072-39E4D94674EA}"/>
              </a:ext>
            </a:extLst>
          </p:cNvPr>
          <p:cNvSpPr/>
          <p:nvPr/>
        </p:nvSpPr>
        <p:spPr>
          <a:xfrm>
            <a:off x="2597194" y="5621501"/>
            <a:ext cx="2046167" cy="544389"/>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symbolic</a:t>
            </a:r>
          </a:p>
        </p:txBody>
      </p:sp>
      <p:sp>
        <p:nvSpPr>
          <p:cNvPr id="27" name="Rounded Rectangle 18">
            <a:extLst>
              <a:ext uri="{FF2B5EF4-FFF2-40B4-BE49-F238E27FC236}">
                <a16:creationId xmlns:a16="http://schemas.microsoft.com/office/drawing/2014/main" id="{67BFB218-063B-4A39-94DF-BF20FC919BEF}"/>
              </a:ext>
            </a:extLst>
          </p:cNvPr>
          <p:cNvSpPr/>
          <p:nvPr/>
        </p:nvSpPr>
        <p:spPr>
          <a:xfrm>
            <a:off x="6692337" y="5601300"/>
            <a:ext cx="2236725" cy="536649"/>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err="1">
                <a:solidFill>
                  <a:srgbClr val="4472C4">
                    <a:lumMod val="50000"/>
                  </a:srgbClr>
                </a:solidFill>
                <a:latin typeface="Century Gothic" panose="020F0302020204030204"/>
              </a:rPr>
              <a:t>symbolisch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0" name="Group 19">
            <a:extLst>
              <a:ext uri="{FF2B5EF4-FFF2-40B4-BE49-F238E27FC236}">
                <a16:creationId xmlns:a16="http://schemas.microsoft.com/office/drawing/2014/main" id="{5C2B28F6-E04E-4214-A642-0CBC1A0F17F9}"/>
              </a:ext>
            </a:extLst>
          </p:cNvPr>
          <p:cNvGrpSpPr/>
          <p:nvPr/>
        </p:nvGrpSpPr>
        <p:grpSpPr>
          <a:xfrm>
            <a:off x="4834671" y="2392139"/>
            <a:ext cx="1615434" cy="832818"/>
            <a:chOff x="4754013" y="1914270"/>
            <a:chExt cx="2819785" cy="1453707"/>
          </a:xfrm>
        </p:grpSpPr>
        <p:pic>
          <p:nvPicPr>
            <p:cNvPr id="21" name="Picture 20" descr="Logo, company name&#10;&#10;Description automatically generated">
              <a:extLst>
                <a:ext uri="{FF2B5EF4-FFF2-40B4-BE49-F238E27FC236}">
                  <a16:creationId xmlns:a16="http://schemas.microsoft.com/office/drawing/2014/main" id="{E1E260E7-DA88-4DA5-B086-FB3B19C8D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013" y="1914270"/>
              <a:ext cx="2222018" cy="1111009"/>
            </a:xfrm>
            <a:prstGeom prst="rect">
              <a:avLst/>
            </a:prstGeom>
          </p:spPr>
        </p:pic>
        <p:pic>
          <p:nvPicPr>
            <p:cNvPr id="29" name="Picture 28" descr="Logo, company name&#10;&#10;Description automatically generated">
              <a:extLst>
                <a:ext uri="{FF2B5EF4-FFF2-40B4-BE49-F238E27FC236}">
                  <a16:creationId xmlns:a16="http://schemas.microsoft.com/office/drawing/2014/main" id="{AB919FCB-078C-4B06-9350-69C78D4795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2172982"/>
              <a:ext cx="1477798" cy="1194995"/>
            </a:xfrm>
            <a:prstGeom prst="rect">
              <a:avLst/>
            </a:prstGeom>
          </p:spPr>
        </p:pic>
      </p:grpSp>
    </p:spTree>
    <p:extLst>
      <p:ext uri="{BB962C8B-B14F-4D97-AF65-F5344CB8AC3E}">
        <p14:creationId xmlns:p14="http://schemas.microsoft.com/office/powerpoint/2010/main" val="26092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19"/>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3"/>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2" nodeType="clickEffect">
                                  <p:stCondLst>
                                    <p:cond delay="0"/>
                                  </p:stCondLst>
                                  <p:childTnLst>
                                    <p:set>
                                      <p:cBhvr>
                                        <p:cTn id="75" dur="1" fill="hold">
                                          <p:stCondLst>
                                            <p:cond delay="0"/>
                                          </p:stCondLst>
                                        </p:cTn>
                                        <p:tgtEl>
                                          <p:spTgt spid="1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2" nodeType="clickEffect">
                                  <p:stCondLst>
                                    <p:cond delay="0"/>
                                  </p:stCondLst>
                                  <p:childTnLst>
                                    <p:set>
                                      <p:cBhvr>
                                        <p:cTn id="79" dur="1" fill="hold">
                                          <p:stCondLst>
                                            <p:cond delay="0"/>
                                          </p:stCondLst>
                                        </p:cTn>
                                        <p:tgtEl>
                                          <p:spTgt spid="2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2" nodeType="clickEffect">
                                  <p:stCondLst>
                                    <p:cond delay="0"/>
                                  </p:stCondLst>
                                  <p:childTnLst>
                                    <p:set>
                                      <p:cBhvr>
                                        <p:cTn id="83" dur="1" fill="hold">
                                          <p:stCondLst>
                                            <p:cond delay="0"/>
                                          </p:stCondLst>
                                        </p:cTn>
                                        <p:tgtEl>
                                          <p:spTgt spid="2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2" nodeType="clickEffect">
                                  <p:stCondLst>
                                    <p:cond delay="0"/>
                                  </p:stCondLst>
                                  <p:childTnLst>
                                    <p:set>
                                      <p:cBhvr>
                                        <p:cTn id="8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18" grpId="0" animBg="1"/>
      <p:bldP spid="19" grpId="0" animBg="1"/>
      <p:bldP spid="19" grpId="1" animBg="1"/>
      <p:bldP spid="19" grpId="2" animBg="1"/>
      <p:bldP spid="16" grpId="0" animBg="1"/>
      <p:bldP spid="17" grpId="0" animBg="1"/>
      <p:bldP spid="22" grpId="0" animBg="1"/>
      <p:bldP spid="23" grpId="0" animBg="1"/>
      <p:bldP spid="23" grpId="1" animBg="1"/>
      <p:bldP spid="23" grpId="2" animBg="1"/>
      <p:bldP spid="24" grpId="0" animBg="1"/>
      <p:bldP spid="25" grpId="0" animBg="1"/>
      <p:bldP spid="25" grpId="1" animBg="1"/>
      <p:bldP spid="25" grpId="2" animBg="1"/>
      <p:bldP spid="26" grpId="0" animBg="1"/>
      <p:bldP spid="27" grpId="0" animBg="1"/>
      <p:bldP spid="27" grpId="1" animBg="1"/>
      <p:bldP spid="27"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6241"/>
            <a:ext cx="5867400" cy="709259"/>
          </a:xfrm>
          <a:prstGeom prst="rect">
            <a:avLst/>
          </a:prstGeom>
        </p:spPr>
      </p:pic>
      <p:sp>
        <p:nvSpPr>
          <p:cNvPr id="4" name="Title 3"/>
          <p:cNvSpPr>
            <a:spLocks noGrp="1"/>
          </p:cNvSpPr>
          <p:nvPr>
            <p:ph type="title"/>
          </p:nvPr>
        </p:nvSpPr>
        <p:spPr>
          <a:xfrm>
            <a:off x="0" y="116242"/>
            <a:ext cx="5372100" cy="577100"/>
          </a:xfrm>
        </p:spPr>
        <p:txBody>
          <a:bodyPr>
            <a:normAutofit fontScale="90000"/>
          </a:bodyPr>
          <a:lstStyle/>
          <a:p>
            <a:r>
              <a:rPr lang="en-GB" sz="3600" b="1" dirty="0" err="1">
                <a:solidFill>
                  <a:schemeClr val="bg1"/>
                </a:solidFill>
              </a:rPr>
              <a:t>Opa</a:t>
            </a:r>
            <a:r>
              <a:rPr lang="en-GB" sz="3600" b="1" dirty="0">
                <a:solidFill>
                  <a:schemeClr val="bg1"/>
                </a:solidFill>
              </a:rPr>
              <a:t> und Oma auf Sylt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descr="A picture containing nature, water, outdoor, shore&#10;&#10;Description automatically generated">
            <a:extLst>
              <a:ext uri="{FF2B5EF4-FFF2-40B4-BE49-F238E27FC236}">
                <a16:creationId xmlns:a16="http://schemas.microsoft.com/office/drawing/2014/main" id="{B72BB775-770A-4C75-BE92-3EFDDC79F8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85911"/>
            <a:ext cx="12192000" cy="5288593"/>
          </a:xfrm>
          <a:prstGeom prst="rect">
            <a:avLst/>
          </a:prstGeom>
        </p:spPr>
      </p:pic>
      <p:sp>
        <p:nvSpPr>
          <p:cNvPr id="16" name="TextBox 15">
            <a:extLst>
              <a:ext uri="{FF2B5EF4-FFF2-40B4-BE49-F238E27FC236}">
                <a16:creationId xmlns:a16="http://schemas.microsoft.com/office/drawing/2014/main" id="{6CA4438F-C775-4EB3-9405-4EE1A386885D}"/>
              </a:ext>
            </a:extLst>
          </p:cNvPr>
          <p:cNvSpPr txBox="1"/>
          <p:nvPr/>
        </p:nvSpPr>
        <p:spPr>
          <a:xfrm>
            <a:off x="5372100" y="6035950"/>
            <a:ext cx="6819900" cy="338554"/>
          </a:xfrm>
          <a:prstGeom prst="rect">
            <a:avLst/>
          </a:prstGeom>
          <a:noFill/>
        </p:spPr>
        <p:txBody>
          <a:bodyPr wrap="square" rtlCol="0">
            <a:spAutoFit/>
          </a:bodyPr>
          <a:lstStyle/>
          <a:p>
            <a:pPr algn="r"/>
            <a:r>
              <a:rPr lang="en-GB" sz="1600" dirty="0">
                <a:solidFill>
                  <a:schemeClr val="bg1"/>
                </a:solidFill>
              </a:rPr>
              <a:t>By Ralf </a:t>
            </a:r>
            <a:r>
              <a:rPr lang="en-GB" sz="1600" dirty="0" err="1">
                <a:solidFill>
                  <a:schemeClr val="bg1"/>
                </a:solidFill>
              </a:rPr>
              <a:t>Roletschek</a:t>
            </a:r>
            <a:r>
              <a:rPr lang="en-GB" sz="1600" dirty="0">
                <a:solidFill>
                  <a:schemeClr val="bg1"/>
                </a:solidFill>
              </a:rPr>
              <a:t> - Own work, CC BY-SA 3.0</a:t>
            </a:r>
          </a:p>
        </p:txBody>
      </p:sp>
      <p:sp>
        <p:nvSpPr>
          <p:cNvPr id="17" name="TextBox 16">
            <a:extLst>
              <a:ext uri="{FF2B5EF4-FFF2-40B4-BE49-F238E27FC236}">
                <a16:creationId xmlns:a16="http://schemas.microsoft.com/office/drawing/2014/main" id="{32B8065A-15C8-4989-8544-7FFAC9E29C30}"/>
              </a:ext>
            </a:extLst>
          </p:cNvPr>
          <p:cNvSpPr txBox="1"/>
          <p:nvPr/>
        </p:nvSpPr>
        <p:spPr>
          <a:xfrm>
            <a:off x="101600" y="4543233"/>
            <a:ext cx="38099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entury Gothic" panose="020F0302020204030204"/>
                <a:ea typeface="+mn-ea"/>
                <a:cs typeface="+mn-cs"/>
              </a:rPr>
              <a:t>Sylt</a:t>
            </a:r>
            <a:r>
              <a:rPr kumimoji="0" lang="en-US" sz="2400" b="0"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bg1"/>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bg1"/>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bg1"/>
                </a:solidFill>
                <a:effectLst/>
                <a:uLnTx/>
                <a:uFillTx/>
                <a:latin typeface="Century Gothic" panose="020F0302020204030204"/>
                <a:ea typeface="+mn-ea"/>
                <a:cs typeface="+mn-cs"/>
              </a:rPr>
              <a:t>Insel</a:t>
            </a:r>
            <a:r>
              <a:rPr kumimoji="0" lang="en-US" sz="2400" b="0" i="0" u="none" strike="noStrike" kern="1200" cap="none" spc="0" normalizeH="0" baseline="0" noProof="0" dirty="0">
                <a:ln>
                  <a:noFill/>
                </a:ln>
                <a:solidFill>
                  <a:schemeClr val="bg1"/>
                </a:solidFill>
                <a:effectLst/>
                <a:uLnTx/>
                <a:uFillTx/>
                <a:latin typeface="Century Gothic" panose="020F0302020204030204"/>
                <a:ea typeface="+mn-ea"/>
                <a:cs typeface="+mn-cs"/>
              </a:rPr>
              <a:t> an der </a:t>
            </a:r>
            <a:r>
              <a:rPr kumimoji="0" lang="en-US" sz="2400" b="0" i="0" u="none" strike="noStrike" kern="1200" cap="none" spc="0" normalizeH="0" baseline="0" noProof="0" dirty="0" err="1">
                <a:ln>
                  <a:noFill/>
                </a:ln>
                <a:solidFill>
                  <a:schemeClr val="bg1"/>
                </a:solidFill>
                <a:effectLst/>
                <a:uLnTx/>
                <a:uFillTx/>
                <a:latin typeface="Century Gothic" panose="020F0302020204030204"/>
                <a:ea typeface="+mn-ea"/>
                <a:cs typeface="+mn-cs"/>
              </a:rPr>
              <a:t>Nordseeküste</a:t>
            </a:r>
            <a:r>
              <a:rPr kumimoji="0" lang="en-US" sz="24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CEBF448D-EBA5-47F5-BAF1-C4E11DE2CE38}"/>
              </a:ext>
            </a:extLst>
          </p:cNvPr>
          <p:cNvSpPr txBox="1"/>
          <p:nvPr/>
        </p:nvSpPr>
        <p:spPr>
          <a:xfrm>
            <a:off x="101600" y="5374230"/>
            <a:ext cx="43561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entury Gothic" panose="020F0302020204030204"/>
                <a:ea typeface="+mn-ea"/>
                <a:cs typeface="+mn-cs"/>
              </a:rPr>
              <a:t>Sie </a:t>
            </a:r>
            <a:r>
              <a:rPr kumimoji="0" lang="en-US" sz="2400" b="0" i="0" u="none" strike="noStrike" kern="1200" cap="none" spc="0" normalizeH="0" baseline="0" noProof="0" dirty="0" err="1">
                <a:ln>
                  <a:noFill/>
                </a:ln>
                <a:solidFill>
                  <a:schemeClr val="bg1"/>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bg1"/>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chemeClr val="bg1"/>
                </a:solidFill>
                <a:effectLst/>
                <a:uLnTx/>
                <a:uFillTx/>
                <a:latin typeface="Century Gothic" panose="020F0302020204030204"/>
                <a:ea typeface="+mn-ea"/>
                <a:cs typeface="+mn-cs"/>
              </a:rPr>
              <a:t> den 40 Kilometer </a:t>
            </a:r>
            <a:r>
              <a:rPr kumimoji="0" lang="en-US" sz="2400" b="0" i="0" u="none" strike="noStrike" kern="1200" cap="none" spc="0" normalizeH="0" baseline="0" noProof="0" dirty="0" err="1">
                <a:ln>
                  <a:noFill/>
                </a:ln>
                <a:solidFill>
                  <a:schemeClr val="bg1"/>
                </a:solidFill>
                <a:effectLst/>
                <a:uLnTx/>
                <a:uFillTx/>
                <a:latin typeface="Century Gothic" panose="020F0302020204030204"/>
                <a:ea typeface="+mn-ea"/>
                <a:cs typeface="+mn-cs"/>
              </a:rPr>
              <a:t>langen</a:t>
            </a:r>
            <a:r>
              <a:rPr kumimoji="0" lang="en-US" sz="2400" b="0"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bg1"/>
                </a:solidFill>
                <a:effectLst/>
                <a:uLnTx/>
                <a:uFillTx/>
                <a:latin typeface="Century Gothic" panose="020F0302020204030204"/>
                <a:ea typeface="+mn-ea"/>
                <a:cs typeface="+mn-cs"/>
              </a:rPr>
              <a:t>Weststrand</a:t>
            </a:r>
            <a:r>
              <a:rPr kumimoji="0" lang="en-US" sz="2400" b="0" i="0"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chemeClr val="bg1"/>
                </a:solidFill>
                <a:effectLst/>
                <a:uLnTx/>
                <a:uFillTx/>
                <a:latin typeface="Century Gothic" panose="020F0302020204030204"/>
                <a:ea typeface="+mn-ea"/>
                <a:cs typeface="+mn-cs"/>
              </a:rPr>
              <a:t>bekannt</a:t>
            </a:r>
            <a:r>
              <a:rPr kumimoji="0" lang="en-US" sz="24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pic>
        <p:nvPicPr>
          <p:cNvPr id="19" name="Picture 18">
            <a:extLst>
              <a:ext uri="{FF2B5EF4-FFF2-40B4-BE49-F238E27FC236}">
                <a16:creationId xmlns:a16="http://schemas.microsoft.com/office/drawing/2014/main" id="{831D7202-94A2-416C-AE13-9836C8F050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3221" y="222749"/>
            <a:ext cx="843379" cy="860782"/>
          </a:xfrm>
          <a:prstGeom prst="rect">
            <a:avLst/>
          </a:prstGeom>
        </p:spPr>
      </p:pic>
      <p:sp>
        <p:nvSpPr>
          <p:cNvPr id="21" name="Speech Bubble: Rectangle with Corners Rounded 20">
            <a:extLst>
              <a:ext uri="{FF2B5EF4-FFF2-40B4-BE49-F238E27FC236}">
                <a16:creationId xmlns:a16="http://schemas.microsoft.com/office/drawing/2014/main" id="{D017A9F5-4619-413B-B6C5-60FADB20E066}"/>
              </a:ext>
            </a:extLst>
          </p:cNvPr>
          <p:cNvSpPr/>
          <p:nvPr/>
        </p:nvSpPr>
        <p:spPr>
          <a:xfrm>
            <a:off x="5918760" y="76201"/>
            <a:ext cx="3521077" cy="860782"/>
          </a:xfrm>
          <a:prstGeom prst="wedgeRoundRectCallout">
            <a:avLst>
              <a:gd name="adj1" fmla="val 72757"/>
              <a:gd name="adj2" fmla="val -3878"/>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B2326E1-A87B-2D46-8B7D-5F8E8817AFDA}"/>
              </a:ext>
            </a:extLst>
          </p:cNvPr>
          <p:cNvSpPr txBox="1"/>
          <p:nvPr/>
        </p:nvSpPr>
        <p:spPr>
          <a:xfrm>
            <a:off x="5918760" y="76201"/>
            <a:ext cx="35210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In der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Karibik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Pazifik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Speech Bubble: Rectangle with Corners Rounded 21">
            <a:extLst>
              <a:ext uri="{FF2B5EF4-FFF2-40B4-BE49-F238E27FC236}">
                <a16:creationId xmlns:a16="http://schemas.microsoft.com/office/drawing/2014/main" id="{5F57031E-93EA-4F4F-BC1D-3D39AAA7D9B1}"/>
              </a:ext>
            </a:extLst>
          </p:cNvPr>
          <p:cNvSpPr/>
          <p:nvPr/>
        </p:nvSpPr>
        <p:spPr>
          <a:xfrm>
            <a:off x="120650" y="2641600"/>
            <a:ext cx="2065900" cy="1574800"/>
          </a:xfrm>
          <a:prstGeom prst="wedgeRoundRectCallou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Note:</a:t>
            </a:r>
            <a:br>
              <a:rPr lang="en-GB" dirty="0">
                <a:solidFill>
                  <a:srgbClr val="115076"/>
                </a:solidFill>
              </a:rPr>
            </a:br>
            <a:r>
              <a:rPr lang="en-GB" b="1" dirty="0">
                <a:solidFill>
                  <a:srgbClr val="115076"/>
                </a:solidFill>
              </a:rPr>
              <a:t>der See </a:t>
            </a:r>
            <a:r>
              <a:rPr lang="en-GB" dirty="0">
                <a:solidFill>
                  <a:srgbClr val="115076"/>
                </a:solidFill>
              </a:rPr>
              <a:t>= lake</a:t>
            </a:r>
            <a:br>
              <a:rPr lang="en-GB" dirty="0">
                <a:solidFill>
                  <a:srgbClr val="115076"/>
                </a:solidFill>
              </a:rPr>
            </a:br>
            <a:r>
              <a:rPr lang="en-GB" b="1" dirty="0">
                <a:solidFill>
                  <a:srgbClr val="115076"/>
                </a:solidFill>
              </a:rPr>
              <a:t>das Meer </a:t>
            </a:r>
            <a:r>
              <a:rPr lang="en-GB" dirty="0">
                <a:solidFill>
                  <a:srgbClr val="115076"/>
                </a:solidFill>
              </a:rPr>
              <a:t>= sea</a:t>
            </a:r>
            <a:br>
              <a:rPr lang="en-GB" dirty="0">
                <a:solidFill>
                  <a:srgbClr val="115076"/>
                </a:solidFill>
              </a:rPr>
            </a:br>
            <a:r>
              <a:rPr lang="en-GB" dirty="0">
                <a:solidFill>
                  <a:srgbClr val="115076"/>
                </a:solidFill>
              </a:rPr>
              <a:t>but …</a:t>
            </a:r>
            <a:br>
              <a:rPr lang="en-GB" dirty="0">
                <a:solidFill>
                  <a:srgbClr val="115076"/>
                </a:solidFill>
              </a:rPr>
            </a:br>
            <a:r>
              <a:rPr lang="en-GB" b="1" dirty="0">
                <a:solidFill>
                  <a:srgbClr val="115076"/>
                </a:solidFill>
              </a:rPr>
              <a:t>die See </a:t>
            </a:r>
            <a:r>
              <a:rPr lang="en-GB" dirty="0">
                <a:solidFill>
                  <a:srgbClr val="115076"/>
                </a:solidFill>
              </a:rPr>
              <a:t>= sea</a:t>
            </a:r>
          </a:p>
        </p:txBody>
      </p:sp>
      <p:sp>
        <p:nvSpPr>
          <p:cNvPr id="23" name="Rectangle: Rounded Corners 22">
            <a:extLst>
              <a:ext uri="{FF2B5EF4-FFF2-40B4-BE49-F238E27FC236}">
                <a16:creationId xmlns:a16="http://schemas.microsoft.com/office/drawing/2014/main" id="{6FC473B4-D3BE-4705-A85F-4699A5ACE6A0}"/>
              </a:ext>
            </a:extLst>
          </p:cNvPr>
          <p:cNvSpPr/>
          <p:nvPr/>
        </p:nvSpPr>
        <p:spPr>
          <a:xfrm>
            <a:off x="1460500" y="3022600"/>
            <a:ext cx="520700" cy="24130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24" name="Rectangle: Rounded Corners 23">
            <a:extLst>
              <a:ext uri="{FF2B5EF4-FFF2-40B4-BE49-F238E27FC236}">
                <a16:creationId xmlns:a16="http://schemas.microsoft.com/office/drawing/2014/main" id="{AB4E2BD0-BBED-40BB-A0BD-67F9964A8D41}"/>
              </a:ext>
            </a:extLst>
          </p:cNvPr>
          <p:cNvSpPr/>
          <p:nvPr/>
        </p:nvSpPr>
        <p:spPr>
          <a:xfrm>
            <a:off x="1574800" y="3292178"/>
            <a:ext cx="520700" cy="24130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25" name="Rectangle: Rounded Corners 24">
            <a:extLst>
              <a:ext uri="{FF2B5EF4-FFF2-40B4-BE49-F238E27FC236}">
                <a16:creationId xmlns:a16="http://schemas.microsoft.com/office/drawing/2014/main" id="{31FFCDC7-AB34-4519-AC8F-93C9492ABE55}"/>
              </a:ext>
            </a:extLst>
          </p:cNvPr>
          <p:cNvSpPr/>
          <p:nvPr/>
        </p:nvSpPr>
        <p:spPr>
          <a:xfrm>
            <a:off x="1485899" y="3850774"/>
            <a:ext cx="520700" cy="24130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26" name="Rectangle: Rounded Corners 25">
            <a:extLst>
              <a:ext uri="{FF2B5EF4-FFF2-40B4-BE49-F238E27FC236}">
                <a16:creationId xmlns:a16="http://schemas.microsoft.com/office/drawing/2014/main" id="{2BB5F8F7-87BA-41A4-8FFA-3793CF49C8BD}"/>
              </a:ext>
            </a:extLst>
          </p:cNvPr>
          <p:cNvSpPr/>
          <p:nvPr/>
        </p:nvSpPr>
        <p:spPr>
          <a:xfrm>
            <a:off x="282574" y="3850774"/>
            <a:ext cx="1023373" cy="241300"/>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 ____</a:t>
            </a:r>
          </a:p>
        </p:txBody>
      </p:sp>
      <p:sp>
        <p:nvSpPr>
          <p:cNvPr id="27" name="Rectangle: Rounded Corners 26">
            <a:extLst>
              <a:ext uri="{FF2B5EF4-FFF2-40B4-BE49-F238E27FC236}">
                <a16:creationId xmlns:a16="http://schemas.microsoft.com/office/drawing/2014/main" id="{77096A32-B9CB-4C46-A2C6-01E35F65084E}"/>
              </a:ext>
            </a:extLst>
          </p:cNvPr>
          <p:cNvSpPr/>
          <p:nvPr/>
        </p:nvSpPr>
        <p:spPr>
          <a:xfrm>
            <a:off x="120650" y="4978400"/>
            <a:ext cx="1339850" cy="322848"/>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02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animBg="1"/>
      <p:bldP spid="23" grpId="0" animBg="1"/>
      <p:bldP spid="23" grpId="1" animBg="1"/>
      <p:bldP spid="24" grpId="0" animBg="1"/>
      <p:bldP spid="24" grpId="1" animBg="1"/>
      <p:bldP spid="25" grpId="0" animBg="1"/>
      <p:bldP spid="25" grpId="1" animBg="1"/>
      <p:bldP spid="26" grpId="0" animBg="1"/>
      <p:bldP spid="26" grpId="1"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983" cy="707849"/>
          </a:xfrm>
        </p:spPr>
        <p:txBody>
          <a:bodyPr>
            <a:normAutofit/>
          </a:bodyPr>
          <a:lstStyle/>
          <a:p>
            <a:r>
              <a:rPr lang="en-GB" sz="3600" b="1" dirty="0" err="1">
                <a:solidFill>
                  <a:schemeClr val="bg1"/>
                </a:solidFill>
              </a:rPr>
              <a:t>Pronomen</a:t>
            </a:r>
            <a:r>
              <a:rPr lang="en-GB" sz="3600" b="1" dirty="0">
                <a:solidFill>
                  <a:schemeClr val="bg1"/>
                </a:solidFill>
              </a:rPr>
              <a:t> - du, Sie, man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CF2FE2D6-5318-4732-9CA4-05F15DA2C579}"/>
              </a:ext>
            </a:extLst>
          </p:cNvPr>
          <p:cNvSpPr txBox="1"/>
          <p:nvPr/>
        </p:nvSpPr>
        <p:spPr>
          <a:xfrm>
            <a:off x="2126896" y="2516403"/>
            <a:ext cx="684879" cy="461665"/>
          </a:xfrm>
          <a:prstGeom prst="rect">
            <a:avLst/>
          </a:prstGeom>
          <a:noFill/>
        </p:spPr>
        <p:txBody>
          <a:bodyPr wrap="square" rtlCol="0">
            <a:spAutoFit/>
          </a:bodyPr>
          <a:lstStyle/>
          <a:p>
            <a:r>
              <a:rPr lang="en-US" sz="2400" b="1" dirty="0">
                <a:solidFill>
                  <a:schemeClr val="accent5">
                    <a:lumMod val="50000"/>
                  </a:schemeClr>
                </a:solidFill>
              </a:rPr>
              <a:t>du</a:t>
            </a:r>
          </a:p>
        </p:txBody>
      </p:sp>
      <p:pic>
        <p:nvPicPr>
          <p:cNvPr id="12" name="Picture 11" descr="A picture containing Teams&#10;&#10;Description automatically generated">
            <a:extLst>
              <a:ext uri="{FF2B5EF4-FFF2-40B4-BE49-F238E27FC236}">
                <a16:creationId xmlns:a16="http://schemas.microsoft.com/office/drawing/2014/main" id="{16EDBD64-42CF-43D2-AE68-D67C8B575F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417" y="2323941"/>
            <a:ext cx="1138479" cy="781560"/>
          </a:xfrm>
          <a:prstGeom prst="rect">
            <a:avLst/>
          </a:prstGeom>
        </p:spPr>
      </p:pic>
      <p:pic>
        <p:nvPicPr>
          <p:cNvPr id="14" name="Picture 13">
            <a:extLst>
              <a:ext uri="{FF2B5EF4-FFF2-40B4-BE49-F238E27FC236}">
                <a16:creationId xmlns:a16="http://schemas.microsoft.com/office/drawing/2014/main" id="{1A1EA2F8-8456-42B3-A51A-EF0D5ABBA6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9121" y="394979"/>
            <a:ext cx="1396862" cy="1425686"/>
          </a:xfrm>
          <a:prstGeom prst="rect">
            <a:avLst/>
          </a:prstGeom>
        </p:spPr>
      </p:pic>
      <p:pic>
        <p:nvPicPr>
          <p:cNvPr id="16" name="Picture 15" descr="A picture containing text, toy, doll, vector graphics&#10;&#10;Description automatically generated">
            <a:extLst>
              <a:ext uri="{FF2B5EF4-FFF2-40B4-BE49-F238E27FC236}">
                <a16:creationId xmlns:a16="http://schemas.microsoft.com/office/drawing/2014/main" id="{1CA04FB2-15E9-437E-A157-51B018A1CD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2850"/>
          <a:stretch/>
        </p:blipFill>
        <p:spPr>
          <a:xfrm>
            <a:off x="-21576" y="1947040"/>
            <a:ext cx="1041081" cy="1221468"/>
          </a:xfrm>
          <a:prstGeom prst="rect">
            <a:avLst/>
          </a:prstGeom>
        </p:spPr>
      </p:pic>
      <p:sp>
        <p:nvSpPr>
          <p:cNvPr id="17" name="Speech Bubble: Rectangle with Corners Rounded 16">
            <a:extLst>
              <a:ext uri="{FF2B5EF4-FFF2-40B4-BE49-F238E27FC236}">
                <a16:creationId xmlns:a16="http://schemas.microsoft.com/office/drawing/2014/main" id="{3E6A4495-6B17-40D6-82B2-08EA9790DBFA}"/>
              </a:ext>
            </a:extLst>
          </p:cNvPr>
          <p:cNvSpPr/>
          <p:nvPr/>
        </p:nvSpPr>
        <p:spPr>
          <a:xfrm>
            <a:off x="126991" y="1224114"/>
            <a:ext cx="8270835" cy="485060"/>
          </a:xfrm>
          <a:prstGeom prst="wedgeRoundRectCallout">
            <a:avLst>
              <a:gd name="adj1" fmla="val 57608"/>
              <a:gd name="adj2" fmla="val -51787"/>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7D76F78-96CE-0B43-AB66-B64A1E76CA07}"/>
              </a:ext>
            </a:extLst>
          </p:cNvPr>
          <p:cNvSpPr txBox="1"/>
          <p:nvPr/>
        </p:nvSpPr>
        <p:spPr>
          <a:xfrm>
            <a:off x="126991" y="1224114"/>
            <a:ext cx="8329375" cy="461665"/>
          </a:xfrm>
          <a:prstGeom prst="rect">
            <a:avLst/>
          </a:prstGeom>
          <a:noFill/>
        </p:spPr>
        <p:txBody>
          <a:bodyPr wrap="square" rtlCol="0">
            <a:spAutoFit/>
          </a:bodyPr>
          <a:lstStyle/>
          <a:p>
            <a:r>
              <a:rPr lang="en-US" sz="2400" dirty="0">
                <a:solidFill>
                  <a:schemeClr val="accent5">
                    <a:lumMod val="50000"/>
                  </a:schemeClr>
                </a:solidFill>
              </a:rPr>
              <a:t>You have already met three words for </a:t>
            </a:r>
            <a:r>
              <a:rPr lang="en-US" sz="2400" i="1" dirty="0">
                <a:solidFill>
                  <a:schemeClr val="accent5">
                    <a:lumMod val="50000"/>
                  </a:schemeClr>
                </a:solidFill>
              </a:rPr>
              <a:t>you</a:t>
            </a:r>
            <a:r>
              <a:rPr lang="en-US" sz="2400" dirty="0">
                <a:solidFill>
                  <a:schemeClr val="accent5">
                    <a:lumMod val="50000"/>
                  </a:schemeClr>
                </a:solidFill>
              </a:rPr>
              <a:t> in German:</a:t>
            </a:r>
          </a:p>
        </p:txBody>
      </p:sp>
      <p:pic>
        <p:nvPicPr>
          <p:cNvPr id="18" name="Picture 17" descr="A picture containing text, book&#10;&#10;Description automatically generated">
            <a:extLst>
              <a:ext uri="{FF2B5EF4-FFF2-40B4-BE49-F238E27FC236}">
                <a16:creationId xmlns:a16="http://schemas.microsoft.com/office/drawing/2014/main" id="{F5665AB3-52AF-47BF-9ECE-CDFA83CC96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4481" y="3053792"/>
            <a:ext cx="632415" cy="781560"/>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4AB55426-8D9D-4F24-9812-533936A58965}"/>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406256">
            <a:off x="958669" y="3444241"/>
            <a:ext cx="565563" cy="622473"/>
          </a:xfrm>
          <a:prstGeom prst="rect">
            <a:avLst/>
          </a:prstGeom>
        </p:spPr>
      </p:pic>
      <p:sp>
        <p:nvSpPr>
          <p:cNvPr id="19" name="TextBox 18">
            <a:extLst>
              <a:ext uri="{FF2B5EF4-FFF2-40B4-BE49-F238E27FC236}">
                <a16:creationId xmlns:a16="http://schemas.microsoft.com/office/drawing/2014/main" id="{D7397578-4914-4137-B9FA-F9AE2864DDBA}"/>
              </a:ext>
            </a:extLst>
          </p:cNvPr>
          <p:cNvSpPr txBox="1"/>
          <p:nvPr/>
        </p:nvSpPr>
        <p:spPr>
          <a:xfrm>
            <a:off x="2126448" y="3322143"/>
            <a:ext cx="684879" cy="461665"/>
          </a:xfrm>
          <a:prstGeom prst="rect">
            <a:avLst/>
          </a:prstGeom>
          <a:noFill/>
        </p:spPr>
        <p:txBody>
          <a:bodyPr wrap="square" rtlCol="0">
            <a:spAutoFit/>
          </a:bodyPr>
          <a:lstStyle/>
          <a:p>
            <a:r>
              <a:rPr lang="en-US" sz="2400" b="1" dirty="0">
                <a:solidFill>
                  <a:schemeClr val="accent5">
                    <a:lumMod val="50000"/>
                  </a:schemeClr>
                </a:solidFill>
              </a:rPr>
              <a:t>Sie</a:t>
            </a:r>
          </a:p>
        </p:txBody>
      </p:sp>
      <p:pic>
        <p:nvPicPr>
          <p:cNvPr id="23" name="Picture 22" descr="A picture containing vector graphics&#10;&#10;Description automatically generated">
            <a:extLst>
              <a:ext uri="{FF2B5EF4-FFF2-40B4-BE49-F238E27FC236}">
                <a16:creationId xmlns:a16="http://schemas.microsoft.com/office/drawing/2014/main" id="{D85F9163-D93F-427F-82B3-9E0C4F6718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7523" y="4160446"/>
            <a:ext cx="1000093" cy="686730"/>
          </a:xfrm>
          <a:prstGeom prst="rect">
            <a:avLst/>
          </a:prstGeom>
        </p:spPr>
      </p:pic>
      <p:sp>
        <p:nvSpPr>
          <p:cNvPr id="26" name="TextBox 25">
            <a:extLst>
              <a:ext uri="{FF2B5EF4-FFF2-40B4-BE49-F238E27FC236}">
                <a16:creationId xmlns:a16="http://schemas.microsoft.com/office/drawing/2014/main" id="{3F309B9F-7C72-4724-876A-454CA165C6F2}"/>
              </a:ext>
            </a:extLst>
          </p:cNvPr>
          <p:cNvSpPr txBox="1"/>
          <p:nvPr/>
        </p:nvSpPr>
        <p:spPr>
          <a:xfrm>
            <a:off x="2124793" y="4181512"/>
            <a:ext cx="873720" cy="461665"/>
          </a:xfrm>
          <a:prstGeom prst="rect">
            <a:avLst/>
          </a:prstGeom>
          <a:noFill/>
        </p:spPr>
        <p:txBody>
          <a:bodyPr wrap="square" rtlCol="0">
            <a:spAutoFit/>
          </a:bodyPr>
          <a:lstStyle/>
          <a:p>
            <a:r>
              <a:rPr lang="en-US" sz="2400" b="1" dirty="0">
                <a:solidFill>
                  <a:schemeClr val="accent5">
                    <a:lumMod val="50000"/>
                  </a:schemeClr>
                </a:solidFill>
              </a:rPr>
              <a:t>man</a:t>
            </a:r>
          </a:p>
        </p:txBody>
      </p:sp>
      <p:sp>
        <p:nvSpPr>
          <p:cNvPr id="27" name="Speech Bubble: Rectangle with Corners Rounded 26">
            <a:extLst>
              <a:ext uri="{FF2B5EF4-FFF2-40B4-BE49-F238E27FC236}">
                <a16:creationId xmlns:a16="http://schemas.microsoft.com/office/drawing/2014/main" id="{53244A0C-1308-4911-B5EE-11CD31AEC636}"/>
              </a:ext>
            </a:extLst>
          </p:cNvPr>
          <p:cNvSpPr/>
          <p:nvPr/>
        </p:nvSpPr>
        <p:spPr>
          <a:xfrm>
            <a:off x="1027719" y="1938948"/>
            <a:ext cx="757868" cy="383504"/>
          </a:xfrm>
          <a:prstGeom prst="wedgeRoundRectCallout">
            <a:avLst>
              <a:gd name="adj1" fmla="val -73452"/>
              <a:gd name="adj2" fmla="val 38372"/>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rgbClr val="115076"/>
                </a:solidFill>
              </a:rPr>
              <a:t>Ja</a:t>
            </a:r>
            <a:r>
              <a:rPr lang="en-GB" dirty="0">
                <a:solidFill>
                  <a:srgbClr val="115076"/>
                </a:solidFill>
              </a:rPr>
              <a:t>!</a:t>
            </a:r>
          </a:p>
        </p:txBody>
      </p:sp>
      <p:sp>
        <p:nvSpPr>
          <p:cNvPr id="28" name="Speech Bubble: Rectangle with Corners Rounded 27">
            <a:extLst>
              <a:ext uri="{FF2B5EF4-FFF2-40B4-BE49-F238E27FC236}">
                <a16:creationId xmlns:a16="http://schemas.microsoft.com/office/drawing/2014/main" id="{72243FFD-CA0C-4ABD-8DED-EFC2CFBCC34B}"/>
              </a:ext>
            </a:extLst>
          </p:cNvPr>
          <p:cNvSpPr/>
          <p:nvPr/>
        </p:nvSpPr>
        <p:spPr>
          <a:xfrm>
            <a:off x="3044448" y="2514914"/>
            <a:ext cx="4098473" cy="383504"/>
          </a:xfrm>
          <a:prstGeom prst="wedgeRoundRectCallout">
            <a:avLst>
              <a:gd name="adj1" fmla="val -63535"/>
              <a:gd name="adj2" fmla="val -30739"/>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Du </a:t>
            </a:r>
            <a:r>
              <a:rPr lang="en-GB" sz="2000" b="1" dirty="0">
                <a:solidFill>
                  <a:srgbClr val="115076"/>
                </a:solidFill>
              </a:rPr>
              <a:t>hast</a:t>
            </a:r>
            <a:r>
              <a:rPr lang="en-GB" sz="2000" dirty="0">
                <a:solidFill>
                  <a:srgbClr val="115076"/>
                </a:solidFill>
              </a:rPr>
              <a:t> </a:t>
            </a:r>
            <a:r>
              <a:rPr lang="en-GB" sz="2000" dirty="0" err="1">
                <a:solidFill>
                  <a:srgbClr val="115076"/>
                </a:solidFill>
              </a:rPr>
              <a:t>mir</a:t>
            </a:r>
            <a:r>
              <a:rPr lang="en-GB" sz="2000" dirty="0">
                <a:solidFill>
                  <a:srgbClr val="115076"/>
                </a:solidFill>
              </a:rPr>
              <a:t> </a:t>
            </a:r>
            <a:r>
              <a:rPr lang="en-GB" sz="2000" dirty="0" err="1">
                <a:solidFill>
                  <a:srgbClr val="115076"/>
                </a:solidFill>
              </a:rPr>
              <a:t>sehr</a:t>
            </a:r>
            <a:r>
              <a:rPr lang="en-GB" sz="2000" dirty="0">
                <a:solidFill>
                  <a:srgbClr val="115076"/>
                </a:solidFill>
              </a:rPr>
              <a:t> </a:t>
            </a:r>
            <a:r>
              <a:rPr lang="en-GB" sz="2000" dirty="0" err="1">
                <a:solidFill>
                  <a:srgbClr val="115076"/>
                </a:solidFill>
              </a:rPr>
              <a:t>geholfen</a:t>
            </a:r>
            <a:r>
              <a:rPr lang="en-GB" sz="2000" dirty="0">
                <a:solidFill>
                  <a:srgbClr val="115076"/>
                </a:solidFill>
              </a:rPr>
              <a:t>, Mia!</a:t>
            </a:r>
          </a:p>
        </p:txBody>
      </p:sp>
      <p:sp>
        <p:nvSpPr>
          <p:cNvPr id="29" name="Speech Bubble: Rectangle with Corners Rounded 28">
            <a:extLst>
              <a:ext uri="{FF2B5EF4-FFF2-40B4-BE49-F238E27FC236}">
                <a16:creationId xmlns:a16="http://schemas.microsoft.com/office/drawing/2014/main" id="{C3C4054F-899D-4124-921A-B6F962951FBA}"/>
              </a:ext>
            </a:extLst>
          </p:cNvPr>
          <p:cNvSpPr/>
          <p:nvPr/>
        </p:nvSpPr>
        <p:spPr>
          <a:xfrm>
            <a:off x="7577661" y="2418274"/>
            <a:ext cx="3286513" cy="592893"/>
          </a:xfrm>
          <a:prstGeom prst="wedgeRoundRectCallout">
            <a:avLst>
              <a:gd name="adj1" fmla="val -58712"/>
              <a:gd name="adj2" fmla="val -36908"/>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Du </a:t>
            </a:r>
            <a:r>
              <a:rPr lang="en-GB" sz="2000" b="1" dirty="0" err="1">
                <a:solidFill>
                  <a:srgbClr val="115076"/>
                </a:solidFill>
              </a:rPr>
              <a:t>bist</a:t>
            </a:r>
            <a:r>
              <a:rPr lang="en-GB" sz="2000" dirty="0">
                <a:solidFill>
                  <a:srgbClr val="115076"/>
                </a:solidFill>
              </a:rPr>
              <a:t> </a:t>
            </a:r>
            <a:r>
              <a:rPr lang="en-GB" sz="2000" dirty="0" err="1">
                <a:solidFill>
                  <a:srgbClr val="115076"/>
                </a:solidFill>
              </a:rPr>
              <a:t>noch</a:t>
            </a:r>
            <a:r>
              <a:rPr lang="en-GB" sz="2000" dirty="0">
                <a:solidFill>
                  <a:srgbClr val="115076"/>
                </a:solidFill>
              </a:rPr>
              <a:t> </a:t>
            </a:r>
            <a:r>
              <a:rPr lang="en-GB" sz="2000" dirty="0" err="1">
                <a:solidFill>
                  <a:srgbClr val="115076"/>
                </a:solidFill>
              </a:rPr>
              <a:t>nicht</a:t>
            </a:r>
            <a:r>
              <a:rPr lang="en-GB" sz="2000" dirty="0">
                <a:solidFill>
                  <a:srgbClr val="115076"/>
                </a:solidFill>
              </a:rPr>
              <a:t> </a:t>
            </a:r>
            <a:r>
              <a:rPr lang="en-GB" sz="2000" dirty="0" err="1">
                <a:solidFill>
                  <a:srgbClr val="115076"/>
                </a:solidFill>
              </a:rPr>
              <a:t>nach</a:t>
            </a:r>
            <a:r>
              <a:rPr lang="en-GB" sz="2000" dirty="0">
                <a:solidFill>
                  <a:srgbClr val="115076"/>
                </a:solidFill>
              </a:rPr>
              <a:t> </a:t>
            </a:r>
            <a:r>
              <a:rPr lang="en-GB" sz="2000" dirty="0" err="1">
                <a:solidFill>
                  <a:srgbClr val="115076"/>
                </a:solidFill>
              </a:rPr>
              <a:t>Schottland</a:t>
            </a:r>
            <a:r>
              <a:rPr lang="en-GB" sz="2000" dirty="0">
                <a:solidFill>
                  <a:srgbClr val="115076"/>
                </a:solidFill>
              </a:rPr>
              <a:t> </a:t>
            </a:r>
            <a:r>
              <a:rPr lang="en-GB" sz="2000" dirty="0" err="1">
                <a:solidFill>
                  <a:srgbClr val="115076"/>
                </a:solidFill>
              </a:rPr>
              <a:t>gefahren</a:t>
            </a:r>
            <a:r>
              <a:rPr lang="en-GB" sz="2000" dirty="0">
                <a:solidFill>
                  <a:srgbClr val="115076"/>
                </a:solidFill>
              </a:rPr>
              <a:t>. </a:t>
            </a:r>
            <a:r>
              <a:rPr lang="en-GB" sz="2000" dirty="0">
                <a:solidFill>
                  <a:srgbClr val="115076"/>
                </a:solidFill>
                <a:sym typeface="Wingdings" panose="05000000000000000000" pitchFamily="2" charset="2"/>
              </a:rPr>
              <a:t></a:t>
            </a:r>
            <a:endParaRPr lang="en-GB" sz="2000" dirty="0">
              <a:solidFill>
                <a:srgbClr val="115076"/>
              </a:solidFill>
            </a:endParaRPr>
          </a:p>
        </p:txBody>
      </p:sp>
      <p:sp>
        <p:nvSpPr>
          <p:cNvPr id="30" name="Speech Bubble: Rectangle with Corners Rounded 29">
            <a:extLst>
              <a:ext uri="{FF2B5EF4-FFF2-40B4-BE49-F238E27FC236}">
                <a16:creationId xmlns:a16="http://schemas.microsoft.com/office/drawing/2014/main" id="{2F924C46-21C6-4BB8-B7D0-63A352925DE8}"/>
              </a:ext>
            </a:extLst>
          </p:cNvPr>
          <p:cNvSpPr/>
          <p:nvPr/>
        </p:nvSpPr>
        <p:spPr>
          <a:xfrm>
            <a:off x="3044448" y="3173620"/>
            <a:ext cx="4080763" cy="617370"/>
          </a:xfrm>
          <a:prstGeom prst="wedgeRoundRectCallout">
            <a:avLst>
              <a:gd name="adj1" fmla="val -63535"/>
              <a:gd name="adj2" fmla="val -30739"/>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Frau Meyer, Sie </a:t>
            </a:r>
            <a:r>
              <a:rPr lang="en-GB" sz="2000" b="1" dirty="0" err="1">
                <a:solidFill>
                  <a:srgbClr val="115076"/>
                </a:solidFill>
              </a:rPr>
              <a:t>haben</a:t>
            </a:r>
            <a:r>
              <a:rPr lang="en-GB" sz="2000" dirty="0">
                <a:solidFill>
                  <a:srgbClr val="115076"/>
                </a:solidFill>
              </a:rPr>
              <a:t> </a:t>
            </a:r>
            <a:r>
              <a:rPr lang="en-GB" sz="2000" dirty="0" err="1">
                <a:solidFill>
                  <a:srgbClr val="115076"/>
                </a:solidFill>
              </a:rPr>
              <a:t>auch</a:t>
            </a:r>
            <a:r>
              <a:rPr lang="en-GB" sz="2000" dirty="0">
                <a:solidFill>
                  <a:srgbClr val="115076"/>
                </a:solidFill>
              </a:rPr>
              <a:t> </a:t>
            </a:r>
            <a:r>
              <a:rPr lang="en-GB" sz="2000" dirty="0" err="1">
                <a:solidFill>
                  <a:srgbClr val="115076"/>
                </a:solidFill>
              </a:rPr>
              <a:t>viel</a:t>
            </a:r>
            <a:r>
              <a:rPr lang="en-GB" sz="2000" dirty="0">
                <a:solidFill>
                  <a:srgbClr val="115076"/>
                </a:solidFill>
              </a:rPr>
              <a:t> </a:t>
            </a:r>
            <a:r>
              <a:rPr lang="en-GB" sz="2000" dirty="0" err="1">
                <a:solidFill>
                  <a:srgbClr val="115076"/>
                </a:solidFill>
              </a:rPr>
              <a:t>für</a:t>
            </a:r>
            <a:r>
              <a:rPr lang="en-GB" sz="2000" dirty="0">
                <a:solidFill>
                  <a:srgbClr val="115076"/>
                </a:solidFill>
              </a:rPr>
              <a:t> </a:t>
            </a:r>
            <a:r>
              <a:rPr lang="en-GB" sz="2000" dirty="0" err="1">
                <a:solidFill>
                  <a:srgbClr val="115076"/>
                </a:solidFill>
              </a:rPr>
              <a:t>mich</a:t>
            </a:r>
            <a:r>
              <a:rPr lang="en-GB" sz="2000" dirty="0">
                <a:solidFill>
                  <a:srgbClr val="115076"/>
                </a:solidFill>
              </a:rPr>
              <a:t> </a:t>
            </a:r>
            <a:r>
              <a:rPr lang="en-GB" sz="2000" dirty="0" err="1">
                <a:solidFill>
                  <a:srgbClr val="115076"/>
                </a:solidFill>
              </a:rPr>
              <a:t>gemacht</a:t>
            </a:r>
            <a:r>
              <a:rPr lang="en-GB" sz="2000" dirty="0">
                <a:solidFill>
                  <a:srgbClr val="115076"/>
                </a:solidFill>
              </a:rPr>
              <a:t>!</a:t>
            </a:r>
          </a:p>
        </p:txBody>
      </p:sp>
      <p:sp>
        <p:nvSpPr>
          <p:cNvPr id="31" name="Speech Bubble: Rectangle with Corners Rounded 30">
            <a:extLst>
              <a:ext uri="{FF2B5EF4-FFF2-40B4-BE49-F238E27FC236}">
                <a16:creationId xmlns:a16="http://schemas.microsoft.com/office/drawing/2014/main" id="{6A0CCF2A-4F87-4401-B204-ABF902834D7C}"/>
              </a:ext>
            </a:extLst>
          </p:cNvPr>
          <p:cNvSpPr/>
          <p:nvPr/>
        </p:nvSpPr>
        <p:spPr>
          <a:xfrm>
            <a:off x="3035653" y="4048159"/>
            <a:ext cx="4080763" cy="617370"/>
          </a:xfrm>
          <a:prstGeom prst="wedgeRoundRectCallout">
            <a:avLst>
              <a:gd name="adj1" fmla="val -63535"/>
              <a:gd name="adj2" fmla="val -30739"/>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Man </a:t>
            </a:r>
            <a:r>
              <a:rPr lang="en-GB" sz="2000" b="1" dirty="0">
                <a:solidFill>
                  <a:srgbClr val="115076"/>
                </a:solidFill>
              </a:rPr>
              <a:t>hat</a:t>
            </a:r>
            <a:r>
              <a:rPr lang="en-GB" sz="2000" dirty="0">
                <a:solidFill>
                  <a:srgbClr val="115076"/>
                </a:solidFill>
              </a:rPr>
              <a:t> dieses </a:t>
            </a:r>
            <a:r>
              <a:rPr lang="en-GB" sz="2000" dirty="0" err="1">
                <a:solidFill>
                  <a:srgbClr val="115076"/>
                </a:solidFill>
              </a:rPr>
              <a:t>Jahr</a:t>
            </a:r>
            <a:r>
              <a:rPr lang="en-GB" sz="2000" dirty="0">
                <a:solidFill>
                  <a:srgbClr val="115076"/>
                </a:solidFill>
              </a:rPr>
              <a:t> </a:t>
            </a:r>
            <a:r>
              <a:rPr lang="en-GB" sz="2000" dirty="0" err="1">
                <a:solidFill>
                  <a:srgbClr val="115076"/>
                </a:solidFill>
              </a:rPr>
              <a:t>viel</a:t>
            </a:r>
            <a:r>
              <a:rPr lang="en-GB" sz="2000" dirty="0">
                <a:solidFill>
                  <a:srgbClr val="115076"/>
                </a:solidFill>
              </a:rPr>
              <a:t> Wind auf Sylt </a:t>
            </a:r>
            <a:r>
              <a:rPr lang="en-GB" sz="2000" dirty="0" err="1">
                <a:solidFill>
                  <a:srgbClr val="115076"/>
                </a:solidFill>
              </a:rPr>
              <a:t>erlebt</a:t>
            </a:r>
            <a:r>
              <a:rPr lang="en-GB" sz="2000" dirty="0">
                <a:solidFill>
                  <a:srgbClr val="115076"/>
                </a:solidFill>
              </a:rPr>
              <a:t>! </a:t>
            </a:r>
          </a:p>
        </p:txBody>
      </p:sp>
      <p:sp>
        <p:nvSpPr>
          <p:cNvPr id="32" name="Speech Bubble: Rectangle with Corners Rounded 31">
            <a:extLst>
              <a:ext uri="{FF2B5EF4-FFF2-40B4-BE49-F238E27FC236}">
                <a16:creationId xmlns:a16="http://schemas.microsoft.com/office/drawing/2014/main" id="{944B3893-1B72-4C14-B506-27E561F31D89}"/>
              </a:ext>
            </a:extLst>
          </p:cNvPr>
          <p:cNvSpPr/>
          <p:nvPr/>
        </p:nvSpPr>
        <p:spPr>
          <a:xfrm>
            <a:off x="7577661" y="3185529"/>
            <a:ext cx="3184579" cy="592893"/>
          </a:xfrm>
          <a:prstGeom prst="wedgeRoundRectCallout">
            <a:avLst>
              <a:gd name="adj1" fmla="val -59475"/>
              <a:gd name="adj2" fmla="val -37444"/>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Sie </a:t>
            </a:r>
            <a:r>
              <a:rPr lang="en-GB" sz="2000" b="1" dirty="0" err="1">
                <a:solidFill>
                  <a:srgbClr val="115076"/>
                </a:solidFill>
              </a:rPr>
              <a:t>sind</a:t>
            </a:r>
            <a:r>
              <a:rPr lang="en-GB" sz="2000" dirty="0">
                <a:solidFill>
                  <a:srgbClr val="115076"/>
                </a:solidFill>
              </a:rPr>
              <a:t> </a:t>
            </a:r>
            <a:r>
              <a:rPr lang="en-GB" sz="2000" dirty="0" err="1">
                <a:solidFill>
                  <a:srgbClr val="115076"/>
                </a:solidFill>
              </a:rPr>
              <a:t>schon</a:t>
            </a:r>
            <a:r>
              <a:rPr lang="en-GB" sz="2000" dirty="0">
                <a:solidFill>
                  <a:srgbClr val="115076"/>
                </a:solidFill>
              </a:rPr>
              <a:t> </a:t>
            </a:r>
            <a:r>
              <a:rPr lang="en-GB" sz="2000" dirty="0" err="1">
                <a:solidFill>
                  <a:srgbClr val="115076"/>
                </a:solidFill>
              </a:rPr>
              <a:t>nach</a:t>
            </a:r>
            <a:r>
              <a:rPr lang="en-GB" sz="2000" dirty="0">
                <a:solidFill>
                  <a:srgbClr val="115076"/>
                </a:solidFill>
              </a:rPr>
              <a:t> Sylt </a:t>
            </a:r>
            <a:r>
              <a:rPr lang="en-GB" sz="2000" dirty="0" err="1">
                <a:solidFill>
                  <a:srgbClr val="115076"/>
                </a:solidFill>
              </a:rPr>
              <a:t>gefahren</a:t>
            </a:r>
            <a:r>
              <a:rPr lang="en-GB" sz="2000" dirty="0">
                <a:solidFill>
                  <a:srgbClr val="115076"/>
                </a:solidFill>
              </a:rPr>
              <a:t>, </a:t>
            </a:r>
            <a:r>
              <a:rPr lang="en-GB" sz="2000" dirty="0" err="1">
                <a:solidFill>
                  <a:srgbClr val="115076"/>
                </a:solidFill>
              </a:rPr>
              <a:t>nicht</a:t>
            </a:r>
            <a:r>
              <a:rPr lang="en-GB" sz="2000" dirty="0">
                <a:solidFill>
                  <a:srgbClr val="115076"/>
                </a:solidFill>
              </a:rPr>
              <a:t> </a:t>
            </a:r>
            <a:r>
              <a:rPr lang="en-GB" sz="2000" dirty="0" err="1">
                <a:solidFill>
                  <a:srgbClr val="115076"/>
                </a:solidFill>
              </a:rPr>
              <a:t>wahr</a:t>
            </a:r>
            <a:r>
              <a:rPr lang="en-GB" sz="2000" dirty="0">
                <a:solidFill>
                  <a:srgbClr val="115076"/>
                </a:solidFill>
              </a:rPr>
              <a:t>?</a:t>
            </a:r>
          </a:p>
        </p:txBody>
      </p:sp>
      <p:sp>
        <p:nvSpPr>
          <p:cNvPr id="33" name="Speech Bubble: Rectangle with Corners Rounded 32">
            <a:extLst>
              <a:ext uri="{FF2B5EF4-FFF2-40B4-BE49-F238E27FC236}">
                <a16:creationId xmlns:a16="http://schemas.microsoft.com/office/drawing/2014/main" id="{857956E4-DFCC-4035-99D5-EB4324BFD26C}"/>
              </a:ext>
            </a:extLst>
          </p:cNvPr>
          <p:cNvSpPr/>
          <p:nvPr/>
        </p:nvSpPr>
        <p:spPr>
          <a:xfrm>
            <a:off x="7473901" y="4040355"/>
            <a:ext cx="4483427" cy="617370"/>
          </a:xfrm>
          <a:prstGeom prst="wedgeRoundRectCallout">
            <a:avLst>
              <a:gd name="adj1" fmla="val -55567"/>
              <a:gd name="adj2" fmla="val -35548"/>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Man </a:t>
            </a:r>
            <a:r>
              <a:rPr lang="en-GB" sz="2000" b="1" dirty="0" err="1">
                <a:solidFill>
                  <a:srgbClr val="115076"/>
                </a:solidFill>
              </a:rPr>
              <a:t>ist</a:t>
            </a:r>
            <a:r>
              <a:rPr lang="en-GB" sz="2000" dirty="0">
                <a:solidFill>
                  <a:srgbClr val="115076"/>
                </a:solidFill>
              </a:rPr>
              <a:t> </a:t>
            </a:r>
            <a:r>
              <a:rPr lang="en-GB" sz="2000" dirty="0" err="1">
                <a:solidFill>
                  <a:srgbClr val="115076"/>
                </a:solidFill>
              </a:rPr>
              <a:t>diesen</a:t>
            </a:r>
            <a:r>
              <a:rPr lang="en-GB" sz="2000" dirty="0">
                <a:solidFill>
                  <a:srgbClr val="115076"/>
                </a:solidFill>
              </a:rPr>
              <a:t> Sommer </a:t>
            </a:r>
            <a:r>
              <a:rPr lang="en-GB" sz="2000" dirty="0" err="1">
                <a:solidFill>
                  <a:srgbClr val="115076"/>
                </a:solidFill>
              </a:rPr>
              <a:t>nicht</a:t>
            </a:r>
            <a:r>
              <a:rPr lang="en-GB" sz="2000" dirty="0">
                <a:solidFill>
                  <a:srgbClr val="115076"/>
                </a:solidFill>
              </a:rPr>
              <a:t> so oft an den Strand </a:t>
            </a:r>
            <a:r>
              <a:rPr lang="en-GB" sz="2000" dirty="0" err="1">
                <a:solidFill>
                  <a:srgbClr val="115076"/>
                </a:solidFill>
              </a:rPr>
              <a:t>gegangen</a:t>
            </a:r>
            <a:r>
              <a:rPr lang="en-GB" sz="2000" dirty="0">
                <a:solidFill>
                  <a:srgbClr val="115076"/>
                </a:solidFill>
              </a:rPr>
              <a:t>. </a:t>
            </a:r>
          </a:p>
        </p:txBody>
      </p:sp>
      <p:sp>
        <p:nvSpPr>
          <p:cNvPr id="34" name="Rectangle: Rounded Corners 33">
            <a:extLst>
              <a:ext uri="{FF2B5EF4-FFF2-40B4-BE49-F238E27FC236}">
                <a16:creationId xmlns:a16="http://schemas.microsoft.com/office/drawing/2014/main" id="{A5B82E72-01BC-467E-9785-738BE33349E0}"/>
              </a:ext>
            </a:extLst>
          </p:cNvPr>
          <p:cNvSpPr/>
          <p:nvPr/>
        </p:nvSpPr>
        <p:spPr>
          <a:xfrm>
            <a:off x="3368859" y="1898291"/>
            <a:ext cx="3362530" cy="391755"/>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Perfect tense with </a:t>
            </a:r>
            <a:r>
              <a:rPr lang="en-GB" sz="2000" b="1" dirty="0" err="1">
                <a:solidFill>
                  <a:srgbClr val="115076"/>
                </a:solidFill>
              </a:rPr>
              <a:t>haben</a:t>
            </a:r>
            <a:endParaRPr lang="en-GB" sz="2000" b="1" dirty="0">
              <a:solidFill>
                <a:srgbClr val="115076"/>
              </a:solidFill>
            </a:endParaRPr>
          </a:p>
        </p:txBody>
      </p:sp>
      <p:sp>
        <p:nvSpPr>
          <p:cNvPr id="35" name="Rectangle: Rounded Corners 34">
            <a:extLst>
              <a:ext uri="{FF2B5EF4-FFF2-40B4-BE49-F238E27FC236}">
                <a16:creationId xmlns:a16="http://schemas.microsoft.com/office/drawing/2014/main" id="{A89427D0-B7C0-4BBE-998B-1E456EB6A46A}"/>
              </a:ext>
            </a:extLst>
          </p:cNvPr>
          <p:cNvSpPr/>
          <p:nvPr/>
        </p:nvSpPr>
        <p:spPr>
          <a:xfrm>
            <a:off x="7658201" y="1897532"/>
            <a:ext cx="2978701" cy="391755"/>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Perfect tense with </a:t>
            </a:r>
            <a:r>
              <a:rPr lang="en-GB" sz="2000" b="1" dirty="0">
                <a:solidFill>
                  <a:srgbClr val="115076"/>
                </a:solidFill>
              </a:rPr>
              <a:t>sein</a:t>
            </a:r>
          </a:p>
        </p:txBody>
      </p:sp>
      <p:sp>
        <p:nvSpPr>
          <p:cNvPr id="36" name="Speech Bubble: Rectangle with Corners Rounded 35">
            <a:extLst>
              <a:ext uri="{FF2B5EF4-FFF2-40B4-BE49-F238E27FC236}">
                <a16:creationId xmlns:a16="http://schemas.microsoft.com/office/drawing/2014/main" id="{37B41421-DD8D-4E26-BC9A-4957CAC91194}"/>
              </a:ext>
            </a:extLst>
          </p:cNvPr>
          <p:cNvSpPr/>
          <p:nvPr/>
        </p:nvSpPr>
        <p:spPr>
          <a:xfrm>
            <a:off x="126991" y="5152460"/>
            <a:ext cx="4639830" cy="1103686"/>
          </a:xfrm>
          <a:prstGeom prst="wedgeRoundRectCallout">
            <a:avLst>
              <a:gd name="adj1" fmla="val -13567"/>
              <a:gd name="adj2" fmla="val -6742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Remember!</a:t>
            </a:r>
            <a:r>
              <a:rPr lang="en-GB" sz="2000" b="1" dirty="0"/>
              <a:t/>
            </a:r>
            <a:br>
              <a:rPr lang="en-GB" sz="2000" b="1" dirty="0"/>
            </a:br>
            <a:r>
              <a:rPr lang="en-GB" sz="2000" b="1" dirty="0"/>
              <a:t>der Mann </a:t>
            </a:r>
            <a:r>
              <a:rPr lang="en-GB" sz="2000" dirty="0"/>
              <a:t>= man</a:t>
            </a:r>
            <a:br>
              <a:rPr lang="en-GB" sz="2000" dirty="0"/>
            </a:br>
            <a:r>
              <a:rPr lang="en-GB" sz="2000" b="1" dirty="0" err="1"/>
              <a:t>man</a:t>
            </a:r>
            <a:r>
              <a:rPr lang="en-GB" sz="2000" dirty="0"/>
              <a:t> = one, you, people in general</a:t>
            </a:r>
          </a:p>
        </p:txBody>
      </p:sp>
      <p:pic>
        <p:nvPicPr>
          <p:cNvPr id="25" name="Picture 24" descr="Icon&#10;&#10;Description automatically generated">
            <a:extLst>
              <a:ext uri="{FF2B5EF4-FFF2-40B4-BE49-F238E27FC236}">
                <a16:creationId xmlns:a16="http://schemas.microsoft.com/office/drawing/2014/main" id="{03827A14-12B7-4CDB-8118-9BD7A931A889}"/>
              </a:ext>
            </a:extLst>
          </p:cNvPr>
          <p:cNvPicPr>
            <a:picLocks noChangeAspect="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468887" y="5300870"/>
            <a:ext cx="312590" cy="623096"/>
          </a:xfrm>
          <a:prstGeom prst="rect">
            <a:avLst/>
          </a:prstGeom>
        </p:spPr>
      </p:pic>
      <p:sp>
        <p:nvSpPr>
          <p:cNvPr id="37" name="Speech Bubble: Rectangle with Corners Rounded 36">
            <a:extLst>
              <a:ext uri="{FF2B5EF4-FFF2-40B4-BE49-F238E27FC236}">
                <a16:creationId xmlns:a16="http://schemas.microsoft.com/office/drawing/2014/main" id="{CC46F2E7-6B3D-4149-A207-B90D5BA7AF18}"/>
              </a:ext>
            </a:extLst>
          </p:cNvPr>
          <p:cNvSpPr/>
          <p:nvPr/>
        </p:nvSpPr>
        <p:spPr>
          <a:xfrm>
            <a:off x="4985939" y="5330191"/>
            <a:ext cx="6823774" cy="707886"/>
          </a:xfrm>
          <a:prstGeom prst="wedgeRoundRectCallout">
            <a:avLst>
              <a:gd name="adj1" fmla="val -26289"/>
              <a:gd name="adj2" fmla="val -100964"/>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D755636E-8EE8-493A-AB9F-3DFEFE0DC5CF}"/>
              </a:ext>
            </a:extLst>
          </p:cNvPr>
          <p:cNvSpPr txBox="1"/>
          <p:nvPr/>
        </p:nvSpPr>
        <p:spPr>
          <a:xfrm>
            <a:off x="4943284" y="5368806"/>
            <a:ext cx="6866429" cy="707886"/>
          </a:xfrm>
          <a:prstGeom prst="rect">
            <a:avLst/>
          </a:prstGeom>
          <a:noFill/>
        </p:spPr>
        <p:txBody>
          <a:bodyPr wrap="square" rtlCol="0">
            <a:spAutoFit/>
          </a:bodyPr>
          <a:lstStyle/>
          <a:p>
            <a:r>
              <a:rPr lang="en-US" sz="2000" b="1" dirty="0">
                <a:solidFill>
                  <a:schemeClr val="accent5">
                    <a:lumMod val="50000"/>
                  </a:schemeClr>
                </a:solidFill>
              </a:rPr>
              <a:t>Man</a:t>
            </a:r>
            <a:r>
              <a:rPr lang="en-US" sz="2000" dirty="0">
                <a:solidFill>
                  <a:schemeClr val="accent5">
                    <a:lumMod val="50000"/>
                  </a:schemeClr>
                </a:solidFill>
              </a:rPr>
              <a:t> is always singular, even when it means </a:t>
            </a:r>
            <a:r>
              <a:rPr lang="en-US" sz="2000" i="1" dirty="0">
                <a:solidFill>
                  <a:schemeClr val="accent5">
                    <a:lumMod val="50000"/>
                  </a:schemeClr>
                </a:solidFill>
              </a:rPr>
              <a:t>people</a:t>
            </a:r>
            <a:r>
              <a:rPr lang="en-US" sz="2000" dirty="0">
                <a:solidFill>
                  <a:schemeClr val="accent5">
                    <a:lumMod val="50000"/>
                  </a:schemeClr>
                </a:solidFill>
              </a:rPr>
              <a:t>.</a:t>
            </a:r>
            <a:br>
              <a:rPr lang="en-US" sz="2000" dirty="0">
                <a:solidFill>
                  <a:schemeClr val="accent5">
                    <a:lumMod val="50000"/>
                  </a:schemeClr>
                </a:solidFill>
              </a:rPr>
            </a:br>
            <a:r>
              <a:rPr lang="en-US" sz="2000" dirty="0">
                <a:solidFill>
                  <a:schemeClr val="accent5">
                    <a:lumMod val="50000"/>
                  </a:schemeClr>
                </a:solidFill>
              </a:rPr>
              <a:t>Use it with the same verb form as </a:t>
            </a:r>
            <a:r>
              <a:rPr lang="en-US" sz="2000" i="1" dirty="0" err="1">
                <a:solidFill>
                  <a:schemeClr val="accent5">
                    <a:lumMod val="50000"/>
                  </a:schemeClr>
                </a:solidFill>
              </a:rPr>
              <a:t>er</a:t>
            </a:r>
            <a:r>
              <a:rPr lang="en-US" sz="2000" i="1" dirty="0">
                <a:solidFill>
                  <a:schemeClr val="accent5">
                    <a:lumMod val="50000"/>
                  </a:schemeClr>
                </a:solidFill>
              </a:rPr>
              <a:t>, </a:t>
            </a:r>
            <a:r>
              <a:rPr lang="en-US" sz="2000" i="1" dirty="0" err="1">
                <a:solidFill>
                  <a:schemeClr val="accent5">
                    <a:lumMod val="50000"/>
                  </a:schemeClr>
                </a:solidFill>
              </a:rPr>
              <a:t>sie</a:t>
            </a:r>
            <a:r>
              <a:rPr lang="en-US" sz="2000" i="1" dirty="0">
                <a:solidFill>
                  <a:schemeClr val="accent5">
                    <a:lumMod val="50000"/>
                  </a:schemeClr>
                </a:solidFill>
              </a:rPr>
              <a:t>, es</a:t>
            </a:r>
            <a:r>
              <a:rPr lang="en-US" sz="2000" dirty="0">
                <a:solidFill>
                  <a:schemeClr val="accent5">
                    <a:lumMod val="50000"/>
                  </a:schemeClr>
                </a:solidFill>
              </a:rPr>
              <a:t>.</a:t>
            </a:r>
          </a:p>
        </p:txBody>
      </p:sp>
      <p:sp>
        <p:nvSpPr>
          <p:cNvPr id="39" name="Rectangle: Rounded Corners 38">
            <a:extLst>
              <a:ext uri="{FF2B5EF4-FFF2-40B4-BE49-F238E27FC236}">
                <a16:creationId xmlns:a16="http://schemas.microsoft.com/office/drawing/2014/main" id="{400D780B-FB6C-4EE0-9756-68BEC249D49F}"/>
              </a:ext>
            </a:extLst>
          </p:cNvPr>
          <p:cNvSpPr/>
          <p:nvPr/>
        </p:nvSpPr>
        <p:spPr>
          <a:xfrm>
            <a:off x="3544957" y="2542732"/>
            <a:ext cx="596348" cy="2936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40" name="Rectangle: Rounded Corners 39">
            <a:extLst>
              <a:ext uri="{FF2B5EF4-FFF2-40B4-BE49-F238E27FC236}">
                <a16:creationId xmlns:a16="http://schemas.microsoft.com/office/drawing/2014/main" id="{1F719A89-0E56-4E21-AE88-4D3AFAF93C42}"/>
              </a:ext>
            </a:extLst>
          </p:cNvPr>
          <p:cNvSpPr/>
          <p:nvPr/>
        </p:nvSpPr>
        <p:spPr>
          <a:xfrm>
            <a:off x="5264012" y="3185529"/>
            <a:ext cx="841513" cy="3089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a:t>
            </a:r>
          </a:p>
        </p:txBody>
      </p:sp>
      <p:sp>
        <p:nvSpPr>
          <p:cNvPr id="41" name="Rectangle: Rounded Corners 40">
            <a:extLst>
              <a:ext uri="{FF2B5EF4-FFF2-40B4-BE49-F238E27FC236}">
                <a16:creationId xmlns:a16="http://schemas.microsoft.com/office/drawing/2014/main" id="{2AE38375-23C7-4D78-9079-2E751B552373}"/>
              </a:ext>
            </a:extLst>
          </p:cNvPr>
          <p:cNvSpPr/>
          <p:nvPr/>
        </p:nvSpPr>
        <p:spPr>
          <a:xfrm>
            <a:off x="3839247" y="4066192"/>
            <a:ext cx="450574" cy="3489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42" name="Rectangle: Rounded Corners 41">
            <a:extLst>
              <a:ext uri="{FF2B5EF4-FFF2-40B4-BE49-F238E27FC236}">
                <a16:creationId xmlns:a16="http://schemas.microsoft.com/office/drawing/2014/main" id="{852E752C-8E51-467F-B773-788776A709DF}"/>
              </a:ext>
            </a:extLst>
          </p:cNvPr>
          <p:cNvSpPr/>
          <p:nvPr/>
        </p:nvSpPr>
        <p:spPr>
          <a:xfrm>
            <a:off x="8069998" y="2431649"/>
            <a:ext cx="520212" cy="2936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43" name="Rectangle: Rounded Corners 42">
            <a:extLst>
              <a:ext uri="{FF2B5EF4-FFF2-40B4-BE49-F238E27FC236}">
                <a16:creationId xmlns:a16="http://schemas.microsoft.com/office/drawing/2014/main" id="{0484A2CA-72F7-4190-B620-85B81B165717}"/>
              </a:ext>
            </a:extLst>
          </p:cNvPr>
          <p:cNvSpPr/>
          <p:nvPr/>
        </p:nvSpPr>
        <p:spPr>
          <a:xfrm>
            <a:off x="8069998" y="3193162"/>
            <a:ext cx="596348" cy="2936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44" name="Rectangle: Rounded Corners 43">
            <a:extLst>
              <a:ext uri="{FF2B5EF4-FFF2-40B4-BE49-F238E27FC236}">
                <a16:creationId xmlns:a16="http://schemas.microsoft.com/office/drawing/2014/main" id="{F7AB4C37-12B5-40B8-90E4-18B5830D0F0D}"/>
              </a:ext>
            </a:extLst>
          </p:cNvPr>
          <p:cNvSpPr/>
          <p:nvPr/>
        </p:nvSpPr>
        <p:spPr>
          <a:xfrm>
            <a:off x="8364923" y="4049980"/>
            <a:ext cx="301423" cy="3489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4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4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4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6" grpId="0"/>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picture containing text, book&#10;&#10;Description automatically generated">
            <a:extLst>
              <a:ext uri="{FF2B5EF4-FFF2-40B4-BE49-F238E27FC236}">
                <a16:creationId xmlns:a16="http://schemas.microsoft.com/office/drawing/2014/main" id="{DE69147D-A5F1-4593-AB2F-F7C10363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1932" y="168200"/>
            <a:ext cx="1038834" cy="1283826"/>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4372"/>
            <a:ext cx="6403352" cy="780066"/>
          </a:xfrm>
          <a:prstGeom prst="rect">
            <a:avLst/>
          </a:prstGeom>
        </p:spPr>
      </p:pic>
      <p:sp>
        <p:nvSpPr>
          <p:cNvPr id="4" name="Title 3"/>
          <p:cNvSpPr>
            <a:spLocks noGrp="1"/>
          </p:cNvSpPr>
          <p:nvPr>
            <p:ph type="title"/>
          </p:nvPr>
        </p:nvSpPr>
        <p:spPr>
          <a:xfrm>
            <a:off x="0" y="140426"/>
            <a:ext cx="6152173" cy="707849"/>
          </a:xfrm>
        </p:spPr>
        <p:txBody>
          <a:bodyPr>
            <a:normAutofit/>
          </a:bodyPr>
          <a:lstStyle/>
          <a:p>
            <a:r>
              <a:rPr lang="en-GB" sz="2800" b="1" dirty="0">
                <a:solidFill>
                  <a:schemeClr val="bg1"/>
                </a:solidFill>
              </a:rPr>
              <a:t>Mia und Andrea </a:t>
            </a:r>
            <a:r>
              <a:rPr lang="en-GB" sz="2800" b="1" dirty="0" err="1">
                <a:solidFill>
                  <a:schemeClr val="bg1"/>
                </a:solidFill>
              </a:rPr>
              <a:t>reden</a:t>
            </a:r>
            <a:r>
              <a:rPr lang="en-GB" sz="2800" b="1" dirty="0">
                <a:solidFill>
                  <a:schemeClr val="bg1"/>
                </a:solidFill>
              </a:rPr>
              <a:t> </a:t>
            </a:r>
            <a:r>
              <a:rPr lang="en-GB" sz="2800" b="1" dirty="0" err="1">
                <a:solidFill>
                  <a:schemeClr val="bg1"/>
                </a:solidFill>
              </a:rPr>
              <a:t>mit</a:t>
            </a:r>
            <a:r>
              <a:rPr lang="en-GB" sz="2800" b="1" dirty="0">
                <a:solidFill>
                  <a:schemeClr val="bg1"/>
                </a:solidFill>
              </a:rPr>
              <a:t> Oma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82695" y="1014716"/>
            <a:ext cx="5638909" cy="830997"/>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Wer</a:t>
            </a:r>
            <a:r>
              <a:rPr lang="en-US" sz="2400" dirty="0">
                <a:solidFill>
                  <a:schemeClr val="accent5">
                    <a:lumMod val="50000"/>
                  </a:schemeClr>
                </a:solidFill>
              </a:rPr>
              <a:t> </a:t>
            </a:r>
            <a:r>
              <a:rPr lang="en-US" sz="2400" dirty="0" err="1">
                <a:solidFill>
                  <a:schemeClr val="accent5">
                    <a:lumMod val="50000"/>
                  </a:schemeClr>
                </a:solidFill>
              </a:rPr>
              <a:t>fragt</a:t>
            </a:r>
            <a:r>
              <a:rPr lang="en-US" sz="2400" dirty="0">
                <a:solidFill>
                  <a:schemeClr val="accent5">
                    <a:lumMod val="50000"/>
                  </a:schemeClr>
                </a:solidFill>
              </a:rPr>
              <a:t> Oma was?</a:t>
            </a:r>
            <a:br>
              <a:rPr lang="en-US" sz="2400" dirty="0">
                <a:solidFill>
                  <a:schemeClr val="accent5">
                    <a:lumMod val="50000"/>
                  </a:schemeClr>
                </a:solidFill>
              </a:rPr>
            </a:br>
            <a:r>
              <a:rPr lang="en-US" sz="2400" dirty="0" err="1">
                <a:solidFill>
                  <a:schemeClr val="accent5">
                    <a:lumMod val="50000"/>
                  </a:schemeClr>
                </a:solidFill>
              </a:rPr>
              <a:t>Schreib</a:t>
            </a:r>
            <a:r>
              <a:rPr lang="en-US" sz="2400" dirty="0">
                <a:solidFill>
                  <a:schemeClr val="accent5">
                    <a:lumMod val="50000"/>
                  </a:schemeClr>
                </a:solidFill>
              </a:rPr>
              <a:t> 1-8 und </a:t>
            </a:r>
            <a:r>
              <a:rPr lang="en-US" sz="2400" b="1" dirty="0">
                <a:solidFill>
                  <a:schemeClr val="accent5">
                    <a:lumMod val="50000"/>
                  </a:schemeClr>
                </a:solidFill>
              </a:rPr>
              <a:t>Mia</a:t>
            </a:r>
            <a:r>
              <a:rPr lang="en-US" sz="2400" dirty="0">
                <a:solidFill>
                  <a:schemeClr val="accent5">
                    <a:lumMod val="50000"/>
                  </a:schemeClr>
                </a:solidFill>
              </a:rPr>
              <a:t>, </a:t>
            </a:r>
            <a:r>
              <a:rPr lang="en-US" sz="2400" b="1" dirty="0">
                <a:solidFill>
                  <a:schemeClr val="accent5">
                    <a:lumMod val="50000"/>
                  </a:schemeClr>
                </a:solidFill>
              </a:rPr>
              <a:t>Andrea</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dirty="0">
                <a:solidFill>
                  <a:schemeClr val="accent5">
                    <a:lumMod val="50000"/>
                  </a:schemeClr>
                </a:solidFill>
              </a:rPr>
              <a:t>?</a:t>
            </a:r>
            <a:r>
              <a:rPr lang="en-US" sz="2400" dirty="0">
                <a:solidFill>
                  <a:schemeClr val="accent5">
                    <a:lumMod val="50000"/>
                  </a:schemeClr>
                </a:solidFill>
              </a:rPr>
              <a:t> </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570484228"/>
              </p:ext>
            </p:extLst>
          </p:nvPr>
        </p:nvGraphicFramePr>
        <p:xfrm>
          <a:off x="277200" y="1792841"/>
          <a:ext cx="11724300" cy="4473603"/>
        </p:xfrm>
        <a:graphic>
          <a:graphicData uri="http://schemas.openxmlformats.org/drawingml/2006/table">
            <a:tbl>
              <a:tblPr firstRow="1" bandRow="1">
                <a:tableStyleId>{00A15C55-8517-42AA-B614-E9B94910E393}</a:tableStyleId>
              </a:tblPr>
              <a:tblGrid>
                <a:gridCol w="408600">
                  <a:extLst>
                    <a:ext uri="{9D8B030D-6E8A-4147-A177-3AD203B41FA5}">
                      <a16:colId xmlns:a16="http://schemas.microsoft.com/office/drawing/2014/main" val="2607353726"/>
                    </a:ext>
                  </a:extLst>
                </a:gridCol>
                <a:gridCol w="7124700">
                  <a:extLst>
                    <a:ext uri="{9D8B030D-6E8A-4147-A177-3AD203B41FA5}">
                      <a16:colId xmlns:a16="http://schemas.microsoft.com/office/drawing/2014/main" val="1600817978"/>
                    </a:ext>
                  </a:extLst>
                </a:gridCol>
                <a:gridCol w="1409700">
                  <a:extLst>
                    <a:ext uri="{9D8B030D-6E8A-4147-A177-3AD203B41FA5}">
                      <a16:colId xmlns:a16="http://schemas.microsoft.com/office/drawing/2014/main" val="4128092149"/>
                    </a:ext>
                  </a:extLst>
                </a:gridCol>
                <a:gridCol w="1536700">
                  <a:extLst>
                    <a:ext uri="{9D8B030D-6E8A-4147-A177-3AD203B41FA5}">
                      <a16:colId xmlns:a16="http://schemas.microsoft.com/office/drawing/2014/main" val="2609792770"/>
                    </a:ext>
                  </a:extLst>
                </a:gridCol>
                <a:gridCol w="1244600">
                  <a:extLst>
                    <a:ext uri="{9D8B030D-6E8A-4147-A177-3AD203B41FA5}">
                      <a16:colId xmlns:a16="http://schemas.microsoft.com/office/drawing/2014/main" val="3065451009"/>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Mia</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Andrea</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Was </a:t>
                      </a:r>
                      <a:r>
                        <a:rPr lang="en-GB" sz="2000" dirty="0" err="1">
                          <a:solidFill>
                            <a:srgbClr val="115076"/>
                          </a:solidFill>
                        </a:rPr>
                        <a:t>ist</a:t>
                      </a:r>
                      <a:r>
                        <a:rPr lang="en-GB" sz="2000" dirty="0">
                          <a:solidFill>
                            <a:srgbClr val="115076"/>
                          </a:solidFill>
                        </a:rPr>
                        <a:t> los? </a:t>
                      </a:r>
                      <a:r>
                        <a:rPr lang="en-GB" sz="2000" b="1" dirty="0" err="1">
                          <a:solidFill>
                            <a:srgbClr val="115076"/>
                          </a:solidFill>
                        </a:rPr>
                        <a:t>Haben</a:t>
                      </a:r>
                      <a:r>
                        <a:rPr lang="en-GB" sz="2000" b="1" dirty="0">
                          <a:solidFill>
                            <a:srgbClr val="115076"/>
                          </a:solidFill>
                        </a:rPr>
                        <a:t> Sie </a:t>
                      </a:r>
                      <a:r>
                        <a:rPr lang="en-GB" sz="2000" dirty="0" err="1">
                          <a:solidFill>
                            <a:srgbClr val="115076"/>
                          </a:solidFill>
                        </a:rPr>
                        <a:t>etwas</a:t>
                      </a:r>
                      <a:r>
                        <a:rPr lang="en-GB" sz="2000" dirty="0">
                          <a:solidFill>
                            <a:srgbClr val="115076"/>
                          </a:solidFill>
                        </a:rPr>
                        <a:t> </a:t>
                      </a:r>
                      <a:r>
                        <a:rPr lang="en-GB" sz="2000" dirty="0" err="1">
                          <a:solidFill>
                            <a:srgbClr val="115076"/>
                          </a:solidFill>
                        </a:rPr>
                        <a:t>verloren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Wie war die </a:t>
                      </a:r>
                      <a:r>
                        <a:rPr lang="en-GB" sz="2000" dirty="0" err="1">
                          <a:solidFill>
                            <a:srgbClr val="115076"/>
                          </a:solidFill>
                        </a:rPr>
                        <a:t>Reise</a:t>
                      </a:r>
                      <a:r>
                        <a:rPr lang="en-GB" sz="2000" dirty="0">
                          <a:solidFill>
                            <a:srgbClr val="115076"/>
                          </a:solidFill>
                        </a:rPr>
                        <a:t>? Was </a:t>
                      </a:r>
                      <a:r>
                        <a:rPr lang="en-GB" sz="2000" b="1" dirty="0" err="1">
                          <a:solidFill>
                            <a:srgbClr val="115076"/>
                          </a:solidFill>
                        </a:rPr>
                        <a:t>haben</a:t>
                      </a:r>
                      <a:r>
                        <a:rPr lang="en-GB" sz="2000" b="1" dirty="0">
                          <a:solidFill>
                            <a:srgbClr val="115076"/>
                          </a:solidFill>
                        </a:rPr>
                        <a:t> Sie</a:t>
                      </a:r>
                      <a:r>
                        <a:rPr lang="en-GB" sz="2000" dirty="0">
                          <a:solidFill>
                            <a:srgbClr val="115076"/>
                          </a:solidFill>
                        </a:rPr>
                        <a:t> </a:t>
                      </a:r>
                      <a:r>
                        <a:rPr lang="en-GB" sz="2000" dirty="0" err="1">
                          <a:solidFill>
                            <a:srgbClr val="115076"/>
                          </a:solidFill>
                        </a:rPr>
                        <a:t>schon</a:t>
                      </a:r>
                      <a:r>
                        <a:rPr lang="en-GB" sz="2000" dirty="0">
                          <a:solidFill>
                            <a:srgbClr val="115076"/>
                          </a:solidFill>
                        </a:rPr>
                        <a:t> </a:t>
                      </a:r>
                      <a:r>
                        <a:rPr lang="en-GB" sz="2000" dirty="0" err="1">
                          <a:solidFill>
                            <a:srgbClr val="115076"/>
                          </a:solidFill>
                        </a:rPr>
                        <a:t>gemacht</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a:solidFill>
                            <a:srgbClr val="115076"/>
                          </a:solidFill>
                        </a:rPr>
                        <a:t>Hast du </a:t>
                      </a:r>
                      <a:r>
                        <a:rPr lang="en-GB" sz="2000" dirty="0">
                          <a:solidFill>
                            <a:srgbClr val="115076"/>
                          </a:solidFill>
                        </a:rPr>
                        <a:t>die </a:t>
                      </a:r>
                      <a:r>
                        <a:rPr lang="en-GB" sz="2000" dirty="0" err="1">
                          <a:solidFill>
                            <a:srgbClr val="115076"/>
                          </a:solidFill>
                        </a:rPr>
                        <a:t>Bootsfahrt</a:t>
                      </a:r>
                      <a:r>
                        <a:rPr lang="en-GB" sz="2000" dirty="0">
                          <a:solidFill>
                            <a:srgbClr val="115076"/>
                          </a:solidFill>
                        </a:rPr>
                        <a:t> auf </a:t>
                      </a:r>
                      <a:r>
                        <a:rPr lang="en-GB" sz="2000" dirty="0" err="1">
                          <a:solidFill>
                            <a:srgbClr val="115076"/>
                          </a:solidFill>
                        </a:rPr>
                        <a:t>dem</a:t>
                      </a:r>
                      <a:r>
                        <a:rPr lang="en-GB" sz="2000" dirty="0">
                          <a:solidFill>
                            <a:srgbClr val="115076"/>
                          </a:solidFill>
                        </a:rPr>
                        <a:t> Meer </a:t>
                      </a:r>
                      <a:r>
                        <a:rPr lang="en-GB" sz="2000" dirty="0" err="1">
                          <a:solidFill>
                            <a:srgbClr val="115076"/>
                          </a:solidFill>
                        </a:rPr>
                        <a:t>gemacht</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Was </a:t>
                      </a:r>
                      <a:r>
                        <a:rPr lang="en-GB" sz="2000" b="1" dirty="0" err="1">
                          <a:solidFill>
                            <a:srgbClr val="115076"/>
                          </a:solidFill>
                        </a:rPr>
                        <a:t>haben</a:t>
                      </a:r>
                      <a:r>
                        <a:rPr lang="en-GB" sz="2000" b="1" dirty="0">
                          <a:solidFill>
                            <a:srgbClr val="115076"/>
                          </a:solidFill>
                        </a:rPr>
                        <a:t> Sie </a:t>
                      </a:r>
                      <a:r>
                        <a:rPr lang="en-GB" sz="2000" dirty="0" err="1">
                          <a:solidFill>
                            <a:srgbClr val="115076"/>
                          </a:solidFill>
                        </a:rPr>
                        <a:t>zum</a:t>
                      </a:r>
                      <a:r>
                        <a:rPr lang="en-GB" sz="2000" dirty="0">
                          <a:solidFill>
                            <a:srgbClr val="115076"/>
                          </a:solidFill>
                        </a:rPr>
                        <a:t> </a:t>
                      </a:r>
                      <a:r>
                        <a:rPr lang="en-GB" sz="2000" dirty="0" err="1">
                          <a:solidFill>
                            <a:srgbClr val="115076"/>
                          </a:solidFill>
                        </a:rPr>
                        <a:t>Ausflug</a:t>
                      </a:r>
                      <a:r>
                        <a:rPr lang="en-GB" sz="2000" dirty="0">
                          <a:solidFill>
                            <a:srgbClr val="115076"/>
                          </a:solidFill>
                        </a:rPr>
                        <a:t> </a:t>
                      </a:r>
                      <a:r>
                        <a:rPr lang="en-GB" sz="2000" dirty="0" err="1">
                          <a:solidFill>
                            <a:srgbClr val="115076"/>
                          </a:solidFill>
                        </a:rPr>
                        <a:t>mitgenommen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Wie </a:t>
                      </a:r>
                      <a:r>
                        <a:rPr lang="en-GB" sz="2000" b="1" dirty="0">
                          <a:solidFill>
                            <a:srgbClr val="115076"/>
                          </a:solidFill>
                        </a:rPr>
                        <a:t>hat man </a:t>
                      </a:r>
                      <a:r>
                        <a:rPr lang="en-GB" sz="2000" dirty="0">
                          <a:solidFill>
                            <a:srgbClr val="115076"/>
                          </a:solidFill>
                        </a:rPr>
                        <a:t>den </a:t>
                      </a:r>
                      <a:r>
                        <a:rPr lang="en-GB" sz="2000" dirty="0" err="1">
                          <a:solidFill>
                            <a:srgbClr val="115076"/>
                          </a:solidFill>
                        </a:rPr>
                        <a:t>Ausflug</a:t>
                      </a:r>
                      <a:r>
                        <a:rPr lang="en-GB" sz="2000" dirty="0">
                          <a:solidFill>
                            <a:srgbClr val="115076"/>
                          </a:solidFill>
                        </a:rPr>
                        <a:t> </a:t>
                      </a:r>
                      <a:r>
                        <a:rPr lang="en-GB" sz="2000" dirty="0" err="1">
                          <a:solidFill>
                            <a:srgbClr val="115076"/>
                          </a:solidFill>
                        </a:rPr>
                        <a:t>organisiert</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Wie </a:t>
                      </a:r>
                      <a:r>
                        <a:rPr lang="en-GB" sz="2000" dirty="0" err="1">
                          <a:solidFill>
                            <a:srgbClr val="115076"/>
                          </a:solidFill>
                        </a:rPr>
                        <a:t>lange</a:t>
                      </a:r>
                      <a:r>
                        <a:rPr lang="en-GB" sz="2000" dirty="0">
                          <a:solidFill>
                            <a:srgbClr val="115076"/>
                          </a:solidFill>
                        </a:rPr>
                        <a:t> </a:t>
                      </a:r>
                      <a:r>
                        <a:rPr lang="en-GB" sz="2000" b="1" dirty="0" err="1">
                          <a:solidFill>
                            <a:srgbClr val="115076"/>
                          </a:solidFill>
                        </a:rPr>
                        <a:t>bist</a:t>
                      </a:r>
                      <a:r>
                        <a:rPr lang="en-GB" sz="2000" b="1" dirty="0">
                          <a:solidFill>
                            <a:srgbClr val="115076"/>
                          </a:solidFill>
                        </a:rPr>
                        <a:t> du </a:t>
                      </a:r>
                      <a:r>
                        <a:rPr lang="en-GB" sz="2000" dirty="0" err="1">
                          <a:solidFill>
                            <a:srgbClr val="115076"/>
                          </a:solidFill>
                        </a:rPr>
                        <a:t>mit</a:t>
                      </a:r>
                      <a:r>
                        <a:rPr lang="en-GB" sz="2000" dirty="0">
                          <a:solidFill>
                            <a:srgbClr val="115076"/>
                          </a:solidFill>
                        </a:rPr>
                        <a:t> </a:t>
                      </a:r>
                      <a:r>
                        <a:rPr lang="en-GB" sz="2000" dirty="0" err="1">
                          <a:solidFill>
                            <a:srgbClr val="115076"/>
                          </a:solidFill>
                        </a:rPr>
                        <a:t>dem</a:t>
                      </a:r>
                      <a:r>
                        <a:rPr lang="en-GB" sz="2000" dirty="0">
                          <a:solidFill>
                            <a:srgbClr val="115076"/>
                          </a:solidFill>
                        </a:rPr>
                        <a:t> Boot </a:t>
                      </a:r>
                      <a:r>
                        <a:rPr lang="en-GB" sz="2000" dirty="0" err="1">
                          <a:solidFill>
                            <a:srgbClr val="115076"/>
                          </a:solidFill>
                        </a:rPr>
                        <a:t>gefahren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Sind Sie </a:t>
                      </a:r>
                      <a:r>
                        <a:rPr lang="en-GB" sz="2000" dirty="0" err="1">
                          <a:solidFill>
                            <a:srgbClr val="115076"/>
                          </a:solidFill>
                        </a:rPr>
                        <a:t>schon</a:t>
                      </a:r>
                      <a:r>
                        <a:rPr lang="en-GB" sz="2000" dirty="0">
                          <a:solidFill>
                            <a:srgbClr val="115076"/>
                          </a:solidFill>
                        </a:rPr>
                        <a:t> </a:t>
                      </a:r>
                      <a:r>
                        <a:rPr lang="en-GB" sz="2000" dirty="0" err="1">
                          <a:solidFill>
                            <a:srgbClr val="115076"/>
                          </a:solidFill>
                        </a:rPr>
                        <a:t>essen</a:t>
                      </a:r>
                      <a:r>
                        <a:rPr lang="en-GB" sz="2000" dirty="0">
                          <a:solidFill>
                            <a:srgbClr val="115076"/>
                          </a:solidFill>
                        </a:rPr>
                        <a:t> </a:t>
                      </a:r>
                      <a:r>
                        <a:rPr lang="en-GB" sz="2000" dirty="0" err="1">
                          <a:solidFill>
                            <a:srgbClr val="115076"/>
                          </a:solidFill>
                        </a:rPr>
                        <a:t>gegangen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rgbClr val="115076"/>
                          </a:solidFill>
                        </a:rPr>
                        <a:t>Kannst</a:t>
                      </a:r>
                      <a:r>
                        <a:rPr lang="en-GB" sz="2000" b="1" dirty="0">
                          <a:solidFill>
                            <a:srgbClr val="115076"/>
                          </a:solidFill>
                        </a:rPr>
                        <a:t> du </a:t>
                      </a:r>
                      <a:r>
                        <a:rPr lang="en-GB" sz="2000" dirty="0" err="1">
                          <a:solidFill>
                            <a:srgbClr val="115076"/>
                          </a:solidFill>
                        </a:rPr>
                        <a:t>mir</a:t>
                      </a:r>
                      <a:r>
                        <a:rPr lang="en-GB" sz="2000" dirty="0">
                          <a:solidFill>
                            <a:srgbClr val="115076"/>
                          </a:solidFill>
                        </a:rPr>
                        <a:t> </a:t>
                      </a:r>
                      <a:r>
                        <a:rPr lang="en-GB" sz="2000" dirty="0" err="1">
                          <a:solidFill>
                            <a:srgbClr val="115076"/>
                          </a:solidFill>
                        </a:rPr>
                        <a:t>bitte</a:t>
                      </a:r>
                      <a:r>
                        <a:rPr lang="en-GB" sz="2000" dirty="0">
                          <a:solidFill>
                            <a:srgbClr val="115076"/>
                          </a:solidFill>
                        </a:rPr>
                        <a:t> </a:t>
                      </a:r>
                      <a:r>
                        <a:rPr lang="en-GB" sz="2000" dirty="0" err="1">
                          <a:solidFill>
                            <a:srgbClr val="115076"/>
                          </a:solidFill>
                        </a:rPr>
                        <a:t>etwas</a:t>
                      </a:r>
                      <a:r>
                        <a:rPr lang="en-GB" sz="2000" dirty="0">
                          <a:solidFill>
                            <a:srgbClr val="115076"/>
                          </a:solidFill>
                        </a:rPr>
                        <a:t> von Sylt </a:t>
                      </a:r>
                      <a:r>
                        <a:rPr lang="en-GB" sz="2000" dirty="0" err="1">
                          <a:solidFill>
                            <a:srgbClr val="115076"/>
                          </a:solidFill>
                        </a:rPr>
                        <a:t>mitbringen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5" name="8.3.2.1 Slide 13 1b.wav"/>
            </a:hlinkClick>
            <a:extLst>
              <a:ext uri="{FF2B5EF4-FFF2-40B4-BE49-F238E27FC236}">
                <a16:creationId xmlns:a16="http://schemas.microsoft.com/office/drawing/2014/main" id="{3B418770-1E72-B240-9307-3BBF955557C6}"/>
              </a:ext>
            </a:extLst>
          </p:cNvPr>
          <p:cNvSpPr/>
          <p:nvPr/>
        </p:nvSpPr>
        <p:spPr>
          <a:xfrm>
            <a:off x="169155" y="23514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788639" y="2399015"/>
            <a:ext cx="4792606" cy="32177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hlinkClick r:id="" action="ppaction://noaction">
              <a:snd r:embed="rId6" name="8.3.2.1 Slide 13 1.wav"/>
            </a:hlinkClick>
            <a:extLst>
              <a:ext uri="{FF2B5EF4-FFF2-40B4-BE49-F238E27FC236}">
                <a16:creationId xmlns:a16="http://schemas.microsoft.com/office/drawing/2014/main" id="{57659676-FF91-E744-A53B-2FB8359C68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4651" y="2372720"/>
            <a:ext cx="282522" cy="294294"/>
          </a:xfrm>
          <a:prstGeom prst="rect">
            <a:avLst/>
          </a:prstGeom>
        </p:spPr>
      </p:pic>
      <p:sp>
        <p:nvSpPr>
          <p:cNvPr id="11" name="Action Button: Custom 16">
            <a:hlinkClick r:id="" action="ppaction://noaction" highlightClick="1">
              <a:snd r:embed="rId8" name="8.3.2.1 Slide 13 2b.wav"/>
            </a:hlinkClick>
            <a:extLst>
              <a:ext uri="{FF2B5EF4-FFF2-40B4-BE49-F238E27FC236}">
                <a16:creationId xmlns:a16="http://schemas.microsoft.com/office/drawing/2014/main" id="{F18D09F0-0D24-5B4F-A26E-132DCCD8073A}"/>
              </a:ext>
            </a:extLst>
          </p:cNvPr>
          <p:cNvSpPr/>
          <p:nvPr/>
        </p:nvSpPr>
        <p:spPr>
          <a:xfrm>
            <a:off x="169155" y="28240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788639" y="2794500"/>
            <a:ext cx="6671196" cy="39599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hlinkClick r:id="" action="ppaction://noaction">
              <a:snd r:embed="rId9" name="8.3.2.1 Slide 13 2.wav"/>
            </a:hlinkClick>
            <a:extLst>
              <a:ext uri="{FF2B5EF4-FFF2-40B4-BE49-F238E27FC236}">
                <a16:creationId xmlns:a16="http://schemas.microsoft.com/office/drawing/2014/main" id="{89063457-6FB4-0F49-BA86-BE890AC7FE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4651" y="2928217"/>
            <a:ext cx="282522" cy="294294"/>
          </a:xfrm>
          <a:prstGeom prst="rect">
            <a:avLst/>
          </a:prstGeom>
        </p:spPr>
      </p:pic>
      <p:sp>
        <p:nvSpPr>
          <p:cNvPr id="14" name="Action Button: Custom 16">
            <a:hlinkClick r:id="" action="ppaction://noaction" highlightClick="1">
              <a:snd r:embed="rId10" name="8.3.2.1 Slide 13 3b.wav"/>
            </a:hlinkClick>
            <a:extLst>
              <a:ext uri="{FF2B5EF4-FFF2-40B4-BE49-F238E27FC236}">
                <a16:creationId xmlns:a16="http://schemas.microsoft.com/office/drawing/2014/main" id="{747EFDEF-0DCF-DB44-BBF0-27990DDE521B}"/>
              </a:ext>
            </a:extLst>
          </p:cNvPr>
          <p:cNvSpPr/>
          <p:nvPr/>
        </p:nvSpPr>
        <p:spPr>
          <a:xfrm>
            <a:off x="167077" y="33347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712055" y="3360217"/>
            <a:ext cx="6268283" cy="39507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hlinkClick r:id="" action="ppaction://noaction">
              <a:snd r:embed="rId11" name="8.3.2.1 Slide 13 3.wav"/>
            </a:hlinkClick>
            <a:extLst>
              <a:ext uri="{FF2B5EF4-FFF2-40B4-BE49-F238E27FC236}">
                <a16:creationId xmlns:a16="http://schemas.microsoft.com/office/drawing/2014/main" id="{EF662689-2FD9-C34C-966B-BF198EDE2E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8505" y="3385602"/>
            <a:ext cx="282522" cy="294294"/>
          </a:xfrm>
          <a:prstGeom prst="rect">
            <a:avLst/>
          </a:prstGeom>
        </p:spPr>
      </p:pic>
      <p:sp>
        <p:nvSpPr>
          <p:cNvPr id="17" name="Action Button: Custom 16">
            <a:hlinkClick r:id="" action="ppaction://noaction" highlightClick="1">
              <a:snd r:embed="rId12" name="8.3.2.1 Slide 13 4b.wav"/>
            </a:hlinkClick>
            <a:extLst>
              <a:ext uri="{FF2B5EF4-FFF2-40B4-BE49-F238E27FC236}">
                <a16:creationId xmlns:a16="http://schemas.microsoft.com/office/drawing/2014/main" id="{408DED6B-8D00-7843-820C-3A35CED50594}"/>
              </a:ext>
            </a:extLst>
          </p:cNvPr>
          <p:cNvSpPr/>
          <p:nvPr/>
        </p:nvSpPr>
        <p:spPr>
          <a:xfrm>
            <a:off x="167077" y="381691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788639" y="3875753"/>
            <a:ext cx="5614713" cy="3125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hlinkClick r:id="" action="ppaction://noaction">
              <a:snd r:embed="rId13" name="8.3.2.1 Slide 13 4.wav"/>
            </a:hlinkClick>
            <a:extLst>
              <a:ext uri="{FF2B5EF4-FFF2-40B4-BE49-F238E27FC236}">
                <a16:creationId xmlns:a16="http://schemas.microsoft.com/office/drawing/2014/main" id="{67DE927D-B684-4E4C-B1E7-D9412F7A76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4651" y="3894012"/>
            <a:ext cx="282522" cy="294294"/>
          </a:xfrm>
          <a:prstGeom prst="rect">
            <a:avLst/>
          </a:prstGeom>
        </p:spPr>
      </p:pic>
      <p:sp>
        <p:nvSpPr>
          <p:cNvPr id="20" name="Action Button: Custom 16">
            <a:hlinkClick r:id="" action="ppaction://noaction" highlightClick="1">
              <a:snd r:embed="rId14" name="8.3.2.1 Slide 13 5b.wav"/>
            </a:hlinkClick>
            <a:extLst>
              <a:ext uri="{FF2B5EF4-FFF2-40B4-BE49-F238E27FC236}">
                <a16:creationId xmlns:a16="http://schemas.microsoft.com/office/drawing/2014/main" id="{25121CCC-82F7-F14F-B30E-8A5AD31BE634}"/>
              </a:ext>
            </a:extLst>
          </p:cNvPr>
          <p:cNvSpPr/>
          <p:nvPr/>
        </p:nvSpPr>
        <p:spPr>
          <a:xfrm>
            <a:off x="167077" y="433445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757582" y="4351395"/>
            <a:ext cx="4792606" cy="36933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hlinkClick r:id="" action="ppaction://noaction">
              <a:snd r:embed="rId15" name="8.3.2.1 Slide 13 5.wav"/>
            </a:hlinkClick>
            <a:extLst>
              <a:ext uri="{FF2B5EF4-FFF2-40B4-BE49-F238E27FC236}">
                <a16:creationId xmlns:a16="http://schemas.microsoft.com/office/drawing/2014/main" id="{5E63036D-0C5D-A948-8471-290BEC4FEA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41387" y="4349947"/>
            <a:ext cx="282522" cy="294294"/>
          </a:xfrm>
          <a:prstGeom prst="rect">
            <a:avLst/>
          </a:prstGeom>
        </p:spPr>
      </p:pic>
      <p:sp>
        <p:nvSpPr>
          <p:cNvPr id="23" name="Action Button: Custom 16">
            <a:hlinkClick r:id="" action="ppaction://noaction" highlightClick="1">
              <a:snd r:embed="rId16" name="8.3.2.1 Slide 13 6b.wav"/>
            </a:hlinkClick>
            <a:extLst>
              <a:ext uri="{FF2B5EF4-FFF2-40B4-BE49-F238E27FC236}">
                <a16:creationId xmlns:a16="http://schemas.microsoft.com/office/drawing/2014/main" id="{DA5FAA28-0FFE-FD44-82BD-8BEA8CA05A2D}"/>
              </a:ext>
            </a:extLst>
          </p:cNvPr>
          <p:cNvSpPr/>
          <p:nvPr/>
        </p:nvSpPr>
        <p:spPr>
          <a:xfrm>
            <a:off x="171871" y="482037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768609" y="4852436"/>
            <a:ext cx="5393323"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hlinkClick r:id="" action="ppaction://noaction">
              <a:snd r:embed="rId17" name="8.3.2.1 Slide 13 6.wav"/>
            </a:hlinkClick>
            <a:extLst>
              <a:ext uri="{FF2B5EF4-FFF2-40B4-BE49-F238E27FC236}">
                <a16:creationId xmlns:a16="http://schemas.microsoft.com/office/drawing/2014/main" id="{309AB055-15F8-2F45-856E-A6F218E76C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8505" y="4889955"/>
            <a:ext cx="282522" cy="294294"/>
          </a:xfrm>
          <a:prstGeom prst="rect">
            <a:avLst/>
          </a:prstGeom>
        </p:spPr>
      </p:pic>
      <p:sp>
        <p:nvSpPr>
          <p:cNvPr id="26" name="Action Button: Custom 16">
            <a:hlinkClick r:id="" action="ppaction://noaction" highlightClick="1">
              <a:snd r:embed="rId18" name="8.3.2.1 Slide 13 7b.wav"/>
            </a:hlinkClick>
            <a:extLst>
              <a:ext uri="{FF2B5EF4-FFF2-40B4-BE49-F238E27FC236}">
                <a16:creationId xmlns:a16="http://schemas.microsoft.com/office/drawing/2014/main" id="{B941CF18-9FF3-084E-9E12-F82721CE7509}"/>
              </a:ext>
            </a:extLst>
          </p:cNvPr>
          <p:cNvSpPr/>
          <p:nvPr/>
        </p:nvSpPr>
        <p:spPr>
          <a:xfrm>
            <a:off x="177271" y="532674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713758" y="5333182"/>
            <a:ext cx="4376782" cy="36933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hlinkClick r:id="" action="ppaction://noaction">
              <a:snd r:embed="rId19" name="8.3.2.1 Slide 13 7.wav"/>
            </a:hlinkClick>
            <a:extLst>
              <a:ext uri="{FF2B5EF4-FFF2-40B4-BE49-F238E27FC236}">
                <a16:creationId xmlns:a16="http://schemas.microsoft.com/office/drawing/2014/main" id="{86E83B85-BDB0-D84C-8AB3-BE6BEEFCF8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4651" y="5415304"/>
            <a:ext cx="282522" cy="294294"/>
          </a:xfrm>
          <a:prstGeom prst="rect">
            <a:avLst/>
          </a:prstGeom>
        </p:spPr>
      </p:pic>
      <p:sp>
        <p:nvSpPr>
          <p:cNvPr id="29" name="Action Button: Custom 16">
            <a:hlinkClick r:id="" action="ppaction://noaction" highlightClick="1">
              <a:snd r:embed="rId20" name="8.3.2.1 Slide 13 8b.wav"/>
            </a:hlinkClick>
            <a:extLst>
              <a:ext uri="{FF2B5EF4-FFF2-40B4-BE49-F238E27FC236}">
                <a16:creationId xmlns:a16="http://schemas.microsoft.com/office/drawing/2014/main" id="{13F9AB66-2DAB-A849-89C4-7AF59987F5A8}"/>
              </a:ext>
            </a:extLst>
          </p:cNvPr>
          <p:cNvSpPr/>
          <p:nvPr/>
        </p:nvSpPr>
        <p:spPr>
          <a:xfrm>
            <a:off x="167077" y="581388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788640" y="5813882"/>
            <a:ext cx="5614712"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hlinkClick r:id="" action="ppaction://noaction">
              <a:snd r:embed="rId21" name="8.3.2.1 Slide 13 8.wav"/>
            </a:hlinkClick>
            <a:extLst>
              <a:ext uri="{FF2B5EF4-FFF2-40B4-BE49-F238E27FC236}">
                <a16:creationId xmlns:a16="http://schemas.microsoft.com/office/drawing/2014/main" id="{6648AC49-2E03-094D-97A1-9268DC8B13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2587" y="5895505"/>
            <a:ext cx="282522" cy="294294"/>
          </a:xfrm>
          <a:prstGeom prst="rect">
            <a:avLst/>
          </a:prstGeom>
        </p:spPr>
      </p:pic>
      <p:pic>
        <p:nvPicPr>
          <p:cNvPr id="32" name="Picture 31">
            <a:extLst>
              <a:ext uri="{FF2B5EF4-FFF2-40B4-BE49-F238E27FC236}">
                <a16:creationId xmlns:a16="http://schemas.microsoft.com/office/drawing/2014/main" id="{43A6FCCA-80F9-44FF-B5AD-866CA83A773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911104" y="292525"/>
            <a:ext cx="1257870" cy="1283826"/>
          </a:xfrm>
          <a:prstGeom prst="rect">
            <a:avLst/>
          </a:prstGeom>
        </p:spPr>
      </p:pic>
      <p:pic>
        <p:nvPicPr>
          <p:cNvPr id="33" name="Picture 32" descr="A picture containing text, toy, doll, vector graphics&#10;&#10;Description automatically generated">
            <a:extLst>
              <a:ext uri="{FF2B5EF4-FFF2-40B4-BE49-F238E27FC236}">
                <a16:creationId xmlns:a16="http://schemas.microsoft.com/office/drawing/2014/main" id="{59D67740-F7B6-4529-9346-6D3905D51A93}"/>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b="22850"/>
          <a:stretch/>
        </p:blipFill>
        <p:spPr>
          <a:xfrm>
            <a:off x="9465697" y="384078"/>
            <a:ext cx="1160430" cy="1361496"/>
          </a:xfrm>
          <a:prstGeom prst="rect">
            <a:avLst/>
          </a:prstGeom>
        </p:spPr>
      </p:pic>
      <p:pic>
        <p:nvPicPr>
          <p:cNvPr id="34" name="Picture 33" descr="Icon&#10;&#10;Description automatically generated">
            <a:extLst>
              <a:ext uri="{FF2B5EF4-FFF2-40B4-BE49-F238E27FC236}">
                <a16:creationId xmlns:a16="http://schemas.microsoft.com/office/drawing/2014/main" id="{13A84272-76A6-499B-A5DD-5D0F0FBD336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497066" y="934438"/>
            <a:ext cx="1008833" cy="954451"/>
          </a:xfrm>
          <a:prstGeom prst="rect">
            <a:avLst/>
          </a:prstGeom>
        </p:spPr>
      </p:pic>
      <p:pic>
        <p:nvPicPr>
          <p:cNvPr id="35" name="Picture 34" descr="Icon&#10;&#10;Description automatically generated">
            <a:extLst>
              <a:ext uri="{FF2B5EF4-FFF2-40B4-BE49-F238E27FC236}">
                <a16:creationId xmlns:a16="http://schemas.microsoft.com/office/drawing/2014/main" id="{5EFE0998-8F1C-4B0E-9703-A544612212A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055350" y="934438"/>
            <a:ext cx="1008833" cy="954451"/>
          </a:xfrm>
          <a:prstGeom prst="rect">
            <a:avLst/>
          </a:prstGeom>
        </p:spPr>
      </p:pic>
      <p:pic>
        <p:nvPicPr>
          <p:cNvPr id="36" name="Picture 35" descr="Icon&#10;&#10;Description automatically generated">
            <a:extLst>
              <a:ext uri="{FF2B5EF4-FFF2-40B4-BE49-F238E27FC236}">
                <a16:creationId xmlns:a16="http://schemas.microsoft.com/office/drawing/2014/main" id="{8BFDABF9-0171-4641-A3AC-C2BFBA09999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139350" y="1275253"/>
            <a:ext cx="1008833" cy="954451"/>
          </a:xfrm>
          <a:prstGeom prst="rect">
            <a:avLst/>
          </a:prstGeom>
        </p:spPr>
      </p:pic>
      <p:sp>
        <p:nvSpPr>
          <p:cNvPr id="2" name="Rectangle: Rounded Corners 1">
            <a:extLst>
              <a:ext uri="{FF2B5EF4-FFF2-40B4-BE49-F238E27FC236}">
                <a16:creationId xmlns:a16="http://schemas.microsoft.com/office/drawing/2014/main" id="{5ED7CD2D-2D33-4C75-A5B0-6F36B57B389A}"/>
              </a:ext>
            </a:extLst>
          </p:cNvPr>
          <p:cNvSpPr/>
          <p:nvPr/>
        </p:nvSpPr>
        <p:spPr>
          <a:xfrm>
            <a:off x="141261" y="1883233"/>
            <a:ext cx="3236939" cy="35793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Was </a:t>
            </a:r>
            <a:r>
              <a:rPr lang="en-GB" sz="2000" b="1" dirty="0" err="1"/>
              <a:t>ist</a:t>
            </a:r>
            <a:r>
              <a:rPr lang="en-GB" sz="2000" b="1" dirty="0"/>
              <a:t> los? – What’s up?</a:t>
            </a:r>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726243" cy="869950"/>
          </a:xfrm>
          <a:prstGeom prst="rect">
            <a:avLst/>
          </a:prstGeom>
        </p:spPr>
      </p:pic>
      <p:sp>
        <p:nvSpPr>
          <p:cNvPr id="4" name="Title 3"/>
          <p:cNvSpPr>
            <a:spLocks noGrp="1"/>
          </p:cNvSpPr>
          <p:nvPr>
            <p:ph type="title"/>
          </p:nvPr>
        </p:nvSpPr>
        <p:spPr>
          <a:xfrm>
            <a:off x="0" y="294041"/>
            <a:ext cx="5456420"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a:t>
            </a:r>
            <a:r>
              <a:rPr lang="en-GB" sz="3600" b="1" dirty="0" err="1">
                <a:solidFill>
                  <a:schemeClr val="bg1"/>
                </a:solidFill>
              </a:rPr>
              <a:t>mit</a:t>
            </a:r>
            <a:r>
              <a:rPr lang="en-GB" sz="3600" b="1" dirty="0">
                <a:solidFill>
                  <a:schemeClr val="bg1"/>
                </a:solidFill>
              </a:rPr>
              <a:t> </a:t>
            </a:r>
            <a:r>
              <a:rPr lang="en-GB" sz="3600" b="1" i="1" dirty="0" err="1">
                <a:solidFill>
                  <a:schemeClr val="bg1"/>
                </a:solidFill>
              </a:rPr>
              <a:t>haben</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1A7586EA-F52F-49E6-A86D-738490AEED65}"/>
              </a:ext>
            </a:extLst>
          </p:cNvPr>
          <p:cNvSpPr txBox="1"/>
          <p:nvPr/>
        </p:nvSpPr>
        <p:spPr>
          <a:xfrm>
            <a:off x="164891" y="1287370"/>
            <a:ext cx="816224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As you know, the </a:t>
            </a:r>
            <a:r>
              <a:rPr kumimoji="0" lang="en-GB"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perfect tense </a:t>
            </a:r>
            <a:r>
              <a:rPr kumimoji="0" lang="en-GB"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generally uses the present tense of the verb ‘</a:t>
            </a:r>
            <a:r>
              <a:rPr kumimoji="0" lang="en-GB" sz="22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to have</a:t>
            </a:r>
            <a:r>
              <a:rPr kumimoji="0" lang="en-GB" sz="2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together with a </a:t>
            </a:r>
            <a:r>
              <a:rPr kumimoji="0" lang="en-GB" sz="22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past participle</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FF657F2C-128B-46EB-80CF-EC0BE4C6BEA5}"/>
              </a:ext>
            </a:extLst>
          </p:cNvPr>
          <p:cNvSpPr/>
          <p:nvPr/>
        </p:nvSpPr>
        <p:spPr>
          <a:xfrm>
            <a:off x="660123" y="2269067"/>
            <a:ext cx="2242376" cy="3378551"/>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3E923CD-8A29-407E-9BEE-0F0E549A0CA0}"/>
              </a:ext>
            </a:extLst>
          </p:cNvPr>
          <p:cNvSpPr txBox="1"/>
          <p:nvPr/>
        </p:nvSpPr>
        <p:spPr>
          <a:xfrm>
            <a:off x="456923" y="4452910"/>
            <a:ext cx="2445576" cy="461665"/>
          </a:xfrm>
          <a:prstGeom prst="rect">
            <a:avLst/>
          </a:prstGeom>
          <a:noFill/>
        </p:spPr>
        <p:txBody>
          <a:bodyPr wrap="square" rtlCol="0">
            <a:spAutoFit/>
          </a:bodyPr>
          <a:lstStyle/>
          <a:p>
            <a:pPr algn="ctr"/>
            <a:r>
              <a:rPr lang="en-GB" sz="2400" dirty="0">
                <a:solidFill>
                  <a:schemeClr val="accent5">
                    <a:lumMod val="50000"/>
                  </a:schemeClr>
                </a:solidFill>
              </a:rPr>
              <a:t>Sie </a:t>
            </a:r>
            <a:r>
              <a:rPr lang="en-GB" sz="2400" b="1" dirty="0" err="1">
                <a:solidFill>
                  <a:schemeClr val="accent5">
                    <a:lumMod val="50000"/>
                  </a:schemeClr>
                </a:solidFill>
              </a:rPr>
              <a:t>haben</a:t>
            </a:r>
            <a:endParaRPr lang="en-GB" sz="2400" b="1" dirty="0">
              <a:solidFill>
                <a:schemeClr val="accent5">
                  <a:lumMod val="50000"/>
                </a:schemeClr>
              </a:solidFill>
            </a:endParaRPr>
          </a:p>
        </p:txBody>
      </p:sp>
      <p:sp>
        <p:nvSpPr>
          <p:cNvPr id="9" name="TextBox 8">
            <a:extLst>
              <a:ext uri="{FF2B5EF4-FFF2-40B4-BE49-F238E27FC236}">
                <a16:creationId xmlns:a16="http://schemas.microsoft.com/office/drawing/2014/main" id="{B2205C10-E8E7-4EF6-836E-A90C36861A78}"/>
              </a:ext>
            </a:extLst>
          </p:cNvPr>
          <p:cNvSpPr txBox="1"/>
          <p:nvPr/>
        </p:nvSpPr>
        <p:spPr>
          <a:xfrm>
            <a:off x="585214" y="2836104"/>
            <a:ext cx="2445576" cy="461665"/>
          </a:xfrm>
          <a:prstGeom prst="rect">
            <a:avLst/>
          </a:prstGeom>
          <a:noFill/>
        </p:spPr>
        <p:txBody>
          <a:bodyPr wrap="square" rtlCol="0">
            <a:spAutoFit/>
          </a:bodyPr>
          <a:lstStyle/>
          <a:p>
            <a:pPr algn="ctr"/>
            <a:r>
              <a:rPr lang="en-GB" sz="2400" dirty="0">
                <a:solidFill>
                  <a:schemeClr val="accent5">
                    <a:lumMod val="50000"/>
                  </a:schemeClr>
                </a:solidFill>
              </a:rPr>
              <a:t>du </a:t>
            </a:r>
            <a:r>
              <a:rPr lang="en-GB" sz="2400" b="1" dirty="0">
                <a:solidFill>
                  <a:schemeClr val="accent5">
                    <a:lumMod val="50000"/>
                  </a:schemeClr>
                </a:solidFill>
              </a:rPr>
              <a:t>hast</a:t>
            </a:r>
          </a:p>
        </p:txBody>
      </p:sp>
      <p:sp>
        <p:nvSpPr>
          <p:cNvPr id="10" name="TextBox 9">
            <a:extLst>
              <a:ext uri="{FF2B5EF4-FFF2-40B4-BE49-F238E27FC236}">
                <a16:creationId xmlns:a16="http://schemas.microsoft.com/office/drawing/2014/main" id="{CDF8AA3D-CE72-4091-B848-18A064E91E63}"/>
              </a:ext>
            </a:extLst>
          </p:cNvPr>
          <p:cNvSpPr txBox="1"/>
          <p:nvPr/>
        </p:nvSpPr>
        <p:spPr>
          <a:xfrm>
            <a:off x="585214" y="3297769"/>
            <a:ext cx="2445576" cy="830997"/>
          </a:xfrm>
          <a:prstGeom prst="rect">
            <a:avLst/>
          </a:prstGeom>
          <a:noFill/>
        </p:spPr>
        <p:txBody>
          <a:bodyPr wrap="square" rtlCol="0">
            <a:spAutoFit/>
          </a:bodyPr>
          <a:lstStyle/>
          <a:p>
            <a:pPr algn="ctr"/>
            <a:r>
              <a:rPr lang="en-GB" sz="2400" dirty="0" err="1">
                <a:solidFill>
                  <a:schemeClr val="accent5">
                    <a:lumMod val="50000"/>
                  </a:schemeClr>
                </a:solidFill>
              </a:rPr>
              <a:t>er</a:t>
            </a:r>
            <a:r>
              <a:rPr lang="en-GB" sz="2400" dirty="0">
                <a:solidFill>
                  <a:schemeClr val="accent5">
                    <a:lumMod val="50000"/>
                  </a:schemeClr>
                </a:solidFill>
              </a:rPr>
              <a:t>/</a:t>
            </a:r>
            <a:r>
              <a:rPr lang="en-GB" sz="2400" dirty="0" err="1">
                <a:solidFill>
                  <a:schemeClr val="accent5">
                    <a:lumMod val="50000"/>
                  </a:schemeClr>
                </a:solidFill>
              </a:rPr>
              <a:t>sie</a:t>
            </a:r>
            <a:r>
              <a:rPr lang="en-GB" sz="2400" dirty="0">
                <a:solidFill>
                  <a:schemeClr val="accent5">
                    <a:lumMod val="50000"/>
                  </a:schemeClr>
                </a:solidFill>
              </a:rPr>
              <a:t>/es/man </a:t>
            </a:r>
            <a:r>
              <a:rPr lang="en-GB" sz="2400" b="1" dirty="0">
                <a:solidFill>
                  <a:schemeClr val="accent5">
                    <a:lumMod val="50000"/>
                  </a:schemeClr>
                </a:solidFill>
              </a:rPr>
              <a:t>hat</a:t>
            </a:r>
          </a:p>
        </p:txBody>
      </p:sp>
      <p:sp>
        <p:nvSpPr>
          <p:cNvPr id="11" name="TextBox 10">
            <a:extLst>
              <a:ext uri="{FF2B5EF4-FFF2-40B4-BE49-F238E27FC236}">
                <a16:creationId xmlns:a16="http://schemas.microsoft.com/office/drawing/2014/main" id="{743DE18E-8AE9-47D0-B62C-65556000BCB2}"/>
              </a:ext>
            </a:extLst>
          </p:cNvPr>
          <p:cNvSpPr txBox="1"/>
          <p:nvPr/>
        </p:nvSpPr>
        <p:spPr>
          <a:xfrm>
            <a:off x="456923" y="4029451"/>
            <a:ext cx="2445576" cy="461665"/>
          </a:xfrm>
          <a:prstGeom prst="rect">
            <a:avLst/>
          </a:prstGeom>
          <a:noFill/>
        </p:spPr>
        <p:txBody>
          <a:bodyPr wrap="square" rtlCol="0">
            <a:spAutoFit/>
          </a:bodyPr>
          <a:lstStyle/>
          <a:p>
            <a:pPr algn="ctr"/>
            <a:r>
              <a:rPr lang="en-GB" sz="2400" dirty="0" err="1">
                <a:solidFill>
                  <a:schemeClr val="accent5">
                    <a:lumMod val="50000"/>
                  </a:schemeClr>
                </a:solidFill>
              </a:rPr>
              <a:t>wir</a:t>
            </a:r>
            <a:r>
              <a:rPr lang="en-GB" sz="2400" dirty="0">
                <a:solidFill>
                  <a:schemeClr val="accent5">
                    <a:lumMod val="50000"/>
                  </a:schemeClr>
                </a:solidFill>
              </a:rPr>
              <a:t> </a:t>
            </a:r>
            <a:r>
              <a:rPr lang="en-GB" sz="2400" b="1" dirty="0" err="1">
                <a:solidFill>
                  <a:schemeClr val="accent5">
                    <a:lumMod val="50000"/>
                  </a:schemeClr>
                </a:solidFill>
              </a:rPr>
              <a:t>haben</a:t>
            </a:r>
            <a:endParaRPr lang="en-GB" sz="2400" b="1" dirty="0">
              <a:solidFill>
                <a:schemeClr val="accent5">
                  <a:lumMod val="50000"/>
                </a:schemeClr>
              </a:solidFill>
            </a:endParaRPr>
          </a:p>
        </p:txBody>
      </p:sp>
      <p:sp>
        <p:nvSpPr>
          <p:cNvPr id="12" name="TextBox 11">
            <a:extLst>
              <a:ext uri="{FF2B5EF4-FFF2-40B4-BE49-F238E27FC236}">
                <a16:creationId xmlns:a16="http://schemas.microsoft.com/office/drawing/2014/main" id="{2EF2B6D0-C909-4692-A134-472CFAFC9344}"/>
              </a:ext>
            </a:extLst>
          </p:cNvPr>
          <p:cNvSpPr txBox="1"/>
          <p:nvPr/>
        </p:nvSpPr>
        <p:spPr>
          <a:xfrm>
            <a:off x="686814" y="2439305"/>
            <a:ext cx="2445576" cy="461665"/>
          </a:xfrm>
          <a:prstGeom prst="rect">
            <a:avLst/>
          </a:prstGeom>
          <a:noFill/>
        </p:spPr>
        <p:txBody>
          <a:bodyPr wrap="square" rtlCol="0">
            <a:spAutoFit/>
          </a:bodyPr>
          <a:lstStyle/>
          <a:p>
            <a:pPr algn="ctr"/>
            <a:r>
              <a:rPr lang="en-GB" sz="2400" dirty="0">
                <a:solidFill>
                  <a:schemeClr val="accent5">
                    <a:lumMod val="50000"/>
                  </a:schemeClr>
                </a:solidFill>
              </a:rPr>
              <a:t>ich </a:t>
            </a:r>
            <a:r>
              <a:rPr lang="en-GB" sz="2400" b="1" dirty="0" err="1">
                <a:solidFill>
                  <a:schemeClr val="accent5">
                    <a:lumMod val="50000"/>
                  </a:schemeClr>
                </a:solidFill>
              </a:rPr>
              <a:t>habe</a:t>
            </a:r>
            <a:endParaRPr lang="en-GB" sz="2400" b="1" dirty="0">
              <a:solidFill>
                <a:schemeClr val="accent5">
                  <a:lumMod val="50000"/>
                </a:schemeClr>
              </a:solidFill>
            </a:endParaRPr>
          </a:p>
        </p:txBody>
      </p:sp>
      <p:sp>
        <p:nvSpPr>
          <p:cNvPr id="13" name="TextBox 12">
            <a:extLst>
              <a:ext uri="{FF2B5EF4-FFF2-40B4-BE49-F238E27FC236}">
                <a16:creationId xmlns:a16="http://schemas.microsoft.com/office/drawing/2014/main" id="{9208E462-F736-4F03-80C0-02F9A07DF96A}"/>
              </a:ext>
            </a:extLst>
          </p:cNvPr>
          <p:cNvSpPr txBox="1"/>
          <p:nvPr/>
        </p:nvSpPr>
        <p:spPr>
          <a:xfrm>
            <a:off x="456923" y="4902670"/>
            <a:ext cx="2445576" cy="461665"/>
          </a:xfrm>
          <a:prstGeom prst="rect">
            <a:avLst/>
          </a:prstGeom>
          <a:noFill/>
        </p:spPr>
        <p:txBody>
          <a:bodyPr wrap="square" rtlCol="0">
            <a:spAutoFit/>
          </a:bodyPr>
          <a:lstStyle/>
          <a:p>
            <a:pPr algn="ctr"/>
            <a:r>
              <a:rPr lang="en-GB" sz="2400" dirty="0" err="1">
                <a:solidFill>
                  <a:schemeClr val="accent5">
                    <a:lumMod val="50000"/>
                  </a:schemeClr>
                </a:solidFill>
              </a:rPr>
              <a:t>sie</a:t>
            </a:r>
            <a:r>
              <a:rPr lang="en-GB" sz="2400" dirty="0">
                <a:solidFill>
                  <a:schemeClr val="accent5">
                    <a:lumMod val="50000"/>
                  </a:schemeClr>
                </a:solidFill>
              </a:rPr>
              <a:t> </a:t>
            </a:r>
            <a:r>
              <a:rPr lang="en-GB" sz="2400" b="1" dirty="0" err="1">
                <a:solidFill>
                  <a:schemeClr val="accent5">
                    <a:lumMod val="50000"/>
                  </a:schemeClr>
                </a:solidFill>
              </a:rPr>
              <a:t>haben</a:t>
            </a:r>
            <a:endParaRPr lang="en-GB" sz="2400" b="1" dirty="0">
              <a:solidFill>
                <a:schemeClr val="accent5">
                  <a:lumMod val="50000"/>
                </a:schemeClr>
              </a:solidFill>
            </a:endParaRPr>
          </a:p>
        </p:txBody>
      </p:sp>
      <p:sp>
        <p:nvSpPr>
          <p:cNvPr id="14" name="Rectangle: Rounded Corners 13">
            <a:extLst>
              <a:ext uri="{FF2B5EF4-FFF2-40B4-BE49-F238E27FC236}">
                <a16:creationId xmlns:a16="http://schemas.microsoft.com/office/drawing/2014/main" id="{8AE3FC75-4800-42AC-8BB2-57250AA51B47}"/>
              </a:ext>
            </a:extLst>
          </p:cNvPr>
          <p:cNvSpPr/>
          <p:nvPr/>
        </p:nvSpPr>
        <p:spPr>
          <a:xfrm>
            <a:off x="1709991" y="2479947"/>
            <a:ext cx="948266" cy="36954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15" name="Rectangle: Rounded Corners 14">
            <a:extLst>
              <a:ext uri="{FF2B5EF4-FFF2-40B4-BE49-F238E27FC236}">
                <a16:creationId xmlns:a16="http://schemas.microsoft.com/office/drawing/2014/main" id="{60E4BAC8-5347-4EF1-A46C-48ADCCA1CF54}"/>
              </a:ext>
            </a:extLst>
          </p:cNvPr>
          <p:cNvSpPr/>
          <p:nvPr/>
        </p:nvSpPr>
        <p:spPr>
          <a:xfrm>
            <a:off x="1709991" y="2855565"/>
            <a:ext cx="948266" cy="36954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16" name="Rectangle: Rounded Corners 15">
            <a:extLst>
              <a:ext uri="{FF2B5EF4-FFF2-40B4-BE49-F238E27FC236}">
                <a16:creationId xmlns:a16="http://schemas.microsoft.com/office/drawing/2014/main" id="{3C3E764F-4A6C-4A99-AE3C-F17AED3CEA8C}"/>
              </a:ext>
            </a:extLst>
          </p:cNvPr>
          <p:cNvSpPr/>
          <p:nvPr/>
        </p:nvSpPr>
        <p:spPr>
          <a:xfrm>
            <a:off x="1333869" y="3709323"/>
            <a:ext cx="948266" cy="36954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17" name="Rectangle: Rounded Corners 16">
            <a:extLst>
              <a:ext uri="{FF2B5EF4-FFF2-40B4-BE49-F238E27FC236}">
                <a16:creationId xmlns:a16="http://schemas.microsoft.com/office/drawing/2014/main" id="{38CD8173-C906-4556-B308-0C19B882EE0B}"/>
              </a:ext>
            </a:extLst>
          </p:cNvPr>
          <p:cNvSpPr/>
          <p:nvPr/>
        </p:nvSpPr>
        <p:spPr>
          <a:xfrm>
            <a:off x="1435469" y="4099874"/>
            <a:ext cx="1013852" cy="36954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18" name="Rectangle: Rounded Corners 17">
            <a:extLst>
              <a:ext uri="{FF2B5EF4-FFF2-40B4-BE49-F238E27FC236}">
                <a16:creationId xmlns:a16="http://schemas.microsoft.com/office/drawing/2014/main" id="{DCA41B52-9DFD-4865-8CF1-6A56597A772E}"/>
              </a:ext>
            </a:extLst>
          </p:cNvPr>
          <p:cNvSpPr/>
          <p:nvPr/>
        </p:nvSpPr>
        <p:spPr>
          <a:xfrm>
            <a:off x="1435469" y="4469423"/>
            <a:ext cx="1013852" cy="36954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19" name="Rectangle: Rounded Corners 18">
            <a:extLst>
              <a:ext uri="{FF2B5EF4-FFF2-40B4-BE49-F238E27FC236}">
                <a16:creationId xmlns:a16="http://schemas.microsoft.com/office/drawing/2014/main" id="{FD509E49-0049-4474-81CA-2B22A76C165C}"/>
              </a:ext>
            </a:extLst>
          </p:cNvPr>
          <p:cNvSpPr/>
          <p:nvPr/>
        </p:nvSpPr>
        <p:spPr>
          <a:xfrm>
            <a:off x="1402676" y="4931088"/>
            <a:ext cx="1013852" cy="36954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35" name="TextBox 34">
            <a:extLst>
              <a:ext uri="{FF2B5EF4-FFF2-40B4-BE49-F238E27FC236}">
                <a16:creationId xmlns:a16="http://schemas.microsoft.com/office/drawing/2014/main" id="{E95644A4-0CF5-4FF8-831B-F07AD27B35DB}"/>
              </a:ext>
            </a:extLst>
          </p:cNvPr>
          <p:cNvSpPr txBox="1"/>
          <p:nvPr/>
        </p:nvSpPr>
        <p:spPr>
          <a:xfrm>
            <a:off x="2890369" y="2469382"/>
            <a:ext cx="3674339" cy="400110"/>
          </a:xfrm>
          <a:prstGeom prst="rect">
            <a:avLst/>
          </a:prstGeom>
          <a:noFill/>
        </p:spPr>
        <p:txBody>
          <a:bodyPr wrap="square" rtlCol="0">
            <a:spAutoFit/>
          </a:bodyPr>
          <a:lstStyle/>
          <a:p>
            <a:pPr algn="l"/>
            <a:r>
              <a:rPr lang="en-GB" sz="2000" dirty="0" err="1">
                <a:solidFill>
                  <a:schemeClr val="accent5">
                    <a:lumMod val="50000"/>
                  </a:schemeClr>
                </a:solidFill>
              </a:rPr>
              <a:t>aus</a:t>
            </a:r>
            <a:r>
              <a:rPr lang="en-GB" sz="2000" dirty="0">
                <a:solidFill>
                  <a:schemeClr val="accent5">
                    <a:lumMod val="50000"/>
                  </a:schemeClr>
                </a:solidFill>
              </a:rPr>
              <a:t> </a:t>
            </a:r>
            <a:r>
              <a:rPr lang="en-GB" sz="2000" dirty="0" err="1">
                <a:solidFill>
                  <a:schemeClr val="accent5">
                    <a:lumMod val="50000"/>
                  </a:schemeClr>
                </a:solidFill>
              </a:rPr>
              <a:t>dem</a:t>
            </a:r>
            <a:r>
              <a:rPr lang="en-GB" sz="2000" dirty="0">
                <a:solidFill>
                  <a:schemeClr val="accent5">
                    <a:lumMod val="50000"/>
                  </a:schemeClr>
                </a:solidFill>
              </a:rPr>
              <a:t> Fenster </a:t>
            </a:r>
            <a:r>
              <a:rPr lang="en-GB" sz="2000" dirty="0" err="1">
                <a:solidFill>
                  <a:schemeClr val="accent5">
                    <a:lumMod val="50000"/>
                  </a:schemeClr>
                </a:solidFill>
              </a:rPr>
              <a:t>geschaut</a:t>
            </a:r>
            <a:r>
              <a:rPr lang="en-GB" sz="2000" dirty="0">
                <a:solidFill>
                  <a:schemeClr val="accent5">
                    <a:lumMod val="50000"/>
                  </a:schemeClr>
                </a:solidFill>
              </a:rPr>
              <a:t>.</a:t>
            </a:r>
          </a:p>
        </p:txBody>
      </p:sp>
      <p:sp>
        <p:nvSpPr>
          <p:cNvPr id="36" name="TextBox 35">
            <a:extLst>
              <a:ext uri="{FF2B5EF4-FFF2-40B4-BE49-F238E27FC236}">
                <a16:creationId xmlns:a16="http://schemas.microsoft.com/office/drawing/2014/main" id="{8D21A61D-52EB-42A9-A6B1-8E6AE8C8C9A3}"/>
              </a:ext>
            </a:extLst>
          </p:cNvPr>
          <p:cNvSpPr txBox="1"/>
          <p:nvPr/>
        </p:nvSpPr>
        <p:spPr>
          <a:xfrm>
            <a:off x="2847982" y="2878817"/>
            <a:ext cx="3674339" cy="400110"/>
          </a:xfrm>
          <a:prstGeom prst="rect">
            <a:avLst/>
          </a:prstGeom>
          <a:noFill/>
        </p:spPr>
        <p:txBody>
          <a:bodyPr wrap="square" rtlCol="0">
            <a:spAutoFit/>
          </a:bodyPr>
          <a:lstStyle/>
          <a:p>
            <a:pPr algn="l"/>
            <a:r>
              <a:rPr lang="en-GB" sz="2000" dirty="0">
                <a:solidFill>
                  <a:schemeClr val="accent5">
                    <a:lumMod val="50000"/>
                  </a:schemeClr>
                </a:solidFill>
              </a:rPr>
              <a:t>‘Hallo!’ </a:t>
            </a:r>
            <a:r>
              <a:rPr lang="en-GB" sz="2000" dirty="0" err="1">
                <a:solidFill>
                  <a:schemeClr val="accent5">
                    <a:lumMod val="50000"/>
                  </a:schemeClr>
                </a:solidFill>
              </a:rPr>
              <a:t>gerufen</a:t>
            </a:r>
            <a:r>
              <a:rPr lang="en-GB" sz="2000" dirty="0">
                <a:solidFill>
                  <a:schemeClr val="accent5">
                    <a:lumMod val="50000"/>
                  </a:schemeClr>
                </a:solidFill>
              </a:rPr>
              <a:t>.</a:t>
            </a:r>
          </a:p>
        </p:txBody>
      </p:sp>
      <p:sp>
        <p:nvSpPr>
          <p:cNvPr id="37" name="TextBox 36">
            <a:extLst>
              <a:ext uri="{FF2B5EF4-FFF2-40B4-BE49-F238E27FC236}">
                <a16:creationId xmlns:a16="http://schemas.microsoft.com/office/drawing/2014/main" id="{9C286130-2C44-4F90-942D-0207CD8CDB9E}"/>
              </a:ext>
            </a:extLst>
          </p:cNvPr>
          <p:cNvSpPr txBox="1"/>
          <p:nvPr/>
        </p:nvSpPr>
        <p:spPr>
          <a:xfrm>
            <a:off x="2902499" y="3653003"/>
            <a:ext cx="3674339" cy="400110"/>
          </a:xfrm>
          <a:prstGeom prst="rect">
            <a:avLst/>
          </a:prstGeom>
          <a:noFill/>
        </p:spPr>
        <p:txBody>
          <a:bodyPr wrap="square" rtlCol="0">
            <a:spAutoFit/>
          </a:bodyPr>
          <a:lstStyle/>
          <a:p>
            <a:pPr algn="l"/>
            <a:r>
              <a:rPr lang="en-GB" sz="2000" dirty="0">
                <a:solidFill>
                  <a:schemeClr val="accent5">
                    <a:lumMod val="50000"/>
                  </a:schemeClr>
                </a:solidFill>
              </a:rPr>
              <a:t>die </a:t>
            </a:r>
            <a:r>
              <a:rPr lang="en-GB" sz="2000" dirty="0" err="1">
                <a:solidFill>
                  <a:schemeClr val="accent5">
                    <a:lumMod val="50000"/>
                  </a:schemeClr>
                </a:solidFill>
              </a:rPr>
              <a:t>Reise</a:t>
            </a:r>
            <a:r>
              <a:rPr lang="en-GB" sz="2000" dirty="0">
                <a:solidFill>
                  <a:schemeClr val="accent5">
                    <a:lumMod val="50000"/>
                  </a:schemeClr>
                </a:solidFill>
              </a:rPr>
              <a:t> </a:t>
            </a:r>
            <a:r>
              <a:rPr lang="en-GB" sz="2000" dirty="0" err="1">
                <a:solidFill>
                  <a:schemeClr val="accent5">
                    <a:lumMod val="50000"/>
                  </a:schemeClr>
                </a:solidFill>
              </a:rPr>
              <a:t>geplant</a:t>
            </a:r>
            <a:r>
              <a:rPr lang="en-GB" sz="2000" dirty="0">
                <a:solidFill>
                  <a:schemeClr val="accent5">
                    <a:lumMod val="50000"/>
                  </a:schemeClr>
                </a:solidFill>
              </a:rPr>
              <a:t>.</a:t>
            </a:r>
          </a:p>
        </p:txBody>
      </p:sp>
      <p:sp>
        <p:nvSpPr>
          <p:cNvPr id="38" name="TextBox 37">
            <a:extLst>
              <a:ext uri="{FF2B5EF4-FFF2-40B4-BE49-F238E27FC236}">
                <a16:creationId xmlns:a16="http://schemas.microsoft.com/office/drawing/2014/main" id="{41135E6D-12E8-45D0-BC53-AA941DEB8A85}"/>
              </a:ext>
            </a:extLst>
          </p:cNvPr>
          <p:cNvSpPr txBox="1"/>
          <p:nvPr/>
        </p:nvSpPr>
        <p:spPr>
          <a:xfrm>
            <a:off x="2890369" y="4018663"/>
            <a:ext cx="3674339" cy="400110"/>
          </a:xfrm>
          <a:prstGeom prst="rect">
            <a:avLst/>
          </a:prstGeom>
          <a:noFill/>
        </p:spPr>
        <p:txBody>
          <a:bodyPr wrap="square" rtlCol="0">
            <a:spAutoFit/>
          </a:bodyPr>
          <a:lstStyle/>
          <a:p>
            <a:pPr algn="l"/>
            <a:r>
              <a:rPr lang="en-GB" sz="2000" dirty="0" err="1">
                <a:solidFill>
                  <a:schemeClr val="accent5">
                    <a:lumMod val="50000"/>
                  </a:schemeClr>
                </a:solidFill>
              </a:rPr>
              <a:t>ein</a:t>
            </a:r>
            <a:r>
              <a:rPr lang="en-GB" sz="2000" dirty="0">
                <a:solidFill>
                  <a:schemeClr val="accent5">
                    <a:lumMod val="50000"/>
                  </a:schemeClr>
                </a:solidFill>
              </a:rPr>
              <a:t> Hotel </a:t>
            </a:r>
            <a:r>
              <a:rPr lang="en-GB" sz="2000" dirty="0" err="1">
                <a:solidFill>
                  <a:schemeClr val="accent5">
                    <a:lumMod val="50000"/>
                  </a:schemeClr>
                </a:solidFill>
              </a:rPr>
              <a:t>gesucht</a:t>
            </a:r>
            <a:r>
              <a:rPr lang="en-GB" sz="2000" dirty="0">
                <a:solidFill>
                  <a:schemeClr val="accent5">
                    <a:lumMod val="50000"/>
                  </a:schemeClr>
                </a:solidFill>
              </a:rPr>
              <a:t>.</a:t>
            </a:r>
          </a:p>
        </p:txBody>
      </p:sp>
      <p:sp>
        <p:nvSpPr>
          <p:cNvPr id="39" name="TextBox 38">
            <a:extLst>
              <a:ext uri="{FF2B5EF4-FFF2-40B4-BE49-F238E27FC236}">
                <a16:creationId xmlns:a16="http://schemas.microsoft.com/office/drawing/2014/main" id="{F48F466C-3769-42D7-96A5-5EAE22BF5C33}"/>
              </a:ext>
            </a:extLst>
          </p:cNvPr>
          <p:cNvSpPr txBox="1"/>
          <p:nvPr/>
        </p:nvSpPr>
        <p:spPr>
          <a:xfrm>
            <a:off x="2878594" y="4495605"/>
            <a:ext cx="3674339" cy="400110"/>
          </a:xfrm>
          <a:prstGeom prst="rect">
            <a:avLst/>
          </a:prstGeom>
          <a:noFill/>
        </p:spPr>
        <p:txBody>
          <a:bodyPr wrap="square" rtlCol="0">
            <a:spAutoFit/>
          </a:bodyPr>
          <a:lstStyle/>
          <a:p>
            <a:pPr algn="l"/>
            <a:r>
              <a:rPr lang="en-GB" sz="2000" dirty="0" err="1">
                <a:solidFill>
                  <a:schemeClr val="accent5">
                    <a:lumMod val="50000"/>
                  </a:schemeClr>
                </a:solidFill>
              </a:rPr>
              <a:t>uns</a:t>
            </a:r>
            <a:r>
              <a:rPr lang="en-GB" sz="2000" dirty="0">
                <a:solidFill>
                  <a:schemeClr val="accent5">
                    <a:lumMod val="50000"/>
                  </a:schemeClr>
                </a:solidFill>
              </a:rPr>
              <a:t> </a:t>
            </a:r>
            <a:r>
              <a:rPr lang="en-GB" sz="2000" dirty="0" err="1">
                <a:solidFill>
                  <a:schemeClr val="accent5">
                    <a:lumMod val="50000"/>
                  </a:schemeClr>
                </a:solidFill>
              </a:rPr>
              <a:t>geholfen</a:t>
            </a:r>
            <a:r>
              <a:rPr lang="en-GB" sz="2000" dirty="0">
                <a:solidFill>
                  <a:schemeClr val="accent5">
                    <a:lumMod val="50000"/>
                  </a:schemeClr>
                </a:solidFill>
              </a:rPr>
              <a:t>.</a:t>
            </a:r>
          </a:p>
        </p:txBody>
      </p:sp>
      <p:sp>
        <p:nvSpPr>
          <p:cNvPr id="40" name="TextBox 39">
            <a:extLst>
              <a:ext uri="{FF2B5EF4-FFF2-40B4-BE49-F238E27FC236}">
                <a16:creationId xmlns:a16="http://schemas.microsoft.com/office/drawing/2014/main" id="{C025A23B-25A8-47FF-8CBA-3644451D2EA2}"/>
              </a:ext>
            </a:extLst>
          </p:cNvPr>
          <p:cNvSpPr txBox="1"/>
          <p:nvPr/>
        </p:nvSpPr>
        <p:spPr>
          <a:xfrm>
            <a:off x="2847982" y="4949524"/>
            <a:ext cx="4746244" cy="400110"/>
          </a:xfrm>
          <a:prstGeom prst="rect">
            <a:avLst/>
          </a:prstGeom>
          <a:noFill/>
        </p:spPr>
        <p:txBody>
          <a:bodyPr wrap="square" rtlCol="0">
            <a:spAutoFit/>
          </a:bodyPr>
          <a:lstStyle/>
          <a:p>
            <a:pPr algn="l"/>
            <a:r>
              <a:rPr lang="en-GB" sz="2000" dirty="0" err="1">
                <a:solidFill>
                  <a:schemeClr val="accent5">
                    <a:lumMod val="50000"/>
                  </a:schemeClr>
                </a:solidFill>
              </a:rPr>
              <a:t>uns</a:t>
            </a:r>
            <a:r>
              <a:rPr lang="en-GB" sz="2000" dirty="0">
                <a:solidFill>
                  <a:schemeClr val="accent5">
                    <a:lumMod val="50000"/>
                  </a:schemeClr>
                </a:solidFill>
              </a:rPr>
              <a:t> </a:t>
            </a:r>
            <a:r>
              <a:rPr lang="en-GB" sz="2000" dirty="0" err="1">
                <a:solidFill>
                  <a:schemeClr val="accent5">
                    <a:lumMod val="50000"/>
                  </a:schemeClr>
                </a:solidFill>
              </a:rPr>
              <a:t>ein</a:t>
            </a:r>
            <a:r>
              <a:rPr lang="en-GB" sz="2000" dirty="0">
                <a:solidFill>
                  <a:schemeClr val="accent5">
                    <a:lumMod val="50000"/>
                  </a:schemeClr>
                </a:solidFill>
              </a:rPr>
              <a:t> </a:t>
            </a:r>
            <a:r>
              <a:rPr lang="en-GB" sz="2000" dirty="0" err="1">
                <a:solidFill>
                  <a:schemeClr val="accent5">
                    <a:lumMod val="50000"/>
                  </a:schemeClr>
                </a:solidFill>
              </a:rPr>
              <a:t>tolles</a:t>
            </a:r>
            <a:r>
              <a:rPr lang="en-GB" sz="2000" dirty="0">
                <a:solidFill>
                  <a:schemeClr val="accent5">
                    <a:lumMod val="50000"/>
                  </a:schemeClr>
                </a:solidFill>
              </a:rPr>
              <a:t> Zimmer </a:t>
            </a:r>
            <a:r>
              <a:rPr lang="en-GB" sz="2000" dirty="0" err="1">
                <a:solidFill>
                  <a:schemeClr val="accent5">
                    <a:lumMod val="50000"/>
                  </a:schemeClr>
                </a:solidFill>
              </a:rPr>
              <a:t>gefunden</a:t>
            </a:r>
            <a:r>
              <a:rPr lang="en-GB" sz="2000" dirty="0">
                <a:solidFill>
                  <a:schemeClr val="accent5">
                    <a:lumMod val="50000"/>
                  </a:schemeClr>
                </a:solidFill>
              </a:rPr>
              <a:t>.</a:t>
            </a:r>
          </a:p>
        </p:txBody>
      </p:sp>
      <p:sp>
        <p:nvSpPr>
          <p:cNvPr id="48" name="TextBox 47">
            <a:extLst>
              <a:ext uri="{FF2B5EF4-FFF2-40B4-BE49-F238E27FC236}">
                <a16:creationId xmlns:a16="http://schemas.microsoft.com/office/drawing/2014/main" id="{7A76EA84-0A94-4690-AE66-5BBD98D805A2}"/>
              </a:ext>
            </a:extLst>
          </p:cNvPr>
          <p:cNvSpPr txBox="1"/>
          <p:nvPr/>
        </p:nvSpPr>
        <p:spPr>
          <a:xfrm>
            <a:off x="6858380" y="2489411"/>
            <a:ext cx="3674339" cy="400110"/>
          </a:xfrm>
          <a:prstGeom prst="rect">
            <a:avLst/>
          </a:prstGeom>
          <a:noFill/>
        </p:spPr>
        <p:txBody>
          <a:bodyPr wrap="square" rtlCol="0">
            <a:spAutoFit/>
          </a:bodyPr>
          <a:lstStyle/>
          <a:p>
            <a:pPr algn="l"/>
            <a:r>
              <a:rPr lang="en-GB" sz="2000" i="1" dirty="0">
                <a:solidFill>
                  <a:schemeClr val="accent5">
                    <a:lumMod val="50000"/>
                  </a:schemeClr>
                </a:solidFill>
              </a:rPr>
              <a:t>I looked out of the window.</a:t>
            </a:r>
          </a:p>
        </p:txBody>
      </p:sp>
      <p:sp>
        <p:nvSpPr>
          <p:cNvPr id="49" name="TextBox 48">
            <a:extLst>
              <a:ext uri="{FF2B5EF4-FFF2-40B4-BE49-F238E27FC236}">
                <a16:creationId xmlns:a16="http://schemas.microsoft.com/office/drawing/2014/main" id="{B71C1898-CCFB-458C-8388-60664B4ED494}"/>
              </a:ext>
            </a:extLst>
          </p:cNvPr>
          <p:cNvSpPr txBox="1"/>
          <p:nvPr/>
        </p:nvSpPr>
        <p:spPr>
          <a:xfrm>
            <a:off x="6853014" y="2837587"/>
            <a:ext cx="3674339" cy="400110"/>
          </a:xfrm>
          <a:prstGeom prst="rect">
            <a:avLst/>
          </a:prstGeom>
          <a:noFill/>
        </p:spPr>
        <p:txBody>
          <a:bodyPr wrap="square" rtlCol="0">
            <a:spAutoFit/>
          </a:bodyPr>
          <a:lstStyle/>
          <a:p>
            <a:pPr algn="l"/>
            <a:r>
              <a:rPr lang="en-GB" sz="2000" i="1" dirty="0">
                <a:solidFill>
                  <a:schemeClr val="accent5">
                    <a:lumMod val="50000"/>
                  </a:schemeClr>
                </a:solidFill>
              </a:rPr>
              <a:t>You called ‘Hello!’</a:t>
            </a:r>
          </a:p>
        </p:txBody>
      </p:sp>
      <p:sp>
        <p:nvSpPr>
          <p:cNvPr id="20" name="Speech Bubble: Rectangle with Corners Rounded 19">
            <a:extLst>
              <a:ext uri="{FF2B5EF4-FFF2-40B4-BE49-F238E27FC236}">
                <a16:creationId xmlns:a16="http://schemas.microsoft.com/office/drawing/2014/main" id="{EED1354B-D68E-4B46-85B0-6602F0646B32}"/>
              </a:ext>
            </a:extLst>
          </p:cNvPr>
          <p:cNvSpPr/>
          <p:nvPr/>
        </p:nvSpPr>
        <p:spPr>
          <a:xfrm>
            <a:off x="8353827" y="119922"/>
            <a:ext cx="3769111" cy="2319384"/>
          </a:xfrm>
          <a:prstGeom prst="wedgeRoundRectCallout">
            <a:avLst>
              <a:gd name="adj1" fmla="val -63848"/>
              <a:gd name="adj2" fmla="val -2845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a:t>
            </a:r>
            <a:br>
              <a:rPr lang="en-GB" sz="2000" dirty="0"/>
            </a:br>
            <a:r>
              <a:rPr lang="en-GB" sz="2000" dirty="0"/>
              <a:t>- </a:t>
            </a:r>
            <a:r>
              <a:rPr lang="en-GB" sz="2000" b="1" u="sng" dirty="0" err="1"/>
              <a:t>Sie</a:t>
            </a:r>
            <a:r>
              <a:rPr lang="en-GB" sz="2000" dirty="0"/>
              <a:t> </a:t>
            </a:r>
            <a:r>
              <a:rPr lang="en-GB" sz="2000" b="1" dirty="0" err="1"/>
              <a:t>haben</a:t>
            </a:r>
            <a:r>
              <a:rPr lang="en-GB" sz="2000" dirty="0"/>
              <a:t> with a capital is </a:t>
            </a:r>
            <a:r>
              <a:rPr lang="en-GB" sz="2000" i="1" dirty="0"/>
              <a:t>you (polite) have, </a:t>
            </a:r>
            <a:br>
              <a:rPr lang="en-GB" sz="2000" i="1" dirty="0"/>
            </a:br>
            <a:r>
              <a:rPr lang="en-GB" sz="2000" i="1" dirty="0"/>
              <a:t>- </a:t>
            </a:r>
            <a:r>
              <a:rPr lang="en-GB" sz="2000" b="1" u="sng" dirty="0" err="1"/>
              <a:t>sie</a:t>
            </a:r>
            <a:r>
              <a:rPr lang="en-GB" sz="2000" b="1" dirty="0"/>
              <a:t> </a:t>
            </a:r>
            <a:r>
              <a:rPr lang="en-GB" sz="2000" b="1" dirty="0" err="1"/>
              <a:t>haben</a:t>
            </a:r>
            <a:r>
              <a:rPr lang="en-GB" sz="2000" b="1" dirty="0"/>
              <a:t> </a:t>
            </a:r>
            <a:r>
              <a:rPr lang="en-GB" sz="2000" dirty="0"/>
              <a:t>without a capital is </a:t>
            </a:r>
            <a:r>
              <a:rPr lang="en-GB" sz="2000" i="1" dirty="0"/>
              <a:t>they have</a:t>
            </a:r>
            <a:r>
              <a:rPr lang="en-GB" sz="2000" dirty="0"/>
              <a:t>, </a:t>
            </a:r>
          </a:p>
          <a:p>
            <a:pPr algn="ctr"/>
            <a:r>
              <a:rPr lang="en-GB" sz="2000" dirty="0"/>
              <a:t>- </a:t>
            </a:r>
            <a:r>
              <a:rPr lang="en-GB" sz="2000" b="1" u="sng" dirty="0" err="1"/>
              <a:t>sie</a:t>
            </a:r>
            <a:r>
              <a:rPr lang="en-GB" sz="2000" b="1" dirty="0"/>
              <a:t> hat </a:t>
            </a:r>
            <a:r>
              <a:rPr lang="en-GB" sz="2000" dirty="0"/>
              <a:t>is </a:t>
            </a:r>
            <a:r>
              <a:rPr lang="en-GB" sz="2000" i="1" dirty="0"/>
              <a:t>she has</a:t>
            </a:r>
            <a:r>
              <a:rPr lang="en-GB" sz="2000" dirty="0"/>
              <a:t>.</a:t>
            </a:r>
          </a:p>
        </p:txBody>
      </p:sp>
      <p:pic>
        <p:nvPicPr>
          <p:cNvPr id="50" name="Picture 49" descr="Logo&#10;&#10;Description automatically generated">
            <a:extLst>
              <a:ext uri="{FF2B5EF4-FFF2-40B4-BE49-F238E27FC236}">
                <a16:creationId xmlns:a16="http://schemas.microsoft.com/office/drawing/2014/main" id="{AD4B7C33-39B4-4BD6-BFB4-A116868C6A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8197"/>
          <a:stretch/>
        </p:blipFill>
        <p:spPr>
          <a:xfrm>
            <a:off x="7084488" y="210010"/>
            <a:ext cx="999517" cy="975411"/>
          </a:xfrm>
          <a:prstGeom prst="rect">
            <a:avLst/>
          </a:prstGeom>
        </p:spPr>
      </p:pic>
      <p:sp>
        <p:nvSpPr>
          <p:cNvPr id="29" name="TextBox 28">
            <a:extLst>
              <a:ext uri="{FF2B5EF4-FFF2-40B4-BE49-F238E27FC236}">
                <a16:creationId xmlns:a16="http://schemas.microsoft.com/office/drawing/2014/main" id="{7A19C53B-A1F9-4BCB-94E3-78B4C6C065C9}"/>
              </a:ext>
            </a:extLst>
          </p:cNvPr>
          <p:cNvSpPr txBox="1"/>
          <p:nvPr/>
        </p:nvSpPr>
        <p:spPr>
          <a:xfrm>
            <a:off x="6831713" y="3624311"/>
            <a:ext cx="5291225" cy="400110"/>
          </a:xfrm>
          <a:prstGeom prst="rect">
            <a:avLst/>
          </a:prstGeom>
          <a:noFill/>
        </p:spPr>
        <p:txBody>
          <a:bodyPr wrap="square" rtlCol="0">
            <a:spAutoFit/>
          </a:bodyPr>
          <a:lstStyle/>
          <a:p>
            <a:pPr algn="l"/>
            <a:r>
              <a:rPr lang="en-GB" sz="2000" i="1" dirty="0">
                <a:solidFill>
                  <a:schemeClr val="accent5">
                    <a:lumMod val="50000"/>
                  </a:schemeClr>
                </a:solidFill>
              </a:rPr>
              <a:t>He/She/It/You(one) planned the journey.</a:t>
            </a:r>
          </a:p>
        </p:txBody>
      </p:sp>
      <p:sp>
        <p:nvSpPr>
          <p:cNvPr id="30" name="TextBox 29">
            <a:extLst>
              <a:ext uri="{FF2B5EF4-FFF2-40B4-BE49-F238E27FC236}">
                <a16:creationId xmlns:a16="http://schemas.microsoft.com/office/drawing/2014/main" id="{70E55764-DD70-4891-B24D-23C6CFFDE812}"/>
              </a:ext>
            </a:extLst>
          </p:cNvPr>
          <p:cNvSpPr txBox="1"/>
          <p:nvPr/>
        </p:nvSpPr>
        <p:spPr>
          <a:xfrm>
            <a:off x="6853014" y="4018663"/>
            <a:ext cx="3674339" cy="400110"/>
          </a:xfrm>
          <a:prstGeom prst="rect">
            <a:avLst/>
          </a:prstGeom>
          <a:noFill/>
        </p:spPr>
        <p:txBody>
          <a:bodyPr wrap="square" rtlCol="0">
            <a:spAutoFit/>
          </a:bodyPr>
          <a:lstStyle/>
          <a:p>
            <a:pPr algn="l"/>
            <a:r>
              <a:rPr lang="en-GB" sz="2000" i="1" dirty="0">
                <a:solidFill>
                  <a:schemeClr val="accent5">
                    <a:lumMod val="50000"/>
                  </a:schemeClr>
                </a:solidFill>
              </a:rPr>
              <a:t>We looked for a hotel.</a:t>
            </a:r>
          </a:p>
        </p:txBody>
      </p:sp>
      <p:sp>
        <p:nvSpPr>
          <p:cNvPr id="31" name="TextBox 30">
            <a:extLst>
              <a:ext uri="{FF2B5EF4-FFF2-40B4-BE49-F238E27FC236}">
                <a16:creationId xmlns:a16="http://schemas.microsoft.com/office/drawing/2014/main" id="{5E86D2E0-779D-45D7-AAB9-4148C0293DAA}"/>
              </a:ext>
            </a:extLst>
          </p:cNvPr>
          <p:cNvSpPr txBox="1"/>
          <p:nvPr/>
        </p:nvSpPr>
        <p:spPr>
          <a:xfrm>
            <a:off x="6853013" y="4520722"/>
            <a:ext cx="3674339" cy="400110"/>
          </a:xfrm>
          <a:prstGeom prst="rect">
            <a:avLst/>
          </a:prstGeom>
          <a:noFill/>
        </p:spPr>
        <p:txBody>
          <a:bodyPr wrap="square" rtlCol="0">
            <a:spAutoFit/>
          </a:bodyPr>
          <a:lstStyle/>
          <a:p>
            <a:pPr algn="l"/>
            <a:r>
              <a:rPr lang="en-GB" sz="2000" i="1" dirty="0">
                <a:solidFill>
                  <a:schemeClr val="accent5">
                    <a:lumMod val="50000"/>
                  </a:schemeClr>
                </a:solidFill>
              </a:rPr>
              <a:t>You helped us.</a:t>
            </a:r>
          </a:p>
        </p:txBody>
      </p:sp>
      <p:sp>
        <p:nvSpPr>
          <p:cNvPr id="32" name="TextBox 31">
            <a:extLst>
              <a:ext uri="{FF2B5EF4-FFF2-40B4-BE49-F238E27FC236}">
                <a16:creationId xmlns:a16="http://schemas.microsoft.com/office/drawing/2014/main" id="{6BAD2EB5-54D9-403D-8555-FE3A53F3E015}"/>
              </a:ext>
            </a:extLst>
          </p:cNvPr>
          <p:cNvSpPr txBox="1"/>
          <p:nvPr/>
        </p:nvSpPr>
        <p:spPr>
          <a:xfrm>
            <a:off x="6853013" y="4949524"/>
            <a:ext cx="3674339" cy="400110"/>
          </a:xfrm>
          <a:prstGeom prst="rect">
            <a:avLst/>
          </a:prstGeom>
          <a:noFill/>
        </p:spPr>
        <p:txBody>
          <a:bodyPr wrap="square" rtlCol="0">
            <a:spAutoFit/>
          </a:bodyPr>
          <a:lstStyle/>
          <a:p>
            <a:pPr algn="l"/>
            <a:r>
              <a:rPr lang="en-GB" sz="2000" i="1" dirty="0">
                <a:solidFill>
                  <a:schemeClr val="accent5">
                    <a:lumMod val="50000"/>
                  </a:schemeClr>
                </a:solidFill>
              </a:rPr>
              <a:t>They found us a great room.</a:t>
            </a:r>
          </a:p>
        </p:txBody>
      </p:sp>
    </p:spTree>
    <p:extLst>
      <p:ext uri="{BB962C8B-B14F-4D97-AF65-F5344CB8AC3E}">
        <p14:creationId xmlns:p14="http://schemas.microsoft.com/office/powerpoint/2010/main" val="36190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p:bldP spid="9" grpId="0"/>
      <p:bldP spid="10" grpId="0"/>
      <p:bldP spid="11" grpId="0"/>
      <p:bldP spid="12" grpId="0"/>
      <p:bldP spid="13" grpId="0"/>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35" grpId="0"/>
      <p:bldP spid="36" grpId="0"/>
      <p:bldP spid="37" grpId="0"/>
      <p:bldP spid="38" grpId="0"/>
      <p:bldP spid="39" grpId="0"/>
      <p:bldP spid="40" grpId="0"/>
      <p:bldP spid="48" grpId="0"/>
      <p:bldP spid="49" grpId="0"/>
      <p:bldP spid="20" grpId="0" animBg="1"/>
      <p:bldP spid="29" grpId="0"/>
      <p:bldP spid="30"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976735" cy="869950"/>
          </a:xfrm>
          <a:prstGeom prst="rect">
            <a:avLst/>
          </a:prstGeom>
        </p:spPr>
      </p:pic>
      <p:sp>
        <p:nvSpPr>
          <p:cNvPr id="4" name="Title 3"/>
          <p:cNvSpPr>
            <a:spLocks noGrp="1"/>
          </p:cNvSpPr>
          <p:nvPr>
            <p:ph type="title"/>
          </p:nvPr>
        </p:nvSpPr>
        <p:spPr>
          <a:xfrm>
            <a:off x="0" y="294041"/>
            <a:ext cx="5636302"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a:t>
            </a:r>
            <a:r>
              <a:rPr lang="en-GB" sz="3600" b="1" dirty="0" err="1">
                <a:solidFill>
                  <a:schemeClr val="bg1"/>
                </a:solidFill>
              </a:rPr>
              <a:t>mit</a:t>
            </a:r>
            <a:r>
              <a:rPr lang="en-GB" sz="3600" b="1" dirty="0">
                <a:solidFill>
                  <a:schemeClr val="bg1"/>
                </a:solidFill>
              </a:rPr>
              <a:t> sein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12149" y="1218693"/>
            <a:ext cx="11737298" cy="830997"/>
          </a:xfrm>
          <a:prstGeom prst="rect">
            <a:avLst/>
          </a:prstGeom>
          <a:noFill/>
        </p:spPr>
        <p:txBody>
          <a:bodyPr wrap="square" rtlCol="0">
            <a:spAutoFit/>
          </a:bodyPr>
          <a:lstStyle/>
          <a:p>
            <a:r>
              <a:rPr lang="en-US" sz="2400" dirty="0">
                <a:solidFill>
                  <a:schemeClr val="accent5">
                    <a:lumMod val="50000"/>
                  </a:schemeClr>
                </a:solidFill>
              </a:rPr>
              <a:t>With certain verbs of movement to a destination, use the </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present tense of </a:t>
            </a:r>
            <a:r>
              <a:rPr lang="en-US" sz="2400" kern="1400" dirty="0">
                <a:solidFill>
                  <a:srgbClr val="ED7D31"/>
                </a:solidFill>
                <a:latin typeface="Century Gothic" panose="020B0502020202020204" pitchFamily="34" charset="0"/>
                <a:ea typeface="Times New Roman" panose="02020603050405020304" pitchFamily="18" charset="0"/>
                <a:cs typeface="Comic Sans MS" panose="030F0902030302020204" pitchFamily="66" charset="0"/>
              </a:rPr>
              <a:t>‘</a:t>
            </a:r>
            <a:r>
              <a:rPr lang="en-US" sz="2400" b="1" kern="1400" dirty="0">
                <a:solidFill>
                  <a:srgbClr val="ED7D31"/>
                </a:solidFill>
                <a:latin typeface="Century Gothic" panose="020B0502020202020204" pitchFamily="34" charset="0"/>
                <a:ea typeface="Times New Roman" panose="02020603050405020304" pitchFamily="18" charset="0"/>
                <a:cs typeface="Comic Sans MS" panose="030F0902030302020204" pitchFamily="66" charset="0"/>
              </a:rPr>
              <a:t>sein</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 and a </a:t>
            </a:r>
            <a:r>
              <a:rPr lang="en-US" sz="2400" b="1"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past participle</a:t>
            </a:r>
            <a:r>
              <a:rPr lang="en-US" sz="2400" kern="1400" dirty="0">
                <a:solidFill>
                  <a:srgbClr val="115076"/>
                </a:solidFill>
                <a:latin typeface="Century Gothic" panose="020B0502020202020204" pitchFamily="34" charset="0"/>
                <a:ea typeface="Times New Roman" panose="02020603050405020304" pitchFamily="18" charset="0"/>
                <a:cs typeface="Comic Sans MS" panose="030F0902030302020204" pitchFamily="66" charset="0"/>
              </a:rPr>
              <a:t>:</a:t>
            </a:r>
            <a:r>
              <a:rPr lang="en-US" sz="2400" dirty="0">
                <a:solidFill>
                  <a:schemeClr val="accent5">
                    <a:lumMod val="50000"/>
                  </a:schemeClr>
                </a:solidFill>
              </a:rPr>
              <a:t> </a:t>
            </a:r>
          </a:p>
        </p:txBody>
      </p:sp>
      <p:sp>
        <p:nvSpPr>
          <p:cNvPr id="21" name="Rectangle: Rounded Corners 20">
            <a:extLst>
              <a:ext uri="{FF2B5EF4-FFF2-40B4-BE49-F238E27FC236}">
                <a16:creationId xmlns:a16="http://schemas.microsoft.com/office/drawing/2014/main" id="{835851C1-85BF-46C0-BACB-33705B1D5607}"/>
              </a:ext>
            </a:extLst>
          </p:cNvPr>
          <p:cNvSpPr/>
          <p:nvPr/>
        </p:nvSpPr>
        <p:spPr>
          <a:xfrm>
            <a:off x="532470" y="2266493"/>
            <a:ext cx="2215685" cy="3378551"/>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4415906-69F5-429B-9472-3DEB5A6C2BAD}"/>
              </a:ext>
            </a:extLst>
          </p:cNvPr>
          <p:cNvSpPr txBox="1"/>
          <p:nvPr/>
        </p:nvSpPr>
        <p:spPr>
          <a:xfrm>
            <a:off x="329270" y="4450336"/>
            <a:ext cx="2445576" cy="461665"/>
          </a:xfrm>
          <a:prstGeom prst="rect">
            <a:avLst/>
          </a:prstGeom>
          <a:noFill/>
        </p:spPr>
        <p:txBody>
          <a:bodyPr wrap="square" rtlCol="0">
            <a:spAutoFit/>
          </a:bodyPr>
          <a:lstStyle/>
          <a:p>
            <a:pPr algn="ctr"/>
            <a:r>
              <a:rPr lang="en-GB" sz="2400" dirty="0">
                <a:solidFill>
                  <a:schemeClr val="accent5">
                    <a:lumMod val="50000"/>
                  </a:schemeClr>
                </a:solidFill>
              </a:rPr>
              <a:t>Sie </a:t>
            </a:r>
            <a:r>
              <a:rPr lang="en-GB" sz="2400" b="1" dirty="0" err="1">
                <a:solidFill>
                  <a:schemeClr val="accent5">
                    <a:lumMod val="50000"/>
                  </a:schemeClr>
                </a:solidFill>
              </a:rPr>
              <a:t>sind</a:t>
            </a:r>
            <a:endParaRPr lang="en-GB" sz="2400" b="1" dirty="0">
              <a:solidFill>
                <a:schemeClr val="accent5">
                  <a:lumMod val="50000"/>
                </a:schemeClr>
              </a:solidFill>
            </a:endParaRPr>
          </a:p>
        </p:txBody>
      </p:sp>
      <p:sp>
        <p:nvSpPr>
          <p:cNvPr id="23" name="TextBox 22">
            <a:extLst>
              <a:ext uri="{FF2B5EF4-FFF2-40B4-BE49-F238E27FC236}">
                <a16:creationId xmlns:a16="http://schemas.microsoft.com/office/drawing/2014/main" id="{1F3EEDBC-F90D-4148-B3B2-45BE172C5F5B}"/>
              </a:ext>
            </a:extLst>
          </p:cNvPr>
          <p:cNvSpPr txBox="1"/>
          <p:nvPr/>
        </p:nvSpPr>
        <p:spPr>
          <a:xfrm>
            <a:off x="457561" y="2833530"/>
            <a:ext cx="2445576" cy="461665"/>
          </a:xfrm>
          <a:prstGeom prst="rect">
            <a:avLst/>
          </a:prstGeom>
          <a:noFill/>
        </p:spPr>
        <p:txBody>
          <a:bodyPr wrap="square" rtlCol="0">
            <a:spAutoFit/>
          </a:bodyPr>
          <a:lstStyle/>
          <a:p>
            <a:pPr algn="ctr"/>
            <a:r>
              <a:rPr lang="en-GB" sz="2400" dirty="0">
                <a:solidFill>
                  <a:schemeClr val="accent5">
                    <a:lumMod val="50000"/>
                  </a:schemeClr>
                </a:solidFill>
              </a:rPr>
              <a:t>du </a:t>
            </a:r>
            <a:r>
              <a:rPr lang="en-GB" sz="2400" b="1" dirty="0" err="1">
                <a:solidFill>
                  <a:schemeClr val="accent5">
                    <a:lumMod val="50000"/>
                  </a:schemeClr>
                </a:solidFill>
              </a:rPr>
              <a:t>bist</a:t>
            </a:r>
            <a:endParaRPr lang="en-GB" sz="2400" b="1" dirty="0">
              <a:solidFill>
                <a:schemeClr val="accent5">
                  <a:lumMod val="50000"/>
                </a:schemeClr>
              </a:solidFill>
            </a:endParaRPr>
          </a:p>
        </p:txBody>
      </p:sp>
      <p:sp>
        <p:nvSpPr>
          <p:cNvPr id="24" name="TextBox 23">
            <a:extLst>
              <a:ext uri="{FF2B5EF4-FFF2-40B4-BE49-F238E27FC236}">
                <a16:creationId xmlns:a16="http://schemas.microsoft.com/office/drawing/2014/main" id="{CC6CB7DC-777D-42AA-8881-2428AE889D46}"/>
              </a:ext>
            </a:extLst>
          </p:cNvPr>
          <p:cNvSpPr txBox="1"/>
          <p:nvPr/>
        </p:nvSpPr>
        <p:spPr>
          <a:xfrm>
            <a:off x="457561" y="3295195"/>
            <a:ext cx="2445576" cy="830997"/>
          </a:xfrm>
          <a:prstGeom prst="rect">
            <a:avLst/>
          </a:prstGeom>
          <a:noFill/>
        </p:spPr>
        <p:txBody>
          <a:bodyPr wrap="square" rtlCol="0">
            <a:spAutoFit/>
          </a:bodyPr>
          <a:lstStyle/>
          <a:p>
            <a:pPr algn="ctr"/>
            <a:r>
              <a:rPr lang="en-GB" sz="2400" dirty="0" err="1">
                <a:solidFill>
                  <a:schemeClr val="accent5">
                    <a:lumMod val="50000"/>
                  </a:schemeClr>
                </a:solidFill>
              </a:rPr>
              <a:t>er</a:t>
            </a:r>
            <a:r>
              <a:rPr lang="en-GB" sz="2400" dirty="0">
                <a:solidFill>
                  <a:schemeClr val="accent5">
                    <a:lumMod val="50000"/>
                  </a:schemeClr>
                </a:solidFill>
              </a:rPr>
              <a:t>/</a:t>
            </a:r>
            <a:r>
              <a:rPr lang="en-GB" sz="2400" dirty="0" err="1">
                <a:solidFill>
                  <a:schemeClr val="accent5">
                    <a:lumMod val="50000"/>
                  </a:schemeClr>
                </a:solidFill>
              </a:rPr>
              <a:t>sie</a:t>
            </a:r>
            <a:r>
              <a:rPr lang="en-GB" sz="2400" dirty="0">
                <a:solidFill>
                  <a:schemeClr val="accent5">
                    <a:lumMod val="50000"/>
                  </a:schemeClr>
                </a:solidFill>
              </a:rPr>
              <a:t>/es/man </a:t>
            </a:r>
            <a:r>
              <a:rPr lang="en-GB" sz="2400" b="1" dirty="0" err="1">
                <a:solidFill>
                  <a:schemeClr val="accent5">
                    <a:lumMod val="50000"/>
                  </a:schemeClr>
                </a:solidFill>
              </a:rPr>
              <a:t>ist</a:t>
            </a:r>
            <a:endParaRPr lang="en-GB" sz="2400" b="1" dirty="0">
              <a:solidFill>
                <a:schemeClr val="accent5">
                  <a:lumMod val="50000"/>
                </a:schemeClr>
              </a:solidFill>
            </a:endParaRPr>
          </a:p>
        </p:txBody>
      </p:sp>
      <p:sp>
        <p:nvSpPr>
          <p:cNvPr id="25" name="TextBox 24">
            <a:extLst>
              <a:ext uri="{FF2B5EF4-FFF2-40B4-BE49-F238E27FC236}">
                <a16:creationId xmlns:a16="http://schemas.microsoft.com/office/drawing/2014/main" id="{B8E3E356-5255-4F21-8F76-1899BFD21262}"/>
              </a:ext>
            </a:extLst>
          </p:cNvPr>
          <p:cNvSpPr txBox="1"/>
          <p:nvPr/>
        </p:nvSpPr>
        <p:spPr>
          <a:xfrm>
            <a:off x="329270" y="4026877"/>
            <a:ext cx="2445576" cy="461665"/>
          </a:xfrm>
          <a:prstGeom prst="rect">
            <a:avLst/>
          </a:prstGeom>
          <a:noFill/>
        </p:spPr>
        <p:txBody>
          <a:bodyPr wrap="square" rtlCol="0">
            <a:spAutoFit/>
          </a:bodyPr>
          <a:lstStyle/>
          <a:p>
            <a:pPr algn="ctr"/>
            <a:r>
              <a:rPr lang="en-GB" sz="2400" dirty="0" err="1">
                <a:solidFill>
                  <a:schemeClr val="accent5">
                    <a:lumMod val="50000"/>
                  </a:schemeClr>
                </a:solidFill>
              </a:rPr>
              <a:t>wir</a:t>
            </a:r>
            <a:r>
              <a:rPr lang="en-GB" sz="2400" dirty="0">
                <a:solidFill>
                  <a:schemeClr val="accent5">
                    <a:lumMod val="50000"/>
                  </a:schemeClr>
                </a:solidFill>
              </a:rPr>
              <a:t> </a:t>
            </a:r>
            <a:r>
              <a:rPr lang="en-GB" sz="2400" b="1" dirty="0" err="1">
                <a:solidFill>
                  <a:schemeClr val="accent5">
                    <a:lumMod val="50000"/>
                  </a:schemeClr>
                </a:solidFill>
              </a:rPr>
              <a:t>sind</a:t>
            </a:r>
            <a:endParaRPr lang="en-GB" sz="2400" b="1" dirty="0">
              <a:solidFill>
                <a:schemeClr val="accent5">
                  <a:lumMod val="50000"/>
                </a:schemeClr>
              </a:solidFill>
            </a:endParaRPr>
          </a:p>
        </p:txBody>
      </p:sp>
      <p:sp>
        <p:nvSpPr>
          <p:cNvPr id="26" name="TextBox 25">
            <a:extLst>
              <a:ext uri="{FF2B5EF4-FFF2-40B4-BE49-F238E27FC236}">
                <a16:creationId xmlns:a16="http://schemas.microsoft.com/office/drawing/2014/main" id="{85CC86AC-681B-4F65-8C4B-E32F65FA337F}"/>
              </a:ext>
            </a:extLst>
          </p:cNvPr>
          <p:cNvSpPr txBox="1"/>
          <p:nvPr/>
        </p:nvSpPr>
        <p:spPr>
          <a:xfrm>
            <a:off x="559161" y="2436731"/>
            <a:ext cx="2445576" cy="461665"/>
          </a:xfrm>
          <a:prstGeom prst="rect">
            <a:avLst/>
          </a:prstGeom>
          <a:noFill/>
        </p:spPr>
        <p:txBody>
          <a:bodyPr wrap="square" rtlCol="0">
            <a:spAutoFit/>
          </a:bodyPr>
          <a:lstStyle/>
          <a:p>
            <a:pPr algn="ctr"/>
            <a:r>
              <a:rPr lang="en-GB" sz="2400" dirty="0">
                <a:solidFill>
                  <a:schemeClr val="accent5">
                    <a:lumMod val="50000"/>
                  </a:schemeClr>
                </a:solidFill>
              </a:rPr>
              <a:t>ich </a:t>
            </a:r>
            <a:r>
              <a:rPr lang="en-GB" sz="2400" b="1" dirty="0">
                <a:solidFill>
                  <a:schemeClr val="accent5">
                    <a:lumMod val="50000"/>
                  </a:schemeClr>
                </a:solidFill>
              </a:rPr>
              <a:t>bin</a:t>
            </a:r>
          </a:p>
        </p:txBody>
      </p:sp>
      <p:sp>
        <p:nvSpPr>
          <p:cNvPr id="27" name="TextBox 26">
            <a:extLst>
              <a:ext uri="{FF2B5EF4-FFF2-40B4-BE49-F238E27FC236}">
                <a16:creationId xmlns:a16="http://schemas.microsoft.com/office/drawing/2014/main" id="{371842F2-8980-4205-9E68-119A18CABD5F}"/>
              </a:ext>
            </a:extLst>
          </p:cNvPr>
          <p:cNvSpPr txBox="1"/>
          <p:nvPr/>
        </p:nvSpPr>
        <p:spPr>
          <a:xfrm>
            <a:off x="329270" y="4900096"/>
            <a:ext cx="2445576" cy="461665"/>
          </a:xfrm>
          <a:prstGeom prst="rect">
            <a:avLst/>
          </a:prstGeom>
          <a:noFill/>
        </p:spPr>
        <p:txBody>
          <a:bodyPr wrap="square" rtlCol="0">
            <a:spAutoFit/>
          </a:bodyPr>
          <a:lstStyle/>
          <a:p>
            <a:pPr algn="ctr"/>
            <a:r>
              <a:rPr lang="en-GB" sz="2400" dirty="0" err="1">
                <a:solidFill>
                  <a:schemeClr val="accent5">
                    <a:lumMod val="50000"/>
                  </a:schemeClr>
                </a:solidFill>
              </a:rPr>
              <a:t>sie</a:t>
            </a:r>
            <a:r>
              <a:rPr lang="en-GB" sz="2400" dirty="0">
                <a:solidFill>
                  <a:schemeClr val="accent5">
                    <a:lumMod val="50000"/>
                  </a:schemeClr>
                </a:solidFill>
              </a:rPr>
              <a:t> </a:t>
            </a:r>
            <a:r>
              <a:rPr lang="en-GB" sz="2400" b="1" dirty="0" err="1">
                <a:solidFill>
                  <a:schemeClr val="accent5">
                    <a:lumMod val="50000"/>
                  </a:schemeClr>
                </a:solidFill>
              </a:rPr>
              <a:t>sind</a:t>
            </a:r>
            <a:endParaRPr lang="en-GB" sz="2400" b="1" dirty="0">
              <a:solidFill>
                <a:schemeClr val="accent5">
                  <a:lumMod val="50000"/>
                </a:schemeClr>
              </a:solidFill>
            </a:endParaRPr>
          </a:p>
        </p:txBody>
      </p:sp>
      <p:sp>
        <p:nvSpPr>
          <p:cNvPr id="28" name="Rectangle: Rounded Corners 27">
            <a:extLst>
              <a:ext uri="{FF2B5EF4-FFF2-40B4-BE49-F238E27FC236}">
                <a16:creationId xmlns:a16="http://schemas.microsoft.com/office/drawing/2014/main" id="{EC6EAE8B-81AA-42B9-B863-99CFC1429AFB}"/>
              </a:ext>
            </a:extLst>
          </p:cNvPr>
          <p:cNvSpPr/>
          <p:nvPr/>
        </p:nvSpPr>
        <p:spPr>
          <a:xfrm>
            <a:off x="1731185" y="2475886"/>
            <a:ext cx="682231" cy="36954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29" name="Rectangle: Rounded Corners 28">
            <a:extLst>
              <a:ext uri="{FF2B5EF4-FFF2-40B4-BE49-F238E27FC236}">
                <a16:creationId xmlns:a16="http://schemas.microsoft.com/office/drawing/2014/main" id="{C3C738AB-8C41-4F8C-841E-44288789F849}"/>
              </a:ext>
            </a:extLst>
          </p:cNvPr>
          <p:cNvSpPr/>
          <p:nvPr/>
        </p:nvSpPr>
        <p:spPr>
          <a:xfrm>
            <a:off x="1633138" y="2895097"/>
            <a:ext cx="780278" cy="36954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30" name="Rectangle: Rounded Corners 29">
            <a:extLst>
              <a:ext uri="{FF2B5EF4-FFF2-40B4-BE49-F238E27FC236}">
                <a16:creationId xmlns:a16="http://schemas.microsoft.com/office/drawing/2014/main" id="{93B98234-4ED8-4C24-8FA5-B4AB15E36FFB}"/>
              </a:ext>
            </a:extLst>
          </p:cNvPr>
          <p:cNvSpPr/>
          <p:nvPr/>
        </p:nvSpPr>
        <p:spPr>
          <a:xfrm>
            <a:off x="1257052" y="3753044"/>
            <a:ext cx="948266" cy="36954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31" name="Rectangle: Rounded Corners 30">
            <a:extLst>
              <a:ext uri="{FF2B5EF4-FFF2-40B4-BE49-F238E27FC236}">
                <a16:creationId xmlns:a16="http://schemas.microsoft.com/office/drawing/2014/main" id="{6B80DD06-21C6-4BAB-BFBC-6AFBCFCFC84B}"/>
              </a:ext>
            </a:extLst>
          </p:cNvPr>
          <p:cNvSpPr/>
          <p:nvPr/>
        </p:nvSpPr>
        <p:spPr>
          <a:xfrm>
            <a:off x="1460346" y="4072691"/>
            <a:ext cx="809118" cy="36954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32" name="Rectangle: Rounded Corners 31">
            <a:extLst>
              <a:ext uri="{FF2B5EF4-FFF2-40B4-BE49-F238E27FC236}">
                <a16:creationId xmlns:a16="http://schemas.microsoft.com/office/drawing/2014/main" id="{A0E6A654-8E1F-46AD-9D16-551F276BD062}"/>
              </a:ext>
            </a:extLst>
          </p:cNvPr>
          <p:cNvSpPr/>
          <p:nvPr/>
        </p:nvSpPr>
        <p:spPr>
          <a:xfrm>
            <a:off x="1428686" y="4484245"/>
            <a:ext cx="872437" cy="36954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33" name="Rectangle: Rounded Corners 32">
            <a:extLst>
              <a:ext uri="{FF2B5EF4-FFF2-40B4-BE49-F238E27FC236}">
                <a16:creationId xmlns:a16="http://schemas.microsoft.com/office/drawing/2014/main" id="{28BF8ECF-8318-4547-9C48-E1F90E765FA3}"/>
              </a:ext>
            </a:extLst>
          </p:cNvPr>
          <p:cNvSpPr/>
          <p:nvPr/>
        </p:nvSpPr>
        <p:spPr>
          <a:xfrm>
            <a:off x="1399564" y="4934837"/>
            <a:ext cx="1013852" cy="369549"/>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42" name="TextBox 41">
            <a:extLst>
              <a:ext uri="{FF2B5EF4-FFF2-40B4-BE49-F238E27FC236}">
                <a16:creationId xmlns:a16="http://schemas.microsoft.com/office/drawing/2014/main" id="{10C764A7-3B1C-41E8-8839-FBE85B95E7DC}"/>
              </a:ext>
            </a:extLst>
          </p:cNvPr>
          <p:cNvSpPr txBox="1"/>
          <p:nvPr/>
        </p:nvSpPr>
        <p:spPr>
          <a:xfrm>
            <a:off x="2775807" y="2476459"/>
            <a:ext cx="3674339" cy="400110"/>
          </a:xfrm>
          <a:prstGeom prst="rect">
            <a:avLst/>
          </a:prstGeom>
          <a:noFill/>
        </p:spPr>
        <p:txBody>
          <a:bodyPr wrap="square" rtlCol="0">
            <a:spAutoFit/>
          </a:bodyPr>
          <a:lstStyle/>
          <a:p>
            <a:pPr algn="l"/>
            <a:r>
              <a:rPr lang="en-GB" sz="2000" dirty="0" err="1">
                <a:solidFill>
                  <a:schemeClr val="accent5">
                    <a:lumMod val="50000"/>
                  </a:schemeClr>
                </a:solidFill>
              </a:rPr>
              <a:t>nach</a:t>
            </a:r>
            <a:r>
              <a:rPr lang="en-GB" sz="2000" dirty="0">
                <a:solidFill>
                  <a:schemeClr val="accent5">
                    <a:lumMod val="50000"/>
                  </a:schemeClr>
                </a:solidFill>
              </a:rPr>
              <a:t> </a:t>
            </a:r>
            <a:r>
              <a:rPr lang="en-GB" sz="2000" dirty="0" err="1">
                <a:solidFill>
                  <a:schemeClr val="accent5">
                    <a:lumMod val="50000"/>
                  </a:schemeClr>
                </a:solidFill>
              </a:rPr>
              <a:t>unten</a:t>
            </a:r>
            <a:r>
              <a:rPr lang="en-GB" sz="2000" dirty="0">
                <a:solidFill>
                  <a:schemeClr val="accent5">
                    <a:lumMod val="50000"/>
                  </a:schemeClr>
                </a:solidFill>
              </a:rPr>
              <a:t> </a:t>
            </a:r>
            <a:r>
              <a:rPr lang="en-GB" sz="2000" dirty="0" err="1">
                <a:solidFill>
                  <a:schemeClr val="accent5">
                    <a:lumMod val="50000"/>
                  </a:schemeClr>
                </a:solidFill>
              </a:rPr>
              <a:t>gegangen</a:t>
            </a:r>
            <a:r>
              <a:rPr lang="en-GB" sz="2000" dirty="0">
                <a:solidFill>
                  <a:schemeClr val="accent5">
                    <a:lumMod val="50000"/>
                  </a:schemeClr>
                </a:solidFill>
              </a:rPr>
              <a:t>.</a:t>
            </a:r>
          </a:p>
        </p:txBody>
      </p:sp>
      <p:sp>
        <p:nvSpPr>
          <p:cNvPr id="43" name="TextBox 42">
            <a:extLst>
              <a:ext uri="{FF2B5EF4-FFF2-40B4-BE49-F238E27FC236}">
                <a16:creationId xmlns:a16="http://schemas.microsoft.com/office/drawing/2014/main" id="{7F4FFC26-6693-42C9-82C2-F3ED03AE9754}"/>
              </a:ext>
            </a:extLst>
          </p:cNvPr>
          <p:cNvSpPr txBox="1"/>
          <p:nvPr/>
        </p:nvSpPr>
        <p:spPr>
          <a:xfrm>
            <a:off x="2733420" y="2885894"/>
            <a:ext cx="3742456" cy="400110"/>
          </a:xfrm>
          <a:prstGeom prst="rect">
            <a:avLst/>
          </a:prstGeom>
          <a:noFill/>
        </p:spPr>
        <p:txBody>
          <a:bodyPr wrap="square" rtlCol="0">
            <a:spAutoFit/>
          </a:bodyPr>
          <a:lstStyle/>
          <a:p>
            <a:pPr algn="l"/>
            <a:r>
              <a:rPr lang="en-GB" sz="2000" dirty="0" err="1">
                <a:solidFill>
                  <a:schemeClr val="accent5">
                    <a:lumMod val="50000"/>
                  </a:schemeClr>
                </a:solidFill>
              </a:rPr>
              <a:t>durch</a:t>
            </a:r>
            <a:r>
              <a:rPr lang="en-GB" sz="2000" dirty="0">
                <a:solidFill>
                  <a:schemeClr val="accent5">
                    <a:lumMod val="50000"/>
                  </a:schemeClr>
                </a:solidFill>
              </a:rPr>
              <a:t> den Wald </a:t>
            </a:r>
            <a:r>
              <a:rPr lang="en-GB" sz="2000" dirty="0" err="1">
                <a:solidFill>
                  <a:schemeClr val="accent5">
                    <a:lumMod val="50000"/>
                  </a:schemeClr>
                </a:solidFill>
              </a:rPr>
              <a:t>gewandert</a:t>
            </a:r>
            <a:r>
              <a:rPr lang="en-GB" sz="2000" dirty="0">
                <a:solidFill>
                  <a:schemeClr val="accent5">
                    <a:lumMod val="50000"/>
                  </a:schemeClr>
                </a:solidFill>
              </a:rPr>
              <a:t>.</a:t>
            </a:r>
          </a:p>
        </p:txBody>
      </p:sp>
      <p:sp>
        <p:nvSpPr>
          <p:cNvPr id="44" name="TextBox 43">
            <a:extLst>
              <a:ext uri="{FF2B5EF4-FFF2-40B4-BE49-F238E27FC236}">
                <a16:creationId xmlns:a16="http://schemas.microsoft.com/office/drawing/2014/main" id="{902F893F-DBBB-4357-800A-1AAF0E7D0BDA}"/>
              </a:ext>
            </a:extLst>
          </p:cNvPr>
          <p:cNvSpPr txBox="1"/>
          <p:nvPr/>
        </p:nvSpPr>
        <p:spPr>
          <a:xfrm>
            <a:off x="2787937" y="3660080"/>
            <a:ext cx="3674339" cy="400110"/>
          </a:xfrm>
          <a:prstGeom prst="rect">
            <a:avLst/>
          </a:prstGeom>
          <a:noFill/>
        </p:spPr>
        <p:txBody>
          <a:bodyPr wrap="square" rtlCol="0">
            <a:spAutoFit/>
          </a:bodyPr>
          <a:lstStyle/>
          <a:p>
            <a:pPr algn="l"/>
            <a:r>
              <a:rPr lang="en-GB" sz="2000" dirty="0">
                <a:solidFill>
                  <a:schemeClr val="accent5">
                    <a:lumMod val="50000"/>
                  </a:schemeClr>
                </a:solidFill>
              </a:rPr>
              <a:t>fast ins Wasser </a:t>
            </a:r>
            <a:r>
              <a:rPr lang="en-GB" sz="2000" dirty="0" err="1">
                <a:solidFill>
                  <a:schemeClr val="accent5">
                    <a:lumMod val="50000"/>
                  </a:schemeClr>
                </a:solidFill>
              </a:rPr>
              <a:t>gefallen</a:t>
            </a:r>
            <a:r>
              <a:rPr lang="en-GB" sz="2000" dirty="0">
                <a:solidFill>
                  <a:schemeClr val="accent5">
                    <a:lumMod val="50000"/>
                  </a:schemeClr>
                </a:solidFill>
              </a:rPr>
              <a:t>.</a:t>
            </a:r>
          </a:p>
        </p:txBody>
      </p:sp>
      <p:sp>
        <p:nvSpPr>
          <p:cNvPr id="45" name="TextBox 44">
            <a:extLst>
              <a:ext uri="{FF2B5EF4-FFF2-40B4-BE49-F238E27FC236}">
                <a16:creationId xmlns:a16="http://schemas.microsoft.com/office/drawing/2014/main" id="{48FB365E-A84E-4AC8-89BD-267413E78FDF}"/>
              </a:ext>
            </a:extLst>
          </p:cNvPr>
          <p:cNvSpPr txBox="1"/>
          <p:nvPr/>
        </p:nvSpPr>
        <p:spPr>
          <a:xfrm>
            <a:off x="2775807" y="4025740"/>
            <a:ext cx="3674339" cy="400110"/>
          </a:xfrm>
          <a:prstGeom prst="rect">
            <a:avLst/>
          </a:prstGeom>
          <a:noFill/>
        </p:spPr>
        <p:txBody>
          <a:bodyPr wrap="square" rtlCol="0">
            <a:spAutoFit/>
          </a:bodyPr>
          <a:lstStyle/>
          <a:p>
            <a:r>
              <a:rPr lang="en-GB" sz="2000" dirty="0" err="1">
                <a:solidFill>
                  <a:schemeClr val="accent5">
                    <a:lumMod val="50000"/>
                  </a:schemeClr>
                </a:solidFill>
              </a:rPr>
              <a:t>mit</a:t>
            </a:r>
            <a:r>
              <a:rPr lang="en-GB" sz="2000" dirty="0">
                <a:solidFill>
                  <a:schemeClr val="accent5">
                    <a:lumMod val="50000"/>
                  </a:schemeClr>
                </a:solidFill>
              </a:rPr>
              <a:t> der Bahn </a:t>
            </a:r>
            <a:r>
              <a:rPr lang="en-GB" sz="2000" dirty="0" err="1">
                <a:solidFill>
                  <a:schemeClr val="accent5">
                    <a:lumMod val="50000"/>
                  </a:schemeClr>
                </a:solidFill>
              </a:rPr>
              <a:t>gefahren</a:t>
            </a:r>
            <a:r>
              <a:rPr lang="en-GB" sz="2000" dirty="0">
                <a:solidFill>
                  <a:schemeClr val="accent5">
                    <a:lumMod val="50000"/>
                  </a:schemeClr>
                </a:solidFill>
              </a:rPr>
              <a:t>.</a:t>
            </a:r>
          </a:p>
        </p:txBody>
      </p:sp>
      <p:sp>
        <p:nvSpPr>
          <p:cNvPr id="46" name="TextBox 45">
            <a:extLst>
              <a:ext uri="{FF2B5EF4-FFF2-40B4-BE49-F238E27FC236}">
                <a16:creationId xmlns:a16="http://schemas.microsoft.com/office/drawing/2014/main" id="{C0B81FDC-49D4-409E-8AEB-334EB61D05B7}"/>
              </a:ext>
            </a:extLst>
          </p:cNvPr>
          <p:cNvSpPr txBox="1"/>
          <p:nvPr/>
        </p:nvSpPr>
        <p:spPr>
          <a:xfrm>
            <a:off x="2764032" y="4502682"/>
            <a:ext cx="3674339" cy="400110"/>
          </a:xfrm>
          <a:prstGeom prst="rect">
            <a:avLst/>
          </a:prstGeom>
          <a:noFill/>
        </p:spPr>
        <p:txBody>
          <a:bodyPr wrap="square" rtlCol="0">
            <a:spAutoFit/>
          </a:bodyPr>
          <a:lstStyle/>
          <a:p>
            <a:pPr algn="l"/>
            <a:r>
              <a:rPr lang="en-GB" sz="2000" dirty="0" err="1">
                <a:solidFill>
                  <a:schemeClr val="accent5">
                    <a:lumMod val="50000"/>
                  </a:schemeClr>
                </a:solidFill>
              </a:rPr>
              <a:t>geflogen</a:t>
            </a:r>
            <a:r>
              <a:rPr lang="en-GB" sz="2000" dirty="0">
                <a:solidFill>
                  <a:schemeClr val="accent5">
                    <a:lumMod val="50000"/>
                  </a:schemeClr>
                </a:solidFill>
              </a:rPr>
              <a:t>.</a:t>
            </a:r>
          </a:p>
        </p:txBody>
      </p:sp>
      <p:sp>
        <p:nvSpPr>
          <p:cNvPr id="47" name="TextBox 46">
            <a:extLst>
              <a:ext uri="{FF2B5EF4-FFF2-40B4-BE49-F238E27FC236}">
                <a16:creationId xmlns:a16="http://schemas.microsoft.com/office/drawing/2014/main" id="{A9FDD5CD-39F0-460F-A952-6809278F3BDE}"/>
              </a:ext>
            </a:extLst>
          </p:cNvPr>
          <p:cNvSpPr txBox="1"/>
          <p:nvPr/>
        </p:nvSpPr>
        <p:spPr>
          <a:xfrm>
            <a:off x="2739207" y="4967110"/>
            <a:ext cx="3674339" cy="400110"/>
          </a:xfrm>
          <a:prstGeom prst="rect">
            <a:avLst/>
          </a:prstGeom>
          <a:noFill/>
        </p:spPr>
        <p:txBody>
          <a:bodyPr wrap="square" rtlCol="0">
            <a:spAutoFit/>
          </a:bodyPr>
          <a:lstStyle/>
          <a:p>
            <a:pPr algn="l"/>
            <a:r>
              <a:rPr lang="en-GB" sz="2000" dirty="0">
                <a:solidFill>
                  <a:schemeClr val="accent5">
                    <a:lumMod val="50000"/>
                  </a:schemeClr>
                </a:solidFill>
              </a:rPr>
              <a:t>am Strand </a:t>
            </a:r>
            <a:r>
              <a:rPr lang="en-GB" sz="2000" dirty="0" err="1">
                <a:solidFill>
                  <a:schemeClr val="accent5">
                    <a:lumMod val="50000"/>
                  </a:schemeClr>
                </a:solidFill>
              </a:rPr>
              <a:t>geblieben</a:t>
            </a:r>
            <a:r>
              <a:rPr lang="en-GB" sz="2000" dirty="0">
                <a:solidFill>
                  <a:schemeClr val="accent5">
                    <a:lumMod val="50000"/>
                  </a:schemeClr>
                </a:solidFill>
              </a:rPr>
              <a:t>.</a:t>
            </a:r>
          </a:p>
        </p:txBody>
      </p:sp>
      <p:sp>
        <p:nvSpPr>
          <p:cNvPr id="48" name="TextBox 47">
            <a:extLst>
              <a:ext uri="{FF2B5EF4-FFF2-40B4-BE49-F238E27FC236}">
                <a16:creationId xmlns:a16="http://schemas.microsoft.com/office/drawing/2014/main" id="{4804D794-72D9-4EF8-A4D2-7E937F483159}"/>
              </a:ext>
            </a:extLst>
          </p:cNvPr>
          <p:cNvSpPr txBox="1"/>
          <p:nvPr/>
        </p:nvSpPr>
        <p:spPr>
          <a:xfrm>
            <a:off x="6878744" y="2494987"/>
            <a:ext cx="3674339" cy="400110"/>
          </a:xfrm>
          <a:prstGeom prst="rect">
            <a:avLst/>
          </a:prstGeom>
          <a:noFill/>
        </p:spPr>
        <p:txBody>
          <a:bodyPr wrap="square" rtlCol="0">
            <a:spAutoFit/>
          </a:bodyPr>
          <a:lstStyle/>
          <a:p>
            <a:pPr algn="l"/>
            <a:r>
              <a:rPr lang="en-GB" sz="2000" i="1" dirty="0">
                <a:solidFill>
                  <a:schemeClr val="accent5">
                    <a:lumMod val="50000"/>
                  </a:schemeClr>
                </a:solidFill>
              </a:rPr>
              <a:t>I went downstairs.</a:t>
            </a:r>
          </a:p>
        </p:txBody>
      </p:sp>
      <p:sp>
        <p:nvSpPr>
          <p:cNvPr id="49" name="TextBox 48">
            <a:extLst>
              <a:ext uri="{FF2B5EF4-FFF2-40B4-BE49-F238E27FC236}">
                <a16:creationId xmlns:a16="http://schemas.microsoft.com/office/drawing/2014/main" id="{564482F2-4BFA-42B9-96FC-10ABCE510A8B}"/>
              </a:ext>
            </a:extLst>
          </p:cNvPr>
          <p:cNvSpPr txBox="1"/>
          <p:nvPr/>
        </p:nvSpPr>
        <p:spPr>
          <a:xfrm>
            <a:off x="6853014" y="2866461"/>
            <a:ext cx="4779825" cy="400110"/>
          </a:xfrm>
          <a:prstGeom prst="rect">
            <a:avLst/>
          </a:prstGeom>
          <a:noFill/>
        </p:spPr>
        <p:txBody>
          <a:bodyPr wrap="square" rtlCol="0">
            <a:spAutoFit/>
          </a:bodyPr>
          <a:lstStyle/>
          <a:p>
            <a:pPr algn="l"/>
            <a:r>
              <a:rPr lang="en-GB" sz="2000" i="1" dirty="0">
                <a:solidFill>
                  <a:schemeClr val="accent5">
                    <a:lumMod val="50000"/>
                  </a:schemeClr>
                </a:solidFill>
              </a:rPr>
              <a:t>You walked through the forest.</a:t>
            </a:r>
          </a:p>
        </p:txBody>
      </p:sp>
      <p:sp>
        <p:nvSpPr>
          <p:cNvPr id="34" name="TextBox 33">
            <a:extLst>
              <a:ext uri="{FF2B5EF4-FFF2-40B4-BE49-F238E27FC236}">
                <a16:creationId xmlns:a16="http://schemas.microsoft.com/office/drawing/2014/main" id="{690099B7-28AE-4E06-A72A-3AEB5A5C3155}"/>
              </a:ext>
            </a:extLst>
          </p:cNvPr>
          <p:cNvSpPr txBox="1"/>
          <p:nvPr/>
        </p:nvSpPr>
        <p:spPr>
          <a:xfrm>
            <a:off x="6517704" y="3658869"/>
            <a:ext cx="5856189" cy="400110"/>
          </a:xfrm>
          <a:prstGeom prst="rect">
            <a:avLst/>
          </a:prstGeom>
          <a:noFill/>
        </p:spPr>
        <p:txBody>
          <a:bodyPr wrap="square" rtlCol="0">
            <a:spAutoFit/>
          </a:bodyPr>
          <a:lstStyle/>
          <a:p>
            <a:pPr algn="l"/>
            <a:r>
              <a:rPr lang="en-GB" sz="2000" i="1" dirty="0">
                <a:solidFill>
                  <a:schemeClr val="accent5">
                    <a:lumMod val="50000"/>
                  </a:schemeClr>
                </a:solidFill>
              </a:rPr>
              <a:t>He/She/It/You(one) nearly fell into the water.</a:t>
            </a:r>
          </a:p>
        </p:txBody>
      </p:sp>
      <p:sp>
        <p:nvSpPr>
          <p:cNvPr id="35" name="TextBox 34">
            <a:extLst>
              <a:ext uri="{FF2B5EF4-FFF2-40B4-BE49-F238E27FC236}">
                <a16:creationId xmlns:a16="http://schemas.microsoft.com/office/drawing/2014/main" id="{0B9EBB7B-FD95-4AEF-A351-4AB46C043248}"/>
              </a:ext>
            </a:extLst>
          </p:cNvPr>
          <p:cNvSpPr txBox="1"/>
          <p:nvPr/>
        </p:nvSpPr>
        <p:spPr>
          <a:xfrm>
            <a:off x="6788902" y="4046925"/>
            <a:ext cx="4779825" cy="400110"/>
          </a:xfrm>
          <a:prstGeom prst="rect">
            <a:avLst/>
          </a:prstGeom>
          <a:noFill/>
        </p:spPr>
        <p:txBody>
          <a:bodyPr wrap="square" rtlCol="0">
            <a:spAutoFit/>
          </a:bodyPr>
          <a:lstStyle/>
          <a:p>
            <a:pPr algn="l"/>
            <a:r>
              <a:rPr lang="en-GB" sz="2000" i="1" dirty="0">
                <a:solidFill>
                  <a:schemeClr val="accent5">
                    <a:lumMod val="50000"/>
                  </a:schemeClr>
                </a:solidFill>
              </a:rPr>
              <a:t>We went by rail.</a:t>
            </a:r>
          </a:p>
        </p:txBody>
      </p:sp>
      <p:sp>
        <p:nvSpPr>
          <p:cNvPr id="36" name="TextBox 35">
            <a:extLst>
              <a:ext uri="{FF2B5EF4-FFF2-40B4-BE49-F238E27FC236}">
                <a16:creationId xmlns:a16="http://schemas.microsoft.com/office/drawing/2014/main" id="{D6D3C76A-A89A-49A5-8F1C-AF885F13B1D1}"/>
              </a:ext>
            </a:extLst>
          </p:cNvPr>
          <p:cNvSpPr txBox="1"/>
          <p:nvPr/>
        </p:nvSpPr>
        <p:spPr>
          <a:xfrm>
            <a:off x="6788901" y="4457035"/>
            <a:ext cx="4779825" cy="400110"/>
          </a:xfrm>
          <a:prstGeom prst="rect">
            <a:avLst/>
          </a:prstGeom>
          <a:noFill/>
        </p:spPr>
        <p:txBody>
          <a:bodyPr wrap="square" rtlCol="0">
            <a:spAutoFit/>
          </a:bodyPr>
          <a:lstStyle/>
          <a:p>
            <a:pPr algn="l"/>
            <a:r>
              <a:rPr lang="en-GB" sz="2000" i="1" dirty="0">
                <a:solidFill>
                  <a:schemeClr val="accent5">
                    <a:lumMod val="50000"/>
                  </a:schemeClr>
                </a:solidFill>
              </a:rPr>
              <a:t>You (formal) flew.</a:t>
            </a:r>
          </a:p>
        </p:txBody>
      </p:sp>
      <p:sp>
        <p:nvSpPr>
          <p:cNvPr id="37" name="TextBox 36">
            <a:extLst>
              <a:ext uri="{FF2B5EF4-FFF2-40B4-BE49-F238E27FC236}">
                <a16:creationId xmlns:a16="http://schemas.microsoft.com/office/drawing/2014/main" id="{984986F0-5C6D-4D46-8757-0ECA8597EED0}"/>
              </a:ext>
            </a:extLst>
          </p:cNvPr>
          <p:cNvSpPr txBox="1"/>
          <p:nvPr/>
        </p:nvSpPr>
        <p:spPr>
          <a:xfrm>
            <a:off x="6788900" y="4961651"/>
            <a:ext cx="4779825" cy="400110"/>
          </a:xfrm>
          <a:prstGeom prst="rect">
            <a:avLst/>
          </a:prstGeom>
          <a:noFill/>
        </p:spPr>
        <p:txBody>
          <a:bodyPr wrap="square" rtlCol="0">
            <a:spAutoFit/>
          </a:bodyPr>
          <a:lstStyle/>
          <a:p>
            <a:pPr algn="l"/>
            <a:r>
              <a:rPr lang="en-GB" sz="2000" i="1" dirty="0">
                <a:solidFill>
                  <a:schemeClr val="accent5">
                    <a:lumMod val="50000"/>
                  </a:schemeClr>
                </a:solidFill>
              </a:rPr>
              <a:t>They remained at the beach.</a:t>
            </a:r>
          </a:p>
        </p:txBody>
      </p:sp>
      <p:sp>
        <p:nvSpPr>
          <p:cNvPr id="38" name="Speech Bubble: Rectangle with Corners Rounded 37">
            <a:extLst>
              <a:ext uri="{FF2B5EF4-FFF2-40B4-BE49-F238E27FC236}">
                <a16:creationId xmlns:a16="http://schemas.microsoft.com/office/drawing/2014/main" id="{098501B4-1921-4667-A94E-8E77846FB22E}"/>
              </a:ext>
            </a:extLst>
          </p:cNvPr>
          <p:cNvSpPr/>
          <p:nvPr/>
        </p:nvSpPr>
        <p:spPr>
          <a:xfrm>
            <a:off x="3318187" y="5525138"/>
            <a:ext cx="3769111" cy="739295"/>
          </a:xfrm>
          <a:prstGeom prst="wedgeRoundRectCallout">
            <a:avLst>
              <a:gd name="adj1" fmla="val -17036"/>
              <a:gd name="adj2" fmla="val -8071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a:t>
            </a:r>
            <a:br>
              <a:rPr lang="en-GB" sz="2000" dirty="0"/>
            </a:br>
            <a:r>
              <a:rPr lang="en-GB" sz="2000" dirty="0"/>
              <a:t>also use </a:t>
            </a:r>
            <a:r>
              <a:rPr lang="en-GB" sz="2000" b="1" i="1" dirty="0"/>
              <a:t>sein</a:t>
            </a:r>
            <a:r>
              <a:rPr lang="en-GB" sz="2000" b="1" dirty="0"/>
              <a:t> </a:t>
            </a:r>
            <a:r>
              <a:rPr lang="en-GB" sz="2000" dirty="0"/>
              <a:t>with </a:t>
            </a:r>
            <a:r>
              <a:rPr lang="en-GB" sz="2000" b="1" dirty="0" err="1"/>
              <a:t>bleiben</a:t>
            </a:r>
            <a:r>
              <a:rPr lang="en-GB" sz="2000" b="1" dirty="0"/>
              <a:t>.</a:t>
            </a:r>
            <a:endParaRPr lang="en-GB" sz="2000" dirty="0"/>
          </a:p>
        </p:txBody>
      </p:sp>
    </p:spTree>
    <p:extLst>
      <p:ext uri="{BB962C8B-B14F-4D97-AF65-F5344CB8AC3E}">
        <p14:creationId xmlns:p14="http://schemas.microsoft.com/office/powerpoint/2010/main" val="392278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animBg="1"/>
      <p:bldP spid="22" grpId="0"/>
      <p:bldP spid="23" grpId="0"/>
      <p:bldP spid="24" grpId="0"/>
      <p:bldP spid="25" grpId="0"/>
      <p:bldP spid="26" grpId="0"/>
      <p:bldP spid="27" grpId="0"/>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42" grpId="0"/>
      <p:bldP spid="43" grpId="0"/>
      <p:bldP spid="44" grpId="0"/>
      <p:bldP spid="45" grpId="0"/>
      <p:bldP spid="46" grpId="0"/>
      <p:bldP spid="47" grpId="0"/>
      <p:bldP spid="48" grpId="0"/>
      <p:bldP spid="49" grpId="0"/>
      <p:bldP spid="34" grpId="0"/>
      <p:bldP spid="35" grpId="0"/>
      <p:bldP spid="36" grpId="0"/>
      <p:bldP spid="37" grpId="0"/>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807200" cy="707849"/>
          </a:xfrm>
        </p:spPr>
        <p:txBody>
          <a:bodyPr>
            <a:normAutofit/>
          </a:bodyPr>
          <a:lstStyle/>
          <a:p>
            <a:r>
              <a:rPr lang="en-GB" sz="3600" b="1" dirty="0">
                <a:solidFill>
                  <a:schemeClr val="bg1"/>
                </a:solidFill>
              </a:rPr>
              <a:t>Oma </a:t>
            </a:r>
            <a:r>
              <a:rPr lang="en-GB" sz="3600" b="1" dirty="0" err="1">
                <a:solidFill>
                  <a:schemeClr val="bg1"/>
                </a:solidFill>
              </a:rPr>
              <a:t>schreibt</a:t>
            </a:r>
            <a:r>
              <a:rPr lang="en-GB" sz="3600" b="1" dirty="0">
                <a:solidFill>
                  <a:schemeClr val="bg1"/>
                </a:solidFill>
              </a:rPr>
              <a:t> </a:t>
            </a:r>
            <a:r>
              <a:rPr lang="en-GB" sz="3600" b="1" dirty="0" err="1">
                <a:solidFill>
                  <a:schemeClr val="bg1"/>
                </a:solidFill>
              </a:rPr>
              <a:t>eine</a:t>
            </a:r>
            <a:r>
              <a:rPr lang="en-GB" sz="3600" b="1" dirty="0">
                <a:solidFill>
                  <a:schemeClr val="bg1"/>
                </a:solidFill>
              </a:rPr>
              <a:t> </a:t>
            </a:r>
            <a:r>
              <a:rPr lang="en-GB" sz="3600" b="1" dirty="0" err="1">
                <a:solidFill>
                  <a:schemeClr val="bg1"/>
                </a:solidFill>
              </a:rPr>
              <a:t>Antwort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6260432" y="710620"/>
            <a:ext cx="5491301" cy="400110"/>
          </a:xfrm>
          <a:prstGeom prst="rect">
            <a:avLst/>
          </a:prstGeom>
          <a:noFill/>
        </p:spPr>
        <p:txBody>
          <a:bodyPr wrap="square" rtlCol="0">
            <a:spAutoFit/>
          </a:bodyPr>
          <a:lstStyle/>
          <a:p>
            <a:r>
              <a:rPr lang="en-US" sz="2000" dirty="0">
                <a:solidFill>
                  <a:schemeClr val="accent5">
                    <a:lumMod val="50000"/>
                  </a:schemeClr>
                </a:solidFill>
              </a:rPr>
              <a:t>Das WLAN* </a:t>
            </a:r>
            <a:r>
              <a:rPr lang="en-US" sz="2000" dirty="0" err="1">
                <a:solidFill>
                  <a:schemeClr val="accent5">
                    <a:lumMod val="50000"/>
                  </a:schemeClr>
                </a:solidFill>
              </a:rPr>
              <a:t>im</a:t>
            </a:r>
            <a:r>
              <a:rPr lang="en-US" sz="2000" dirty="0">
                <a:solidFill>
                  <a:schemeClr val="accent5">
                    <a:lumMod val="50000"/>
                  </a:schemeClr>
                </a:solidFill>
              </a:rPr>
              <a:t> Hotel </a:t>
            </a:r>
            <a:r>
              <a:rPr lang="en-US" sz="2000" dirty="0" err="1">
                <a:solidFill>
                  <a:schemeClr val="accent5">
                    <a:lumMod val="50000"/>
                  </a:schemeClr>
                </a:solidFill>
              </a:rPr>
              <a:t>ist</a:t>
            </a:r>
            <a:r>
              <a:rPr lang="en-US" sz="2000" dirty="0">
                <a:solidFill>
                  <a:schemeClr val="accent5">
                    <a:lumMod val="50000"/>
                  </a:schemeClr>
                </a:solidFill>
              </a:rPr>
              <a:t> </a:t>
            </a:r>
            <a:r>
              <a:rPr lang="en-US" sz="2000" dirty="0" err="1">
                <a:solidFill>
                  <a:schemeClr val="accent5">
                    <a:lumMod val="50000"/>
                  </a:schemeClr>
                </a:solidFill>
              </a:rPr>
              <a:t>heute</a:t>
            </a:r>
            <a:r>
              <a:rPr lang="en-US" sz="2000" dirty="0">
                <a:solidFill>
                  <a:schemeClr val="accent5">
                    <a:lumMod val="50000"/>
                  </a:schemeClr>
                </a:solidFill>
              </a:rPr>
              <a:t> </a:t>
            </a:r>
            <a:r>
              <a:rPr lang="en-US" sz="2000" dirty="0" err="1">
                <a:solidFill>
                  <a:schemeClr val="accent5">
                    <a:lumMod val="50000"/>
                  </a:schemeClr>
                </a:solidFill>
              </a:rPr>
              <a:t>nicht</a:t>
            </a:r>
            <a:r>
              <a:rPr lang="en-US" sz="2000" dirty="0">
                <a:solidFill>
                  <a:schemeClr val="accent5">
                    <a:lumMod val="50000"/>
                  </a:schemeClr>
                </a:solidFill>
              </a:rPr>
              <a:t> so gut. </a:t>
            </a:r>
          </a:p>
        </p:txBody>
      </p:sp>
      <p:sp>
        <p:nvSpPr>
          <p:cNvPr id="7" name="Rectangle: Rounded Corners 6">
            <a:extLst>
              <a:ext uri="{FF2B5EF4-FFF2-40B4-BE49-F238E27FC236}">
                <a16:creationId xmlns:a16="http://schemas.microsoft.com/office/drawing/2014/main" id="{4E3DC057-2F4C-46C9-9CA4-9EAD390DD2DD}"/>
              </a:ext>
            </a:extLst>
          </p:cNvPr>
          <p:cNvSpPr/>
          <p:nvPr/>
        </p:nvSpPr>
        <p:spPr>
          <a:xfrm>
            <a:off x="7027334" y="274222"/>
            <a:ext cx="2472266" cy="45585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das WLAN – Wi-Fi</a:t>
            </a:r>
          </a:p>
        </p:txBody>
      </p:sp>
      <p:pic>
        <p:nvPicPr>
          <p:cNvPr id="8" name="Picture 7" descr="A picture containing text, book&#10;&#10;Description automatically generated">
            <a:extLst>
              <a:ext uri="{FF2B5EF4-FFF2-40B4-BE49-F238E27FC236}">
                <a16:creationId xmlns:a16="http://schemas.microsoft.com/office/drawing/2014/main" id="{6FB0D984-7C38-4C77-88A3-49110DE1BF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9875" y="3390430"/>
            <a:ext cx="1038834" cy="1283826"/>
          </a:xfrm>
          <a:prstGeom prst="rect">
            <a:avLst/>
          </a:prstGeom>
        </p:spPr>
      </p:pic>
      <p:pic>
        <p:nvPicPr>
          <p:cNvPr id="9" name="Picture 8" descr="Icon&#10;&#10;Description automatically generated">
            <a:extLst>
              <a:ext uri="{FF2B5EF4-FFF2-40B4-BE49-F238E27FC236}">
                <a16:creationId xmlns:a16="http://schemas.microsoft.com/office/drawing/2014/main" id="{ADB98E0A-6A2D-42CD-AB5F-87456C0F93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7293" y="4497483"/>
            <a:ext cx="1008833" cy="954451"/>
          </a:xfrm>
          <a:prstGeom prst="rect">
            <a:avLst/>
          </a:prstGeom>
        </p:spPr>
      </p:pic>
      <p:sp>
        <p:nvSpPr>
          <p:cNvPr id="10" name="TextBox 9">
            <a:extLst>
              <a:ext uri="{FF2B5EF4-FFF2-40B4-BE49-F238E27FC236}">
                <a16:creationId xmlns:a16="http://schemas.microsoft.com/office/drawing/2014/main" id="{B28522F2-D84B-4A1C-AEE7-9D8BA4F34873}"/>
              </a:ext>
            </a:extLst>
          </p:cNvPr>
          <p:cNvSpPr txBox="1"/>
          <p:nvPr/>
        </p:nvSpPr>
        <p:spPr>
          <a:xfrm>
            <a:off x="-51" y="1842217"/>
            <a:ext cx="3962452" cy="707886"/>
          </a:xfrm>
          <a:prstGeom prst="rect">
            <a:avLst/>
          </a:prstGeom>
          <a:noFill/>
        </p:spPr>
        <p:txBody>
          <a:bodyPr wrap="square" rtlCol="0">
            <a:spAutoFit/>
          </a:bodyPr>
          <a:lstStyle/>
          <a:p>
            <a:r>
              <a:rPr lang="en-US" sz="2000" dirty="0" err="1">
                <a:solidFill>
                  <a:schemeClr val="accent5">
                    <a:lumMod val="50000"/>
                  </a:schemeClr>
                </a:solidFill>
              </a:rPr>
              <a:t>Leider</a:t>
            </a:r>
            <a:r>
              <a:rPr lang="en-US" sz="2000" dirty="0">
                <a:solidFill>
                  <a:schemeClr val="accent5">
                    <a:lumMod val="50000"/>
                  </a:schemeClr>
                </a:solidFill>
              </a:rPr>
              <a:t> </a:t>
            </a:r>
            <a:r>
              <a:rPr lang="en-US" sz="2000" dirty="0" err="1">
                <a:solidFill>
                  <a:schemeClr val="accent5">
                    <a:lumMod val="50000"/>
                  </a:schemeClr>
                </a:solidFill>
              </a:rPr>
              <a:t>hatte</a:t>
            </a:r>
            <a:r>
              <a:rPr lang="en-US" sz="2000" dirty="0">
                <a:solidFill>
                  <a:schemeClr val="accent5">
                    <a:lumMod val="50000"/>
                  </a:schemeClr>
                </a:solidFill>
              </a:rPr>
              <a:t> </a:t>
            </a:r>
            <a:r>
              <a:rPr lang="en-US" sz="2000" dirty="0" err="1">
                <a:solidFill>
                  <a:schemeClr val="accent5">
                    <a:lumMod val="50000"/>
                  </a:schemeClr>
                </a:solidFill>
              </a:rPr>
              <a:t>sie</a:t>
            </a:r>
            <a:r>
              <a:rPr lang="en-US" sz="2000" dirty="0">
                <a:solidFill>
                  <a:schemeClr val="accent5">
                    <a:lumMod val="50000"/>
                  </a:schemeClr>
                </a:solidFill>
              </a:rPr>
              <a:t> </a:t>
            </a:r>
            <a:r>
              <a:rPr lang="en-US" sz="2000" dirty="0" err="1">
                <a:solidFill>
                  <a:schemeClr val="accent5">
                    <a:lumMod val="50000"/>
                  </a:schemeClr>
                </a:solidFill>
              </a:rPr>
              <a:t>ein</a:t>
            </a:r>
            <a:r>
              <a:rPr lang="en-US" sz="2000" dirty="0">
                <a:solidFill>
                  <a:schemeClr val="accent5">
                    <a:lumMod val="50000"/>
                  </a:schemeClr>
                </a:solidFill>
              </a:rPr>
              <a:t> </a:t>
            </a:r>
            <a:r>
              <a:rPr lang="en-US" sz="2000" dirty="0" err="1">
                <a:solidFill>
                  <a:schemeClr val="accent5">
                    <a:lumMod val="50000"/>
                  </a:schemeClr>
                </a:solidFill>
              </a:rPr>
              <a:t>kleines</a:t>
            </a:r>
            <a:r>
              <a:rPr lang="en-US" sz="2000" dirty="0">
                <a:solidFill>
                  <a:schemeClr val="accent5">
                    <a:lumMod val="50000"/>
                  </a:schemeClr>
                </a:solidFill>
              </a:rPr>
              <a:t> Problem …</a:t>
            </a:r>
          </a:p>
        </p:txBody>
      </p:sp>
      <p:sp>
        <p:nvSpPr>
          <p:cNvPr id="11" name="TextBox 10">
            <a:extLst>
              <a:ext uri="{FF2B5EF4-FFF2-40B4-BE49-F238E27FC236}">
                <a16:creationId xmlns:a16="http://schemas.microsoft.com/office/drawing/2014/main" id="{057B13A2-00DE-45AD-911C-9E6FAF7BE744}"/>
              </a:ext>
            </a:extLst>
          </p:cNvPr>
          <p:cNvSpPr txBox="1"/>
          <p:nvPr/>
        </p:nvSpPr>
        <p:spPr>
          <a:xfrm>
            <a:off x="-50" y="2588279"/>
            <a:ext cx="3691518" cy="1015663"/>
          </a:xfrm>
          <a:prstGeom prst="rect">
            <a:avLst/>
          </a:prstGeom>
          <a:noFill/>
        </p:spPr>
        <p:txBody>
          <a:bodyPr wrap="square" rtlCol="0">
            <a:spAutoFit/>
          </a:bodyPr>
          <a:lstStyle/>
          <a:p>
            <a:r>
              <a:rPr lang="en-US" sz="2000" dirty="0" err="1">
                <a:solidFill>
                  <a:schemeClr val="accent5">
                    <a:lumMod val="50000"/>
                  </a:schemeClr>
                </a:solidFill>
              </a:rPr>
              <a:t>Schreib</a:t>
            </a:r>
            <a:r>
              <a:rPr lang="en-US" sz="2000" dirty="0">
                <a:solidFill>
                  <a:schemeClr val="accent5">
                    <a:lumMod val="50000"/>
                  </a:schemeClr>
                </a:solidFill>
              </a:rPr>
              <a:t> 1-10 und die </a:t>
            </a:r>
            <a:r>
              <a:rPr lang="en-US" sz="2000" dirty="0" err="1">
                <a:solidFill>
                  <a:schemeClr val="accent5">
                    <a:lumMod val="50000"/>
                  </a:schemeClr>
                </a:solidFill>
              </a:rPr>
              <a:t>richtige</a:t>
            </a:r>
            <a:r>
              <a:rPr lang="en-US" sz="2000" dirty="0">
                <a:solidFill>
                  <a:schemeClr val="accent5">
                    <a:lumMod val="50000"/>
                  </a:schemeClr>
                </a:solidFill>
              </a:rPr>
              <a:t> Verbform von </a:t>
            </a:r>
            <a:r>
              <a:rPr lang="en-US" sz="2000" b="1" i="1" dirty="0">
                <a:solidFill>
                  <a:schemeClr val="accent5">
                    <a:lumMod val="50000"/>
                  </a:schemeClr>
                </a:solidFill>
              </a:rPr>
              <a:t>sein </a:t>
            </a:r>
            <a:r>
              <a:rPr lang="en-US" sz="2000" dirty="0" err="1">
                <a:solidFill>
                  <a:schemeClr val="accent5">
                    <a:lumMod val="50000"/>
                  </a:schemeClr>
                </a:solidFill>
              </a:rPr>
              <a:t>oder</a:t>
            </a:r>
            <a:r>
              <a:rPr lang="en-US" sz="2000" dirty="0">
                <a:solidFill>
                  <a:schemeClr val="accent5">
                    <a:lumMod val="50000"/>
                  </a:schemeClr>
                </a:solidFill>
              </a:rPr>
              <a:t> </a:t>
            </a:r>
            <a:r>
              <a:rPr lang="en-US" sz="2000" b="1" i="1" dirty="0" err="1">
                <a:solidFill>
                  <a:schemeClr val="accent5">
                    <a:lumMod val="50000"/>
                  </a:schemeClr>
                </a:solidFill>
              </a:rPr>
              <a:t>haben</a:t>
            </a:r>
            <a:r>
              <a:rPr lang="en-US" sz="2000" dirty="0">
                <a:solidFill>
                  <a:schemeClr val="accent5">
                    <a:lumMod val="50000"/>
                  </a:schemeClr>
                </a:solidFill>
              </a:rPr>
              <a:t>.</a:t>
            </a:r>
          </a:p>
        </p:txBody>
      </p:sp>
      <p:pic>
        <p:nvPicPr>
          <p:cNvPr id="12" name="Picture 11">
            <a:extLst>
              <a:ext uri="{FF2B5EF4-FFF2-40B4-BE49-F238E27FC236}">
                <a16:creationId xmlns:a16="http://schemas.microsoft.com/office/drawing/2014/main" id="{0F30D050-4CAA-45A2-B118-9D29AF3548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6400" y="1110730"/>
            <a:ext cx="9245600" cy="5196196"/>
          </a:xfrm>
          <a:prstGeom prst="rect">
            <a:avLst/>
          </a:prstGeom>
        </p:spPr>
      </p:pic>
      <p:sp>
        <p:nvSpPr>
          <p:cNvPr id="13" name="Rectangle 12">
            <a:extLst>
              <a:ext uri="{FF2B5EF4-FFF2-40B4-BE49-F238E27FC236}">
                <a16:creationId xmlns:a16="http://schemas.microsoft.com/office/drawing/2014/main" id="{53567BB9-7377-4273-8FF9-B07AEBA72E77}"/>
              </a:ext>
            </a:extLst>
          </p:cNvPr>
          <p:cNvSpPr/>
          <p:nvPr/>
        </p:nvSpPr>
        <p:spPr>
          <a:xfrm>
            <a:off x="0" y="1179889"/>
            <a:ext cx="3691467" cy="707886"/>
          </a:xfrm>
          <a:prstGeom prst="rect">
            <a:avLst/>
          </a:prstGeom>
        </p:spPr>
        <p:txBody>
          <a:bodyPr wrap="square">
            <a:spAutoFit/>
          </a:bodyPr>
          <a:lstStyle/>
          <a:p>
            <a:r>
              <a:rPr lang="de-DE" sz="2000" dirty="0">
                <a:solidFill>
                  <a:srgbClr val="115076"/>
                </a:solidFill>
              </a:rPr>
              <a:t>Deshalb schreibt Oma ihre Antwort. </a:t>
            </a:r>
            <a:endParaRPr lang="en-GB" sz="2000" dirty="0">
              <a:solidFill>
                <a:srgbClr val="115076"/>
              </a:solidFill>
            </a:endParaRPr>
          </a:p>
        </p:txBody>
      </p:sp>
      <p:sp>
        <p:nvSpPr>
          <p:cNvPr id="14" name="TextBox 13">
            <a:extLst>
              <a:ext uri="{FF2B5EF4-FFF2-40B4-BE49-F238E27FC236}">
                <a16:creationId xmlns:a16="http://schemas.microsoft.com/office/drawing/2014/main" id="{DE136068-EBA2-4323-9039-64B15C074E6B}"/>
              </a:ext>
            </a:extLst>
          </p:cNvPr>
          <p:cNvSpPr txBox="1"/>
          <p:nvPr/>
        </p:nvSpPr>
        <p:spPr>
          <a:xfrm>
            <a:off x="4114800" y="1399600"/>
            <a:ext cx="6894000" cy="3816429"/>
          </a:xfrm>
          <a:prstGeom prst="rect">
            <a:avLst/>
          </a:prstGeom>
          <a:noFill/>
        </p:spPr>
        <p:txBody>
          <a:bodyPr wrap="square" rtlCol="0">
            <a:spAutoFit/>
          </a:bodyPr>
          <a:lstStyle/>
          <a:p>
            <a:pPr algn="l"/>
            <a:r>
              <a:rPr lang="en-GB" sz="2200" dirty="0">
                <a:solidFill>
                  <a:schemeClr val="accent5">
                    <a:lumMod val="50000"/>
                  </a:schemeClr>
                </a:solidFill>
              </a:rPr>
              <a:t>Ich </a:t>
            </a:r>
            <a:r>
              <a:rPr lang="en-GB" sz="2200" dirty="0" err="1">
                <a:solidFill>
                  <a:schemeClr val="accent5">
                    <a:lumMod val="50000"/>
                  </a:schemeClr>
                </a:solidFill>
              </a:rPr>
              <a:t>habe</a:t>
            </a:r>
            <a:r>
              <a:rPr lang="en-GB" sz="2200" dirty="0">
                <a:solidFill>
                  <a:schemeClr val="accent5">
                    <a:lumMod val="50000"/>
                  </a:schemeClr>
                </a:solidFill>
              </a:rPr>
              <a:t> </a:t>
            </a:r>
            <a:r>
              <a:rPr lang="en-GB" sz="2200" dirty="0" err="1">
                <a:solidFill>
                  <a:schemeClr val="accent5">
                    <a:lumMod val="50000"/>
                  </a:schemeClr>
                </a:solidFill>
              </a:rPr>
              <a:t>nichts</a:t>
            </a:r>
            <a:r>
              <a:rPr lang="en-GB" sz="2200" dirty="0">
                <a:solidFill>
                  <a:schemeClr val="accent5">
                    <a:lumMod val="50000"/>
                  </a:schemeClr>
                </a:solidFill>
              </a:rPr>
              <a:t> </a:t>
            </a:r>
            <a:r>
              <a:rPr lang="en-GB" sz="2200" dirty="0" err="1">
                <a:solidFill>
                  <a:schemeClr val="accent5">
                    <a:lumMod val="50000"/>
                  </a:schemeClr>
                </a:solidFill>
              </a:rPr>
              <a:t>verloren</a:t>
            </a:r>
            <a:r>
              <a:rPr lang="en-GB" sz="2200" dirty="0">
                <a:solidFill>
                  <a:schemeClr val="accent5">
                    <a:lumMod val="50000"/>
                  </a:schemeClr>
                </a:solidFill>
              </a:rPr>
              <a:t>! Der </a:t>
            </a:r>
            <a:r>
              <a:rPr lang="en-GB" sz="2200" dirty="0" err="1">
                <a:solidFill>
                  <a:schemeClr val="accent5">
                    <a:lumMod val="50000"/>
                  </a:schemeClr>
                </a:solidFill>
              </a:rPr>
              <a:t>Opa</a:t>
            </a:r>
            <a:r>
              <a:rPr lang="en-GB" sz="2200" dirty="0">
                <a:solidFill>
                  <a:schemeClr val="accent5">
                    <a:lumMod val="50000"/>
                  </a:schemeClr>
                </a:solidFill>
              </a:rPr>
              <a:t>   </a:t>
            </a:r>
            <a:r>
              <a:rPr lang="en-GB" sz="2200" dirty="0" err="1">
                <a:solidFill>
                  <a:schemeClr val="accent5">
                    <a:lumMod val="50000"/>
                  </a:schemeClr>
                </a:solidFill>
              </a:rPr>
              <a:t>ist</a:t>
            </a:r>
            <a:r>
              <a:rPr lang="en-GB" sz="2200" dirty="0">
                <a:solidFill>
                  <a:schemeClr val="accent5">
                    <a:lumMod val="50000"/>
                  </a:schemeClr>
                </a:solidFill>
              </a:rPr>
              <a:t>  in die Stadt </a:t>
            </a:r>
            <a:r>
              <a:rPr lang="en-GB" sz="2200" dirty="0" err="1">
                <a:solidFill>
                  <a:schemeClr val="accent5">
                    <a:lumMod val="50000"/>
                  </a:schemeClr>
                </a:solidFill>
              </a:rPr>
              <a:t>gegangen</a:t>
            </a:r>
            <a:r>
              <a:rPr lang="en-GB" sz="2200" dirty="0">
                <a:solidFill>
                  <a:schemeClr val="accent5">
                    <a:lumMod val="50000"/>
                  </a:schemeClr>
                </a:solidFill>
              </a:rPr>
              <a:t> und </a:t>
            </a:r>
            <a:r>
              <a:rPr lang="en-GB" sz="2200" dirty="0" err="1">
                <a:solidFill>
                  <a:schemeClr val="accent5">
                    <a:lumMod val="50000"/>
                  </a:schemeClr>
                </a:solidFill>
              </a:rPr>
              <a:t>dort</a:t>
            </a:r>
            <a:r>
              <a:rPr lang="en-GB" sz="2200" dirty="0">
                <a:solidFill>
                  <a:schemeClr val="accent5">
                    <a:lumMod val="50000"/>
                  </a:schemeClr>
                </a:solidFill>
              </a:rPr>
              <a:t>   hat   er die </a:t>
            </a:r>
            <a:r>
              <a:rPr lang="en-GB" sz="2200" dirty="0" err="1">
                <a:solidFill>
                  <a:schemeClr val="accent5">
                    <a:lumMod val="50000"/>
                  </a:schemeClr>
                </a:solidFill>
              </a:rPr>
              <a:t>Eintrittskarten</a:t>
            </a:r>
            <a:r>
              <a:rPr lang="en-GB" sz="2200" dirty="0">
                <a:solidFill>
                  <a:schemeClr val="accent5">
                    <a:lumMod val="50000"/>
                  </a:schemeClr>
                </a:solidFill>
              </a:rPr>
              <a:t> </a:t>
            </a:r>
            <a:r>
              <a:rPr lang="en-GB" sz="2200" dirty="0" err="1">
                <a:solidFill>
                  <a:schemeClr val="accent5">
                    <a:lumMod val="50000"/>
                  </a:schemeClr>
                </a:solidFill>
              </a:rPr>
              <a:t>für</a:t>
            </a:r>
            <a:r>
              <a:rPr lang="en-GB" sz="2200" dirty="0">
                <a:solidFill>
                  <a:schemeClr val="accent5">
                    <a:lumMod val="50000"/>
                  </a:schemeClr>
                </a:solidFill>
              </a:rPr>
              <a:t> das Museum </a:t>
            </a:r>
            <a:r>
              <a:rPr lang="en-GB" sz="2200" dirty="0" err="1">
                <a:solidFill>
                  <a:schemeClr val="accent5">
                    <a:lumMod val="50000"/>
                  </a:schemeClr>
                </a:solidFill>
              </a:rPr>
              <a:t>verloren</a:t>
            </a:r>
            <a:r>
              <a:rPr lang="en-GB" sz="2200" dirty="0">
                <a:solidFill>
                  <a:schemeClr val="accent5">
                    <a:lumMod val="50000"/>
                  </a:schemeClr>
                </a:solidFill>
              </a:rPr>
              <a:t>. Sie </a:t>
            </a:r>
            <a:r>
              <a:rPr lang="en-GB" sz="2200" dirty="0" err="1">
                <a:solidFill>
                  <a:schemeClr val="accent5">
                    <a:lumMod val="50000"/>
                  </a:schemeClr>
                </a:solidFill>
              </a:rPr>
              <a:t>haben</a:t>
            </a:r>
            <a:r>
              <a:rPr lang="en-GB" sz="2200" dirty="0">
                <a:solidFill>
                  <a:schemeClr val="accent5">
                    <a:lumMod val="50000"/>
                  </a:schemeClr>
                </a:solidFill>
              </a:rPr>
              <a:t> 40 Euro </a:t>
            </a:r>
            <a:r>
              <a:rPr lang="en-GB" sz="2200" dirty="0" err="1">
                <a:solidFill>
                  <a:schemeClr val="accent5">
                    <a:lumMod val="50000"/>
                  </a:schemeClr>
                </a:solidFill>
              </a:rPr>
              <a:t>gekostet</a:t>
            </a:r>
            <a:r>
              <a:rPr lang="en-GB" sz="2200" dirty="0">
                <a:solidFill>
                  <a:schemeClr val="accent5">
                    <a:lumMod val="50000"/>
                  </a:schemeClr>
                </a:solidFill>
              </a:rPr>
              <a:t>! </a:t>
            </a:r>
            <a:r>
              <a:rPr lang="en-GB" sz="2200" dirty="0">
                <a:solidFill>
                  <a:schemeClr val="accent5">
                    <a:lumMod val="50000"/>
                  </a:schemeClr>
                </a:solidFill>
                <a:sym typeface="Wingdings" panose="05000000000000000000" pitchFamily="2" charset="2"/>
              </a:rPr>
              <a:t> </a:t>
            </a:r>
            <a:r>
              <a:rPr lang="en-GB" sz="2200" dirty="0" err="1">
                <a:solidFill>
                  <a:schemeClr val="accent5">
                    <a:lumMod val="50000"/>
                  </a:schemeClr>
                </a:solidFill>
              </a:rPr>
              <a:t>Gestern</a:t>
            </a:r>
            <a:r>
              <a:rPr lang="en-GB" sz="2200" dirty="0">
                <a:solidFill>
                  <a:schemeClr val="accent5">
                    <a:lumMod val="50000"/>
                  </a:schemeClr>
                </a:solidFill>
              </a:rPr>
              <a:t> </a:t>
            </a:r>
            <a:r>
              <a:rPr lang="en-GB" sz="2200" dirty="0" err="1">
                <a:solidFill>
                  <a:schemeClr val="accent5">
                    <a:lumMod val="50000"/>
                  </a:schemeClr>
                </a:solidFill>
              </a:rPr>
              <a:t>haben</a:t>
            </a:r>
            <a:r>
              <a:rPr lang="en-GB" sz="2200" dirty="0">
                <a:solidFill>
                  <a:schemeClr val="accent5">
                    <a:lumMod val="50000"/>
                  </a:schemeClr>
                </a:solidFill>
              </a:rPr>
              <a:t> </a:t>
            </a:r>
            <a:r>
              <a:rPr lang="en-GB" sz="2200" dirty="0" err="1">
                <a:solidFill>
                  <a:schemeClr val="accent5">
                    <a:lumMod val="50000"/>
                  </a:schemeClr>
                </a:solidFill>
              </a:rPr>
              <a:t>wir</a:t>
            </a:r>
            <a:r>
              <a:rPr lang="en-GB" sz="2200" dirty="0">
                <a:solidFill>
                  <a:schemeClr val="accent5">
                    <a:lumMod val="50000"/>
                  </a:schemeClr>
                </a:solidFill>
              </a:rPr>
              <a:t> die </a:t>
            </a:r>
            <a:r>
              <a:rPr lang="en-GB" sz="2200" dirty="0" err="1">
                <a:solidFill>
                  <a:schemeClr val="accent5">
                    <a:lumMod val="50000"/>
                  </a:schemeClr>
                </a:solidFill>
              </a:rPr>
              <a:t>Bootsfahrt</a:t>
            </a:r>
            <a:r>
              <a:rPr lang="en-GB" sz="2200" dirty="0">
                <a:solidFill>
                  <a:schemeClr val="accent5">
                    <a:lumMod val="50000"/>
                  </a:schemeClr>
                </a:solidFill>
              </a:rPr>
              <a:t> auf </a:t>
            </a:r>
            <a:r>
              <a:rPr lang="en-GB" sz="2200" dirty="0" err="1">
                <a:solidFill>
                  <a:schemeClr val="accent5">
                    <a:lumMod val="50000"/>
                  </a:schemeClr>
                </a:solidFill>
              </a:rPr>
              <a:t>dem</a:t>
            </a:r>
            <a:r>
              <a:rPr lang="en-GB" sz="2200" dirty="0">
                <a:solidFill>
                  <a:schemeClr val="accent5">
                    <a:lumMod val="50000"/>
                  </a:schemeClr>
                </a:solidFill>
              </a:rPr>
              <a:t> Meer </a:t>
            </a:r>
            <a:r>
              <a:rPr lang="en-GB" sz="2200" dirty="0" err="1">
                <a:solidFill>
                  <a:schemeClr val="accent5">
                    <a:lumMod val="50000"/>
                  </a:schemeClr>
                </a:solidFill>
              </a:rPr>
              <a:t>gemacht</a:t>
            </a:r>
            <a:r>
              <a:rPr lang="en-GB" sz="2200" dirty="0">
                <a:solidFill>
                  <a:schemeClr val="accent5">
                    <a:lumMod val="50000"/>
                  </a:schemeClr>
                </a:solidFill>
              </a:rPr>
              <a:t>. </a:t>
            </a:r>
            <a:r>
              <a:rPr lang="en-GB" sz="2200" dirty="0" err="1">
                <a:solidFill>
                  <a:schemeClr val="accent5">
                    <a:lumMod val="50000"/>
                  </a:schemeClr>
                </a:solidFill>
              </a:rPr>
              <a:t>Wir</a:t>
            </a:r>
            <a:r>
              <a:rPr lang="en-GB" sz="2200" dirty="0">
                <a:solidFill>
                  <a:schemeClr val="accent5">
                    <a:lumMod val="50000"/>
                  </a:schemeClr>
                </a:solidFill>
              </a:rPr>
              <a:t> </a:t>
            </a:r>
            <a:r>
              <a:rPr lang="en-GB" sz="2200" dirty="0" err="1">
                <a:solidFill>
                  <a:schemeClr val="accent5">
                    <a:lumMod val="50000"/>
                  </a:schemeClr>
                </a:solidFill>
              </a:rPr>
              <a:t>sind</a:t>
            </a:r>
            <a:r>
              <a:rPr lang="en-GB" sz="2200" dirty="0">
                <a:solidFill>
                  <a:schemeClr val="accent5">
                    <a:lumMod val="50000"/>
                  </a:schemeClr>
                </a:solidFill>
              </a:rPr>
              <a:t> </a:t>
            </a:r>
            <a:r>
              <a:rPr lang="en-GB" sz="2200" dirty="0" err="1">
                <a:solidFill>
                  <a:schemeClr val="accent5">
                    <a:lumMod val="50000"/>
                  </a:schemeClr>
                </a:solidFill>
              </a:rPr>
              <a:t>drei</a:t>
            </a:r>
            <a:r>
              <a:rPr lang="en-GB" sz="2200" dirty="0">
                <a:solidFill>
                  <a:schemeClr val="accent5">
                    <a:lumMod val="50000"/>
                  </a:schemeClr>
                </a:solidFill>
              </a:rPr>
              <a:t> </a:t>
            </a:r>
            <a:r>
              <a:rPr lang="en-GB" sz="2200" dirty="0" err="1">
                <a:solidFill>
                  <a:schemeClr val="accent5">
                    <a:lumMod val="50000"/>
                  </a:schemeClr>
                </a:solidFill>
              </a:rPr>
              <a:t>Stunden</a:t>
            </a:r>
            <a:r>
              <a:rPr lang="en-GB" sz="2200" dirty="0">
                <a:solidFill>
                  <a:schemeClr val="accent5">
                    <a:lumMod val="50000"/>
                  </a:schemeClr>
                </a:solidFill>
              </a:rPr>
              <a:t> </a:t>
            </a:r>
            <a:r>
              <a:rPr lang="en-GB" sz="2200" dirty="0" err="1">
                <a:solidFill>
                  <a:schemeClr val="accent5">
                    <a:lumMod val="50000"/>
                  </a:schemeClr>
                </a:solidFill>
              </a:rPr>
              <a:t>gefahren</a:t>
            </a:r>
            <a:r>
              <a:rPr lang="en-GB" sz="2200" dirty="0">
                <a:solidFill>
                  <a:schemeClr val="accent5">
                    <a:lumMod val="50000"/>
                  </a:schemeClr>
                </a:solidFill>
              </a:rPr>
              <a:t> und es hat </a:t>
            </a:r>
            <a:r>
              <a:rPr lang="en-GB" sz="2200" dirty="0" err="1">
                <a:solidFill>
                  <a:schemeClr val="accent5">
                    <a:lumMod val="50000"/>
                  </a:schemeClr>
                </a:solidFill>
              </a:rPr>
              <a:t>viel</a:t>
            </a:r>
            <a:r>
              <a:rPr lang="en-GB" sz="2200" dirty="0">
                <a:solidFill>
                  <a:schemeClr val="accent5">
                    <a:lumMod val="50000"/>
                  </a:schemeClr>
                </a:solidFill>
              </a:rPr>
              <a:t> </a:t>
            </a:r>
            <a:r>
              <a:rPr lang="en-GB" sz="2200" dirty="0" err="1">
                <a:solidFill>
                  <a:schemeClr val="accent5">
                    <a:lumMod val="50000"/>
                  </a:schemeClr>
                </a:solidFill>
              </a:rPr>
              <a:t>Spaß</a:t>
            </a:r>
            <a:r>
              <a:rPr lang="en-GB" sz="2200" dirty="0">
                <a:solidFill>
                  <a:schemeClr val="accent5">
                    <a:lumMod val="50000"/>
                  </a:schemeClr>
                </a:solidFill>
              </a:rPr>
              <a:t> </a:t>
            </a:r>
            <a:r>
              <a:rPr lang="en-GB" sz="2200" dirty="0" err="1">
                <a:solidFill>
                  <a:schemeClr val="accent5">
                    <a:lumMod val="50000"/>
                  </a:schemeClr>
                </a:solidFill>
              </a:rPr>
              <a:t>gemacht</a:t>
            </a:r>
            <a:r>
              <a:rPr lang="en-GB" sz="2200" dirty="0">
                <a:solidFill>
                  <a:schemeClr val="accent5">
                    <a:lumMod val="50000"/>
                  </a:schemeClr>
                </a:solidFill>
              </a:rPr>
              <a:t>. </a:t>
            </a:r>
            <a:r>
              <a:rPr lang="en-GB" sz="2200" dirty="0" err="1">
                <a:solidFill>
                  <a:schemeClr val="accent5">
                    <a:lumMod val="50000"/>
                  </a:schemeClr>
                </a:solidFill>
              </a:rPr>
              <a:t>Danach</a:t>
            </a:r>
            <a:r>
              <a:rPr lang="en-GB" sz="2200" dirty="0">
                <a:solidFill>
                  <a:schemeClr val="accent5">
                    <a:lumMod val="50000"/>
                  </a:schemeClr>
                </a:solidFill>
              </a:rPr>
              <a:t> war ich </a:t>
            </a:r>
            <a:r>
              <a:rPr lang="en-GB" sz="2200" dirty="0" err="1">
                <a:solidFill>
                  <a:schemeClr val="accent5">
                    <a:lumMod val="50000"/>
                  </a:schemeClr>
                </a:solidFill>
              </a:rPr>
              <a:t>müde</a:t>
            </a:r>
            <a:r>
              <a:rPr lang="en-GB" sz="2200" dirty="0">
                <a:solidFill>
                  <a:schemeClr val="accent5">
                    <a:lumMod val="50000"/>
                  </a:schemeClr>
                </a:solidFill>
              </a:rPr>
              <a:t> und ich bin  </a:t>
            </a:r>
            <a:r>
              <a:rPr lang="en-GB" sz="2200" dirty="0" err="1">
                <a:solidFill>
                  <a:schemeClr val="accent5">
                    <a:lumMod val="50000"/>
                  </a:schemeClr>
                </a:solidFill>
              </a:rPr>
              <a:t>eine</a:t>
            </a:r>
            <a:r>
              <a:rPr lang="en-GB" sz="2200" dirty="0">
                <a:solidFill>
                  <a:schemeClr val="accent5">
                    <a:lumMod val="50000"/>
                  </a:schemeClr>
                </a:solidFill>
              </a:rPr>
              <a:t> </a:t>
            </a:r>
            <a:r>
              <a:rPr lang="en-GB" sz="2200" dirty="0" err="1">
                <a:solidFill>
                  <a:schemeClr val="accent5">
                    <a:lumMod val="50000"/>
                  </a:schemeClr>
                </a:solidFill>
              </a:rPr>
              <a:t>Weile</a:t>
            </a:r>
            <a:r>
              <a:rPr lang="en-GB" sz="2200" dirty="0">
                <a:solidFill>
                  <a:schemeClr val="accent5">
                    <a:lumMod val="50000"/>
                  </a:schemeClr>
                </a:solidFill>
              </a:rPr>
              <a:t> </a:t>
            </a:r>
            <a:r>
              <a:rPr lang="en-GB" sz="2200" dirty="0" err="1">
                <a:solidFill>
                  <a:schemeClr val="accent5">
                    <a:lumMod val="50000"/>
                  </a:schemeClr>
                </a:solidFill>
              </a:rPr>
              <a:t>im</a:t>
            </a:r>
            <a:r>
              <a:rPr lang="en-GB" sz="2200" dirty="0">
                <a:solidFill>
                  <a:schemeClr val="accent5">
                    <a:lumMod val="50000"/>
                  </a:schemeClr>
                </a:solidFill>
              </a:rPr>
              <a:t> </a:t>
            </a:r>
            <a:r>
              <a:rPr lang="en-GB" sz="2200" dirty="0" err="1">
                <a:solidFill>
                  <a:schemeClr val="accent5">
                    <a:lumMod val="50000"/>
                  </a:schemeClr>
                </a:solidFill>
              </a:rPr>
              <a:t>Hotelzimmer</a:t>
            </a:r>
            <a:r>
              <a:rPr lang="en-GB" sz="2200" dirty="0">
                <a:solidFill>
                  <a:schemeClr val="accent5">
                    <a:lumMod val="50000"/>
                  </a:schemeClr>
                </a:solidFill>
              </a:rPr>
              <a:t> </a:t>
            </a:r>
            <a:r>
              <a:rPr lang="en-GB" sz="2200" dirty="0" err="1">
                <a:solidFill>
                  <a:schemeClr val="accent5">
                    <a:lumMod val="50000"/>
                  </a:schemeClr>
                </a:solidFill>
              </a:rPr>
              <a:t>geblieben</a:t>
            </a:r>
            <a:r>
              <a:rPr lang="en-GB" sz="2200" dirty="0">
                <a:solidFill>
                  <a:schemeClr val="accent5">
                    <a:lumMod val="50000"/>
                  </a:schemeClr>
                </a:solidFill>
              </a:rPr>
              <a:t>.  Am Abend </a:t>
            </a:r>
            <a:r>
              <a:rPr lang="en-GB" sz="2200" dirty="0" err="1">
                <a:solidFill>
                  <a:schemeClr val="accent5">
                    <a:lumMod val="50000"/>
                  </a:schemeClr>
                </a:solidFill>
              </a:rPr>
              <a:t>sind</a:t>
            </a:r>
            <a:r>
              <a:rPr lang="en-GB" sz="2200" dirty="0">
                <a:solidFill>
                  <a:schemeClr val="accent5">
                    <a:lumMod val="50000"/>
                  </a:schemeClr>
                </a:solidFill>
              </a:rPr>
              <a:t> </a:t>
            </a:r>
            <a:r>
              <a:rPr lang="en-GB" sz="2200" dirty="0" err="1">
                <a:solidFill>
                  <a:schemeClr val="accent5">
                    <a:lumMod val="50000"/>
                  </a:schemeClr>
                </a:solidFill>
              </a:rPr>
              <a:t>neue</a:t>
            </a:r>
            <a:r>
              <a:rPr lang="en-GB" sz="2200" dirty="0">
                <a:solidFill>
                  <a:schemeClr val="accent5">
                    <a:lumMod val="50000"/>
                  </a:schemeClr>
                </a:solidFill>
              </a:rPr>
              <a:t> </a:t>
            </a:r>
            <a:r>
              <a:rPr lang="en-GB" sz="2200" dirty="0" err="1">
                <a:solidFill>
                  <a:schemeClr val="accent5">
                    <a:lumMod val="50000"/>
                  </a:schemeClr>
                </a:solidFill>
              </a:rPr>
              <a:t>Gäste</a:t>
            </a:r>
            <a:r>
              <a:rPr lang="en-GB" sz="2200" dirty="0">
                <a:solidFill>
                  <a:schemeClr val="accent5">
                    <a:lumMod val="50000"/>
                  </a:schemeClr>
                </a:solidFill>
              </a:rPr>
              <a:t> </a:t>
            </a:r>
            <a:r>
              <a:rPr lang="en-GB" sz="2200" dirty="0" err="1">
                <a:solidFill>
                  <a:schemeClr val="accent5">
                    <a:lumMod val="50000"/>
                  </a:schemeClr>
                </a:solidFill>
              </a:rPr>
              <a:t>im</a:t>
            </a:r>
            <a:r>
              <a:rPr lang="en-GB" sz="2200" dirty="0">
                <a:solidFill>
                  <a:schemeClr val="accent5">
                    <a:lumMod val="50000"/>
                  </a:schemeClr>
                </a:solidFill>
              </a:rPr>
              <a:t> Hotel </a:t>
            </a:r>
            <a:r>
              <a:rPr lang="en-GB" sz="2200" dirty="0" err="1">
                <a:solidFill>
                  <a:schemeClr val="accent5">
                    <a:lumMod val="50000"/>
                  </a:schemeClr>
                </a:solidFill>
              </a:rPr>
              <a:t>angekommen</a:t>
            </a:r>
            <a:r>
              <a:rPr lang="en-GB" sz="2200" dirty="0">
                <a:solidFill>
                  <a:schemeClr val="accent5">
                    <a:lumMod val="50000"/>
                  </a:schemeClr>
                </a:solidFill>
              </a:rPr>
              <a:t>.  Die </a:t>
            </a:r>
            <a:r>
              <a:rPr lang="en-GB" sz="2200" dirty="0" err="1">
                <a:solidFill>
                  <a:schemeClr val="accent5">
                    <a:lumMod val="50000"/>
                  </a:schemeClr>
                </a:solidFill>
              </a:rPr>
              <a:t>Wagners</a:t>
            </a:r>
            <a:r>
              <a:rPr lang="en-GB" sz="2200" dirty="0">
                <a:solidFill>
                  <a:schemeClr val="accent5">
                    <a:lumMod val="50000"/>
                  </a:schemeClr>
                </a:solidFill>
              </a:rPr>
              <a:t> </a:t>
            </a:r>
            <a:r>
              <a:rPr lang="en-GB" sz="2200" dirty="0" err="1">
                <a:solidFill>
                  <a:schemeClr val="accent5">
                    <a:lumMod val="50000"/>
                  </a:schemeClr>
                </a:solidFill>
              </a:rPr>
              <a:t>habe</a:t>
            </a:r>
            <a:r>
              <a:rPr lang="en-GB" sz="2200" dirty="0">
                <a:solidFill>
                  <a:schemeClr val="accent5">
                    <a:lumMod val="50000"/>
                  </a:schemeClr>
                </a:solidFill>
              </a:rPr>
              <a:t> ich super nett </a:t>
            </a:r>
            <a:r>
              <a:rPr lang="en-GB" sz="2200" dirty="0" err="1">
                <a:solidFill>
                  <a:schemeClr val="accent5">
                    <a:lumMod val="50000"/>
                  </a:schemeClr>
                </a:solidFill>
              </a:rPr>
              <a:t>gefunden</a:t>
            </a:r>
            <a:r>
              <a:rPr lang="en-GB" sz="2200" dirty="0">
                <a:solidFill>
                  <a:schemeClr val="accent5">
                    <a:lumMod val="50000"/>
                  </a:schemeClr>
                </a:solidFill>
              </a:rPr>
              <a:t>.  </a:t>
            </a:r>
            <a:r>
              <a:rPr lang="en-GB" sz="2200" dirty="0" err="1">
                <a:solidFill>
                  <a:schemeClr val="accent5">
                    <a:lumMod val="50000"/>
                  </a:schemeClr>
                </a:solidFill>
              </a:rPr>
              <a:t>Wir</a:t>
            </a:r>
            <a:r>
              <a:rPr lang="en-GB" sz="2200" dirty="0">
                <a:solidFill>
                  <a:schemeClr val="accent5">
                    <a:lumMod val="50000"/>
                  </a:schemeClr>
                </a:solidFill>
              </a:rPr>
              <a:t> </a:t>
            </a:r>
            <a:r>
              <a:rPr lang="en-GB" sz="2200" dirty="0" err="1">
                <a:solidFill>
                  <a:schemeClr val="accent5">
                    <a:lumMod val="50000"/>
                  </a:schemeClr>
                </a:solidFill>
              </a:rPr>
              <a:t>werden</a:t>
            </a:r>
            <a:r>
              <a:rPr lang="en-GB" sz="2200" dirty="0">
                <a:solidFill>
                  <a:schemeClr val="accent5">
                    <a:lumMod val="50000"/>
                  </a:schemeClr>
                </a:solidFill>
              </a:rPr>
              <a:t> morgen </a:t>
            </a:r>
            <a:r>
              <a:rPr lang="en-GB" sz="2200" dirty="0" err="1">
                <a:solidFill>
                  <a:schemeClr val="accent5">
                    <a:lumMod val="50000"/>
                  </a:schemeClr>
                </a:solidFill>
              </a:rPr>
              <a:t>vielleicht</a:t>
            </a:r>
            <a:r>
              <a:rPr lang="en-GB" sz="2200" dirty="0">
                <a:solidFill>
                  <a:schemeClr val="accent5">
                    <a:lumMod val="50000"/>
                  </a:schemeClr>
                </a:solidFill>
              </a:rPr>
              <a:t> </a:t>
            </a:r>
            <a:r>
              <a:rPr lang="en-GB" sz="2200" dirty="0" err="1">
                <a:solidFill>
                  <a:schemeClr val="accent5">
                    <a:lumMod val="50000"/>
                  </a:schemeClr>
                </a:solidFill>
              </a:rPr>
              <a:t>mit</a:t>
            </a:r>
            <a:r>
              <a:rPr lang="en-GB" sz="2200" dirty="0">
                <a:solidFill>
                  <a:schemeClr val="accent5">
                    <a:lumMod val="50000"/>
                  </a:schemeClr>
                </a:solidFill>
              </a:rPr>
              <a:t> </a:t>
            </a:r>
            <a:r>
              <a:rPr lang="en-GB" sz="2200" dirty="0" err="1">
                <a:solidFill>
                  <a:schemeClr val="accent5">
                    <a:lumMod val="50000"/>
                  </a:schemeClr>
                </a:solidFill>
              </a:rPr>
              <a:t>ihnen</a:t>
            </a:r>
            <a:r>
              <a:rPr lang="en-GB" sz="2200" dirty="0">
                <a:solidFill>
                  <a:schemeClr val="accent5">
                    <a:lumMod val="50000"/>
                  </a:schemeClr>
                </a:solidFill>
              </a:rPr>
              <a:t> </a:t>
            </a:r>
            <a:r>
              <a:rPr lang="en-GB" sz="2200" dirty="0" err="1">
                <a:solidFill>
                  <a:schemeClr val="accent5">
                    <a:lumMod val="50000"/>
                  </a:schemeClr>
                </a:solidFill>
              </a:rPr>
              <a:t>essen</a:t>
            </a:r>
            <a:r>
              <a:rPr lang="en-GB" sz="2200" dirty="0">
                <a:solidFill>
                  <a:schemeClr val="accent5">
                    <a:lumMod val="50000"/>
                  </a:schemeClr>
                </a:solidFill>
              </a:rPr>
              <a:t> </a:t>
            </a:r>
            <a:r>
              <a:rPr lang="en-GB" sz="2200" dirty="0" err="1">
                <a:solidFill>
                  <a:schemeClr val="accent5">
                    <a:lumMod val="50000"/>
                  </a:schemeClr>
                </a:solidFill>
              </a:rPr>
              <a:t>gehen</a:t>
            </a:r>
            <a:r>
              <a:rPr lang="en-GB" sz="2200" dirty="0">
                <a:solidFill>
                  <a:schemeClr val="accent5">
                    <a:lumMod val="50000"/>
                  </a:schemeClr>
                </a:solidFill>
              </a:rPr>
              <a:t>… </a:t>
            </a:r>
          </a:p>
        </p:txBody>
      </p:sp>
      <p:sp>
        <p:nvSpPr>
          <p:cNvPr id="15" name="Rectangle: Rounded Corners 14">
            <a:extLst>
              <a:ext uri="{FF2B5EF4-FFF2-40B4-BE49-F238E27FC236}">
                <a16:creationId xmlns:a16="http://schemas.microsoft.com/office/drawing/2014/main" id="{DDBAB537-0DA5-4C44-99C5-0F54E7CED2DE}"/>
              </a:ext>
            </a:extLst>
          </p:cNvPr>
          <p:cNvSpPr/>
          <p:nvPr/>
        </p:nvSpPr>
        <p:spPr>
          <a:xfrm>
            <a:off x="4622032" y="1464655"/>
            <a:ext cx="820394" cy="3359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6600"/>
                </a:solidFill>
              </a:rPr>
              <a:t>1 </a:t>
            </a:r>
            <a:r>
              <a:rPr lang="en-GB" sz="2000" dirty="0">
                <a:solidFill>
                  <a:srgbClr val="115076"/>
                </a:solidFill>
              </a:rPr>
              <a:t>__</a:t>
            </a:r>
          </a:p>
        </p:txBody>
      </p:sp>
      <p:sp>
        <p:nvSpPr>
          <p:cNvPr id="16" name="Rectangle: Rounded Corners 15">
            <a:extLst>
              <a:ext uri="{FF2B5EF4-FFF2-40B4-BE49-F238E27FC236}">
                <a16:creationId xmlns:a16="http://schemas.microsoft.com/office/drawing/2014/main" id="{ED6945ED-7583-4258-934E-B14E482903FD}"/>
              </a:ext>
            </a:extLst>
          </p:cNvPr>
          <p:cNvSpPr/>
          <p:nvPr/>
        </p:nvSpPr>
        <p:spPr>
          <a:xfrm>
            <a:off x="7828767" y="1790886"/>
            <a:ext cx="716724" cy="3359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6600"/>
                </a:solidFill>
              </a:rPr>
              <a:t>3</a:t>
            </a:r>
            <a:r>
              <a:rPr lang="en-GB" sz="2000" dirty="0">
                <a:solidFill>
                  <a:srgbClr val="115076"/>
                </a:solidFill>
              </a:rPr>
              <a:t> __</a:t>
            </a:r>
          </a:p>
        </p:txBody>
      </p:sp>
      <p:sp>
        <p:nvSpPr>
          <p:cNvPr id="17" name="Rectangle: Rounded Corners 16">
            <a:extLst>
              <a:ext uri="{FF2B5EF4-FFF2-40B4-BE49-F238E27FC236}">
                <a16:creationId xmlns:a16="http://schemas.microsoft.com/office/drawing/2014/main" id="{8972D9F1-9684-4244-BF42-8DC57A97BDB9}"/>
              </a:ext>
            </a:extLst>
          </p:cNvPr>
          <p:cNvSpPr/>
          <p:nvPr/>
        </p:nvSpPr>
        <p:spPr>
          <a:xfrm>
            <a:off x="9913808" y="2112630"/>
            <a:ext cx="964642" cy="3462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6600"/>
                </a:solidFill>
              </a:rPr>
              <a:t>4</a:t>
            </a:r>
            <a:r>
              <a:rPr lang="en-GB" sz="2000" dirty="0">
                <a:solidFill>
                  <a:srgbClr val="115076"/>
                </a:solidFill>
              </a:rPr>
              <a:t> ___</a:t>
            </a:r>
          </a:p>
        </p:txBody>
      </p:sp>
      <p:sp>
        <p:nvSpPr>
          <p:cNvPr id="18" name="Rectangle: Rounded Corners 17">
            <a:extLst>
              <a:ext uri="{FF2B5EF4-FFF2-40B4-BE49-F238E27FC236}">
                <a16:creationId xmlns:a16="http://schemas.microsoft.com/office/drawing/2014/main" id="{B89403AC-7D00-4F09-9CF6-2F76A888BBC1}"/>
              </a:ext>
            </a:extLst>
          </p:cNvPr>
          <p:cNvSpPr/>
          <p:nvPr/>
        </p:nvSpPr>
        <p:spPr>
          <a:xfrm>
            <a:off x="8050644" y="2415144"/>
            <a:ext cx="964642" cy="3462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6600"/>
                </a:solidFill>
              </a:rPr>
              <a:t>5</a:t>
            </a:r>
            <a:r>
              <a:rPr lang="en-GB" dirty="0">
                <a:solidFill>
                  <a:srgbClr val="115076"/>
                </a:solidFill>
              </a:rPr>
              <a:t> ___</a:t>
            </a:r>
          </a:p>
        </p:txBody>
      </p:sp>
      <p:sp>
        <p:nvSpPr>
          <p:cNvPr id="19" name="Rectangle: Rounded Corners 18">
            <a:extLst>
              <a:ext uri="{FF2B5EF4-FFF2-40B4-BE49-F238E27FC236}">
                <a16:creationId xmlns:a16="http://schemas.microsoft.com/office/drawing/2014/main" id="{2A71AB4B-76F7-45B1-B5BF-2C6066708C5F}"/>
              </a:ext>
            </a:extLst>
          </p:cNvPr>
          <p:cNvSpPr/>
          <p:nvPr/>
        </p:nvSpPr>
        <p:spPr>
          <a:xfrm>
            <a:off x="8830849" y="1475539"/>
            <a:ext cx="587891" cy="3359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6600"/>
                </a:solidFill>
              </a:rPr>
              <a:t>2 </a:t>
            </a:r>
            <a:r>
              <a:rPr lang="en-GB" sz="2000" dirty="0">
                <a:solidFill>
                  <a:srgbClr val="115076"/>
                </a:solidFill>
              </a:rPr>
              <a:t>_</a:t>
            </a:r>
          </a:p>
        </p:txBody>
      </p:sp>
      <p:sp>
        <p:nvSpPr>
          <p:cNvPr id="20" name="Rectangle: Rounded Corners 19">
            <a:extLst>
              <a:ext uri="{FF2B5EF4-FFF2-40B4-BE49-F238E27FC236}">
                <a16:creationId xmlns:a16="http://schemas.microsoft.com/office/drawing/2014/main" id="{A7DEB30D-B052-48EA-A41F-7CDFD0EB7363}"/>
              </a:ext>
            </a:extLst>
          </p:cNvPr>
          <p:cNvSpPr/>
          <p:nvPr/>
        </p:nvSpPr>
        <p:spPr>
          <a:xfrm>
            <a:off x="9511994" y="2776468"/>
            <a:ext cx="634088" cy="3462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6600"/>
                </a:solidFill>
              </a:rPr>
              <a:t>6</a:t>
            </a:r>
            <a:r>
              <a:rPr lang="en-GB" dirty="0">
                <a:solidFill>
                  <a:srgbClr val="115076"/>
                </a:solidFill>
              </a:rPr>
              <a:t>__</a:t>
            </a:r>
          </a:p>
        </p:txBody>
      </p:sp>
      <p:sp>
        <p:nvSpPr>
          <p:cNvPr id="21" name="Rectangle: Rounded Corners 20">
            <a:extLst>
              <a:ext uri="{FF2B5EF4-FFF2-40B4-BE49-F238E27FC236}">
                <a16:creationId xmlns:a16="http://schemas.microsoft.com/office/drawing/2014/main" id="{BAC3FF45-E201-4B9B-90A1-3711155F9E66}"/>
              </a:ext>
            </a:extLst>
          </p:cNvPr>
          <p:cNvSpPr/>
          <p:nvPr/>
        </p:nvSpPr>
        <p:spPr>
          <a:xfrm>
            <a:off x="7669860" y="3141286"/>
            <a:ext cx="557604" cy="3187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6600"/>
                </a:solidFill>
              </a:rPr>
              <a:t>7</a:t>
            </a:r>
            <a:r>
              <a:rPr lang="en-GB" dirty="0">
                <a:solidFill>
                  <a:srgbClr val="115076"/>
                </a:solidFill>
              </a:rPr>
              <a:t>_</a:t>
            </a:r>
          </a:p>
        </p:txBody>
      </p:sp>
      <p:sp>
        <p:nvSpPr>
          <p:cNvPr id="22" name="Rectangle: Rounded Corners 21">
            <a:extLst>
              <a:ext uri="{FF2B5EF4-FFF2-40B4-BE49-F238E27FC236}">
                <a16:creationId xmlns:a16="http://schemas.microsoft.com/office/drawing/2014/main" id="{23EBFE63-BAA5-4481-B9B8-626597EF4C22}"/>
              </a:ext>
            </a:extLst>
          </p:cNvPr>
          <p:cNvSpPr/>
          <p:nvPr/>
        </p:nvSpPr>
        <p:spPr>
          <a:xfrm>
            <a:off x="8371994" y="3450391"/>
            <a:ext cx="634088" cy="3359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6600"/>
                </a:solidFill>
              </a:rPr>
              <a:t>8</a:t>
            </a:r>
            <a:r>
              <a:rPr lang="en-GB" dirty="0">
                <a:solidFill>
                  <a:srgbClr val="115076"/>
                </a:solidFill>
              </a:rPr>
              <a:t>__</a:t>
            </a:r>
          </a:p>
        </p:txBody>
      </p:sp>
      <p:sp>
        <p:nvSpPr>
          <p:cNvPr id="23" name="Rectangle: Rounded Corners 22">
            <a:extLst>
              <a:ext uri="{FF2B5EF4-FFF2-40B4-BE49-F238E27FC236}">
                <a16:creationId xmlns:a16="http://schemas.microsoft.com/office/drawing/2014/main" id="{7F7EE974-2CDA-465C-95DF-6554AC57DA4B}"/>
              </a:ext>
            </a:extLst>
          </p:cNvPr>
          <p:cNvSpPr/>
          <p:nvPr/>
        </p:nvSpPr>
        <p:spPr>
          <a:xfrm>
            <a:off x="9080073" y="3786387"/>
            <a:ext cx="677334" cy="3462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6600"/>
                </a:solidFill>
              </a:rPr>
              <a:t>9</a:t>
            </a:r>
            <a:r>
              <a:rPr lang="en-GB" sz="2000" dirty="0">
                <a:solidFill>
                  <a:srgbClr val="115076"/>
                </a:solidFill>
              </a:rPr>
              <a:t>__</a:t>
            </a:r>
          </a:p>
        </p:txBody>
      </p:sp>
      <p:sp>
        <p:nvSpPr>
          <p:cNvPr id="24" name="Rectangle: Rounded Corners 23">
            <a:extLst>
              <a:ext uri="{FF2B5EF4-FFF2-40B4-BE49-F238E27FC236}">
                <a16:creationId xmlns:a16="http://schemas.microsoft.com/office/drawing/2014/main" id="{C497F4BB-CA63-4B2C-B0AA-BD417ACEA68B}"/>
              </a:ext>
            </a:extLst>
          </p:cNvPr>
          <p:cNvSpPr/>
          <p:nvPr/>
        </p:nvSpPr>
        <p:spPr>
          <a:xfrm>
            <a:off x="4114800" y="4497483"/>
            <a:ext cx="835634" cy="3462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6600"/>
                </a:solidFill>
              </a:rPr>
              <a:t>10</a:t>
            </a:r>
            <a:r>
              <a:rPr lang="en-GB" dirty="0">
                <a:solidFill>
                  <a:srgbClr val="115076"/>
                </a:solidFill>
              </a:rPr>
              <a:t> __</a:t>
            </a:r>
          </a:p>
        </p:txBody>
      </p:sp>
      <p:sp>
        <p:nvSpPr>
          <p:cNvPr id="25" name="Rectangle: Rounded Corners 24">
            <a:extLst>
              <a:ext uri="{FF2B5EF4-FFF2-40B4-BE49-F238E27FC236}">
                <a16:creationId xmlns:a16="http://schemas.microsoft.com/office/drawing/2014/main" id="{C2585F7F-89F9-4CA8-93F6-3E60F1538451}"/>
              </a:ext>
            </a:extLst>
          </p:cNvPr>
          <p:cNvSpPr/>
          <p:nvPr/>
        </p:nvSpPr>
        <p:spPr>
          <a:xfrm>
            <a:off x="8702211" y="5264120"/>
            <a:ext cx="2315546" cy="34626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der Gast – guest</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2742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Wie </a:t>
            </a:r>
            <a:r>
              <a:rPr lang="en-GB" sz="3600" b="1" dirty="0" err="1">
                <a:solidFill>
                  <a:schemeClr val="bg1"/>
                </a:solidFill>
              </a:rPr>
              <a:t>spät</a:t>
            </a:r>
            <a:r>
              <a:rPr lang="en-GB" sz="3600" b="1" dirty="0">
                <a:solidFill>
                  <a:schemeClr val="bg1"/>
                </a:solidFill>
              </a:rPr>
              <a:t> </a:t>
            </a:r>
            <a:r>
              <a:rPr lang="en-GB" sz="3600" b="1" dirty="0" err="1">
                <a:solidFill>
                  <a:schemeClr val="bg1"/>
                </a:solidFill>
              </a:rPr>
              <a:t>ist</a:t>
            </a:r>
            <a:r>
              <a:rPr lang="en-GB" sz="3600" b="1" dirty="0">
                <a:solidFill>
                  <a:schemeClr val="bg1"/>
                </a:solidFill>
              </a:rPr>
              <a:t> es?</a:t>
            </a:r>
          </a:p>
        </p:txBody>
      </p:sp>
      <p:sp>
        <p:nvSpPr>
          <p:cNvPr id="7" name="TextBox 6">
            <a:extLst>
              <a:ext uri="{FF2B5EF4-FFF2-40B4-BE49-F238E27FC236}">
                <a16:creationId xmlns:a16="http://schemas.microsoft.com/office/drawing/2014/main" id="{599CCD53-EE53-564E-8B2C-B5308539C8EB}"/>
              </a:ext>
            </a:extLst>
          </p:cNvPr>
          <p:cNvSpPr txBox="1"/>
          <p:nvPr/>
        </p:nvSpPr>
        <p:spPr>
          <a:xfrm>
            <a:off x="66869" y="1346924"/>
            <a:ext cx="106782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to use </a:t>
            </a:r>
            <a:r>
              <a:rPr kumimoji="0" lang="en-US" sz="2400" b="1"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en-US" sz="2400" b="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mean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o’clock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113818" y="247046"/>
            <a:ext cx="184538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6875515C-B23C-0A46-884C-14266CD4F38E}"/>
              </a:ext>
            </a:extLst>
          </p:cNvPr>
          <p:cNvSpPr txBox="1"/>
          <p:nvPr/>
        </p:nvSpPr>
        <p:spPr>
          <a:xfrm>
            <a:off x="66869" y="3232524"/>
            <a:ext cx="69733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can also tell time using the 24-hour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clock:</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0116F87-2423-5548-85B6-5772913A1A43}"/>
              </a:ext>
            </a:extLst>
          </p:cNvPr>
          <p:cNvSpPr txBox="1"/>
          <p:nvPr/>
        </p:nvSpPr>
        <p:spPr>
          <a:xfrm>
            <a:off x="7981797" y="1080464"/>
            <a:ext cx="2101857" cy="461665"/>
          </a:xfrm>
          <a:prstGeom prst="rect">
            <a:avLst/>
          </a:prstGeom>
          <a:solidFill>
            <a:srgbClr val="FFF4E7"/>
          </a:solidFill>
          <a:ln>
            <a:solidFill>
              <a:srgbClr val="1E37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Rounded Rectangle 42">
            <a:extLst>
              <a:ext uri="{FF2B5EF4-FFF2-40B4-BE49-F238E27FC236}">
                <a16:creationId xmlns:a16="http://schemas.microsoft.com/office/drawing/2014/main" id="{ECF0AD54-6295-6F4C-BBB2-143728A06542}"/>
              </a:ext>
            </a:extLst>
          </p:cNvPr>
          <p:cNvSpPr/>
          <p:nvPr/>
        </p:nvSpPr>
        <p:spPr>
          <a:xfrm>
            <a:off x="167872" y="4823942"/>
            <a:ext cx="5098625" cy="135271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EA7B2598-EC6D-8D4D-8F87-483DD9A035CD}"/>
              </a:ext>
            </a:extLst>
          </p:cNvPr>
          <p:cNvSpPr txBox="1"/>
          <p:nvPr/>
        </p:nvSpPr>
        <p:spPr>
          <a:xfrm>
            <a:off x="29980" y="4847403"/>
            <a:ext cx="537440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Um</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before o’clock means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um</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drei</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Uhr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400" b="1" i="1" u="none" strike="noStrike" kern="1200" cap="none" spc="0" normalizeH="0" baseline="0" noProof="0" dirty="0">
                <a:ln>
                  <a:noFill/>
                </a:ln>
                <a:solidFill>
                  <a:srgbClr val="DAA520"/>
                </a:solidFill>
                <a:effectLst/>
                <a:uLnTx/>
                <a:uFillTx/>
                <a:latin typeface="Century Gothic" panose="020F0302020204030204"/>
                <a:ea typeface="+mn-ea"/>
                <a:cs typeface="+mn-cs"/>
              </a:rPr>
              <a:t>at</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three o’clock</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F2FE03F-A421-4709-9891-2FF9729D300A}"/>
              </a:ext>
            </a:extLst>
          </p:cNvPr>
          <p:cNvSpPr txBox="1"/>
          <p:nvPr/>
        </p:nvSpPr>
        <p:spPr>
          <a:xfrm>
            <a:off x="33015" y="2351741"/>
            <a:ext cx="106782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a:t>
            </a:r>
            <a:r>
              <a:rPr kumimoji="0" lang="en-US" sz="2400"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halb</a:t>
            </a:r>
            <a:r>
              <a:rPr kumimoji="0" lang="en-US" sz="240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(half)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mean </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half </a:t>
            </a:r>
            <a:r>
              <a:rPr kumimoji="0" lang="en-US" sz="2400" b="1" i="1"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next hour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5A8D141F-9112-4669-B238-184FF991212E}"/>
              </a:ext>
            </a:extLst>
          </p:cNvPr>
          <p:cNvSpPr txBox="1"/>
          <p:nvPr/>
        </p:nvSpPr>
        <p:spPr>
          <a:xfrm>
            <a:off x="7998480" y="2080267"/>
            <a:ext cx="4004223" cy="461665"/>
          </a:xfrm>
          <a:prstGeom prst="rect">
            <a:avLst/>
          </a:prstGeom>
          <a:solidFill>
            <a:srgbClr val="FFF4E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halb</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8" name="Picture 7" descr="A picture containing text, clock&#10;&#10;Description automatically generated">
            <a:extLst>
              <a:ext uri="{FF2B5EF4-FFF2-40B4-BE49-F238E27FC236}">
                <a16:creationId xmlns:a16="http://schemas.microsoft.com/office/drawing/2014/main" id="{80E4C6E9-85F5-43A7-A62B-CBDD5CCB7E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7661" y="1820187"/>
            <a:ext cx="722222" cy="722222"/>
          </a:xfrm>
          <a:prstGeom prst="rect">
            <a:avLst/>
          </a:prstGeom>
        </p:spPr>
      </p:pic>
      <p:pic>
        <p:nvPicPr>
          <p:cNvPr id="12" name="Picture 11" descr="A picture containing text, clock&#10;&#10;Description automatically generated">
            <a:extLst>
              <a:ext uri="{FF2B5EF4-FFF2-40B4-BE49-F238E27FC236}">
                <a16:creationId xmlns:a16="http://schemas.microsoft.com/office/drawing/2014/main" id="{1B9F5239-1391-4458-9DDB-18CE9ACD1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4979" y="1056882"/>
            <a:ext cx="730326" cy="730326"/>
          </a:xfrm>
          <a:prstGeom prst="rect">
            <a:avLst/>
          </a:prstGeom>
        </p:spPr>
      </p:pic>
      <p:pic>
        <p:nvPicPr>
          <p:cNvPr id="14" name="Picture 13" descr="A picture containing text, clock&#10;&#10;Description automatically generated">
            <a:extLst>
              <a:ext uri="{FF2B5EF4-FFF2-40B4-BE49-F238E27FC236}">
                <a16:creationId xmlns:a16="http://schemas.microsoft.com/office/drawing/2014/main" id="{419FAF4B-4584-4419-9D46-B993E7A60B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5285" y="3427203"/>
            <a:ext cx="975166" cy="367312"/>
          </a:xfrm>
          <a:prstGeom prst="rect">
            <a:avLst/>
          </a:prstGeom>
        </p:spPr>
      </p:pic>
      <p:pic>
        <p:nvPicPr>
          <p:cNvPr id="16" name="Picture 15" descr="Shape, circle&#10;&#10;Description automatically generated">
            <a:extLst>
              <a:ext uri="{FF2B5EF4-FFF2-40B4-BE49-F238E27FC236}">
                <a16:creationId xmlns:a16="http://schemas.microsoft.com/office/drawing/2014/main" id="{166D75A9-B770-4A80-9526-4A7253B202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4628" y="965812"/>
            <a:ext cx="1045043" cy="1045043"/>
          </a:xfrm>
          <a:prstGeom prst="rect">
            <a:avLst/>
          </a:prstGeom>
        </p:spPr>
      </p:pic>
      <p:pic>
        <p:nvPicPr>
          <p:cNvPr id="18" name="Picture 17" descr="A picture containing text, clock&#10;&#10;Description automatically generated">
            <a:extLst>
              <a:ext uri="{FF2B5EF4-FFF2-40B4-BE49-F238E27FC236}">
                <a16:creationId xmlns:a16="http://schemas.microsoft.com/office/drawing/2014/main" id="{0EC61F09-C201-40DC-9E20-8FEFFBFF01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3690" y="2058405"/>
            <a:ext cx="1045043" cy="1045043"/>
          </a:xfrm>
          <a:prstGeom prst="rect">
            <a:avLst/>
          </a:prstGeom>
        </p:spPr>
      </p:pic>
      <p:sp>
        <p:nvSpPr>
          <p:cNvPr id="34" name="TextBox 33">
            <a:extLst>
              <a:ext uri="{FF2B5EF4-FFF2-40B4-BE49-F238E27FC236}">
                <a16:creationId xmlns:a16="http://schemas.microsoft.com/office/drawing/2014/main" id="{A1263343-A444-4340-8AFF-3FC8AD36DBFF}"/>
              </a:ext>
            </a:extLst>
          </p:cNvPr>
          <p:cNvSpPr txBox="1"/>
          <p:nvPr/>
        </p:nvSpPr>
        <p:spPr>
          <a:xfrm>
            <a:off x="7998480" y="4304993"/>
            <a:ext cx="4004223" cy="461665"/>
          </a:xfrm>
          <a:prstGeom prst="rect">
            <a:avLst/>
          </a:prstGeom>
          <a:solidFill>
            <a:srgbClr val="FFF4E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dreißig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9" name="TextBox 38">
            <a:extLst>
              <a:ext uri="{FF2B5EF4-FFF2-40B4-BE49-F238E27FC236}">
                <a16:creationId xmlns:a16="http://schemas.microsoft.com/office/drawing/2014/main" id="{914F996A-34D1-476D-94B9-3764D64CE630}"/>
              </a:ext>
            </a:extLst>
          </p:cNvPr>
          <p:cNvSpPr txBox="1"/>
          <p:nvPr/>
        </p:nvSpPr>
        <p:spPr>
          <a:xfrm>
            <a:off x="7998480" y="3225446"/>
            <a:ext cx="2101857" cy="461665"/>
          </a:xfrm>
          <a:prstGeom prst="rect">
            <a:avLst/>
          </a:prstGeom>
          <a:solidFill>
            <a:srgbClr val="FFF4E7"/>
          </a:solidFill>
          <a:ln>
            <a:solidFill>
              <a:srgbClr val="1E37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 name="Picture 9" descr="A picture containing text, clock&#10;&#10;Description automatically generated">
            <a:extLst>
              <a:ext uri="{FF2B5EF4-FFF2-40B4-BE49-F238E27FC236}">
                <a16:creationId xmlns:a16="http://schemas.microsoft.com/office/drawing/2014/main" id="{C69698E7-868C-405E-A4A2-3E95043AF0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6127" y="4478631"/>
            <a:ext cx="882820" cy="332529"/>
          </a:xfrm>
          <a:prstGeom prst="rect">
            <a:avLst/>
          </a:prstGeom>
        </p:spPr>
      </p:pic>
      <p:sp>
        <p:nvSpPr>
          <p:cNvPr id="22" name="Speech Bubble: Rectangle with Corners Rounded 21">
            <a:extLst>
              <a:ext uri="{FF2B5EF4-FFF2-40B4-BE49-F238E27FC236}">
                <a16:creationId xmlns:a16="http://schemas.microsoft.com/office/drawing/2014/main" id="{66915355-781A-485E-B2B9-616559C39B4D}"/>
              </a:ext>
            </a:extLst>
          </p:cNvPr>
          <p:cNvSpPr/>
          <p:nvPr/>
        </p:nvSpPr>
        <p:spPr>
          <a:xfrm>
            <a:off x="3818117" y="3610166"/>
            <a:ext cx="3711123" cy="1045043"/>
          </a:xfrm>
          <a:prstGeom prst="wedgeRoundRectCallout">
            <a:avLst>
              <a:gd name="adj1" fmla="val 60703"/>
              <a:gd name="adj2" fmla="val -3881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With </a:t>
            </a:r>
            <a:r>
              <a:rPr lang="en-GB" sz="2000" u="sng" dirty="0"/>
              <a:t>on the hour </a:t>
            </a:r>
            <a:r>
              <a:rPr lang="en-GB" sz="2000" dirty="0"/>
              <a:t>time before midday, it is the same as the 12-hour clock.</a:t>
            </a:r>
          </a:p>
        </p:txBody>
      </p:sp>
      <p:sp>
        <p:nvSpPr>
          <p:cNvPr id="41" name="Speech Bubble: Rectangle with Corners Rounded 40">
            <a:extLst>
              <a:ext uri="{FF2B5EF4-FFF2-40B4-BE49-F238E27FC236}">
                <a16:creationId xmlns:a16="http://schemas.microsoft.com/office/drawing/2014/main" id="{F7B6D924-62B5-4BF3-86A5-700AD9E4DAAE}"/>
              </a:ext>
            </a:extLst>
          </p:cNvPr>
          <p:cNvSpPr/>
          <p:nvPr/>
        </p:nvSpPr>
        <p:spPr>
          <a:xfrm>
            <a:off x="7345179" y="5209956"/>
            <a:ext cx="4338745" cy="1045043"/>
          </a:xfrm>
          <a:prstGeom prst="wedgeRoundRectCallout">
            <a:avLst>
              <a:gd name="adj1" fmla="val 43774"/>
              <a:gd name="adj2" fmla="val -8615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With other times, just replace </a:t>
            </a:r>
            <a:br>
              <a:rPr lang="en-GB" sz="2000" dirty="0"/>
            </a:br>
            <a:r>
              <a:rPr lang="en-GB" sz="2000" b="1" dirty="0"/>
              <a:t>: </a:t>
            </a:r>
            <a:r>
              <a:rPr lang="en-GB" sz="2000" dirty="0"/>
              <a:t>with the word </a:t>
            </a:r>
            <a:r>
              <a:rPr lang="en-GB" sz="2000" b="1" dirty="0" err="1"/>
              <a:t>Uhr</a:t>
            </a:r>
            <a:r>
              <a:rPr lang="en-GB" sz="2000" b="1" dirty="0"/>
              <a:t>. </a:t>
            </a:r>
            <a:r>
              <a:rPr lang="en-GB" sz="2000" b="1" dirty="0">
                <a:sym typeface="Wingdings" panose="05000000000000000000" pitchFamily="2" charset="2"/>
              </a:rPr>
              <a:t/>
            </a:r>
            <a:br>
              <a:rPr lang="en-GB" sz="2000" b="1" dirty="0">
                <a:sym typeface="Wingdings" panose="05000000000000000000" pitchFamily="2" charset="2"/>
              </a:rPr>
            </a:br>
            <a:r>
              <a:rPr lang="en-GB" sz="2000" b="1" dirty="0">
                <a:sym typeface="Wingdings" panose="05000000000000000000" pitchFamily="2" charset="2"/>
              </a:rPr>
              <a:t>18:15 </a:t>
            </a:r>
            <a:r>
              <a:rPr lang="en-GB" sz="2000" dirty="0">
                <a:sym typeface="Wingdings" panose="05000000000000000000" pitchFamily="2" charset="2"/>
              </a:rPr>
              <a:t> </a:t>
            </a:r>
            <a:r>
              <a:rPr lang="en-GB" sz="2000" dirty="0" err="1">
                <a:sym typeface="Wingdings" panose="05000000000000000000" pitchFamily="2" charset="2"/>
              </a:rPr>
              <a:t>Achtzehn</a:t>
            </a:r>
            <a:r>
              <a:rPr lang="en-GB" sz="2000" b="1" dirty="0">
                <a:sym typeface="Wingdings" panose="05000000000000000000" pitchFamily="2" charset="2"/>
              </a:rPr>
              <a:t> </a:t>
            </a:r>
            <a:r>
              <a:rPr lang="en-GB" sz="2000" b="1" dirty="0" err="1">
                <a:sym typeface="Wingdings" panose="05000000000000000000" pitchFamily="2" charset="2"/>
              </a:rPr>
              <a:t>Uhr</a:t>
            </a:r>
            <a:r>
              <a:rPr lang="en-GB" sz="2000" b="1" dirty="0">
                <a:sym typeface="Wingdings" panose="05000000000000000000" pitchFamily="2" charset="2"/>
              </a:rPr>
              <a:t> </a:t>
            </a:r>
            <a:r>
              <a:rPr lang="en-GB" sz="2000" dirty="0" err="1">
                <a:sym typeface="Wingdings" panose="05000000000000000000" pitchFamily="2" charset="2"/>
              </a:rPr>
              <a:t>fünfzehn</a:t>
            </a:r>
            <a:r>
              <a:rPr lang="en-GB" sz="2000" dirty="0">
                <a:sym typeface="Wingdings" panose="05000000000000000000" pitchFamily="2" charset="2"/>
              </a:rPr>
              <a:t>.</a:t>
            </a:r>
            <a:endParaRPr lang="en-GB" sz="2000" dirty="0"/>
          </a:p>
        </p:txBody>
      </p:sp>
      <p:sp>
        <p:nvSpPr>
          <p:cNvPr id="45" name="Speech Bubble: Rectangle with Corners Rounded 44">
            <a:extLst>
              <a:ext uri="{FF2B5EF4-FFF2-40B4-BE49-F238E27FC236}">
                <a16:creationId xmlns:a16="http://schemas.microsoft.com/office/drawing/2014/main" id="{3E1357BD-8A92-4B8B-B526-62A4D1C17826}"/>
              </a:ext>
            </a:extLst>
          </p:cNvPr>
          <p:cNvSpPr/>
          <p:nvPr/>
        </p:nvSpPr>
        <p:spPr>
          <a:xfrm>
            <a:off x="3745089" y="341594"/>
            <a:ext cx="4119637" cy="424355"/>
          </a:xfrm>
          <a:prstGeom prst="wedgeRoundRectCallout">
            <a:avLst>
              <a:gd name="adj1" fmla="val -56460"/>
              <a:gd name="adj2" fmla="val 1492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Wie </a:t>
            </a:r>
            <a:r>
              <a:rPr lang="en-GB" sz="2000" dirty="0" err="1"/>
              <a:t>sagt</a:t>
            </a:r>
            <a:r>
              <a:rPr lang="en-GB" sz="2000" dirty="0"/>
              <a:t> man das auf </a:t>
            </a:r>
            <a:r>
              <a:rPr lang="en-GB" sz="2000" dirty="0" err="1"/>
              <a:t>Englisch</a:t>
            </a:r>
            <a:r>
              <a:rPr lang="en-GB" sz="2000" dirty="0"/>
              <a:t>?</a:t>
            </a:r>
          </a:p>
        </p:txBody>
      </p:sp>
      <p:sp>
        <p:nvSpPr>
          <p:cNvPr id="24" name="Rectangle 23">
            <a:extLst>
              <a:ext uri="{FF2B5EF4-FFF2-40B4-BE49-F238E27FC236}">
                <a16:creationId xmlns:a16="http://schemas.microsoft.com/office/drawing/2014/main" id="{A4E4A455-37C3-4D45-AEB8-A2223410F244}"/>
              </a:ext>
            </a:extLst>
          </p:cNvPr>
          <p:cNvSpPr/>
          <p:nvPr/>
        </p:nvSpPr>
        <p:spPr>
          <a:xfrm>
            <a:off x="7939671" y="1524528"/>
            <a:ext cx="2182008" cy="400110"/>
          </a:xfrm>
          <a:prstGeom prst="rect">
            <a:avLst/>
          </a:prstGeom>
        </p:spPr>
        <p:txBody>
          <a:bodyPr wrap="none">
            <a:spAutoFit/>
          </a:bodyPr>
          <a:lstStyle/>
          <a:p>
            <a:r>
              <a:rPr lang="en-GB" sz="2000" i="1" dirty="0">
                <a:solidFill>
                  <a:srgbClr val="115076"/>
                </a:solidFill>
              </a:rPr>
              <a:t>It is four o’clock.</a:t>
            </a:r>
          </a:p>
        </p:txBody>
      </p:sp>
      <p:sp>
        <p:nvSpPr>
          <p:cNvPr id="25" name="Rectangle 24">
            <a:extLst>
              <a:ext uri="{FF2B5EF4-FFF2-40B4-BE49-F238E27FC236}">
                <a16:creationId xmlns:a16="http://schemas.microsoft.com/office/drawing/2014/main" id="{5910B262-CF74-422A-9F85-A41B515447DA}"/>
              </a:ext>
            </a:extLst>
          </p:cNvPr>
          <p:cNvSpPr/>
          <p:nvPr/>
        </p:nvSpPr>
        <p:spPr>
          <a:xfrm>
            <a:off x="7898399" y="2599703"/>
            <a:ext cx="4084773" cy="400110"/>
          </a:xfrm>
          <a:prstGeom prst="rect">
            <a:avLst/>
          </a:prstGeom>
        </p:spPr>
        <p:txBody>
          <a:bodyPr wrap="none">
            <a:spAutoFit/>
          </a:bodyPr>
          <a:lstStyle/>
          <a:p>
            <a:r>
              <a:rPr lang="en-GB" sz="2000" i="1" dirty="0">
                <a:solidFill>
                  <a:srgbClr val="115076"/>
                </a:solidFill>
              </a:rPr>
              <a:t>It is half past three (half to four).</a:t>
            </a:r>
          </a:p>
        </p:txBody>
      </p:sp>
      <p:sp>
        <p:nvSpPr>
          <p:cNvPr id="47" name="Rectangle 46">
            <a:extLst>
              <a:ext uri="{FF2B5EF4-FFF2-40B4-BE49-F238E27FC236}">
                <a16:creationId xmlns:a16="http://schemas.microsoft.com/office/drawing/2014/main" id="{C205D2FD-2779-4183-B9B4-627CB0053089}"/>
              </a:ext>
            </a:extLst>
          </p:cNvPr>
          <p:cNvSpPr/>
          <p:nvPr/>
        </p:nvSpPr>
        <p:spPr>
          <a:xfrm>
            <a:off x="7944334" y="3727640"/>
            <a:ext cx="2182008" cy="400110"/>
          </a:xfrm>
          <a:prstGeom prst="rect">
            <a:avLst/>
          </a:prstGeom>
        </p:spPr>
        <p:txBody>
          <a:bodyPr wrap="none">
            <a:spAutoFit/>
          </a:bodyPr>
          <a:lstStyle/>
          <a:p>
            <a:r>
              <a:rPr lang="en-GB" sz="2000" i="1" dirty="0">
                <a:solidFill>
                  <a:srgbClr val="115076"/>
                </a:solidFill>
              </a:rPr>
              <a:t>It is four o’clock.</a:t>
            </a:r>
          </a:p>
        </p:txBody>
      </p:sp>
      <p:sp>
        <p:nvSpPr>
          <p:cNvPr id="26" name="Rectangle 25">
            <a:extLst>
              <a:ext uri="{FF2B5EF4-FFF2-40B4-BE49-F238E27FC236}">
                <a16:creationId xmlns:a16="http://schemas.microsoft.com/office/drawing/2014/main" id="{4AE5D2FC-6DDB-4D14-ADA1-BE1E84AAA489}"/>
              </a:ext>
            </a:extLst>
          </p:cNvPr>
          <p:cNvSpPr/>
          <p:nvPr/>
        </p:nvSpPr>
        <p:spPr>
          <a:xfrm>
            <a:off x="7978733" y="4751942"/>
            <a:ext cx="2012089" cy="400110"/>
          </a:xfrm>
          <a:prstGeom prst="rect">
            <a:avLst/>
          </a:prstGeom>
        </p:spPr>
        <p:txBody>
          <a:bodyPr wrap="none">
            <a:spAutoFit/>
          </a:bodyPr>
          <a:lstStyle/>
          <a:p>
            <a:r>
              <a:rPr lang="en-GB" sz="2000" i="1" dirty="0">
                <a:solidFill>
                  <a:srgbClr val="115076"/>
                </a:solidFill>
              </a:rPr>
              <a:t>It is three thirty.</a:t>
            </a:r>
          </a:p>
        </p:txBody>
      </p:sp>
    </p:spTree>
    <p:extLst>
      <p:ext uri="{BB962C8B-B14F-4D97-AF65-F5344CB8AC3E}">
        <p14:creationId xmlns:p14="http://schemas.microsoft.com/office/powerpoint/2010/main" val="190630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4">
                                            <p:txEl>
                                              <p:pRg st="0" end="0"/>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1" grpId="0"/>
      <p:bldP spid="32" grpId="0" animBg="1"/>
      <p:bldP spid="43" grpId="0" animBg="1"/>
      <p:bldP spid="19" grpId="0"/>
      <p:bldP spid="21" grpId="0" animBg="1"/>
      <p:bldP spid="34" grpId="0" animBg="1"/>
      <p:bldP spid="39" grpId="0" animBg="1"/>
      <p:bldP spid="22" grpId="0" animBg="1"/>
      <p:bldP spid="41" grpId="0" animBg="1"/>
      <p:bldP spid="45" grpId="0" animBg="1"/>
      <p:bldP spid="24" grpId="0"/>
      <p:bldP spid="25" grpId="0"/>
      <p:bldP spid="47"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04734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Wie </a:t>
            </a:r>
            <a:r>
              <a:rPr lang="en-GB" sz="3600" b="1" dirty="0" err="1">
                <a:solidFill>
                  <a:schemeClr val="bg1"/>
                </a:solidFill>
              </a:rPr>
              <a:t>spät</a:t>
            </a:r>
            <a:r>
              <a:rPr lang="en-GB" sz="3600" b="1" dirty="0">
                <a:solidFill>
                  <a:schemeClr val="bg1"/>
                </a:solidFill>
              </a:rPr>
              <a:t> </a:t>
            </a:r>
            <a:r>
              <a:rPr lang="en-GB" sz="3600" b="1" dirty="0" err="1">
                <a:solidFill>
                  <a:schemeClr val="bg1"/>
                </a:solidFill>
              </a:rPr>
              <a:t>ist</a:t>
            </a:r>
            <a:r>
              <a:rPr lang="en-GB" sz="3600" b="1" dirty="0">
                <a:solidFill>
                  <a:schemeClr val="bg1"/>
                </a:solidFill>
              </a:rPr>
              <a:t> es?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57810" y="247046"/>
            <a:ext cx="99951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DF8C01EE-4637-4D95-B120-DE44B7F2B4B7}"/>
              </a:ext>
            </a:extLst>
          </p:cNvPr>
          <p:cNvSpPr/>
          <p:nvPr/>
        </p:nvSpPr>
        <p:spPr>
          <a:xfrm>
            <a:off x="5170663" y="248951"/>
            <a:ext cx="2350911" cy="424355"/>
          </a:xfrm>
          <a:prstGeom prst="wedgeRoundRectCallout">
            <a:avLst>
              <a:gd name="adj1" fmla="val -56460"/>
              <a:gd name="adj2" fmla="val 1492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Let’s practise!</a:t>
            </a:r>
          </a:p>
        </p:txBody>
      </p:sp>
      <p:pic>
        <p:nvPicPr>
          <p:cNvPr id="8" name="Picture 7" descr="Logo&#10;&#10;Description automatically generated">
            <a:extLst>
              <a:ext uri="{FF2B5EF4-FFF2-40B4-BE49-F238E27FC236}">
                <a16:creationId xmlns:a16="http://schemas.microsoft.com/office/drawing/2014/main" id="{C33751B4-5376-40C7-8EAA-E03CFB3323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8197"/>
          <a:stretch/>
        </p:blipFill>
        <p:spPr>
          <a:xfrm>
            <a:off x="4171146" y="125853"/>
            <a:ext cx="999517" cy="975411"/>
          </a:xfrm>
          <a:prstGeom prst="rect">
            <a:avLst/>
          </a:prstGeom>
        </p:spPr>
      </p:pic>
      <p:sp>
        <p:nvSpPr>
          <p:cNvPr id="9" name="Action Button: Custom 16">
            <a:hlinkClick r:id="" action="ppaction://noaction" highlightClick="1">
              <a:snd r:embed="rId6" name="8.3.2.1 Slide 18 1.wav"/>
            </a:hlinkClick>
            <a:extLst>
              <a:ext uri="{FF2B5EF4-FFF2-40B4-BE49-F238E27FC236}">
                <a16:creationId xmlns:a16="http://schemas.microsoft.com/office/drawing/2014/main" id="{737687B3-3EEE-43B7-A5E9-C2BE4194530C}"/>
              </a:ext>
            </a:extLst>
          </p:cNvPr>
          <p:cNvSpPr/>
          <p:nvPr/>
        </p:nvSpPr>
        <p:spPr>
          <a:xfrm>
            <a:off x="2023672" y="5568680"/>
            <a:ext cx="670294" cy="62572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7" name="8.3.2.1 Slide 18 2.wav"/>
            </a:hlinkClick>
            <a:extLst>
              <a:ext uri="{FF2B5EF4-FFF2-40B4-BE49-F238E27FC236}">
                <a16:creationId xmlns:a16="http://schemas.microsoft.com/office/drawing/2014/main" id="{CA33655C-78E6-4C01-9910-713331ABB120}"/>
              </a:ext>
            </a:extLst>
          </p:cNvPr>
          <p:cNvSpPr/>
          <p:nvPr/>
        </p:nvSpPr>
        <p:spPr>
          <a:xfrm>
            <a:off x="3510197" y="5568680"/>
            <a:ext cx="670294" cy="62572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8" name="8.3.2.1 Slide 18 3.wav"/>
            </a:hlinkClick>
            <a:extLst>
              <a:ext uri="{FF2B5EF4-FFF2-40B4-BE49-F238E27FC236}">
                <a16:creationId xmlns:a16="http://schemas.microsoft.com/office/drawing/2014/main" id="{4D0A90CC-81A5-4CF6-A97A-BFFCA7AFB4AE}"/>
              </a:ext>
            </a:extLst>
          </p:cNvPr>
          <p:cNvSpPr/>
          <p:nvPr/>
        </p:nvSpPr>
        <p:spPr>
          <a:xfrm>
            <a:off x="5050543" y="5556187"/>
            <a:ext cx="670294" cy="62572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9" name="8.3.2.1 Slide 18 4.wav"/>
            </a:hlinkClick>
            <a:extLst>
              <a:ext uri="{FF2B5EF4-FFF2-40B4-BE49-F238E27FC236}">
                <a16:creationId xmlns:a16="http://schemas.microsoft.com/office/drawing/2014/main" id="{2D27612C-5E02-4E70-B583-7C274ECF34F0}"/>
              </a:ext>
            </a:extLst>
          </p:cNvPr>
          <p:cNvSpPr/>
          <p:nvPr/>
        </p:nvSpPr>
        <p:spPr>
          <a:xfrm>
            <a:off x="6590890" y="5568680"/>
            <a:ext cx="670294" cy="62572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10" name="8.3.2.1 Slide 18 5.wav"/>
            </a:hlinkClick>
            <a:extLst>
              <a:ext uri="{FF2B5EF4-FFF2-40B4-BE49-F238E27FC236}">
                <a16:creationId xmlns:a16="http://schemas.microsoft.com/office/drawing/2014/main" id="{A9EB0323-1930-4788-9D53-E89D81DB682E}"/>
              </a:ext>
            </a:extLst>
          </p:cNvPr>
          <p:cNvSpPr/>
          <p:nvPr/>
        </p:nvSpPr>
        <p:spPr>
          <a:xfrm>
            <a:off x="8082196" y="5568680"/>
            <a:ext cx="670294" cy="62572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11" name="8.3.2.1 Slide 18 6.wav"/>
            </a:hlinkClick>
            <a:extLst>
              <a:ext uri="{FF2B5EF4-FFF2-40B4-BE49-F238E27FC236}">
                <a16:creationId xmlns:a16="http://schemas.microsoft.com/office/drawing/2014/main" id="{2253668F-EAAE-4E09-B451-BBBD71B38D57}"/>
              </a:ext>
            </a:extLst>
          </p:cNvPr>
          <p:cNvSpPr/>
          <p:nvPr/>
        </p:nvSpPr>
        <p:spPr>
          <a:xfrm>
            <a:off x="9705397" y="5568680"/>
            <a:ext cx="670294" cy="62572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5" name="Picture 14" descr="A picture containing text, book&#10;&#10;Description automatically generated">
            <a:extLst>
              <a:ext uri="{FF2B5EF4-FFF2-40B4-BE49-F238E27FC236}">
                <a16:creationId xmlns:a16="http://schemas.microsoft.com/office/drawing/2014/main" id="{2718AEC7-631E-4BB2-8FE8-2FB1653D3F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57810" y="759050"/>
            <a:ext cx="972569" cy="1060540"/>
          </a:xfrm>
          <a:prstGeom prst="rect">
            <a:avLst/>
          </a:prstGeom>
        </p:spPr>
      </p:pic>
      <p:sp>
        <p:nvSpPr>
          <p:cNvPr id="16" name="TextBox 15">
            <a:extLst>
              <a:ext uri="{FF2B5EF4-FFF2-40B4-BE49-F238E27FC236}">
                <a16:creationId xmlns:a16="http://schemas.microsoft.com/office/drawing/2014/main" id="{20E75402-A65C-4096-822D-5358CBB73B67}"/>
              </a:ext>
            </a:extLst>
          </p:cNvPr>
          <p:cNvSpPr txBox="1"/>
          <p:nvPr/>
        </p:nvSpPr>
        <p:spPr>
          <a:xfrm>
            <a:off x="134911" y="1289320"/>
            <a:ext cx="10583056" cy="830997"/>
          </a:xfrm>
          <a:prstGeom prst="rect">
            <a:avLst/>
          </a:prstGeom>
          <a:noFill/>
        </p:spPr>
        <p:txBody>
          <a:bodyPr wrap="square" rtlCol="0">
            <a:spAutoFit/>
          </a:bodyPr>
          <a:lstStyle/>
          <a:p>
            <a:pPr algn="l"/>
            <a:r>
              <a:rPr lang="en-GB" sz="2400" dirty="0" err="1">
                <a:solidFill>
                  <a:schemeClr val="accent5">
                    <a:lumMod val="50000"/>
                  </a:schemeClr>
                </a:solidFill>
              </a:rPr>
              <a:t>Wann</a:t>
            </a:r>
            <a:r>
              <a:rPr lang="en-GB" sz="2400" dirty="0">
                <a:solidFill>
                  <a:schemeClr val="accent5">
                    <a:lumMod val="50000"/>
                  </a:schemeClr>
                </a:solidFill>
              </a:rPr>
              <a:t> hat </a:t>
            </a:r>
            <a:r>
              <a:rPr lang="en-GB" sz="2400" dirty="0" err="1">
                <a:solidFill>
                  <a:schemeClr val="accent5">
                    <a:lumMod val="50000"/>
                  </a:schemeClr>
                </a:solidFill>
              </a:rPr>
              <a:t>Opa</a:t>
            </a:r>
            <a:r>
              <a:rPr lang="en-GB" sz="2400" dirty="0">
                <a:solidFill>
                  <a:schemeClr val="accent5">
                    <a:lumMod val="50000"/>
                  </a:schemeClr>
                </a:solidFill>
              </a:rPr>
              <a:t> was </a:t>
            </a:r>
            <a:r>
              <a:rPr lang="en-GB" sz="2400" dirty="0" err="1">
                <a:solidFill>
                  <a:schemeClr val="accent5">
                    <a:lumMod val="50000"/>
                  </a:schemeClr>
                </a:solidFill>
              </a:rPr>
              <a:t>gemacht</a:t>
            </a:r>
            <a:r>
              <a:rPr lang="en-GB" sz="2400" dirty="0">
                <a:solidFill>
                  <a:schemeClr val="accent5">
                    <a:lumMod val="50000"/>
                  </a:schemeClr>
                </a:solidFill>
              </a:rPr>
              <a:t>? </a:t>
            </a:r>
            <a:br>
              <a:rPr lang="en-GB" sz="2400" dirty="0">
                <a:solidFill>
                  <a:schemeClr val="accent5">
                    <a:lumMod val="50000"/>
                  </a:schemeClr>
                </a:solidFill>
              </a:rPr>
            </a:br>
            <a:r>
              <a:rPr lang="en-GB" sz="2400" dirty="0" err="1">
                <a:solidFill>
                  <a:schemeClr val="accent5">
                    <a:lumMod val="50000"/>
                  </a:schemeClr>
                </a:solidFill>
              </a:rPr>
              <a:t>Hör</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Schreib</a:t>
            </a:r>
            <a:r>
              <a:rPr lang="en-GB" sz="2400" dirty="0">
                <a:solidFill>
                  <a:schemeClr val="accent5">
                    <a:lumMod val="50000"/>
                  </a:schemeClr>
                </a:solidFill>
              </a:rPr>
              <a:t> 1-6, die </a:t>
            </a:r>
            <a:r>
              <a:rPr lang="en-GB" sz="2400" dirty="0" err="1">
                <a:solidFill>
                  <a:schemeClr val="accent5">
                    <a:lumMod val="50000"/>
                  </a:schemeClr>
                </a:solidFill>
              </a:rPr>
              <a:t>Uhrzeit</a:t>
            </a:r>
            <a:r>
              <a:rPr lang="en-GB" sz="2400" dirty="0">
                <a:solidFill>
                  <a:schemeClr val="accent5">
                    <a:lumMod val="50000"/>
                  </a:schemeClr>
                </a:solidFill>
              </a:rPr>
              <a:t> und die </a:t>
            </a:r>
            <a:r>
              <a:rPr lang="en-GB" sz="2400" dirty="0" err="1">
                <a:solidFill>
                  <a:schemeClr val="accent5">
                    <a:lumMod val="50000"/>
                  </a:schemeClr>
                </a:solidFill>
              </a:rPr>
              <a:t>Aktivität</a:t>
            </a:r>
            <a:r>
              <a:rPr lang="en-GB" sz="2400" dirty="0">
                <a:solidFill>
                  <a:schemeClr val="accent5">
                    <a:lumMod val="50000"/>
                  </a:schemeClr>
                </a:solidFill>
              </a:rPr>
              <a:t> auf </a:t>
            </a:r>
            <a:r>
              <a:rPr lang="en-GB" sz="2400" dirty="0" err="1">
                <a:solidFill>
                  <a:schemeClr val="accent5">
                    <a:lumMod val="50000"/>
                  </a:schemeClr>
                </a:solidFill>
              </a:rPr>
              <a:t>Englisch</a:t>
            </a:r>
            <a:r>
              <a:rPr lang="en-GB" sz="2400" dirty="0">
                <a:solidFill>
                  <a:schemeClr val="accent5">
                    <a:lumMod val="50000"/>
                  </a:schemeClr>
                </a:solidFill>
              </a:rPr>
              <a:t>.</a:t>
            </a:r>
          </a:p>
        </p:txBody>
      </p:sp>
      <p:graphicFrame>
        <p:nvGraphicFramePr>
          <p:cNvPr id="17" name="Table 17">
            <a:extLst>
              <a:ext uri="{FF2B5EF4-FFF2-40B4-BE49-F238E27FC236}">
                <a16:creationId xmlns:a16="http://schemas.microsoft.com/office/drawing/2014/main" id="{6C9159B4-6B6D-416C-AB7E-53AE54DEA5B1}"/>
              </a:ext>
            </a:extLst>
          </p:cNvPr>
          <p:cNvGraphicFramePr>
            <a:graphicFrameLocks noGrp="1"/>
          </p:cNvGraphicFramePr>
          <p:nvPr>
            <p:extLst>
              <p:ext uri="{D42A27DB-BD31-4B8C-83A1-F6EECF244321}">
                <p14:modId xmlns:p14="http://schemas.microsoft.com/office/powerpoint/2010/main" val="1031227119"/>
              </p:ext>
            </p:extLst>
          </p:nvPr>
        </p:nvGraphicFramePr>
        <p:xfrm>
          <a:off x="963741" y="2260489"/>
          <a:ext cx="9998442" cy="3155526"/>
        </p:xfrm>
        <a:graphic>
          <a:graphicData uri="http://schemas.openxmlformats.org/drawingml/2006/table">
            <a:tbl>
              <a:tblPr firstRow="1" bandRow="1">
                <a:tableStyleId>{ED083AE6-46FA-4A59-8FB0-9F97EB10719F}</a:tableStyleId>
              </a:tblPr>
              <a:tblGrid>
                <a:gridCol w="2293026">
                  <a:extLst>
                    <a:ext uri="{9D8B030D-6E8A-4147-A177-3AD203B41FA5}">
                      <a16:colId xmlns:a16="http://schemas.microsoft.com/office/drawing/2014/main" val="1726838580"/>
                    </a:ext>
                  </a:extLst>
                </a:gridCol>
                <a:gridCol w="3319397">
                  <a:extLst>
                    <a:ext uri="{9D8B030D-6E8A-4147-A177-3AD203B41FA5}">
                      <a16:colId xmlns:a16="http://schemas.microsoft.com/office/drawing/2014/main" val="2935202467"/>
                    </a:ext>
                  </a:extLst>
                </a:gridCol>
                <a:gridCol w="4386019">
                  <a:extLst>
                    <a:ext uri="{9D8B030D-6E8A-4147-A177-3AD203B41FA5}">
                      <a16:colId xmlns:a16="http://schemas.microsoft.com/office/drawing/2014/main" val="178938651"/>
                    </a:ext>
                  </a:extLst>
                </a:gridCol>
              </a:tblGrid>
              <a:tr h="449721">
                <a:tc>
                  <a:txBody>
                    <a:bodyPr/>
                    <a:lstStyle/>
                    <a:p>
                      <a:pPr algn="ctr"/>
                      <a:r>
                        <a:rPr lang="en-GB" sz="2400" dirty="0">
                          <a:solidFill>
                            <a:schemeClr val="accent5">
                              <a:lumMod val="50000"/>
                            </a:schemeClr>
                          </a:solidFill>
                        </a:rPr>
                        <a:t>When?</a:t>
                      </a:r>
                    </a:p>
                  </a:txBody>
                  <a:tcPr/>
                </a:tc>
                <a:tc>
                  <a:txBody>
                    <a:bodyPr/>
                    <a:lstStyle/>
                    <a:p>
                      <a:pPr algn="ctr"/>
                      <a:r>
                        <a:rPr lang="en-GB" sz="2400" dirty="0">
                          <a:solidFill>
                            <a:schemeClr val="accent5">
                              <a:lumMod val="50000"/>
                            </a:schemeClr>
                          </a:solidFill>
                        </a:rPr>
                        <a:t>What?</a:t>
                      </a:r>
                    </a:p>
                  </a:txBody>
                  <a:tcPr/>
                </a:tc>
                <a:tc>
                  <a:txBody>
                    <a:bodyPr/>
                    <a:lstStyle/>
                    <a:p>
                      <a:pPr algn="ctr"/>
                      <a:r>
                        <a:rPr lang="en-GB" sz="2400" dirty="0">
                          <a:solidFill>
                            <a:schemeClr val="accent5">
                              <a:lumMod val="50000"/>
                            </a:schemeClr>
                          </a:solidFill>
                        </a:rPr>
                        <a:t>Why?</a:t>
                      </a:r>
                    </a:p>
                  </a:txBody>
                  <a:tcPr/>
                </a:tc>
                <a:extLst>
                  <a:ext uri="{0D108BD9-81ED-4DB2-BD59-A6C34878D82A}">
                    <a16:rowId xmlns:a16="http://schemas.microsoft.com/office/drawing/2014/main" val="3495115533"/>
                  </a:ext>
                </a:extLst>
              </a:tr>
              <a:tr h="449721">
                <a:tc>
                  <a:txBody>
                    <a:bodyPr/>
                    <a:lstStyle/>
                    <a:p>
                      <a:pPr algn="ctr"/>
                      <a:endParaRPr lang="en-GB" sz="2000" dirty="0"/>
                    </a:p>
                  </a:txBody>
                  <a:tcPr/>
                </a:tc>
                <a:tc>
                  <a:txBody>
                    <a:bodyPr/>
                    <a:lstStyle/>
                    <a:p>
                      <a:pPr algn="ctr"/>
                      <a:endParaRPr lang="en-GB" sz="2000"/>
                    </a:p>
                  </a:txBody>
                  <a:tcPr/>
                </a:tc>
                <a:tc>
                  <a:txBody>
                    <a:bodyPr/>
                    <a:lstStyle/>
                    <a:p>
                      <a:pPr algn="ctr"/>
                      <a:endParaRPr lang="en-GB" sz="2000" dirty="0"/>
                    </a:p>
                  </a:txBody>
                  <a:tcPr/>
                </a:tc>
                <a:extLst>
                  <a:ext uri="{0D108BD9-81ED-4DB2-BD59-A6C34878D82A}">
                    <a16:rowId xmlns:a16="http://schemas.microsoft.com/office/drawing/2014/main" val="2724129242"/>
                  </a:ext>
                </a:extLst>
              </a:tr>
              <a:tr h="449721">
                <a:tc>
                  <a:txBody>
                    <a:bodyPr/>
                    <a:lstStyle/>
                    <a:p>
                      <a:pPr algn="ctr"/>
                      <a:endParaRPr lang="en-GB" sz="2000" dirty="0"/>
                    </a:p>
                  </a:txBody>
                  <a:tcPr/>
                </a:tc>
                <a:tc>
                  <a:txBody>
                    <a:bodyPr/>
                    <a:lstStyle/>
                    <a:p>
                      <a:pPr algn="ctr"/>
                      <a:endParaRPr lang="en-GB" sz="2000"/>
                    </a:p>
                  </a:txBody>
                  <a:tcPr/>
                </a:tc>
                <a:tc>
                  <a:txBody>
                    <a:bodyPr/>
                    <a:lstStyle/>
                    <a:p>
                      <a:pPr algn="ctr"/>
                      <a:endParaRPr lang="en-GB" sz="2000" dirty="0"/>
                    </a:p>
                  </a:txBody>
                  <a:tcPr/>
                </a:tc>
                <a:extLst>
                  <a:ext uri="{0D108BD9-81ED-4DB2-BD59-A6C34878D82A}">
                    <a16:rowId xmlns:a16="http://schemas.microsoft.com/office/drawing/2014/main" val="2414113355"/>
                  </a:ext>
                </a:extLst>
              </a:tr>
              <a:tr h="449721">
                <a:tc>
                  <a:txBody>
                    <a:bodyPr/>
                    <a:lstStyle/>
                    <a:p>
                      <a:pPr algn="ctr"/>
                      <a:endParaRPr lang="en-GB" sz="2000"/>
                    </a:p>
                  </a:txBody>
                  <a:tcPr/>
                </a:tc>
                <a:tc>
                  <a:txBody>
                    <a:bodyPr/>
                    <a:lstStyle/>
                    <a:p>
                      <a:pPr algn="ctr"/>
                      <a:endParaRPr lang="en-GB" sz="2000"/>
                    </a:p>
                  </a:txBody>
                  <a:tcPr/>
                </a:tc>
                <a:tc>
                  <a:txBody>
                    <a:bodyPr/>
                    <a:lstStyle/>
                    <a:p>
                      <a:pPr algn="ctr"/>
                      <a:endParaRPr lang="en-GB" sz="2000" dirty="0"/>
                    </a:p>
                  </a:txBody>
                  <a:tcPr/>
                </a:tc>
                <a:extLst>
                  <a:ext uri="{0D108BD9-81ED-4DB2-BD59-A6C34878D82A}">
                    <a16:rowId xmlns:a16="http://schemas.microsoft.com/office/drawing/2014/main" val="2402191893"/>
                  </a:ext>
                </a:extLst>
              </a:tr>
              <a:tr h="449721">
                <a:tc>
                  <a:txBody>
                    <a:bodyPr/>
                    <a:lstStyle/>
                    <a:p>
                      <a:pPr algn="ctr"/>
                      <a:endParaRPr lang="en-GB" sz="2000"/>
                    </a:p>
                  </a:txBody>
                  <a:tcPr/>
                </a:tc>
                <a:tc>
                  <a:txBody>
                    <a:bodyPr/>
                    <a:lstStyle/>
                    <a:p>
                      <a:pPr algn="ctr"/>
                      <a:endParaRPr lang="en-GB" sz="2000"/>
                    </a:p>
                  </a:txBody>
                  <a:tcPr/>
                </a:tc>
                <a:tc>
                  <a:txBody>
                    <a:bodyPr/>
                    <a:lstStyle/>
                    <a:p>
                      <a:pPr algn="ctr"/>
                      <a:endParaRPr lang="en-GB" sz="2000" dirty="0"/>
                    </a:p>
                  </a:txBody>
                  <a:tcPr/>
                </a:tc>
                <a:extLst>
                  <a:ext uri="{0D108BD9-81ED-4DB2-BD59-A6C34878D82A}">
                    <a16:rowId xmlns:a16="http://schemas.microsoft.com/office/drawing/2014/main" val="2653293742"/>
                  </a:ext>
                </a:extLst>
              </a:tr>
              <a:tr h="449721">
                <a:tc>
                  <a:txBody>
                    <a:bodyPr/>
                    <a:lstStyle/>
                    <a:p>
                      <a:pPr algn="ctr"/>
                      <a:endParaRPr lang="en-GB" sz="2000"/>
                    </a:p>
                  </a:txBody>
                  <a:tcPr/>
                </a:tc>
                <a:tc>
                  <a:txBody>
                    <a:bodyPr/>
                    <a:lstStyle/>
                    <a:p>
                      <a:pPr algn="ctr"/>
                      <a:endParaRPr lang="en-GB" sz="2000"/>
                    </a:p>
                  </a:txBody>
                  <a:tcPr/>
                </a:tc>
                <a:tc>
                  <a:txBody>
                    <a:bodyPr/>
                    <a:lstStyle/>
                    <a:p>
                      <a:pPr algn="ctr"/>
                      <a:endParaRPr lang="en-GB" sz="2000" dirty="0"/>
                    </a:p>
                  </a:txBody>
                  <a:tcPr/>
                </a:tc>
                <a:extLst>
                  <a:ext uri="{0D108BD9-81ED-4DB2-BD59-A6C34878D82A}">
                    <a16:rowId xmlns:a16="http://schemas.microsoft.com/office/drawing/2014/main" val="3967515493"/>
                  </a:ext>
                </a:extLst>
              </a:tr>
              <a:tr h="449721">
                <a:tc>
                  <a:txBody>
                    <a:bodyPr/>
                    <a:lstStyle/>
                    <a:p>
                      <a:pPr algn="ctr"/>
                      <a:endParaRPr lang="en-GB" sz="2000"/>
                    </a:p>
                  </a:txBody>
                  <a:tcPr/>
                </a:tc>
                <a:tc>
                  <a:txBody>
                    <a:bodyPr/>
                    <a:lstStyle/>
                    <a:p>
                      <a:pPr algn="ctr"/>
                      <a:endParaRPr lang="en-GB" sz="2000"/>
                    </a:p>
                  </a:txBody>
                  <a:tcPr/>
                </a:tc>
                <a:tc>
                  <a:txBody>
                    <a:bodyPr/>
                    <a:lstStyle/>
                    <a:p>
                      <a:pPr algn="ctr"/>
                      <a:endParaRPr lang="en-GB" sz="2000" dirty="0"/>
                    </a:p>
                  </a:txBody>
                  <a:tcPr/>
                </a:tc>
                <a:extLst>
                  <a:ext uri="{0D108BD9-81ED-4DB2-BD59-A6C34878D82A}">
                    <a16:rowId xmlns:a16="http://schemas.microsoft.com/office/drawing/2014/main" val="1845578975"/>
                  </a:ext>
                </a:extLst>
              </a:tr>
            </a:tbl>
          </a:graphicData>
        </a:graphic>
      </p:graphicFrame>
      <p:sp>
        <p:nvSpPr>
          <p:cNvPr id="19" name="TextBox 18">
            <a:extLst>
              <a:ext uri="{FF2B5EF4-FFF2-40B4-BE49-F238E27FC236}">
                <a16:creationId xmlns:a16="http://schemas.microsoft.com/office/drawing/2014/main" id="{0BED67D2-E136-43B1-B182-246F723F7EDF}"/>
              </a:ext>
            </a:extLst>
          </p:cNvPr>
          <p:cNvSpPr txBox="1"/>
          <p:nvPr/>
        </p:nvSpPr>
        <p:spPr>
          <a:xfrm>
            <a:off x="958729" y="4976734"/>
            <a:ext cx="2313571" cy="461665"/>
          </a:xfrm>
          <a:prstGeom prst="rect">
            <a:avLst/>
          </a:prstGeom>
          <a:noFill/>
        </p:spPr>
        <p:txBody>
          <a:bodyPr wrap="square" rtlCol="0">
            <a:spAutoFit/>
          </a:bodyPr>
          <a:lstStyle/>
          <a:p>
            <a:pPr algn="ctr"/>
            <a:r>
              <a:rPr lang="en-GB" sz="2400" b="1" dirty="0">
                <a:solidFill>
                  <a:srgbClr val="115076"/>
                </a:solidFill>
              </a:rPr>
              <a:t>5:30</a:t>
            </a:r>
          </a:p>
        </p:txBody>
      </p:sp>
      <p:sp>
        <p:nvSpPr>
          <p:cNvPr id="20" name="TextBox 19">
            <a:extLst>
              <a:ext uri="{FF2B5EF4-FFF2-40B4-BE49-F238E27FC236}">
                <a16:creationId xmlns:a16="http://schemas.microsoft.com/office/drawing/2014/main" id="{7DE69CFD-F52C-49EC-AE87-FEC3919D0682}"/>
              </a:ext>
            </a:extLst>
          </p:cNvPr>
          <p:cNvSpPr txBox="1"/>
          <p:nvPr/>
        </p:nvSpPr>
        <p:spPr>
          <a:xfrm>
            <a:off x="3524638" y="4079573"/>
            <a:ext cx="2830689" cy="461665"/>
          </a:xfrm>
          <a:prstGeom prst="rect">
            <a:avLst/>
          </a:prstGeom>
          <a:noFill/>
        </p:spPr>
        <p:txBody>
          <a:bodyPr wrap="square" rtlCol="0">
            <a:spAutoFit/>
          </a:bodyPr>
          <a:lstStyle/>
          <a:p>
            <a:pPr algn="ctr"/>
            <a:r>
              <a:rPr lang="en-GB" sz="2400" dirty="0">
                <a:solidFill>
                  <a:schemeClr val="accent5">
                    <a:lumMod val="50000"/>
                  </a:schemeClr>
                </a:solidFill>
              </a:rPr>
              <a:t>went to the café</a:t>
            </a:r>
          </a:p>
        </p:txBody>
      </p:sp>
      <p:sp>
        <p:nvSpPr>
          <p:cNvPr id="21" name="TextBox 20">
            <a:extLst>
              <a:ext uri="{FF2B5EF4-FFF2-40B4-BE49-F238E27FC236}">
                <a16:creationId xmlns:a16="http://schemas.microsoft.com/office/drawing/2014/main" id="{8024B2FB-46F8-4FBC-B187-F0CC3EFBBA0D}"/>
              </a:ext>
            </a:extLst>
          </p:cNvPr>
          <p:cNvSpPr txBox="1"/>
          <p:nvPr/>
        </p:nvSpPr>
        <p:spPr>
          <a:xfrm>
            <a:off x="7801357" y="2681602"/>
            <a:ext cx="2830689" cy="461665"/>
          </a:xfrm>
          <a:prstGeom prst="rect">
            <a:avLst/>
          </a:prstGeom>
          <a:noFill/>
        </p:spPr>
        <p:txBody>
          <a:bodyPr wrap="square" rtlCol="0">
            <a:spAutoFit/>
          </a:bodyPr>
          <a:lstStyle/>
          <a:p>
            <a:r>
              <a:rPr lang="en-GB" sz="2400" dirty="0">
                <a:solidFill>
                  <a:schemeClr val="accent5">
                    <a:lumMod val="50000"/>
                  </a:schemeClr>
                </a:solidFill>
              </a:rPr>
              <a:t>was so tired</a:t>
            </a:r>
          </a:p>
        </p:txBody>
      </p:sp>
      <p:sp>
        <p:nvSpPr>
          <p:cNvPr id="22" name="TextBox 21">
            <a:extLst>
              <a:ext uri="{FF2B5EF4-FFF2-40B4-BE49-F238E27FC236}">
                <a16:creationId xmlns:a16="http://schemas.microsoft.com/office/drawing/2014/main" id="{A0EBFFD9-06F6-406F-868B-E82B87F74176}"/>
              </a:ext>
            </a:extLst>
          </p:cNvPr>
          <p:cNvSpPr txBox="1"/>
          <p:nvPr/>
        </p:nvSpPr>
        <p:spPr>
          <a:xfrm>
            <a:off x="929326" y="3594456"/>
            <a:ext cx="2313571" cy="461665"/>
          </a:xfrm>
          <a:prstGeom prst="rect">
            <a:avLst/>
          </a:prstGeom>
          <a:noFill/>
        </p:spPr>
        <p:txBody>
          <a:bodyPr wrap="square" rtlCol="0">
            <a:spAutoFit/>
          </a:bodyPr>
          <a:lstStyle/>
          <a:p>
            <a:pPr algn="ctr"/>
            <a:r>
              <a:rPr lang="en-GB" sz="2400" b="1" dirty="0">
                <a:solidFill>
                  <a:srgbClr val="115076"/>
                </a:solidFill>
              </a:rPr>
              <a:t>10:30</a:t>
            </a:r>
          </a:p>
        </p:txBody>
      </p:sp>
      <p:sp>
        <p:nvSpPr>
          <p:cNvPr id="23" name="TextBox 22">
            <a:extLst>
              <a:ext uri="{FF2B5EF4-FFF2-40B4-BE49-F238E27FC236}">
                <a16:creationId xmlns:a16="http://schemas.microsoft.com/office/drawing/2014/main" id="{9D30B2A7-3E1D-4164-AB58-713FF1CA8BD6}"/>
              </a:ext>
            </a:extLst>
          </p:cNvPr>
          <p:cNvSpPr txBox="1"/>
          <p:nvPr/>
        </p:nvSpPr>
        <p:spPr>
          <a:xfrm>
            <a:off x="945342" y="4066372"/>
            <a:ext cx="2313571" cy="461665"/>
          </a:xfrm>
          <a:prstGeom prst="rect">
            <a:avLst/>
          </a:prstGeom>
          <a:noFill/>
        </p:spPr>
        <p:txBody>
          <a:bodyPr wrap="square" rtlCol="0">
            <a:spAutoFit/>
          </a:bodyPr>
          <a:lstStyle/>
          <a:p>
            <a:pPr algn="ctr"/>
            <a:r>
              <a:rPr lang="en-GB" sz="2400" b="1" dirty="0">
                <a:solidFill>
                  <a:srgbClr val="115076"/>
                </a:solidFill>
              </a:rPr>
              <a:t>2:30</a:t>
            </a:r>
          </a:p>
        </p:txBody>
      </p:sp>
      <p:sp>
        <p:nvSpPr>
          <p:cNvPr id="24" name="TextBox 23">
            <a:extLst>
              <a:ext uri="{FF2B5EF4-FFF2-40B4-BE49-F238E27FC236}">
                <a16:creationId xmlns:a16="http://schemas.microsoft.com/office/drawing/2014/main" id="{884C8642-ED2C-4E36-9CEB-4E45B8E2BB2F}"/>
              </a:ext>
            </a:extLst>
          </p:cNvPr>
          <p:cNvSpPr txBox="1"/>
          <p:nvPr/>
        </p:nvSpPr>
        <p:spPr>
          <a:xfrm>
            <a:off x="945342" y="2701765"/>
            <a:ext cx="2313571" cy="461665"/>
          </a:xfrm>
          <a:prstGeom prst="rect">
            <a:avLst/>
          </a:prstGeom>
          <a:noFill/>
        </p:spPr>
        <p:txBody>
          <a:bodyPr wrap="square" rtlCol="0">
            <a:spAutoFit/>
          </a:bodyPr>
          <a:lstStyle/>
          <a:p>
            <a:pPr algn="ctr"/>
            <a:r>
              <a:rPr lang="en-GB" sz="2400" b="1" dirty="0">
                <a:solidFill>
                  <a:srgbClr val="115076"/>
                </a:solidFill>
              </a:rPr>
              <a:t>9:30</a:t>
            </a:r>
          </a:p>
        </p:txBody>
      </p:sp>
      <p:sp>
        <p:nvSpPr>
          <p:cNvPr id="25" name="TextBox 24">
            <a:extLst>
              <a:ext uri="{FF2B5EF4-FFF2-40B4-BE49-F238E27FC236}">
                <a16:creationId xmlns:a16="http://schemas.microsoft.com/office/drawing/2014/main" id="{7E9494D1-4375-463B-B274-3E5F048835DC}"/>
              </a:ext>
            </a:extLst>
          </p:cNvPr>
          <p:cNvSpPr txBox="1"/>
          <p:nvPr/>
        </p:nvSpPr>
        <p:spPr>
          <a:xfrm>
            <a:off x="932818" y="3139918"/>
            <a:ext cx="2313571" cy="461665"/>
          </a:xfrm>
          <a:prstGeom prst="rect">
            <a:avLst/>
          </a:prstGeom>
          <a:noFill/>
        </p:spPr>
        <p:txBody>
          <a:bodyPr wrap="square" rtlCol="0">
            <a:spAutoFit/>
          </a:bodyPr>
          <a:lstStyle/>
          <a:p>
            <a:pPr algn="ctr"/>
            <a:r>
              <a:rPr lang="en-GB" sz="2400" b="1" dirty="0">
                <a:solidFill>
                  <a:srgbClr val="115076"/>
                </a:solidFill>
              </a:rPr>
              <a:t>3:30</a:t>
            </a:r>
          </a:p>
        </p:txBody>
      </p:sp>
      <p:sp>
        <p:nvSpPr>
          <p:cNvPr id="26" name="TextBox 25">
            <a:extLst>
              <a:ext uri="{FF2B5EF4-FFF2-40B4-BE49-F238E27FC236}">
                <a16:creationId xmlns:a16="http://schemas.microsoft.com/office/drawing/2014/main" id="{15D7170E-DDAB-43EF-96D1-6DAA1B2060B8}"/>
              </a:ext>
            </a:extLst>
          </p:cNvPr>
          <p:cNvSpPr txBox="1"/>
          <p:nvPr/>
        </p:nvSpPr>
        <p:spPr>
          <a:xfrm>
            <a:off x="929325" y="4506851"/>
            <a:ext cx="2313571" cy="461665"/>
          </a:xfrm>
          <a:prstGeom prst="rect">
            <a:avLst/>
          </a:prstGeom>
          <a:noFill/>
        </p:spPr>
        <p:txBody>
          <a:bodyPr wrap="square" rtlCol="0">
            <a:spAutoFit/>
          </a:bodyPr>
          <a:lstStyle/>
          <a:p>
            <a:pPr algn="ctr"/>
            <a:r>
              <a:rPr lang="en-GB" sz="2400" b="1" dirty="0">
                <a:solidFill>
                  <a:srgbClr val="115076"/>
                </a:solidFill>
              </a:rPr>
              <a:t>4:30</a:t>
            </a:r>
          </a:p>
        </p:txBody>
      </p:sp>
      <p:sp>
        <p:nvSpPr>
          <p:cNvPr id="27" name="TextBox 26">
            <a:extLst>
              <a:ext uri="{FF2B5EF4-FFF2-40B4-BE49-F238E27FC236}">
                <a16:creationId xmlns:a16="http://schemas.microsoft.com/office/drawing/2014/main" id="{334C4F8F-40FC-452E-BCF9-EF8F82265429}"/>
              </a:ext>
            </a:extLst>
          </p:cNvPr>
          <p:cNvSpPr txBox="1"/>
          <p:nvPr/>
        </p:nvSpPr>
        <p:spPr>
          <a:xfrm>
            <a:off x="3499387" y="2681602"/>
            <a:ext cx="2830689" cy="461665"/>
          </a:xfrm>
          <a:prstGeom prst="rect">
            <a:avLst/>
          </a:prstGeom>
          <a:noFill/>
        </p:spPr>
        <p:txBody>
          <a:bodyPr wrap="square" rtlCol="0">
            <a:spAutoFit/>
          </a:bodyPr>
          <a:lstStyle/>
          <a:p>
            <a:pPr algn="ctr"/>
            <a:r>
              <a:rPr lang="en-GB" sz="2400" dirty="0">
                <a:solidFill>
                  <a:schemeClr val="accent5">
                    <a:lumMod val="50000"/>
                  </a:schemeClr>
                </a:solidFill>
              </a:rPr>
              <a:t>went to bed</a:t>
            </a:r>
          </a:p>
        </p:txBody>
      </p:sp>
      <p:sp>
        <p:nvSpPr>
          <p:cNvPr id="28" name="TextBox 27">
            <a:extLst>
              <a:ext uri="{FF2B5EF4-FFF2-40B4-BE49-F238E27FC236}">
                <a16:creationId xmlns:a16="http://schemas.microsoft.com/office/drawing/2014/main" id="{D7660CA3-13F9-4E33-984E-2791182501FF}"/>
              </a:ext>
            </a:extLst>
          </p:cNvPr>
          <p:cNvSpPr txBox="1"/>
          <p:nvPr/>
        </p:nvSpPr>
        <p:spPr>
          <a:xfrm>
            <a:off x="6949068" y="4033752"/>
            <a:ext cx="4231251" cy="461665"/>
          </a:xfrm>
          <a:prstGeom prst="rect">
            <a:avLst/>
          </a:prstGeom>
          <a:noFill/>
        </p:spPr>
        <p:txBody>
          <a:bodyPr wrap="square" rtlCol="0">
            <a:spAutoFit/>
          </a:bodyPr>
          <a:lstStyle/>
          <a:p>
            <a:r>
              <a:rPr lang="en-GB" sz="2400" dirty="0">
                <a:solidFill>
                  <a:schemeClr val="accent5">
                    <a:lumMod val="50000"/>
                  </a:schemeClr>
                </a:solidFill>
              </a:rPr>
              <a:t>strong wind at the beach </a:t>
            </a:r>
          </a:p>
        </p:txBody>
      </p:sp>
      <p:sp>
        <p:nvSpPr>
          <p:cNvPr id="29" name="TextBox 28">
            <a:extLst>
              <a:ext uri="{FF2B5EF4-FFF2-40B4-BE49-F238E27FC236}">
                <a16:creationId xmlns:a16="http://schemas.microsoft.com/office/drawing/2014/main" id="{8DF4DE16-3F54-483D-BE0A-1E1A360270CB}"/>
              </a:ext>
            </a:extLst>
          </p:cNvPr>
          <p:cNvSpPr txBox="1"/>
          <p:nvPr/>
        </p:nvSpPr>
        <p:spPr>
          <a:xfrm>
            <a:off x="3499386" y="3111695"/>
            <a:ext cx="2830689" cy="461665"/>
          </a:xfrm>
          <a:prstGeom prst="rect">
            <a:avLst/>
          </a:prstGeom>
          <a:noFill/>
        </p:spPr>
        <p:txBody>
          <a:bodyPr wrap="square" rtlCol="0">
            <a:spAutoFit/>
          </a:bodyPr>
          <a:lstStyle/>
          <a:p>
            <a:pPr algn="ctr"/>
            <a:r>
              <a:rPr lang="en-GB" sz="2400" dirty="0">
                <a:solidFill>
                  <a:schemeClr val="accent5">
                    <a:lumMod val="50000"/>
                  </a:schemeClr>
                </a:solidFill>
              </a:rPr>
              <a:t>drank tea</a:t>
            </a:r>
          </a:p>
        </p:txBody>
      </p:sp>
      <p:sp>
        <p:nvSpPr>
          <p:cNvPr id="30" name="TextBox 29">
            <a:extLst>
              <a:ext uri="{FF2B5EF4-FFF2-40B4-BE49-F238E27FC236}">
                <a16:creationId xmlns:a16="http://schemas.microsoft.com/office/drawing/2014/main" id="{74FC71FB-2526-4A47-ABB2-849A1D17F7DF}"/>
              </a:ext>
            </a:extLst>
          </p:cNvPr>
          <p:cNvSpPr txBox="1"/>
          <p:nvPr/>
        </p:nvSpPr>
        <p:spPr>
          <a:xfrm>
            <a:off x="7432191" y="3151610"/>
            <a:ext cx="2830689" cy="461665"/>
          </a:xfrm>
          <a:prstGeom prst="rect">
            <a:avLst/>
          </a:prstGeom>
          <a:noFill/>
        </p:spPr>
        <p:txBody>
          <a:bodyPr wrap="square" rtlCol="0">
            <a:spAutoFit/>
          </a:bodyPr>
          <a:lstStyle/>
          <a:p>
            <a:pPr algn="ctr"/>
            <a:r>
              <a:rPr lang="en-GB" sz="2400" dirty="0">
                <a:solidFill>
                  <a:schemeClr val="accent5">
                    <a:lumMod val="50000"/>
                  </a:schemeClr>
                </a:solidFill>
              </a:rPr>
              <a:t>was thirsty</a:t>
            </a:r>
          </a:p>
        </p:txBody>
      </p:sp>
      <p:sp>
        <p:nvSpPr>
          <p:cNvPr id="31" name="TextBox 30">
            <a:extLst>
              <a:ext uri="{FF2B5EF4-FFF2-40B4-BE49-F238E27FC236}">
                <a16:creationId xmlns:a16="http://schemas.microsoft.com/office/drawing/2014/main" id="{7A4F3C72-A8C1-44B7-8A89-A13A08470699}"/>
              </a:ext>
            </a:extLst>
          </p:cNvPr>
          <p:cNvSpPr txBox="1"/>
          <p:nvPr/>
        </p:nvSpPr>
        <p:spPr>
          <a:xfrm>
            <a:off x="3262406" y="3597325"/>
            <a:ext cx="3304648" cy="461665"/>
          </a:xfrm>
          <a:prstGeom prst="rect">
            <a:avLst/>
          </a:prstGeom>
          <a:noFill/>
        </p:spPr>
        <p:txBody>
          <a:bodyPr wrap="square" rtlCol="0">
            <a:spAutoFit/>
          </a:bodyPr>
          <a:lstStyle/>
          <a:p>
            <a:pPr algn="ctr"/>
            <a:r>
              <a:rPr lang="en-GB" sz="2400" dirty="0">
                <a:solidFill>
                  <a:schemeClr val="accent5">
                    <a:lumMod val="50000"/>
                  </a:schemeClr>
                </a:solidFill>
              </a:rPr>
              <a:t>went to yoga course</a:t>
            </a:r>
          </a:p>
        </p:txBody>
      </p:sp>
      <p:sp>
        <p:nvSpPr>
          <p:cNvPr id="32" name="TextBox 31">
            <a:extLst>
              <a:ext uri="{FF2B5EF4-FFF2-40B4-BE49-F238E27FC236}">
                <a16:creationId xmlns:a16="http://schemas.microsoft.com/office/drawing/2014/main" id="{A4BAC2F5-8A9D-4E05-8255-420636914D06}"/>
              </a:ext>
            </a:extLst>
          </p:cNvPr>
          <p:cNvSpPr txBox="1"/>
          <p:nvPr/>
        </p:nvSpPr>
        <p:spPr>
          <a:xfrm>
            <a:off x="7545002" y="3617908"/>
            <a:ext cx="2830689" cy="461665"/>
          </a:xfrm>
          <a:prstGeom prst="rect">
            <a:avLst/>
          </a:prstGeom>
          <a:noFill/>
        </p:spPr>
        <p:txBody>
          <a:bodyPr wrap="square" rtlCol="0">
            <a:spAutoFit/>
          </a:bodyPr>
          <a:lstStyle/>
          <a:p>
            <a:r>
              <a:rPr lang="en-GB" sz="2400" dirty="0">
                <a:solidFill>
                  <a:schemeClr val="accent5">
                    <a:lumMod val="50000"/>
                  </a:schemeClr>
                </a:solidFill>
              </a:rPr>
              <a:t>wants to keep fit</a:t>
            </a:r>
          </a:p>
        </p:txBody>
      </p:sp>
      <p:sp>
        <p:nvSpPr>
          <p:cNvPr id="33" name="TextBox 32">
            <a:extLst>
              <a:ext uri="{FF2B5EF4-FFF2-40B4-BE49-F238E27FC236}">
                <a16:creationId xmlns:a16="http://schemas.microsoft.com/office/drawing/2014/main" id="{05390E9B-50EF-4DBB-B1F8-8057B1D9EF5B}"/>
              </a:ext>
            </a:extLst>
          </p:cNvPr>
          <p:cNvSpPr txBox="1"/>
          <p:nvPr/>
        </p:nvSpPr>
        <p:spPr>
          <a:xfrm>
            <a:off x="3477050" y="4498460"/>
            <a:ext cx="2830689" cy="461665"/>
          </a:xfrm>
          <a:prstGeom prst="rect">
            <a:avLst/>
          </a:prstGeom>
          <a:noFill/>
        </p:spPr>
        <p:txBody>
          <a:bodyPr wrap="square" rtlCol="0">
            <a:spAutoFit/>
          </a:bodyPr>
          <a:lstStyle/>
          <a:p>
            <a:pPr algn="ctr"/>
            <a:r>
              <a:rPr lang="en-GB" sz="2400" dirty="0">
                <a:solidFill>
                  <a:schemeClr val="accent5">
                    <a:lumMod val="50000"/>
                  </a:schemeClr>
                </a:solidFill>
              </a:rPr>
              <a:t>planned a trip</a:t>
            </a:r>
          </a:p>
        </p:txBody>
      </p:sp>
      <p:sp>
        <p:nvSpPr>
          <p:cNvPr id="34" name="TextBox 33">
            <a:extLst>
              <a:ext uri="{FF2B5EF4-FFF2-40B4-BE49-F238E27FC236}">
                <a16:creationId xmlns:a16="http://schemas.microsoft.com/office/drawing/2014/main" id="{5D90CBBA-80A3-4DC6-B9F7-9CDBE6892A99}"/>
              </a:ext>
            </a:extLst>
          </p:cNvPr>
          <p:cNvSpPr txBox="1"/>
          <p:nvPr/>
        </p:nvSpPr>
        <p:spPr>
          <a:xfrm>
            <a:off x="6874447" y="4500869"/>
            <a:ext cx="4075935" cy="461665"/>
          </a:xfrm>
          <a:prstGeom prst="rect">
            <a:avLst/>
          </a:prstGeom>
          <a:noFill/>
        </p:spPr>
        <p:txBody>
          <a:bodyPr wrap="square" rtlCol="0">
            <a:spAutoFit/>
          </a:bodyPr>
          <a:lstStyle/>
          <a:p>
            <a:pPr algn="ctr"/>
            <a:r>
              <a:rPr lang="en-GB" sz="2400" dirty="0">
                <a:solidFill>
                  <a:schemeClr val="accent5">
                    <a:lumMod val="50000"/>
                  </a:schemeClr>
                </a:solidFill>
              </a:rPr>
              <a:t>wants to go on a boat trip</a:t>
            </a:r>
          </a:p>
        </p:txBody>
      </p:sp>
      <p:sp>
        <p:nvSpPr>
          <p:cNvPr id="35" name="TextBox 34">
            <a:extLst>
              <a:ext uri="{FF2B5EF4-FFF2-40B4-BE49-F238E27FC236}">
                <a16:creationId xmlns:a16="http://schemas.microsoft.com/office/drawing/2014/main" id="{FDC0E220-F2C7-4960-B0DA-3F81233FC474}"/>
              </a:ext>
            </a:extLst>
          </p:cNvPr>
          <p:cNvSpPr txBox="1"/>
          <p:nvPr/>
        </p:nvSpPr>
        <p:spPr>
          <a:xfrm>
            <a:off x="6832405" y="4948757"/>
            <a:ext cx="4768594" cy="461665"/>
          </a:xfrm>
          <a:prstGeom prst="rect">
            <a:avLst/>
          </a:prstGeom>
          <a:noFill/>
        </p:spPr>
        <p:txBody>
          <a:bodyPr wrap="square" rtlCol="0">
            <a:spAutoFit/>
          </a:bodyPr>
          <a:lstStyle/>
          <a:p>
            <a:r>
              <a:rPr lang="en-GB" sz="2400" dirty="0">
                <a:solidFill>
                  <a:schemeClr val="accent5">
                    <a:lumMod val="50000"/>
                  </a:schemeClr>
                </a:solidFill>
              </a:rPr>
              <a:t>planned to go for a walk</a:t>
            </a:r>
          </a:p>
        </p:txBody>
      </p:sp>
      <p:sp>
        <p:nvSpPr>
          <p:cNvPr id="36" name="TextBox 35">
            <a:extLst>
              <a:ext uri="{FF2B5EF4-FFF2-40B4-BE49-F238E27FC236}">
                <a16:creationId xmlns:a16="http://schemas.microsoft.com/office/drawing/2014/main" id="{682FEC99-EBD9-465C-84A0-F8D565914C70}"/>
              </a:ext>
            </a:extLst>
          </p:cNvPr>
          <p:cNvSpPr txBox="1"/>
          <p:nvPr/>
        </p:nvSpPr>
        <p:spPr>
          <a:xfrm>
            <a:off x="3604468" y="4985247"/>
            <a:ext cx="2830689" cy="461665"/>
          </a:xfrm>
          <a:prstGeom prst="rect">
            <a:avLst/>
          </a:prstGeom>
          <a:noFill/>
        </p:spPr>
        <p:txBody>
          <a:bodyPr wrap="square" rtlCol="0">
            <a:spAutoFit/>
          </a:bodyPr>
          <a:lstStyle/>
          <a:p>
            <a:pPr algn="ctr"/>
            <a:r>
              <a:rPr lang="en-GB" sz="2400" dirty="0">
                <a:solidFill>
                  <a:schemeClr val="accent5">
                    <a:lumMod val="50000"/>
                  </a:schemeClr>
                </a:solidFill>
              </a:rPr>
              <a:t>got up</a:t>
            </a:r>
          </a:p>
        </p:txBody>
      </p:sp>
      <p:sp>
        <p:nvSpPr>
          <p:cNvPr id="37" name="Speech Bubble: Rectangle with Corners Rounded 36">
            <a:extLst>
              <a:ext uri="{FF2B5EF4-FFF2-40B4-BE49-F238E27FC236}">
                <a16:creationId xmlns:a16="http://schemas.microsoft.com/office/drawing/2014/main" id="{40905DBA-373F-41A7-8D2E-579AB06F3E1E}"/>
              </a:ext>
            </a:extLst>
          </p:cNvPr>
          <p:cNvSpPr/>
          <p:nvPr/>
        </p:nvSpPr>
        <p:spPr>
          <a:xfrm>
            <a:off x="8757077" y="525250"/>
            <a:ext cx="2080812" cy="716647"/>
          </a:xfrm>
          <a:prstGeom prst="wedgeRoundRectCallout">
            <a:avLst>
              <a:gd name="adj1" fmla="val 57385"/>
              <a:gd name="adj2" fmla="val 2681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Durst </a:t>
            </a:r>
            <a:r>
              <a:rPr lang="en-GB" sz="2000" dirty="0" err="1"/>
              <a:t>haben</a:t>
            </a:r>
            <a:r>
              <a:rPr lang="en-GB" sz="2000" dirty="0"/>
              <a:t> – </a:t>
            </a:r>
            <a:br>
              <a:rPr lang="en-GB" sz="2000" dirty="0"/>
            </a:br>
            <a:r>
              <a:rPr lang="en-GB" sz="2000" dirty="0"/>
              <a:t>to be thirsty</a:t>
            </a:r>
          </a:p>
        </p:txBody>
      </p:sp>
    </p:spTree>
    <p:extLst>
      <p:ext uri="{BB962C8B-B14F-4D97-AF65-F5344CB8AC3E}">
        <p14:creationId xmlns:p14="http://schemas.microsoft.com/office/powerpoint/2010/main" val="408984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04734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Wie </a:t>
            </a:r>
            <a:r>
              <a:rPr lang="en-GB" sz="3600" b="1" dirty="0" err="1">
                <a:solidFill>
                  <a:schemeClr val="bg1"/>
                </a:solidFill>
              </a:rPr>
              <a:t>spät</a:t>
            </a:r>
            <a:r>
              <a:rPr lang="en-GB" sz="3600" b="1" dirty="0">
                <a:solidFill>
                  <a:schemeClr val="bg1"/>
                </a:solidFill>
              </a:rPr>
              <a:t> </a:t>
            </a:r>
            <a:r>
              <a:rPr lang="en-GB" sz="3600" b="1" dirty="0" err="1">
                <a:solidFill>
                  <a:schemeClr val="bg1"/>
                </a:solidFill>
              </a:rPr>
              <a:t>ist</a:t>
            </a:r>
            <a:r>
              <a:rPr lang="en-GB" sz="3600" b="1" dirty="0">
                <a:solidFill>
                  <a:schemeClr val="bg1"/>
                </a:solidFill>
              </a:rPr>
              <a:t> es?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57810" y="247046"/>
            <a:ext cx="99951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DF8C01EE-4637-4D95-B120-DE44B7F2B4B7}"/>
              </a:ext>
            </a:extLst>
          </p:cNvPr>
          <p:cNvSpPr/>
          <p:nvPr/>
        </p:nvSpPr>
        <p:spPr>
          <a:xfrm>
            <a:off x="5170663" y="248951"/>
            <a:ext cx="2350911" cy="424355"/>
          </a:xfrm>
          <a:prstGeom prst="wedgeRoundRectCallout">
            <a:avLst>
              <a:gd name="adj1" fmla="val -56460"/>
              <a:gd name="adj2" fmla="val 1492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Let’s practise!</a:t>
            </a:r>
          </a:p>
        </p:txBody>
      </p:sp>
      <p:pic>
        <p:nvPicPr>
          <p:cNvPr id="8" name="Picture 7" descr="Logo&#10;&#10;Description automatically generated">
            <a:extLst>
              <a:ext uri="{FF2B5EF4-FFF2-40B4-BE49-F238E27FC236}">
                <a16:creationId xmlns:a16="http://schemas.microsoft.com/office/drawing/2014/main" id="{C33751B4-5376-40C7-8EAA-E03CFB3323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8197"/>
          <a:stretch/>
        </p:blipFill>
        <p:spPr>
          <a:xfrm>
            <a:off x="4171146" y="125853"/>
            <a:ext cx="999517" cy="975411"/>
          </a:xfrm>
          <a:prstGeom prst="rect">
            <a:avLst/>
          </a:prstGeom>
        </p:spPr>
      </p:pic>
      <p:sp>
        <p:nvSpPr>
          <p:cNvPr id="9" name="Action Button: Custom 16">
            <a:hlinkClick r:id="" action="ppaction://noaction" highlightClick="1">
              <a:snd r:embed="rId6" name="8.3.2.1 Slide 18 1.wav"/>
            </a:hlinkClick>
            <a:extLst>
              <a:ext uri="{FF2B5EF4-FFF2-40B4-BE49-F238E27FC236}">
                <a16:creationId xmlns:a16="http://schemas.microsoft.com/office/drawing/2014/main" id="{737687B3-3EEE-43B7-A5E9-C2BE4194530C}"/>
              </a:ext>
            </a:extLst>
          </p:cNvPr>
          <p:cNvSpPr/>
          <p:nvPr/>
        </p:nvSpPr>
        <p:spPr>
          <a:xfrm>
            <a:off x="259498" y="5619137"/>
            <a:ext cx="670294" cy="62572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7" name="8.3.2.1 Slide 18 2.wav"/>
            </a:hlinkClick>
            <a:extLst>
              <a:ext uri="{FF2B5EF4-FFF2-40B4-BE49-F238E27FC236}">
                <a16:creationId xmlns:a16="http://schemas.microsoft.com/office/drawing/2014/main" id="{CA33655C-78E6-4C01-9910-713331ABB120}"/>
              </a:ext>
            </a:extLst>
          </p:cNvPr>
          <p:cNvSpPr/>
          <p:nvPr/>
        </p:nvSpPr>
        <p:spPr>
          <a:xfrm>
            <a:off x="2199525" y="5619137"/>
            <a:ext cx="670294" cy="62572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8" name="8.3.2.1 Slide 18 3.wav"/>
            </a:hlinkClick>
            <a:extLst>
              <a:ext uri="{FF2B5EF4-FFF2-40B4-BE49-F238E27FC236}">
                <a16:creationId xmlns:a16="http://schemas.microsoft.com/office/drawing/2014/main" id="{4D0A90CC-81A5-4CF6-A97A-BFFCA7AFB4AE}"/>
              </a:ext>
            </a:extLst>
          </p:cNvPr>
          <p:cNvSpPr/>
          <p:nvPr/>
        </p:nvSpPr>
        <p:spPr>
          <a:xfrm>
            <a:off x="4139552" y="5625333"/>
            <a:ext cx="670294" cy="62572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9" name="8.3.2.1 Slide 13 4.wav"/>
            </a:hlinkClick>
            <a:extLst>
              <a:ext uri="{FF2B5EF4-FFF2-40B4-BE49-F238E27FC236}">
                <a16:creationId xmlns:a16="http://schemas.microsoft.com/office/drawing/2014/main" id="{2D27612C-5E02-4E70-B583-7C274ECF34F0}"/>
              </a:ext>
            </a:extLst>
          </p:cNvPr>
          <p:cNvSpPr/>
          <p:nvPr/>
        </p:nvSpPr>
        <p:spPr>
          <a:xfrm>
            <a:off x="6079579" y="5625333"/>
            <a:ext cx="670294" cy="62572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10" name="8.3.2.1 Slide 18 5.wav"/>
            </a:hlinkClick>
            <a:extLst>
              <a:ext uri="{FF2B5EF4-FFF2-40B4-BE49-F238E27FC236}">
                <a16:creationId xmlns:a16="http://schemas.microsoft.com/office/drawing/2014/main" id="{A9EB0323-1930-4788-9D53-E89D81DB682E}"/>
              </a:ext>
            </a:extLst>
          </p:cNvPr>
          <p:cNvSpPr/>
          <p:nvPr/>
        </p:nvSpPr>
        <p:spPr>
          <a:xfrm>
            <a:off x="8019606" y="5585778"/>
            <a:ext cx="670294" cy="62572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11" name="8.3.2.1 Slide 18 6.wav"/>
            </a:hlinkClick>
            <a:extLst>
              <a:ext uri="{FF2B5EF4-FFF2-40B4-BE49-F238E27FC236}">
                <a16:creationId xmlns:a16="http://schemas.microsoft.com/office/drawing/2014/main" id="{2253668F-EAAE-4E09-B451-BBBD71B38D57}"/>
              </a:ext>
            </a:extLst>
          </p:cNvPr>
          <p:cNvSpPr/>
          <p:nvPr/>
        </p:nvSpPr>
        <p:spPr>
          <a:xfrm>
            <a:off x="9959633" y="5608278"/>
            <a:ext cx="670294" cy="625726"/>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5" name="Picture 14" descr="A picture containing text, book&#10;&#10;Description automatically generated">
            <a:extLst>
              <a:ext uri="{FF2B5EF4-FFF2-40B4-BE49-F238E27FC236}">
                <a16:creationId xmlns:a16="http://schemas.microsoft.com/office/drawing/2014/main" id="{2718AEC7-631E-4BB2-8FE8-2FB1653D3F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57810" y="759050"/>
            <a:ext cx="972569" cy="1060540"/>
          </a:xfrm>
          <a:prstGeom prst="rect">
            <a:avLst/>
          </a:prstGeom>
        </p:spPr>
      </p:pic>
      <p:sp>
        <p:nvSpPr>
          <p:cNvPr id="16" name="TextBox 15">
            <a:extLst>
              <a:ext uri="{FF2B5EF4-FFF2-40B4-BE49-F238E27FC236}">
                <a16:creationId xmlns:a16="http://schemas.microsoft.com/office/drawing/2014/main" id="{20E75402-A65C-4096-822D-5358CBB73B67}"/>
              </a:ext>
            </a:extLst>
          </p:cNvPr>
          <p:cNvSpPr txBox="1"/>
          <p:nvPr/>
        </p:nvSpPr>
        <p:spPr>
          <a:xfrm>
            <a:off x="77727" y="1362973"/>
            <a:ext cx="11822417" cy="830997"/>
          </a:xfrm>
          <a:prstGeom prst="rect">
            <a:avLst/>
          </a:prstGeom>
          <a:noFill/>
        </p:spPr>
        <p:txBody>
          <a:bodyPr wrap="square" rtlCol="0">
            <a:spAutoFit/>
          </a:bodyPr>
          <a:lstStyle/>
          <a:p>
            <a:pPr algn="l"/>
            <a:r>
              <a:rPr lang="en-GB" sz="2400" dirty="0" err="1">
                <a:solidFill>
                  <a:schemeClr val="accent5">
                    <a:lumMod val="50000"/>
                  </a:schemeClr>
                </a:solidFill>
              </a:rPr>
              <a:t>Wann</a:t>
            </a:r>
            <a:r>
              <a:rPr lang="en-GB" sz="2400" dirty="0">
                <a:solidFill>
                  <a:schemeClr val="accent5">
                    <a:lumMod val="50000"/>
                  </a:schemeClr>
                </a:solidFill>
              </a:rPr>
              <a:t> hat </a:t>
            </a:r>
            <a:r>
              <a:rPr lang="en-GB" sz="2400" dirty="0" err="1">
                <a:solidFill>
                  <a:schemeClr val="accent5">
                    <a:lumMod val="50000"/>
                  </a:schemeClr>
                </a:solidFill>
              </a:rPr>
              <a:t>Opa</a:t>
            </a:r>
            <a:r>
              <a:rPr lang="en-GB" sz="2400" dirty="0">
                <a:solidFill>
                  <a:schemeClr val="accent5">
                    <a:lumMod val="50000"/>
                  </a:schemeClr>
                </a:solidFill>
              </a:rPr>
              <a:t> was </a:t>
            </a:r>
            <a:r>
              <a:rPr lang="en-GB" sz="2400" dirty="0" err="1">
                <a:solidFill>
                  <a:schemeClr val="accent5">
                    <a:lumMod val="50000"/>
                  </a:schemeClr>
                </a:solidFill>
              </a:rPr>
              <a:t>gemacht</a:t>
            </a:r>
            <a:r>
              <a:rPr lang="en-GB" sz="2400" dirty="0">
                <a:solidFill>
                  <a:schemeClr val="accent5">
                    <a:lumMod val="50000"/>
                  </a:schemeClr>
                </a:solidFill>
              </a:rPr>
              <a:t>? </a:t>
            </a:r>
            <a:br>
              <a:rPr lang="en-GB" sz="2400" dirty="0">
                <a:solidFill>
                  <a:schemeClr val="accent5">
                    <a:lumMod val="50000"/>
                  </a:schemeClr>
                </a:solidFill>
              </a:rPr>
            </a:br>
            <a:r>
              <a:rPr lang="en-GB" sz="2400" dirty="0" err="1">
                <a:solidFill>
                  <a:schemeClr val="accent5">
                    <a:lumMod val="50000"/>
                  </a:schemeClr>
                </a:solidFill>
              </a:rPr>
              <a:t>Hör</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Schreib</a:t>
            </a:r>
            <a:r>
              <a:rPr lang="en-GB" sz="2400" dirty="0">
                <a:solidFill>
                  <a:schemeClr val="accent5">
                    <a:lumMod val="50000"/>
                  </a:schemeClr>
                </a:solidFill>
              </a:rPr>
              <a:t> die </a:t>
            </a:r>
            <a:r>
              <a:rPr lang="en-GB" sz="2400" dirty="0" err="1">
                <a:solidFill>
                  <a:schemeClr val="accent5">
                    <a:lumMod val="50000"/>
                  </a:schemeClr>
                </a:solidFill>
              </a:rPr>
              <a:t>Uhrzeit</a:t>
            </a:r>
            <a:r>
              <a:rPr lang="en-GB" sz="2400" dirty="0">
                <a:solidFill>
                  <a:schemeClr val="accent5">
                    <a:lumMod val="50000"/>
                  </a:schemeClr>
                </a:solidFill>
              </a:rPr>
              <a:t> (1-6) und die </a:t>
            </a:r>
            <a:r>
              <a:rPr lang="en-GB" sz="2400" dirty="0" err="1">
                <a:solidFill>
                  <a:schemeClr val="accent5">
                    <a:lumMod val="50000"/>
                  </a:schemeClr>
                </a:solidFill>
              </a:rPr>
              <a:t>Aktivität</a:t>
            </a:r>
            <a:r>
              <a:rPr lang="en-GB" sz="2400" dirty="0">
                <a:solidFill>
                  <a:schemeClr val="accent5">
                    <a:lumMod val="50000"/>
                  </a:schemeClr>
                </a:solidFill>
              </a:rPr>
              <a:t> (A-F) und den </a:t>
            </a:r>
            <a:r>
              <a:rPr lang="en-GB" sz="2400" dirty="0" err="1">
                <a:solidFill>
                  <a:schemeClr val="accent5">
                    <a:lumMod val="50000"/>
                  </a:schemeClr>
                </a:solidFill>
              </a:rPr>
              <a:t>Grund</a:t>
            </a:r>
            <a:r>
              <a:rPr lang="en-GB" sz="2400" dirty="0">
                <a:solidFill>
                  <a:schemeClr val="accent5">
                    <a:lumMod val="50000"/>
                  </a:schemeClr>
                </a:solidFill>
              </a:rPr>
              <a:t> (rot, …).</a:t>
            </a:r>
          </a:p>
        </p:txBody>
      </p:sp>
      <p:graphicFrame>
        <p:nvGraphicFramePr>
          <p:cNvPr id="2" name="Table 1">
            <a:extLst>
              <a:ext uri="{FF2B5EF4-FFF2-40B4-BE49-F238E27FC236}">
                <a16:creationId xmlns:a16="http://schemas.microsoft.com/office/drawing/2014/main" id="{721398DE-AFA8-4240-9D50-0187AB024F31}"/>
              </a:ext>
            </a:extLst>
          </p:cNvPr>
          <p:cNvGraphicFramePr>
            <a:graphicFrameLocks noGrp="1"/>
          </p:cNvGraphicFramePr>
          <p:nvPr>
            <p:extLst>
              <p:ext uri="{D42A27DB-BD31-4B8C-83A1-F6EECF244321}">
                <p14:modId xmlns:p14="http://schemas.microsoft.com/office/powerpoint/2010/main" val="1241596293"/>
              </p:ext>
            </p:extLst>
          </p:nvPr>
        </p:nvGraphicFramePr>
        <p:xfrm>
          <a:off x="259498" y="2245646"/>
          <a:ext cx="3332814" cy="3200400"/>
        </p:xfrm>
        <a:graphic>
          <a:graphicData uri="http://schemas.openxmlformats.org/drawingml/2006/table">
            <a:tbl>
              <a:tblPr firstRow="1" bandRow="1">
                <a:tableStyleId>{ED083AE6-46FA-4A59-8FB0-9F97EB10719F}</a:tableStyleId>
              </a:tblPr>
              <a:tblGrid>
                <a:gridCol w="3332814">
                  <a:extLst>
                    <a:ext uri="{9D8B030D-6E8A-4147-A177-3AD203B41FA5}">
                      <a16:colId xmlns:a16="http://schemas.microsoft.com/office/drawing/2014/main" val="1613895277"/>
                    </a:ext>
                  </a:extLst>
                </a:gridCol>
              </a:tblGrid>
              <a:tr h="449721">
                <a:tc>
                  <a:txBody>
                    <a:bodyPr/>
                    <a:lstStyle/>
                    <a:p>
                      <a:pPr algn="ctr"/>
                      <a:r>
                        <a:rPr lang="en-GB" sz="2400" dirty="0">
                          <a:solidFill>
                            <a:srgbClr val="115076"/>
                          </a:solidFill>
                        </a:rPr>
                        <a:t>When?</a:t>
                      </a:r>
                    </a:p>
                  </a:txBody>
                  <a:tcPr/>
                </a:tc>
                <a:extLst>
                  <a:ext uri="{0D108BD9-81ED-4DB2-BD59-A6C34878D82A}">
                    <a16:rowId xmlns:a16="http://schemas.microsoft.com/office/drawing/2014/main" val="3927810307"/>
                  </a:ext>
                </a:extLst>
              </a:tr>
              <a:tr h="449721">
                <a:tc>
                  <a:txBody>
                    <a:bodyPr/>
                    <a:lstStyle/>
                    <a:p>
                      <a:pPr algn="l"/>
                      <a:r>
                        <a:rPr lang="en-GB" sz="2400" b="1" dirty="0">
                          <a:solidFill>
                            <a:srgbClr val="115076"/>
                          </a:solidFill>
                        </a:rPr>
                        <a:t>1</a:t>
                      </a:r>
                    </a:p>
                  </a:txBody>
                  <a:tcPr/>
                </a:tc>
                <a:extLst>
                  <a:ext uri="{0D108BD9-81ED-4DB2-BD59-A6C34878D82A}">
                    <a16:rowId xmlns:a16="http://schemas.microsoft.com/office/drawing/2014/main" val="2091033896"/>
                  </a:ext>
                </a:extLst>
              </a:tr>
              <a:tr h="449721">
                <a:tc>
                  <a:txBody>
                    <a:bodyPr/>
                    <a:lstStyle/>
                    <a:p>
                      <a:pPr algn="l"/>
                      <a:r>
                        <a:rPr lang="en-GB" sz="2400" b="1" dirty="0">
                          <a:solidFill>
                            <a:srgbClr val="115076"/>
                          </a:solidFill>
                        </a:rPr>
                        <a:t>2</a:t>
                      </a:r>
                    </a:p>
                  </a:txBody>
                  <a:tcPr/>
                </a:tc>
                <a:extLst>
                  <a:ext uri="{0D108BD9-81ED-4DB2-BD59-A6C34878D82A}">
                    <a16:rowId xmlns:a16="http://schemas.microsoft.com/office/drawing/2014/main" val="3102428433"/>
                  </a:ext>
                </a:extLst>
              </a:tr>
              <a:tr h="449721">
                <a:tc>
                  <a:txBody>
                    <a:bodyPr/>
                    <a:lstStyle/>
                    <a:p>
                      <a:pPr algn="l"/>
                      <a:r>
                        <a:rPr lang="en-GB" sz="2400" b="1" dirty="0">
                          <a:solidFill>
                            <a:srgbClr val="115076"/>
                          </a:solidFill>
                        </a:rPr>
                        <a:t>3</a:t>
                      </a:r>
                    </a:p>
                  </a:txBody>
                  <a:tcPr/>
                </a:tc>
                <a:extLst>
                  <a:ext uri="{0D108BD9-81ED-4DB2-BD59-A6C34878D82A}">
                    <a16:rowId xmlns:a16="http://schemas.microsoft.com/office/drawing/2014/main" val="1221498992"/>
                  </a:ext>
                </a:extLst>
              </a:tr>
              <a:tr h="449721">
                <a:tc>
                  <a:txBody>
                    <a:bodyPr/>
                    <a:lstStyle/>
                    <a:p>
                      <a:pPr algn="l"/>
                      <a:r>
                        <a:rPr lang="en-GB" sz="2400" b="1" dirty="0">
                          <a:solidFill>
                            <a:srgbClr val="115076"/>
                          </a:solidFill>
                        </a:rPr>
                        <a:t>4</a:t>
                      </a:r>
                    </a:p>
                  </a:txBody>
                  <a:tcPr/>
                </a:tc>
                <a:extLst>
                  <a:ext uri="{0D108BD9-81ED-4DB2-BD59-A6C34878D82A}">
                    <a16:rowId xmlns:a16="http://schemas.microsoft.com/office/drawing/2014/main" val="1606068732"/>
                  </a:ext>
                </a:extLst>
              </a:tr>
              <a:tr h="449721">
                <a:tc>
                  <a:txBody>
                    <a:bodyPr/>
                    <a:lstStyle/>
                    <a:p>
                      <a:pPr algn="l"/>
                      <a:r>
                        <a:rPr lang="en-GB" sz="2400" b="1" dirty="0">
                          <a:solidFill>
                            <a:srgbClr val="115076"/>
                          </a:solidFill>
                        </a:rPr>
                        <a:t>5</a:t>
                      </a:r>
                    </a:p>
                  </a:txBody>
                  <a:tcPr/>
                </a:tc>
                <a:extLst>
                  <a:ext uri="{0D108BD9-81ED-4DB2-BD59-A6C34878D82A}">
                    <a16:rowId xmlns:a16="http://schemas.microsoft.com/office/drawing/2014/main" val="2723338937"/>
                  </a:ext>
                </a:extLst>
              </a:tr>
              <a:tr h="449721">
                <a:tc>
                  <a:txBody>
                    <a:bodyPr/>
                    <a:lstStyle/>
                    <a:p>
                      <a:pPr algn="l"/>
                      <a:r>
                        <a:rPr lang="en-GB" sz="2400" b="1" dirty="0">
                          <a:solidFill>
                            <a:srgbClr val="115076"/>
                          </a:solidFill>
                        </a:rPr>
                        <a:t>6</a:t>
                      </a:r>
                    </a:p>
                  </a:txBody>
                  <a:tcPr/>
                </a:tc>
                <a:extLst>
                  <a:ext uri="{0D108BD9-81ED-4DB2-BD59-A6C34878D82A}">
                    <a16:rowId xmlns:a16="http://schemas.microsoft.com/office/drawing/2014/main" val="2535395342"/>
                  </a:ext>
                </a:extLst>
              </a:tr>
            </a:tbl>
          </a:graphicData>
        </a:graphic>
      </p:graphicFrame>
      <p:graphicFrame>
        <p:nvGraphicFramePr>
          <p:cNvPr id="18" name="Table 17">
            <a:extLst>
              <a:ext uri="{FF2B5EF4-FFF2-40B4-BE49-F238E27FC236}">
                <a16:creationId xmlns:a16="http://schemas.microsoft.com/office/drawing/2014/main" id="{8067B110-058A-456A-BBBE-ABDC17560865}"/>
              </a:ext>
            </a:extLst>
          </p:cNvPr>
          <p:cNvGraphicFramePr>
            <a:graphicFrameLocks noGrp="1"/>
          </p:cNvGraphicFramePr>
          <p:nvPr>
            <p:extLst>
              <p:ext uri="{D42A27DB-BD31-4B8C-83A1-F6EECF244321}">
                <p14:modId xmlns:p14="http://schemas.microsoft.com/office/powerpoint/2010/main" val="1860562944"/>
              </p:ext>
            </p:extLst>
          </p:nvPr>
        </p:nvGraphicFramePr>
        <p:xfrm>
          <a:off x="3731739" y="2234488"/>
          <a:ext cx="3520512" cy="3202519"/>
        </p:xfrm>
        <a:graphic>
          <a:graphicData uri="http://schemas.openxmlformats.org/drawingml/2006/table">
            <a:tbl>
              <a:tblPr firstRow="1" bandRow="1">
                <a:tableStyleId>{ED083AE6-46FA-4A59-8FB0-9F97EB10719F}</a:tableStyleId>
              </a:tblPr>
              <a:tblGrid>
                <a:gridCol w="3520512">
                  <a:extLst>
                    <a:ext uri="{9D8B030D-6E8A-4147-A177-3AD203B41FA5}">
                      <a16:colId xmlns:a16="http://schemas.microsoft.com/office/drawing/2014/main" val="1613895277"/>
                    </a:ext>
                  </a:extLst>
                </a:gridCol>
              </a:tblGrid>
              <a:tr h="459319">
                <a:tc>
                  <a:txBody>
                    <a:bodyPr/>
                    <a:lstStyle/>
                    <a:p>
                      <a:pPr algn="ctr"/>
                      <a:r>
                        <a:rPr lang="en-GB" sz="2400" dirty="0">
                          <a:solidFill>
                            <a:srgbClr val="115076"/>
                          </a:solidFill>
                        </a:rPr>
                        <a:t>What?</a:t>
                      </a:r>
                    </a:p>
                  </a:txBody>
                  <a:tcPr/>
                </a:tc>
                <a:extLst>
                  <a:ext uri="{0D108BD9-81ED-4DB2-BD59-A6C34878D82A}">
                    <a16:rowId xmlns:a16="http://schemas.microsoft.com/office/drawing/2014/main" val="3927810307"/>
                  </a:ext>
                </a:extLst>
              </a:tr>
              <a:tr h="451806">
                <a:tc>
                  <a:txBody>
                    <a:bodyPr/>
                    <a:lstStyle/>
                    <a:p>
                      <a:pPr algn="l"/>
                      <a:r>
                        <a:rPr lang="en-GB" sz="2400" b="1" dirty="0">
                          <a:solidFill>
                            <a:srgbClr val="115076"/>
                          </a:solidFill>
                        </a:rPr>
                        <a:t>A</a:t>
                      </a:r>
                    </a:p>
                  </a:txBody>
                  <a:tcPr/>
                </a:tc>
                <a:extLst>
                  <a:ext uri="{0D108BD9-81ED-4DB2-BD59-A6C34878D82A}">
                    <a16:rowId xmlns:a16="http://schemas.microsoft.com/office/drawing/2014/main" val="2091033896"/>
                  </a:ext>
                </a:extLst>
              </a:tr>
              <a:tr h="451806">
                <a:tc>
                  <a:txBody>
                    <a:bodyPr/>
                    <a:lstStyle/>
                    <a:p>
                      <a:pPr algn="l"/>
                      <a:r>
                        <a:rPr lang="en-GB" sz="2400" b="1" dirty="0">
                          <a:solidFill>
                            <a:srgbClr val="115076"/>
                          </a:solidFill>
                        </a:rPr>
                        <a:t>B</a:t>
                      </a:r>
                    </a:p>
                  </a:txBody>
                  <a:tcPr/>
                </a:tc>
                <a:extLst>
                  <a:ext uri="{0D108BD9-81ED-4DB2-BD59-A6C34878D82A}">
                    <a16:rowId xmlns:a16="http://schemas.microsoft.com/office/drawing/2014/main" val="3102428433"/>
                  </a:ext>
                </a:extLst>
              </a:tr>
              <a:tr h="451806">
                <a:tc>
                  <a:txBody>
                    <a:bodyPr/>
                    <a:lstStyle/>
                    <a:p>
                      <a:pPr algn="l"/>
                      <a:r>
                        <a:rPr lang="en-GB" sz="2400" b="1" dirty="0">
                          <a:solidFill>
                            <a:srgbClr val="115076"/>
                          </a:solidFill>
                        </a:rPr>
                        <a:t>C</a:t>
                      </a:r>
                    </a:p>
                  </a:txBody>
                  <a:tcPr/>
                </a:tc>
                <a:extLst>
                  <a:ext uri="{0D108BD9-81ED-4DB2-BD59-A6C34878D82A}">
                    <a16:rowId xmlns:a16="http://schemas.microsoft.com/office/drawing/2014/main" val="1221498992"/>
                  </a:ext>
                </a:extLst>
              </a:tr>
              <a:tr h="451806">
                <a:tc>
                  <a:txBody>
                    <a:bodyPr/>
                    <a:lstStyle/>
                    <a:p>
                      <a:pPr algn="l"/>
                      <a:r>
                        <a:rPr lang="en-GB" sz="2400" b="1" dirty="0">
                          <a:solidFill>
                            <a:srgbClr val="115076"/>
                          </a:solidFill>
                        </a:rPr>
                        <a:t>D</a:t>
                      </a:r>
                    </a:p>
                  </a:txBody>
                  <a:tcPr/>
                </a:tc>
                <a:extLst>
                  <a:ext uri="{0D108BD9-81ED-4DB2-BD59-A6C34878D82A}">
                    <a16:rowId xmlns:a16="http://schemas.microsoft.com/office/drawing/2014/main" val="1606068732"/>
                  </a:ext>
                </a:extLst>
              </a:tr>
              <a:tr h="451806">
                <a:tc>
                  <a:txBody>
                    <a:bodyPr/>
                    <a:lstStyle/>
                    <a:p>
                      <a:pPr algn="l"/>
                      <a:r>
                        <a:rPr lang="en-GB" sz="2400" b="1" dirty="0">
                          <a:solidFill>
                            <a:srgbClr val="115076"/>
                          </a:solidFill>
                        </a:rPr>
                        <a:t>E</a:t>
                      </a:r>
                    </a:p>
                  </a:txBody>
                  <a:tcPr/>
                </a:tc>
                <a:extLst>
                  <a:ext uri="{0D108BD9-81ED-4DB2-BD59-A6C34878D82A}">
                    <a16:rowId xmlns:a16="http://schemas.microsoft.com/office/drawing/2014/main" val="2723338937"/>
                  </a:ext>
                </a:extLst>
              </a:tr>
              <a:tr h="451806">
                <a:tc>
                  <a:txBody>
                    <a:bodyPr/>
                    <a:lstStyle/>
                    <a:p>
                      <a:pPr algn="l"/>
                      <a:r>
                        <a:rPr lang="en-GB" sz="2400" b="1" dirty="0">
                          <a:solidFill>
                            <a:srgbClr val="115076"/>
                          </a:solidFill>
                        </a:rPr>
                        <a:t>F</a:t>
                      </a:r>
                    </a:p>
                  </a:txBody>
                  <a:tcPr/>
                </a:tc>
                <a:extLst>
                  <a:ext uri="{0D108BD9-81ED-4DB2-BD59-A6C34878D82A}">
                    <a16:rowId xmlns:a16="http://schemas.microsoft.com/office/drawing/2014/main" val="2535395342"/>
                  </a:ext>
                </a:extLst>
              </a:tr>
            </a:tbl>
          </a:graphicData>
        </a:graphic>
      </p:graphicFrame>
      <p:graphicFrame>
        <p:nvGraphicFramePr>
          <p:cNvPr id="19" name="Table 18">
            <a:extLst>
              <a:ext uri="{FF2B5EF4-FFF2-40B4-BE49-F238E27FC236}">
                <a16:creationId xmlns:a16="http://schemas.microsoft.com/office/drawing/2014/main" id="{9227AD00-FA7F-4C1D-9178-C0CFB8AC136E}"/>
              </a:ext>
            </a:extLst>
          </p:cNvPr>
          <p:cNvGraphicFramePr>
            <a:graphicFrameLocks noGrp="1"/>
          </p:cNvGraphicFramePr>
          <p:nvPr>
            <p:extLst>
              <p:ext uri="{D42A27DB-BD31-4B8C-83A1-F6EECF244321}">
                <p14:modId xmlns:p14="http://schemas.microsoft.com/office/powerpoint/2010/main" val="4227916424"/>
              </p:ext>
            </p:extLst>
          </p:nvPr>
        </p:nvGraphicFramePr>
        <p:xfrm>
          <a:off x="7354919" y="2217935"/>
          <a:ext cx="4506049" cy="3236148"/>
        </p:xfrm>
        <a:graphic>
          <a:graphicData uri="http://schemas.openxmlformats.org/drawingml/2006/table">
            <a:tbl>
              <a:tblPr firstRow="1" bandRow="1">
                <a:tableStyleId>{ED083AE6-46FA-4A59-8FB0-9F97EB10719F}</a:tableStyleId>
              </a:tblPr>
              <a:tblGrid>
                <a:gridCol w="4506049">
                  <a:extLst>
                    <a:ext uri="{9D8B030D-6E8A-4147-A177-3AD203B41FA5}">
                      <a16:colId xmlns:a16="http://schemas.microsoft.com/office/drawing/2014/main" val="1613895277"/>
                    </a:ext>
                  </a:extLst>
                </a:gridCol>
              </a:tblGrid>
              <a:tr h="468882">
                <a:tc>
                  <a:txBody>
                    <a:bodyPr/>
                    <a:lstStyle/>
                    <a:p>
                      <a:pPr algn="ctr"/>
                      <a:r>
                        <a:rPr lang="en-GB" sz="2400" dirty="0">
                          <a:solidFill>
                            <a:srgbClr val="115076"/>
                          </a:solidFill>
                        </a:rPr>
                        <a:t>Why?</a:t>
                      </a:r>
                    </a:p>
                  </a:txBody>
                  <a:tcPr/>
                </a:tc>
                <a:extLst>
                  <a:ext uri="{0D108BD9-81ED-4DB2-BD59-A6C34878D82A}">
                    <a16:rowId xmlns:a16="http://schemas.microsoft.com/office/drawing/2014/main" val="3927810307"/>
                  </a:ext>
                </a:extLst>
              </a:tr>
              <a:tr h="461211">
                <a:tc>
                  <a:txBody>
                    <a:bodyPr/>
                    <a:lstStyle/>
                    <a:p>
                      <a:pPr algn="l"/>
                      <a:endParaRPr lang="en-GB" sz="2000" b="1" dirty="0"/>
                    </a:p>
                  </a:txBody>
                  <a:tcPr/>
                </a:tc>
                <a:extLst>
                  <a:ext uri="{0D108BD9-81ED-4DB2-BD59-A6C34878D82A}">
                    <a16:rowId xmlns:a16="http://schemas.microsoft.com/office/drawing/2014/main" val="2091033896"/>
                  </a:ext>
                </a:extLst>
              </a:tr>
              <a:tr h="461211">
                <a:tc>
                  <a:txBody>
                    <a:bodyPr/>
                    <a:lstStyle/>
                    <a:p>
                      <a:pPr algn="l"/>
                      <a:endParaRPr lang="en-GB" sz="2000" b="1" dirty="0"/>
                    </a:p>
                  </a:txBody>
                  <a:tcPr/>
                </a:tc>
                <a:extLst>
                  <a:ext uri="{0D108BD9-81ED-4DB2-BD59-A6C34878D82A}">
                    <a16:rowId xmlns:a16="http://schemas.microsoft.com/office/drawing/2014/main" val="3102428433"/>
                  </a:ext>
                </a:extLst>
              </a:tr>
              <a:tr h="461211">
                <a:tc>
                  <a:txBody>
                    <a:bodyPr/>
                    <a:lstStyle/>
                    <a:p>
                      <a:pPr algn="l"/>
                      <a:endParaRPr lang="en-GB" sz="2000" b="1" dirty="0"/>
                    </a:p>
                  </a:txBody>
                  <a:tcPr/>
                </a:tc>
                <a:extLst>
                  <a:ext uri="{0D108BD9-81ED-4DB2-BD59-A6C34878D82A}">
                    <a16:rowId xmlns:a16="http://schemas.microsoft.com/office/drawing/2014/main" val="1221498992"/>
                  </a:ext>
                </a:extLst>
              </a:tr>
              <a:tr h="461211">
                <a:tc>
                  <a:txBody>
                    <a:bodyPr/>
                    <a:lstStyle/>
                    <a:p>
                      <a:pPr algn="l"/>
                      <a:endParaRPr lang="en-GB" sz="2000" b="1" dirty="0"/>
                    </a:p>
                  </a:txBody>
                  <a:tcPr/>
                </a:tc>
                <a:extLst>
                  <a:ext uri="{0D108BD9-81ED-4DB2-BD59-A6C34878D82A}">
                    <a16:rowId xmlns:a16="http://schemas.microsoft.com/office/drawing/2014/main" val="1606068732"/>
                  </a:ext>
                </a:extLst>
              </a:tr>
              <a:tr h="461211">
                <a:tc>
                  <a:txBody>
                    <a:bodyPr/>
                    <a:lstStyle/>
                    <a:p>
                      <a:pPr algn="l"/>
                      <a:endParaRPr lang="en-GB" sz="2000" b="1" dirty="0"/>
                    </a:p>
                  </a:txBody>
                  <a:tcPr/>
                </a:tc>
                <a:extLst>
                  <a:ext uri="{0D108BD9-81ED-4DB2-BD59-A6C34878D82A}">
                    <a16:rowId xmlns:a16="http://schemas.microsoft.com/office/drawing/2014/main" val="2723338937"/>
                  </a:ext>
                </a:extLst>
              </a:tr>
              <a:tr h="461211">
                <a:tc>
                  <a:txBody>
                    <a:bodyPr/>
                    <a:lstStyle/>
                    <a:p>
                      <a:pPr algn="l"/>
                      <a:endParaRPr lang="en-GB" sz="2000" b="1" dirty="0"/>
                    </a:p>
                  </a:txBody>
                  <a:tcPr/>
                </a:tc>
                <a:extLst>
                  <a:ext uri="{0D108BD9-81ED-4DB2-BD59-A6C34878D82A}">
                    <a16:rowId xmlns:a16="http://schemas.microsoft.com/office/drawing/2014/main" val="2535395342"/>
                  </a:ext>
                </a:extLst>
              </a:tr>
            </a:tbl>
          </a:graphicData>
        </a:graphic>
      </p:graphicFrame>
      <p:sp>
        <p:nvSpPr>
          <p:cNvPr id="7" name="TextBox 6">
            <a:extLst>
              <a:ext uri="{FF2B5EF4-FFF2-40B4-BE49-F238E27FC236}">
                <a16:creationId xmlns:a16="http://schemas.microsoft.com/office/drawing/2014/main" id="{72BD0418-C7F8-47D5-83EE-C1677E3115C1}"/>
              </a:ext>
            </a:extLst>
          </p:cNvPr>
          <p:cNvSpPr txBox="1"/>
          <p:nvPr/>
        </p:nvSpPr>
        <p:spPr>
          <a:xfrm>
            <a:off x="733555" y="3640353"/>
            <a:ext cx="2313571" cy="461665"/>
          </a:xfrm>
          <a:prstGeom prst="rect">
            <a:avLst/>
          </a:prstGeom>
          <a:noFill/>
        </p:spPr>
        <p:txBody>
          <a:bodyPr wrap="square" rtlCol="0">
            <a:spAutoFit/>
          </a:bodyPr>
          <a:lstStyle/>
          <a:p>
            <a:pPr algn="ctr"/>
            <a:r>
              <a:rPr lang="en-GB" sz="2400" b="1" dirty="0">
                <a:solidFill>
                  <a:srgbClr val="115076"/>
                </a:solidFill>
              </a:rPr>
              <a:t>5:30</a:t>
            </a:r>
          </a:p>
        </p:txBody>
      </p:sp>
      <p:sp>
        <p:nvSpPr>
          <p:cNvPr id="20" name="TextBox 19">
            <a:extLst>
              <a:ext uri="{FF2B5EF4-FFF2-40B4-BE49-F238E27FC236}">
                <a16:creationId xmlns:a16="http://schemas.microsoft.com/office/drawing/2014/main" id="{F189A5D4-D0E8-4C22-9A21-69FFE0118D3B}"/>
              </a:ext>
            </a:extLst>
          </p:cNvPr>
          <p:cNvSpPr txBox="1"/>
          <p:nvPr/>
        </p:nvSpPr>
        <p:spPr>
          <a:xfrm>
            <a:off x="3924713" y="4992420"/>
            <a:ext cx="2830689" cy="461665"/>
          </a:xfrm>
          <a:prstGeom prst="rect">
            <a:avLst/>
          </a:prstGeom>
          <a:noFill/>
        </p:spPr>
        <p:txBody>
          <a:bodyPr wrap="square" rtlCol="0">
            <a:spAutoFit/>
          </a:bodyPr>
          <a:lstStyle/>
          <a:p>
            <a:pPr algn="ctr"/>
            <a:r>
              <a:rPr lang="en-GB" sz="2400" dirty="0">
                <a:solidFill>
                  <a:schemeClr val="accent5">
                    <a:lumMod val="50000"/>
                  </a:schemeClr>
                </a:solidFill>
              </a:rPr>
              <a:t>went to the café</a:t>
            </a:r>
          </a:p>
        </p:txBody>
      </p:sp>
      <p:sp>
        <p:nvSpPr>
          <p:cNvPr id="21" name="TextBox 20">
            <a:extLst>
              <a:ext uri="{FF2B5EF4-FFF2-40B4-BE49-F238E27FC236}">
                <a16:creationId xmlns:a16="http://schemas.microsoft.com/office/drawing/2014/main" id="{54F1E6D7-D982-4881-9716-4D4F2FDEFB62}"/>
              </a:ext>
            </a:extLst>
          </p:cNvPr>
          <p:cNvSpPr txBox="1"/>
          <p:nvPr/>
        </p:nvSpPr>
        <p:spPr>
          <a:xfrm>
            <a:off x="7971161" y="2684829"/>
            <a:ext cx="2830689" cy="461665"/>
          </a:xfrm>
          <a:prstGeom prst="rect">
            <a:avLst/>
          </a:prstGeom>
          <a:noFill/>
        </p:spPr>
        <p:txBody>
          <a:bodyPr wrap="square" rtlCol="0">
            <a:spAutoFit/>
          </a:bodyPr>
          <a:lstStyle/>
          <a:p>
            <a:r>
              <a:rPr lang="en-GB" sz="2400" dirty="0">
                <a:solidFill>
                  <a:schemeClr val="accent5">
                    <a:lumMod val="50000"/>
                  </a:schemeClr>
                </a:solidFill>
              </a:rPr>
              <a:t>was so tired</a:t>
            </a:r>
          </a:p>
        </p:txBody>
      </p:sp>
      <p:sp>
        <p:nvSpPr>
          <p:cNvPr id="22" name="Rectangle 21">
            <a:extLst>
              <a:ext uri="{FF2B5EF4-FFF2-40B4-BE49-F238E27FC236}">
                <a16:creationId xmlns:a16="http://schemas.microsoft.com/office/drawing/2014/main" id="{4B6FE258-3EFD-4B71-A76D-F03C598A7313}"/>
              </a:ext>
            </a:extLst>
          </p:cNvPr>
          <p:cNvSpPr/>
          <p:nvPr/>
        </p:nvSpPr>
        <p:spPr>
          <a:xfrm>
            <a:off x="7505624" y="2743900"/>
            <a:ext cx="372256" cy="34352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A514B0C-FF54-4644-A000-4ED88ACDAEE0}"/>
              </a:ext>
            </a:extLst>
          </p:cNvPr>
          <p:cNvSpPr/>
          <p:nvPr/>
        </p:nvSpPr>
        <p:spPr>
          <a:xfrm>
            <a:off x="7506663" y="3175380"/>
            <a:ext cx="372256" cy="34352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9D42E83-0DB0-4B90-9A42-83BD922798AC}"/>
              </a:ext>
            </a:extLst>
          </p:cNvPr>
          <p:cNvSpPr/>
          <p:nvPr/>
        </p:nvSpPr>
        <p:spPr>
          <a:xfrm>
            <a:off x="7506663" y="3640353"/>
            <a:ext cx="372256" cy="343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50C503D-3B9E-434D-8342-CC8C3D790246}"/>
              </a:ext>
            </a:extLst>
          </p:cNvPr>
          <p:cNvSpPr/>
          <p:nvPr/>
        </p:nvSpPr>
        <p:spPr>
          <a:xfrm>
            <a:off x="7484943" y="4122568"/>
            <a:ext cx="372256" cy="34352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2E1B326-6B75-4528-AD69-D1F787B2F58A}"/>
              </a:ext>
            </a:extLst>
          </p:cNvPr>
          <p:cNvSpPr/>
          <p:nvPr/>
        </p:nvSpPr>
        <p:spPr>
          <a:xfrm>
            <a:off x="7519292" y="4597784"/>
            <a:ext cx="372256" cy="34352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AEE1318-BFFE-45B4-BEC2-650E6D542C42}"/>
              </a:ext>
            </a:extLst>
          </p:cNvPr>
          <p:cNvSpPr/>
          <p:nvPr/>
        </p:nvSpPr>
        <p:spPr>
          <a:xfrm>
            <a:off x="7521574" y="5056652"/>
            <a:ext cx="372256" cy="343521"/>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DAA520"/>
              </a:highlight>
            </a:endParaRPr>
          </a:p>
        </p:txBody>
      </p:sp>
      <p:sp>
        <p:nvSpPr>
          <p:cNvPr id="28" name="TextBox 27">
            <a:extLst>
              <a:ext uri="{FF2B5EF4-FFF2-40B4-BE49-F238E27FC236}">
                <a16:creationId xmlns:a16="http://schemas.microsoft.com/office/drawing/2014/main" id="{570614EC-8E2E-4DE7-8925-B49A8DE63079}"/>
              </a:ext>
            </a:extLst>
          </p:cNvPr>
          <p:cNvSpPr txBox="1"/>
          <p:nvPr/>
        </p:nvSpPr>
        <p:spPr>
          <a:xfrm>
            <a:off x="683227" y="4963742"/>
            <a:ext cx="2313571" cy="461665"/>
          </a:xfrm>
          <a:prstGeom prst="rect">
            <a:avLst/>
          </a:prstGeom>
          <a:noFill/>
        </p:spPr>
        <p:txBody>
          <a:bodyPr wrap="square" rtlCol="0">
            <a:spAutoFit/>
          </a:bodyPr>
          <a:lstStyle/>
          <a:p>
            <a:pPr algn="ctr"/>
            <a:r>
              <a:rPr lang="en-GB" sz="2400" b="1" dirty="0">
                <a:solidFill>
                  <a:srgbClr val="115076"/>
                </a:solidFill>
              </a:rPr>
              <a:t>10:30</a:t>
            </a:r>
          </a:p>
        </p:txBody>
      </p:sp>
      <p:sp>
        <p:nvSpPr>
          <p:cNvPr id="29" name="TextBox 28">
            <a:extLst>
              <a:ext uri="{FF2B5EF4-FFF2-40B4-BE49-F238E27FC236}">
                <a16:creationId xmlns:a16="http://schemas.microsoft.com/office/drawing/2014/main" id="{44E5D008-FD19-4647-8F2F-FD8989926574}"/>
              </a:ext>
            </a:extLst>
          </p:cNvPr>
          <p:cNvSpPr txBox="1"/>
          <p:nvPr/>
        </p:nvSpPr>
        <p:spPr>
          <a:xfrm>
            <a:off x="707478" y="2731600"/>
            <a:ext cx="2313571" cy="461665"/>
          </a:xfrm>
          <a:prstGeom prst="rect">
            <a:avLst/>
          </a:prstGeom>
          <a:noFill/>
        </p:spPr>
        <p:txBody>
          <a:bodyPr wrap="square" rtlCol="0">
            <a:spAutoFit/>
          </a:bodyPr>
          <a:lstStyle/>
          <a:p>
            <a:pPr algn="ctr"/>
            <a:r>
              <a:rPr lang="en-GB" sz="2400" b="1" dirty="0">
                <a:solidFill>
                  <a:srgbClr val="115076"/>
                </a:solidFill>
              </a:rPr>
              <a:t>2:30</a:t>
            </a:r>
          </a:p>
        </p:txBody>
      </p:sp>
      <p:sp>
        <p:nvSpPr>
          <p:cNvPr id="30" name="TextBox 29">
            <a:extLst>
              <a:ext uri="{FF2B5EF4-FFF2-40B4-BE49-F238E27FC236}">
                <a16:creationId xmlns:a16="http://schemas.microsoft.com/office/drawing/2014/main" id="{CC4D9D38-47FF-45E2-8EB6-7796E7DD936C}"/>
              </a:ext>
            </a:extLst>
          </p:cNvPr>
          <p:cNvSpPr txBox="1"/>
          <p:nvPr/>
        </p:nvSpPr>
        <p:spPr>
          <a:xfrm>
            <a:off x="717452" y="4082960"/>
            <a:ext cx="2313571" cy="461665"/>
          </a:xfrm>
          <a:prstGeom prst="rect">
            <a:avLst/>
          </a:prstGeom>
          <a:noFill/>
        </p:spPr>
        <p:txBody>
          <a:bodyPr wrap="square" rtlCol="0">
            <a:spAutoFit/>
          </a:bodyPr>
          <a:lstStyle/>
          <a:p>
            <a:pPr algn="ctr"/>
            <a:r>
              <a:rPr lang="en-GB" sz="2400" b="1" dirty="0">
                <a:solidFill>
                  <a:srgbClr val="115076"/>
                </a:solidFill>
              </a:rPr>
              <a:t>9:30</a:t>
            </a:r>
          </a:p>
        </p:txBody>
      </p:sp>
      <p:sp>
        <p:nvSpPr>
          <p:cNvPr id="31" name="TextBox 30">
            <a:extLst>
              <a:ext uri="{FF2B5EF4-FFF2-40B4-BE49-F238E27FC236}">
                <a16:creationId xmlns:a16="http://schemas.microsoft.com/office/drawing/2014/main" id="{AF2882EB-5A6E-49FC-BDE1-50724D5BFE45}"/>
              </a:ext>
            </a:extLst>
          </p:cNvPr>
          <p:cNvSpPr txBox="1"/>
          <p:nvPr/>
        </p:nvSpPr>
        <p:spPr>
          <a:xfrm>
            <a:off x="702980" y="4532880"/>
            <a:ext cx="2313571" cy="461665"/>
          </a:xfrm>
          <a:prstGeom prst="rect">
            <a:avLst/>
          </a:prstGeom>
          <a:noFill/>
        </p:spPr>
        <p:txBody>
          <a:bodyPr wrap="square" rtlCol="0">
            <a:spAutoFit/>
          </a:bodyPr>
          <a:lstStyle/>
          <a:p>
            <a:pPr algn="ctr"/>
            <a:r>
              <a:rPr lang="en-GB" sz="2400" b="1" dirty="0">
                <a:solidFill>
                  <a:srgbClr val="115076"/>
                </a:solidFill>
              </a:rPr>
              <a:t>3:30</a:t>
            </a:r>
          </a:p>
        </p:txBody>
      </p:sp>
      <p:sp>
        <p:nvSpPr>
          <p:cNvPr id="32" name="TextBox 31">
            <a:extLst>
              <a:ext uri="{FF2B5EF4-FFF2-40B4-BE49-F238E27FC236}">
                <a16:creationId xmlns:a16="http://schemas.microsoft.com/office/drawing/2014/main" id="{B06058C5-6DB6-4B36-BCCD-A0D0ECAB395F}"/>
              </a:ext>
            </a:extLst>
          </p:cNvPr>
          <p:cNvSpPr txBox="1"/>
          <p:nvPr/>
        </p:nvSpPr>
        <p:spPr>
          <a:xfrm>
            <a:off x="683228" y="3181432"/>
            <a:ext cx="2313571" cy="461665"/>
          </a:xfrm>
          <a:prstGeom prst="rect">
            <a:avLst/>
          </a:prstGeom>
          <a:noFill/>
        </p:spPr>
        <p:txBody>
          <a:bodyPr wrap="square" rtlCol="0">
            <a:spAutoFit/>
          </a:bodyPr>
          <a:lstStyle/>
          <a:p>
            <a:pPr algn="ctr"/>
            <a:r>
              <a:rPr lang="en-GB" sz="2400" b="1" dirty="0">
                <a:solidFill>
                  <a:srgbClr val="115076"/>
                </a:solidFill>
              </a:rPr>
              <a:t>4:30</a:t>
            </a:r>
          </a:p>
        </p:txBody>
      </p:sp>
      <p:sp>
        <p:nvSpPr>
          <p:cNvPr id="33" name="TextBox 32">
            <a:extLst>
              <a:ext uri="{FF2B5EF4-FFF2-40B4-BE49-F238E27FC236}">
                <a16:creationId xmlns:a16="http://schemas.microsoft.com/office/drawing/2014/main" id="{D3E3E49E-EA29-4F69-8E51-739670552C9D}"/>
              </a:ext>
            </a:extLst>
          </p:cNvPr>
          <p:cNvSpPr txBox="1"/>
          <p:nvPr/>
        </p:nvSpPr>
        <p:spPr>
          <a:xfrm>
            <a:off x="3673664" y="3582587"/>
            <a:ext cx="2830689" cy="461665"/>
          </a:xfrm>
          <a:prstGeom prst="rect">
            <a:avLst/>
          </a:prstGeom>
          <a:noFill/>
        </p:spPr>
        <p:txBody>
          <a:bodyPr wrap="square" rtlCol="0">
            <a:spAutoFit/>
          </a:bodyPr>
          <a:lstStyle/>
          <a:p>
            <a:pPr algn="ctr"/>
            <a:r>
              <a:rPr lang="en-GB" sz="2400" dirty="0">
                <a:solidFill>
                  <a:schemeClr val="accent5">
                    <a:lumMod val="50000"/>
                  </a:schemeClr>
                </a:solidFill>
              </a:rPr>
              <a:t>went to bed</a:t>
            </a:r>
          </a:p>
        </p:txBody>
      </p:sp>
      <p:sp>
        <p:nvSpPr>
          <p:cNvPr id="34" name="TextBox 33">
            <a:extLst>
              <a:ext uri="{FF2B5EF4-FFF2-40B4-BE49-F238E27FC236}">
                <a16:creationId xmlns:a16="http://schemas.microsoft.com/office/drawing/2014/main" id="{3C400532-6F43-4883-993E-F1E7480BC884}"/>
              </a:ext>
            </a:extLst>
          </p:cNvPr>
          <p:cNvSpPr txBox="1"/>
          <p:nvPr/>
        </p:nvSpPr>
        <p:spPr>
          <a:xfrm>
            <a:off x="8030637" y="3575154"/>
            <a:ext cx="4075934" cy="461665"/>
          </a:xfrm>
          <a:prstGeom prst="rect">
            <a:avLst/>
          </a:prstGeom>
          <a:noFill/>
        </p:spPr>
        <p:txBody>
          <a:bodyPr wrap="square" rtlCol="0">
            <a:spAutoFit/>
          </a:bodyPr>
          <a:lstStyle/>
          <a:p>
            <a:r>
              <a:rPr lang="en-GB" sz="2400" dirty="0">
                <a:solidFill>
                  <a:schemeClr val="accent5">
                    <a:lumMod val="50000"/>
                  </a:schemeClr>
                </a:solidFill>
              </a:rPr>
              <a:t>strong wind at the beach </a:t>
            </a:r>
          </a:p>
        </p:txBody>
      </p:sp>
      <p:sp>
        <p:nvSpPr>
          <p:cNvPr id="35" name="TextBox 34">
            <a:extLst>
              <a:ext uri="{FF2B5EF4-FFF2-40B4-BE49-F238E27FC236}">
                <a16:creationId xmlns:a16="http://schemas.microsoft.com/office/drawing/2014/main" id="{892C4D97-DA27-42F8-8177-7BB422C5A2FE}"/>
              </a:ext>
            </a:extLst>
          </p:cNvPr>
          <p:cNvSpPr txBox="1"/>
          <p:nvPr/>
        </p:nvSpPr>
        <p:spPr>
          <a:xfrm>
            <a:off x="3488977" y="4056670"/>
            <a:ext cx="2830689" cy="461665"/>
          </a:xfrm>
          <a:prstGeom prst="rect">
            <a:avLst/>
          </a:prstGeom>
          <a:noFill/>
        </p:spPr>
        <p:txBody>
          <a:bodyPr wrap="square" rtlCol="0">
            <a:spAutoFit/>
          </a:bodyPr>
          <a:lstStyle/>
          <a:p>
            <a:pPr algn="ctr"/>
            <a:r>
              <a:rPr lang="en-GB" sz="2400" dirty="0">
                <a:solidFill>
                  <a:schemeClr val="accent5">
                    <a:lumMod val="50000"/>
                  </a:schemeClr>
                </a:solidFill>
              </a:rPr>
              <a:t>drank tea</a:t>
            </a:r>
          </a:p>
        </p:txBody>
      </p:sp>
      <p:sp>
        <p:nvSpPr>
          <p:cNvPr id="36" name="TextBox 35">
            <a:extLst>
              <a:ext uri="{FF2B5EF4-FFF2-40B4-BE49-F238E27FC236}">
                <a16:creationId xmlns:a16="http://schemas.microsoft.com/office/drawing/2014/main" id="{6BDF40E6-748D-458D-9D3B-3CADC4EA72E6}"/>
              </a:ext>
            </a:extLst>
          </p:cNvPr>
          <p:cNvSpPr txBox="1"/>
          <p:nvPr/>
        </p:nvSpPr>
        <p:spPr>
          <a:xfrm>
            <a:off x="8055920" y="4482532"/>
            <a:ext cx="2830689" cy="461665"/>
          </a:xfrm>
          <a:prstGeom prst="rect">
            <a:avLst/>
          </a:prstGeom>
          <a:noFill/>
        </p:spPr>
        <p:txBody>
          <a:bodyPr wrap="square" rtlCol="0">
            <a:spAutoFit/>
          </a:bodyPr>
          <a:lstStyle/>
          <a:p>
            <a:r>
              <a:rPr lang="en-GB" sz="2400" dirty="0">
                <a:solidFill>
                  <a:schemeClr val="accent5">
                    <a:lumMod val="50000"/>
                  </a:schemeClr>
                </a:solidFill>
              </a:rPr>
              <a:t>was thirsty</a:t>
            </a:r>
          </a:p>
        </p:txBody>
      </p:sp>
      <p:sp>
        <p:nvSpPr>
          <p:cNvPr id="37" name="TextBox 36">
            <a:extLst>
              <a:ext uri="{FF2B5EF4-FFF2-40B4-BE49-F238E27FC236}">
                <a16:creationId xmlns:a16="http://schemas.microsoft.com/office/drawing/2014/main" id="{86F03004-1047-411C-99FF-B97208084F5E}"/>
              </a:ext>
            </a:extLst>
          </p:cNvPr>
          <p:cNvSpPr txBox="1"/>
          <p:nvPr/>
        </p:nvSpPr>
        <p:spPr>
          <a:xfrm>
            <a:off x="4040292" y="2710401"/>
            <a:ext cx="3304648" cy="461665"/>
          </a:xfrm>
          <a:prstGeom prst="rect">
            <a:avLst/>
          </a:prstGeom>
          <a:noFill/>
        </p:spPr>
        <p:txBody>
          <a:bodyPr wrap="square" rtlCol="0">
            <a:spAutoFit/>
          </a:bodyPr>
          <a:lstStyle/>
          <a:p>
            <a:pPr algn="ctr"/>
            <a:r>
              <a:rPr lang="en-GB" sz="2400" dirty="0">
                <a:solidFill>
                  <a:schemeClr val="accent5">
                    <a:lumMod val="50000"/>
                  </a:schemeClr>
                </a:solidFill>
              </a:rPr>
              <a:t>went to yoga course</a:t>
            </a:r>
          </a:p>
        </p:txBody>
      </p:sp>
      <p:sp>
        <p:nvSpPr>
          <p:cNvPr id="38" name="TextBox 37">
            <a:extLst>
              <a:ext uri="{FF2B5EF4-FFF2-40B4-BE49-F238E27FC236}">
                <a16:creationId xmlns:a16="http://schemas.microsoft.com/office/drawing/2014/main" id="{570008FA-E0A5-4446-AB77-ACA9972FFC26}"/>
              </a:ext>
            </a:extLst>
          </p:cNvPr>
          <p:cNvSpPr txBox="1"/>
          <p:nvPr/>
        </p:nvSpPr>
        <p:spPr>
          <a:xfrm>
            <a:off x="8030637" y="4028843"/>
            <a:ext cx="2830689" cy="461665"/>
          </a:xfrm>
          <a:prstGeom prst="rect">
            <a:avLst/>
          </a:prstGeom>
          <a:noFill/>
        </p:spPr>
        <p:txBody>
          <a:bodyPr wrap="square" rtlCol="0">
            <a:spAutoFit/>
          </a:bodyPr>
          <a:lstStyle/>
          <a:p>
            <a:r>
              <a:rPr lang="en-GB" sz="2400" dirty="0">
                <a:solidFill>
                  <a:schemeClr val="accent5">
                    <a:lumMod val="50000"/>
                  </a:schemeClr>
                </a:solidFill>
              </a:rPr>
              <a:t>wants to keep fit</a:t>
            </a:r>
          </a:p>
        </p:txBody>
      </p:sp>
      <p:sp>
        <p:nvSpPr>
          <p:cNvPr id="39" name="TextBox 38">
            <a:extLst>
              <a:ext uri="{FF2B5EF4-FFF2-40B4-BE49-F238E27FC236}">
                <a16:creationId xmlns:a16="http://schemas.microsoft.com/office/drawing/2014/main" id="{66DEF4E6-4F26-47AF-B4FD-74047A23A8AA}"/>
              </a:ext>
            </a:extLst>
          </p:cNvPr>
          <p:cNvSpPr txBox="1"/>
          <p:nvPr/>
        </p:nvSpPr>
        <p:spPr>
          <a:xfrm>
            <a:off x="3798011" y="3146494"/>
            <a:ext cx="2830689" cy="461665"/>
          </a:xfrm>
          <a:prstGeom prst="rect">
            <a:avLst/>
          </a:prstGeom>
          <a:noFill/>
        </p:spPr>
        <p:txBody>
          <a:bodyPr wrap="square" rtlCol="0">
            <a:spAutoFit/>
          </a:bodyPr>
          <a:lstStyle/>
          <a:p>
            <a:pPr algn="ctr"/>
            <a:r>
              <a:rPr lang="en-GB" sz="2400" dirty="0">
                <a:solidFill>
                  <a:schemeClr val="accent5">
                    <a:lumMod val="50000"/>
                  </a:schemeClr>
                </a:solidFill>
              </a:rPr>
              <a:t>planned a trip</a:t>
            </a:r>
          </a:p>
        </p:txBody>
      </p:sp>
      <p:sp>
        <p:nvSpPr>
          <p:cNvPr id="40" name="TextBox 39">
            <a:extLst>
              <a:ext uri="{FF2B5EF4-FFF2-40B4-BE49-F238E27FC236}">
                <a16:creationId xmlns:a16="http://schemas.microsoft.com/office/drawing/2014/main" id="{0EA20460-B349-4398-B7F3-201B3F1E2406}"/>
              </a:ext>
            </a:extLst>
          </p:cNvPr>
          <p:cNvSpPr txBox="1"/>
          <p:nvPr/>
        </p:nvSpPr>
        <p:spPr>
          <a:xfrm>
            <a:off x="7905000" y="3103201"/>
            <a:ext cx="4075935" cy="461665"/>
          </a:xfrm>
          <a:prstGeom prst="rect">
            <a:avLst/>
          </a:prstGeom>
          <a:noFill/>
        </p:spPr>
        <p:txBody>
          <a:bodyPr wrap="square" rtlCol="0">
            <a:spAutoFit/>
          </a:bodyPr>
          <a:lstStyle/>
          <a:p>
            <a:pPr algn="ctr"/>
            <a:r>
              <a:rPr lang="en-GB" sz="2400" dirty="0">
                <a:solidFill>
                  <a:schemeClr val="accent5">
                    <a:lumMod val="50000"/>
                  </a:schemeClr>
                </a:solidFill>
              </a:rPr>
              <a:t>wants to go on a boat trip</a:t>
            </a:r>
          </a:p>
        </p:txBody>
      </p:sp>
      <p:sp>
        <p:nvSpPr>
          <p:cNvPr id="41" name="TextBox 40">
            <a:extLst>
              <a:ext uri="{FF2B5EF4-FFF2-40B4-BE49-F238E27FC236}">
                <a16:creationId xmlns:a16="http://schemas.microsoft.com/office/drawing/2014/main" id="{974A07BC-C375-4DC0-87E6-FE90C962379A}"/>
              </a:ext>
            </a:extLst>
          </p:cNvPr>
          <p:cNvSpPr txBox="1"/>
          <p:nvPr/>
        </p:nvSpPr>
        <p:spPr>
          <a:xfrm>
            <a:off x="7991394" y="4963742"/>
            <a:ext cx="4768594" cy="461665"/>
          </a:xfrm>
          <a:prstGeom prst="rect">
            <a:avLst/>
          </a:prstGeom>
          <a:noFill/>
        </p:spPr>
        <p:txBody>
          <a:bodyPr wrap="square" rtlCol="0">
            <a:spAutoFit/>
          </a:bodyPr>
          <a:lstStyle/>
          <a:p>
            <a:r>
              <a:rPr lang="en-GB" sz="2400" dirty="0">
                <a:solidFill>
                  <a:schemeClr val="accent5">
                    <a:lumMod val="50000"/>
                  </a:schemeClr>
                </a:solidFill>
              </a:rPr>
              <a:t>planned to go for a walk</a:t>
            </a:r>
          </a:p>
        </p:txBody>
      </p:sp>
      <p:sp>
        <p:nvSpPr>
          <p:cNvPr id="42" name="TextBox 41">
            <a:extLst>
              <a:ext uri="{FF2B5EF4-FFF2-40B4-BE49-F238E27FC236}">
                <a16:creationId xmlns:a16="http://schemas.microsoft.com/office/drawing/2014/main" id="{21B42DB0-9238-4A53-A284-3A770DF36C70}"/>
              </a:ext>
            </a:extLst>
          </p:cNvPr>
          <p:cNvSpPr txBox="1"/>
          <p:nvPr/>
        </p:nvSpPr>
        <p:spPr>
          <a:xfrm>
            <a:off x="3341257" y="4499401"/>
            <a:ext cx="2830689" cy="461665"/>
          </a:xfrm>
          <a:prstGeom prst="rect">
            <a:avLst/>
          </a:prstGeom>
          <a:noFill/>
        </p:spPr>
        <p:txBody>
          <a:bodyPr wrap="square" rtlCol="0">
            <a:spAutoFit/>
          </a:bodyPr>
          <a:lstStyle/>
          <a:p>
            <a:pPr algn="ctr"/>
            <a:r>
              <a:rPr lang="en-GB" sz="2400" dirty="0">
                <a:solidFill>
                  <a:schemeClr val="accent5">
                    <a:lumMod val="50000"/>
                  </a:schemeClr>
                </a:solidFill>
              </a:rPr>
              <a:t>got up</a:t>
            </a:r>
          </a:p>
        </p:txBody>
      </p:sp>
      <p:sp>
        <p:nvSpPr>
          <p:cNvPr id="43" name="Speech Bubble: Rectangle with Corners Rounded 42">
            <a:extLst>
              <a:ext uri="{FF2B5EF4-FFF2-40B4-BE49-F238E27FC236}">
                <a16:creationId xmlns:a16="http://schemas.microsoft.com/office/drawing/2014/main" id="{C49FBCAD-7B28-4153-9238-3093D1E489A5}"/>
              </a:ext>
            </a:extLst>
          </p:cNvPr>
          <p:cNvSpPr/>
          <p:nvPr/>
        </p:nvSpPr>
        <p:spPr>
          <a:xfrm>
            <a:off x="8805797" y="673305"/>
            <a:ext cx="2080812" cy="716647"/>
          </a:xfrm>
          <a:prstGeom prst="wedgeRoundRectCallout">
            <a:avLst>
              <a:gd name="adj1" fmla="val 57385"/>
              <a:gd name="adj2" fmla="val 2681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Durst </a:t>
            </a:r>
            <a:r>
              <a:rPr lang="en-GB" sz="2000" dirty="0" err="1"/>
              <a:t>haben</a:t>
            </a:r>
            <a:r>
              <a:rPr lang="en-GB" sz="2000" dirty="0"/>
              <a:t> – </a:t>
            </a:r>
            <a:br>
              <a:rPr lang="en-GB" sz="2000" dirty="0"/>
            </a:br>
            <a:r>
              <a:rPr lang="en-GB" sz="2000" dirty="0"/>
              <a:t>to be thirsty</a:t>
            </a:r>
          </a:p>
        </p:txBody>
      </p:sp>
      <p:sp>
        <p:nvSpPr>
          <p:cNvPr id="17" name="TextBox 16">
            <a:extLst>
              <a:ext uri="{FF2B5EF4-FFF2-40B4-BE49-F238E27FC236}">
                <a16:creationId xmlns:a16="http://schemas.microsoft.com/office/drawing/2014/main" id="{C6D5108A-86CD-4032-B91D-6C1C026AABAB}"/>
              </a:ext>
            </a:extLst>
          </p:cNvPr>
          <p:cNvSpPr txBox="1"/>
          <p:nvPr/>
        </p:nvSpPr>
        <p:spPr>
          <a:xfrm>
            <a:off x="1000383" y="5530196"/>
            <a:ext cx="1027135" cy="830997"/>
          </a:xfrm>
          <a:prstGeom prst="rect">
            <a:avLst/>
          </a:prstGeom>
          <a:noFill/>
        </p:spPr>
        <p:txBody>
          <a:bodyPr wrap="square" rtlCol="0">
            <a:spAutoFit/>
          </a:bodyPr>
          <a:lstStyle/>
          <a:p>
            <a:pPr algn="l"/>
            <a:r>
              <a:rPr lang="en-GB" sz="2400" b="1" dirty="0">
                <a:solidFill>
                  <a:schemeClr val="accent5">
                    <a:lumMod val="50000"/>
                  </a:schemeClr>
                </a:solidFill>
              </a:rPr>
              <a:t>4, C, </a:t>
            </a:r>
            <a:r>
              <a:rPr lang="en-GB" sz="2400" b="1" dirty="0">
                <a:solidFill>
                  <a:srgbClr val="FF0000"/>
                </a:solidFill>
              </a:rPr>
              <a:t>rot</a:t>
            </a:r>
          </a:p>
        </p:txBody>
      </p:sp>
      <p:sp>
        <p:nvSpPr>
          <p:cNvPr id="44" name="TextBox 43">
            <a:extLst>
              <a:ext uri="{FF2B5EF4-FFF2-40B4-BE49-F238E27FC236}">
                <a16:creationId xmlns:a16="http://schemas.microsoft.com/office/drawing/2014/main" id="{D19D8AA6-68CA-4751-B8A1-4474149781C3}"/>
              </a:ext>
            </a:extLst>
          </p:cNvPr>
          <p:cNvSpPr txBox="1"/>
          <p:nvPr/>
        </p:nvSpPr>
        <p:spPr>
          <a:xfrm>
            <a:off x="2991118" y="5522697"/>
            <a:ext cx="1027135" cy="830997"/>
          </a:xfrm>
          <a:prstGeom prst="rect">
            <a:avLst/>
          </a:prstGeom>
          <a:noFill/>
        </p:spPr>
        <p:txBody>
          <a:bodyPr wrap="square" rtlCol="0">
            <a:spAutoFit/>
          </a:bodyPr>
          <a:lstStyle/>
          <a:p>
            <a:pPr algn="l"/>
            <a:r>
              <a:rPr lang="en-GB" sz="2400" b="1" dirty="0">
                <a:solidFill>
                  <a:schemeClr val="accent5">
                    <a:lumMod val="50000"/>
                  </a:schemeClr>
                </a:solidFill>
              </a:rPr>
              <a:t>5, D, </a:t>
            </a:r>
            <a:r>
              <a:rPr lang="en-GB" sz="2400" b="1" dirty="0" err="1">
                <a:solidFill>
                  <a:srgbClr val="0070C0"/>
                </a:solidFill>
              </a:rPr>
              <a:t>blau</a:t>
            </a:r>
            <a:endParaRPr lang="en-GB" sz="2400" b="1" dirty="0">
              <a:solidFill>
                <a:srgbClr val="0070C0"/>
              </a:solidFill>
            </a:endParaRPr>
          </a:p>
        </p:txBody>
      </p:sp>
      <p:sp>
        <p:nvSpPr>
          <p:cNvPr id="45" name="TextBox 44">
            <a:extLst>
              <a:ext uri="{FF2B5EF4-FFF2-40B4-BE49-F238E27FC236}">
                <a16:creationId xmlns:a16="http://schemas.microsoft.com/office/drawing/2014/main" id="{914BF92E-2A1D-4578-BF67-445565155178}"/>
              </a:ext>
            </a:extLst>
          </p:cNvPr>
          <p:cNvSpPr txBox="1"/>
          <p:nvPr/>
        </p:nvSpPr>
        <p:spPr>
          <a:xfrm>
            <a:off x="4931145" y="5536950"/>
            <a:ext cx="1027135" cy="830997"/>
          </a:xfrm>
          <a:prstGeom prst="rect">
            <a:avLst/>
          </a:prstGeom>
          <a:noFill/>
        </p:spPr>
        <p:txBody>
          <a:bodyPr wrap="square" rtlCol="0">
            <a:spAutoFit/>
          </a:bodyPr>
          <a:lstStyle/>
          <a:p>
            <a:pPr algn="l"/>
            <a:r>
              <a:rPr lang="en-GB" sz="2400" b="1" dirty="0">
                <a:solidFill>
                  <a:schemeClr val="accent5">
                    <a:lumMod val="50000"/>
                  </a:schemeClr>
                </a:solidFill>
              </a:rPr>
              <a:t>6, A, </a:t>
            </a:r>
            <a:r>
              <a:rPr lang="en-GB" sz="2400" b="1" dirty="0" err="1">
                <a:solidFill>
                  <a:srgbClr val="FFFF00"/>
                </a:solidFill>
              </a:rPr>
              <a:t>gelb</a:t>
            </a:r>
            <a:endParaRPr lang="en-GB" sz="2400" b="1" dirty="0">
              <a:solidFill>
                <a:srgbClr val="FFFF00"/>
              </a:solidFill>
            </a:endParaRPr>
          </a:p>
        </p:txBody>
      </p:sp>
      <p:sp>
        <p:nvSpPr>
          <p:cNvPr id="46" name="TextBox 45">
            <a:extLst>
              <a:ext uri="{FF2B5EF4-FFF2-40B4-BE49-F238E27FC236}">
                <a16:creationId xmlns:a16="http://schemas.microsoft.com/office/drawing/2014/main" id="{AE5C0563-774A-4DB7-9EC6-40AA7BDA244D}"/>
              </a:ext>
            </a:extLst>
          </p:cNvPr>
          <p:cNvSpPr txBox="1"/>
          <p:nvPr/>
        </p:nvSpPr>
        <p:spPr>
          <a:xfrm>
            <a:off x="6890886" y="5530593"/>
            <a:ext cx="1027135" cy="830997"/>
          </a:xfrm>
          <a:prstGeom prst="rect">
            <a:avLst/>
          </a:prstGeom>
          <a:solidFill>
            <a:srgbClr val="115076"/>
          </a:solidFill>
        </p:spPr>
        <p:txBody>
          <a:bodyPr wrap="square" rtlCol="0">
            <a:spAutoFit/>
          </a:bodyPr>
          <a:lstStyle/>
          <a:p>
            <a:pPr algn="l"/>
            <a:r>
              <a:rPr lang="en-GB" sz="2400" b="1" dirty="0">
                <a:solidFill>
                  <a:schemeClr val="bg1"/>
                </a:solidFill>
              </a:rPr>
              <a:t>1, F, </a:t>
            </a:r>
            <a:r>
              <a:rPr lang="en-GB" sz="2400" b="1" dirty="0" err="1">
                <a:solidFill>
                  <a:schemeClr val="bg1"/>
                </a:solidFill>
              </a:rPr>
              <a:t>weiß</a:t>
            </a:r>
            <a:endParaRPr lang="en-GB" sz="2400" b="1" dirty="0">
              <a:solidFill>
                <a:schemeClr val="bg1"/>
              </a:solidFill>
            </a:endParaRPr>
          </a:p>
        </p:txBody>
      </p:sp>
      <p:sp>
        <p:nvSpPr>
          <p:cNvPr id="47" name="TextBox 46">
            <a:extLst>
              <a:ext uri="{FF2B5EF4-FFF2-40B4-BE49-F238E27FC236}">
                <a16:creationId xmlns:a16="http://schemas.microsoft.com/office/drawing/2014/main" id="{AF919B76-C6A7-4B93-BB0C-0F52EE0E2852}"/>
              </a:ext>
            </a:extLst>
          </p:cNvPr>
          <p:cNvSpPr txBox="1"/>
          <p:nvPr/>
        </p:nvSpPr>
        <p:spPr>
          <a:xfrm>
            <a:off x="8841741" y="5521333"/>
            <a:ext cx="1027135" cy="830997"/>
          </a:xfrm>
          <a:prstGeom prst="rect">
            <a:avLst/>
          </a:prstGeom>
          <a:noFill/>
        </p:spPr>
        <p:txBody>
          <a:bodyPr wrap="square" rtlCol="0">
            <a:spAutoFit/>
          </a:bodyPr>
          <a:lstStyle/>
          <a:p>
            <a:pPr algn="l"/>
            <a:r>
              <a:rPr lang="en-GB" sz="2400" b="1" dirty="0">
                <a:solidFill>
                  <a:schemeClr val="accent5">
                    <a:lumMod val="50000"/>
                  </a:schemeClr>
                </a:solidFill>
              </a:rPr>
              <a:t>2, B, </a:t>
            </a:r>
            <a:r>
              <a:rPr lang="en-GB" sz="2400" b="1" dirty="0" err="1">
                <a:solidFill>
                  <a:srgbClr val="00B050"/>
                </a:solidFill>
              </a:rPr>
              <a:t>grün</a:t>
            </a:r>
            <a:endParaRPr lang="en-GB" sz="2400" b="1" dirty="0">
              <a:solidFill>
                <a:srgbClr val="00B050"/>
              </a:solidFill>
            </a:endParaRPr>
          </a:p>
        </p:txBody>
      </p:sp>
      <p:sp>
        <p:nvSpPr>
          <p:cNvPr id="48" name="TextBox 47">
            <a:extLst>
              <a:ext uri="{FF2B5EF4-FFF2-40B4-BE49-F238E27FC236}">
                <a16:creationId xmlns:a16="http://schemas.microsoft.com/office/drawing/2014/main" id="{EA6725D6-D714-4A00-9670-3DECED8E77C2}"/>
              </a:ext>
            </a:extLst>
          </p:cNvPr>
          <p:cNvSpPr txBox="1"/>
          <p:nvPr/>
        </p:nvSpPr>
        <p:spPr>
          <a:xfrm>
            <a:off x="10860236" y="5518626"/>
            <a:ext cx="1331764" cy="830997"/>
          </a:xfrm>
          <a:prstGeom prst="rect">
            <a:avLst/>
          </a:prstGeom>
          <a:noFill/>
        </p:spPr>
        <p:txBody>
          <a:bodyPr wrap="square" rtlCol="0">
            <a:spAutoFit/>
          </a:bodyPr>
          <a:lstStyle/>
          <a:p>
            <a:pPr algn="l"/>
            <a:r>
              <a:rPr lang="en-GB" sz="2400" b="1" dirty="0">
                <a:solidFill>
                  <a:schemeClr val="accent5">
                    <a:lumMod val="50000"/>
                  </a:schemeClr>
                </a:solidFill>
              </a:rPr>
              <a:t>3, E, </a:t>
            </a:r>
            <a:r>
              <a:rPr lang="en-GB" sz="2400" b="1" dirty="0" err="1">
                <a:solidFill>
                  <a:schemeClr val="accent4">
                    <a:lumMod val="50000"/>
                  </a:schemeClr>
                </a:solidFill>
              </a:rPr>
              <a:t>braun</a:t>
            </a:r>
            <a:endParaRPr lang="en-GB" sz="2400" b="1" dirty="0">
              <a:solidFill>
                <a:schemeClr val="accent4">
                  <a:lumMod val="50000"/>
                </a:schemeClr>
              </a:solidFill>
            </a:endParaRPr>
          </a:p>
        </p:txBody>
      </p:sp>
    </p:spTree>
    <p:extLst>
      <p:ext uri="{BB962C8B-B14F-4D97-AF65-F5344CB8AC3E}">
        <p14:creationId xmlns:p14="http://schemas.microsoft.com/office/powerpoint/2010/main" val="285214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4" grpId="0"/>
      <p:bldP spid="45" grpId="0"/>
      <p:bldP spid="46" grpId="0" animBg="1"/>
      <p:bldP spid="47"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0859" y="233250"/>
            <a:ext cx="10515600" cy="1325563"/>
          </a:xfrm>
        </p:spPr>
        <p:txBody>
          <a:bodyPr>
            <a:normAutofit fontScale="90000"/>
          </a:bodyPr>
          <a:lstStyle/>
          <a:p>
            <a:r>
              <a:rPr lang="en-GB" sz="26700" b="1" dirty="0">
                <a:solidFill>
                  <a:srgbClr val="FFCC00"/>
                </a:solidFill>
              </a:rPr>
              <a:t>y</a:t>
            </a:r>
            <a:endParaRPr lang="en-GB" dirty="0"/>
          </a:p>
        </p:txBody>
      </p:sp>
      <p:sp>
        <p:nvSpPr>
          <p:cNvPr id="2" name="Rectangle 1"/>
          <p:cNvSpPr/>
          <p:nvPr/>
        </p:nvSpPr>
        <p:spPr>
          <a:xfrm>
            <a:off x="3385964" y="4313746"/>
            <a:ext cx="542007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0" dirty="0">
                <a:solidFill>
                  <a:srgbClr val="002060"/>
                </a:solidFill>
                <a:latin typeface="Century Gothic" panose="020B0502020202020204" pitchFamily="34" charset="0"/>
              </a:rPr>
              <a:t>t</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y</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pisch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689B9D66-E84C-4823-889D-6CB786F524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0709" y="1739900"/>
            <a:ext cx="3179792" cy="1589896"/>
          </a:xfrm>
          <a:prstGeom prst="rect">
            <a:avLst/>
          </a:prstGeom>
        </p:spPr>
      </p:pic>
      <p:pic>
        <p:nvPicPr>
          <p:cNvPr id="7" name="Picture 6" descr="Logo, company name&#10;&#10;Description automatically generated">
            <a:extLst>
              <a:ext uri="{FF2B5EF4-FFF2-40B4-BE49-F238E27FC236}">
                <a16:creationId xmlns:a16="http://schemas.microsoft.com/office/drawing/2014/main" id="{51FDE003-293C-45A8-A457-5F4BBB1BAB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898914" y="2241490"/>
            <a:ext cx="2114785" cy="1710083"/>
          </a:xfrm>
          <a:prstGeom prst="rect">
            <a:avLst/>
          </a:prstGeom>
        </p:spPr>
      </p:pic>
      <p:sp>
        <p:nvSpPr>
          <p:cNvPr id="8" name="Speech Bubble: Rectangle with Corners Rounded 7">
            <a:extLst>
              <a:ext uri="{FF2B5EF4-FFF2-40B4-BE49-F238E27FC236}">
                <a16:creationId xmlns:a16="http://schemas.microsoft.com/office/drawing/2014/main" id="{C4EA0166-1EC2-4364-A4FF-B274A0A8A790}"/>
              </a:ext>
            </a:extLst>
          </p:cNvPr>
          <p:cNvSpPr/>
          <p:nvPr/>
        </p:nvSpPr>
        <p:spPr>
          <a:xfrm>
            <a:off x="8974667" y="389467"/>
            <a:ext cx="2568459" cy="783114"/>
          </a:xfrm>
          <a:prstGeom prst="wedgeRoundRectCallout">
            <a:avLst>
              <a:gd name="adj1" fmla="val 64779"/>
              <a:gd name="adj2" fmla="val 3567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Sounds the same as long or short [ü]</a:t>
            </a:r>
          </a:p>
        </p:txBody>
      </p:sp>
    </p:spTree>
    <p:extLst>
      <p:ext uri="{BB962C8B-B14F-4D97-AF65-F5344CB8AC3E}">
        <p14:creationId xmlns:p14="http://schemas.microsoft.com/office/powerpoint/2010/main" val="171783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Y_final.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4" name="typisch.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ypisch.wav"/>
                                        </p:tgtEl>
                                      </p:cMediaNode>
                                    </p:audio>
                                  </p:sub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BA12E7E-FACE-BC4A-8219-02618DD85860}"/>
              </a:ext>
            </a:extLst>
          </p:cNvPr>
          <p:cNvSpPr/>
          <p:nvPr/>
        </p:nvSpPr>
        <p:spPr>
          <a:xfrm>
            <a:off x="8456521" y="2558037"/>
            <a:ext cx="2154445" cy="2188028"/>
          </a:xfrm>
          <a:prstGeom prst="rect">
            <a:avLst/>
          </a:prstGeom>
          <a:solidFill>
            <a:srgbClr val="FFFBF7"/>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A061E8A4-B156-BA48-9EA1-341CBA0EC9A8}"/>
              </a:ext>
            </a:extLst>
          </p:cNvPr>
          <p:cNvSpPr txBox="1"/>
          <p:nvPr/>
        </p:nvSpPr>
        <p:spPr>
          <a:xfrm>
            <a:off x="1211473" y="2092504"/>
            <a:ext cx="32678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18" name="TextBox 17">
            <a:extLst>
              <a:ext uri="{FF2B5EF4-FFF2-40B4-BE49-F238E27FC236}">
                <a16:creationId xmlns:a16="http://schemas.microsoft.com/office/drawing/2014/main" id="{B6DF3D07-6969-6E46-8280-FADB0DADFB07}"/>
              </a:ext>
            </a:extLst>
          </p:cNvPr>
          <p:cNvSpPr txBox="1"/>
          <p:nvPr/>
        </p:nvSpPr>
        <p:spPr>
          <a:xfrm>
            <a:off x="7976265" y="2069501"/>
            <a:ext cx="31149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24" name="Speech Bubble: Rectangle with Corners Rounded 76">
            <a:extLst>
              <a:ext uri="{FF2B5EF4-FFF2-40B4-BE49-F238E27FC236}">
                <a16:creationId xmlns:a16="http://schemas.microsoft.com/office/drawing/2014/main" id="{223A44C2-8C70-ED40-ACFE-2C144552C09D}"/>
              </a:ext>
            </a:extLst>
          </p:cNvPr>
          <p:cNvSpPr/>
          <p:nvPr/>
        </p:nvSpPr>
        <p:spPr>
          <a:xfrm>
            <a:off x="744791" y="5110330"/>
            <a:ext cx="4521661" cy="926369"/>
          </a:xfrm>
          <a:prstGeom prst="wedgeRoundRectCallout">
            <a:avLst>
              <a:gd name="adj1" fmla="val 30769"/>
              <a:gd name="adj2" fmla="val -12666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Um </a:t>
            </a:r>
            <a:r>
              <a:rPr lang="en-GB" sz="2800" b="1" dirty="0" err="1">
                <a:solidFill>
                  <a:prstClr val="white"/>
                </a:solidFill>
                <a:latin typeface="Century Gothic" panose="020F0302020204030204"/>
              </a:rPr>
              <a:t>halb</a:t>
            </a:r>
            <a:r>
              <a:rPr lang="en-GB" sz="2800" b="1" dirty="0">
                <a:solidFill>
                  <a:prstClr val="white"/>
                </a:solidFill>
                <a:latin typeface="Century Gothic" panose="020F0302020204030204"/>
              </a:rPr>
              <a:t> </a:t>
            </a:r>
            <a:r>
              <a:rPr lang="en-GB" sz="2800" b="1" dirty="0" err="1">
                <a:solidFill>
                  <a:prstClr val="white"/>
                </a:solidFill>
                <a:latin typeface="Century Gothic" panose="020F0302020204030204"/>
              </a:rPr>
              <a:t>sieben</a:t>
            </a:r>
            <a:r>
              <a:rPr lang="en-GB" sz="2800" b="1" dirty="0">
                <a:solidFill>
                  <a:prstClr val="white"/>
                </a:solidFill>
                <a:latin typeface="Century Gothic" panose="020F0302020204030204"/>
              </a:rPr>
              <a:t> hat Oma </a:t>
            </a:r>
            <a:r>
              <a:rPr lang="en-GB" sz="2800" b="1" dirty="0" err="1">
                <a:solidFill>
                  <a:prstClr val="white"/>
                </a:solidFill>
                <a:latin typeface="Century Gothic" panose="020F0302020204030204"/>
              </a:rPr>
              <a:t>Obst</a:t>
            </a:r>
            <a:r>
              <a:rPr lang="en-GB" sz="2800" b="1" dirty="0">
                <a:solidFill>
                  <a:prstClr val="white"/>
                </a:solidFill>
                <a:latin typeface="Century Gothic" panose="020F0302020204030204"/>
              </a:rPr>
              <a:t> </a:t>
            </a:r>
            <a:r>
              <a:rPr lang="en-GB" sz="2800" b="1" dirty="0" err="1">
                <a:solidFill>
                  <a:prstClr val="white"/>
                </a:solidFill>
                <a:latin typeface="Century Gothic" panose="020F0302020204030204"/>
              </a:rPr>
              <a:t>gegessen</a:t>
            </a:r>
            <a:r>
              <a:rPr lang="en-GB" sz="2800" b="1" dirty="0">
                <a:solidFill>
                  <a:prstClr val="white"/>
                </a:solidFill>
                <a:latin typeface="Century Gothic" panose="020F0302020204030204"/>
              </a:rPr>
              <a:t>.</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59C5A7BA-2A1F-5840-BB26-CAC5D2A17939}"/>
              </a:ext>
            </a:extLst>
          </p:cNvPr>
          <p:cNvSpPr/>
          <p:nvPr/>
        </p:nvSpPr>
        <p:spPr>
          <a:xfrm>
            <a:off x="1675384" y="2554169"/>
            <a:ext cx="2094609" cy="2188028"/>
          </a:xfrm>
          <a:prstGeom prst="rect">
            <a:avLst/>
          </a:prstGeom>
          <a:solidFill>
            <a:srgbClr val="FFFBF7"/>
          </a:solid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31" name="Rounded Rectangle 11">
            <a:extLst>
              <a:ext uri="{FF2B5EF4-FFF2-40B4-BE49-F238E27FC236}">
                <a16:creationId xmlns:a16="http://schemas.microsoft.com/office/drawing/2014/main" id="{E1718188-801C-4D51-AF30-7F477BB296FB}"/>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Picture 31" descr="background rectangle">
            <a:extLst>
              <a:ext uri="{FF2B5EF4-FFF2-40B4-BE49-F238E27FC236}">
                <a16:creationId xmlns:a16="http://schemas.microsoft.com/office/drawing/2014/main" id="{D8116A0C-27D4-4D93-9CDC-B21F2530B954}"/>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6745575" cy="869950"/>
          </a:xfrm>
          <a:prstGeom prst="rect">
            <a:avLst/>
          </a:prstGeom>
        </p:spPr>
      </p:pic>
      <p:sp>
        <p:nvSpPr>
          <p:cNvPr id="4" name="Title 3"/>
          <p:cNvSpPr>
            <a:spLocks noGrp="1"/>
          </p:cNvSpPr>
          <p:nvPr>
            <p:ph type="title"/>
          </p:nvPr>
        </p:nvSpPr>
        <p:spPr>
          <a:xfrm>
            <a:off x="76057" y="331071"/>
            <a:ext cx="6174842" cy="707849"/>
          </a:xfrm>
        </p:spPr>
        <p:txBody>
          <a:bodyPr>
            <a:normAutofit/>
          </a:bodyPr>
          <a:lstStyle/>
          <a:p>
            <a:r>
              <a:rPr lang="en-GB" sz="3600" b="1" dirty="0">
                <a:solidFill>
                  <a:schemeClr val="bg1"/>
                </a:solidFill>
              </a:rPr>
              <a:t>Was </a:t>
            </a:r>
            <a:r>
              <a:rPr lang="en-GB" sz="3600" b="1" dirty="0" err="1">
                <a:solidFill>
                  <a:schemeClr val="bg1"/>
                </a:solidFill>
              </a:rPr>
              <a:t>haben</a:t>
            </a:r>
            <a:r>
              <a:rPr lang="en-GB" sz="3600" b="1" dirty="0">
                <a:solidFill>
                  <a:schemeClr val="bg1"/>
                </a:solidFill>
              </a:rPr>
              <a:t> </a:t>
            </a:r>
            <a:r>
              <a:rPr lang="en-GB" sz="3600" b="1" dirty="0" err="1">
                <a:solidFill>
                  <a:schemeClr val="bg1"/>
                </a:solidFill>
              </a:rPr>
              <a:t>sie</a:t>
            </a:r>
            <a:r>
              <a:rPr lang="en-GB" sz="3600" b="1" dirty="0">
                <a:solidFill>
                  <a:schemeClr val="bg1"/>
                </a:solidFill>
              </a:rPr>
              <a:t> </a:t>
            </a:r>
            <a:r>
              <a:rPr lang="en-GB" sz="3600" b="1" dirty="0" err="1">
                <a:solidFill>
                  <a:schemeClr val="bg1"/>
                </a:solidFill>
              </a:rPr>
              <a:t>gemacht</a:t>
            </a:r>
            <a:r>
              <a:rPr lang="en-GB" sz="3600" b="1" dirty="0">
                <a:solidFill>
                  <a:schemeClr val="bg1"/>
                </a:solidFill>
              </a:rPr>
              <a:t>?</a:t>
            </a:r>
          </a:p>
        </p:txBody>
      </p:sp>
      <p:sp>
        <p:nvSpPr>
          <p:cNvPr id="80" name="Speech Bubble: Rectangle with Corners Rounded 76">
            <a:extLst>
              <a:ext uri="{FF2B5EF4-FFF2-40B4-BE49-F238E27FC236}">
                <a16:creationId xmlns:a16="http://schemas.microsoft.com/office/drawing/2014/main" id="{68C7CAAB-74F6-40D5-BE62-ABC1F1F4F301}"/>
              </a:ext>
            </a:extLst>
          </p:cNvPr>
          <p:cNvSpPr/>
          <p:nvPr/>
        </p:nvSpPr>
        <p:spPr>
          <a:xfrm>
            <a:off x="7014920" y="5111047"/>
            <a:ext cx="4521661" cy="869950"/>
          </a:xfrm>
          <a:prstGeom prst="wedgeRoundRectCallout">
            <a:avLst>
              <a:gd name="adj1" fmla="val -37178"/>
              <a:gd name="adj2" fmla="val -130988"/>
              <a:gd name="adj3" fmla="val 16667"/>
            </a:avLst>
          </a:prstGeom>
          <a:solidFill>
            <a:schemeClr val="accent4">
              <a:lumMod val="40000"/>
              <a:lumOff val="6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Um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halb</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acht</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hat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Opa</a:t>
            </a:r>
            <a:r>
              <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1E3764"/>
                </a:solidFill>
                <a:effectLst/>
                <a:uLnTx/>
                <a:uFillTx/>
                <a:latin typeface="Century Gothic" panose="020F0302020204030204"/>
                <a:ea typeface="+mn-ea"/>
                <a:cs typeface="+mn-cs"/>
              </a:rPr>
              <a:t>Obst</a:t>
            </a:r>
            <a:r>
              <a:rPr kumimoji="0" lang="en-GB" sz="2800" b="1" i="0" u="none" strike="noStrike" kern="1200" cap="none" spc="0" normalizeH="0" noProof="0" dirty="0">
                <a:ln>
                  <a:noFill/>
                </a:ln>
                <a:solidFill>
                  <a:srgbClr val="1E3764"/>
                </a:solidFill>
                <a:effectLst/>
                <a:uLnTx/>
                <a:uFillTx/>
                <a:latin typeface="Century Gothic" panose="020F0302020204030204"/>
                <a:ea typeface="+mn-ea"/>
                <a:cs typeface="+mn-cs"/>
              </a:rPr>
              <a:t> </a:t>
            </a:r>
            <a:r>
              <a:rPr kumimoji="0" lang="en-GB" sz="2800" b="1" i="0" u="none" strike="noStrike" kern="1200" cap="none" spc="0" normalizeH="0" noProof="0" dirty="0" err="1">
                <a:ln>
                  <a:noFill/>
                </a:ln>
                <a:solidFill>
                  <a:srgbClr val="1E3764"/>
                </a:solidFill>
                <a:effectLst/>
                <a:uLnTx/>
                <a:uFillTx/>
                <a:latin typeface="Century Gothic" panose="020F0302020204030204"/>
                <a:ea typeface="+mn-ea"/>
                <a:cs typeface="+mn-cs"/>
              </a:rPr>
              <a:t>gegessen</a:t>
            </a:r>
            <a:r>
              <a:rPr kumimoji="0" lang="en-GB" sz="2800" b="1" i="0" u="none" strike="noStrike" kern="1200" cap="none" spc="0" normalizeH="0" noProof="0" dirty="0">
                <a:ln>
                  <a:noFill/>
                </a:ln>
                <a:solidFill>
                  <a:srgbClr val="1E3764"/>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5127" name="TextBox 5126">
            <a:extLst>
              <a:ext uri="{FF2B5EF4-FFF2-40B4-BE49-F238E27FC236}">
                <a16:creationId xmlns:a16="http://schemas.microsoft.com/office/drawing/2014/main" id="{BC6B0FB3-6081-41A9-8F6E-A17D433710E5}"/>
              </a:ext>
            </a:extLst>
          </p:cNvPr>
          <p:cNvSpPr txBox="1"/>
          <p:nvPr/>
        </p:nvSpPr>
        <p:spPr>
          <a:xfrm>
            <a:off x="0" y="1163991"/>
            <a:ext cx="118812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Oma hat</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heute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den Tag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alleine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verbracht</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Opa</a:t>
            </a:r>
            <a:r>
              <a:rPr lang="en-GB" sz="2000" dirty="0">
                <a:solidFill>
                  <a:srgbClr val="115076"/>
                </a:solidFill>
                <a:latin typeface="Century Gothic" panose="020F0302020204030204"/>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auch</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AA20B8B8-78F8-4E96-B0CC-34DB5B4B5D56}"/>
              </a:ext>
            </a:extLst>
          </p:cNvPr>
          <p:cNvSpPr txBox="1"/>
          <p:nvPr/>
        </p:nvSpPr>
        <p:spPr>
          <a:xfrm>
            <a:off x="-1" y="1479962"/>
            <a:ext cx="118812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By chance, they did a few of the </a:t>
            </a:r>
            <a:r>
              <a:rPr kumimoji="0" lang="en-GB" sz="2000" b="1" i="0" u="sng" strike="noStrike" kern="1200" cap="none" spc="0" normalizeH="0" baseline="0" noProof="0" dirty="0">
                <a:ln>
                  <a:noFill/>
                </a:ln>
                <a:solidFill>
                  <a:srgbClr val="115076"/>
                </a:solidFill>
                <a:effectLst/>
                <a:uLnTx/>
                <a:uFillTx/>
                <a:latin typeface="Century Gothic" panose="020F0302020204030204"/>
                <a:ea typeface="+mn-ea"/>
                <a:cs typeface="+mn-cs"/>
              </a:rPr>
              <a:t>same things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the </a:t>
            </a:r>
            <a:r>
              <a:rPr kumimoji="0" lang="en-GB" sz="2000" b="1" i="0" u="sng" strike="noStrike" kern="1200" cap="none" spc="0" normalizeH="0" baseline="0" noProof="0" dirty="0">
                <a:ln>
                  <a:noFill/>
                </a:ln>
                <a:solidFill>
                  <a:srgbClr val="115076"/>
                </a:solidFill>
                <a:effectLst/>
                <a:uLnTx/>
                <a:uFillTx/>
                <a:latin typeface="Century Gothic" panose="020F0302020204030204"/>
                <a:ea typeface="+mn-ea"/>
                <a:cs typeface="+mn-cs"/>
              </a:rPr>
              <a:t>same time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865A0DBE-6C1D-4793-8E0B-A25AC4A51815}"/>
              </a:ext>
            </a:extLst>
          </p:cNvPr>
          <p:cNvSpPr txBox="1"/>
          <p:nvPr/>
        </p:nvSpPr>
        <p:spPr>
          <a:xfrm>
            <a:off x="-2" y="1771014"/>
            <a:ext cx="118812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Compare Oma and </a:t>
            </a:r>
            <a:r>
              <a:rPr lang="en-GB" sz="2000" dirty="0" err="1">
                <a:solidFill>
                  <a:srgbClr val="115076"/>
                </a:solidFill>
                <a:latin typeface="Century Gothic" panose="020F0302020204030204"/>
              </a:rPr>
              <a:t>Opa’s</a:t>
            </a:r>
            <a:r>
              <a:rPr lang="en-GB" sz="2000" dirty="0">
                <a:solidFill>
                  <a:srgbClr val="115076"/>
                </a:solidFill>
                <a:latin typeface="Century Gothic" panose="020F0302020204030204"/>
              </a:rPr>
              <a:t> activities and timings to find the </a:t>
            </a:r>
            <a:r>
              <a:rPr lang="en-GB" sz="2000" b="1" dirty="0">
                <a:solidFill>
                  <a:srgbClr val="115076"/>
                </a:solidFill>
                <a:latin typeface="Century Gothic" panose="020F0302020204030204"/>
              </a:rPr>
              <a:t>THREE</a:t>
            </a:r>
            <a:r>
              <a:rPr lang="en-GB" sz="2000" dirty="0">
                <a:solidFill>
                  <a:srgbClr val="115076"/>
                </a:solidFill>
                <a:latin typeface="Century Gothic" panose="020F0302020204030204"/>
              </a:rPr>
              <a:t> overlap activities.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23" name="Picture 22" descr="A picture containing text&#10;&#10;Description automatically generated">
            <a:extLst>
              <a:ext uri="{FF2B5EF4-FFF2-40B4-BE49-F238E27FC236}">
                <a16:creationId xmlns:a16="http://schemas.microsoft.com/office/drawing/2014/main" id="{E0DB963E-04B5-4DCC-BA4B-CA78ED252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5235" y="2296569"/>
            <a:ext cx="1692276" cy="2852429"/>
          </a:xfrm>
          <a:prstGeom prst="rect">
            <a:avLst/>
          </a:prstGeom>
        </p:spPr>
      </p:pic>
      <p:pic>
        <p:nvPicPr>
          <p:cNvPr id="25" name="Picture 24" descr="A picture containing vector graphics&#10;&#10;Description automatically generated">
            <a:extLst>
              <a:ext uri="{FF2B5EF4-FFF2-40B4-BE49-F238E27FC236}">
                <a16:creationId xmlns:a16="http://schemas.microsoft.com/office/drawing/2014/main" id="{FCE8793B-EBF1-41D1-BFCF-F03A9BF1C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37" y="2429469"/>
            <a:ext cx="1545717" cy="2664627"/>
          </a:xfrm>
          <a:prstGeom prst="rect">
            <a:avLst/>
          </a:prstGeom>
        </p:spPr>
      </p:pic>
      <p:pic>
        <p:nvPicPr>
          <p:cNvPr id="10" name="Graphic 9" descr="Fruit bowl">
            <a:extLst>
              <a:ext uri="{FF2B5EF4-FFF2-40B4-BE49-F238E27FC236}">
                <a16:creationId xmlns:a16="http://schemas.microsoft.com/office/drawing/2014/main" id="{E6B225A1-E4B7-4051-9EB3-948C1CBF131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101754" y="3689449"/>
            <a:ext cx="914400" cy="914400"/>
          </a:xfrm>
          <a:prstGeom prst="rect">
            <a:avLst/>
          </a:prstGeom>
        </p:spPr>
      </p:pic>
      <p:pic>
        <p:nvPicPr>
          <p:cNvPr id="55" name="Graphic 54" descr="Fruit bowl">
            <a:extLst>
              <a:ext uri="{FF2B5EF4-FFF2-40B4-BE49-F238E27FC236}">
                <a16:creationId xmlns:a16="http://schemas.microsoft.com/office/drawing/2014/main" id="{35612653-AD53-49E9-8A43-158D229D05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249078" y="3689449"/>
            <a:ext cx="914400" cy="914400"/>
          </a:xfrm>
          <a:prstGeom prst="rect">
            <a:avLst/>
          </a:prstGeom>
        </p:spPr>
      </p:pic>
      <p:grpSp>
        <p:nvGrpSpPr>
          <p:cNvPr id="2" name="Group 1">
            <a:extLst>
              <a:ext uri="{FF2B5EF4-FFF2-40B4-BE49-F238E27FC236}">
                <a16:creationId xmlns:a16="http://schemas.microsoft.com/office/drawing/2014/main" id="{8A04EF47-2C63-4C6F-9775-DC13C40F4E2E}"/>
              </a:ext>
            </a:extLst>
          </p:cNvPr>
          <p:cNvGrpSpPr/>
          <p:nvPr/>
        </p:nvGrpSpPr>
        <p:grpSpPr>
          <a:xfrm>
            <a:off x="2220646" y="2636177"/>
            <a:ext cx="971264" cy="971264"/>
            <a:chOff x="4131098" y="3006862"/>
            <a:chExt cx="971264" cy="971264"/>
          </a:xfrm>
        </p:grpSpPr>
        <p:pic>
          <p:nvPicPr>
            <p:cNvPr id="28" name="Picture 27">
              <a:extLst>
                <a:ext uri="{FF2B5EF4-FFF2-40B4-BE49-F238E27FC236}">
                  <a16:creationId xmlns:a16="http://schemas.microsoft.com/office/drawing/2014/main" id="{99FF4000-9874-4D15-8880-E340B8D7AC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1098" y="3006862"/>
              <a:ext cx="971264" cy="971264"/>
            </a:xfrm>
            <a:prstGeom prst="rect">
              <a:avLst/>
            </a:prstGeom>
          </p:spPr>
        </p:pic>
        <p:sp>
          <p:nvSpPr>
            <p:cNvPr id="29" name="Arrow: Right 28">
              <a:extLst>
                <a:ext uri="{FF2B5EF4-FFF2-40B4-BE49-F238E27FC236}">
                  <a16:creationId xmlns:a16="http://schemas.microsoft.com/office/drawing/2014/main" id="{C8B4E57D-06ED-44B5-889F-EFF8930F0316}"/>
                </a:ext>
              </a:extLst>
            </p:cNvPr>
            <p:cNvSpPr/>
            <p:nvPr/>
          </p:nvSpPr>
          <p:spPr>
            <a:xfrm rot="5400000">
              <a:off x="4447191" y="3636041"/>
              <a:ext cx="33015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Right 32">
              <a:extLst>
                <a:ext uri="{FF2B5EF4-FFF2-40B4-BE49-F238E27FC236}">
                  <a16:creationId xmlns:a16="http://schemas.microsoft.com/office/drawing/2014/main" id="{F5A625D1-5AC2-486D-8DC7-9E4A8A002CE0}"/>
                </a:ext>
              </a:extLst>
            </p:cNvPr>
            <p:cNvSpPr/>
            <p:nvPr/>
          </p:nvSpPr>
          <p:spPr>
            <a:xfrm rot="6375212">
              <a:off x="4437684" y="3607367"/>
              <a:ext cx="273923" cy="4614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 2">
            <a:extLst>
              <a:ext uri="{FF2B5EF4-FFF2-40B4-BE49-F238E27FC236}">
                <a16:creationId xmlns:a16="http://schemas.microsoft.com/office/drawing/2014/main" id="{06B30EB0-09AF-46C9-A75C-08E79FEC259D}"/>
              </a:ext>
            </a:extLst>
          </p:cNvPr>
          <p:cNvGrpSpPr/>
          <p:nvPr/>
        </p:nvGrpSpPr>
        <p:grpSpPr>
          <a:xfrm>
            <a:off x="9101754" y="2669463"/>
            <a:ext cx="971264" cy="971264"/>
            <a:chOff x="5057743" y="2943368"/>
            <a:chExt cx="971264" cy="971264"/>
          </a:xfrm>
        </p:grpSpPr>
        <p:pic>
          <p:nvPicPr>
            <p:cNvPr id="36" name="Picture 35">
              <a:extLst>
                <a:ext uri="{FF2B5EF4-FFF2-40B4-BE49-F238E27FC236}">
                  <a16:creationId xmlns:a16="http://schemas.microsoft.com/office/drawing/2014/main" id="{148844A0-5654-4596-A8DA-89C7CFECED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7743" y="2943368"/>
              <a:ext cx="971264" cy="971264"/>
            </a:xfrm>
            <a:prstGeom prst="rect">
              <a:avLst/>
            </a:prstGeom>
          </p:spPr>
        </p:pic>
        <p:sp>
          <p:nvSpPr>
            <p:cNvPr id="37" name="Arrow: Right 36">
              <a:extLst>
                <a:ext uri="{FF2B5EF4-FFF2-40B4-BE49-F238E27FC236}">
                  <a16:creationId xmlns:a16="http://schemas.microsoft.com/office/drawing/2014/main" id="{5C084F10-9AE9-49F6-A846-82E38818FD3D}"/>
                </a:ext>
              </a:extLst>
            </p:cNvPr>
            <p:cNvSpPr/>
            <p:nvPr/>
          </p:nvSpPr>
          <p:spPr>
            <a:xfrm rot="5400000">
              <a:off x="5373836" y="3572547"/>
              <a:ext cx="33015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Right 37">
              <a:extLst>
                <a:ext uri="{FF2B5EF4-FFF2-40B4-BE49-F238E27FC236}">
                  <a16:creationId xmlns:a16="http://schemas.microsoft.com/office/drawing/2014/main" id="{0F8237ED-5634-463B-8845-A62061966458}"/>
                </a:ext>
              </a:extLst>
            </p:cNvPr>
            <p:cNvSpPr/>
            <p:nvPr/>
          </p:nvSpPr>
          <p:spPr>
            <a:xfrm rot="7889789">
              <a:off x="5325692" y="3492357"/>
              <a:ext cx="273923" cy="4614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1359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4" grpId="0" animBg="1"/>
      <p:bldP spid="8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50B6CA-B525-4EA7-ADEF-88BEE3548F91}"/>
              </a:ext>
            </a:extLst>
          </p:cNvPr>
          <p:cNvGrpSpPr/>
          <p:nvPr/>
        </p:nvGrpSpPr>
        <p:grpSpPr>
          <a:xfrm>
            <a:off x="2101412" y="1366597"/>
            <a:ext cx="7989175" cy="4687058"/>
            <a:chOff x="1110341" y="1757665"/>
            <a:chExt cx="7069404" cy="4376056"/>
          </a:xfrm>
          <a:solidFill>
            <a:srgbClr val="FFFBF7"/>
          </a:solidFill>
        </p:grpSpPr>
        <p:sp>
          <p:nvSpPr>
            <p:cNvPr id="10" name="Rectangle 9">
              <a:extLst>
                <a:ext uri="{FF2B5EF4-FFF2-40B4-BE49-F238E27FC236}">
                  <a16:creationId xmlns:a16="http://schemas.microsoft.com/office/drawing/2014/main" id="{8128B6E9-6092-D841-9731-3054C553647E}"/>
                </a:ext>
              </a:extLst>
            </p:cNvPr>
            <p:cNvSpPr/>
            <p:nvPr/>
          </p:nvSpPr>
          <p:spPr>
            <a:xfrm>
              <a:off x="1110341"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59C5A7BA-2A1F-5840-BB26-CAC5D2A17939}"/>
                </a:ext>
              </a:extLst>
            </p:cNvPr>
            <p:cNvSpPr/>
            <p:nvPr/>
          </p:nvSpPr>
          <p:spPr>
            <a:xfrm>
              <a:off x="1110342"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48392E5D-B8C9-5441-B911-4C56FF4BF507}"/>
                </a:ext>
              </a:extLst>
            </p:cNvPr>
            <p:cNvSpPr/>
            <p:nvPr/>
          </p:nvSpPr>
          <p:spPr>
            <a:xfrm>
              <a:off x="2880299"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B2B97B94-1C25-A74C-8BFB-79472E8ACC95}"/>
                </a:ext>
              </a:extLst>
            </p:cNvPr>
            <p:cNvSpPr/>
            <p:nvPr/>
          </p:nvSpPr>
          <p:spPr>
            <a:xfrm>
              <a:off x="2880299"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
              </a:r>
              <a:b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b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EDDB42FA-A30C-234D-86A5-174FC3ED08BC}"/>
                </a:ext>
              </a:extLst>
            </p:cNvPr>
            <p:cNvSpPr/>
            <p:nvPr/>
          </p:nvSpPr>
          <p:spPr>
            <a:xfrm>
              <a:off x="4643784"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4E5FFFE4-1532-7E41-A54D-D35BFBC4DC25}"/>
                </a:ext>
              </a:extLst>
            </p:cNvPr>
            <p:cNvSpPr/>
            <p:nvPr/>
          </p:nvSpPr>
          <p:spPr>
            <a:xfrm>
              <a:off x="4643783"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A3DA8DF-8B84-944D-8457-1F3D22E79DBE}"/>
                </a:ext>
              </a:extLst>
            </p:cNvPr>
            <p:cNvSpPr/>
            <p:nvPr/>
          </p:nvSpPr>
          <p:spPr>
            <a:xfrm>
              <a:off x="6407268"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03DD3C9B-FC72-7E4A-A1DF-00CA2D57AD72}"/>
                </a:ext>
              </a:extLst>
            </p:cNvPr>
            <p:cNvSpPr/>
            <p:nvPr/>
          </p:nvSpPr>
          <p:spPr>
            <a:xfrm>
              <a:off x="6416260"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grpSp>
      <p:pic>
        <p:nvPicPr>
          <p:cNvPr id="45" name="Picture 44" descr="background rectangle">
            <a:extLst>
              <a:ext uri="{FF2B5EF4-FFF2-40B4-BE49-F238E27FC236}">
                <a16:creationId xmlns:a16="http://schemas.microsoft.com/office/drawing/2014/main" id="{CF458E2A-463C-4FEE-8E89-AC88F8CCD2E3}"/>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83043" cy="869950"/>
          </a:xfrm>
          <a:prstGeom prst="rect">
            <a:avLst/>
          </a:prstGeom>
        </p:spPr>
      </p:pic>
      <p:sp>
        <p:nvSpPr>
          <p:cNvPr id="4" name="Title 3"/>
          <p:cNvSpPr>
            <a:spLocks noGrp="1"/>
          </p:cNvSpPr>
          <p:nvPr>
            <p:ph type="title"/>
          </p:nvPr>
        </p:nvSpPr>
        <p:spPr>
          <a:xfrm>
            <a:off x="0" y="317141"/>
            <a:ext cx="5759355" cy="707849"/>
          </a:xfrm>
        </p:spPr>
        <p:txBody>
          <a:bodyPr>
            <a:normAutofit/>
          </a:bodyPr>
          <a:lstStyle/>
          <a:p>
            <a:r>
              <a:rPr lang="en-GB" sz="3000" b="1" dirty="0">
                <a:solidFill>
                  <a:schemeClr val="bg1"/>
                </a:solidFill>
              </a:rPr>
              <a:t>Partner(in) A</a:t>
            </a:r>
          </a:p>
        </p:txBody>
      </p:sp>
      <p:sp>
        <p:nvSpPr>
          <p:cNvPr id="55" name="Rounded Rectangle 11">
            <a:extLst>
              <a:ext uri="{FF2B5EF4-FFF2-40B4-BE49-F238E27FC236}">
                <a16:creationId xmlns:a16="http://schemas.microsoft.com/office/drawing/2014/main" id="{68787558-FF28-4098-A9C1-CC2F4B5B6CB1}"/>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0" name="Picture 49" descr="A picture containing vector graphics&#10;&#10;Description automatically generated">
            <a:extLst>
              <a:ext uri="{FF2B5EF4-FFF2-40B4-BE49-F238E27FC236}">
                <a16:creationId xmlns:a16="http://schemas.microsoft.com/office/drawing/2014/main" id="{FF1F8878-E4A5-42D9-A3EF-C7E27EED40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907" y="1366597"/>
            <a:ext cx="1545717" cy="2664627"/>
          </a:xfrm>
          <a:prstGeom prst="rect">
            <a:avLst/>
          </a:prstGeom>
        </p:spPr>
      </p:pic>
      <p:pic>
        <p:nvPicPr>
          <p:cNvPr id="51" name="Graphic 50" descr="Tea">
            <a:extLst>
              <a:ext uri="{FF2B5EF4-FFF2-40B4-BE49-F238E27FC236}">
                <a16:creationId xmlns:a16="http://schemas.microsoft.com/office/drawing/2014/main" id="{D0954FBB-A6BA-4F91-B8E1-9C467C15D9E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658620" y="4707277"/>
            <a:ext cx="1025486" cy="1025486"/>
          </a:xfrm>
          <a:prstGeom prst="rect">
            <a:avLst/>
          </a:prstGeom>
        </p:spPr>
      </p:pic>
      <p:pic>
        <p:nvPicPr>
          <p:cNvPr id="3" name="Picture 2">
            <a:extLst>
              <a:ext uri="{FF2B5EF4-FFF2-40B4-BE49-F238E27FC236}">
                <a16:creationId xmlns:a16="http://schemas.microsoft.com/office/drawing/2014/main" id="{0F8AC265-4D25-433B-AFEB-A26B5E4F91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0323" y="1401322"/>
            <a:ext cx="1017572" cy="1017572"/>
          </a:xfrm>
          <a:prstGeom prst="rect">
            <a:avLst/>
          </a:prstGeom>
        </p:spPr>
      </p:pic>
      <p:pic>
        <p:nvPicPr>
          <p:cNvPr id="63" name="Graphic 62" descr="Easel">
            <a:extLst>
              <a:ext uri="{FF2B5EF4-FFF2-40B4-BE49-F238E27FC236}">
                <a16:creationId xmlns:a16="http://schemas.microsoft.com/office/drawing/2014/main" id="{892CE03D-9791-4455-BD1A-5EA996DF5E0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147414" y="2281225"/>
            <a:ext cx="732126" cy="732126"/>
          </a:xfrm>
          <a:prstGeom prst="rect">
            <a:avLst/>
          </a:prstGeom>
        </p:spPr>
      </p:pic>
      <p:pic>
        <p:nvPicPr>
          <p:cNvPr id="65" name="Graphic 64" descr="Paint brush">
            <a:extLst>
              <a:ext uri="{FF2B5EF4-FFF2-40B4-BE49-F238E27FC236}">
                <a16:creationId xmlns:a16="http://schemas.microsoft.com/office/drawing/2014/main" id="{D1C942BF-A1A7-40AA-95FA-DD6F72A2327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253424" y="2475953"/>
            <a:ext cx="732126" cy="732126"/>
          </a:xfrm>
          <a:prstGeom prst="rect">
            <a:avLst/>
          </a:prstGeom>
        </p:spPr>
      </p:pic>
      <p:pic>
        <p:nvPicPr>
          <p:cNvPr id="67" name="Graphic 66" descr="Palette">
            <a:extLst>
              <a:ext uri="{FF2B5EF4-FFF2-40B4-BE49-F238E27FC236}">
                <a16:creationId xmlns:a16="http://schemas.microsoft.com/office/drawing/2014/main" id="{0C1085C9-2B33-439A-BCAB-E99575CFE99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4820574" y="2324123"/>
            <a:ext cx="732126" cy="732126"/>
          </a:xfrm>
          <a:prstGeom prst="rect">
            <a:avLst/>
          </a:prstGeom>
        </p:spPr>
      </p:pic>
      <p:pic>
        <p:nvPicPr>
          <p:cNvPr id="81" name="Graphic 80" descr="Present">
            <a:extLst>
              <a:ext uri="{FF2B5EF4-FFF2-40B4-BE49-F238E27FC236}">
                <a16:creationId xmlns:a16="http://schemas.microsoft.com/office/drawing/2014/main" id="{473BDD67-2160-48BB-887F-FCDCC8A8337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2752066" y="2397774"/>
            <a:ext cx="747952" cy="747952"/>
          </a:xfrm>
          <a:prstGeom prst="rect">
            <a:avLst/>
          </a:prstGeom>
        </p:spPr>
      </p:pic>
      <p:pic>
        <p:nvPicPr>
          <p:cNvPr id="95" name="Graphic 94" descr="Woman with cane">
            <a:extLst>
              <a:ext uri="{FF2B5EF4-FFF2-40B4-BE49-F238E27FC236}">
                <a16:creationId xmlns:a16="http://schemas.microsoft.com/office/drawing/2014/main" id="{03E7FE6B-7BE6-4E91-95E2-AF8A0153D24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8028180" y="4747508"/>
            <a:ext cx="914400" cy="914400"/>
          </a:xfrm>
          <a:prstGeom prst="rect">
            <a:avLst/>
          </a:prstGeom>
        </p:spPr>
      </p:pic>
      <p:pic>
        <p:nvPicPr>
          <p:cNvPr id="103" name="Graphic 102" descr="Camera">
            <a:extLst>
              <a:ext uri="{FF2B5EF4-FFF2-40B4-BE49-F238E27FC236}">
                <a16:creationId xmlns:a16="http://schemas.microsoft.com/office/drawing/2014/main" id="{E5082C46-AE2B-48DF-92BD-AFC3F20CBFF6}"/>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8678844" y="2417825"/>
            <a:ext cx="914400" cy="914400"/>
          </a:xfrm>
          <a:prstGeom prst="rect">
            <a:avLst/>
          </a:prstGeom>
        </p:spPr>
      </p:pic>
      <p:pic>
        <p:nvPicPr>
          <p:cNvPr id="109" name="Graphic 108" descr="Fishing">
            <a:extLst>
              <a:ext uri="{FF2B5EF4-FFF2-40B4-BE49-F238E27FC236}">
                <a16:creationId xmlns:a16="http://schemas.microsoft.com/office/drawing/2014/main" id="{F06CF0DF-6AFD-4EA9-8AEB-B0AA1276ABC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4486060" y="4584384"/>
            <a:ext cx="1224107" cy="1224107"/>
          </a:xfrm>
          <a:prstGeom prst="rect">
            <a:avLst/>
          </a:prstGeom>
        </p:spPr>
      </p:pic>
      <p:sp>
        <p:nvSpPr>
          <p:cNvPr id="110" name="TextBox 109">
            <a:extLst>
              <a:ext uri="{FF2B5EF4-FFF2-40B4-BE49-F238E27FC236}">
                <a16:creationId xmlns:a16="http://schemas.microsoft.com/office/drawing/2014/main" id="{A88428B4-4C6F-4A0C-BCC3-479CB8664368}"/>
              </a:ext>
            </a:extLst>
          </p:cNvPr>
          <p:cNvSpPr txBox="1"/>
          <p:nvPr/>
        </p:nvSpPr>
        <p:spPr>
          <a:xfrm>
            <a:off x="2370032" y="5615602"/>
            <a:ext cx="17316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drank tea</a:t>
            </a:r>
          </a:p>
        </p:txBody>
      </p:sp>
      <p:sp>
        <p:nvSpPr>
          <p:cNvPr id="111" name="TextBox 110">
            <a:extLst>
              <a:ext uri="{FF2B5EF4-FFF2-40B4-BE49-F238E27FC236}">
                <a16:creationId xmlns:a16="http://schemas.microsoft.com/office/drawing/2014/main" id="{BF743A07-77F9-450C-9109-581388AB56D0}"/>
              </a:ext>
            </a:extLst>
          </p:cNvPr>
          <p:cNvSpPr txBox="1"/>
          <p:nvPr/>
        </p:nvSpPr>
        <p:spPr>
          <a:xfrm>
            <a:off x="4014563" y="5615602"/>
            <a:ext cx="21342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caught a fish</a:t>
            </a:r>
          </a:p>
        </p:txBody>
      </p:sp>
      <p:pic>
        <p:nvPicPr>
          <p:cNvPr id="112" name="Picture 111">
            <a:extLst>
              <a:ext uri="{FF2B5EF4-FFF2-40B4-BE49-F238E27FC236}">
                <a16:creationId xmlns:a16="http://schemas.microsoft.com/office/drawing/2014/main" id="{B9DE22F8-C915-482E-8CB8-4F31067520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9157" y="3750567"/>
            <a:ext cx="1017572" cy="1017572"/>
          </a:xfrm>
          <a:prstGeom prst="rect">
            <a:avLst/>
          </a:prstGeom>
        </p:spPr>
      </p:pic>
      <p:pic>
        <p:nvPicPr>
          <p:cNvPr id="56" name="Graphic 55" descr="Boardroom">
            <a:extLst>
              <a:ext uri="{FF2B5EF4-FFF2-40B4-BE49-F238E27FC236}">
                <a16:creationId xmlns:a16="http://schemas.microsoft.com/office/drawing/2014/main" id="{C290F484-CC20-44F3-8B58-507BF83EF308}"/>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6464208" y="4541025"/>
            <a:ext cx="1183418" cy="1183418"/>
          </a:xfrm>
          <a:prstGeom prst="rect">
            <a:avLst/>
          </a:prstGeom>
        </p:spPr>
      </p:pic>
      <p:pic>
        <p:nvPicPr>
          <p:cNvPr id="60" name="Picture 59">
            <a:extLst>
              <a:ext uri="{FF2B5EF4-FFF2-40B4-BE49-F238E27FC236}">
                <a16:creationId xmlns:a16="http://schemas.microsoft.com/office/drawing/2014/main" id="{63EB301C-BAFD-43DD-96DF-E8EDA90D87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2409" y="3763520"/>
            <a:ext cx="1017572" cy="1017572"/>
          </a:xfrm>
          <a:prstGeom prst="rect">
            <a:avLst/>
          </a:prstGeom>
        </p:spPr>
      </p:pic>
      <p:sp>
        <p:nvSpPr>
          <p:cNvPr id="62" name="TextBox 61">
            <a:extLst>
              <a:ext uri="{FF2B5EF4-FFF2-40B4-BE49-F238E27FC236}">
                <a16:creationId xmlns:a16="http://schemas.microsoft.com/office/drawing/2014/main" id="{4EC37715-136A-4EF7-A9BF-E7AC5FA5DCF3}"/>
              </a:ext>
            </a:extLst>
          </p:cNvPr>
          <p:cNvSpPr txBox="1"/>
          <p:nvPr/>
        </p:nvSpPr>
        <p:spPr>
          <a:xfrm>
            <a:off x="6249104" y="5630392"/>
            <a:ext cx="21342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went to café</a:t>
            </a:r>
          </a:p>
        </p:txBody>
      </p:sp>
      <p:pic>
        <p:nvPicPr>
          <p:cNvPr id="64" name="Graphic 63" descr="Cake slice">
            <a:extLst>
              <a:ext uri="{FF2B5EF4-FFF2-40B4-BE49-F238E27FC236}">
                <a16:creationId xmlns:a16="http://schemas.microsoft.com/office/drawing/2014/main" id="{8CB58FDD-5524-49A7-B6BC-2713123D6CCA}"/>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6625786" y="2465993"/>
            <a:ext cx="914400" cy="914400"/>
          </a:xfrm>
          <a:prstGeom prst="rect">
            <a:avLst/>
          </a:prstGeom>
        </p:spPr>
      </p:pic>
      <p:sp>
        <p:nvSpPr>
          <p:cNvPr id="84" name="TextBox 83">
            <a:extLst>
              <a:ext uri="{FF2B5EF4-FFF2-40B4-BE49-F238E27FC236}">
                <a16:creationId xmlns:a16="http://schemas.microsoft.com/office/drawing/2014/main" id="{D6FCA29F-3DDD-4541-83A2-84E9AB9BBF84}"/>
              </a:ext>
            </a:extLst>
          </p:cNvPr>
          <p:cNvSpPr txBox="1"/>
          <p:nvPr/>
        </p:nvSpPr>
        <p:spPr>
          <a:xfrm>
            <a:off x="6057408" y="3282881"/>
            <a:ext cx="21342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ate cake</a:t>
            </a:r>
          </a:p>
        </p:txBody>
      </p:sp>
      <p:pic>
        <p:nvPicPr>
          <p:cNvPr id="86" name="Picture 85">
            <a:extLst>
              <a:ext uri="{FF2B5EF4-FFF2-40B4-BE49-F238E27FC236}">
                <a16:creationId xmlns:a16="http://schemas.microsoft.com/office/drawing/2014/main" id="{0D21614C-8099-4963-A075-C359825174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2409" y="1421286"/>
            <a:ext cx="1017572" cy="1017572"/>
          </a:xfrm>
          <a:prstGeom prst="rect">
            <a:avLst/>
          </a:prstGeom>
        </p:spPr>
      </p:pic>
      <p:sp>
        <p:nvSpPr>
          <p:cNvPr id="88" name="TextBox 87">
            <a:extLst>
              <a:ext uri="{FF2B5EF4-FFF2-40B4-BE49-F238E27FC236}">
                <a16:creationId xmlns:a16="http://schemas.microsoft.com/office/drawing/2014/main" id="{94894ACF-126C-4A79-9C0B-542602A21C82}"/>
              </a:ext>
            </a:extLst>
          </p:cNvPr>
          <p:cNvSpPr txBox="1"/>
          <p:nvPr/>
        </p:nvSpPr>
        <p:spPr>
          <a:xfrm>
            <a:off x="8036742" y="3323584"/>
            <a:ext cx="21342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took photos</a:t>
            </a:r>
          </a:p>
        </p:txBody>
      </p:sp>
      <p:pic>
        <p:nvPicPr>
          <p:cNvPr id="90" name="Picture 89">
            <a:extLst>
              <a:ext uri="{FF2B5EF4-FFF2-40B4-BE49-F238E27FC236}">
                <a16:creationId xmlns:a16="http://schemas.microsoft.com/office/drawing/2014/main" id="{D0992D68-2465-48AB-A7A5-2CDFBA3C37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8406" y="1394399"/>
            <a:ext cx="1017572" cy="1017572"/>
          </a:xfrm>
          <a:prstGeom prst="rect">
            <a:avLst/>
          </a:prstGeom>
        </p:spPr>
      </p:pic>
      <p:sp>
        <p:nvSpPr>
          <p:cNvPr id="94" name="TextBox 93">
            <a:extLst>
              <a:ext uri="{FF2B5EF4-FFF2-40B4-BE49-F238E27FC236}">
                <a16:creationId xmlns:a16="http://schemas.microsoft.com/office/drawing/2014/main" id="{E00951AD-3319-4D90-90A7-0EDBB9BE4F6B}"/>
              </a:ext>
            </a:extLst>
          </p:cNvPr>
          <p:cNvSpPr txBox="1"/>
          <p:nvPr/>
        </p:nvSpPr>
        <p:spPr>
          <a:xfrm>
            <a:off x="4155988" y="3070075"/>
            <a:ext cx="19802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an art course</a:t>
            </a:r>
          </a:p>
        </p:txBody>
      </p:sp>
      <p:sp>
        <p:nvSpPr>
          <p:cNvPr id="96" name="TextBox 95">
            <a:extLst>
              <a:ext uri="{FF2B5EF4-FFF2-40B4-BE49-F238E27FC236}">
                <a16:creationId xmlns:a16="http://schemas.microsoft.com/office/drawing/2014/main" id="{776B517A-B093-4788-B731-D28BCE964241}"/>
              </a:ext>
            </a:extLst>
          </p:cNvPr>
          <p:cNvSpPr txBox="1"/>
          <p:nvPr/>
        </p:nvSpPr>
        <p:spPr>
          <a:xfrm>
            <a:off x="2270968" y="3070075"/>
            <a:ext cx="17316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bought a present</a:t>
            </a:r>
          </a:p>
        </p:txBody>
      </p:sp>
      <p:pic>
        <p:nvPicPr>
          <p:cNvPr id="98" name="Graphic 97" descr="Tropical scene">
            <a:extLst>
              <a:ext uri="{FF2B5EF4-FFF2-40B4-BE49-F238E27FC236}">
                <a16:creationId xmlns:a16="http://schemas.microsoft.com/office/drawing/2014/main" id="{CE2A1D44-AC57-4BF3-915B-0381E96DE490}"/>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tretch>
            <a:fillRect/>
          </a:stretch>
        </p:blipFill>
        <p:spPr>
          <a:xfrm>
            <a:off x="8818065" y="4707277"/>
            <a:ext cx="914400" cy="914400"/>
          </a:xfrm>
          <a:prstGeom prst="rect">
            <a:avLst/>
          </a:prstGeom>
        </p:spPr>
      </p:pic>
      <p:sp>
        <p:nvSpPr>
          <p:cNvPr id="100" name="TextBox 99">
            <a:extLst>
              <a:ext uri="{FF2B5EF4-FFF2-40B4-BE49-F238E27FC236}">
                <a16:creationId xmlns:a16="http://schemas.microsoft.com/office/drawing/2014/main" id="{3FB92F15-15A1-407D-9948-62B3D77F0941}"/>
              </a:ext>
            </a:extLst>
          </p:cNvPr>
          <p:cNvSpPr txBox="1"/>
          <p:nvPr/>
        </p:nvSpPr>
        <p:spPr>
          <a:xfrm>
            <a:off x="8089317" y="5615602"/>
            <a:ext cx="21342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went to beach</a:t>
            </a:r>
          </a:p>
        </p:txBody>
      </p:sp>
      <p:sp>
        <p:nvSpPr>
          <p:cNvPr id="102" name="Arrow: Right 101">
            <a:extLst>
              <a:ext uri="{FF2B5EF4-FFF2-40B4-BE49-F238E27FC236}">
                <a16:creationId xmlns:a16="http://schemas.microsoft.com/office/drawing/2014/main" id="{F92147A0-B416-412C-91E3-9EF52E52F2D2}"/>
              </a:ext>
            </a:extLst>
          </p:cNvPr>
          <p:cNvSpPr/>
          <p:nvPr/>
        </p:nvSpPr>
        <p:spPr>
          <a:xfrm rot="5400000">
            <a:off x="6916938" y="4413266"/>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4" name="Arrow: Right 103">
            <a:extLst>
              <a:ext uri="{FF2B5EF4-FFF2-40B4-BE49-F238E27FC236}">
                <a16:creationId xmlns:a16="http://schemas.microsoft.com/office/drawing/2014/main" id="{1084BED8-CC39-499C-A16F-76DBF0EFF5CE}"/>
              </a:ext>
            </a:extLst>
          </p:cNvPr>
          <p:cNvSpPr/>
          <p:nvPr/>
        </p:nvSpPr>
        <p:spPr>
          <a:xfrm rot="20779128" flipV="1">
            <a:off x="7087623" y="4208037"/>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6" name="Picture 105">
            <a:extLst>
              <a:ext uri="{FF2B5EF4-FFF2-40B4-BE49-F238E27FC236}">
                <a16:creationId xmlns:a16="http://schemas.microsoft.com/office/drawing/2014/main" id="{6DC4A618-1448-4463-9DE5-1FA223F3F2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5653" y="3763520"/>
            <a:ext cx="1017572" cy="1017572"/>
          </a:xfrm>
          <a:prstGeom prst="rect">
            <a:avLst/>
          </a:prstGeom>
        </p:spPr>
      </p:pic>
      <p:sp>
        <p:nvSpPr>
          <p:cNvPr id="108" name="Arrow: Right 107">
            <a:extLst>
              <a:ext uri="{FF2B5EF4-FFF2-40B4-BE49-F238E27FC236}">
                <a16:creationId xmlns:a16="http://schemas.microsoft.com/office/drawing/2014/main" id="{09278359-A7C5-447C-A99F-B24E0AC37CDD}"/>
              </a:ext>
            </a:extLst>
          </p:cNvPr>
          <p:cNvSpPr/>
          <p:nvPr/>
        </p:nvSpPr>
        <p:spPr>
          <a:xfrm rot="5400000">
            <a:off x="8941609" y="4399147"/>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4" name="Arrow: Right 113">
            <a:extLst>
              <a:ext uri="{FF2B5EF4-FFF2-40B4-BE49-F238E27FC236}">
                <a16:creationId xmlns:a16="http://schemas.microsoft.com/office/drawing/2014/main" id="{8C4E7BB7-5533-4EF9-88B7-C22FAFD299EF}"/>
              </a:ext>
            </a:extLst>
          </p:cNvPr>
          <p:cNvSpPr/>
          <p:nvPr/>
        </p:nvSpPr>
        <p:spPr>
          <a:xfrm rot="18982546" flipV="1">
            <a:off x="9070146" y="4130659"/>
            <a:ext cx="256667" cy="5287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Arrow: Right 114">
            <a:extLst>
              <a:ext uri="{FF2B5EF4-FFF2-40B4-BE49-F238E27FC236}">
                <a16:creationId xmlns:a16="http://schemas.microsoft.com/office/drawing/2014/main" id="{9FD3540D-70F5-480B-BCED-CB42B9152592}"/>
              </a:ext>
            </a:extLst>
          </p:cNvPr>
          <p:cNvSpPr/>
          <p:nvPr/>
        </p:nvSpPr>
        <p:spPr>
          <a:xfrm rot="5400000">
            <a:off x="5035702" y="2058284"/>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6" name="Arrow: Right 115">
            <a:extLst>
              <a:ext uri="{FF2B5EF4-FFF2-40B4-BE49-F238E27FC236}">
                <a16:creationId xmlns:a16="http://schemas.microsoft.com/office/drawing/2014/main" id="{698ACA3C-823C-497B-ACF7-0107E911E392}"/>
              </a:ext>
            </a:extLst>
          </p:cNvPr>
          <p:cNvSpPr/>
          <p:nvPr/>
        </p:nvSpPr>
        <p:spPr>
          <a:xfrm rot="15245791" flipV="1">
            <a:off x="5062059" y="1776211"/>
            <a:ext cx="237195" cy="5228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7" name="Arrow: Right 116">
            <a:extLst>
              <a:ext uri="{FF2B5EF4-FFF2-40B4-BE49-F238E27FC236}">
                <a16:creationId xmlns:a16="http://schemas.microsoft.com/office/drawing/2014/main" id="{518DB9F8-B619-4429-AB0B-E57ACD555A1E}"/>
              </a:ext>
            </a:extLst>
          </p:cNvPr>
          <p:cNvSpPr/>
          <p:nvPr/>
        </p:nvSpPr>
        <p:spPr>
          <a:xfrm rot="16200000">
            <a:off x="6905188" y="1739318"/>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8" name="Arrow: Right 117">
            <a:extLst>
              <a:ext uri="{FF2B5EF4-FFF2-40B4-BE49-F238E27FC236}">
                <a16:creationId xmlns:a16="http://schemas.microsoft.com/office/drawing/2014/main" id="{AFD37B5A-0E7F-4759-AD2C-BBDAE6B0061E}"/>
              </a:ext>
            </a:extLst>
          </p:cNvPr>
          <p:cNvSpPr/>
          <p:nvPr/>
        </p:nvSpPr>
        <p:spPr>
          <a:xfrm rot="14451479" flipV="1">
            <a:off x="6878904" y="1764593"/>
            <a:ext cx="290543"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9" name="Arrow: Right 118">
            <a:extLst>
              <a:ext uri="{FF2B5EF4-FFF2-40B4-BE49-F238E27FC236}">
                <a16:creationId xmlns:a16="http://schemas.microsoft.com/office/drawing/2014/main" id="{0547F59C-44FF-429D-A83E-C10444C8C35B}"/>
              </a:ext>
            </a:extLst>
          </p:cNvPr>
          <p:cNvSpPr/>
          <p:nvPr/>
        </p:nvSpPr>
        <p:spPr>
          <a:xfrm rot="5400000">
            <a:off x="2946320" y="2024328"/>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0" name="Arrow: Right 119">
            <a:extLst>
              <a:ext uri="{FF2B5EF4-FFF2-40B4-BE49-F238E27FC236}">
                <a16:creationId xmlns:a16="http://schemas.microsoft.com/office/drawing/2014/main" id="{0D5857CF-E202-4FF6-B166-72ECFC0ABFF2}"/>
              </a:ext>
            </a:extLst>
          </p:cNvPr>
          <p:cNvSpPr/>
          <p:nvPr/>
        </p:nvSpPr>
        <p:spPr>
          <a:xfrm rot="11368744" flipV="1">
            <a:off x="2921597" y="1859396"/>
            <a:ext cx="20613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1" name="Picture 120">
            <a:extLst>
              <a:ext uri="{FF2B5EF4-FFF2-40B4-BE49-F238E27FC236}">
                <a16:creationId xmlns:a16="http://schemas.microsoft.com/office/drawing/2014/main" id="{E1ED54C6-608F-466E-B4A1-E0F60EC1E0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56911" y="1405321"/>
            <a:ext cx="1017572" cy="1017572"/>
          </a:xfrm>
          <a:prstGeom prst="rect">
            <a:avLst/>
          </a:prstGeom>
        </p:spPr>
      </p:pic>
      <p:sp>
        <p:nvSpPr>
          <p:cNvPr id="122" name="Arrow: Right 121">
            <a:extLst>
              <a:ext uri="{FF2B5EF4-FFF2-40B4-BE49-F238E27FC236}">
                <a16:creationId xmlns:a16="http://schemas.microsoft.com/office/drawing/2014/main" id="{8F0FDDBD-3CEC-4523-84A8-EB3B02EE922F}"/>
              </a:ext>
            </a:extLst>
          </p:cNvPr>
          <p:cNvSpPr/>
          <p:nvPr/>
        </p:nvSpPr>
        <p:spPr>
          <a:xfrm rot="5400000">
            <a:off x="8986258" y="2077599"/>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3" name="Arrow: Right 122">
            <a:extLst>
              <a:ext uri="{FF2B5EF4-FFF2-40B4-BE49-F238E27FC236}">
                <a16:creationId xmlns:a16="http://schemas.microsoft.com/office/drawing/2014/main" id="{3BAE2B68-3A3B-4EFF-A388-E5A13484F411}"/>
              </a:ext>
            </a:extLst>
          </p:cNvPr>
          <p:cNvSpPr/>
          <p:nvPr/>
        </p:nvSpPr>
        <p:spPr>
          <a:xfrm rot="2235938" flipV="1">
            <a:off x="9127167" y="1993502"/>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4" name="Arrow: Right 123">
            <a:extLst>
              <a:ext uri="{FF2B5EF4-FFF2-40B4-BE49-F238E27FC236}">
                <a16:creationId xmlns:a16="http://schemas.microsoft.com/office/drawing/2014/main" id="{899EE6DC-C2B9-4A4D-B8B5-DC88D9986D12}"/>
              </a:ext>
            </a:extLst>
          </p:cNvPr>
          <p:cNvSpPr/>
          <p:nvPr/>
        </p:nvSpPr>
        <p:spPr>
          <a:xfrm rot="5400000">
            <a:off x="4944744" y="4420729"/>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5" name="Arrow: Right 124">
            <a:extLst>
              <a:ext uri="{FF2B5EF4-FFF2-40B4-BE49-F238E27FC236}">
                <a16:creationId xmlns:a16="http://schemas.microsoft.com/office/drawing/2014/main" id="{5B99A8A7-B427-4989-87F3-D983B8A0E66E}"/>
              </a:ext>
            </a:extLst>
          </p:cNvPr>
          <p:cNvSpPr/>
          <p:nvPr/>
        </p:nvSpPr>
        <p:spPr>
          <a:xfrm rot="7848577" flipV="1">
            <a:off x="4899011" y="4317848"/>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 name="Group 1">
            <a:extLst>
              <a:ext uri="{FF2B5EF4-FFF2-40B4-BE49-F238E27FC236}">
                <a16:creationId xmlns:a16="http://schemas.microsoft.com/office/drawing/2014/main" id="{742DF8A9-C6FD-4B85-9072-42F92071818B}"/>
              </a:ext>
            </a:extLst>
          </p:cNvPr>
          <p:cNvGrpSpPr/>
          <p:nvPr/>
        </p:nvGrpSpPr>
        <p:grpSpPr>
          <a:xfrm>
            <a:off x="2598406" y="3797941"/>
            <a:ext cx="971264" cy="971264"/>
            <a:chOff x="267921" y="3904018"/>
            <a:chExt cx="971264" cy="971264"/>
          </a:xfrm>
        </p:grpSpPr>
        <p:pic>
          <p:nvPicPr>
            <p:cNvPr id="57" name="Picture 56">
              <a:extLst>
                <a:ext uri="{FF2B5EF4-FFF2-40B4-BE49-F238E27FC236}">
                  <a16:creationId xmlns:a16="http://schemas.microsoft.com/office/drawing/2014/main" id="{19FE13E7-BB05-4B01-BB69-8C41827335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921" y="3904018"/>
              <a:ext cx="971264" cy="971264"/>
            </a:xfrm>
            <a:prstGeom prst="rect">
              <a:avLst/>
            </a:prstGeom>
          </p:spPr>
        </p:pic>
        <p:sp>
          <p:nvSpPr>
            <p:cNvPr id="58" name="Arrow: Right 57">
              <a:extLst>
                <a:ext uri="{FF2B5EF4-FFF2-40B4-BE49-F238E27FC236}">
                  <a16:creationId xmlns:a16="http://schemas.microsoft.com/office/drawing/2014/main" id="{9D62FA3D-C8A7-4B8B-B9CC-820F5DA92CE2}"/>
                </a:ext>
              </a:extLst>
            </p:cNvPr>
            <p:cNvSpPr/>
            <p:nvPr/>
          </p:nvSpPr>
          <p:spPr>
            <a:xfrm rot="5400000">
              <a:off x="584014" y="4533197"/>
              <a:ext cx="33015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Arrow: Right 58">
              <a:extLst>
                <a:ext uri="{FF2B5EF4-FFF2-40B4-BE49-F238E27FC236}">
                  <a16:creationId xmlns:a16="http://schemas.microsoft.com/office/drawing/2014/main" id="{17FCBA76-B222-4B24-9889-4CE9ECD52539}"/>
                </a:ext>
              </a:extLst>
            </p:cNvPr>
            <p:cNvSpPr/>
            <p:nvPr/>
          </p:nvSpPr>
          <p:spPr>
            <a:xfrm rot="4493338">
              <a:off x="638815" y="4516632"/>
              <a:ext cx="29877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63967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50B6CA-B525-4EA7-ADEF-88BEE3548F91}"/>
              </a:ext>
            </a:extLst>
          </p:cNvPr>
          <p:cNvGrpSpPr/>
          <p:nvPr/>
        </p:nvGrpSpPr>
        <p:grpSpPr>
          <a:xfrm>
            <a:off x="2101412" y="1366597"/>
            <a:ext cx="7989175" cy="4687058"/>
            <a:chOff x="1110341" y="1757665"/>
            <a:chExt cx="7069404" cy="4376056"/>
          </a:xfrm>
          <a:solidFill>
            <a:srgbClr val="FFFBF7"/>
          </a:solidFill>
        </p:grpSpPr>
        <p:sp>
          <p:nvSpPr>
            <p:cNvPr id="10" name="Rectangle 9">
              <a:extLst>
                <a:ext uri="{FF2B5EF4-FFF2-40B4-BE49-F238E27FC236}">
                  <a16:creationId xmlns:a16="http://schemas.microsoft.com/office/drawing/2014/main" id="{8128B6E9-6092-D841-9731-3054C553647E}"/>
                </a:ext>
              </a:extLst>
            </p:cNvPr>
            <p:cNvSpPr/>
            <p:nvPr/>
          </p:nvSpPr>
          <p:spPr>
            <a:xfrm>
              <a:off x="1110341"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59C5A7BA-2A1F-5840-BB26-CAC5D2A17939}"/>
                </a:ext>
              </a:extLst>
            </p:cNvPr>
            <p:cNvSpPr/>
            <p:nvPr/>
          </p:nvSpPr>
          <p:spPr>
            <a:xfrm>
              <a:off x="1110342"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48392E5D-B8C9-5441-B911-4C56FF4BF507}"/>
                </a:ext>
              </a:extLst>
            </p:cNvPr>
            <p:cNvSpPr/>
            <p:nvPr/>
          </p:nvSpPr>
          <p:spPr>
            <a:xfrm>
              <a:off x="2880299"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B2B97B94-1C25-A74C-8BFB-79472E8ACC95}"/>
                </a:ext>
              </a:extLst>
            </p:cNvPr>
            <p:cNvSpPr/>
            <p:nvPr/>
          </p:nvSpPr>
          <p:spPr>
            <a:xfrm>
              <a:off x="2880299"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t/>
              </a:r>
              <a:br>
                <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rPr>
              </a:b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EDDB42FA-A30C-234D-86A5-174FC3ED08BC}"/>
                </a:ext>
              </a:extLst>
            </p:cNvPr>
            <p:cNvSpPr/>
            <p:nvPr/>
          </p:nvSpPr>
          <p:spPr>
            <a:xfrm>
              <a:off x="4643784"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4E5FFFE4-1532-7E41-A54D-D35BFBC4DC25}"/>
                </a:ext>
              </a:extLst>
            </p:cNvPr>
            <p:cNvSpPr/>
            <p:nvPr/>
          </p:nvSpPr>
          <p:spPr>
            <a:xfrm>
              <a:off x="4643783"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A3DA8DF-8B84-944D-8457-1F3D22E79DBE}"/>
                </a:ext>
              </a:extLst>
            </p:cNvPr>
            <p:cNvSpPr/>
            <p:nvPr/>
          </p:nvSpPr>
          <p:spPr>
            <a:xfrm>
              <a:off x="6407268" y="1757665"/>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03DD3C9B-FC72-7E4A-A1DF-00CA2D57AD72}"/>
                </a:ext>
              </a:extLst>
            </p:cNvPr>
            <p:cNvSpPr/>
            <p:nvPr/>
          </p:nvSpPr>
          <p:spPr>
            <a:xfrm>
              <a:off x="6416260" y="3945693"/>
              <a:ext cx="1763485" cy="2188028"/>
            </a:xfrm>
            <a:prstGeom prst="rect">
              <a:avLst/>
            </a:prstGeom>
            <a:grpFill/>
            <a:ln w="28575">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764"/>
                </a:solidFill>
                <a:effectLst/>
                <a:uLnTx/>
                <a:uFillTx/>
                <a:latin typeface="Century Gothic" panose="020F0302020204030204"/>
                <a:ea typeface="+mn-ea"/>
                <a:cs typeface="+mn-cs"/>
              </a:endParaRPr>
            </a:p>
          </p:txBody>
        </p:sp>
      </p:grpSp>
      <p:pic>
        <p:nvPicPr>
          <p:cNvPr id="45" name="Picture 44" descr="background rectangle">
            <a:extLst>
              <a:ext uri="{FF2B5EF4-FFF2-40B4-BE49-F238E27FC236}">
                <a16:creationId xmlns:a16="http://schemas.microsoft.com/office/drawing/2014/main" id="{CF458E2A-463C-4FEE-8E89-AC88F8CCD2E3}"/>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83043" cy="869950"/>
          </a:xfrm>
          <a:prstGeom prst="rect">
            <a:avLst/>
          </a:prstGeom>
        </p:spPr>
      </p:pic>
      <p:sp>
        <p:nvSpPr>
          <p:cNvPr id="4" name="Title 3"/>
          <p:cNvSpPr>
            <a:spLocks noGrp="1"/>
          </p:cNvSpPr>
          <p:nvPr>
            <p:ph type="title"/>
          </p:nvPr>
        </p:nvSpPr>
        <p:spPr>
          <a:xfrm>
            <a:off x="0" y="317141"/>
            <a:ext cx="5759355" cy="707849"/>
          </a:xfrm>
        </p:spPr>
        <p:txBody>
          <a:bodyPr>
            <a:normAutofit/>
          </a:bodyPr>
          <a:lstStyle/>
          <a:p>
            <a:r>
              <a:rPr lang="en-GB" sz="3000" b="1" dirty="0">
                <a:solidFill>
                  <a:schemeClr val="bg1"/>
                </a:solidFill>
              </a:rPr>
              <a:t>Partner(in) B</a:t>
            </a:r>
          </a:p>
        </p:txBody>
      </p:sp>
      <p:sp>
        <p:nvSpPr>
          <p:cNvPr id="57" name="Rounded Rectangle 11">
            <a:extLst>
              <a:ext uri="{FF2B5EF4-FFF2-40B4-BE49-F238E27FC236}">
                <a16:creationId xmlns:a16="http://schemas.microsoft.com/office/drawing/2014/main" id="{514AA68C-DDEC-4E01-95BB-5155AF5A3B3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A picture containing text&#10;&#10;Description automatically generated">
            <a:extLst>
              <a:ext uri="{FF2B5EF4-FFF2-40B4-BE49-F238E27FC236}">
                <a16:creationId xmlns:a16="http://schemas.microsoft.com/office/drawing/2014/main" id="{CAAD8880-F8B5-4DD5-A57D-65EEEEA9E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5051" y="1881961"/>
            <a:ext cx="1692276" cy="2852429"/>
          </a:xfrm>
          <a:prstGeom prst="rect">
            <a:avLst/>
          </a:prstGeom>
        </p:spPr>
      </p:pic>
      <p:pic>
        <p:nvPicPr>
          <p:cNvPr id="18" name="Picture 17">
            <a:extLst>
              <a:ext uri="{FF2B5EF4-FFF2-40B4-BE49-F238E27FC236}">
                <a16:creationId xmlns:a16="http://schemas.microsoft.com/office/drawing/2014/main" id="{10F1CD28-CD47-4E76-BB5D-4780A70034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5144" y="2525017"/>
            <a:ext cx="820149" cy="622160"/>
          </a:xfrm>
          <a:prstGeom prst="rect">
            <a:avLst/>
          </a:prstGeom>
        </p:spPr>
      </p:pic>
      <p:pic>
        <p:nvPicPr>
          <p:cNvPr id="19" name="Picture 18">
            <a:extLst>
              <a:ext uri="{FF2B5EF4-FFF2-40B4-BE49-F238E27FC236}">
                <a16:creationId xmlns:a16="http://schemas.microsoft.com/office/drawing/2014/main" id="{91F94FD3-F7D9-4807-A7E0-FFD32D754D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0885" y="1429246"/>
            <a:ext cx="1017572" cy="1017572"/>
          </a:xfrm>
          <a:prstGeom prst="rect">
            <a:avLst/>
          </a:prstGeom>
        </p:spPr>
      </p:pic>
      <p:sp>
        <p:nvSpPr>
          <p:cNvPr id="20" name="TextBox 19">
            <a:extLst>
              <a:ext uri="{FF2B5EF4-FFF2-40B4-BE49-F238E27FC236}">
                <a16:creationId xmlns:a16="http://schemas.microsoft.com/office/drawing/2014/main" id="{B00970DF-4ABA-40EF-A351-B17120D4ABD0}"/>
              </a:ext>
            </a:extLst>
          </p:cNvPr>
          <p:cNvSpPr txBox="1"/>
          <p:nvPr/>
        </p:nvSpPr>
        <p:spPr>
          <a:xfrm>
            <a:off x="8058091" y="3075057"/>
            <a:ext cx="21342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a yoga course</a:t>
            </a:r>
          </a:p>
        </p:txBody>
      </p:sp>
      <p:pic>
        <p:nvPicPr>
          <p:cNvPr id="21" name="Graphic 20" descr="Boardroom">
            <a:extLst>
              <a:ext uri="{FF2B5EF4-FFF2-40B4-BE49-F238E27FC236}">
                <a16:creationId xmlns:a16="http://schemas.microsoft.com/office/drawing/2014/main" id="{49CE3B93-FFE1-45AD-9F2E-37F2AF2416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522732" y="4604085"/>
            <a:ext cx="1183418" cy="1183418"/>
          </a:xfrm>
          <a:prstGeom prst="rect">
            <a:avLst/>
          </a:prstGeom>
        </p:spPr>
      </p:pic>
      <p:pic>
        <p:nvPicPr>
          <p:cNvPr id="22" name="Picture 21">
            <a:extLst>
              <a:ext uri="{FF2B5EF4-FFF2-40B4-BE49-F238E27FC236}">
                <a16:creationId xmlns:a16="http://schemas.microsoft.com/office/drawing/2014/main" id="{1A7D0CD5-AA3A-4F15-B55B-4369ABAC69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1470" y="1417673"/>
            <a:ext cx="1017572" cy="1017572"/>
          </a:xfrm>
          <a:prstGeom prst="rect">
            <a:avLst/>
          </a:prstGeom>
        </p:spPr>
      </p:pic>
      <p:sp>
        <p:nvSpPr>
          <p:cNvPr id="23" name="TextBox 22">
            <a:extLst>
              <a:ext uri="{FF2B5EF4-FFF2-40B4-BE49-F238E27FC236}">
                <a16:creationId xmlns:a16="http://schemas.microsoft.com/office/drawing/2014/main" id="{B162586D-CA68-4792-84F2-A79742C33365}"/>
              </a:ext>
            </a:extLst>
          </p:cNvPr>
          <p:cNvSpPr txBox="1"/>
          <p:nvPr/>
        </p:nvSpPr>
        <p:spPr>
          <a:xfrm>
            <a:off x="2293301" y="5653545"/>
            <a:ext cx="21342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went to café</a:t>
            </a:r>
          </a:p>
        </p:txBody>
      </p:sp>
      <p:pic>
        <p:nvPicPr>
          <p:cNvPr id="24" name="Graphic 23" descr="Man with cane">
            <a:extLst>
              <a:ext uri="{FF2B5EF4-FFF2-40B4-BE49-F238E27FC236}">
                <a16:creationId xmlns:a16="http://schemas.microsoft.com/office/drawing/2014/main" id="{0E240B88-3014-4AAD-B407-AEC5025D622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161695" y="2446818"/>
            <a:ext cx="914400" cy="914400"/>
          </a:xfrm>
          <a:prstGeom prst="rect">
            <a:avLst/>
          </a:prstGeom>
        </p:spPr>
      </p:pic>
      <p:pic>
        <p:nvPicPr>
          <p:cNvPr id="25" name="Graphic 24" descr="Tropical scene">
            <a:extLst>
              <a:ext uri="{FF2B5EF4-FFF2-40B4-BE49-F238E27FC236}">
                <a16:creationId xmlns:a16="http://schemas.microsoft.com/office/drawing/2014/main" id="{250DAF15-6369-4098-B60C-65C69B53D36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5128209" y="2424867"/>
            <a:ext cx="914400" cy="914400"/>
          </a:xfrm>
          <a:prstGeom prst="rect">
            <a:avLst/>
          </a:prstGeom>
        </p:spPr>
      </p:pic>
      <p:sp>
        <p:nvSpPr>
          <p:cNvPr id="26" name="TextBox 25">
            <a:extLst>
              <a:ext uri="{FF2B5EF4-FFF2-40B4-BE49-F238E27FC236}">
                <a16:creationId xmlns:a16="http://schemas.microsoft.com/office/drawing/2014/main" id="{9E253B8E-3665-44B9-BE18-19B263BA1B38}"/>
              </a:ext>
            </a:extLst>
          </p:cNvPr>
          <p:cNvSpPr txBox="1"/>
          <p:nvPr/>
        </p:nvSpPr>
        <p:spPr>
          <a:xfrm>
            <a:off x="4023671" y="3341303"/>
            <a:ext cx="21342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went to beach</a:t>
            </a:r>
          </a:p>
        </p:txBody>
      </p:sp>
      <p:pic>
        <p:nvPicPr>
          <p:cNvPr id="27" name="Graphic 26" descr="Camera">
            <a:extLst>
              <a:ext uri="{FF2B5EF4-FFF2-40B4-BE49-F238E27FC236}">
                <a16:creationId xmlns:a16="http://schemas.microsoft.com/office/drawing/2014/main" id="{80BD5640-CAEB-4B5D-BF79-0E1D816088A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8682881" y="4763902"/>
            <a:ext cx="914400" cy="914400"/>
          </a:xfrm>
          <a:prstGeom prst="rect">
            <a:avLst/>
          </a:prstGeom>
        </p:spPr>
      </p:pic>
      <p:pic>
        <p:nvPicPr>
          <p:cNvPr id="28" name="Graphic 27" descr="Cake slice">
            <a:extLst>
              <a:ext uri="{FF2B5EF4-FFF2-40B4-BE49-F238E27FC236}">
                <a16:creationId xmlns:a16="http://schemas.microsoft.com/office/drawing/2014/main" id="{03199E3A-E01B-4577-A18C-F398272393A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4687654" y="4801719"/>
            <a:ext cx="914400" cy="914400"/>
          </a:xfrm>
          <a:prstGeom prst="rect">
            <a:avLst/>
          </a:prstGeom>
        </p:spPr>
      </p:pic>
      <p:sp>
        <p:nvSpPr>
          <p:cNvPr id="29" name="TextBox 28">
            <a:extLst>
              <a:ext uri="{FF2B5EF4-FFF2-40B4-BE49-F238E27FC236}">
                <a16:creationId xmlns:a16="http://schemas.microsoft.com/office/drawing/2014/main" id="{AB297273-9AEB-42CF-85E8-77176232F0F4}"/>
              </a:ext>
            </a:extLst>
          </p:cNvPr>
          <p:cNvSpPr txBox="1"/>
          <p:nvPr/>
        </p:nvSpPr>
        <p:spPr>
          <a:xfrm>
            <a:off x="4119014" y="5678267"/>
            <a:ext cx="21342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ate cake</a:t>
            </a:r>
          </a:p>
        </p:txBody>
      </p:sp>
      <p:pic>
        <p:nvPicPr>
          <p:cNvPr id="30" name="Picture 29">
            <a:extLst>
              <a:ext uri="{FF2B5EF4-FFF2-40B4-BE49-F238E27FC236}">
                <a16:creationId xmlns:a16="http://schemas.microsoft.com/office/drawing/2014/main" id="{B6F686AC-C274-406E-819E-DD0BBDB819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6012" y="1429246"/>
            <a:ext cx="1017572" cy="1017572"/>
          </a:xfrm>
          <a:prstGeom prst="rect">
            <a:avLst/>
          </a:prstGeom>
        </p:spPr>
      </p:pic>
      <p:sp>
        <p:nvSpPr>
          <p:cNvPr id="34" name="TextBox 33">
            <a:extLst>
              <a:ext uri="{FF2B5EF4-FFF2-40B4-BE49-F238E27FC236}">
                <a16:creationId xmlns:a16="http://schemas.microsoft.com/office/drawing/2014/main" id="{229FFB56-537A-4BB3-B476-427E2CB34ADF}"/>
              </a:ext>
            </a:extLst>
          </p:cNvPr>
          <p:cNvSpPr txBox="1"/>
          <p:nvPr/>
        </p:nvSpPr>
        <p:spPr>
          <a:xfrm>
            <a:off x="8058091" y="5685389"/>
            <a:ext cx="21342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took photos</a:t>
            </a:r>
          </a:p>
        </p:txBody>
      </p:sp>
      <p:pic>
        <p:nvPicPr>
          <p:cNvPr id="35" name="Picture 34">
            <a:extLst>
              <a:ext uri="{FF2B5EF4-FFF2-40B4-BE49-F238E27FC236}">
                <a16:creationId xmlns:a16="http://schemas.microsoft.com/office/drawing/2014/main" id="{27CFD411-E54C-4B60-A96F-BE7A1E09F7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2881" y="3752963"/>
            <a:ext cx="1017572" cy="1017572"/>
          </a:xfrm>
          <a:prstGeom prst="rect">
            <a:avLst/>
          </a:prstGeom>
        </p:spPr>
      </p:pic>
      <p:pic>
        <p:nvPicPr>
          <p:cNvPr id="36" name="Picture 35">
            <a:extLst>
              <a:ext uri="{FF2B5EF4-FFF2-40B4-BE49-F238E27FC236}">
                <a16:creationId xmlns:a16="http://schemas.microsoft.com/office/drawing/2014/main" id="{7F71F0DB-9022-41EB-95CC-C96B9B7A33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9842" y="3752963"/>
            <a:ext cx="1017572" cy="1017572"/>
          </a:xfrm>
          <a:prstGeom prst="rect">
            <a:avLst/>
          </a:prstGeom>
        </p:spPr>
      </p:pic>
      <p:sp>
        <p:nvSpPr>
          <p:cNvPr id="38" name="Arrow: Right 37">
            <a:extLst>
              <a:ext uri="{FF2B5EF4-FFF2-40B4-BE49-F238E27FC236}">
                <a16:creationId xmlns:a16="http://schemas.microsoft.com/office/drawing/2014/main" id="{C5AD89E3-ED0B-460B-9CFC-99C9FB4683ED}"/>
              </a:ext>
            </a:extLst>
          </p:cNvPr>
          <p:cNvSpPr/>
          <p:nvPr/>
        </p:nvSpPr>
        <p:spPr>
          <a:xfrm rot="16200000">
            <a:off x="4952621" y="4070995"/>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Arrow: Right 38">
            <a:extLst>
              <a:ext uri="{FF2B5EF4-FFF2-40B4-BE49-F238E27FC236}">
                <a16:creationId xmlns:a16="http://schemas.microsoft.com/office/drawing/2014/main" id="{A806E822-8EE1-4A4E-97AA-6F5231374A86}"/>
              </a:ext>
            </a:extLst>
          </p:cNvPr>
          <p:cNvSpPr/>
          <p:nvPr/>
        </p:nvSpPr>
        <p:spPr>
          <a:xfrm rot="14451479" flipV="1">
            <a:off x="4926337" y="4096270"/>
            <a:ext cx="290543"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Arrow: Right 39">
            <a:extLst>
              <a:ext uri="{FF2B5EF4-FFF2-40B4-BE49-F238E27FC236}">
                <a16:creationId xmlns:a16="http://schemas.microsoft.com/office/drawing/2014/main" id="{900387E0-246C-41D9-9637-DDD8A4338086}"/>
              </a:ext>
            </a:extLst>
          </p:cNvPr>
          <p:cNvSpPr/>
          <p:nvPr/>
        </p:nvSpPr>
        <p:spPr>
          <a:xfrm rot="5400000">
            <a:off x="8927712" y="2068652"/>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Arrow: Right 40">
            <a:extLst>
              <a:ext uri="{FF2B5EF4-FFF2-40B4-BE49-F238E27FC236}">
                <a16:creationId xmlns:a16="http://schemas.microsoft.com/office/drawing/2014/main" id="{19793B5A-BBA1-4833-B9D8-C8E993EF47F4}"/>
              </a:ext>
            </a:extLst>
          </p:cNvPr>
          <p:cNvSpPr/>
          <p:nvPr/>
        </p:nvSpPr>
        <p:spPr>
          <a:xfrm rot="15245791">
            <a:off x="8969883" y="1791455"/>
            <a:ext cx="209340"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2" name="Picture 41">
            <a:extLst>
              <a:ext uri="{FF2B5EF4-FFF2-40B4-BE49-F238E27FC236}">
                <a16:creationId xmlns:a16="http://schemas.microsoft.com/office/drawing/2014/main" id="{A5D02AAB-2B27-4482-A120-87D12E2818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8859" y="3752641"/>
            <a:ext cx="1017572" cy="1017572"/>
          </a:xfrm>
          <a:prstGeom prst="rect">
            <a:avLst/>
          </a:prstGeom>
        </p:spPr>
      </p:pic>
      <p:sp>
        <p:nvSpPr>
          <p:cNvPr id="43" name="Arrow: Right 42">
            <a:extLst>
              <a:ext uri="{FF2B5EF4-FFF2-40B4-BE49-F238E27FC236}">
                <a16:creationId xmlns:a16="http://schemas.microsoft.com/office/drawing/2014/main" id="{39A3F6E2-8A5A-4D43-B231-C6634F9CF4E6}"/>
              </a:ext>
            </a:extLst>
          </p:cNvPr>
          <p:cNvSpPr/>
          <p:nvPr/>
        </p:nvSpPr>
        <p:spPr>
          <a:xfrm rot="5400000">
            <a:off x="2943388" y="4402387"/>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Arrow: Right 43">
            <a:extLst>
              <a:ext uri="{FF2B5EF4-FFF2-40B4-BE49-F238E27FC236}">
                <a16:creationId xmlns:a16="http://schemas.microsoft.com/office/drawing/2014/main" id="{84AF4376-CC97-4072-AC52-F93B240BE1ED}"/>
              </a:ext>
            </a:extLst>
          </p:cNvPr>
          <p:cNvSpPr/>
          <p:nvPr/>
        </p:nvSpPr>
        <p:spPr>
          <a:xfrm rot="20779128" flipV="1">
            <a:off x="3114073" y="4197158"/>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Arrow: Right 45">
            <a:extLst>
              <a:ext uri="{FF2B5EF4-FFF2-40B4-BE49-F238E27FC236}">
                <a16:creationId xmlns:a16="http://schemas.microsoft.com/office/drawing/2014/main" id="{18AC26AF-5181-4A16-8A82-9F999EE032C2}"/>
              </a:ext>
            </a:extLst>
          </p:cNvPr>
          <p:cNvSpPr/>
          <p:nvPr/>
        </p:nvSpPr>
        <p:spPr>
          <a:xfrm rot="5400000">
            <a:off x="6915608" y="2083137"/>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Arrow: Right 46">
            <a:extLst>
              <a:ext uri="{FF2B5EF4-FFF2-40B4-BE49-F238E27FC236}">
                <a16:creationId xmlns:a16="http://schemas.microsoft.com/office/drawing/2014/main" id="{582603E3-08F4-4923-91F1-FC0E3548BF5F}"/>
              </a:ext>
            </a:extLst>
          </p:cNvPr>
          <p:cNvSpPr/>
          <p:nvPr/>
        </p:nvSpPr>
        <p:spPr>
          <a:xfrm rot="511787" flipV="1">
            <a:off x="7095735" y="1958371"/>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Arrow: Right 47">
            <a:extLst>
              <a:ext uri="{FF2B5EF4-FFF2-40B4-BE49-F238E27FC236}">
                <a16:creationId xmlns:a16="http://schemas.microsoft.com/office/drawing/2014/main" id="{11CBB280-87D5-4C17-9159-3939CC6D9755}"/>
              </a:ext>
            </a:extLst>
          </p:cNvPr>
          <p:cNvSpPr/>
          <p:nvPr/>
        </p:nvSpPr>
        <p:spPr>
          <a:xfrm rot="5400000">
            <a:off x="4862447" y="2100357"/>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Arrow: Right 48">
            <a:extLst>
              <a:ext uri="{FF2B5EF4-FFF2-40B4-BE49-F238E27FC236}">
                <a16:creationId xmlns:a16="http://schemas.microsoft.com/office/drawing/2014/main" id="{EF10CB5A-0217-454C-A2C8-B0266BE72E30}"/>
              </a:ext>
            </a:extLst>
          </p:cNvPr>
          <p:cNvSpPr/>
          <p:nvPr/>
        </p:nvSpPr>
        <p:spPr>
          <a:xfrm rot="17231366" flipV="1">
            <a:off x="4941895" y="1782699"/>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Arrow: Right 49">
            <a:extLst>
              <a:ext uri="{FF2B5EF4-FFF2-40B4-BE49-F238E27FC236}">
                <a16:creationId xmlns:a16="http://schemas.microsoft.com/office/drawing/2014/main" id="{B7EA65CE-EE84-4D09-93F8-117ABF945F6C}"/>
              </a:ext>
            </a:extLst>
          </p:cNvPr>
          <p:cNvSpPr/>
          <p:nvPr/>
        </p:nvSpPr>
        <p:spPr>
          <a:xfrm rot="5400000">
            <a:off x="9012228" y="4425241"/>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Arrow: Right 50">
            <a:extLst>
              <a:ext uri="{FF2B5EF4-FFF2-40B4-BE49-F238E27FC236}">
                <a16:creationId xmlns:a16="http://schemas.microsoft.com/office/drawing/2014/main" id="{665CE4C7-99D6-44F3-BBD4-D7F68E8B7426}"/>
              </a:ext>
            </a:extLst>
          </p:cNvPr>
          <p:cNvSpPr/>
          <p:nvPr/>
        </p:nvSpPr>
        <p:spPr>
          <a:xfrm rot="2235938" flipV="1">
            <a:off x="9153137" y="4341144"/>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3" name="Graphic 52" descr="Coffee">
            <a:extLst>
              <a:ext uri="{FF2B5EF4-FFF2-40B4-BE49-F238E27FC236}">
                <a16:creationId xmlns:a16="http://schemas.microsoft.com/office/drawing/2014/main" id="{024B141D-632A-467D-8011-9D4F8A91F59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2795703" y="2407467"/>
            <a:ext cx="914400" cy="914400"/>
          </a:xfrm>
          <a:prstGeom prst="rect">
            <a:avLst/>
          </a:prstGeom>
        </p:spPr>
      </p:pic>
      <p:sp>
        <p:nvSpPr>
          <p:cNvPr id="54" name="TextBox 53">
            <a:extLst>
              <a:ext uri="{FF2B5EF4-FFF2-40B4-BE49-F238E27FC236}">
                <a16:creationId xmlns:a16="http://schemas.microsoft.com/office/drawing/2014/main" id="{D93C484E-AE54-4231-8252-9808982333EE}"/>
              </a:ext>
            </a:extLst>
          </p:cNvPr>
          <p:cNvSpPr txBox="1"/>
          <p:nvPr/>
        </p:nvSpPr>
        <p:spPr>
          <a:xfrm>
            <a:off x="2060156" y="3339267"/>
            <a:ext cx="21342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drank coffee</a:t>
            </a:r>
          </a:p>
        </p:txBody>
      </p:sp>
      <p:pic>
        <p:nvPicPr>
          <p:cNvPr id="55" name="Graphic 54" descr="Theatre">
            <a:extLst>
              <a:ext uri="{FF2B5EF4-FFF2-40B4-BE49-F238E27FC236}">
                <a16:creationId xmlns:a16="http://schemas.microsoft.com/office/drawing/2014/main" id="{4C2881C4-451C-446A-9D02-B3445126BFCF}"/>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622713" y="2435245"/>
            <a:ext cx="929252" cy="914400"/>
          </a:xfrm>
          <a:prstGeom prst="rect">
            <a:avLst/>
          </a:prstGeom>
        </p:spPr>
      </p:pic>
      <p:sp>
        <p:nvSpPr>
          <p:cNvPr id="56" name="TextBox 55">
            <a:extLst>
              <a:ext uri="{FF2B5EF4-FFF2-40B4-BE49-F238E27FC236}">
                <a16:creationId xmlns:a16="http://schemas.microsoft.com/office/drawing/2014/main" id="{A205DC1B-36D6-4A47-AC36-8FA30969AC80}"/>
              </a:ext>
            </a:extLst>
          </p:cNvPr>
          <p:cNvSpPr txBox="1"/>
          <p:nvPr/>
        </p:nvSpPr>
        <p:spPr>
          <a:xfrm>
            <a:off x="6004678" y="3349645"/>
            <a:ext cx="22224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went to cinema</a:t>
            </a:r>
          </a:p>
        </p:txBody>
      </p:sp>
      <p:pic>
        <p:nvPicPr>
          <p:cNvPr id="58" name="Graphic 57" descr="Pants">
            <a:extLst>
              <a:ext uri="{FF2B5EF4-FFF2-40B4-BE49-F238E27FC236}">
                <a16:creationId xmlns:a16="http://schemas.microsoft.com/office/drawing/2014/main" id="{9700CACD-E6EF-410C-A261-229BD3D7724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6698268" y="4786200"/>
            <a:ext cx="914400" cy="914400"/>
          </a:xfrm>
          <a:prstGeom prst="rect">
            <a:avLst/>
          </a:prstGeom>
        </p:spPr>
      </p:pic>
      <p:pic>
        <p:nvPicPr>
          <p:cNvPr id="59" name="Picture 58">
            <a:extLst>
              <a:ext uri="{FF2B5EF4-FFF2-40B4-BE49-F238E27FC236}">
                <a16:creationId xmlns:a16="http://schemas.microsoft.com/office/drawing/2014/main" id="{B75B71A0-8439-4F97-85B9-1DD6285114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7047" y="3739377"/>
            <a:ext cx="1017572" cy="1017572"/>
          </a:xfrm>
          <a:prstGeom prst="rect">
            <a:avLst/>
          </a:prstGeom>
        </p:spPr>
      </p:pic>
      <p:sp>
        <p:nvSpPr>
          <p:cNvPr id="60" name="Arrow: Right 59">
            <a:extLst>
              <a:ext uri="{FF2B5EF4-FFF2-40B4-BE49-F238E27FC236}">
                <a16:creationId xmlns:a16="http://schemas.microsoft.com/office/drawing/2014/main" id="{288A5101-FFD6-4269-A458-EB14FC1C4040}"/>
              </a:ext>
            </a:extLst>
          </p:cNvPr>
          <p:cNvSpPr/>
          <p:nvPr/>
        </p:nvSpPr>
        <p:spPr>
          <a:xfrm rot="5400000">
            <a:off x="6946394" y="4411655"/>
            <a:ext cx="356544"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Arrow: Right 60">
            <a:extLst>
              <a:ext uri="{FF2B5EF4-FFF2-40B4-BE49-F238E27FC236}">
                <a16:creationId xmlns:a16="http://schemas.microsoft.com/office/drawing/2014/main" id="{8BE790F0-DA28-4CE8-A88D-0895A7EE0C91}"/>
              </a:ext>
            </a:extLst>
          </p:cNvPr>
          <p:cNvSpPr/>
          <p:nvPr/>
        </p:nvSpPr>
        <p:spPr>
          <a:xfrm rot="13671074" flipV="1">
            <a:off x="6889942" y="4113116"/>
            <a:ext cx="277661"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5DFB8CC6-8D4C-4D86-9296-4862A3679F73}"/>
              </a:ext>
            </a:extLst>
          </p:cNvPr>
          <p:cNvSpPr txBox="1"/>
          <p:nvPr/>
        </p:nvSpPr>
        <p:spPr>
          <a:xfrm>
            <a:off x="6047264" y="5687263"/>
            <a:ext cx="21342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bought trousers</a:t>
            </a:r>
          </a:p>
        </p:txBody>
      </p:sp>
      <p:grpSp>
        <p:nvGrpSpPr>
          <p:cNvPr id="65" name="Group 64">
            <a:extLst>
              <a:ext uri="{FF2B5EF4-FFF2-40B4-BE49-F238E27FC236}">
                <a16:creationId xmlns:a16="http://schemas.microsoft.com/office/drawing/2014/main" id="{F2E9443C-4039-4641-B1DF-DB3BB6BBC0C1}"/>
              </a:ext>
            </a:extLst>
          </p:cNvPr>
          <p:cNvGrpSpPr/>
          <p:nvPr/>
        </p:nvGrpSpPr>
        <p:grpSpPr>
          <a:xfrm>
            <a:off x="2687840" y="1429571"/>
            <a:ext cx="971264" cy="971264"/>
            <a:chOff x="267921" y="3904018"/>
            <a:chExt cx="971264" cy="971264"/>
          </a:xfrm>
        </p:grpSpPr>
        <p:pic>
          <p:nvPicPr>
            <p:cNvPr id="66" name="Picture 65">
              <a:extLst>
                <a:ext uri="{FF2B5EF4-FFF2-40B4-BE49-F238E27FC236}">
                  <a16:creationId xmlns:a16="http://schemas.microsoft.com/office/drawing/2014/main" id="{E6C085C1-5072-4EFD-922C-027BC6D481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921" y="3904018"/>
              <a:ext cx="971264" cy="971264"/>
            </a:xfrm>
            <a:prstGeom prst="rect">
              <a:avLst/>
            </a:prstGeom>
          </p:spPr>
        </p:pic>
        <p:sp>
          <p:nvSpPr>
            <p:cNvPr id="67" name="Arrow: Right 66">
              <a:extLst>
                <a:ext uri="{FF2B5EF4-FFF2-40B4-BE49-F238E27FC236}">
                  <a16:creationId xmlns:a16="http://schemas.microsoft.com/office/drawing/2014/main" id="{5722CEA3-84FE-4C81-AF58-EC252278302B}"/>
                </a:ext>
              </a:extLst>
            </p:cNvPr>
            <p:cNvSpPr/>
            <p:nvPr/>
          </p:nvSpPr>
          <p:spPr>
            <a:xfrm rot="5400000">
              <a:off x="584014" y="4533197"/>
              <a:ext cx="330159"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Arrow: Right 67">
              <a:extLst>
                <a:ext uri="{FF2B5EF4-FFF2-40B4-BE49-F238E27FC236}">
                  <a16:creationId xmlns:a16="http://schemas.microsoft.com/office/drawing/2014/main" id="{1F786CAE-6F7C-4903-AD18-31CE4E1E8EB7}"/>
                </a:ext>
              </a:extLst>
            </p:cNvPr>
            <p:cNvSpPr/>
            <p:nvPr/>
          </p:nvSpPr>
          <p:spPr>
            <a:xfrm rot="4493338">
              <a:off x="638815" y="4516632"/>
              <a:ext cx="298776"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50006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xmlns=""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xmlns=""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xmlns=""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xmlns=""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xmlns=""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fontScale="90000"/>
          </a:bodyPr>
          <a:lstStyle/>
          <a:p>
            <a:pPr algn="l"/>
            <a:r>
              <a:rPr lang="en-GB" sz="4000" b="1" dirty="0">
                <a:solidFill>
                  <a:prstClr val="white"/>
                </a:solidFill>
              </a:rPr>
              <a:t>Location and direction: where you went, where you were</a:t>
            </a:r>
            <a:r>
              <a:rPr lang="en-GB" b="1" dirty="0">
                <a:solidFill>
                  <a:prstClr val="white"/>
                </a:solidFill>
              </a:rPr>
              <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2"/>
            <a:ext cx="7382608" cy="989961"/>
          </a:xfrm>
        </p:spPr>
        <p:txBody>
          <a:bodyPr>
            <a:normAutofit/>
          </a:bodyPr>
          <a:lstStyle/>
          <a:p>
            <a:pPr algn="l"/>
            <a:r>
              <a:rPr lang="en-GB" sz="3000" dirty="0">
                <a:solidFill>
                  <a:prstClr val="white"/>
                </a:solidFill>
              </a:rPr>
              <a:t>Revisit (past) perfect tense, </a:t>
            </a:r>
            <a:r>
              <a:rPr lang="en-GB" sz="3000" i="1" dirty="0">
                <a:solidFill>
                  <a:prstClr val="white"/>
                </a:solidFill>
              </a:rPr>
              <a:t>in</a:t>
            </a:r>
            <a:r>
              <a:rPr lang="en-GB" sz="3000" dirty="0">
                <a:solidFill>
                  <a:prstClr val="white"/>
                </a:solidFill>
              </a:rPr>
              <a:t> and </a:t>
            </a:r>
            <a:r>
              <a:rPr lang="en-GB" sz="3000" i="1" dirty="0">
                <a:solidFill>
                  <a:prstClr val="white"/>
                </a:solidFill>
              </a:rPr>
              <a:t>auf,  </a:t>
            </a:r>
            <a:br>
              <a:rPr lang="en-GB" sz="3000" i="1" dirty="0">
                <a:solidFill>
                  <a:prstClr val="white"/>
                </a:solidFill>
              </a:rPr>
            </a:br>
            <a:r>
              <a:rPr lang="en-GB" sz="3000" i="1" dirty="0" err="1">
                <a:solidFill>
                  <a:prstClr val="white"/>
                </a:solidFill>
              </a:rPr>
              <a:t>weil</a:t>
            </a:r>
            <a:r>
              <a:rPr lang="en-GB" sz="3000" i="1" dirty="0">
                <a:solidFill>
                  <a:prstClr val="white"/>
                </a:solidFill>
              </a:rPr>
              <a:t> </a:t>
            </a:r>
            <a:r>
              <a:rPr lang="en-GB" sz="3000" dirty="0">
                <a:solidFill>
                  <a:prstClr val="white"/>
                </a:solidFill>
              </a:rPr>
              <a:t>and</a:t>
            </a:r>
            <a:r>
              <a:rPr lang="en-GB" sz="3000" i="1" dirty="0">
                <a:solidFill>
                  <a:prstClr val="white"/>
                </a:solidFill>
              </a:rPr>
              <a:t> </a:t>
            </a:r>
            <a:r>
              <a:rPr lang="en-GB" sz="3000" i="1" dirty="0" err="1">
                <a:solidFill>
                  <a:prstClr val="white"/>
                </a:solidFill>
              </a:rPr>
              <a:t>denn</a:t>
            </a:r>
            <a:endParaRPr lang="en-GB" sz="3000"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4298016"/>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SSC [u], [ü] and [y]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1 - Lesson 61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515147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smtClean="0">
                <a:solidFill>
                  <a:prstClr val="white"/>
                </a:solidFill>
                <a:latin typeface="Century Gothic" panose="020B0502020202020204" pitchFamily="34" charset="0"/>
              </a:rPr>
              <a:t>21/07/21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0634954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394575" cy="869950"/>
          </a:xfrm>
          <a:prstGeom prst="rect">
            <a:avLst/>
          </a:prstGeom>
        </p:spPr>
      </p:pic>
      <p:sp>
        <p:nvSpPr>
          <p:cNvPr id="4" name="Title 3"/>
          <p:cNvSpPr>
            <a:spLocks noGrp="1"/>
          </p:cNvSpPr>
          <p:nvPr>
            <p:ph type="title"/>
          </p:nvPr>
        </p:nvSpPr>
        <p:spPr>
          <a:xfrm>
            <a:off x="0" y="294041"/>
            <a:ext cx="4906851" cy="707849"/>
          </a:xfrm>
        </p:spPr>
        <p:txBody>
          <a:bodyPr>
            <a:normAutofit/>
          </a:bodyPr>
          <a:lstStyle/>
          <a:p>
            <a:r>
              <a:rPr lang="en-GB" sz="3600" b="1" dirty="0" err="1">
                <a:solidFill>
                  <a:schemeClr val="bg1"/>
                </a:solidFill>
              </a:rPr>
              <a:t>Phonetik</a:t>
            </a:r>
            <a:r>
              <a:rPr lang="en-GB" sz="3600" b="1" dirty="0">
                <a:solidFill>
                  <a:schemeClr val="bg1"/>
                </a:solidFill>
              </a:rPr>
              <a:t> [u], [ü], [y]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5394575" y="315166"/>
            <a:ext cx="5563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das?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Rounded Rectangle 3">
            <a:hlinkClick r:id="" action="ppaction://noaction">
              <a:snd r:embed="rId5" name="typisch.wav"/>
            </a:hlinkClick>
            <a:extLst>
              <a:ext uri="{FF2B5EF4-FFF2-40B4-BE49-F238E27FC236}">
                <a16:creationId xmlns:a16="http://schemas.microsoft.com/office/drawing/2014/main" id="{33119DD1-4AFA-475E-9FDB-B43F7EF8DA2D}"/>
              </a:ext>
            </a:extLst>
          </p:cNvPr>
          <p:cNvSpPr/>
          <p:nvPr/>
        </p:nvSpPr>
        <p:spPr>
          <a:xfrm>
            <a:off x="4906851" y="2491405"/>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44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y</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pisch</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5" name="Picture 44" descr="Logo, company name&#10;&#10;Description automatically generated">
            <a:hlinkClick r:id="" action="ppaction://noaction">
              <a:snd r:embed="rId5" name="typisch.wav"/>
            </a:hlinkClick>
            <a:extLst>
              <a:ext uri="{FF2B5EF4-FFF2-40B4-BE49-F238E27FC236}">
                <a16:creationId xmlns:a16="http://schemas.microsoft.com/office/drawing/2014/main" id="{9AB3ED7B-809E-4F51-BD40-2F848880AB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4575" y="2992371"/>
            <a:ext cx="1589289" cy="794645"/>
          </a:xfrm>
          <a:prstGeom prst="rect">
            <a:avLst/>
          </a:prstGeom>
        </p:spPr>
      </p:pic>
      <p:pic>
        <p:nvPicPr>
          <p:cNvPr id="46" name="Picture 45" descr="Logo, company name&#10;&#10;Description automatically generated">
            <a:hlinkClick r:id="" action="ppaction://noaction">
              <a:snd r:embed="rId5" name="typisch.wav"/>
            </a:hlinkClick>
            <a:extLst>
              <a:ext uri="{FF2B5EF4-FFF2-40B4-BE49-F238E27FC236}">
                <a16:creationId xmlns:a16="http://schemas.microsoft.com/office/drawing/2014/main" id="{D0CEF3A9-3E1B-4F3B-8F83-E150349B54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354425" y="3177414"/>
            <a:ext cx="1056989" cy="854715"/>
          </a:xfrm>
          <a:prstGeom prst="rect">
            <a:avLst/>
          </a:prstGeom>
        </p:spPr>
      </p:pic>
      <p:sp>
        <p:nvSpPr>
          <p:cNvPr id="47" name="Rounded Rectangle 3">
            <a:extLst>
              <a:ext uri="{FF2B5EF4-FFF2-40B4-BE49-F238E27FC236}">
                <a16:creationId xmlns:a16="http://schemas.microsoft.com/office/drawing/2014/main" id="{5F1AF896-092E-45CE-8278-2F8A1AFED0BE}"/>
              </a:ext>
            </a:extLst>
          </p:cNvPr>
          <p:cNvSpPr/>
          <p:nvPr/>
        </p:nvSpPr>
        <p:spPr>
          <a:xfrm>
            <a:off x="8845107" y="3807296"/>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002060"/>
                </a:solidFill>
                <a:latin typeface="Century Gothic" panose="020B0502020202020204" pitchFamily="34" charset="0"/>
              </a:rPr>
              <a:t>f</a:t>
            </a:r>
            <a:r>
              <a:rPr kumimoji="0" lang="en-GB" sz="44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ü</a:t>
            </a:r>
            <a:r>
              <a:rPr lang="en-GB" sz="4400" b="1" dirty="0" err="1">
                <a:solidFill>
                  <a:srgbClr val="002060"/>
                </a:solidFill>
                <a:latin typeface="Century Gothic" panose="020B0502020202020204" pitchFamily="34" charset="0"/>
              </a:rPr>
              <a:t>nf</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ounded Rectangle 3">
            <a:extLst>
              <a:ext uri="{FF2B5EF4-FFF2-40B4-BE49-F238E27FC236}">
                <a16:creationId xmlns:a16="http://schemas.microsoft.com/office/drawing/2014/main" id="{EDD05A0C-DEAE-4EFE-A0E1-7B6C03190192}"/>
              </a:ext>
            </a:extLst>
          </p:cNvPr>
          <p:cNvSpPr/>
          <p:nvPr/>
        </p:nvSpPr>
        <p:spPr>
          <a:xfrm>
            <a:off x="8879939" y="1203315"/>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44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ü</a:t>
            </a:r>
            <a:r>
              <a:rPr lang="en-GB" sz="4400" b="1" dirty="0">
                <a:solidFill>
                  <a:srgbClr val="002060"/>
                </a:solidFill>
                <a:latin typeface="Century Gothic" panose="020B0502020202020204" pitchFamily="34" charset="0"/>
              </a:rPr>
              <a:t>r</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Rounded Rectangle 3">
            <a:extLst>
              <a:ext uri="{FF2B5EF4-FFF2-40B4-BE49-F238E27FC236}">
                <a16:creationId xmlns:a16="http://schemas.microsoft.com/office/drawing/2014/main" id="{2E83996E-FFE0-409B-B588-E5B23DA28424}"/>
              </a:ext>
            </a:extLst>
          </p:cNvPr>
          <p:cNvSpPr/>
          <p:nvPr/>
        </p:nvSpPr>
        <p:spPr>
          <a:xfrm>
            <a:off x="633433" y="3845354"/>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002060"/>
                </a:solidFill>
                <a:latin typeface="Century Gothic" panose="020B0502020202020204" pitchFamily="34" charset="0"/>
              </a:rPr>
              <a:t>P</a:t>
            </a:r>
            <a:r>
              <a:rPr kumimoji="0" lang="en-GB" sz="44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r>
              <a:rPr lang="en-GB" sz="4400" b="1" dirty="0" err="1">
                <a:solidFill>
                  <a:srgbClr val="002060"/>
                </a:solidFill>
                <a:latin typeface="Century Gothic" panose="020B0502020202020204" pitchFamily="34" charset="0"/>
              </a:rPr>
              <a:t>nkt</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Rounded Rectangle 3">
            <a:extLst>
              <a:ext uri="{FF2B5EF4-FFF2-40B4-BE49-F238E27FC236}">
                <a16:creationId xmlns:a16="http://schemas.microsoft.com/office/drawing/2014/main" id="{3A929B56-DE7F-4532-A2FB-C49D851BA326}"/>
              </a:ext>
            </a:extLst>
          </p:cNvPr>
          <p:cNvSpPr/>
          <p:nvPr/>
        </p:nvSpPr>
        <p:spPr>
          <a:xfrm>
            <a:off x="681468" y="1284112"/>
            <a:ext cx="2830879" cy="238944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002060"/>
                </a:solidFill>
                <a:latin typeface="Century Gothic" panose="020B0502020202020204" pitchFamily="34" charset="0"/>
              </a:rPr>
              <a:t>d</a:t>
            </a:r>
            <a:r>
              <a:rPr kumimoji="0" lang="en-GB" sz="44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endPar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Picture 36">
            <a:hlinkClick r:id="" action="ppaction://noaction">
              <a:snd r:embed="rId8" name="12. du.wav"/>
            </a:hlinkClick>
            <a:extLst>
              <a:ext uri="{FF2B5EF4-FFF2-40B4-BE49-F238E27FC236}">
                <a16:creationId xmlns:a16="http://schemas.microsoft.com/office/drawing/2014/main" id="{9CCE84DB-4FAC-4D8B-95CC-5655BBF8CD79}"/>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790" y="1847858"/>
            <a:ext cx="1906072" cy="1287094"/>
          </a:xfrm>
          <a:prstGeom prst="rect">
            <a:avLst/>
          </a:prstGeom>
        </p:spPr>
      </p:pic>
      <p:sp>
        <p:nvSpPr>
          <p:cNvPr id="36" name="TextBox 35">
            <a:hlinkClick r:id="" action="ppaction://noaction">
              <a:snd r:embed="rId10" name="12. u like du.wav"/>
            </a:hlinkClick>
            <a:extLst>
              <a:ext uri="{FF2B5EF4-FFF2-40B4-BE49-F238E27FC236}">
                <a16:creationId xmlns:a16="http://schemas.microsoft.com/office/drawing/2014/main" id="{82BCF397-7FE3-4D75-B70D-484B64CE72ED}"/>
              </a:ext>
            </a:extLst>
          </p:cNvPr>
          <p:cNvSpPr txBox="1"/>
          <p:nvPr/>
        </p:nvSpPr>
        <p:spPr>
          <a:xfrm>
            <a:off x="811311" y="1326709"/>
            <a:ext cx="526957"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a:t>
            </a:r>
          </a:p>
        </p:txBody>
      </p:sp>
      <p:pic>
        <p:nvPicPr>
          <p:cNvPr id="39" name="Picture 38">
            <a:hlinkClick r:id="" action="ppaction://noaction">
              <a:snd r:embed="rId11" name="34. punkt.wav"/>
            </a:hlinkClick>
            <a:extLst>
              <a:ext uri="{FF2B5EF4-FFF2-40B4-BE49-F238E27FC236}">
                <a16:creationId xmlns:a16="http://schemas.microsoft.com/office/drawing/2014/main" id="{E236D06B-B69C-47A6-834F-DF4909688F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7321" y="4756312"/>
            <a:ext cx="381009" cy="388814"/>
          </a:xfrm>
          <a:prstGeom prst="rect">
            <a:avLst/>
          </a:prstGeom>
        </p:spPr>
      </p:pic>
      <p:sp>
        <p:nvSpPr>
          <p:cNvPr id="41" name="TextBox 40">
            <a:hlinkClick r:id="" action="ppaction://noaction">
              <a:snd r:embed="rId13" name="34. u like punkt.wav"/>
            </a:hlinkClick>
            <a:extLst>
              <a:ext uri="{FF2B5EF4-FFF2-40B4-BE49-F238E27FC236}">
                <a16:creationId xmlns:a16="http://schemas.microsoft.com/office/drawing/2014/main" id="{5F1C2709-87AD-4CC7-96D2-D4FB24B01175}"/>
              </a:ext>
            </a:extLst>
          </p:cNvPr>
          <p:cNvSpPr txBox="1"/>
          <p:nvPr/>
        </p:nvSpPr>
        <p:spPr>
          <a:xfrm>
            <a:off x="766487" y="3871541"/>
            <a:ext cx="545656"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a:t>
            </a:r>
          </a:p>
        </p:txBody>
      </p:sp>
      <p:pic>
        <p:nvPicPr>
          <p:cNvPr id="29" name="Picture 28">
            <a:hlinkClick r:id="" action="ppaction://noaction">
              <a:snd r:embed="rId14" name="18. Tür.wav"/>
            </a:hlinkClick>
            <a:extLst>
              <a:ext uri="{FF2B5EF4-FFF2-40B4-BE49-F238E27FC236}">
                <a16:creationId xmlns:a16="http://schemas.microsoft.com/office/drawing/2014/main" id="{191912D3-74C3-4A75-94F3-69D3FE0A451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37025" y="1402805"/>
            <a:ext cx="847041" cy="1357366"/>
          </a:xfrm>
          <a:prstGeom prst="rect">
            <a:avLst/>
          </a:prstGeom>
        </p:spPr>
      </p:pic>
      <p:sp>
        <p:nvSpPr>
          <p:cNvPr id="26" name="TextBox 25">
            <a:hlinkClick r:id="" action="ppaction://noaction">
              <a:snd r:embed="rId16" name="18. ü like Tür.wav"/>
            </a:hlinkClick>
            <a:extLst>
              <a:ext uri="{FF2B5EF4-FFF2-40B4-BE49-F238E27FC236}">
                <a16:creationId xmlns:a16="http://schemas.microsoft.com/office/drawing/2014/main" id="{3081ADDD-228C-4C5E-B711-8FBD0FFB6B89}"/>
              </a:ext>
            </a:extLst>
          </p:cNvPr>
          <p:cNvSpPr txBox="1"/>
          <p:nvPr/>
        </p:nvSpPr>
        <p:spPr>
          <a:xfrm>
            <a:off x="9089608" y="1203315"/>
            <a:ext cx="5269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ü</a:t>
            </a:r>
          </a:p>
        </p:txBody>
      </p:sp>
      <p:pic>
        <p:nvPicPr>
          <p:cNvPr id="34" name="Picture 33">
            <a:hlinkClick r:id="" action="ppaction://noaction">
              <a:snd r:embed="rId17" name="37. fünf.wav"/>
            </a:hlinkClick>
            <a:extLst>
              <a:ext uri="{FF2B5EF4-FFF2-40B4-BE49-F238E27FC236}">
                <a16:creationId xmlns:a16="http://schemas.microsoft.com/office/drawing/2014/main" id="{D936393B-9247-4686-8407-5488FC7C03FC}"/>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32411" y="4032129"/>
            <a:ext cx="1195690" cy="1451396"/>
          </a:xfrm>
          <a:prstGeom prst="rect">
            <a:avLst/>
          </a:prstGeom>
        </p:spPr>
      </p:pic>
      <p:sp>
        <p:nvSpPr>
          <p:cNvPr id="35" name="TextBox 34">
            <a:hlinkClick r:id="" action="ppaction://noaction">
              <a:snd r:embed="rId19" name="37. ü like fünf.wav"/>
            </a:hlinkClick>
            <a:extLst>
              <a:ext uri="{FF2B5EF4-FFF2-40B4-BE49-F238E27FC236}">
                <a16:creationId xmlns:a16="http://schemas.microsoft.com/office/drawing/2014/main" id="{EA22EFC6-1E65-4BF8-B336-5FC0CE1CFA14}"/>
              </a:ext>
            </a:extLst>
          </p:cNvPr>
          <p:cNvSpPr txBox="1"/>
          <p:nvPr/>
        </p:nvSpPr>
        <p:spPr>
          <a:xfrm>
            <a:off x="8986755" y="3847913"/>
            <a:ext cx="5456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ü</a:t>
            </a:r>
          </a:p>
        </p:txBody>
      </p:sp>
      <p:sp>
        <p:nvSpPr>
          <p:cNvPr id="51" name="TextBox 50">
            <a:hlinkClick r:id="" action="ppaction://noaction">
              <a:snd r:embed="rId20" name="Y_final.wav"/>
            </a:hlinkClick>
            <a:extLst>
              <a:ext uri="{FF2B5EF4-FFF2-40B4-BE49-F238E27FC236}">
                <a16:creationId xmlns:a16="http://schemas.microsoft.com/office/drawing/2014/main" id="{1D01BA31-DA4E-44F2-B518-4EFBD1C299EA}"/>
              </a:ext>
            </a:extLst>
          </p:cNvPr>
          <p:cNvSpPr txBox="1"/>
          <p:nvPr/>
        </p:nvSpPr>
        <p:spPr>
          <a:xfrm>
            <a:off x="5020867" y="2437005"/>
            <a:ext cx="526957"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357311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7" grpId="0" animBg="1"/>
      <p:bldP spid="48" grpId="0" animBg="1"/>
      <p:bldP spid="49" grpId="0" animBg="1"/>
      <p:bldP spid="50" grpId="0" animBg="1"/>
      <p:bldP spid="36" grpId="0"/>
      <p:bldP spid="41" grpId="0"/>
      <p:bldP spid="26" grpId="0"/>
      <p:bldP spid="35" grpId="0"/>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745089" y="338784"/>
            <a:ext cx="5563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das?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51F4F626-9D26-4CD2-9416-BB9894618E77}"/>
              </a:ext>
            </a:extLst>
          </p:cNvPr>
          <p:cNvSpPr txBox="1"/>
          <p:nvPr/>
        </p:nvSpPr>
        <p:spPr>
          <a:xfrm>
            <a:off x="1872544" y="2876367"/>
            <a:ext cx="7285622" cy="523220"/>
          </a:xfrm>
          <a:prstGeom prst="rect">
            <a:avLst/>
          </a:prstGeom>
          <a:noFill/>
        </p:spPr>
        <p:txBody>
          <a:bodyPr wrap="square" rtlCol="0">
            <a:spAutoFit/>
          </a:bodyPr>
          <a:lstStyle/>
          <a:p>
            <a:pPr lvl="0"/>
            <a:r>
              <a:rPr lang="de-DE" sz="2800" b="1" dirty="0">
                <a:solidFill>
                  <a:srgbClr val="4472C4">
                    <a:lumMod val="50000"/>
                  </a:srgbClr>
                </a:solidFill>
              </a:rPr>
              <a:t>In Ulm und um Ulm und um Ulm herum.</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Action Button: Custom 16">
            <a:hlinkClick r:id="" action="ppaction://noaction" highlightClick="1">
              <a:snd r:embed="rId5" name="8.3.2.1 Slide 24 normal.wav"/>
            </a:hlinkClick>
            <a:extLst>
              <a:ext uri="{FF2B5EF4-FFF2-40B4-BE49-F238E27FC236}">
                <a16:creationId xmlns:a16="http://schemas.microsoft.com/office/drawing/2014/main" id="{5BD1950A-D27C-423E-B956-26AFA48A980B}"/>
              </a:ext>
            </a:extLst>
          </p:cNvPr>
          <p:cNvSpPr/>
          <p:nvPr/>
        </p:nvSpPr>
        <p:spPr>
          <a:xfrm>
            <a:off x="169155" y="23514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8.3.2.1 Slide 24 fast.wav"/>
            </a:hlinkClick>
            <a:extLst>
              <a:ext uri="{FF2B5EF4-FFF2-40B4-BE49-F238E27FC236}">
                <a16:creationId xmlns:a16="http://schemas.microsoft.com/office/drawing/2014/main" id="{3EF12861-18A3-4C71-92AF-1BCA519D3E75}"/>
              </a:ext>
            </a:extLst>
          </p:cNvPr>
          <p:cNvSpPr/>
          <p:nvPr/>
        </p:nvSpPr>
        <p:spPr>
          <a:xfrm>
            <a:off x="169155" y="28240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7" name="8.3.2.1 Slide 24 very fast.wav"/>
            </a:hlinkClick>
            <a:extLst>
              <a:ext uri="{FF2B5EF4-FFF2-40B4-BE49-F238E27FC236}">
                <a16:creationId xmlns:a16="http://schemas.microsoft.com/office/drawing/2014/main" id="{0F18F83A-8930-4D51-BB25-7A6E179985DF}"/>
              </a:ext>
            </a:extLst>
          </p:cNvPr>
          <p:cNvSpPr/>
          <p:nvPr/>
        </p:nvSpPr>
        <p:spPr>
          <a:xfrm>
            <a:off x="167077" y="33347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3" name="Picture 22">
            <a:extLst>
              <a:ext uri="{FF2B5EF4-FFF2-40B4-BE49-F238E27FC236}">
                <a16:creationId xmlns:a16="http://schemas.microsoft.com/office/drawing/2014/main" id="{2BDF4962-A788-401F-9F3D-20902E33D7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394" y="4880117"/>
            <a:ext cx="1009992" cy="1111599"/>
          </a:xfrm>
          <a:prstGeom prst="rect">
            <a:avLst/>
          </a:prstGeom>
        </p:spPr>
      </p:pic>
      <p:pic>
        <p:nvPicPr>
          <p:cNvPr id="30" name="Picture 29" descr="Logo&#10;&#10;Description automatically generated">
            <a:extLst>
              <a:ext uri="{FF2B5EF4-FFF2-40B4-BE49-F238E27FC236}">
                <a16:creationId xmlns:a16="http://schemas.microsoft.com/office/drawing/2014/main" id="{8F4120C4-9D6D-4A48-B6D9-36B82CDA1A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5656" y="4024977"/>
            <a:ext cx="1829757" cy="914879"/>
          </a:xfrm>
          <a:prstGeom prst="rect">
            <a:avLst/>
          </a:prstGeom>
        </p:spPr>
      </p:pic>
      <p:sp>
        <p:nvSpPr>
          <p:cNvPr id="31" name="TextBox 30">
            <a:extLst>
              <a:ext uri="{FF2B5EF4-FFF2-40B4-BE49-F238E27FC236}">
                <a16:creationId xmlns:a16="http://schemas.microsoft.com/office/drawing/2014/main" id="{CA7C35AB-96FB-4280-8ED3-A88280488C76}"/>
              </a:ext>
            </a:extLst>
          </p:cNvPr>
          <p:cNvSpPr txBox="1"/>
          <p:nvPr/>
        </p:nvSpPr>
        <p:spPr>
          <a:xfrm>
            <a:off x="1363450" y="5079011"/>
            <a:ext cx="63000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Ulm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Stadt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Süddeutschland</a:t>
            </a:r>
            <a:r>
              <a:rPr lang="en-US" sz="2400" dirty="0">
                <a:solidFill>
                  <a:srgbClr val="4472C4">
                    <a:lumMod val="50000"/>
                  </a:srgbClr>
                </a:solidFill>
                <a:latin typeface="Century Gothic" panose="020F0302020204030204"/>
              </a:rPr>
              <a:t> und die </a:t>
            </a:r>
            <a:r>
              <a:rPr lang="en-US" sz="2400" dirty="0" err="1">
                <a:solidFill>
                  <a:srgbClr val="4472C4">
                    <a:lumMod val="50000"/>
                  </a:srgbClr>
                </a:solidFill>
                <a:latin typeface="Century Gothic" panose="020F0302020204030204"/>
              </a:rPr>
              <a:t>Geburtsstadt</a:t>
            </a:r>
            <a:r>
              <a:rPr lang="en-US" sz="2400" dirty="0">
                <a:solidFill>
                  <a:srgbClr val="4472C4">
                    <a:lumMod val="50000"/>
                  </a:srgbClr>
                </a:solidFill>
                <a:latin typeface="Century Gothic" panose="020F0302020204030204"/>
              </a:rPr>
              <a:t> von Albert Einstein.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2" name="Picture 31" descr="Icon&#10;&#10;Description automatically generated">
            <a:extLst>
              <a:ext uri="{FF2B5EF4-FFF2-40B4-BE49-F238E27FC236}">
                <a16:creationId xmlns:a16="http://schemas.microsoft.com/office/drawing/2014/main" id="{F2CBC5BB-B0F3-4D60-B932-D70BA6C593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46913" y="202017"/>
            <a:ext cx="1064187" cy="994926"/>
          </a:xfrm>
          <a:prstGeom prst="rect">
            <a:avLst/>
          </a:prstGeom>
        </p:spPr>
      </p:pic>
      <p:sp>
        <p:nvSpPr>
          <p:cNvPr id="24" name="TextBox 23">
            <a:extLst>
              <a:ext uri="{FF2B5EF4-FFF2-40B4-BE49-F238E27FC236}">
                <a16:creationId xmlns:a16="http://schemas.microsoft.com/office/drawing/2014/main" id="{13184F50-C78A-4657-90A4-6864BEBA63DB}"/>
              </a:ext>
            </a:extLst>
          </p:cNvPr>
          <p:cNvSpPr txBox="1"/>
          <p:nvPr/>
        </p:nvSpPr>
        <p:spPr>
          <a:xfrm>
            <a:off x="1847857" y="3334749"/>
            <a:ext cx="69953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Ulm and round Ulm and around Ulm.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9874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10000"/>
                                        <p:tgtEl>
                                          <p:spTgt spid="7"/>
                                        </p:tgtEl>
                                      </p:cBhvr>
                                    </p:animEffect>
                                    <p:set>
                                      <p:cBhvr>
                                        <p:cTn id="16"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745089" y="338784"/>
            <a:ext cx="5563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das?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51F4F626-9D26-4CD2-9416-BB9894618E77}"/>
              </a:ext>
            </a:extLst>
          </p:cNvPr>
          <p:cNvSpPr txBox="1"/>
          <p:nvPr/>
        </p:nvSpPr>
        <p:spPr>
          <a:xfrm>
            <a:off x="1904780" y="1458972"/>
            <a:ext cx="7596920" cy="1384995"/>
          </a:xfrm>
          <a:prstGeom prst="rect">
            <a:avLst/>
          </a:prstGeom>
          <a:noFill/>
        </p:spPr>
        <p:txBody>
          <a:bodyPr wrap="square" rtlCol="0">
            <a:spAutoFit/>
          </a:bodyPr>
          <a:lstStyle/>
          <a:p>
            <a:pPr lvl="0"/>
            <a:r>
              <a:rPr lang="de-DE" sz="2800" b="1" dirty="0">
                <a:solidFill>
                  <a:srgbClr val="4472C4">
                    <a:lumMod val="50000"/>
                  </a:srgbClr>
                </a:solidFill>
              </a:rPr>
              <a:t>Fünf Schüler dürfen über Pfützen hüpfen, dann müde auf fünf grünen Stühlen sitzen und fünf Schüsseln* süße Grütze* schlürfen.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Action Button: Custom 16">
            <a:hlinkClick r:id="" action="ppaction://noaction" highlightClick="1">
              <a:snd r:embed="rId5" name="8.3.2.1 Slide 25 normal.wav"/>
            </a:hlinkClick>
            <a:extLst>
              <a:ext uri="{FF2B5EF4-FFF2-40B4-BE49-F238E27FC236}">
                <a16:creationId xmlns:a16="http://schemas.microsoft.com/office/drawing/2014/main" id="{5BD1950A-D27C-423E-B956-26AFA48A980B}"/>
              </a:ext>
            </a:extLst>
          </p:cNvPr>
          <p:cNvSpPr/>
          <p:nvPr/>
        </p:nvSpPr>
        <p:spPr>
          <a:xfrm>
            <a:off x="169155" y="23514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8.3.2.1 Slide 25 fast.wav"/>
            </a:hlinkClick>
            <a:extLst>
              <a:ext uri="{FF2B5EF4-FFF2-40B4-BE49-F238E27FC236}">
                <a16:creationId xmlns:a16="http://schemas.microsoft.com/office/drawing/2014/main" id="{3EF12861-18A3-4C71-92AF-1BCA519D3E75}"/>
              </a:ext>
            </a:extLst>
          </p:cNvPr>
          <p:cNvSpPr/>
          <p:nvPr/>
        </p:nvSpPr>
        <p:spPr>
          <a:xfrm>
            <a:off x="169155" y="28240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7" name="8.3.2.1 Slide 25 very fast.wav"/>
            </a:hlinkClick>
            <a:extLst>
              <a:ext uri="{FF2B5EF4-FFF2-40B4-BE49-F238E27FC236}">
                <a16:creationId xmlns:a16="http://schemas.microsoft.com/office/drawing/2014/main" id="{0F18F83A-8930-4D51-BB25-7A6E179985DF}"/>
              </a:ext>
            </a:extLst>
          </p:cNvPr>
          <p:cNvSpPr/>
          <p:nvPr/>
        </p:nvSpPr>
        <p:spPr>
          <a:xfrm>
            <a:off x="167077" y="33347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0" name="Picture 19" descr="Icon&#10;&#10;Description automatically generated">
            <a:extLst>
              <a:ext uri="{FF2B5EF4-FFF2-40B4-BE49-F238E27FC236}">
                <a16:creationId xmlns:a16="http://schemas.microsoft.com/office/drawing/2014/main" id="{88D864EE-98FE-4957-8277-5D909F74D2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8193" y="168681"/>
            <a:ext cx="1064187" cy="994926"/>
          </a:xfrm>
          <a:prstGeom prst="rect">
            <a:avLst/>
          </a:prstGeom>
        </p:spPr>
      </p:pic>
      <p:pic>
        <p:nvPicPr>
          <p:cNvPr id="19" name="Picture 18">
            <a:extLst>
              <a:ext uri="{FF2B5EF4-FFF2-40B4-BE49-F238E27FC236}">
                <a16:creationId xmlns:a16="http://schemas.microsoft.com/office/drawing/2014/main" id="{AA7A939B-F46D-4755-800D-168FB1B45149}"/>
              </a:ext>
            </a:extLst>
          </p:cNvPr>
          <p:cNvPicPr>
            <a:picLocks noChangeAspect="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655817" y="3850078"/>
            <a:ext cx="881558" cy="1341729"/>
          </a:xfrm>
          <a:prstGeom prst="rect">
            <a:avLst/>
          </a:prstGeom>
        </p:spPr>
      </p:pic>
      <p:pic>
        <p:nvPicPr>
          <p:cNvPr id="22" name="Picture 21" descr="A picture containing clipart&#10;&#10;Description automatically generated">
            <a:extLst>
              <a:ext uri="{FF2B5EF4-FFF2-40B4-BE49-F238E27FC236}">
                <a16:creationId xmlns:a16="http://schemas.microsoft.com/office/drawing/2014/main" id="{4F00130C-C13F-4729-99BF-973FBC046A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4320" y="4028919"/>
            <a:ext cx="1250119" cy="625060"/>
          </a:xfrm>
          <a:prstGeom prst="rect">
            <a:avLst/>
          </a:prstGeom>
        </p:spPr>
      </p:pic>
      <p:pic>
        <p:nvPicPr>
          <p:cNvPr id="24" name="Picture 23" descr="A picture containing clock&#10;&#10;Description automatically generated">
            <a:extLst>
              <a:ext uri="{FF2B5EF4-FFF2-40B4-BE49-F238E27FC236}">
                <a16:creationId xmlns:a16="http://schemas.microsoft.com/office/drawing/2014/main" id="{443CA82C-5E18-43A2-8731-7AF52168C4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0071" y="4031396"/>
            <a:ext cx="1996992" cy="1341729"/>
          </a:xfrm>
          <a:prstGeom prst="rect">
            <a:avLst/>
          </a:prstGeom>
        </p:spPr>
      </p:pic>
      <p:pic>
        <p:nvPicPr>
          <p:cNvPr id="29" name="Picture 28">
            <a:extLst>
              <a:ext uri="{FF2B5EF4-FFF2-40B4-BE49-F238E27FC236}">
                <a16:creationId xmlns:a16="http://schemas.microsoft.com/office/drawing/2014/main" id="{EEE24A1C-4984-42B1-B6F0-EDB5BCA12E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77526" y="4268965"/>
            <a:ext cx="2385296" cy="1192648"/>
          </a:xfrm>
          <a:prstGeom prst="rect">
            <a:avLst/>
          </a:prstGeom>
        </p:spPr>
      </p:pic>
      <p:sp>
        <p:nvSpPr>
          <p:cNvPr id="30" name="Speech Bubble: Rectangle with Corners Rounded 29">
            <a:extLst>
              <a:ext uri="{FF2B5EF4-FFF2-40B4-BE49-F238E27FC236}">
                <a16:creationId xmlns:a16="http://schemas.microsoft.com/office/drawing/2014/main" id="{C49BD7CE-0043-4A92-9E09-B61E31B8C899}"/>
              </a:ext>
            </a:extLst>
          </p:cNvPr>
          <p:cNvSpPr/>
          <p:nvPr/>
        </p:nvSpPr>
        <p:spPr>
          <a:xfrm>
            <a:off x="5521169" y="5373125"/>
            <a:ext cx="2948349" cy="783114"/>
          </a:xfrm>
          <a:prstGeom prst="wedgeRoundRectCallout">
            <a:avLst>
              <a:gd name="adj1" fmla="val 39907"/>
              <a:gd name="adj2" fmla="val -13867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Schüssel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bowl</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Grütze</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porridge</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CCB83ED0-11DA-4CE8-A7C3-E3CD41D05379}"/>
              </a:ext>
            </a:extLst>
          </p:cNvPr>
          <p:cNvSpPr txBox="1"/>
          <p:nvPr/>
        </p:nvSpPr>
        <p:spPr>
          <a:xfrm>
            <a:off x="1902701" y="2700547"/>
            <a:ext cx="77225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pupils are allowed to hop over puddles, then sit, tired, on five green</a:t>
            </a:r>
            <a:r>
              <a:rPr kumimoji="0" lang="en-US" sz="20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chairs, and slurp five bowls of sweet porridge.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1679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10000"/>
                                        <p:tgtEl>
                                          <p:spTgt spid="7"/>
                                        </p:tgtEl>
                                      </p:cBhvr>
                                    </p:animEffect>
                                    <p:set>
                                      <p:cBhvr>
                                        <p:cTn id="16"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0F3F2-C759-4635-82B2-7CD1FD99DE26}"/>
              </a:ext>
            </a:extLst>
          </p:cNvPr>
          <p:cNvSpPr txBox="1"/>
          <p:nvPr/>
        </p:nvSpPr>
        <p:spPr>
          <a:xfrm>
            <a:off x="1272636" y="1403418"/>
            <a:ext cx="5365163" cy="5287345"/>
          </a:xfrm>
          <a:prstGeom prst="rect">
            <a:avLst/>
          </a:prstGeom>
          <a:noFill/>
        </p:spPr>
        <p:txBody>
          <a:bodyPr wrap="square" rtlCol="0">
            <a:spAutoFit/>
          </a:bodyPr>
          <a:lstStyle/>
          <a:p>
            <a:pPr lvl="0">
              <a:lnSpc>
                <a:spcPct val="250000"/>
              </a:lnSpc>
            </a:pPr>
            <a:r>
              <a:rPr lang="de-DE" sz="2800" b="1" dirty="0">
                <a:solidFill>
                  <a:srgbClr val="4472C4">
                    <a:lumMod val="50000"/>
                  </a:srgbClr>
                </a:solidFill>
              </a:rPr>
              <a:t>Ein Fuß zwei Füße</a:t>
            </a:r>
          </a:p>
          <a:p>
            <a:pPr lvl="0">
              <a:lnSpc>
                <a:spcPct val="250000"/>
              </a:lnSpc>
            </a:pPr>
            <a:r>
              <a:rPr lang="de-DE" sz="2800" b="1" dirty="0">
                <a:solidFill>
                  <a:srgbClr val="4472C4">
                    <a:lumMod val="50000"/>
                  </a:srgbClr>
                </a:solidFill>
              </a:rPr>
              <a:t>Ein Gruß zwei Grüße</a:t>
            </a:r>
          </a:p>
          <a:p>
            <a:pPr lvl="0">
              <a:lnSpc>
                <a:spcPct val="250000"/>
              </a:lnSpc>
            </a:pPr>
            <a:r>
              <a:rPr lang="de-DE" sz="2800" b="1" dirty="0">
                <a:solidFill>
                  <a:srgbClr val="4472C4">
                    <a:lumMod val="50000"/>
                  </a:srgbClr>
                </a:solidFill>
              </a:rPr>
              <a:t>Ein Fluss zwei Flüsse</a:t>
            </a:r>
          </a:p>
          <a:p>
            <a:pPr lvl="0">
              <a:lnSpc>
                <a:spcPct val="250000"/>
              </a:lnSpc>
            </a:pPr>
            <a:r>
              <a:rPr lang="de-DE" sz="2800" b="1" dirty="0">
                <a:solidFill>
                  <a:srgbClr val="4472C4">
                    <a:lumMod val="50000"/>
                  </a:srgbClr>
                </a:solidFill>
              </a:rPr>
              <a:t>Ein Schluss.</a:t>
            </a:r>
          </a:p>
          <a:p>
            <a:pPr lvl="0">
              <a:lnSpc>
                <a:spcPct val="250000"/>
              </a:lnSpc>
            </a:pP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[3/3]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745089" y="338784"/>
            <a:ext cx="5563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schnell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das?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5" name="Action Button: Custom 16">
            <a:hlinkClick r:id="" action="ppaction://noaction" highlightClick="1">
              <a:snd r:embed="rId5" name="8.3.2.1 Slide 26 normal.wav"/>
            </a:hlinkClick>
            <a:extLst>
              <a:ext uri="{FF2B5EF4-FFF2-40B4-BE49-F238E27FC236}">
                <a16:creationId xmlns:a16="http://schemas.microsoft.com/office/drawing/2014/main" id="{5BD1950A-D27C-423E-B956-26AFA48A980B}"/>
              </a:ext>
            </a:extLst>
          </p:cNvPr>
          <p:cNvSpPr/>
          <p:nvPr/>
        </p:nvSpPr>
        <p:spPr>
          <a:xfrm>
            <a:off x="169155" y="23514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6" name="8.3.2.1 Slide 26 fast.wav"/>
            </a:hlinkClick>
            <a:extLst>
              <a:ext uri="{FF2B5EF4-FFF2-40B4-BE49-F238E27FC236}">
                <a16:creationId xmlns:a16="http://schemas.microsoft.com/office/drawing/2014/main" id="{3EF12861-18A3-4C71-92AF-1BCA519D3E75}"/>
              </a:ext>
            </a:extLst>
          </p:cNvPr>
          <p:cNvSpPr/>
          <p:nvPr/>
        </p:nvSpPr>
        <p:spPr>
          <a:xfrm>
            <a:off x="169155" y="28240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7" name="8.3.2.1 Slide 26 very fast.wav"/>
            </a:hlinkClick>
            <a:extLst>
              <a:ext uri="{FF2B5EF4-FFF2-40B4-BE49-F238E27FC236}">
                <a16:creationId xmlns:a16="http://schemas.microsoft.com/office/drawing/2014/main" id="{0F18F83A-8930-4D51-BB25-7A6E179985DF}"/>
              </a:ext>
            </a:extLst>
          </p:cNvPr>
          <p:cNvSpPr/>
          <p:nvPr/>
        </p:nvSpPr>
        <p:spPr>
          <a:xfrm>
            <a:off x="167077" y="33347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1" name="Picture 20" descr="Icon&#10;&#10;Description automatically generated">
            <a:extLst>
              <a:ext uri="{FF2B5EF4-FFF2-40B4-BE49-F238E27FC236}">
                <a16:creationId xmlns:a16="http://schemas.microsoft.com/office/drawing/2014/main" id="{795E2543-E424-4429-8227-D05BB1EEC7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4793" y="231553"/>
            <a:ext cx="1064187" cy="994926"/>
          </a:xfrm>
          <a:prstGeom prst="rect">
            <a:avLst/>
          </a:prstGeom>
        </p:spPr>
      </p:pic>
      <p:pic>
        <p:nvPicPr>
          <p:cNvPr id="16" name="Picture 15" descr="Logo&#10;&#10;Description automatically generated">
            <a:extLst>
              <a:ext uri="{FF2B5EF4-FFF2-40B4-BE49-F238E27FC236}">
                <a16:creationId xmlns:a16="http://schemas.microsoft.com/office/drawing/2014/main" id="{37890B03-D9E3-43C6-ACFC-2C886EE02A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56769" y="5200432"/>
            <a:ext cx="1266948" cy="639413"/>
          </a:xfrm>
          <a:prstGeom prst="rect">
            <a:avLst/>
          </a:prstGeom>
        </p:spPr>
      </p:pic>
      <p:pic>
        <p:nvPicPr>
          <p:cNvPr id="19" name="Picture 18" descr="Icon&#10;&#10;Description automatically generated">
            <a:extLst>
              <a:ext uri="{FF2B5EF4-FFF2-40B4-BE49-F238E27FC236}">
                <a16:creationId xmlns:a16="http://schemas.microsoft.com/office/drawing/2014/main" id="{5EC8FE7E-7705-4D59-8DCF-54DC9E9B21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9607" y="1615553"/>
            <a:ext cx="652111" cy="828900"/>
          </a:xfrm>
          <a:prstGeom prst="rect">
            <a:avLst/>
          </a:prstGeom>
        </p:spPr>
      </p:pic>
      <p:pic>
        <p:nvPicPr>
          <p:cNvPr id="23" name="Picture 22" descr="Icon&#10;&#10;Description automatically generated">
            <a:extLst>
              <a:ext uri="{FF2B5EF4-FFF2-40B4-BE49-F238E27FC236}">
                <a16:creationId xmlns:a16="http://schemas.microsoft.com/office/drawing/2014/main" id="{83C237B4-FB9E-4FD3-BB5B-8A49804724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6980" y="3027250"/>
            <a:ext cx="664969" cy="744673"/>
          </a:xfrm>
          <a:prstGeom prst="rect">
            <a:avLst/>
          </a:prstGeom>
        </p:spPr>
      </p:pic>
      <p:pic>
        <p:nvPicPr>
          <p:cNvPr id="26" name="Picture 25">
            <a:extLst>
              <a:ext uri="{FF2B5EF4-FFF2-40B4-BE49-F238E27FC236}">
                <a16:creationId xmlns:a16="http://schemas.microsoft.com/office/drawing/2014/main" id="{C55B262C-A831-4311-89CD-EE5C919D2330}"/>
              </a:ext>
            </a:extLst>
          </p:cNvPr>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282931" y="1642282"/>
            <a:ext cx="679226" cy="805755"/>
          </a:xfrm>
          <a:prstGeom prst="rect">
            <a:avLst/>
          </a:prstGeom>
        </p:spPr>
      </p:pic>
      <p:pic>
        <p:nvPicPr>
          <p:cNvPr id="29" name="Picture 28" descr="Shape, arrow&#10;&#10;Description automatically generated">
            <a:extLst>
              <a:ext uri="{FF2B5EF4-FFF2-40B4-BE49-F238E27FC236}">
                <a16:creationId xmlns:a16="http://schemas.microsoft.com/office/drawing/2014/main" id="{48FFBF4E-C8F8-4908-B1AE-4884CDAE32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51829" y="4047091"/>
            <a:ext cx="1428813" cy="908636"/>
          </a:xfrm>
          <a:prstGeom prst="rect">
            <a:avLst/>
          </a:prstGeom>
        </p:spPr>
      </p:pic>
      <p:pic>
        <p:nvPicPr>
          <p:cNvPr id="32" name="Picture 31" descr="Shape, arrow&#10;&#10;Description automatically generated">
            <a:extLst>
              <a:ext uri="{FF2B5EF4-FFF2-40B4-BE49-F238E27FC236}">
                <a16:creationId xmlns:a16="http://schemas.microsoft.com/office/drawing/2014/main" id="{37D38409-E4D0-470A-82EF-C7146D6073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08965" y="4047091"/>
            <a:ext cx="1428813" cy="908636"/>
          </a:xfrm>
          <a:prstGeom prst="rect">
            <a:avLst/>
          </a:prstGeom>
        </p:spPr>
      </p:pic>
      <p:pic>
        <p:nvPicPr>
          <p:cNvPr id="33" name="Picture 32" descr="Shape, arrow&#10;&#10;Description automatically generated">
            <a:extLst>
              <a:ext uri="{FF2B5EF4-FFF2-40B4-BE49-F238E27FC236}">
                <a16:creationId xmlns:a16="http://schemas.microsoft.com/office/drawing/2014/main" id="{1E9CC609-7A01-4116-B049-B20CA704C75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80948" y="4047091"/>
            <a:ext cx="1428813" cy="908636"/>
          </a:xfrm>
          <a:prstGeom prst="rect">
            <a:avLst/>
          </a:prstGeom>
        </p:spPr>
      </p:pic>
      <p:pic>
        <p:nvPicPr>
          <p:cNvPr id="34" name="Picture 33" descr="Icon&#10;&#10;Description automatically generated">
            <a:extLst>
              <a:ext uri="{FF2B5EF4-FFF2-40B4-BE49-F238E27FC236}">
                <a16:creationId xmlns:a16="http://schemas.microsoft.com/office/drawing/2014/main" id="{D9B282B0-EF3E-465C-876C-4C4DF878F7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39894" y="3094772"/>
            <a:ext cx="664969" cy="744673"/>
          </a:xfrm>
          <a:prstGeom prst="rect">
            <a:avLst/>
          </a:prstGeom>
        </p:spPr>
      </p:pic>
      <p:pic>
        <p:nvPicPr>
          <p:cNvPr id="35" name="Picture 34" descr="Icon&#10;&#10;Description automatically generated">
            <a:extLst>
              <a:ext uri="{FF2B5EF4-FFF2-40B4-BE49-F238E27FC236}">
                <a16:creationId xmlns:a16="http://schemas.microsoft.com/office/drawing/2014/main" id="{6F1DF67A-4A5A-4E7A-9118-AB3F450E9E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94594" y="3094957"/>
            <a:ext cx="664969" cy="744673"/>
          </a:xfrm>
          <a:prstGeom prst="rect">
            <a:avLst/>
          </a:prstGeom>
        </p:spPr>
      </p:pic>
      <p:sp>
        <p:nvSpPr>
          <p:cNvPr id="36" name="Speech Bubble: Rectangle with Corners Rounded 35">
            <a:extLst>
              <a:ext uri="{FF2B5EF4-FFF2-40B4-BE49-F238E27FC236}">
                <a16:creationId xmlns:a16="http://schemas.microsoft.com/office/drawing/2014/main" id="{64538175-662D-4AA7-933B-7FAAB887385A}"/>
              </a:ext>
            </a:extLst>
          </p:cNvPr>
          <p:cNvSpPr/>
          <p:nvPr/>
        </p:nvSpPr>
        <p:spPr>
          <a:xfrm>
            <a:off x="5628773" y="2733240"/>
            <a:ext cx="1019189" cy="424355"/>
          </a:xfrm>
          <a:prstGeom prst="wedgeRoundRectCallout">
            <a:avLst>
              <a:gd name="adj1" fmla="val -75944"/>
              <a:gd name="adj2" fmla="val -279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Hallo!</a:t>
            </a:r>
          </a:p>
        </p:txBody>
      </p:sp>
      <p:sp>
        <p:nvSpPr>
          <p:cNvPr id="37" name="Speech Bubble: Rectangle with Corners Rounded 36">
            <a:extLst>
              <a:ext uri="{FF2B5EF4-FFF2-40B4-BE49-F238E27FC236}">
                <a16:creationId xmlns:a16="http://schemas.microsoft.com/office/drawing/2014/main" id="{25549E95-8F18-4F61-A85B-99DBCC8D9766}"/>
              </a:ext>
            </a:extLst>
          </p:cNvPr>
          <p:cNvSpPr/>
          <p:nvPr/>
        </p:nvSpPr>
        <p:spPr>
          <a:xfrm>
            <a:off x="8483114" y="2602895"/>
            <a:ext cx="1019189" cy="424355"/>
          </a:xfrm>
          <a:prstGeom prst="wedgeRoundRectCallout">
            <a:avLst>
              <a:gd name="adj1" fmla="val -74715"/>
              <a:gd name="adj2" fmla="val 7395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Hallo!</a:t>
            </a:r>
          </a:p>
        </p:txBody>
      </p:sp>
      <p:sp>
        <p:nvSpPr>
          <p:cNvPr id="38" name="Speech Bubble: Rectangle with Corners Rounded 37">
            <a:extLst>
              <a:ext uri="{FF2B5EF4-FFF2-40B4-BE49-F238E27FC236}">
                <a16:creationId xmlns:a16="http://schemas.microsoft.com/office/drawing/2014/main" id="{A3FA083F-7B8D-44D1-A3DF-D9AEA7A3FAC7}"/>
              </a:ext>
            </a:extLst>
          </p:cNvPr>
          <p:cNvSpPr/>
          <p:nvPr/>
        </p:nvSpPr>
        <p:spPr>
          <a:xfrm>
            <a:off x="7382477" y="2602896"/>
            <a:ext cx="1019189" cy="424355"/>
          </a:xfrm>
          <a:prstGeom prst="wedgeRoundRectCallout">
            <a:avLst>
              <a:gd name="adj1" fmla="val -67341"/>
              <a:gd name="adj2" fmla="val 5624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Hallo!</a:t>
            </a:r>
          </a:p>
        </p:txBody>
      </p:sp>
    </p:spTree>
    <p:extLst>
      <p:ext uri="{BB962C8B-B14F-4D97-AF65-F5344CB8AC3E}">
        <p14:creationId xmlns:p14="http://schemas.microsoft.com/office/powerpoint/2010/main" val="82954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hold" nodeType="afterEffect">
                                  <p:stCondLst>
                                    <p:cond delay="0"/>
                                  </p:stCondLst>
                                  <p:childTnLst>
                                    <p:animEffect transition="out" filter="slide(fromBottom)">
                                      <p:cBhvr>
                                        <p:cTn id="35" dur="10000"/>
                                        <p:tgtEl>
                                          <p:spTgt spid="7"/>
                                        </p:tgtEl>
                                      </p:cBhvr>
                                    </p:animEffect>
                                    <p:set>
                                      <p:cBhvr>
                                        <p:cTn id="36"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0" grpId="0"/>
      <p:bldP spid="36" grpId="0" animBg="1"/>
      <p:bldP spid="37"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Group 239">
            <a:extLst>
              <a:ext uri="{FF2B5EF4-FFF2-40B4-BE49-F238E27FC236}">
                <a16:creationId xmlns:a16="http://schemas.microsoft.com/office/drawing/2014/main" id="{CD126F21-22B8-464D-A28B-95DB42292062}"/>
              </a:ext>
            </a:extLst>
          </p:cNvPr>
          <p:cNvGraphicFramePr>
            <a:graphicFrameLocks noGrp="1"/>
          </p:cNvGraphicFramePr>
          <p:nvPr>
            <p:extLst>
              <p:ext uri="{D42A27DB-BD31-4B8C-83A1-F6EECF244321}">
                <p14:modId xmlns:p14="http://schemas.microsoft.com/office/powerpoint/2010/main" val="690548257"/>
              </p:ext>
            </p:extLst>
          </p:nvPr>
        </p:nvGraphicFramePr>
        <p:xfrm>
          <a:off x="2766060" y="1767138"/>
          <a:ext cx="6480000" cy="3679071"/>
        </p:xfrm>
        <a:graphic>
          <a:graphicData uri="http://schemas.openxmlformats.org/drawingml/2006/table">
            <a:tbl>
              <a:tblPr/>
              <a:tblGrid>
                <a:gridCol w="1080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tblGrid>
              <a:tr h="7363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80897">
                <a:tc>
                  <a:txBody>
                    <a:bodyPr/>
                    <a:lstStyle/>
                    <a:p>
                      <a:pPr algn="ctr"/>
                      <a:r>
                        <a:rPr lang="en-GB" sz="3200" b="1" dirty="0">
                          <a:solidFill>
                            <a:srgbClr val="115076"/>
                          </a:solidFill>
                          <a:latin typeface="+mj-lt"/>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80897">
                <a:tc>
                  <a:txBody>
                    <a:bodyPr/>
                    <a:lstStyle/>
                    <a:p>
                      <a:pPr algn="ctr"/>
                      <a:r>
                        <a:rPr lang="en-GB" sz="3200" b="1" dirty="0">
                          <a:solidFill>
                            <a:srgbClr val="115076"/>
                          </a:solidFill>
                          <a:latin typeface="+mj-lt"/>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0897">
                <a:tc>
                  <a:txBody>
                    <a:bodyPr/>
                    <a:lstStyle/>
                    <a:p>
                      <a:pPr algn="ctr"/>
                      <a:r>
                        <a:rPr lang="en-GB" sz="3200" b="1" dirty="0">
                          <a:solidFill>
                            <a:srgbClr val="115076"/>
                          </a:solidFill>
                          <a:latin typeface="+mj-lt"/>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6" name="Picture 5" descr="A picture containing water, outdoor, sky, nature&#10;&#10;Description automatically generated">
            <a:extLst>
              <a:ext uri="{FF2B5EF4-FFF2-40B4-BE49-F238E27FC236}">
                <a16:creationId xmlns:a16="http://schemas.microsoft.com/office/drawing/2014/main" id="{EC341116-883F-4818-AFCC-E663C6C6EA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41" b="28722"/>
          <a:stretch/>
        </p:blipFill>
        <p:spPr>
          <a:xfrm>
            <a:off x="3854742" y="2490843"/>
            <a:ext cx="5391318" cy="2930214"/>
          </a:xfrm>
          <a:prstGeom prst="rect">
            <a:avLst/>
          </a:prstGeom>
        </p:spPr>
      </p:pic>
      <p:sp>
        <p:nvSpPr>
          <p:cNvPr id="45" name="je viens de France">
            <a:extLst>
              <a:ext uri="{FF2B5EF4-FFF2-40B4-BE49-F238E27FC236}">
                <a16:creationId xmlns:a16="http://schemas.microsoft.com/office/drawing/2014/main" id="{BC10849D-F803-4B66-9B58-2952B23E5338}"/>
              </a:ext>
            </a:extLst>
          </p:cNvPr>
          <p:cNvSpPr/>
          <p:nvPr/>
        </p:nvSpPr>
        <p:spPr>
          <a:xfrm>
            <a:off x="5633683" y="4457439"/>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aufstehen</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48" name="je viens de France">
            <a:extLst>
              <a:ext uri="{FF2B5EF4-FFF2-40B4-BE49-F238E27FC236}">
                <a16:creationId xmlns:a16="http://schemas.microsoft.com/office/drawing/2014/main" id="{0B6625C6-F8EA-487F-9BB8-05B86497FB40}"/>
              </a:ext>
            </a:extLst>
          </p:cNvPr>
          <p:cNvSpPr/>
          <p:nvPr/>
        </p:nvSpPr>
        <p:spPr>
          <a:xfrm>
            <a:off x="7456687" y="3450764"/>
            <a:ext cx="1784931"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vielleicht</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41" name="je viens de France">
            <a:extLst>
              <a:ext uri="{FF2B5EF4-FFF2-40B4-BE49-F238E27FC236}">
                <a16:creationId xmlns:a16="http://schemas.microsoft.com/office/drawing/2014/main" id="{2E0BB2BC-3B3D-4BD0-B77D-E34F14AA4F6F}"/>
              </a:ext>
            </a:extLst>
          </p:cNvPr>
          <p:cNvSpPr/>
          <p:nvPr/>
        </p:nvSpPr>
        <p:spPr>
          <a:xfrm>
            <a:off x="3830066" y="4464174"/>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wird</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46" name="je viens de France">
            <a:extLst>
              <a:ext uri="{FF2B5EF4-FFF2-40B4-BE49-F238E27FC236}">
                <a16:creationId xmlns:a16="http://schemas.microsoft.com/office/drawing/2014/main" id="{789C6C76-DD39-4C8E-98D7-5D8750308477}"/>
              </a:ext>
            </a:extLst>
          </p:cNvPr>
          <p:cNvSpPr/>
          <p:nvPr/>
        </p:nvSpPr>
        <p:spPr>
          <a:xfrm>
            <a:off x="5631882" y="3450764"/>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anschauen</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0" name="je viens de France">
            <a:extLst>
              <a:ext uri="{FF2B5EF4-FFF2-40B4-BE49-F238E27FC236}">
                <a16:creationId xmlns:a16="http://schemas.microsoft.com/office/drawing/2014/main" id="{CF088046-3F62-4CD7-B470-46612578C944}"/>
              </a:ext>
            </a:extLst>
          </p:cNvPr>
          <p:cNvSpPr/>
          <p:nvPr/>
        </p:nvSpPr>
        <p:spPr>
          <a:xfrm>
            <a:off x="7467358" y="2465691"/>
            <a:ext cx="1783882"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aussehen</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2" name="je viens de France">
            <a:extLst>
              <a:ext uri="{FF2B5EF4-FFF2-40B4-BE49-F238E27FC236}">
                <a16:creationId xmlns:a16="http://schemas.microsoft.com/office/drawing/2014/main" id="{31ED42AD-2B03-4108-A43D-486AFD440885}"/>
              </a:ext>
            </a:extLst>
          </p:cNvPr>
          <p:cNvSpPr/>
          <p:nvPr/>
        </p:nvSpPr>
        <p:spPr>
          <a:xfrm>
            <a:off x="5652245" y="2479533"/>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stark</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1" name="je viens de France">
            <a:extLst>
              <a:ext uri="{FF2B5EF4-FFF2-40B4-BE49-F238E27FC236}">
                <a16:creationId xmlns:a16="http://schemas.microsoft.com/office/drawing/2014/main" id="{E7659410-1CA7-4BAA-94AB-1F93799DE906}"/>
              </a:ext>
            </a:extLst>
          </p:cNvPr>
          <p:cNvSpPr/>
          <p:nvPr/>
        </p:nvSpPr>
        <p:spPr>
          <a:xfrm>
            <a:off x="7435114" y="4449567"/>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aufhören</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43" name="je viens de France">
            <a:extLst>
              <a:ext uri="{FF2B5EF4-FFF2-40B4-BE49-F238E27FC236}">
                <a16:creationId xmlns:a16="http://schemas.microsoft.com/office/drawing/2014/main" id="{A406D3BC-0A3B-4AC8-837F-BCABD5BCC135}"/>
              </a:ext>
            </a:extLst>
          </p:cNvPr>
          <p:cNvSpPr/>
          <p:nvPr/>
        </p:nvSpPr>
        <p:spPr>
          <a:xfrm>
            <a:off x="3847954" y="3464550"/>
            <a:ext cx="1786425"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annehmen</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42" name="je viens de France">
            <a:extLst>
              <a:ext uri="{FF2B5EF4-FFF2-40B4-BE49-F238E27FC236}">
                <a16:creationId xmlns:a16="http://schemas.microsoft.com/office/drawing/2014/main" id="{9D93108B-EF76-4991-8574-CFBF7F64BC45}"/>
              </a:ext>
            </a:extLst>
          </p:cNvPr>
          <p:cNvSpPr/>
          <p:nvPr/>
        </p:nvSpPr>
        <p:spPr>
          <a:xfrm>
            <a:off x="3841167" y="2471402"/>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bald</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60" name="I come from Paris">
            <a:extLst>
              <a:ext uri="{FF2B5EF4-FFF2-40B4-BE49-F238E27FC236}">
                <a16:creationId xmlns:a16="http://schemas.microsoft.com/office/drawing/2014/main" id="{0858E181-951A-4053-9D90-45E4806FA661}"/>
              </a:ext>
            </a:extLst>
          </p:cNvPr>
          <p:cNvSpPr/>
          <p:nvPr/>
        </p:nvSpPr>
        <p:spPr>
          <a:xfrm>
            <a:off x="7463323" y="2460876"/>
            <a:ext cx="1800000" cy="100763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to look like</a:t>
            </a:r>
          </a:p>
        </p:txBody>
      </p:sp>
      <p:sp>
        <p:nvSpPr>
          <p:cNvPr id="57" name="I come from Paris">
            <a:extLst>
              <a:ext uri="{FF2B5EF4-FFF2-40B4-BE49-F238E27FC236}">
                <a16:creationId xmlns:a16="http://schemas.microsoft.com/office/drawing/2014/main" id="{BE2BABCC-F58F-4EA6-906C-27A61A71B02D}"/>
              </a:ext>
            </a:extLst>
          </p:cNvPr>
          <p:cNvSpPr/>
          <p:nvPr/>
        </p:nvSpPr>
        <p:spPr>
          <a:xfrm>
            <a:off x="7459635" y="3475627"/>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perhaps</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54" name="I come from Paris">
            <a:extLst>
              <a:ext uri="{FF2B5EF4-FFF2-40B4-BE49-F238E27FC236}">
                <a16:creationId xmlns:a16="http://schemas.microsoft.com/office/drawing/2014/main" id="{A7E298AE-4388-4EE4-A114-D9FC68B7AC85}"/>
              </a:ext>
            </a:extLst>
          </p:cNvPr>
          <p:cNvSpPr/>
          <p:nvPr/>
        </p:nvSpPr>
        <p:spPr>
          <a:xfrm>
            <a:off x="5651965" y="4472127"/>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to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get</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 up</a:t>
            </a:r>
          </a:p>
        </p:txBody>
      </p:sp>
      <p:sp>
        <p:nvSpPr>
          <p:cNvPr id="64" name="I come from Paris">
            <a:extLst>
              <a:ext uri="{FF2B5EF4-FFF2-40B4-BE49-F238E27FC236}">
                <a16:creationId xmlns:a16="http://schemas.microsoft.com/office/drawing/2014/main" id="{27012D66-C510-4781-A32D-C71434160FD0}"/>
              </a:ext>
            </a:extLst>
          </p:cNvPr>
          <p:cNvSpPr/>
          <p:nvPr/>
        </p:nvSpPr>
        <p:spPr>
          <a:xfrm>
            <a:off x="3843361" y="4467607"/>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rgbClr val="115076"/>
                </a:solidFill>
                <a:latin typeface="Century Gothic" panose="020F0302020204030204"/>
                <a:cs typeface="Arial" charset="0"/>
              </a:rPr>
              <a:t>becomes</a:t>
            </a:r>
            <a:r>
              <a:rPr lang="fr-FR" sz="2000" b="1" dirty="0">
                <a:solidFill>
                  <a:srgbClr val="115076"/>
                </a:solidFill>
                <a:latin typeface="Century Gothic" panose="020F0302020204030204"/>
                <a:cs typeface="Arial" charset="0"/>
              </a:rPr>
              <a:t>, </a:t>
            </a:r>
            <a:r>
              <a:rPr lang="fr-FR" sz="2000" b="1" dirty="0" err="1">
                <a:solidFill>
                  <a:srgbClr val="115076"/>
                </a:solidFill>
                <a:latin typeface="Century Gothic" panose="020F0302020204030204"/>
                <a:cs typeface="Arial" charset="0"/>
              </a:rPr>
              <a:t>will</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6" name="I come from Paris">
            <a:extLst>
              <a:ext uri="{FF2B5EF4-FFF2-40B4-BE49-F238E27FC236}">
                <a16:creationId xmlns:a16="http://schemas.microsoft.com/office/drawing/2014/main" id="{D7D4013C-A3BD-4674-A9C4-4E612D09458E}"/>
              </a:ext>
            </a:extLst>
          </p:cNvPr>
          <p:cNvSpPr/>
          <p:nvPr/>
        </p:nvSpPr>
        <p:spPr>
          <a:xfrm>
            <a:off x="3847679" y="2465691"/>
            <a:ext cx="1800000" cy="100310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soon</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7" name="I come from Paris">
            <a:extLst>
              <a:ext uri="{FF2B5EF4-FFF2-40B4-BE49-F238E27FC236}">
                <a16:creationId xmlns:a16="http://schemas.microsoft.com/office/drawing/2014/main" id="{A4CC7228-7E89-49CB-932F-9D59A96F16AE}"/>
              </a:ext>
            </a:extLst>
          </p:cNvPr>
          <p:cNvSpPr/>
          <p:nvPr/>
        </p:nvSpPr>
        <p:spPr>
          <a:xfrm>
            <a:off x="5648852" y="2467627"/>
            <a:ext cx="1800000" cy="100763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strong</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8" name="I come from Paris">
            <a:extLst>
              <a:ext uri="{FF2B5EF4-FFF2-40B4-BE49-F238E27FC236}">
                <a16:creationId xmlns:a16="http://schemas.microsoft.com/office/drawing/2014/main" id="{EADA2763-328F-4B80-8F0E-F15A154913FE}"/>
              </a:ext>
            </a:extLst>
          </p:cNvPr>
          <p:cNvSpPr/>
          <p:nvPr/>
        </p:nvSpPr>
        <p:spPr>
          <a:xfrm>
            <a:off x="3847803" y="3480314"/>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to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accept</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sp>
        <p:nvSpPr>
          <p:cNvPr id="29" name="I come from Paris">
            <a:extLst>
              <a:ext uri="{FF2B5EF4-FFF2-40B4-BE49-F238E27FC236}">
                <a16:creationId xmlns:a16="http://schemas.microsoft.com/office/drawing/2014/main" id="{1CA59763-8270-4577-883D-CF2D27B8EE19}"/>
              </a:ext>
            </a:extLst>
          </p:cNvPr>
          <p:cNvSpPr/>
          <p:nvPr/>
        </p:nvSpPr>
        <p:spPr>
          <a:xfrm>
            <a:off x="7461534" y="4468616"/>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to stop</a:t>
            </a:r>
          </a:p>
        </p:txBody>
      </p:sp>
      <p:sp>
        <p:nvSpPr>
          <p:cNvPr id="53" name="I come from Paris">
            <a:extLst>
              <a:ext uri="{FF2B5EF4-FFF2-40B4-BE49-F238E27FC236}">
                <a16:creationId xmlns:a16="http://schemas.microsoft.com/office/drawing/2014/main" id="{EEE7E53E-0866-4C71-A484-000C3B2FC92E}"/>
              </a:ext>
            </a:extLst>
          </p:cNvPr>
          <p:cNvSpPr/>
          <p:nvPr/>
        </p:nvSpPr>
        <p:spPr>
          <a:xfrm>
            <a:off x="5651965" y="3481785"/>
            <a:ext cx="1800000" cy="982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rPr>
              <a:t>to </a:t>
            </a:r>
            <a:r>
              <a:rPr kumimoji="0" lang="fr-FR" sz="2000" b="1" i="0" u="none" strike="noStrike" kern="1200" cap="none" spc="0" normalizeH="0" baseline="0" noProof="0" dirty="0" err="1">
                <a:ln>
                  <a:noFill/>
                </a:ln>
                <a:solidFill>
                  <a:srgbClr val="115076"/>
                </a:solidFill>
                <a:effectLst/>
                <a:uLnTx/>
                <a:uFillTx/>
                <a:latin typeface="Century Gothic" panose="020F0302020204030204"/>
                <a:ea typeface="+mn-ea"/>
                <a:cs typeface="Arial" charset="0"/>
              </a:rPr>
              <a:t>watch</a:t>
            </a:r>
            <a:r>
              <a:rPr lang="fr-FR" sz="2000" b="1" dirty="0">
                <a:solidFill>
                  <a:srgbClr val="115076"/>
                </a:solidFill>
                <a:latin typeface="Century Gothic" panose="020F0302020204030204"/>
                <a:cs typeface="Arial" charset="0"/>
              </a:rPr>
              <a:t>, look at</a:t>
            </a:r>
            <a:endPar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Arial" charset="0"/>
            </a:endParaRPr>
          </a:p>
        </p:txBody>
      </p:sp>
      <p:pic>
        <p:nvPicPr>
          <p:cNvPr id="25" name="Picture 24" descr="background rectangle">
            <a:extLst>
              <a:ext uri="{FF2B5EF4-FFF2-40B4-BE49-F238E27FC236}">
                <a16:creationId xmlns:a16="http://schemas.microsoft.com/office/drawing/2014/main" id="{7810F11A-D211-4282-A580-A49662F77151}"/>
              </a:ex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265384" cy="869950"/>
          </a:xfrm>
          <a:prstGeom prst="rect">
            <a:avLst/>
          </a:prstGeom>
        </p:spPr>
      </p:pic>
      <p:sp>
        <p:nvSpPr>
          <p:cNvPr id="4" name="Title 3"/>
          <p:cNvSpPr>
            <a:spLocks noGrp="1"/>
          </p:cNvSpPr>
          <p:nvPr>
            <p:ph type="title"/>
          </p:nvPr>
        </p:nvSpPr>
        <p:spPr>
          <a:xfrm>
            <a:off x="0" y="375091"/>
            <a:ext cx="5265384" cy="707849"/>
          </a:xfrm>
        </p:spPr>
        <p:txBody>
          <a:bodyPr>
            <a:normAutofit/>
          </a:bodyPr>
          <a:lstStyle/>
          <a:p>
            <a:r>
              <a:rPr lang="en-GB" sz="3600" b="1" dirty="0">
                <a:solidFill>
                  <a:schemeClr val="bg1"/>
                </a:solidFill>
              </a:rPr>
              <a:t>Welches Bild </a:t>
            </a:r>
            <a:r>
              <a:rPr lang="en-GB" sz="3600" b="1" dirty="0" err="1">
                <a:solidFill>
                  <a:schemeClr val="bg1"/>
                </a:solidFill>
              </a:rPr>
              <a:t>ist</a:t>
            </a:r>
            <a:r>
              <a:rPr lang="en-GB" sz="3600" b="1" dirty="0">
                <a:solidFill>
                  <a:schemeClr val="bg1"/>
                </a:solidFill>
              </a:rPr>
              <a:t> das?</a:t>
            </a:r>
          </a:p>
        </p:txBody>
      </p:sp>
      <p:sp>
        <p:nvSpPr>
          <p:cNvPr id="30" name="Rounded Rectangle 11">
            <a:extLst>
              <a:ext uri="{FF2B5EF4-FFF2-40B4-BE49-F238E27FC236}">
                <a16:creationId xmlns:a16="http://schemas.microsoft.com/office/drawing/2014/main" id="{F4B08B16-14A6-4108-A46B-94165CD35D6F}"/>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4B3F0A2-69E2-44FE-84B6-05567529AF64}"/>
              </a:ext>
            </a:extLst>
          </p:cNvPr>
          <p:cNvSpPr txBox="1"/>
          <p:nvPr/>
        </p:nvSpPr>
        <p:spPr>
          <a:xfrm>
            <a:off x="89089" y="1234732"/>
            <a:ext cx="5176295" cy="461665"/>
          </a:xfrm>
          <a:prstGeom prst="rect">
            <a:avLst/>
          </a:prstGeom>
          <a:noFill/>
        </p:spPr>
        <p:txBody>
          <a:bodyPr wrap="square" rtlCol="0">
            <a:spAutoFit/>
          </a:bodyPr>
          <a:lstStyle/>
          <a:p>
            <a:pPr algn="l"/>
            <a:r>
              <a:rPr lang="en-GB" sz="2400" dirty="0">
                <a:solidFill>
                  <a:schemeClr val="accent5">
                    <a:lumMod val="50000"/>
                  </a:schemeClr>
                </a:solidFill>
              </a:rPr>
              <a:t>Wie </a:t>
            </a:r>
            <a:r>
              <a:rPr lang="en-GB" sz="2400" dirty="0" err="1">
                <a:solidFill>
                  <a:schemeClr val="accent5">
                    <a:lumMod val="50000"/>
                  </a:schemeClr>
                </a:solidFill>
              </a:rPr>
              <a:t>heißt</a:t>
            </a:r>
            <a:r>
              <a:rPr lang="en-GB" sz="2400" dirty="0">
                <a:solidFill>
                  <a:schemeClr val="accent5">
                    <a:lumMod val="50000"/>
                  </a:schemeClr>
                </a:solidFill>
              </a:rPr>
              <a:t> das auf Deutsch?</a:t>
            </a:r>
          </a:p>
        </p:txBody>
      </p:sp>
    </p:spTree>
    <p:extLst>
      <p:ext uri="{BB962C8B-B14F-4D97-AF65-F5344CB8AC3E}">
        <p14:creationId xmlns:p14="http://schemas.microsoft.com/office/powerpoint/2010/main" val="31245223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3"/>
                                        </p:tgtEl>
                                      </p:cBhvr>
                                    </p:animEffect>
                                    <p:set>
                                      <p:cBhvr>
                                        <p:cTn id="13"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 restart="whenNotActive" fill="hold" evtFilter="cancelBubble" nodeType="interactiveSeq">
                <p:stCondLst>
                  <p:cond evt="onClick" delay="0">
                    <p:tgtEl>
                      <p:spTgt spid="4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5"/>
                                        </p:tgtEl>
                                      </p:cBhvr>
                                    </p:animEffect>
                                    <p:set>
                                      <p:cBhvr>
                                        <p:cTn id="1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4"/>
                                        </p:tgtEl>
                                      </p:cBhvr>
                                    </p:animEffect>
                                    <p:set>
                                      <p:cBhvr>
                                        <p:cTn id="25"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5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3"/>
                                        </p:tgtEl>
                                      </p:cBhvr>
                                    </p:animEffect>
                                    <p:set>
                                      <p:cBhvr>
                                        <p:cTn id="3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4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64"/>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4"/>
                                        </p:tgtEl>
                                      </p:cBhvr>
                                    </p:animEffect>
                                    <p:set>
                                      <p:cBhvr>
                                        <p:cTn id="49"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8"/>
                                        </p:tgtEl>
                                      </p:cBhvr>
                                    </p:animEffect>
                                    <p:set>
                                      <p:cBhvr>
                                        <p:cTn id="5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6" restart="whenNotActive" fill="hold" evtFilter="cancelBubble" nodeType="interactiveSeq">
                <p:stCondLst>
                  <p:cond evt="onClick" delay="0">
                    <p:tgtEl>
                      <p:spTgt spid="5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57"/>
                                        </p:tgtEl>
                                      </p:cBhvr>
                                    </p:animEffect>
                                    <p:set>
                                      <p:cBhvr>
                                        <p:cTn id="6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62" restart="whenNotActive" fill="hold" evtFilter="cancelBubble" nodeType="interactiveSeq">
                <p:stCondLst>
                  <p:cond evt="onClick" delay="0">
                    <p:tgtEl>
                      <p:spTgt spid="5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0"/>
                                        </p:tgtEl>
                                      </p:cBhvr>
                                    </p:animEffect>
                                    <p:set>
                                      <p:cBhvr>
                                        <p:cTn id="67"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8" restart="whenNotActive" fill="hold" evtFilter="cancelBubble" nodeType="interactiveSeq">
                <p:stCondLst>
                  <p:cond evt="onClick" delay="0">
                    <p:tgtEl>
                      <p:spTgt spid="6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0"/>
                                        </p:tgtEl>
                                      </p:cBhvr>
                                    </p:animEffect>
                                    <p:set>
                                      <p:cBhvr>
                                        <p:cTn id="73"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0" restart="whenNotActive" fill="hold" evtFilter="cancelBubble" nodeType="interactiveSeq">
                <p:stCondLst>
                  <p:cond evt="onClick" delay="0">
                    <p:tgtEl>
                      <p:spTgt spid="5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6" restart="whenNotActive" fill="hold" evtFilter="cancelBubble" nodeType="interactiveSeq">
                <p:stCondLst>
                  <p:cond evt="onClick" delay="0">
                    <p:tgtEl>
                      <p:spTgt spid="26"/>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6"/>
                                        </p:tgtEl>
                                      </p:cBhvr>
                                    </p:animEffect>
                                    <p:set>
                                      <p:cBhvr>
                                        <p:cTn id="9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2" restart="whenNotActive" fill="hold" evtFilter="cancelBubble" nodeType="interactiveSeq">
                <p:stCondLst>
                  <p:cond evt="onClick" delay="0">
                    <p:tgtEl>
                      <p:spTgt spid="27"/>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7"/>
                                        </p:tgtEl>
                                      </p:cBhvr>
                                    </p:animEffect>
                                    <p:set>
                                      <p:cBhvr>
                                        <p:cTn id="9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98" restart="whenNotActive" fill="hold" evtFilter="cancelBubble" nodeType="interactiveSeq">
                <p:stCondLst>
                  <p:cond evt="onClick" delay="0">
                    <p:tgtEl>
                      <p:spTgt spid="28"/>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04" restart="whenNotActive" fill="hold" evtFilter="cancelBubble" nodeType="interactiveSeq">
                <p:stCondLst>
                  <p:cond evt="onClick" delay="0">
                    <p:tgtEl>
                      <p:spTgt spid="29"/>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45" grpId="0" animBg="1"/>
      <p:bldP spid="48" grpId="0" animBg="1"/>
      <p:bldP spid="41" grpId="0" animBg="1"/>
      <p:bldP spid="46" grpId="0" animBg="1"/>
      <p:bldP spid="50" grpId="0" animBg="1"/>
      <p:bldP spid="52" grpId="0" animBg="1"/>
      <p:bldP spid="51" grpId="0" animBg="1"/>
      <p:bldP spid="43" grpId="0" animBg="1"/>
      <p:bldP spid="42" grpId="0" animBg="1"/>
      <p:bldP spid="60" grpId="0" animBg="1"/>
      <p:bldP spid="57" grpId="0" animBg="1"/>
      <p:bldP spid="54" grpId="0" animBg="1"/>
      <p:bldP spid="64" grpId="0" animBg="1"/>
      <p:bldP spid="26" grpId="0" animBg="1"/>
      <p:bldP spid="27" grpId="0" animBg="1"/>
      <p:bldP spid="28" grpId="0" animBg="1"/>
      <p:bldP spid="29" grpId="0" animBg="1"/>
      <p:bldP spid="5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EDD71ACE-6AF7-4158-AA21-F75382E57E70}"/>
              </a:ext>
            </a:extLst>
          </p:cNvPr>
          <p:cNvSpPr txBox="1"/>
          <p:nvPr/>
        </p:nvSpPr>
        <p:spPr>
          <a:xfrm>
            <a:off x="10555096" y="4872344"/>
            <a:ext cx="14749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before</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19907" y="247047"/>
            <a:ext cx="1538985"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5A76311-6311-4133-8C60-8F5E86E9494E}"/>
              </a:ext>
            </a:extLst>
          </p:cNvPr>
          <p:cNvSpPr txBox="1"/>
          <p:nvPr/>
        </p:nvSpPr>
        <p:spPr>
          <a:xfrm>
            <a:off x="180000" y="1294052"/>
            <a:ext cx="1177889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words in this week’s vocabulary sets </a:t>
            </a:r>
            <a:r>
              <a:rPr kumimoji="0" lang="en-US" sz="2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more than one </a:t>
            </a:r>
            <a:r>
              <a:rPr kumimoji="0" lang="en-US" sz="2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meaning</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C6C8E630-7C9C-4FDE-AE64-002E92A896B1}"/>
              </a:ext>
            </a:extLst>
          </p:cNvPr>
          <p:cNvSpPr txBox="1"/>
          <p:nvPr/>
        </p:nvSpPr>
        <p:spPr>
          <a:xfrm>
            <a:off x="237926" y="2106707"/>
            <a:ext cx="1881029" cy="523220"/>
          </a:xfrm>
          <a:prstGeom prst="rect">
            <a:avLst/>
          </a:prstGeom>
          <a:solidFill>
            <a:srgbClr val="DAA520"/>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Essen</a:t>
            </a:r>
          </a:p>
        </p:txBody>
      </p:sp>
      <p:sp>
        <p:nvSpPr>
          <p:cNvPr id="20" name="TextBox 19">
            <a:extLst>
              <a:ext uri="{FF2B5EF4-FFF2-40B4-BE49-F238E27FC236}">
                <a16:creationId xmlns:a16="http://schemas.microsoft.com/office/drawing/2014/main" id="{7BDCC629-6576-463B-9E1E-FDFA5AF73CA1}"/>
              </a:ext>
            </a:extLst>
          </p:cNvPr>
          <p:cNvSpPr txBox="1"/>
          <p:nvPr/>
        </p:nvSpPr>
        <p:spPr>
          <a:xfrm>
            <a:off x="2821600" y="2095713"/>
            <a:ext cx="1881029" cy="523220"/>
          </a:xfrm>
          <a:prstGeom prst="rect">
            <a:avLst/>
          </a:prstGeom>
          <a:solidFill>
            <a:srgbClr val="DAA520"/>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Karte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C1442FD0-B493-46B9-BAAA-EC7C743D2311}"/>
              </a:ext>
            </a:extLst>
          </p:cNvPr>
          <p:cNvSpPr txBox="1"/>
          <p:nvPr/>
        </p:nvSpPr>
        <p:spPr>
          <a:xfrm>
            <a:off x="5299382" y="2095712"/>
            <a:ext cx="1881029" cy="523220"/>
          </a:xfrm>
          <a:prstGeom prst="rect">
            <a:avLst/>
          </a:prstGeom>
          <a:solidFill>
            <a:srgbClr val="DAA520"/>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Preis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EF5DFF6B-F0E8-4835-B2B7-81D65BC57915}"/>
              </a:ext>
            </a:extLst>
          </p:cNvPr>
          <p:cNvSpPr txBox="1"/>
          <p:nvPr/>
        </p:nvSpPr>
        <p:spPr>
          <a:xfrm>
            <a:off x="7777164" y="2097260"/>
            <a:ext cx="1881029" cy="523220"/>
          </a:xfrm>
          <a:prstGeom prst="rect">
            <a:avLst/>
          </a:prstGeom>
          <a:solidFill>
            <a:srgbClr val="DAA520"/>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5A10E499-158E-424F-952B-C75200FEDBC1}"/>
              </a:ext>
            </a:extLst>
          </p:cNvPr>
          <p:cNvSpPr txBox="1"/>
          <p:nvPr/>
        </p:nvSpPr>
        <p:spPr>
          <a:xfrm>
            <a:off x="703452" y="2807334"/>
            <a:ext cx="11804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food</a:t>
            </a:r>
          </a:p>
        </p:txBody>
      </p:sp>
      <p:sp>
        <p:nvSpPr>
          <p:cNvPr id="25" name="TextBox 24">
            <a:extLst>
              <a:ext uri="{FF2B5EF4-FFF2-40B4-BE49-F238E27FC236}">
                <a16:creationId xmlns:a16="http://schemas.microsoft.com/office/drawing/2014/main" id="{5FF6B6A3-F092-41AA-B94B-934B7D99F6CA}"/>
              </a:ext>
            </a:extLst>
          </p:cNvPr>
          <p:cNvSpPr txBox="1"/>
          <p:nvPr/>
        </p:nvSpPr>
        <p:spPr>
          <a:xfrm>
            <a:off x="30460" y="5437880"/>
            <a:ext cx="124069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you encounter these words it’s important to select the right meaning.</a:t>
            </a:r>
          </a:p>
        </p:txBody>
      </p:sp>
      <p:sp>
        <p:nvSpPr>
          <p:cNvPr id="30" name="TextBox 29">
            <a:extLst>
              <a:ext uri="{FF2B5EF4-FFF2-40B4-BE49-F238E27FC236}">
                <a16:creationId xmlns:a16="http://schemas.microsoft.com/office/drawing/2014/main" id="{6C7A26ED-FD40-4BCE-A953-C1C2086AE744}"/>
              </a:ext>
            </a:extLst>
          </p:cNvPr>
          <p:cNvSpPr txBox="1"/>
          <p:nvPr/>
        </p:nvSpPr>
        <p:spPr>
          <a:xfrm>
            <a:off x="10149055" y="2073497"/>
            <a:ext cx="1881029" cy="523220"/>
          </a:xfrm>
          <a:prstGeom prst="rect">
            <a:avLst/>
          </a:prstGeom>
          <a:solidFill>
            <a:srgbClr val="DAA520"/>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B20C622D-2D11-4780-9F06-DFA789B74C47}"/>
              </a:ext>
            </a:extLst>
          </p:cNvPr>
          <p:cNvSpPr/>
          <p:nvPr/>
        </p:nvSpPr>
        <p:spPr>
          <a:xfrm>
            <a:off x="472944" y="2822722"/>
            <a:ext cx="1410992" cy="492443"/>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_ _ _ _</a:t>
            </a:r>
          </a:p>
        </p:txBody>
      </p:sp>
      <p:sp>
        <p:nvSpPr>
          <p:cNvPr id="33" name="TextBox 32">
            <a:extLst>
              <a:ext uri="{FF2B5EF4-FFF2-40B4-BE49-F238E27FC236}">
                <a16:creationId xmlns:a16="http://schemas.microsoft.com/office/drawing/2014/main" id="{A66637D7-F95A-412F-BDD2-42E2BCB06E46}"/>
              </a:ext>
            </a:extLst>
          </p:cNvPr>
          <p:cNvSpPr txBox="1"/>
          <p:nvPr/>
        </p:nvSpPr>
        <p:spPr>
          <a:xfrm>
            <a:off x="640335" y="3975909"/>
            <a:ext cx="11804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meal</a:t>
            </a:r>
          </a:p>
        </p:txBody>
      </p:sp>
      <p:sp>
        <p:nvSpPr>
          <p:cNvPr id="34" name="Rectangle: Rounded Corners 33">
            <a:extLst>
              <a:ext uri="{FF2B5EF4-FFF2-40B4-BE49-F238E27FC236}">
                <a16:creationId xmlns:a16="http://schemas.microsoft.com/office/drawing/2014/main" id="{736AAAD2-4251-4F77-B217-35CD01A05463}"/>
              </a:ext>
            </a:extLst>
          </p:cNvPr>
          <p:cNvSpPr/>
          <p:nvPr/>
        </p:nvSpPr>
        <p:spPr>
          <a:xfrm>
            <a:off x="472944" y="3991298"/>
            <a:ext cx="1410992" cy="492443"/>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_ _ _ _</a:t>
            </a:r>
          </a:p>
        </p:txBody>
      </p:sp>
      <p:sp>
        <p:nvSpPr>
          <p:cNvPr id="35" name="TextBox 34">
            <a:extLst>
              <a:ext uri="{FF2B5EF4-FFF2-40B4-BE49-F238E27FC236}">
                <a16:creationId xmlns:a16="http://schemas.microsoft.com/office/drawing/2014/main" id="{E9EBACA9-6B37-401E-AECB-834CF9F80ACC}"/>
              </a:ext>
            </a:extLst>
          </p:cNvPr>
          <p:cNvSpPr txBox="1"/>
          <p:nvPr/>
        </p:nvSpPr>
        <p:spPr>
          <a:xfrm>
            <a:off x="3314239" y="2791946"/>
            <a:ext cx="11804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ticket</a:t>
            </a:r>
          </a:p>
        </p:txBody>
      </p:sp>
      <p:sp>
        <p:nvSpPr>
          <p:cNvPr id="36" name="Rectangle: Rounded Corners 35">
            <a:extLst>
              <a:ext uri="{FF2B5EF4-FFF2-40B4-BE49-F238E27FC236}">
                <a16:creationId xmlns:a16="http://schemas.microsoft.com/office/drawing/2014/main" id="{240458A1-CA61-47A4-A063-73729D4028AA}"/>
              </a:ext>
            </a:extLst>
          </p:cNvPr>
          <p:cNvSpPr/>
          <p:nvPr/>
        </p:nvSpPr>
        <p:spPr>
          <a:xfrm>
            <a:off x="2880270" y="2807334"/>
            <a:ext cx="1881029" cy="492443"/>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_ _ _ _ _ _</a:t>
            </a:r>
          </a:p>
        </p:txBody>
      </p:sp>
      <p:sp>
        <p:nvSpPr>
          <p:cNvPr id="37" name="TextBox 36">
            <a:extLst>
              <a:ext uri="{FF2B5EF4-FFF2-40B4-BE49-F238E27FC236}">
                <a16:creationId xmlns:a16="http://schemas.microsoft.com/office/drawing/2014/main" id="{DAF6408E-B8A4-4F80-8E77-4A491AB9A90F}"/>
              </a:ext>
            </a:extLst>
          </p:cNvPr>
          <p:cNvSpPr txBox="1"/>
          <p:nvPr/>
        </p:nvSpPr>
        <p:spPr>
          <a:xfrm>
            <a:off x="3255979" y="3996570"/>
            <a:ext cx="11804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menu</a:t>
            </a:r>
          </a:p>
        </p:txBody>
      </p:sp>
      <p:sp>
        <p:nvSpPr>
          <p:cNvPr id="38" name="Rectangle: Rounded Corners 37">
            <a:extLst>
              <a:ext uri="{FF2B5EF4-FFF2-40B4-BE49-F238E27FC236}">
                <a16:creationId xmlns:a16="http://schemas.microsoft.com/office/drawing/2014/main" id="{9B9E96ED-58B1-4DCB-B230-62B0713BF853}"/>
              </a:ext>
            </a:extLst>
          </p:cNvPr>
          <p:cNvSpPr/>
          <p:nvPr/>
        </p:nvSpPr>
        <p:spPr>
          <a:xfrm>
            <a:off x="3135204" y="4008491"/>
            <a:ext cx="1410992" cy="492443"/>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_ _ _ _</a:t>
            </a:r>
          </a:p>
        </p:txBody>
      </p:sp>
      <p:sp>
        <p:nvSpPr>
          <p:cNvPr id="39" name="TextBox 38">
            <a:extLst>
              <a:ext uri="{FF2B5EF4-FFF2-40B4-BE49-F238E27FC236}">
                <a16:creationId xmlns:a16="http://schemas.microsoft.com/office/drawing/2014/main" id="{37794039-9EF4-4A43-B8FB-8BF48A8FDB19}"/>
              </a:ext>
            </a:extLst>
          </p:cNvPr>
          <p:cNvSpPr txBox="1"/>
          <p:nvPr/>
        </p:nvSpPr>
        <p:spPr>
          <a:xfrm>
            <a:off x="5757635" y="2791946"/>
            <a:ext cx="11804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prize</a:t>
            </a:r>
          </a:p>
        </p:txBody>
      </p:sp>
      <p:sp>
        <p:nvSpPr>
          <p:cNvPr id="40" name="Rectangle: Rounded Corners 39">
            <a:extLst>
              <a:ext uri="{FF2B5EF4-FFF2-40B4-BE49-F238E27FC236}">
                <a16:creationId xmlns:a16="http://schemas.microsoft.com/office/drawing/2014/main" id="{3872FFF7-08FC-408A-87D1-7856DE10BD6A}"/>
              </a:ext>
            </a:extLst>
          </p:cNvPr>
          <p:cNvSpPr/>
          <p:nvPr/>
        </p:nvSpPr>
        <p:spPr>
          <a:xfrm>
            <a:off x="5489248" y="2804977"/>
            <a:ext cx="1607584" cy="492443"/>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_ _ _ _ _</a:t>
            </a:r>
          </a:p>
        </p:txBody>
      </p:sp>
      <p:sp>
        <p:nvSpPr>
          <p:cNvPr id="41" name="TextBox 40">
            <a:extLst>
              <a:ext uri="{FF2B5EF4-FFF2-40B4-BE49-F238E27FC236}">
                <a16:creationId xmlns:a16="http://schemas.microsoft.com/office/drawing/2014/main" id="{BC13A3E9-6DED-47D9-B18E-D07E9C593711}"/>
              </a:ext>
            </a:extLst>
          </p:cNvPr>
          <p:cNvSpPr txBox="1"/>
          <p:nvPr/>
        </p:nvSpPr>
        <p:spPr>
          <a:xfrm>
            <a:off x="5757635" y="3960522"/>
            <a:ext cx="11804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price</a:t>
            </a:r>
          </a:p>
        </p:txBody>
      </p:sp>
      <p:sp>
        <p:nvSpPr>
          <p:cNvPr id="42" name="Rectangle: Rounded Corners 41">
            <a:extLst>
              <a:ext uri="{FF2B5EF4-FFF2-40B4-BE49-F238E27FC236}">
                <a16:creationId xmlns:a16="http://schemas.microsoft.com/office/drawing/2014/main" id="{7E1FD2C9-D561-4047-A0AF-0EFCA42BB8F9}"/>
              </a:ext>
            </a:extLst>
          </p:cNvPr>
          <p:cNvSpPr/>
          <p:nvPr/>
        </p:nvSpPr>
        <p:spPr>
          <a:xfrm>
            <a:off x="5578601" y="4008491"/>
            <a:ext cx="1518232" cy="492443"/>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_ _ _ _ _</a:t>
            </a:r>
          </a:p>
        </p:txBody>
      </p:sp>
      <p:sp>
        <p:nvSpPr>
          <p:cNvPr id="43" name="TextBox 42">
            <a:extLst>
              <a:ext uri="{FF2B5EF4-FFF2-40B4-BE49-F238E27FC236}">
                <a16:creationId xmlns:a16="http://schemas.microsoft.com/office/drawing/2014/main" id="{E90EE382-0706-44D5-A2B0-52760069C031}"/>
              </a:ext>
            </a:extLst>
          </p:cNvPr>
          <p:cNvSpPr txBox="1"/>
          <p:nvPr/>
        </p:nvSpPr>
        <p:spPr>
          <a:xfrm>
            <a:off x="7711888" y="2835939"/>
            <a:ext cx="21750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towards</a:t>
            </a:r>
          </a:p>
        </p:txBody>
      </p:sp>
      <p:sp>
        <p:nvSpPr>
          <p:cNvPr id="44" name="Rectangle: Rounded Corners 43">
            <a:extLst>
              <a:ext uri="{FF2B5EF4-FFF2-40B4-BE49-F238E27FC236}">
                <a16:creationId xmlns:a16="http://schemas.microsoft.com/office/drawing/2014/main" id="{8C65F4A3-C326-44EE-9427-CA1D7ED3D490}"/>
              </a:ext>
            </a:extLst>
          </p:cNvPr>
          <p:cNvSpPr/>
          <p:nvPr/>
        </p:nvSpPr>
        <p:spPr>
          <a:xfrm>
            <a:off x="7341945" y="2761441"/>
            <a:ext cx="2896845" cy="653342"/>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a:solidFill>
                  <a:schemeClr val="accent5">
                    <a:lumMod val="50000"/>
                  </a:schemeClr>
                </a:solidFill>
              </a:rPr>
              <a:t>_ _, _ _ _ _ _ _ _</a:t>
            </a:r>
          </a:p>
        </p:txBody>
      </p:sp>
      <p:sp>
        <p:nvSpPr>
          <p:cNvPr id="45" name="TextBox 44">
            <a:extLst>
              <a:ext uri="{FF2B5EF4-FFF2-40B4-BE49-F238E27FC236}">
                <a16:creationId xmlns:a16="http://schemas.microsoft.com/office/drawing/2014/main" id="{E97DB06D-B95D-4DE1-86D4-573D712FC1A4}"/>
              </a:ext>
            </a:extLst>
          </p:cNvPr>
          <p:cNvSpPr txBox="1"/>
          <p:nvPr/>
        </p:nvSpPr>
        <p:spPr>
          <a:xfrm>
            <a:off x="8201031" y="3960522"/>
            <a:ext cx="11804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a:t>
            </a:r>
          </a:p>
        </p:txBody>
      </p:sp>
      <p:sp>
        <p:nvSpPr>
          <p:cNvPr id="46" name="Rectangle: Rounded Corners 45">
            <a:extLst>
              <a:ext uri="{FF2B5EF4-FFF2-40B4-BE49-F238E27FC236}">
                <a16:creationId xmlns:a16="http://schemas.microsoft.com/office/drawing/2014/main" id="{7574AB5A-36B5-4F47-9C72-28B67DAF3D50}"/>
              </a:ext>
            </a:extLst>
          </p:cNvPr>
          <p:cNvSpPr/>
          <p:nvPr/>
        </p:nvSpPr>
        <p:spPr>
          <a:xfrm>
            <a:off x="7722012" y="4008491"/>
            <a:ext cx="1735708" cy="492443"/>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_ _ _ _ _</a:t>
            </a:r>
          </a:p>
        </p:txBody>
      </p:sp>
      <p:sp>
        <p:nvSpPr>
          <p:cNvPr id="47" name="TextBox 46">
            <a:extLst>
              <a:ext uri="{FF2B5EF4-FFF2-40B4-BE49-F238E27FC236}">
                <a16:creationId xmlns:a16="http://schemas.microsoft.com/office/drawing/2014/main" id="{BFFC4BE3-92FB-4729-9EC8-289675B6BA59}"/>
              </a:ext>
            </a:extLst>
          </p:cNvPr>
          <p:cNvSpPr txBox="1"/>
          <p:nvPr/>
        </p:nvSpPr>
        <p:spPr>
          <a:xfrm>
            <a:off x="10778408" y="2737711"/>
            <a:ext cx="11804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ago</a:t>
            </a:r>
          </a:p>
        </p:txBody>
      </p:sp>
      <p:sp>
        <p:nvSpPr>
          <p:cNvPr id="48" name="Rectangle: Rounded Corners 47">
            <a:extLst>
              <a:ext uri="{FF2B5EF4-FFF2-40B4-BE49-F238E27FC236}">
                <a16:creationId xmlns:a16="http://schemas.microsoft.com/office/drawing/2014/main" id="{1D81D1E6-C36E-42BE-BC2A-EA88412A40EC}"/>
              </a:ext>
            </a:extLst>
          </p:cNvPr>
          <p:cNvSpPr/>
          <p:nvPr/>
        </p:nvSpPr>
        <p:spPr>
          <a:xfrm>
            <a:off x="10483903" y="2765018"/>
            <a:ext cx="1410992" cy="492443"/>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_ _ _</a:t>
            </a:r>
          </a:p>
        </p:txBody>
      </p:sp>
      <p:sp>
        <p:nvSpPr>
          <p:cNvPr id="49" name="TextBox 48">
            <a:extLst>
              <a:ext uri="{FF2B5EF4-FFF2-40B4-BE49-F238E27FC236}">
                <a16:creationId xmlns:a16="http://schemas.microsoft.com/office/drawing/2014/main" id="{247D9AD8-D2D7-4C41-B199-BAE070E19E78}"/>
              </a:ext>
            </a:extLst>
          </p:cNvPr>
          <p:cNvSpPr txBox="1"/>
          <p:nvPr/>
        </p:nvSpPr>
        <p:spPr>
          <a:xfrm>
            <a:off x="10310972" y="3939714"/>
            <a:ext cx="18810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front of</a:t>
            </a:r>
          </a:p>
        </p:txBody>
      </p:sp>
      <p:sp>
        <p:nvSpPr>
          <p:cNvPr id="50" name="Rectangle: Rounded Corners 49">
            <a:extLst>
              <a:ext uri="{FF2B5EF4-FFF2-40B4-BE49-F238E27FC236}">
                <a16:creationId xmlns:a16="http://schemas.microsoft.com/office/drawing/2014/main" id="{01E54885-DEDD-4A91-A939-753C2D18CF86}"/>
              </a:ext>
            </a:extLst>
          </p:cNvPr>
          <p:cNvSpPr/>
          <p:nvPr/>
        </p:nvSpPr>
        <p:spPr>
          <a:xfrm>
            <a:off x="9527078" y="4006686"/>
            <a:ext cx="2664922" cy="492443"/>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accent5">
                    <a:lumMod val="50000"/>
                  </a:schemeClr>
                </a:solidFill>
              </a:rPr>
              <a:t>_ _  _ _ _ _ _  _ _</a:t>
            </a:r>
          </a:p>
        </p:txBody>
      </p:sp>
      <p:sp>
        <p:nvSpPr>
          <p:cNvPr id="51" name="Rectangle: Rounded Corners 50">
            <a:extLst>
              <a:ext uri="{FF2B5EF4-FFF2-40B4-BE49-F238E27FC236}">
                <a16:creationId xmlns:a16="http://schemas.microsoft.com/office/drawing/2014/main" id="{827C08A6-8EBD-4552-834C-6078107BF0BC}"/>
              </a:ext>
            </a:extLst>
          </p:cNvPr>
          <p:cNvSpPr/>
          <p:nvPr/>
        </p:nvSpPr>
        <p:spPr>
          <a:xfrm>
            <a:off x="10328305" y="4891202"/>
            <a:ext cx="1809836" cy="492443"/>
          </a:xfrm>
          <a:prstGeom prst="roundRect">
            <a:avLst/>
          </a:prstGeom>
          <a:solidFill>
            <a:srgbClr val="FFF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rPr>
              <a:t>_ _ _ _ _ _</a:t>
            </a:r>
          </a:p>
        </p:txBody>
      </p:sp>
    </p:spTree>
    <p:extLst>
      <p:ext uri="{BB962C8B-B14F-4D97-AF65-F5344CB8AC3E}">
        <p14:creationId xmlns:p14="http://schemas.microsoft.com/office/powerpoint/2010/main" val="222580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36"/>
                                        </p:tgtEl>
                                      </p:cBhvr>
                                    </p:animEffect>
                                    <p:set>
                                      <p:cBhvr>
                                        <p:cTn id="41" dur="1" fill="hold">
                                          <p:stCondLst>
                                            <p:cond delay="499"/>
                                          </p:stCondLst>
                                        </p:cTn>
                                        <p:tgtEl>
                                          <p:spTgt spid="3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38"/>
                                        </p:tgtEl>
                                      </p:cBhvr>
                                    </p:animEffect>
                                    <p:set>
                                      <p:cBhvr>
                                        <p:cTn id="46" dur="1" fill="hold">
                                          <p:stCondLst>
                                            <p:cond delay="499"/>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40"/>
                                        </p:tgtEl>
                                      </p:cBhvr>
                                    </p:animEffect>
                                    <p:set>
                                      <p:cBhvr>
                                        <p:cTn id="51" dur="1" fill="hold">
                                          <p:stCondLst>
                                            <p:cond delay="499"/>
                                          </p:stCondLst>
                                        </p:cTn>
                                        <p:tgtEl>
                                          <p:spTgt spid="4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2"/>
                                        </p:tgtEl>
                                      </p:cBhvr>
                                    </p:animEffect>
                                    <p:set>
                                      <p:cBhvr>
                                        <p:cTn id="56" dur="1" fill="hold">
                                          <p:stCondLst>
                                            <p:cond delay="499"/>
                                          </p:stCondLst>
                                        </p:cTn>
                                        <p:tgtEl>
                                          <p:spTgt spid="4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4"/>
                                        </p:tgtEl>
                                      </p:cBhvr>
                                    </p:animEffect>
                                    <p:set>
                                      <p:cBhvr>
                                        <p:cTn id="61" dur="1" fill="hold">
                                          <p:stCondLst>
                                            <p:cond delay="499"/>
                                          </p:stCondLst>
                                        </p:cTn>
                                        <p:tgtEl>
                                          <p:spTgt spid="4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46"/>
                                        </p:tgtEl>
                                      </p:cBhvr>
                                    </p:animEffect>
                                    <p:set>
                                      <p:cBhvr>
                                        <p:cTn id="66" dur="1" fill="hold">
                                          <p:stCondLst>
                                            <p:cond delay="499"/>
                                          </p:stCondLst>
                                        </p:cTn>
                                        <p:tgtEl>
                                          <p:spTgt spid="4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8"/>
                                        </p:tgtEl>
                                      </p:cBhvr>
                                    </p:animEffect>
                                    <p:set>
                                      <p:cBhvr>
                                        <p:cTn id="71" dur="1" fill="hold">
                                          <p:stCondLst>
                                            <p:cond delay="499"/>
                                          </p:stCondLst>
                                        </p:cTn>
                                        <p:tgtEl>
                                          <p:spTgt spid="4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50"/>
                                        </p:tgtEl>
                                      </p:cBhvr>
                                    </p:animEffect>
                                    <p:set>
                                      <p:cBhvr>
                                        <p:cTn id="76" dur="1" fill="hold">
                                          <p:stCondLst>
                                            <p:cond delay="499"/>
                                          </p:stCondLst>
                                        </p:cTn>
                                        <p:tgtEl>
                                          <p:spTgt spid="5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51"/>
                                        </p:tgtEl>
                                      </p:cBhvr>
                                    </p:animEffect>
                                    <p:set>
                                      <p:cBhvr>
                                        <p:cTn id="81" dur="1" fill="hold">
                                          <p:stCondLst>
                                            <p:cond delay="499"/>
                                          </p:stCondLst>
                                        </p:cTn>
                                        <p:tgtEl>
                                          <p:spTgt spid="5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animBg="1"/>
      <p:bldP spid="25" grpId="0"/>
      <p:bldP spid="30" grpId="0" animBg="1"/>
      <p:bldP spid="2" grpId="0" animBg="1"/>
      <p:bldP spid="34" grpId="0" animBg="1"/>
      <p:bldP spid="36" grpId="0" animBg="1"/>
      <p:bldP spid="38" grpId="0" animBg="1"/>
      <p:bldP spid="40" grpId="0" animBg="1"/>
      <p:bldP spid="42" grpId="0" animBg="1"/>
      <p:bldP spid="44" grpId="0" animBg="1"/>
      <p:bldP spid="46" grpId="0" animBg="1"/>
      <p:bldP spid="48" grpId="0" animBg="1"/>
      <p:bldP spid="50" grpId="0" animBg="1"/>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0859" y="233250"/>
            <a:ext cx="10515600" cy="1325563"/>
          </a:xfrm>
        </p:spPr>
        <p:txBody>
          <a:bodyPr>
            <a:normAutofit fontScale="90000"/>
          </a:bodyPr>
          <a:lstStyle/>
          <a:p>
            <a:r>
              <a:rPr lang="en-GB" sz="26700" b="1" dirty="0">
                <a:solidFill>
                  <a:srgbClr val="FFCC00"/>
                </a:solidFill>
              </a:rPr>
              <a:t>y</a:t>
            </a:r>
            <a:endParaRPr lang="en-GB" dirty="0"/>
          </a:p>
        </p:txBody>
      </p:sp>
      <p:sp>
        <p:nvSpPr>
          <p:cNvPr id="2" name="Rectangle 1"/>
          <p:cNvSpPr/>
          <p:nvPr/>
        </p:nvSpPr>
        <p:spPr>
          <a:xfrm>
            <a:off x="3385964" y="4313746"/>
            <a:ext cx="542007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0" dirty="0">
                <a:solidFill>
                  <a:srgbClr val="002060"/>
                </a:solidFill>
                <a:latin typeface="Century Gothic" panose="020B0502020202020204" pitchFamily="34" charset="0"/>
              </a:rPr>
              <a:t>t</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y</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pisch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689B9D66-E84C-4823-889D-6CB786F524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709" y="1739900"/>
            <a:ext cx="3179792" cy="1589896"/>
          </a:xfrm>
          <a:prstGeom prst="rect">
            <a:avLst/>
          </a:prstGeom>
        </p:spPr>
      </p:pic>
      <p:pic>
        <p:nvPicPr>
          <p:cNvPr id="7" name="Picture 6" descr="Logo, company name&#10;&#10;Description automatically generated">
            <a:extLst>
              <a:ext uri="{FF2B5EF4-FFF2-40B4-BE49-F238E27FC236}">
                <a16:creationId xmlns:a16="http://schemas.microsoft.com/office/drawing/2014/main" id="{51FDE003-293C-45A8-A457-5F4BBB1BAB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898914" y="2241490"/>
            <a:ext cx="2114785" cy="1710083"/>
          </a:xfrm>
          <a:prstGeom prst="rect">
            <a:avLst/>
          </a:prstGeom>
        </p:spPr>
      </p:pic>
    </p:spTree>
    <p:extLst>
      <p:ext uri="{BB962C8B-B14F-4D97-AF65-F5344CB8AC3E}">
        <p14:creationId xmlns:p14="http://schemas.microsoft.com/office/powerpoint/2010/main" val="381319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712FDE3-AD86-43B2-B794-4BE1901719EE}"/>
              </a:ext>
            </a:extLst>
          </p:cNvPr>
          <p:cNvSpPr/>
          <p:nvPr/>
        </p:nvSpPr>
        <p:spPr>
          <a:xfrm>
            <a:off x="1573967" y="5371605"/>
            <a:ext cx="8557035" cy="551714"/>
          </a:xfrm>
          <a:prstGeom prst="round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accent5">
                    <a:lumMod val="50000"/>
                  </a:schemeClr>
                </a:solidFill>
              </a:rPr>
              <a:t>1</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4041"/>
            <a:ext cx="7382974" cy="869950"/>
          </a:xfrm>
          <a:prstGeom prst="rect">
            <a:avLst/>
          </a:prstGeom>
        </p:spPr>
      </p:pic>
      <p:sp>
        <p:nvSpPr>
          <p:cNvPr id="4" name="Title 3"/>
          <p:cNvSpPr>
            <a:spLocks noGrp="1"/>
          </p:cNvSpPr>
          <p:nvPr>
            <p:ph type="title"/>
          </p:nvPr>
        </p:nvSpPr>
        <p:spPr>
          <a:xfrm>
            <a:off x="-55931" y="294041"/>
            <a:ext cx="6893531"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 [1/8]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53122" y="1400466"/>
            <a:ext cx="10596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Was hat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Opa</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gewonnen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D20A199F-0EB7-4AB8-B64A-F9B3FE7001C1}"/>
              </a:ext>
            </a:extLst>
          </p:cNvPr>
          <p:cNvSpPr/>
          <p:nvPr/>
        </p:nvSpPr>
        <p:spPr>
          <a:xfrm>
            <a:off x="1877785" y="2458387"/>
            <a:ext cx="3323802" cy="2653259"/>
          </a:xfrm>
          <a:prstGeom prst="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FAD205B3-B874-42E8-9620-65F3BE8E560C}"/>
              </a:ext>
            </a:extLst>
          </p:cNvPr>
          <p:cNvSpPr/>
          <p:nvPr/>
        </p:nvSpPr>
        <p:spPr>
          <a:xfrm>
            <a:off x="6807200" y="2473749"/>
            <a:ext cx="3323802" cy="2653259"/>
          </a:xfrm>
          <a:prstGeom prst="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8422C377-9059-431E-B08C-415D161EAF13}"/>
              </a:ext>
            </a:extLst>
          </p:cNvPr>
          <p:cNvSpPr txBox="1"/>
          <p:nvPr/>
        </p:nvSpPr>
        <p:spPr>
          <a:xfrm>
            <a:off x="1877785" y="2473749"/>
            <a:ext cx="700523" cy="467486"/>
          </a:xfrm>
          <a:prstGeom prst="rect">
            <a:avLst/>
          </a:prstGeom>
          <a:noFill/>
        </p:spPr>
        <p:txBody>
          <a:bodyPr wrap="square" rtlCol="0">
            <a:spAutoFit/>
          </a:bodyPr>
          <a:lstStyle/>
          <a:p>
            <a:pPr algn="l"/>
            <a:r>
              <a:rPr lang="en-GB" sz="2400" b="1" dirty="0">
                <a:solidFill>
                  <a:schemeClr val="accent5">
                    <a:lumMod val="50000"/>
                  </a:schemeClr>
                </a:solidFill>
              </a:rPr>
              <a:t>A</a:t>
            </a:r>
          </a:p>
        </p:txBody>
      </p:sp>
      <p:sp>
        <p:nvSpPr>
          <p:cNvPr id="16" name="TextBox 15">
            <a:extLst>
              <a:ext uri="{FF2B5EF4-FFF2-40B4-BE49-F238E27FC236}">
                <a16:creationId xmlns:a16="http://schemas.microsoft.com/office/drawing/2014/main" id="{ADCBD8A1-4E8E-45C7-BB7C-EDF3F99C521F}"/>
              </a:ext>
            </a:extLst>
          </p:cNvPr>
          <p:cNvSpPr txBox="1"/>
          <p:nvPr/>
        </p:nvSpPr>
        <p:spPr>
          <a:xfrm>
            <a:off x="6837600" y="2491609"/>
            <a:ext cx="700523" cy="467486"/>
          </a:xfrm>
          <a:prstGeom prst="rect">
            <a:avLst/>
          </a:prstGeom>
          <a:noFill/>
        </p:spPr>
        <p:txBody>
          <a:bodyPr wrap="square" rtlCol="0">
            <a:spAutoFit/>
          </a:bodyPr>
          <a:lstStyle/>
          <a:p>
            <a:pPr algn="l"/>
            <a:r>
              <a:rPr lang="en-GB" sz="2400" b="1" dirty="0">
                <a:solidFill>
                  <a:schemeClr val="accent5">
                    <a:lumMod val="50000"/>
                  </a:schemeClr>
                </a:solidFill>
              </a:rPr>
              <a:t>B</a:t>
            </a:r>
          </a:p>
        </p:txBody>
      </p:sp>
      <p:sp>
        <p:nvSpPr>
          <p:cNvPr id="17" name="TextBox 16">
            <a:extLst>
              <a:ext uri="{FF2B5EF4-FFF2-40B4-BE49-F238E27FC236}">
                <a16:creationId xmlns:a16="http://schemas.microsoft.com/office/drawing/2014/main" id="{3B525A8D-7CDC-4E6B-807D-D98286D8ACC0}"/>
              </a:ext>
            </a:extLst>
          </p:cNvPr>
          <p:cNvSpPr txBox="1"/>
          <p:nvPr/>
        </p:nvSpPr>
        <p:spPr>
          <a:xfrm>
            <a:off x="1752341" y="5414346"/>
            <a:ext cx="82002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Opa</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________ ______________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gewonnen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4CEC55F2-4979-48BB-8BC0-ED335CD6C49D}"/>
              </a:ext>
            </a:extLst>
          </p:cNvPr>
          <p:cNvSpPr txBox="1"/>
          <p:nvPr/>
        </p:nvSpPr>
        <p:spPr>
          <a:xfrm>
            <a:off x="3539686" y="5371605"/>
            <a:ext cx="1407068" cy="523220"/>
          </a:xfrm>
          <a:prstGeom prst="rect">
            <a:avLst/>
          </a:prstGeom>
          <a:noFill/>
        </p:spPr>
        <p:txBody>
          <a:bodyPr wrap="square" rtlCol="0">
            <a:spAutoFit/>
          </a:bodyPr>
          <a:lstStyle/>
          <a:p>
            <a:pPr algn="ctr"/>
            <a:r>
              <a:rPr lang="en-GB" sz="2800" b="1" dirty="0" err="1">
                <a:solidFill>
                  <a:srgbClr val="DAA520"/>
                </a:solidFill>
              </a:rPr>
              <a:t>einen</a:t>
            </a:r>
            <a:endParaRPr lang="en-GB" sz="2800" b="1" dirty="0">
              <a:solidFill>
                <a:srgbClr val="DAA520"/>
              </a:solidFill>
            </a:endParaRPr>
          </a:p>
        </p:txBody>
      </p:sp>
      <p:sp>
        <p:nvSpPr>
          <p:cNvPr id="19" name="TextBox 18">
            <a:extLst>
              <a:ext uri="{FF2B5EF4-FFF2-40B4-BE49-F238E27FC236}">
                <a16:creationId xmlns:a16="http://schemas.microsoft.com/office/drawing/2014/main" id="{86F04AA8-01BF-41F1-BA4C-877D86BAA75B}"/>
              </a:ext>
            </a:extLst>
          </p:cNvPr>
          <p:cNvSpPr txBox="1"/>
          <p:nvPr/>
        </p:nvSpPr>
        <p:spPr>
          <a:xfrm>
            <a:off x="5551550" y="5371605"/>
            <a:ext cx="1407068" cy="523220"/>
          </a:xfrm>
          <a:prstGeom prst="rect">
            <a:avLst/>
          </a:prstGeom>
          <a:noFill/>
        </p:spPr>
        <p:txBody>
          <a:bodyPr wrap="square" rtlCol="0">
            <a:spAutoFit/>
          </a:bodyPr>
          <a:lstStyle/>
          <a:p>
            <a:pPr algn="ctr"/>
            <a:r>
              <a:rPr lang="en-GB" sz="2800" b="1" dirty="0" err="1">
                <a:solidFill>
                  <a:srgbClr val="DAA520"/>
                </a:solidFill>
              </a:rPr>
              <a:t>Preis</a:t>
            </a:r>
            <a:endParaRPr lang="en-GB" sz="2800" b="1" dirty="0">
              <a:solidFill>
                <a:srgbClr val="DAA520"/>
              </a:solidFill>
            </a:endParaRPr>
          </a:p>
        </p:txBody>
      </p:sp>
      <p:pic>
        <p:nvPicPr>
          <p:cNvPr id="25" name="Picture 24" descr="Icon&#10;&#10;Description automatically generated">
            <a:extLst>
              <a:ext uri="{FF2B5EF4-FFF2-40B4-BE49-F238E27FC236}">
                <a16:creationId xmlns:a16="http://schemas.microsoft.com/office/drawing/2014/main" id="{7160B515-A334-42F9-8D68-B695CCDEDB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3582" y="3099381"/>
            <a:ext cx="2089591" cy="1764725"/>
          </a:xfrm>
          <a:prstGeom prst="rect">
            <a:avLst/>
          </a:prstGeom>
        </p:spPr>
      </p:pic>
      <p:sp>
        <p:nvSpPr>
          <p:cNvPr id="27" name="TextBox 26">
            <a:extLst>
              <a:ext uri="{FF2B5EF4-FFF2-40B4-BE49-F238E27FC236}">
                <a16:creationId xmlns:a16="http://schemas.microsoft.com/office/drawing/2014/main" id="{D284E4E8-FDF8-471B-91C3-828671715D47}"/>
              </a:ext>
            </a:extLst>
          </p:cNvPr>
          <p:cNvSpPr txBox="1"/>
          <p:nvPr/>
        </p:nvSpPr>
        <p:spPr>
          <a:xfrm rot="19521745">
            <a:off x="2826903" y="3658289"/>
            <a:ext cx="1273019" cy="584775"/>
          </a:xfrm>
          <a:prstGeom prst="rect">
            <a:avLst/>
          </a:prstGeom>
          <a:noFill/>
        </p:spPr>
        <p:txBody>
          <a:bodyPr wrap="square" rtlCol="0">
            <a:spAutoFit/>
          </a:bodyPr>
          <a:lstStyle/>
          <a:p>
            <a:pPr algn="l"/>
            <a:r>
              <a:rPr lang="en-GB" sz="3200" b="1" dirty="0">
                <a:solidFill>
                  <a:schemeClr val="accent5">
                    <a:lumMod val="50000"/>
                  </a:schemeClr>
                </a:solidFill>
              </a:rPr>
              <a:t>€ 200</a:t>
            </a:r>
          </a:p>
        </p:txBody>
      </p:sp>
      <p:pic>
        <p:nvPicPr>
          <p:cNvPr id="29" name="Picture 28" descr="A picture containing text&#10;&#10;Description automatically generated">
            <a:extLst>
              <a:ext uri="{FF2B5EF4-FFF2-40B4-BE49-F238E27FC236}">
                <a16:creationId xmlns:a16="http://schemas.microsoft.com/office/drawing/2014/main" id="{A440DB8A-6559-4BDB-AD89-277321A04E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8183" y="2937487"/>
            <a:ext cx="1851106" cy="950138"/>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6A78B63D-BDC3-46CE-90B9-69E8F2D0FE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2972" y="3371610"/>
            <a:ext cx="1433878" cy="75838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49F45798-81CB-4BC0-8F27-D268A9BA92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6284" y="3696230"/>
            <a:ext cx="1433878" cy="758387"/>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F809F4F9-65E4-49F6-A352-55FDBE667A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0833" y="1573752"/>
            <a:ext cx="1487906" cy="1838804"/>
          </a:xfrm>
          <a:prstGeom prst="rect">
            <a:avLst/>
          </a:prstGeom>
        </p:spPr>
      </p:pic>
      <p:sp>
        <p:nvSpPr>
          <p:cNvPr id="30" name="Oval 29">
            <a:extLst>
              <a:ext uri="{FF2B5EF4-FFF2-40B4-BE49-F238E27FC236}">
                <a16:creationId xmlns:a16="http://schemas.microsoft.com/office/drawing/2014/main" id="{C0A8F61B-0956-426D-A7D0-5EB3BF1E873B}"/>
              </a:ext>
            </a:extLst>
          </p:cNvPr>
          <p:cNvSpPr/>
          <p:nvPr/>
        </p:nvSpPr>
        <p:spPr>
          <a:xfrm>
            <a:off x="6242934" y="1923686"/>
            <a:ext cx="4451068" cy="344754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DAA520"/>
              </a:highlight>
            </a:endParaRPr>
          </a:p>
        </p:txBody>
      </p:sp>
    </p:spTree>
    <p:extLst>
      <p:ext uri="{BB962C8B-B14F-4D97-AF65-F5344CB8AC3E}">
        <p14:creationId xmlns:p14="http://schemas.microsoft.com/office/powerpoint/2010/main" val="310781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19" grpId="0"/>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712FDE3-AD86-43B2-B794-4BE1901719EE}"/>
              </a:ext>
            </a:extLst>
          </p:cNvPr>
          <p:cNvSpPr/>
          <p:nvPr/>
        </p:nvSpPr>
        <p:spPr>
          <a:xfrm>
            <a:off x="1573967" y="5371605"/>
            <a:ext cx="8557035" cy="551714"/>
          </a:xfrm>
          <a:prstGeom prst="round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accent5">
                    <a:lumMod val="50000"/>
                  </a:schemeClr>
                </a:solidFill>
              </a:rPr>
              <a:t>2</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4041"/>
            <a:ext cx="7382974" cy="869950"/>
          </a:xfrm>
          <a:prstGeom prst="rect">
            <a:avLst/>
          </a:prstGeom>
        </p:spPr>
      </p:pic>
      <p:sp>
        <p:nvSpPr>
          <p:cNvPr id="4" name="Title 3"/>
          <p:cNvSpPr>
            <a:spLocks noGrp="1"/>
          </p:cNvSpPr>
          <p:nvPr>
            <p:ph type="title"/>
          </p:nvPr>
        </p:nvSpPr>
        <p:spPr>
          <a:xfrm>
            <a:off x="-55931" y="294041"/>
            <a:ext cx="6893531"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 [2/8]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53122" y="1400466"/>
            <a:ext cx="10596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Wann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muss man da sein?</a:t>
            </a: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D20A199F-0EB7-4AB8-B64A-F9B3FE7001C1}"/>
              </a:ext>
            </a:extLst>
          </p:cNvPr>
          <p:cNvSpPr/>
          <p:nvPr/>
        </p:nvSpPr>
        <p:spPr>
          <a:xfrm>
            <a:off x="1877785" y="2458387"/>
            <a:ext cx="3323802" cy="2653259"/>
          </a:xfrm>
          <a:prstGeom prst="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FAD205B3-B874-42E8-9620-65F3BE8E560C}"/>
              </a:ext>
            </a:extLst>
          </p:cNvPr>
          <p:cNvSpPr/>
          <p:nvPr/>
        </p:nvSpPr>
        <p:spPr>
          <a:xfrm>
            <a:off x="6807200" y="2473749"/>
            <a:ext cx="3323802" cy="2653259"/>
          </a:xfrm>
          <a:prstGeom prst="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8422C377-9059-431E-B08C-415D161EAF13}"/>
              </a:ext>
            </a:extLst>
          </p:cNvPr>
          <p:cNvSpPr txBox="1"/>
          <p:nvPr/>
        </p:nvSpPr>
        <p:spPr>
          <a:xfrm>
            <a:off x="1877785" y="2473749"/>
            <a:ext cx="700523" cy="467486"/>
          </a:xfrm>
          <a:prstGeom prst="rect">
            <a:avLst/>
          </a:prstGeom>
          <a:noFill/>
        </p:spPr>
        <p:txBody>
          <a:bodyPr wrap="square" rtlCol="0">
            <a:spAutoFit/>
          </a:bodyPr>
          <a:lstStyle/>
          <a:p>
            <a:pPr algn="l"/>
            <a:r>
              <a:rPr lang="en-GB" sz="2400" b="1" dirty="0">
                <a:solidFill>
                  <a:schemeClr val="accent5">
                    <a:lumMod val="50000"/>
                  </a:schemeClr>
                </a:solidFill>
              </a:rPr>
              <a:t>A</a:t>
            </a:r>
          </a:p>
        </p:txBody>
      </p:sp>
      <p:sp>
        <p:nvSpPr>
          <p:cNvPr id="16" name="TextBox 15">
            <a:extLst>
              <a:ext uri="{FF2B5EF4-FFF2-40B4-BE49-F238E27FC236}">
                <a16:creationId xmlns:a16="http://schemas.microsoft.com/office/drawing/2014/main" id="{ADCBD8A1-4E8E-45C7-BB7C-EDF3F99C521F}"/>
              </a:ext>
            </a:extLst>
          </p:cNvPr>
          <p:cNvSpPr txBox="1"/>
          <p:nvPr/>
        </p:nvSpPr>
        <p:spPr>
          <a:xfrm>
            <a:off x="6837600" y="2491609"/>
            <a:ext cx="700523" cy="467486"/>
          </a:xfrm>
          <a:prstGeom prst="rect">
            <a:avLst/>
          </a:prstGeom>
          <a:noFill/>
        </p:spPr>
        <p:txBody>
          <a:bodyPr wrap="square" rtlCol="0">
            <a:spAutoFit/>
          </a:bodyPr>
          <a:lstStyle/>
          <a:p>
            <a:pPr algn="l"/>
            <a:r>
              <a:rPr lang="en-GB" sz="2400" b="1" dirty="0">
                <a:solidFill>
                  <a:schemeClr val="accent5">
                    <a:lumMod val="50000"/>
                  </a:schemeClr>
                </a:solidFill>
              </a:rPr>
              <a:t>B</a:t>
            </a:r>
          </a:p>
        </p:txBody>
      </p:sp>
      <p:sp>
        <p:nvSpPr>
          <p:cNvPr id="17" name="TextBox 16">
            <a:extLst>
              <a:ext uri="{FF2B5EF4-FFF2-40B4-BE49-F238E27FC236}">
                <a16:creationId xmlns:a16="http://schemas.microsoft.com/office/drawing/2014/main" id="{3B525A8D-7CDC-4E6B-807D-D98286D8ACC0}"/>
              </a:ext>
            </a:extLst>
          </p:cNvPr>
          <p:cNvSpPr txBox="1"/>
          <p:nvPr/>
        </p:nvSpPr>
        <p:spPr>
          <a:xfrm>
            <a:off x="932216" y="5388132"/>
            <a:ext cx="82002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Um </a:t>
            </a:r>
            <a:r>
              <a:rPr lang="en-US" sz="2800" dirty="0" err="1">
                <a:solidFill>
                  <a:srgbClr val="4472C4">
                    <a:lumMod val="50000"/>
                  </a:srgbClr>
                </a:solidFill>
                <a:latin typeface="Century Gothic" panose="020F0302020204030204"/>
              </a:rPr>
              <a:t>zwei</a:t>
            </a:r>
            <a:r>
              <a:rPr lang="en-US" sz="2800" dirty="0">
                <a:solidFill>
                  <a:srgbClr val="4472C4">
                    <a:lumMod val="50000"/>
                  </a:srgbClr>
                </a:solidFill>
                <a:latin typeface="Century Gothic" panose="020F0302020204030204"/>
              </a:rPr>
              <a:t> </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muss man da sein.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4CEC55F2-4979-48BB-8BC0-ED335CD6C49D}"/>
              </a:ext>
            </a:extLst>
          </p:cNvPr>
          <p:cNvSpPr txBox="1"/>
          <p:nvPr/>
        </p:nvSpPr>
        <p:spPr>
          <a:xfrm>
            <a:off x="3480341" y="5356243"/>
            <a:ext cx="1407068" cy="523220"/>
          </a:xfrm>
          <a:prstGeom prst="rect">
            <a:avLst/>
          </a:prstGeom>
          <a:noFill/>
        </p:spPr>
        <p:txBody>
          <a:bodyPr wrap="square" rtlCol="0">
            <a:spAutoFit/>
          </a:bodyPr>
          <a:lstStyle/>
          <a:p>
            <a:pPr algn="ctr"/>
            <a:r>
              <a:rPr lang="en-GB" sz="2800" b="1" dirty="0" err="1">
                <a:solidFill>
                  <a:srgbClr val="DAA520"/>
                </a:solidFill>
              </a:rPr>
              <a:t>Uhr</a:t>
            </a:r>
            <a:endParaRPr lang="en-GB" sz="2800" b="1" dirty="0">
              <a:solidFill>
                <a:srgbClr val="DAA520"/>
              </a:solidFill>
            </a:endParaRPr>
          </a:p>
        </p:txBody>
      </p:sp>
      <p:sp>
        <p:nvSpPr>
          <p:cNvPr id="30" name="Oval 29">
            <a:extLst>
              <a:ext uri="{FF2B5EF4-FFF2-40B4-BE49-F238E27FC236}">
                <a16:creationId xmlns:a16="http://schemas.microsoft.com/office/drawing/2014/main" id="{C0A8F61B-0956-426D-A7D0-5EB3BF1E873B}"/>
              </a:ext>
            </a:extLst>
          </p:cNvPr>
          <p:cNvSpPr/>
          <p:nvPr/>
        </p:nvSpPr>
        <p:spPr>
          <a:xfrm>
            <a:off x="1254802" y="1876806"/>
            <a:ext cx="4451068" cy="344754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DAA520"/>
              </a:highlight>
            </a:endParaRPr>
          </a:p>
        </p:txBody>
      </p:sp>
      <p:pic>
        <p:nvPicPr>
          <p:cNvPr id="18" name="Picture 17">
            <a:extLst>
              <a:ext uri="{FF2B5EF4-FFF2-40B4-BE49-F238E27FC236}">
                <a16:creationId xmlns:a16="http://schemas.microsoft.com/office/drawing/2014/main" id="{D6FDEE45-5B2D-4D2C-ADEA-247650D5A5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8308" y="2896987"/>
            <a:ext cx="1861457" cy="1861457"/>
          </a:xfrm>
          <a:prstGeom prst="rect">
            <a:avLst/>
          </a:prstGeom>
        </p:spPr>
      </p:pic>
      <p:sp>
        <p:nvSpPr>
          <p:cNvPr id="9" name="Arrow: Right 8">
            <a:extLst>
              <a:ext uri="{FF2B5EF4-FFF2-40B4-BE49-F238E27FC236}">
                <a16:creationId xmlns:a16="http://schemas.microsoft.com/office/drawing/2014/main" id="{920EA737-527B-441F-AB93-557CD7E7199B}"/>
              </a:ext>
            </a:extLst>
          </p:cNvPr>
          <p:cNvSpPr/>
          <p:nvPr/>
        </p:nvSpPr>
        <p:spPr>
          <a:xfrm rot="16200000">
            <a:off x="3145495" y="3408620"/>
            <a:ext cx="669684" cy="179004"/>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Right 19">
            <a:extLst>
              <a:ext uri="{FF2B5EF4-FFF2-40B4-BE49-F238E27FC236}">
                <a16:creationId xmlns:a16="http://schemas.microsoft.com/office/drawing/2014/main" id="{D2028161-4C1E-4B91-9729-0EB91EDDA166}"/>
              </a:ext>
            </a:extLst>
          </p:cNvPr>
          <p:cNvSpPr/>
          <p:nvPr/>
        </p:nvSpPr>
        <p:spPr>
          <a:xfrm rot="19578538">
            <a:off x="3407411" y="3635484"/>
            <a:ext cx="521709" cy="127412"/>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icture containing watch&#10;&#10;Description automatically generated">
            <a:extLst>
              <a:ext uri="{FF2B5EF4-FFF2-40B4-BE49-F238E27FC236}">
                <a16:creationId xmlns:a16="http://schemas.microsoft.com/office/drawing/2014/main" id="{08BDDEE5-0547-42BF-AC3D-9CE72CC71601}"/>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982088" y="2806335"/>
            <a:ext cx="1287172" cy="1952109"/>
          </a:xfrm>
          <a:prstGeom prst="rect">
            <a:avLst/>
          </a:prstGeom>
        </p:spPr>
      </p:pic>
    </p:spTree>
    <p:extLst>
      <p:ext uri="{BB962C8B-B14F-4D97-AF65-F5344CB8AC3E}">
        <p14:creationId xmlns:p14="http://schemas.microsoft.com/office/powerpoint/2010/main" val="99839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712FDE3-AD86-43B2-B794-4BE1901719EE}"/>
              </a:ext>
            </a:extLst>
          </p:cNvPr>
          <p:cNvSpPr/>
          <p:nvPr/>
        </p:nvSpPr>
        <p:spPr>
          <a:xfrm>
            <a:off x="1573967" y="5371605"/>
            <a:ext cx="8557035" cy="551714"/>
          </a:xfrm>
          <a:prstGeom prst="round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accent5">
                    <a:lumMod val="50000"/>
                  </a:schemeClr>
                </a:solidFill>
              </a:rPr>
              <a:t>3</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4041"/>
            <a:ext cx="7382974" cy="869950"/>
          </a:xfrm>
          <a:prstGeom prst="rect">
            <a:avLst/>
          </a:prstGeom>
        </p:spPr>
      </p:pic>
      <p:sp>
        <p:nvSpPr>
          <p:cNvPr id="4" name="Title 3"/>
          <p:cNvSpPr>
            <a:spLocks noGrp="1"/>
          </p:cNvSpPr>
          <p:nvPr>
            <p:ph type="title"/>
          </p:nvPr>
        </p:nvSpPr>
        <p:spPr>
          <a:xfrm>
            <a:off x="-55931" y="294041"/>
            <a:ext cx="6893531"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 [3/8]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53122" y="1400466"/>
            <a:ext cx="10596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Wo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Treffpunkt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D20A199F-0EB7-4AB8-B64A-F9B3FE7001C1}"/>
              </a:ext>
            </a:extLst>
          </p:cNvPr>
          <p:cNvSpPr/>
          <p:nvPr/>
        </p:nvSpPr>
        <p:spPr>
          <a:xfrm>
            <a:off x="1877785" y="2458387"/>
            <a:ext cx="3323802" cy="2653259"/>
          </a:xfrm>
          <a:prstGeom prst="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FAD205B3-B874-42E8-9620-65F3BE8E560C}"/>
              </a:ext>
            </a:extLst>
          </p:cNvPr>
          <p:cNvSpPr/>
          <p:nvPr/>
        </p:nvSpPr>
        <p:spPr>
          <a:xfrm>
            <a:off x="6807200" y="2473749"/>
            <a:ext cx="3323802" cy="2653259"/>
          </a:xfrm>
          <a:prstGeom prst="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8422C377-9059-431E-B08C-415D161EAF13}"/>
              </a:ext>
            </a:extLst>
          </p:cNvPr>
          <p:cNvSpPr txBox="1"/>
          <p:nvPr/>
        </p:nvSpPr>
        <p:spPr>
          <a:xfrm>
            <a:off x="1877785" y="2473749"/>
            <a:ext cx="700523" cy="467486"/>
          </a:xfrm>
          <a:prstGeom prst="rect">
            <a:avLst/>
          </a:prstGeom>
          <a:noFill/>
        </p:spPr>
        <p:txBody>
          <a:bodyPr wrap="square" rtlCol="0">
            <a:spAutoFit/>
          </a:bodyPr>
          <a:lstStyle/>
          <a:p>
            <a:pPr algn="l"/>
            <a:r>
              <a:rPr lang="en-GB" sz="2400" b="1" dirty="0">
                <a:solidFill>
                  <a:schemeClr val="accent5">
                    <a:lumMod val="50000"/>
                  </a:schemeClr>
                </a:solidFill>
              </a:rPr>
              <a:t>A</a:t>
            </a:r>
          </a:p>
        </p:txBody>
      </p:sp>
      <p:sp>
        <p:nvSpPr>
          <p:cNvPr id="16" name="TextBox 15">
            <a:extLst>
              <a:ext uri="{FF2B5EF4-FFF2-40B4-BE49-F238E27FC236}">
                <a16:creationId xmlns:a16="http://schemas.microsoft.com/office/drawing/2014/main" id="{ADCBD8A1-4E8E-45C7-BB7C-EDF3F99C521F}"/>
              </a:ext>
            </a:extLst>
          </p:cNvPr>
          <p:cNvSpPr txBox="1"/>
          <p:nvPr/>
        </p:nvSpPr>
        <p:spPr>
          <a:xfrm>
            <a:off x="6837600" y="2491609"/>
            <a:ext cx="700523" cy="467486"/>
          </a:xfrm>
          <a:prstGeom prst="rect">
            <a:avLst/>
          </a:prstGeom>
          <a:noFill/>
        </p:spPr>
        <p:txBody>
          <a:bodyPr wrap="square" rtlCol="0">
            <a:spAutoFit/>
          </a:bodyPr>
          <a:lstStyle/>
          <a:p>
            <a:pPr algn="l"/>
            <a:r>
              <a:rPr lang="en-GB" sz="2400" b="1" dirty="0">
                <a:solidFill>
                  <a:schemeClr val="accent5">
                    <a:lumMod val="50000"/>
                  </a:schemeClr>
                </a:solidFill>
              </a:rPr>
              <a:t>B</a:t>
            </a:r>
          </a:p>
        </p:txBody>
      </p:sp>
      <p:sp>
        <p:nvSpPr>
          <p:cNvPr id="30" name="Oval 29">
            <a:extLst>
              <a:ext uri="{FF2B5EF4-FFF2-40B4-BE49-F238E27FC236}">
                <a16:creationId xmlns:a16="http://schemas.microsoft.com/office/drawing/2014/main" id="{C0A8F61B-0956-426D-A7D0-5EB3BF1E873B}"/>
              </a:ext>
            </a:extLst>
          </p:cNvPr>
          <p:cNvSpPr/>
          <p:nvPr/>
        </p:nvSpPr>
        <p:spPr>
          <a:xfrm>
            <a:off x="1367685" y="1907946"/>
            <a:ext cx="4451068" cy="344754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DAA520"/>
              </a:highlight>
            </a:endParaRPr>
          </a:p>
        </p:txBody>
      </p:sp>
      <p:pic>
        <p:nvPicPr>
          <p:cNvPr id="10" name="Picture 9">
            <a:extLst>
              <a:ext uri="{FF2B5EF4-FFF2-40B4-BE49-F238E27FC236}">
                <a16:creationId xmlns:a16="http://schemas.microsoft.com/office/drawing/2014/main" id="{FE0A1761-7E6D-41A2-952F-D9A9294BDD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861" y="3256377"/>
            <a:ext cx="2746584" cy="1596452"/>
          </a:xfrm>
          <a:prstGeom prst="rect">
            <a:avLst/>
          </a:prstGeom>
        </p:spPr>
      </p:pic>
      <p:cxnSp>
        <p:nvCxnSpPr>
          <p:cNvPr id="14" name="Straight Arrow Connector 13">
            <a:extLst>
              <a:ext uri="{FF2B5EF4-FFF2-40B4-BE49-F238E27FC236}">
                <a16:creationId xmlns:a16="http://schemas.microsoft.com/office/drawing/2014/main" id="{208A5AAE-3BD5-4B6F-8C7E-37B90DA7F2CC}"/>
              </a:ext>
            </a:extLst>
          </p:cNvPr>
          <p:cNvCxnSpPr/>
          <p:nvPr/>
        </p:nvCxnSpPr>
        <p:spPr>
          <a:xfrm>
            <a:off x="7899817" y="3027891"/>
            <a:ext cx="0" cy="1064187"/>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Icon&#10;&#10;Description automatically generated">
            <a:extLst>
              <a:ext uri="{FF2B5EF4-FFF2-40B4-BE49-F238E27FC236}">
                <a16:creationId xmlns:a16="http://schemas.microsoft.com/office/drawing/2014/main" id="{EDE6B2AD-00FD-4BBC-BA8D-F3DBEBB057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3466" y="2590624"/>
            <a:ext cx="2419507" cy="2419507"/>
          </a:xfrm>
          <a:prstGeom prst="rect">
            <a:avLst/>
          </a:prstGeom>
        </p:spPr>
      </p:pic>
      <p:pic>
        <p:nvPicPr>
          <p:cNvPr id="22" name="Graphic 21" descr="Kiosk">
            <a:extLst>
              <a:ext uri="{FF2B5EF4-FFF2-40B4-BE49-F238E27FC236}">
                <a16:creationId xmlns:a16="http://schemas.microsoft.com/office/drawing/2014/main" id="{3FC443FD-6CDB-4A3F-BBA2-4558FBD2F12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136019" y="3360417"/>
            <a:ext cx="914400" cy="914400"/>
          </a:xfrm>
          <a:prstGeom prst="rect">
            <a:avLst/>
          </a:prstGeom>
        </p:spPr>
      </p:pic>
      <p:sp>
        <p:nvSpPr>
          <p:cNvPr id="17" name="TextBox 16">
            <a:extLst>
              <a:ext uri="{FF2B5EF4-FFF2-40B4-BE49-F238E27FC236}">
                <a16:creationId xmlns:a16="http://schemas.microsoft.com/office/drawing/2014/main" id="{3B525A8D-7CDC-4E6B-807D-D98286D8ACC0}"/>
              </a:ext>
            </a:extLst>
          </p:cNvPr>
          <p:cNvSpPr txBox="1"/>
          <p:nvPr/>
        </p:nvSpPr>
        <p:spPr>
          <a:xfrm>
            <a:off x="2019456" y="5415461"/>
            <a:ext cx="8003729"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Treffpunkt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_____ ______________.</a:t>
            </a:r>
          </a:p>
        </p:txBody>
      </p:sp>
      <p:sp>
        <p:nvSpPr>
          <p:cNvPr id="11" name="TextBox 10">
            <a:extLst>
              <a:ext uri="{FF2B5EF4-FFF2-40B4-BE49-F238E27FC236}">
                <a16:creationId xmlns:a16="http://schemas.microsoft.com/office/drawing/2014/main" id="{4CEC55F2-4979-48BB-8BC0-ED335CD6C49D}"/>
              </a:ext>
            </a:extLst>
          </p:cNvPr>
          <p:cNvSpPr txBox="1"/>
          <p:nvPr/>
        </p:nvSpPr>
        <p:spPr>
          <a:xfrm>
            <a:off x="4614253" y="5411513"/>
            <a:ext cx="1407068" cy="523220"/>
          </a:xfrm>
          <a:prstGeom prst="rect">
            <a:avLst/>
          </a:prstGeom>
          <a:noFill/>
        </p:spPr>
        <p:txBody>
          <a:bodyPr wrap="square" rtlCol="0">
            <a:spAutoFit/>
          </a:bodyPr>
          <a:lstStyle/>
          <a:p>
            <a:pPr algn="ctr"/>
            <a:r>
              <a:rPr lang="en-GB" sz="2800" b="1" dirty="0">
                <a:solidFill>
                  <a:srgbClr val="DAA520"/>
                </a:solidFill>
              </a:rPr>
              <a:t>am</a:t>
            </a:r>
          </a:p>
        </p:txBody>
      </p:sp>
      <p:sp>
        <p:nvSpPr>
          <p:cNvPr id="19" name="TextBox 18">
            <a:extLst>
              <a:ext uri="{FF2B5EF4-FFF2-40B4-BE49-F238E27FC236}">
                <a16:creationId xmlns:a16="http://schemas.microsoft.com/office/drawing/2014/main" id="{86F04AA8-01BF-41F1-BA4C-877D86BAA75B}"/>
              </a:ext>
            </a:extLst>
          </p:cNvPr>
          <p:cNvSpPr txBox="1"/>
          <p:nvPr/>
        </p:nvSpPr>
        <p:spPr>
          <a:xfrm>
            <a:off x="5982859" y="5382270"/>
            <a:ext cx="2348267" cy="523220"/>
          </a:xfrm>
          <a:prstGeom prst="rect">
            <a:avLst/>
          </a:prstGeom>
          <a:noFill/>
        </p:spPr>
        <p:txBody>
          <a:bodyPr wrap="square" rtlCol="0">
            <a:spAutoFit/>
          </a:bodyPr>
          <a:lstStyle/>
          <a:p>
            <a:pPr algn="ctr"/>
            <a:r>
              <a:rPr lang="en-GB" sz="2800" b="1" dirty="0" err="1">
                <a:solidFill>
                  <a:srgbClr val="DAA520"/>
                </a:solidFill>
              </a:rPr>
              <a:t>Marktplatz</a:t>
            </a:r>
            <a:endParaRPr lang="en-GB" sz="2800" b="1" dirty="0">
              <a:solidFill>
                <a:srgbClr val="DAA520"/>
              </a:solidFill>
            </a:endParaRPr>
          </a:p>
        </p:txBody>
      </p:sp>
      <p:sp>
        <p:nvSpPr>
          <p:cNvPr id="9" name="TextBox 8">
            <a:extLst>
              <a:ext uri="{FF2B5EF4-FFF2-40B4-BE49-F238E27FC236}">
                <a16:creationId xmlns:a16="http://schemas.microsoft.com/office/drawing/2014/main" id="{CC342221-111E-4F86-ACD0-9D7D118EAF6D}"/>
              </a:ext>
            </a:extLst>
          </p:cNvPr>
          <p:cNvSpPr txBox="1"/>
          <p:nvPr/>
        </p:nvSpPr>
        <p:spPr>
          <a:xfrm>
            <a:off x="2298882" y="2045233"/>
            <a:ext cx="2783517" cy="461665"/>
          </a:xfrm>
          <a:prstGeom prst="rect">
            <a:avLst/>
          </a:prstGeom>
          <a:noFill/>
        </p:spPr>
        <p:txBody>
          <a:bodyPr wrap="square" rtlCol="0">
            <a:spAutoFit/>
          </a:bodyPr>
          <a:lstStyle/>
          <a:p>
            <a:pPr algn="l"/>
            <a:r>
              <a:rPr lang="en-GB" sz="2400" dirty="0">
                <a:solidFill>
                  <a:schemeClr val="accent5">
                    <a:lumMod val="50000"/>
                  </a:schemeClr>
                </a:solidFill>
              </a:rPr>
              <a:t>[market </a:t>
            </a:r>
            <a:r>
              <a:rPr lang="en-GB" sz="2400" b="1" dirty="0">
                <a:solidFill>
                  <a:schemeClr val="accent5">
                    <a:lumMod val="50000"/>
                  </a:schemeClr>
                </a:solidFill>
              </a:rPr>
              <a:t>square</a:t>
            </a:r>
            <a:r>
              <a:rPr lang="en-GB" sz="2400" dirty="0">
                <a:solidFill>
                  <a:schemeClr val="accent5">
                    <a:lumMod val="50000"/>
                  </a:schemeClr>
                </a:solidFill>
              </a:rPr>
              <a:t>]</a:t>
            </a:r>
          </a:p>
        </p:txBody>
      </p:sp>
      <p:sp>
        <p:nvSpPr>
          <p:cNvPr id="23" name="TextBox 22">
            <a:extLst>
              <a:ext uri="{FF2B5EF4-FFF2-40B4-BE49-F238E27FC236}">
                <a16:creationId xmlns:a16="http://schemas.microsoft.com/office/drawing/2014/main" id="{A4672E4E-F2FD-4AA1-B10C-55D5E54EC174}"/>
              </a:ext>
            </a:extLst>
          </p:cNvPr>
          <p:cNvSpPr txBox="1"/>
          <p:nvPr/>
        </p:nvSpPr>
        <p:spPr>
          <a:xfrm>
            <a:off x="7150928" y="2071203"/>
            <a:ext cx="2783517" cy="461665"/>
          </a:xfrm>
          <a:prstGeom prst="rect">
            <a:avLst/>
          </a:prstGeom>
          <a:noFill/>
        </p:spPr>
        <p:txBody>
          <a:bodyPr wrap="square" rtlCol="0">
            <a:spAutoFit/>
          </a:bodyPr>
          <a:lstStyle/>
          <a:p>
            <a:pPr algn="ctr"/>
            <a:r>
              <a:rPr lang="en-GB" sz="2400" dirty="0">
                <a:solidFill>
                  <a:schemeClr val="accent5">
                    <a:lumMod val="50000"/>
                  </a:schemeClr>
                </a:solidFill>
              </a:rPr>
              <a:t>[room, space]</a:t>
            </a:r>
          </a:p>
        </p:txBody>
      </p:sp>
    </p:spTree>
    <p:extLst>
      <p:ext uri="{BB962C8B-B14F-4D97-AF65-F5344CB8AC3E}">
        <p14:creationId xmlns:p14="http://schemas.microsoft.com/office/powerpoint/2010/main" val="13099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7" grpId="0" animBg="1"/>
      <p:bldP spid="11"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712FDE3-AD86-43B2-B794-4BE1901719EE}"/>
              </a:ext>
            </a:extLst>
          </p:cNvPr>
          <p:cNvSpPr/>
          <p:nvPr/>
        </p:nvSpPr>
        <p:spPr>
          <a:xfrm>
            <a:off x="1573967" y="5371605"/>
            <a:ext cx="8557035" cy="551714"/>
          </a:xfrm>
          <a:prstGeom prst="round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accent5">
                    <a:lumMod val="50000"/>
                  </a:schemeClr>
                </a:solidFill>
              </a:rPr>
              <a:t>4</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4041"/>
            <a:ext cx="7382974" cy="869950"/>
          </a:xfrm>
          <a:prstGeom prst="rect">
            <a:avLst/>
          </a:prstGeom>
        </p:spPr>
      </p:pic>
      <p:sp>
        <p:nvSpPr>
          <p:cNvPr id="4" name="Title 3"/>
          <p:cNvSpPr>
            <a:spLocks noGrp="1"/>
          </p:cNvSpPr>
          <p:nvPr>
            <p:ph type="title"/>
          </p:nvPr>
        </p:nvSpPr>
        <p:spPr>
          <a:xfrm>
            <a:off x="-55931" y="294041"/>
            <a:ext cx="6893531"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 [4/8]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53122" y="1400466"/>
            <a:ext cx="10596857" cy="523220"/>
          </a:xfrm>
          <a:prstGeom prst="rect">
            <a:avLst/>
          </a:prstGeom>
          <a:noFill/>
        </p:spPr>
        <p:txBody>
          <a:bodyPr wrap="square" rtlCol="0">
            <a:spAutoFit/>
          </a:bodyPr>
          <a:lstStyle/>
          <a:p>
            <a:pPr lvl="0">
              <a:defRPr/>
            </a:pPr>
            <a:r>
              <a:rPr lang="en-US" sz="2800" dirty="0">
                <a:solidFill>
                  <a:srgbClr val="4472C4">
                    <a:lumMod val="50000"/>
                  </a:srgbClr>
                </a:solidFill>
              </a:rPr>
              <a:t>4. </a:t>
            </a:r>
            <a:r>
              <a:rPr lang="en-US" sz="2800" dirty="0" err="1">
                <a:solidFill>
                  <a:srgbClr val="4472C4">
                    <a:lumMod val="50000"/>
                  </a:srgbClr>
                </a:solidFill>
              </a:rPr>
              <a:t>Wird</a:t>
            </a:r>
            <a:r>
              <a:rPr lang="en-US" sz="2800" dirty="0">
                <a:solidFill>
                  <a:srgbClr val="4472C4">
                    <a:lumMod val="50000"/>
                  </a:srgbClr>
                </a:solidFill>
              </a:rPr>
              <a:t> man die Tour </a:t>
            </a:r>
            <a:r>
              <a:rPr lang="en-US" sz="2800" dirty="0" err="1">
                <a:solidFill>
                  <a:srgbClr val="4472C4">
                    <a:lumMod val="50000"/>
                  </a:srgbClr>
                </a:solidFill>
              </a:rPr>
              <a:t>zu</a:t>
            </a:r>
            <a:r>
              <a:rPr lang="en-US" sz="2800" dirty="0">
                <a:solidFill>
                  <a:srgbClr val="4472C4">
                    <a:lumMod val="50000"/>
                  </a:srgbClr>
                </a:solidFill>
              </a:rPr>
              <a:t> </a:t>
            </a:r>
            <a:r>
              <a:rPr lang="en-US" sz="2800" dirty="0" err="1">
                <a:solidFill>
                  <a:srgbClr val="4472C4">
                    <a:lumMod val="50000"/>
                  </a:srgbClr>
                </a:solidFill>
              </a:rPr>
              <a:t>Fuß</a:t>
            </a:r>
            <a:r>
              <a:rPr lang="en-US" sz="2800" dirty="0">
                <a:solidFill>
                  <a:srgbClr val="4472C4">
                    <a:lumMod val="50000"/>
                  </a:srgbClr>
                </a:solidFill>
              </a:rPr>
              <a:t> </a:t>
            </a:r>
            <a:r>
              <a:rPr lang="en-US" sz="2800" dirty="0" err="1">
                <a:solidFill>
                  <a:srgbClr val="4472C4">
                    <a:lumMod val="50000"/>
                  </a:srgbClr>
                </a:solidFill>
              </a:rPr>
              <a:t>machen</a:t>
            </a:r>
            <a:r>
              <a:rPr lang="en-US" sz="2800" dirty="0">
                <a:solidFill>
                  <a:srgbClr val="4472C4">
                    <a:lumMod val="50000"/>
                  </a:srgbClr>
                </a:solidFill>
              </a:rPr>
              <a:t>?</a:t>
            </a: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D20A199F-0EB7-4AB8-B64A-F9B3FE7001C1}"/>
              </a:ext>
            </a:extLst>
          </p:cNvPr>
          <p:cNvSpPr/>
          <p:nvPr/>
        </p:nvSpPr>
        <p:spPr>
          <a:xfrm>
            <a:off x="1877785" y="2458387"/>
            <a:ext cx="3323802" cy="2653259"/>
          </a:xfrm>
          <a:prstGeom prst="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FAD205B3-B874-42E8-9620-65F3BE8E560C}"/>
              </a:ext>
            </a:extLst>
          </p:cNvPr>
          <p:cNvSpPr/>
          <p:nvPr/>
        </p:nvSpPr>
        <p:spPr>
          <a:xfrm>
            <a:off x="6807200" y="2473749"/>
            <a:ext cx="3323802" cy="2653259"/>
          </a:xfrm>
          <a:prstGeom prst="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8422C377-9059-431E-B08C-415D161EAF13}"/>
              </a:ext>
            </a:extLst>
          </p:cNvPr>
          <p:cNvSpPr txBox="1"/>
          <p:nvPr/>
        </p:nvSpPr>
        <p:spPr>
          <a:xfrm>
            <a:off x="1877785" y="2473749"/>
            <a:ext cx="700523" cy="467486"/>
          </a:xfrm>
          <a:prstGeom prst="rect">
            <a:avLst/>
          </a:prstGeom>
          <a:noFill/>
        </p:spPr>
        <p:txBody>
          <a:bodyPr wrap="square" rtlCol="0">
            <a:spAutoFit/>
          </a:bodyPr>
          <a:lstStyle/>
          <a:p>
            <a:pPr algn="l"/>
            <a:r>
              <a:rPr lang="en-GB" sz="2400" b="1" dirty="0">
                <a:solidFill>
                  <a:schemeClr val="accent5">
                    <a:lumMod val="50000"/>
                  </a:schemeClr>
                </a:solidFill>
              </a:rPr>
              <a:t>A</a:t>
            </a:r>
          </a:p>
        </p:txBody>
      </p:sp>
      <p:sp>
        <p:nvSpPr>
          <p:cNvPr id="16" name="TextBox 15">
            <a:extLst>
              <a:ext uri="{FF2B5EF4-FFF2-40B4-BE49-F238E27FC236}">
                <a16:creationId xmlns:a16="http://schemas.microsoft.com/office/drawing/2014/main" id="{ADCBD8A1-4E8E-45C7-BB7C-EDF3F99C521F}"/>
              </a:ext>
            </a:extLst>
          </p:cNvPr>
          <p:cNvSpPr txBox="1"/>
          <p:nvPr/>
        </p:nvSpPr>
        <p:spPr>
          <a:xfrm>
            <a:off x="6837600" y="2491609"/>
            <a:ext cx="700523" cy="467486"/>
          </a:xfrm>
          <a:prstGeom prst="rect">
            <a:avLst/>
          </a:prstGeom>
          <a:noFill/>
        </p:spPr>
        <p:txBody>
          <a:bodyPr wrap="square" rtlCol="0">
            <a:spAutoFit/>
          </a:bodyPr>
          <a:lstStyle/>
          <a:p>
            <a:pPr algn="l"/>
            <a:r>
              <a:rPr lang="en-GB" sz="2400" b="1" dirty="0">
                <a:solidFill>
                  <a:schemeClr val="accent5">
                    <a:lumMod val="50000"/>
                  </a:schemeClr>
                </a:solidFill>
              </a:rPr>
              <a:t>B</a:t>
            </a:r>
          </a:p>
        </p:txBody>
      </p:sp>
      <p:sp>
        <p:nvSpPr>
          <p:cNvPr id="17" name="TextBox 16">
            <a:extLst>
              <a:ext uri="{FF2B5EF4-FFF2-40B4-BE49-F238E27FC236}">
                <a16:creationId xmlns:a16="http://schemas.microsoft.com/office/drawing/2014/main" id="{3B525A8D-7CDC-4E6B-807D-D98286D8ACC0}"/>
              </a:ext>
            </a:extLst>
          </p:cNvPr>
          <p:cNvSpPr txBox="1"/>
          <p:nvPr/>
        </p:nvSpPr>
        <p:spPr>
          <a:xfrm>
            <a:off x="1752341" y="5378159"/>
            <a:ext cx="82002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wird</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_____  ____ _____   _________. </a:t>
            </a:r>
          </a:p>
        </p:txBody>
      </p:sp>
      <p:sp>
        <p:nvSpPr>
          <p:cNvPr id="11" name="TextBox 10">
            <a:extLst>
              <a:ext uri="{FF2B5EF4-FFF2-40B4-BE49-F238E27FC236}">
                <a16:creationId xmlns:a16="http://schemas.microsoft.com/office/drawing/2014/main" id="{4CEC55F2-4979-48BB-8BC0-ED335CD6C49D}"/>
              </a:ext>
            </a:extLst>
          </p:cNvPr>
          <p:cNvSpPr txBox="1"/>
          <p:nvPr/>
        </p:nvSpPr>
        <p:spPr>
          <a:xfrm>
            <a:off x="4603431" y="5356552"/>
            <a:ext cx="1407068" cy="523220"/>
          </a:xfrm>
          <a:prstGeom prst="rect">
            <a:avLst/>
          </a:prstGeom>
          <a:noFill/>
        </p:spPr>
        <p:txBody>
          <a:bodyPr wrap="square" rtlCol="0">
            <a:spAutoFit/>
          </a:bodyPr>
          <a:lstStyle/>
          <a:p>
            <a:pPr algn="ctr"/>
            <a:r>
              <a:rPr lang="en-GB" sz="2800" b="1" dirty="0" err="1">
                <a:solidFill>
                  <a:srgbClr val="DAA520"/>
                </a:solidFill>
              </a:rPr>
              <a:t>mit</a:t>
            </a:r>
            <a:endParaRPr lang="en-GB" sz="2800" b="1" dirty="0">
              <a:solidFill>
                <a:srgbClr val="DAA520"/>
              </a:solidFill>
            </a:endParaRPr>
          </a:p>
        </p:txBody>
      </p:sp>
      <p:sp>
        <p:nvSpPr>
          <p:cNvPr id="19" name="TextBox 18">
            <a:extLst>
              <a:ext uri="{FF2B5EF4-FFF2-40B4-BE49-F238E27FC236}">
                <a16:creationId xmlns:a16="http://schemas.microsoft.com/office/drawing/2014/main" id="{86F04AA8-01BF-41F1-BA4C-877D86BAA75B}"/>
              </a:ext>
            </a:extLst>
          </p:cNvPr>
          <p:cNvSpPr txBox="1"/>
          <p:nvPr/>
        </p:nvSpPr>
        <p:spPr>
          <a:xfrm>
            <a:off x="5551550" y="5371605"/>
            <a:ext cx="1407068" cy="523220"/>
          </a:xfrm>
          <a:prstGeom prst="rect">
            <a:avLst/>
          </a:prstGeom>
          <a:noFill/>
        </p:spPr>
        <p:txBody>
          <a:bodyPr wrap="square" rtlCol="0">
            <a:spAutoFit/>
          </a:bodyPr>
          <a:lstStyle/>
          <a:p>
            <a:pPr algn="ctr"/>
            <a:r>
              <a:rPr lang="en-GB" sz="2800" b="1" dirty="0" err="1">
                <a:solidFill>
                  <a:srgbClr val="DAA520"/>
                </a:solidFill>
              </a:rPr>
              <a:t>dem</a:t>
            </a:r>
            <a:endParaRPr lang="en-GB" sz="2800" b="1" dirty="0">
              <a:solidFill>
                <a:srgbClr val="DAA520"/>
              </a:solidFill>
            </a:endParaRPr>
          </a:p>
        </p:txBody>
      </p:sp>
      <p:sp>
        <p:nvSpPr>
          <p:cNvPr id="30" name="Oval 29">
            <a:extLst>
              <a:ext uri="{FF2B5EF4-FFF2-40B4-BE49-F238E27FC236}">
                <a16:creationId xmlns:a16="http://schemas.microsoft.com/office/drawing/2014/main" id="{C0A8F61B-0956-426D-A7D0-5EB3BF1E873B}"/>
              </a:ext>
            </a:extLst>
          </p:cNvPr>
          <p:cNvSpPr/>
          <p:nvPr/>
        </p:nvSpPr>
        <p:spPr>
          <a:xfrm>
            <a:off x="6228574" y="1885990"/>
            <a:ext cx="4451068" cy="344754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DAA520"/>
              </a:highlight>
            </a:endParaRPr>
          </a:p>
        </p:txBody>
      </p:sp>
      <p:pic>
        <p:nvPicPr>
          <p:cNvPr id="13" name="Picture 12" descr="Icon&#10;&#10;Description automatically generated">
            <a:extLst>
              <a:ext uri="{FF2B5EF4-FFF2-40B4-BE49-F238E27FC236}">
                <a16:creationId xmlns:a16="http://schemas.microsoft.com/office/drawing/2014/main" id="{815CD0EB-3321-4B96-8EDB-9BAC733EDB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7856" y="2374654"/>
            <a:ext cx="4519919" cy="3060362"/>
          </a:xfrm>
          <a:prstGeom prst="rect">
            <a:avLst/>
          </a:prstGeom>
        </p:spPr>
      </p:pic>
      <p:pic>
        <p:nvPicPr>
          <p:cNvPr id="24" name="Graphic 23" descr="Bus">
            <a:extLst>
              <a:ext uri="{FF2B5EF4-FFF2-40B4-BE49-F238E27FC236}">
                <a16:creationId xmlns:a16="http://schemas.microsoft.com/office/drawing/2014/main" id="{804322FA-7B17-45CE-BE74-9C488C5990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093952" y="2221585"/>
            <a:ext cx="2858675" cy="2858675"/>
          </a:xfrm>
          <a:prstGeom prst="rect">
            <a:avLst/>
          </a:prstGeom>
        </p:spPr>
      </p:pic>
      <p:pic>
        <p:nvPicPr>
          <p:cNvPr id="26" name="Graphic 25" descr="User">
            <a:extLst>
              <a:ext uri="{FF2B5EF4-FFF2-40B4-BE49-F238E27FC236}">
                <a16:creationId xmlns:a16="http://schemas.microsoft.com/office/drawing/2014/main" id="{27EE0569-C278-46E8-8DB3-FF54969B53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111323" y="2990435"/>
            <a:ext cx="914400" cy="914400"/>
          </a:xfrm>
          <a:prstGeom prst="rect">
            <a:avLst/>
          </a:prstGeom>
        </p:spPr>
      </p:pic>
      <p:pic>
        <p:nvPicPr>
          <p:cNvPr id="28" name="Graphic 27" descr="User">
            <a:extLst>
              <a:ext uri="{FF2B5EF4-FFF2-40B4-BE49-F238E27FC236}">
                <a16:creationId xmlns:a16="http://schemas.microsoft.com/office/drawing/2014/main" id="{BE3E80BE-8D54-42D7-B8BF-1ABF67E8BF6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687605" y="2959095"/>
            <a:ext cx="914400" cy="914400"/>
          </a:xfrm>
          <a:prstGeom prst="rect">
            <a:avLst/>
          </a:prstGeom>
        </p:spPr>
      </p:pic>
      <p:pic>
        <p:nvPicPr>
          <p:cNvPr id="29" name="Graphic 28" descr="Captain">
            <a:extLst>
              <a:ext uri="{FF2B5EF4-FFF2-40B4-BE49-F238E27FC236}">
                <a16:creationId xmlns:a16="http://schemas.microsoft.com/office/drawing/2014/main" id="{A300E5C2-2D95-45A5-B227-04FD74E1C22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2775942" y="3160069"/>
            <a:ext cx="914400" cy="914400"/>
          </a:xfrm>
          <a:prstGeom prst="rect">
            <a:avLst/>
          </a:prstGeom>
        </p:spPr>
      </p:pic>
      <p:sp>
        <p:nvSpPr>
          <p:cNvPr id="23" name="TextBox 22">
            <a:extLst>
              <a:ext uri="{FF2B5EF4-FFF2-40B4-BE49-F238E27FC236}">
                <a16:creationId xmlns:a16="http://schemas.microsoft.com/office/drawing/2014/main" id="{22792D79-D46D-4A56-9D90-E40BBD744524}"/>
              </a:ext>
            </a:extLst>
          </p:cNvPr>
          <p:cNvSpPr txBox="1"/>
          <p:nvPr/>
        </p:nvSpPr>
        <p:spPr>
          <a:xfrm>
            <a:off x="6434208" y="5359868"/>
            <a:ext cx="1407068" cy="523220"/>
          </a:xfrm>
          <a:prstGeom prst="rect">
            <a:avLst/>
          </a:prstGeom>
          <a:noFill/>
        </p:spPr>
        <p:txBody>
          <a:bodyPr wrap="square" rtlCol="0">
            <a:spAutoFit/>
          </a:bodyPr>
          <a:lstStyle/>
          <a:p>
            <a:pPr algn="ctr"/>
            <a:r>
              <a:rPr lang="en-GB" sz="2800" b="1" dirty="0">
                <a:solidFill>
                  <a:srgbClr val="DAA520"/>
                </a:solidFill>
              </a:rPr>
              <a:t>Bus</a:t>
            </a:r>
          </a:p>
        </p:txBody>
      </p:sp>
      <p:sp>
        <p:nvSpPr>
          <p:cNvPr id="25" name="TextBox 24">
            <a:extLst>
              <a:ext uri="{FF2B5EF4-FFF2-40B4-BE49-F238E27FC236}">
                <a16:creationId xmlns:a16="http://schemas.microsoft.com/office/drawing/2014/main" id="{AF413000-E9D4-40D9-A9B3-47AAFBF92E95}"/>
              </a:ext>
            </a:extLst>
          </p:cNvPr>
          <p:cNvSpPr txBox="1"/>
          <p:nvPr/>
        </p:nvSpPr>
        <p:spPr>
          <a:xfrm>
            <a:off x="8020400" y="5359868"/>
            <a:ext cx="1407068" cy="523220"/>
          </a:xfrm>
          <a:prstGeom prst="rect">
            <a:avLst/>
          </a:prstGeom>
          <a:noFill/>
        </p:spPr>
        <p:txBody>
          <a:bodyPr wrap="square" rtlCol="0">
            <a:spAutoFit/>
          </a:bodyPr>
          <a:lstStyle/>
          <a:p>
            <a:pPr algn="ctr"/>
            <a:r>
              <a:rPr lang="en-GB" sz="2800" b="1" dirty="0" err="1">
                <a:solidFill>
                  <a:srgbClr val="DAA520"/>
                </a:solidFill>
              </a:rPr>
              <a:t>fahren</a:t>
            </a:r>
            <a:endParaRPr lang="en-GB" sz="2800" b="1" dirty="0">
              <a:solidFill>
                <a:srgbClr val="DAA520"/>
              </a:solidFill>
            </a:endParaRPr>
          </a:p>
        </p:txBody>
      </p:sp>
      <p:sp>
        <p:nvSpPr>
          <p:cNvPr id="27" name="TextBox 26">
            <a:extLst>
              <a:ext uri="{FF2B5EF4-FFF2-40B4-BE49-F238E27FC236}">
                <a16:creationId xmlns:a16="http://schemas.microsoft.com/office/drawing/2014/main" id="{F2EB48A0-8896-458E-8CCA-890D65307144}"/>
              </a:ext>
            </a:extLst>
          </p:cNvPr>
          <p:cNvSpPr txBox="1"/>
          <p:nvPr/>
        </p:nvSpPr>
        <p:spPr>
          <a:xfrm>
            <a:off x="2298882" y="2045233"/>
            <a:ext cx="2783517" cy="461665"/>
          </a:xfrm>
          <a:prstGeom prst="rect">
            <a:avLst/>
          </a:prstGeom>
          <a:noFill/>
        </p:spPr>
        <p:txBody>
          <a:bodyPr wrap="square" rtlCol="0">
            <a:spAutoFit/>
          </a:bodyPr>
          <a:lstStyle/>
          <a:p>
            <a:pPr algn="l"/>
            <a:r>
              <a:rPr lang="en-GB" sz="2400" dirty="0">
                <a:solidFill>
                  <a:schemeClr val="accent5">
                    <a:lumMod val="50000"/>
                  </a:schemeClr>
                </a:solidFill>
              </a:rPr>
              <a:t>[</a:t>
            </a:r>
            <a:r>
              <a:rPr lang="en-GB" sz="2400" b="1" dirty="0">
                <a:solidFill>
                  <a:schemeClr val="accent5">
                    <a:lumMod val="50000"/>
                  </a:schemeClr>
                </a:solidFill>
              </a:rPr>
              <a:t>drive</a:t>
            </a:r>
            <a:r>
              <a:rPr lang="en-GB" sz="2400" dirty="0">
                <a:solidFill>
                  <a:schemeClr val="accent5">
                    <a:lumMod val="50000"/>
                  </a:schemeClr>
                </a:solidFill>
              </a:rPr>
              <a:t> the bus]</a:t>
            </a:r>
          </a:p>
        </p:txBody>
      </p:sp>
      <p:sp>
        <p:nvSpPr>
          <p:cNvPr id="31" name="TextBox 30">
            <a:extLst>
              <a:ext uri="{FF2B5EF4-FFF2-40B4-BE49-F238E27FC236}">
                <a16:creationId xmlns:a16="http://schemas.microsoft.com/office/drawing/2014/main" id="{1280B3D2-E28B-4630-B54D-EF5C8988A5A1}"/>
              </a:ext>
            </a:extLst>
          </p:cNvPr>
          <p:cNvSpPr txBox="1"/>
          <p:nvPr/>
        </p:nvSpPr>
        <p:spPr>
          <a:xfrm>
            <a:off x="7432653" y="2045232"/>
            <a:ext cx="2783517" cy="461665"/>
          </a:xfrm>
          <a:prstGeom prst="rect">
            <a:avLst/>
          </a:prstGeom>
          <a:noFill/>
        </p:spPr>
        <p:txBody>
          <a:bodyPr wrap="square" rtlCol="0">
            <a:spAutoFit/>
          </a:bodyPr>
          <a:lstStyle/>
          <a:p>
            <a:pPr algn="l"/>
            <a:r>
              <a:rPr lang="en-GB" sz="2400" dirty="0">
                <a:solidFill>
                  <a:schemeClr val="accent5">
                    <a:lumMod val="50000"/>
                  </a:schemeClr>
                </a:solidFill>
              </a:rPr>
              <a:t>[</a:t>
            </a:r>
            <a:r>
              <a:rPr lang="en-GB" sz="2400" b="1" dirty="0">
                <a:solidFill>
                  <a:schemeClr val="accent5">
                    <a:lumMod val="50000"/>
                  </a:schemeClr>
                </a:solidFill>
              </a:rPr>
              <a:t>travel</a:t>
            </a:r>
            <a:r>
              <a:rPr lang="en-GB" sz="2400" dirty="0">
                <a:solidFill>
                  <a:schemeClr val="accent5">
                    <a:lumMod val="50000"/>
                  </a:schemeClr>
                </a:solidFill>
              </a:rPr>
              <a:t> by bus]</a:t>
            </a:r>
          </a:p>
        </p:txBody>
      </p:sp>
    </p:spTree>
    <p:extLst>
      <p:ext uri="{BB962C8B-B14F-4D97-AF65-F5344CB8AC3E}">
        <p14:creationId xmlns:p14="http://schemas.microsoft.com/office/powerpoint/2010/main" val="312522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19" grpId="0"/>
      <p:bldP spid="30" grpId="0" animBg="1"/>
      <p:bldP spid="23"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712FDE3-AD86-43B2-B794-4BE1901719EE}"/>
              </a:ext>
            </a:extLst>
          </p:cNvPr>
          <p:cNvSpPr/>
          <p:nvPr/>
        </p:nvSpPr>
        <p:spPr>
          <a:xfrm>
            <a:off x="1573967" y="5371605"/>
            <a:ext cx="8557035" cy="551714"/>
          </a:xfrm>
          <a:prstGeom prst="round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accent5">
                    <a:lumMod val="50000"/>
                  </a:schemeClr>
                </a:solidFill>
              </a:rPr>
              <a:t>5</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4041"/>
            <a:ext cx="7382974" cy="869950"/>
          </a:xfrm>
          <a:prstGeom prst="rect">
            <a:avLst/>
          </a:prstGeom>
        </p:spPr>
      </p:pic>
      <p:sp>
        <p:nvSpPr>
          <p:cNvPr id="4" name="Title 3"/>
          <p:cNvSpPr>
            <a:spLocks noGrp="1"/>
          </p:cNvSpPr>
          <p:nvPr>
            <p:ph type="title"/>
          </p:nvPr>
        </p:nvSpPr>
        <p:spPr>
          <a:xfrm>
            <a:off x="-55931" y="294041"/>
            <a:ext cx="6893531"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 [5/8]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53122" y="1400466"/>
            <a:ext cx="10596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Was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Problem? Was hat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Opa</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gemacht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D20A199F-0EB7-4AB8-B64A-F9B3FE7001C1}"/>
              </a:ext>
            </a:extLst>
          </p:cNvPr>
          <p:cNvSpPr/>
          <p:nvPr/>
        </p:nvSpPr>
        <p:spPr>
          <a:xfrm>
            <a:off x="1877785" y="2458387"/>
            <a:ext cx="3323802" cy="2653259"/>
          </a:xfrm>
          <a:prstGeom prst="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FAD205B3-B874-42E8-9620-65F3BE8E560C}"/>
              </a:ext>
            </a:extLst>
          </p:cNvPr>
          <p:cNvSpPr/>
          <p:nvPr/>
        </p:nvSpPr>
        <p:spPr>
          <a:xfrm>
            <a:off x="6807200" y="2473749"/>
            <a:ext cx="3323802" cy="2653259"/>
          </a:xfrm>
          <a:prstGeom prst="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8422C377-9059-431E-B08C-415D161EAF13}"/>
              </a:ext>
            </a:extLst>
          </p:cNvPr>
          <p:cNvSpPr txBox="1"/>
          <p:nvPr/>
        </p:nvSpPr>
        <p:spPr>
          <a:xfrm>
            <a:off x="1877785" y="2473749"/>
            <a:ext cx="700523" cy="467486"/>
          </a:xfrm>
          <a:prstGeom prst="rect">
            <a:avLst/>
          </a:prstGeom>
          <a:noFill/>
        </p:spPr>
        <p:txBody>
          <a:bodyPr wrap="square" rtlCol="0">
            <a:spAutoFit/>
          </a:bodyPr>
          <a:lstStyle/>
          <a:p>
            <a:pPr algn="l"/>
            <a:r>
              <a:rPr lang="en-GB" sz="2400" b="1" dirty="0">
                <a:solidFill>
                  <a:schemeClr val="accent5">
                    <a:lumMod val="50000"/>
                  </a:schemeClr>
                </a:solidFill>
              </a:rPr>
              <a:t>A</a:t>
            </a:r>
          </a:p>
        </p:txBody>
      </p:sp>
      <p:sp>
        <p:nvSpPr>
          <p:cNvPr id="16" name="TextBox 15">
            <a:extLst>
              <a:ext uri="{FF2B5EF4-FFF2-40B4-BE49-F238E27FC236}">
                <a16:creationId xmlns:a16="http://schemas.microsoft.com/office/drawing/2014/main" id="{ADCBD8A1-4E8E-45C7-BB7C-EDF3F99C521F}"/>
              </a:ext>
            </a:extLst>
          </p:cNvPr>
          <p:cNvSpPr txBox="1"/>
          <p:nvPr/>
        </p:nvSpPr>
        <p:spPr>
          <a:xfrm>
            <a:off x="6837600" y="2491609"/>
            <a:ext cx="700523" cy="467486"/>
          </a:xfrm>
          <a:prstGeom prst="rect">
            <a:avLst/>
          </a:prstGeom>
          <a:noFill/>
        </p:spPr>
        <p:txBody>
          <a:bodyPr wrap="square" rtlCol="0">
            <a:spAutoFit/>
          </a:bodyPr>
          <a:lstStyle/>
          <a:p>
            <a:pPr algn="l"/>
            <a:r>
              <a:rPr lang="en-GB" sz="2400" b="1" dirty="0">
                <a:solidFill>
                  <a:schemeClr val="accent5">
                    <a:lumMod val="50000"/>
                  </a:schemeClr>
                </a:solidFill>
              </a:rPr>
              <a:t>B</a:t>
            </a:r>
          </a:p>
        </p:txBody>
      </p:sp>
      <p:sp>
        <p:nvSpPr>
          <p:cNvPr id="17" name="TextBox 16">
            <a:extLst>
              <a:ext uri="{FF2B5EF4-FFF2-40B4-BE49-F238E27FC236}">
                <a16:creationId xmlns:a16="http://schemas.microsoft.com/office/drawing/2014/main" id="{3B525A8D-7CDC-4E6B-807D-D98286D8ACC0}"/>
              </a:ext>
            </a:extLst>
          </p:cNvPr>
          <p:cNvSpPr txBox="1"/>
          <p:nvPr/>
        </p:nvSpPr>
        <p:spPr>
          <a:xfrm>
            <a:off x="1741116" y="5403201"/>
            <a:ext cx="78076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Opa</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________ ______________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verloren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4CEC55F2-4979-48BB-8BC0-ED335CD6C49D}"/>
              </a:ext>
            </a:extLst>
          </p:cNvPr>
          <p:cNvSpPr txBox="1"/>
          <p:nvPr/>
        </p:nvSpPr>
        <p:spPr>
          <a:xfrm>
            <a:off x="3539686" y="5371605"/>
            <a:ext cx="1407068" cy="523220"/>
          </a:xfrm>
          <a:prstGeom prst="rect">
            <a:avLst/>
          </a:prstGeom>
          <a:noFill/>
        </p:spPr>
        <p:txBody>
          <a:bodyPr wrap="square" rtlCol="0">
            <a:spAutoFit/>
          </a:bodyPr>
          <a:lstStyle/>
          <a:p>
            <a:pPr algn="ctr"/>
            <a:r>
              <a:rPr lang="en-GB" sz="2800" b="1" dirty="0">
                <a:solidFill>
                  <a:srgbClr val="DAA520"/>
                </a:solidFill>
              </a:rPr>
              <a:t>die</a:t>
            </a:r>
          </a:p>
        </p:txBody>
      </p:sp>
      <p:sp>
        <p:nvSpPr>
          <p:cNvPr id="19" name="TextBox 18">
            <a:extLst>
              <a:ext uri="{FF2B5EF4-FFF2-40B4-BE49-F238E27FC236}">
                <a16:creationId xmlns:a16="http://schemas.microsoft.com/office/drawing/2014/main" id="{86F04AA8-01BF-41F1-BA4C-877D86BAA75B}"/>
              </a:ext>
            </a:extLst>
          </p:cNvPr>
          <p:cNvSpPr txBox="1"/>
          <p:nvPr/>
        </p:nvSpPr>
        <p:spPr>
          <a:xfrm>
            <a:off x="5551550" y="5371605"/>
            <a:ext cx="1407068" cy="523220"/>
          </a:xfrm>
          <a:prstGeom prst="rect">
            <a:avLst/>
          </a:prstGeom>
          <a:noFill/>
        </p:spPr>
        <p:txBody>
          <a:bodyPr wrap="square" rtlCol="0">
            <a:spAutoFit/>
          </a:bodyPr>
          <a:lstStyle/>
          <a:p>
            <a:pPr algn="ctr"/>
            <a:r>
              <a:rPr lang="en-GB" sz="2800" b="1" dirty="0" err="1">
                <a:solidFill>
                  <a:srgbClr val="DAA520"/>
                </a:solidFill>
              </a:rPr>
              <a:t>Karten</a:t>
            </a:r>
            <a:endParaRPr lang="en-GB" sz="2800" b="1" dirty="0">
              <a:solidFill>
                <a:srgbClr val="DAA520"/>
              </a:solidFill>
            </a:endParaRPr>
          </a:p>
        </p:txBody>
      </p:sp>
      <p:sp>
        <p:nvSpPr>
          <p:cNvPr id="30" name="Oval 29">
            <a:extLst>
              <a:ext uri="{FF2B5EF4-FFF2-40B4-BE49-F238E27FC236}">
                <a16:creationId xmlns:a16="http://schemas.microsoft.com/office/drawing/2014/main" id="{C0A8F61B-0956-426D-A7D0-5EB3BF1E873B}"/>
              </a:ext>
            </a:extLst>
          </p:cNvPr>
          <p:cNvSpPr/>
          <p:nvPr/>
        </p:nvSpPr>
        <p:spPr>
          <a:xfrm>
            <a:off x="1314152" y="1895563"/>
            <a:ext cx="4451068" cy="344754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DAA520"/>
              </a:highlight>
            </a:endParaRPr>
          </a:p>
        </p:txBody>
      </p:sp>
      <p:pic>
        <p:nvPicPr>
          <p:cNvPr id="10" name="Picture 9" descr="A picture containing graphical user interface&#10;&#10;Description automatically generated">
            <a:extLst>
              <a:ext uri="{FF2B5EF4-FFF2-40B4-BE49-F238E27FC236}">
                <a16:creationId xmlns:a16="http://schemas.microsoft.com/office/drawing/2014/main" id="{0597E505-273A-4C96-88D7-362B463B85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9101" y="3755645"/>
            <a:ext cx="1301200" cy="1057225"/>
          </a:xfrm>
          <a:prstGeom prst="rect">
            <a:avLst/>
          </a:prstGeom>
        </p:spPr>
      </p:pic>
      <p:pic>
        <p:nvPicPr>
          <p:cNvPr id="18" name="Picture 17" descr="A picture containing graphical user interface&#10;&#10;Description automatically generated">
            <a:extLst>
              <a:ext uri="{FF2B5EF4-FFF2-40B4-BE49-F238E27FC236}">
                <a16:creationId xmlns:a16="http://schemas.microsoft.com/office/drawing/2014/main" id="{DB2DF03D-B7E4-43E4-8FE8-CEEF4BF019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5663" y="2915550"/>
            <a:ext cx="1301200" cy="1057225"/>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71F2FD70-6C2F-4F38-B172-A328D6B9B2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0311" y="3293932"/>
            <a:ext cx="1433878" cy="758387"/>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E497BD0F-F2A6-4F4B-8D1A-912AF34FB3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3623" y="3618552"/>
            <a:ext cx="1433878" cy="758387"/>
          </a:xfrm>
          <a:prstGeom prst="rect">
            <a:avLst/>
          </a:prstGeom>
        </p:spPr>
      </p:pic>
    </p:spTree>
    <p:extLst>
      <p:ext uri="{BB962C8B-B14F-4D97-AF65-F5344CB8AC3E}">
        <p14:creationId xmlns:p14="http://schemas.microsoft.com/office/powerpoint/2010/main" val="33505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19" grpId="0"/>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712FDE3-AD86-43B2-B794-4BE1901719EE}"/>
              </a:ext>
            </a:extLst>
          </p:cNvPr>
          <p:cNvSpPr/>
          <p:nvPr/>
        </p:nvSpPr>
        <p:spPr>
          <a:xfrm>
            <a:off x="1573967" y="5371605"/>
            <a:ext cx="8557035" cy="551714"/>
          </a:xfrm>
          <a:prstGeom prst="round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accent5">
                    <a:lumMod val="50000"/>
                  </a:schemeClr>
                </a:solidFill>
              </a:rPr>
              <a:t>6</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4041"/>
            <a:ext cx="7382974" cy="869950"/>
          </a:xfrm>
          <a:prstGeom prst="rect">
            <a:avLst/>
          </a:prstGeom>
        </p:spPr>
      </p:pic>
      <p:sp>
        <p:nvSpPr>
          <p:cNvPr id="4" name="Title 3"/>
          <p:cNvSpPr>
            <a:spLocks noGrp="1"/>
          </p:cNvSpPr>
          <p:nvPr>
            <p:ph type="title"/>
          </p:nvPr>
        </p:nvSpPr>
        <p:spPr>
          <a:xfrm>
            <a:off x="-55931" y="294041"/>
            <a:ext cx="6893531"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 [6/8]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53122" y="1400466"/>
            <a:ext cx="10596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Wann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will Oma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einkaufen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D20A199F-0EB7-4AB8-B64A-F9B3FE7001C1}"/>
              </a:ext>
            </a:extLst>
          </p:cNvPr>
          <p:cNvSpPr/>
          <p:nvPr/>
        </p:nvSpPr>
        <p:spPr>
          <a:xfrm>
            <a:off x="1877785" y="2458387"/>
            <a:ext cx="3323802" cy="2653259"/>
          </a:xfrm>
          <a:prstGeom prst="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FAD205B3-B874-42E8-9620-65F3BE8E560C}"/>
              </a:ext>
            </a:extLst>
          </p:cNvPr>
          <p:cNvSpPr/>
          <p:nvPr/>
        </p:nvSpPr>
        <p:spPr>
          <a:xfrm>
            <a:off x="6807200" y="2473749"/>
            <a:ext cx="3323802" cy="2653259"/>
          </a:xfrm>
          <a:prstGeom prst="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8422C377-9059-431E-B08C-415D161EAF13}"/>
              </a:ext>
            </a:extLst>
          </p:cNvPr>
          <p:cNvSpPr txBox="1"/>
          <p:nvPr/>
        </p:nvSpPr>
        <p:spPr>
          <a:xfrm>
            <a:off x="1877785" y="2473749"/>
            <a:ext cx="700523" cy="467486"/>
          </a:xfrm>
          <a:prstGeom prst="rect">
            <a:avLst/>
          </a:prstGeom>
          <a:noFill/>
        </p:spPr>
        <p:txBody>
          <a:bodyPr wrap="square" rtlCol="0">
            <a:spAutoFit/>
          </a:bodyPr>
          <a:lstStyle/>
          <a:p>
            <a:pPr algn="l"/>
            <a:r>
              <a:rPr lang="en-GB" sz="2400" b="1" dirty="0">
                <a:solidFill>
                  <a:schemeClr val="accent5">
                    <a:lumMod val="50000"/>
                  </a:schemeClr>
                </a:solidFill>
              </a:rPr>
              <a:t>A</a:t>
            </a:r>
          </a:p>
        </p:txBody>
      </p:sp>
      <p:sp>
        <p:nvSpPr>
          <p:cNvPr id="16" name="TextBox 15">
            <a:extLst>
              <a:ext uri="{FF2B5EF4-FFF2-40B4-BE49-F238E27FC236}">
                <a16:creationId xmlns:a16="http://schemas.microsoft.com/office/drawing/2014/main" id="{ADCBD8A1-4E8E-45C7-BB7C-EDF3F99C521F}"/>
              </a:ext>
            </a:extLst>
          </p:cNvPr>
          <p:cNvSpPr txBox="1"/>
          <p:nvPr/>
        </p:nvSpPr>
        <p:spPr>
          <a:xfrm>
            <a:off x="6837600" y="2491609"/>
            <a:ext cx="700523" cy="467486"/>
          </a:xfrm>
          <a:prstGeom prst="rect">
            <a:avLst/>
          </a:prstGeom>
          <a:noFill/>
        </p:spPr>
        <p:txBody>
          <a:bodyPr wrap="square" rtlCol="0">
            <a:spAutoFit/>
          </a:bodyPr>
          <a:lstStyle/>
          <a:p>
            <a:pPr algn="l"/>
            <a:r>
              <a:rPr lang="en-GB" sz="2400" b="1" dirty="0">
                <a:solidFill>
                  <a:schemeClr val="accent5">
                    <a:lumMod val="50000"/>
                  </a:schemeClr>
                </a:solidFill>
              </a:rPr>
              <a:t>B</a:t>
            </a:r>
          </a:p>
        </p:txBody>
      </p:sp>
      <p:sp>
        <p:nvSpPr>
          <p:cNvPr id="17" name="TextBox 16">
            <a:extLst>
              <a:ext uri="{FF2B5EF4-FFF2-40B4-BE49-F238E27FC236}">
                <a16:creationId xmlns:a16="http://schemas.microsoft.com/office/drawing/2014/main" id="{3B525A8D-7CDC-4E6B-807D-D98286D8ACC0}"/>
              </a:ext>
            </a:extLst>
          </p:cNvPr>
          <p:cNvSpPr txBox="1"/>
          <p:nvPr/>
        </p:nvSpPr>
        <p:spPr>
          <a:xfrm>
            <a:off x="873059" y="5371605"/>
            <a:ext cx="1020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 will ______ _____ ______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einkaufen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4CEC55F2-4979-48BB-8BC0-ED335CD6C49D}"/>
              </a:ext>
            </a:extLst>
          </p:cNvPr>
          <p:cNvSpPr txBox="1"/>
          <p:nvPr/>
        </p:nvSpPr>
        <p:spPr>
          <a:xfrm>
            <a:off x="3441690" y="5327749"/>
            <a:ext cx="1407068" cy="523220"/>
          </a:xfrm>
          <a:prstGeom prst="rect">
            <a:avLst/>
          </a:prstGeom>
          <a:noFill/>
        </p:spPr>
        <p:txBody>
          <a:bodyPr wrap="square" rtlCol="0">
            <a:spAutoFit/>
          </a:bodyPr>
          <a:lstStyle/>
          <a:p>
            <a:pPr algn="ctr"/>
            <a:r>
              <a:rPr lang="en-GB" sz="2800" b="1" dirty="0" err="1">
                <a:solidFill>
                  <a:srgbClr val="DAA520"/>
                </a:solidFill>
              </a:rPr>
              <a:t>nach</a:t>
            </a:r>
            <a:endParaRPr lang="en-GB" sz="2800" b="1" dirty="0">
              <a:solidFill>
                <a:srgbClr val="DAA520"/>
              </a:solidFill>
            </a:endParaRPr>
          </a:p>
        </p:txBody>
      </p:sp>
      <p:sp>
        <p:nvSpPr>
          <p:cNvPr id="19" name="TextBox 18">
            <a:extLst>
              <a:ext uri="{FF2B5EF4-FFF2-40B4-BE49-F238E27FC236}">
                <a16:creationId xmlns:a16="http://schemas.microsoft.com/office/drawing/2014/main" id="{86F04AA8-01BF-41F1-BA4C-877D86BAA75B}"/>
              </a:ext>
            </a:extLst>
          </p:cNvPr>
          <p:cNvSpPr txBox="1"/>
          <p:nvPr/>
        </p:nvSpPr>
        <p:spPr>
          <a:xfrm>
            <a:off x="4566224" y="5356243"/>
            <a:ext cx="1407068" cy="523220"/>
          </a:xfrm>
          <a:prstGeom prst="rect">
            <a:avLst/>
          </a:prstGeom>
          <a:noFill/>
        </p:spPr>
        <p:txBody>
          <a:bodyPr wrap="square" rtlCol="0">
            <a:spAutoFit/>
          </a:bodyPr>
          <a:lstStyle/>
          <a:p>
            <a:pPr algn="ctr"/>
            <a:r>
              <a:rPr lang="en-GB" sz="2800" b="1" dirty="0">
                <a:solidFill>
                  <a:srgbClr val="DAA520"/>
                </a:solidFill>
              </a:rPr>
              <a:t>der </a:t>
            </a:r>
          </a:p>
        </p:txBody>
      </p:sp>
      <p:sp>
        <p:nvSpPr>
          <p:cNvPr id="18" name="TextBox 17">
            <a:extLst>
              <a:ext uri="{FF2B5EF4-FFF2-40B4-BE49-F238E27FC236}">
                <a16:creationId xmlns:a16="http://schemas.microsoft.com/office/drawing/2014/main" id="{481482E8-3515-48D6-AE37-08812B841B80}"/>
              </a:ext>
            </a:extLst>
          </p:cNvPr>
          <p:cNvSpPr txBox="1"/>
          <p:nvPr/>
        </p:nvSpPr>
        <p:spPr>
          <a:xfrm>
            <a:off x="5564925" y="5356243"/>
            <a:ext cx="1407068" cy="523220"/>
          </a:xfrm>
          <a:prstGeom prst="rect">
            <a:avLst/>
          </a:prstGeom>
          <a:noFill/>
        </p:spPr>
        <p:txBody>
          <a:bodyPr wrap="square" rtlCol="0">
            <a:spAutoFit/>
          </a:bodyPr>
          <a:lstStyle/>
          <a:p>
            <a:pPr algn="ctr"/>
            <a:r>
              <a:rPr lang="en-GB" sz="2800" b="1" dirty="0">
                <a:solidFill>
                  <a:srgbClr val="DAA520"/>
                </a:solidFill>
              </a:rPr>
              <a:t>Tour</a:t>
            </a:r>
          </a:p>
        </p:txBody>
      </p:sp>
      <p:pic>
        <p:nvPicPr>
          <p:cNvPr id="10" name="Picture 9" descr="Shape&#10;&#10;Description automatically generated">
            <a:extLst>
              <a:ext uri="{FF2B5EF4-FFF2-40B4-BE49-F238E27FC236}">
                <a16:creationId xmlns:a16="http://schemas.microsoft.com/office/drawing/2014/main" id="{D2F5E997-B7AD-47B4-BEB7-E18EB7E27C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2507" y="2915266"/>
            <a:ext cx="2719821" cy="1814630"/>
          </a:xfrm>
          <a:prstGeom prst="rect">
            <a:avLst/>
          </a:prstGeom>
        </p:spPr>
      </p:pic>
      <p:pic>
        <p:nvPicPr>
          <p:cNvPr id="20" name="Graphic 19" descr="Bus">
            <a:extLst>
              <a:ext uri="{FF2B5EF4-FFF2-40B4-BE49-F238E27FC236}">
                <a16:creationId xmlns:a16="http://schemas.microsoft.com/office/drawing/2014/main" id="{88C9516C-8386-4DD5-9A3D-18FAAD0407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922555" y="2497568"/>
            <a:ext cx="2858675" cy="2858675"/>
          </a:xfrm>
          <a:prstGeom prst="rect">
            <a:avLst/>
          </a:prstGeom>
        </p:spPr>
      </p:pic>
      <p:pic>
        <p:nvPicPr>
          <p:cNvPr id="21" name="Graphic 20" descr="Captain">
            <a:extLst>
              <a:ext uri="{FF2B5EF4-FFF2-40B4-BE49-F238E27FC236}">
                <a16:creationId xmlns:a16="http://schemas.microsoft.com/office/drawing/2014/main" id="{F8D1BCCB-899E-4001-BC67-DDE46C5B3B5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735079" y="3429000"/>
            <a:ext cx="914400" cy="914400"/>
          </a:xfrm>
          <a:prstGeom prst="rect">
            <a:avLst/>
          </a:prstGeom>
        </p:spPr>
      </p:pic>
      <p:sp>
        <p:nvSpPr>
          <p:cNvPr id="13" name="Speech Bubble: Rectangle with Corners Rounded 12">
            <a:extLst>
              <a:ext uri="{FF2B5EF4-FFF2-40B4-BE49-F238E27FC236}">
                <a16:creationId xmlns:a16="http://schemas.microsoft.com/office/drawing/2014/main" id="{B611A519-3771-42BB-8354-71100AA46F7F}"/>
              </a:ext>
            </a:extLst>
          </p:cNvPr>
          <p:cNvSpPr/>
          <p:nvPr/>
        </p:nvSpPr>
        <p:spPr>
          <a:xfrm>
            <a:off x="3674339" y="2196809"/>
            <a:ext cx="2606306" cy="718457"/>
          </a:xfrm>
          <a:prstGeom prst="wedgeRoundRectCallout">
            <a:avLst>
              <a:gd name="adj1" fmla="val -23236"/>
              <a:gd name="adj2" fmla="val 11480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Auf Wiedersehen!</a:t>
            </a:r>
            <a:br>
              <a:rPr lang="en-GB" sz="2000" dirty="0"/>
            </a:br>
            <a:r>
              <a:rPr lang="en-GB" sz="2000" dirty="0" err="1"/>
              <a:t>Tschüss</a:t>
            </a:r>
            <a:r>
              <a:rPr lang="en-GB" sz="2000" dirty="0"/>
              <a:t>!</a:t>
            </a:r>
          </a:p>
        </p:txBody>
      </p:sp>
      <p:sp>
        <p:nvSpPr>
          <p:cNvPr id="30" name="Oval 29">
            <a:extLst>
              <a:ext uri="{FF2B5EF4-FFF2-40B4-BE49-F238E27FC236}">
                <a16:creationId xmlns:a16="http://schemas.microsoft.com/office/drawing/2014/main" id="{C0A8F61B-0956-426D-A7D0-5EB3BF1E873B}"/>
              </a:ext>
            </a:extLst>
          </p:cNvPr>
          <p:cNvSpPr/>
          <p:nvPr/>
        </p:nvSpPr>
        <p:spPr>
          <a:xfrm>
            <a:off x="1401416" y="1836345"/>
            <a:ext cx="4451068" cy="344754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DAA520"/>
              </a:highlight>
            </a:endParaRPr>
          </a:p>
        </p:txBody>
      </p:sp>
      <p:sp>
        <p:nvSpPr>
          <p:cNvPr id="22" name="TextBox 21">
            <a:extLst>
              <a:ext uri="{FF2B5EF4-FFF2-40B4-BE49-F238E27FC236}">
                <a16:creationId xmlns:a16="http://schemas.microsoft.com/office/drawing/2014/main" id="{964C63E4-2900-4F75-B9A8-834828D00844}"/>
              </a:ext>
            </a:extLst>
          </p:cNvPr>
          <p:cNvSpPr txBox="1"/>
          <p:nvPr/>
        </p:nvSpPr>
        <p:spPr>
          <a:xfrm>
            <a:off x="2407319" y="4627762"/>
            <a:ext cx="2783517" cy="461665"/>
          </a:xfrm>
          <a:prstGeom prst="rect">
            <a:avLst/>
          </a:prstGeom>
          <a:noFill/>
        </p:spPr>
        <p:txBody>
          <a:bodyPr wrap="square" rtlCol="0">
            <a:spAutoFit/>
          </a:bodyPr>
          <a:lstStyle/>
          <a:p>
            <a:pPr algn="l"/>
            <a:r>
              <a:rPr lang="en-GB" sz="2400" dirty="0">
                <a:solidFill>
                  <a:schemeClr val="accent5">
                    <a:lumMod val="50000"/>
                  </a:schemeClr>
                </a:solidFill>
              </a:rPr>
              <a:t>[</a:t>
            </a:r>
            <a:r>
              <a:rPr lang="en-GB" sz="2400" b="1" dirty="0">
                <a:solidFill>
                  <a:schemeClr val="accent5">
                    <a:lumMod val="50000"/>
                  </a:schemeClr>
                </a:solidFill>
              </a:rPr>
              <a:t>after </a:t>
            </a:r>
            <a:r>
              <a:rPr lang="en-GB" sz="2400" dirty="0">
                <a:solidFill>
                  <a:schemeClr val="accent5">
                    <a:lumMod val="50000"/>
                  </a:schemeClr>
                </a:solidFill>
              </a:rPr>
              <a:t>the tour]</a:t>
            </a:r>
          </a:p>
        </p:txBody>
      </p:sp>
      <p:sp>
        <p:nvSpPr>
          <p:cNvPr id="23" name="TextBox 22">
            <a:extLst>
              <a:ext uri="{FF2B5EF4-FFF2-40B4-BE49-F238E27FC236}">
                <a16:creationId xmlns:a16="http://schemas.microsoft.com/office/drawing/2014/main" id="{0369BA5E-5A68-4AEE-9A7F-571BA69557CC}"/>
              </a:ext>
            </a:extLst>
          </p:cNvPr>
          <p:cNvSpPr txBox="1"/>
          <p:nvPr/>
        </p:nvSpPr>
        <p:spPr>
          <a:xfrm>
            <a:off x="7340142" y="4691006"/>
            <a:ext cx="2444540" cy="461665"/>
          </a:xfrm>
          <a:prstGeom prst="rect">
            <a:avLst/>
          </a:prstGeom>
          <a:noFill/>
        </p:spPr>
        <p:txBody>
          <a:bodyPr wrap="square" rtlCol="0">
            <a:spAutoFit/>
          </a:bodyPr>
          <a:lstStyle/>
          <a:p>
            <a:pPr algn="ctr"/>
            <a:r>
              <a:rPr lang="en-GB" sz="2400" dirty="0">
                <a:solidFill>
                  <a:schemeClr val="accent5">
                    <a:lumMod val="50000"/>
                  </a:schemeClr>
                </a:solidFill>
              </a:rPr>
              <a:t>[</a:t>
            </a:r>
            <a:r>
              <a:rPr lang="en-GB" sz="2400" b="1" dirty="0">
                <a:solidFill>
                  <a:schemeClr val="accent5">
                    <a:lumMod val="50000"/>
                  </a:schemeClr>
                </a:solidFill>
              </a:rPr>
              <a:t>to </a:t>
            </a:r>
            <a:r>
              <a:rPr lang="en-GB" sz="2400" dirty="0">
                <a:solidFill>
                  <a:schemeClr val="accent5">
                    <a:lumMod val="50000"/>
                  </a:schemeClr>
                </a:solidFill>
              </a:rPr>
              <a:t>Berlin]</a:t>
            </a:r>
          </a:p>
        </p:txBody>
      </p:sp>
    </p:spTree>
    <p:extLst>
      <p:ext uri="{BB962C8B-B14F-4D97-AF65-F5344CB8AC3E}">
        <p14:creationId xmlns:p14="http://schemas.microsoft.com/office/powerpoint/2010/main" val="116472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19" grpId="0"/>
      <p:bldP spid="18" grpId="0"/>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712FDE3-AD86-43B2-B794-4BE1901719EE}"/>
              </a:ext>
            </a:extLst>
          </p:cNvPr>
          <p:cNvSpPr/>
          <p:nvPr/>
        </p:nvSpPr>
        <p:spPr>
          <a:xfrm>
            <a:off x="1573967" y="5371605"/>
            <a:ext cx="8557035" cy="551714"/>
          </a:xfrm>
          <a:prstGeom prst="round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accent5">
                    <a:lumMod val="50000"/>
                  </a:schemeClr>
                </a:solidFill>
              </a:rPr>
              <a:t>7</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4041"/>
            <a:ext cx="7382974" cy="869950"/>
          </a:xfrm>
          <a:prstGeom prst="rect">
            <a:avLst/>
          </a:prstGeom>
        </p:spPr>
      </p:pic>
      <p:sp>
        <p:nvSpPr>
          <p:cNvPr id="4" name="Title 3"/>
          <p:cNvSpPr>
            <a:spLocks noGrp="1"/>
          </p:cNvSpPr>
          <p:nvPr>
            <p:ph type="title"/>
          </p:nvPr>
        </p:nvSpPr>
        <p:spPr>
          <a:xfrm>
            <a:off x="-55931" y="294041"/>
            <a:ext cx="6893531"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 [7/8]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53122" y="1400466"/>
            <a:ext cx="10596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Was muss man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noch</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Ausflug</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mitbringen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D20A199F-0EB7-4AB8-B64A-F9B3FE7001C1}"/>
              </a:ext>
            </a:extLst>
          </p:cNvPr>
          <p:cNvSpPr/>
          <p:nvPr/>
        </p:nvSpPr>
        <p:spPr>
          <a:xfrm>
            <a:off x="1877785" y="2458387"/>
            <a:ext cx="3323802" cy="2653259"/>
          </a:xfrm>
          <a:prstGeom prst="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FAD205B3-B874-42E8-9620-65F3BE8E560C}"/>
              </a:ext>
            </a:extLst>
          </p:cNvPr>
          <p:cNvSpPr/>
          <p:nvPr/>
        </p:nvSpPr>
        <p:spPr>
          <a:xfrm>
            <a:off x="6807200" y="2473749"/>
            <a:ext cx="3323802" cy="2653259"/>
          </a:xfrm>
          <a:prstGeom prst="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8422C377-9059-431E-B08C-415D161EAF13}"/>
              </a:ext>
            </a:extLst>
          </p:cNvPr>
          <p:cNvSpPr txBox="1"/>
          <p:nvPr/>
        </p:nvSpPr>
        <p:spPr>
          <a:xfrm>
            <a:off x="1877785" y="2473749"/>
            <a:ext cx="700523" cy="467486"/>
          </a:xfrm>
          <a:prstGeom prst="rect">
            <a:avLst/>
          </a:prstGeom>
          <a:noFill/>
        </p:spPr>
        <p:txBody>
          <a:bodyPr wrap="square" rtlCol="0">
            <a:spAutoFit/>
          </a:bodyPr>
          <a:lstStyle/>
          <a:p>
            <a:pPr algn="l"/>
            <a:r>
              <a:rPr lang="en-GB" sz="2400" b="1" dirty="0">
                <a:solidFill>
                  <a:schemeClr val="accent5">
                    <a:lumMod val="50000"/>
                  </a:schemeClr>
                </a:solidFill>
              </a:rPr>
              <a:t>A</a:t>
            </a:r>
          </a:p>
        </p:txBody>
      </p:sp>
      <p:sp>
        <p:nvSpPr>
          <p:cNvPr id="16" name="TextBox 15">
            <a:extLst>
              <a:ext uri="{FF2B5EF4-FFF2-40B4-BE49-F238E27FC236}">
                <a16:creationId xmlns:a16="http://schemas.microsoft.com/office/drawing/2014/main" id="{ADCBD8A1-4E8E-45C7-BB7C-EDF3F99C521F}"/>
              </a:ext>
            </a:extLst>
          </p:cNvPr>
          <p:cNvSpPr txBox="1"/>
          <p:nvPr/>
        </p:nvSpPr>
        <p:spPr>
          <a:xfrm>
            <a:off x="6837600" y="2491609"/>
            <a:ext cx="700523" cy="467486"/>
          </a:xfrm>
          <a:prstGeom prst="rect">
            <a:avLst/>
          </a:prstGeom>
          <a:noFill/>
        </p:spPr>
        <p:txBody>
          <a:bodyPr wrap="square" rtlCol="0">
            <a:spAutoFit/>
          </a:bodyPr>
          <a:lstStyle/>
          <a:p>
            <a:pPr algn="l"/>
            <a:r>
              <a:rPr lang="en-GB" sz="2400" b="1" dirty="0">
                <a:solidFill>
                  <a:schemeClr val="accent5">
                    <a:lumMod val="50000"/>
                  </a:schemeClr>
                </a:solidFill>
              </a:rPr>
              <a:t>B</a:t>
            </a:r>
          </a:p>
        </p:txBody>
      </p:sp>
      <p:sp>
        <p:nvSpPr>
          <p:cNvPr id="17" name="TextBox 16">
            <a:extLst>
              <a:ext uri="{FF2B5EF4-FFF2-40B4-BE49-F238E27FC236}">
                <a16:creationId xmlns:a16="http://schemas.microsoft.com/office/drawing/2014/main" id="{3B525A8D-7CDC-4E6B-807D-D98286D8ACC0}"/>
              </a:ext>
            </a:extLst>
          </p:cNvPr>
          <p:cNvSpPr txBox="1"/>
          <p:nvPr/>
        </p:nvSpPr>
        <p:spPr>
          <a:xfrm>
            <a:off x="1877785" y="5400099"/>
            <a:ext cx="60603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 muss __________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mitbringen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4CEC55F2-4979-48BB-8BC0-ED335CD6C49D}"/>
              </a:ext>
            </a:extLst>
          </p:cNvPr>
          <p:cNvSpPr txBox="1"/>
          <p:nvPr/>
        </p:nvSpPr>
        <p:spPr>
          <a:xfrm>
            <a:off x="4144482" y="5384737"/>
            <a:ext cx="1407068" cy="523220"/>
          </a:xfrm>
          <a:prstGeom prst="rect">
            <a:avLst/>
          </a:prstGeom>
          <a:noFill/>
        </p:spPr>
        <p:txBody>
          <a:bodyPr wrap="square" rtlCol="0">
            <a:spAutoFit/>
          </a:bodyPr>
          <a:lstStyle/>
          <a:p>
            <a:pPr algn="ctr"/>
            <a:r>
              <a:rPr lang="en-GB" sz="2800" b="1" dirty="0">
                <a:solidFill>
                  <a:srgbClr val="DAA520"/>
                </a:solidFill>
              </a:rPr>
              <a:t>Essen</a:t>
            </a:r>
          </a:p>
        </p:txBody>
      </p:sp>
      <p:sp>
        <p:nvSpPr>
          <p:cNvPr id="30" name="Oval 29">
            <a:extLst>
              <a:ext uri="{FF2B5EF4-FFF2-40B4-BE49-F238E27FC236}">
                <a16:creationId xmlns:a16="http://schemas.microsoft.com/office/drawing/2014/main" id="{C0A8F61B-0956-426D-A7D0-5EB3BF1E873B}"/>
              </a:ext>
            </a:extLst>
          </p:cNvPr>
          <p:cNvSpPr/>
          <p:nvPr/>
        </p:nvSpPr>
        <p:spPr>
          <a:xfrm>
            <a:off x="6243567" y="1883355"/>
            <a:ext cx="4451068" cy="344754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DAA520"/>
              </a:highlight>
            </a:endParaRPr>
          </a:p>
        </p:txBody>
      </p:sp>
      <p:pic>
        <p:nvPicPr>
          <p:cNvPr id="14" name="Picture 13">
            <a:extLst>
              <a:ext uri="{FF2B5EF4-FFF2-40B4-BE49-F238E27FC236}">
                <a16:creationId xmlns:a16="http://schemas.microsoft.com/office/drawing/2014/main" id="{AD2FB4EF-DD8D-4449-BE32-28C3452F2891}"/>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475717" y="2707492"/>
            <a:ext cx="1586657" cy="2034990"/>
          </a:xfrm>
          <a:prstGeom prst="rect">
            <a:avLst/>
          </a:prstGeom>
        </p:spPr>
      </p:pic>
      <p:pic>
        <p:nvPicPr>
          <p:cNvPr id="21" name="Picture 20" descr="A picture containing shape&#10;&#10;Description automatically generated">
            <a:extLst>
              <a:ext uri="{FF2B5EF4-FFF2-40B4-BE49-F238E27FC236}">
                <a16:creationId xmlns:a16="http://schemas.microsoft.com/office/drawing/2014/main" id="{D424E59F-CBBD-4739-BB3D-419560884C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2041" y="2816019"/>
            <a:ext cx="2953132" cy="1937993"/>
          </a:xfrm>
          <a:prstGeom prst="rect">
            <a:avLst/>
          </a:prstGeom>
        </p:spPr>
      </p:pic>
      <p:sp>
        <p:nvSpPr>
          <p:cNvPr id="18" name="TextBox 17">
            <a:extLst>
              <a:ext uri="{FF2B5EF4-FFF2-40B4-BE49-F238E27FC236}">
                <a16:creationId xmlns:a16="http://schemas.microsoft.com/office/drawing/2014/main" id="{DFE99F10-11B2-4A36-97B2-0F327E0D7301}"/>
              </a:ext>
            </a:extLst>
          </p:cNvPr>
          <p:cNvSpPr txBox="1"/>
          <p:nvPr/>
        </p:nvSpPr>
        <p:spPr>
          <a:xfrm>
            <a:off x="7187861" y="2006065"/>
            <a:ext cx="2444540" cy="461665"/>
          </a:xfrm>
          <a:prstGeom prst="rect">
            <a:avLst/>
          </a:prstGeom>
          <a:noFill/>
        </p:spPr>
        <p:txBody>
          <a:bodyPr wrap="square" rtlCol="0">
            <a:spAutoFit/>
          </a:bodyPr>
          <a:lstStyle/>
          <a:p>
            <a:pPr algn="ctr"/>
            <a:r>
              <a:rPr lang="en-GB" sz="2400" dirty="0">
                <a:solidFill>
                  <a:schemeClr val="accent5">
                    <a:lumMod val="50000"/>
                  </a:schemeClr>
                </a:solidFill>
              </a:rPr>
              <a:t>[food]</a:t>
            </a:r>
          </a:p>
        </p:txBody>
      </p:sp>
      <p:sp>
        <p:nvSpPr>
          <p:cNvPr id="19" name="TextBox 18">
            <a:extLst>
              <a:ext uri="{FF2B5EF4-FFF2-40B4-BE49-F238E27FC236}">
                <a16:creationId xmlns:a16="http://schemas.microsoft.com/office/drawing/2014/main" id="{CC7DE36B-16DD-41A3-8E9F-E4FF73879498}"/>
              </a:ext>
            </a:extLst>
          </p:cNvPr>
          <p:cNvSpPr txBox="1"/>
          <p:nvPr/>
        </p:nvSpPr>
        <p:spPr>
          <a:xfrm>
            <a:off x="2347017" y="2006881"/>
            <a:ext cx="2444540" cy="461665"/>
          </a:xfrm>
          <a:prstGeom prst="rect">
            <a:avLst/>
          </a:prstGeom>
          <a:noFill/>
        </p:spPr>
        <p:txBody>
          <a:bodyPr wrap="square" rtlCol="0">
            <a:spAutoFit/>
          </a:bodyPr>
          <a:lstStyle/>
          <a:p>
            <a:pPr algn="ctr"/>
            <a:r>
              <a:rPr lang="en-GB" sz="2400" dirty="0">
                <a:solidFill>
                  <a:schemeClr val="accent5">
                    <a:lumMod val="50000"/>
                  </a:schemeClr>
                </a:solidFill>
              </a:rPr>
              <a:t>[a meal]</a:t>
            </a:r>
          </a:p>
        </p:txBody>
      </p:sp>
    </p:spTree>
    <p:extLst>
      <p:ext uri="{BB962C8B-B14F-4D97-AF65-F5344CB8AC3E}">
        <p14:creationId xmlns:p14="http://schemas.microsoft.com/office/powerpoint/2010/main" val="313066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712FDE3-AD86-43B2-B794-4BE1901719EE}"/>
              </a:ext>
            </a:extLst>
          </p:cNvPr>
          <p:cNvSpPr/>
          <p:nvPr/>
        </p:nvSpPr>
        <p:spPr>
          <a:xfrm>
            <a:off x="1573967" y="5371605"/>
            <a:ext cx="8557035" cy="551714"/>
          </a:xfrm>
          <a:prstGeom prst="round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accent5">
                    <a:lumMod val="50000"/>
                  </a:schemeClr>
                </a:solidFill>
              </a:rPr>
              <a:t>8</a:t>
            </a:r>
          </a:p>
        </p:txBody>
      </p:sp>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4041"/>
            <a:ext cx="7382974" cy="869950"/>
          </a:xfrm>
          <a:prstGeom prst="rect">
            <a:avLst/>
          </a:prstGeom>
        </p:spPr>
      </p:pic>
      <p:sp>
        <p:nvSpPr>
          <p:cNvPr id="4" name="Title 3"/>
          <p:cNvSpPr>
            <a:spLocks noGrp="1"/>
          </p:cNvSpPr>
          <p:nvPr>
            <p:ph type="title"/>
          </p:nvPr>
        </p:nvSpPr>
        <p:spPr>
          <a:xfrm>
            <a:off x="-55931" y="294041"/>
            <a:ext cx="6893531" cy="707849"/>
          </a:xfrm>
        </p:spPr>
        <p:txBody>
          <a:bodyPr>
            <a:normAutofit fontScale="90000"/>
          </a:bodyPr>
          <a:lstStyle/>
          <a:p>
            <a:r>
              <a:rPr lang="en-GB" sz="3600" b="1" dirty="0">
                <a:solidFill>
                  <a:schemeClr val="bg1"/>
                </a:solidFill>
              </a:rPr>
              <a:t>Wie </a:t>
            </a:r>
            <a:r>
              <a:rPr lang="en-GB" sz="3600" b="1" dirty="0" err="1">
                <a:solidFill>
                  <a:schemeClr val="bg1"/>
                </a:solidFill>
              </a:rPr>
              <a:t>heißt</a:t>
            </a:r>
            <a:r>
              <a:rPr lang="en-GB" sz="3600" b="1" dirty="0">
                <a:solidFill>
                  <a:schemeClr val="bg1"/>
                </a:solidFill>
              </a:rPr>
              <a:t> das auf </a:t>
            </a:r>
            <a:r>
              <a:rPr lang="en-GB" sz="3600" b="1" dirty="0" err="1">
                <a:solidFill>
                  <a:schemeClr val="bg1"/>
                </a:solidFill>
              </a:rPr>
              <a:t>Englisch</a:t>
            </a:r>
            <a:r>
              <a:rPr lang="en-GB" sz="3600" b="1" dirty="0">
                <a:solidFill>
                  <a:schemeClr val="bg1"/>
                </a:solidFill>
              </a:rPr>
              <a:t>? [8/8]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53122" y="1400466"/>
            <a:ext cx="10596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Wo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Reiseführer</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EE17D144-4EA6-4E10-B9F8-49C8F34FEE68}"/>
              </a:ext>
            </a:extLst>
          </p:cNvPr>
          <p:cNvSpPr txBox="1"/>
          <p:nvPr/>
        </p:nvSpPr>
        <p:spPr>
          <a:xfrm>
            <a:off x="947057" y="2710543"/>
            <a:ext cx="1861457" cy="467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D20A199F-0EB7-4AB8-B64A-F9B3FE7001C1}"/>
              </a:ext>
            </a:extLst>
          </p:cNvPr>
          <p:cNvSpPr/>
          <p:nvPr/>
        </p:nvSpPr>
        <p:spPr>
          <a:xfrm>
            <a:off x="1877785" y="2458387"/>
            <a:ext cx="3323802" cy="2653259"/>
          </a:xfrm>
          <a:prstGeom prst="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FAD205B3-B874-42E8-9620-65F3BE8E560C}"/>
              </a:ext>
            </a:extLst>
          </p:cNvPr>
          <p:cNvSpPr/>
          <p:nvPr/>
        </p:nvSpPr>
        <p:spPr>
          <a:xfrm>
            <a:off x="6807200" y="2473749"/>
            <a:ext cx="3323802" cy="2653259"/>
          </a:xfrm>
          <a:prstGeom prst="rect">
            <a:avLst/>
          </a:prstGeom>
          <a:solidFill>
            <a:srgbClr val="FFFB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8422C377-9059-431E-B08C-415D161EAF13}"/>
              </a:ext>
            </a:extLst>
          </p:cNvPr>
          <p:cNvSpPr txBox="1"/>
          <p:nvPr/>
        </p:nvSpPr>
        <p:spPr>
          <a:xfrm>
            <a:off x="1877785" y="2473749"/>
            <a:ext cx="700523" cy="467486"/>
          </a:xfrm>
          <a:prstGeom prst="rect">
            <a:avLst/>
          </a:prstGeom>
          <a:noFill/>
        </p:spPr>
        <p:txBody>
          <a:bodyPr wrap="square" rtlCol="0">
            <a:spAutoFit/>
          </a:bodyPr>
          <a:lstStyle/>
          <a:p>
            <a:pPr algn="l"/>
            <a:r>
              <a:rPr lang="en-GB" sz="2400" b="1" dirty="0">
                <a:solidFill>
                  <a:schemeClr val="accent5">
                    <a:lumMod val="50000"/>
                  </a:schemeClr>
                </a:solidFill>
              </a:rPr>
              <a:t>A</a:t>
            </a:r>
          </a:p>
        </p:txBody>
      </p:sp>
      <p:sp>
        <p:nvSpPr>
          <p:cNvPr id="16" name="TextBox 15">
            <a:extLst>
              <a:ext uri="{FF2B5EF4-FFF2-40B4-BE49-F238E27FC236}">
                <a16:creationId xmlns:a16="http://schemas.microsoft.com/office/drawing/2014/main" id="{ADCBD8A1-4E8E-45C7-BB7C-EDF3F99C521F}"/>
              </a:ext>
            </a:extLst>
          </p:cNvPr>
          <p:cNvSpPr txBox="1"/>
          <p:nvPr/>
        </p:nvSpPr>
        <p:spPr>
          <a:xfrm>
            <a:off x="6837600" y="2491609"/>
            <a:ext cx="700523" cy="467486"/>
          </a:xfrm>
          <a:prstGeom prst="rect">
            <a:avLst/>
          </a:prstGeom>
          <a:noFill/>
        </p:spPr>
        <p:txBody>
          <a:bodyPr wrap="square" rtlCol="0">
            <a:spAutoFit/>
          </a:bodyPr>
          <a:lstStyle/>
          <a:p>
            <a:pPr algn="l"/>
            <a:r>
              <a:rPr lang="en-GB" sz="2400" b="1" dirty="0">
                <a:solidFill>
                  <a:schemeClr val="accent5">
                    <a:lumMod val="50000"/>
                  </a:schemeClr>
                </a:solidFill>
              </a:rPr>
              <a:t>B</a:t>
            </a:r>
          </a:p>
        </p:txBody>
      </p:sp>
      <p:sp>
        <p:nvSpPr>
          <p:cNvPr id="17" name="TextBox 16">
            <a:extLst>
              <a:ext uri="{FF2B5EF4-FFF2-40B4-BE49-F238E27FC236}">
                <a16:creationId xmlns:a16="http://schemas.microsoft.com/office/drawing/2014/main" id="{3B525A8D-7CDC-4E6B-807D-D98286D8ACC0}"/>
              </a:ext>
            </a:extLst>
          </p:cNvPr>
          <p:cNvSpPr txBox="1"/>
          <p:nvPr/>
        </p:nvSpPr>
        <p:spPr>
          <a:xfrm>
            <a:off x="1724452" y="5371605"/>
            <a:ext cx="58915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a:t>
            </a:r>
            <a:r>
              <a:rPr lang="en-US" sz="2800" dirty="0">
                <a:solidFill>
                  <a:srgbClr val="4472C4">
                    <a:lumMod val="50000"/>
                  </a:srgbClr>
                </a:solidFill>
                <a:latin typeface="Century Gothic" panose="020F0302020204030204"/>
              </a:rPr>
              <a:t>n </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 ____ _____</a:t>
            </a:r>
            <a:r>
              <a:rPr lang="en-US" sz="2800" dirty="0">
                <a:solidFill>
                  <a:srgbClr val="4472C4">
                    <a:lumMod val="50000"/>
                  </a:srgbClr>
                </a:solidFill>
                <a:latin typeface="Century Gothic" panose="020F0302020204030204"/>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4CEC55F2-4979-48BB-8BC0-ED335CD6C49D}"/>
              </a:ext>
            </a:extLst>
          </p:cNvPr>
          <p:cNvSpPr txBox="1"/>
          <p:nvPr/>
        </p:nvSpPr>
        <p:spPr>
          <a:xfrm>
            <a:off x="4168922" y="5310031"/>
            <a:ext cx="1407068" cy="523220"/>
          </a:xfrm>
          <a:prstGeom prst="rect">
            <a:avLst/>
          </a:prstGeom>
          <a:noFill/>
        </p:spPr>
        <p:txBody>
          <a:bodyPr wrap="square" rtlCol="0">
            <a:spAutoFit/>
          </a:bodyPr>
          <a:lstStyle/>
          <a:p>
            <a:pPr algn="ctr"/>
            <a:r>
              <a:rPr lang="en-GB" sz="2800" b="1" dirty="0" err="1">
                <a:solidFill>
                  <a:srgbClr val="DAA520"/>
                </a:solidFill>
              </a:rPr>
              <a:t>vor</a:t>
            </a:r>
            <a:endParaRPr lang="en-GB" sz="2800" b="1" dirty="0">
              <a:solidFill>
                <a:srgbClr val="DAA520"/>
              </a:solidFill>
            </a:endParaRPr>
          </a:p>
        </p:txBody>
      </p:sp>
      <p:sp>
        <p:nvSpPr>
          <p:cNvPr id="19" name="TextBox 18">
            <a:extLst>
              <a:ext uri="{FF2B5EF4-FFF2-40B4-BE49-F238E27FC236}">
                <a16:creationId xmlns:a16="http://schemas.microsoft.com/office/drawing/2014/main" id="{86F04AA8-01BF-41F1-BA4C-877D86BAA75B}"/>
              </a:ext>
            </a:extLst>
          </p:cNvPr>
          <p:cNvSpPr txBox="1"/>
          <p:nvPr/>
        </p:nvSpPr>
        <p:spPr>
          <a:xfrm>
            <a:off x="5044690" y="5325834"/>
            <a:ext cx="1407068" cy="523220"/>
          </a:xfrm>
          <a:prstGeom prst="rect">
            <a:avLst/>
          </a:prstGeom>
          <a:noFill/>
        </p:spPr>
        <p:txBody>
          <a:bodyPr wrap="square" rtlCol="0">
            <a:spAutoFit/>
          </a:bodyPr>
          <a:lstStyle/>
          <a:p>
            <a:pPr algn="ctr"/>
            <a:r>
              <a:rPr lang="en-GB" sz="2800" b="1" dirty="0">
                <a:solidFill>
                  <a:srgbClr val="DAA520"/>
                </a:solidFill>
              </a:rPr>
              <a:t>der </a:t>
            </a:r>
          </a:p>
        </p:txBody>
      </p:sp>
      <p:sp>
        <p:nvSpPr>
          <p:cNvPr id="30" name="Oval 29">
            <a:extLst>
              <a:ext uri="{FF2B5EF4-FFF2-40B4-BE49-F238E27FC236}">
                <a16:creationId xmlns:a16="http://schemas.microsoft.com/office/drawing/2014/main" id="{C0A8F61B-0956-426D-A7D0-5EB3BF1E873B}"/>
              </a:ext>
            </a:extLst>
          </p:cNvPr>
          <p:cNvSpPr/>
          <p:nvPr/>
        </p:nvSpPr>
        <p:spPr>
          <a:xfrm>
            <a:off x="6243567" y="1831696"/>
            <a:ext cx="4451068" cy="344754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DAA520"/>
              </a:highlight>
            </a:endParaRPr>
          </a:p>
        </p:txBody>
      </p:sp>
      <p:pic>
        <p:nvPicPr>
          <p:cNvPr id="18" name="Picture 17">
            <a:extLst>
              <a:ext uri="{FF2B5EF4-FFF2-40B4-BE49-F238E27FC236}">
                <a16:creationId xmlns:a16="http://schemas.microsoft.com/office/drawing/2014/main" id="{30183480-20F2-4C86-BAF7-26CA8E7BAF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3291" y="2918382"/>
            <a:ext cx="1775085" cy="1763991"/>
          </a:xfrm>
          <a:prstGeom prst="rect">
            <a:avLst/>
          </a:prstGeom>
        </p:spPr>
      </p:pic>
      <p:sp>
        <p:nvSpPr>
          <p:cNvPr id="20" name="TextBox 19">
            <a:extLst>
              <a:ext uri="{FF2B5EF4-FFF2-40B4-BE49-F238E27FC236}">
                <a16:creationId xmlns:a16="http://schemas.microsoft.com/office/drawing/2014/main" id="{9C6339AE-8DE8-4503-AEBA-7C49E5A579FA}"/>
              </a:ext>
            </a:extLst>
          </p:cNvPr>
          <p:cNvSpPr txBox="1"/>
          <p:nvPr/>
        </p:nvSpPr>
        <p:spPr>
          <a:xfrm>
            <a:off x="5956035" y="5325834"/>
            <a:ext cx="1407068" cy="523220"/>
          </a:xfrm>
          <a:prstGeom prst="rect">
            <a:avLst/>
          </a:prstGeom>
          <a:noFill/>
        </p:spPr>
        <p:txBody>
          <a:bodyPr wrap="square" rtlCol="0">
            <a:spAutoFit/>
          </a:bodyPr>
          <a:lstStyle/>
          <a:p>
            <a:pPr algn="ctr"/>
            <a:r>
              <a:rPr lang="en-GB" sz="2800" b="1" dirty="0" err="1">
                <a:solidFill>
                  <a:srgbClr val="DAA520"/>
                </a:solidFill>
              </a:rPr>
              <a:t>Uhr</a:t>
            </a:r>
            <a:r>
              <a:rPr lang="en-GB" sz="2800" b="1" dirty="0">
                <a:solidFill>
                  <a:srgbClr val="DAA520"/>
                </a:solidFill>
              </a:rPr>
              <a:t> </a:t>
            </a:r>
          </a:p>
        </p:txBody>
      </p:sp>
      <p:pic>
        <p:nvPicPr>
          <p:cNvPr id="22" name="Picture 21">
            <a:extLst>
              <a:ext uri="{FF2B5EF4-FFF2-40B4-BE49-F238E27FC236}">
                <a16:creationId xmlns:a16="http://schemas.microsoft.com/office/drawing/2014/main" id="{68E5ADD7-2DEF-4FE7-B0A7-EBE3EDAFC0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4088" y="2635209"/>
            <a:ext cx="1872029" cy="2299613"/>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CF9381A4-509F-431C-8676-1A453F209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0102" y="4093567"/>
            <a:ext cx="610008" cy="1028203"/>
          </a:xfrm>
          <a:prstGeom prst="rect">
            <a:avLst/>
          </a:prstGeom>
        </p:spPr>
      </p:pic>
      <p:pic>
        <p:nvPicPr>
          <p:cNvPr id="25" name="Picture 24" descr="A picture containing vector graphics&#10;&#10;Description automatically generated">
            <a:extLst>
              <a:ext uri="{FF2B5EF4-FFF2-40B4-BE49-F238E27FC236}">
                <a16:creationId xmlns:a16="http://schemas.microsoft.com/office/drawing/2014/main" id="{2EC1CF29-C075-4D14-85CB-069D7B3F9C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0512" y="4117262"/>
            <a:ext cx="557178" cy="960507"/>
          </a:xfrm>
          <a:prstGeom prst="rect">
            <a:avLst/>
          </a:prstGeom>
        </p:spPr>
      </p:pic>
      <p:sp>
        <p:nvSpPr>
          <p:cNvPr id="23" name="Multiplication Sign 22">
            <a:extLst>
              <a:ext uri="{FF2B5EF4-FFF2-40B4-BE49-F238E27FC236}">
                <a16:creationId xmlns:a16="http://schemas.microsoft.com/office/drawing/2014/main" id="{5A65A283-F377-47F3-A78A-9854EDDD9E0E}"/>
              </a:ext>
            </a:extLst>
          </p:cNvPr>
          <p:cNvSpPr/>
          <p:nvPr/>
        </p:nvSpPr>
        <p:spPr>
          <a:xfrm>
            <a:off x="3691485" y="4139634"/>
            <a:ext cx="204110" cy="282780"/>
          </a:xfrm>
          <a:prstGeom prst="mathMultiply">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Curved Up 25">
            <a:extLst>
              <a:ext uri="{FF2B5EF4-FFF2-40B4-BE49-F238E27FC236}">
                <a16:creationId xmlns:a16="http://schemas.microsoft.com/office/drawing/2014/main" id="{7AD9F29C-ADEB-497A-B574-9B1A86F5BA9C}"/>
              </a:ext>
            </a:extLst>
          </p:cNvPr>
          <p:cNvSpPr/>
          <p:nvPr/>
        </p:nvSpPr>
        <p:spPr>
          <a:xfrm rot="16200000">
            <a:off x="3922468" y="3846499"/>
            <a:ext cx="512708" cy="43553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Rounded Corners 26">
            <a:extLst>
              <a:ext uri="{FF2B5EF4-FFF2-40B4-BE49-F238E27FC236}">
                <a16:creationId xmlns:a16="http://schemas.microsoft.com/office/drawing/2014/main" id="{70CC8D02-8235-4E3A-B54F-63F5F9C2C436}"/>
              </a:ext>
            </a:extLst>
          </p:cNvPr>
          <p:cNvSpPr/>
          <p:nvPr/>
        </p:nvSpPr>
        <p:spPr>
          <a:xfrm>
            <a:off x="7257656" y="622161"/>
            <a:ext cx="3436979" cy="57760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Reiseführer</a:t>
            </a:r>
            <a:r>
              <a:rPr lang="en-GB" sz="2000" dirty="0"/>
              <a:t> – </a:t>
            </a:r>
          </a:p>
          <a:p>
            <a:pPr algn="ctr"/>
            <a:r>
              <a:rPr lang="en-GB" sz="2000" dirty="0"/>
              <a:t>travel guide, leader</a:t>
            </a:r>
          </a:p>
        </p:txBody>
      </p:sp>
      <p:sp>
        <p:nvSpPr>
          <p:cNvPr id="28" name="TextBox 27">
            <a:extLst>
              <a:ext uri="{FF2B5EF4-FFF2-40B4-BE49-F238E27FC236}">
                <a16:creationId xmlns:a16="http://schemas.microsoft.com/office/drawing/2014/main" id="{6B4D372C-3D19-41A0-9B0C-23128A88CA2F}"/>
              </a:ext>
            </a:extLst>
          </p:cNvPr>
          <p:cNvSpPr txBox="1"/>
          <p:nvPr/>
        </p:nvSpPr>
        <p:spPr>
          <a:xfrm>
            <a:off x="2614883" y="2027444"/>
            <a:ext cx="1826651" cy="461665"/>
          </a:xfrm>
          <a:prstGeom prst="rect">
            <a:avLst/>
          </a:prstGeom>
          <a:noFill/>
        </p:spPr>
        <p:txBody>
          <a:bodyPr wrap="square" rtlCol="0">
            <a:spAutoFit/>
          </a:bodyPr>
          <a:lstStyle/>
          <a:p>
            <a:pPr algn="ctr"/>
            <a:r>
              <a:rPr lang="en-GB" sz="2400" dirty="0">
                <a:solidFill>
                  <a:schemeClr val="accent5">
                    <a:lumMod val="50000"/>
                  </a:schemeClr>
                </a:solidFill>
              </a:rPr>
              <a:t>[… ago]</a:t>
            </a:r>
          </a:p>
        </p:txBody>
      </p:sp>
      <p:sp>
        <p:nvSpPr>
          <p:cNvPr id="29" name="TextBox 28">
            <a:extLst>
              <a:ext uri="{FF2B5EF4-FFF2-40B4-BE49-F238E27FC236}">
                <a16:creationId xmlns:a16="http://schemas.microsoft.com/office/drawing/2014/main" id="{BF44C5ED-7349-4DED-9C78-E6ABD6078E0F}"/>
              </a:ext>
            </a:extLst>
          </p:cNvPr>
          <p:cNvSpPr txBox="1"/>
          <p:nvPr/>
        </p:nvSpPr>
        <p:spPr>
          <a:xfrm>
            <a:off x="7538123" y="2034197"/>
            <a:ext cx="1826651" cy="461665"/>
          </a:xfrm>
          <a:prstGeom prst="rect">
            <a:avLst/>
          </a:prstGeom>
          <a:noFill/>
        </p:spPr>
        <p:txBody>
          <a:bodyPr wrap="square" rtlCol="0">
            <a:spAutoFit/>
          </a:bodyPr>
          <a:lstStyle/>
          <a:p>
            <a:pPr algn="ctr"/>
            <a:r>
              <a:rPr lang="en-GB" sz="2400" dirty="0">
                <a:solidFill>
                  <a:schemeClr val="accent5">
                    <a:lumMod val="50000"/>
                  </a:schemeClr>
                </a:solidFill>
              </a:rPr>
              <a:t>[in front of]</a:t>
            </a:r>
          </a:p>
        </p:txBody>
      </p:sp>
    </p:spTree>
    <p:extLst>
      <p:ext uri="{BB962C8B-B14F-4D97-AF65-F5344CB8AC3E}">
        <p14:creationId xmlns:p14="http://schemas.microsoft.com/office/powerpoint/2010/main" val="35637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19" grpId="0"/>
      <p:bldP spid="30" grpId="0" animBg="1"/>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92742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Wie </a:t>
            </a:r>
            <a:r>
              <a:rPr lang="en-GB" sz="3600" b="1" dirty="0" err="1">
                <a:solidFill>
                  <a:schemeClr val="bg1"/>
                </a:solidFill>
              </a:rPr>
              <a:t>spät</a:t>
            </a:r>
            <a:r>
              <a:rPr lang="en-GB" sz="3600" b="1" dirty="0">
                <a:solidFill>
                  <a:schemeClr val="bg1"/>
                </a:solidFill>
              </a:rPr>
              <a:t> </a:t>
            </a:r>
            <a:r>
              <a:rPr lang="en-GB" sz="3600" b="1" dirty="0" err="1">
                <a:solidFill>
                  <a:schemeClr val="bg1"/>
                </a:solidFill>
              </a:rPr>
              <a:t>ist</a:t>
            </a:r>
            <a:r>
              <a:rPr lang="en-GB" sz="3600" b="1" dirty="0">
                <a:solidFill>
                  <a:schemeClr val="bg1"/>
                </a:solidFill>
              </a:rPr>
              <a:t> es?</a:t>
            </a:r>
          </a:p>
        </p:txBody>
      </p:sp>
      <p:sp>
        <p:nvSpPr>
          <p:cNvPr id="7" name="TextBox 6">
            <a:extLst>
              <a:ext uri="{FF2B5EF4-FFF2-40B4-BE49-F238E27FC236}">
                <a16:creationId xmlns:a16="http://schemas.microsoft.com/office/drawing/2014/main" id="{599CCD53-EE53-564E-8B2C-B5308539C8EB}"/>
              </a:ext>
            </a:extLst>
          </p:cNvPr>
          <p:cNvSpPr txBox="1"/>
          <p:nvPr/>
        </p:nvSpPr>
        <p:spPr>
          <a:xfrm>
            <a:off x="241927" y="1265437"/>
            <a:ext cx="106782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to use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mean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o’clock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113818" y="247046"/>
            <a:ext cx="184538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A0116F87-2423-5548-85B6-5772913A1A43}"/>
              </a:ext>
            </a:extLst>
          </p:cNvPr>
          <p:cNvSpPr txBox="1"/>
          <p:nvPr/>
        </p:nvSpPr>
        <p:spPr>
          <a:xfrm>
            <a:off x="6109595" y="1028197"/>
            <a:ext cx="2226892" cy="769441"/>
          </a:xfrm>
          <a:prstGeom prst="rect">
            <a:avLst/>
          </a:prstGeom>
          <a:solidFill>
            <a:srgbClr val="FFF4E7"/>
          </a:solidFill>
          <a:ln>
            <a:solidFill>
              <a:srgbClr val="1E37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two o’clock.</a:t>
            </a:r>
          </a:p>
        </p:txBody>
      </p:sp>
      <p:pic>
        <p:nvPicPr>
          <p:cNvPr id="35" name="Picture 34" descr="A close up of a clock&#10;&#10;Description automatically generated">
            <a:extLst>
              <a:ext uri="{FF2B5EF4-FFF2-40B4-BE49-F238E27FC236}">
                <a16:creationId xmlns:a16="http://schemas.microsoft.com/office/drawing/2014/main" id="{1CC339AD-FDE7-764F-A6D9-FF46DEA6B4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8265" y="548053"/>
            <a:ext cx="1436832" cy="1375128"/>
          </a:xfrm>
          <a:prstGeom prst="rect">
            <a:avLst/>
          </a:prstGeom>
        </p:spPr>
      </p:pic>
      <p:sp>
        <p:nvSpPr>
          <p:cNvPr id="46" name="Speech Bubble: Rectangle with Corners Rounded 8">
            <a:extLst>
              <a:ext uri="{FF2B5EF4-FFF2-40B4-BE49-F238E27FC236}">
                <a16:creationId xmlns:a16="http://schemas.microsoft.com/office/drawing/2014/main" id="{DA79FC0C-4555-7B4B-BFA3-FD038F249739}"/>
              </a:ext>
            </a:extLst>
          </p:cNvPr>
          <p:cNvSpPr/>
          <p:nvPr/>
        </p:nvSpPr>
        <p:spPr>
          <a:xfrm>
            <a:off x="341483" y="3952267"/>
            <a:ext cx="2749893" cy="1640296"/>
          </a:xfrm>
          <a:prstGeom prst="wedgeRoundRectCallout">
            <a:avLst>
              <a:gd name="adj1" fmla="val 47852"/>
              <a:gd name="adj2" fmla="val 63532"/>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for 24-hour clock, just replace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with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Uhr</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F2FE03F-A421-4709-9891-2FF9729D300A}"/>
              </a:ext>
            </a:extLst>
          </p:cNvPr>
          <p:cNvSpPr txBox="1"/>
          <p:nvPr/>
        </p:nvSpPr>
        <p:spPr>
          <a:xfrm>
            <a:off x="241927" y="2048811"/>
            <a:ext cx="106782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12-hour clock, use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(after)to mean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224E804E-96C4-4911-A8FE-90A7DEC6797C}"/>
              </a:ext>
            </a:extLst>
          </p:cNvPr>
          <p:cNvSpPr txBox="1"/>
          <p:nvPr/>
        </p:nvSpPr>
        <p:spPr>
          <a:xfrm>
            <a:off x="241927" y="2769707"/>
            <a:ext cx="72212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(before)to mean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5A8D141F-9112-4669-B238-184FF991212E}"/>
              </a:ext>
            </a:extLst>
          </p:cNvPr>
          <p:cNvSpPr txBox="1"/>
          <p:nvPr/>
        </p:nvSpPr>
        <p:spPr>
          <a:xfrm>
            <a:off x="7463171" y="1923181"/>
            <a:ext cx="4004223" cy="769441"/>
          </a:xfrm>
          <a:prstGeom prst="rect">
            <a:avLst/>
          </a:prstGeom>
          <a:solidFill>
            <a:srgbClr val="FFF4E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five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two.</a:t>
            </a:r>
          </a:p>
        </p:txBody>
      </p:sp>
      <p:sp>
        <p:nvSpPr>
          <p:cNvPr id="22" name="TextBox 21">
            <a:extLst>
              <a:ext uri="{FF2B5EF4-FFF2-40B4-BE49-F238E27FC236}">
                <a16:creationId xmlns:a16="http://schemas.microsoft.com/office/drawing/2014/main" id="{490AFBDA-636A-41AC-BA49-02EA3426008F}"/>
              </a:ext>
            </a:extLst>
          </p:cNvPr>
          <p:cNvSpPr txBox="1"/>
          <p:nvPr/>
        </p:nvSpPr>
        <p:spPr>
          <a:xfrm>
            <a:off x="7463170" y="2796876"/>
            <a:ext cx="4004223" cy="769441"/>
          </a:xfrm>
          <a:prstGeom prst="rect">
            <a:avLst/>
          </a:prstGeom>
          <a:solidFill>
            <a:srgbClr val="FFF4E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five </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two.</a:t>
            </a:r>
          </a:p>
        </p:txBody>
      </p:sp>
      <p:sp>
        <p:nvSpPr>
          <p:cNvPr id="14" name="Speech Bubble: Rectangle with Corners Rounded 8">
            <a:extLst>
              <a:ext uri="{FF2B5EF4-FFF2-40B4-BE49-F238E27FC236}">
                <a16:creationId xmlns:a16="http://schemas.microsoft.com/office/drawing/2014/main" id="{086C1C09-F45B-4141-9573-C7AAF8476DCB}"/>
              </a:ext>
            </a:extLst>
          </p:cNvPr>
          <p:cNvSpPr/>
          <p:nvPr/>
        </p:nvSpPr>
        <p:spPr>
          <a:xfrm>
            <a:off x="9200180" y="3564763"/>
            <a:ext cx="2749893" cy="1201232"/>
          </a:xfrm>
          <a:prstGeom prst="wedgeRoundRectCallout">
            <a:avLst>
              <a:gd name="adj1" fmla="val -14836"/>
              <a:gd name="adj2" fmla="val -79708"/>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With</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noProof="0" dirty="0" err="1">
                <a:ln>
                  <a:noFill/>
                </a:ln>
                <a:solidFill>
                  <a:prstClr val="white"/>
                </a:solidFill>
                <a:effectLst/>
                <a:uLnTx/>
                <a:uFillTx/>
                <a:latin typeface="Century Gothic" panose="020F0302020204030204"/>
                <a:ea typeface="+mn-ea"/>
                <a:cs typeface="+mn-cs"/>
              </a:rPr>
              <a:t>nach</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and </a:t>
            </a:r>
            <a:r>
              <a:rPr kumimoji="0" lang="en-GB" sz="2400" b="1" i="0" u="none" strike="noStrike" kern="1200" cap="none" spc="0" normalizeH="0" noProof="0" dirty="0" err="1">
                <a:ln>
                  <a:noFill/>
                </a:ln>
                <a:solidFill>
                  <a:prstClr val="white"/>
                </a:solidFill>
                <a:effectLst/>
                <a:uLnTx/>
                <a:uFillTx/>
                <a:latin typeface="Century Gothic" panose="020F0302020204030204"/>
                <a:ea typeface="+mn-ea"/>
                <a:cs typeface="+mn-cs"/>
              </a:rPr>
              <a:t>vor</a:t>
            </a:r>
            <a:r>
              <a:rPr kumimoji="0" lang="en-GB" sz="24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you don’t need </a:t>
            </a:r>
            <a:r>
              <a:rPr kumimoji="0" lang="en-GB" sz="2400" b="1" i="0" u="none" strike="noStrike" kern="1200" cap="none" spc="0" normalizeH="0" noProof="0" dirty="0" err="1">
                <a:ln>
                  <a:noFill/>
                </a:ln>
                <a:solidFill>
                  <a:prstClr val="white"/>
                </a:solidFill>
                <a:effectLst/>
                <a:uLnTx/>
                <a:uFillTx/>
                <a:latin typeface="Century Gothic" panose="020F0302020204030204"/>
                <a:ea typeface="+mn-ea"/>
                <a:cs typeface="+mn-cs"/>
              </a:rPr>
              <a:t>Uhr</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BB071528-7FED-4232-B49A-183960DD8719}"/>
              </a:ext>
            </a:extLst>
          </p:cNvPr>
          <p:cNvSpPr txBox="1"/>
          <p:nvPr/>
        </p:nvSpPr>
        <p:spPr>
          <a:xfrm>
            <a:off x="4596270" y="3949427"/>
            <a:ext cx="4124144" cy="769441"/>
          </a:xfrm>
          <a:prstGeom prst="rect">
            <a:avLst/>
          </a:prstGeom>
          <a:solidFill>
            <a:srgbClr val="FFF4E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Uhr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fünf</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two o five.</a:t>
            </a:r>
          </a:p>
        </p:txBody>
      </p:sp>
      <p:sp>
        <p:nvSpPr>
          <p:cNvPr id="16" name="TextBox 15">
            <a:extLst>
              <a:ext uri="{FF2B5EF4-FFF2-40B4-BE49-F238E27FC236}">
                <a16:creationId xmlns:a16="http://schemas.microsoft.com/office/drawing/2014/main" id="{499F7916-34EA-4F73-AEB3-C63F1B8006A0}"/>
              </a:ext>
            </a:extLst>
          </p:cNvPr>
          <p:cNvSpPr txBox="1"/>
          <p:nvPr/>
        </p:nvSpPr>
        <p:spPr>
          <a:xfrm>
            <a:off x="4596269" y="4823122"/>
            <a:ext cx="4124145" cy="769441"/>
          </a:xfrm>
          <a:prstGeom prst="rect">
            <a:avLst/>
          </a:prstGeom>
          <a:solidFill>
            <a:srgbClr val="FFF4E7"/>
          </a:solidFill>
          <a:ln>
            <a:solidFill>
              <a:srgbClr val="1E376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fünfund</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fünzig</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one fifty-five.</a:t>
            </a:r>
          </a:p>
        </p:txBody>
      </p:sp>
      <p:sp>
        <p:nvSpPr>
          <p:cNvPr id="2" name="Rectangle: Rounded Corners 1">
            <a:extLst>
              <a:ext uri="{FF2B5EF4-FFF2-40B4-BE49-F238E27FC236}">
                <a16:creationId xmlns:a16="http://schemas.microsoft.com/office/drawing/2014/main" id="{EB694287-130B-4AFB-9D1E-B8A919B2841F}"/>
              </a:ext>
            </a:extLst>
          </p:cNvPr>
          <p:cNvSpPr/>
          <p:nvPr/>
        </p:nvSpPr>
        <p:spPr>
          <a:xfrm>
            <a:off x="3206740" y="4099660"/>
            <a:ext cx="1274164" cy="4366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ln>
                  <a:solidFill>
                    <a:sysClr val="windowText" lastClr="000000"/>
                  </a:solidFill>
                </a:ln>
                <a:solidFill>
                  <a:srgbClr val="FF0000"/>
                </a:solidFill>
                <a:latin typeface="Copperplate Gothic Bold" panose="020E0705020206020404" pitchFamily="34" charset="0"/>
              </a:rPr>
              <a:t>2:05</a:t>
            </a:r>
          </a:p>
        </p:txBody>
      </p:sp>
      <p:sp>
        <p:nvSpPr>
          <p:cNvPr id="23" name="Rectangle: Rounded Corners 22">
            <a:extLst>
              <a:ext uri="{FF2B5EF4-FFF2-40B4-BE49-F238E27FC236}">
                <a16:creationId xmlns:a16="http://schemas.microsoft.com/office/drawing/2014/main" id="{F1810A39-4A83-43A0-83A4-14770214E2B5}"/>
              </a:ext>
            </a:extLst>
          </p:cNvPr>
          <p:cNvSpPr/>
          <p:nvPr/>
        </p:nvSpPr>
        <p:spPr>
          <a:xfrm>
            <a:off x="3206740" y="4944009"/>
            <a:ext cx="1274164" cy="4366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ln>
                  <a:solidFill>
                    <a:sysClr val="windowText" lastClr="000000"/>
                  </a:solidFill>
                </a:ln>
                <a:solidFill>
                  <a:srgbClr val="FF0000"/>
                </a:solidFill>
                <a:latin typeface="Copperplate Gothic Bold" panose="020E0705020206020404" pitchFamily="34" charset="0"/>
              </a:rPr>
              <a:t>1:55</a:t>
            </a:r>
          </a:p>
        </p:txBody>
      </p:sp>
      <p:grpSp>
        <p:nvGrpSpPr>
          <p:cNvPr id="9" name="Group 8">
            <a:extLst>
              <a:ext uri="{FF2B5EF4-FFF2-40B4-BE49-F238E27FC236}">
                <a16:creationId xmlns:a16="http://schemas.microsoft.com/office/drawing/2014/main" id="{B693C127-E176-4F84-85C2-596AE569A189}"/>
              </a:ext>
            </a:extLst>
          </p:cNvPr>
          <p:cNvGrpSpPr/>
          <p:nvPr/>
        </p:nvGrpSpPr>
        <p:grpSpPr>
          <a:xfrm>
            <a:off x="10751423" y="1654462"/>
            <a:ext cx="1017572" cy="1017572"/>
            <a:chOff x="10751423" y="1654462"/>
            <a:chExt cx="1017572" cy="1017572"/>
          </a:xfrm>
        </p:grpSpPr>
        <p:pic>
          <p:nvPicPr>
            <p:cNvPr id="24" name="Picture 23">
              <a:extLst>
                <a:ext uri="{FF2B5EF4-FFF2-40B4-BE49-F238E27FC236}">
                  <a16:creationId xmlns:a16="http://schemas.microsoft.com/office/drawing/2014/main" id="{683C08FB-AA4B-4D6A-92F1-C935D57B06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1423" y="1654462"/>
              <a:ext cx="1017572" cy="1017572"/>
            </a:xfrm>
            <a:prstGeom prst="rect">
              <a:avLst/>
            </a:prstGeom>
          </p:spPr>
        </p:pic>
        <p:sp>
          <p:nvSpPr>
            <p:cNvPr id="5" name="Arrow: Right 4">
              <a:extLst>
                <a:ext uri="{FF2B5EF4-FFF2-40B4-BE49-F238E27FC236}">
                  <a16:creationId xmlns:a16="http://schemas.microsoft.com/office/drawing/2014/main" id="{DFA2C089-B27C-49EB-8237-3E5E82D2B265}"/>
                </a:ext>
              </a:extLst>
            </p:cNvPr>
            <p:cNvSpPr/>
            <p:nvPr/>
          </p:nvSpPr>
          <p:spPr>
            <a:xfrm rot="17870028">
              <a:off x="11147479" y="1963066"/>
              <a:ext cx="380615" cy="9061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Right 24">
              <a:extLst>
                <a:ext uri="{FF2B5EF4-FFF2-40B4-BE49-F238E27FC236}">
                  <a16:creationId xmlns:a16="http://schemas.microsoft.com/office/drawing/2014/main" id="{13E35C7C-BE0F-4D28-B3C7-1E6327A321C5}"/>
                </a:ext>
              </a:extLst>
            </p:cNvPr>
            <p:cNvSpPr/>
            <p:nvPr/>
          </p:nvSpPr>
          <p:spPr>
            <a:xfrm rot="19862464">
              <a:off x="11225804" y="2064071"/>
              <a:ext cx="272982" cy="84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50B162E9-FF25-4C4C-A525-4DB8937B7AF0}"/>
              </a:ext>
            </a:extLst>
          </p:cNvPr>
          <p:cNvGrpSpPr/>
          <p:nvPr/>
        </p:nvGrpSpPr>
        <p:grpSpPr>
          <a:xfrm>
            <a:off x="10766163" y="2672034"/>
            <a:ext cx="1017572" cy="1017572"/>
            <a:chOff x="10766163" y="2672034"/>
            <a:chExt cx="1017572" cy="1017572"/>
          </a:xfrm>
        </p:grpSpPr>
        <p:pic>
          <p:nvPicPr>
            <p:cNvPr id="26" name="Picture 25">
              <a:extLst>
                <a:ext uri="{FF2B5EF4-FFF2-40B4-BE49-F238E27FC236}">
                  <a16:creationId xmlns:a16="http://schemas.microsoft.com/office/drawing/2014/main" id="{A781FB96-5407-41D8-9579-1C3E5E995C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6163" y="2672034"/>
              <a:ext cx="1017572" cy="1017572"/>
            </a:xfrm>
            <a:prstGeom prst="rect">
              <a:avLst/>
            </a:prstGeom>
          </p:spPr>
        </p:pic>
        <p:sp>
          <p:nvSpPr>
            <p:cNvPr id="27" name="Arrow: Right 26">
              <a:extLst>
                <a:ext uri="{FF2B5EF4-FFF2-40B4-BE49-F238E27FC236}">
                  <a16:creationId xmlns:a16="http://schemas.microsoft.com/office/drawing/2014/main" id="{F35CE2A5-5CB0-466A-B4EA-E3F18E01F30E}"/>
                </a:ext>
              </a:extLst>
            </p:cNvPr>
            <p:cNvSpPr/>
            <p:nvPr/>
          </p:nvSpPr>
          <p:spPr>
            <a:xfrm rot="14072939">
              <a:off x="11018825" y="3015863"/>
              <a:ext cx="380615" cy="9061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FD5D6C2C-C3B0-49F6-ADAF-28079C26F67E}"/>
                </a:ext>
              </a:extLst>
            </p:cNvPr>
            <p:cNvSpPr/>
            <p:nvPr/>
          </p:nvSpPr>
          <p:spPr>
            <a:xfrm rot="19299433">
              <a:off x="11271746" y="3070680"/>
              <a:ext cx="272982" cy="84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Rounded Corners 9">
            <a:extLst>
              <a:ext uri="{FF2B5EF4-FFF2-40B4-BE49-F238E27FC236}">
                <a16:creationId xmlns:a16="http://schemas.microsoft.com/office/drawing/2014/main" id="{1F512BD0-2C85-477A-88FF-07FC1DFCA134}"/>
              </a:ext>
            </a:extLst>
          </p:cNvPr>
          <p:cNvSpPr/>
          <p:nvPr/>
        </p:nvSpPr>
        <p:spPr>
          <a:xfrm>
            <a:off x="3611105" y="3949427"/>
            <a:ext cx="316318" cy="721486"/>
          </a:xfrm>
          <a:prstGeom prst="round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7BAE08BF-A90D-4B4B-AFFB-6EC13C480584}"/>
              </a:ext>
            </a:extLst>
          </p:cNvPr>
          <p:cNvSpPr/>
          <p:nvPr/>
        </p:nvSpPr>
        <p:spPr>
          <a:xfrm>
            <a:off x="6109596" y="3949427"/>
            <a:ext cx="585672" cy="461665"/>
          </a:xfrm>
          <a:prstGeom prst="round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964E1886-096E-431B-A5AA-2079351CCA4C}"/>
              </a:ext>
            </a:extLst>
          </p:cNvPr>
          <p:cNvSpPr/>
          <p:nvPr/>
        </p:nvSpPr>
        <p:spPr>
          <a:xfrm>
            <a:off x="5885141" y="4823122"/>
            <a:ext cx="585672" cy="461665"/>
          </a:xfrm>
          <a:prstGeom prst="round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241BD6D3-8234-4A44-9ACC-20DD503DE532}"/>
              </a:ext>
            </a:extLst>
          </p:cNvPr>
          <p:cNvSpPr/>
          <p:nvPr/>
        </p:nvSpPr>
        <p:spPr>
          <a:xfrm>
            <a:off x="3608566" y="4827152"/>
            <a:ext cx="316318" cy="721486"/>
          </a:xfrm>
          <a:prstGeom prst="round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754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2" grpId="0" animBg="1"/>
      <p:bldP spid="46" grpId="0" animBg="1"/>
      <p:bldP spid="19" grpId="0"/>
      <p:bldP spid="20" grpId="0"/>
      <p:bldP spid="21" grpId="0" animBg="1"/>
      <p:bldP spid="22" grpId="0" animBg="1"/>
      <p:bldP spid="14" grpId="0" animBg="1"/>
      <p:bldP spid="15" grpId="0" animBg="1"/>
      <p:bldP spid="16" grpId="0" animBg="1"/>
      <p:bldP spid="2" grpId="0" animBg="1"/>
      <p:bldP spid="23" grpId="0" animBg="1"/>
      <p:bldP spid="10" grpId="0" animBg="1"/>
      <p:bldP spid="29" grpId="0" animBg="1"/>
      <p:bldP spid="30" grpId="0" animBg="1"/>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35592" cy="869950"/>
          </a:xfrm>
          <a:prstGeom prst="rect">
            <a:avLst/>
          </a:prstGeom>
        </p:spPr>
      </p:pic>
      <p:sp>
        <p:nvSpPr>
          <p:cNvPr id="4" name="Title 3"/>
          <p:cNvSpPr>
            <a:spLocks noGrp="1"/>
          </p:cNvSpPr>
          <p:nvPr>
            <p:ph type="title"/>
          </p:nvPr>
        </p:nvSpPr>
        <p:spPr>
          <a:xfrm>
            <a:off x="0" y="294041"/>
            <a:ext cx="5377912" cy="707849"/>
          </a:xfrm>
        </p:spPr>
        <p:txBody>
          <a:bodyPr>
            <a:normAutofit fontScale="90000"/>
          </a:bodyPr>
          <a:lstStyle/>
          <a:p>
            <a:r>
              <a:rPr lang="en-GB" sz="3600" b="1" dirty="0">
                <a:solidFill>
                  <a:schemeClr val="bg1"/>
                </a:solidFill>
              </a:rPr>
              <a:t>Was </a:t>
            </a:r>
            <a:r>
              <a:rPr lang="en-GB" sz="3600" b="1" dirty="0" err="1">
                <a:solidFill>
                  <a:schemeClr val="bg1"/>
                </a:solidFill>
              </a:rPr>
              <a:t>sagt</a:t>
            </a:r>
            <a:r>
              <a:rPr lang="en-GB" sz="3600" b="1" dirty="0">
                <a:solidFill>
                  <a:schemeClr val="bg1"/>
                </a:solidFill>
              </a:rPr>
              <a:t> der </a:t>
            </a:r>
            <a:r>
              <a:rPr lang="en-GB" sz="3600" b="1" dirty="0" err="1">
                <a:solidFill>
                  <a:schemeClr val="bg1"/>
                </a:solidFill>
              </a:rPr>
              <a:t>Reiseführer</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417039" y="247046"/>
            <a:ext cx="1542160" cy="4202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12">
            <a:extLst>
              <a:ext uri="{FF2B5EF4-FFF2-40B4-BE49-F238E27FC236}">
                <a16:creationId xmlns:a16="http://schemas.microsoft.com/office/drawing/2014/main" id="{451C8961-F475-4A0B-AD4E-310B41A3DE82}"/>
              </a:ext>
            </a:extLst>
          </p:cNvPr>
          <p:cNvGraphicFramePr>
            <a:graphicFrameLocks noGrp="1"/>
          </p:cNvGraphicFramePr>
          <p:nvPr>
            <p:extLst>
              <p:ext uri="{D42A27DB-BD31-4B8C-83A1-F6EECF244321}">
                <p14:modId xmlns:p14="http://schemas.microsoft.com/office/powerpoint/2010/main" val="2147840749"/>
              </p:ext>
            </p:extLst>
          </p:nvPr>
        </p:nvGraphicFramePr>
        <p:xfrm>
          <a:off x="174758" y="2238187"/>
          <a:ext cx="11840380" cy="1525780"/>
        </p:xfrm>
        <a:graphic>
          <a:graphicData uri="http://schemas.openxmlformats.org/drawingml/2006/table">
            <a:tbl>
              <a:tblPr firstRow="1" bandRow="1">
                <a:tableStyleId>{ED083AE6-46FA-4A59-8FB0-9F97EB10719F}</a:tableStyleId>
              </a:tblPr>
              <a:tblGrid>
                <a:gridCol w="1505908">
                  <a:extLst>
                    <a:ext uri="{9D8B030D-6E8A-4147-A177-3AD203B41FA5}">
                      <a16:colId xmlns:a16="http://schemas.microsoft.com/office/drawing/2014/main" val="2799816989"/>
                    </a:ext>
                  </a:extLst>
                </a:gridCol>
                <a:gridCol w="2400568">
                  <a:extLst>
                    <a:ext uri="{9D8B030D-6E8A-4147-A177-3AD203B41FA5}">
                      <a16:colId xmlns:a16="http://schemas.microsoft.com/office/drawing/2014/main" val="806836451"/>
                    </a:ext>
                  </a:extLst>
                </a:gridCol>
                <a:gridCol w="2153036">
                  <a:extLst>
                    <a:ext uri="{9D8B030D-6E8A-4147-A177-3AD203B41FA5}">
                      <a16:colId xmlns:a16="http://schemas.microsoft.com/office/drawing/2014/main" val="29491162"/>
                    </a:ext>
                  </a:extLst>
                </a:gridCol>
                <a:gridCol w="2169763">
                  <a:extLst>
                    <a:ext uri="{9D8B030D-6E8A-4147-A177-3AD203B41FA5}">
                      <a16:colId xmlns:a16="http://schemas.microsoft.com/office/drawing/2014/main" val="489460858"/>
                    </a:ext>
                  </a:extLst>
                </a:gridCol>
                <a:gridCol w="3611105">
                  <a:extLst>
                    <a:ext uri="{9D8B030D-6E8A-4147-A177-3AD203B41FA5}">
                      <a16:colId xmlns:a16="http://schemas.microsoft.com/office/drawing/2014/main" val="3616791398"/>
                    </a:ext>
                  </a:extLst>
                </a:gridCol>
              </a:tblGrid>
              <a:tr h="788517">
                <a:tc>
                  <a:txBody>
                    <a:bodyPr/>
                    <a:lstStyle/>
                    <a:p>
                      <a:r>
                        <a:rPr lang="en-GB" sz="2400" dirty="0" err="1">
                          <a:solidFill>
                            <a:schemeClr val="accent5">
                              <a:lumMod val="50000"/>
                            </a:schemeClr>
                          </a:solidFill>
                        </a:rPr>
                        <a:t>Wann</a:t>
                      </a:r>
                      <a:r>
                        <a:rPr lang="en-GB" sz="2400" dirty="0">
                          <a:solidFill>
                            <a:schemeClr val="accent5">
                              <a:lumMod val="50000"/>
                            </a:schemeClr>
                          </a:solidFill>
                        </a:rPr>
                        <a:t>?</a:t>
                      </a:r>
                    </a:p>
                  </a:txBody>
                  <a:tcPr anchor="ctr"/>
                </a:tc>
                <a:tc>
                  <a:txBody>
                    <a:bodyPr/>
                    <a:lstStyle/>
                    <a:p>
                      <a:pPr algn="ctr"/>
                      <a:r>
                        <a:rPr lang="en-GB" sz="2400" dirty="0">
                          <a:solidFill>
                            <a:schemeClr val="accent5">
                              <a:lumMod val="50000"/>
                            </a:schemeClr>
                          </a:solidFill>
                        </a:rPr>
                        <a:t>before midday</a:t>
                      </a:r>
                    </a:p>
                  </a:txBody>
                  <a:tcPr anchor="ctr"/>
                </a:tc>
                <a:tc>
                  <a:txBody>
                    <a:bodyPr/>
                    <a:lstStyle/>
                    <a:p>
                      <a:pPr algn="ctr"/>
                      <a:r>
                        <a:rPr lang="en-GB" sz="2400" dirty="0">
                          <a:solidFill>
                            <a:schemeClr val="accent5">
                              <a:lumMod val="50000"/>
                            </a:schemeClr>
                          </a:solidFill>
                        </a:rPr>
                        <a:t>midday – 6p.m.</a:t>
                      </a:r>
                    </a:p>
                  </a:txBody>
                  <a:tcPr anchor="ctr"/>
                </a:tc>
                <a:tc>
                  <a:txBody>
                    <a:bodyPr/>
                    <a:lstStyle/>
                    <a:p>
                      <a:pPr algn="ctr"/>
                      <a:r>
                        <a:rPr lang="en-GB" sz="2400" dirty="0">
                          <a:solidFill>
                            <a:schemeClr val="accent5">
                              <a:lumMod val="50000"/>
                            </a:schemeClr>
                          </a:solidFill>
                        </a:rPr>
                        <a:t>6p.m. - bedtime</a:t>
                      </a:r>
                    </a:p>
                  </a:txBody>
                  <a:tcPr anchor="ctr"/>
                </a:tc>
                <a:tc>
                  <a:txBody>
                    <a:bodyPr/>
                    <a:lstStyle/>
                    <a:p>
                      <a:pPr algn="ctr"/>
                      <a:r>
                        <a:rPr lang="en-GB" sz="2000" dirty="0">
                          <a:solidFill>
                            <a:schemeClr val="accent5">
                              <a:lumMod val="50000"/>
                            </a:schemeClr>
                          </a:solidFill>
                        </a:rPr>
                        <a:t>wishing someone goodbye and a good sleep</a:t>
                      </a:r>
                    </a:p>
                  </a:txBody>
                  <a:tcPr anchor="ctr"/>
                </a:tc>
                <a:extLst>
                  <a:ext uri="{0D108BD9-81ED-4DB2-BD59-A6C34878D82A}">
                    <a16:rowId xmlns:a16="http://schemas.microsoft.com/office/drawing/2014/main" val="3712091179"/>
                  </a:ext>
                </a:extLst>
              </a:tr>
              <a:tr h="702820">
                <a:tc>
                  <a:txBody>
                    <a:bodyPr/>
                    <a:lstStyle/>
                    <a:p>
                      <a:r>
                        <a:rPr lang="en-GB" sz="2400" b="1" dirty="0">
                          <a:solidFill>
                            <a:schemeClr val="accent5">
                              <a:lumMod val="50000"/>
                            </a:schemeClr>
                          </a:solidFill>
                        </a:rPr>
                        <a:t>Wo? </a:t>
                      </a:r>
                    </a:p>
                  </a:txBody>
                  <a:tcPr anchor="ctr"/>
                </a:tc>
                <a:tc>
                  <a:txBody>
                    <a:bodyPr/>
                    <a:lstStyle/>
                    <a:p>
                      <a:pPr algn="ctr"/>
                      <a:endParaRPr lang="en-GB" sz="2400">
                        <a:solidFill>
                          <a:schemeClr val="accent5">
                            <a:lumMod val="50000"/>
                          </a:schemeClr>
                        </a:solidFill>
                      </a:endParaRPr>
                    </a:p>
                  </a:txBody>
                  <a:tcPr anchor="ctr"/>
                </a:tc>
                <a:tc>
                  <a:txBody>
                    <a:bodyPr/>
                    <a:lstStyle/>
                    <a:p>
                      <a:pPr algn="ctr"/>
                      <a:endParaRPr lang="en-GB" sz="240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extLst>
                  <a:ext uri="{0D108BD9-81ED-4DB2-BD59-A6C34878D82A}">
                    <a16:rowId xmlns:a16="http://schemas.microsoft.com/office/drawing/2014/main" val="776999951"/>
                  </a:ext>
                </a:extLst>
              </a:tr>
            </a:tbl>
          </a:graphicData>
        </a:graphic>
      </p:graphicFrame>
      <p:pic>
        <p:nvPicPr>
          <p:cNvPr id="33" name="Picture 32" descr="Shape, background pattern&#10;&#10;Description automatically generated">
            <a:extLst>
              <a:ext uri="{FF2B5EF4-FFF2-40B4-BE49-F238E27FC236}">
                <a16:creationId xmlns:a16="http://schemas.microsoft.com/office/drawing/2014/main" id="{132C36EB-541A-4CBB-95A4-4EE5DD987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556" y="3265739"/>
            <a:ext cx="574944" cy="344966"/>
          </a:xfrm>
          <a:prstGeom prst="rect">
            <a:avLst/>
          </a:prstGeom>
          <a:ln>
            <a:solidFill>
              <a:schemeClr val="tx1"/>
            </a:solidFill>
          </a:ln>
        </p:spPr>
      </p:pic>
      <p:sp>
        <p:nvSpPr>
          <p:cNvPr id="37" name="TextBox 36">
            <a:extLst>
              <a:ext uri="{FF2B5EF4-FFF2-40B4-BE49-F238E27FC236}">
                <a16:creationId xmlns:a16="http://schemas.microsoft.com/office/drawing/2014/main" id="{CF80FA88-E548-42F0-ADBC-8E3B22CF9E83}"/>
              </a:ext>
            </a:extLst>
          </p:cNvPr>
          <p:cNvSpPr txBox="1"/>
          <p:nvPr/>
        </p:nvSpPr>
        <p:spPr>
          <a:xfrm>
            <a:off x="1612934" y="3180083"/>
            <a:ext cx="2603715" cy="430887"/>
          </a:xfrm>
          <a:prstGeom prst="rect">
            <a:avLst/>
          </a:prstGeom>
          <a:noFill/>
        </p:spPr>
        <p:txBody>
          <a:bodyPr wrap="square" rtlCol="0">
            <a:spAutoFit/>
          </a:bodyPr>
          <a:lstStyle/>
          <a:p>
            <a:pPr algn="ctr"/>
            <a:r>
              <a:rPr lang="en-GB" sz="2200" dirty="0" err="1">
                <a:solidFill>
                  <a:schemeClr val="accent5">
                    <a:lumMod val="50000"/>
                  </a:schemeClr>
                </a:solidFill>
              </a:rPr>
              <a:t>Gute</a:t>
            </a:r>
            <a:r>
              <a:rPr lang="en-GB" sz="2200" b="1" dirty="0" err="1">
                <a:solidFill>
                  <a:schemeClr val="accent5">
                    <a:lumMod val="50000"/>
                  </a:schemeClr>
                </a:solidFill>
              </a:rPr>
              <a:t>n</a:t>
            </a:r>
            <a:r>
              <a:rPr lang="en-GB" sz="2200" dirty="0">
                <a:solidFill>
                  <a:schemeClr val="accent5">
                    <a:lumMod val="50000"/>
                  </a:schemeClr>
                </a:solidFill>
              </a:rPr>
              <a:t> Morgen!</a:t>
            </a:r>
          </a:p>
        </p:txBody>
      </p:sp>
      <p:sp>
        <p:nvSpPr>
          <p:cNvPr id="38" name="Rectangle 37">
            <a:extLst>
              <a:ext uri="{FF2B5EF4-FFF2-40B4-BE49-F238E27FC236}">
                <a16:creationId xmlns:a16="http://schemas.microsoft.com/office/drawing/2014/main" id="{775C1C64-A328-45A8-AA0B-7BCF9345A21B}"/>
              </a:ext>
            </a:extLst>
          </p:cNvPr>
          <p:cNvSpPr/>
          <p:nvPr/>
        </p:nvSpPr>
        <p:spPr>
          <a:xfrm>
            <a:off x="283890" y="3872394"/>
            <a:ext cx="11258677" cy="461665"/>
          </a:xfrm>
          <a:prstGeom prst="rect">
            <a:avLst/>
          </a:prstGeom>
        </p:spPr>
        <p:txBody>
          <a:bodyPr wrap="square">
            <a:spAutoFit/>
          </a:bodyPr>
          <a:lstStyle/>
          <a:p>
            <a:r>
              <a:rPr lang="en-GB" sz="2400" dirty="0">
                <a:solidFill>
                  <a:schemeClr val="accent5">
                    <a:lumMod val="50000"/>
                  </a:schemeClr>
                </a:solidFill>
              </a:rPr>
              <a:t>Why ‘</a:t>
            </a:r>
            <a:r>
              <a:rPr lang="en-GB" sz="2400" dirty="0" err="1">
                <a:solidFill>
                  <a:schemeClr val="accent5">
                    <a:lumMod val="50000"/>
                  </a:schemeClr>
                </a:solidFill>
              </a:rPr>
              <a:t>gute</a:t>
            </a:r>
            <a:r>
              <a:rPr lang="en-GB" sz="2400" b="1" dirty="0" err="1">
                <a:solidFill>
                  <a:schemeClr val="accent5">
                    <a:lumMod val="50000"/>
                  </a:schemeClr>
                </a:solidFill>
              </a:rPr>
              <a:t>n</a:t>
            </a:r>
            <a:r>
              <a:rPr lang="en-GB" sz="2400" dirty="0">
                <a:solidFill>
                  <a:schemeClr val="accent5">
                    <a:lumMod val="50000"/>
                  </a:schemeClr>
                </a:solidFill>
              </a:rPr>
              <a:t>’? The idea is that it’s short for a whole sentence:</a:t>
            </a:r>
          </a:p>
        </p:txBody>
      </p:sp>
      <p:sp>
        <p:nvSpPr>
          <p:cNvPr id="42" name="TextBox 41">
            <a:extLst>
              <a:ext uri="{FF2B5EF4-FFF2-40B4-BE49-F238E27FC236}">
                <a16:creationId xmlns:a16="http://schemas.microsoft.com/office/drawing/2014/main" id="{D74BE2AE-88F6-4FD3-97B8-0BF982EA7721}"/>
              </a:ext>
            </a:extLst>
          </p:cNvPr>
          <p:cNvSpPr txBox="1"/>
          <p:nvPr/>
        </p:nvSpPr>
        <p:spPr>
          <a:xfrm>
            <a:off x="4069987" y="3196011"/>
            <a:ext cx="2208508" cy="430887"/>
          </a:xfrm>
          <a:prstGeom prst="rect">
            <a:avLst/>
          </a:prstGeom>
          <a:noFill/>
        </p:spPr>
        <p:txBody>
          <a:bodyPr wrap="square" rtlCol="0">
            <a:spAutoFit/>
          </a:bodyPr>
          <a:lstStyle/>
          <a:p>
            <a:pPr algn="ctr"/>
            <a:r>
              <a:rPr lang="en-GB" sz="2200" dirty="0" err="1">
                <a:solidFill>
                  <a:schemeClr val="accent5">
                    <a:lumMod val="50000"/>
                  </a:schemeClr>
                </a:solidFill>
              </a:rPr>
              <a:t>Gute</a:t>
            </a:r>
            <a:r>
              <a:rPr lang="en-GB" sz="2200" b="1" dirty="0" err="1">
                <a:solidFill>
                  <a:schemeClr val="accent5">
                    <a:lumMod val="50000"/>
                  </a:schemeClr>
                </a:solidFill>
              </a:rPr>
              <a:t>n</a:t>
            </a:r>
            <a:r>
              <a:rPr lang="en-GB" sz="2200" dirty="0">
                <a:solidFill>
                  <a:schemeClr val="accent5">
                    <a:lumMod val="50000"/>
                  </a:schemeClr>
                </a:solidFill>
              </a:rPr>
              <a:t> Tag!</a:t>
            </a:r>
          </a:p>
        </p:txBody>
      </p:sp>
      <p:sp>
        <p:nvSpPr>
          <p:cNvPr id="43" name="TextBox 42">
            <a:extLst>
              <a:ext uri="{FF2B5EF4-FFF2-40B4-BE49-F238E27FC236}">
                <a16:creationId xmlns:a16="http://schemas.microsoft.com/office/drawing/2014/main" id="{64BEE1BE-9C79-490D-8DA0-62BBD52BF5B0}"/>
              </a:ext>
            </a:extLst>
          </p:cNvPr>
          <p:cNvSpPr txBox="1"/>
          <p:nvPr/>
        </p:nvSpPr>
        <p:spPr>
          <a:xfrm>
            <a:off x="6278495" y="3198266"/>
            <a:ext cx="2208508" cy="430887"/>
          </a:xfrm>
          <a:prstGeom prst="rect">
            <a:avLst/>
          </a:prstGeom>
          <a:noFill/>
        </p:spPr>
        <p:txBody>
          <a:bodyPr wrap="square" rtlCol="0">
            <a:spAutoFit/>
          </a:bodyPr>
          <a:lstStyle/>
          <a:p>
            <a:pPr algn="ctr"/>
            <a:r>
              <a:rPr lang="en-GB" sz="2200" dirty="0" err="1">
                <a:solidFill>
                  <a:schemeClr val="accent5">
                    <a:lumMod val="50000"/>
                  </a:schemeClr>
                </a:solidFill>
              </a:rPr>
              <a:t>Gute</a:t>
            </a:r>
            <a:r>
              <a:rPr lang="en-GB" sz="2200" b="1" dirty="0" err="1">
                <a:solidFill>
                  <a:schemeClr val="accent5">
                    <a:lumMod val="50000"/>
                  </a:schemeClr>
                </a:solidFill>
              </a:rPr>
              <a:t>n</a:t>
            </a:r>
            <a:r>
              <a:rPr lang="en-GB" sz="2200" dirty="0">
                <a:solidFill>
                  <a:schemeClr val="accent5">
                    <a:lumMod val="50000"/>
                  </a:schemeClr>
                </a:solidFill>
              </a:rPr>
              <a:t> Abend!</a:t>
            </a:r>
          </a:p>
        </p:txBody>
      </p:sp>
      <p:sp>
        <p:nvSpPr>
          <p:cNvPr id="44" name="TextBox 43">
            <a:extLst>
              <a:ext uri="{FF2B5EF4-FFF2-40B4-BE49-F238E27FC236}">
                <a16:creationId xmlns:a16="http://schemas.microsoft.com/office/drawing/2014/main" id="{3627EBAB-B077-4BA7-B815-E77DE802563F}"/>
              </a:ext>
            </a:extLst>
          </p:cNvPr>
          <p:cNvSpPr txBox="1"/>
          <p:nvPr/>
        </p:nvSpPr>
        <p:spPr>
          <a:xfrm>
            <a:off x="9146816" y="3192193"/>
            <a:ext cx="2208508" cy="430887"/>
          </a:xfrm>
          <a:prstGeom prst="rect">
            <a:avLst/>
          </a:prstGeom>
          <a:noFill/>
        </p:spPr>
        <p:txBody>
          <a:bodyPr wrap="square" rtlCol="0">
            <a:spAutoFit/>
          </a:bodyPr>
          <a:lstStyle/>
          <a:p>
            <a:pPr algn="ctr"/>
            <a:r>
              <a:rPr lang="en-GB" sz="2200" dirty="0" err="1">
                <a:solidFill>
                  <a:schemeClr val="accent5">
                    <a:lumMod val="50000"/>
                  </a:schemeClr>
                </a:solidFill>
              </a:rPr>
              <a:t>Gute</a:t>
            </a:r>
            <a:r>
              <a:rPr lang="en-GB" sz="2200" dirty="0">
                <a:solidFill>
                  <a:schemeClr val="accent5">
                    <a:lumMod val="50000"/>
                  </a:schemeClr>
                </a:solidFill>
              </a:rPr>
              <a:t> Nacht!</a:t>
            </a:r>
          </a:p>
        </p:txBody>
      </p:sp>
      <p:sp>
        <p:nvSpPr>
          <p:cNvPr id="47" name="TextBox 46">
            <a:extLst>
              <a:ext uri="{FF2B5EF4-FFF2-40B4-BE49-F238E27FC236}">
                <a16:creationId xmlns:a16="http://schemas.microsoft.com/office/drawing/2014/main" id="{7004D92F-F6FE-4BB4-AF43-BB7347643BAA}"/>
              </a:ext>
            </a:extLst>
          </p:cNvPr>
          <p:cNvSpPr txBox="1"/>
          <p:nvPr/>
        </p:nvSpPr>
        <p:spPr>
          <a:xfrm>
            <a:off x="1660980" y="5135910"/>
            <a:ext cx="1619573" cy="461665"/>
          </a:xfrm>
          <a:prstGeom prst="rect">
            <a:avLst/>
          </a:prstGeom>
          <a:noFill/>
        </p:spPr>
        <p:txBody>
          <a:bodyPr wrap="square" rtlCol="0">
            <a:spAutoFit/>
          </a:bodyPr>
          <a:lstStyle/>
          <a:p>
            <a:pPr algn="ctr"/>
            <a:r>
              <a:rPr lang="en-GB" sz="2400" dirty="0">
                <a:solidFill>
                  <a:schemeClr val="accent5">
                    <a:lumMod val="50000"/>
                  </a:schemeClr>
                </a:solidFill>
              </a:rPr>
              <a:t>Ich</a:t>
            </a:r>
          </a:p>
        </p:txBody>
      </p:sp>
      <p:sp>
        <p:nvSpPr>
          <p:cNvPr id="49" name="TextBox 48">
            <a:extLst>
              <a:ext uri="{FF2B5EF4-FFF2-40B4-BE49-F238E27FC236}">
                <a16:creationId xmlns:a16="http://schemas.microsoft.com/office/drawing/2014/main" id="{A7079613-097B-40C2-91B1-81B2672BEB6A}"/>
              </a:ext>
            </a:extLst>
          </p:cNvPr>
          <p:cNvSpPr txBox="1"/>
          <p:nvPr/>
        </p:nvSpPr>
        <p:spPr>
          <a:xfrm>
            <a:off x="1557042" y="4735800"/>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50" name="TextBox 49">
            <a:extLst>
              <a:ext uri="{FF2B5EF4-FFF2-40B4-BE49-F238E27FC236}">
                <a16:creationId xmlns:a16="http://schemas.microsoft.com/office/drawing/2014/main" id="{4CA3EC0F-1AC9-48E6-941B-616142FC736B}"/>
              </a:ext>
            </a:extLst>
          </p:cNvPr>
          <p:cNvSpPr txBox="1"/>
          <p:nvPr/>
        </p:nvSpPr>
        <p:spPr>
          <a:xfrm>
            <a:off x="3510830" y="4735800"/>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51" name="TextBox 50">
            <a:extLst>
              <a:ext uri="{FF2B5EF4-FFF2-40B4-BE49-F238E27FC236}">
                <a16:creationId xmlns:a16="http://schemas.microsoft.com/office/drawing/2014/main" id="{876EB6BD-0EEC-4847-99E9-E8508FC1A731}"/>
              </a:ext>
            </a:extLst>
          </p:cNvPr>
          <p:cNvSpPr txBox="1"/>
          <p:nvPr/>
        </p:nvSpPr>
        <p:spPr>
          <a:xfrm>
            <a:off x="7707448" y="4398503"/>
            <a:ext cx="1851920" cy="707886"/>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DIRECT OBJECT</a:t>
            </a:r>
          </a:p>
        </p:txBody>
      </p:sp>
      <p:sp>
        <p:nvSpPr>
          <p:cNvPr id="52" name="TextBox 51">
            <a:extLst>
              <a:ext uri="{FF2B5EF4-FFF2-40B4-BE49-F238E27FC236}">
                <a16:creationId xmlns:a16="http://schemas.microsoft.com/office/drawing/2014/main" id="{79D5B36E-17C3-4291-87B9-6BB071C701F5}"/>
              </a:ext>
            </a:extLst>
          </p:cNvPr>
          <p:cNvSpPr txBox="1"/>
          <p:nvPr/>
        </p:nvSpPr>
        <p:spPr>
          <a:xfrm>
            <a:off x="3640300" y="5117393"/>
            <a:ext cx="1619573" cy="461665"/>
          </a:xfrm>
          <a:prstGeom prst="rect">
            <a:avLst/>
          </a:prstGeom>
          <a:noFill/>
        </p:spPr>
        <p:txBody>
          <a:bodyPr wrap="square" rtlCol="0">
            <a:spAutoFit/>
          </a:bodyPr>
          <a:lstStyle/>
          <a:p>
            <a:pPr algn="ctr"/>
            <a:r>
              <a:rPr lang="en-GB" sz="2400" dirty="0" err="1">
                <a:solidFill>
                  <a:schemeClr val="accent5">
                    <a:lumMod val="50000"/>
                  </a:schemeClr>
                </a:solidFill>
              </a:rPr>
              <a:t>wünsche</a:t>
            </a:r>
            <a:endParaRPr lang="en-GB" sz="2400" dirty="0">
              <a:solidFill>
                <a:schemeClr val="accent5">
                  <a:lumMod val="50000"/>
                </a:schemeClr>
              </a:solidFill>
            </a:endParaRPr>
          </a:p>
        </p:txBody>
      </p:sp>
      <p:sp>
        <p:nvSpPr>
          <p:cNvPr id="53" name="TextBox 52">
            <a:extLst>
              <a:ext uri="{FF2B5EF4-FFF2-40B4-BE49-F238E27FC236}">
                <a16:creationId xmlns:a16="http://schemas.microsoft.com/office/drawing/2014/main" id="{3F53839C-C1C9-4B71-91E6-8314C095B980}"/>
              </a:ext>
            </a:extLst>
          </p:cNvPr>
          <p:cNvSpPr txBox="1"/>
          <p:nvPr/>
        </p:nvSpPr>
        <p:spPr>
          <a:xfrm>
            <a:off x="5541692" y="5128397"/>
            <a:ext cx="1883937" cy="461665"/>
          </a:xfrm>
          <a:prstGeom prst="rect">
            <a:avLst/>
          </a:prstGeom>
          <a:noFill/>
        </p:spPr>
        <p:txBody>
          <a:bodyPr wrap="square" rtlCol="0">
            <a:spAutoFit/>
          </a:bodyPr>
          <a:lstStyle/>
          <a:p>
            <a:pPr algn="ctr"/>
            <a:r>
              <a:rPr lang="en-GB" sz="2400" dirty="0" err="1">
                <a:solidFill>
                  <a:schemeClr val="accent5">
                    <a:lumMod val="50000"/>
                  </a:schemeClr>
                </a:solidFill>
              </a:rPr>
              <a:t>dir</a:t>
            </a:r>
            <a:r>
              <a:rPr lang="en-GB" sz="2400" dirty="0">
                <a:solidFill>
                  <a:schemeClr val="accent5">
                    <a:lumMod val="50000"/>
                  </a:schemeClr>
                </a:solidFill>
              </a:rPr>
              <a:t> / </a:t>
            </a:r>
            <a:r>
              <a:rPr lang="en-GB" sz="2400" dirty="0" err="1">
                <a:solidFill>
                  <a:schemeClr val="accent5">
                    <a:lumMod val="50000"/>
                  </a:schemeClr>
                </a:solidFill>
              </a:rPr>
              <a:t>Ihnen</a:t>
            </a:r>
            <a:endParaRPr lang="en-GB" sz="2400" dirty="0">
              <a:solidFill>
                <a:schemeClr val="accent5">
                  <a:lumMod val="50000"/>
                </a:schemeClr>
              </a:solidFill>
            </a:endParaRPr>
          </a:p>
        </p:txBody>
      </p:sp>
      <p:sp>
        <p:nvSpPr>
          <p:cNvPr id="54" name="TextBox 53">
            <a:extLst>
              <a:ext uri="{FF2B5EF4-FFF2-40B4-BE49-F238E27FC236}">
                <a16:creationId xmlns:a16="http://schemas.microsoft.com/office/drawing/2014/main" id="{B2E98AC6-1EB2-4BEC-81C3-49516C34FF59}"/>
              </a:ext>
            </a:extLst>
          </p:cNvPr>
          <p:cNvSpPr txBox="1"/>
          <p:nvPr/>
        </p:nvSpPr>
        <p:spPr>
          <a:xfrm>
            <a:off x="7165807" y="5123035"/>
            <a:ext cx="3251232" cy="461665"/>
          </a:xfrm>
          <a:prstGeom prst="rect">
            <a:avLst/>
          </a:prstGeom>
          <a:noFill/>
        </p:spPr>
        <p:txBody>
          <a:bodyPr wrap="square" rtlCol="0">
            <a:spAutoFit/>
          </a:bodyPr>
          <a:lstStyle/>
          <a:p>
            <a:pPr algn="ctr"/>
            <a:r>
              <a:rPr lang="en-GB" sz="2400" dirty="0" err="1">
                <a:solidFill>
                  <a:schemeClr val="accent5">
                    <a:lumMod val="50000"/>
                  </a:schemeClr>
                </a:solidFill>
              </a:rPr>
              <a:t>einen</a:t>
            </a:r>
            <a:r>
              <a:rPr lang="en-GB" sz="2400" dirty="0">
                <a:solidFill>
                  <a:schemeClr val="accent5">
                    <a:lumMod val="50000"/>
                  </a:schemeClr>
                </a:solidFill>
              </a:rPr>
              <a:t> </a:t>
            </a:r>
            <a:r>
              <a:rPr lang="en-GB" sz="2400" b="1" dirty="0" err="1">
                <a:solidFill>
                  <a:schemeClr val="accent5">
                    <a:lumMod val="50000"/>
                  </a:schemeClr>
                </a:solidFill>
              </a:rPr>
              <a:t>guten</a:t>
            </a:r>
            <a:r>
              <a:rPr lang="en-GB" sz="2400" dirty="0">
                <a:solidFill>
                  <a:schemeClr val="accent5">
                    <a:lumMod val="50000"/>
                  </a:schemeClr>
                </a:solidFill>
              </a:rPr>
              <a:t> </a:t>
            </a:r>
            <a:r>
              <a:rPr lang="en-GB" sz="2400" b="1" dirty="0">
                <a:solidFill>
                  <a:schemeClr val="accent5">
                    <a:lumMod val="50000"/>
                  </a:schemeClr>
                </a:solidFill>
              </a:rPr>
              <a:t>Tag</a:t>
            </a:r>
            <a:r>
              <a:rPr lang="en-GB" sz="2400" dirty="0">
                <a:solidFill>
                  <a:schemeClr val="accent5">
                    <a:lumMod val="50000"/>
                  </a:schemeClr>
                </a:solidFill>
              </a:rPr>
              <a:t>.</a:t>
            </a:r>
          </a:p>
        </p:txBody>
      </p:sp>
      <p:sp>
        <p:nvSpPr>
          <p:cNvPr id="55" name="TextBox 54">
            <a:extLst>
              <a:ext uri="{FF2B5EF4-FFF2-40B4-BE49-F238E27FC236}">
                <a16:creationId xmlns:a16="http://schemas.microsoft.com/office/drawing/2014/main" id="{A48B4BEE-C02B-4C75-9CFE-390486A7143D}"/>
              </a:ext>
            </a:extLst>
          </p:cNvPr>
          <p:cNvSpPr txBox="1"/>
          <p:nvPr/>
        </p:nvSpPr>
        <p:spPr>
          <a:xfrm>
            <a:off x="5635592" y="4398503"/>
            <a:ext cx="1851920" cy="707886"/>
          </a:xfrm>
          <a:prstGeom prst="rect">
            <a:avLst/>
          </a:prstGeom>
          <a:solidFill>
            <a:srgbClr val="FFFF0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INDIRECT</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OBJECT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02F6E985-E92D-4383-A7FD-E50CF1A807FD}"/>
              </a:ext>
            </a:extLst>
          </p:cNvPr>
          <p:cNvSpPr txBox="1"/>
          <p:nvPr/>
        </p:nvSpPr>
        <p:spPr>
          <a:xfrm>
            <a:off x="1673215" y="5496774"/>
            <a:ext cx="1619573" cy="461665"/>
          </a:xfrm>
          <a:prstGeom prst="rect">
            <a:avLst/>
          </a:prstGeom>
          <a:noFill/>
        </p:spPr>
        <p:txBody>
          <a:bodyPr wrap="square" rtlCol="0">
            <a:spAutoFit/>
          </a:bodyPr>
          <a:lstStyle/>
          <a:p>
            <a:pPr algn="ctr"/>
            <a:r>
              <a:rPr lang="en-GB" sz="2400" i="1" dirty="0">
                <a:solidFill>
                  <a:schemeClr val="accent5">
                    <a:lumMod val="50000"/>
                  </a:schemeClr>
                </a:solidFill>
              </a:rPr>
              <a:t>I</a:t>
            </a:r>
          </a:p>
        </p:txBody>
      </p:sp>
      <p:sp>
        <p:nvSpPr>
          <p:cNvPr id="58" name="TextBox 57">
            <a:extLst>
              <a:ext uri="{FF2B5EF4-FFF2-40B4-BE49-F238E27FC236}">
                <a16:creationId xmlns:a16="http://schemas.microsoft.com/office/drawing/2014/main" id="{CB6413DA-EABD-429C-9C7C-C2421A696E40}"/>
              </a:ext>
            </a:extLst>
          </p:cNvPr>
          <p:cNvSpPr txBox="1"/>
          <p:nvPr/>
        </p:nvSpPr>
        <p:spPr>
          <a:xfrm>
            <a:off x="3640299" y="5512265"/>
            <a:ext cx="1619573" cy="461665"/>
          </a:xfrm>
          <a:prstGeom prst="rect">
            <a:avLst/>
          </a:prstGeom>
          <a:noFill/>
        </p:spPr>
        <p:txBody>
          <a:bodyPr wrap="square" rtlCol="0">
            <a:spAutoFit/>
          </a:bodyPr>
          <a:lstStyle/>
          <a:p>
            <a:pPr algn="ctr"/>
            <a:r>
              <a:rPr lang="en-GB" sz="2400" i="1" dirty="0">
                <a:solidFill>
                  <a:schemeClr val="accent5">
                    <a:lumMod val="50000"/>
                  </a:schemeClr>
                </a:solidFill>
              </a:rPr>
              <a:t>wish</a:t>
            </a:r>
          </a:p>
        </p:txBody>
      </p:sp>
      <p:sp>
        <p:nvSpPr>
          <p:cNvPr id="59" name="TextBox 58">
            <a:extLst>
              <a:ext uri="{FF2B5EF4-FFF2-40B4-BE49-F238E27FC236}">
                <a16:creationId xmlns:a16="http://schemas.microsoft.com/office/drawing/2014/main" id="{7508D7C2-2D6E-4546-8EB1-FB9B27F3A680}"/>
              </a:ext>
            </a:extLst>
          </p:cNvPr>
          <p:cNvSpPr txBox="1"/>
          <p:nvPr/>
        </p:nvSpPr>
        <p:spPr>
          <a:xfrm>
            <a:off x="5806056" y="5507403"/>
            <a:ext cx="1619573" cy="461665"/>
          </a:xfrm>
          <a:prstGeom prst="rect">
            <a:avLst/>
          </a:prstGeom>
          <a:noFill/>
        </p:spPr>
        <p:txBody>
          <a:bodyPr wrap="square" rtlCol="0">
            <a:spAutoFit/>
          </a:bodyPr>
          <a:lstStyle/>
          <a:p>
            <a:pPr algn="ctr"/>
            <a:r>
              <a:rPr lang="en-GB" sz="2400" i="1" dirty="0">
                <a:solidFill>
                  <a:schemeClr val="accent5">
                    <a:lumMod val="50000"/>
                  </a:schemeClr>
                </a:solidFill>
              </a:rPr>
              <a:t>(to) you</a:t>
            </a:r>
          </a:p>
        </p:txBody>
      </p:sp>
      <p:sp>
        <p:nvSpPr>
          <p:cNvPr id="60" name="TextBox 59">
            <a:extLst>
              <a:ext uri="{FF2B5EF4-FFF2-40B4-BE49-F238E27FC236}">
                <a16:creationId xmlns:a16="http://schemas.microsoft.com/office/drawing/2014/main" id="{C72E56C5-FF96-47DE-B87D-CF5147AF558C}"/>
              </a:ext>
            </a:extLst>
          </p:cNvPr>
          <p:cNvSpPr txBox="1"/>
          <p:nvPr/>
        </p:nvSpPr>
        <p:spPr>
          <a:xfrm>
            <a:off x="7823621" y="5520271"/>
            <a:ext cx="2142125" cy="461665"/>
          </a:xfrm>
          <a:prstGeom prst="rect">
            <a:avLst/>
          </a:prstGeom>
          <a:noFill/>
        </p:spPr>
        <p:txBody>
          <a:bodyPr wrap="square" rtlCol="0">
            <a:spAutoFit/>
          </a:bodyPr>
          <a:lstStyle/>
          <a:p>
            <a:pPr algn="ctr"/>
            <a:r>
              <a:rPr lang="en-GB" sz="2400" i="1" dirty="0">
                <a:solidFill>
                  <a:schemeClr val="accent5">
                    <a:lumMod val="50000"/>
                  </a:schemeClr>
                </a:solidFill>
              </a:rPr>
              <a:t>a good day.</a:t>
            </a:r>
          </a:p>
        </p:txBody>
      </p:sp>
      <p:sp>
        <p:nvSpPr>
          <p:cNvPr id="61" name="Speech Bubble: Rectangle with Corners Rounded 8">
            <a:extLst>
              <a:ext uri="{FF2B5EF4-FFF2-40B4-BE49-F238E27FC236}">
                <a16:creationId xmlns:a16="http://schemas.microsoft.com/office/drawing/2014/main" id="{458CA6EC-0C20-41D5-A03D-BC583630A118}"/>
              </a:ext>
            </a:extLst>
          </p:cNvPr>
          <p:cNvSpPr/>
          <p:nvPr/>
        </p:nvSpPr>
        <p:spPr>
          <a:xfrm>
            <a:off x="9965746" y="3843908"/>
            <a:ext cx="1878255" cy="1201232"/>
          </a:xfrm>
          <a:prstGeom prst="wedgeRoundRectCallout">
            <a:avLst>
              <a:gd name="adj1" fmla="val -85861"/>
              <a:gd name="adj2" fmla="val 60924"/>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R2 (acc.) masculine</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adjective ending.</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Speech Bubble: Rectangle with Corners Rounded 8">
            <a:extLst>
              <a:ext uri="{FF2B5EF4-FFF2-40B4-BE49-F238E27FC236}">
                <a16:creationId xmlns:a16="http://schemas.microsoft.com/office/drawing/2014/main" id="{812177BA-1754-495E-9BDC-5DF00F30CB1D}"/>
              </a:ext>
            </a:extLst>
          </p:cNvPr>
          <p:cNvSpPr/>
          <p:nvPr/>
        </p:nvSpPr>
        <p:spPr>
          <a:xfrm>
            <a:off x="5083722" y="1129798"/>
            <a:ext cx="5247451" cy="946288"/>
          </a:xfrm>
          <a:prstGeom prst="wedgeRoundRectCallout">
            <a:avLst>
              <a:gd name="adj1" fmla="val -40153"/>
              <a:gd name="adj2" fmla="val 78304"/>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bg1"/>
                </a:solidFill>
              </a:rPr>
              <a:t>Remember:  It is </a:t>
            </a:r>
            <a:r>
              <a:rPr lang="en-GB" sz="2000" b="1" dirty="0">
                <a:solidFill>
                  <a:schemeClr val="bg1"/>
                </a:solidFill>
              </a:rPr>
              <a:t>der</a:t>
            </a:r>
            <a:r>
              <a:rPr lang="en-GB" sz="2000" dirty="0">
                <a:solidFill>
                  <a:schemeClr val="bg1"/>
                </a:solidFill>
              </a:rPr>
              <a:t> Morgen, </a:t>
            </a:r>
            <a:r>
              <a:rPr lang="en-GB" sz="2000" b="1" dirty="0">
                <a:solidFill>
                  <a:schemeClr val="bg1"/>
                </a:solidFill>
              </a:rPr>
              <a:t>der</a:t>
            </a:r>
            <a:r>
              <a:rPr lang="en-GB" sz="2000" dirty="0">
                <a:solidFill>
                  <a:schemeClr val="bg1"/>
                </a:solidFill>
              </a:rPr>
              <a:t> Tag, </a:t>
            </a:r>
            <a:r>
              <a:rPr lang="en-GB" sz="2000" b="1" dirty="0">
                <a:solidFill>
                  <a:schemeClr val="bg1"/>
                </a:solidFill>
              </a:rPr>
              <a:t>der</a:t>
            </a:r>
            <a:r>
              <a:rPr lang="en-GB" sz="2000" dirty="0">
                <a:solidFill>
                  <a:schemeClr val="bg1"/>
                </a:solidFill>
              </a:rPr>
              <a:t> Abend, but </a:t>
            </a:r>
            <a:r>
              <a:rPr lang="en-GB" sz="2000" b="1" dirty="0">
                <a:solidFill>
                  <a:schemeClr val="bg1"/>
                </a:solidFill>
              </a:rPr>
              <a:t>die</a:t>
            </a:r>
            <a:r>
              <a:rPr lang="en-GB" sz="2000" dirty="0">
                <a:solidFill>
                  <a:schemeClr val="bg1"/>
                </a:solidFill>
              </a:rPr>
              <a:t> Nacht.</a:t>
            </a:r>
            <a:br>
              <a:rPr lang="en-GB" sz="2000" dirty="0">
                <a:solidFill>
                  <a:schemeClr val="bg1"/>
                </a:solidFill>
              </a:rPr>
            </a:br>
            <a:r>
              <a:rPr lang="en-GB" sz="2000" dirty="0">
                <a:solidFill>
                  <a:schemeClr val="bg1"/>
                </a:solidFill>
              </a:rPr>
              <a:t>Wie </a:t>
            </a:r>
            <a:r>
              <a:rPr lang="en-GB" sz="2000" dirty="0" err="1">
                <a:solidFill>
                  <a:schemeClr val="bg1"/>
                </a:solidFill>
              </a:rPr>
              <a:t>sagt</a:t>
            </a:r>
            <a:r>
              <a:rPr lang="en-GB" sz="2000" dirty="0">
                <a:solidFill>
                  <a:schemeClr val="bg1"/>
                </a:solidFill>
              </a:rPr>
              <a:t> man ‘</a:t>
            </a:r>
            <a:r>
              <a:rPr lang="en-GB" sz="2000" b="1" dirty="0">
                <a:solidFill>
                  <a:schemeClr val="bg1"/>
                </a:solidFill>
              </a:rPr>
              <a:t>midday</a:t>
            </a:r>
            <a:r>
              <a:rPr lang="en-GB" sz="2000" dirty="0">
                <a:solidFill>
                  <a:schemeClr val="bg1"/>
                </a:solidFill>
              </a:rPr>
              <a:t>’ auf Deutsch?</a:t>
            </a:r>
          </a:p>
        </p:txBody>
      </p:sp>
      <p:pic>
        <p:nvPicPr>
          <p:cNvPr id="75" name="Picture 74" descr="Icon&#10;&#10;Description automatically generated">
            <a:extLst>
              <a:ext uri="{FF2B5EF4-FFF2-40B4-BE49-F238E27FC236}">
                <a16:creationId xmlns:a16="http://schemas.microsoft.com/office/drawing/2014/main" id="{04D90EB2-9BA8-41BD-87CE-38EE621A68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1812" y="1237966"/>
            <a:ext cx="767488" cy="925676"/>
          </a:xfrm>
          <a:prstGeom prst="rect">
            <a:avLst/>
          </a:prstGeom>
        </p:spPr>
      </p:pic>
      <p:pic>
        <p:nvPicPr>
          <p:cNvPr id="77" name="Graphic 76" descr="Children">
            <a:extLst>
              <a:ext uri="{FF2B5EF4-FFF2-40B4-BE49-F238E27FC236}">
                <a16:creationId xmlns:a16="http://schemas.microsoft.com/office/drawing/2014/main" id="{8E7E3BF4-0BF5-4EF5-A7DA-E617DC6747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69681" y="1072774"/>
            <a:ext cx="1284585" cy="1284585"/>
          </a:xfrm>
          <a:prstGeom prst="rect">
            <a:avLst/>
          </a:prstGeom>
        </p:spPr>
      </p:pic>
      <p:sp>
        <p:nvSpPr>
          <p:cNvPr id="39" name="Speech Bubble: Rectangle with Corners Rounded 8">
            <a:extLst>
              <a:ext uri="{FF2B5EF4-FFF2-40B4-BE49-F238E27FC236}">
                <a16:creationId xmlns:a16="http://schemas.microsoft.com/office/drawing/2014/main" id="{C02B61B7-8404-4128-B885-71018453898E}"/>
              </a:ext>
            </a:extLst>
          </p:cNvPr>
          <p:cNvSpPr/>
          <p:nvPr/>
        </p:nvSpPr>
        <p:spPr>
          <a:xfrm>
            <a:off x="2844648" y="1951810"/>
            <a:ext cx="1591301" cy="454274"/>
          </a:xfrm>
          <a:prstGeom prst="wedgeRoundRectCallout">
            <a:avLst>
              <a:gd name="adj1" fmla="val -14870"/>
              <a:gd name="adj2" fmla="val 49299"/>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der </a:t>
            </a:r>
            <a:r>
              <a:rPr lang="en-GB" sz="2000" dirty="0" err="1">
                <a:solidFill>
                  <a:schemeClr val="bg1"/>
                </a:solidFill>
              </a:rPr>
              <a:t>Mittag</a:t>
            </a:r>
            <a:endParaRPr lang="en-GB" sz="2000" dirty="0">
              <a:solidFill>
                <a:schemeClr val="bg1"/>
              </a:solidFill>
            </a:endParaRPr>
          </a:p>
        </p:txBody>
      </p:sp>
      <p:sp>
        <p:nvSpPr>
          <p:cNvPr id="2" name="TextBox 1">
            <a:extLst>
              <a:ext uri="{FF2B5EF4-FFF2-40B4-BE49-F238E27FC236}">
                <a16:creationId xmlns:a16="http://schemas.microsoft.com/office/drawing/2014/main" id="{47434B9B-229D-4804-958D-8D51EFC4E77C}"/>
              </a:ext>
            </a:extLst>
          </p:cNvPr>
          <p:cNvSpPr txBox="1"/>
          <p:nvPr/>
        </p:nvSpPr>
        <p:spPr>
          <a:xfrm>
            <a:off x="5581495" y="131940"/>
            <a:ext cx="4789481" cy="1015663"/>
          </a:xfrm>
          <a:prstGeom prst="rect">
            <a:avLst/>
          </a:prstGeom>
          <a:noFill/>
        </p:spPr>
        <p:txBody>
          <a:bodyPr wrap="square" rtlCol="0">
            <a:spAutoFit/>
          </a:bodyPr>
          <a:lstStyle/>
          <a:p>
            <a:pPr algn="l"/>
            <a:r>
              <a:rPr lang="en-GB" sz="2000" dirty="0">
                <a:solidFill>
                  <a:schemeClr val="accent5">
                    <a:lumMod val="50000"/>
                  </a:schemeClr>
                </a:solidFill>
              </a:rPr>
              <a:t>Like in English, the way you greet people in German differs depending on the time of day.</a:t>
            </a:r>
          </a:p>
        </p:txBody>
      </p:sp>
    </p:spTree>
    <p:extLst>
      <p:ext uri="{BB962C8B-B14F-4D97-AF65-F5344CB8AC3E}">
        <p14:creationId xmlns:p14="http://schemas.microsoft.com/office/powerpoint/2010/main" val="19356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2" grpId="0"/>
      <p:bldP spid="43" grpId="0"/>
      <p:bldP spid="44" grpId="0"/>
      <p:bldP spid="47" grpId="0"/>
      <p:bldP spid="49" grpId="0" animBg="1"/>
      <p:bldP spid="50" grpId="0" animBg="1"/>
      <p:bldP spid="51" grpId="0" animBg="1"/>
      <p:bldP spid="52" grpId="0"/>
      <p:bldP spid="53" grpId="0"/>
      <p:bldP spid="54" grpId="0"/>
      <p:bldP spid="55" grpId="0" animBg="1"/>
      <p:bldP spid="57" grpId="0"/>
      <p:bldP spid="58" grpId="0"/>
      <p:bldP spid="59" grpId="0"/>
      <p:bldP spid="60" grpId="0"/>
      <p:bldP spid="61" grpId="0" animBg="1"/>
      <p:bldP spid="71" grpId="0" animBg="1"/>
      <p:bldP spid="39"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62143" y="228964"/>
            <a:ext cx="10515600" cy="1325563"/>
          </a:xfrm>
        </p:spPr>
        <p:txBody>
          <a:bodyPr>
            <a:noAutofit/>
          </a:bodyPr>
          <a:lstStyle/>
          <a:p>
            <a:r>
              <a:rPr lang="en-GB" sz="16700" b="1" dirty="0">
                <a:solidFill>
                  <a:srgbClr val="FFCC00"/>
                </a:solidFill>
              </a:rPr>
              <a:t>y</a:t>
            </a:r>
            <a:endParaRPr lang="en-GB" sz="3200" dirty="0"/>
          </a:p>
        </p:txBody>
      </p:sp>
      <p:sp>
        <p:nvSpPr>
          <p:cNvPr id="2" name="Rectangle 1"/>
          <p:cNvSpPr/>
          <p:nvPr/>
        </p:nvSpPr>
        <p:spPr>
          <a:xfrm>
            <a:off x="5433799" y="4696653"/>
            <a:ext cx="132440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a:solidFill>
                  <a:srgbClr val="002060"/>
                </a:solidFill>
                <a:latin typeface="Century Gothic" panose="020B0502020202020204" pitchFamily="34" charset="0"/>
              </a:rPr>
              <a:t>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rPr>
              <a:t>y</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p</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 name="Rounded Rectangle 3">
            <a:extLst>
              <a:ext uri="{FF2B5EF4-FFF2-40B4-BE49-F238E27FC236}">
                <a16:creationId xmlns:a16="http://schemas.microsoft.com/office/drawing/2014/main" id="{D9B2E792-89F9-4694-BA9B-6308A9BAF025}"/>
              </a:ext>
            </a:extLst>
          </p:cNvPr>
          <p:cNvSpPr/>
          <p:nvPr/>
        </p:nvSpPr>
        <p:spPr>
          <a:xfrm>
            <a:off x="4278781" y="1772161"/>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66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y</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pisch</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9680111E-81D4-44CF-851E-ABBBAFB61989}"/>
              </a:ext>
            </a:extLst>
          </p:cNvPr>
          <p:cNvSpPr/>
          <p:nvPr/>
        </p:nvSpPr>
        <p:spPr>
          <a:xfrm>
            <a:off x="1514257" y="1092862"/>
            <a:ext cx="214353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noProof="0" dirty="0" err="1">
                <a:solidFill>
                  <a:srgbClr val="002060"/>
                </a:solidFill>
                <a:latin typeface="Century Gothic" panose="020B0502020202020204" pitchFamily="34" charset="0"/>
              </a:rPr>
              <a:t>Ph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rPr>
              <a:t>y</a:t>
            </a:r>
            <a:r>
              <a:rPr lang="en-GB" sz="5400" dirty="0" err="1">
                <a:solidFill>
                  <a:srgbClr val="002060"/>
                </a:solidFill>
                <a:latin typeface="Century Gothic" panose="020B0502020202020204" pitchFamily="34" charset="0"/>
              </a:rPr>
              <a:t>sik</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D8644518-2371-45AC-BEDE-FF96815ADEBF}"/>
              </a:ext>
            </a:extLst>
          </p:cNvPr>
          <p:cNvSpPr/>
          <p:nvPr/>
        </p:nvSpPr>
        <p:spPr>
          <a:xfrm>
            <a:off x="422123" y="4005981"/>
            <a:ext cx="354616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err="1">
                <a:solidFill>
                  <a:srgbClr val="002060"/>
                </a:solidFill>
                <a:latin typeface="Century Gothic" panose="020B0502020202020204" pitchFamily="34" charset="0"/>
              </a:rPr>
              <a:t>ol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rPr>
              <a:t>y</a:t>
            </a:r>
            <a:r>
              <a:rPr lang="en-GB" sz="5400" noProof="0" dirty="0" err="1">
                <a:solidFill>
                  <a:srgbClr val="002060"/>
                </a:solidFill>
                <a:latin typeface="Century Gothic" panose="020B0502020202020204" pitchFamily="34" charset="0"/>
              </a:rPr>
              <a:t>mpisch</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Rectangle 9">
            <a:extLst>
              <a:ext uri="{FF2B5EF4-FFF2-40B4-BE49-F238E27FC236}">
                <a16:creationId xmlns:a16="http://schemas.microsoft.com/office/drawing/2014/main" id="{2961ECDF-B6BE-4D87-AA50-4465C4FE9B56}"/>
              </a:ext>
            </a:extLst>
          </p:cNvPr>
          <p:cNvSpPr/>
          <p:nvPr/>
        </p:nvSpPr>
        <p:spPr>
          <a:xfrm>
            <a:off x="8365652" y="1019470"/>
            <a:ext cx="339387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a:solidFill>
                  <a:srgbClr val="002060"/>
                </a:solidFill>
                <a:latin typeface="Century Gothic" panose="020B0502020202020204" pitchFamily="34" charset="0"/>
              </a:rPr>
              <a:t>Rh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rPr>
              <a:t>y</a:t>
            </a:r>
            <a:r>
              <a:rPr lang="en-GB" sz="5400" noProof="0" dirty="0" err="1">
                <a:solidFill>
                  <a:srgbClr val="002060"/>
                </a:solidFill>
                <a:latin typeface="Century Gothic" panose="020B0502020202020204" pitchFamily="34" charset="0"/>
              </a:rPr>
              <a:t>thmus</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Rectangle 10">
            <a:extLst>
              <a:ext uri="{FF2B5EF4-FFF2-40B4-BE49-F238E27FC236}">
                <a16:creationId xmlns:a16="http://schemas.microsoft.com/office/drawing/2014/main" id="{524CE51A-4D34-421E-A5D2-490C6696B84B}"/>
              </a:ext>
            </a:extLst>
          </p:cNvPr>
          <p:cNvSpPr/>
          <p:nvPr/>
        </p:nvSpPr>
        <p:spPr>
          <a:xfrm>
            <a:off x="8842364" y="4108476"/>
            <a:ext cx="250421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noProof="0" dirty="0">
                <a:solidFill>
                  <a:srgbClr val="002060"/>
                </a:solidFill>
                <a:latin typeface="Century Gothic" panose="020B0502020202020204" pitchFamily="34" charset="0"/>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rPr>
              <a:t>y</a:t>
            </a:r>
            <a:r>
              <a:rPr lang="en-GB" sz="5400" dirty="0">
                <a:solidFill>
                  <a:srgbClr val="002060"/>
                </a:solidFill>
                <a:latin typeface="Century Gothic" panose="020B0502020202020204" pitchFamily="34" charset="0"/>
              </a:rPr>
              <a:t>stem</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3" name="Group 2">
            <a:extLst>
              <a:ext uri="{FF2B5EF4-FFF2-40B4-BE49-F238E27FC236}">
                <a16:creationId xmlns:a16="http://schemas.microsoft.com/office/drawing/2014/main" id="{F3E02C80-D873-4E72-8F92-85E368FFA157}"/>
              </a:ext>
            </a:extLst>
          </p:cNvPr>
          <p:cNvGrpSpPr/>
          <p:nvPr/>
        </p:nvGrpSpPr>
        <p:grpSpPr>
          <a:xfrm>
            <a:off x="4770327" y="1975293"/>
            <a:ext cx="2819785" cy="1453707"/>
            <a:chOff x="4754013" y="1914270"/>
            <a:chExt cx="2819785" cy="1453707"/>
          </a:xfrm>
        </p:grpSpPr>
        <p:pic>
          <p:nvPicPr>
            <p:cNvPr id="13" name="Picture 12" descr="Logo, company name&#10;&#10;Description automatically generated">
              <a:extLst>
                <a:ext uri="{FF2B5EF4-FFF2-40B4-BE49-F238E27FC236}">
                  <a16:creationId xmlns:a16="http://schemas.microsoft.com/office/drawing/2014/main" id="{A61A1657-D920-44CE-A3A3-E235360856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54013" y="1914270"/>
              <a:ext cx="2222018" cy="1111009"/>
            </a:xfrm>
            <a:prstGeom prst="rect">
              <a:avLst/>
            </a:prstGeom>
          </p:spPr>
        </p:pic>
        <p:pic>
          <p:nvPicPr>
            <p:cNvPr id="14" name="Picture 13" descr="Logo, company name&#10;&#10;Description automatically generated">
              <a:extLst>
                <a:ext uri="{FF2B5EF4-FFF2-40B4-BE49-F238E27FC236}">
                  <a16:creationId xmlns:a16="http://schemas.microsoft.com/office/drawing/2014/main" id="{CB4BC76F-3178-4A49-BE44-E934FC7B23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096000" y="2172982"/>
              <a:ext cx="1477798" cy="1194995"/>
            </a:xfrm>
            <a:prstGeom prst="rect">
              <a:avLst/>
            </a:prstGeom>
          </p:spPr>
        </p:pic>
      </p:grpSp>
      <p:grpSp>
        <p:nvGrpSpPr>
          <p:cNvPr id="18" name="Group 17">
            <a:extLst>
              <a:ext uri="{FF2B5EF4-FFF2-40B4-BE49-F238E27FC236}">
                <a16:creationId xmlns:a16="http://schemas.microsoft.com/office/drawing/2014/main" id="{FAC16CEE-DB0B-4975-9EAE-29E33F83AEA8}"/>
              </a:ext>
            </a:extLst>
          </p:cNvPr>
          <p:cNvGrpSpPr/>
          <p:nvPr/>
        </p:nvGrpSpPr>
        <p:grpSpPr>
          <a:xfrm>
            <a:off x="1371132" y="1975293"/>
            <a:ext cx="2428657" cy="1023576"/>
            <a:chOff x="1371132" y="1975293"/>
            <a:chExt cx="2428657" cy="1023576"/>
          </a:xfrm>
        </p:grpSpPr>
        <p:pic>
          <p:nvPicPr>
            <p:cNvPr id="15" name="Picture 14">
              <a:extLst>
                <a:ext uri="{FF2B5EF4-FFF2-40B4-BE49-F238E27FC236}">
                  <a16:creationId xmlns:a16="http://schemas.microsoft.com/office/drawing/2014/main" id="{27823B80-675C-47A6-9547-8DB856303B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1132" y="2062725"/>
              <a:ext cx="850575" cy="936144"/>
            </a:xfrm>
            <a:prstGeom prst="rect">
              <a:avLst/>
            </a:prstGeom>
          </p:spPr>
        </p:pic>
        <p:pic>
          <p:nvPicPr>
            <p:cNvPr id="17" name="Picture 16" descr="Logo&#10;&#10;Description automatically generated">
              <a:extLst>
                <a:ext uri="{FF2B5EF4-FFF2-40B4-BE49-F238E27FC236}">
                  <a16:creationId xmlns:a16="http://schemas.microsoft.com/office/drawing/2014/main" id="{10FC0044-770D-41A1-A05E-AEFDC324C42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35532" y="1975293"/>
              <a:ext cx="1664257" cy="832129"/>
            </a:xfrm>
            <a:prstGeom prst="rect">
              <a:avLst/>
            </a:prstGeom>
          </p:spPr>
        </p:pic>
      </p:grpSp>
      <p:pic>
        <p:nvPicPr>
          <p:cNvPr id="20" name="Picture 19" descr="A picture containing clipart&#10;&#10;Description automatically generated">
            <a:extLst>
              <a:ext uri="{FF2B5EF4-FFF2-40B4-BE49-F238E27FC236}">
                <a16:creationId xmlns:a16="http://schemas.microsoft.com/office/drawing/2014/main" id="{64CCB460-BF07-443D-9BC5-DE294BD4701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2528" y="4960863"/>
            <a:ext cx="2504212" cy="1252106"/>
          </a:xfrm>
          <a:prstGeom prst="rect">
            <a:avLst/>
          </a:prstGeom>
        </p:spPr>
      </p:pic>
      <p:sp>
        <p:nvSpPr>
          <p:cNvPr id="21" name="TextBox 20">
            <a:extLst>
              <a:ext uri="{FF2B5EF4-FFF2-40B4-BE49-F238E27FC236}">
                <a16:creationId xmlns:a16="http://schemas.microsoft.com/office/drawing/2014/main" id="{D7464AE1-E9E0-4B8B-B149-7CAC6EB437F7}"/>
              </a:ext>
            </a:extLst>
          </p:cNvPr>
          <p:cNvSpPr txBox="1"/>
          <p:nvPr/>
        </p:nvSpPr>
        <p:spPr>
          <a:xfrm>
            <a:off x="4829979" y="5525824"/>
            <a:ext cx="2760133" cy="646331"/>
          </a:xfrm>
          <a:prstGeom prst="rect">
            <a:avLst/>
          </a:prstGeom>
          <a:noFill/>
        </p:spPr>
        <p:txBody>
          <a:bodyPr wrap="square" rtlCol="0">
            <a:spAutoFit/>
          </a:bodyPr>
          <a:lstStyle/>
          <a:p>
            <a:pPr algn="ctr"/>
            <a:r>
              <a:rPr lang="en-GB" sz="3600" dirty="0">
                <a:solidFill>
                  <a:schemeClr val="accent5">
                    <a:lumMod val="50000"/>
                  </a:schemeClr>
                </a:solidFill>
                <a:latin typeface="Century Gothic" panose="020B0502020202020204" pitchFamily="34" charset="0"/>
              </a:rPr>
              <a:t>[type]</a:t>
            </a:r>
          </a:p>
        </p:txBody>
      </p:sp>
      <p:grpSp>
        <p:nvGrpSpPr>
          <p:cNvPr id="29" name="Group 28">
            <a:extLst>
              <a:ext uri="{FF2B5EF4-FFF2-40B4-BE49-F238E27FC236}">
                <a16:creationId xmlns:a16="http://schemas.microsoft.com/office/drawing/2014/main" id="{B4012BF1-AF3B-4674-BA10-7B06456D1212}"/>
              </a:ext>
            </a:extLst>
          </p:cNvPr>
          <p:cNvGrpSpPr/>
          <p:nvPr/>
        </p:nvGrpSpPr>
        <p:grpSpPr>
          <a:xfrm>
            <a:off x="8229615" y="1932223"/>
            <a:ext cx="3393878" cy="1222444"/>
            <a:chOff x="8229615" y="1932223"/>
            <a:chExt cx="3393878" cy="1222444"/>
          </a:xfrm>
        </p:grpSpPr>
        <p:pic>
          <p:nvPicPr>
            <p:cNvPr id="23" name="Picture 22">
              <a:extLst>
                <a:ext uri="{FF2B5EF4-FFF2-40B4-BE49-F238E27FC236}">
                  <a16:creationId xmlns:a16="http://schemas.microsoft.com/office/drawing/2014/main" id="{774C2223-BCC5-4BE2-931B-5A03117D9F4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36075"/>
            <a:stretch/>
          </p:blipFill>
          <p:spPr>
            <a:xfrm>
              <a:off x="8842364" y="1932223"/>
              <a:ext cx="461572" cy="698368"/>
            </a:xfrm>
            <a:prstGeom prst="rect">
              <a:avLst/>
            </a:prstGeom>
          </p:spPr>
        </p:pic>
        <p:pic>
          <p:nvPicPr>
            <p:cNvPr id="25" name="Picture 24">
              <a:extLst>
                <a:ext uri="{FF2B5EF4-FFF2-40B4-BE49-F238E27FC236}">
                  <a16:creationId xmlns:a16="http://schemas.microsoft.com/office/drawing/2014/main" id="{8F10FDD1-24CA-47E7-B17D-C74740A8297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67806" y="1947878"/>
              <a:ext cx="461572" cy="698359"/>
            </a:xfrm>
            <a:prstGeom prst="rect">
              <a:avLst/>
            </a:prstGeom>
          </p:spPr>
        </p:pic>
        <p:pic>
          <p:nvPicPr>
            <p:cNvPr id="26" name="Picture 25">
              <a:extLst>
                <a:ext uri="{FF2B5EF4-FFF2-40B4-BE49-F238E27FC236}">
                  <a16:creationId xmlns:a16="http://schemas.microsoft.com/office/drawing/2014/main" id="{8D9EF1D3-3AFF-49CC-8D6A-047163B7AB4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36075"/>
            <a:stretch/>
          </p:blipFill>
          <p:spPr>
            <a:xfrm>
              <a:off x="10590082" y="1983197"/>
              <a:ext cx="461572" cy="698368"/>
            </a:xfrm>
            <a:prstGeom prst="rect">
              <a:avLst/>
            </a:prstGeom>
          </p:spPr>
        </p:pic>
        <p:pic>
          <p:nvPicPr>
            <p:cNvPr id="27" name="Picture 26">
              <a:extLst>
                <a:ext uri="{FF2B5EF4-FFF2-40B4-BE49-F238E27FC236}">
                  <a16:creationId xmlns:a16="http://schemas.microsoft.com/office/drawing/2014/main" id="{6C540EEC-90A3-4F66-A564-D6212A42030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10879" y="1947878"/>
              <a:ext cx="461572" cy="698359"/>
            </a:xfrm>
            <a:prstGeom prst="rect">
              <a:avLst/>
            </a:prstGeom>
          </p:spPr>
        </p:pic>
        <p:sp>
          <p:nvSpPr>
            <p:cNvPr id="28" name="TextBox 27">
              <a:extLst>
                <a:ext uri="{FF2B5EF4-FFF2-40B4-BE49-F238E27FC236}">
                  <a16:creationId xmlns:a16="http://schemas.microsoft.com/office/drawing/2014/main" id="{3397DD2F-8D26-4D39-B360-32631BD598B7}"/>
                </a:ext>
              </a:extLst>
            </p:cNvPr>
            <p:cNvSpPr txBox="1"/>
            <p:nvPr/>
          </p:nvSpPr>
          <p:spPr>
            <a:xfrm>
              <a:off x="8229615" y="2508336"/>
              <a:ext cx="3393878" cy="646331"/>
            </a:xfrm>
            <a:prstGeom prst="rect">
              <a:avLst/>
            </a:prstGeom>
            <a:noFill/>
          </p:spPr>
          <p:txBody>
            <a:bodyPr wrap="square" rtlCol="0">
              <a:spAutoFit/>
            </a:bodyPr>
            <a:lstStyle/>
            <a:p>
              <a:pPr algn="ctr"/>
              <a:r>
                <a:rPr lang="en-GB" sz="3600" b="1" dirty="0">
                  <a:latin typeface="Century Gothic" panose="020B0502020202020204" pitchFamily="34" charset="0"/>
                </a:rPr>
                <a:t>1 2&amp; 3&amp; 4</a:t>
              </a:r>
            </a:p>
          </p:txBody>
        </p:sp>
      </p:grpSp>
      <p:sp>
        <p:nvSpPr>
          <p:cNvPr id="30" name="TextBox 29">
            <a:extLst>
              <a:ext uri="{FF2B5EF4-FFF2-40B4-BE49-F238E27FC236}">
                <a16:creationId xmlns:a16="http://schemas.microsoft.com/office/drawing/2014/main" id="{85E98A17-9077-43C6-B6E1-1747F079B2E7}"/>
              </a:ext>
            </a:extLst>
          </p:cNvPr>
          <p:cNvSpPr txBox="1"/>
          <p:nvPr/>
        </p:nvSpPr>
        <p:spPr>
          <a:xfrm>
            <a:off x="8815260" y="4910494"/>
            <a:ext cx="2760133" cy="646331"/>
          </a:xfrm>
          <a:prstGeom prst="rect">
            <a:avLst/>
          </a:prstGeom>
          <a:noFill/>
        </p:spPr>
        <p:txBody>
          <a:bodyPr wrap="square" rtlCol="0">
            <a:spAutoFit/>
          </a:bodyPr>
          <a:lstStyle/>
          <a:p>
            <a:pPr algn="ctr"/>
            <a:r>
              <a:rPr lang="en-GB" sz="3600" dirty="0">
                <a:solidFill>
                  <a:schemeClr val="accent5">
                    <a:lumMod val="50000"/>
                  </a:schemeClr>
                </a:solidFill>
                <a:latin typeface="Century Gothic" panose="020B0502020202020204" pitchFamily="34" charset="0"/>
              </a:rPr>
              <a:t>[system]</a:t>
            </a:r>
          </a:p>
        </p:txBody>
      </p:sp>
    </p:spTree>
    <p:extLst>
      <p:ext uri="{BB962C8B-B14F-4D97-AF65-F5344CB8AC3E}">
        <p14:creationId xmlns:p14="http://schemas.microsoft.com/office/powerpoint/2010/main" val="170048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Y_fina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typisch.wav"/>
                                        </p:tgtEl>
                                      </p:cMediaNode>
                                    </p:audio>
                                  </p:sub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5" name="8.3.2.1 Slide 1 Physik.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8.3.2.1 Slide 1 Physik.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6" name="8.3.2.1 Slide 1 olympisch.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8.3.2.1 Slide 1 olympisch.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subTnLst>
                                    <p:audio>
                                      <p:cMediaNode>
                                        <p:cTn display="0" masterRel="sameClick">
                                          <p:stCondLst>
                                            <p:cond evt="begin" delay="0">
                                              <p:tn val="35"/>
                                            </p:cond>
                                          </p:stCondLst>
                                          <p:endCondLst>
                                            <p:cond evt="onStopAudio" delay="0">
                                              <p:tgtEl>
                                                <p:sldTgt/>
                                              </p:tgtEl>
                                            </p:cond>
                                          </p:endCondLst>
                                        </p:cTn>
                                        <p:tgtEl>
                                          <p:sndTgt r:embed="rId7" name="8.3.2.1 Slide 1 Typ.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7" name="8.3.2.1 Slide 1 Typ.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8" name="8.3.2.1 Slide 1 rhythmu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8.3.2.1 Slide 1 rhythmus.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subTnLst>
                                    <p:audio>
                                      <p:cMediaNode>
                                        <p:cTn display="0" masterRel="sameClick">
                                          <p:stCondLst>
                                            <p:cond evt="begin" delay="0">
                                              <p:tn val="53"/>
                                            </p:cond>
                                          </p:stCondLst>
                                          <p:endCondLst>
                                            <p:cond evt="onStopAudio" delay="0">
                                              <p:tgtEl>
                                                <p:sldTgt/>
                                              </p:tgtEl>
                                            </p:cond>
                                          </p:endCondLst>
                                        </p:cTn>
                                        <p:tgtEl>
                                          <p:sndTgt r:embed="rId9" name="8.3.2.1 Slide 1 system.wav"/>
                                        </p:tgtEl>
                                      </p:cMediaNode>
                                    </p:audio>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9" name="8.3.2.1 Slide 1 syste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animBg="1"/>
      <p:bldP spid="8" grpId="0"/>
      <p:bldP spid="9" grpId="0"/>
      <p:bldP spid="10" grpId="0"/>
      <p:bldP spid="11" grpId="0"/>
      <p:bldP spid="21"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4" name="Title 3"/>
          <p:cNvSpPr>
            <a:spLocks noGrp="1"/>
          </p:cNvSpPr>
          <p:nvPr>
            <p:ph type="title"/>
          </p:nvPr>
        </p:nvSpPr>
        <p:spPr>
          <a:xfrm>
            <a:off x="0" y="294041"/>
            <a:ext cx="5377912" cy="707849"/>
          </a:xfrm>
        </p:spPr>
        <p:txBody>
          <a:bodyPr>
            <a:normAutofit fontScale="90000"/>
          </a:bodyPr>
          <a:lstStyle/>
          <a:p>
            <a:r>
              <a:rPr lang="en-GB" sz="3600" b="1" dirty="0">
                <a:solidFill>
                  <a:schemeClr val="bg1"/>
                </a:solidFill>
              </a:rPr>
              <a:t>Was </a:t>
            </a:r>
            <a:r>
              <a:rPr lang="en-GB" sz="3600" b="1" dirty="0" err="1">
                <a:solidFill>
                  <a:schemeClr val="bg1"/>
                </a:solidFill>
              </a:rPr>
              <a:t>sagt</a:t>
            </a:r>
            <a:r>
              <a:rPr lang="en-GB" sz="3600" b="1" dirty="0">
                <a:solidFill>
                  <a:schemeClr val="bg1"/>
                </a:solidFill>
              </a:rPr>
              <a:t> der </a:t>
            </a:r>
            <a:r>
              <a:rPr lang="en-GB" sz="3600" b="1" dirty="0" err="1">
                <a:solidFill>
                  <a:schemeClr val="bg1"/>
                </a:solidFill>
              </a:rPr>
              <a:t>Reiseführer</a:t>
            </a:r>
            <a:r>
              <a:rPr lang="en-GB" sz="3600" b="1" dirty="0">
                <a:solidFill>
                  <a:schemeClr val="bg1"/>
                </a:solidFill>
              </a:rPr>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935222" y="247046"/>
            <a:ext cx="1018385" cy="370791"/>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12">
            <a:extLst>
              <a:ext uri="{FF2B5EF4-FFF2-40B4-BE49-F238E27FC236}">
                <a16:creationId xmlns:a16="http://schemas.microsoft.com/office/drawing/2014/main" id="{451C8961-F475-4A0B-AD4E-310B41A3DE82}"/>
              </a:ext>
            </a:extLst>
          </p:cNvPr>
          <p:cNvGraphicFramePr>
            <a:graphicFrameLocks noGrp="1"/>
          </p:cNvGraphicFramePr>
          <p:nvPr>
            <p:extLst>
              <p:ext uri="{D42A27DB-BD31-4B8C-83A1-F6EECF244321}">
                <p14:modId xmlns:p14="http://schemas.microsoft.com/office/powerpoint/2010/main" val="1362683484"/>
              </p:ext>
            </p:extLst>
          </p:nvPr>
        </p:nvGraphicFramePr>
        <p:xfrm>
          <a:off x="233094" y="1766595"/>
          <a:ext cx="10702128" cy="4136546"/>
        </p:xfrm>
        <a:graphic>
          <a:graphicData uri="http://schemas.openxmlformats.org/drawingml/2006/table">
            <a:tbl>
              <a:tblPr firstRow="1" bandRow="1">
                <a:tableStyleId>{ED083AE6-46FA-4A59-8FB0-9F97EB10719F}</a:tableStyleId>
              </a:tblPr>
              <a:tblGrid>
                <a:gridCol w="1505908">
                  <a:extLst>
                    <a:ext uri="{9D8B030D-6E8A-4147-A177-3AD203B41FA5}">
                      <a16:colId xmlns:a16="http://schemas.microsoft.com/office/drawing/2014/main" val="2799816989"/>
                    </a:ext>
                  </a:extLst>
                </a:gridCol>
                <a:gridCol w="2400568">
                  <a:extLst>
                    <a:ext uri="{9D8B030D-6E8A-4147-A177-3AD203B41FA5}">
                      <a16:colId xmlns:a16="http://schemas.microsoft.com/office/drawing/2014/main" val="806836451"/>
                    </a:ext>
                  </a:extLst>
                </a:gridCol>
                <a:gridCol w="2153036">
                  <a:extLst>
                    <a:ext uri="{9D8B030D-6E8A-4147-A177-3AD203B41FA5}">
                      <a16:colId xmlns:a16="http://schemas.microsoft.com/office/drawing/2014/main" val="29491162"/>
                    </a:ext>
                  </a:extLst>
                </a:gridCol>
                <a:gridCol w="4642616">
                  <a:extLst>
                    <a:ext uri="{9D8B030D-6E8A-4147-A177-3AD203B41FA5}">
                      <a16:colId xmlns:a16="http://schemas.microsoft.com/office/drawing/2014/main" val="489460858"/>
                    </a:ext>
                  </a:extLst>
                </a:gridCol>
              </a:tblGrid>
              <a:tr h="478946">
                <a:tc>
                  <a:txBody>
                    <a:bodyPr/>
                    <a:lstStyle/>
                    <a:p>
                      <a:endParaRPr lang="en-GB" sz="2400" dirty="0">
                        <a:solidFill>
                          <a:schemeClr val="accent5">
                            <a:lumMod val="50000"/>
                          </a:schemeClr>
                        </a:solidFill>
                      </a:endParaRPr>
                    </a:p>
                  </a:txBody>
                  <a:tcPr anchor="ctr"/>
                </a:tc>
                <a:tc>
                  <a:txBody>
                    <a:bodyPr/>
                    <a:lstStyle/>
                    <a:p>
                      <a:pPr algn="ctr"/>
                      <a:r>
                        <a:rPr lang="en-GB" sz="2400" dirty="0">
                          <a:solidFill>
                            <a:schemeClr val="accent5">
                              <a:lumMod val="50000"/>
                            </a:schemeClr>
                          </a:solidFill>
                        </a:rPr>
                        <a:t>Was </a:t>
                      </a:r>
                      <a:r>
                        <a:rPr lang="en-GB" sz="2400" dirty="0" err="1">
                          <a:solidFill>
                            <a:schemeClr val="accent5">
                              <a:lumMod val="50000"/>
                            </a:schemeClr>
                          </a:solidFill>
                        </a:rPr>
                        <a:t>sagt</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a:t>
                      </a:r>
                    </a:p>
                  </a:txBody>
                  <a:tcPr anchor="ctr"/>
                </a:tc>
                <a:tc>
                  <a:txBody>
                    <a:bodyPr/>
                    <a:lstStyle/>
                    <a:p>
                      <a:pPr algn="ctr"/>
                      <a:r>
                        <a:rPr lang="en-GB" sz="2400" dirty="0">
                          <a:solidFill>
                            <a:schemeClr val="accent5">
                              <a:lumMod val="50000"/>
                            </a:schemeClr>
                          </a:solidFill>
                        </a:rPr>
                        <a:t>12 </a:t>
                      </a:r>
                      <a:r>
                        <a:rPr lang="en-GB" sz="2400" dirty="0" err="1">
                          <a:solidFill>
                            <a:schemeClr val="accent5">
                              <a:lumMod val="50000"/>
                            </a:schemeClr>
                          </a:solidFill>
                        </a:rPr>
                        <a:t>Uhr</a:t>
                      </a:r>
                      <a:endParaRPr lang="en-GB" sz="2400" dirty="0">
                        <a:solidFill>
                          <a:schemeClr val="accent5">
                            <a:lumMod val="50000"/>
                          </a:schemeClr>
                        </a:solidFill>
                      </a:endParaRPr>
                    </a:p>
                  </a:txBody>
                  <a:tcPr anchor="ctr"/>
                </a:tc>
                <a:tc>
                  <a:txBody>
                    <a:bodyPr/>
                    <a:lstStyle/>
                    <a:p>
                      <a:pPr algn="ctr"/>
                      <a:r>
                        <a:rPr lang="en-GB" sz="2400" dirty="0">
                          <a:solidFill>
                            <a:schemeClr val="accent5">
                              <a:lumMod val="50000"/>
                            </a:schemeClr>
                          </a:solidFill>
                        </a:rPr>
                        <a:t>24 </a:t>
                      </a:r>
                      <a:r>
                        <a:rPr lang="en-GB" sz="2400" dirty="0" err="1">
                          <a:solidFill>
                            <a:schemeClr val="accent5">
                              <a:lumMod val="50000"/>
                            </a:schemeClr>
                          </a:solidFill>
                        </a:rPr>
                        <a:t>Uhr</a:t>
                      </a:r>
                      <a:endParaRPr lang="en-GB" sz="2400" dirty="0">
                        <a:solidFill>
                          <a:schemeClr val="accent5">
                            <a:lumMod val="50000"/>
                          </a:schemeClr>
                        </a:solidFill>
                      </a:endParaRPr>
                    </a:p>
                  </a:txBody>
                  <a:tcPr anchor="ctr"/>
                </a:tc>
                <a:extLst>
                  <a:ext uri="{0D108BD9-81ED-4DB2-BD59-A6C34878D82A}">
                    <a16:rowId xmlns:a16="http://schemas.microsoft.com/office/drawing/2014/main" val="3712091179"/>
                  </a:ext>
                </a:extLst>
              </a:tr>
              <a:tr h="426894">
                <a:tc>
                  <a:txBody>
                    <a:bodyPr/>
                    <a:lstStyle/>
                    <a:p>
                      <a:endParaRPr lang="en-GB" sz="2400" b="1" dirty="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r>
                        <a:rPr lang="en-GB" sz="2400" dirty="0">
                          <a:solidFill>
                            <a:schemeClr val="accent5">
                              <a:lumMod val="50000"/>
                            </a:schemeClr>
                          </a:solidFill>
                        </a:rPr>
                        <a:t>2:30 p.m.</a:t>
                      </a:r>
                    </a:p>
                  </a:txBody>
                  <a:tcPr anchor="ctr"/>
                </a:tc>
                <a:tc>
                  <a:txBody>
                    <a:bodyPr/>
                    <a:lstStyle/>
                    <a:p>
                      <a:pPr algn="ctr"/>
                      <a:r>
                        <a:rPr lang="en-GB" sz="2400" dirty="0">
                          <a:solidFill>
                            <a:schemeClr val="accent5">
                              <a:lumMod val="50000"/>
                            </a:schemeClr>
                          </a:solidFill>
                        </a:rPr>
                        <a:t>es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vierzehn</a:t>
                      </a:r>
                      <a:r>
                        <a:rPr lang="en-GB" sz="2400" dirty="0">
                          <a:solidFill>
                            <a:schemeClr val="accent5">
                              <a:lumMod val="50000"/>
                            </a:schemeClr>
                          </a:solidFill>
                        </a:rPr>
                        <a:t> </a:t>
                      </a:r>
                      <a:r>
                        <a:rPr lang="en-GB" sz="2400" dirty="0" err="1">
                          <a:solidFill>
                            <a:schemeClr val="accent5">
                              <a:lumMod val="50000"/>
                            </a:schemeClr>
                          </a:solidFill>
                        </a:rPr>
                        <a:t>Uhr</a:t>
                      </a:r>
                      <a:r>
                        <a:rPr lang="en-GB" sz="2400" dirty="0">
                          <a:solidFill>
                            <a:schemeClr val="accent5">
                              <a:lumMod val="50000"/>
                            </a:schemeClr>
                          </a:solidFill>
                        </a:rPr>
                        <a:t> </a:t>
                      </a:r>
                      <a:r>
                        <a:rPr lang="en-GB" sz="2400" dirty="0" err="1">
                          <a:solidFill>
                            <a:schemeClr val="accent5">
                              <a:lumMod val="50000"/>
                            </a:schemeClr>
                          </a:solidFill>
                        </a:rPr>
                        <a:t>dreißig</a:t>
                      </a:r>
                      <a:endParaRPr lang="en-GB" sz="2400" dirty="0">
                        <a:solidFill>
                          <a:schemeClr val="accent5">
                            <a:lumMod val="50000"/>
                          </a:schemeClr>
                        </a:solidFill>
                      </a:endParaRPr>
                    </a:p>
                  </a:txBody>
                  <a:tcPr anchor="ctr"/>
                </a:tc>
                <a:extLst>
                  <a:ext uri="{0D108BD9-81ED-4DB2-BD59-A6C34878D82A}">
                    <a16:rowId xmlns:a16="http://schemas.microsoft.com/office/drawing/2014/main" val="776999951"/>
                  </a:ext>
                </a:extLst>
              </a:tr>
              <a:tr h="426894">
                <a:tc>
                  <a:txBody>
                    <a:bodyPr/>
                    <a:lstStyle/>
                    <a:p>
                      <a:endParaRPr lang="en-GB" sz="2400" b="1" dirty="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r>
                        <a:rPr lang="en-GB" sz="2400" dirty="0">
                          <a:solidFill>
                            <a:schemeClr val="accent5">
                              <a:lumMod val="50000"/>
                            </a:schemeClr>
                          </a:solidFill>
                        </a:rPr>
                        <a:t>11:10 a.m.</a:t>
                      </a:r>
                    </a:p>
                  </a:txBody>
                  <a:tcPr anchor="ctr"/>
                </a:tc>
                <a:tc>
                  <a:txBody>
                    <a:bodyPr/>
                    <a:lstStyle/>
                    <a:p>
                      <a:pPr algn="ctr"/>
                      <a:r>
                        <a:rPr lang="en-GB" sz="2400" dirty="0">
                          <a:solidFill>
                            <a:schemeClr val="accent5">
                              <a:lumMod val="50000"/>
                            </a:schemeClr>
                          </a:solidFill>
                        </a:rPr>
                        <a:t>es </a:t>
                      </a:r>
                      <a:r>
                        <a:rPr lang="en-GB" sz="2400" dirty="0" err="1">
                          <a:solidFill>
                            <a:schemeClr val="accent5">
                              <a:lumMod val="50000"/>
                            </a:schemeClr>
                          </a:solidFill>
                        </a:rPr>
                        <a:t>ist</a:t>
                      </a:r>
                      <a:r>
                        <a:rPr lang="en-GB" sz="2400" dirty="0">
                          <a:solidFill>
                            <a:schemeClr val="accent5">
                              <a:lumMod val="50000"/>
                            </a:schemeClr>
                          </a:solidFill>
                        </a:rPr>
                        <a:t> elf </a:t>
                      </a:r>
                      <a:r>
                        <a:rPr lang="en-GB" sz="2400" dirty="0" err="1">
                          <a:solidFill>
                            <a:schemeClr val="accent5">
                              <a:lumMod val="50000"/>
                            </a:schemeClr>
                          </a:solidFill>
                        </a:rPr>
                        <a:t>Uhr</a:t>
                      </a:r>
                      <a:r>
                        <a:rPr lang="en-GB" sz="2400" dirty="0">
                          <a:solidFill>
                            <a:schemeClr val="accent5">
                              <a:lumMod val="50000"/>
                            </a:schemeClr>
                          </a:solidFill>
                        </a:rPr>
                        <a:t> </a:t>
                      </a:r>
                      <a:r>
                        <a:rPr lang="en-GB" sz="2400" dirty="0" err="1">
                          <a:solidFill>
                            <a:schemeClr val="accent5">
                              <a:lumMod val="50000"/>
                            </a:schemeClr>
                          </a:solidFill>
                        </a:rPr>
                        <a:t>zehn</a:t>
                      </a:r>
                      <a:endParaRPr lang="en-GB" sz="2400" dirty="0">
                        <a:solidFill>
                          <a:schemeClr val="accent5">
                            <a:lumMod val="50000"/>
                          </a:schemeClr>
                        </a:solidFill>
                      </a:endParaRPr>
                    </a:p>
                  </a:txBody>
                  <a:tcPr anchor="ctr"/>
                </a:tc>
                <a:extLst>
                  <a:ext uri="{0D108BD9-81ED-4DB2-BD59-A6C34878D82A}">
                    <a16:rowId xmlns:a16="http://schemas.microsoft.com/office/drawing/2014/main" val="721018048"/>
                  </a:ext>
                </a:extLst>
              </a:tr>
              <a:tr h="426894">
                <a:tc>
                  <a:txBody>
                    <a:bodyPr/>
                    <a:lstStyle/>
                    <a:p>
                      <a:endParaRPr lang="en-GB" sz="2400" b="1" dirty="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r>
                        <a:rPr lang="en-GB" sz="2400" dirty="0">
                          <a:solidFill>
                            <a:schemeClr val="accent5">
                              <a:lumMod val="50000"/>
                            </a:schemeClr>
                          </a:solidFill>
                        </a:rPr>
                        <a:t>--</a:t>
                      </a:r>
                    </a:p>
                  </a:txBody>
                  <a:tcPr anchor="ctr"/>
                </a:tc>
                <a:tc>
                  <a:txBody>
                    <a:bodyPr/>
                    <a:lstStyle/>
                    <a:p>
                      <a:pPr algn="ctr"/>
                      <a:r>
                        <a:rPr lang="en-GB" sz="2400" dirty="0">
                          <a:solidFill>
                            <a:schemeClr val="accent5">
                              <a:lumMod val="50000"/>
                            </a:schemeClr>
                          </a:solidFill>
                        </a:rPr>
                        <a:t>--</a:t>
                      </a:r>
                    </a:p>
                  </a:txBody>
                  <a:tcPr anchor="ctr"/>
                </a:tc>
                <a:extLst>
                  <a:ext uri="{0D108BD9-81ED-4DB2-BD59-A6C34878D82A}">
                    <a16:rowId xmlns:a16="http://schemas.microsoft.com/office/drawing/2014/main" val="2602706582"/>
                  </a:ext>
                </a:extLst>
              </a:tr>
              <a:tr h="426894">
                <a:tc>
                  <a:txBody>
                    <a:bodyPr/>
                    <a:lstStyle/>
                    <a:p>
                      <a:endParaRPr lang="en-GB" sz="2400" b="1" dirty="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r>
                        <a:rPr lang="en-GB" sz="2400" dirty="0">
                          <a:solidFill>
                            <a:schemeClr val="accent5">
                              <a:lumMod val="50000"/>
                            </a:schemeClr>
                          </a:solidFill>
                        </a:rPr>
                        <a:t>8:40 p.m.</a:t>
                      </a:r>
                    </a:p>
                  </a:txBody>
                  <a:tcPr anchor="ctr"/>
                </a:tc>
                <a:tc>
                  <a:txBody>
                    <a:bodyPr/>
                    <a:lstStyle/>
                    <a:p>
                      <a:pPr algn="ctr"/>
                      <a:r>
                        <a:rPr lang="en-GB" sz="2400" dirty="0">
                          <a:solidFill>
                            <a:schemeClr val="accent5">
                              <a:lumMod val="50000"/>
                            </a:schemeClr>
                          </a:solidFill>
                        </a:rPr>
                        <a:t>es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zwanzig</a:t>
                      </a:r>
                      <a:r>
                        <a:rPr lang="en-GB" sz="2400" dirty="0">
                          <a:solidFill>
                            <a:schemeClr val="accent5">
                              <a:lumMod val="50000"/>
                            </a:schemeClr>
                          </a:solidFill>
                        </a:rPr>
                        <a:t> </a:t>
                      </a:r>
                      <a:r>
                        <a:rPr lang="en-GB" sz="2400" dirty="0" err="1">
                          <a:solidFill>
                            <a:schemeClr val="accent5">
                              <a:lumMod val="50000"/>
                            </a:schemeClr>
                          </a:solidFill>
                        </a:rPr>
                        <a:t>Uhr</a:t>
                      </a:r>
                      <a:r>
                        <a:rPr lang="en-GB" sz="2400" dirty="0">
                          <a:solidFill>
                            <a:schemeClr val="accent5">
                              <a:lumMod val="50000"/>
                            </a:schemeClr>
                          </a:solidFill>
                        </a:rPr>
                        <a:t> </a:t>
                      </a:r>
                      <a:r>
                        <a:rPr lang="en-GB" sz="2400" dirty="0" err="1">
                          <a:solidFill>
                            <a:schemeClr val="accent5">
                              <a:lumMod val="50000"/>
                            </a:schemeClr>
                          </a:solidFill>
                        </a:rPr>
                        <a:t>vierzig</a:t>
                      </a:r>
                      <a:endParaRPr lang="en-GB" sz="2400" dirty="0">
                        <a:solidFill>
                          <a:schemeClr val="accent5">
                            <a:lumMod val="50000"/>
                          </a:schemeClr>
                        </a:solidFill>
                      </a:endParaRPr>
                    </a:p>
                  </a:txBody>
                  <a:tcPr anchor="ctr"/>
                </a:tc>
                <a:extLst>
                  <a:ext uri="{0D108BD9-81ED-4DB2-BD59-A6C34878D82A}">
                    <a16:rowId xmlns:a16="http://schemas.microsoft.com/office/drawing/2014/main" val="744198511"/>
                  </a:ext>
                </a:extLst>
              </a:tr>
              <a:tr h="426894">
                <a:tc>
                  <a:txBody>
                    <a:bodyPr/>
                    <a:lstStyle/>
                    <a:p>
                      <a:endParaRPr lang="en-GB" sz="2400" b="1" dirty="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r>
                        <a:rPr lang="en-GB" sz="2400" dirty="0">
                          <a:solidFill>
                            <a:schemeClr val="accent5">
                              <a:lumMod val="50000"/>
                            </a:schemeClr>
                          </a:solidFill>
                        </a:rPr>
                        <a:t>5:30 p.m.</a:t>
                      </a:r>
                    </a:p>
                  </a:txBody>
                  <a:tcPr anchor="ctr"/>
                </a:tc>
                <a:tc>
                  <a:txBody>
                    <a:bodyPr/>
                    <a:lstStyle/>
                    <a:p>
                      <a:pPr algn="ctr"/>
                      <a:r>
                        <a:rPr lang="en-GB" sz="2400" dirty="0">
                          <a:solidFill>
                            <a:schemeClr val="accent5">
                              <a:lumMod val="50000"/>
                            </a:schemeClr>
                          </a:solidFill>
                        </a:rPr>
                        <a:t>es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siebzehn</a:t>
                      </a:r>
                      <a:r>
                        <a:rPr lang="en-GB" sz="2400" dirty="0">
                          <a:solidFill>
                            <a:schemeClr val="accent5">
                              <a:lumMod val="50000"/>
                            </a:schemeClr>
                          </a:solidFill>
                        </a:rPr>
                        <a:t> </a:t>
                      </a:r>
                      <a:r>
                        <a:rPr lang="en-GB" sz="2400" dirty="0" err="1">
                          <a:solidFill>
                            <a:schemeClr val="accent5">
                              <a:lumMod val="50000"/>
                            </a:schemeClr>
                          </a:solidFill>
                        </a:rPr>
                        <a:t>Uhr</a:t>
                      </a:r>
                      <a:r>
                        <a:rPr lang="en-GB" sz="2400" dirty="0">
                          <a:solidFill>
                            <a:schemeClr val="accent5">
                              <a:lumMod val="50000"/>
                            </a:schemeClr>
                          </a:solidFill>
                        </a:rPr>
                        <a:t> </a:t>
                      </a:r>
                      <a:r>
                        <a:rPr lang="en-GB" sz="2400" dirty="0" err="1">
                          <a:solidFill>
                            <a:schemeClr val="accent5">
                              <a:lumMod val="50000"/>
                            </a:schemeClr>
                          </a:solidFill>
                        </a:rPr>
                        <a:t>dreißig</a:t>
                      </a:r>
                      <a:endParaRPr lang="en-GB" sz="2400" dirty="0">
                        <a:solidFill>
                          <a:schemeClr val="accent5">
                            <a:lumMod val="50000"/>
                          </a:schemeClr>
                        </a:solidFill>
                      </a:endParaRPr>
                    </a:p>
                  </a:txBody>
                  <a:tcPr anchor="ctr"/>
                </a:tc>
                <a:extLst>
                  <a:ext uri="{0D108BD9-81ED-4DB2-BD59-A6C34878D82A}">
                    <a16:rowId xmlns:a16="http://schemas.microsoft.com/office/drawing/2014/main" val="3829743738"/>
                  </a:ext>
                </a:extLst>
              </a:tr>
              <a:tr h="426894">
                <a:tc>
                  <a:txBody>
                    <a:bodyPr/>
                    <a:lstStyle/>
                    <a:p>
                      <a:endParaRPr lang="en-GB" sz="2400" b="1" dirty="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r>
                        <a:rPr lang="en-GB" sz="2400" dirty="0">
                          <a:solidFill>
                            <a:schemeClr val="accent5">
                              <a:lumMod val="50000"/>
                            </a:schemeClr>
                          </a:solidFill>
                        </a:rPr>
                        <a:t>08:50 a.m.</a:t>
                      </a:r>
                    </a:p>
                  </a:txBody>
                  <a:tcPr anchor="ctr"/>
                </a:tc>
                <a:tc>
                  <a:txBody>
                    <a:bodyPr/>
                    <a:lstStyle/>
                    <a:p>
                      <a:pPr algn="ctr"/>
                      <a:r>
                        <a:rPr lang="en-GB" sz="2400" dirty="0">
                          <a:solidFill>
                            <a:schemeClr val="accent5">
                              <a:lumMod val="50000"/>
                            </a:schemeClr>
                          </a:solidFill>
                        </a:rPr>
                        <a:t>es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acht</a:t>
                      </a:r>
                      <a:r>
                        <a:rPr lang="en-GB" sz="2400" dirty="0">
                          <a:solidFill>
                            <a:schemeClr val="accent5">
                              <a:lumMod val="50000"/>
                            </a:schemeClr>
                          </a:solidFill>
                        </a:rPr>
                        <a:t> </a:t>
                      </a:r>
                      <a:r>
                        <a:rPr lang="en-GB" sz="2400" dirty="0" err="1">
                          <a:solidFill>
                            <a:schemeClr val="accent5">
                              <a:lumMod val="50000"/>
                            </a:schemeClr>
                          </a:solidFill>
                        </a:rPr>
                        <a:t>Uhr</a:t>
                      </a:r>
                      <a:r>
                        <a:rPr lang="en-GB" sz="2400" dirty="0">
                          <a:solidFill>
                            <a:schemeClr val="accent5">
                              <a:lumMod val="50000"/>
                            </a:schemeClr>
                          </a:solidFill>
                        </a:rPr>
                        <a:t> </a:t>
                      </a:r>
                      <a:r>
                        <a:rPr lang="en-GB" sz="2400" dirty="0" err="1">
                          <a:solidFill>
                            <a:schemeClr val="accent5">
                              <a:lumMod val="50000"/>
                            </a:schemeClr>
                          </a:solidFill>
                        </a:rPr>
                        <a:t>fünfzig</a:t>
                      </a:r>
                      <a:endParaRPr lang="en-GB" sz="2400" dirty="0">
                        <a:solidFill>
                          <a:schemeClr val="accent5">
                            <a:lumMod val="50000"/>
                          </a:schemeClr>
                        </a:solidFill>
                      </a:endParaRPr>
                    </a:p>
                  </a:txBody>
                  <a:tcPr anchor="ctr"/>
                </a:tc>
                <a:extLst>
                  <a:ext uri="{0D108BD9-81ED-4DB2-BD59-A6C34878D82A}">
                    <a16:rowId xmlns:a16="http://schemas.microsoft.com/office/drawing/2014/main" val="1465987982"/>
                  </a:ext>
                </a:extLst>
              </a:tr>
              <a:tr h="426894">
                <a:tc>
                  <a:txBody>
                    <a:bodyPr/>
                    <a:lstStyle/>
                    <a:p>
                      <a:endParaRPr lang="en-GB" sz="2400" b="1" dirty="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r>
                        <a:rPr lang="en-GB" sz="2400" dirty="0">
                          <a:solidFill>
                            <a:schemeClr val="accent5">
                              <a:lumMod val="50000"/>
                            </a:schemeClr>
                          </a:solidFill>
                        </a:rPr>
                        <a:t>7:05 p.m.</a:t>
                      </a:r>
                    </a:p>
                  </a:txBody>
                  <a:tcPr anchor="ctr"/>
                </a:tc>
                <a:tc>
                  <a:txBody>
                    <a:bodyPr/>
                    <a:lstStyle/>
                    <a:p>
                      <a:pPr algn="ctr"/>
                      <a:r>
                        <a:rPr lang="en-GB" sz="2400" dirty="0">
                          <a:solidFill>
                            <a:schemeClr val="accent5">
                              <a:lumMod val="50000"/>
                            </a:schemeClr>
                          </a:solidFill>
                        </a:rPr>
                        <a:t>es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neunzehn</a:t>
                      </a:r>
                      <a:r>
                        <a:rPr lang="en-GB" sz="2400" dirty="0">
                          <a:solidFill>
                            <a:schemeClr val="accent5">
                              <a:lumMod val="50000"/>
                            </a:schemeClr>
                          </a:solidFill>
                        </a:rPr>
                        <a:t> </a:t>
                      </a:r>
                      <a:r>
                        <a:rPr lang="en-GB" sz="2400" dirty="0" err="1">
                          <a:solidFill>
                            <a:schemeClr val="accent5">
                              <a:lumMod val="50000"/>
                            </a:schemeClr>
                          </a:solidFill>
                        </a:rPr>
                        <a:t>Uhr</a:t>
                      </a:r>
                      <a:r>
                        <a:rPr lang="en-GB" sz="2400" dirty="0">
                          <a:solidFill>
                            <a:schemeClr val="accent5">
                              <a:lumMod val="50000"/>
                            </a:schemeClr>
                          </a:solidFill>
                        </a:rPr>
                        <a:t> </a:t>
                      </a:r>
                      <a:r>
                        <a:rPr lang="en-GB" sz="2400" dirty="0" err="1">
                          <a:solidFill>
                            <a:schemeClr val="accent5">
                              <a:lumMod val="50000"/>
                            </a:schemeClr>
                          </a:solidFill>
                        </a:rPr>
                        <a:t>fünf</a:t>
                      </a:r>
                      <a:endParaRPr lang="en-GB" sz="2400" dirty="0">
                        <a:solidFill>
                          <a:schemeClr val="accent5">
                            <a:lumMod val="50000"/>
                          </a:schemeClr>
                        </a:solidFill>
                      </a:endParaRPr>
                    </a:p>
                  </a:txBody>
                  <a:tcPr anchor="ctr"/>
                </a:tc>
                <a:extLst>
                  <a:ext uri="{0D108BD9-81ED-4DB2-BD59-A6C34878D82A}">
                    <a16:rowId xmlns:a16="http://schemas.microsoft.com/office/drawing/2014/main" val="665886135"/>
                  </a:ext>
                </a:extLst>
              </a:tr>
              <a:tr h="426894">
                <a:tc>
                  <a:txBody>
                    <a:bodyPr/>
                    <a:lstStyle/>
                    <a:p>
                      <a:endParaRPr lang="en-GB" sz="2400" b="1" dirty="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r>
                        <a:rPr lang="en-GB" sz="2400" dirty="0">
                          <a:solidFill>
                            <a:schemeClr val="accent5">
                              <a:lumMod val="50000"/>
                            </a:schemeClr>
                          </a:solidFill>
                        </a:rPr>
                        <a:t>12:00 p.m.</a:t>
                      </a:r>
                    </a:p>
                  </a:txBody>
                  <a:tcPr anchor="ctr"/>
                </a:tc>
                <a:tc>
                  <a:txBody>
                    <a:bodyPr/>
                    <a:lstStyle/>
                    <a:p>
                      <a:pPr algn="ctr"/>
                      <a:r>
                        <a:rPr lang="en-GB" sz="2400" dirty="0">
                          <a:solidFill>
                            <a:schemeClr val="accent5">
                              <a:lumMod val="50000"/>
                            </a:schemeClr>
                          </a:solidFill>
                        </a:rPr>
                        <a:t>es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zwölf</a:t>
                      </a:r>
                      <a:r>
                        <a:rPr lang="en-GB" sz="2400" dirty="0">
                          <a:solidFill>
                            <a:schemeClr val="accent5">
                              <a:lumMod val="50000"/>
                            </a:schemeClr>
                          </a:solidFill>
                        </a:rPr>
                        <a:t> </a:t>
                      </a:r>
                      <a:r>
                        <a:rPr lang="en-GB" sz="2400" dirty="0" err="1">
                          <a:solidFill>
                            <a:schemeClr val="accent5">
                              <a:lumMod val="50000"/>
                            </a:schemeClr>
                          </a:solidFill>
                        </a:rPr>
                        <a:t>Uhr</a:t>
                      </a:r>
                      <a:endParaRPr lang="en-GB" sz="2400" dirty="0">
                        <a:solidFill>
                          <a:schemeClr val="accent5">
                            <a:lumMod val="50000"/>
                          </a:schemeClr>
                        </a:solidFill>
                      </a:endParaRPr>
                    </a:p>
                  </a:txBody>
                  <a:tcPr anchor="ctr"/>
                </a:tc>
                <a:extLst>
                  <a:ext uri="{0D108BD9-81ED-4DB2-BD59-A6C34878D82A}">
                    <a16:rowId xmlns:a16="http://schemas.microsoft.com/office/drawing/2014/main" val="789816512"/>
                  </a:ext>
                </a:extLst>
              </a:tr>
            </a:tbl>
          </a:graphicData>
        </a:graphic>
      </p:graphicFrame>
      <p:sp>
        <p:nvSpPr>
          <p:cNvPr id="37" name="TextBox 36">
            <a:extLst>
              <a:ext uri="{FF2B5EF4-FFF2-40B4-BE49-F238E27FC236}">
                <a16:creationId xmlns:a16="http://schemas.microsoft.com/office/drawing/2014/main" id="{CF80FA88-E548-42F0-ADBC-8E3B22CF9E83}"/>
              </a:ext>
            </a:extLst>
          </p:cNvPr>
          <p:cNvSpPr txBox="1"/>
          <p:nvPr/>
        </p:nvSpPr>
        <p:spPr>
          <a:xfrm>
            <a:off x="1549687" y="2701070"/>
            <a:ext cx="2603715" cy="430887"/>
          </a:xfrm>
          <a:prstGeom prst="rect">
            <a:avLst/>
          </a:prstGeom>
          <a:noFill/>
        </p:spPr>
        <p:txBody>
          <a:bodyPr wrap="square" rtlCol="0">
            <a:spAutoFit/>
          </a:bodyPr>
          <a:lstStyle/>
          <a:p>
            <a:pPr algn="ctr"/>
            <a:r>
              <a:rPr lang="en-GB" sz="2200" dirty="0" err="1">
                <a:solidFill>
                  <a:schemeClr val="accent5">
                    <a:lumMod val="50000"/>
                  </a:schemeClr>
                </a:solidFill>
              </a:rPr>
              <a:t>Gute</a:t>
            </a:r>
            <a:r>
              <a:rPr lang="en-GB" sz="2200" b="1" dirty="0" err="1">
                <a:solidFill>
                  <a:schemeClr val="accent5">
                    <a:lumMod val="50000"/>
                  </a:schemeClr>
                </a:solidFill>
              </a:rPr>
              <a:t>n</a:t>
            </a:r>
            <a:r>
              <a:rPr lang="en-GB" sz="2200" dirty="0">
                <a:solidFill>
                  <a:schemeClr val="accent5">
                    <a:lumMod val="50000"/>
                  </a:schemeClr>
                </a:solidFill>
              </a:rPr>
              <a:t> Morgen!</a:t>
            </a:r>
          </a:p>
        </p:txBody>
      </p:sp>
      <p:sp>
        <p:nvSpPr>
          <p:cNvPr id="42" name="TextBox 41">
            <a:extLst>
              <a:ext uri="{FF2B5EF4-FFF2-40B4-BE49-F238E27FC236}">
                <a16:creationId xmlns:a16="http://schemas.microsoft.com/office/drawing/2014/main" id="{D74BE2AE-88F6-4FD3-97B8-0BF982EA7721}"/>
              </a:ext>
            </a:extLst>
          </p:cNvPr>
          <p:cNvSpPr txBox="1"/>
          <p:nvPr/>
        </p:nvSpPr>
        <p:spPr>
          <a:xfrm>
            <a:off x="1822765" y="2210750"/>
            <a:ext cx="2208508" cy="430887"/>
          </a:xfrm>
          <a:prstGeom prst="rect">
            <a:avLst/>
          </a:prstGeom>
          <a:noFill/>
        </p:spPr>
        <p:txBody>
          <a:bodyPr wrap="square" rtlCol="0">
            <a:spAutoFit/>
          </a:bodyPr>
          <a:lstStyle/>
          <a:p>
            <a:pPr algn="ctr"/>
            <a:r>
              <a:rPr lang="en-GB" sz="2200" dirty="0" err="1">
                <a:solidFill>
                  <a:schemeClr val="accent5">
                    <a:lumMod val="50000"/>
                  </a:schemeClr>
                </a:solidFill>
              </a:rPr>
              <a:t>Gute</a:t>
            </a:r>
            <a:r>
              <a:rPr lang="en-GB" sz="2200" b="1" dirty="0" err="1">
                <a:solidFill>
                  <a:schemeClr val="accent5">
                    <a:lumMod val="50000"/>
                  </a:schemeClr>
                </a:solidFill>
              </a:rPr>
              <a:t>n</a:t>
            </a:r>
            <a:r>
              <a:rPr lang="en-GB" sz="2200" dirty="0">
                <a:solidFill>
                  <a:schemeClr val="accent5">
                    <a:lumMod val="50000"/>
                  </a:schemeClr>
                </a:solidFill>
              </a:rPr>
              <a:t> Tag!</a:t>
            </a:r>
          </a:p>
        </p:txBody>
      </p:sp>
      <p:sp>
        <p:nvSpPr>
          <p:cNvPr id="43" name="TextBox 42">
            <a:extLst>
              <a:ext uri="{FF2B5EF4-FFF2-40B4-BE49-F238E27FC236}">
                <a16:creationId xmlns:a16="http://schemas.microsoft.com/office/drawing/2014/main" id="{64BEE1BE-9C79-490D-8DA0-62BBD52BF5B0}"/>
              </a:ext>
            </a:extLst>
          </p:cNvPr>
          <p:cNvSpPr txBox="1"/>
          <p:nvPr/>
        </p:nvSpPr>
        <p:spPr>
          <a:xfrm>
            <a:off x="1789037" y="3581333"/>
            <a:ext cx="2208508" cy="430887"/>
          </a:xfrm>
          <a:prstGeom prst="rect">
            <a:avLst/>
          </a:prstGeom>
          <a:noFill/>
        </p:spPr>
        <p:txBody>
          <a:bodyPr wrap="square" rtlCol="0">
            <a:spAutoFit/>
          </a:bodyPr>
          <a:lstStyle/>
          <a:p>
            <a:pPr algn="ctr"/>
            <a:r>
              <a:rPr lang="en-GB" sz="2200" dirty="0" err="1">
                <a:solidFill>
                  <a:schemeClr val="accent5">
                    <a:lumMod val="50000"/>
                  </a:schemeClr>
                </a:solidFill>
              </a:rPr>
              <a:t>Gute</a:t>
            </a:r>
            <a:r>
              <a:rPr lang="en-GB" sz="2200" b="1" dirty="0" err="1">
                <a:solidFill>
                  <a:schemeClr val="accent5">
                    <a:lumMod val="50000"/>
                  </a:schemeClr>
                </a:solidFill>
              </a:rPr>
              <a:t>n</a:t>
            </a:r>
            <a:r>
              <a:rPr lang="en-GB" sz="2200" dirty="0">
                <a:solidFill>
                  <a:schemeClr val="accent5">
                    <a:lumMod val="50000"/>
                  </a:schemeClr>
                </a:solidFill>
              </a:rPr>
              <a:t> Abend!</a:t>
            </a:r>
          </a:p>
        </p:txBody>
      </p:sp>
      <p:sp>
        <p:nvSpPr>
          <p:cNvPr id="62" name="Rectangle 61">
            <a:extLst>
              <a:ext uri="{FF2B5EF4-FFF2-40B4-BE49-F238E27FC236}">
                <a16:creationId xmlns:a16="http://schemas.microsoft.com/office/drawing/2014/main" id="{9431D799-FBE6-481F-99C9-8E832EE96EED}"/>
              </a:ext>
            </a:extLst>
          </p:cNvPr>
          <p:cNvSpPr/>
          <p:nvPr/>
        </p:nvSpPr>
        <p:spPr>
          <a:xfrm>
            <a:off x="0" y="1153410"/>
            <a:ext cx="6929648" cy="461665"/>
          </a:xfrm>
          <a:prstGeom prst="rect">
            <a:avLst/>
          </a:prstGeom>
        </p:spPr>
        <p:txBody>
          <a:bodyPr wrap="square">
            <a:spAutoFit/>
          </a:bodyPr>
          <a:lstStyle/>
          <a:p>
            <a:r>
              <a:rPr lang="en-GB" sz="2400" dirty="0" err="1">
                <a:solidFill>
                  <a:schemeClr val="accent5">
                    <a:lumMod val="50000"/>
                  </a:schemeClr>
                </a:solidFill>
              </a:rPr>
              <a:t>Hör</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Schreib</a:t>
            </a:r>
            <a:r>
              <a:rPr lang="en-GB" sz="2400" dirty="0">
                <a:solidFill>
                  <a:schemeClr val="accent5">
                    <a:lumMod val="50000"/>
                  </a:schemeClr>
                </a:solidFill>
              </a:rPr>
              <a:t> 1 – 8 und die </a:t>
            </a:r>
            <a:r>
              <a:rPr lang="en-GB" sz="2400" dirty="0" err="1">
                <a:solidFill>
                  <a:schemeClr val="accent5">
                    <a:lumMod val="50000"/>
                  </a:schemeClr>
                </a:solidFill>
              </a:rPr>
              <a:t>richtigen</a:t>
            </a:r>
            <a:r>
              <a:rPr lang="en-GB" sz="2400" dirty="0">
                <a:solidFill>
                  <a:schemeClr val="accent5">
                    <a:lumMod val="50000"/>
                  </a:schemeClr>
                </a:solidFill>
              </a:rPr>
              <a:t> </a:t>
            </a:r>
            <a:r>
              <a:rPr lang="en-GB" sz="2400" dirty="0" err="1">
                <a:solidFill>
                  <a:schemeClr val="accent5">
                    <a:lumMod val="50000"/>
                  </a:schemeClr>
                </a:solidFill>
              </a:rPr>
              <a:t>Wörter</a:t>
            </a:r>
            <a:r>
              <a:rPr lang="en-GB" sz="2400" dirty="0">
                <a:solidFill>
                  <a:schemeClr val="accent5">
                    <a:lumMod val="50000"/>
                  </a:schemeClr>
                </a:solidFill>
              </a:rPr>
              <a:t>.</a:t>
            </a:r>
          </a:p>
        </p:txBody>
      </p:sp>
      <p:sp>
        <p:nvSpPr>
          <p:cNvPr id="63" name="Action Button: Custom 16">
            <a:hlinkClick r:id="" action="ppaction://noaction" highlightClick="1">
              <a:snd r:embed="rId4" name="8.3.2.1 Slide 38 1.wav"/>
            </a:hlinkClick>
            <a:extLst>
              <a:ext uri="{FF2B5EF4-FFF2-40B4-BE49-F238E27FC236}">
                <a16:creationId xmlns:a16="http://schemas.microsoft.com/office/drawing/2014/main" id="{08DE8FDE-B4D0-4536-BE9C-C6043FFA7855}"/>
              </a:ext>
            </a:extLst>
          </p:cNvPr>
          <p:cNvSpPr/>
          <p:nvPr/>
        </p:nvSpPr>
        <p:spPr>
          <a:xfrm>
            <a:off x="711313" y="2245638"/>
            <a:ext cx="393922" cy="39599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4" name="Action Button: Custom 16">
            <a:hlinkClick r:id="" action="ppaction://noaction" highlightClick="1">
              <a:snd r:embed="rId5" name="8.3.2.1 Slide 38 2.wav"/>
            </a:hlinkClick>
            <a:extLst>
              <a:ext uri="{FF2B5EF4-FFF2-40B4-BE49-F238E27FC236}">
                <a16:creationId xmlns:a16="http://schemas.microsoft.com/office/drawing/2014/main" id="{EFC8116D-CF3A-4999-93B3-5866F674657E}"/>
              </a:ext>
            </a:extLst>
          </p:cNvPr>
          <p:cNvSpPr/>
          <p:nvPr/>
        </p:nvSpPr>
        <p:spPr>
          <a:xfrm>
            <a:off x="711313" y="271851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5" name="Action Button: Custom 16">
            <a:hlinkClick r:id="" action="ppaction://noaction" highlightClick="1">
              <a:snd r:embed="rId6" name="8.3.2.1 Slide 38 3.wav"/>
            </a:hlinkClick>
            <a:extLst>
              <a:ext uri="{FF2B5EF4-FFF2-40B4-BE49-F238E27FC236}">
                <a16:creationId xmlns:a16="http://schemas.microsoft.com/office/drawing/2014/main" id="{CB16FEEE-0B4E-4C97-A455-A27E4310008C}"/>
              </a:ext>
            </a:extLst>
          </p:cNvPr>
          <p:cNvSpPr/>
          <p:nvPr/>
        </p:nvSpPr>
        <p:spPr>
          <a:xfrm>
            <a:off x="709235" y="319139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6" name="Action Button: Custom 16">
            <a:hlinkClick r:id="" action="ppaction://noaction" highlightClick="1">
              <a:snd r:embed="rId7" name="8.3.2.1 Slide 38 4.wav"/>
            </a:hlinkClick>
            <a:extLst>
              <a:ext uri="{FF2B5EF4-FFF2-40B4-BE49-F238E27FC236}">
                <a16:creationId xmlns:a16="http://schemas.microsoft.com/office/drawing/2014/main" id="{5D122674-8095-4214-B40C-38ED8F1DD9E8}"/>
              </a:ext>
            </a:extLst>
          </p:cNvPr>
          <p:cNvSpPr/>
          <p:nvPr/>
        </p:nvSpPr>
        <p:spPr>
          <a:xfrm>
            <a:off x="709235" y="363686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7" name="Action Button: Custom 16">
            <a:hlinkClick r:id="" action="ppaction://noaction" highlightClick="1">
              <a:snd r:embed="rId8" name="8.3.2.1 Slide 38 5.wav"/>
            </a:hlinkClick>
            <a:extLst>
              <a:ext uri="{FF2B5EF4-FFF2-40B4-BE49-F238E27FC236}">
                <a16:creationId xmlns:a16="http://schemas.microsoft.com/office/drawing/2014/main" id="{9FE3C431-3101-4430-AD93-649784C60FC1}"/>
              </a:ext>
            </a:extLst>
          </p:cNvPr>
          <p:cNvSpPr/>
          <p:nvPr/>
        </p:nvSpPr>
        <p:spPr>
          <a:xfrm>
            <a:off x="709235" y="4056710"/>
            <a:ext cx="393922" cy="39599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8" name="Action Button: Custom 16">
            <a:hlinkClick r:id="" action="ppaction://noaction" highlightClick="1">
              <a:snd r:embed="rId9" name="8.3.2.1 Slide 38 6.wav"/>
            </a:hlinkClick>
            <a:extLst>
              <a:ext uri="{FF2B5EF4-FFF2-40B4-BE49-F238E27FC236}">
                <a16:creationId xmlns:a16="http://schemas.microsoft.com/office/drawing/2014/main" id="{C752E895-9A2D-49D9-A22C-7C4C2814184D}"/>
              </a:ext>
            </a:extLst>
          </p:cNvPr>
          <p:cNvSpPr/>
          <p:nvPr/>
        </p:nvSpPr>
        <p:spPr>
          <a:xfrm>
            <a:off x="709235" y="453811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9" name="Action Button: Custom 16">
            <a:hlinkClick r:id="" action="ppaction://noaction" highlightClick="1">
              <a:snd r:embed="rId10" name="8.3.2.1 Slide 38 7.wav"/>
            </a:hlinkClick>
            <a:extLst>
              <a:ext uri="{FF2B5EF4-FFF2-40B4-BE49-F238E27FC236}">
                <a16:creationId xmlns:a16="http://schemas.microsoft.com/office/drawing/2014/main" id="{6D23D495-A973-4B21-8534-7BEFCEA570D1}"/>
              </a:ext>
            </a:extLst>
          </p:cNvPr>
          <p:cNvSpPr/>
          <p:nvPr/>
        </p:nvSpPr>
        <p:spPr>
          <a:xfrm>
            <a:off x="709235" y="497819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0" name="Action Button: Custom 16">
            <a:hlinkClick r:id="" action="ppaction://noaction" highlightClick="1">
              <a:snd r:embed="rId11" name="8.3.2.1 Slide 38 8.wav"/>
            </a:hlinkClick>
            <a:extLst>
              <a:ext uri="{FF2B5EF4-FFF2-40B4-BE49-F238E27FC236}">
                <a16:creationId xmlns:a16="http://schemas.microsoft.com/office/drawing/2014/main" id="{AD30C817-F42E-4398-9BF1-6E697F402A1A}"/>
              </a:ext>
            </a:extLst>
          </p:cNvPr>
          <p:cNvSpPr/>
          <p:nvPr/>
        </p:nvSpPr>
        <p:spPr>
          <a:xfrm>
            <a:off x="712016" y="544655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75" name="Picture 74" descr="Icon&#10;&#10;Description automatically generated">
            <a:extLst>
              <a:ext uri="{FF2B5EF4-FFF2-40B4-BE49-F238E27FC236}">
                <a16:creationId xmlns:a16="http://schemas.microsoft.com/office/drawing/2014/main" id="{04D90EB2-9BA8-41BD-87CE-38EE621A68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373634" y="192282"/>
            <a:ext cx="767488" cy="925676"/>
          </a:xfrm>
          <a:prstGeom prst="rect">
            <a:avLst/>
          </a:prstGeom>
        </p:spPr>
      </p:pic>
      <p:pic>
        <p:nvPicPr>
          <p:cNvPr id="77" name="Graphic 76" descr="Children">
            <a:extLst>
              <a:ext uri="{FF2B5EF4-FFF2-40B4-BE49-F238E27FC236}">
                <a16:creationId xmlns:a16="http://schemas.microsoft.com/office/drawing/2014/main" id="{8E7E3BF4-0BF5-4EF5-A7DA-E617DC67471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7181924" y="110567"/>
            <a:ext cx="1284585" cy="1284585"/>
          </a:xfrm>
          <a:prstGeom prst="rect">
            <a:avLst/>
          </a:prstGeom>
        </p:spPr>
      </p:pic>
      <p:sp>
        <p:nvSpPr>
          <p:cNvPr id="40" name="TextBox 39">
            <a:extLst>
              <a:ext uri="{FF2B5EF4-FFF2-40B4-BE49-F238E27FC236}">
                <a16:creationId xmlns:a16="http://schemas.microsoft.com/office/drawing/2014/main" id="{7C02B24C-CE06-4D51-AA4D-CE5C29818E70}"/>
              </a:ext>
            </a:extLst>
          </p:cNvPr>
          <p:cNvSpPr txBox="1"/>
          <p:nvPr/>
        </p:nvSpPr>
        <p:spPr>
          <a:xfrm>
            <a:off x="1750146" y="3131957"/>
            <a:ext cx="2208508" cy="430887"/>
          </a:xfrm>
          <a:prstGeom prst="rect">
            <a:avLst/>
          </a:prstGeom>
          <a:noFill/>
        </p:spPr>
        <p:txBody>
          <a:bodyPr wrap="square" rtlCol="0">
            <a:spAutoFit/>
          </a:bodyPr>
          <a:lstStyle/>
          <a:p>
            <a:pPr algn="ctr"/>
            <a:r>
              <a:rPr lang="en-GB" sz="2200" dirty="0" err="1">
                <a:solidFill>
                  <a:schemeClr val="accent5">
                    <a:lumMod val="50000"/>
                  </a:schemeClr>
                </a:solidFill>
              </a:rPr>
              <a:t>Gute</a:t>
            </a:r>
            <a:r>
              <a:rPr lang="en-GB" sz="2200" dirty="0">
                <a:solidFill>
                  <a:schemeClr val="accent5">
                    <a:lumMod val="50000"/>
                  </a:schemeClr>
                </a:solidFill>
              </a:rPr>
              <a:t> Nacht!</a:t>
            </a:r>
          </a:p>
        </p:txBody>
      </p:sp>
      <p:sp>
        <p:nvSpPr>
          <p:cNvPr id="41" name="TextBox 40">
            <a:extLst>
              <a:ext uri="{FF2B5EF4-FFF2-40B4-BE49-F238E27FC236}">
                <a16:creationId xmlns:a16="http://schemas.microsoft.com/office/drawing/2014/main" id="{598CA268-1806-4755-B6AD-A24D30AADF5D}"/>
              </a:ext>
            </a:extLst>
          </p:cNvPr>
          <p:cNvSpPr txBox="1"/>
          <p:nvPr/>
        </p:nvSpPr>
        <p:spPr>
          <a:xfrm>
            <a:off x="1789037" y="4041487"/>
            <a:ext cx="2208508" cy="430887"/>
          </a:xfrm>
          <a:prstGeom prst="rect">
            <a:avLst/>
          </a:prstGeom>
          <a:noFill/>
        </p:spPr>
        <p:txBody>
          <a:bodyPr wrap="square" rtlCol="0">
            <a:spAutoFit/>
          </a:bodyPr>
          <a:lstStyle/>
          <a:p>
            <a:pPr algn="ctr"/>
            <a:r>
              <a:rPr lang="en-GB" sz="2200" dirty="0" err="1">
                <a:solidFill>
                  <a:schemeClr val="accent5">
                    <a:lumMod val="50000"/>
                  </a:schemeClr>
                </a:solidFill>
              </a:rPr>
              <a:t>Gute</a:t>
            </a:r>
            <a:r>
              <a:rPr lang="en-GB" sz="2200" b="1" dirty="0" err="1">
                <a:solidFill>
                  <a:schemeClr val="accent5">
                    <a:lumMod val="50000"/>
                  </a:schemeClr>
                </a:solidFill>
              </a:rPr>
              <a:t>n</a:t>
            </a:r>
            <a:r>
              <a:rPr lang="en-GB" sz="2200" dirty="0">
                <a:solidFill>
                  <a:schemeClr val="accent5">
                    <a:lumMod val="50000"/>
                  </a:schemeClr>
                </a:solidFill>
              </a:rPr>
              <a:t> Tag!</a:t>
            </a:r>
          </a:p>
        </p:txBody>
      </p:sp>
      <p:sp>
        <p:nvSpPr>
          <p:cNvPr id="45" name="TextBox 44">
            <a:extLst>
              <a:ext uri="{FF2B5EF4-FFF2-40B4-BE49-F238E27FC236}">
                <a16:creationId xmlns:a16="http://schemas.microsoft.com/office/drawing/2014/main" id="{1DB5D552-44AC-4844-AE11-CF51E1F24F2D}"/>
              </a:ext>
            </a:extLst>
          </p:cNvPr>
          <p:cNvSpPr txBox="1"/>
          <p:nvPr/>
        </p:nvSpPr>
        <p:spPr>
          <a:xfrm>
            <a:off x="1549687" y="4492176"/>
            <a:ext cx="2603715" cy="430887"/>
          </a:xfrm>
          <a:prstGeom prst="rect">
            <a:avLst/>
          </a:prstGeom>
          <a:noFill/>
        </p:spPr>
        <p:txBody>
          <a:bodyPr wrap="square" rtlCol="0">
            <a:spAutoFit/>
          </a:bodyPr>
          <a:lstStyle/>
          <a:p>
            <a:pPr algn="ctr"/>
            <a:r>
              <a:rPr lang="en-GB" sz="2200" dirty="0" err="1">
                <a:solidFill>
                  <a:schemeClr val="accent5">
                    <a:lumMod val="50000"/>
                  </a:schemeClr>
                </a:solidFill>
              </a:rPr>
              <a:t>Gute</a:t>
            </a:r>
            <a:r>
              <a:rPr lang="en-GB" sz="2200" b="1" dirty="0" err="1">
                <a:solidFill>
                  <a:schemeClr val="accent5">
                    <a:lumMod val="50000"/>
                  </a:schemeClr>
                </a:solidFill>
              </a:rPr>
              <a:t>n</a:t>
            </a:r>
            <a:r>
              <a:rPr lang="en-GB" sz="2200" dirty="0">
                <a:solidFill>
                  <a:schemeClr val="accent5">
                    <a:lumMod val="50000"/>
                  </a:schemeClr>
                </a:solidFill>
              </a:rPr>
              <a:t> Morgen!</a:t>
            </a:r>
          </a:p>
        </p:txBody>
      </p:sp>
      <p:sp>
        <p:nvSpPr>
          <p:cNvPr id="46" name="TextBox 45">
            <a:extLst>
              <a:ext uri="{FF2B5EF4-FFF2-40B4-BE49-F238E27FC236}">
                <a16:creationId xmlns:a16="http://schemas.microsoft.com/office/drawing/2014/main" id="{A31AD5D9-6C6C-42BE-BAF4-C0682A880D4B}"/>
              </a:ext>
            </a:extLst>
          </p:cNvPr>
          <p:cNvSpPr txBox="1"/>
          <p:nvPr/>
        </p:nvSpPr>
        <p:spPr>
          <a:xfrm>
            <a:off x="1735935" y="4948823"/>
            <a:ext cx="2208508" cy="430887"/>
          </a:xfrm>
          <a:prstGeom prst="rect">
            <a:avLst/>
          </a:prstGeom>
          <a:noFill/>
        </p:spPr>
        <p:txBody>
          <a:bodyPr wrap="square" rtlCol="0">
            <a:spAutoFit/>
          </a:bodyPr>
          <a:lstStyle/>
          <a:p>
            <a:pPr algn="ctr"/>
            <a:r>
              <a:rPr lang="en-GB" sz="2200" dirty="0" err="1">
                <a:solidFill>
                  <a:schemeClr val="accent5">
                    <a:lumMod val="50000"/>
                  </a:schemeClr>
                </a:solidFill>
              </a:rPr>
              <a:t>Gute</a:t>
            </a:r>
            <a:r>
              <a:rPr lang="en-GB" sz="2200" b="1" dirty="0" err="1">
                <a:solidFill>
                  <a:schemeClr val="accent5">
                    <a:lumMod val="50000"/>
                  </a:schemeClr>
                </a:solidFill>
              </a:rPr>
              <a:t>n</a:t>
            </a:r>
            <a:r>
              <a:rPr lang="en-GB" sz="2200" dirty="0">
                <a:solidFill>
                  <a:schemeClr val="accent5">
                    <a:lumMod val="50000"/>
                  </a:schemeClr>
                </a:solidFill>
              </a:rPr>
              <a:t> Abend!</a:t>
            </a:r>
          </a:p>
        </p:txBody>
      </p:sp>
      <p:sp>
        <p:nvSpPr>
          <p:cNvPr id="48" name="TextBox 47">
            <a:extLst>
              <a:ext uri="{FF2B5EF4-FFF2-40B4-BE49-F238E27FC236}">
                <a16:creationId xmlns:a16="http://schemas.microsoft.com/office/drawing/2014/main" id="{D0222307-717F-47D8-9291-E4F99524CE0B}"/>
              </a:ext>
            </a:extLst>
          </p:cNvPr>
          <p:cNvSpPr txBox="1"/>
          <p:nvPr/>
        </p:nvSpPr>
        <p:spPr>
          <a:xfrm>
            <a:off x="1721147" y="5435503"/>
            <a:ext cx="2208508" cy="430887"/>
          </a:xfrm>
          <a:prstGeom prst="rect">
            <a:avLst/>
          </a:prstGeom>
          <a:noFill/>
        </p:spPr>
        <p:txBody>
          <a:bodyPr wrap="square" rtlCol="0">
            <a:spAutoFit/>
          </a:bodyPr>
          <a:lstStyle/>
          <a:p>
            <a:pPr algn="ctr"/>
            <a:r>
              <a:rPr lang="en-GB" sz="2200" dirty="0" err="1">
                <a:solidFill>
                  <a:schemeClr val="accent5">
                    <a:lumMod val="50000"/>
                  </a:schemeClr>
                </a:solidFill>
              </a:rPr>
              <a:t>Gute</a:t>
            </a:r>
            <a:r>
              <a:rPr lang="en-GB" sz="2200" b="1" dirty="0" err="1">
                <a:solidFill>
                  <a:schemeClr val="accent5">
                    <a:lumMod val="50000"/>
                  </a:schemeClr>
                </a:solidFill>
              </a:rPr>
              <a:t>n</a:t>
            </a:r>
            <a:r>
              <a:rPr lang="en-GB" sz="2200" dirty="0">
                <a:solidFill>
                  <a:schemeClr val="accent5">
                    <a:lumMod val="50000"/>
                  </a:schemeClr>
                </a:solidFill>
              </a:rPr>
              <a:t> Tag!</a:t>
            </a:r>
          </a:p>
        </p:txBody>
      </p:sp>
      <p:sp>
        <p:nvSpPr>
          <p:cNvPr id="56" name="TextBox 55" descr="text box hiding answer">
            <a:extLst>
              <a:ext uri="{FF2B5EF4-FFF2-40B4-BE49-F238E27FC236}">
                <a16:creationId xmlns:a16="http://schemas.microsoft.com/office/drawing/2014/main" id="{8C49D134-B061-4D8C-9A4A-11E1DF1475F3}"/>
              </a:ext>
            </a:extLst>
          </p:cNvPr>
          <p:cNvSpPr txBox="1"/>
          <p:nvPr/>
        </p:nvSpPr>
        <p:spPr>
          <a:xfrm>
            <a:off x="4174588" y="2259000"/>
            <a:ext cx="2007712" cy="43088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2" name="TextBox 71" descr="text box hiding answer">
            <a:extLst>
              <a:ext uri="{FF2B5EF4-FFF2-40B4-BE49-F238E27FC236}">
                <a16:creationId xmlns:a16="http://schemas.microsoft.com/office/drawing/2014/main" id="{415EDB99-03D2-49E6-8559-7AA641BADAAC}"/>
              </a:ext>
            </a:extLst>
          </p:cNvPr>
          <p:cNvSpPr txBox="1"/>
          <p:nvPr/>
        </p:nvSpPr>
        <p:spPr>
          <a:xfrm>
            <a:off x="4308549" y="2727372"/>
            <a:ext cx="1787451" cy="395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3" name="TextBox 72" descr="text box hiding answer">
            <a:extLst>
              <a:ext uri="{FF2B5EF4-FFF2-40B4-BE49-F238E27FC236}">
                <a16:creationId xmlns:a16="http://schemas.microsoft.com/office/drawing/2014/main" id="{AC6AB5D2-2BDD-4F1D-A6EF-5F15817F78E0}"/>
              </a:ext>
            </a:extLst>
          </p:cNvPr>
          <p:cNvSpPr txBox="1"/>
          <p:nvPr/>
        </p:nvSpPr>
        <p:spPr>
          <a:xfrm>
            <a:off x="4260888" y="3177116"/>
            <a:ext cx="2007712" cy="43088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4" name="TextBox 73" descr="text box hiding answer">
            <a:extLst>
              <a:ext uri="{FF2B5EF4-FFF2-40B4-BE49-F238E27FC236}">
                <a16:creationId xmlns:a16="http://schemas.microsoft.com/office/drawing/2014/main" id="{B77A769E-5B31-443E-8D21-B8579C08200A}"/>
              </a:ext>
            </a:extLst>
          </p:cNvPr>
          <p:cNvSpPr txBox="1"/>
          <p:nvPr/>
        </p:nvSpPr>
        <p:spPr>
          <a:xfrm>
            <a:off x="4394849" y="3645488"/>
            <a:ext cx="1787451" cy="395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6" name="TextBox 75" descr="text box hiding answer">
            <a:extLst>
              <a:ext uri="{FF2B5EF4-FFF2-40B4-BE49-F238E27FC236}">
                <a16:creationId xmlns:a16="http://schemas.microsoft.com/office/drawing/2014/main" id="{098F262C-C08A-4EDA-83F0-7D26CFB0831E}"/>
              </a:ext>
            </a:extLst>
          </p:cNvPr>
          <p:cNvSpPr txBox="1"/>
          <p:nvPr/>
        </p:nvSpPr>
        <p:spPr>
          <a:xfrm>
            <a:off x="4153402" y="4078972"/>
            <a:ext cx="2007712" cy="43088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8" name="TextBox 77" descr="text box hiding answer">
            <a:extLst>
              <a:ext uri="{FF2B5EF4-FFF2-40B4-BE49-F238E27FC236}">
                <a16:creationId xmlns:a16="http://schemas.microsoft.com/office/drawing/2014/main" id="{2887C914-EB4B-4216-9573-19A88A6FD8E5}"/>
              </a:ext>
            </a:extLst>
          </p:cNvPr>
          <p:cNvSpPr txBox="1"/>
          <p:nvPr/>
        </p:nvSpPr>
        <p:spPr>
          <a:xfrm>
            <a:off x="4308549" y="4532817"/>
            <a:ext cx="1787451" cy="395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9" name="TextBox 78" descr="text box hiding answer">
            <a:extLst>
              <a:ext uri="{FF2B5EF4-FFF2-40B4-BE49-F238E27FC236}">
                <a16:creationId xmlns:a16="http://schemas.microsoft.com/office/drawing/2014/main" id="{40E72AF2-9F2C-41D0-B4A2-2AF026834F77}"/>
              </a:ext>
            </a:extLst>
          </p:cNvPr>
          <p:cNvSpPr txBox="1"/>
          <p:nvPr/>
        </p:nvSpPr>
        <p:spPr>
          <a:xfrm>
            <a:off x="4174588" y="5000900"/>
            <a:ext cx="2007712" cy="43088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0" name="TextBox 79" descr="text box hiding answer">
            <a:extLst>
              <a:ext uri="{FF2B5EF4-FFF2-40B4-BE49-F238E27FC236}">
                <a16:creationId xmlns:a16="http://schemas.microsoft.com/office/drawing/2014/main" id="{B7882EB9-3C26-4438-B7F2-7819B67C58F6}"/>
              </a:ext>
            </a:extLst>
          </p:cNvPr>
          <p:cNvSpPr txBox="1"/>
          <p:nvPr/>
        </p:nvSpPr>
        <p:spPr>
          <a:xfrm>
            <a:off x="4308549" y="5506590"/>
            <a:ext cx="1787451" cy="395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1" name="TextBox 80" descr="text box hiding answer">
            <a:extLst>
              <a:ext uri="{FF2B5EF4-FFF2-40B4-BE49-F238E27FC236}">
                <a16:creationId xmlns:a16="http://schemas.microsoft.com/office/drawing/2014/main" id="{CE6A185D-2EDC-4E55-9D11-C1787B91DEAB}"/>
              </a:ext>
            </a:extLst>
          </p:cNvPr>
          <p:cNvSpPr txBox="1"/>
          <p:nvPr/>
        </p:nvSpPr>
        <p:spPr>
          <a:xfrm>
            <a:off x="6295571" y="2257585"/>
            <a:ext cx="4406631" cy="43088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2" name="TextBox 81" descr="text box hiding answer">
            <a:extLst>
              <a:ext uri="{FF2B5EF4-FFF2-40B4-BE49-F238E27FC236}">
                <a16:creationId xmlns:a16="http://schemas.microsoft.com/office/drawing/2014/main" id="{4FE7B3D9-9793-4A14-8532-0376E6395083}"/>
              </a:ext>
            </a:extLst>
          </p:cNvPr>
          <p:cNvSpPr txBox="1"/>
          <p:nvPr/>
        </p:nvSpPr>
        <p:spPr>
          <a:xfrm>
            <a:off x="6450992" y="2715345"/>
            <a:ext cx="3923191" cy="395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3" name="TextBox 82" descr="text box hiding answer">
            <a:extLst>
              <a:ext uri="{FF2B5EF4-FFF2-40B4-BE49-F238E27FC236}">
                <a16:creationId xmlns:a16="http://schemas.microsoft.com/office/drawing/2014/main" id="{515891FD-D40C-4D38-9D40-21F8B307677F}"/>
              </a:ext>
            </a:extLst>
          </p:cNvPr>
          <p:cNvSpPr txBox="1"/>
          <p:nvPr/>
        </p:nvSpPr>
        <p:spPr>
          <a:xfrm>
            <a:off x="6403330" y="3165089"/>
            <a:ext cx="4406631" cy="43088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4" name="TextBox 83" descr="text box hiding answer">
            <a:extLst>
              <a:ext uri="{FF2B5EF4-FFF2-40B4-BE49-F238E27FC236}">
                <a16:creationId xmlns:a16="http://schemas.microsoft.com/office/drawing/2014/main" id="{2D026FD0-5D74-4927-9518-E7C3DE7DE33A}"/>
              </a:ext>
            </a:extLst>
          </p:cNvPr>
          <p:cNvSpPr txBox="1"/>
          <p:nvPr/>
        </p:nvSpPr>
        <p:spPr>
          <a:xfrm>
            <a:off x="6537292" y="3633461"/>
            <a:ext cx="3923191" cy="395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5" name="TextBox 84" descr="text box hiding answer">
            <a:extLst>
              <a:ext uri="{FF2B5EF4-FFF2-40B4-BE49-F238E27FC236}">
                <a16:creationId xmlns:a16="http://schemas.microsoft.com/office/drawing/2014/main" id="{76254342-3583-46BC-9243-2284779D63EF}"/>
              </a:ext>
            </a:extLst>
          </p:cNvPr>
          <p:cNvSpPr txBox="1"/>
          <p:nvPr/>
        </p:nvSpPr>
        <p:spPr>
          <a:xfrm>
            <a:off x="6295571" y="4077958"/>
            <a:ext cx="4406631" cy="43088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6" name="TextBox 85" descr="text box hiding answer">
            <a:extLst>
              <a:ext uri="{FF2B5EF4-FFF2-40B4-BE49-F238E27FC236}">
                <a16:creationId xmlns:a16="http://schemas.microsoft.com/office/drawing/2014/main" id="{BBD88277-B5EA-4E87-A938-51667CD13A72}"/>
              </a:ext>
            </a:extLst>
          </p:cNvPr>
          <p:cNvSpPr txBox="1"/>
          <p:nvPr/>
        </p:nvSpPr>
        <p:spPr>
          <a:xfrm>
            <a:off x="6450992" y="4553270"/>
            <a:ext cx="3923191" cy="395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7" name="TextBox 86" descr="text box hiding answer">
            <a:extLst>
              <a:ext uri="{FF2B5EF4-FFF2-40B4-BE49-F238E27FC236}">
                <a16:creationId xmlns:a16="http://schemas.microsoft.com/office/drawing/2014/main" id="{18A1B17F-21FC-4BC1-8A8C-3F76D122D6D9}"/>
              </a:ext>
            </a:extLst>
          </p:cNvPr>
          <p:cNvSpPr txBox="1"/>
          <p:nvPr/>
        </p:nvSpPr>
        <p:spPr>
          <a:xfrm>
            <a:off x="6295571" y="5003370"/>
            <a:ext cx="4406631" cy="43088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8" name="TextBox 87" descr="text box hiding answer">
            <a:extLst>
              <a:ext uri="{FF2B5EF4-FFF2-40B4-BE49-F238E27FC236}">
                <a16:creationId xmlns:a16="http://schemas.microsoft.com/office/drawing/2014/main" id="{228B4C99-DAA6-4BF1-9917-037E1A80B0D3}"/>
              </a:ext>
            </a:extLst>
          </p:cNvPr>
          <p:cNvSpPr txBox="1"/>
          <p:nvPr/>
        </p:nvSpPr>
        <p:spPr>
          <a:xfrm>
            <a:off x="6450992" y="5494563"/>
            <a:ext cx="3923191" cy="395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730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8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8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8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8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8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8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8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8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2" grpId="0"/>
      <p:bldP spid="43" grpId="0"/>
      <p:bldP spid="40" grpId="0"/>
      <p:bldP spid="41" grpId="0"/>
      <p:bldP spid="45" grpId="0"/>
      <p:bldP spid="46" grpId="0"/>
      <p:bldP spid="48" grpId="0"/>
      <p:bldP spid="56" grpId="0" animBg="1"/>
      <p:bldP spid="72" grpId="0" animBg="1"/>
      <p:bldP spid="73" grpId="0" animBg="1"/>
      <p:bldP spid="74" grpId="0" animBg="1"/>
      <p:bldP spid="76"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5" y="260047"/>
            <a:ext cx="3631508" cy="869950"/>
          </a:xfrm>
          <a:prstGeom prst="rect">
            <a:avLst/>
          </a:prstGeom>
        </p:spPr>
      </p:pic>
      <p:sp>
        <p:nvSpPr>
          <p:cNvPr id="4" name="Title 3"/>
          <p:cNvSpPr>
            <a:spLocks noGrp="1"/>
          </p:cNvSpPr>
          <p:nvPr>
            <p:ph type="title"/>
          </p:nvPr>
        </p:nvSpPr>
        <p:spPr>
          <a:xfrm>
            <a:off x="0" y="291352"/>
            <a:ext cx="5377912" cy="707849"/>
          </a:xfrm>
        </p:spPr>
        <p:txBody>
          <a:bodyPr>
            <a:normAutofit/>
          </a:bodyPr>
          <a:lstStyle/>
          <a:p>
            <a:r>
              <a:rPr lang="en-GB" sz="3600" b="1" dirty="0" err="1">
                <a:solidFill>
                  <a:schemeClr val="bg1"/>
                </a:solidFill>
              </a:rPr>
              <a:t>Begrüßungen</a:t>
            </a:r>
            <a:endParaRPr lang="en-GB" sz="3600" b="1" dirty="0">
              <a:solidFill>
                <a:schemeClr val="bg1"/>
              </a:solidFill>
            </a:endParaRPr>
          </a:p>
        </p:txBody>
      </p:sp>
      <p:sp>
        <p:nvSpPr>
          <p:cNvPr id="6" name="Rounded Rectangle 11">
            <a:extLst>
              <a:ext uri="{FF2B5EF4-FFF2-40B4-BE49-F238E27FC236}">
                <a16:creationId xmlns:a16="http://schemas.microsoft.com/office/drawing/2014/main" id="{24F2B76F-B68D-EF40-BFD9-AB7716FE101C}"/>
              </a:ext>
            </a:extLst>
          </p:cNvPr>
          <p:cNvSpPr/>
          <p:nvPr/>
        </p:nvSpPr>
        <p:spPr>
          <a:xfrm>
            <a:off x="10802318" y="247046"/>
            <a:ext cx="115688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12">
            <a:extLst>
              <a:ext uri="{FF2B5EF4-FFF2-40B4-BE49-F238E27FC236}">
                <a16:creationId xmlns:a16="http://schemas.microsoft.com/office/drawing/2014/main" id="{451C8961-F475-4A0B-AD4E-310B41A3DE82}"/>
              </a:ext>
            </a:extLst>
          </p:cNvPr>
          <p:cNvGraphicFramePr>
            <a:graphicFrameLocks noGrp="1"/>
          </p:cNvGraphicFramePr>
          <p:nvPr>
            <p:extLst>
              <p:ext uri="{D42A27DB-BD31-4B8C-83A1-F6EECF244321}">
                <p14:modId xmlns:p14="http://schemas.microsoft.com/office/powerpoint/2010/main" val="1665524619"/>
              </p:ext>
            </p:extLst>
          </p:nvPr>
        </p:nvGraphicFramePr>
        <p:xfrm>
          <a:off x="260662" y="1254091"/>
          <a:ext cx="9008598" cy="5011443"/>
        </p:xfrm>
        <a:graphic>
          <a:graphicData uri="http://schemas.openxmlformats.org/drawingml/2006/table">
            <a:tbl>
              <a:tblPr firstRow="1" bandRow="1">
                <a:tableStyleId>{ED083AE6-46FA-4A59-8FB0-9F97EB10719F}</a:tableStyleId>
              </a:tblPr>
              <a:tblGrid>
                <a:gridCol w="678790">
                  <a:extLst>
                    <a:ext uri="{9D8B030D-6E8A-4147-A177-3AD203B41FA5}">
                      <a16:colId xmlns:a16="http://schemas.microsoft.com/office/drawing/2014/main" val="2799816989"/>
                    </a:ext>
                  </a:extLst>
                </a:gridCol>
                <a:gridCol w="2379945">
                  <a:extLst>
                    <a:ext uri="{9D8B030D-6E8A-4147-A177-3AD203B41FA5}">
                      <a16:colId xmlns:a16="http://schemas.microsoft.com/office/drawing/2014/main" val="806836451"/>
                    </a:ext>
                  </a:extLst>
                </a:gridCol>
                <a:gridCol w="2793304">
                  <a:extLst>
                    <a:ext uri="{9D8B030D-6E8A-4147-A177-3AD203B41FA5}">
                      <a16:colId xmlns:a16="http://schemas.microsoft.com/office/drawing/2014/main" val="29491162"/>
                    </a:ext>
                  </a:extLst>
                </a:gridCol>
                <a:gridCol w="1427967">
                  <a:extLst>
                    <a:ext uri="{9D8B030D-6E8A-4147-A177-3AD203B41FA5}">
                      <a16:colId xmlns:a16="http://schemas.microsoft.com/office/drawing/2014/main" val="489460858"/>
                    </a:ext>
                  </a:extLst>
                </a:gridCol>
                <a:gridCol w="1728592">
                  <a:extLst>
                    <a:ext uri="{9D8B030D-6E8A-4147-A177-3AD203B41FA5}">
                      <a16:colId xmlns:a16="http://schemas.microsoft.com/office/drawing/2014/main" val="3616791398"/>
                    </a:ext>
                  </a:extLst>
                </a:gridCol>
              </a:tblGrid>
              <a:tr h="448743">
                <a:tc>
                  <a:txBody>
                    <a:bodyPr/>
                    <a:lstStyle/>
                    <a:p>
                      <a:endParaRPr lang="en-GB" dirty="0"/>
                    </a:p>
                  </a:txBody>
                  <a:tcPr anchor="ctr"/>
                </a:tc>
                <a:tc>
                  <a:txBody>
                    <a:bodyPr/>
                    <a:lstStyle/>
                    <a:p>
                      <a:pPr algn="ctr"/>
                      <a:r>
                        <a:rPr lang="en-GB" sz="2400" dirty="0">
                          <a:solidFill>
                            <a:schemeClr val="accent5">
                              <a:lumMod val="50000"/>
                            </a:schemeClr>
                          </a:solidFill>
                        </a:rPr>
                        <a:t>Was?</a:t>
                      </a:r>
                    </a:p>
                  </a:txBody>
                  <a:tcPr anchor="ctr"/>
                </a:tc>
                <a:tc>
                  <a:txBody>
                    <a:bodyPr/>
                    <a:lstStyle/>
                    <a:p>
                      <a:pPr algn="ctr"/>
                      <a:r>
                        <a:rPr lang="en-GB" sz="2400" dirty="0">
                          <a:solidFill>
                            <a:schemeClr val="accent5">
                              <a:lumMod val="50000"/>
                            </a:schemeClr>
                          </a:solidFill>
                        </a:rPr>
                        <a:t>Wo?</a:t>
                      </a:r>
                    </a:p>
                  </a:txBody>
                  <a:tcPr anchor="ctr"/>
                </a:tc>
                <a:tc>
                  <a:txBody>
                    <a:bodyPr/>
                    <a:lstStyle/>
                    <a:p>
                      <a:pPr algn="ctr"/>
                      <a:r>
                        <a:rPr lang="en-GB" sz="2400" dirty="0">
                          <a:solidFill>
                            <a:schemeClr val="accent5">
                              <a:lumMod val="50000"/>
                            </a:schemeClr>
                          </a:solidFill>
                        </a:rPr>
                        <a:t>Formal</a:t>
                      </a:r>
                    </a:p>
                  </a:txBody>
                  <a:tcPr anchor="ctr"/>
                </a:tc>
                <a:tc>
                  <a:txBody>
                    <a:bodyPr/>
                    <a:lstStyle/>
                    <a:p>
                      <a:pPr algn="ctr"/>
                      <a:r>
                        <a:rPr lang="en-GB" sz="2400" dirty="0">
                          <a:solidFill>
                            <a:schemeClr val="accent5">
                              <a:lumMod val="50000"/>
                            </a:schemeClr>
                          </a:solidFill>
                        </a:rPr>
                        <a:t>Informal</a:t>
                      </a:r>
                    </a:p>
                  </a:txBody>
                  <a:tcPr anchor="ctr"/>
                </a:tc>
                <a:extLst>
                  <a:ext uri="{0D108BD9-81ED-4DB2-BD59-A6C34878D82A}">
                    <a16:rowId xmlns:a16="http://schemas.microsoft.com/office/drawing/2014/main" val="3712091179"/>
                  </a:ext>
                </a:extLst>
              </a:tr>
              <a:tr h="506027">
                <a:tc>
                  <a:txBody>
                    <a:bodyPr/>
                    <a:lstStyle/>
                    <a:p>
                      <a:endParaRPr lang="en-GB" dirty="0"/>
                    </a:p>
                  </a:txBody>
                  <a:tcPr anchor="ctr"/>
                </a:tc>
                <a:tc>
                  <a:txBody>
                    <a:bodyPr/>
                    <a:lstStyle/>
                    <a:p>
                      <a:endParaRPr lang="en-GB" dirty="0"/>
                    </a:p>
                  </a:txBody>
                  <a:tcPr anchor="ctr"/>
                </a:tc>
                <a:tc>
                  <a:txBody>
                    <a:bodyPr/>
                    <a:lstStyle/>
                    <a:p>
                      <a:pPr algn="ctr"/>
                      <a:endParaRPr lang="en-GB" sz="2400" dirty="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extLst>
                  <a:ext uri="{0D108BD9-81ED-4DB2-BD59-A6C34878D82A}">
                    <a16:rowId xmlns:a16="http://schemas.microsoft.com/office/drawing/2014/main" val="776999951"/>
                  </a:ext>
                </a:extLst>
              </a:tr>
              <a:tr h="506027">
                <a:tc>
                  <a:txBody>
                    <a:bodyPr/>
                    <a:lstStyle/>
                    <a:p>
                      <a:endParaRPr lang="en-GB" dirty="0"/>
                    </a:p>
                  </a:txBody>
                  <a:tcPr anchor="ctr"/>
                </a:tc>
                <a:tc>
                  <a:txBody>
                    <a:bodyPr/>
                    <a:lstStyle/>
                    <a:p>
                      <a:endParaRPr lang="en-GB" dirty="0"/>
                    </a:p>
                  </a:txBody>
                  <a:tcPr anchor="ctr"/>
                </a:tc>
                <a:tc>
                  <a:txBody>
                    <a:bodyPr/>
                    <a:lstStyle/>
                    <a:p>
                      <a:pPr algn="l"/>
                      <a:endParaRPr lang="en-GB" sz="2400" dirty="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endParaRPr lang="en-GB" sz="2400" b="1" dirty="0">
                        <a:solidFill>
                          <a:schemeClr val="accent5">
                            <a:lumMod val="50000"/>
                          </a:schemeClr>
                        </a:solidFill>
                      </a:endParaRPr>
                    </a:p>
                  </a:txBody>
                  <a:tcPr anchor="ctr"/>
                </a:tc>
                <a:extLst>
                  <a:ext uri="{0D108BD9-81ED-4DB2-BD59-A6C34878D82A}">
                    <a16:rowId xmlns:a16="http://schemas.microsoft.com/office/drawing/2014/main" val="2610832922"/>
                  </a:ext>
                </a:extLst>
              </a:tr>
              <a:tr h="506027">
                <a:tc>
                  <a:txBody>
                    <a:bodyPr/>
                    <a:lstStyle/>
                    <a:p>
                      <a:endParaRPr lang="en-GB" dirty="0"/>
                    </a:p>
                  </a:txBody>
                  <a:tcPr anchor="ctr"/>
                </a:tc>
                <a:tc>
                  <a:txBody>
                    <a:bodyPr/>
                    <a:lstStyle/>
                    <a:p>
                      <a:endParaRPr lang="en-GB" dirty="0"/>
                    </a:p>
                  </a:txBody>
                  <a:tcPr anchor="ctr"/>
                </a:tc>
                <a:tc>
                  <a:txBody>
                    <a:bodyPr/>
                    <a:lstStyle/>
                    <a:p>
                      <a:pPr algn="ctr"/>
                      <a:endParaRPr lang="en-GB" sz="240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endParaRPr lang="en-GB" sz="2400" b="1" dirty="0">
                        <a:solidFill>
                          <a:schemeClr val="accent5">
                            <a:lumMod val="50000"/>
                          </a:schemeClr>
                        </a:solidFill>
                      </a:endParaRPr>
                    </a:p>
                  </a:txBody>
                  <a:tcPr anchor="ctr"/>
                </a:tc>
                <a:extLst>
                  <a:ext uri="{0D108BD9-81ED-4DB2-BD59-A6C34878D82A}">
                    <a16:rowId xmlns:a16="http://schemas.microsoft.com/office/drawing/2014/main" val="2037214558"/>
                  </a:ext>
                </a:extLst>
              </a:tr>
              <a:tr h="506027">
                <a:tc>
                  <a:txBody>
                    <a:bodyPr/>
                    <a:lstStyle/>
                    <a:p>
                      <a:endParaRPr lang="en-GB" dirty="0"/>
                    </a:p>
                  </a:txBody>
                  <a:tcPr anchor="ctr"/>
                </a:tc>
                <a:tc>
                  <a:txBody>
                    <a:bodyPr/>
                    <a:lstStyle/>
                    <a:p>
                      <a:endParaRPr lang="en-GB" dirty="0"/>
                    </a:p>
                  </a:txBody>
                  <a:tcPr anchor="ctr"/>
                </a:tc>
                <a:tc>
                  <a:txBody>
                    <a:bodyPr/>
                    <a:lstStyle/>
                    <a:p>
                      <a:pPr algn="ctr"/>
                      <a:endParaRPr lang="en-GB" sz="240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endParaRPr lang="en-GB" sz="2400" b="1" dirty="0">
                        <a:solidFill>
                          <a:schemeClr val="accent5">
                            <a:lumMod val="50000"/>
                          </a:schemeClr>
                        </a:solidFill>
                      </a:endParaRPr>
                    </a:p>
                  </a:txBody>
                  <a:tcPr anchor="ctr"/>
                </a:tc>
                <a:extLst>
                  <a:ext uri="{0D108BD9-81ED-4DB2-BD59-A6C34878D82A}">
                    <a16:rowId xmlns:a16="http://schemas.microsoft.com/office/drawing/2014/main" val="1556610622"/>
                  </a:ext>
                </a:extLst>
              </a:tr>
              <a:tr h="506027">
                <a:tc>
                  <a:txBody>
                    <a:bodyPr/>
                    <a:lstStyle/>
                    <a:p>
                      <a:endParaRPr lang="en-GB" dirty="0"/>
                    </a:p>
                  </a:txBody>
                  <a:tcPr anchor="ctr"/>
                </a:tc>
                <a:tc>
                  <a:txBody>
                    <a:bodyPr/>
                    <a:lstStyle/>
                    <a:p>
                      <a:endParaRPr lang="en-GB" dirty="0"/>
                    </a:p>
                  </a:txBody>
                  <a:tcPr anchor="ctr"/>
                </a:tc>
                <a:tc>
                  <a:txBody>
                    <a:bodyPr/>
                    <a:lstStyle/>
                    <a:p>
                      <a:pPr algn="ctr"/>
                      <a:endParaRPr lang="en-GB" sz="240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endParaRPr lang="en-GB" sz="2400" b="1" dirty="0">
                        <a:solidFill>
                          <a:schemeClr val="accent5">
                            <a:lumMod val="50000"/>
                          </a:schemeClr>
                        </a:solidFill>
                      </a:endParaRPr>
                    </a:p>
                  </a:txBody>
                  <a:tcPr anchor="ctr"/>
                </a:tc>
                <a:extLst>
                  <a:ext uri="{0D108BD9-81ED-4DB2-BD59-A6C34878D82A}">
                    <a16:rowId xmlns:a16="http://schemas.microsoft.com/office/drawing/2014/main" val="3977614441"/>
                  </a:ext>
                </a:extLst>
              </a:tr>
              <a:tr h="506027">
                <a:tc>
                  <a:txBody>
                    <a:bodyPr/>
                    <a:lstStyle/>
                    <a:p>
                      <a:endParaRPr lang="en-GB" dirty="0"/>
                    </a:p>
                  </a:txBody>
                  <a:tcPr anchor="ctr"/>
                </a:tc>
                <a:tc>
                  <a:txBody>
                    <a:bodyPr/>
                    <a:lstStyle/>
                    <a:p>
                      <a:endParaRPr lang="en-GB" dirty="0"/>
                    </a:p>
                  </a:txBody>
                  <a:tcPr anchor="ctr"/>
                </a:tc>
                <a:tc>
                  <a:txBody>
                    <a:bodyPr/>
                    <a:lstStyle/>
                    <a:p>
                      <a:pPr algn="ctr"/>
                      <a:endParaRPr lang="en-GB" sz="2400">
                        <a:solidFill>
                          <a:schemeClr val="accent5">
                            <a:lumMod val="50000"/>
                          </a:schemeClr>
                        </a:solidFill>
                      </a:endParaRPr>
                    </a:p>
                  </a:txBody>
                  <a:tcPr anchor="ctr"/>
                </a:tc>
                <a:tc>
                  <a:txBody>
                    <a:bodyPr/>
                    <a:lstStyle/>
                    <a:p>
                      <a:pPr algn="ctr"/>
                      <a:endParaRPr lang="en-GB" sz="2400">
                        <a:solidFill>
                          <a:schemeClr val="accent5">
                            <a:lumMod val="50000"/>
                          </a:schemeClr>
                        </a:solidFill>
                      </a:endParaRPr>
                    </a:p>
                  </a:txBody>
                  <a:tcPr anchor="ctr"/>
                </a:tc>
                <a:tc>
                  <a:txBody>
                    <a:bodyPr/>
                    <a:lstStyle/>
                    <a:p>
                      <a:pPr algn="ctr"/>
                      <a:endParaRPr lang="en-GB" sz="2400" b="1" dirty="0">
                        <a:solidFill>
                          <a:schemeClr val="accent5">
                            <a:lumMod val="50000"/>
                          </a:schemeClr>
                        </a:solidFill>
                      </a:endParaRPr>
                    </a:p>
                  </a:txBody>
                  <a:tcPr anchor="ctr"/>
                </a:tc>
                <a:extLst>
                  <a:ext uri="{0D108BD9-81ED-4DB2-BD59-A6C34878D82A}">
                    <a16:rowId xmlns:a16="http://schemas.microsoft.com/office/drawing/2014/main" val="3329299601"/>
                  </a:ext>
                </a:extLst>
              </a:tr>
              <a:tr h="506027">
                <a:tc>
                  <a:txBody>
                    <a:bodyPr/>
                    <a:lstStyle/>
                    <a:p>
                      <a:endParaRPr lang="en-GB" dirty="0"/>
                    </a:p>
                  </a:txBody>
                  <a:tcPr anchor="ctr"/>
                </a:tc>
                <a:tc>
                  <a:txBody>
                    <a:bodyPr/>
                    <a:lstStyle/>
                    <a:p>
                      <a:endParaRPr lang="en-GB" dirty="0"/>
                    </a:p>
                  </a:txBody>
                  <a:tcPr anchor="ctr"/>
                </a:tc>
                <a:tc>
                  <a:txBody>
                    <a:bodyPr/>
                    <a:lstStyle/>
                    <a:p>
                      <a:pPr algn="ctr"/>
                      <a:endParaRPr lang="en-GB" sz="2400">
                        <a:solidFill>
                          <a:schemeClr val="accent5">
                            <a:lumMod val="50000"/>
                          </a:schemeClr>
                        </a:solidFill>
                      </a:endParaRPr>
                    </a:p>
                  </a:txBody>
                  <a:tcPr anchor="ctr"/>
                </a:tc>
                <a:tc>
                  <a:txBody>
                    <a:bodyPr/>
                    <a:lstStyle/>
                    <a:p>
                      <a:pPr algn="ctr"/>
                      <a:endParaRPr lang="en-GB" sz="2400">
                        <a:solidFill>
                          <a:schemeClr val="accent5">
                            <a:lumMod val="50000"/>
                          </a:schemeClr>
                        </a:solidFill>
                      </a:endParaRPr>
                    </a:p>
                  </a:txBody>
                  <a:tcPr anchor="ctr"/>
                </a:tc>
                <a:tc>
                  <a:txBody>
                    <a:bodyPr/>
                    <a:lstStyle/>
                    <a:p>
                      <a:pPr algn="ctr"/>
                      <a:endParaRPr lang="en-GB" sz="2400" b="1" dirty="0">
                        <a:solidFill>
                          <a:schemeClr val="accent5">
                            <a:lumMod val="50000"/>
                          </a:schemeClr>
                        </a:solidFill>
                      </a:endParaRPr>
                    </a:p>
                  </a:txBody>
                  <a:tcPr anchor="ctr"/>
                </a:tc>
                <a:extLst>
                  <a:ext uri="{0D108BD9-81ED-4DB2-BD59-A6C34878D82A}">
                    <a16:rowId xmlns:a16="http://schemas.microsoft.com/office/drawing/2014/main" val="2419339915"/>
                  </a:ext>
                </a:extLst>
              </a:tr>
              <a:tr h="506027">
                <a:tc>
                  <a:txBody>
                    <a:bodyPr/>
                    <a:lstStyle/>
                    <a:p>
                      <a:endParaRPr lang="en-GB" dirty="0"/>
                    </a:p>
                  </a:txBody>
                  <a:tcPr anchor="ctr"/>
                </a:tc>
                <a:tc>
                  <a:txBody>
                    <a:bodyPr/>
                    <a:lstStyle/>
                    <a:p>
                      <a:endParaRPr lang="en-GB" dirty="0"/>
                    </a:p>
                  </a:txBody>
                  <a:tcPr anchor="ctr"/>
                </a:tc>
                <a:tc>
                  <a:txBody>
                    <a:bodyPr/>
                    <a:lstStyle/>
                    <a:p>
                      <a:pPr algn="ctr"/>
                      <a:endParaRPr lang="en-GB" sz="2400">
                        <a:solidFill>
                          <a:schemeClr val="accent5">
                            <a:lumMod val="50000"/>
                          </a:schemeClr>
                        </a:solidFill>
                      </a:endParaRPr>
                    </a:p>
                  </a:txBody>
                  <a:tcPr anchor="ctr"/>
                </a:tc>
                <a:tc>
                  <a:txBody>
                    <a:bodyPr/>
                    <a:lstStyle/>
                    <a:p>
                      <a:pPr algn="ctr"/>
                      <a:endParaRPr lang="en-GB" sz="2400">
                        <a:solidFill>
                          <a:schemeClr val="accent5">
                            <a:lumMod val="50000"/>
                          </a:schemeClr>
                        </a:solidFill>
                      </a:endParaRPr>
                    </a:p>
                  </a:txBody>
                  <a:tcPr anchor="ctr"/>
                </a:tc>
                <a:tc>
                  <a:txBody>
                    <a:bodyPr/>
                    <a:lstStyle/>
                    <a:p>
                      <a:pPr algn="ctr"/>
                      <a:endParaRPr lang="en-GB" sz="2400" b="1" dirty="0">
                        <a:solidFill>
                          <a:schemeClr val="accent5">
                            <a:lumMod val="50000"/>
                          </a:schemeClr>
                        </a:solidFill>
                      </a:endParaRPr>
                    </a:p>
                  </a:txBody>
                  <a:tcPr anchor="ctr"/>
                </a:tc>
                <a:extLst>
                  <a:ext uri="{0D108BD9-81ED-4DB2-BD59-A6C34878D82A}">
                    <a16:rowId xmlns:a16="http://schemas.microsoft.com/office/drawing/2014/main" val="2969961755"/>
                  </a:ext>
                </a:extLst>
              </a:tr>
              <a:tr h="506027">
                <a:tc>
                  <a:txBody>
                    <a:bodyPr/>
                    <a:lstStyle/>
                    <a:p>
                      <a:endParaRPr lang="en-GB" dirty="0"/>
                    </a:p>
                  </a:txBody>
                  <a:tcPr anchor="ctr"/>
                </a:tc>
                <a:tc>
                  <a:txBody>
                    <a:bodyPr/>
                    <a:lstStyle/>
                    <a:p>
                      <a:endParaRPr lang="en-GB" dirty="0"/>
                    </a:p>
                  </a:txBody>
                  <a:tcPr anchor="ctr"/>
                </a:tc>
                <a:tc>
                  <a:txBody>
                    <a:bodyPr/>
                    <a:lstStyle/>
                    <a:p>
                      <a:pPr algn="ctr"/>
                      <a:endParaRPr lang="en-GB" sz="2400">
                        <a:solidFill>
                          <a:schemeClr val="accent5">
                            <a:lumMod val="50000"/>
                          </a:schemeClr>
                        </a:solidFill>
                      </a:endParaRPr>
                    </a:p>
                  </a:txBody>
                  <a:tcPr anchor="ctr"/>
                </a:tc>
                <a:tc>
                  <a:txBody>
                    <a:bodyPr/>
                    <a:lstStyle/>
                    <a:p>
                      <a:pPr algn="ctr"/>
                      <a:endParaRPr lang="en-GB" sz="2400">
                        <a:solidFill>
                          <a:schemeClr val="accent5">
                            <a:lumMod val="50000"/>
                          </a:schemeClr>
                        </a:solidFill>
                      </a:endParaRPr>
                    </a:p>
                  </a:txBody>
                  <a:tcPr anchor="ctr"/>
                </a:tc>
                <a:tc>
                  <a:txBody>
                    <a:bodyPr/>
                    <a:lstStyle/>
                    <a:p>
                      <a:pPr algn="ctr"/>
                      <a:endParaRPr lang="en-GB" sz="2400" b="1" dirty="0">
                        <a:solidFill>
                          <a:schemeClr val="accent5">
                            <a:lumMod val="50000"/>
                          </a:schemeClr>
                        </a:solidFill>
                      </a:endParaRPr>
                    </a:p>
                  </a:txBody>
                  <a:tcPr anchor="ctr"/>
                </a:tc>
                <a:extLst>
                  <a:ext uri="{0D108BD9-81ED-4DB2-BD59-A6C34878D82A}">
                    <a16:rowId xmlns:a16="http://schemas.microsoft.com/office/drawing/2014/main" val="3398377136"/>
                  </a:ext>
                </a:extLst>
              </a:tr>
            </a:tbl>
          </a:graphicData>
        </a:graphic>
      </p:graphicFrame>
      <p:pic>
        <p:nvPicPr>
          <p:cNvPr id="33" name="Picture 32" descr="Shape, background pattern&#10;&#10;Description automatically generated">
            <a:extLst>
              <a:ext uri="{FF2B5EF4-FFF2-40B4-BE49-F238E27FC236}">
                <a16:creationId xmlns:a16="http://schemas.microsoft.com/office/drawing/2014/main" id="{132C36EB-541A-4CBB-95A4-4EE5DD987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2596" y="1816021"/>
            <a:ext cx="574944" cy="344966"/>
          </a:xfrm>
          <a:prstGeom prst="rect">
            <a:avLst/>
          </a:prstGeom>
          <a:ln>
            <a:solidFill>
              <a:schemeClr val="tx1"/>
            </a:solidFill>
          </a:ln>
        </p:spPr>
      </p:pic>
      <p:sp>
        <p:nvSpPr>
          <p:cNvPr id="25" name="Speech Bubble: Rectangle with Corners Rounded 8">
            <a:extLst>
              <a:ext uri="{FF2B5EF4-FFF2-40B4-BE49-F238E27FC236}">
                <a16:creationId xmlns:a16="http://schemas.microsoft.com/office/drawing/2014/main" id="{4D8EA59B-7E76-4007-8AD7-87A9ABC87F11}"/>
              </a:ext>
            </a:extLst>
          </p:cNvPr>
          <p:cNvSpPr/>
          <p:nvPr/>
        </p:nvSpPr>
        <p:spPr>
          <a:xfrm>
            <a:off x="3094825" y="156329"/>
            <a:ext cx="2872636" cy="400919"/>
          </a:xfrm>
          <a:prstGeom prst="wedgeRoundRectCallout">
            <a:avLst>
              <a:gd name="adj1" fmla="val -59321"/>
              <a:gd name="adj2" fmla="val 28056"/>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chemeClr val="bg1"/>
                </a:solidFill>
              </a:rPr>
              <a:t>Begrüßungen</a:t>
            </a:r>
            <a:r>
              <a:rPr lang="en-GB" sz="2000" dirty="0">
                <a:solidFill>
                  <a:schemeClr val="bg1"/>
                </a:solidFill>
              </a:rPr>
              <a:t> – hellos</a:t>
            </a:r>
          </a:p>
        </p:txBody>
      </p:sp>
      <p:sp>
        <p:nvSpPr>
          <p:cNvPr id="14" name="Action Button: Custom 16">
            <a:hlinkClick r:id="" action="ppaction://noaction" highlightClick="1">
              <a:snd r:embed="rId5" name="8.3.2.1 Slide 44 hallo.wav"/>
            </a:hlinkClick>
            <a:extLst>
              <a:ext uri="{FF2B5EF4-FFF2-40B4-BE49-F238E27FC236}">
                <a16:creationId xmlns:a16="http://schemas.microsoft.com/office/drawing/2014/main" id="{DBC8E74A-E376-439E-9F81-D090950B510C}"/>
              </a:ext>
            </a:extLst>
          </p:cNvPr>
          <p:cNvSpPr/>
          <p:nvPr/>
        </p:nvSpPr>
        <p:spPr>
          <a:xfrm>
            <a:off x="384569" y="175884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16">
            <a:hlinkClick r:id="" action="ppaction://noaction" highlightClick="1">
              <a:snd r:embed="rId6" name="8.3.2.1 Slide 44 gruss gott.wav"/>
            </a:hlinkClick>
            <a:extLst>
              <a:ext uri="{FF2B5EF4-FFF2-40B4-BE49-F238E27FC236}">
                <a16:creationId xmlns:a16="http://schemas.microsoft.com/office/drawing/2014/main" id="{5B50C0DB-E485-4F69-8963-C2FD0FF58820}"/>
              </a:ext>
            </a:extLst>
          </p:cNvPr>
          <p:cNvSpPr/>
          <p:nvPr/>
        </p:nvSpPr>
        <p:spPr>
          <a:xfrm>
            <a:off x="393449" y="229650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7" name="8.3.2.1 Slide 44 servus.wav"/>
            </a:hlinkClick>
            <a:extLst>
              <a:ext uri="{FF2B5EF4-FFF2-40B4-BE49-F238E27FC236}">
                <a16:creationId xmlns:a16="http://schemas.microsoft.com/office/drawing/2014/main" id="{62A5832F-5E81-4E16-87A7-5CC5739608F6}"/>
              </a:ext>
            </a:extLst>
          </p:cNvPr>
          <p:cNvSpPr/>
          <p:nvPr/>
        </p:nvSpPr>
        <p:spPr>
          <a:xfrm>
            <a:off x="393449" y="27944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Action Button: Custom 16">
            <a:hlinkClick r:id="" action="ppaction://noaction" highlightClick="1">
              <a:snd r:embed="rId8" name="8.3.2.1 Slide 44 moin.wav"/>
            </a:hlinkClick>
            <a:extLst>
              <a:ext uri="{FF2B5EF4-FFF2-40B4-BE49-F238E27FC236}">
                <a16:creationId xmlns:a16="http://schemas.microsoft.com/office/drawing/2014/main" id="{6F363819-B7B5-4404-B03F-3DBB4A4EF7F7}"/>
              </a:ext>
            </a:extLst>
          </p:cNvPr>
          <p:cNvSpPr/>
          <p:nvPr/>
        </p:nvSpPr>
        <p:spPr>
          <a:xfrm>
            <a:off x="393449" y="330428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Action Button: Custom 16">
            <a:hlinkClick r:id="" action="ppaction://noaction" highlightClick="1">
              <a:snd r:embed="rId9" name="8.3.2.1 Slide 44 moin moin.wav"/>
            </a:hlinkClick>
            <a:extLst>
              <a:ext uri="{FF2B5EF4-FFF2-40B4-BE49-F238E27FC236}">
                <a16:creationId xmlns:a16="http://schemas.microsoft.com/office/drawing/2014/main" id="{D41DF645-D0F9-4A7F-9CB9-D594AF906DD3}"/>
              </a:ext>
            </a:extLst>
          </p:cNvPr>
          <p:cNvSpPr/>
          <p:nvPr/>
        </p:nvSpPr>
        <p:spPr>
          <a:xfrm>
            <a:off x="398782" y="381303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Action Button: Custom 16">
            <a:hlinkClick r:id="" action="ppaction://noaction" highlightClick="1">
              <a:snd r:embed="rId10" name="8.3.2.1 Slide 44 gruezi.wav"/>
            </a:hlinkClick>
            <a:extLst>
              <a:ext uri="{FF2B5EF4-FFF2-40B4-BE49-F238E27FC236}">
                <a16:creationId xmlns:a16="http://schemas.microsoft.com/office/drawing/2014/main" id="{92E11155-2F92-4F21-80AF-49B9DAA68DAD}"/>
              </a:ext>
            </a:extLst>
          </p:cNvPr>
          <p:cNvSpPr/>
          <p:nvPr/>
        </p:nvSpPr>
        <p:spPr>
          <a:xfrm>
            <a:off x="393449" y="428830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Action Button: Custom 16">
            <a:hlinkClick r:id="" action="ppaction://noaction" highlightClick="1">
              <a:snd r:embed="rId11" name="8.3.2.1 Slide 44 hoi.wav"/>
            </a:hlinkClick>
            <a:extLst>
              <a:ext uri="{FF2B5EF4-FFF2-40B4-BE49-F238E27FC236}">
                <a16:creationId xmlns:a16="http://schemas.microsoft.com/office/drawing/2014/main" id="{960CD9B9-C0CB-4300-9544-0953877C37F1}"/>
              </a:ext>
            </a:extLst>
          </p:cNvPr>
          <p:cNvSpPr/>
          <p:nvPr/>
        </p:nvSpPr>
        <p:spPr>
          <a:xfrm>
            <a:off x="393449" y="482704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Action Button: Custom 16">
            <a:hlinkClick r:id="" action="ppaction://noaction" highlightClick="1">
              <a:snd r:embed="rId12" name="8.3.2.1 Slide 44 sali.wav"/>
            </a:hlinkClick>
            <a:extLst>
              <a:ext uri="{FF2B5EF4-FFF2-40B4-BE49-F238E27FC236}">
                <a16:creationId xmlns:a16="http://schemas.microsoft.com/office/drawing/2014/main" id="{B3800EC0-8DF5-41BB-8731-A8DFA8F28F70}"/>
              </a:ext>
            </a:extLst>
          </p:cNvPr>
          <p:cNvSpPr/>
          <p:nvPr/>
        </p:nvSpPr>
        <p:spPr>
          <a:xfrm>
            <a:off x="401312" y="53189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Action Button: Custom 16">
            <a:hlinkClick r:id="" action="ppaction://noaction" highlightClick="1">
              <a:snd r:embed="rId13" name="8.3.2.1 Slide 44 salu.wav"/>
            </a:hlinkClick>
            <a:extLst>
              <a:ext uri="{FF2B5EF4-FFF2-40B4-BE49-F238E27FC236}">
                <a16:creationId xmlns:a16="http://schemas.microsoft.com/office/drawing/2014/main" id="{F2E9E3AD-A091-47C4-9C87-F40B6DE49F45}"/>
              </a:ext>
            </a:extLst>
          </p:cNvPr>
          <p:cNvSpPr/>
          <p:nvPr/>
        </p:nvSpPr>
        <p:spPr>
          <a:xfrm>
            <a:off x="412462" y="581399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4C54C12E-2907-4AE3-870C-22F0C42AD7FF}"/>
              </a:ext>
            </a:extLst>
          </p:cNvPr>
          <p:cNvSpPr txBox="1"/>
          <p:nvPr/>
        </p:nvSpPr>
        <p:spPr>
          <a:xfrm>
            <a:off x="1467361" y="1742628"/>
            <a:ext cx="1193969" cy="461665"/>
          </a:xfrm>
          <a:prstGeom prst="rect">
            <a:avLst/>
          </a:prstGeom>
          <a:noFill/>
        </p:spPr>
        <p:txBody>
          <a:bodyPr wrap="square" rtlCol="0">
            <a:spAutoFit/>
          </a:bodyPr>
          <a:lstStyle/>
          <a:p>
            <a:pPr algn="l"/>
            <a:r>
              <a:rPr lang="en-US" sz="2400" dirty="0">
                <a:solidFill>
                  <a:schemeClr val="accent5">
                    <a:lumMod val="50000"/>
                  </a:schemeClr>
                </a:solidFill>
              </a:rPr>
              <a:t>Hallo</a:t>
            </a:r>
            <a:endParaRPr lang="en-GB" sz="2400" dirty="0">
              <a:solidFill>
                <a:schemeClr val="accent5">
                  <a:lumMod val="50000"/>
                </a:schemeClr>
              </a:solidFill>
            </a:endParaRPr>
          </a:p>
        </p:txBody>
      </p:sp>
      <p:sp>
        <p:nvSpPr>
          <p:cNvPr id="26" name="TextBox 25">
            <a:extLst>
              <a:ext uri="{FF2B5EF4-FFF2-40B4-BE49-F238E27FC236}">
                <a16:creationId xmlns:a16="http://schemas.microsoft.com/office/drawing/2014/main" id="{892CF844-255A-4A92-8593-8623543124B3}"/>
              </a:ext>
            </a:extLst>
          </p:cNvPr>
          <p:cNvSpPr txBox="1"/>
          <p:nvPr/>
        </p:nvSpPr>
        <p:spPr>
          <a:xfrm>
            <a:off x="1204451" y="2228427"/>
            <a:ext cx="1719788" cy="461665"/>
          </a:xfrm>
          <a:prstGeom prst="rect">
            <a:avLst/>
          </a:prstGeom>
          <a:noFill/>
        </p:spPr>
        <p:txBody>
          <a:bodyPr wrap="square" rtlCol="0">
            <a:spAutoFit/>
          </a:bodyPr>
          <a:lstStyle/>
          <a:p>
            <a:pPr algn="l"/>
            <a:r>
              <a:rPr lang="en-US" sz="2400" dirty="0" err="1">
                <a:solidFill>
                  <a:schemeClr val="accent5">
                    <a:lumMod val="50000"/>
                  </a:schemeClr>
                </a:solidFill>
              </a:rPr>
              <a:t>Grüß</a:t>
            </a:r>
            <a:r>
              <a:rPr lang="en-US" sz="2400" dirty="0">
                <a:solidFill>
                  <a:schemeClr val="accent5">
                    <a:lumMod val="50000"/>
                  </a:schemeClr>
                </a:solidFill>
              </a:rPr>
              <a:t> Gott</a:t>
            </a:r>
            <a:endParaRPr lang="en-GB" sz="2400" dirty="0">
              <a:solidFill>
                <a:schemeClr val="accent5">
                  <a:lumMod val="50000"/>
                </a:schemeClr>
              </a:solidFill>
            </a:endParaRPr>
          </a:p>
        </p:txBody>
      </p:sp>
      <p:sp>
        <p:nvSpPr>
          <p:cNvPr id="27" name="TextBox 26">
            <a:extLst>
              <a:ext uri="{FF2B5EF4-FFF2-40B4-BE49-F238E27FC236}">
                <a16:creationId xmlns:a16="http://schemas.microsoft.com/office/drawing/2014/main" id="{2B75EE41-6452-431B-B91C-00CB6E5B042F}"/>
              </a:ext>
            </a:extLst>
          </p:cNvPr>
          <p:cNvSpPr txBox="1"/>
          <p:nvPr/>
        </p:nvSpPr>
        <p:spPr>
          <a:xfrm>
            <a:off x="1384372" y="2740162"/>
            <a:ext cx="1193969" cy="461665"/>
          </a:xfrm>
          <a:prstGeom prst="rect">
            <a:avLst/>
          </a:prstGeom>
          <a:noFill/>
        </p:spPr>
        <p:txBody>
          <a:bodyPr wrap="square" rtlCol="0">
            <a:spAutoFit/>
          </a:bodyPr>
          <a:lstStyle/>
          <a:p>
            <a:pPr algn="l"/>
            <a:r>
              <a:rPr lang="en-US" sz="2400" dirty="0" err="1">
                <a:solidFill>
                  <a:schemeClr val="accent5">
                    <a:lumMod val="50000"/>
                  </a:schemeClr>
                </a:solidFill>
              </a:rPr>
              <a:t>Servus</a:t>
            </a:r>
            <a:endParaRPr lang="en-GB" sz="2400" dirty="0">
              <a:solidFill>
                <a:schemeClr val="accent5">
                  <a:lumMod val="50000"/>
                </a:schemeClr>
              </a:solidFill>
            </a:endParaRPr>
          </a:p>
        </p:txBody>
      </p:sp>
      <p:sp>
        <p:nvSpPr>
          <p:cNvPr id="28" name="TextBox 27">
            <a:extLst>
              <a:ext uri="{FF2B5EF4-FFF2-40B4-BE49-F238E27FC236}">
                <a16:creationId xmlns:a16="http://schemas.microsoft.com/office/drawing/2014/main" id="{2F485235-BCB1-4D1B-8283-610091D8FE06}"/>
              </a:ext>
            </a:extLst>
          </p:cNvPr>
          <p:cNvSpPr txBox="1"/>
          <p:nvPr/>
        </p:nvSpPr>
        <p:spPr>
          <a:xfrm>
            <a:off x="1135982" y="3777534"/>
            <a:ext cx="2003656" cy="461665"/>
          </a:xfrm>
          <a:prstGeom prst="rect">
            <a:avLst/>
          </a:prstGeom>
          <a:noFill/>
        </p:spPr>
        <p:txBody>
          <a:bodyPr wrap="square" rtlCol="0">
            <a:spAutoFit/>
          </a:bodyPr>
          <a:lstStyle/>
          <a:p>
            <a:pPr algn="l"/>
            <a:r>
              <a:rPr lang="en-US" sz="2400" dirty="0" err="1">
                <a:solidFill>
                  <a:schemeClr val="accent5">
                    <a:lumMod val="50000"/>
                  </a:schemeClr>
                </a:solidFill>
              </a:rPr>
              <a:t>Moin</a:t>
            </a:r>
            <a:r>
              <a:rPr lang="en-US" sz="2400" dirty="0">
                <a:solidFill>
                  <a:schemeClr val="accent5">
                    <a:lumMod val="50000"/>
                  </a:schemeClr>
                </a:solidFill>
              </a:rPr>
              <a:t> </a:t>
            </a:r>
            <a:r>
              <a:rPr lang="en-US" sz="2400" dirty="0" err="1">
                <a:solidFill>
                  <a:schemeClr val="accent5">
                    <a:lumMod val="50000"/>
                  </a:schemeClr>
                </a:solidFill>
              </a:rPr>
              <a:t>Moin</a:t>
            </a:r>
            <a:endParaRPr lang="en-GB" sz="2400" dirty="0">
              <a:solidFill>
                <a:schemeClr val="accent5">
                  <a:lumMod val="50000"/>
                </a:schemeClr>
              </a:solidFill>
            </a:endParaRPr>
          </a:p>
        </p:txBody>
      </p:sp>
      <p:sp>
        <p:nvSpPr>
          <p:cNvPr id="29" name="TextBox 28">
            <a:extLst>
              <a:ext uri="{FF2B5EF4-FFF2-40B4-BE49-F238E27FC236}">
                <a16:creationId xmlns:a16="http://schemas.microsoft.com/office/drawing/2014/main" id="{BFE67D07-A03C-4996-B16F-57EBDA473B0B}"/>
              </a:ext>
            </a:extLst>
          </p:cNvPr>
          <p:cNvSpPr txBox="1"/>
          <p:nvPr/>
        </p:nvSpPr>
        <p:spPr>
          <a:xfrm>
            <a:off x="1467359" y="4232189"/>
            <a:ext cx="1193969" cy="461665"/>
          </a:xfrm>
          <a:prstGeom prst="rect">
            <a:avLst/>
          </a:prstGeom>
          <a:noFill/>
        </p:spPr>
        <p:txBody>
          <a:bodyPr wrap="square" rtlCol="0">
            <a:spAutoFit/>
          </a:bodyPr>
          <a:lstStyle/>
          <a:p>
            <a:pPr algn="l"/>
            <a:r>
              <a:rPr lang="en-US" sz="2400" dirty="0" err="1">
                <a:solidFill>
                  <a:schemeClr val="accent5">
                    <a:lumMod val="50000"/>
                  </a:schemeClr>
                </a:solidFill>
              </a:rPr>
              <a:t>Grüezi</a:t>
            </a:r>
            <a:endParaRPr lang="en-GB" sz="2400" dirty="0">
              <a:solidFill>
                <a:schemeClr val="accent5">
                  <a:lumMod val="50000"/>
                </a:schemeClr>
              </a:solidFill>
            </a:endParaRPr>
          </a:p>
        </p:txBody>
      </p:sp>
      <p:sp>
        <p:nvSpPr>
          <p:cNvPr id="30" name="TextBox 29">
            <a:extLst>
              <a:ext uri="{FF2B5EF4-FFF2-40B4-BE49-F238E27FC236}">
                <a16:creationId xmlns:a16="http://schemas.microsoft.com/office/drawing/2014/main" id="{D8286FDB-E89E-4507-9F0F-45E36D2169C4}"/>
              </a:ext>
            </a:extLst>
          </p:cNvPr>
          <p:cNvSpPr txBox="1"/>
          <p:nvPr/>
        </p:nvSpPr>
        <p:spPr>
          <a:xfrm>
            <a:off x="1669567" y="4742290"/>
            <a:ext cx="1193969" cy="461665"/>
          </a:xfrm>
          <a:prstGeom prst="rect">
            <a:avLst/>
          </a:prstGeom>
          <a:noFill/>
        </p:spPr>
        <p:txBody>
          <a:bodyPr wrap="square" rtlCol="0">
            <a:spAutoFit/>
          </a:bodyPr>
          <a:lstStyle/>
          <a:p>
            <a:pPr algn="l"/>
            <a:r>
              <a:rPr lang="en-US" sz="2400" dirty="0">
                <a:solidFill>
                  <a:schemeClr val="accent5">
                    <a:lumMod val="50000"/>
                  </a:schemeClr>
                </a:solidFill>
              </a:rPr>
              <a:t>Hoi</a:t>
            </a:r>
            <a:endParaRPr lang="en-GB" sz="2400" dirty="0">
              <a:solidFill>
                <a:schemeClr val="accent5">
                  <a:lumMod val="50000"/>
                </a:schemeClr>
              </a:solidFill>
            </a:endParaRPr>
          </a:p>
        </p:txBody>
      </p:sp>
      <p:sp>
        <p:nvSpPr>
          <p:cNvPr id="31" name="TextBox 30">
            <a:extLst>
              <a:ext uri="{FF2B5EF4-FFF2-40B4-BE49-F238E27FC236}">
                <a16:creationId xmlns:a16="http://schemas.microsoft.com/office/drawing/2014/main" id="{8F5AAB5C-ED8A-4F16-802F-18328007E02B}"/>
              </a:ext>
            </a:extLst>
          </p:cNvPr>
          <p:cNvSpPr txBox="1"/>
          <p:nvPr/>
        </p:nvSpPr>
        <p:spPr>
          <a:xfrm>
            <a:off x="1633500" y="5280864"/>
            <a:ext cx="861685" cy="461665"/>
          </a:xfrm>
          <a:prstGeom prst="rect">
            <a:avLst/>
          </a:prstGeom>
          <a:noFill/>
        </p:spPr>
        <p:txBody>
          <a:bodyPr wrap="square" rtlCol="0">
            <a:spAutoFit/>
          </a:bodyPr>
          <a:lstStyle/>
          <a:p>
            <a:pPr algn="l"/>
            <a:r>
              <a:rPr lang="en-US" sz="2400" dirty="0" err="1">
                <a:solidFill>
                  <a:schemeClr val="accent5">
                    <a:lumMod val="50000"/>
                  </a:schemeClr>
                </a:solidFill>
              </a:rPr>
              <a:t>Sali</a:t>
            </a:r>
            <a:endParaRPr lang="en-GB" sz="2400" dirty="0">
              <a:solidFill>
                <a:schemeClr val="accent5">
                  <a:lumMod val="50000"/>
                </a:schemeClr>
              </a:solidFill>
            </a:endParaRPr>
          </a:p>
        </p:txBody>
      </p:sp>
      <p:sp>
        <p:nvSpPr>
          <p:cNvPr id="32" name="TextBox 31">
            <a:extLst>
              <a:ext uri="{FF2B5EF4-FFF2-40B4-BE49-F238E27FC236}">
                <a16:creationId xmlns:a16="http://schemas.microsoft.com/office/drawing/2014/main" id="{77595DED-EAC0-4C69-AF63-4E6ABA51DE29}"/>
              </a:ext>
            </a:extLst>
          </p:cNvPr>
          <p:cNvSpPr txBox="1"/>
          <p:nvPr/>
        </p:nvSpPr>
        <p:spPr>
          <a:xfrm>
            <a:off x="1633500" y="5779662"/>
            <a:ext cx="1193969" cy="461665"/>
          </a:xfrm>
          <a:prstGeom prst="rect">
            <a:avLst/>
          </a:prstGeom>
          <a:noFill/>
        </p:spPr>
        <p:txBody>
          <a:bodyPr wrap="square" rtlCol="0">
            <a:spAutoFit/>
          </a:bodyPr>
          <a:lstStyle/>
          <a:p>
            <a:pPr algn="l"/>
            <a:r>
              <a:rPr lang="en-US" sz="2400" dirty="0" err="1">
                <a:solidFill>
                  <a:schemeClr val="accent5">
                    <a:lumMod val="50000"/>
                  </a:schemeClr>
                </a:solidFill>
              </a:rPr>
              <a:t>Salü</a:t>
            </a:r>
            <a:endParaRPr lang="en-GB" sz="2400" dirty="0">
              <a:solidFill>
                <a:schemeClr val="accent5">
                  <a:lumMod val="50000"/>
                </a:schemeClr>
              </a:solidFill>
            </a:endParaRPr>
          </a:p>
        </p:txBody>
      </p:sp>
      <p:sp>
        <p:nvSpPr>
          <p:cNvPr id="34" name="TextBox 33">
            <a:extLst>
              <a:ext uri="{FF2B5EF4-FFF2-40B4-BE49-F238E27FC236}">
                <a16:creationId xmlns:a16="http://schemas.microsoft.com/office/drawing/2014/main" id="{EFF4FAD2-F008-491B-AAC7-BE2F87111B62}"/>
              </a:ext>
            </a:extLst>
          </p:cNvPr>
          <p:cNvSpPr txBox="1"/>
          <p:nvPr/>
        </p:nvSpPr>
        <p:spPr>
          <a:xfrm>
            <a:off x="1467360" y="3246345"/>
            <a:ext cx="1193969" cy="461665"/>
          </a:xfrm>
          <a:prstGeom prst="rect">
            <a:avLst/>
          </a:prstGeom>
          <a:noFill/>
        </p:spPr>
        <p:txBody>
          <a:bodyPr wrap="square" rtlCol="0">
            <a:spAutoFit/>
          </a:bodyPr>
          <a:lstStyle/>
          <a:p>
            <a:pPr algn="l"/>
            <a:r>
              <a:rPr lang="en-US" sz="2400" dirty="0" err="1">
                <a:solidFill>
                  <a:schemeClr val="accent5">
                    <a:lumMod val="50000"/>
                  </a:schemeClr>
                </a:solidFill>
              </a:rPr>
              <a:t>Moin</a:t>
            </a:r>
            <a:endParaRPr lang="en-GB" sz="2400" dirty="0">
              <a:solidFill>
                <a:schemeClr val="accent5">
                  <a:lumMod val="50000"/>
                </a:schemeClr>
              </a:solidFill>
            </a:endParaRPr>
          </a:p>
        </p:txBody>
      </p:sp>
      <p:pic>
        <p:nvPicPr>
          <p:cNvPr id="37" name="Picture 36" descr="green checkmark">
            <a:extLst>
              <a:ext uri="{FF2B5EF4-FFF2-40B4-BE49-F238E27FC236}">
                <a16:creationId xmlns:a16="http://schemas.microsoft.com/office/drawing/2014/main" id="{F62D9AD7-8C64-43A8-A31F-59CE1C4FF4E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24028" y="1812337"/>
            <a:ext cx="282522" cy="294294"/>
          </a:xfrm>
          <a:prstGeom prst="rect">
            <a:avLst/>
          </a:prstGeom>
        </p:spPr>
      </p:pic>
      <p:pic>
        <p:nvPicPr>
          <p:cNvPr id="43" name="Picture 42">
            <a:extLst>
              <a:ext uri="{FF2B5EF4-FFF2-40B4-BE49-F238E27FC236}">
                <a16:creationId xmlns:a16="http://schemas.microsoft.com/office/drawing/2014/main" id="{A9AD5D62-0213-47DB-B444-B4420462628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00259" y="1800545"/>
            <a:ext cx="604992" cy="349761"/>
          </a:xfrm>
          <a:prstGeom prst="rect">
            <a:avLst/>
          </a:prstGeom>
        </p:spPr>
      </p:pic>
      <p:pic>
        <p:nvPicPr>
          <p:cNvPr id="44" name="Picture 43" descr="Logo&#10;&#10;Description automatically generated">
            <a:extLst>
              <a:ext uri="{FF2B5EF4-FFF2-40B4-BE49-F238E27FC236}">
                <a16:creationId xmlns:a16="http://schemas.microsoft.com/office/drawing/2014/main" id="{03D903AB-BA1E-41F3-B40E-162B5EEE592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27868" y="1785292"/>
            <a:ext cx="407732" cy="407732"/>
          </a:xfrm>
          <a:prstGeom prst="rect">
            <a:avLst/>
          </a:prstGeom>
        </p:spPr>
      </p:pic>
      <p:grpSp>
        <p:nvGrpSpPr>
          <p:cNvPr id="8" name="Group 7">
            <a:extLst>
              <a:ext uri="{FF2B5EF4-FFF2-40B4-BE49-F238E27FC236}">
                <a16:creationId xmlns:a16="http://schemas.microsoft.com/office/drawing/2014/main" id="{0295F309-7D40-44E1-A973-8B7C6FC0FB17}"/>
              </a:ext>
            </a:extLst>
          </p:cNvPr>
          <p:cNvGrpSpPr/>
          <p:nvPr/>
        </p:nvGrpSpPr>
        <p:grpSpPr>
          <a:xfrm>
            <a:off x="3432615" y="2219839"/>
            <a:ext cx="2185419" cy="461665"/>
            <a:chOff x="3432615" y="2219839"/>
            <a:chExt cx="2185419" cy="461665"/>
          </a:xfrm>
        </p:grpSpPr>
        <p:sp>
          <p:nvSpPr>
            <p:cNvPr id="7" name="TextBox 6">
              <a:extLst>
                <a:ext uri="{FF2B5EF4-FFF2-40B4-BE49-F238E27FC236}">
                  <a16:creationId xmlns:a16="http://schemas.microsoft.com/office/drawing/2014/main" id="{2A72BEA0-FCA2-4315-9E0B-994D51B0DE65}"/>
                </a:ext>
              </a:extLst>
            </p:cNvPr>
            <p:cNvSpPr txBox="1"/>
            <p:nvPr/>
          </p:nvSpPr>
          <p:spPr>
            <a:xfrm>
              <a:off x="3432615" y="2219839"/>
              <a:ext cx="1332346" cy="461665"/>
            </a:xfrm>
            <a:prstGeom prst="rect">
              <a:avLst/>
            </a:prstGeom>
            <a:noFill/>
          </p:spPr>
          <p:txBody>
            <a:bodyPr wrap="square" rtlCol="0">
              <a:spAutoFit/>
            </a:bodyPr>
            <a:lstStyle/>
            <a:p>
              <a:pPr algn="l"/>
              <a:r>
                <a:rPr lang="en-GB" sz="2400" dirty="0">
                  <a:solidFill>
                    <a:schemeClr val="accent5">
                      <a:lumMod val="50000"/>
                    </a:schemeClr>
                  </a:solidFill>
                </a:rPr>
                <a:t>Süd</a:t>
              </a:r>
            </a:p>
          </p:txBody>
        </p:sp>
        <p:pic>
          <p:nvPicPr>
            <p:cNvPr id="45" name="Picture 44" descr="Shape, background pattern&#10;&#10;Description automatically generated">
              <a:extLst>
                <a:ext uri="{FF2B5EF4-FFF2-40B4-BE49-F238E27FC236}">
                  <a16:creationId xmlns:a16="http://schemas.microsoft.com/office/drawing/2014/main" id="{008AFCE0-CA13-47CC-9F55-E3DEEC4251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8897" y="2296395"/>
              <a:ext cx="574944" cy="344966"/>
            </a:xfrm>
            <a:prstGeom prst="rect">
              <a:avLst/>
            </a:prstGeom>
            <a:ln>
              <a:solidFill>
                <a:schemeClr val="tx1"/>
              </a:solidFill>
            </a:ln>
          </p:spPr>
        </p:pic>
        <p:pic>
          <p:nvPicPr>
            <p:cNvPr id="46" name="Picture 45">
              <a:extLst>
                <a:ext uri="{FF2B5EF4-FFF2-40B4-BE49-F238E27FC236}">
                  <a16:creationId xmlns:a16="http://schemas.microsoft.com/office/drawing/2014/main" id="{48DED197-CBB3-4C18-9755-2AE06D62879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13042" y="2275790"/>
              <a:ext cx="604992" cy="349761"/>
            </a:xfrm>
            <a:prstGeom prst="rect">
              <a:avLst/>
            </a:prstGeom>
          </p:spPr>
        </p:pic>
      </p:grpSp>
      <p:pic>
        <p:nvPicPr>
          <p:cNvPr id="47" name="Picture 46" descr="green checkmark">
            <a:extLst>
              <a:ext uri="{FF2B5EF4-FFF2-40B4-BE49-F238E27FC236}">
                <a16:creationId xmlns:a16="http://schemas.microsoft.com/office/drawing/2014/main" id="{2438F276-1CDF-43DE-92F7-DA8E166E63B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34588" y="2276467"/>
            <a:ext cx="282522" cy="294294"/>
          </a:xfrm>
          <a:prstGeom prst="rect">
            <a:avLst/>
          </a:prstGeom>
        </p:spPr>
      </p:pic>
      <p:grpSp>
        <p:nvGrpSpPr>
          <p:cNvPr id="48" name="Group 47">
            <a:extLst>
              <a:ext uri="{FF2B5EF4-FFF2-40B4-BE49-F238E27FC236}">
                <a16:creationId xmlns:a16="http://schemas.microsoft.com/office/drawing/2014/main" id="{106A28A9-43C6-4BC0-A0D2-5F6EB8DF1BC4}"/>
              </a:ext>
            </a:extLst>
          </p:cNvPr>
          <p:cNvGrpSpPr/>
          <p:nvPr/>
        </p:nvGrpSpPr>
        <p:grpSpPr>
          <a:xfrm>
            <a:off x="3420161" y="2749026"/>
            <a:ext cx="2185419" cy="461665"/>
            <a:chOff x="3432615" y="2219839"/>
            <a:chExt cx="2185419" cy="461665"/>
          </a:xfrm>
        </p:grpSpPr>
        <p:sp>
          <p:nvSpPr>
            <p:cNvPr id="49" name="TextBox 48">
              <a:extLst>
                <a:ext uri="{FF2B5EF4-FFF2-40B4-BE49-F238E27FC236}">
                  <a16:creationId xmlns:a16="http://schemas.microsoft.com/office/drawing/2014/main" id="{5A029547-4755-4CA1-A80A-68C8F0F21D2B}"/>
                </a:ext>
              </a:extLst>
            </p:cNvPr>
            <p:cNvSpPr txBox="1"/>
            <p:nvPr/>
          </p:nvSpPr>
          <p:spPr>
            <a:xfrm>
              <a:off x="3432615" y="2219839"/>
              <a:ext cx="1332346" cy="461665"/>
            </a:xfrm>
            <a:prstGeom prst="rect">
              <a:avLst/>
            </a:prstGeom>
            <a:noFill/>
          </p:spPr>
          <p:txBody>
            <a:bodyPr wrap="square" rtlCol="0">
              <a:spAutoFit/>
            </a:bodyPr>
            <a:lstStyle/>
            <a:p>
              <a:pPr algn="l"/>
              <a:r>
                <a:rPr lang="en-GB" sz="2400" dirty="0">
                  <a:solidFill>
                    <a:schemeClr val="accent5">
                      <a:lumMod val="50000"/>
                    </a:schemeClr>
                  </a:solidFill>
                </a:rPr>
                <a:t>Süd</a:t>
              </a:r>
            </a:p>
          </p:txBody>
        </p:sp>
        <p:pic>
          <p:nvPicPr>
            <p:cNvPr id="50" name="Picture 49" descr="Shape, background pattern&#10;&#10;Description automatically generated">
              <a:extLst>
                <a:ext uri="{FF2B5EF4-FFF2-40B4-BE49-F238E27FC236}">
                  <a16:creationId xmlns:a16="http://schemas.microsoft.com/office/drawing/2014/main" id="{2E5CF0DA-408B-4BD2-8BD7-E77EF797DE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8897" y="2296395"/>
              <a:ext cx="574944" cy="344966"/>
            </a:xfrm>
            <a:prstGeom prst="rect">
              <a:avLst/>
            </a:prstGeom>
            <a:ln>
              <a:solidFill>
                <a:schemeClr val="tx1"/>
              </a:solidFill>
            </a:ln>
          </p:spPr>
        </p:pic>
        <p:pic>
          <p:nvPicPr>
            <p:cNvPr id="51" name="Picture 50">
              <a:extLst>
                <a:ext uri="{FF2B5EF4-FFF2-40B4-BE49-F238E27FC236}">
                  <a16:creationId xmlns:a16="http://schemas.microsoft.com/office/drawing/2014/main" id="{E536BFE9-A053-4397-B6A9-E873CFD9EAB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13042" y="2275790"/>
              <a:ext cx="604992" cy="349761"/>
            </a:xfrm>
            <a:prstGeom prst="rect">
              <a:avLst/>
            </a:prstGeom>
          </p:spPr>
        </p:pic>
      </p:grpSp>
      <p:pic>
        <p:nvPicPr>
          <p:cNvPr id="52" name="Picture 51" descr="green checkmark">
            <a:extLst>
              <a:ext uri="{FF2B5EF4-FFF2-40B4-BE49-F238E27FC236}">
                <a16:creationId xmlns:a16="http://schemas.microsoft.com/office/drawing/2014/main" id="{D02BF2CB-8AFE-4D0D-82E3-3B6B31816F6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24028" y="2845406"/>
            <a:ext cx="282522" cy="294294"/>
          </a:xfrm>
          <a:prstGeom prst="rect">
            <a:avLst/>
          </a:prstGeom>
        </p:spPr>
      </p:pic>
      <p:grpSp>
        <p:nvGrpSpPr>
          <p:cNvPr id="9" name="Group 8">
            <a:extLst>
              <a:ext uri="{FF2B5EF4-FFF2-40B4-BE49-F238E27FC236}">
                <a16:creationId xmlns:a16="http://schemas.microsoft.com/office/drawing/2014/main" id="{A29C6775-9DC1-44D1-85B2-B24380904DA7}"/>
              </a:ext>
            </a:extLst>
          </p:cNvPr>
          <p:cNvGrpSpPr/>
          <p:nvPr/>
        </p:nvGrpSpPr>
        <p:grpSpPr>
          <a:xfrm>
            <a:off x="3452596" y="3267138"/>
            <a:ext cx="1476378" cy="461665"/>
            <a:chOff x="3452596" y="3267138"/>
            <a:chExt cx="1476378" cy="461665"/>
          </a:xfrm>
        </p:grpSpPr>
        <p:sp>
          <p:nvSpPr>
            <p:cNvPr id="54" name="TextBox 53">
              <a:extLst>
                <a:ext uri="{FF2B5EF4-FFF2-40B4-BE49-F238E27FC236}">
                  <a16:creationId xmlns:a16="http://schemas.microsoft.com/office/drawing/2014/main" id="{BA0EE237-D282-44B5-A2F0-5565DD5E10AC}"/>
                </a:ext>
              </a:extLst>
            </p:cNvPr>
            <p:cNvSpPr txBox="1"/>
            <p:nvPr/>
          </p:nvSpPr>
          <p:spPr>
            <a:xfrm>
              <a:off x="3452596" y="3267138"/>
              <a:ext cx="1332346" cy="461665"/>
            </a:xfrm>
            <a:prstGeom prst="rect">
              <a:avLst/>
            </a:prstGeom>
            <a:noFill/>
          </p:spPr>
          <p:txBody>
            <a:bodyPr wrap="square" rtlCol="0">
              <a:spAutoFit/>
            </a:bodyPr>
            <a:lstStyle/>
            <a:p>
              <a:pPr algn="l"/>
              <a:r>
                <a:rPr lang="en-GB" sz="2400" dirty="0">
                  <a:solidFill>
                    <a:schemeClr val="accent5">
                      <a:lumMod val="50000"/>
                    </a:schemeClr>
                  </a:solidFill>
                </a:rPr>
                <a:t>Nord</a:t>
              </a:r>
            </a:p>
          </p:txBody>
        </p:sp>
        <p:pic>
          <p:nvPicPr>
            <p:cNvPr id="55" name="Picture 54" descr="Shape, background pattern&#10;&#10;Description automatically generated">
              <a:extLst>
                <a:ext uri="{FF2B5EF4-FFF2-40B4-BE49-F238E27FC236}">
                  <a16:creationId xmlns:a16="http://schemas.microsoft.com/office/drawing/2014/main" id="{2E096189-5176-465A-8AD9-58CECEE7E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030" y="3317253"/>
              <a:ext cx="574944" cy="344966"/>
            </a:xfrm>
            <a:prstGeom prst="rect">
              <a:avLst/>
            </a:prstGeom>
            <a:ln>
              <a:solidFill>
                <a:schemeClr val="tx1"/>
              </a:solidFill>
            </a:ln>
          </p:spPr>
        </p:pic>
      </p:grpSp>
      <p:grpSp>
        <p:nvGrpSpPr>
          <p:cNvPr id="57" name="Group 56">
            <a:extLst>
              <a:ext uri="{FF2B5EF4-FFF2-40B4-BE49-F238E27FC236}">
                <a16:creationId xmlns:a16="http://schemas.microsoft.com/office/drawing/2014/main" id="{F31E94CB-0FC9-4B10-AF28-63A61C8729BA}"/>
              </a:ext>
            </a:extLst>
          </p:cNvPr>
          <p:cNvGrpSpPr/>
          <p:nvPr/>
        </p:nvGrpSpPr>
        <p:grpSpPr>
          <a:xfrm>
            <a:off x="3452596" y="3784169"/>
            <a:ext cx="1476378" cy="461665"/>
            <a:chOff x="3452596" y="3267138"/>
            <a:chExt cx="1476378" cy="461665"/>
          </a:xfrm>
        </p:grpSpPr>
        <p:sp>
          <p:nvSpPr>
            <p:cNvPr id="58" name="TextBox 57">
              <a:extLst>
                <a:ext uri="{FF2B5EF4-FFF2-40B4-BE49-F238E27FC236}">
                  <a16:creationId xmlns:a16="http://schemas.microsoft.com/office/drawing/2014/main" id="{257A7B78-AF54-41E8-B037-340CB7464DC1}"/>
                </a:ext>
              </a:extLst>
            </p:cNvPr>
            <p:cNvSpPr txBox="1"/>
            <p:nvPr/>
          </p:nvSpPr>
          <p:spPr>
            <a:xfrm>
              <a:off x="3452596" y="3267138"/>
              <a:ext cx="1332346" cy="461665"/>
            </a:xfrm>
            <a:prstGeom prst="rect">
              <a:avLst/>
            </a:prstGeom>
            <a:noFill/>
          </p:spPr>
          <p:txBody>
            <a:bodyPr wrap="square" rtlCol="0">
              <a:spAutoFit/>
            </a:bodyPr>
            <a:lstStyle/>
            <a:p>
              <a:pPr algn="l"/>
              <a:r>
                <a:rPr lang="en-GB" sz="2400" dirty="0">
                  <a:solidFill>
                    <a:schemeClr val="accent5">
                      <a:lumMod val="50000"/>
                    </a:schemeClr>
                  </a:solidFill>
                </a:rPr>
                <a:t>Nord</a:t>
              </a:r>
            </a:p>
          </p:txBody>
        </p:sp>
        <p:pic>
          <p:nvPicPr>
            <p:cNvPr id="59" name="Picture 58" descr="Shape, background pattern&#10;&#10;Description automatically generated">
              <a:extLst>
                <a:ext uri="{FF2B5EF4-FFF2-40B4-BE49-F238E27FC236}">
                  <a16:creationId xmlns:a16="http://schemas.microsoft.com/office/drawing/2014/main" id="{D0A0C493-634D-4E9A-BB92-AA08307B45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030" y="3317253"/>
              <a:ext cx="574944" cy="344966"/>
            </a:xfrm>
            <a:prstGeom prst="rect">
              <a:avLst/>
            </a:prstGeom>
            <a:ln>
              <a:solidFill>
                <a:schemeClr val="tx1"/>
              </a:solidFill>
            </a:ln>
          </p:spPr>
        </p:pic>
      </p:grpSp>
      <p:pic>
        <p:nvPicPr>
          <p:cNvPr id="60" name="Picture 59" descr="green checkmark">
            <a:extLst>
              <a:ext uri="{FF2B5EF4-FFF2-40B4-BE49-F238E27FC236}">
                <a16:creationId xmlns:a16="http://schemas.microsoft.com/office/drawing/2014/main" id="{8285BA35-5011-440D-A08E-0EA78663D2B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24028" y="3369920"/>
            <a:ext cx="282522" cy="294294"/>
          </a:xfrm>
          <a:prstGeom prst="rect">
            <a:avLst/>
          </a:prstGeom>
        </p:spPr>
      </p:pic>
      <p:pic>
        <p:nvPicPr>
          <p:cNvPr id="61" name="Picture 60" descr="green checkmark">
            <a:extLst>
              <a:ext uri="{FF2B5EF4-FFF2-40B4-BE49-F238E27FC236}">
                <a16:creationId xmlns:a16="http://schemas.microsoft.com/office/drawing/2014/main" id="{89B07110-13AE-4FA4-AABA-39CC9404DFE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24028" y="3825574"/>
            <a:ext cx="282522" cy="294294"/>
          </a:xfrm>
          <a:prstGeom prst="rect">
            <a:avLst/>
          </a:prstGeom>
        </p:spPr>
      </p:pic>
      <p:pic>
        <p:nvPicPr>
          <p:cNvPr id="62" name="Picture 61" descr="Logo&#10;&#10;Description automatically generated">
            <a:extLst>
              <a:ext uri="{FF2B5EF4-FFF2-40B4-BE49-F238E27FC236}">
                <a16:creationId xmlns:a16="http://schemas.microsoft.com/office/drawing/2014/main" id="{618F1837-BD80-4D08-8B16-220961B30BA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57436" y="4282484"/>
            <a:ext cx="401676" cy="401676"/>
          </a:xfrm>
          <a:prstGeom prst="rect">
            <a:avLst/>
          </a:prstGeom>
        </p:spPr>
      </p:pic>
      <p:pic>
        <p:nvPicPr>
          <p:cNvPr id="63" name="Picture 62" descr="Logo&#10;&#10;Description automatically generated">
            <a:extLst>
              <a:ext uri="{FF2B5EF4-FFF2-40B4-BE49-F238E27FC236}">
                <a16:creationId xmlns:a16="http://schemas.microsoft.com/office/drawing/2014/main" id="{64A5F0B7-3BD0-47F0-B1F5-BCF9E331CB2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57436" y="4787144"/>
            <a:ext cx="401676" cy="401676"/>
          </a:xfrm>
          <a:prstGeom prst="rect">
            <a:avLst/>
          </a:prstGeom>
        </p:spPr>
      </p:pic>
      <p:pic>
        <p:nvPicPr>
          <p:cNvPr id="64" name="Picture 63" descr="Logo&#10;&#10;Description automatically generated">
            <a:extLst>
              <a:ext uri="{FF2B5EF4-FFF2-40B4-BE49-F238E27FC236}">
                <a16:creationId xmlns:a16="http://schemas.microsoft.com/office/drawing/2014/main" id="{153CB358-384A-409A-B736-195E0ED9D3D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67321" y="5303848"/>
            <a:ext cx="401676" cy="401676"/>
          </a:xfrm>
          <a:prstGeom prst="rect">
            <a:avLst/>
          </a:prstGeom>
        </p:spPr>
      </p:pic>
      <p:pic>
        <p:nvPicPr>
          <p:cNvPr id="65" name="Picture 64" descr="Logo&#10;&#10;Description automatically generated">
            <a:extLst>
              <a:ext uri="{FF2B5EF4-FFF2-40B4-BE49-F238E27FC236}">
                <a16:creationId xmlns:a16="http://schemas.microsoft.com/office/drawing/2014/main" id="{F5807106-A610-42A6-91C9-58B7B36F4DF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67321" y="5801227"/>
            <a:ext cx="401676" cy="401676"/>
          </a:xfrm>
          <a:prstGeom prst="rect">
            <a:avLst/>
          </a:prstGeom>
        </p:spPr>
      </p:pic>
      <p:pic>
        <p:nvPicPr>
          <p:cNvPr id="66" name="Picture 65" descr="green checkmark">
            <a:extLst>
              <a:ext uri="{FF2B5EF4-FFF2-40B4-BE49-F238E27FC236}">
                <a16:creationId xmlns:a16="http://schemas.microsoft.com/office/drawing/2014/main" id="{A2AEB805-D593-4A8C-A9D1-41F553A7BEE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48283" y="4351948"/>
            <a:ext cx="282522" cy="294294"/>
          </a:xfrm>
          <a:prstGeom prst="rect">
            <a:avLst/>
          </a:prstGeom>
        </p:spPr>
      </p:pic>
      <p:pic>
        <p:nvPicPr>
          <p:cNvPr id="67" name="Picture 66" descr="green checkmark">
            <a:extLst>
              <a:ext uri="{FF2B5EF4-FFF2-40B4-BE49-F238E27FC236}">
                <a16:creationId xmlns:a16="http://schemas.microsoft.com/office/drawing/2014/main" id="{23853391-4656-422D-888B-C6B8982B0DE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24028" y="4870376"/>
            <a:ext cx="282522" cy="294294"/>
          </a:xfrm>
          <a:prstGeom prst="rect">
            <a:avLst/>
          </a:prstGeom>
        </p:spPr>
      </p:pic>
      <p:pic>
        <p:nvPicPr>
          <p:cNvPr id="68" name="Picture 67" descr="green checkmark">
            <a:extLst>
              <a:ext uri="{FF2B5EF4-FFF2-40B4-BE49-F238E27FC236}">
                <a16:creationId xmlns:a16="http://schemas.microsoft.com/office/drawing/2014/main" id="{F3369D79-ADE5-485E-AFEC-BE4E19DBD54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24028" y="5394890"/>
            <a:ext cx="282522" cy="294294"/>
          </a:xfrm>
          <a:prstGeom prst="rect">
            <a:avLst/>
          </a:prstGeom>
        </p:spPr>
      </p:pic>
      <p:pic>
        <p:nvPicPr>
          <p:cNvPr id="69" name="Picture 68" descr="green checkmark">
            <a:extLst>
              <a:ext uri="{FF2B5EF4-FFF2-40B4-BE49-F238E27FC236}">
                <a16:creationId xmlns:a16="http://schemas.microsoft.com/office/drawing/2014/main" id="{11421AC2-E43B-4FB7-9889-7A92F419597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24028" y="5850544"/>
            <a:ext cx="282522" cy="294294"/>
          </a:xfrm>
          <a:prstGeom prst="rect">
            <a:avLst/>
          </a:prstGeom>
        </p:spPr>
      </p:pic>
      <p:grpSp>
        <p:nvGrpSpPr>
          <p:cNvPr id="74" name="Group 73">
            <a:extLst>
              <a:ext uri="{FF2B5EF4-FFF2-40B4-BE49-F238E27FC236}">
                <a16:creationId xmlns:a16="http://schemas.microsoft.com/office/drawing/2014/main" id="{D9E8B67A-71AA-44A7-8DEE-4E4ECF687F5A}"/>
              </a:ext>
            </a:extLst>
          </p:cNvPr>
          <p:cNvGrpSpPr/>
          <p:nvPr/>
        </p:nvGrpSpPr>
        <p:grpSpPr>
          <a:xfrm>
            <a:off x="9213408" y="1358225"/>
            <a:ext cx="3059303" cy="3918055"/>
            <a:chOff x="9213408" y="1800545"/>
            <a:chExt cx="3059303" cy="3918055"/>
          </a:xfrm>
        </p:grpSpPr>
        <p:pic>
          <p:nvPicPr>
            <p:cNvPr id="11" name="Picture 10" descr="A picture containing silhouette&#10;&#10;Description automatically generated">
              <a:extLst>
                <a:ext uri="{FF2B5EF4-FFF2-40B4-BE49-F238E27FC236}">
                  <a16:creationId xmlns:a16="http://schemas.microsoft.com/office/drawing/2014/main" id="{1E0C291F-B280-4774-9088-7FF3DED5E7D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3408" y="1800545"/>
              <a:ext cx="3059303" cy="3918055"/>
            </a:xfrm>
            <a:prstGeom prst="rect">
              <a:avLst/>
            </a:prstGeom>
          </p:spPr>
        </p:pic>
        <p:pic>
          <p:nvPicPr>
            <p:cNvPr id="38" name="Picture 37" descr="Shape, background pattern&#10;&#10;Description automatically generated">
              <a:extLst>
                <a:ext uri="{FF2B5EF4-FFF2-40B4-BE49-F238E27FC236}">
                  <a16:creationId xmlns:a16="http://schemas.microsoft.com/office/drawing/2014/main" id="{3E3F8B7B-8B71-4322-8151-2A2D5FEE93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1885" y="3264006"/>
              <a:ext cx="574944" cy="344966"/>
            </a:xfrm>
            <a:prstGeom prst="rect">
              <a:avLst/>
            </a:prstGeom>
            <a:ln>
              <a:solidFill>
                <a:schemeClr val="tx1"/>
              </a:solidFill>
            </a:ln>
          </p:spPr>
        </p:pic>
        <p:sp>
          <p:nvSpPr>
            <p:cNvPr id="13" name="Rectangle 12">
              <a:extLst>
                <a:ext uri="{FF2B5EF4-FFF2-40B4-BE49-F238E27FC236}">
                  <a16:creationId xmlns:a16="http://schemas.microsoft.com/office/drawing/2014/main" id="{AF948933-46B3-48AA-95D0-A00003DAEE34}"/>
                </a:ext>
              </a:extLst>
            </p:cNvPr>
            <p:cNvSpPr/>
            <p:nvPr/>
          </p:nvSpPr>
          <p:spPr>
            <a:xfrm>
              <a:off x="9837730" y="2389787"/>
              <a:ext cx="997389" cy="461665"/>
            </a:xfrm>
            <a:prstGeom prst="rect">
              <a:avLst/>
            </a:prstGeom>
          </p:spPr>
          <p:txBody>
            <a:bodyPr wrap="none">
              <a:spAutoFit/>
            </a:bodyPr>
            <a:lstStyle/>
            <a:p>
              <a:r>
                <a:rPr lang="en-GB" sz="2400" b="1" dirty="0">
                  <a:solidFill>
                    <a:schemeClr val="accent5">
                      <a:lumMod val="50000"/>
                    </a:schemeClr>
                  </a:solidFill>
                </a:rPr>
                <a:t>Nord </a:t>
              </a:r>
            </a:p>
          </p:txBody>
        </p:sp>
        <p:pic>
          <p:nvPicPr>
            <p:cNvPr id="42" name="Picture 41" descr="Shape, background pattern&#10;&#10;Description automatically generated">
              <a:extLst>
                <a:ext uri="{FF2B5EF4-FFF2-40B4-BE49-F238E27FC236}">
                  <a16:creationId xmlns:a16="http://schemas.microsoft.com/office/drawing/2014/main" id="{BE06514B-9651-4987-9F28-8D795F13F3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5540" y="2423614"/>
              <a:ext cx="574944" cy="344966"/>
            </a:xfrm>
            <a:prstGeom prst="rect">
              <a:avLst/>
            </a:prstGeom>
            <a:ln>
              <a:solidFill>
                <a:schemeClr val="tx1"/>
              </a:solidFill>
            </a:ln>
          </p:spPr>
        </p:pic>
        <p:sp>
          <p:nvSpPr>
            <p:cNvPr id="70" name="Rectangle 69">
              <a:extLst>
                <a:ext uri="{FF2B5EF4-FFF2-40B4-BE49-F238E27FC236}">
                  <a16:creationId xmlns:a16="http://schemas.microsoft.com/office/drawing/2014/main" id="{F40A4099-024E-4602-B12F-36A19824C96C}"/>
                </a:ext>
              </a:extLst>
            </p:cNvPr>
            <p:cNvSpPr/>
            <p:nvPr/>
          </p:nvSpPr>
          <p:spPr>
            <a:xfrm>
              <a:off x="9943226" y="4184577"/>
              <a:ext cx="732893" cy="461665"/>
            </a:xfrm>
            <a:prstGeom prst="rect">
              <a:avLst/>
            </a:prstGeom>
          </p:spPr>
          <p:txBody>
            <a:bodyPr wrap="none">
              <a:spAutoFit/>
            </a:bodyPr>
            <a:lstStyle/>
            <a:p>
              <a:r>
                <a:rPr lang="en-GB" sz="2400" b="1" dirty="0">
                  <a:solidFill>
                    <a:schemeClr val="accent5">
                      <a:lumMod val="50000"/>
                    </a:schemeClr>
                  </a:solidFill>
                </a:rPr>
                <a:t>Süd</a:t>
              </a:r>
            </a:p>
          </p:txBody>
        </p:sp>
        <p:pic>
          <p:nvPicPr>
            <p:cNvPr id="71" name="Picture 70" descr="Shape, background pattern&#10;&#10;Description automatically generated">
              <a:extLst>
                <a:ext uri="{FF2B5EF4-FFF2-40B4-BE49-F238E27FC236}">
                  <a16:creationId xmlns:a16="http://schemas.microsoft.com/office/drawing/2014/main" id="{20BA6810-C90C-4241-B504-69281997D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7333" y="4196544"/>
              <a:ext cx="574944" cy="344966"/>
            </a:xfrm>
            <a:prstGeom prst="rect">
              <a:avLst/>
            </a:prstGeom>
            <a:ln>
              <a:solidFill>
                <a:schemeClr val="tx1"/>
              </a:solidFill>
            </a:ln>
          </p:spPr>
        </p:pic>
        <p:pic>
          <p:nvPicPr>
            <p:cNvPr id="72" name="Picture 71">
              <a:extLst>
                <a:ext uri="{FF2B5EF4-FFF2-40B4-BE49-F238E27FC236}">
                  <a16:creationId xmlns:a16="http://schemas.microsoft.com/office/drawing/2014/main" id="{D8362375-2AD2-4202-B604-F3113E585F7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92768" y="4559383"/>
              <a:ext cx="604992" cy="349761"/>
            </a:xfrm>
            <a:prstGeom prst="rect">
              <a:avLst/>
            </a:prstGeom>
          </p:spPr>
        </p:pic>
        <p:pic>
          <p:nvPicPr>
            <p:cNvPr id="73" name="Picture 72" descr="Logo&#10;&#10;Description automatically generated">
              <a:extLst>
                <a:ext uri="{FF2B5EF4-FFF2-40B4-BE49-F238E27FC236}">
                  <a16:creationId xmlns:a16="http://schemas.microsoft.com/office/drawing/2014/main" id="{3F31DD28-10AE-4947-9328-4A87F5FB767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26751" y="4702257"/>
              <a:ext cx="482724" cy="482724"/>
            </a:xfrm>
            <a:prstGeom prst="rect">
              <a:avLst/>
            </a:prstGeom>
          </p:spPr>
        </p:pic>
      </p:grpSp>
      <p:sp>
        <p:nvSpPr>
          <p:cNvPr id="75" name="TextBox 74" descr="text box hiding answer">
            <a:extLst>
              <a:ext uri="{FF2B5EF4-FFF2-40B4-BE49-F238E27FC236}">
                <a16:creationId xmlns:a16="http://schemas.microsoft.com/office/drawing/2014/main" id="{6D8154F4-ED3F-4762-8139-1E108EEA379F}"/>
              </a:ext>
            </a:extLst>
          </p:cNvPr>
          <p:cNvSpPr txBox="1"/>
          <p:nvPr/>
        </p:nvSpPr>
        <p:spPr>
          <a:xfrm>
            <a:off x="1075504" y="1785292"/>
            <a:ext cx="2058513" cy="369332"/>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6" name="TextBox 75" descr="text box hiding answer">
            <a:extLst>
              <a:ext uri="{FF2B5EF4-FFF2-40B4-BE49-F238E27FC236}">
                <a16:creationId xmlns:a16="http://schemas.microsoft.com/office/drawing/2014/main" id="{29859C63-4D09-4D83-A88E-D4268C237999}"/>
              </a:ext>
            </a:extLst>
          </p:cNvPr>
          <p:cNvSpPr txBox="1"/>
          <p:nvPr/>
        </p:nvSpPr>
        <p:spPr>
          <a:xfrm>
            <a:off x="1075504" y="2268603"/>
            <a:ext cx="2058513" cy="395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7" name="TextBox 76" descr="text box hiding answer">
            <a:extLst>
              <a:ext uri="{FF2B5EF4-FFF2-40B4-BE49-F238E27FC236}">
                <a16:creationId xmlns:a16="http://schemas.microsoft.com/office/drawing/2014/main" id="{6868568A-1E9D-46E3-9FD5-8B557B2BF7E0}"/>
              </a:ext>
            </a:extLst>
          </p:cNvPr>
          <p:cNvSpPr txBox="1"/>
          <p:nvPr/>
        </p:nvSpPr>
        <p:spPr>
          <a:xfrm>
            <a:off x="3370200" y="1764469"/>
            <a:ext cx="2562374" cy="43088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8" name="TextBox 77" descr="text box hiding answer">
            <a:extLst>
              <a:ext uri="{FF2B5EF4-FFF2-40B4-BE49-F238E27FC236}">
                <a16:creationId xmlns:a16="http://schemas.microsoft.com/office/drawing/2014/main" id="{531C5BA2-E70D-47C6-A1DF-C6B09A99E2B7}"/>
              </a:ext>
            </a:extLst>
          </p:cNvPr>
          <p:cNvSpPr txBox="1"/>
          <p:nvPr/>
        </p:nvSpPr>
        <p:spPr>
          <a:xfrm>
            <a:off x="3491099" y="2258210"/>
            <a:ext cx="2281262" cy="395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9" name="TextBox 78" descr="text box hiding answer">
            <a:extLst>
              <a:ext uri="{FF2B5EF4-FFF2-40B4-BE49-F238E27FC236}">
                <a16:creationId xmlns:a16="http://schemas.microsoft.com/office/drawing/2014/main" id="{F92F5A13-C0DC-4B61-98E7-F21A6F609618}"/>
              </a:ext>
            </a:extLst>
          </p:cNvPr>
          <p:cNvSpPr txBox="1"/>
          <p:nvPr/>
        </p:nvSpPr>
        <p:spPr>
          <a:xfrm>
            <a:off x="1167106" y="2826336"/>
            <a:ext cx="2058513" cy="369332"/>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0" name="TextBox 79" descr="text box hiding answer">
            <a:extLst>
              <a:ext uri="{FF2B5EF4-FFF2-40B4-BE49-F238E27FC236}">
                <a16:creationId xmlns:a16="http://schemas.microsoft.com/office/drawing/2014/main" id="{D85CAB49-5064-4BA5-8FA3-E715313B3739}"/>
              </a:ext>
            </a:extLst>
          </p:cNvPr>
          <p:cNvSpPr txBox="1"/>
          <p:nvPr/>
        </p:nvSpPr>
        <p:spPr>
          <a:xfrm>
            <a:off x="3461802" y="2767935"/>
            <a:ext cx="2562374" cy="43088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1" name="TextBox 80" descr="text box hiding answer">
            <a:extLst>
              <a:ext uri="{FF2B5EF4-FFF2-40B4-BE49-F238E27FC236}">
                <a16:creationId xmlns:a16="http://schemas.microsoft.com/office/drawing/2014/main" id="{0A6CA140-59AD-4395-AAAA-9D3B35AA0DDF}"/>
              </a:ext>
            </a:extLst>
          </p:cNvPr>
          <p:cNvSpPr txBox="1"/>
          <p:nvPr/>
        </p:nvSpPr>
        <p:spPr>
          <a:xfrm>
            <a:off x="1107615" y="3297605"/>
            <a:ext cx="2058513" cy="395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2" name="TextBox 81" descr="text box hiding answer">
            <a:extLst>
              <a:ext uri="{FF2B5EF4-FFF2-40B4-BE49-F238E27FC236}">
                <a16:creationId xmlns:a16="http://schemas.microsoft.com/office/drawing/2014/main" id="{3D741E3A-E51F-4308-A9D8-D4ADE596D3A9}"/>
              </a:ext>
            </a:extLst>
          </p:cNvPr>
          <p:cNvSpPr txBox="1"/>
          <p:nvPr/>
        </p:nvSpPr>
        <p:spPr>
          <a:xfrm>
            <a:off x="3523210" y="3287212"/>
            <a:ext cx="2281262" cy="395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3" name="TextBox 82" descr="text box hiding answer">
            <a:extLst>
              <a:ext uri="{FF2B5EF4-FFF2-40B4-BE49-F238E27FC236}">
                <a16:creationId xmlns:a16="http://schemas.microsoft.com/office/drawing/2014/main" id="{114A7089-5200-4AF2-BD02-04DEF99BF0ED}"/>
              </a:ext>
            </a:extLst>
          </p:cNvPr>
          <p:cNvSpPr txBox="1"/>
          <p:nvPr/>
        </p:nvSpPr>
        <p:spPr>
          <a:xfrm>
            <a:off x="1157900" y="3843320"/>
            <a:ext cx="2058513" cy="369332"/>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4" name="TextBox 83" descr="text box hiding answer">
            <a:extLst>
              <a:ext uri="{FF2B5EF4-FFF2-40B4-BE49-F238E27FC236}">
                <a16:creationId xmlns:a16="http://schemas.microsoft.com/office/drawing/2014/main" id="{C215AAB9-C7A9-4B36-B8A6-1A6086439B9E}"/>
              </a:ext>
            </a:extLst>
          </p:cNvPr>
          <p:cNvSpPr txBox="1"/>
          <p:nvPr/>
        </p:nvSpPr>
        <p:spPr>
          <a:xfrm>
            <a:off x="3452596" y="3784919"/>
            <a:ext cx="2562374" cy="43088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5" name="TextBox 84" descr="text box hiding answer">
            <a:extLst>
              <a:ext uri="{FF2B5EF4-FFF2-40B4-BE49-F238E27FC236}">
                <a16:creationId xmlns:a16="http://schemas.microsoft.com/office/drawing/2014/main" id="{EE4A1AC5-AA9D-4E07-B7A1-A6E8F2146727}"/>
              </a:ext>
            </a:extLst>
          </p:cNvPr>
          <p:cNvSpPr txBox="1"/>
          <p:nvPr/>
        </p:nvSpPr>
        <p:spPr>
          <a:xfrm>
            <a:off x="1162647" y="4302091"/>
            <a:ext cx="2058513" cy="395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6" name="TextBox 85" descr="text box hiding answer">
            <a:extLst>
              <a:ext uri="{FF2B5EF4-FFF2-40B4-BE49-F238E27FC236}">
                <a16:creationId xmlns:a16="http://schemas.microsoft.com/office/drawing/2014/main" id="{0AAD2C59-B030-4CBD-90B9-18C07918DC1F}"/>
              </a:ext>
            </a:extLst>
          </p:cNvPr>
          <p:cNvSpPr txBox="1"/>
          <p:nvPr/>
        </p:nvSpPr>
        <p:spPr>
          <a:xfrm>
            <a:off x="3578242" y="4279172"/>
            <a:ext cx="2281262" cy="43088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7" name="TextBox 86" descr="text box hiding answer">
            <a:extLst>
              <a:ext uri="{FF2B5EF4-FFF2-40B4-BE49-F238E27FC236}">
                <a16:creationId xmlns:a16="http://schemas.microsoft.com/office/drawing/2014/main" id="{EAD01A7B-5CD1-487E-83F3-CCBEDD9C0F13}"/>
              </a:ext>
            </a:extLst>
          </p:cNvPr>
          <p:cNvSpPr txBox="1"/>
          <p:nvPr/>
        </p:nvSpPr>
        <p:spPr>
          <a:xfrm>
            <a:off x="1189078" y="4821683"/>
            <a:ext cx="2058513" cy="369332"/>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8" name="TextBox 87" descr="text box hiding answer">
            <a:extLst>
              <a:ext uri="{FF2B5EF4-FFF2-40B4-BE49-F238E27FC236}">
                <a16:creationId xmlns:a16="http://schemas.microsoft.com/office/drawing/2014/main" id="{5269D80C-1FB5-4C3D-B89C-50FA40C97583}"/>
              </a:ext>
            </a:extLst>
          </p:cNvPr>
          <p:cNvSpPr txBox="1"/>
          <p:nvPr/>
        </p:nvSpPr>
        <p:spPr>
          <a:xfrm>
            <a:off x="3483774" y="4763282"/>
            <a:ext cx="2562374" cy="43088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9" name="TextBox 88" descr="text box hiding answer">
            <a:extLst>
              <a:ext uri="{FF2B5EF4-FFF2-40B4-BE49-F238E27FC236}">
                <a16:creationId xmlns:a16="http://schemas.microsoft.com/office/drawing/2014/main" id="{56320444-5E5A-48BF-BFED-39DA897ABA8A}"/>
              </a:ext>
            </a:extLst>
          </p:cNvPr>
          <p:cNvSpPr txBox="1"/>
          <p:nvPr/>
        </p:nvSpPr>
        <p:spPr>
          <a:xfrm>
            <a:off x="1242864" y="5303783"/>
            <a:ext cx="2058513" cy="395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0" name="TextBox 89" descr="text box hiding answer">
            <a:extLst>
              <a:ext uri="{FF2B5EF4-FFF2-40B4-BE49-F238E27FC236}">
                <a16:creationId xmlns:a16="http://schemas.microsoft.com/office/drawing/2014/main" id="{88DABC2F-2D01-4DED-8BFB-1AC0D078CCA2}"/>
              </a:ext>
            </a:extLst>
          </p:cNvPr>
          <p:cNvSpPr txBox="1"/>
          <p:nvPr/>
        </p:nvSpPr>
        <p:spPr>
          <a:xfrm>
            <a:off x="3658459" y="5280864"/>
            <a:ext cx="2281262" cy="43088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1" name="TextBox 90" descr="text box hiding answer">
            <a:extLst>
              <a:ext uri="{FF2B5EF4-FFF2-40B4-BE49-F238E27FC236}">
                <a16:creationId xmlns:a16="http://schemas.microsoft.com/office/drawing/2014/main" id="{4F043333-C100-4C7F-8438-39FB97868861}"/>
              </a:ext>
            </a:extLst>
          </p:cNvPr>
          <p:cNvSpPr txBox="1"/>
          <p:nvPr/>
        </p:nvSpPr>
        <p:spPr>
          <a:xfrm>
            <a:off x="1230452" y="5851427"/>
            <a:ext cx="2058513" cy="369332"/>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2" name="TextBox 91" descr="text box hiding answer">
            <a:extLst>
              <a:ext uri="{FF2B5EF4-FFF2-40B4-BE49-F238E27FC236}">
                <a16:creationId xmlns:a16="http://schemas.microsoft.com/office/drawing/2014/main" id="{F727A83E-434B-459F-8ECF-05D702E8DBE7}"/>
              </a:ext>
            </a:extLst>
          </p:cNvPr>
          <p:cNvSpPr txBox="1"/>
          <p:nvPr/>
        </p:nvSpPr>
        <p:spPr>
          <a:xfrm>
            <a:off x="3525148" y="5793026"/>
            <a:ext cx="2562374" cy="43088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0131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8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8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8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8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8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8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8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8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8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9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9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9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1" y="224521"/>
            <a:ext cx="3637183" cy="869950"/>
          </a:xfrm>
          <a:prstGeom prst="rect">
            <a:avLst/>
          </a:prstGeom>
        </p:spPr>
      </p:pic>
      <p:sp>
        <p:nvSpPr>
          <p:cNvPr id="4" name="Title 3"/>
          <p:cNvSpPr>
            <a:spLocks noGrp="1"/>
          </p:cNvSpPr>
          <p:nvPr>
            <p:ph type="title"/>
          </p:nvPr>
        </p:nvSpPr>
        <p:spPr>
          <a:xfrm>
            <a:off x="0" y="177404"/>
            <a:ext cx="3420502" cy="869951"/>
          </a:xfrm>
        </p:spPr>
        <p:txBody>
          <a:bodyPr>
            <a:normAutofit/>
          </a:bodyPr>
          <a:lstStyle/>
          <a:p>
            <a:r>
              <a:rPr lang="en-GB" sz="3600" b="1" dirty="0" err="1">
                <a:solidFill>
                  <a:schemeClr val="bg1"/>
                </a:solidFill>
              </a:rPr>
              <a:t>Begrüßungen</a:t>
            </a:r>
            <a:endParaRPr lang="en-GB" sz="3600" b="1" dirty="0">
              <a:solidFill>
                <a:schemeClr val="bg1"/>
              </a:solidFill>
            </a:endParaRPr>
          </a:p>
        </p:txBody>
      </p:sp>
      <p:sp>
        <p:nvSpPr>
          <p:cNvPr id="10" name="Content Placeholder 9">
            <a:extLst>
              <a:ext uri="{FF2B5EF4-FFF2-40B4-BE49-F238E27FC236}">
                <a16:creationId xmlns:a16="http://schemas.microsoft.com/office/drawing/2014/main" id="{A6DF773B-AB9B-4F47-86EC-DF4512A1439A}"/>
              </a:ext>
            </a:extLst>
          </p:cNvPr>
          <p:cNvSpPr>
            <a:spLocks noGrp="1"/>
          </p:cNvSpPr>
          <p:nvPr>
            <p:ph sz="half" idx="2"/>
          </p:nvPr>
        </p:nvSpPr>
        <p:spPr>
          <a:xfrm>
            <a:off x="6009739" y="1161756"/>
            <a:ext cx="5787000" cy="4351338"/>
          </a:xfrm>
        </p:spPr>
        <p:txBody>
          <a:bodyPr>
            <a:normAutofit/>
          </a:bodyPr>
          <a:lstStyle/>
          <a:p>
            <a:pPr>
              <a:lnSpc>
                <a:spcPct val="150000"/>
              </a:lnSpc>
            </a:pPr>
            <a:r>
              <a:rPr lang="en-GB" dirty="0"/>
              <a:t>How are you? (informal) </a:t>
            </a:r>
          </a:p>
          <a:p>
            <a:pPr>
              <a:lnSpc>
                <a:spcPct val="150000"/>
              </a:lnSpc>
            </a:pPr>
            <a:r>
              <a:rPr lang="en-GB" dirty="0"/>
              <a:t>What’s up? / What’s wrong?</a:t>
            </a:r>
          </a:p>
          <a:p>
            <a:pPr>
              <a:lnSpc>
                <a:spcPct val="150000"/>
              </a:lnSpc>
            </a:pPr>
            <a:r>
              <a:rPr lang="en-GB" dirty="0"/>
              <a:t>You alright? All good?</a:t>
            </a:r>
          </a:p>
          <a:p>
            <a:pPr>
              <a:lnSpc>
                <a:spcPct val="150000"/>
              </a:lnSpc>
            </a:pPr>
            <a:r>
              <a:rPr lang="en-GB" dirty="0"/>
              <a:t>Yeah, all good.</a:t>
            </a:r>
          </a:p>
          <a:p>
            <a:pPr>
              <a:lnSpc>
                <a:spcPct val="150000"/>
              </a:lnSpc>
            </a:pPr>
            <a:r>
              <a:rPr lang="en-GB" dirty="0"/>
              <a:t>How are you? (formal)</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9482204" y="247046"/>
            <a:ext cx="24769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Speech Bubble: Rectangle with Corners Rounded 8">
            <a:extLst>
              <a:ext uri="{FF2B5EF4-FFF2-40B4-BE49-F238E27FC236}">
                <a16:creationId xmlns:a16="http://schemas.microsoft.com/office/drawing/2014/main" id="{CFA12F28-966F-41F8-8ADC-91A6D01205D4}"/>
              </a:ext>
            </a:extLst>
          </p:cNvPr>
          <p:cNvSpPr/>
          <p:nvPr/>
        </p:nvSpPr>
        <p:spPr>
          <a:xfrm>
            <a:off x="3420502" y="168326"/>
            <a:ext cx="2872636" cy="400919"/>
          </a:xfrm>
          <a:prstGeom prst="wedgeRoundRectCallout">
            <a:avLst>
              <a:gd name="adj1" fmla="val -59321"/>
              <a:gd name="adj2" fmla="val 28056"/>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chemeClr val="bg1"/>
                </a:solidFill>
              </a:rPr>
              <a:t>Begrüßungen</a:t>
            </a:r>
            <a:r>
              <a:rPr lang="en-GB" sz="2000" dirty="0">
                <a:solidFill>
                  <a:schemeClr val="bg1"/>
                </a:solidFill>
              </a:rPr>
              <a:t> – hellos</a:t>
            </a:r>
          </a:p>
        </p:txBody>
      </p:sp>
      <p:sp>
        <p:nvSpPr>
          <p:cNvPr id="60" name="Speech Bubble: Rectangle with Corners Rounded 8">
            <a:hlinkClick r:id="" action="ppaction://noaction">
              <a:snd r:embed="rId4" name="8.3.2.1 Slide 45 alles klar.wav"/>
            </a:hlinkClick>
            <a:extLst>
              <a:ext uri="{FF2B5EF4-FFF2-40B4-BE49-F238E27FC236}">
                <a16:creationId xmlns:a16="http://schemas.microsoft.com/office/drawing/2014/main" id="{BF29F685-8D6D-46DA-A44C-9EFAB7D604CF}"/>
              </a:ext>
            </a:extLst>
          </p:cNvPr>
          <p:cNvSpPr/>
          <p:nvPr/>
        </p:nvSpPr>
        <p:spPr>
          <a:xfrm>
            <a:off x="1451600" y="1552949"/>
            <a:ext cx="2169321" cy="400919"/>
          </a:xfrm>
          <a:prstGeom prst="wedgeRoundRectCallout">
            <a:avLst>
              <a:gd name="adj1" fmla="val -59321"/>
              <a:gd name="adj2" fmla="val 28056"/>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1"/>
                </a:solidFill>
              </a:rPr>
              <a:t>Alles </a:t>
            </a:r>
            <a:r>
              <a:rPr lang="en-GB" sz="2400" dirty="0" err="1">
                <a:solidFill>
                  <a:schemeClr val="bg1"/>
                </a:solidFill>
              </a:rPr>
              <a:t>klar</a:t>
            </a:r>
            <a:r>
              <a:rPr lang="en-GB" sz="2400" dirty="0">
                <a:solidFill>
                  <a:schemeClr val="bg1"/>
                </a:solidFill>
              </a:rPr>
              <a:t>?</a:t>
            </a:r>
          </a:p>
        </p:txBody>
      </p:sp>
      <p:sp>
        <p:nvSpPr>
          <p:cNvPr id="61" name="Speech Bubble: Rectangle with Corners Rounded 8">
            <a:hlinkClick r:id="" action="ppaction://noaction">
              <a:snd r:embed="rId5" name="8.3.2.1 Slide 45 ja alles klar.wav"/>
            </a:hlinkClick>
            <a:extLst>
              <a:ext uri="{FF2B5EF4-FFF2-40B4-BE49-F238E27FC236}">
                <a16:creationId xmlns:a16="http://schemas.microsoft.com/office/drawing/2014/main" id="{2000F3DD-A136-4761-BAE4-0CBB5246A147}"/>
              </a:ext>
            </a:extLst>
          </p:cNvPr>
          <p:cNvSpPr/>
          <p:nvPr/>
        </p:nvSpPr>
        <p:spPr>
          <a:xfrm>
            <a:off x="1826482" y="2248815"/>
            <a:ext cx="2169321" cy="400919"/>
          </a:xfrm>
          <a:prstGeom prst="wedgeRoundRectCallout">
            <a:avLst>
              <a:gd name="adj1" fmla="val -59321"/>
              <a:gd name="adj2" fmla="val 28056"/>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chemeClr val="bg1"/>
                </a:solidFill>
              </a:rPr>
              <a:t>Ja</a:t>
            </a:r>
            <a:r>
              <a:rPr lang="en-GB" sz="2400" dirty="0">
                <a:solidFill>
                  <a:schemeClr val="bg1"/>
                </a:solidFill>
              </a:rPr>
              <a:t>, alles </a:t>
            </a:r>
            <a:r>
              <a:rPr lang="en-GB" sz="2400" dirty="0" err="1">
                <a:solidFill>
                  <a:schemeClr val="bg1"/>
                </a:solidFill>
              </a:rPr>
              <a:t>klar</a:t>
            </a:r>
            <a:r>
              <a:rPr lang="en-GB" sz="2400" dirty="0">
                <a:solidFill>
                  <a:schemeClr val="bg1"/>
                </a:solidFill>
              </a:rPr>
              <a:t>.</a:t>
            </a:r>
          </a:p>
        </p:txBody>
      </p:sp>
      <p:sp>
        <p:nvSpPr>
          <p:cNvPr id="62" name="Speech Bubble: Rectangle with Corners Rounded 8">
            <a:hlinkClick r:id="" action="ppaction://noaction">
              <a:snd r:embed="rId6" name="8.3.2.1 Slide 45 was ist los.wav"/>
            </a:hlinkClick>
            <a:extLst>
              <a:ext uri="{FF2B5EF4-FFF2-40B4-BE49-F238E27FC236}">
                <a16:creationId xmlns:a16="http://schemas.microsoft.com/office/drawing/2014/main" id="{203DED87-EED9-487B-A083-62D07B18439A}"/>
              </a:ext>
            </a:extLst>
          </p:cNvPr>
          <p:cNvSpPr/>
          <p:nvPr/>
        </p:nvSpPr>
        <p:spPr>
          <a:xfrm>
            <a:off x="1045693" y="3231517"/>
            <a:ext cx="2169321" cy="400919"/>
          </a:xfrm>
          <a:prstGeom prst="wedgeRoundRectCallout">
            <a:avLst>
              <a:gd name="adj1" fmla="val -59321"/>
              <a:gd name="adj2" fmla="val 28056"/>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1"/>
                </a:solidFill>
              </a:rPr>
              <a:t>Was </a:t>
            </a:r>
            <a:r>
              <a:rPr lang="en-GB" sz="2400" dirty="0" err="1">
                <a:solidFill>
                  <a:schemeClr val="bg1"/>
                </a:solidFill>
              </a:rPr>
              <a:t>ist</a:t>
            </a:r>
            <a:r>
              <a:rPr lang="en-GB" sz="2400" dirty="0">
                <a:solidFill>
                  <a:schemeClr val="bg1"/>
                </a:solidFill>
              </a:rPr>
              <a:t> los?</a:t>
            </a:r>
          </a:p>
        </p:txBody>
      </p:sp>
      <p:sp>
        <p:nvSpPr>
          <p:cNvPr id="63" name="Speech Bubble: Rectangle with Corners Rounded 8">
            <a:hlinkClick r:id="" action="ppaction://noaction">
              <a:snd r:embed="rId7" name="8.3.2.1 Slide 45 wie gehts dir.wav"/>
            </a:hlinkClick>
            <a:extLst>
              <a:ext uri="{FF2B5EF4-FFF2-40B4-BE49-F238E27FC236}">
                <a16:creationId xmlns:a16="http://schemas.microsoft.com/office/drawing/2014/main" id="{935F128C-E50F-4655-AAC5-6492AEB26753}"/>
              </a:ext>
            </a:extLst>
          </p:cNvPr>
          <p:cNvSpPr/>
          <p:nvPr/>
        </p:nvSpPr>
        <p:spPr>
          <a:xfrm>
            <a:off x="1451603" y="4252778"/>
            <a:ext cx="2669466" cy="400919"/>
          </a:xfrm>
          <a:prstGeom prst="wedgeRoundRectCallout">
            <a:avLst>
              <a:gd name="adj1" fmla="val -59321"/>
              <a:gd name="adj2" fmla="val 28056"/>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1"/>
                </a:solidFill>
              </a:rPr>
              <a:t>Wie </a:t>
            </a:r>
            <a:r>
              <a:rPr lang="en-GB" sz="2400" dirty="0" err="1">
                <a:solidFill>
                  <a:schemeClr val="bg1"/>
                </a:solidFill>
              </a:rPr>
              <a:t>geht</a:t>
            </a:r>
            <a:r>
              <a:rPr lang="en-GB" sz="2400" dirty="0">
                <a:solidFill>
                  <a:schemeClr val="bg1"/>
                </a:solidFill>
              </a:rPr>
              <a:t> es </a:t>
            </a:r>
            <a:r>
              <a:rPr lang="en-GB" sz="2400" dirty="0" err="1">
                <a:solidFill>
                  <a:schemeClr val="bg1"/>
                </a:solidFill>
              </a:rPr>
              <a:t>dir</a:t>
            </a:r>
            <a:r>
              <a:rPr lang="en-GB" sz="2400" dirty="0">
                <a:solidFill>
                  <a:schemeClr val="bg1"/>
                </a:solidFill>
              </a:rPr>
              <a:t>?</a:t>
            </a:r>
          </a:p>
        </p:txBody>
      </p:sp>
      <p:sp>
        <p:nvSpPr>
          <p:cNvPr id="64" name="Speech Bubble: Rectangle with Corners Rounded 8">
            <a:hlinkClick r:id="" action="ppaction://noaction">
              <a:snd r:embed="rId8" name="8.3.2.1 Slide 45 wie geht es ihnen.wav"/>
            </a:hlinkClick>
            <a:extLst>
              <a:ext uri="{FF2B5EF4-FFF2-40B4-BE49-F238E27FC236}">
                <a16:creationId xmlns:a16="http://schemas.microsoft.com/office/drawing/2014/main" id="{94013FF5-FD06-4FFA-BA92-7C0DEAB44CB4}"/>
              </a:ext>
            </a:extLst>
          </p:cNvPr>
          <p:cNvSpPr/>
          <p:nvPr/>
        </p:nvSpPr>
        <p:spPr>
          <a:xfrm>
            <a:off x="1242476" y="5112175"/>
            <a:ext cx="3087713" cy="400919"/>
          </a:xfrm>
          <a:prstGeom prst="wedgeRoundRectCallout">
            <a:avLst>
              <a:gd name="adj1" fmla="val -59321"/>
              <a:gd name="adj2" fmla="val 28056"/>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1"/>
                </a:solidFill>
              </a:rPr>
              <a:t>Wie </a:t>
            </a:r>
            <a:r>
              <a:rPr lang="en-GB" sz="2400" dirty="0" err="1">
                <a:solidFill>
                  <a:schemeClr val="bg1"/>
                </a:solidFill>
              </a:rPr>
              <a:t>geht</a:t>
            </a:r>
            <a:r>
              <a:rPr lang="en-GB" sz="2400" dirty="0">
                <a:solidFill>
                  <a:schemeClr val="bg1"/>
                </a:solidFill>
              </a:rPr>
              <a:t> es </a:t>
            </a:r>
            <a:r>
              <a:rPr lang="en-GB" sz="2400" dirty="0" err="1">
                <a:solidFill>
                  <a:schemeClr val="bg1"/>
                </a:solidFill>
              </a:rPr>
              <a:t>Ihnen</a:t>
            </a:r>
            <a:r>
              <a:rPr lang="en-GB" sz="2400" dirty="0">
                <a:solidFill>
                  <a:schemeClr val="bg1"/>
                </a:solidFill>
              </a:rPr>
              <a:t>?</a:t>
            </a:r>
          </a:p>
        </p:txBody>
      </p:sp>
      <p:sp>
        <p:nvSpPr>
          <p:cNvPr id="65" name="Speech Bubble: Rectangle with Corners Rounded 8">
            <a:extLst>
              <a:ext uri="{FF2B5EF4-FFF2-40B4-BE49-F238E27FC236}">
                <a16:creationId xmlns:a16="http://schemas.microsoft.com/office/drawing/2014/main" id="{9166A747-DFFD-4892-BC53-38A3A82311A2}"/>
              </a:ext>
            </a:extLst>
          </p:cNvPr>
          <p:cNvSpPr/>
          <p:nvPr/>
        </p:nvSpPr>
        <p:spPr>
          <a:xfrm>
            <a:off x="6096000" y="5112175"/>
            <a:ext cx="5002060" cy="1071843"/>
          </a:xfrm>
          <a:prstGeom prst="wedgeRoundRectCallout">
            <a:avLst>
              <a:gd name="adj1" fmla="val -18753"/>
              <a:gd name="adj2" fmla="val -77122"/>
              <a:gd name="adj3" fmla="val 16667"/>
            </a:avLst>
          </a:prstGeom>
          <a:solidFill>
            <a:schemeClr val="accent4">
              <a:lumMod val="20000"/>
              <a:lumOff val="80000"/>
            </a:schemeClr>
          </a:solidFill>
          <a:ln w="127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You know </a:t>
            </a:r>
            <a:r>
              <a:rPr lang="en-GB" sz="2000" b="1" dirty="0">
                <a:solidFill>
                  <a:schemeClr val="accent5">
                    <a:lumMod val="50000"/>
                  </a:schemeClr>
                </a:solidFill>
              </a:rPr>
              <a:t>Wie </a:t>
            </a:r>
            <a:r>
              <a:rPr lang="en-GB" sz="2000" b="1" dirty="0" err="1">
                <a:solidFill>
                  <a:schemeClr val="accent5">
                    <a:lumMod val="50000"/>
                  </a:schemeClr>
                </a:solidFill>
              </a:rPr>
              <a:t>geht’s</a:t>
            </a:r>
            <a:r>
              <a:rPr lang="en-GB" sz="2000" b="1" dirty="0">
                <a:solidFill>
                  <a:schemeClr val="accent5">
                    <a:lumMod val="50000"/>
                  </a:schemeClr>
                </a:solidFill>
              </a:rPr>
              <a:t>? </a:t>
            </a:r>
            <a:r>
              <a:rPr lang="en-GB" sz="2000" i="1" dirty="0">
                <a:solidFill>
                  <a:schemeClr val="accent5">
                    <a:lumMod val="50000"/>
                  </a:schemeClr>
                </a:solidFill>
              </a:rPr>
              <a:t>How’s it going?</a:t>
            </a:r>
            <a:br>
              <a:rPr lang="en-GB" sz="2000" i="1" dirty="0">
                <a:solidFill>
                  <a:schemeClr val="accent5">
                    <a:lumMod val="50000"/>
                  </a:schemeClr>
                </a:solidFill>
              </a:rPr>
            </a:br>
            <a:r>
              <a:rPr lang="en-GB" sz="2000" dirty="0">
                <a:solidFill>
                  <a:schemeClr val="accent5">
                    <a:lumMod val="50000"/>
                  </a:schemeClr>
                </a:solidFill>
              </a:rPr>
              <a:t>The longer versions literally mean</a:t>
            </a:r>
            <a:br>
              <a:rPr lang="en-GB" sz="2000" dirty="0">
                <a:solidFill>
                  <a:schemeClr val="accent5">
                    <a:lumMod val="50000"/>
                  </a:schemeClr>
                </a:solidFill>
              </a:rPr>
            </a:br>
            <a:r>
              <a:rPr lang="en-GB" sz="2000" i="1" dirty="0">
                <a:solidFill>
                  <a:schemeClr val="accent5">
                    <a:lumMod val="50000"/>
                  </a:schemeClr>
                </a:solidFill>
              </a:rPr>
              <a:t>How goes it to you? </a:t>
            </a:r>
          </a:p>
        </p:txBody>
      </p:sp>
      <p:cxnSp>
        <p:nvCxnSpPr>
          <p:cNvPr id="13" name="Straight Arrow Connector 12">
            <a:extLst>
              <a:ext uri="{FF2B5EF4-FFF2-40B4-BE49-F238E27FC236}">
                <a16:creationId xmlns:a16="http://schemas.microsoft.com/office/drawing/2014/main" id="{2D8122FD-76E0-4054-8565-CA69384B1F18}"/>
              </a:ext>
            </a:extLst>
          </p:cNvPr>
          <p:cNvCxnSpPr>
            <a:stCxn id="60" idx="3"/>
          </p:cNvCxnSpPr>
          <p:nvPr/>
        </p:nvCxnSpPr>
        <p:spPr>
          <a:xfrm>
            <a:off x="3620921" y="1753409"/>
            <a:ext cx="2388818" cy="1252838"/>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CAA397C-00F7-4184-B027-ACD2DF5D1201}"/>
              </a:ext>
            </a:extLst>
          </p:cNvPr>
          <p:cNvCxnSpPr>
            <a:cxnSpLocks/>
          </p:cNvCxnSpPr>
          <p:nvPr/>
        </p:nvCxnSpPr>
        <p:spPr>
          <a:xfrm>
            <a:off x="3995803" y="2493049"/>
            <a:ext cx="2100197" cy="1301251"/>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45B283B-A296-4C13-959C-9356BAF26582}"/>
              </a:ext>
            </a:extLst>
          </p:cNvPr>
          <p:cNvCxnSpPr>
            <a:cxnSpLocks/>
          </p:cNvCxnSpPr>
          <p:nvPr/>
        </p:nvCxnSpPr>
        <p:spPr>
          <a:xfrm flipV="1">
            <a:off x="3230527" y="2365230"/>
            <a:ext cx="2779212" cy="1092324"/>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E392DFA8-0EA5-47A5-B0EC-51AD00F3918C}"/>
              </a:ext>
            </a:extLst>
          </p:cNvPr>
          <p:cNvCxnSpPr>
            <a:cxnSpLocks/>
          </p:cNvCxnSpPr>
          <p:nvPr/>
        </p:nvCxnSpPr>
        <p:spPr>
          <a:xfrm flipV="1">
            <a:off x="4123156" y="1570006"/>
            <a:ext cx="1972844" cy="2875991"/>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E8F57B53-3DA0-4D08-B2C2-B520C8DAA6D8}"/>
              </a:ext>
            </a:extLst>
          </p:cNvPr>
          <p:cNvCxnSpPr>
            <a:cxnSpLocks/>
          </p:cNvCxnSpPr>
          <p:nvPr/>
        </p:nvCxnSpPr>
        <p:spPr>
          <a:xfrm flipV="1">
            <a:off x="4330189" y="4653697"/>
            <a:ext cx="1765811" cy="658937"/>
          </a:xfrm>
          <a:prstGeom prst="straightConnector1">
            <a:avLst/>
          </a:prstGeom>
          <a:ln w="28575">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23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1" y="224521"/>
            <a:ext cx="4971949" cy="869950"/>
          </a:xfrm>
          <a:prstGeom prst="rect">
            <a:avLst/>
          </a:prstGeom>
        </p:spPr>
      </p:pic>
      <p:sp>
        <p:nvSpPr>
          <p:cNvPr id="4" name="Title 3"/>
          <p:cNvSpPr>
            <a:spLocks noGrp="1"/>
          </p:cNvSpPr>
          <p:nvPr>
            <p:ph type="title"/>
          </p:nvPr>
        </p:nvSpPr>
        <p:spPr>
          <a:xfrm>
            <a:off x="-63673" y="215321"/>
            <a:ext cx="5377912" cy="707849"/>
          </a:xfrm>
        </p:spPr>
        <p:txBody>
          <a:bodyPr>
            <a:normAutofit/>
          </a:bodyPr>
          <a:lstStyle/>
          <a:p>
            <a:r>
              <a:rPr lang="en-GB" sz="3600" b="1" dirty="0" err="1">
                <a:solidFill>
                  <a:schemeClr val="bg1"/>
                </a:solidFill>
              </a:rPr>
              <a:t>Verabschiedungen</a:t>
            </a:r>
            <a:endParaRPr lang="en-GB" sz="3600" b="1" dirty="0">
              <a:solidFill>
                <a:schemeClr val="bg1"/>
              </a:solidFill>
            </a:endParaRPr>
          </a:p>
        </p:txBody>
      </p:sp>
      <p:sp>
        <p:nvSpPr>
          <p:cNvPr id="6" name="Rounded Rectangle 11">
            <a:extLst>
              <a:ext uri="{FF2B5EF4-FFF2-40B4-BE49-F238E27FC236}">
                <a16:creationId xmlns:a16="http://schemas.microsoft.com/office/drawing/2014/main" id="{24F2B76F-B68D-EF40-BFD9-AB7716FE101C}"/>
              </a:ext>
            </a:extLst>
          </p:cNvPr>
          <p:cNvSpPr/>
          <p:nvPr/>
        </p:nvSpPr>
        <p:spPr>
          <a:xfrm>
            <a:off x="10802318" y="247046"/>
            <a:ext cx="115688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Speech Bubble: Rectangle with Corners Rounded 8">
            <a:extLst>
              <a:ext uri="{FF2B5EF4-FFF2-40B4-BE49-F238E27FC236}">
                <a16:creationId xmlns:a16="http://schemas.microsoft.com/office/drawing/2014/main" id="{4D8EA59B-7E76-4007-8AD7-87A9ABC87F11}"/>
              </a:ext>
            </a:extLst>
          </p:cNvPr>
          <p:cNvSpPr/>
          <p:nvPr/>
        </p:nvSpPr>
        <p:spPr>
          <a:xfrm>
            <a:off x="5007431" y="283535"/>
            <a:ext cx="4238172" cy="400919"/>
          </a:xfrm>
          <a:prstGeom prst="wedgeRoundRectCallout">
            <a:avLst>
              <a:gd name="adj1" fmla="val -59321"/>
              <a:gd name="adj2" fmla="val 28056"/>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chemeClr val="bg1"/>
                </a:solidFill>
              </a:rPr>
              <a:t>Verabschiedungen</a:t>
            </a:r>
            <a:r>
              <a:rPr lang="en-GB" sz="2000" dirty="0">
                <a:solidFill>
                  <a:schemeClr val="bg1"/>
                </a:solidFill>
              </a:rPr>
              <a:t> – goodbyes</a:t>
            </a:r>
          </a:p>
        </p:txBody>
      </p:sp>
      <p:graphicFrame>
        <p:nvGraphicFramePr>
          <p:cNvPr id="5" name="Table 4">
            <a:extLst>
              <a:ext uri="{FF2B5EF4-FFF2-40B4-BE49-F238E27FC236}">
                <a16:creationId xmlns:a16="http://schemas.microsoft.com/office/drawing/2014/main" id="{4E157F9A-917D-4E4D-B2A6-0F48583F1732}"/>
              </a:ext>
            </a:extLst>
          </p:cNvPr>
          <p:cNvGraphicFramePr>
            <a:graphicFrameLocks noGrp="1"/>
          </p:cNvGraphicFramePr>
          <p:nvPr/>
        </p:nvGraphicFramePr>
        <p:xfrm>
          <a:off x="237005" y="1935332"/>
          <a:ext cx="9008598" cy="2987335"/>
        </p:xfrm>
        <a:graphic>
          <a:graphicData uri="http://schemas.openxmlformats.org/drawingml/2006/table">
            <a:tbl>
              <a:tblPr firstRow="1" bandRow="1">
                <a:tableStyleId>{ED083AE6-46FA-4A59-8FB0-9F97EB10719F}</a:tableStyleId>
              </a:tblPr>
              <a:tblGrid>
                <a:gridCol w="678790">
                  <a:extLst>
                    <a:ext uri="{9D8B030D-6E8A-4147-A177-3AD203B41FA5}">
                      <a16:colId xmlns:a16="http://schemas.microsoft.com/office/drawing/2014/main" val="781056638"/>
                    </a:ext>
                  </a:extLst>
                </a:gridCol>
                <a:gridCol w="2716753">
                  <a:extLst>
                    <a:ext uri="{9D8B030D-6E8A-4147-A177-3AD203B41FA5}">
                      <a16:colId xmlns:a16="http://schemas.microsoft.com/office/drawing/2014/main" val="2520138910"/>
                    </a:ext>
                  </a:extLst>
                </a:gridCol>
                <a:gridCol w="2456496">
                  <a:extLst>
                    <a:ext uri="{9D8B030D-6E8A-4147-A177-3AD203B41FA5}">
                      <a16:colId xmlns:a16="http://schemas.microsoft.com/office/drawing/2014/main" val="2470091949"/>
                    </a:ext>
                  </a:extLst>
                </a:gridCol>
                <a:gridCol w="1427967">
                  <a:extLst>
                    <a:ext uri="{9D8B030D-6E8A-4147-A177-3AD203B41FA5}">
                      <a16:colId xmlns:a16="http://schemas.microsoft.com/office/drawing/2014/main" val="3415086280"/>
                    </a:ext>
                  </a:extLst>
                </a:gridCol>
                <a:gridCol w="1728592">
                  <a:extLst>
                    <a:ext uri="{9D8B030D-6E8A-4147-A177-3AD203B41FA5}">
                      <a16:colId xmlns:a16="http://schemas.microsoft.com/office/drawing/2014/main" val="3095346070"/>
                    </a:ext>
                  </a:extLst>
                </a:gridCol>
              </a:tblGrid>
              <a:tr h="448743">
                <a:tc>
                  <a:txBody>
                    <a:bodyPr/>
                    <a:lstStyle/>
                    <a:p>
                      <a:endParaRPr lang="en-GB" dirty="0"/>
                    </a:p>
                  </a:txBody>
                  <a:tcPr anchor="ctr"/>
                </a:tc>
                <a:tc>
                  <a:txBody>
                    <a:bodyPr/>
                    <a:lstStyle/>
                    <a:p>
                      <a:pPr algn="ctr"/>
                      <a:r>
                        <a:rPr lang="en-GB" sz="2400" dirty="0">
                          <a:solidFill>
                            <a:schemeClr val="accent5">
                              <a:lumMod val="50000"/>
                            </a:schemeClr>
                          </a:solidFill>
                        </a:rPr>
                        <a:t>Was?</a:t>
                      </a:r>
                    </a:p>
                  </a:txBody>
                  <a:tcPr anchor="ctr"/>
                </a:tc>
                <a:tc>
                  <a:txBody>
                    <a:bodyPr/>
                    <a:lstStyle/>
                    <a:p>
                      <a:pPr algn="ctr"/>
                      <a:r>
                        <a:rPr lang="en-GB" sz="2400" dirty="0">
                          <a:solidFill>
                            <a:schemeClr val="accent5">
                              <a:lumMod val="50000"/>
                            </a:schemeClr>
                          </a:solidFill>
                        </a:rPr>
                        <a:t>Wo?</a:t>
                      </a:r>
                    </a:p>
                  </a:txBody>
                  <a:tcPr anchor="ctr"/>
                </a:tc>
                <a:tc>
                  <a:txBody>
                    <a:bodyPr/>
                    <a:lstStyle/>
                    <a:p>
                      <a:pPr algn="ctr"/>
                      <a:r>
                        <a:rPr lang="en-GB" sz="2400" dirty="0">
                          <a:solidFill>
                            <a:schemeClr val="accent5">
                              <a:lumMod val="50000"/>
                            </a:schemeClr>
                          </a:solidFill>
                        </a:rPr>
                        <a:t>Formal</a:t>
                      </a:r>
                    </a:p>
                  </a:txBody>
                  <a:tcPr anchor="ctr"/>
                </a:tc>
                <a:tc>
                  <a:txBody>
                    <a:bodyPr/>
                    <a:lstStyle/>
                    <a:p>
                      <a:pPr algn="ctr"/>
                      <a:r>
                        <a:rPr lang="en-GB" sz="2400" dirty="0">
                          <a:solidFill>
                            <a:schemeClr val="accent5">
                              <a:lumMod val="50000"/>
                            </a:schemeClr>
                          </a:solidFill>
                        </a:rPr>
                        <a:t>Informal</a:t>
                      </a:r>
                    </a:p>
                  </a:txBody>
                  <a:tcPr anchor="ctr"/>
                </a:tc>
                <a:extLst>
                  <a:ext uri="{0D108BD9-81ED-4DB2-BD59-A6C34878D82A}">
                    <a16:rowId xmlns:a16="http://schemas.microsoft.com/office/drawing/2014/main" val="2598745967"/>
                  </a:ext>
                </a:extLst>
              </a:tr>
              <a:tr h="506027">
                <a:tc>
                  <a:txBody>
                    <a:bodyPr/>
                    <a:lstStyle/>
                    <a:p>
                      <a:endParaRPr lang="en-GB" dirty="0"/>
                    </a:p>
                  </a:txBody>
                  <a:tcPr anchor="ctr"/>
                </a:tc>
                <a:tc>
                  <a:txBody>
                    <a:bodyPr/>
                    <a:lstStyle/>
                    <a:p>
                      <a:pPr algn="ctr"/>
                      <a:r>
                        <a:rPr lang="en-GB" sz="2400" dirty="0" err="1">
                          <a:solidFill>
                            <a:schemeClr val="accent5">
                              <a:lumMod val="50000"/>
                            </a:schemeClr>
                          </a:solidFill>
                        </a:rPr>
                        <a:t>Tschüs</a:t>
                      </a:r>
                      <a:r>
                        <a:rPr lang="en-GB" sz="2400" dirty="0">
                          <a:solidFill>
                            <a:schemeClr val="accent5">
                              <a:lumMod val="50000"/>
                            </a:schemeClr>
                          </a:solidFill>
                        </a:rPr>
                        <a:t>(s)</a:t>
                      </a:r>
                    </a:p>
                  </a:txBody>
                  <a:tcPr anchor="ctr"/>
                </a:tc>
                <a:tc>
                  <a:txBody>
                    <a:bodyPr/>
                    <a:lstStyle/>
                    <a:p>
                      <a:pPr algn="ctr"/>
                      <a:endParaRPr lang="en-GB" sz="2400" dirty="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extLst>
                  <a:ext uri="{0D108BD9-81ED-4DB2-BD59-A6C34878D82A}">
                    <a16:rowId xmlns:a16="http://schemas.microsoft.com/office/drawing/2014/main" val="3138069022"/>
                  </a:ext>
                </a:extLst>
              </a:tr>
              <a:tr h="506027">
                <a:tc>
                  <a:txBody>
                    <a:bodyPr/>
                    <a:lstStyle/>
                    <a:p>
                      <a:endParaRPr lang="en-GB" dirty="0"/>
                    </a:p>
                  </a:txBody>
                  <a:tcPr anchor="ctr"/>
                </a:tc>
                <a:tc>
                  <a:txBody>
                    <a:bodyPr/>
                    <a:lstStyle/>
                    <a:p>
                      <a:pPr algn="ctr"/>
                      <a:r>
                        <a:rPr lang="en-GB" sz="2400" dirty="0">
                          <a:solidFill>
                            <a:schemeClr val="accent5">
                              <a:lumMod val="50000"/>
                            </a:schemeClr>
                          </a:solidFill>
                        </a:rPr>
                        <a:t>Adieu</a:t>
                      </a:r>
                    </a:p>
                  </a:txBody>
                  <a:tcPr anchor="ctr"/>
                </a:tc>
                <a:tc>
                  <a:txBody>
                    <a:bodyPr/>
                    <a:lstStyle/>
                    <a:p>
                      <a:pPr algn="l"/>
                      <a:endParaRPr lang="en-GB" sz="2400" dirty="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endParaRPr lang="en-GB" sz="2400" b="1" dirty="0">
                        <a:solidFill>
                          <a:schemeClr val="accent5">
                            <a:lumMod val="50000"/>
                          </a:schemeClr>
                        </a:solidFill>
                      </a:endParaRPr>
                    </a:p>
                  </a:txBody>
                  <a:tcPr anchor="ctr"/>
                </a:tc>
                <a:extLst>
                  <a:ext uri="{0D108BD9-81ED-4DB2-BD59-A6C34878D82A}">
                    <a16:rowId xmlns:a16="http://schemas.microsoft.com/office/drawing/2014/main" val="2412872163"/>
                  </a:ext>
                </a:extLst>
              </a:tr>
              <a:tr h="506027">
                <a:tc>
                  <a:txBody>
                    <a:bodyPr/>
                    <a:lstStyle/>
                    <a:p>
                      <a:endParaRPr lang="en-GB" dirty="0"/>
                    </a:p>
                  </a:txBody>
                  <a:tcPr anchor="ctr"/>
                </a:tc>
                <a:tc>
                  <a:txBody>
                    <a:bodyPr/>
                    <a:lstStyle/>
                    <a:p>
                      <a:pPr algn="ctr"/>
                      <a:r>
                        <a:rPr lang="en-GB" sz="2400" dirty="0" err="1">
                          <a:solidFill>
                            <a:schemeClr val="accent5">
                              <a:lumMod val="50000"/>
                            </a:schemeClr>
                          </a:solidFill>
                        </a:rPr>
                        <a:t>Lebwohl</a:t>
                      </a:r>
                      <a:endParaRPr lang="en-GB" sz="2400" dirty="0">
                        <a:solidFill>
                          <a:schemeClr val="accent5">
                            <a:lumMod val="50000"/>
                          </a:schemeClr>
                        </a:solidFill>
                      </a:endParaRPr>
                    </a:p>
                  </a:txBody>
                  <a:tcPr anchor="ctr"/>
                </a:tc>
                <a:tc>
                  <a:txBody>
                    <a:bodyPr/>
                    <a:lstStyle/>
                    <a:p>
                      <a:pPr algn="ctr"/>
                      <a:endParaRPr lang="en-GB" sz="240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endParaRPr lang="en-GB" sz="2400" b="1" dirty="0">
                        <a:solidFill>
                          <a:schemeClr val="accent5">
                            <a:lumMod val="50000"/>
                          </a:schemeClr>
                        </a:solidFill>
                      </a:endParaRPr>
                    </a:p>
                  </a:txBody>
                  <a:tcPr anchor="ctr"/>
                </a:tc>
                <a:extLst>
                  <a:ext uri="{0D108BD9-81ED-4DB2-BD59-A6C34878D82A}">
                    <a16:rowId xmlns:a16="http://schemas.microsoft.com/office/drawing/2014/main" val="1736502847"/>
                  </a:ext>
                </a:extLst>
              </a:tr>
              <a:tr h="506027">
                <a:tc>
                  <a:txBody>
                    <a:bodyPr/>
                    <a:lstStyle/>
                    <a:p>
                      <a:endParaRPr lang="en-GB" dirty="0"/>
                    </a:p>
                  </a:txBody>
                  <a:tcPr anchor="ctr"/>
                </a:tc>
                <a:tc>
                  <a:txBody>
                    <a:bodyPr/>
                    <a:lstStyle/>
                    <a:p>
                      <a:pPr algn="ctr"/>
                      <a:r>
                        <a:rPr lang="en-GB" sz="2400" dirty="0">
                          <a:solidFill>
                            <a:schemeClr val="accent5">
                              <a:lumMod val="50000"/>
                            </a:schemeClr>
                          </a:solidFill>
                        </a:rPr>
                        <a:t>Auf Wiedersehen</a:t>
                      </a:r>
                    </a:p>
                  </a:txBody>
                  <a:tcPr anchor="ctr"/>
                </a:tc>
                <a:tc>
                  <a:txBody>
                    <a:bodyPr/>
                    <a:lstStyle/>
                    <a:p>
                      <a:pPr algn="ctr"/>
                      <a:endParaRPr lang="en-GB" sz="240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endParaRPr lang="en-GB" sz="2400" b="1" dirty="0">
                        <a:solidFill>
                          <a:schemeClr val="accent5">
                            <a:lumMod val="50000"/>
                          </a:schemeClr>
                        </a:solidFill>
                      </a:endParaRPr>
                    </a:p>
                  </a:txBody>
                  <a:tcPr anchor="ctr"/>
                </a:tc>
                <a:extLst>
                  <a:ext uri="{0D108BD9-81ED-4DB2-BD59-A6C34878D82A}">
                    <a16:rowId xmlns:a16="http://schemas.microsoft.com/office/drawing/2014/main" val="1756026880"/>
                  </a:ext>
                </a:extLst>
              </a:tr>
              <a:tr h="506027">
                <a:tc>
                  <a:txBody>
                    <a:bodyPr/>
                    <a:lstStyle/>
                    <a:p>
                      <a:endParaRPr lang="en-GB" dirty="0"/>
                    </a:p>
                  </a:txBody>
                  <a:tcPr anchor="ctr"/>
                </a:tc>
                <a:tc>
                  <a:txBody>
                    <a:bodyPr/>
                    <a:lstStyle/>
                    <a:p>
                      <a:pPr algn="ctr"/>
                      <a:r>
                        <a:rPr lang="en-GB" sz="2400" dirty="0">
                          <a:solidFill>
                            <a:schemeClr val="accent5">
                              <a:lumMod val="50000"/>
                            </a:schemeClr>
                          </a:solidFill>
                        </a:rPr>
                        <a:t>Ciao/</a:t>
                      </a:r>
                      <a:r>
                        <a:rPr lang="en-GB" sz="2400" dirty="0" err="1">
                          <a:solidFill>
                            <a:schemeClr val="accent5">
                              <a:lumMod val="50000"/>
                            </a:schemeClr>
                          </a:solidFill>
                        </a:rPr>
                        <a:t>Tschau</a:t>
                      </a:r>
                      <a:endParaRPr lang="en-GB" sz="2400" dirty="0">
                        <a:solidFill>
                          <a:schemeClr val="accent5">
                            <a:lumMod val="50000"/>
                          </a:schemeClr>
                        </a:solidFill>
                      </a:endParaRPr>
                    </a:p>
                  </a:txBody>
                  <a:tcPr anchor="ctr"/>
                </a:tc>
                <a:tc>
                  <a:txBody>
                    <a:bodyPr/>
                    <a:lstStyle/>
                    <a:p>
                      <a:pPr algn="ctr"/>
                      <a:endParaRPr lang="en-GB" sz="2400">
                        <a:solidFill>
                          <a:schemeClr val="accent5">
                            <a:lumMod val="50000"/>
                          </a:schemeClr>
                        </a:solidFill>
                      </a:endParaRPr>
                    </a:p>
                  </a:txBody>
                  <a:tcPr anchor="ctr"/>
                </a:tc>
                <a:tc>
                  <a:txBody>
                    <a:bodyPr/>
                    <a:lstStyle/>
                    <a:p>
                      <a:pPr algn="ctr"/>
                      <a:endParaRPr lang="en-GB" sz="2400" dirty="0">
                        <a:solidFill>
                          <a:schemeClr val="accent5">
                            <a:lumMod val="50000"/>
                          </a:schemeClr>
                        </a:solidFill>
                      </a:endParaRPr>
                    </a:p>
                  </a:txBody>
                  <a:tcPr anchor="ctr"/>
                </a:tc>
                <a:tc>
                  <a:txBody>
                    <a:bodyPr/>
                    <a:lstStyle/>
                    <a:p>
                      <a:pPr algn="ctr"/>
                      <a:endParaRPr lang="en-GB" sz="2400" b="1" dirty="0">
                        <a:solidFill>
                          <a:schemeClr val="accent5">
                            <a:lumMod val="50000"/>
                          </a:schemeClr>
                        </a:solidFill>
                      </a:endParaRPr>
                    </a:p>
                  </a:txBody>
                  <a:tcPr anchor="ctr"/>
                </a:tc>
                <a:extLst>
                  <a:ext uri="{0D108BD9-81ED-4DB2-BD59-A6C34878D82A}">
                    <a16:rowId xmlns:a16="http://schemas.microsoft.com/office/drawing/2014/main" val="3658934145"/>
                  </a:ext>
                </a:extLst>
              </a:tr>
            </a:tbl>
          </a:graphicData>
        </a:graphic>
      </p:graphicFrame>
      <p:grpSp>
        <p:nvGrpSpPr>
          <p:cNvPr id="15" name="Group 14">
            <a:extLst>
              <a:ext uri="{FF2B5EF4-FFF2-40B4-BE49-F238E27FC236}">
                <a16:creationId xmlns:a16="http://schemas.microsoft.com/office/drawing/2014/main" id="{74D483FA-6E88-44CF-8428-D27965FEAF0C}"/>
              </a:ext>
            </a:extLst>
          </p:cNvPr>
          <p:cNvGrpSpPr/>
          <p:nvPr/>
        </p:nvGrpSpPr>
        <p:grpSpPr>
          <a:xfrm>
            <a:off x="9132697" y="1282676"/>
            <a:ext cx="3059303" cy="3918055"/>
            <a:chOff x="9213408" y="1800545"/>
            <a:chExt cx="3059303" cy="3918055"/>
          </a:xfrm>
        </p:grpSpPr>
        <p:pic>
          <p:nvPicPr>
            <p:cNvPr id="16" name="Picture 15" descr="A picture containing silhouette&#10;&#10;Description automatically generated">
              <a:extLst>
                <a:ext uri="{FF2B5EF4-FFF2-40B4-BE49-F238E27FC236}">
                  <a16:creationId xmlns:a16="http://schemas.microsoft.com/office/drawing/2014/main" id="{A1EB8373-60E3-4BC2-8206-24E761FA13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3408" y="1800545"/>
              <a:ext cx="3059303" cy="3918055"/>
            </a:xfrm>
            <a:prstGeom prst="rect">
              <a:avLst/>
            </a:prstGeom>
          </p:spPr>
        </p:pic>
        <p:pic>
          <p:nvPicPr>
            <p:cNvPr id="17" name="Picture 16" descr="Shape, background pattern&#10;&#10;Description automatically generated">
              <a:extLst>
                <a:ext uri="{FF2B5EF4-FFF2-40B4-BE49-F238E27FC236}">
                  <a16:creationId xmlns:a16="http://schemas.microsoft.com/office/drawing/2014/main" id="{C07F87A2-A0C5-4F78-B227-8486152E3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1885" y="3264006"/>
              <a:ext cx="574944" cy="344966"/>
            </a:xfrm>
            <a:prstGeom prst="rect">
              <a:avLst/>
            </a:prstGeom>
            <a:ln>
              <a:solidFill>
                <a:schemeClr val="tx1"/>
              </a:solidFill>
            </a:ln>
          </p:spPr>
        </p:pic>
        <p:sp>
          <p:nvSpPr>
            <p:cNvPr id="19" name="Rectangle 18">
              <a:extLst>
                <a:ext uri="{FF2B5EF4-FFF2-40B4-BE49-F238E27FC236}">
                  <a16:creationId xmlns:a16="http://schemas.microsoft.com/office/drawing/2014/main" id="{4E20F696-AAF2-4A66-AD94-FCE9B03D51E8}"/>
                </a:ext>
              </a:extLst>
            </p:cNvPr>
            <p:cNvSpPr/>
            <p:nvPr/>
          </p:nvSpPr>
          <p:spPr>
            <a:xfrm>
              <a:off x="9837730" y="2389787"/>
              <a:ext cx="997389" cy="461665"/>
            </a:xfrm>
            <a:prstGeom prst="rect">
              <a:avLst/>
            </a:prstGeom>
          </p:spPr>
          <p:txBody>
            <a:bodyPr wrap="none">
              <a:spAutoFit/>
            </a:bodyPr>
            <a:lstStyle/>
            <a:p>
              <a:r>
                <a:rPr lang="en-GB" sz="2400" b="1" dirty="0">
                  <a:solidFill>
                    <a:schemeClr val="accent5">
                      <a:lumMod val="50000"/>
                    </a:schemeClr>
                  </a:solidFill>
                </a:rPr>
                <a:t>Nord </a:t>
              </a:r>
            </a:p>
          </p:txBody>
        </p:sp>
        <p:pic>
          <p:nvPicPr>
            <p:cNvPr id="20" name="Picture 19" descr="Shape, background pattern&#10;&#10;Description automatically generated">
              <a:extLst>
                <a:ext uri="{FF2B5EF4-FFF2-40B4-BE49-F238E27FC236}">
                  <a16:creationId xmlns:a16="http://schemas.microsoft.com/office/drawing/2014/main" id="{F892FBD7-E311-453C-BBD5-D111627ADB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5540" y="2423614"/>
              <a:ext cx="574944" cy="344966"/>
            </a:xfrm>
            <a:prstGeom prst="rect">
              <a:avLst/>
            </a:prstGeom>
            <a:ln>
              <a:solidFill>
                <a:schemeClr val="tx1"/>
              </a:solidFill>
            </a:ln>
          </p:spPr>
        </p:pic>
        <p:sp>
          <p:nvSpPr>
            <p:cNvPr id="21" name="Rectangle 20">
              <a:extLst>
                <a:ext uri="{FF2B5EF4-FFF2-40B4-BE49-F238E27FC236}">
                  <a16:creationId xmlns:a16="http://schemas.microsoft.com/office/drawing/2014/main" id="{570169C7-F0FE-4B75-A889-D72F493FAE05}"/>
                </a:ext>
              </a:extLst>
            </p:cNvPr>
            <p:cNvSpPr/>
            <p:nvPr/>
          </p:nvSpPr>
          <p:spPr>
            <a:xfrm>
              <a:off x="9943226" y="4184577"/>
              <a:ext cx="732893" cy="461665"/>
            </a:xfrm>
            <a:prstGeom prst="rect">
              <a:avLst/>
            </a:prstGeom>
          </p:spPr>
          <p:txBody>
            <a:bodyPr wrap="none">
              <a:spAutoFit/>
            </a:bodyPr>
            <a:lstStyle/>
            <a:p>
              <a:r>
                <a:rPr lang="en-GB" sz="2400" b="1" dirty="0">
                  <a:solidFill>
                    <a:schemeClr val="accent5">
                      <a:lumMod val="50000"/>
                    </a:schemeClr>
                  </a:solidFill>
                </a:rPr>
                <a:t>Süd</a:t>
              </a:r>
            </a:p>
          </p:txBody>
        </p:sp>
        <p:pic>
          <p:nvPicPr>
            <p:cNvPr id="22" name="Picture 21" descr="Shape, background pattern&#10;&#10;Description automatically generated">
              <a:extLst>
                <a:ext uri="{FF2B5EF4-FFF2-40B4-BE49-F238E27FC236}">
                  <a16:creationId xmlns:a16="http://schemas.microsoft.com/office/drawing/2014/main" id="{69F4DD5C-6556-4226-8E5A-B5E8C6D1CB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7333" y="4196544"/>
              <a:ext cx="574944" cy="344966"/>
            </a:xfrm>
            <a:prstGeom prst="rect">
              <a:avLst/>
            </a:prstGeom>
            <a:ln>
              <a:solidFill>
                <a:schemeClr val="tx1"/>
              </a:solidFill>
            </a:ln>
          </p:spPr>
        </p:pic>
        <p:pic>
          <p:nvPicPr>
            <p:cNvPr id="23" name="Picture 22">
              <a:extLst>
                <a:ext uri="{FF2B5EF4-FFF2-40B4-BE49-F238E27FC236}">
                  <a16:creationId xmlns:a16="http://schemas.microsoft.com/office/drawing/2014/main" id="{6B1CD4E7-F564-4530-9762-20994C1D5E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2768" y="4559383"/>
              <a:ext cx="604992" cy="349761"/>
            </a:xfrm>
            <a:prstGeom prst="rect">
              <a:avLst/>
            </a:prstGeom>
          </p:spPr>
        </p:pic>
        <p:pic>
          <p:nvPicPr>
            <p:cNvPr id="24" name="Picture 23" descr="Logo&#10;&#10;Description automatically generated">
              <a:extLst>
                <a:ext uri="{FF2B5EF4-FFF2-40B4-BE49-F238E27FC236}">
                  <a16:creationId xmlns:a16="http://schemas.microsoft.com/office/drawing/2014/main" id="{68A800BF-F153-4B6D-8B9F-F7D5F01BFF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6751" y="4702257"/>
              <a:ext cx="482724" cy="482724"/>
            </a:xfrm>
            <a:prstGeom prst="rect">
              <a:avLst/>
            </a:prstGeom>
          </p:spPr>
        </p:pic>
      </p:grpSp>
      <p:sp>
        <p:nvSpPr>
          <p:cNvPr id="26" name="Action Button: Custom 16">
            <a:hlinkClick r:id="" action="ppaction://noaction" highlightClick="1">
              <a:snd r:embed="rId8" name="8.3.2.1 Slide 46 tschuss.wav"/>
            </a:hlinkClick>
            <a:extLst>
              <a:ext uri="{FF2B5EF4-FFF2-40B4-BE49-F238E27FC236}">
                <a16:creationId xmlns:a16="http://schemas.microsoft.com/office/drawing/2014/main" id="{099946DE-058C-4263-9011-5F7E610D09EC}"/>
              </a:ext>
            </a:extLst>
          </p:cNvPr>
          <p:cNvSpPr/>
          <p:nvPr/>
        </p:nvSpPr>
        <p:spPr>
          <a:xfrm>
            <a:off x="384569" y="245727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9" name="8.3.2.1 Slide 46 adieu.wav"/>
            </a:hlinkClick>
            <a:extLst>
              <a:ext uri="{FF2B5EF4-FFF2-40B4-BE49-F238E27FC236}">
                <a16:creationId xmlns:a16="http://schemas.microsoft.com/office/drawing/2014/main" id="{0FB8182F-AC5C-4326-A22E-94B4CD90A7A4}"/>
              </a:ext>
            </a:extLst>
          </p:cNvPr>
          <p:cNvSpPr/>
          <p:nvPr/>
        </p:nvSpPr>
        <p:spPr>
          <a:xfrm>
            <a:off x="393449" y="29949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Action Button: Custom 16">
            <a:hlinkClick r:id="" action="ppaction://noaction" highlightClick="1">
              <a:snd r:embed="rId10" name="8.3.2.1 Slide 46 lebwohl.wav"/>
            </a:hlinkClick>
            <a:extLst>
              <a:ext uri="{FF2B5EF4-FFF2-40B4-BE49-F238E27FC236}">
                <a16:creationId xmlns:a16="http://schemas.microsoft.com/office/drawing/2014/main" id="{2943FD9E-0310-42B8-8A03-5996520F4B74}"/>
              </a:ext>
            </a:extLst>
          </p:cNvPr>
          <p:cNvSpPr/>
          <p:nvPr/>
        </p:nvSpPr>
        <p:spPr>
          <a:xfrm>
            <a:off x="393449" y="349283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16">
            <a:hlinkClick r:id="" action="ppaction://noaction" highlightClick="1">
              <a:snd r:embed="rId11" name="8.3.2.1 Slide 46 auf Wiedersehen.wav"/>
            </a:hlinkClick>
            <a:extLst>
              <a:ext uri="{FF2B5EF4-FFF2-40B4-BE49-F238E27FC236}">
                <a16:creationId xmlns:a16="http://schemas.microsoft.com/office/drawing/2014/main" id="{A59D7AD1-23DA-45F4-B507-3B63F1C1E946}"/>
              </a:ext>
            </a:extLst>
          </p:cNvPr>
          <p:cNvSpPr/>
          <p:nvPr/>
        </p:nvSpPr>
        <p:spPr>
          <a:xfrm>
            <a:off x="393449" y="400271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Action Button: Custom 16">
            <a:hlinkClick r:id="" action="ppaction://noaction" highlightClick="1">
              <a:snd r:embed="rId12" name="8.3.2.1 Slide 46 ciao.wav"/>
            </a:hlinkClick>
            <a:extLst>
              <a:ext uri="{FF2B5EF4-FFF2-40B4-BE49-F238E27FC236}">
                <a16:creationId xmlns:a16="http://schemas.microsoft.com/office/drawing/2014/main" id="{43EE2F28-A114-498D-B083-7C05C7661747}"/>
              </a:ext>
            </a:extLst>
          </p:cNvPr>
          <p:cNvSpPr/>
          <p:nvPr/>
        </p:nvSpPr>
        <p:spPr>
          <a:xfrm>
            <a:off x="398782" y="45114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8" name="Picture 37" descr="Shape, background pattern&#10;&#10;Description automatically generated">
            <a:extLst>
              <a:ext uri="{FF2B5EF4-FFF2-40B4-BE49-F238E27FC236}">
                <a16:creationId xmlns:a16="http://schemas.microsoft.com/office/drawing/2014/main" id="{A019C04E-ADB5-49AB-936B-E1D1A82D8E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2368" y="3988882"/>
            <a:ext cx="574944" cy="344966"/>
          </a:xfrm>
          <a:prstGeom prst="rect">
            <a:avLst/>
          </a:prstGeom>
          <a:ln>
            <a:solidFill>
              <a:schemeClr val="tx1"/>
            </a:solidFill>
          </a:ln>
        </p:spPr>
      </p:pic>
      <p:pic>
        <p:nvPicPr>
          <p:cNvPr id="42" name="Picture 41">
            <a:extLst>
              <a:ext uri="{FF2B5EF4-FFF2-40B4-BE49-F238E27FC236}">
                <a16:creationId xmlns:a16="http://schemas.microsoft.com/office/drawing/2014/main" id="{E56CF3C4-F1BD-448D-9940-E65AF281D5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2344" y="3482498"/>
            <a:ext cx="604992" cy="349761"/>
          </a:xfrm>
          <a:prstGeom prst="rect">
            <a:avLst/>
          </a:prstGeom>
        </p:spPr>
      </p:pic>
      <p:pic>
        <p:nvPicPr>
          <p:cNvPr id="43" name="Picture 42" descr="Logo&#10;&#10;Description automatically generated">
            <a:extLst>
              <a:ext uri="{FF2B5EF4-FFF2-40B4-BE49-F238E27FC236}">
                <a16:creationId xmlns:a16="http://schemas.microsoft.com/office/drawing/2014/main" id="{74DFDDA0-CC0D-4E76-8526-CE40395B50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1304" y="4457257"/>
            <a:ext cx="419709" cy="419709"/>
          </a:xfrm>
          <a:prstGeom prst="rect">
            <a:avLst/>
          </a:prstGeom>
        </p:spPr>
      </p:pic>
      <p:pic>
        <p:nvPicPr>
          <p:cNvPr id="44" name="Picture 43" descr="Shape, background pattern&#10;&#10;Description automatically generated">
            <a:extLst>
              <a:ext uri="{FF2B5EF4-FFF2-40B4-BE49-F238E27FC236}">
                <a16:creationId xmlns:a16="http://schemas.microsoft.com/office/drawing/2014/main" id="{5840A376-1E63-4985-8A71-6A25E0817C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7111" y="3490071"/>
            <a:ext cx="574944" cy="344966"/>
          </a:xfrm>
          <a:prstGeom prst="rect">
            <a:avLst/>
          </a:prstGeom>
          <a:ln>
            <a:solidFill>
              <a:schemeClr val="tx1"/>
            </a:solidFill>
          </a:ln>
        </p:spPr>
      </p:pic>
      <p:pic>
        <p:nvPicPr>
          <p:cNvPr id="45" name="Picture 44" descr="Logo&#10;&#10;Description automatically generated">
            <a:extLst>
              <a:ext uri="{FF2B5EF4-FFF2-40B4-BE49-F238E27FC236}">
                <a16:creationId xmlns:a16="http://schemas.microsoft.com/office/drawing/2014/main" id="{9F112F09-C69E-4774-BCD2-FF122E649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1666" y="2933168"/>
            <a:ext cx="419709" cy="419709"/>
          </a:xfrm>
          <a:prstGeom prst="rect">
            <a:avLst/>
          </a:prstGeom>
        </p:spPr>
      </p:pic>
      <p:pic>
        <p:nvPicPr>
          <p:cNvPr id="46" name="Picture 45" descr="Shape, background pattern&#10;&#10;Description automatically generated">
            <a:extLst>
              <a:ext uri="{FF2B5EF4-FFF2-40B4-BE49-F238E27FC236}">
                <a16:creationId xmlns:a16="http://schemas.microsoft.com/office/drawing/2014/main" id="{B857AFED-F4C2-40EA-821B-BC3EE2987E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5738" y="2451008"/>
            <a:ext cx="574944" cy="344966"/>
          </a:xfrm>
          <a:prstGeom prst="rect">
            <a:avLst/>
          </a:prstGeom>
          <a:ln>
            <a:solidFill>
              <a:schemeClr val="tx1"/>
            </a:solidFill>
          </a:ln>
        </p:spPr>
      </p:pic>
      <p:pic>
        <p:nvPicPr>
          <p:cNvPr id="47" name="Picture 46" descr="Shape, background pattern&#10;&#10;Description automatically generated">
            <a:extLst>
              <a:ext uri="{FF2B5EF4-FFF2-40B4-BE49-F238E27FC236}">
                <a16:creationId xmlns:a16="http://schemas.microsoft.com/office/drawing/2014/main" id="{882C052D-49BA-44FF-B601-4FC1E93AD4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3056" y="4494628"/>
            <a:ext cx="574944" cy="344966"/>
          </a:xfrm>
          <a:prstGeom prst="rect">
            <a:avLst/>
          </a:prstGeom>
          <a:ln>
            <a:solidFill>
              <a:schemeClr val="tx1"/>
            </a:solidFill>
          </a:ln>
        </p:spPr>
      </p:pic>
      <p:pic>
        <p:nvPicPr>
          <p:cNvPr id="48" name="Picture 47">
            <a:extLst>
              <a:ext uri="{FF2B5EF4-FFF2-40B4-BE49-F238E27FC236}">
                <a16:creationId xmlns:a16="http://schemas.microsoft.com/office/drawing/2014/main" id="{F5104C87-4050-4361-9E70-E2551B3F27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4239" y="4502414"/>
            <a:ext cx="604992" cy="349761"/>
          </a:xfrm>
          <a:prstGeom prst="rect">
            <a:avLst/>
          </a:prstGeom>
        </p:spPr>
      </p:pic>
      <p:pic>
        <p:nvPicPr>
          <p:cNvPr id="49" name="Picture 48" descr="green checkmark">
            <a:extLst>
              <a:ext uri="{FF2B5EF4-FFF2-40B4-BE49-F238E27FC236}">
                <a16:creationId xmlns:a16="http://schemas.microsoft.com/office/drawing/2014/main" id="{30F9304B-C32A-43AC-868E-8B51D90D99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38759" y="2489099"/>
            <a:ext cx="282522" cy="294294"/>
          </a:xfrm>
          <a:prstGeom prst="rect">
            <a:avLst/>
          </a:prstGeom>
        </p:spPr>
      </p:pic>
      <p:pic>
        <p:nvPicPr>
          <p:cNvPr id="50" name="Picture 49" descr="green checkmark">
            <a:extLst>
              <a:ext uri="{FF2B5EF4-FFF2-40B4-BE49-F238E27FC236}">
                <a16:creationId xmlns:a16="http://schemas.microsoft.com/office/drawing/2014/main" id="{A392E5B7-4803-4B42-B713-39BB34EE180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38759" y="2973878"/>
            <a:ext cx="282522" cy="294294"/>
          </a:xfrm>
          <a:prstGeom prst="rect">
            <a:avLst/>
          </a:prstGeom>
        </p:spPr>
      </p:pic>
      <p:pic>
        <p:nvPicPr>
          <p:cNvPr id="51" name="Picture 50" descr="green checkmark">
            <a:extLst>
              <a:ext uri="{FF2B5EF4-FFF2-40B4-BE49-F238E27FC236}">
                <a16:creationId xmlns:a16="http://schemas.microsoft.com/office/drawing/2014/main" id="{A42A1919-73FB-4F56-9C39-C7FE76BCD3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88253" y="3496035"/>
            <a:ext cx="282522" cy="294294"/>
          </a:xfrm>
          <a:prstGeom prst="rect">
            <a:avLst/>
          </a:prstGeom>
        </p:spPr>
      </p:pic>
      <p:pic>
        <p:nvPicPr>
          <p:cNvPr id="52" name="Picture 51" descr="green checkmark">
            <a:extLst>
              <a:ext uri="{FF2B5EF4-FFF2-40B4-BE49-F238E27FC236}">
                <a16:creationId xmlns:a16="http://schemas.microsoft.com/office/drawing/2014/main" id="{484F2A49-713C-4B7C-A6D9-28C0BAEF7FE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00768" y="4032773"/>
            <a:ext cx="282522" cy="294294"/>
          </a:xfrm>
          <a:prstGeom prst="rect">
            <a:avLst/>
          </a:prstGeom>
        </p:spPr>
      </p:pic>
      <p:pic>
        <p:nvPicPr>
          <p:cNvPr id="53" name="Picture 52" descr="green checkmark">
            <a:extLst>
              <a:ext uri="{FF2B5EF4-FFF2-40B4-BE49-F238E27FC236}">
                <a16:creationId xmlns:a16="http://schemas.microsoft.com/office/drawing/2014/main" id="{8A35527C-2BB1-47BF-AA45-924270199DA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63512" y="4530147"/>
            <a:ext cx="282522" cy="294294"/>
          </a:xfrm>
          <a:prstGeom prst="rect">
            <a:avLst/>
          </a:prstGeom>
        </p:spPr>
      </p:pic>
      <p:sp>
        <p:nvSpPr>
          <p:cNvPr id="54" name="TextBox 53" descr="text box hiding answer">
            <a:extLst>
              <a:ext uri="{FF2B5EF4-FFF2-40B4-BE49-F238E27FC236}">
                <a16:creationId xmlns:a16="http://schemas.microsoft.com/office/drawing/2014/main" id="{F470B059-A384-4721-BF55-284DAA8ECAA1}"/>
              </a:ext>
            </a:extLst>
          </p:cNvPr>
          <p:cNvSpPr txBox="1"/>
          <p:nvPr/>
        </p:nvSpPr>
        <p:spPr>
          <a:xfrm>
            <a:off x="1220766" y="2461721"/>
            <a:ext cx="2058513" cy="369332"/>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D412C23D-882E-482B-A9A5-25BCB41462DA}"/>
              </a:ext>
            </a:extLst>
          </p:cNvPr>
          <p:cNvSpPr txBox="1"/>
          <p:nvPr/>
        </p:nvSpPr>
        <p:spPr>
          <a:xfrm>
            <a:off x="1138371" y="2934319"/>
            <a:ext cx="2058513" cy="395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C00CF1D0-DC55-4186-87B2-91B028839BC8}"/>
              </a:ext>
            </a:extLst>
          </p:cNvPr>
          <p:cNvSpPr txBox="1"/>
          <p:nvPr/>
        </p:nvSpPr>
        <p:spPr>
          <a:xfrm>
            <a:off x="1229973" y="3492052"/>
            <a:ext cx="2058513" cy="369332"/>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7" name="TextBox 56" descr="text box hiding answer">
            <a:extLst>
              <a:ext uri="{FF2B5EF4-FFF2-40B4-BE49-F238E27FC236}">
                <a16:creationId xmlns:a16="http://schemas.microsoft.com/office/drawing/2014/main" id="{60086C58-4684-4E74-A4B7-530BFC870E3D}"/>
              </a:ext>
            </a:extLst>
          </p:cNvPr>
          <p:cNvSpPr txBox="1"/>
          <p:nvPr/>
        </p:nvSpPr>
        <p:spPr>
          <a:xfrm>
            <a:off x="1000791" y="3964650"/>
            <a:ext cx="2608284" cy="395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8" name="TextBox 57" descr="text box hiding answer">
            <a:extLst>
              <a:ext uri="{FF2B5EF4-FFF2-40B4-BE49-F238E27FC236}">
                <a16:creationId xmlns:a16="http://schemas.microsoft.com/office/drawing/2014/main" id="{221F9AB1-9EAA-459E-A031-98C4E91D74FE}"/>
              </a:ext>
            </a:extLst>
          </p:cNvPr>
          <p:cNvSpPr txBox="1"/>
          <p:nvPr/>
        </p:nvSpPr>
        <p:spPr>
          <a:xfrm>
            <a:off x="1220767" y="4509036"/>
            <a:ext cx="2058513" cy="369332"/>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219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4" grpId="0" animBg="1"/>
      <p:bldP spid="55" grpId="0" animBg="1"/>
      <p:bldP spid="56" grpId="0" animBg="1"/>
      <p:bldP spid="57" grpId="0" animBg="1"/>
      <p:bldP spid="5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Callout 40"/>
          <p:cNvSpPr/>
          <p:nvPr/>
        </p:nvSpPr>
        <p:spPr>
          <a:xfrm>
            <a:off x="7255293" y="330799"/>
            <a:ext cx="3203694" cy="969526"/>
          </a:xfrm>
          <a:prstGeom prst="wedgeEllipseCallout">
            <a:avLst>
              <a:gd name="adj1" fmla="val 638"/>
              <a:gd name="adj2" fmla="val 205282"/>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Remember, </a:t>
            </a:r>
            <a:b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br>
            <a:r>
              <a:rPr kumimoji="0" lang="en-GB" sz="2000" b="1" i="1"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in das </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changes to </a:t>
            </a:r>
            <a:r>
              <a:rPr kumimoji="0" lang="en-GB" sz="2000" b="1" i="1"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ins</a:t>
            </a:r>
            <a:r>
              <a:rPr kumimoji="0" lang="en-GB" sz="2000" b="0" i="1"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endParaRPr kumimoji="0" lang="en-GB" sz="2000" b="1" i="1"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pic>
        <p:nvPicPr>
          <p:cNvPr id="5" name="Picture 4">
            <a:extLst>
              <a:ext uri="{FF2B5EF4-FFF2-40B4-BE49-F238E27FC236}">
                <a16:creationId xmlns:a16="http://schemas.microsoft.com/office/drawing/2014/main" id="{9F4CA6FC-E75B-7F46-9DE4-133DC2DB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144814" cy="869950"/>
          </a:xfrm>
          <a:prstGeom prst="rect">
            <a:avLst/>
          </a:prstGeom>
        </p:spPr>
      </p:pic>
      <p:sp>
        <p:nvSpPr>
          <p:cNvPr id="16" name="TextBox 15">
            <a:extLst>
              <a:ext uri="{FF2B5EF4-FFF2-40B4-BE49-F238E27FC236}">
                <a16:creationId xmlns:a16="http://schemas.microsoft.com/office/drawing/2014/main" id="{61CFBD48-3016-684F-B62B-1963494DD7B0}"/>
              </a:ext>
            </a:extLst>
          </p:cNvPr>
          <p:cNvSpPr txBox="1"/>
          <p:nvPr/>
        </p:nvSpPr>
        <p:spPr>
          <a:xfrm>
            <a:off x="257837" y="2426306"/>
            <a:ext cx="7906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DAA520"/>
                </a:solidFill>
                <a:effectLst/>
                <a:uLnTx/>
                <a:uFillTx/>
                <a:latin typeface="Century Gothic" panose="020B0502020202020204" pitchFamily="34" charset="0"/>
                <a:ea typeface="+mn-ea"/>
                <a:cs typeface="Arial"/>
                <a:sym typeface="Arial"/>
              </a:rPr>
              <a:t>       </a:t>
            </a:r>
            <a:endParaRPr kumimoji="0" lang="en-US" sz="2400" b="0" i="0" u="none" strike="noStrike" kern="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sp>
        <p:nvSpPr>
          <p:cNvPr id="20" name="TextBox 19">
            <a:extLst>
              <a:ext uri="{FF2B5EF4-FFF2-40B4-BE49-F238E27FC236}">
                <a16:creationId xmlns:a16="http://schemas.microsoft.com/office/drawing/2014/main" id="{B7021E3A-B685-2447-BC8D-7B2ED2DFE52C}"/>
              </a:ext>
            </a:extLst>
          </p:cNvPr>
          <p:cNvSpPr txBox="1"/>
          <p:nvPr/>
        </p:nvSpPr>
        <p:spPr>
          <a:xfrm>
            <a:off x="2574466" y="2481621"/>
            <a:ext cx="2712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DAA520"/>
                </a:solidFill>
                <a:effectLst/>
                <a:uLnTx/>
                <a:uFillTx/>
                <a:latin typeface="Century Gothic" panose="020B0502020202020204" pitchFamily="34" charset="0"/>
                <a:ea typeface="+mn-ea"/>
                <a:cs typeface="Arial"/>
                <a:sym typeface="Arial"/>
              </a:rPr>
              <a:t> </a:t>
            </a:r>
            <a:endParaRPr kumimoji="0" lang="en-US" sz="2400" b="0" i="0" u="none" strike="noStrike" kern="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sp>
        <p:nvSpPr>
          <p:cNvPr id="10" name="TextBox 9"/>
          <p:cNvSpPr txBox="1"/>
          <p:nvPr/>
        </p:nvSpPr>
        <p:spPr>
          <a:xfrm>
            <a:off x="6029246" y="2174546"/>
            <a:ext cx="29690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Insel</a:t>
            </a:r>
            <a:endParaRPr kumimoji="0" lang="en-GB" sz="24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11" name="TextBox 10"/>
          <p:cNvSpPr txBox="1"/>
          <p:nvPr/>
        </p:nvSpPr>
        <p:spPr>
          <a:xfrm>
            <a:off x="8597332" y="2131427"/>
            <a:ext cx="22320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das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Hotel</a:t>
            </a:r>
            <a:endParaRPr kumimoji="0" lang="en-GB" sz="2400" b="0"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12" name="TextBox 11"/>
          <p:cNvSpPr txBox="1"/>
          <p:nvPr/>
        </p:nvSpPr>
        <p:spPr>
          <a:xfrm>
            <a:off x="2010438" y="2156838"/>
            <a:ext cx="3561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Zoo</a:t>
            </a:r>
            <a:endParaRPr kumimoji="0" lang="en-GB" sz="2400" b="0"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13" name="TextBox 12"/>
          <p:cNvSpPr txBox="1"/>
          <p:nvPr/>
        </p:nvSpPr>
        <p:spPr>
          <a:xfrm>
            <a:off x="615940" y="2716804"/>
            <a:ext cx="22113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4472C4">
                    <a:lumMod val="50000"/>
                  </a:srgbClr>
                </a:solidFill>
                <a:latin typeface="Century Gothic" panose="020B0502020202020204" pitchFamily="34" charset="0"/>
                <a:cs typeface="Arial"/>
                <a:sym typeface="Arial"/>
              </a:rPr>
              <a:t>Er</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geht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19" name="TextBox 18"/>
          <p:cNvSpPr txBox="1"/>
          <p:nvPr/>
        </p:nvSpPr>
        <p:spPr>
          <a:xfrm>
            <a:off x="5479953" y="2717662"/>
            <a:ext cx="29690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 </a:t>
            </a:r>
            <a:r>
              <a:rPr kumimoji="0" lang="en-GB" sz="2400" b="1" i="0" u="sng"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die</a:t>
            </a:r>
            <a:r>
              <a:rPr kumimoji="0" lang="en-GB" sz="24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Insel</a:t>
            </a:r>
            <a:endParaRPr kumimoji="0" lang="en-GB" sz="24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22" name="TextBox 21"/>
          <p:cNvSpPr txBox="1"/>
          <p:nvPr/>
        </p:nvSpPr>
        <p:spPr>
          <a:xfrm>
            <a:off x="2010437" y="2742395"/>
            <a:ext cx="32850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in</a:t>
            </a:r>
            <a:r>
              <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den</a:t>
            </a:r>
            <a:r>
              <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Zoo</a:t>
            </a:r>
            <a:endParaRPr kumimoji="0" lang="en-GB" sz="2400" b="0"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28" name="TextBox 27"/>
          <p:cNvSpPr txBox="1"/>
          <p:nvPr/>
        </p:nvSpPr>
        <p:spPr>
          <a:xfrm>
            <a:off x="1309939" y="4639220"/>
            <a:ext cx="18467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Er</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ist</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p:txBody>
      </p:sp>
      <p:sp>
        <p:nvSpPr>
          <p:cNvPr id="29" name="TextBox 28"/>
          <p:cNvSpPr txBox="1"/>
          <p:nvPr/>
        </p:nvSpPr>
        <p:spPr>
          <a:xfrm>
            <a:off x="6606347" y="4648052"/>
            <a:ext cx="2969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 </a:t>
            </a:r>
            <a:r>
              <a:rPr kumimoji="0" lang="en-GB" sz="2800" b="1" i="0" u="sng"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der</a:t>
            </a:r>
            <a:r>
              <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Insel</a:t>
            </a:r>
            <a:endPar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37" name="TextBox 36"/>
          <p:cNvSpPr txBox="1"/>
          <p:nvPr/>
        </p:nvSpPr>
        <p:spPr>
          <a:xfrm>
            <a:off x="-80082" y="2718693"/>
            <a:ext cx="13053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ED7D31"/>
                </a:solidFill>
                <a:effectLst/>
                <a:uLnTx/>
                <a:uFillTx/>
                <a:latin typeface="Century Gothic" panose="020B0502020202020204" pitchFamily="34" charset="0"/>
                <a:ea typeface="+mn-ea"/>
                <a:cs typeface="Arial"/>
                <a:sym typeface="Arial"/>
              </a:rPr>
              <a:t>Row 2:</a:t>
            </a:r>
          </a:p>
        </p:txBody>
      </p:sp>
      <p:sp>
        <p:nvSpPr>
          <p:cNvPr id="38" name="TextBox 37"/>
          <p:cNvSpPr txBox="1"/>
          <p:nvPr/>
        </p:nvSpPr>
        <p:spPr>
          <a:xfrm>
            <a:off x="57834" y="4644225"/>
            <a:ext cx="13053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ea typeface="+mn-ea"/>
                <a:cs typeface="Arial"/>
                <a:sym typeface="Arial"/>
              </a:rPr>
              <a:t>Row 3:</a:t>
            </a:r>
          </a:p>
        </p:txBody>
      </p:sp>
      <p:sp>
        <p:nvSpPr>
          <p:cNvPr id="40" name="TextBox 39"/>
          <p:cNvSpPr txBox="1"/>
          <p:nvPr/>
        </p:nvSpPr>
        <p:spPr>
          <a:xfrm>
            <a:off x="-76530" y="2110945"/>
            <a:ext cx="13053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ED7D31"/>
                </a:solidFill>
                <a:effectLst/>
                <a:uLnTx/>
                <a:uFillTx/>
                <a:latin typeface="Century Gothic" panose="020B0502020202020204" pitchFamily="34" charset="0"/>
                <a:ea typeface="+mn-ea"/>
                <a:cs typeface="Arial"/>
                <a:sym typeface="Arial"/>
              </a:rPr>
              <a:t>Row 1:</a:t>
            </a:r>
          </a:p>
        </p:txBody>
      </p:sp>
      <p:sp>
        <p:nvSpPr>
          <p:cNvPr id="26" name="Google Shape;89;p3"/>
          <p:cNvSpPr/>
          <p:nvPr/>
        </p:nvSpPr>
        <p:spPr>
          <a:xfrm>
            <a:off x="10407380" y="235766"/>
            <a:ext cx="1603505"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Grammatik</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extBox 1"/>
          <p:cNvSpPr txBox="1"/>
          <p:nvPr/>
        </p:nvSpPr>
        <p:spPr>
          <a:xfrm>
            <a:off x="4014692" y="4645208"/>
            <a:ext cx="2151727"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sng" strike="noStrike" kern="0" cap="none" spc="0" normalizeH="0" baseline="0" noProof="0" dirty="0" err="1">
                <a:ln>
                  <a:noFill/>
                </a:ln>
                <a:solidFill>
                  <a:srgbClr val="5B9BD5">
                    <a:lumMod val="75000"/>
                  </a:srgbClr>
                </a:solidFill>
                <a:effectLst/>
                <a:uLnTx/>
                <a:uFillTx/>
                <a:latin typeface="Century Gothic" panose="020B0502020202020204" pitchFamily="34" charset="0"/>
                <a:ea typeface="+mn-ea"/>
                <a:cs typeface="Arial"/>
                <a:sym typeface="Arial"/>
              </a:rPr>
              <a:t>im</a:t>
            </a:r>
            <a:r>
              <a:rPr kumimoji="0" lang="en-GB" sz="2800" b="1" i="0" u="none" strike="noStrike" kern="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Zoo</a:t>
            </a:r>
            <a:endParaRPr kumimoji="0" lang="en-GB" sz="2800" b="0"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0" name="TextBox 29"/>
          <p:cNvSpPr txBox="1"/>
          <p:nvPr/>
        </p:nvSpPr>
        <p:spPr>
          <a:xfrm>
            <a:off x="8354056" y="2712068"/>
            <a:ext cx="2254654"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sng"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ins</a:t>
            </a:r>
            <a:r>
              <a:rPr kumimoji="0" lang="en-GB" sz="24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Hotel</a:t>
            </a:r>
            <a:endParaRPr kumimoji="0" lang="en-GB" sz="2400" b="0"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31" name="TextBox 30"/>
          <p:cNvSpPr txBox="1"/>
          <p:nvPr/>
        </p:nvSpPr>
        <p:spPr>
          <a:xfrm>
            <a:off x="10015278" y="4589771"/>
            <a:ext cx="2151728"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sng" strike="noStrike" kern="0" cap="none" spc="0" normalizeH="0" baseline="0" noProof="0" dirty="0" err="1">
                <a:ln>
                  <a:noFill/>
                </a:ln>
                <a:solidFill>
                  <a:srgbClr val="C2931C"/>
                </a:solidFill>
                <a:effectLst/>
                <a:uLnTx/>
                <a:uFillTx/>
                <a:latin typeface="Century Gothic" panose="020B0502020202020204" pitchFamily="34" charset="0"/>
                <a:ea typeface="+mn-ea"/>
                <a:cs typeface="Arial"/>
                <a:sym typeface="Arial"/>
              </a:rPr>
              <a:t>im</a:t>
            </a:r>
            <a:r>
              <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Hotel</a:t>
            </a:r>
            <a:endPar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7" name="Title 6">
            <a:extLst>
              <a:ext uri="{FF2B5EF4-FFF2-40B4-BE49-F238E27FC236}">
                <a16:creationId xmlns:a16="http://schemas.microsoft.com/office/drawing/2014/main" id="{5EE497E1-881D-E743-AF97-A9B2783BA086}"/>
              </a:ext>
            </a:extLst>
          </p:cNvPr>
          <p:cNvSpPr>
            <a:spLocks noGrp="1"/>
          </p:cNvSpPr>
          <p:nvPr>
            <p:ph type="title"/>
          </p:nvPr>
        </p:nvSpPr>
        <p:spPr>
          <a:xfrm>
            <a:off x="0" y="294041"/>
            <a:ext cx="5091545" cy="815981"/>
          </a:xfrm>
        </p:spPr>
        <p:txBody>
          <a:bodyPr>
            <a:normAutofit/>
          </a:bodyPr>
          <a:lstStyle/>
          <a:p>
            <a:r>
              <a:rPr lang="en-GB" sz="3600" b="1" dirty="0">
                <a:solidFill>
                  <a:schemeClr val="lt1"/>
                </a:solidFill>
              </a:rPr>
              <a:t>In / auf + R2 and R3</a:t>
            </a:r>
            <a:endParaRPr lang="en-US" sz="3600" dirty="0"/>
          </a:p>
        </p:txBody>
      </p:sp>
      <p:sp>
        <p:nvSpPr>
          <p:cNvPr id="34" name="TextBox 33">
            <a:extLst>
              <a:ext uri="{FF2B5EF4-FFF2-40B4-BE49-F238E27FC236}">
                <a16:creationId xmlns:a16="http://schemas.microsoft.com/office/drawing/2014/main" id="{A665F1AF-1E65-5548-A50D-012B85729EA6}"/>
              </a:ext>
            </a:extLst>
          </p:cNvPr>
          <p:cNvSpPr txBox="1"/>
          <p:nvPr/>
        </p:nvSpPr>
        <p:spPr>
          <a:xfrm>
            <a:off x="8035746" y="3305776"/>
            <a:ext cx="253471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213764"/>
                </a:solidFill>
                <a:effectLst/>
                <a:uLnTx/>
                <a:uFillTx/>
                <a:latin typeface="Century Gothic" panose="020B0502020202020204" pitchFamily="34" charset="0"/>
                <a:ea typeface="+mn-ea"/>
                <a:cs typeface="Arial"/>
                <a:sym typeface="Arial"/>
              </a:rPr>
              <a:t>in </a:t>
            </a:r>
            <a:r>
              <a:rPr kumimoji="0" lang="en-GB" sz="2400" b="1" i="0" u="sng" strike="noStrike" kern="0" cap="none" spc="0" normalizeH="0" baseline="0" noProof="0" dirty="0" err="1">
                <a:ln>
                  <a:noFill/>
                </a:ln>
                <a:solidFill>
                  <a:srgbClr val="C2931C"/>
                </a:solidFill>
                <a:effectLst/>
                <a:uLnTx/>
                <a:uFillTx/>
                <a:latin typeface="Century Gothic" panose="020B0502020202020204" pitchFamily="34" charset="0"/>
                <a:ea typeface="+mn-ea"/>
                <a:cs typeface="Arial"/>
                <a:sym typeface="Arial"/>
              </a:rPr>
              <a:t>ein</a:t>
            </a:r>
            <a:r>
              <a:rPr kumimoji="0" lang="en-GB" sz="2400" b="1" i="0" u="sng"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Hotel</a:t>
            </a:r>
            <a:endParaRPr kumimoji="0" lang="en-GB" sz="2400" b="0"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35" name="TextBox 34">
            <a:extLst>
              <a:ext uri="{FF2B5EF4-FFF2-40B4-BE49-F238E27FC236}">
                <a16:creationId xmlns:a16="http://schemas.microsoft.com/office/drawing/2014/main" id="{AB909E4D-7EEE-CD4C-BDEB-A96639506D40}"/>
              </a:ext>
            </a:extLst>
          </p:cNvPr>
          <p:cNvSpPr txBox="1"/>
          <p:nvPr/>
        </p:nvSpPr>
        <p:spPr>
          <a:xfrm>
            <a:off x="121630" y="4059497"/>
            <a:ext cx="119487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Row 3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is used when describing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location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in or on something:</a:t>
            </a:r>
          </a:p>
        </p:txBody>
      </p:sp>
      <p:sp>
        <p:nvSpPr>
          <p:cNvPr id="39" name="TextBox 38">
            <a:extLst>
              <a:ext uri="{FF2B5EF4-FFF2-40B4-BE49-F238E27FC236}">
                <a16:creationId xmlns:a16="http://schemas.microsoft.com/office/drawing/2014/main" id="{66581C81-357D-7542-8F6F-897FA8C05585}"/>
              </a:ext>
            </a:extLst>
          </p:cNvPr>
          <p:cNvSpPr txBox="1"/>
          <p:nvPr/>
        </p:nvSpPr>
        <p:spPr>
          <a:xfrm>
            <a:off x="5295473" y="3306959"/>
            <a:ext cx="29690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 </a:t>
            </a:r>
            <a:r>
              <a:rPr kumimoji="0" lang="en-GB" sz="2400" b="1" i="0" u="sng"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eine</a:t>
            </a:r>
            <a:r>
              <a:rPr kumimoji="0" lang="en-GB" sz="24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Insel</a:t>
            </a:r>
            <a:endParaRPr kumimoji="0" lang="en-GB" sz="2400" b="0"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42" name="TextBox 41">
            <a:extLst>
              <a:ext uri="{FF2B5EF4-FFF2-40B4-BE49-F238E27FC236}">
                <a16:creationId xmlns:a16="http://schemas.microsoft.com/office/drawing/2014/main" id="{CD9D06ED-8243-6843-94A3-08D37D9F78CA}"/>
              </a:ext>
            </a:extLst>
          </p:cNvPr>
          <p:cNvSpPr txBox="1"/>
          <p:nvPr/>
        </p:nvSpPr>
        <p:spPr>
          <a:xfrm>
            <a:off x="1583362" y="3306959"/>
            <a:ext cx="3561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in</a:t>
            </a:r>
            <a:r>
              <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400" b="1" i="0" u="sng" strike="noStrike" kern="0" cap="none" spc="0" normalizeH="0" baseline="0" noProof="0" dirty="0" err="1">
                <a:ln>
                  <a:noFill/>
                </a:ln>
                <a:solidFill>
                  <a:srgbClr val="0070C0"/>
                </a:solidFill>
                <a:effectLst/>
                <a:uLnTx/>
                <a:uFillTx/>
                <a:latin typeface="Century Gothic" panose="020B0502020202020204" pitchFamily="34" charset="0"/>
                <a:ea typeface="+mn-ea"/>
                <a:cs typeface="Arial"/>
                <a:sym typeface="Arial"/>
              </a:rPr>
              <a:t>einen</a:t>
            </a:r>
            <a:r>
              <a:rPr kumimoji="0" lang="en-GB" sz="24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Zoo</a:t>
            </a:r>
            <a:endParaRPr kumimoji="0" lang="en-GB" sz="2400" b="0"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43" name="TextBox 42">
            <a:extLst>
              <a:ext uri="{FF2B5EF4-FFF2-40B4-BE49-F238E27FC236}">
                <a16:creationId xmlns:a16="http://schemas.microsoft.com/office/drawing/2014/main" id="{84A1B2B3-8AB6-7A4F-B706-BB5FB3D0DC4F}"/>
              </a:ext>
            </a:extLst>
          </p:cNvPr>
          <p:cNvSpPr txBox="1"/>
          <p:nvPr/>
        </p:nvSpPr>
        <p:spPr>
          <a:xfrm>
            <a:off x="6329392" y="5170728"/>
            <a:ext cx="2969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auf </a:t>
            </a:r>
            <a:r>
              <a:rPr kumimoji="0" lang="en-GB" sz="2800" b="1" i="0" u="sng"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einer</a:t>
            </a:r>
            <a:r>
              <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Insel</a:t>
            </a:r>
            <a:endParaRPr kumimoji="0" lang="en-GB" sz="28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45" name="TextBox 44">
            <a:extLst>
              <a:ext uri="{FF2B5EF4-FFF2-40B4-BE49-F238E27FC236}">
                <a16:creationId xmlns:a16="http://schemas.microsoft.com/office/drawing/2014/main" id="{3E68CCDF-196D-E340-9B4A-E3BB6D6E66F0}"/>
              </a:ext>
            </a:extLst>
          </p:cNvPr>
          <p:cNvSpPr txBox="1"/>
          <p:nvPr/>
        </p:nvSpPr>
        <p:spPr>
          <a:xfrm>
            <a:off x="2947668" y="5170728"/>
            <a:ext cx="322849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213764"/>
                </a:solidFill>
                <a:effectLst/>
                <a:uLnTx/>
                <a:uFillTx/>
                <a:latin typeface="Century Gothic" panose="020B0502020202020204" pitchFamily="34" charset="0"/>
                <a:ea typeface="+mn-ea"/>
                <a:cs typeface="Arial"/>
                <a:sym typeface="Arial"/>
              </a:rPr>
              <a:t>in </a:t>
            </a:r>
            <a:r>
              <a:rPr kumimoji="0" lang="en-GB" sz="2800" b="1" i="0" u="sng" strike="noStrike" kern="0" cap="none" spc="0" normalizeH="0" baseline="0" noProof="0" dirty="0" err="1">
                <a:ln>
                  <a:noFill/>
                </a:ln>
                <a:solidFill>
                  <a:srgbClr val="5B9BD5">
                    <a:lumMod val="75000"/>
                  </a:srgbClr>
                </a:solidFill>
                <a:effectLst/>
                <a:uLnTx/>
                <a:uFillTx/>
                <a:latin typeface="Century Gothic" panose="020B0502020202020204" pitchFamily="34" charset="0"/>
                <a:ea typeface="+mn-ea"/>
                <a:cs typeface="Arial"/>
                <a:sym typeface="Arial"/>
              </a:rPr>
              <a:t>einem</a:t>
            </a:r>
            <a:r>
              <a:rPr kumimoji="0" lang="en-GB" sz="2800" b="1" i="0" u="none" strike="noStrike" kern="0" cap="none" spc="0" normalizeH="0" baseline="0" noProof="0" dirty="0">
                <a:ln>
                  <a:noFill/>
                </a:ln>
                <a:solidFill>
                  <a:srgbClr val="5B9BD5">
                    <a:lumMod val="75000"/>
                  </a:srgbClr>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Zoo</a:t>
            </a:r>
            <a:endParaRPr kumimoji="0" lang="en-GB" sz="2800" b="0"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46" name="TextBox 45">
            <a:extLst>
              <a:ext uri="{FF2B5EF4-FFF2-40B4-BE49-F238E27FC236}">
                <a16:creationId xmlns:a16="http://schemas.microsoft.com/office/drawing/2014/main" id="{75AD5ADD-E2ED-3544-9994-B09CA68D72B8}"/>
              </a:ext>
            </a:extLst>
          </p:cNvPr>
          <p:cNvSpPr txBox="1"/>
          <p:nvPr/>
        </p:nvSpPr>
        <p:spPr>
          <a:xfrm>
            <a:off x="8997994" y="5170728"/>
            <a:ext cx="316901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213764"/>
                </a:solidFill>
                <a:effectLst/>
                <a:uLnTx/>
                <a:uFillTx/>
                <a:latin typeface="Century Gothic" panose="020B0502020202020204" pitchFamily="34" charset="0"/>
                <a:ea typeface="+mn-ea"/>
                <a:cs typeface="Arial"/>
                <a:sym typeface="Arial"/>
              </a:rPr>
              <a:t>in </a:t>
            </a:r>
            <a:r>
              <a:rPr kumimoji="0" lang="en-GB" sz="2800" b="1" i="0" u="sng" strike="noStrike" kern="0" cap="none" spc="0" normalizeH="0" baseline="0" noProof="0" dirty="0" err="1">
                <a:ln>
                  <a:noFill/>
                </a:ln>
                <a:solidFill>
                  <a:srgbClr val="C2931C"/>
                </a:solidFill>
                <a:effectLst/>
                <a:uLnTx/>
                <a:uFillTx/>
                <a:latin typeface="Century Gothic" panose="020B0502020202020204" pitchFamily="34" charset="0"/>
                <a:ea typeface="+mn-ea"/>
                <a:cs typeface="Arial"/>
                <a:sym typeface="Arial"/>
              </a:rPr>
              <a:t>einem</a:t>
            </a:r>
            <a:r>
              <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Hotel</a:t>
            </a:r>
            <a:endParaRPr kumimoji="0" lang="en-GB" sz="28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47" name="Oval Callout 46">
            <a:extLst>
              <a:ext uri="{FF2B5EF4-FFF2-40B4-BE49-F238E27FC236}">
                <a16:creationId xmlns:a16="http://schemas.microsoft.com/office/drawing/2014/main" id="{8D341A84-778D-3347-B225-EB6CF6F09F22}"/>
              </a:ext>
            </a:extLst>
          </p:cNvPr>
          <p:cNvSpPr/>
          <p:nvPr/>
        </p:nvSpPr>
        <p:spPr>
          <a:xfrm>
            <a:off x="-1" y="5193954"/>
            <a:ext cx="2937923" cy="1257418"/>
          </a:xfrm>
          <a:prstGeom prst="wedgeEllipseCallout">
            <a:avLst>
              <a:gd name="adj1" fmla="val 82383"/>
              <a:gd name="adj2" fmla="val -78748"/>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Remember</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b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br>
            <a:r>
              <a:rPr kumimoji="0" lang="en-GB" sz="2000" b="1" i="1"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in </a:t>
            </a:r>
            <a:r>
              <a:rPr kumimoji="0" lang="en-GB" sz="2000" b="1" i="1"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dem</a:t>
            </a:r>
            <a:r>
              <a:rPr kumimoji="0" lang="en-GB" sz="2000" b="0" i="1"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changes to </a:t>
            </a:r>
            <a:r>
              <a:rPr kumimoji="0" lang="en-GB" sz="2000" b="1" i="1"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im</a:t>
            </a:r>
            <a:r>
              <a:rPr kumimoji="0" lang="en-GB" sz="2000" b="0" i="1"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endParaRPr kumimoji="0" lang="en-GB" sz="2000" b="1" i="1"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sp>
        <p:nvSpPr>
          <p:cNvPr id="4" name="TextBox 3"/>
          <p:cNvSpPr txBox="1"/>
          <p:nvPr/>
        </p:nvSpPr>
        <p:spPr>
          <a:xfrm>
            <a:off x="-1" y="1548777"/>
            <a:ext cx="119487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Remember,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Row 2</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is used when describing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motion</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into / onto something:</a:t>
            </a:r>
          </a:p>
        </p:txBody>
      </p:sp>
      <p:pic>
        <p:nvPicPr>
          <p:cNvPr id="8" name="Picture 7" descr="Icon&#10;&#10;Description automatically generated">
            <a:extLst>
              <a:ext uri="{FF2B5EF4-FFF2-40B4-BE49-F238E27FC236}">
                <a16:creationId xmlns:a16="http://schemas.microsoft.com/office/drawing/2014/main" id="{89937ED7-0259-469A-A21C-22C2260D8D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9389" y="1991485"/>
            <a:ext cx="611877" cy="727208"/>
          </a:xfrm>
          <a:prstGeom prst="rect">
            <a:avLst/>
          </a:prstGeom>
        </p:spPr>
      </p:pic>
      <p:pic>
        <p:nvPicPr>
          <p:cNvPr id="14" name="Picture 13" descr="A picture containing LEGO, toy&#10;&#10;Description automatically generated">
            <a:extLst>
              <a:ext uri="{FF2B5EF4-FFF2-40B4-BE49-F238E27FC236}">
                <a16:creationId xmlns:a16="http://schemas.microsoft.com/office/drawing/2014/main" id="{0342DA2D-62A0-4C70-919F-B74923C418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43816" y="1905208"/>
            <a:ext cx="606764" cy="727208"/>
          </a:xfrm>
          <a:prstGeom prst="rect">
            <a:avLst/>
          </a:prstGeom>
        </p:spPr>
      </p:pic>
      <p:pic>
        <p:nvPicPr>
          <p:cNvPr id="17" name="Picture 16" descr="Icon&#10;&#10;Description automatically generated">
            <a:extLst>
              <a:ext uri="{FF2B5EF4-FFF2-40B4-BE49-F238E27FC236}">
                <a16:creationId xmlns:a16="http://schemas.microsoft.com/office/drawing/2014/main" id="{1AA31A36-D0D5-4216-AB17-C25D9C2D4A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8059" y="2035848"/>
            <a:ext cx="703346" cy="727207"/>
          </a:xfrm>
          <a:prstGeom prst="rect">
            <a:avLst/>
          </a:prstGeom>
        </p:spPr>
      </p:pic>
    </p:spTree>
    <p:extLst>
      <p:ext uri="{BB962C8B-B14F-4D97-AF65-F5344CB8AC3E}">
        <p14:creationId xmlns:p14="http://schemas.microsoft.com/office/powerpoint/2010/main" val="215238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10" grpId="0"/>
      <p:bldP spid="11" grpId="0"/>
      <p:bldP spid="12" grpId="0"/>
      <p:bldP spid="13" grpId="0"/>
      <p:bldP spid="19" grpId="0"/>
      <p:bldP spid="22" grpId="0"/>
      <p:bldP spid="28" grpId="0"/>
      <p:bldP spid="29" grpId="0"/>
      <p:bldP spid="37" grpId="0"/>
      <p:bldP spid="38" grpId="0"/>
      <p:bldP spid="40" grpId="0"/>
      <p:bldP spid="2" grpId="0" animBg="1"/>
      <p:bldP spid="30" grpId="0" animBg="1"/>
      <p:bldP spid="31" grpId="0" animBg="1"/>
      <p:bldP spid="34" grpId="0" animBg="1"/>
      <p:bldP spid="35" grpId="0"/>
      <p:bldP spid="39" grpId="0"/>
      <p:bldP spid="42" grpId="0"/>
      <p:bldP spid="43" grpId="0"/>
      <p:bldP spid="45" grpId="0" animBg="1"/>
      <p:bldP spid="46" grpId="0" animBg="1"/>
      <p:bldP spid="47" grpId="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9" y="305243"/>
            <a:ext cx="7610029" cy="869950"/>
          </a:xfrm>
          <a:prstGeom prst="rect">
            <a:avLst/>
          </a:prstGeom>
        </p:spPr>
      </p:pic>
      <p:sp>
        <p:nvSpPr>
          <p:cNvPr id="4" name="Title 3"/>
          <p:cNvSpPr>
            <a:spLocks noGrp="1"/>
          </p:cNvSpPr>
          <p:nvPr>
            <p:ph type="title"/>
          </p:nvPr>
        </p:nvSpPr>
        <p:spPr>
          <a:xfrm>
            <a:off x="0" y="294041"/>
            <a:ext cx="6807200" cy="707849"/>
          </a:xfrm>
        </p:spPr>
        <p:txBody>
          <a:bodyPr>
            <a:normAutofit/>
          </a:bodyPr>
          <a:lstStyle/>
          <a:p>
            <a:r>
              <a:rPr lang="en-GB" sz="3000" b="1" dirty="0">
                <a:solidFill>
                  <a:schemeClr val="bg1"/>
                </a:solidFill>
              </a:rPr>
              <a:t>Was </a:t>
            </a:r>
            <a:r>
              <a:rPr lang="en-GB" sz="3000" b="1" dirty="0" err="1">
                <a:solidFill>
                  <a:schemeClr val="bg1"/>
                </a:solidFill>
              </a:rPr>
              <a:t>erzählt</a:t>
            </a:r>
            <a:r>
              <a:rPr lang="en-GB" sz="3000" b="1" dirty="0">
                <a:solidFill>
                  <a:schemeClr val="bg1"/>
                </a:solidFill>
              </a:rPr>
              <a:t> die </a:t>
            </a:r>
            <a:r>
              <a:rPr lang="en-GB" sz="3000" b="1" dirty="0" err="1">
                <a:solidFill>
                  <a:schemeClr val="bg1"/>
                </a:solidFill>
              </a:rPr>
              <a:t>Reiseführerin</a:t>
            </a:r>
            <a:r>
              <a:rPr lang="en-GB" sz="30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0" y="1132685"/>
            <a:ext cx="55638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Ort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movement / no movement. </a:t>
            </a:r>
          </a:p>
        </p:txBody>
      </p:sp>
      <p:pic>
        <p:nvPicPr>
          <p:cNvPr id="7" name="Picture 6" descr="A picture containing text, book&#10;&#10;Description automatically generated">
            <a:extLst>
              <a:ext uri="{FF2B5EF4-FFF2-40B4-BE49-F238E27FC236}">
                <a16:creationId xmlns:a16="http://schemas.microsoft.com/office/drawing/2014/main" id="{F1CEFC66-4927-4482-90F2-2404231E47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6352" y="185555"/>
            <a:ext cx="536123" cy="662558"/>
          </a:xfrm>
          <a:prstGeom prst="rect">
            <a:avLst/>
          </a:prstGeom>
        </p:spPr>
      </p:pic>
      <p:pic>
        <p:nvPicPr>
          <p:cNvPr id="13" name="Picture 12" descr="A picture containing text, book&#10;&#10;Description automatically generated">
            <a:extLst>
              <a:ext uri="{FF2B5EF4-FFF2-40B4-BE49-F238E27FC236}">
                <a16:creationId xmlns:a16="http://schemas.microsoft.com/office/drawing/2014/main" id="{378C463C-50C6-457D-9E83-8937760398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7233" y="247046"/>
            <a:ext cx="581682" cy="709553"/>
          </a:xfrm>
          <a:prstGeom prst="rect">
            <a:avLst/>
          </a:prstGeom>
        </p:spPr>
      </p:pic>
      <p:pic>
        <p:nvPicPr>
          <p:cNvPr id="22" name="Graphic 21" descr="Bus">
            <a:extLst>
              <a:ext uri="{FF2B5EF4-FFF2-40B4-BE49-F238E27FC236}">
                <a16:creationId xmlns:a16="http://schemas.microsoft.com/office/drawing/2014/main" id="{191562AF-BA85-4397-B89E-AE7EC617D0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144730" y="-797832"/>
            <a:ext cx="3508862" cy="3508862"/>
          </a:xfrm>
          <a:prstGeom prst="rect">
            <a:avLst/>
          </a:prstGeom>
        </p:spPr>
      </p:pic>
      <p:graphicFrame>
        <p:nvGraphicFramePr>
          <p:cNvPr id="11" name="Table 6">
            <a:extLst>
              <a:ext uri="{FF2B5EF4-FFF2-40B4-BE49-F238E27FC236}">
                <a16:creationId xmlns:a16="http://schemas.microsoft.com/office/drawing/2014/main" id="{437DBA5E-827B-43D5-9290-F21B82F885C1}"/>
              </a:ext>
            </a:extLst>
          </p:cNvPr>
          <p:cNvGraphicFramePr>
            <a:graphicFrameLocks noGrp="1"/>
          </p:cNvGraphicFramePr>
          <p:nvPr/>
        </p:nvGraphicFramePr>
        <p:xfrm>
          <a:off x="4756960" y="1892991"/>
          <a:ext cx="7293078" cy="4473603"/>
        </p:xfrm>
        <a:graphic>
          <a:graphicData uri="http://schemas.openxmlformats.org/drawingml/2006/table">
            <a:tbl>
              <a:tblPr firstRow="1" bandRow="1">
                <a:tableStyleId>{00A15C55-8517-42AA-B614-E9B94910E393}</a:tableStyleId>
              </a:tblPr>
              <a:tblGrid>
                <a:gridCol w="872306">
                  <a:extLst>
                    <a:ext uri="{9D8B030D-6E8A-4147-A177-3AD203B41FA5}">
                      <a16:colId xmlns:a16="http://schemas.microsoft.com/office/drawing/2014/main" val="2607353726"/>
                    </a:ext>
                  </a:extLst>
                </a:gridCol>
                <a:gridCol w="2057630">
                  <a:extLst>
                    <a:ext uri="{9D8B030D-6E8A-4147-A177-3AD203B41FA5}">
                      <a16:colId xmlns:a16="http://schemas.microsoft.com/office/drawing/2014/main" val="4128092149"/>
                    </a:ext>
                  </a:extLst>
                </a:gridCol>
                <a:gridCol w="2368775">
                  <a:extLst>
                    <a:ext uri="{9D8B030D-6E8A-4147-A177-3AD203B41FA5}">
                      <a16:colId xmlns:a16="http://schemas.microsoft.com/office/drawing/2014/main" val="2609792770"/>
                    </a:ext>
                  </a:extLst>
                </a:gridCol>
                <a:gridCol w="1994367">
                  <a:extLst>
                    <a:ext uri="{9D8B030D-6E8A-4147-A177-3AD203B41FA5}">
                      <a16:colId xmlns:a16="http://schemas.microsoft.com/office/drawing/2014/main" val="3570228207"/>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place</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 movement</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no movement </a:t>
                      </a:r>
                      <a:endParaRPr lang="en-GB" sz="2000" b="1" dirty="0"/>
                    </a:p>
                  </a:txBody>
                  <a:tcPr/>
                </a:tc>
                <a:extLst>
                  <a:ext uri="{0D108BD9-81ED-4DB2-BD59-A6C34878D82A}">
                    <a16:rowId xmlns:a16="http://schemas.microsoft.com/office/drawing/2014/main" val="1153431983"/>
                  </a:ext>
                </a:extLst>
              </a:tr>
              <a:tr h="497067">
                <a:tc>
                  <a:txBody>
                    <a:bodyPr/>
                    <a:lstStyle/>
                    <a:p>
                      <a:pPr algn="ctr"/>
                      <a:r>
                        <a:rPr lang="en-GB" sz="2000" b="1" dirty="0">
                          <a:solidFill>
                            <a:srgbClr val="115076"/>
                          </a:solidFill>
                        </a:rPr>
                        <a:t>1a</a:t>
                      </a:r>
                    </a:p>
                  </a:txBody>
                  <a:tcPr anchor="ctr"/>
                </a:tc>
                <a:tc>
                  <a:txBody>
                    <a:bodyPr/>
                    <a:lstStyle/>
                    <a:p>
                      <a:pPr algn="ctr"/>
                      <a:r>
                        <a:rPr lang="en-US" sz="2000" dirty="0">
                          <a:solidFill>
                            <a:schemeClr val="accent1">
                              <a:lumMod val="50000"/>
                            </a:schemeClr>
                          </a:solidFill>
                        </a:rPr>
                        <a:t>island of Sylt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r>
                        <a:rPr lang="en-GB" sz="2000" b="1" dirty="0">
                          <a:solidFill>
                            <a:srgbClr val="115076"/>
                          </a:solidFill>
                        </a:rPr>
                        <a:t>1b</a:t>
                      </a:r>
                    </a:p>
                  </a:txBody>
                  <a:tcPr anchor="ctr"/>
                </a:tc>
                <a:tc>
                  <a:txBody>
                    <a:bodyPr/>
                    <a:lstStyle/>
                    <a:p>
                      <a:pPr algn="ctr"/>
                      <a:r>
                        <a:rPr lang="en-US" sz="2000" dirty="0">
                          <a:solidFill>
                            <a:schemeClr val="accent1">
                              <a:lumMod val="50000"/>
                            </a:schemeClr>
                          </a:solidFill>
                        </a:rPr>
                        <a:t>hotel</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r>
                        <a:rPr lang="en-GB" sz="2000" b="1" dirty="0">
                          <a:solidFill>
                            <a:srgbClr val="115076"/>
                          </a:solidFill>
                        </a:rPr>
                        <a:t>2a</a:t>
                      </a:r>
                    </a:p>
                  </a:txBody>
                  <a:tcPr anchor="ctr"/>
                </a:tc>
                <a:tc>
                  <a:txBody>
                    <a:bodyPr/>
                    <a:lstStyle/>
                    <a:p>
                      <a:pPr algn="ctr"/>
                      <a:r>
                        <a:rPr lang="en-US" sz="2000" dirty="0">
                          <a:solidFill>
                            <a:schemeClr val="accent1">
                              <a:lumMod val="50000"/>
                            </a:schemeClr>
                          </a:solidFill>
                        </a:rPr>
                        <a:t>island of Sylt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b="1" dirty="0">
                          <a:solidFill>
                            <a:srgbClr val="115076"/>
                          </a:solidFill>
                        </a:rPr>
                        <a:t>2b</a:t>
                      </a:r>
                    </a:p>
                  </a:txBody>
                  <a:tcPr anchor="ctr"/>
                </a:tc>
                <a:tc>
                  <a:txBody>
                    <a:bodyPr/>
                    <a:lstStyle/>
                    <a:p>
                      <a:pPr algn="ctr"/>
                      <a:r>
                        <a:rPr lang="en-US" sz="2000" dirty="0">
                          <a:solidFill>
                            <a:schemeClr val="accent1">
                              <a:lumMod val="50000"/>
                            </a:schemeClr>
                          </a:solidFill>
                        </a:rPr>
                        <a:t>coast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r>
                        <a:rPr lang="en-GB" sz="2000" b="1" dirty="0">
                          <a:solidFill>
                            <a:srgbClr val="115076"/>
                          </a:solidFill>
                        </a:rPr>
                        <a:t>3a</a:t>
                      </a:r>
                    </a:p>
                  </a:txBody>
                  <a:tcPr anchor="ctr"/>
                </a:tc>
                <a:tc>
                  <a:txBody>
                    <a:bodyPr/>
                    <a:lstStyle/>
                    <a:p>
                      <a:pPr algn="ctr"/>
                      <a:r>
                        <a:rPr lang="en-US" sz="2000" dirty="0">
                          <a:solidFill>
                            <a:schemeClr val="accent1">
                              <a:lumMod val="50000"/>
                            </a:schemeClr>
                          </a:solidFill>
                        </a:rPr>
                        <a:t>beach</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r>
                        <a:rPr lang="en-GB" sz="2000" b="1" dirty="0">
                          <a:solidFill>
                            <a:srgbClr val="115076"/>
                          </a:solidFill>
                        </a:rPr>
                        <a:t>3b</a:t>
                      </a:r>
                    </a:p>
                  </a:txBody>
                  <a:tcPr anchor="ctr"/>
                </a:tc>
                <a:tc>
                  <a:txBody>
                    <a:bodyPr/>
                    <a:lstStyle/>
                    <a:p>
                      <a:pPr algn="ctr"/>
                      <a:r>
                        <a:rPr lang="en-US" sz="2000" dirty="0">
                          <a:solidFill>
                            <a:schemeClr val="accent1">
                              <a:lumMod val="50000"/>
                            </a:schemeClr>
                          </a:solidFill>
                        </a:rPr>
                        <a:t>museum</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r>
                        <a:rPr lang="en-GB" sz="2000" b="1" dirty="0">
                          <a:solidFill>
                            <a:srgbClr val="115076"/>
                          </a:solidFill>
                        </a:rPr>
                        <a:t>4a</a:t>
                      </a:r>
                    </a:p>
                  </a:txBody>
                  <a:tcPr anchor="ctr"/>
                </a:tc>
                <a:tc>
                  <a:txBody>
                    <a:bodyPr/>
                    <a:lstStyle/>
                    <a:p>
                      <a:pPr algn="ctr"/>
                      <a:r>
                        <a:rPr lang="en-US" sz="2000" dirty="0">
                          <a:solidFill>
                            <a:schemeClr val="accent1">
                              <a:lumMod val="50000"/>
                            </a:schemeClr>
                          </a:solidFill>
                        </a:rPr>
                        <a:t>sea</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r>
                        <a:rPr lang="en-GB" sz="2000" b="1" dirty="0">
                          <a:solidFill>
                            <a:srgbClr val="115076"/>
                          </a:solidFill>
                        </a:rPr>
                        <a:t>4b</a:t>
                      </a:r>
                    </a:p>
                  </a:txBody>
                  <a:tcPr anchor="ctr"/>
                </a:tc>
                <a:tc>
                  <a:txBody>
                    <a:bodyPr/>
                    <a:lstStyle/>
                    <a:p>
                      <a:pPr algn="ctr"/>
                      <a:r>
                        <a:rPr lang="en-US" sz="2000" dirty="0">
                          <a:solidFill>
                            <a:schemeClr val="accent1">
                              <a:lumMod val="50000"/>
                            </a:schemeClr>
                          </a:solidFill>
                        </a:rPr>
                        <a:t>town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12" name="Action Button: Custom 16">
            <a:hlinkClick r:id="" action="ppaction://noaction" highlightClick="1">
              <a:snd r:embed="rId9" name="8.3.2.1 Slide 48 1b.wav"/>
            </a:hlinkClick>
            <a:extLst>
              <a:ext uri="{FF2B5EF4-FFF2-40B4-BE49-F238E27FC236}">
                <a16:creationId xmlns:a16="http://schemas.microsoft.com/office/drawing/2014/main" id="{18BD1F68-F380-4ADF-AC86-2A10B15CDACC}"/>
              </a:ext>
            </a:extLst>
          </p:cNvPr>
          <p:cNvSpPr/>
          <p:nvPr/>
        </p:nvSpPr>
        <p:spPr>
          <a:xfrm>
            <a:off x="4478889" y="265507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16">
            <a:hlinkClick r:id="" action="ppaction://noaction" highlightClick="1">
              <a:snd r:embed="rId10" name="8.3.2.1 Slide 48 2b.wav"/>
            </a:hlinkClick>
            <a:extLst>
              <a:ext uri="{FF2B5EF4-FFF2-40B4-BE49-F238E27FC236}">
                <a16:creationId xmlns:a16="http://schemas.microsoft.com/office/drawing/2014/main" id="{CEBCD03F-C2D3-406E-8467-2EDE965DE39C}"/>
              </a:ext>
            </a:extLst>
          </p:cNvPr>
          <p:cNvSpPr/>
          <p:nvPr/>
        </p:nvSpPr>
        <p:spPr>
          <a:xfrm>
            <a:off x="4478889" y="362018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Action Button: Custom 16">
            <a:hlinkClick r:id="" action="ppaction://noaction" highlightClick="1">
              <a:snd r:embed="rId11" name="8.3.2.1 Slide 48 3b.wav"/>
            </a:hlinkClick>
            <a:extLst>
              <a:ext uri="{FF2B5EF4-FFF2-40B4-BE49-F238E27FC236}">
                <a16:creationId xmlns:a16="http://schemas.microsoft.com/office/drawing/2014/main" id="{891622A7-D650-472F-87A2-5F0A6211CBC2}"/>
              </a:ext>
            </a:extLst>
          </p:cNvPr>
          <p:cNvSpPr/>
          <p:nvPr/>
        </p:nvSpPr>
        <p:spPr>
          <a:xfrm>
            <a:off x="4478889" y="461248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Action Button: Custom 16">
            <a:hlinkClick r:id="" action="ppaction://noaction" highlightClick="1">
              <a:snd r:embed="rId12" name="8.3.2.1 Slide 48 4b.wav"/>
            </a:hlinkClick>
            <a:extLst>
              <a:ext uri="{FF2B5EF4-FFF2-40B4-BE49-F238E27FC236}">
                <a16:creationId xmlns:a16="http://schemas.microsoft.com/office/drawing/2014/main" id="{F5C9E0F3-FD26-4C2E-894B-05D52940381A}"/>
              </a:ext>
            </a:extLst>
          </p:cNvPr>
          <p:cNvSpPr/>
          <p:nvPr/>
        </p:nvSpPr>
        <p:spPr>
          <a:xfrm>
            <a:off x="4501923" y="560478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3" name="Picture 22" descr="green checkmark">
            <a:hlinkClick r:id="" action="ppaction://noaction">
              <a:snd r:embed="rId13" name="8.3.2.1 Slide 48 1.wav"/>
            </a:hlinkClick>
            <a:extLst>
              <a:ext uri="{FF2B5EF4-FFF2-40B4-BE49-F238E27FC236}">
                <a16:creationId xmlns:a16="http://schemas.microsoft.com/office/drawing/2014/main" id="{26EA3A88-8704-4915-91A0-172A0E09D6F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72099" y="2486304"/>
            <a:ext cx="282522" cy="294294"/>
          </a:xfrm>
          <a:prstGeom prst="rect">
            <a:avLst/>
          </a:prstGeom>
        </p:spPr>
      </p:pic>
      <p:pic>
        <p:nvPicPr>
          <p:cNvPr id="25" name="Picture 24" descr="green checkmark">
            <a:extLst>
              <a:ext uri="{FF2B5EF4-FFF2-40B4-BE49-F238E27FC236}">
                <a16:creationId xmlns:a16="http://schemas.microsoft.com/office/drawing/2014/main" id="{92471E9B-0BBE-4597-BE3F-494764B002B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77697" y="2996570"/>
            <a:ext cx="282522" cy="294294"/>
          </a:xfrm>
          <a:prstGeom prst="rect">
            <a:avLst/>
          </a:prstGeom>
        </p:spPr>
      </p:pic>
      <p:sp>
        <p:nvSpPr>
          <p:cNvPr id="26" name="Speech Bubble: Rectangle with Corners Rounded 25">
            <a:extLst>
              <a:ext uri="{FF2B5EF4-FFF2-40B4-BE49-F238E27FC236}">
                <a16:creationId xmlns:a16="http://schemas.microsoft.com/office/drawing/2014/main" id="{F7BF7DCE-AA4D-4417-927F-2B7216240C2C}"/>
              </a:ext>
            </a:extLst>
          </p:cNvPr>
          <p:cNvSpPr/>
          <p:nvPr/>
        </p:nvSpPr>
        <p:spPr>
          <a:xfrm>
            <a:off x="1970613" y="2488022"/>
            <a:ext cx="2350911" cy="424355"/>
          </a:xfrm>
          <a:prstGeom prst="wedgeRoundRectCallout">
            <a:avLst>
              <a:gd name="adj1" fmla="val -44972"/>
              <a:gd name="adj2" fmla="val 22154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Küste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coast </a:t>
            </a:r>
          </a:p>
        </p:txBody>
      </p:sp>
      <p:pic>
        <p:nvPicPr>
          <p:cNvPr id="29" name="Picture 28" descr="green checkmark">
            <a:hlinkClick r:id="" action="ppaction://noaction">
              <a:snd r:embed="rId15" name="8.3.2.1 Slide 48 2.wav"/>
            </a:hlinkClick>
            <a:extLst>
              <a:ext uri="{FF2B5EF4-FFF2-40B4-BE49-F238E27FC236}">
                <a16:creationId xmlns:a16="http://schemas.microsoft.com/office/drawing/2014/main" id="{7D57010D-8447-4979-92A6-68F8F9780CD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66708" y="3461864"/>
            <a:ext cx="282522" cy="294294"/>
          </a:xfrm>
          <a:prstGeom prst="rect">
            <a:avLst/>
          </a:prstGeom>
        </p:spPr>
      </p:pic>
      <p:pic>
        <p:nvPicPr>
          <p:cNvPr id="30" name="Picture 29" descr="green checkmark">
            <a:extLst>
              <a:ext uri="{FF2B5EF4-FFF2-40B4-BE49-F238E27FC236}">
                <a16:creationId xmlns:a16="http://schemas.microsoft.com/office/drawing/2014/main" id="{E5AC3E46-C147-4974-986F-28D50A71FC7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66708" y="3988952"/>
            <a:ext cx="282522" cy="294294"/>
          </a:xfrm>
          <a:prstGeom prst="rect">
            <a:avLst/>
          </a:prstGeom>
        </p:spPr>
      </p:pic>
      <p:pic>
        <p:nvPicPr>
          <p:cNvPr id="31" name="Picture 30" descr="green checkmark">
            <a:hlinkClick r:id="" action="ppaction://noaction">
              <a:snd r:embed="rId16" name="8.3.2.1 Slide 48 3.wav"/>
            </a:hlinkClick>
            <a:extLst>
              <a:ext uri="{FF2B5EF4-FFF2-40B4-BE49-F238E27FC236}">
                <a16:creationId xmlns:a16="http://schemas.microsoft.com/office/drawing/2014/main" id="{5C47B235-D42F-4568-8196-097035235DB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81146" y="4454426"/>
            <a:ext cx="282522" cy="294294"/>
          </a:xfrm>
          <a:prstGeom prst="rect">
            <a:avLst/>
          </a:prstGeom>
        </p:spPr>
      </p:pic>
      <p:pic>
        <p:nvPicPr>
          <p:cNvPr id="32" name="Picture 31" descr="green checkmark">
            <a:extLst>
              <a:ext uri="{FF2B5EF4-FFF2-40B4-BE49-F238E27FC236}">
                <a16:creationId xmlns:a16="http://schemas.microsoft.com/office/drawing/2014/main" id="{09718A78-D6E0-41D4-AF46-E05D75A725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82475" y="4947809"/>
            <a:ext cx="282522" cy="294294"/>
          </a:xfrm>
          <a:prstGeom prst="rect">
            <a:avLst/>
          </a:prstGeom>
        </p:spPr>
      </p:pic>
      <p:pic>
        <p:nvPicPr>
          <p:cNvPr id="33" name="Picture 32" descr="green checkmark">
            <a:hlinkClick r:id="" action="ppaction://noaction">
              <a:snd r:embed="rId17" name="8.3.2.1 Slide 48 4.wav"/>
            </a:hlinkClick>
            <a:extLst>
              <a:ext uri="{FF2B5EF4-FFF2-40B4-BE49-F238E27FC236}">
                <a16:creationId xmlns:a16="http://schemas.microsoft.com/office/drawing/2014/main" id="{06E35232-2ECE-4C57-8CF4-5111B6FE4A3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77697" y="5489461"/>
            <a:ext cx="282522" cy="294294"/>
          </a:xfrm>
          <a:prstGeom prst="rect">
            <a:avLst/>
          </a:prstGeom>
        </p:spPr>
      </p:pic>
      <p:pic>
        <p:nvPicPr>
          <p:cNvPr id="34" name="Picture 33" descr="green checkmark">
            <a:extLst>
              <a:ext uri="{FF2B5EF4-FFF2-40B4-BE49-F238E27FC236}">
                <a16:creationId xmlns:a16="http://schemas.microsoft.com/office/drawing/2014/main" id="{4243263A-DEF3-4B3F-BA38-BF22658288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99354" y="5975289"/>
            <a:ext cx="282522" cy="294294"/>
          </a:xfrm>
          <a:prstGeom prst="rect">
            <a:avLst/>
          </a:prstGeom>
        </p:spPr>
      </p:pic>
      <p:sp>
        <p:nvSpPr>
          <p:cNvPr id="35" name="TextBox 34" descr="text box hiding answer">
            <a:extLst>
              <a:ext uri="{FF2B5EF4-FFF2-40B4-BE49-F238E27FC236}">
                <a16:creationId xmlns:a16="http://schemas.microsoft.com/office/drawing/2014/main" id="{7BEAD257-11C1-4FE3-9C8B-ED0A5F8D13DF}"/>
              </a:ext>
            </a:extLst>
          </p:cNvPr>
          <p:cNvSpPr txBox="1"/>
          <p:nvPr/>
        </p:nvSpPr>
        <p:spPr>
          <a:xfrm>
            <a:off x="5902363" y="2497787"/>
            <a:ext cx="1716737" cy="31812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494C3BA2-57FF-4AC3-9C35-757B5EF02CD8}"/>
              </a:ext>
            </a:extLst>
          </p:cNvPr>
          <p:cNvSpPr txBox="1"/>
          <p:nvPr/>
        </p:nvSpPr>
        <p:spPr>
          <a:xfrm>
            <a:off x="5902363" y="2963497"/>
            <a:ext cx="144359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5FF3F210-61EA-4910-A8FC-FA4B79B77CE5}"/>
              </a:ext>
            </a:extLst>
          </p:cNvPr>
          <p:cNvSpPr txBox="1"/>
          <p:nvPr/>
        </p:nvSpPr>
        <p:spPr>
          <a:xfrm>
            <a:off x="5845272" y="3481031"/>
            <a:ext cx="1716737" cy="31812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599A9F47-E7AD-46F0-A786-4890D6C19248}"/>
              </a:ext>
            </a:extLst>
          </p:cNvPr>
          <p:cNvSpPr txBox="1"/>
          <p:nvPr/>
        </p:nvSpPr>
        <p:spPr>
          <a:xfrm>
            <a:off x="6014398" y="4042275"/>
            <a:ext cx="144359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43A8C2D8-7553-452E-A016-7527873C4A66}"/>
              </a:ext>
            </a:extLst>
          </p:cNvPr>
          <p:cNvSpPr txBox="1"/>
          <p:nvPr/>
        </p:nvSpPr>
        <p:spPr>
          <a:xfrm>
            <a:off x="5845271" y="4442512"/>
            <a:ext cx="1716737" cy="31812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8F2BA366-5C75-47BD-BC63-218A761754E9}"/>
              </a:ext>
            </a:extLst>
          </p:cNvPr>
          <p:cNvSpPr txBox="1"/>
          <p:nvPr/>
        </p:nvSpPr>
        <p:spPr>
          <a:xfrm>
            <a:off x="5743866" y="4885432"/>
            <a:ext cx="1919545" cy="35416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BA7CCE09-E068-4898-8C1E-8444A958BF7E}"/>
              </a:ext>
            </a:extLst>
          </p:cNvPr>
          <p:cNvSpPr txBox="1"/>
          <p:nvPr/>
        </p:nvSpPr>
        <p:spPr>
          <a:xfrm>
            <a:off x="5670496" y="5416469"/>
            <a:ext cx="1716737" cy="31812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97C3F6E3-D77A-4CDB-A336-9BBF5B76471A}"/>
              </a:ext>
            </a:extLst>
          </p:cNvPr>
          <p:cNvSpPr txBox="1"/>
          <p:nvPr/>
        </p:nvSpPr>
        <p:spPr>
          <a:xfrm>
            <a:off x="5699555" y="5879483"/>
            <a:ext cx="1919545" cy="35416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8" name="Picture 7" descr="A picture containing text&#10;&#10;Description automatically generated">
            <a:extLst>
              <a:ext uri="{FF2B5EF4-FFF2-40B4-BE49-F238E27FC236}">
                <a16:creationId xmlns:a16="http://schemas.microsoft.com/office/drawing/2014/main" id="{F3819227-7710-4404-8B50-7C0862381547}"/>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2298" y="3163574"/>
            <a:ext cx="3767274" cy="2599811"/>
          </a:xfrm>
          <a:prstGeom prst="rect">
            <a:avLst/>
          </a:prstGeom>
        </p:spPr>
      </p:pic>
    </p:spTree>
    <p:extLst>
      <p:ext uri="{BB962C8B-B14F-4D97-AF65-F5344CB8AC3E}">
        <p14:creationId xmlns:p14="http://schemas.microsoft.com/office/powerpoint/2010/main" val="377981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9" y="305243"/>
            <a:ext cx="7610029" cy="869950"/>
          </a:xfrm>
          <a:prstGeom prst="rect">
            <a:avLst/>
          </a:prstGeom>
        </p:spPr>
      </p:pic>
      <p:sp>
        <p:nvSpPr>
          <p:cNvPr id="4" name="Title 3"/>
          <p:cNvSpPr>
            <a:spLocks noGrp="1"/>
          </p:cNvSpPr>
          <p:nvPr>
            <p:ph type="title"/>
          </p:nvPr>
        </p:nvSpPr>
        <p:spPr>
          <a:xfrm>
            <a:off x="0" y="294041"/>
            <a:ext cx="6807200" cy="707849"/>
          </a:xfrm>
        </p:spPr>
        <p:txBody>
          <a:bodyPr>
            <a:normAutofit/>
          </a:bodyPr>
          <a:lstStyle/>
          <a:p>
            <a:r>
              <a:rPr lang="en-GB" sz="3000" b="1" dirty="0">
                <a:solidFill>
                  <a:schemeClr val="bg1"/>
                </a:solidFill>
              </a:rPr>
              <a:t>Was </a:t>
            </a:r>
            <a:r>
              <a:rPr lang="en-GB" sz="3000" b="1" dirty="0" err="1">
                <a:solidFill>
                  <a:schemeClr val="bg1"/>
                </a:solidFill>
              </a:rPr>
              <a:t>erzählt</a:t>
            </a:r>
            <a:r>
              <a:rPr lang="en-GB" sz="3000" b="1" dirty="0">
                <a:solidFill>
                  <a:schemeClr val="bg1"/>
                </a:solidFill>
              </a:rPr>
              <a:t> die </a:t>
            </a:r>
            <a:r>
              <a:rPr lang="en-GB" sz="3000" b="1" dirty="0" err="1">
                <a:solidFill>
                  <a:schemeClr val="bg1"/>
                </a:solidFill>
              </a:rPr>
              <a:t>Reiseführerin</a:t>
            </a:r>
            <a:r>
              <a:rPr lang="en-GB" sz="30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picture containing text, book&#10;&#10;Description automatically generated">
            <a:extLst>
              <a:ext uri="{FF2B5EF4-FFF2-40B4-BE49-F238E27FC236}">
                <a16:creationId xmlns:a16="http://schemas.microsoft.com/office/drawing/2014/main" id="{F1CEFC66-4927-4482-90F2-2404231E47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6352" y="185555"/>
            <a:ext cx="536123" cy="662558"/>
          </a:xfrm>
          <a:prstGeom prst="rect">
            <a:avLst/>
          </a:prstGeom>
        </p:spPr>
      </p:pic>
      <p:pic>
        <p:nvPicPr>
          <p:cNvPr id="13" name="Picture 12" descr="A picture containing text, book&#10;&#10;Description automatically generated">
            <a:extLst>
              <a:ext uri="{FF2B5EF4-FFF2-40B4-BE49-F238E27FC236}">
                <a16:creationId xmlns:a16="http://schemas.microsoft.com/office/drawing/2014/main" id="{378C463C-50C6-457D-9E83-8937760398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7233" y="247046"/>
            <a:ext cx="581682" cy="709553"/>
          </a:xfrm>
          <a:prstGeom prst="rect">
            <a:avLst/>
          </a:prstGeom>
        </p:spPr>
      </p:pic>
      <p:pic>
        <p:nvPicPr>
          <p:cNvPr id="22" name="Graphic 21" descr="Bus">
            <a:extLst>
              <a:ext uri="{FF2B5EF4-FFF2-40B4-BE49-F238E27FC236}">
                <a16:creationId xmlns:a16="http://schemas.microsoft.com/office/drawing/2014/main" id="{191562AF-BA85-4397-B89E-AE7EC617D0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144730" y="-797832"/>
            <a:ext cx="3508862" cy="3508862"/>
          </a:xfrm>
          <a:prstGeom prst="rect">
            <a:avLst/>
          </a:prstGeom>
        </p:spPr>
      </p:pic>
      <p:graphicFrame>
        <p:nvGraphicFramePr>
          <p:cNvPr id="11" name="Table 6">
            <a:extLst>
              <a:ext uri="{FF2B5EF4-FFF2-40B4-BE49-F238E27FC236}">
                <a16:creationId xmlns:a16="http://schemas.microsoft.com/office/drawing/2014/main" id="{437DBA5E-827B-43D5-9290-F21B82F885C1}"/>
              </a:ext>
            </a:extLst>
          </p:cNvPr>
          <p:cNvGraphicFramePr>
            <a:graphicFrameLocks noGrp="1"/>
          </p:cNvGraphicFramePr>
          <p:nvPr/>
        </p:nvGraphicFramePr>
        <p:xfrm>
          <a:off x="4756960" y="1892991"/>
          <a:ext cx="7293078" cy="4473603"/>
        </p:xfrm>
        <a:graphic>
          <a:graphicData uri="http://schemas.openxmlformats.org/drawingml/2006/table">
            <a:tbl>
              <a:tblPr firstRow="1" bandRow="1">
                <a:tableStyleId>{00A15C55-8517-42AA-B614-E9B94910E393}</a:tableStyleId>
              </a:tblPr>
              <a:tblGrid>
                <a:gridCol w="872306">
                  <a:extLst>
                    <a:ext uri="{9D8B030D-6E8A-4147-A177-3AD203B41FA5}">
                      <a16:colId xmlns:a16="http://schemas.microsoft.com/office/drawing/2014/main" val="2607353726"/>
                    </a:ext>
                  </a:extLst>
                </a:gridCol>
                <a:gridCol w="2057630">
                  <a:extLst>
                    <a:ext uri="{9D8B030D-6E8A-4147-A177-3AD203B41FA5}">
                      <a16:colId xmlns:a16="http://schemas.microsoft.com/office/drawing/2014/main" val="4128092149"/>
                    </a:ext>
                  </a:extLst>
                </a:gridCol>
                <a:gridCol w="2368775">
                  <a:extLst>
                    <a:ext uri="{9D8B030D-6E8A-4147-A177-3AD203B41FA5}">
                      <a16:colId xmlns:a16="http://schemas.microsoft.com/office/drawing/2014/main" val="2609792770"/>
                    </a:ext>
                  </a:extLst>
                </a:gridCol>
                <a:gridCol w="1994367">
                  <a:extLst>
                    <a:ext uri="{9D8B030D-6E8A-4147-A177-3AD203B41FA5}">
                      <a16:colId xmlns:a16="http://schemas.microsoft.com/office/drawing/2014/main" val="3570228207"/>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place</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 movement</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no movement </a:t>
                      </a:r>
                      <a:endParaRPr lang="en-GB" sz="2000" b="1" dirty="0"/>
                    </a:p>
                  </a:txBody>
                  <a:tcPr/>
                </a:tc>
                <a:extLst>
                  <a:ext uri="{0D108BD9-81ED-4DB2-BD59-A6C34878D82A}">
                    <a16:rowId xmlns:a16="http://schemas.microsoft.com/office/drawing/2014/main" val="1153431983"/>
                  </a:ext>
                </a:extLst>
              </a:tr>
              <a:tr h="497067">
                <a:tc>
                  <a:txBody>
                    <a:bodyPr/>
                    <a:lstStyle/>
                    <a:p>
                      <a:pPr algn="ctr"/>
                      <a:r>
                        <a:rPr lang="en-GB" sz="2000" b="1" dirty="0">
                          <a:solidFill>
                            <a:schemeClr val="accent1">
                              <a:lumMod val="50000"/>
                            </a:schemeClr>
                          </a:solidFill>
                        </a:rPr>
                        <a:t>5a</a:t>
                      </a:r>
                    </a:p>
                  </a:txBody>
                  <a:tcPr anchor="ctr"/>
                </a:tc>
                <a:tc>
                  <a:txBody>
                    <a:bodyPr/>
                    <a:lstStyle/>
                    <a:p>
                      <a:pPr algn="ctr"/>
                      <a:r>
                        <a:rPr lang="en-US" sz="2000" dirty="0">
                          <a:solidFill>
                            <a:schemeClr val="accent1">
                              <a:lumMod val="50000"/>
                            </a:schemeClr>
                          </a:solidFill>
                        </a:rPr>
                        <a:t>zoo</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r>
                        <a:rPr lang="en-GB" sz="2000" b="1" dirty="0">
                          <a:solidFill>
                            <a:schemeClr val="accent1">
                              <a:lumMod val="50000"/>
                            </a:schemeClr>
                          </a:solidFill>
                        </a:rPr>
                        <a:t>5b</a:t>
                      </a:r>
                    </a:p>
                  </a:txBody>
                  <a:tcPr anchor="ctr"/>
                </a:tc>
                <a:tc>
                  <a:txBody>
                    <a:bodyPr/>
                    <a:lstStyle/>
                    <a:p>
                      <a:pPr algn="ctr"/>
                      <a:r>
                        <a:rPr lang="en-US" sz="2000" dirty="0">
                          <a:solidFill>
                            <a:schemeClr val="accent1">
                              <a:lumMod val="50000"/>
                            </a:schemeClr>
                          </a:solidFill>
                        </a:rPr>
                        <a:t>park</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r>
                        <a:rPr lang="en-GB" sz="2000" b="1" dirty="0">
                          <a:solidFill>
                            <a:schemeClr val="accent1">
                              <a:lumMod val="50000"/>
                            </a:schemeClr>
                          </a:solidFill>
                        </a:rPr>
                        <a:t>6a</a:t>
                      </a:r>
                    </a:p>
                  </a:txBody>
                  <a:tcPr anchor="ctr"/>
                </a:tc>
                <a:tc>
                  <a:txBody>
                    <a:bodyPr/>
                    <a:lstStyle/>
                    <a:p>
                      <a:pPr algn="ctr"/>
                      <a:r>
                        <a:rPr lang="en-US" sz="2000" dirty="0">
                          <a:solidFill>
                            <a:schemeClr val="accent1">
                              <a:lumMod val="50000"/>
                            </a:schemeClr>
                          </a:solidFill>
                        </a:rPr>
                        <a:t>market square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b="1" dirty="0">
                          <a:solidFill>
                            <a:schemeClr val="accent1">
                              <a:lumMod val="50000"/>
                            </a:schemeClr>
                          </a:solidFill>
                        </a:rPr>
                        <a:t>6b</a:t>
                      </a:r>
                    </a:p>
                  </a:txBody>
                  <a:tcPr anchor="ctr"/>
                </a:tc>
                <a:tc>
                  <a:txBody>
                    <a:bodyPr/>
                    <a:lstStyle/>
                    <a:p>
                      <a:pPr algn="ctr"/>
                      <a:r>
                        <a:rPr lang="en-US" sz="2000" dirty="0">
                          <a:solidFill>
                            <a:schemeClr val="accent1">
                              <a:lumMod val="50000"/>
                            </a:schemeClr>
                          </a:solidFill>
                        </a:rPr>
                        <a:t>swimming pool</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r>
                        <a:rPr lang="en-GB" sz="2000" b="1" dirty="0">
                          <a:solidFill>
                            <a:schemeClr val="accent1">
                              <a:lumMod val="50000"/>
                            </a:schemeClr>
                          </a:solidFill>
                        </a:rPr>
                        <a:t>7a</a:t>
                      </a:r>
                    </a:p>
                  </a:txBody>
                  <a:tcPr anchor="ctr"/>
                </a:tc>
                <a:tc>
                  <a:txBody>
                    <a:bodyPr/>
                    <a:lstStyle/>
                    <a:p>
                      <a:pPr algn="ctr"/>
                      <a:r>
                        <a:rPr lang="en-US" sz="2000" dirty="0">
                          <a:solidFill>
                            <a:schemeClr val="accent1">
                              <a:lumMod val="50000"/>
                            </a:schemeClr>
                          </a:solidFill>
                        </a:rPr>
                        <a:t>library</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r>
                        <a:rPr lang="en-GB" sz="2000" b="1" dirty="0">
                          <a:solidFill>
                            <a:schemeClr val="accent1">
                              <a:lumMod val="50000"/>
                            </a:schemeClr>
                          </a:solidFill>
                        </a:rPr>
                        <a:t>7b</a:t>
                      </a:r>
                    </a:p>
                  </a:txBody>
                  <a:tcPr anchor="ctr"/>
                </a:tc>
                <a:tc>
                  <a:txBody>
                    <a:bodyPr/>
                    <a:lstStyle/>
                    <a:p>
                      <a:pPr algn="ctr"/>
                      <a:r>
                        <a:rPr lang="en-US" sz="2000" dirty="0">
                          <a:solidFill>
                            <a:schemeClr val="accent1">
                              <a:lumMod val="50000"/>
                            </a:schemeClr>
                          </a:solidFill>
                        </a:rPr>
                        <a:t>station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r>
                        <a:rPr lang="en-GB" sz="2000" b="1" dirty="0">
                          <a:solidFill>
                            <a:schemeClr val="accent1">
                              <a:lumMod val="50000"/>
                            </a:schemeClr>
                          </a:solidFill>
                        </a:rPr>
                        <a:t>8a</a:t>
                      </a:r>
                    </a:p>
                  </a:txBody>
                  <a:tcPr anchor="ctr"/>
                </a:tc>
                <a:tc>
                  <a:txBody>
                    <a:bodyPr/>
                    <a:lstStyle/>
                    <a:p>
                      <a:pPr algn="ctr"/>
                      <a:r>
                        <a:rPr lang="en-US" sz="2000" dirty="0">
                          <a:solidFill>
                            <a:schemeClr val="accent1">
                              <a:lumMod val="50000"/>
                            </a:schemeClr>
                          </a:solidFill>
                        </a:rPr>
                        <a:t>street/road</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r>
                        <a:rPr lang="en-GB" sz="2000" b="1" dirty="0">
                          <a:solidFill>
                            <a:schemeClr val="accent1">
                              <a:lumMod val="50000"/>
                            </a:schemeClr>
                          </a:solidFill>
                        </a:rPr>
                        <a:t>8b</a:t>
                      </a:r>
                    </a:p>
                  </a:txBody>
                  <a:tcPr anchor="ctr"/>
                </a:tc>
                <a:tc>
                  <a:txBody>
                    <a:bodyPr/>
                    <a:lstStyle/>
                    <a:p>
                      <a:pPr algn="ctr"/>
                      <a:r>
                        <a:rPr lang="en-US" sz="2000" dirty="0">
                          <a:solidFill>
                            <a:schemeClr val="accent1">
                              <a:lumMod val="50000"/>
                            </a:schemeClr>
                          </a:solidFill>
                        </a:rPr>
                        <a:t>hotel</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23" name="Picture 22" descr="green checkmark">
            <a:hlinkClick r:id="" action="ppaction://noaction">
              <a:snd r:embed="rId9" name="8.3.2.1 Slide 48 5.wav"/>
            </a:hlinkClick>
            <a:extLst>
              <a:ext uri="{FF2B5EF4-FFF2-40B4-BE49-F238E27FC236}">
                <a16:creationId xmlns:a16="http://schemas.microsoft.com/office/drawing/2014/main" id="{26EA3A88-8704-4915-91A0-172A0E09D6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47767" y="2499379"/>
            <a:ext cx="282522" cy="294294"/>
          </a:xfrm>
          <a:prstGeom prst="rect">
            <a:avLst/>
          </a:prstGeom>
        </p:spPr>
      </p:pic>
      <p:pic>
        <p:nvPicPr>
          <p:cNvPr id="25" name="Picture 24" descr="green checkmark">
            <a:extLst>
              <a:ext uri="{FF2B5EF4-FFF2-40B4-BE49-F238E27FC236}">
                <a16:creationId xmlns:a16="http://schemas.microsoft.com/office/drawing/2014/main" id="{92471E9B-0BBE-4597-BE3F-494764B002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7900" y="2956357"/>
            <a:ext cx="282522" cy="294294"/>
          </a:xfrm>
          <a:prstGeom prst="rect">
            <a:avLst/>
          </a:prstGeom>
        </p:spPr>
      </p:pic>
      <p:sp>
        <p:nvSpPr>
          <p:cNvPr id="26" name="Speech Bubble: Rectangle with Corners Rounded 25">
            <a:extLst>
              <a:ext uri="{FF2B5EF4-FFF2-40B4-BE49-F238E27FC236}">
                <a16:creationId xmlns:a16="http://schemas.microsoft.com/office/drawing/2014/main" id="{F7BF7DCE-AA4D-4417-927F-2B7216240C2C}"/>
              </a:ext>
            </a:extLst>
          </p:cNvPr>
          <p:cNvSpPr/>
          <p:nvPr/>
        </p:nvSpPr>
        <p:spPr>
          <a:xfrm>
            <a:off x="1970613" y="2488022"/>
            <a:ext cx="2350911" cy="424355"/>
          </a:xfrm>
          <a:prstGeom prst="wedgeRoundRectCallout">
            <a:avLst>
              <a:gd name="adj1" fmla="val -44972"/>
              <a:gd name="adj2" fmla="val 22154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Zoo – zoo</a:t>
            </a:r>
          </a:p>
        </p:txBody>
      </p:sp>
      <p:pic>
        <p:nvPicPr>
          <p:cNvPr id="29" name="Picture 28" descr="green checkmark">
            <a:hlinkClick r:id="" action="ppaction://noaction">
              <a:snd r:embed="rId11" name="8.3.2.1 Slide 48 6.wav"/>
            </a:hlinkClick>
            <a:extLst>
              <a:ext uri="{FF2B5EF4-FFF2-40B4-BE49-F238E27FC236}">
                <a16:creationId xmlns:a16="http://schemas.microsoft.com/office/drawing/2014/main" id="{7D57010D-8447-4979-92A6-68F8F9780C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66708" y="3461864"/>
            <a:ext cx="282522" cy="294294"/>
          </a:xfrm>
          <a:prstGeom prst="rect">
            <a:avLst/>
          </a:prstGeom>
        </p:spPr>
      </p:pic>
      <p:pic>
        <p:nvPicPr>
          <p:cNvPr id="30" name="Picture 29" descr="green checkmark">
            <a:extLst>
              <a:ext uri="{FF2B5EF4-FFF2-40B4-BE49-F238E27FC236}">
                <a16:creationId xmlns:a16="http://schemas.microsoft.com/office/drawing/2014/main" id="{E5AC3E46-C147-4974-986F-28D50A71FC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5434" y="3938672"/>
            <a:ext cx="282522" cy="294294"/>
          </a:xfrm>
          <a:prstGeom prst="rect">
            <a:avLst/>
          </a:prstGeom>
        </p:spPr>
      </p:pic>
      <p:pic>
        <p:nvPicPr>
          <p:cNvPr id="31" name="Picture 30" descr="green checkmark">
            <a:hlinkClick r:id="" action="ppaction://noaction">
              <a:snd r:embed="rId12" name="8.3.2.1 Slide 48 7.wav"/>
            </a:hlinkClick>
            <a:extLst>
              <a:ext uri="{FF2B5EF4-FFF2-40B4-BE49-F238E27FC236}">
                <a16:creationId xmlns:a16="http://schemas.microsoft.com/office/drawing/2014/main" id="{5C47B235-D42F-4568-8196-097035235DB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1146" y="4454426"/>
            <a:ext cx="282522" cy="294294"/>
          </a:xfrm>
          <a:prstGeom prst="rect">
            <a:avLst/>
          </a:prstGeom>
        </p:spPr>
      </p:pic>
      <p:pic>
        <p:nvPicPr>
          <p:cNvPr id="32" name="Picture 31" descr="green checkmark">
            <a:extLst>
              <a:ext uri="{FF2B5EF4-FFF2-40B4-BE49-F238E27FC236}">
                <a16:creationId xmlns:a16="http://schemas.microsoft.com/office/drawing/2014/main" id="{09718A78-D6E0-41D4-AF46-E05D75A725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47767" y="4945757"/>
            <a:ext cx="282522" cy="294294"/>
          </a:xfrm>
          <a:prstGeom prst="rect">
            <a:avLst/>
          </a:prstGeom>
        </p:spPr>
      </p:pic>
      <p:pic>
        <p:nvPicPr>
          <p:cNvPr id="33" name="Picture 32" descr="green checkmark">
            <a:hlinkClick r:id="" action="ppaction://noaction">
              <a:snd r:embed="rId13" name="8.3.2.1 Slide 48 8.wav"/>
            </a:hlinkClick>
            <a:extLst>
              <a:ext uri="{FF2B5EF4-FFF2-40B4-BE49-F238E27FC236}">
                <a16:creationId xmlns:a16="http://schemas.microsoft.com/office/drawing/2014/main" id="{06E35232-2ECE-4C57-8CF4-5111B6FE4A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78971" y="5471865"/>
            <a:ext cx="282522" cy="294294"/>
          </a:xfrm>
          <a:prstGeom prst="rect">
            <a:avLst/>
          </a:prstGeom>
        </p:spPr>
      </p:pic>
      <p:pic>
        <p:nvPicPr>
          <p:cNvPr id="34" name="Picture 33" descr="green checkmark">
            <a:extLst>
              <a:ext uri="{FF2B5EF4-FFF2-40B4-BE49-F238E27FC236}">
                <a16:creationId xmlns:a16="http://schemas.microsoft.com/office/drawing/2014/main" id="{4243263A-DEF3-4B3F-BA38-BF22658288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99354" y="5975289"/>
            <a:ext cx="282522" cy="294294"/>
          </a:xfrm>
          <a:prstGeom prst="rect">
            <a:avLst/>
          </a:prstGeom>
        </p:spPr>
      </p:pic>
      <p:sp>
        <p:nvSpPr>
          <p:cNvPr id="35" name="TextBox 34" descr="text box hiding answer">
            <a:extLst>
              <a:ext uri="{FF2B5EF4-FFF2-40B4-BE49-F238E27FC236}">
                <a16:creationId xmlns:a16="http://schemas.microsoft.com/office/drawing/2014/main" id="{7BEAD257-11C1-4FE3-9C8B-ED0A5F8D13DF}"/>
              </a:ext>
            </a:extLst>
          </p:cNvPr>
          <p:cNvSpPr txBox="1"/>
          <p:nvPr/>
        </p:nvSpPr>
        <p:spPr>
          <a:xfrm>
            <a:off x="5884363" y="2488022"/>
            <a:ext cx="1716737" cy="31812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494C3BA2-57FF-4AC3-9C35-757B5EF02CD8}"/>
              </a:ext>
            </a:extLst>
          </p:cNvPr>
          <p:cNvSpPr txBox="1"/>
          <p:nvPr/>
        </p:nvSpPr>
        <p:spPr>
          <a:xfrm>
            <a:off x="5934647" y="2993846"/>
            <a:ext cx="144359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5FF3F210-61EA-4910-A8FC-FA4B79B77CE5}"/>
              </a:ext>
            </a:extLst>
          </p:cNvPr>
          <p:cNvSpPr txBox="1"/>
          <p:nvPr/>
        </p:nvSpPr>
        <p:spPr>
          <a:xfrm>
            <a:off x="5646807" y="3479860"/>
            <a:ext cx="1954293" cy="31812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599A9F47-E7AD-46F0-A786-4890D6C19248}"/>
              </a:ext>
            </a:extLst>
          </p:cNvPr>
          <p:cNvSpPr txBox="1"/>
          <p:nvPr/>
        </p:nvSpPr>
        <p:spPr>
          <a:xfrm>
            <a:off x="5718444" y="3985623"/>
            <a:ext cx="1882656"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43A8C2D8-7553-452E-A016-7527873C4A66}"/>
              </a:ext>
            </a:extLst>
          </p:cNvPr>
          <p:cNvSpPr txBox="1"/>
          <p:nvPr/>
        </p:nvSpPr>
        <p:spPr>
          <a:xfrm>
            <a:off x="5782958" y="4454426"/>
            <a:ext cx="1716737" cy="31812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8F2BA366-5C75-47BD-BC63-218A761754E9}"/>
              </a:ext>
            </a:extLst>
          </p:cNvPr>
          <p:cNvSpPr txBox="1"/>
          <p:nvPr/>
        </p:nvSpPr>
        <p:spPr>
          <a:xfrm>
            <a:off x="5746736" y="4945757"/>
            <a:ext cx="1919545" cy="35416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BA7CCE09-E068-4898-8C1E-8444A958BF7E}"/>
              </a:ext>
            </a:extLst>
          </p:cNvPr>
          <p:cNvSpPr txBox="1"/>
          <p:nvPr/>
        </p:nvSpPr>
        <p:spPr>
          <a:xfrm>
            <a:off x="5884363" y="5445264"/>
            <a:ext cx="1716737" cy="31812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97C3F6E3-D77A-4CDB-A336-9BBF5B76471A}"/>
              </a:ext>
            </a:extLst>
          </p:cNvPr>
          <p:cNvSpPr txBox="1"/>
          <p:nvPr/>
        </p:nvSpPr>
        <p:spPr>
          <a:xfrm>
            <a:off x="5681555" y="5924411"/>
            <a:ext cx="1919545" cy="35416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8" name="Picture 7" descr="A picture containing text&#10;&#10;Description automatically generated">
            <a:extLst>
              <a:ext uri="{FF2B5EF4-FFF2-40B4-BE49-F238E27FC236}">
                <a16:creationId xmlns:a16="http://schemas.microsoft.com/office/drawing/2014/main" id="{F3819227-7710-4404-8B50-7C0862381547}"/>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5550" y="3109282"/>
            <a:ext cx="3767274" cy="2599811"/>
          </a:xfrm>
          <a:prstGeom prst="rect">
            <a:avLst/>
          </a:prstGeom>
        </p:spPr>
      </p:pic>
      <p:sp>
        <p:nvSpPr>
          <p:cNvPr id="43" name="Action Button: Custom 16">
            <a:hlinkClick r:id="" action="ppaction://noaction" highlightClick="1">
              <a:snd r:embed="rId15" name="8.3.2.1 Slide 48 5b.wav"/>
            </a:hlinkClick>
            <a:extLst>
              <a:ext uri="{FF2B5EF4-FFF2-40B4-BE49-F238E27FC236}">
                <a16:creationId xmlns:a16="http://schemas.microsoft.com/office/drawing/2014/main" id="{76E7DFFB-773C-43C4-8235-2542E7DE1F47}"/>
              </a:ext>
            </a:extLst>
          </p:cNvPr>
          <p:cNvSpPr/>
          <p:nvPr/>
        </p:nvSpPr>
        <p:spPr>
          <a:xfrm>
            <a:off x="4478889" y="265507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4" name="Action Button: Custom 16">
            <a:hlinkClick r:id="" action="ppaction://noaction" highlightClick="1">
              <a:snd r:embed="rId16" name="8.3.2.1 Slide 48 6b.wav"/>
            </a:hlinkClick>
            <a:extLst>
              <a:ext uri="{FF2B5EF4-FFF2-40B4-BE49-F238E27FC236}">
                <a16:creationId xmlns:a16="http://schemas.microsoft.com/office/drawing/2014/main" id="{83E459B6-4F44-47DC-9FBB-36EBAE0A8983}"/>
              </a:ext>
            </a:extLst>
          </p:cNvPr>
          <p:cNvSpPr/>
          <p:nvPr/>
        </p:nvSpPr>
        <p:spPr>
          <a:xfrm>
            <a:off x="4478889" y="362018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Action Button: Custom 16">
            <a:hlinkClick r:id="" action="ppaction://noaction" highlightClick="1">
              <a:snd r:embed="rId17" name="8.3.2.1 Slide 48 7b.wav"/>
            </a:hlinkClick>
            <a:extLst>
              <a:ext uri="{FF2B5EF4-FFF2-40B4-BE49-F238E27FC236}">
                <a16:creationId xmlns:a16="http://schemas.microsoft.com/office/drawing/2014/main" id="{C0219E8C-8A87-4A56-9440-2B1F1BAD9844}"/>
              </a:ext>
            </a:extLst>
          </p:cNvPr>
          <p:cNvSpPr/>
          <p:nvPr/>
        </p:nvSpPr>
        <p:spPr>
          <a:xfrm>
            <a:off x="4478889" y="461248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Action Button: Custom 16">
            <a:hlinkClick r:id="" action="ppaction://noaction" highlightClick="1">
              <a:snd r:embed="rId18" name="8.3.2.1 Slide 48 8b.wav"/>
            </a:hlinkClick>
            <a:extLst>
              <a:ext uri="{FF2B5EF4-FFF2-40B4-BE49-F238E27FC236}">
                <a16:creationId xmlns:a16="http://schemas.microsoft.com/office/drawing/2014/main" id="{44C95C6D-E2E2-4782-BEBE-C93F3B5FB502}"/>
              </a:ext>
            </a:extLst>
          </p:cNvPr>
          <p:cNvSpPr/>
          <p:nvPr/>
        </p:nvSpPr>
        <p:spPr>
          <a:xfrm>
            <a:off x="4501923" y="560478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313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17C6B6-1065-403E-A557-6747200C8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779"/>
            <a:ext cx="12192000" cy="6096000"/>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2" y="120766"/>
            <a:ext cx="2878825" cy="869950"/>
          </a:xfrm>
          <a:prstGeom prst="rect">
            <a:avLst/>
          </a:prstGeom>
        </p:spPr>
      </p:pic>
      <p:sp>
        <p:nvSpPr>
          <p:cNvPr id="4" name="Title 3"/>
          <p:cNvSpPr>
            <a:spLocks noGrp="1"/>
          </p:cNvSpPr>
          <p:nvPr>
            <p:ph type="title"/>
          </p:nvPr>
        </p:nvSpPr>
        <p:spPr>
          <a:xfrm>
            <a:off x="-39053" y="171506"/>
            <a:ext cx="2719624"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6842" y="247046"/>
            <a:ext cx="96205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901656" y="62179"/>
            <a:ext cx="7606125" cy="830997"/>
          </a:xfrm>
          <a:prstGeom prst="rect">
            <a:avLst/>
          </a:prstGeom>
          <a:noFill/>
        </p:spPr>
        <p:txBody>
          <a:bodyPr wrap="square" rtlCol="0">
            <a:spAutoFit/>
          </a:bodyPr>
          <a:lstStyle/>
          <a:p>
            <a:r>
              <a:rPr lang="en-US" sz="2400" dirty="0" err="1">
                <a:solidFill>
                  <a:schemeClr val="accent5">
                    <a:lumMod val="50000"/>
                  </a:schemeClr>
                </a:solidFill>
              </a:rPr>
              <a:t>Opa</a:t>
            </a:r>
            <a:r>
              <a:rPr lang="en-US" sz="2400" dirty="0">
                <a:solidFill>
                  <a:schemeClr val="accent5">
                    <a:lumMod val="50000"/>
                  </a:schemeClr>
                </a:solidFill>
              </a:rPr>
              <a:t> und Oma </a:t>
            </a:r>
            <a:r>
              <a:rPr lang="en-US" sz="2400" dirty="0" err="1">
                <a:solidFill>
                  <a:schemeClr val="accent5">
                    <a:lumMod val="50000"/>
                  </a:schemeClr>
                </a:solidFill>
              </a:rPr>
              <a:t>suchen</a:t>
            </a:r>
            <a:r>
              <a:rPr lang="en-US" sz="2400" dirty="0">
                <a:solidFill>
                  <a:schemeClr val="accent5">
                    <a:lumMod val="50000"/>
                  </a:schemeClr>
                </a:solidFill>
              </a:rPr>
              <a:t> </a:t>
            </a:r>
            <a:r>
              <a:rPr lang="en-US" sz="2400" dirty="0" err="1">
                <a:solidFill>
                  <a:schemeClr val="accent5">
                    <a:lumMod val="50000"/>
                  </a:schemeClr>
                </a:solidFill>
              </a:rPr>
              <a:t>ihren</a:t>
            </a:r>
            <a:r>
              <a:rPr lang="en-US" sz="2400" dirty="0">
                <a:solidFill>
                  <a:schemeClr val="accent5">
                    <a:lumMod val="50000"/>
                  </a:schemeClr>
                </a:solidFill>
              </a:rPr>
              <a:t> </a:t>
            </a:r>
            <a:r>
              <a:rPr lang="en-US" sz="2400" dirty="0" err="1">
                <a:solidFill>
                  <a:schemeClr val="accent5">
                    <a:lumMod val="50000"/>
                  </a:schemeClr>
                </a:solidFill>
              </a:rPr>
              <a:t>Strandkorb</a:t>
            </a:r>
            <a:r>
              <a:rPr lang="en-US" sz="2400" dirty="0">
                <a:solidFill>
                  <a:schemeClr val="accent5">
                    <a:lumMod val="50000"/>
                  </a:schemeClr>
                </a:solidFill>
              </a:rPr>
              <a:t>* </a:t>
            </a:r>
            <a:r>
              <a:rPr lang="en-US" sz="2400" dirty="0" err="1">
                <a:solidFill>
                  <a:schemeClr val="accent5">
                    <a:lumMod val="50000"/>
                  </a:schemeClr>
                </a:solidFill>
              </a:rPr>
              <a:t>aber</a:t>
            </a:r>
            <a:r>
              <a:rPr lang="en-US" sz="2400" dirty="0">
                <a:solidFill>
                  <a:schemeClr val="accent5">
                    <a:lumMod val="50000"/>
                  </a:schemeClr>
                </a:solidFill>
              </a:rPr>
              <a:t> </a:t>
            </a:r>
            <a:br>
              <a:rPr lang="en-US" sz="2400" dirty="0">
                <a:solidFill>
                  <a:schemeClr val="accent5">
                    <a:lumMod val="50000"/>
                  </a:schemeClr>
                </a:solidFill>
              </a:rPr>
            </a:b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sehen</a:t>
            </a:r>
            <a:r>
              <a:rPr lang="en-US" sz="2400" dirty="0">
                <a:solidFill>
                  <a:schemeClr val="accent5">
                    <a:lumMod val="50000"/>
                  </a:schemeClr>
                </a:solidFill>
              </a:rPr>
              <a:t> die </a:t>
            </a:r>
            <a:r>
              <a:rPr lang="en-US" sz="2400" dirty="0" err="1">
                <a:solidFill>
                  <a:schemeClr val="accent5">
                    <a:lumMod val="50000"/>
                  </a:schemeClr>
                </a:solidFill>
              </a:rPr>
              <a:t>Nummern</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richtig</a:t>
            </a:r>
            <a:r>
              <a:rPr lang="en-US" sz="2400" dirty="0">
                <a:solidFill>
                  <a:schemeClr val="accent5">
                    <a:lumMod val="50000"/>
                  </a:schemeClr>
                </a:solidFill>
              </a:rPr>
              <a:t>. </a:t>
            </a:r>
          </a:p>
        </p:txBody>
      </p:sp>
      <p:pic>
        <p:nvPicPr>
          <p:cNvPr id="6" name="Picture 5" descr="A picture containing text, seat, furniture, chair&#10;&#10;Description automatically generated">
            <a:extLst>
              <a:ext uri="{FF2B5EF4-FFF2-40B4-BE49-F238E27FC236}">
                <a16:creationId xmlns:a16="http://schemas.microsoft.com/office/drawing/2014/main" id="{33898E64-46FE-45A4-9C58-388EE3F506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878" y="3085833"/>
            <a:ext cx="1855678" cy="2039558"/>
          </a:xfrm>
          <a:prstGeom prst="rect">
            <a:avLst/>
          </a:prstGeom>
        </p:spPr>
      </p:pic>
      <p:pic>
        <p:nvPicPr>
          <p:cNvPr id="12" name="Picture 11" descr="A picture containing text, seat, furniture, chair&#10;&#10;Description automatically generated">
            <a:extLst>
              <a:ext uri="{FF2B5EF4-FFF2-40B4-BE49-F238E27FC236}">
                <a16:creationId xmlns:a16="http://schemas.microsoft.com/office/drawing/2014/main" id="{E86D40C0-1CB9-42E8-B905-25986F7978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9929" y="2746709"/>
            <a:ext cx="1872545" cy="2176511"/>
          </a:xfrm>
          <a:prstGeom prst="rect">
            <a:avLst/>
          </a:prstGeom>
        </p:spPr>
      </p:pic>
      <p:pic>
        <p:nvPicPr>
          <p:cNvPr id="15" name="Picture 14" descr="A picture containing text, seat, furniture, chair&#10;&#10;Description automatically generated">
            <a:extLst>
              <a:ext uri="{FF2B5EF4-FFF2-40B4-BE49-F238E27FC236}">
                <a16:creationId xmlns:a16="http://schemas.microsoft.com/office/drawing/2014/main" id="{9156A53A-1C6F-40C9-9219-7703CB4500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1402" y="2691762"/>
            <a:ext cx="1872545" cy="2176512"/>
          </a:xfrm>
          <a:prstGeom prst="rect">
            <a:avLst/>
          </a:prstGeom>
        </p:spPr>
      </p:pic>
      <p:pic>
        <p:nvPicPr>
          <p:cNvPr id="16" name="Picture 15" descr="A picture containing text, seat, furniture, chair&#10;&#10;Description automatically generated">
            <a:extLst>
              <a:ext uri="{FF2B5EF4-FFF2-40B4-BE49-F238E27FC236}">
                <a16:creationId xmlns:a16="http://schemas.microsoft.com/office/drawing/2014/main" id="{3FD7FBFB-C5BD-4E78-B20C-267988C39A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77894" y="2691761"/>
            <a:ext cx="1872545" cy="2176512"/>
          </a:xfrm>
          <a:prstGeom prst="rect">
            <a:avLst/>
          </a:prstGeom>
        </p:spPr>
      </p:pic>
      <p:pic>
        <p:nvPicPr>
          <p:cNvPr id="18" name="Picture 17" descr="A picture containing text, seat, furniture, chair&#10;&#10;Description automatically generated">
            <a:extLst>
              <a:ext uri="{FF2B5EF4-FFF2-40B4-BE49-F238E27FC236}">
                <a16:creationId xmlns:a16="http://schemas.microsoft.com/office/drawing/2014/main" id="{FB7161E0-A1B9-4B44-A89D-0D80CABDD0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4902" y="4051497"/>
            <a:ext cx="1872545" cy="2176512"/>
          </a:xfrm>
          <a:prstGeom prst="rect">
            <a:avLst/>
          </a:prstGeom>
        </p:spPr>
      </p:pic>
      <p:pic>
        <p:nvPicPr>
          <p:cNvPr id="19" name="Picture 18" descr="A picture containing text, seat, furniture, chair&#10;&#10;Description automatically generated">
            <a:extLst>
              <a:ext uri="{FF2B5EF4-FFF2-40B4-BE49-F238E27FC236}">
                <a16:creationId xmlns:a16="http://schemas.microsoft.com/office/drawing/2014/main" id="{B9496EBE-8DEA-41D2-B6AF-3013903F8B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872" y="4051497"/>
            <a:ext cx="1872545" cy="2176512"/>
          </a:xfrm>
          <a:prstGeom prst="rect">
            <a:avLst/>
          </a:prstGeom>
        </p:spPr>
      </p:pic>
      <p:pic>
        <p:nvPicPr>
          <p:cNvPr id="20" name="Picture 19" descr="A picture containing text, seat, furniture, chair&#10;&#10;Description automatically generated">
            <a:extLst>
              <a:ext uri="{FF2B5EF4-FFF2-40B4-BE49-F238E27FC236}">
                <a16:creationId xmlns:a16="http://schemas.microsoft.com/office/drawing/2014/main" id="{DC0D149F-92BE-4F92-8EC7-39CE21EB29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4197" y="3992099"/>
            <a:ext cx="1872545" cy="2235910"/>
          </a:xfrm>
          <a:prstGeom prst="rect">
            <a:avLst/>
          </a:prstGeom>
        </p:spPr>
      </p:pic>
      <p:pic>
        <p:nvPicPr>
          <p:cNvPr id="21" name="Picture 20" descr="A picture containing text, seat, furniture, chair&#10;&#10;Description automatically generated">
            <a:extLst>
              <a:ext uri="{FF2B5EF4-FFF2-40B4-BE49-F238E27FC236}">
                <a16:creationId xmlns:a16="http://schemas.microsoft.com/office/drawing/2014/main" id="{FA342136-D829-4067-8330-17BA377670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41895" y="4161441"/>
            <a:ext cx="1872545" cy="2066567"/>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3AC48574-4AE7-466F-982F-F6AF221118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34746" y="4120944"/>
            <a:ext cx="1162096" cy="2176512"/>
          </a:xfrm>
          <a:prstGeom prst="rect">
            <a:avLst/>
          </a:prstGeom>
        </p:spPr>
      </p:pic>
      <p:pic>
        <p:nvPicPr>
          <p:cNvPr id="23" name="Picture 22" descr="A picture containing vector graphics&#10;&#10;Description automatically generated">
            <a:extLst>
              <a:ext uri="{FF2B5EF4-FFF2-40B4-BE49-F238E27FC236}">
                <a16:creationId xmlns:a16="http://schemas.microsoft.com/office/drawing/2014/main" id="{97AD347C-C66B-4A23-85B3-3C0B2DC5164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76248" y="4271388"/>
            <a:ext cx="1262568" cy="2176512"/>
          </a:xfrm>
          <a:prstGeom prst="rect">
            <a:avLst/>
          </a:prstGeom>
        </p:spPr>
      </p:pic>
      <p:sp>
        <p:nvSpPr>
          <p:cNvPr id="25" name="Rectangle: Rounded Corners 24">
            <a:extLst>
              <a:ext uri="{FF2B5EF4-FFF2-40B4-BE49-F238E27FC236}">
                <a16:creationId xmlns:a16="http://schemas.microsoft.com/office/drawing/2014/main" id="{63B7D14C-C5A2-44A3-B615-C8CE721754B0}"/>
              </a:ext>
            </a:extLst>
          </p:cNvPr>
          <p:cNvSpPr/>
          <p:nvPr/>
        </p:nvSpPr>
        <p:spPr>
          <a:xfrm rot="21207320">
            <a:off x="6636370" y="4047950"/>
            <a:ext cx="689310" cy="249505"/>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BC675B08-6AE8-4F9E-BB2F-F8D1C7E3FCEB}"/>
              </a:ext>
            </a:extLst>
          </p:cNvPr>
          <p:cNvSpPr/>
          <p:nvPr/>
        </p:nvSpPr>
        <p:spPr>
          <a:xfrm rot="21207320">
            <a:off x="8555694" y="4249940"/>
            <a:ext cx="689310" cy="249505"/>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Rounded Corners 26">
            <a:extLst>
              <a:ext uri="{FF2B5EF4-FFF2-40B4-BE49-F238E27FC236}">
                <a16:creationId xmlns:a16="http://schemas.microsoft.com/office/drawing/2014/main" id="{5176436B-4BE3-46A2-A679-0C2B2D0996BE}"/>
              </a:ext>
            </a:extLst>
          </p:cNvPr>
          <p:cNvSpPr/>
          <p:nvPr/>
        </p:nvSpPr>
        <p:spPr>
          <a:xfrm rot="21353764">
            <a:off x="7747268" y="2774215"/>
            <a:ext cx="689310" cy="249505"/>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23312076-9E1A-47B5-AD04-011731F67F69}"/>
              </a:ext>
            </a:extLst>
          </p:cNvPr>
          <p:cNvSpPr/>
          <p:nvPr/>
        </p:nvSpPr>
        <p:spPr>
          <a:xfrm rot="21353764">
            <a:off x="5814420" y="2772381"/>
            <a:ext cx="689310" cy="249505"/>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B00A548C-C1B6-4491-AE1B-21F90615B106}"/>
              </a:ext>
            </a:extLst>
          </p:cNvPr>
          <p:cNvSpPr/>
          <p:nvPr/>
        </p:nvSpPr>
        <p:spPr>
          <a:xfrm rot="21353764">
            <a:off x="4195655" y="4156974"/>
            <a:ext cx="689310" cy="249505"/>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27B6FF39-99A7-444A-B489-9A288901C091}"/>
              </a:ext>
            </a:extLst>
          </p:cNvPr>
          <p:cNvSpPr/>
          <p:nvPr/>
        </p:nvSpPr>
        <p:spPr>
          <a:xfrm rot="21353764">
            <a:off x="3335365" y="2906850"/>
            <a:ext cx="689310" cy="249505"/>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87305272-DF62-4F50-A257-047E4699A468}"/>
              </a:ext>
            </a:extLst>
          </p:cNvPr>
          <p:cNvSpPr/>
          <p:nvPr/>
        </p:nvSpPr>
        <p:spPr>
          <a:xfrm rot="21353764">
            <a:off x="1180664" y="3210741"/>
            <a:ext cx="689310" cy="249505"/>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A6A071A6-24E1-47E8-A65A-44A950DE4C1F}"/>
              </a:ext>
            </a:extLst>
          </p:cNvPr>
          <p:cNvSpPr/>
          <p:nvPr/>
        </p:nvSpPr>
        <p:spPr>
          <a:xfrm rot="21353764">
            <a:off x="2097536" y="4295734"/>
            <a:ext cx="689310" cy="249505"/>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52E1709A-D778-4177-A0A5-2DD3107C61FD}"/>
              </a:ext>
            </a:extLst>
          </p:cNvPr>
          <p:cNvSpPr txBox="1"/>
          <p:nvPr/>
        </p:nvSpPr>
        <p:spPr>
          <a:xfrm rot="21109530">
            <a:off x="6648326" y="3965464"/>
            <a:ext cx="663577" cy="400110"/>
          </a:xfrm>
          <a:prstGeom prst="rect">
            <a:avLst/>
          </a:prstGeom>
          <a:noFill/>
        </p:spPr>
        <p:txBody>
          <a:bodyPr wrap="square" rtlCol="0">
            <a:spAutoFit/>
          </a:bodyPr>
          <a:lstStyle/>
          <a:p>
            <a:pPr algn="ctr"/>
            <a:r>
              <a:rPr lang="en-GB" sz="2000" b="1" dirty="0">
                <a:solidFill>
                  <a:schemeClr val="accent5">
                    <a:lumMod val="50000"/>
                  </a:schemeClr>
                </a:solidFill>
              </a:rPr>
              <a:t>122</a:t>
            </a:r>
          </a:p>
        </p:txBody>
      </p:sp>
      <p:sp>
        <p:nvSpPr>
          <p:cNvPr id="24" name="TextBox 23">
            <a:extLst>
              <a:ext uri="{FF2B5EF4-FFF2-40B4-BE49-F238E27FC236}">
                <a16:creationId xmlns:a16="http://schemas.microsoft.com/office/drawing/2014/main" id="{8B1E1F2F-6162-48E4-AA74-32BA31B93C62}"/>
              </a:ext>
            </a:extLst>
          </p:cNvPr>
          <p:cNvSpPr txBox="1"/>
          <p:nvPr/>
        </p:nvSpPr>
        <p:spPr>
          <a:xfrm rot="21109530">
            <a:off x="6652703" y="4039828"/>
            <a:ext cx="663577" cy="338554"/>
          </a:xfrm>
          <a:prstGeom prst="rect">
            <a:avLst/>
          </a:prstGeom>
          <a:solidFill>
            <a:schemeClr val="bg1"/>
          </a:solidFill>
        </p:spPr>
        <p:txBody>
          <a:bodyPr wrap="square" rtlCol="0">
            <a:spAutoFit/>
          </a:bodyPr>
          <a:lstStyle/>
          <a:p>
            <a:pPr algn="ctr"/>
            <a:r>
              <a:rPr lang="en-GB" sz="1600" b="1" dirty="0">
                <a:solidFill>
                  <a:schemeClr val="accent5">
                    <a:lumMod val="50000"/>
                  </a:schemeClr>
                </a:solidFill>
              </a:rPr>
              <a:t>_2_</a:t>
            </a:r>
          </a:p>
        </p:txBody>
      </p:sp>
      <p:sp>
        <p:nvSpPr>
          <p:cNvPr id="34" name="Speech Bubble: Rectangle with Corners Rounded 33">
            <a:extLst>
              <a:ext uri="{FF2B5EF4-FFF2-40B4-BE49-F238E27FC236}">
                <a16:creationId xmlns:a16="http://schemas.microsoft.com/office/drawing/2014/main" id="{09A6FA7B-AD36-455F-A8C0-1946954021CD}"/>
              </a:ext>
            </a:extLst>
          </p:cNvPr>
          <p:cNvSpPr/>
          <p:nvPr/>
        </p:nvSpPr>
        <p:spPr>
          <a:xfrm>
            <a:off x="8692363" y="1114134"/>
            <a:ext cx="3370402" cy="2066567"/>
          </a:xfrm>
          <a:prstGeom prst="wedgeRoundRectCallout">
            <a:avLst>
              <a:gd name="adj1" fmla="val 48008"/>
              <a:gd name="adj2" fmla="val 28135"/>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115076"/>
                </a:solidFill>
                <a:latin typeface="Century Gothic" panose="020B0502020202020204" pitchFamily="34" charset="0"/>
              </a:rPr>
              <a:t>Strandkörbe sind typisch auf Sylt.  Der Strandkorb schützt vor dem starken Wind am Strand.</a:t>
            </a:r>
            <a:endParaRPr lang="en-GB" sz="2400" dirty="0">
              <a:solidFill>
                <a:srgbClr val="115076"/>
              </a:solidFill>
              <a:latin typeface="Century Gothic" panose="020B0502020202020204" pitchFamily="34" charset="0"/>
            </a:endParaRPr>
          </a:p>
        </p:txBody>
      </p:sp>
      <p:sp>
        <p:nvSpPr>
          <p:cNvPr id="35" name="TextBox 34">
            <a:extLst>
              <a:ext uri="{FF2B5EF4-FFF2-40B4-BE49-F238E27FC236}">
                <a16:creationId xmlns:a16="http://schemas.microsoft.com/office/drawing/2014/main" id="{316344CE-0ABB-4DB8-94F2-91B714D0D62B}"/>
              </a:ext>
            </a:extLst>
          </p:cNvPr>
          <p:cNvSpPr txBox="1"/>
          <p:nvPr/>
        </p:nvSpPr>
        <p:spPr>
          <a:xfrm rot="21109530">
            <a:off x="7717171" y="2698911"/>
            <a:ext cx="663577" cy="400110"/>
          </a:xfrm>
          <a:prstGeom prst="rect">
            <a:avLst/>
          </a:prstGeom>
          <a:noFill/>
        </p:spPr>
        <p:txBody>
          <a:bodyPr wrap="square" rtlCol="0">
            <a:spAutoFit/>
          </a:bodyPr>
          <a:lstStyle/>
          <a:p>
            <a:pPr algn="ctr"/>
            <a:r>
              <a:rPr lang="en-GB" sz="2000" b="1" dirty="0">
                <a:solidFill>
                  <a:schemeClr val="accent5">
                    <a:lumMod val="50000"/>
                  </a:schemeClr>
                </a:solidFill>
              </a:rPr>
              <a:t>209</a:t>
            </a:r>
          </a:p>
        </p:txBody>
      </p:sp>
      <p:sp>
        <p:nvSpPr>
          <p:cNvPr id="37" name="TextBox 36">
            <a:extLst>
              <a:ext uri="{FF2B5EF4-FFF2-40B4-BE49-F238E27FC236}">
                <a16:creationId xmlns:a16="http://schemas.microsoft.com/office/drawing/2014/main" id="{7E47EA6D-4294-4E87-8008-F57EFF37C44E}"/>
              </a:ext>
            </a:extLst>
          </p:cNvPr>
          <p:cNvSpPr txBox="1"/>
          <p:nvPr/>
        </p:nvSpPr>
        <p:spPr>
          <a:xfrm rot="21109530">
            <a:off x="8568795" y="4159980"/>
            <a:ext cx="663577" cy="400110"/>
          </a:xfrm>
          <a:prstGeom prst="rect">
            <a:avLst/>
          </a:prstGeom>
          <a:noFill/>
        </p:spPr>
        <p:txBody>
          <a:bodyPr wrap="square" rtlCol="0">
            <a:spAutoFit/>
          </a:bodyPr>
          <a:lstStyle/>
          <a:p>
            <a:pPr algn="ctr"/>
            <a:r>
              <a:rPr lang="en-US" sz="2000" b="1" dirty="0">
                <a:solidFill>
                  <a:schemeClr val="accent5">
                    <a:lumMod val="50000"/>
                  </a:schemeClr>
                </a:solidFill>
              </a:rPr>
              <a:t>445</a:t>
            </a:r>
            <a:endParaRPr lang="en-GB" sz="2000" b="1" dirty="0">
              <a:solidFill>
                <a:schemeClr val="accent5">
                  <a:lumMod val="50000"/>
                </a:schemeClr>
              </a:solidFill>
            </a:endParaRPr>
          </a:p>
        </p:txBody>
      </p:sp>
      <p:sp>
        <p:nvSpPr>
          <p:cNvPr id="38" name="TextBox 37">
            <a:extLst>
              <a:ext uri="{FF2B5EF4-FFF2-40B4-BE49-F238E27FC236}">
                <a16:creationId xmlns:a16="http://schemas.microsoft.com/office/drawing/2014/main" id="{2088172B-9675-46EF-BDFC-B03D3E16F931}"/>
              </a:ext>
            </a:extLst>
          </p:cNvPr>
          <p:cNvSpPr txBox="1"/>
          <p:nvPr/>
        </p:nvSpPr>
        <p:spPr>
          <a:xfrm rot="21109530">
            <a:off x="4183573" y="4077405"/>
            <a:ext cx="663577" cy="400110"/>
          </a:xfrm>
          <a:prstGeom prst="rect">
            <a:avLst/>
          </a:prstGeom>
          <a:noFill/>
        </p:spPr>
        <p:txBody>
          <a:bodyPr wrap="square" rtlCol="0">
            <a:spAutoFit/>
          </a:bodyPr>
          <a:lstStyle/>
          <a:p>
            <a:pPr algn="ctr"/>
            <a:r>
              <a:rPr lang="en-US" sz="2000" b="1" dirty="0">
                <a:solidFill>
                  <a:schemeClr val="accent5">
                    <a:lumMod val="50000"/>
                  </a:schemeClr>
                </a:solidFill>
              </a:rPr>
              <a:t>158</a:t>
            </a:r>
            <a:endParaRPr lang="en-GB" sz="2000" b="1" dirty="0">
              <a:solidFill>
                <a:schemeClr val="accent5">
                  <a:lumMod val="50000"/>
                </a:schemeClr>
              </a:solidFill>
            </a:endParaRPr>
          </a:p>
        </p:txBody>
      </p:sp>
      <p:sp>
        <p:nvSpPr>
          <p:cNvPr id="39" name="TextBox 38">
            <a:extLst>
              <a:ext uri="{FF2B5EF4-FFF2-40B4-BE49-F238E27FC236}">
                <a16:creationId xmlns:a16="http://schemas.microsoft.com/office/drawing/2014/main" id="{622E2A00-4FFF-4748-A6A1-3A5448FEB749}"/>
              </a:ext>
            </a:extLst>
          </p:cNvPr>
          <p:cNvSpPr txBox="1"/>
          <p:nvPr/>
        </p:nvSpPr>
        <p:spPr>
          <a:xfrm rot="21109530">
            <a:off x="5863327" y="2698467"/>
            <a:ext cx="658687" cy="400110"/>
          </a:xfrm>
          <a:prstGeom prst="rect">
            <a:avLst/>
          </a:prstGeom>
          <a:noFill/>
        </p:spPr>
        <p:txBody>
          <a:bodyPr wrap="square" rtlCol="0">
            <a:spAutoFit/>
          </a:bodyPr>
          <a:lstStyle/>
          <a:p>
            <a:pPr algn="ctr"/>
            <a:r>
              <a:rPr lang="en-US" sz="2000" b="1" dirty="0">
                <a:solidFill>
                  <a:schemeClr val="accent5">
                    <a:lumMod val="50000"/>
                  </a:schemeClr>
                </a:solidFill>
              </a:rPr>
              <a:t>137</a:t>
            </a:r>
            <a:endParaRPr lang="en-GB" sz="2000" b="1" dirty="0">
              <a:solidFill>
                <a:schemeClr val="accent5">
                  <a:lumMod val="50000"/>
                </a:schemeClr>
              </a:solidFill>
            </a:endParaRPr>
          </a:p>
        </p:txBody>
      </p:sp>
      <p:sp>
        <p:nvSpPr>
          <p:cNvPr id="40" name="TextBox 39">
            <a:extLst>
              <a:ext uri="{FF2B5EF4-FFF2-40B4-BE49-F238E27FC236}">
                <a16:creationId xmlns:a16="http://schemas.microsoft.com/office/drawing/2014/main" id="{43BD67CC-92F0-4D68-8FC1-21666CD0BBAB}"/>
              </a:ext>
            </a:extLst>
          </p:cNvPr>
          <p:cNvSpPr txBox="1"/>
          <p:nvPr/>
        </p:nvSpPr>
        <p:spPr>
          <a:xfrm rot="21109530">
            <a:off x="3344067" y="2821875"/>
            <a:ext cx="663577" cy="400110"/>
          </a:xfrm>
          <a:prstGeom prst="rect">
            <a:avLst/>
          </a:prstGeom>
          <a:noFill/>
        </p:spPr>
        <p:txBody>
          <a:bodyPr wrap="square" rtlCol="0">
            <a:spAutoFit/>
          </a:bodyPr>
          <a:lstStyle/>
          <a:p>
            <a:pPr algn="ctr"/>
            <a:r>
              <a:rPr lang="en-US" sz="2000" b="1" dirty="0">
                <a:solidFill>
                  <a:schemeClr val="accent5">
                    <a:lumMod val="50000"/>
                  </a:schemeClr>
                </a:solidFill>
              </a:rPr>
              <a:t>523</a:t>
            </a:r>
            <a:endParaRPr lang="en-GB" sz="2000" b="1" dirty="0">
              <a:solidFill>
                <a:schemeClr val="accent5">
                  <a:lumMod val="50000"/>
                </a:schemeClr>
              </a:solidFill>
            </a:endParaRPr>
          </a:p>
        </p:txBody>
      </p:sp>
      <p:sp>
        <p:nvSpPr>
          <p:cNvPr id="41" name="TextBox 40">
            <a:extLst>
              <a:ext uri="{FF2B5EF4-FFF2-40B4-BE49-F238E27FC236}">
                <a16:creationId xmlns:a16="http://schemas.microsoft.com/office/drawing/2014/main" id="{4A4BEA7C-08D1-451A-B4F3-A8178252CE3F}"/>
              </a:ext>
            </a:extLst>
          </p:cNvPr>
          <p:cNvSpPr txBox="1"/>
          <p:nvPr/>
        </p:nvSpPr>
        <p:spPr>
          <a:xfrm rot="21109530">
            <a:off x="2190173" y="4217845"/>
            <a:ext cx="663577" cy="400110"/>
          </a:xfrm>
          <a:prstGeom prst="rect">
            <a:avLst/>
          </a:prstGeom>
          <a:noFill/>
        </p:spPr>
        <p:txBody>
          <a:bodyPr wrap="square" rtlCol="0">
            <a:spAutoFit/>
          </a:bodyPr>
          <a:lstStyle/>
          <a:p>
            <a:pPr algn="ctr"/>
            <a:r>
              <a:rPr lang="en-GB" sz="2000" b="1" dirty="0">
                <a:solidFill>
                  <a:schemeClr val="accent5">
                    <a:lumMod val="50000"/>
                  </a:schemeClr>
                </a:solidFill>
              </a:rPr>
              <a:t>316</a:t>
            </a:r>
          </a:p>
        </p:txBody>
      </p:sp>
      <p:sp>
        <p:nvSpPr>
          <p:cNvPr id="42" name="TextBox 41">
            <a:extLst>
              <a:ext uri="{FF2B5EF4-FFF2-40B4-BE49-F238E27FC236}">
                <a16:creationId xmlns:a16="http://schemas.microsoft.com/office/drawing/2014/main" id="{C193F3EE-0E3C-4136-991F-0CE1A8EB9645}"/>
              </a:ext>
            </a:extLst>
          </p:cNvPr>
          <p:cNvSpPr txBox="1"/>
          <p:nvPr/>
        </p:nvSpPr>
        <p:spPr>
          <a:xfrm rot="21109530">
            <a:off x="1183240" y="3137265"/>
            <a:ext cx="663577" cy="400110"/>
          </a:xfrm>
          <a:prstGeom prst="rect">
            <a:avLst/>
          </a:prstGeom>
          <a:noFill/>
        </p:spPr>
        <p:txBody>
          <a:bodyPr wrap="square" rtlCol="0">
            <a:spAutoFit/>
          </a:bodyPr>
          <a:lstStyle/>
          <a:p>
            <a:pPr algn="ctr"/>
            <a:r>
              <a:rPr lang="en-US" sz="2000" b="1" dirty="0">
                <a:solidFill>
                  <a:schemeClr val="accent5">
                    <a:lumMod val="50000"/>
                  </a:schemeClr>
                </a:solidFill>
              </a:rPr>
              <a:t>217</a:t>
            </a:r>
            <a:endParaRPr lang="en-GB" sz="2000" b="1" dirty="0">
              <a:solidFill>
                <a:schemeClr val="accent5">
                  <a:lumMod val="50000"/>
                </a:schemeClr>
              </a:solidFill>
            </a:endParaRPr>
          </a:p>
        </p:txBody>
      </p:sp>
      <p:sp>
        <p:nvSpPr>
          <p:cNvPr id="43" name="TextBox 42">
            <a:extLst>
              <a:ext uri="{FF2B5EF4-FFF2-40B4-BE49-F238E27FC236}">
                <a16:creationId xmlns:a16="http://schemas.microsoft.com/office/drawing/2014/main" id="{2D5CB5D6-A34C-4A2C-B443-9837D97B0BF3}"/>
              </a:ext>
            </a:extLst>
          </p:cNvPr>
          <p:cNvSpPr txBox="1"/>
          <p:nvPr/>
        </p:nvSpPr>
        <p:spPr>
          <a:xfrm rot="21109530">
            <a:off x="2131849" y="4279088"/>
            <a:ext cx="663577" cy="338554"/>
          </a:xfrm>
          <a:prstGeom prst="rect">
            <a:avLst/>
          </a:prstGeom>
          <a:solidFill>
            <a:schemeClr val="bg1"/>
          </a:solidFill>
        </p:spPr>
        <p:txBody>
          <a:bodyPr wrap="square" rtlCol="0">
            <a:spAutoFit/>
          </a:bodyPr>
          <a:lstStyle/>
          <a:p>
            <a:pPr algn="ctr"/>
            <a:r>
              <a:rPr lang="en-GB" sz="1600" b="1" dirty="0">
                <a:solidFill>
                  <a:schemeClr val="accent5">
                    <a:lumMod val="50000"/>
                  </a:schemeClr>
                </a:solidFill>
              </a:rPr>
              <a:t>3_ _</a:t>
            </a:r>
          </a:p>
        </p:txBody>
      </p:sp>
      <p:sp>
        <p:nvSpPr>
          <p:cNvPr id="44" name="TextBox 43">
            <a:extLst>
              <a:ext uri="{FF2B5EF4-FFF2-40B4-BE49-F238E27FC236}">
                <a16:creationId xmlns:a16="http://schemas.microsoft.com/office/drawing/2014/main" id="{03F8A905-89D4-46B9-8348-27F2F9E1099A}"/>
              </a:ext>
            </a:extLst>
          </p:cNvPr>
          <p:cNvSpPr txBox="1"/>
          <p:nvPr/>
        </p:nvSpPr>
        <p:spPr>
          <a:xfrm rot="21109530">
            <a:off x="4200419" y="4151069"/>
            <a:ext cx="663577" cy="338554"/>
          </a:xfrm>
          <a:prstGeom prst="rect">
            <a:avLst/>
          </a:prstGeom>
          <a:solidFill>
            <a:schemeClr val="bg1"/>
          </a:solidFill>
        </p:spPr>
        <p:txBody>
          <a:bodyPr wrap="square" rtlCol="0">
            <a:spAutoFit/>
          </a:bodyPr>
          <a:lstStyle/>
          <a:p>
            <a:pPr algn="ctr"/>
            <a:r>
              <a:rPr lang="en-GB" sz="1600" b="1" dirty="0">
                <a:solidFill>
                  <a:schemeClr val="accent5">
                    <a:lumMod val="50000"/>
                  </a:schemeClr>
                </a:solidFill>
              </a:rPr>
              <a:t>_ _8</a:t>
            </a:r>
          </a:p>
        </p:txBody>
      </p:sp>
      <p:sp>
        <p:nvSpPr>
          <p:cNvPr id="45" name="TextBox 44">
            <a:extLst>
              <a:ext uri="{FF2B5EF4-FFF2-40B4-BE49-F238E27FC236}">
                <a16:creationId xmlns:a16="http://schemas.microsoft.com/office/drawing/2014/main" id="{2815ECE3-E7C5-4BD2-964E-634EEC995FD5}"/>
              </a:ext>
            </a:extLst>
          </p:cNvPr>
          <p:cNvSpPr txBox="1"/>
          <p:nvPr/>
        </p:nvSpPr>
        <p:spPr>
          <a:xfrm rot="21109530">
            <a:off x="7760134" y="2760155"/>
            <a:ext cx="663577" cy="338554"/>
          </a:xfrm>
          <a:prstGeom prst="rect">
            <a:avLst/>
          </a:prstGeom>
          <a:solidFill>
            <a:schemeClr val="bg1"/>
          </a:solidFill>
        </p:spPr>
        <p:txBody>
          <a:bodyPr wrap="square" rtlCol="0">
            <a:spAutoFit/>
          </a:bodyPr>
          <a:lstStyle/>
          <a:p>
            <a:pPr algn="ctr"/>
            <a:r>
              <a:rPr lang="en-GB" sz="1600" b="1" dirty="0">
                <a:solidFill>
                  <a:schemeClr val="accent5">
                    <a:lumMod val="50000"/>
                  </a:schemeClr>
                </a:solidFill>
              </a:rPr>
              <a:t>_0_</a:t>
            </a:r>
          </a:p>
        </p:txBody>
      </p:sp>
      <p:sp>
        <p:nvSpPr>
          <p:cNvPr id="46" name="TextBox 45">
            <a:extLst>
              <a:ext uri="{FF2B5EF4-FFF2-40B4-BE49-F238E27FC236}">
                <a16:creationId xmlns:a16="http://schemas.microsoft.com/office/drawing/2014/main" id="{561B4438-623A-49D0-85AD-08A99587950A}"/>
              </a:ext>
            </a:extLst>
          </p:cNvPr>
          <p:cNvSpPr txBox="1"/>
          <p:nvPr/>
        </p:nvSpPr>
        <p:spPr>
          <a:xfrm rot="21251034">
            <a:off x="3323727" y="2827931"/>
            <a:ext cx="663577" cy="338554"/>
          </a:xfrm>
          <a:prstGeom prst="rect">
            <a:avLst/>
          </a:prstGeom>
          <a:solidFill>
            <a:schemeClr val="bg1"/>
          </a:solidFill>
        </p:spPr>
        <p:txBody>
          <a:bodyPr wrap="square" rtlCol="0">
            <a:spAutoFit/>
          </a:bodyPr>
          <a:lstStyle/>
          <a:p>
            <a:pPr algn="ctr"/>
            <a:r>
              <a:rPr lang="en-GB" sz="1600" b="1" dirty="0">
                <a:solidFill>
                  <a:schemeClr val="accent5">
                    <a:lumMod val="50000"/>
                  </a:schemeClr>
                </a:solidFill>
              </a:rPr>
              <a:t>_ _3</a:t>
            </a:r>
          </a:p>
        </p:txBody>
      </p:sp>
      <p:sp>
        <p:nvSpPr>
          <p:cNvPr id="47" name="TextBox 46">
            <a:extLst>
              <a:ext uri="{FF2B5EF4-FFF2-40B4-BE49-F238E27FC236}">
                <a16:creationId xmlns:a16="http://schemas.microsoft.com/office/drawing/2014/main" id="{AAE32BDE-4ED0-46A9-BD5F-03DB01D26451}"/>
              </a:ext>
            </a:extLst>
          </p:cNvPr>
          <p:cNvSpPr txBox="1"/>
          <p:nvPr/>
        </p:nvSpPr>
        <p:spPr>
          <a:xfrm rot="21109530">
            <a:off x="8563948" y="4205415"/>
            <a:ext cx="663577" cy="338554"/>
          </a:xfrm>
          <a:prstGeom prst="rect">
            <a:avLst/>
          </a:prstGeom>
          <a:solidFill>
            <a:schemeClr val="bg1"/>
          </a:solidFill>
        </p:spPr>
        <p:txBody>
          <a:bodyPr wrap="square" rtlCol="0">
            <a:spAutoFit/>
          </a:bodyPr>
          <a:lstStyle/>
          <a:p>
            <a:pPr algn="ctr"/>
            <a:r>
              <a:rPr lang="en-GB" sz="1600" b="1" dirty="0">
                <a:solidFill>
                  <a:schemeClr val="accent5">
                    <a:lumMod val="50000"/>
                  </a:schemeClr>
                </a:solidFill>
              </a:rPr>
              <a:t>4_ _</a:t>
            </a:r>
          </a:p>
        </p:txBody>
      </p:sp>
      <p:sp>
        <p:nvSpPr>
          <p:cNvPr id="48" name="TextBox 47">
            <a:extLst>
              <a:ext uri="{FF2B5EF4-FFF2-40B4-BE49-F238E27FC236}">
                <a16:creationId xmlns:a16="http://schemas.microsoft.com/office/drawing/2014/main" id="{1DCCC947-0350-49E4-8F9A-03230B26351B}"/>
              </a:ext>
            </a:extLst>
          </p:cNvPr>
          <p:cNvSpPr txBox="1"/>
          <p:nvPr/>
        </p:nvSpPr>
        <p:spPr>
          <a:xfrm rot="21376741">
            <a:off x="1170350" y="3178710"/>
            <a:ext cx="663577" cy="338554"/>
          </a:xfrm>
          <a:prstGeom prst="rect">
            <a:avLst/>
          </a:prstGeom>
          <a:solidFill>
            <a:schemeClr val="bg1"/>
          </a:solidFill>
        </p:spPr>
        <p:txBody>
          <a:bodyPr wrap="square" rtlCol="0">
            <a:spAutoFit/>
          </a:bodyPr>
          <a:lstStyle/>
          <a:p>
            <a:pPr algn="ctr"/>
            <a:r>
              <a:rPr lang="en-GB" sz="1600" b="1" dirty="0">
                <a:solidFill>
                  <a:schemeClr val="accent5">
                    <a:lumMod val="50000"/>
                  </a:schemeClr>
                </a:solidFill>
              </a:rPr>
              <a:t>2_ _</a:t>
            </a:r>
          </a:p>
        </p:txBody>
      </p:sp>
      <p:sp>
        <p:nvSpPr>
          <p:cNvPr id="49" name="TextBox 48">
            <a:extLst>
              <a:ext uri="{FF2B5EF4-FFF2-40B4-BE49-F238E27FC236}">
                <a16:creationId xmlns:a16="http://schemas.microsoft.com/office/drawing/2014/main" id="{A14E8782-7525-4CEC-894E-A8B3086F9E23}"/>
              </a:ext>
            </a:extLst>
          </p:cNvPr>
          <p:cNvSpPr txBox="1"/>
          <p:nvPr/>
        </p:nvSpPr>
        <p:spPr>
          <a:xfrm rot="21325501">
            <a:off x="5826860" y="2728877"/>
            <a:ext cx="663577" cy="338554"/>
          </a:xfrm>
          <a:prstGeom prst="rect">
            <a:avLst/>
          </a:prstGeom>
          <a:solidFill>
            <a:schemeClr val="bg1"/>
          </a:solidFill>
        </p:spPr>
        <p:txBody>
          <a:bodyPr wrap="square" rtlCol="0">
            <a:spAutoFit/>
          </a:bodyPr>
          <a:lstStyle/>
          <a:p>
            <a:pPr algn="ctr"/>
            <a:r>
              <a:rPr lang="en-GB" sz="1600" b="1" dirty="0">
                <a:solidFill>
                  <a:schemeClr val="accent5">
                    <a:lumMod val="50000"/>
                  </a:schemeClr>
                </a:solidFill>
              </a:rPr>
              <a:t>_ _7</a:t>
            </a:r>
          </a:p>
        </p:txBody>
      </p:sp>
      <p:sp>
        <p:nvSpPr>
          <p:cNvPr id="50" name="TextBox 49">
            <a:extLst>
              <a:ext uri="{FF2B5EF4-FFF2-40B4-BE49-F238E27FC236}">
                <a16:creationId xmlns:a16="http://schemas.microsoft.com/office/drawing/2014/main" id="{D80AA64E-33E8-408D-8108-EF89F8F7FD72}"/>
              </a:ext>
            </a:extLst>
          </p:cNvPr>
          <p:cNvSpPr txBox="1"/>
          <p:nvPr/>
        </p:nvSpPr>
        <p:spPr>
          <a:xfrm>
            <a:off x="3491978" y="1130417"/>
            <a:ext cx="9065190" cy="1200329"/>
          </a:xfrm>
          <a:prstGeom prst="rect">
            <a:avLst/>
          </a:prstGeom>
          <a:noFill/>
        </p:spPr>
        <p:txBody>
          <a:bodyPr wrap="square" rtlCol="0">
            <a:spAutoFit/>
          </a:bodyPr>
          <a:lstStyle/>
          <a:p>
            <a:r>
              <a:rPr lang="en-US" sz="2400" dirty="0" err="1">
                <a:solidFill>
                  <a:schemeClr val="bg1"/>
                </a:solidFill>
              </a:rPr>
              <a:t>Hör</a:t>
            </a:r>
            <a:r>
              <a:rPr lang="en-US" sz="2400" dirty="0">
                <a:solidFill>
                  <a:schemeClr val="bg1"/>
                </a:solidFill>
              </a:rPr>
              <a:t> </a:t>
            </a:r>
            <a:r>
              <a:rPr lang="en-US" sz="2400" dirty="0" err="1">
                <a:solidFill>
                  <a:schemeClr val="bg1"/>
                </a:solidFill>
              </a:rPr>
              <a:t>zu</a:t>
            </a:r>
            <a:r>
              <a:rPr lang="en-US" sz="2400" dirty="0">
                <a:solidFill>
                  <a:schemeClr val="bg1"/>
                </a:solidFill>
              </a:rPr>
              <a:t>. </a:t>
            </a:r>
            <a:br>
              <a:rPr lang="en-US" sz="2400" dirty="0">
                <a:solidFill>
                  <a:schemeClr val="bg1"/>
                </a:solidFill>
              </a:rPr>
            </a:br>
            <a:r>
              <a:rPr lang="en-US" sz="2400" dirty="0" err="1">
                <a:solidFill>
                  <a:schemeClr val="bg1"/>
                </a:solidFill>
              </a:rPr>
              <a:t>Schreib</a:t>
            </a:r>
            <a:r>
              <a:rPr lang="en-US" sz="2400" dirty="0">
                <a:solidFill>
                  <a:schemeClr val="bg1"/>
                </a:solidFill>
              </a:rPr>
              <a:t> 1- 8 und A,B,C… </a:t>
            </a:r>
            <a:br>
              <a:rPr lang="en-US" sz="2400" dirty="0">
                <a:solidFill>
                  <a:schemeClr val="bg1"/>
                </a:solidFill>
              </a:rPr>
            </a:br>
            <a:r>
              <a:rPr lang="en-US" sz="2400" dirty="0">
                <a:solidFill>
                  <a:schemeClr val="bg1"/>
                </a:solidFill>
              </a:rPr>
              <a:t>und die </a:t>
            </a:r>
            <a:r>
              <a:rPr lang="en-US" sz="2400" dirty="0" err="1">
                <a:solidFill>
                  <a:schemeClr val="bg1"/>
                </a:solidFill>
              </a:rPr>
              <a:t>richtige</a:t>
            </a:r>
            <a:r>
              <a:rPr lang="en-US" sz="2400" dirty="0">
                <a:solidFill>
                  <a:schemeClr val="bg1"/>
                </a:solidFill>
              </a:rPr>
              <a:t> </a:t>
            </a:r>
            <a:r>
              <a:rPr lang="en-US" sz="2400" dirty="0" err="1">
                <a:solidFill>
                  <a:schemeClr val="bg1"/>
                </a:solidFill>
              </a:rPr>
              <a:t>Nummer</a:t>
            </a:r>
            <a:r>
              <a:rPr lang="en-US" sz="2400" dirty="0">
                <a:solidFill>
                  <a:schemeClr val="bg1"/>
                </a:solidFill>
              </a:rPr>
              <a:t> auf.</a:t>
            </a:r>
          </a:p>
        </p:txBody>
      </p:sp>
      <p:cxnSp>
        <p:nvCxnSpPr>
          <p:cNvPr id="8" name="Straight Arrow Connector 7">
            <a:extLst>
              <a:ext uri="{FF2B5EF4-FFF2-40B4-BE49-F238E27FC236}">
                <a16:creationId xmlns:a16="http://schemas.microsoft.com/office/drawing/2014/main" id="{0CCC2D05-E689-4F29-BA5B-8853D65B6E3B}"/>
              </a:ext>
            </a:extLst>
          </p:cNvPr>
          <p:cNvCxnSpPr>
            <a:cxnSpLocks/>
          </p:cNvCxnSpPr>
          <p:nvPr/>
        </p:nvCxnSpPr>
        <p:spPr>
          <a:xfrm flipH="1">
            <a:off x="8521207" y="2166204"/>
            <a:ext cx="497533" cy="502534"/>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9E5D05A-556F-4E40-95DA-5A4A88D5D793}"/>
              </a:ext>
            </a:extLst>
          </p:cNvPr>
          <p:cNvSpPr txBox="1"/>
          <p:nvPr/>
        </p:nvSpPr>
        <p:spPr>
          <a:xfrm>
            <a:off x="720878" y="3431018"/>
            <a:ext cx="381791" cy="461665"/>
          </a:xfrm>
          <a:prstGeom prst="rect">
            <a:avLst/>
          </a:prstGeom>
          <a:noFill/>
        </p:spPr>
        <p:txBody>
          <a:bodyPr wrap="square" rtlCol="0">
            <a:spAutoFit/>
          </a:bodyPr>
          <a:lstStyle/>
          <a:p>
            <a:pPr algn="l"/>
            <a:r>
              <a:rPr lang="en-GB" sz="2400" b="1" dirty="0">
                <a:solidFill>
                  <a:srgbClr val="FF6600"/>
                </a:solidFill>
              </a:rPr>
              <a:t>A</a:t>
            </a:r>
          </a:p>
        </p:txBody>
      </p:sp>
      <p:sp>
        <p:nvSpPr>
          <p:cNvPr id="51" name="TextBox 50">
            <a:extLst>
              <a:ext uri="{FF2B5EF4-FFF2-40B4-BE49-F238E27FC236}">
                <a16:creationId xmlns:a16="http://schemas.microsoft.com/office/drawing/2014/main" id="{C5ADF788-0AF1-4BF9-813F-412B21F4A1F4}"/>
              </a:ext>
            </a:extLst>
          </p:cNvPr>
          <p:cNvSpPr txBox="1"/>
          <p:nvPr/>
        </p:nvSpPr>
        <p:spPr>
          <a:xfrm>
            <a:off x="2863107" y="3106544"/>
            <a:ext cx="381791" cy="461665"/>
          </a:xfrm>
          <a:prstGeom prst="rect">
            <a:avLst/>
          </a:prstGeom>
          <a:noFill/>
        </p:spPr>
        <p:txBody>
          <a:bodyPr wrap="square" rtlCol="0">
            <a:spAutoFit/>
          </a:bodyPr>
          <a:lstStyle/>
          <a:p>
            <a:pPr algn="l"/>
            <a:r>
              <a:rPr lang="en-GB" sz="2400" b="1" dirty="0">
                <a:solidFill>
                  <a:srgbClr val="FF6600"/>
                </a:solidFill>
              </a:rPr>
              <a:t>B</a:t>
            </a:r>
          </a:p>
        </p:txBody>
      </p:sp>
      <p:sp>
        <p:nvSpPr>
          <p:cNvPr id="52" name="TextBox 51">
            <a:extLst>
              <a:ext uri="{FF2B5EF4-FFF2-40B4-BE49-F238E27FC236}">
                <a16:creationId xmlns:a16="http://schemas.microsoft.com/office/drawing/2014/main" id="{2BE6D4D9-C16D-427B-856B-9A33B0EFBA4B}"/>
              </a:ext>
            </a:extLst>
          </p:cNvPr>
          <p:cNvSpPr txBox="1"/>
          <p:nvPr/>
        </p:nvSpPr>
        <p:spPr>
          <a:xfrm>
            <a:off x="5355907" y="3021931"/>
            <a:ext cx="381791" cy="461665"/>
          </a:xfrm>
          <a:prstGeom prst="rect">
            <a:avLst/>
          </a:prstGeom>
          <a:noFill/>
        </p:spPr>
        <p:txBody>
          <a:bodyPr wrap="square" rtlCol="0">
            <a:spAutoFit/>
          </a:bodyPr>
          <a:lstStyle/>
          <a:p>
            <a:pPr algn="l"/>
            <a:r>
              <a:rPr lang="en-GB" sz="2400" b="1" dirty="0">
                <a:solidFill>
                  <a:srgbClr val="FF6600"/>
                </a:solidFill>
              </a:rPr>
              <a:t>C</a:t>
            </a:r>
          </a:p>
        </p:txBody>
      </p:sp>
      <p:sp>
        <p:nvSpPr>
          <p:cNvPr id="53" name="TextBox 52">
            <a:extLst>
              <a:ext uri="{FF2B5EF4-FFF2-40B4-BE49-F238E27FC236}">
                <a16:creationId xmlns:a16="http://schemas.microsoft.com/office/drawing/2014/main" id="{A622E6EE-A47B-40A9-A336-7F80235E664C}"/>
              </a:ext>
            </a:extLst>
          </p:cNvPr>
          <p:cNvSpPr txBox="1"/>
          <p:nvPr/>
        </p:nvSpPr>
        <p:spPr>
          <a:xfrm>
            <a:off x="7283972" y="3021931"/>
            <a:ext cx="381791" cy="461665"/>
          </a:xfrm>
          <a:prstGeom prst="rect">
            <a:avLst/>
          </a:prstGeom>
          <a:noFill/>
        </p:spPr>
        <p:txBody>
          <a:bodyPr wrap="square" rtlCol="0">
            <a:spAutoFit/>
          </a:bodyPr>
          <a:lstStyle/>
          <a:p>
            <a:pPr algn="l"/>
            <a:r>
              <a:rPr lang="en-GB" sz="2400" b="1" dirty="0">
                <a:solidFill>
                  <a:srgbClr val="FF6600"/>
                </a:solidFill>
              </a:rPr>
              <a:t>D</a:t>
            </a:r>
          </a:p>
        </p:txBody>
      </p:sp>
      <p:sp>
        <p:nvSpPr>
          <p:cNvPr id="54" name="TextBox 53">
            <a:extLst>
              <a:ext uri="{FF2B5EF4-FFF2-40B4-BE49-F238E27FC236}">
                <a16:creationId xmlns:a16="http://schemas.microsoft.com/office/drawing/2014/main" id="{A4A838CA-71D9-4A26-9803-4B57CE80DA94}"/>
              </a:ext>
            </a:extLst>
          </p:cNvPr>
          <p:cNvSpPr txBox="1"/>
          <p:nvPr/>
        </p:nvSpPr>
        <p:spPr>
          <a:xfrm>
            <a:off x="1614914" y="4417900"/>
            <a:ext cx="381791" cy="461665"/>
          </a:xfrm>
          <a:prstGeom prst="rect">
            <a:avLst/>
          </a:prstGeom>
          <a:noFill/>
        </p:spPr>
        <p:txBody>
          <a:bodyPr wrap="square" rtlCol="0">
            <a:spAutoFit/>
          </a:bodyPr>
          <a:lstStyle/>
          <a:p>
            <a:pPr algn="l"/>
            <a:r>
              <a:rPr lang="en-GB" sz="2400" b="1" dirty="0">
                <a:solidFill>
                  <a:srgbClr val="FF6600"/>
                </a:solidFill>
              </a:rPr>
              <a:t>E</a:t>
            </a:r>
          </a:p>
        </p:txBody>
      </p:sp>
      <p:sp>
        <p:nvSpPr>
          <p:cNvPr id="55" name="TextBox 54">
            <a:extLst>
              <a:ext uri="{FF2B5EF4-FFF2-40B4-BE49-F238E27FC236}">
                <a16:creationId xmlns:a16="http://schemas.microsoft.com/office/drawing/2014/main" id="{4BCF1B64-61C6-47BE-BF5E-A8D5165AF6D7}"/>
              </a:ext>
            </a:extLst>
          </p:cNvPr>
          <p:cNvSpPr txBox="1"/>
          <p:nvPr/>
        </p:nvSpPr>
        <p:spPr>
          <a:xfrm>
            <a:off x="3741364" y="4410718"/>
            <a:ext cx="381791" cy="461665"/>
          </a:xfrm>
          <a:prstGeom prst="rect">
            <a:avLst/>
          </a:prstGeom>
          <a:noFill/>
        </p:spPr>
        <p:txBody>
          <a:bodyPr wrap="square" rtlCol="0">
            <a:spAutoFit/>
          </a:bodyPr>
          <a:lstStyle/>
          <a:p>
            <a:pPr algn="l"/>
            <a:r>
              <a:rPr lang="en-GB" sz="2400" b="1" dirty="0">
                <a:solidFill>
                  <a:srgbClr val="FF6600"/>
                </a:solidFill>
              </a:rPr>
              <a:t>F</a:t>
            </a:r>
          </a:p>
        </p:txBody>
      </p:sp>
      <p:sp>
        <p:nvSpPr>
          <p:cNvPr id="56" name="TextBox 55">
            <a:extLst>
              <a:ext uri="{FF2B5EF4-FFF2-40B4-BE49-F238E27FC236}">
                <a16:creationId xmlns:a16="http://schemas.microsoft.com/office/drawing/2014/main" id="{5C74AAB0-F8DD-4E46-8CC2-E1BBAC2D5F2E}"/>
              </a:ext>
            </a:extLst>
          </p:cNvPr>
          <p:cNvSpPr txBox="1"/>
          <p:nvPr/>
        </p:nvSpPr>
        <p:spPr>
          <a:xfrm>
            <a:off x="6169690" y="4417900"/>
            <a:ext cx="381791" cy="461665"/>
          </a:xfrm>
          <a:prstGeom prst="rect">
            <a:avLst/>
          </a:prstGeom>
          <a:noFill/>
        </p:spPr>
        <p:txBody>
          <a:bodyPr wrap="square" rtlCol="0">
            <a:spAutoFit/>
          </a:bodyPr>
          <a:lstStyle/>
          <a:p>
            <a:pPr algn="l"/>
            <a:r>
              <a:rPr lang="en-GB" sz="2400" b="1" dirty="0">
                <a:solidFill>
                  <a:srgbClr val="FF6600"/>
                </a:solidFill>
              </a:rPr>
              <a:t>G</a:t>
            </a:r>
          </a:p>
        </p:txBody>
      </p:sp>
      <p:sp>
        <p:nvSpPr>
          <p:cNvPr id="57" name="TextBox 56">
            <a:extLst>
              <a:ext uri="{FF2B5EF4-FFF2-40B4-BE49-F238E27FC236}">
                <a16:creationId xmlns:a16="http://schemas.microsoft.com/office/drawing/2014/main" id="{8BE4AE6D-B498-4664-A821-2E8325CB0E87}"/>
              </a:ext>
            </a:extLst>
          </p:cNvPr>
          <p:cNvSpPr txBox="1"/>
          <p:nvPr/>
        </p:nvSpPr>
        <p:spPr>
          <a:xfrm>
            <a:off x="8160507" y="4517276"/>
            <a:ext cx="381791" cy="461665"/>
          </a:xfrm>
          <a:prstGeom prst="rect">
            <a:avLst/>
          </a:prstGeom>
          <a:noFill/>
        </p:spPr>
        <p:txBody>
          <a:bodyPr wrap="square" rtlCol="0">
            <a:spAutoFit/>
          </a:bodyPr>
          <a:lstStyle/>
          <a:p>
            <a:pPr algn="l"/>
            <a:r>
              <a:rPr lang="en-GB" sz="2400" b="1" dirty="0">
                <a:solidFill>
                  <a:srgbClr val="FF6600"/>
                </a:solidFill>
              </a:rPr>
              <a:t>H</a:t>
            </a:r>
          </a:p>
        </p:txBody>
      </p:sp>
      <p:sp>
        <p:nvSpPr>
          <p:cNvPr id="58" name="TextBox 57">
            <a:extLst>
              <a:ext uri="{FF2B5EF4-FFF2-40B4-BE49-F238E27FC236}">
                <a16:creationId xmlns:a16="http://schemas.microsoft.com/office/drawing/2014/main" id="{7F3EA387-5343-48B5-BBC2-1F89DE7A5AF8}"/>
              </a:ext>
            </a:extLst>
          </p:cNvPr>
          <p:cNvSpPr txBox="1"/>
          <p:nvPr/>
        </p:nvSpPr>
        <p:spPr>
          <a:xfrm>
            <a:off x="3479298" y="2284969"/>
            <a:ext cx="3550642" cy="461665"/>
          </a:xfrm>
          <a:prstGeom prst="rect">
            <a:avLst/>
          </a:prstGeom>
          <a:noFill/>
        </p:spPr>
        <p:txBody>
          <a:bodyPr wrap="square" rtlCol="0">
            <a:spAutoFit/>
          </a:bodyPr>
          <a:lstStyle/>
          <a:p>
            <a:r>
              <a:rPr lang="en-US" sz="2400" b="1" dirty="0" err="1">
                <a:solidFill>
                  <a:schemeClr val="bg1"/>
                </a:solidFill>
              </a:rPr>
              <a:t>Beispiel</a:t>
            </a:r>
            <a:r>
              <a:rPr lang="en-US" sz="2400" b="1" dirty="0">
                <a:solidFill>
                  <a:schemeClr val="bg1"/>
                </a:solidFill>
              </a:rPr>
              <a:t>: 1 = E, 316</a:t>
            </a:r>
          </a:p>
        </p:txBody>
      </p:sp>
      <p:sp>
        <p:nvSpPr>
          <p:cNvPr id="59" name="Action Button: Custom 16">
            <a:hlinkClick r:id="" action="ppaction://noaction" highlightClick="1">
              <a:snd r:embed="rId12" name="8.3.2.1 Slide 50 1.wav"/>
            </a:hlinkClick>
            <a:extLst>
              <a:ext uri="{FF2B5EF4-FFF2-40B4-BE49-F238E27FC236}">
                <a16:creationId xmlns:a16="http://schemas.microsoft.com/office/drawing/2014/main" id="{774238DA-5FF1-43D9-97E7-3F8ADB1BF6DB}"/>
              </a:ext>
            </a:extLst>
          </p:cNvPr>
          <p:cNvSpPr/>
          <p:nvPr/>
        </p:nvSpPr>
        <p:spPr>
          <a:xfrm>
            <a:off x="11118591" y="424442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0" name="Action Button: Custom 16">
            <a:hlinkClick r:id="" action="ppaction://noaction" highlightClick="1">
              <a:snd r:embed="rId13" name="8.3.2.1 Slide 50 2.wav"/>
            </a:hlinkClick>
            <a:extLst>
              <a:ext uri="{FF2B5EF4-FFF2-40B4-BE49-F238E27FC236}">
                <a16:creationId xmlns:a16="http://schemas.microsoft.com/office/drawing/2014/main" id="{785C7748-28B2-43CD-924B-B969E8DC5717}"/>
              </a:ext>
            </a:extLst>
          </p:cNvPr>
          <p:cNvSpPr/>
          <p:nvPr/>
        </p:nvSpPr>
        <p:spPr>
          <a:xfrm>
            <a:off x="11127471" y="478208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Action Button: Custom 16">
            <a:hlinkClick r:id="" action="ppaction://noaction" highlightClick="1">
              <a:snd r:embed="rId14" name="8.3.2.1 Slide 50 3.wav"/>
            </a:hlinkClick>
            <a:extLst>
              <a:ext uri="{FF2B5EF4-FFF2-40B4-BE49-F238E27FC236}">
                <a16:creationId xmlns:a16="http://schemas.microsoft.com/office/drawing/2014/main" id="{95484BF2-3DDD-4933-8929-6AA8E103C4E5}"/>
              </a:ext>
            </a:extLst>
          </p:cNvPr>
          <p:cNvSpPr/>
          <p:nvPr/>
        </p:nvSpPr>
        <p:spPr>
          <a:xfrm>
            <a:off x="11127471" y="527998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Action Button: Custom 16">
            <a:hlinkClick r:id="" action="ppaction://noaction" highlightClick="1">
              <a:snd r:embed="rId15" name="8.3.2.1 Slide 50 4.wav"/>
            </a:hlinkClick>
            <a:extLst>
              <a:ext uri="{FF2B5EF4-FFF2-40B4-BE49-F238E27FC236}">
                <a16:creationId xmlns:a16="http://schemas.microsoft.com/office/drawing/2014/main" id="{6DF58501-37E5-4302-A700-FFFD29178DD7}"/>
              </a:ext>
            </a:extLst>
          </p:cNvPr>
          <p:cNvSpPr/>
          <p:nvPr/>
        </p:nvSpPr>
        <p:spPr>
          <a:xfrm>
            <a:off x="11127471" y="57898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Action Button: Custom 16">
            <a:hlinkClick r:id="" action="ppaction://noaction" highlightClick="1">
              <a:snd r:embed="rId16" name="8.3.2.1 Slide 50 5.wav"/>
            </a:hlinkClick>
            <a:extLst>
              <a:ext uri="{FF2B5EF4-FFF2-40B4-BE49-F238E27FC236}">
                <a16:creationId xmlns:a16="http://schemas.microsoft.com/office/drawing/2014/main" id="{5C3EC0E0-BA8F-4E85-81D2-15F2FDB244F6}"/>
              </a:ext>
            </a:extLst>
          </p:cNvPr>
          <p:cNvSpPr/>
          <p:nvPr/>
        </p:nvSpPr>
        <p:spPr>
          <a:xfrm>
            <a:off x="11611734" y="424442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4" name="Action Button: Custom 16">
            <a:hlinkClick r:id="" action="ppaction://noaction" highlightClick="1">
              <a:snd r:embed="rId17" name="8.3.2.1 Slide 50 6.wav"/>
            </a:hlinkClick>
            <a:extLst>
              <a:ext uri="{FF2B5EF4-FFF2-40B4-BE49-F238E27FC236}">
                <a16:creationId xmlns:a16="http://schemas.microsoft.com/office/drawing/2014/main" id="{4FF83DAD-14F6-4FDF-B8FE-10D7A80AE228}"/>
              </a:ext>
            </a:extLst>
          </p:cNvPr>
          <p:cNvSpPr/>
          <p:nvPr/>
        </p:nvSpPr>
        <p:spPr>
          <a:xfrm>
            <a:off x="11618789" y="478208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Action Button: Custom 16">
            <a:hlinkClick r:id="" action="ppaction://noaction" highlightClick="1">
              <a:snd r:embed="rId18" name="8.3.2.1 Slide 50 7.wav"/>
            </a:hlinkClick>
            <a:extLst>
              <a:ext uri="{FF2B5EF4-FFF2-40B4-BE49-F238E27FC236}">
                <a16:creationId xmlns:a16="http://schemas.microsoft.com/office/drawing/2014/main" id="{37CFBD29-A3D6-4349-8FF0-79AEC711E383}"/>
              </a:ext>
            </a:extLst>
          </p:cNvPr>
          <p:cNvSpPr/>
          <p:nvPr/>
        </p:nvSpPr>
        <p:spPr>
          <a:xfrm>
            <a:off x="11618789" y="527998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Action Button: Custom 16">
            <a:hlinkClick r:id="" action="ppaction://noaction" highlightClick="1">
              <a:snd r:embed="rId19" name="8.3.2.1 Slide 50 8.wav"/>
            </a:hlinkClick>
            <a:extLst>
              <a:ext uri="{FF2B5EF4-FFF2-40B4-BE49-F238E27FC236}">
                <a16:creationId xmlns:a16="http://schemas.microsoft.com/office/drawing/2014/main" id="{5F0E97B7-3EF9-46AD-8596-4EEAA92BFA9C}"/>
              </a:ext>
            </a:extLst>
          </p:cNvPr>
          <p:cNvSpPr/>
          <p:nvPr/>
        </p:nvSpPr>
        <p:spPr>
          <a:xfrm>
            <a:off x="11618789" y="57898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D250623F-0323-4069-82BF-DCD516DB016C}"/>
              </a:ext>
            </a:extLst>
          </p:cNvPr>
          <p:cNvSpPr txBox="1"/>
          <p:nvPr/>
        </p:nvSpPr>
        <p:spPr>
          <a:xfrm>
            <a:off x="1825071" y="5392812"/>
            <a:ext cx="311384" cy="646331"/>
          </a:xfrm>
          <a:prstGeom prst="rect">
            <a:avLst/>
          </a:prstGeom>
          <a:noFill/>
        </p:spPr>
        <p:txBody>
          <a:bodyPr wrap="square" rtlCol="0">
            <a:spAutoFit/>
          </a:bodyPr>
          <a:lstStyle/>
          <a:p>
            <a:r>
              <a:rPr lang="en-US" sz="3600" b="1" dirty="0">
                <a:solidFill>
                  <a:schemeClr val="bg1"/>
                </a:solidFill>
              </a:rPr>
              <a:t>1</a:t>
            </a:r>
          </a:p>
        </p:txBody>
      </p:sp>
      <p:sp>
        <p:nvSpPr>
          <p:cNvPr id="68" name="TextBox 67">
            <a:extLst>
              <a:ext uri="{FF2B5EF4-FFF2-40B4-BE49-F238E27FC236}">
                <a16:creationId xmlns:a16="http://schemas.microsoft.com/office/drawing/2014/main" id="{FC906EDE-DB47-4300-ADEE-4F56437FEAAF}"/>
              </a:ext>
            </a:extLst>
          </p:cNvPr>
          <p:cNvSpPr txBox="1"/>
          <p:nvPr/>
        </p:nvSpPr>
        <p:spPr>
          <a:xfrm>
            <a:off x="7473907" y="3945812"/>
            <a:ext cx="311384" cy="646331"/>
          </a:xfrm>
          <a:prstGeom prst="rect">
            <a:avLst/>
          </a:prstGeom>
          <a:noFill/>
        </p:spPr>
        <p:txBody>
          <a:bodyPr wrap="square" rtlCol="0">
            <a:spAutoFit/>
          </a:bodyPr>
          <a:lstStyle/>
          <a:p>
            <a:r>
              <a:rPr lang="en-US" sz="3600" b="1" dirty="0">
                <a:solidFill>
                  <a:schemeClr val="bg1"/>
                </a:solidFill>
              </a:rPr>
              <a:t>2</a:t>
            </a:r>
          </a:p>
        </p:txBody>
      </p:sp>
      <p:sp>
        <p:nvSpPr>
          <p:cNvPr id="69" name="TextBox 68">
            <a:extLst>
              <a:ext uri="{FF2B5EF4-FFF2-40B4-BE49-F238E27FC236}">
                <a16:creationId xmlns:a16="http://schemas.microsoft.com/office/drawing/2014/main" id="{9FF24F68-FD97-43A3-9B6A-7992FAC614AB}"/>
              </a:ext>
            </a:extLst>
          </p:cNvPr>
          <p:cNvSpPr txBox="1"/>
          <p:nvPr/>
        </p:nvSpPr>
        <p:spPr>
          <a:xfrm>
            <a:off x="5560113" y="3977559"/>
            <a:ext cx="311384" cy="646331"/>
          </a:xfrm>
          <a:prstGeom prst="rect">
            <a:avLst/>
          </a:prstGeom>
          <a:noFill/>
        </p:spPr>
        <p:txBody>
          <a:bodyPr wrap="square" rtlCol="0">
            <a:spAutoFit/>
          </a:bodyPr>
          <a:lstStyle/>
          <a:p>
            <a:r>
              <a:rPr lang="en-US" sz="3600" b="1" dirty="0">
                <a:solidFill>
                  <a:schemeClr val="bg1"/>
                </a:solidFill>
              </a:rPr>
              <a:t>3</a:t>
            </a:r>
          </a:p>
        </p:txBody>
      </p:sp>
      <p:sp>
        <p:nvSpPr>
          <p:cNvPr id="70" name="TextBox 69">
            <a:extLst>
              <a:ext uri="{FF2B5EF4-FFF2-40B4-BE49-F238E27FC236}">
                <a16:creationId xmlns:a16="http://schemas.microsoft.com/office/drawing/2014/main" id="{98B318C0-8993-4D09-8E6C-478CE27E56E0}"/>
              </a:ext>
            </a:extLst>
          </p:cNvPr>
          <p:cNvSpPr txBox="1"/>
          <p:nvPr/>
        </p:nvSpPr>
        <p:spPr>
          <a:xfrm>
            <a:off x="6379700" y="5382149"/>
            <a:ext cx="311384" cy="646331"/>
          </a:xfrm>
          <a:prstGeom prst="rect">
            <a:avLst/>
          </a:prstGeom>
          <a:noFill/>
        </p:spPr>
        <p:txBody>
          <a:bodyPr wrap="square" rtlCol="0">
            <a:spAutoFit/>
          </a:bodyPr>
          <a:lstStyle/>
          <a:p>
            <a:r>
              <a:rPr lang="en-US" sz="3600" b="1" dirty="0">
                <a:solidFill>
                  <a:schemeClr val="bg1"/>
                </a:solidFill>
              </a:rPr>
              <a:t>4</a:t>
            </a:r>
          </a:p>
        </p:txBody>
      </p:sp>
      <p:sp>
        <p:nvSpPr>
          <p:cNvPr id="71" name="TextBox 70">
            <a:extLst>
              <a:ext uri="{FF2B5EF4-FFF2-40B4-BE49-F238E27FC236}">
                <a16:creationId xmlns:a16="http://schemas.microsoft.com/office/drawing/2014/main" id="{00D2817C-231A-429A-9D83-2E936FE8C103}"/>
              </a:ext>
            </a:extLst>
          </p:cNvPr>
          <p:cNvSpPr txBox="1"/>
          <p:nvPr/>
        </p:nvSpPr>
        <p:spPr>
          <a:xfrm>
            <a:off x="3902929" y="5372021"/>
            <a:ext cx="311384" cy="646331"/>
          </a:xfrm>
          <a:prstGeom prst="rect">
            <a:avLst/>
          </a:prstGeom>
          <a:noFill/>
        </p:spPr>
        <p:txBody>
          <a:bodyPr wrap="square" rtlCol="0">
            <a:spAutoFit/>
          </a:bodyPr>
          <a:lstStyle/>
          <a:p>
            <a:r>
              <a:rPr lang="en-US" sz="3600" b="1" dirty="0">
                <a:solidFill>
                  <a:schemeClr val="bg1"/>
                </a:solidFill>
              </a:rPr>
              <a:t>5</a:t>
            </a:r>
          </a:p>
        </p:txBody>
      </p:sp>
      <p:sp>
        <p:nvSpPr>
          <p:cNvPr id="72" name="TextBox 71">
            <a:extLst>
              <a:ext uri="{FF2B5EF4-FFF2-40B4-BE49-F238E27FC236}">
                <a16:creationId xmlns:a16="http://schemas.microsoft.com/office/drawing/2014/main" id="{4C357AEE-935E-44B0-9C8A-3EEC7A2C2056}"/>
              </a:ext>
            </a:extLst>
          </p:cNvPr>
          <p:cNvSpPr txBox="1"/>
          <p:nvPr/>
        </p:nvSpPr>
        <p:spPr>
          <a:xfrm>
            <a:off x="8373288" y="5401369"/>
            <a:ext cx="311384" cy="646331"/>
          </a:xfrm>
          <a:prstGeom prst="rect">
            <a:avLst/>
          </a:prstGeom>
          <a:noFill/>
        </p:spPr>
        <p:txBody>
          <a:bodyPr wrap="square" rtlCol="0">
            <a:spAutoFit/>
          </a:bodyPr>
          <a:lstStyle/>
          <a:p>
            <a:r>
              <a:rPr lang="en-US" sz="3600" b="1" dirty="0">
                <a:solidFill>
                  <a:schemeClr val="bg1"/>
                </a:solidFill>
              </a:rPr>
              <a:t>6</a:t>
            </a:r>
          </a:p>
        </p:txBody>
      </p:sp>
      <p:sp>
        <p:nvSpPr>
          <p:cNvPr id="73" name="TextBox 72">
            <a:extLst>
              <a:ext uri="{FF2B5EF4-FFF2-40B4-BE49-F238E27FC236}">
                <a16:creationId xmlns:a16="http://schemas.microsoft.com/office/drawing/2014/main" id="{4DDE492C-2BDD-4804-B400-75968FE02234}"/>
              </a:ext>
            </a:extLst>
          </p:cNvPr>
          <p:cNvSpPr txBox="1"/>
          <p:nvPr/>
        </p:nvSpPr>
        <p:spPr>
          <a:xfrm>
            <a:off x="3040553" y="4021409"/>
            <a:ext cx="311384" cy="646331"/>
          </a:xfrm>
          <a:prstGeom prst="rect">
            <a:avLst/>
          </a:prstGeom>
          <a:noFill/>
        </p:spPr>
        <p:txBody>
          <a:bodyPr wrap="square" rtlCol="0">
            <a:spAutoFit/>
          </a:bodyPr>
          <a:lstStyle/>
          <a:p>
            <a:r>
              <a:rPr lang="en-US" sz="3600" b="1" dirty="0">
                <a:solidFill>
                  <a:schemeClr val="bg1"/>
                </a:solidFill>
              </a:rPr>
              <a:t>7</a:t>
            </a:r>
          </a:p>
        </p:txBody>
      </p:sp>
      <p:sp>
        <p:nvSpPr>
          <p:cNvPr id="74" name="TextBox 73">
            <a:extLst>
              <a:ext uri="{FF2B5EF4-FFF2-40B4-BE49-F238E27FC236}">
                <a16:creationId xmlns:a16="http://schemas.microsoft.com/office/drawing/2014/main" id="{7F328427-1175-465D-85AF-A29A5F7F9D2C}"/>
              </a:ext>
            </a:extLst>
          </p:cNvPr>
          <p:cNvSpPr txBox="1"/>
          <p:nvPr/>
        </p:nvSpPr>
        <p:spPr>
          <a:xfrm>
            <a:off x="911713" y="4234160"/>
            <a:ext cx="311384" cy="646331"/>
          </a:xfrm>
          <a:prstGeom prst="rect">
            <a:avLst/>
          </a:prstGeom>
          <a:noFill/>
        </p:spPr>
        <p:txBody>
          <a:bodyPr wrap="square" rtlCol="0">
            <a:spAutoFit/>
          </a:bodyPr>
          <a:lstStyle/>
          <a:p>
            <a:r>
              <a:rPr lang="en-US" sz="3600" b="1" dirty="0">
                <a:solidFill>
                  <a:schemeClr val="bg1"/>
                </a:solidFill>
              </a:rPr>
              <a:t>8</a:t>
            </a: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3" grpId="0" animBg="1"/>
      <p:bldP spid="44" grpId="0" animBg="1"/>
      <p:bldP spid="45" grpId="0" animBg="1"/>
      <p:bldP spid="46" grpId="0" animBg="1"/>
      <p:bldP spid="47" grpId="0" animBg="1"/>
      <p:bldP spid="48" grpId="0" animBg="1"/>
      <p:bldP spid="49" grpId="0" animBg="1"/>
      <p:bldP spid="50" grpId="0"/>
      <p:bldP spid="58" grpId="0"/>
      <p:bldP spid="67" grpId="0"/>
      <p:bldP spid="68" grpId="0"/>
      <p:bldP spid="69" grpId="0"/>
      <p:bldP spid="70" grpId="0"/>
      <p:bldP spid="71" grpId="0"/>
      <p:bldP spid="72" grpId="0"/>
      <p:bldP spid="73" grpId="0"/>
      <p:bldP spid="7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879810" y="247046"/>
            <a:ext cx="107751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92526" y="1358630"/>
            <a:ext cx="2935159" cy="4893647"/>
          </a:xfrm>
          <a:prstGeom prst="rect">
            <a:avLst/>
          </a:prstGeom>
          <a:noFill/>
        </p:spPr>
        <p:txBody>
          <a:bodyPr wrap="square" rtlCol="0">
            <a:spAutoFit/>
          </a:bodyPr>
          <a:lstStyle/>
          <a:p>
            <a:r>
              <a:rPr lang="en-US" sz="2400" dirty="0" err="1">
                <a:solidFill>
                  <a:schemeClr val="accent5">
                    <a:lumMod val="50000"/>
                  </a:schemeClr>
                </a:solidFill>
              </a:rPr>
              <a:t>Opa</a:t>
            </a:r>
            <a:r>
              <a:rPr lang="en-US" sz="2400" dirty="0">
                <a:solidFill>
                  <a:schemeClr val="accent5">
                    <a:lumMod val="50000"/>
                  </a:schemeClr>
                </a:solidFill>
              </a:rPr>
              <a:t> und Oma </a:t>
            </a:r>
            <a:r>
              <a:rPr lang="en-US" sz="2400" dirty="0" err="1">
                <a:solidFill>
                  <a:schemeClr val="accent5">
                    <a:lumMod val="50000"/>
                  </a:schemeClr>
                </a:solidFill>
              </a:rPr>
              <a:t>sitzen</a:t>
            </a:r>
            <a:r>
              <a:rPr lang="en-US" sz="2400" dirty="0">
                <a:solidFill>
                  <a:schemeClr val="accent5">
                    <a:lumMod val="50000"/>
                  </a:schemeClr>
                </a:solidFill>
              </a:rPr>
              <a:t> am Strand.</a:t>
            </a:r>
            <a:br>
              <a:rPr lang="en-US" sz="2400" dirty="0">
                <a:solidFill>
                  <a:schemeClr val="accent5">
                    <a:lumMod val="50000"/>
                  </a:schemeClr>
                </a:solidFill>
              </a:rPr>
            </a:br>
            <a:r>
              <a:rPr lang="en-US" sz="2400" dirty="0">
                <a:solidFill>
                  <a:schemeClr val="accent5">
                    <a:lumMod val="50000"/>
                  </a:schemeClr>
                </a:solidFill>
              </a:rPr>
              <a:t/>
            </a:r>
            <a:br>
              <a:rPr lang="en-US" sz="2400" dirty="0">
                <a:solidFill>
                  <a:schemeClr val="accent5">
                    <a:lumMod val="50000"/>
                  </a:schemeClr>
                </a:solidFill>
              </a:rPr>
            </a:br>
            <a:endParaRPr lang="en-US" sz="2400" dirty="0">
              <a:solidFill>
                <a:schemeClr val="accent5">
                  <a:lumMod val="50000"/>
                </a:schemeClr>
              </a:solidFill>
            </a:endParaRPr>
          </a:p>
          <a:p>
            <a:endParaRPr lang="en-US" sz="2400" dirty="0">
              <a:solidFill>
                <a:schemeClr val="accent5">
                  <a:lumMod val="50000"/>
                </a:schemeClr>
              </a:solidFill>
            </a:endParaRPr>
          </a:p>
          <a:p>
            <a:endParaRPr lang="en-US" sz="2400" dirty="0">
              <a:solidFill>
                <a:schemeClr val="accent5">
                  <a:lumMod val="50000"/>
                </a:schemeClr>
              </a:solidFill>
            </a:endParaRPr>
          </a:p>
          <a:p>
            <a:r>
              <a:rPr lang="en-US" sz="2400" dirty="0">
                <a:solidFill>
                  <a:schemeClr val="accent5">
                    <a:lumMod val="50000"/>
                  </a:schemeClr>
                </a:solidFill>
              </a:rPr>
              <a:t>Oma </a:t>
            </a:r>
            <a:r>
              <a:rPr lang="en-US" sz="2400" dirty="0" err="1">
                <a:solidFill>
                  <a:schemeClr val="accent5">
                    <a:lumMod val="50000"/>
                  </a:schemeClr>
                </a:solidFill>
              </a:rPr>
              <a:t>schreibt</a:t>
            </a:r>
            <a:r>
              <a:rPr lang="en-US" sz="2400" dirty="0">
                <a:solidFill>
                  <a:schemeClr val="accent5">
                    <a:lumMod val="50000"/>
                  </a:schemeClr>
                </a:solidFill>
              </a:rPr>
              <a:t> </a:t>
            </a:r>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Postkarte</a:t>
            </a:r>
            <a:r>
              <a:rPr lang="en-US" sz="2400">
                <a:solidFill>
                  <a:schemeClr val="accent5">
                    <a:lumMod val="50000"/>
                  </a:schemeClr>
                </a:solidFill>
              </a:rPr>
              <a:t>, </a:t>
            </a:r>
            <a:r>
              <a:rPr lang="en-US" sz="2400" dirty="0" err="1">
                <a:solidFill>
                  <a:schemeClr val="accent5">
                    <a:lumMod val="50000"/>
                  </a:schemeClr>
                </a:solidFill>
              </a:rPr>
              <a:t>aber</a:t>
            </a:r>
            <a:r>
              <a:rPr lang="en-US" sz="2400" dirty="0">
                <a:solidFill>
                  <a:schemeClr val="accent5">
                    <a:lumMod val="50000"/>
                  </a:schemeClr>
                </a:solidFill>
              </a:rPr>
              <a:t>…</a:t>
            </a:r>
            <a:br>
              <a:rPr lang="en-US" sz="2400" dirty="0">
                <a:solidFill>
                  <a:schemeClr val="accent5">
                    <a:lumMod val="50000"/>
                  </a:schemeClr>
                </a:solidFill>
              </a:rPr>
            </a:br>
            <a:r>
              <a:rPr lang="en-US" sz="2400" dirty="0">
                <a:solidFill>
                  <a:schemeClr val="accent5">
                    <a:lumMod val="50000"/>
                  </a:schemeClr>
                </a:solidFill>
              </a:rPr>
              <a:t/>
            </a:r>
            <a:br>
              <a:rPr lang="en-US" sz="2400" dirty="0">
                <a:solidFill>
                  <a:schemeClr val="accent5">
                    <a:lumMod val="50000"/>
                  </a:schemeClr>
                </a:solidFill>
              </a:rPr>
            </a:br>
            <a:r>
              <a:rPr lang="en-US" sz="2400" dirty="0" err="1">
                <a:solidFill>
                  <a:schemeClr val="accent5">
                    <a:lumMod val="50000"/>
                  </a:schemeClr>
                </a:solidFill>
              </a:rPr>
              <a:t>sie</a:t>
            </a:r>
            <a:r>
              <a:rPr lang="en-US" sz="2400" dirty="0">
                <a:solidFill>
                  <a:schemeClr val="accent5">
                    <a:lumMod val="50000"/>
                  </a:schemeClr>
                </a:solidFill>
              </a:rPr>
              <a:t> hat </a:t>
            </a:r>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kleines</a:t>
            </a:r>
            <a:r>
              <a:rPr lang="en-US" sz="2400" dirty="0">
                <a:solidFill>
                  <a:schemeClr val="accent5">
                    <a:lumMod val="50000"/>
                  </a:schemeClr>
                </a:solidFill>
              </a:rPr>
              <a:t> Problem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ihrem</a:t>
            </a:r>
            <a:r>
              <a:rPr lang="en-US" sz="2400" dirty="0">
                <a:solidFill>
                  <a:schemeClr val="accent5">
                    <a:lumMod val="50000"/>
                  </a:schemeClr>
                </a:solidFill>
              </a:rPr>
              <a:t> </a:t>
            </a:r>
            <a:r>
              <a:rPr lang="en-US" sz="2400" dirty="0" err="1">
                <a:solidFill>
                  <a:schemeClr val="accent5">
                    <a:lumMod val="50000"/>
                  </a:schemeClr>
                </a:solidFill>
              </a:rPr>
              <a:t>Kaffee</a:t>
            </a:r>
            <a:r>
              <a:rPr lang="en-US" sz="2400" dirty="0">
                <a:solidFill>
                  <a:schemeClr val="accent5">
                    <a:lumMod val="50000"/>
                  </a:schemeClr>
                </a:solidFill>
              </a:rPr>
              <a:t>…!</a:t>
            </a:r>
            <a:br>
              <a:rPr lang="en-US" sz="2400" dirty="0">
                <a:solidFill>
                  <a:schemeClr val="accent5">
                    <a:lumMod val="50000"/>
                  </a:schemeClr>
                </a:solidFill>
              </a:rPr>
            </a:br>
            <a:endParaRPr lang="en-US" sz="2400" dirty="0">
              <a:solidFill>
                <a:schemeClr val="accent5">
                  <a:lumMod val="50000"/>
                </a:schemeClr>
              </a:solidFill>
            </a:endParaRPr>
          </a:p>
        </p:txBody>
      </p:sp>
      <p:pic>
        <p:nvPicPr>
          <p:cNvPr id="6" name="Picture 5" descr="A picture containing text, book&#10;&#10;Description automatically generated">
            <a:extLst>
              <a:ext uri="{FF2B5EF4-FFF2-40B4-BE49-F238E27FC236}">
                <a16:creationId xmlns:a16="http://schemas.microsoft.com/office/drawing/2014/main" id="{6BA7FE8C-0214-4796-BFED-99AEC0E2E8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432" y="2211324"/>
            <a:ext cx="1147028" cy="1417535"/>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370522" cy="869950"/>
          </a:xfrm>
          <a:prstGeom prst="rect">
            <a:avLst/>
          </a:prstGeom>
        </p:spPr>
      </p:pic>
      <p:sp>
        <p:nvSpPr>
          <p:cNvPr id="4" name="Title 3"/>
          <p:cNvSpPr>
            <a:spLocks noGrp="1"/>
          </p:cNvSpPr>
          <p:nvPr>
            <p:ph type="title"/>
          </p:nvPr>
        </p:nvSpPr>
        <p:spPr>
          <a:xfrm>
            <a:off x="0" y="294041"/>
            <a:ext cx="4742481" cy="707849"/>
          </a:xfrm>
        </p:spPr>
        <p:txBody>
          <a:bodyPr>
            <a:normAutofit/>
          </a:bodyPr>
          <a:lstStyle/>
          <a:p>
            <a:r>
              <a:rPr lang="en-GB" sz="3600" b="1" dirty="0">
                <a:solidFill>
                  <a:schemeClr val="bg1"/>
                </a:solidFill>
              </a:rPr>
              <a:t>Wie war der Tag?</a:t>
            </a:r>
          </a:p>
        </p:txBody>
      </p:sp>
      <p:pic>
        <p:nvPicPr>
          <p:cNvPr id="9" name="Picture 8" descr="Diagram&#10;&#10;Description automatically generated">
            <a:extLst>
              <a:ext uri="{FF2B5EF4-FFF2-40B4-BE49-F238E27FC236}">
                <a16:creationId xmlns:a16="http://schemas.microsoft.com/office/drawing/2014/main" id="{33C2B165-2237-4145-A96C-CE9EEC5295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3748" y="1163991"/>
            <a:ext cx="7754820" cy="492973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82359A7-C677-4347-ABF7-FDF95E2214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9654" y="2211324"/>
            <a:ext cx="1147028" cy="1417535"/>
          </a:xfrm>
          <a:prstGeom prst="rect">
            <a:avLst/>
          </a:prstGeom>
        </p:spPr>
      </p:pic>
      <p:pic>
        <p:nvPicPr>
          <p:cNvPr id="10" name="Picture 9">
            <a:extLst>
              <a:ext uri="{FF2B5EF4-FFF2-40B4-BE49-F238E27FC236}">
                <a16:creationId xmlns:a16="http://schemas.microsoft.com/office/drawing/2014/main" id="{05AB5AF2-2441-4054-8E12-C9B2CDE7AA2B}"/>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814834" y="5452436"/>
            <a:ext cx="1053922" cy="1019340"/>
          </a:xfrm>
          <a:prstGeom prst="rect">
            <a:avLst/>
          </a:prstGeom>
        </p:spPr>
      </p:pic>
      <p:sp>
        <p:nvSpPr>
          <p:cNvPr id="2" name="Rectangle: Rounded Corners 1">
            <a:extLst>
              <a:ext uri="{FF2B5EF4-FFF2-40B4-BE49-F238E27FC236}">
                <a16:creationId xmlns:a16="http://schemas.microsoft.com/office/drawing/2014/main" id="{FD396043-14F1-4D32-BE20-C028769234CE}"/>
              </a:ext>
            </a:extLst>
          </p:cNvPr>
          <p:cNvSpPr/>
          <p:nvPr/>
        </p:nvSpPr>
        <p:spPr>
          <a:xfrm>
            <a:off x="5295297" y="1477205"/>
            <a:ext cx="2609450" cy="592226"/>
          </a:xfrm>
          <a:prstGeom prst="roundRect">
            <a:avLst/>
          </a:prstGeom>
          <a:solidFill>
            <a:srgbClr val="CAF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0015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DE5B64-C605-49BB-B1E8-7665A67D8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411" y="7706"/>
            <a:ext cx="11224988" cy="6316913"/>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6614"/>
            <a:ext cx="4370522" cy="869950"/>
          </a:xfrm>
          <a:prstGeom prst="rect">
            <a:avLst/>
          </a:prstGeom>
        </p:spPr>
      </p:pic>
      <p:sp>
        <p:nvSpPr>
          <p:cNvPr id="4" name="Title 3"/>
          <p:cNvSpPr>
            <a:spLocks noGrp="1"/>
          </p:cNvSpPr>
          <p:nvPr>
            <p:ph type="title"/>
          </p:nvPr>
        </p:nvSpPr>
        <p:spPr>
          <a:xfrm>
            <a:off x="0" y="126614"/>
            <a:ext cx="4742481" cy="707849"/>
          </a:xfrm>
        </p:spPr>
        <p:txBody>
          <a:bodyPr>
            <a:normAutofit/>
          </a:bodyPr>
          <a:lstStyle/>
          <a:p>
            <a:r>
              <a:rPr lang="en-GB" sz="3600" b="1" dirty="0">
                <a:solidFill>
                  <a:schemeClr val="bg1"/>
                </a:solidFill>
              </a:rPr>
              <a:t>Wie war der Tag?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05445" y="85272"/>
            <a:ext cx="234148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text, book&#10;&#10;Description automatically generated">
            <a:extLst>
              <a:ext uri="{FF2B5EF4-FFF2-40B4-BE49-F238E27FC236}">
                <a16:creationId xmlns:a16="http://schemas.microsoft.com/office/drawing/2014/main" id="{6BA7FE8C-0214-4796-BFED-99AEC0E2E8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7585" y="0"/>
            <a:ext cx="1147028" cy="1417535"/>
          </a:xfrm>
          <a:prstGeom prst="rect">
            <a:avLst/>
          </a:prstGeom>
        </p:spPr>
      </p:pic>
      <p:sp>
        <p:nvSpPr>
          <p:cNvPr id="7" name="TextBox 6">
            <a:extLst>
              <a:ext uri="{FF2B5EF4-FFF2-40B4-BE49-F238E27FC236}">
                <a16:creationId xmlns:a16="http://schemas.microsoft.com/office/drawing/2014/main" id="{166D8552-626C-6E44-91CB-C1B20389A00F}"/>
              </a:ext>
            </a:extLst>
          </p:cNvPr>
          <p:cNvSpPr txBox="1"/>
          <p:nvPr/>
        </p:nvSpPr>
        <p:spPr>
          <a:xfrm>
            <a:off x="1084621" y="1173030"/>
            <a:ext cx="5563891" cy="4893647"/>
          </a:xfrm>
          <a:prstGeom prst="rect">
            <a:avLst/>
          </a:prstGeom>
          <a:noFill/>
        </p:spPr>
        <p:txBody>
          <a:bodyPr wrap="square" rtlCol="0">
            <a:spAutoFit/>
          </a:bodyPr>
          <a:lstStyle/>
          <a:p>
            <a:r>
              <a:rPr lang="en-US" sz="2400" dirty="0" err="1">
                <a:solidFill>
                  <a:schemeClr val="accent5">
                    <a:lumMod val="50000"/>
                  </a:schemeClr>
                </a:solidFill>
              </a:rPr>
              <a:t>Grüße</a:t>
            </a:r>
            <a:r>
              <a:rPr lang="en-US" sz="2400" dirty="0">
                <a:solidFill>
                  <a:schemeClr val="accent5">
                    <a:lumMod val="50000"/>
                  </a:schemeClr>
                </a:solidFill>
              </a:rPr>
              <a:t> </a:t>
            </a:r>
            <a:r>
              <a:rPr lang="en-US" sz="2400" dirty="0" err="1">
                <a:solidFill>
                  <a:schemeClr val="accent5">
                    <a:lumMod val="50000"/>
                  </a:schemeClr>
                </a:solidFill>
              </a:rPr>
              <a:t>aus</a:t>
            </a:r>
            <a:r>
              <a:rPr lang="en-US" sz="2400" dirty="0">
                <a:solidFill>
                  <a:schemeClr val="accent5">
                    <a:lumMod val="50000"/>
                  </a:schemeClr>
                </a:solidFill>
              </a:rPr>
              <a:t> Sylt! </a:t>
            </a:r>
            <a:br>
              <a:rPr lang="en-US" sz="2400" dirty="0">
                <a:solidFill>
                  <a:schemeClr val="accent5">
                    <a:lumMod val="50000"/>
                  </a:schemeClr>
                </a:solidFill>
              </a:rPr>
            </a:b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sitzen</a:t>
            </a:r>
            <a:r>
              <a:rPr lang="en-US" sz="2400" dirty="0">
                <a:solidFill>
                  <a:schemeClr val="accent5">
                    <a:lumMod val="50000"/>
                  </a:schemeClr>
                </a:solidFill>
              </a:rPr>
              <a:t> am Strand und </a:t>
            </a:r>
            <a:r>
              <a:rPr lang="en-US" sz="2400" dirty="0" err="1">
                <a:solidFill>
                  <a:schemeClr val="accent5">
                    <a:lumMod val="50000"/>
                  </a:schemeClr>
                </a:solidFill>
              </a:rPr>
              <a:t>genießen</a:t>
            </a:r>
            <a:r>
              <a:rPr lang="en-US" sz="2400" dirty="0">
                <a:solidFill>
                  <a:schemeClr val="accent5">
                    <a:lumMod val="50000"/>
                  </a:schemeClr>
                </a:solidFill>
              </a:rPr>
              <a:t> die </a:t>
            </a:r>
            <a:r>
              <a:rPr lang="en-US" sz="2400" dirty="0" err="1">
                <a:solidFill>
                  <a:schemeClr val="accent5">
                    <a:lumMod val="50000"/>
                  </a:schemeClr>
                </a:solidFill>
              </a:rPr>
              <a:t>frische</a:t>
            </a:r>
            <a:r>
              <a:rPr lang="en-US" sz="2400" dirty="0">
                <a:solidFill>
                  <a:schemeClr val="accent5">
                    <a:lumMod val="50000"/>
                  </a:schemeClr>
                </a:solidFill>
              </a:rPr>
              <a:t> </a:t>
            </a:r>
            <a:r>
              <a:rPr lang="en-US" sz="2400" dirty="0" err="1">
                <a:solidFill>
                  <a:schemeClr val="accent5">
                    <a:lumMod val="50000"/>
                  </a:schemeClr>
                </a:solidFill>
              </a:rPr>
              <a:t>Luft</a:t>
            </a:r>
            <a:r>
              <a:rPr lang="en-US" sz="2400" dirty="0">
                <a:solidFill>
                  <a:schemeClr val="accent5">
                    <a:lumMod val="50000"/>
                  </a:schemeClr>
                </a:solidFill>
              </a:rPr>
              <a:t>, </a:t>
            </a:r>
            <a:r>
              <a:rPr lang="en-US" sz="2400" dirty="0" err="1">
                <a:solidFill>
                  <a:schemeClr val="accent5">
                    <a:lumMod val="50000"/>
                  </a:schemeClr>
                </a:solidFill>
              </a:rPr>
              <a:t>weil</a:t>
            </a:r>
            <a:r>
              <a:rPr lang="en-US" sz="2400" dirty="0">
                <a:solidFill>
                  <a:schemeClr val="accent5">
                    <a:lumMod val="50000"/>
                  </a:schemeClr>
                </a:solidFill>
              </a:rPr>
              <a:t> der Wind </a:t>
            </a:r>
            <a:r>
              <a:rPr lang="en-US" sz="2400" dirty="0" err="1">
                <a:solidFill>
                  <a:schemeClr val="accent5">
                    <a:lumMod val="50000"/>
                  </a:schemeClr>
                </a:solidFill>
              </a:rPr>
              <a:t>jetzt</a:t>
            </a:r>
            <a:r>
              <a:rPr lang="en-US" sz="2400" dirty="0">
                <a:solidFill>
                  <a:schemeClr val="accent5">
                    <a:lumMod val="50000"/>
                  </a:schemeClr>
                </a:solidFill>
              </a:rPr>
              <a:t> gar </a:t>
            </a:r>
            <a:r>
              <a:rPr lang="en-US" sz="2400" dirty="0" err="1">
                <a:solidFill>
                  <a:schemeClr val="accent5">
                    <a:lumMod val="50000"/>
                  </a:schemeClr>
                </a:solidFill>
              </a:rPr>
              <a:t>nicht</a:t>
            </a:r>
            <a:r>
              <a:rPr lang="en-US" sz="2400" dirty="0">
                <a:solidFill>
                  <a:schemeClr val="accent5">
                    <a:lumMod val="50000"/>
                  </a:schemeClr>
                </a:solidFill>
              </a:rPr>
              <a:t> so stark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Heute</a:t>
            </a:r>
            <a:r>
              <a:rPr lang="en-US" sz="2400" dirty="0">
                <a:solidFill>
                  <a:schemeClr val="accent5">
                    <a:lumMod val="50000"/>
                  </a:schemeClr>
                </a:solidFill>
              </a:rPr>
              <a:t> morgen </a:t>
            </a:r>
            <a:r>
              <a:rPr lang="en-US" sz="2400" dirty="0" err="1">
                <a:solidFill>
                  <a:schemeClr val="accent5">
                    <a:lumMod val="50000"/>
                  </a:schemeClr>
                </a:solidFill>
              </a:rPr>
              <a:t>sind</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dem </a:t>
            </a:r>
            <a:r>
              <a:rPr lang="en-US" sz="2400" dirty="0" err="1">
                <a:solidFill>
                  <a:schemeClr val="accent5">
                    <a:lumMod val="50000"/>
                  </a:schemeClr>
                </a:solidFill>
              </a:rPr>
              <a:t>Touristenbus</a:t>
            </a:r>
            <a:r>
              <a:rPr lang="en-US" sz="2400" dirty="0">
                <a:solidFill>
                  <a:schemeClr val="accent5">
                    <a:lumMod val="50000"/>
                  </a:schemeClr>
                </a:solidFill>
              </a:rPr>
              <a:t> </a:t>
            </a:r>
            <a:r>
              <a:rPr lang="en-US" sz="2400" dirty="0" err="1">
                <a:solidFill>
                  <a:schemeClr val="accent5">
                    <a:lumMod val="50000"/>
                  </a:schemeClr>
                </a:solidFill>
              </a:rPr>
              <a:t>gefahren</a:t>
            </a:r>
            <a:r>
              <a:rPr lang="en-US" sz="2400" dirty="0">
                <a:solidFill>
                  <a:schemeClr val="accent5">
                    <a:lumMod val="50000"/>
                  </a:schemeClr>
                </a:solidFill>
              </a:rPr>
              <a:t>. Die </a:t>
            </a:r>
            <a:r>
              <a:rPr lang="en-US" sz="2400" dirty="0" err="1">
                <a:solidFill>
                  <a:schemeClr val="accent5">
                    <a:lumMod val="50000"/>
                  </a:schemeClr>
                </a:solidFill>
              </a:rPr>
              <a:t>Reiseführerin</a:t>
            </a:r>
            <a:r>
              <a:rPr lang="en-US" sz="2400" dirty="0">
                <a:solidFill>
                  <a:schemeClr val="accent5">
                    <a:lumMod val="50000"/>
                  </a:schemeClr>
                </a:solidFill>
              </a:rPr>
              <a:t> hat </a:t>
            </a:r>
            <a:r>
              <a:rPr lang="en-US" sz="2400" dirty="0" err="1">
                <a:solidFill>
                  <a:schemeClr val="accent5">
                    <a:lumMod val="50000"/>
                  </a:schemeClr>
                </a:solidFill>
              </a:rPr>
              <a:t>uns</a:t>
            </a:r>
            <a:r>
              <a:rPr lang="en-US" sz="2400" dirty="0">
                <a:solidFill>
                  <a:schemeClr val="accent5">
                    <a:lumMod val="50000"/>
                  </a:schemeClr>
                </a:solidFill>
              </a:rPr>
              <a:t> </a:t>
            </a:r>
            <a:r>
              <a:rPr lang="en-US" sz="2400" dirty="0" err="1">
                <a:solidFill>
                  <a:schemeClr val="accent5">
                    <a:lumMod val="50000"/>
                  </a:schemeClr>
                </a:solidFill>
              </a:rPr>
              <a:t>viel</a:t>
            </a:r>
            <a:r>
              <a:rPr lang="en-US" sz="2400" dirty="0">
                <a:solidFill>
                  <a:schemeClr val="accent5">
                    <a:lumMod val="50000"/>
                  </a:schemeClr>
                </a:solidFill>
              </a:rPr>
              <a:t> </a:t>
            </a:r>
            <a:r>
              <a:rPr lang="en-US" sz="2400" dirty="0" err="1">
                <a:solidFill>
                  <a:schemeClr val="accent5">
                    <a:lumMod val="50000"/>
                  </a:schemeClr>
                </a:solidFill>
              </a:rPr>
              <a:t>über</a:t>
            </a:r>
            <a:r>
              <a:rPr lang="en-US" sz="2400" dirty="0">
                <a:solidFill>
                  <a:schemeClr val="accent5">
                    <a:lumMod val="50000"/>
                  </a:schemeClr>
                </a:solidFill>
              </a:rPr>
              <a:t> Sylt </a:t>
            </a:r>
            <a:r>
              <a:rPr lang="en-US" sz="2400" dirty="0" err="1">
                <a:solidFill>
                  <a:schemeClr val="accent5">
                    <a:lumMod val="50000"/>
                  </a:schemeClr>
                </a:solidFill>
              </a:rPr>
              <a:t>erzählt</a:t>
            </a:r>
            <a:r>
              <a:rPr lang="en-US" sz="2400" dirty="0">
                <a:solidFill>
                  <a:schemeClr val="accent5">
                    <a:lumMod val="50000"/>
                  </a:schemeClr>
                </a:solidFill>
              </a:rPr>
              <a:t>. Dieser Ort </a:t>
            </a:r>
            <a:r>
              <a:rPr lang="en-US" sz="2400" dirty="0" err="1">
                <a:solidFill>
                  <a:schemeClr val="accent5">
                    <a:lumMod val="50000"/>
                  </a:schemeClr>
                </a:solidFill>
              </a:rPr>
              <a:t>gefällt</a:t>
            </a:r>
            <a:r>
              <a:rPr lang="en-US" sz="2400" dirty="0">
                <a:solidFill>
                  <a:schemeClr val="accent5">
                    <a:lumMod val="50000"/>
                  </a:schemeClr>
                </a:solidFill>
              </a:rPr>
              <a:t> </a:t>
            </a:r>
            <a:r>
              <a:rPr lang="en-US" sz="2400" dirty="0" err="1">
                <a:solidFill>
                  <a:schemeClr val="accent5">
                    <a:lumMod val="50000"/>
                  </a:schemeClr>
                </a:solidFill>
              </a:rPr>
              <a:t>uns</a:t>
            </a:r>
            <a:r>
              <a:rPr lang="en-US" sz="2400" dirty="0">
                <a:solidFill>
                  <a:schemeClr val="accent5">
                    <a:lumMod val="50000"/>
                  </a:schemeClr>
                </a:solidFill>
              </a:rPr>
              <a:t> </a:t>
            </a:r>
            <a:r>
              <a:rPr lang="en-US" sz="2400" dirty="0" err="1">
                <a:solidFill>
                  <a:schemeClr val="accent5">
                    <a:lumMod val="50000"/>
                  </a:schemeClr>
                </a:solidFill>
              </a:rPr>
              <a:t>sehr</a:t>
            </a:r>
            <a:r>
              <a:rPr lang="en-US" sz="2400" dirty="0">
                <a:solidFill>
                  <a:schemeClr val="accent5">
                    <a:lumMod val="50000"/>
                  </a:schemeClr>
                </a:solidFill>
              </a:rPr>
              <a:t>, </a:t>
            </a:r>
            <a:r>
              <a:rPr lang="en-US" sz="2400" dirty="0" err="1">
                <a:solidFill>
                  <a:schemeClr val="accent5">
                    <a:lumMod val="50000"/>
                  </a:schemeClr>
                </a:solidFill>
              </a:rPr>
              <a:t>denn</a:t>
            </a:r>
            <a:r>
              <a:rPr lang="en-US" sz="2400" dirty="0">
                <a:solidFill>
                  <a:schemeClr val="accent5">
                    <a:lumMod val="50000"/>
                  </a:schemeClr>
                </a:solidFill>
              </a:rPr>
              <a:t> man </a:t>
            </a:r>
            <a:r>
              <a:rPr lang="en-US" sz="2400" dirty="0" err="1">
                <a:solidFill>
                  <a:schemeClr val="accent5">
                    <a:lumMod val="50000"/>
                  </a:schemeClr>
                </a:solidFill>
              </a:rPr>
              <a:t>kann</a:t>
            </a:r>
            <a:r>
              <a:rPr lang="en-US" sz="2400" dirty="0">
                <a:solidFill>
                  <a:schemeClr val="accent5">
                    <a:lumMod val="50000"/>
                  </a:schemeClr>
                </a:solidFill>
              </a:rPr>
              <a:t> </a:t>
            </a:r>
            <a:r>
              <a:rPr lang="en-US" sz="2400" dirty="0" err="1">
                <a:solidFill>
                  <a:schemeClr val="accent5">
                    <a:lumMod val="50000"/>
                  </a:schemeClr>
                </a:solidFill>
              </a:rPr>
              <a:t>hier</a:t>
            </a:r>
            <a:r>
              <a:rPr lang="en-US" sz="2400" dirty="0">
                <a:solidFill>
                  <a:schemeClr val="accent5">
                    <a:lumMod val="50000"/>
                  </a:schemeClr>
                </a:solidFill>
              </a:rPr>
              <a:t> so </a:t>
            </a:r>
            <a:r>
              <a:rPr lang="en-US" sz="2400" dirty="0" err="1">
                <a:solidFill>
                  <a:schemeClr val="accent5">
                    <a:lumMod val="50000"/>
                  </a:schemeClr>
                </a:solidFill>
              </a:rPr>
              <a:t>viel</a:t>
            </a:r>
            <a:r>
              <a:rPr lang="en-US" sz="2400" dirty="0">
                <a:solidFill>
                  <a:schemeClr val="accent5">
                    <a:lumMod val="50000"/>
                  </a:schemeClr>
                </a:solidFill>
              </a:rPr>
              <a:t> </a:t>
            </a:r>
            <a:r>
              <a:rPr lang="en-US" sz="2400" dirty="0" err="1">
                <a:solidFill>
                  <a:schemeClr val="accent5">
                    <a:lumMod val="50000"/>
                  </a:schemeClr>
                </a:solidFill>
              </a:rPr>
              <a:t>machen</a:t>
            </a:r>
            <a:r>
              <a:rPr lang="en-US" sz="2400" dirty="0">
                <a:solidFill>
                  <a:schemeClr val="accent5">
                    <a:lumMod val="50000"/>
                  </a:schemeClr>
                </a:solidFill>
              </a:rPr>
              <a:t>. </a:t>
            </a:r>
            <a:r>
              <a:rPr lang="en-US" sz="2400" dirty="0" err="1">
                <a:solidFill>
                  <a:schemeClr val="accent5">
                    <a:lumMod val="50000"/>
                  </a:schemeClr>
                </a:solidFill>
              </a:rPr>
              <a:t>Heute</a:t>
            </a:r>
            <a:r>
              <a:rPr lang="en-US" sz="2400" dirty="0">
                <a:solidFill>
                  <a:schemeClr val="accent5">
                    <a:lumMod val="50000"/>
                  </a:schemeClr>
                </a:solidFill>
              </a:rPr>
              <a:t> Abend </a:t>
            </a:r>
            <a:r>
              <a:rPr lang="en-US" sz="2400" dirty="0" err="1">
                <a:solidFill>
                  <a:schemeClr val="accent5">
                    <a:lumMod val="50000"/>
                  </a:schemeClr>
                </a:solidFill>
              </a:rPr>
              <a:t>werden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den </a:t>
            </a:r>
            <a:r>
              <a:rPr lang="en-US" sz="2400" dirty="0" err="1">
                <a:solidFill>
                  <a:schemeClr val="accent5">
                    <a:lumMod val="50000"/>
                  </a:schemeClr>
                </a:solidFill>
              </a:rPr>
              <a:t>Wagners</a:t>
            </a:r>
            <a:r>
              <a:rPr lang="en-US" sz="2400" dirty="0">
                <a:solidFill>
                  <a:schemeClr val="accent5">
                    <a:lumMod val="50000"/>
                  </a:schemeClr>
                </a:solidFill>
              </a:rPr>
              <a:t> ins Restaurant </a:t>
            </a:r>
            <a:r>
              <a:rPr lang="en-US" sz="2400" dirty="0" err="1">
                <a:solidFill>
                  <a:schemeClr val="accent5">
                    <a:lumMod val="50000"/>
                  </a:schemeClr>
                </a:solidFill>
              </a:rPr>
              <a:t>gehen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brauchen</a:t>
            </a:r>
            <a:r>
              <a:rPr lang="en-US" sz="2400" dirty="0">
                <a:solidFill>
                  <a:schemeClr val="accent5">
                    <a:lumMod val="50000"/>
                  </a:schemeClr>
                </a:solidFill>
              </a:rPr>
              <a:t> </a:t>
            </a:r>
            <a:r>
              <a:rPr lang="en-US" sz="2400" dirty="0" err="1">
                <a:solidFill>
                  <a:schemeClr val="accent5">
                    <a:lumMod val="50000"/>
                  </a:schemeClr>
                </a:solidFill>
              </a:rPr>
              <a:t>noch</a:t>
            </a:r>
            <a:r>
              <a:rPr lang="en-US" sz="2400" dirty="0">
                <a:solidFill>
                  <a:schemeClr val="accent5">
                    <a:lumMod val="50000"/>
                  </a:schemeClr>
                </a:solidFill>
              </a:rPr>
              <a:t> </a:t>
            </a:r>
            <a:r>
              <a:rPr lang="en-US" sz="2400" dirty="0" err="1">
                <a:solidFill>
                  <a:schemeClr val="accent5">
                    <a:lumMod val="50000"/>
                  </a:schemeClr>
                </a:solidFill>
              </a:rPr>
              <a:t>zwei</a:t>
            </a:r>
            <a:r>
              <a:rPr lang="en-US" sz="2400" dirty="0">
                <a:solidFill>
                  <a:schemeClr val="accent5">
                    <a:lumMod val="50000"/>
                  </a:schemeClr>
                </a:solidFill>
              </a:rPr>
              <a:t> </a:t>
            </a:r>
            <a:r>
              <a:rPr lang="en-US" sz="2400" dirty="0" err="1">
                <a:solidFill>
                  <a:schemeClr val="accent5">
                    <a:lumMod val="50000"/>
                  </a:schemeClr>
                </a:solidFill>
              </a:rPr>
              <a:t>Wochen</a:t>
            </a:r>
            <a:r>
              <a:rPr lang="en-US" sz="2400">
                <a:solidFill>
                  <a:schemeClr val="accent5">
                    <a:lumMod val="50000"/>
                  </a:schemeClr>
                </a:solidFill>
              </a:rPr>
              <a:t>, um alles</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machen</a:t>
            </a:r>
            <a:r>
              <a:rPr lang="en-US" sz="2400" dirty="0">
                <a:solidFill>
                  <a:schemeClr val="accent5">
                    <a:lumMod val="50000"/>
                  </a:schemeClr>
                </a:solidFill>
              </a:rPr>
              <a:t>! </a:t>
            </a:r>
          </a:p>
        </p:txBody>
      </p:sp>
      <p:sp>
        <p:nvSpPr>
          <p:cNvPr id="16" name="Rectangle: Rounded Corners 15">
            <a:extLst>
              <a:ext uri="{FF2B5EF4-FFF2-40B4-BE49-F238E27FC236}">
                <a16:creationId xmlns:a16="http://schemas.microsoft.com/office/drawing/2014/main" id="{94BC1FC2-A2A2-4254-B1BB-A0A9482B0BD6}"/>
              </a:ext>
            </a:extLst>
          </p:cNvPr>
          <p:cNvSpPr/>
          <p:nvPr/>
        </p:nvSpPr>
        <p:spPr>
          <a:xfrm>
            <a:off x="5213744" y="3103135"/>
            <a:ext cx="601429"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-7-</a:t>
            </a:r>
          </a:p>
        </p:txBody>
      </p:sp>
      <p:sp>
        <p:nvSpPr>
          <p:cNvPr id="17" name="Rectangle: Rounded Corners 16">
            <a:extLst>
              <a:ext uri="{FF2B5EF4-FFF2-40B4-BE49-F238E27FC236}">
                <a16:creationId xmlns:a16="http://schemas.microsoft.com/office/drawing/2014/main" id="{80396E8C-AA1E-4FB7-AAFA-4A97B632643B}"/>
              </a:ext>
            </a:extLst>
          </p:cNvPr>
          <p:cNvSpPr/>
          <p:nvPr/>
        </p:nvSpPr>
        <p:spPr>
          <a:xfrm>
            <a:off x="4192422" y="3470871"/>
            <a:ext cx="915990"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-8-</a:t>
            </a:r>
          </a:p>
        </p:txBody>
      </p:sp>
      <p:sp>
        <p:nvSpPr>
          <p:cNvPr id="18" name="Rectangle: Rounded Corners 17">
            <a:extLst>
              <a:ext uri="{FF2B5EF4-FFF2-40B4-BE49-F238E27FC236}">
                <a16:creationId xmlns:a16="http://schemas.microsoft.com/office/drawing/2014/main" id="{B086F571-BE40-41C3-AC1C-42C068FB1E89}"/>
              </a:ext>
            </a:extLst>
          </p:cNvPr>
          <p:cNvSpPr/>
          <p:nvPr/>
        </p:nvSpPr>
        <p:spPr>
          <a:xfrm>
            <a:off x="3452015" y="3842391"/>
            <a:ext cx="904851"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-9-</a:t>
            </a:r>
          </a:p>
        </p:txBody>
      </p:sp>
      <p:sp>
        <p:nvSpPr>
          <p:cNvPr id="19" name="Rectangle: Rounded Corners 18">
            <a:extLst>
              <a:ext uri="{FF2B5EF4-FFF2-40B4-BE49-F238E27FC236}">
                <a16:creationId xmlns:a16="http://schemas.microsoft.com/office/drawing/2014/main" id="{5AA6404E-E854-47CA-81D8-3FC7052D70A4}"/>
              </a:ext>
            </a:extLst>
          </p:cNvPr>
          <p:cNvSpPr/>
          <p:nvPr/>
        </p:nvSpPr>
        <p:spPr>
          <a:xfrm>
            <a:off x="1152303" y="4571538"/>
            <a:ext cx="1200479"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-10-</a:t>
            </a:r>
          </a:p>
        </p:txBody>
      </p:sp>
      <p:sp>
        <p:nvSpPr>
          <p:cNvPr id="20" name="Rectangle: Rounded Corners 19">
            <a:extLst>
              <a:ext uri="{FF2B5EF4-FFF2-40B4-BE49-F238E27FC236}">
                <a16:creationId xmlns:a16="http://schemas.microsoft.com/office/drawing/2014/main" id="{B6C13488-A665-4717-9127-DDBDD2AD9774}"/>
              </a:ext>
            </a:extLst>
          </p:cNvPr>
          <p:cNvSpPr/>
          <p:nvPr/>
        </p:nvSpPr>
        <p:spPr>
          <a:xfrm>
            <a:off x="5474205" y="4545861"/>
            <a:ext cx="741660"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-11-</a:t>
            </a:r>
          </a:p>
        </p:txBody>
      </p:sp>
      <p:sp>
        <p:nvSpPr>
          <p:cNvPr id="21" name="Rectangle: Rounded Corners 20">
            <a:extLst>
              <a:ext uri="{FF2B5EF4-FFF2-40B4-BE49-F238E27FC236}">
                <a16:creationId xmlns:a16="http://schemas.microsoft.com/office/drawing/2014/main" id="{5A866704-32E5-4801-90CC-24055FC85CBE}"/>
              </a:ext>
            </a:extLst>
          </p:cNvPr>
          <p:cNvSpPr/>
          <p:nvPr/>
        </p:nvSpPr>
        <p:spPr>
          <a:xfrm>
            <a:off x="1152303" y="5676340"/>
            <a:ext cx="1282672"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-12-</a:t>
            </a:r>
          </a:p>
        </p:txBody>
      </p:sp>
      <p:sp>
        <p:nvSpPr>
          <p:cNvPr id="2" name="Rectangle: Rounded Corners 1">
            <a:extLst>
              <a:ext uri="{FF2B5EF4-FFF2-40B4-BE49-F238E27FC236}">
                <a16:creationId xmlns:a16="http://schemas.microsoft.com/office/drawing/2014/main" id="{0F6AD9C4-59CB-4C56-BC00-F1225B8A510D}"/>
              </a:ext>
            </a:extLst>
          </p:cNvPr>
          <p:cNvSpPr/>
          <p:nvPr/>
        </p:nvSpPr>
        <p:spPr>
          <a:xfrm>
            <a:off x="2537717" y="1649085"/>
            <a:ext cx="574042"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-1-</a:t>
            </a:r>
          </a:p>
        </p:txBody>
      </p:sp>
      <p:sp>
        <p:nvSpPr>
          <p:cNvPr id="11" name="Rectangle: Rounded Corners 10">
            <a:extLst>
              <a:ext uri="{FF2B5EF4-FFF2-40B4-BE49-F238E27FC236}">
                <a16:creationId xmlns:a16="http://schemas.microsoft.com/office/drawing/2014/main" id="{7CDFCF2D-87C7-45B1-AD01-FC14D2F36511}"/>
              </a:ext>
            </a:extLst>
          </p:cNvPr>
          <p:cNvSpPr/>
          <p:nvPr/>
        </p:nvSpPr>
        <p:spPr>
          <a:xfrm>
            <a:off x="1702376" y="1989748"/>
            <a:ext cx="965770"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-2-</a:t>
            </a:r>
          </a:p>
        </p:txBody>
      </p:sp>
      <p:sp>
        <p:nvSpPr>
          <p:cNvPr id="12" name="Rectangle: Rounded Corners 11">
            <a:extLst>
              <a:ext uri="{FF2B5EF4-FFF2-40B4-BE49-F238E27FC236}">
                <a16:creationId xmlns:a16="http://schemas.microsoft.com/office/drawing/2014/main" id="{ECB7B324-3EE6-464A-871F-C1DBD5687E03}"/>
              </a:ext>
            </a:extLst>
          </p:cNvPr>
          <p:cNvSpPr/>
          <p:nvPr/>
        </p:nvSpPr>
        <p:spPr>
          <a:xfrm>
            <a:off x="4032897" y="1989748"/>
            <a:ext cx="647939"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-3-</a:t>
            </a:r>
          </a:p>
        </p:txBody>
      </p:sp>
      <p:sp>
        <p:nvSpPr>
          <p:cNvPr id="13" name="Rectangle: Rounded Corners 12">
            <a:extLst>
              <a:ext uri="{FF2B5EF4-FFF2-40B4-BE49-F238E27FC236}">
                <a16:creationId xmlns:a16="http://schemas.microsoft.com/office/drawing/2014/main" id="{31963A29-9715-474A-8045-D5B31491AAB3}"/>
              </a:ext>
            </a:extLst>
          </p:cNvPr>
          <p:cNvSpPr/>
          <p:nvPr/>
        </p:nvSpPr>
        <p:spPr>
          <a:xfrm>
            <a:off x="3708927" y="2376751"/>
            <a:ext cx="647939"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-4-.</a:t>
            </a:r>
          </a:p>
        </p:txBody>
      </p:sp>
      <p:sp>
        <p:nvSpPr>
          <p:cNvPr id="14" name="Rectangle: Rounded Corners 13">
            <a:extLst>
              <a:ext uri="{FF2B5EF4-FFF2-40B4-BE49-F238E27FC236}">
                <a16:creationId xmlns:a16="http://schemas.microsoft.com/office/drawing/2014/main" id="{3A9A1556-EC1C-4DAE-BF42-8DC8B82621E4}"/>
              </a:ext>
            </a:extLst>
          </p:cNvPr>
          <p:cNvSpPr/>
          <p:nvPr/>
        </p:nvSpPr>
        <p:spPr>
          <a:xfrm>
            <a:off x="1105793" y="2744903"/>
            <a:ext cx="647939"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-5-</a:t>
            </a:r>
          </a:p>
        </p:txBody>
      </p:sp>
      <p:sp>
        <p:nvSpPr>
          <p:cNvPr id="15" name="Rectangle: Rounded Corners 14">
            <a:extLst>
              <a:ext uri="{FF2B5EF4-FFF2-40B4-BE49-F238E27FC236}">
                <a16:creationId xmlns:a16="http://schemas.microsoft.com/office/drawing/2014/main" id="{2970E477-A14D-4BB9-8066-389C290693FD}"/>
              </a:ext>
            </a:extLst>
          </p:cNvPr>
          <p:cNvSpPr/>
          <p:nvPr/>
        </p:nvSpPr>
        <p:spPr>
          <a:xfrm>
            <a:off x="1105793" y="3091811"/>
            <a:ext cx="1431924" cy="33718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-6-</a:t>
            </a:r>
          </a:p>
        </p:txBody>
      </p:sp>
      <p:pic>
        <p:nvPicPr>
          <p:cNvPr id="9" name="Picture 8">
            <a:extLst>
              <a:ext uri="{FF2B5EF4-FFF2-40B4-BE49-F238E27FC236}">
                <a16:creationId xmlns:a16="http://schemas.microsoft.com/office/drawing/2014/main" id="{F1AE5660-DD6F-4650-B559-ED6F7F9253AA}"/>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79417" y="1438926"/>
            <a:ext cx="647939" cy="626679"/>
          </a:xfrm>
          <a:prstGeom prst="rect">
            <a:avLst/>
          </a:prstGeom>
        </p:spPr>
      </p:pic>
      <p:pic>
        <p:nvPicPr>
          <p:cNvPr id="22" name="Picture 21">
            <a:extLst>
              <a:ext uri="{FF2B5EF4-FFF2-40B4-BE49-F238E27FC236}">
                <a16:creationId xmlns:a16="http://schemas.microsoft.com/office/drawing/2014/main" id="{6BCF39DA-88DC-48EA-AF77-5B11CAAD774C}"/>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860628" y="1856150"/>
            <a:ext cx="647939" cy="626679"/>
          </a:xfrm>
          <a:prstGeom prst="rect">
            <a:avLst/>
          </a:prstGeom>
        </p:spPr>
      </p:pic>
      <p:pic>
        <p:nvPicPr>
          <p:cNvPr id="23" name="Picture 22">
            <a:extLst>
              <a:ext uri="{FF2B5EF4-FFF2-40B4-BE49-F238E27FC236}">
                <a16:creationId xmlns:a16="http://schemas.microsoft.com/office/drawing/2014/main" id="{10BDB569-0347-4F69-BF51-A55E125EA299}"/>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32896" y="1837494"/>
            <a:ext cx="647939" cy="626679"/>
          </a:xfrm>
          <a:prstGeom prst="rect">
            <a:avLst/>
          </a:prstGeom>
        </p:spPr>
      </p:pic>
      <p:pic>
        <p:nvPicPr>
          <p:cNvPr id="24" name="Picture 23">
            <a:extLst>
              <a:ext uri="{FF2B5EF4-FFF2-40B4-BE49-F238E27FC236}">
                <a16:creationId xmlns:a16="http://schemas.microsoft.com/office/drawing/2014/main" id="{F0E3DFA3-012B-438D-BFFE-EB4F8CE826B2}"/>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708926" y="2189679"/>
            <a:ext cx="647939" cy="626679"/>
          </a:xfrm>
          <a:prstGeom prst="rect">
            <a:avLst/>
          </a:prstGeom>
        </p:spPr>
      </p:pic>
      <p:pic>
        <p:nvPicPr>
          <p:cNvPr id="25" name="Picture 24">
            <a:extLst>
              <a:ext uri="{FF2B5EF4-FFF2-40B4-BE49-F238E27FC236}">
                <a16:creationId xmlns:a16="http://schemas.microsoft.com/office/drawing/2014/main" id="{5E5D1213-4E25-4C95-8E90-666CF984CEB1}"/>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26965" y="2604253"/>
            <a:ext cx="647939" cy="626679"/>
          </a:xfrm>
          <a:prstGeom prst="rect">
            <a:avLst/>
          </a:prstGeom>
        </p:spPr>
      </p:pic>
      <p:pic>
        <p:nvPicPr>
          <p:cNvPr id="26" name="Picture 25">
            <a:extLst>
              <a:ext uri="{FF2B5EF4-FFF2-40B4-BE49-F238E27FC236}">
                <a16:creationId xmlns:a16="http://schemas.microsoft.com/office/drawing/2014/main" id="{76F1F1F3-9ABC-4654-9A04-DB54BA57ACEC}"/>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59174" y="3021474"/>
            <a:ext cx="647939" cy="626679"/>
          </a:xfrm>
          <a:prstGeom prst="rect">
            <a:avLst/>
          </a:prstGeom>
        </p:spPr>
      </p:pic>
      <p:pic>
        <p:nvPicPr>
          <p:cNvPr id="27" name="Picture 26">
            <a:extLst>
              <a:ext uri="{FF2B5EF4-FFF2-40B4-BE49-F238E27FC236}">
                <a16:creationId xmlns:a16="http://schemas.microsoft.com/office/drawing/2014/main" id="{F9223C46-B9FA-4E05-9D86-76D0124388AD}"/>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167234" y="2947065"/>
            <a:ext cx="647939" cy="626679"/>
          </a:xfrm>
          <a:prstGeom prst="rect">
            <a:avLst/>
          </a:prstGeom>
        </p:spPr>
      </p:pic>
      <p:pic>
        <p:nvPicPr>
          <p:cNvPr id="28" name="Picture 27">
            <a:extLst>
              <a:ext uri="{FF2B5EF4-FFF2-40B4-BE49-F238E27FC236}">
                <a16:creationId xmlns:a16="http://schemas.microsoft.com/office/drawing/2014/main" id="{DD2FA7AF-2FF4-4FAE-99D5-727E08DB3780}"/>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57172" y="3293183"/>
            <a:ext cx="647939" cy="626679"/>
          </a:xfrm>
          <a:prstGeom prst="rect">
            <a:avLst/>
          </a:prstGeom>
        </p:spPr>
      </p:pic>
      <p:pic>
        <p:nvPicPr>
          <p:cNvPr id="29" name="Picture 28">
            <a:extLst>
              <a:ext uri="{FF2B5EF4-FFF2-40B4-BE49-F238E27FC236}">
                <a16:creationId xmlns:a16="http://schemas.microsoft.com/office/drawing/2014/main" id="{9457A876-7386-416C-B65C-4C9BCB2470E5}"/>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555747" y="3715656"/>
            <a:ext cx="647939" cy="626679"/>
          </a:xfrm>
          <a:prstGeom prst="rect">
            <a:avLst/>
          </a:prstGeom>
        </p:spPr>
      </p:pic>
      <p:pic>
        <p:nvPicPr>
          <p:cNvPr id="30" name="Picture 29">
            <a:extLst>
              <a:ext uri="{FF2B5EF4-FFF2-40B4-BE49-F238E27FC236}">
                <a16:creationId xmlns:a16="http://schemas.microsoft.com/office/drawing/2014/main" id="{E2AC05D5-4ED3-4A9D-9080-0DBDE3E4C188}"/>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28572" y="4416829"/>
            <a:ext cx="647939" cy="626679"/>
          </a:xfrm>
          <a:prstGeom prst="rect">
            <a:avLst/>
          </a:prstGeom>
        </p:spPr>
      </p:pic>
      <p:pic>
        <p:nvPicPr>
          <p:cNvPr id="31" name="Picture 30">
            <a:extLst>
              <a:ext uri="{FF2B5EF4-FFF2-40B4-BE49-F238E27FC236}">
                <a16:creationId xmlns:a16="http://schemas.microsoft.com/office/drawing/2014/main" id="{F68CC8CF-B6EA-4F6F-9032-0878E2A98291}"/>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514458" y="4310976"/>
            <a:ext cx="647939" cy="626679"/>
          </a:xfrm>
          <a:prstGeom prst="rect">
            <a:avLst/>
          </a:prstGeom>
        </p:spPr>
      </p:pic>
      <p:pic>
        <p:nvPicPr>
          <p:cNvPr id="32" name="Picture 31">
            <a:extLst>
              <a:ext uri="{FF2B5EF4-FFF2-40B4-BE49-F238E27FC236}">
                <a16:creationId xmlns:a16="http://schemas.microsoft.com/office/drawing/2014/main" id="{5348C17C-6555-4736-9D78-F295D481E736}"/>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54174" y="5510335"/>
            <a:ext cx="647939" cy="626679"/>
          </a:xfrm>
          <a:prstGeom prst="rect">
            <a:avLst/>
          </a:prstGeom>
        </p:spPr>
      </p:pic>
      <p:sp>
        <p:nvSpPr>
          <p:cNvPr id="33" name="Speech Bubble: Rectangle with Corners Rounded 8">
            <a:extLst>
              <a:ext uri="{FF2B5EF4-FFF2-40B4-BE49-F238E27FC236}">
                <a16:creationId xmlns:a16="http://schemas.microsoft.com/office/drawing/2014/main" id="{204836E2-4BA7-42FA-AA82-1F5CC6AA2333}"/>
              </a:ext>
            </a:extLst>
          </p:cNvPr>
          <p:cNvSpPr/>
          <p:nvPr/>
        </p:nvSpPr>
        <p:spPr>
          <a:xfrm>
            <a:off x="7402173" y="2642704"/>
            <a:ext cx="3660587" cy="1235400"/>
          </a:xfrm>
          <a:prstGeom prst="wedgeRoundRectCallout">
            <a:avLst>
              <a:gd name="adj1" fmla="val -59321"/>
              <a:gd name="adj2" fmla="val 28056"/>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1"/>
                </a:solidFill>
              </a:rPr>
              <a:t>Remember:</a:t>
            </a:r>
            <a:br>
              <a:rPr lang="en-GB" sz="2400" dirty="0">
                <a:solidFill>
                  <a:schemeClr val="bg1"/>
                </a:solidFill>
              </a:rPr>
            </a:br>
            <a:r>
              <a:rPr lang="en-GB" sz="2400" dirty="0" err="1">
                <a:solidFill>
                  <a:schemeClr val="bg1"/>
                </a:solidFill>
              </a:rPr>
              <a:t>weil</a:t>
            </a:r>
            <a:r>
              <a:rPr lang="en-GB" sz="2400" dirty="0">
                <a:solidFill>
                  <a:schemeClr val="bg1"/>
                </a:solidFill>
              </a:rPr>
              <a:t> </a:t>
            </a:r>
            <a:r>
              <a:rPr lang="en-GB" sz="2400" dirty="0">
                <a:solidFill>
                  <a:schemeClr val="bg1"/>
                </a:solidFill>
                <a:sym typeface="Wingdings" panose="05000000000000000000" pitchFamily="2" charset="2"/>
              </a:rPr>
              <a:t> Word Order 3</a:t>
            </a:r>
            <a:br>
              <a:rPr lang="en-GB" sz="2400" dirty="0">
                <a:solidFill>
                  <a:schemeClr val="bg1"/>
                </a:solidFill>
                <a:sym typeface="Wingdings" panose="05000000000000000000" pitchFamily="2" charset="2"/>
              </a:rPr>
            </a:br>
            <a:r>
              <a:rPr lang="en-GB" sz="2400" dirty="0" err="1">
                <a:solidFill>
                  <a:schemeClr val="bg1"/>
                </a:solidFill>
                <a:sym typeface="Wingdings" panose="05000000000000000000" pitchFamily="2" charset="2"/>
              </a:rPr>
              <a:t>denn</a:t>
            </a:r>
            <a:r>
              <a:rPr lang="en-GB" sz="2400" dirty="0">
                <a:solidFill>
                  <a:schemeClr val="bg1"/>
                </a:solidFill>
                <a:sym typeface="Wingdings" panose="05000000000000000000" pitchFamily="2" charset="2"/>
              </a:rPr>
              <a:t>  Word Order 1</a:t>
            </a:r>
            <a:endParaRPr lang="en-GB" sz="2400" dirty="0">
              <a:solidFill>
                <a:schemeClr val="bg1"/>
              </a:solidFill>
            </a:endParaRPr>
          </a:p>
        </p:txBody>
      </p:sp>
      <p:sp>
        <p:nvSpPr>
          <p:cNvPr id="34" name="Speech Bubble: Rectangle with Corners Rounded 8">
            <a:extLst>
              <a:ext uri="{FF2B5EF4-FFF2-40B4-BE49-F238E27FC236}">
                <a16:creationId xmlns:a16="http://schemas.microsoft.com/office/drawing/2014/main" id="{F8697F54-6E20-455D-82A3-0B4D6C70761D}"/>
              </a:ext>
            </a:extLst>
          </p:cNvPr>
          <p:cNvSpPr/>
          <p:nvPr/>
        </p:nvSpPr>
        <p:spPr>
          <a:xfrm>
            <a:off x="4047106" y="642038"/>
            <a:ext cx="1803953" cy="732892"/>
          </a:xfrm>
          <a:prstGeom prst="wedgeRoundRectCallout">
            <a:avLst>
              <a:gd name="adj1" fmla="val 64834"/>
              <a:gd name="adj2" fmla="val -18372"/>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rPr>
              <a:t>genießen</a:t>
            </a:r>
            <a:r>
              <a:rPr lang="en-GB" sz="2400" dirty="0">
                <a:solidFill>
                  <a:schemeClr val="bg1"/>
                </a:solidFill>
              </a:rPr>
              <a:t> – to enjoy</a:t>
            </a:r>
          </a:p>
        </p:txBody>
      </p:sp>
      <p:sp>
        <p:nvSpPr>
          <p:cNvPr id="35" name="TextBox 34">
            <a:extLst>
              <a:ext uri="{FF2B5EF4-FFF2-40B4-BE49-F238E27FC236}">
                <a16:creationId xmlns:a16="http://schemas.microsoft.com/office/drawing/2014/main" id="{FB57F34D-6E67-4E0E-BC62-954E0975DB25}"/>
              </a:ext>
            </a:extLst>
          </p:cNvPr>
          <p:cNvSpPr txBox="1"/>
          <p:nvPr/>
        </p:nvSpPr>
        <p:spPr>
          <a:xfrm>
            <a:off x="7194613" y="1762183"/>
            <a:ext cx="4219976" cy="830997"/>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1-12 und die </a:t>
            </a:r>
            <a:r>
              <a:rPr lang="en-US" sz="2400" dirty="0" err="1">
                <a:solidFill>
                  <a:schemeClr val="accent5">
                    <a:lumMod val="50000"/>
                  </a:schemeClr>
                </a:solidFill>
              </a:rPr>
              <a:t>fehlenden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a:t>
            </a:r>
          </a:p>
        </p:txBody>
      </p:sp>
    </p:spTree>
    <p:extLst>
      <p:ext uri="{BB962C8B-B14F-4D97-AF65-F5344CB8AC3E}">
        <p14:creationId xmlns:p14="http://schemas.microsoft.com/office/powerpoint/2010/main" val="119616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2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3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3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 grpId="0" animBg="1"/>
      <p:bldP spid="11" grpId="0" animBg="1"/>
      <p:bldP spid="12" grpId="0" animBg="1"/>
      <p:bldP spid="13" grpId="0" animBg="1"/>
      <p:bldP spid="14" grpId="0" animBg="1"/>
      <p:bldP spid="15"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62143" y="228964"/>
            <a:ext cx="10515600" cy="1325563"/>
          </a:xfrm>
        </p:spPr>
        <p:txBody>
          <a:bodyPr>
            <a:noAutofit/>
          </a:bodyPr>
          <a:lstStyle/>
          <a:p>
            <a:r>
              <a:rPr lang="en-GB" sz="16700" b="1" dirty="0">
                <a:solidFill>
                  <a:srgbClr val="FFCC00"/>
                </a:solidFill>
              </a:rPr>
              <a:t>y</a:t>
            </a:r>
            <a:endParaRPr lang="en-GB" sz="3200" dirty="0"/>
          </a:p>
        </p:txBody>
      </p:sp>
      <p:sp>
        <p:nvSpPr>
          <p:cNvPr id="2" name="Rectangle 1"/>
          <p:cNvSpPr/>
          <p:nvPr/>
        </p:nvSpPr>
        <p:spPr>
          <a:xfrm>
            <a:off x="5433799" y="4696653"/>
            <a:ext cx="132440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a:solidFill>
                  <a:srgbClr val="002060"/>
                </a:solidFill>
                <a:latin typeface="Century Gothic" panose="020B0502020202020204" pitchFamily="34" charset="0"/>
              </a:rPr>
              <a:t>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rPr>
              <a:t>y</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p</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 name="Rounded Rectangle 3">
            <a:extLst>
              <a:ext uri="{FF2B5EF4-FFF2-40B4-BE49-F238E27FC236}">
                <a16:creationId xmlns:a16="http://schemas.microsoft.com/office/drawing/2014/main" id="{D9B2E792-89F9-4694-BA9B-6308A9BAF025}"/>
              </a:ext>
            </a:extLst>
          </p:cNvPr>
          <p:cNvSpPr/>
          <p:nvPr/>
        </p:nvSpPr>
        <p:spPr>
          <a:xfrm>
            <a:off x="4278781" y="1772161"/>
            <a:ext cx="3802879" cy="2695485"/>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66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y</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pisch</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9680111E-81D4-44CF-851E-ABBBAFB61989}"/>
              </a:ext>
            </a:extLst>
          </p:cNvPr>
          <p:cNvSpPr/>
          <p:nvPr/>
        </p:nvSpPr>
        <p:spPr>
          <a:xfrm>
            <a:off x="1514257" y="1092862"/>
            <a:ext cx="214353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noProof="0" dirty="0" err="1">
                <a:solidFill>
                  <a:srgbClr val="002060"/>
                </a:solidFill>
                <a:latin typeface="Century Gothic" panose="020B0502020202020204" pitchFamily="34" charset="0"/>
              </a:rPr>
              <a:t>Ph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rPr>
              <a:t>y</a:t>
            </a:r>
            <a:r>
              <a:rPr lang="en-GB" sz="5400" dirty="0" err="1">
                <a:solidFill>
                  <a:srgbClr val="002060"/>
                </a:solidFill>
                <a:latin typeface="Century Gothic" panose="020B0502020202020204" pitchFamily="34" charset="0"/>
              </a:rPr>
              <a:t>sik</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D8644518-2371-45AC-BEDE-FF96815ADEBF}"/>
              </a:ext>
            </a:extLst>
          </p:cNvPr>
          <p:cNvSpPr/>
          <p:nvPr/>
        </p:nvSpPr>
        <p:spPr>
          <a:xfrm>
            <a:off x="422123" y="4005981"/>
            <a:ext cx="354616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err="1">
                <a:solidFill>
                  <a:srgbClr val="002060"/>
                </a:solidFill>
                <a:latin typeface="Century Gothic" panose="020B0502020202020204" pitchFamily="34" charset="0"/>
              </a:rPr>
              <a:t>ol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rPr>
              <a:t>y</a:t>
            </a:r>
            <a:r>
              <a:rPr lang="en-GB" sz="5400" noProof="0" dirty="0" err="1">
                <a:solidFill>
                  <a:srgbClr val="002060"/>
                </a:solidFill>
                <a:latin typeface="Century Gothic" panose="020B0502020202020204" pitchFamily="34" charset="0"/>
              </a:rPr>
              <a:t>mpisch</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Rectangle 9">
            <a:extLst>
              <a:ext uri="{FF2B5EF4-FFF2-40B4-BE49-F238E27FC236}">
                <a16:creationId xmlns:a16="http://schemas.microsoft.com/office/drawing/2014/main" id="{2961ECDF-B6BE-4D87-AA50-4465C4FE9B56}"/>
              </a:ext>
            </a:extLst>
          </p:cNvPr>
          <p:cNvSpPr/>
          <p:nvPr/>
        </p:nvSpPr>
        <p:spPr>
          <a:xfrm>
            <a:off x="8365652" y="1019470"/>
            <a:ext cx="339387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dirty="0">
                <a:solidFill>
                  <a:srgbClr val="002060"/>
                </a:solidFill>
                <a:latin typeface="Century Gothic" panose="020B0502020202020204" pitchFamily="34" charset="0"/>
              </a:rPr>
              <a:t>Rh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rPr>
              <a:t>y</a:t>
            </a:r>
            <a:r>
              <a:rPr lang="en-GB" sz="5400" noProof="0" dirty="0" err="1">
                <a:solidFill>
                  <a:srgbClr val="002060"/>
                </a:solidFill>
                <a:latin typeface="Century Gothic" panose="020B0502020202020204" pitchFamily="34" charset="0"/>
              </a:rPr>
              <a:t>thmus</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Rectangle 10">
            <a:extLst>
              <a:ext uri="{FF2B5EF4-FFF2-40B4-BE49-F238E27FC236}">
                <a16:creationId xmlns:a16="http://schemas.microsoft.com/office/drawing/2014/main" id="{524CE51A-4D34-421E-A5D2-490C6696B84B}"/>
              </a:ext>
            </a:extLst>
          </p:cNvPr>
          <p:cNvSpPr/>
          <p:nvPr/>
        </p:nvSpPr>
        <p:spPr>
          <a:xfrm>
            <a:off x="8842364" y="4108476"/>
            <a:ext cx="250421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noProof="0" dirty="0">
                <a:solidFill>
                  <a:srgbClr val="002060"/>
                </a:solidFill>
                <a:latin typeface="Century Gothic" panose="020B0502020202020204" pitchFamily="34" charset="0"/>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rPr>
              <a:t>y</a:t>
            </a:r>
            <a:r>
              <a:rPr lang="en-GB" sz="5400" dirty="0">
                <a:solidFill>
                  <a:srgbClr val="002060"/>
                </a:solidFill>
                <a:latin typeface="Century Gothic" panose="020B0502020202020204" pitchFamily="34" charset="0"/>
              </a:rPr>
              <a:t>stem</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3" name="Group 2">
            <a:extLst>
              <a:ext uri="{FF2B5EF4-FFF2-40B4-BE49-F238E27FC236}">
                <a16:creationId xmlns:a16="http://schemas.microsoft.com/office/drawing/2014/main" id="{F3E02C80-D873-4E72-8F92-85E368FFA157}"/>
              </a:ext>
            </a:extLst>
          </p:cNvPr>
          <p:cNvGrpSpPr/>
          <p:nvPr/>
        </p:nvGrpSpPr>
        <p:grpSpPr>
          <a:xfrm>
            <a:off x="4770327" y="1975293"/>
            <a:ext cx="2819785" cy="1453707"/>
            <a:chOff x="4754013" y="1914270"/>
            <a:chExt cx="2819785" cy="1453707"/>
          </a:xfrm>
        </p:grpSpPr>
        <p:pic>
          <p:nvPicPr>
            <p:cNvPr id="13" name="Picture 12" descr="Logo, company name&#10;&#10;Description automatically generated">
              <a:extLst>
                <a:ext uri="{FF2B5EF4-FFF2-40B4-BE49-F238E27FC236}">
                  <a16:creationId xmlns:a16="http://schemas.microsoft.com/office/drawing/2014/main" id="{A61A1657-D920-44CE-A3A3-E235360856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013" y="1914270"/>
              <a:ext cx="2222018" cy="1111009"/>
            </a:xfrm>
            <a:prstGeom prst="rect">
              <a:avLst/>
            </a:prstGeom>
          </p:spPr>
        </p:pic>
        <p:pic>
          <p:nvPicPr>
            <p:cNvPr id="14" name="Picture 13" descr="Logo, company name&#10;&#10;Description automatically generated">
              <a:extLst>
                <a:ext uri="{FF2B5EF4-FFF2-40B4-BE49-F238E27FC236}">
                  <a16:creationId xmlns:a16="http://schemas.microsoft.com/office/drawing/2014/main" id="{CB4BC76F-3178-4A49-BE44-E934FC7B23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2172982"/>
              <a:ext cx="1477798" cy="1194995"/>
            </a:xfrm>
            <a:prstGeom prst="rect">
              <a:avLst/>
            </a:prstGeom>
          </p:spPr>
        </p:pic>
      </p:grpSp>
      <p:grpSp>
        <p:nvGrpSpPr>
          <p:cNvPr id="18" name="Group 17">
            <a:extLst>
              <a:ext uri="{FF2B5EF4-FFF2-40B4-BE49-F238E27FC236}">
                <a16:creationId xmlns:a16="http://schemas.microsoft.com/office/drawing/2014/main" id="{FAC16CEE-DB0B-4975-9EAE-29E33F83AEA8}"/>
              </a:ext>
            </a:extLst>
          </p:cNvPr>
          <p:cNvGrpSpPr/>
          <p:nvPr/>
        </p:nvGrpSpPr>
        <p:grpSpPr>
          <a:xfrm>
            <a:off x="1371132" y="1975293"/>
            <a:ext cx="2428657" cy="1023576"/>
            <a:chOff x="1371132" y="1975293"/>
            <a:chExt cx="2428657" cy="1023576"/>
          </a:xfrm>
        </p:grpSpPr>
        <p:pic>
          <p:nvPicPr>
            <p:cNvPr id="15" name="Picture 14">
              <a:extLst>
                <a:ext uri="{FF2B5EF4-FFF2-40B4-BE49-F238E27FC236}">
                  <a16:creationId xmlns:a16="http://schemas.microsoft.com/office/drawing/2014/main" id="{27823B80-675C-47A6-9547-8DB856303B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132" y="2062725"/>
              <a:ext cx="850575" cy="936144"/>
            </a:xfrm>
            <a:prstGeom prst="rect">
              <a:avLst/>
            </a:prstGeom>
          </p:spPr>
        </p:pic>
        <p:pic>
          <p:nvPicPr>
            <p:cNvPr id="17" name="Picture 16" descr="Logo&#10;&#10;Description automatically generated">
              <a:extLst>
                <a:ext uri="{FF2B5EF4-FFF2-40B4-BE49-F238E27FC236}">
                  <a16:creationId xmlns:a16="http://schemas.microsoft.com/office/drawing/2014/main" id="{10FC0044-770D-41A1-A05E-AEFDC324C4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5532" y="1975293"/>
              <a:ext cx="1664257" cy="832129"/>
            </a:xfrm>
            <a:prstGeom prst="rect">
              <a:avLst/>
            </a:prstGeom>
          </p:spPr>
        </p:pic>
      </p:grpSp>
      <p:pic>
        <p:nvPicPr>
          <p:cNvPr id="20" name="Picture 19" descr="A picture containing clipart&#10;&#10;Description automatically generated">
            <a:extLst>
              <a:ext uri="{FF2B5EF4-FFF2-40B4-BE49-F238E27FC236}">
                <a16:creationId xmlns:a16="http://schemas.microsoft.com/office/drawing/2014/main" id="{64CCB460-BF07-443D-9BC5-DE294BD470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528" y="4960863"/>
            <a:ext cx="2504212" cy="1252106"/>
          </a:xfrm>
          <a:prstGeom prst="rect">
            <a:avLst/>
          </a:prstGeom>
        </p:spPr>
      </p:pic>
      <p:sp>
        <p:nvSpPr>
          <p:cNvPr id="21" name="TextBox 20">
            <a:extLst>
              <a:ext uri="{FF2B5EF4-FFF2-40B4-BE49-F238E27FC236}">
                <a16:creationId xmlns:a16="http://schemas.microsoft.com/office/drawing/2014/main" id="{D7464AE1-E9E0-4B8B-B149-7CAC6EB437F7}"/>
              </a:ext>
            </a:extLst>
          </p:cNvPr>
          <p:cNvSpPr txBox="1"/>
          <p:nvPr/>
        </p:nvSpPr>
        <p:spPr>
          <a:xfrm>
            <a:off x="4829979" y="5525824"/>
            <a:ext cx="2760133" cy="646331"/>
          </a:xfrm>
          <a:prstGeom prst="rect">
            <a:avLst/>
          </a:prstGeom>
          <a:noFill/>
        </p:spPr>
        <p:txBody>
          <a:bodyPr wrap="square" rtlCol="0">
            <a:spAutoFit/>
          </a:bodyPr>
          <a:lstStyle/>
          <a:p>
            <a:pPr algn="ctr"/>
            <a:r>
              <a:rPr lang="en-GB" sz="3600" dirty="0">
                <a:solidFill>
                  <a:schemeClr val="accent5">
                    <a:lumMod val="50000"/>
                  </a:schemeClr>
                </a:solidFill>
                <a:latin typeface="Century Gothic" panose="020B0502020202020204" pitchFamily="34" charset="0"/>
              </a:rPr>
              <a:t>[type]</a:t>
            </a:r>
          </a:p>
        </p:txBody>
      </p:sp>
      <p:grpSp>
        <p:nvGrpSpPr>
          <p:cNvPr id="29" name="Group 28">
            <a:extLst>
              <a:ext uri="{FF2B5EF4-FFF2-40B4-BE49-F238E27FC236}">
                <a16:creationId xmlns:a16="http://schemas.microsoft.com/office/drawing/2014/main" id="{B4012BF1-AF3B-4674-BA10-7B06456D1212}"/>
              </a:ext>
            </a:extLst>
          </p:cNvPr>
          <p:cNvGrpSpPr/>
          <p:nvPr/>
        </p:nvGrpSpPr>
        <p:grpSpPr>
          <a:xfrm>
            <a:off x="8229615" y="1932223"/>
            <a:ext cx="3393878" cy="1222444"/>
            <a:chOff x="8229615" y="1932223"/>
            <a:chExt cx="3393878" cy="1222444"/>
          </a:xfrm>
        </p:grpSpPr>
        <p:pic>
          <p:nvPicPr>
            <p:cNvPr id="23" name="Picture 22">
              <a:extLst>
                <a:ext uri="{FF2B5EF4-FFF2-40B4-BE49-F238E27FC236}">
                  <a16:creationId xmlns:a16="http://schemas.microsoft.com/office/drawing/2014/main" id="{774C2223-BCC5-4BE2-931B-5A03117D9F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6075"/>
            <a:stretch/>
          </p:blipFill>
          <p:spPr>
            <a:xfrm>
              <a:off x="8842364" y="1932223"/>
              <a:ext cx="461572" cy="698368"/>
            </a:xfrm>
            <a:prstGeom prst="rect">
              <a:avLst/>
            </a:prstGeom>
          </p:spPr>
        </p:pic>
        <p:pic>
          <p:nvPicPr>
            <p:cNvPr id="25" name="Picture 24">
              <a:extLst>
                <a:ext uri="{FF2B5EF4-FFF2-40B4-BE49-F238E27FC236}">
                  <a16:creationId xmlns:a16="http://schemas.microsoft.com/office/drawing/2014/main" id="{8F10FDD1-24CA-47E7-B17D-C74740A829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7806" y="1947878"/>
              <a:ext cx="461572" cy="698359"/>
            </a:xfrm>
            <a:prstGeom prst="rect">
              <a:avLst/>
            </a:prstGeom>
          </p:spPr>
        </p:pic>
        <p:pic>
          <p:nvPicPr>
            <p:cNvPr id="26" name="Picture 25">
              <a:extLst>
                <a:ext uri="{FF2B5EF4-FFF2-40B4-BE49-F238E27FC236}">
                  <a16:creationId xmlns:a16="http://schemas.microsoft.com/office/drawing/2014/main" id="{8D9EF1D3-3AFF-49CC-8D6A-047163B7AB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6075"/>
            <a:stretch/>
          </p:blipFill>
          <p:spPr>
            <a:xfrm>
              <a:off x="10590082" y="1983197"/>
              <a:ext cx="461572" cy="698368"/>
            </a:xfrm>
            <a:prstGeom prst="rect">
              <a:avLst/>
            </a:prstGeom>
          </p:spPr>
        </p:pic>
        <p:pic>
          <p:nvPicPr>
            <p:cNvPr id="27" name="Picture 26">
              <a:extLst>
                <a:ext uri="{FF2B5EF4-FFF2-40B4-BE49-F238E27FC236}">
                  <a16:creationId xmlns:a16="http://schemas.microsoft.com/office/drawing/2014/main" id="{6C540EEC-90A3-4F66-A564-D6212A4203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10879" y="1947878"/>
              <a:ext cx="461572" cy="698359"/>
            </a:xfrm>
            <a:prstGeom prst="rect">
              <a:avLst/>
            </a:prstGeom>
          </p:spPr>
        </p:pic>
        <p:sp>
          <p:nvSpPr>
            <p:cNvPr id="28" name="TextBox 27">
              <a:extLst>
                <a:ext uri="{FF2B5EF4-FFF2-40B4-BE49-F238E27FC236}">
                  <a16:creationId xmlns:a16="http://schemas.microsoft.com/office/drawing/2014/main" id="{3397DD2F-8D26-4D39-B360-32631BD598B7}"/>
                </a:ext>
              </a:extLst>
            </p:cNvPr>
            <p:cNvSpPr txBox="1"/>
            <p:nvPr/>
          </p:nvSpPr>
          <p:spPr>
            <a:xfrm>
              <a:off x="8229615" y="2508336"/>
              <a:ext cx="3393878" cy="646331"/>
            </a:xfrm>
            <a:prstGeom prst="rect">
              <a:avLst/>
            </a:prstGeom>
            <a:noFill/>
          </p:spPr>
          <p:txBody>
            <a:bodyPr wrap="square" rtlCol="0">
              <a:spAutoFit/>
            </a:bodyPr>
            <a:lstStyle/>
            <a:p>
              <a:pPr algn="ctr"/>
              <a:r>
                <a:rPr lang="en-GB" sz="3600" b="1" dirty="0">
                  <a:latin typeface="Century Gothic" panose="020B0502020202020204" pitchFamily="34" charset="0"/>
                </a:rPr>
                <a:t>1 2&amp; 3&amp; 4</a:t>
              </a:r>
            </a:p>
          </p:txBody>
        </p:sp>
      </p:grpSp>
      <p:sp>
        <p:nvSpPr>
          <p:cNvPr id="30" name="TextBox 29">
            <a:extLst>
              <a:ext uri="{FF2B5EF4-FFF2-40B4-BE49-F238E27FC236}">
                <a16:creationId xmlns:a16="http://schemas.microsoft.com/office/drawing/2014/main" id="{85E98A17-9077-43C6-B6E1-1747F079B2E7}"/>
              </a:ext>
            </a:extLst>
          </p:cNvPr>
          <p:cNvSpPr txBox="1"/>
          <p:nvPr/>
        </p:nvSpPr>
        <p:spPr>
          <a:xfrm>
            <a:off x="8815260" y="4910494"/>
            <a:ext cx="2760133" cy="646331"/>
          </a:xfrm>
          <a:prstGeom prst="rect">
            <a:avLst/>
          </a:prstGeom>
          <a:noFill/>
        </p:spPr>
        <p:txBody>
          <a:bodyPr wrap="square" rtlCol="0">
            <a:spAutoFit/>
          </a:bodyPr>
          <a:lstStyle/>
          <a:p>
            <a:pPr algn="ctr"/>
            <a:r>
              <a:rPr lang="en-GB" sz="3600" dirty="0">
                <a:solidFill>
                  <a:schemeClr val="accent5">
                    <a:lumMod val="50000"/>
                  </a:schemeClr>
                </a:solidFill>
                <a:latin typeface="Century Gothic" panose="020B0502020202020204" pitchFamily="34" charset="0"/>
              </a:rPr>
              <a:t>[system]</a:t>
            </a:r>
          </a:p>
        </p:txBody>
      </p:sp>
    </p:spTree>
    <p:extLst>
      <p:ext uri="{BB962C8B-B14F-4D97-AF65-F5344CB8AC3E}">
        <p14:creationId xmlns:p14="http://schemas.microsoft.com/office/powerpoint/2010/main" val="370812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animBg="1"/>
      <p:bldP spid="8" grpId="0"/>
      <p:bldP spid="9" grpId="0"/>
      <p:bldP spid="10" grpId="0"/>
      <p:bldP spid="11" grpId="0"/>
      <p:bldP spid="21" grpId="0"/>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DE5B64-C605-49BB-B1E8-7665A67D8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411" y="7706"/>
            <a:ext cx="11224988" cy="6316913"/>
          </a:xfrm>
          <a:prstGeom prst="rect">
            <a:avLst/>
          </a:prstGeom>
        </p:spPr>
      </p:pic>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6614"/>
            <a:ext cx="4370522" cy="869950"/>
          </a:xfrm>
          <a:prstGeom prst="rect">
            <a:avLst/>
          </a:prstGeom>
        </p:spPr>
      </p:pic>
      <p:sp>
        <p:nvSpPr>
          <p:cNvPr id="4" name="Title 3"/>
          <p:cNvSpPr>
            <a:spLocks noGrp="1"/>
          </p:cNvSpPr>
          <p:nvPr>
            <p:ph type="title"/>
          </p:nvPr>
        </p:nvSpPr>
        <p:spPr>
          <a:xfrm>
            <a:off x="0" y="126614"/>
            <a:ext cx="4742481" cy="707849"/>
          </a:xfrm>
        </p:spPr>
        <p:txBody>
          <a:bodyPr>
            <a:normAutofit/>
          </a:bodyPr>
          <a:lstStyle/>
          <a:p>
            <a:r>
              <a:rPr lang="en-GB" sz="3600" b="1" dirty="0">
                <a:solidFill>
                  <a:schemeClr val="bg1"/>
                </a:solidFill>
              </a:rPr>
              <a:t>Wie war der Tag?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05445" y="85272"/>
            <a:ext cx="234148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text, book&#10;&#10;Description automatically generated">
            <a:extLst>
              <a:ext uri="{FF2B5EF4-FFF2-40B4-BE49-F238E27FC236}">
                <a16:creationId xmlns:a16="http://schemas.microsoft.com/office/drawing/2014/main" id="{6BA7FE8C-0214-4796-BFED-99AEC0E2E8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7585" y="0"/>
            <a:ext cx="1147028" cy="1417535"/>
          </a:xfrm>
          <a:prstGeom prst="rect">
            <a:avLst/>
          </a:prstGeom>
        </p:spPr>
      </p:pic>
      <p:sp>
        <p:nvSpPr>
          <p:cNvPr id="7" name="TextBox 6">
            <a:extLst>
              <a:ext uri="{FF2B5EF4-FFF2-40B4-BE49-F238E27FC236}">
                <a16:creationId xmlns:a16="http://schemas.microsoft.com/office/drawing/2014/main" id="{166D8552-626C-6E44-91CB-C1B20389A00F}"/>
              </a:ext>
            </a:extLst>
          </p:cNvPr>
          <p:cNvSpPr txBox="1"/>
          <p:nvPr/>
        </p:nvSpPr>
        <p:spPr>
          <a:xfrm>
            <a:off x="1084621" y="1173030"/>
            <a:ext cx="5563891" cy="4893647"/>
          </a:xfrm>
          <a:prstGeom prst="rect">
            <a:avLst/>
          </a:prstGeom>
          <a:noFill/>
        </p:spPr>
        <p:txBody>
          <a:bodyPr wrap="square" rtlCol="0">
            <a:spAutoFit/>
          </a:bodyPr>
          <a:lstStyle/>
          <a:p>
            <a:r>
              <a:rPr lang="en-US" sz="2400" dirty="0" err="1">
                <a:solidFill>
                  <a:schemeClr val="accent5">
                    <a:lumMod val="50000"/>
                  </a:schemeClr>
                </a:solidFill>
              </a:rPr>
              <a:t>Grüße</a:t>
            </a:r>
            <a:r>
              <a:rPr lang="en-US" sz="2400" dirty="0">
                <a:solidFill>
                  <a:schemeClr val="accent5">
                    <a:lumMod val="50000"/>
                  </a:schemeClr>
                </a:solidFill>
              </a:rPr>
              <a:t> </a:t>
            </a:r>
            <a:r>
              <a:rPr lang="en-US" sz="2400" dirty="0" err="1">
                <a:solidFill>
                  <a:schemeClr val="accent5">
                    <a:lumMod val="50000"/>
                  </a:schemeClr>
                </a:solidFill>
              </a:rPr>
              <a:t>aus</a:t>
            </a:r>
            <a:r>
              <a:rPr lang="en-US" sz="2400" dirty="0">
                <a:solidFill>
                  <a:schemeClr val="accent5">
                    <a:lumMod val="50000"/>
                  </a:schemeClr>
                </a:solidFill>
              </a:rPr>
              <a:t> Sylt! </a:t>
            </a:r>
            <a:br>
              <a:rPr lang="en-US" sz="2400" dirty="0">
                <a:solidFill>
                  <a:schemeClr val="accent5">
                    <a:lumMod val="50000"/>
                  </a:schemeClr>
                </a:solidFill>
              </a:rPr>
            </a:b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sitzen</a:t>
            </a:r>
            <a:r>
              <a:rPr lang="en-US" sz="2400" dirty="0">
                <a:solidFill>
                  <a:schemeClr val="accent5">
                    <a:lumMod val="50000"/>
                  </a:schemeClr>
                </a:solidFill>
              </a:rPr>
              <a:t> am Strand und </a:t>
            </a:r>
            <a:r>
              <a:rPr lang="en-US" sz="2400" dirty="0" err="1">
                <a:solidFill>
                  <a:schemeClr val="accent5">
                    <a:lumMod val="50000"/>
                  </a:schemeClr>
                </a:solidFill>
              </a:rPr>
              <a:t>genießen</a:t>
            </a:r>
            <a:r>
              <a:rPr lang="en-US" sz="2400" dirty="0">
                <a:solidFill>
                  <a:schemeClr val="accent5">
                    <a:lumMod val="50000"/>
                  </a:schemeClr>
                </a:solidFill>
              </a:rPr>
              <a:t> die </a:t>
            </a:r>
            <a:r>
              <a:rPr lang="en-US" sz="2400" dirty="0" err="1">
                <a:solidFill>
                  <a:schemeClr val="accent5">
                    <a:lumMod val="50000"/>
                  </a:schemeClr>
                </a:solidFill>
              </a:rPr>
              <a:t>frische</a:t>
            </a:r>
            <a:r>
              <a:rPr lang="en-US" sz="2400" dirty="0">
                <a:solidFill>
                  <a:schemeClr val="accent5">
                    <a:lumMod val="50000"/>
                  </a:schemeClr>
                </a:solidFill>
              </a:rPr>
              <a:t> </a:t>
            </a:r>
            <a:r>
              <a:rPr lang="en-US" sz="2400" dirty="0" err="1">
                <a:solidFill>
                  <a:schemeClr val="accent5">
                    <a:lumMod val="50000"/>
                  </a:schemeClr>
                </a:solidFill>
              </a:rPr>
              <a:t>Luft</a:t>
            </a:r>
            <a:r>
              <a:rPr lang="en-US" sz="2400" dirty="0">
                <a:solidFill>
                  <a:schemeClr val="accent5">
                    <a:lumMod val="50000"/>
                  </a:schemeClr>
                </a:solidFill>
              </a:rPr>
              <a:t>, </a:t>
            </a:r>
            <a:r>
              <a:rPr lang="en-US" sz="2400" dirty="0" err="1">
                <a:solidFill>
                  <a:schemeClr val="accent5">
                    <a:lumMod val="50000"/>
                  </a:schemeClr>
                </a:solidFill>
              </a:rPr>
              <a:t>weil</a:t>
            </a:r>
            <a:r>
              <a:rPr lang="en-US" sz="2400" dirty="0">
                <a:solidFill>
                  <a:schemeClr val="accent5">
                    <a:lumMod val="50000"/>
                  </a:schemeClr>
                </a:solidFill>
              </a:rPr>
              <a:t> der Wind </a:t>
            </a:r>
            <a:r>
              <a:rPr lang="en-US" sz="2400" dirty="0" err="1">
                <a:solidFill>
                  <a:schemeClr val="accent5">
                    <a:lumMod val="50000"/>
                  </a:schemeClr>
                </a:solidFill>
              </a:rPr>
              <a:t>jetzt</a:t>
            </a:r>
            <a:r>
              <a:rPr lang="en-US" sz="2400" dirty="0">
                <a:solidFill>
                  <a:schemeClr val="accent5">
                    <a:lumMod val="50000"/>
                  </a:schemeClr>
                </a:solidFill>
              </a:rPr>
              <a:t> gar </a:t>
            </a:r>
            <a:r>
              <a:rPr lang="en-US" sz="2400" dirty="0" err="1">
                <a:solidFill>
                  <a:schemeClr val="accent5">
                    <a:lumMod val="50000"/>
                  </a:schemeClr>
                </a:solidFill>
              </a:rPr>
              <a:t>nicht</a:t>
            </a:r>
            <a:r>
              <a:rPr lang="en-US" sz="2400" dirty="0">
                <a:solidFill>
                  <a:schemeClr val="accent5">
                    <a:lumMod val="50000"/>
                  </a:schemeClr>
                </a:solidFill>
              </a:rPr>
              <a:t> so stark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Heute</a:t>
            </a:r>
            <a:r>
              <a:rPr lang="en-US" sz="2400" dirty="0">
                <a:solidFill>
                  <a:schemeClr val="accent5">
                    <a:lumMod val="50000"/>
                  </a:schemeClr>
                </a:solidFill>
              </a:rPr>
              <a:t> morgen </a:t>
            </a:r>
            <a:r>
              <a:rPr lang="en-US" sz="2400" dirty="0" err="1">
                <a:solidFill>
                  <a:schemeClr val="accent5">
                    <a:lumMod val="50000"/>
                  </a:schemeClr>
                </a:solidFill>
              </a:rPr>
              <a:t>sind</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dem </a:t>
            </a:r>
            <a:r>
              <a:rPr lang="en-US" sz="2400" dirty="0" err="1">
                <a:solidFill>
                  <a:schemeClr val="accent5">
                    <a:lumMod val="50000"/>
                  </a:schemeClr>
                </a:solidFill>
              </a:rPr>
              <a:t>Touristenbus</a:t>
            </a:r>
            <a:r>
              <a:rPr lang="en-US" sz="2400" dirty="0">
                <a:solidFill>
                  <a:schemeClr val="accent5">
                    <a:lumMod val="50000"/>
                  </a:schemeClr>
                </a:solidFill>
              </a:rPr>
              <a:t> </a:t>
            </a:r>
            <a:r>
              <a:rPr lang="en-US" sz="2400" dirty="0" err="1">
                <a:solidFill>
                  <a:schemeClr val="accent5">
                    <a:lumMod val="50000"/>
                  </a:schemeClr>
                </a:solidFill>
              </a:rPr>
              <a:t>gefahren</a:t>
            </a:r>
            <a:r>
              <a:rPr lang="en-US" sz="2400" dirty="0">
                <a:solidFill>
                  <a:schemeClr val="accent5">
                    <a:lumMod val="50000"/>
                  </a:schemeClr>
                </a:solidFill>
              </a:rPr>
              <a:t>. Die </a:t>
            </a:r>
            <a:r>
              <a:rPr lang="en-US" sz="2400" dirty="0" err="1">
                <a:solidFill>
                  <a:schemeClr val="accent5">
                    <a:lumMod val="50000"/>
                  </a:schemeClr>
                </a:solidFill>
              </a:rPr>
              <a:t>Reiseführerin</a:t>
            </a:r>
            <a:r>
              <a:rPr lang="en-US" sz="2400" dirty="0">
                <a:solidFill>
                  <a:schemeClr val="accent5">
                    <a:lumMod val="50000"/>
                  </a:schemeClr>
                </a:solidFill>
              </a:rPr>
              <a:t> hat </a:t>
            </a:r>
            <a:r>
              <a:rPr lang="en-US" sz="2400" dirty="0" err="1">
                <a:solidFill>
                  <a:schemeClr val="accent5">
                    <a:lumMod val="50000"/>
                  </a:schemeClr>
                </a:solidFill>
              </a:rPr>
              <a:t>uns</a:t>
            </a:r>
            <a:r>
              <a:rPr lang="en-US" sz="2400" dirty="0">
                <a:solidFill>
                  <a:schemeClr val="accent5">
                    <a:lumMod val="50000"/>
                  </a:schemeClr>
                </a:solidFill>
              </a:rPr>
              <a:t> </a:t>
            </a:r>
            <a:r>
              <a:rPr lang="en-US" sz="2400" dirty="0" err="1">
                <a:solidFill>
                  <a:schemeClr val="accent5">
                    <a:lumMod val="50000"/>
                  </a:schemeClr>
                </a:solidFill>
              </a:rPr>
              <a:t>viel</a:t>
            </a:r>
            <a:r>
              <a:rPr lang="en-US" sz="2400" dirty="0">
                <a:solidFill>
                  <a:schemeClr val="accent5">
                    <a:lumMod val="50000"/>
                  </a:schemeClr>
                </a:solidFill>
              </a:rPr>
              <a:t> </a:t>
            </a:r>
            <a:r>
              <a:rPr lang="en-US" sz="2400" dirty="0" err="1">
                <a:solidFill>
                  <a:schemeClr val="accent5">
                    <a:lumMod val="50000"/>
                  </a:schemeClr>
                </a:solidFill>
              </a:rPr>
              <a:t>über</a:t>
            </a:r>
            <a:r>
              <a:rPr lang="en-US" sz="2400" dirty="0">
                <a:solidFill>
                  <a:schemeClr val="accent5">
                    <a:lumMod val="50000"/>
                  </a:schemeClr>
                </a:solidFill>
              </a:rPr>
              <a:t> Sylt </a:t>
            </a:r>
            <a:r>
              <a:rPr lang="en-US" sz="2400" dirty="0" err="1">
                <a:solidFill>
                  <a:schemeClr val="accent5">
                    <a:lumMod val="50000"/>
                  </a:schemeClr>
                </a:solidFill>
              </a:rPr>
              <a:t>erzählt</a:t>
            </a:r>
            <a:r>
              <a:rPr lang="en-US" sz="2400" dirty="0">
                <a:solidFill>
                  <a:schemeClr val="accent5">
                    <a:lumMod val="50000"/>
                  </a:schemeClr>
                </a:solidFill>
              </a:rPr>
              <a:t>. Dieser Ort </a:t>
            </a:r>
            <a:r>
              <a:rPr lang="en-US" sz="2400" dirty="0" err="1">
                <a:solidFill>
                  <a:schemeClr val="accent5">
                    <a:lumMod val="50000"/>
                  </a:schemeClr>
                </a:solidFill>
              </a:rPr>
              <a:t>gefällt</a:t>
            </a:r>
            <a:r>
              <a:rPr lang="en-US" sz="2400" dirty="0">
                <a:solidFill>
                  <a:schemeClr val="accent5">
                    <a:lumMod val="50000"/>
                  </a:schemeClr>
                </a:solidFill>
              </a:rPr>
              <a:t> </a:t>
            </a:r>
            <a:r>
              <a:rPr lang="en-US" sz="2400" dirty="0" err="1">
                <a:solidFill>
                  <a:schemeClr val="accent5">
                    <a:lumMod val="50000"/>
                  </a:schemeClr>
                </a:solidFill>
              </a:rPr>
              <a:t>uns</a:t>
            </a:r>
            <a:r>
              <a:rPr lang="en-US" sz="2400" dirty="0">
                <a:solidFill>
                  <a:schemeClr val="accent5">
                    <a:lumMod val="50000"/>
                  </a:schemeClr>
                </a:solidFill>
              </a:rPr>
              <a:t> </a:t>
            </a:r>
            <a:r>
              <a:rPr lang="en-US" sz="2400" dirty="0" err="1">
                <a:solidFill>
                  <a:schemeClr val="accent5">
                    <a:lumMod val="50000"/>
                  </a:schemeClr>
                </a:solidFill>
              </a:rPr>
              <a:t>sehr</a:t>
            </a:r>
            <a:r>
              <a:rPr lang="en-US" sz="2400" dirty="0">
                <a:solidFill>
                  <a:schemeClr val="accent5">
                    <a:lumMod val="50000"/>
                  </a:schemeClr>
                </a:solidFill>
              </a:rPr>
              <a:t>, </a:t>
            </a:r>
            <a:r>
              <a:rPr lang="en-US" sz="2400" dirty="0" err="1">
                <a:solidFill>
                  <a:schemeClr val="accent5">
                    <a:lumMod val="50000"/>
                  </a:schemeClr>
                </a:solidFill>
              </a:rPr>
              <a:t>denn</a:t>
            </a:r>
            <a:r>
              <a:rPr lang="en-US" sz="2400" dirty="0">
                <a:solidFill>
                  <a:schemeClr val="accent5">
                    <a:lumMod val="50000"/>
                  </a:schemeClr>
                </a:solidFill>
              </a:rPr>
              <a:t> man </a:t>
            </a:r>
            <a:r>
              <a:rPr lang="en-US" sz="2400" dirty="0" err="1">
                <a:solidFill>
                  <a:schemeClr val="accent5">
                    <a:lumMod val="50000"/>
                  </a:schemeClr>
                </a:solidFill>
              </a:rPr>
              <a:t>kann</a:t>
            </a:r>
            <a:r>
              <a:rPr lang="en-US" sz="2400" dirty="0">
                <a:solidFill>
                  <a:schemeClr val="accent5">
                    <a:lumMod val="50000"/>
                  </a:schemeClr>
                </a:solidFill>
              </a:rPr>
              <a:t> </a:t>
            </a:r>
            <a:r>
              <a:rPr lang="en-US" sz="2400" dirty="0" err="1">
                <a:solidFill>
                  <a:schemeClr val="accent5">
                    <a:lumMod val="50000"/>
                  </a:schemeClr>
                </a:solidFill>
              </a:rPr>
              <a:t>hier</a:t>
            </a:r>
            <a:r>
              <a:rPr lang="en-US" sz="2400" dirty="0">
                <a:solidFill>
                  <a:schemeClr val="accent5">
                    <a:lumMod val="50000"/>
                  </a:schemeClr>
                </a:solidFill>
              </a:rPr>
              <a:t> so </a:t>
            </a:r>
            <a:r>
              <a:rPr lang="en-US" sz="2400" dirty="0" err="1">
                <a:solidFill>
                  <a:schemeClr val="accent5">
                    <a:lumMod val="50000"/>
                  </a:schemeClr>
                </a:solidFill>
              </a:rPr>
              <a:t>viel</a:t>
            </a:r>
            <a:r>
              <a:rPr lang="en-US" sz="2400" dirty="0">
                <a:solidFill>
                  <a:schemeClr val="accent5">
                    <a:lumMod val="50000"/>
                  </a:schemeClr>
                </a:solidFill>
              </a:rPr>
              <a:t> </a:t>
            </a:r>
            <a:r>
              <a:rPr lang="en-US" sz="2400" dirty="0" err="1">
                <a:solidFill>
                  <a:schemeClr val="accent5">
                    <a:lumMod val="50000"/>
                  </a:schemeClr>
                </a:solidFill>
              </a:rPr>
              <a:t>machen</a:t>
            </a:r>
            <a:r>
              <a:rPr lang="en-US" sz="2400" dirty="0">
                <a:solidFill>
                  <a:schemeClr val="accent5">
                    <a:lumMod val="50000"/>
                  </a:schemeClr>
                </a:solidFill>
              </a:rPr>
              <a:t>. </a:t>
            </a:r>
            <a:r>
              <a:rPr lang="en-US" sz="2400" dirty="0" err="1">
                <a:solidFill>
                  <a:schemeClr val="accent5">
                    <a:lumMod val="50000"/>
                  </a:schemeClr>
                </a:solidFill>
              </a:rPr>
              <a:t>Heute</a:t>
            </a:r>
            <a:r>
              <a:rPr lang="en-US" sz="2400" dirty="0">
                <a:solidFill>
                  <a:schemeClr val="accent5">
                    <a:lumMod val="50000"/>
                  </a:schemeClr>
                </a:solidFill>
              </a:rPr>
              <a:t> Abend </a:t>
            </a:r>
            <a:r>
              <a:rPr lang="en-US" sz="2400" dirty="0" err="1">
                <a:solidFill>
                  <a:schemeClr val="accent5">
                    <a:lumMod val="50000"/>
                  </a:schemeClr>
                </a:solidFill>
              </a:rPr>
              <a:t>werden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den </a:t>
            </a:r>
            <a:r>
              <a:rPr lang="en-US" sz="2400" dirty="0" err="1">
                <a:solidFill>
                  <a:schemeClr val="accent5">
                    <a:lumMod val="50000"/>
                  </a:schemeClr>
                </a:solidFill>
              </a:rPr>
              <a:t>Wagners</a:t>
            </a:r>
            <a:r>
              <a:rPr lang="en-US" sz="2400" dirty="0">
                <a:solidFill>
                  <a:schemeClr val="accent5">
                    <a:lumMod val="50000"/>
                  </a:schemeClr>
                </a:solidFill>
              </a:rPr>
              <a:t> ins Restaurant </a:t>
            </a:r>
            <a:r>
              <a:rPr lang="en-US" sz="2400" dirty="0" err="1">
                <a:solidFill>
                  <a:schemeClr val="accent5">
                    <a:lumMod val="50000"/>
                  </a:schemeClr>
                </a:solidFill>
              </a:rPr>
              <a:t>gehen</a:t>
            </a:r>
            <a:r>
              <a:rPr lang="en-US" sz="2400" dirty="0">
                <a:solidFill>
                  <a:schemeClr val="accent5">
                    <a:lumMod val="50000"/>
                  </a:schemeClr>
                </a:solidFill>
              </a:rPr>
              <a:t>. </a:t>
            </a: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brauchen</a:t>
            </a:r>
            <a:r>
              <a:rPr lang="en-US" sz="2400" dirty="0">
                <a:solidFill>
                  <a:schemeClr val="accent5">
                    <a:lumMod val="50000"/>
                  </a:schemeClr>
                </a:solidFill>
              </a:rPr>
              <a:t> </a:t>
            </a:r>
            <a:r>
              <a:rPr lang="en-US" sz="2400" dirty="0" err="1">
                <a:solidFill>
                  <a:schemeClr val="accent5">
                    <a:lumMod val="50000"/>
                  </a:schemeClr>
                </a:solidFill>
              </a:rPr>
              <a:t>noch</a:t>
            </a:r>
            <a:r>
              <a:rPr lang="en-US" sz="2400" dirty="0">
                <a:solidFill>
                  <a:schemeClr val="accent5">
                    <a:lumMod val="50000"/>
                  </a:schemeClr>
                </a:solidFill>
              </a:rPr>
              <a:t> </a:t>
            </a:r>
            <a:r>
              <a:rPr lang="en-US" sz="2400" dirty="0" err="1">
                <a:solidFill>
                  <a:schemeClr val="accent5">
                    <a:lumMod val="50000"/>
                  </a:schemeClr>
                </a:solidFill>
              </a:rPr>
              <a:t>zwei</a:t>
            </a:r>
            <a:r>
              <a:rPr lang="en-US" sz="2400" dirty="0">
                <a:solidFill>
                  <a:schemeClr val="accent5">
                    <a:lumMod val="50000"/>
                  </a:schemeClr>
                </a:solidFill>
              </a:rPr>
              <a:t> </a:t>
            </a:r>
            <a:r>
              <a:rPr lang="en-US" sz="2400" dirty="0" err="1">
                <a:solidFill>
                  <a:schemeClr val="accent5">
                    <a:lumMod val="50000"/>
                  </a:schemeClr>
                </a:solidFill>
              </a:rPr>
              <a:t>Wochen</a:t>
            </a:r>
            <a:r>
              <a:rPr lang="en-US" sz="2400">
                <a:solidFill>
                  <a:schemeClr val="accent5">
                    <a:lumMod val="50000"/>
                  </a:schemeClr>
                </a:solidFill>
              </a:rPr>
              <a:t>, um alles</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machen</a:t>
            </a:r>
            <a:r>
              <a:rPr lang="en-US" sz="2400" dirty="0">
                <a:solidFill>
                  <a:schemeClr val="accent5">
                    <a:lumMod val="50000"/>
                  </a:schemeClr>
                </a:solidFill>
              </a:rPr>
              <a:t>! </a:t>
            </a:r>
          </a:p>
        </p:txBody>
      </p:sp>
      <p:sp>
        <p:nvSpPr>
          <p:cNvPr id="16" name="Rectangle: Rounded Corners 15">
            <a:extLst>
              <a:ext uri="{FF2B5EF4-FFF2-40B4-BE49-F238E27FC236}">
                <a16:creationId xmlns:a16="http://schemas.microsoft.com/office/drawing/2014/main" id="{94BC1FC2-A2A2-4254-B1BB-A0A9482B0BD6}"/>
              </a:ext>
            </a:extLst>
          </p:cNvPr>
          <p:cNvSpPr/>
          <p:nvPr/>
        </p:nvSpPr>
        <p:spPr>
          <a:xfrm>
            <a:off x="5213744" y="3103135"/>
            <a:ext cx="601429"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-7-</a:t>
            </a:r>
          </a:p>
        </p:txBody>
      </p:sp>
      <p:sp>
        <p:nvSpPr>
          <p:cNvPr id="17" name="Rectangle: Rounded Corners 16">
            <a:extLst>
              <a:ext uri="{FF2B5EF4-FFF2-40B4-BE49-F238E27FC236}">
                <a16:creationId xmlns:a16="http://schemas.microsoft.com/office/drawing/2014/main" id="{80396E8C-AA1E-4FB7-AAFA-4A97B632643B}"/>
              </a:ext>
            </a:extLst>
          </p:cNvPr>
          <p:cNvSpPr/>
          <p:nvPr/>
        </p:nvSpPr>
        <p:spPr>
          <a:xfrm>
            <a:off x="4192422" y="3470871"/>
            <a:ext cx="915990"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-8-</a:t>
            </a:r>
          </a:p>
        </p:txBody>
      </p:sp>
      <p:sp>
        <p:nvSpPr>
          <p:cNvPr id="18" name="Rectangle: Rounded Corners 17">
            <a:extLst>
              <a:ext uri="{FF2B5EF4-FFF2-40B4-BE49-F238E27FC236}">
                <a16:creationId xmlns:a16="http://schemas.microsoft.com/office/drawing/2014/main" id="{B086F571-BE40-41C3-AC1C-42C068FB1E89}"/>
              </a:ext>
            </a:extLst>
          </p:cNvPr>
          <p:cNvSpPr/>
          <p:nvPr/>
        </p:nvSpPr>
        <p:spPr>
          <a:xfrm>
            <a:off x="3452015" y="3842391"/>
            <a:ext cx="904851"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-9-</a:t>
            </a:r>
          </a:p>
        </p:txBody>
      </p:sp>
      <p:sp>
        <p:nvSpPr>
          <p:cNvPr id="19" name="Rectangle: Rounded Corners 18">
            <a:extLst>
              <a:ext uri="{FF2B5EF4-FFF2-40B4-BE49-F238E27FC236}">
                <a16:creationId xmlns:a16="http://schemas.microsoft.com/office/drawing/2014/main" id="{5AA6404E-E854-47CA-81D8-3FC7052D70A4}"/>
              </a:ext>
            </a:extLst>
          </p:cNvPr>
          <p:cNvSpPr/>
          <p:nvPr/>
        </p:nvSpPr>
        <p:spPr>
          <a:xfrm>
            <a:off x="1152303" y="4571538"/>
            <a:ext cx="1200479"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-10-</a:t>
            </a:r>
          </a:p>
        </p:txBody>
      </p:sp>
      <p:sp>
        <p:nvSpPr>
          <p:cNvPr id="20" name="Rectangle: Rounded Corners 19">
            <a:extLst>
              <a:ext uri="{FF2B5EF4-FFF2-40B4-BE49-F238E27FC236}">
                <a16:creationId xmlns:a16="http://schemas.microsoft.com/office/drawing/2014/main" id="{B6C13488-A665-4717-9127-DDBDD2AD9774}"/>
              </a:ext>
            </a:extLst>
          </p:cNvPr>
          <p:cNvSpPr/>
          <p:nvPr/>
        </p:nvSpPr>
        <p:spPr>
          <a:xfrm>
            <a:off x="5474205" y="4545861"/>
            <a:ext cx="741660"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-11-</a:t>
            </a:r>
          </a:p>
        </p:txBody>
      </p:sp>
      <p:sp>
        <p:nvSpPr>
          <p:cNvPr id="21" name="Rectangle: Rounded Corners 20">
            <a:extLst>
              <a:ext uri="{FF2B5EF4-FFF2-40B4-BE49-F238E27FC236}">
                <a16:creationId xmlns:a16="http://schemas.microsoft.com/office/drawing/2014/main" id="{5A866704-32E5-4801-90CC-24055FC85CBE}"/>
              </a:ext>
            </a:extLst>
          </p:cNvPr>
          <p:cNvSpPr/>
          <p:nvPr/>
        </p:nvSpPr>
        <p:spPr>
          <a:xfrm>
            <a:off x="1152303" y="5676340"/>
            <a:ext cx="1282672"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-12-</a:t>
            </a:r>
          </a:p>
        </p:txBody>
      </p:sp>
      <p:sp>
        <p:nvSpPr>
          <p:cNvPr id="2" name="Rectangle: Rounded Corners 1">
            <a:extLst>
              <a:ext uri="{FF2B5EF4-FFF2-40B4-BE49-F238E27FC236}">
                <a16:creationId xmlns:a16="http://schemas.microsoft.com/office/drawing/2014/main" id="{0F6AD9C4-59CB-4C56-BC00-F1225B8A510D}"/>
              </a:ext>
            </a:extLst>
          </p:cNvPr>
          <p:cNvSpPr/>
          <p:nvPr/>
        </p:nvSpPr>
        <p:spPr>
          <a:xfrm>
            <a:off x="2537717" y="1649085"/>
            <a:ext cx="574042"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-1-</a:t>
            </a:r>
          </a:p>
        </p:txBody>
      </p:sp>
      <p:sp>
        <p:nvSpPr>
          <p:cNvPr id="11" name="Rectangle: Rounded Corners 10">
            <a:extLst>
              <a:ext uri="{FF2B5EF4-FFF2-40B4-BE49-F238E27FC236}">
                <a16:creationId xmlns:a16="http://schemas.microsoft.com/office/drawing/2014/main" id="{7CDFCF2D-87C7-45B1-AD01-FC14D2F36511}"/>
              </a:ext>
            </a:extLst>
          </p:cNvPr>
          <p:cNvSpPr/>
          <p:nvPr/>
        </p:nvSpPr>
        <p:spPr>
          <a:xfrm>
            <a:off x="1702376" y="1989748"/>
            <a:ext cx="965770"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-2-</a:t>
            </a:r>
          </a:p>
        </p:txBody>
      </p:sp>
      <p:sp>
        <p:nvSpPr>
          <p:cNvPr id="12" name="Rectangle: Rounded Corners 11">
            <a:extLst>
              <a:ext uri="{FF2B5EF4-FFF2-40B4-BE49-F238E27FC236}">
                <a16:creationId xmlns:a16="http://schemas.microsoft.com/office/drawing/2014/main" id="{ECB7B324-3EE6-464A-871F-C1DBD5687E03}"/>
              </a:ext>
            </a:extLst>
          </p:cNvPr>
          <p:cNvSpPr/>
          <p:nvPr/>
        </p:nvSpPr>
        <p:spPr>
          <a:xfrm>
            <a:off x="4032897" y="1989748"/>
            <a:ext cx="647939"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-3-</a:t>
            </a:r>
          </a:p>
        </p:txBody>
      </p:sp>
      <p:sp>
        <p:nvSpPr>
          <p:cNvPr id="13" name="Rectangle: Rounded Corners 12">
            <a:extLst>
              <a:ext uri="{FF2B5EF4-FFF2-40B4-BE49-F238E27FC236}">
                <a16:creationId xmlns:a16="http://schemas.microsoft.com/office/drawing/2014/main" id="{31963A29-9715-474A-8045-D5B31491AAB3}"/>
              </a:ext>
            </a:extLst>
          </p:cNvPr>
          <p:cNvSpPr/>
          <p:nvPr/>
        </p:nvSpPr>
        <p:spPr>
          <a:xfrm>
            <a:off x="3708927" y="2376751"/>
            <a:ext cx="647939"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-4-.</a:t>
            </a:r>
          </a:p>
        </p:txBody>
      </p:sp>
      <p:sp>
        <p:nvSpPr>
          <p:cNvPr id="14" name="Rectangle: Rounded Corners 13">
            <a:extLst>
              <a:ext uri="{FF2B5EF4-FFF2-40B4-BE49-F238E27FC236}">
                <a16:creationId xmlns:a16="http://schemas.microsoft.com/office/drawing/2014/main" id="{3A9A1556-EC1C-4DAE-BF42-8DC8B82621E4}"/>
              </a:ext>
            </a:extLst>
          </p:cNvPr>
          <p:cNvSpPr/>
          <p:nvPr/>
        </p:nvSpPr>
        <p:spPr>
          <a:xfrm>
            <a:off x="1105793" y="2744903"/>
            <a:ext cx="647939" cy="27740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-5-</a:t>
            </a:r>
          </a:p>
        </p:txBody>
      </p:sp>
      <p:sp>
        <p:nvSpPr>
          <p:cNvPr id="15" name="Rectangle: Rounded Corners 14">
            <a:extLst>
              <a:ext uri="{FF2B5EF4-FFF2-40B4-BE49-F238E27FC236}">
                <a16:creationId xmlns:a16="http://schemas.microsoft.com/office/drawing/2014/main" id="{2970E477-A14D-4BB9-8066-389C290693FD}"/>
              </a:ext>
            </a:extLst>
          </p:cNvPr>
          <p:cNvSpPr/>
          <p:nvPr/>
        </p:nvSpPr>
        <p:spPr>
          <a:xfrm>
            <a:off x="1105793" y="3091811"/>
            <a:ext cx="1431924" cy="33718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-6-</a:t>
            </a:r>
          </a:p>
        </p:txBody>
      </p:sp>
      <p:pic>
        <p:nvPicPr>
          <p:cNvPr id="9" name="Picture 8">
            <a:extLst>
              <a:ext uri="{FF2B5EF4-FFF2-40B4-BE49-F238E27FC236}">
                <a16:creationId xmlns:a16="http://schemas.microsoft.com/office/drawing/2014/main" id="{F1AE5660-DD6F-4650-B559-ED6F7F9253AA}"/>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79417" y="1438926"/>
            <a:ext cx="647939" cy="626679"/>
          </a:xfrm>
          <a:prstGeom prst="rect">
            <a:avLst/>
          </a:prstGeom>
        </p:spPr>
      </p:pic>
      <p:pic>
        <p:nvPicPr>
          <p:cNvPr id="22" name="Picture 21">
            <a:extLst>
              <a:ext uri="{FF2B5EF4-FFF2-40B4-BE49-F238E27FC236}">
                <a16:creationId xmlns:a16="http://schemas.microsoft.com/office/drawing/2014/main" id="{6BCF39DA-88DC-48EA-AF77-5B11CAAD774C}"/>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860628" y="1856150"/>
            <a:ext cx="647939" cy="626679"/>
          </a:xfrm>
          <a:prstGeom prst="rect">
            <a:avLst/>
          </a:prstGeom>
        </p:spPr>
      </p:pic>
      <p:pic>
        <p:nvPicPr>
          <p:cNvPr id="23" name="Picture 22">
            <a:extLst>
              <a:ext uri="{FF2B5EF4-FFF2-40B4-BE49-F238E27FC236}">
                <a16:creationId xmlns:a16="http://schemas.microsoft.com/office/drawing/2014/main" id="{10BDB569-0347-4F69-BF51-A55E125EA299}"/>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32896" y="1837494"/>
            <a:ext cx="647939" cy="626679"/>
          </a:xfrm>
          <a:prstGeom prst="rect">
            <a:avLst/>
          </a:prstGeom>
        </p:spPr>
      </p:pic>
      <p:pic>
        <p:nvPicPr>
          <p:cNvPr id="24" name="Picture 23">
            <a:extLst>
              <a:ext uri="{FF2B5EF4-FFF2-40B4-BE49-F238E27FC236}">
                <a16:creationId xmlns:a16="http://schemas.microsoft.com/office/drawing/2014/main" id="{F0E3DFA3-012B-438D-BFFE-EB4F8CE826B2}"/>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708926" y="2189679"/>
            <a:ext cx="647939" cy="626679"/>
          </a:xfrm>
          <a:prstGeom prst="rect">
            <a:avLst/>
          </a:prstGeom>
        </p:spPr>
      </p:pic>
      <p:pic>
        <p:nvPicPr>
          <p:cNvPr id="25" name="Picture 24">
            <a:extLst>
              <a:ext uri="{FF2B5EF4-FFF2-40B4-BE49-F238E27FC236}">
                <a16:creationId xmlns:a16="http://schemas.microsoft.com/office/drawing/2014/main" id="{5E5D1213-4E25-4C95-8E90-666CF984CEB1}"/>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26965" y="2604253"/>
            <a:ext cx="647939" cy="626679"/>
          </a:xfrm>
          <a:prstGeom prst="rect">
            <a:avLst/>
          </a:prstGeom>
        </p:spPr>
      </p:pic>
      <p:pic>
        <p:nvPicPr>
          <p:cNvPr id="26" name="Picture 25">
            <a:extLst>
              <a:ext uri="{FF2B5EF4-FFF2-40B4-BE49-F238E27FC236}">
                <a16:creationId xmlns:a16="http://schemas.microsoft.com/office/drawing/2014/main" id="{76F1F1F3-9ABC-4654-9A04-DB54BA57ACEC}"/>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59174" y="3021474"/>
            <a:ext cx="647939" cy="626679"/>
          </a:xfrm>
          <a:prstGeom prst="rect">
            <a:avLst/>
          </a:prstGeom>
        </p:spPr>
      </p:pic>
      <p:pic>
        <p:nvPicPr>
          <p:cNvPr id="27" name="Picture 26">
            <a:extLst>
              <a:ext uri="{FF2B5EF4-FFF2-40B4-BE49-F238E27FC236}">
                <a16:creationId xmlns:a16="http://schemas.microsoft.com/office/drawing/2014/main" id="{F9223C46-B9FA-4E05-9D86-76D0124388AD}"/>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167234" y="2947065"/>
            <a:ext cx="647939" cy="626679"/>
          </a:xfrm>
          <a:prstGeom prst="rect">
            <a:avLst/>
          </a:prstGeom>
        </p:spPr>
      </p:pic>
      <p:pic>
        <p:nvPicPr>
          <p:cNvPr id="28" name="Picture 27">
            <a:extLst>
              <a:ext uri="{FF2B5EF4-FFF2-40B4-BE49-F238E27FC236}">
                <a16:creationId xmlns:a16="http://schemas.microsoft.com/office/drawing/2014/main" id="{DD2FA7AF-2FF4-4FAE-99D5-727E08DB3780}"/>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57172" y="3293183"/>
            <a:ext cx="647939" cy="626679"/>
          </a:xfrm>
          <a:prstGeom prst="rect">
            <a:avLst/>
          </a:prstGeom>
        </p:spPr>
      </p:pic>
      <p:pic>
        <p:nvPicPr>
          <p:cNvPr id="29" name="Picture 28">
            <a:extLst>
              <a:ext uri="{FF2B5EF4-FFF2-40B4-BE49-F238E27FC236}">
                <a16:creationId xmlns:a16="http://schemas.microsoft.com/office/drawing/2014/main" id="{9457A876-7386-416C-B65C-4C9BCB2470E5}"/>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555747" y="3715656"/>
            <a:ext cx="647939" cy="626679"/>
          </a:xfrm>
          <a:prstGeom prst="rect">
            <a:avLst/>
          </a:prstGeom>
        </p:spPr>
      </p:pic>
      <p:pic>
        <p:nvPicPr>
          <p:cNvPr id="30" name="Picture 29">
            <a:extLst>
              <a:ext uri="{FF2B5EF4-FFF2-40B4-BE49-F238E27FC236}">
                <a16:creationId xmlns:a16="http://schemas.microsoft.com/office/drawing/2014/main" id="{E2AC05D5-4ED3-4A9D-9080-0DBDE3E4C188}"/>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28572" y="4416829"/>
            <a:ext cx="647939" cy="626679"/>
          </a:xfrm>
          <a:prstGeom prst="rect">
            <a:avLst/>
          </a:prstGeom>
        </p:spPr>
      </p:pic>
      <p:pic>
        <p:nvPicPr>
          <p:cNvPr id="31" name="Picture 30">
            <a:extLst>
              <a:ext uri="{FF2B5EF4-FFF2-40B4-BE49-F238E27FC236}">
                <a16:creationId xmlns:a16="http://schemas.microsoft.com/office/drawing/2014/main" id="{F68CC8CF-B6EA-4F6F-9032-0878E2A98291}"/>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514458" y="4310976"/>
            <a:ext cx="647939" cy="626679"/>
          </a:xfrm>
          <a:prstGeom prst="rect">
            <a:avLst/>
          </a:prstGeom>
        </p:spPr>
      </p:pic>
      <p:pic>
        <p:nvPicPr>
          <p:cNvPr id="32" name="Picture 31">
            <a:extLst>
              <a:ext uri="{FF2B5EF4-FFF2-40B4-BE49-F238E27FC236}">
                <a16:creationId xmlns:a16="http://schemas.microsoft.com/office/drawing/2014/main" id="{5348C17C-6555-4736-9D78-F295D481E736}"/>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54174" y="5510335"/>
            <a:ext cx="647939" cy="626679"/>
          </a:xfrm>
          <a:prstGeom prst="rect">
            <a:avLst/>
          </a:prstGeom>
        </p:spPr>
      </p:pic>
      <p:sp>
        <p:nvSpPr>
          <p:cNvPr id="33" name="Speech Bubble: Rectangle with Corners Rounded 8">
            <a:extLst>
              <a:ext uri="{FF2B5EF4-FFF2-40B4-BE49-F238E27FC236}">
                <a16:creationId xmlns:a16="http://schemas.microsoft.com/office/drawing/2014/main" id="{204836E2-4BA7-42FA-AA82-1F5CC6AA2333}"/>
              </a:ext>
            </a:extLst>
          </p:cNvPr>
          <p:cNvSpPr/>
          <p:nvPr/>
        </p:nvSpPr>
        <p:spPr>
          <a:xfrm>
            <a:off x="7402173" y="2642704"/>
            <a:ext cx="3660587" cy="1235400"/>
          </a:xfrm>
          <a:prstGeom prst="wedgeRoundRectCallout">
            <a:avLst>
              <a:gd name="adj1" fmla="val -59321"/>
              <a:gd name="adj2" fmla="val 28056"/>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1"/>
                </a:solidFill>
              </a:rPr>
              <a:t>Remember:</a:t>
            </a:r>
            <a:br>
              <a:rPr lang="en-GB" sz="2400" dirty="0">
                <a:solidFill>
                  <a:schemeClr val="bg1"/>
                </a:solidFill>
              </a:rPr>
            </a:br>
            <a:r>
              <a:rPr lang="en-GB" sz="2400" dirty="0" err="1">
                <a:solidFill>
                  <a:schemeClr val="bg1"/>
                </a:solidFill>
              </a:rPr>
              <a:t>weil</a:t>
            </a:r>
            <a:r>
              <a:rPr lang="en-GB" sz="2400" dirty="0">
                <a:solidFill>
                  <a:schemeClr val="bg1"/>
                </a:solidFill>
              </a:rPr>
              <a:t> </a:t>
            </a:r>
            <a:r>
              <a:rPr lang="en-GB" sz="2400" dirty="0">
                <a:solidFill>
                  <a:schemeClr val="bg1"/>
                </a:solidFill>
                <a:sym typeface="Wingdings" panose="05000000000000000000" pitchFamily="2" charset="2"/>
              </a:rPr>
              <a:t> Word Order 3</a:t>
            </a:r>
            <a:br>
              <a:rPr lang="en-GB" sz="2400" dirty="0">
                <a:solidFill>
                  <a:schemeClr val="bg1"/>
                </a:solidFill>
                <a:sym typeface="Wingdings" panose="05000000000000000000" pitchFamily="2" charset="2"/>
              </a:rPr>
            </a:br>
            <a:r>
              <a:rPr lang="en-GB" sz="2400" dirty="0" err="1">
                <a:solidFill>
                  <a:schemeClr val="bg1"/>
                </a:solidFill>
                <a:sym typeface="Wingdings" panose="05000000000000000000" pitchFamily="2" charset="2"/>
              </a:rPr>
              <a:t>denn</a:t>
            </a:r>
            <a:r>
              <a:rPr lang="en-GB" sz="2400" dirty="0">
                <a:solidFill>
                  <a:schemeClr val="bg1"/>
                </a:solidFill>
                <a:sym typeface="Wingdings" panose="05000000000000000000" pitchFamily="2" charset="2"/>
              </a:rPr>
              <a:t>  Word Order 1</a:t>
            </a:r>
            <a:endParaRPr lang="en-GB" sz="2400" dirty="0">
              <a:solidFill>
                <a:schemeClr val="bg1"/>
              </a:solidFill>
            </a:endParaRPr>
          </a:p>
        </p:txBody>
      </p:sp>
      <p:sp>
        <p:nvSpPr>
          <p:cNvPr id="34" name="Speech Bubble: Rectangle with Corners Rounded 8">
            <a:extLst>
              <a:ext uri="{FF2B5EF4-FFF2-40B4-BE49-F238E27FC236}">
                <a16:creationId xmlns:a16="http://schemas.microsoft.com/office/drawing/2014/main" id="{F8697F54-6E20-455D-82A3-0B4D6C70761D}"/>
              </a:ext>
            </a:extLst>
          </p:cNvPr>
          <p:cNvSpPr/>
          <p:nvPr/>
        </p:nvSpPr>
        <p:spPr>
          <a:xfrm>
            <a:off x="4047106" y="642038"/>
            <a:ext cx="1803953" cy="732892"/>
          </a:xfrm>
          <a:prstGeom prst="wedgeRoundRectCallout">
            <a:avLst>
              <a:gd name="adj1" fmla="val 64834"/>
              <a:gd name="adj2" fmla="val -18372"/>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rPr>
              <a:t>genießen</a:t>
            </a:r>
            <a:r>
              <a:rPr lang="en-GB" sz="2400" dirty="0">
                <a:solidFill>
                  <a:schemeClr val="bg1"/>
                </a:solidFill>
              </a:rPr>
              <a:t> – to enjoy</a:t>
            </a:r>
          </a:p>
        </p:txBody>
      </p:sp>
      <p:sp>
        <p:nvSpPr>
          <p:cNvPr id="35" name="TextBox 34">
            <a:extLst>
              <a:ext uri="{FF2B5EF4-FFF2-40B4-BE49-F238E27FC236}">
                <a16:creationId xmlns:a16="http://schemas.microsoft.com/office/drawing/2014/main" id="{FB57F34D-6E67-4E0E-BC62-954E0975DB25}"/>
              </a:ext>
            </a:extLst>
          </p:cNvPr>
          <p:cNvSpPr txBox="1"/>
          <p:nvPr/>
        </p:nvSpPr>
        <p:spPr>
          <a:xfrm>
            <a:off x="7194613" y="1762183"/>
            <a:ext cx="4219976" cy="830997"/>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1-12 und die </a:t>
            </a:r>
            <a:r>
              <a:rPr lang="en-US" sz="2400" dirty="0" err="1">
                <a:solidFill>
                  <a:schemeClr val="accent5">
                    <a:lumMod val="50000"/>
                  </a:schemeClr>
                </a:solidFill>
              </a:rPr>
              <a:t>fehlenden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a:t>
            </a:r>
          </a:p>
        </p:txBody>
      </p:sp>
      <p:graphicFrame>
        <p:nvGraphicFramePr>
          <p:cNvPr id="37" name="Table 37">
            <a:extLst>
              <a:ext uri="{FF2B5EF4-FFF2-40B4-BE49-F238E27FC236}">
                <a16:creationId xmlns:a16="http://schemas.microsoft.com/office/drawing/2014/main" id="{33EAF5FE-4FCC-4A0B-821D-1E6B6EA0B72C}"/>
              </a:ext>
            </a:extLst>
          </p:cNvPr>
          <p:cNvGraphicFramePr>
            <a:graphicFrameLocks noGrp="1"/>
          </p:cNvGraphicFramePr>
          <p:nvPr>
            <p:extLst>
              <p:ext uri="{D42A27DB-BD31-4B8C-83A1-F6EECF244321}">
                <p14:modId xmlns:p14="http://schemas.microsoft.com/office/powerpoint/2010/main" val="3985301352"/>
              </p:ext>
            </p:extLst>
          </p:nvPr>
        </p:nvGraphicFramePr>
        <p:xfrm>
          <a:off x="6621099" y="4431863"/>
          <a:ext cx="5305620" cy="1417536"/>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326405">
                  <a:extLst>
                    <a:ext uri="{9D8B030D-6E8A-4147-A177-3AD203B41FA5}">
                      <a16:colId xmlns:a16="http://schemas.microsoft.com/office/drawing/2014/main" val="2406524694"/>
                    </a:ext>
                  </a:extLst>
                </a:gridCol>
                <a:gridCol w="1326405">
                  <a:extLst>
                    <a:ext uri="{9D8B030D-6E8A-4147-A177-3AD203B41FA5}">
                      <a16:colId xmlns:a16="http://schemas.microsoft.com/office/drawing/2014/main" val="1291101472"/>
                    </a:ext>
                  </a:extLst>
                </a:gridCol>
                <a:gridCol w="1326405">
                  <a:extLst>
                    <a:ext uri="{9D8B030D-6E8A-4147-A177-3AD203B41FA5}">
                      <a16:colId xmlns:a16="http://schemas.microsoft.com/office/drawing/2014/main" val="321490773"/>
                    </a:ext>
                  </a:extLst>
                </a:gridCol>
                <a:gridCol w="1326405">
                  <a:extLst>
                    <a:ext uri="{9D8B030D-6E8A-4147-A177-3AD203B41FA5}">
                      <a16:colId xmlns:a16="http://schemas.microsoft.com/office/drawing/2014/main" val="3965293968"/>
                    </a:ext>
                  </a:extLst>
                </a:gridCol>
              </a:tblGrid>
              <a:tr h="472512">
                <a:tc>
                  <a:txBody>
                    <a:bodyPr/>
                    <a:lstStyle/>
                    <a:p>
                      <a:pPr algn="ctr"/>
                      <a:r>
                        <a:rPr lang="en-GB" sz="2000" b="1" dirty="0">
                          <a:solidFill>
                            <a:schemeClr val="accent5">
                              <a:lumMod val="50000"/>
                            </a:schemeClr>
                          </a:solidFill>
                        </a:rPr>
                        <a:t>hat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7FEFF"/>
                    </a:solidFill>
                  </a:tcPr>
                </a:tc>
                <a:tc>
                  <a:txBody>
                    <a:bodyPr/>
                    <a:lstStyle/>
                    <a:p>
                      <a:pPr algn="ctr"/>
                      <a:r>
                        <a:rPr lang="en-GB" sz="2000" b="1" dirty="0" err="1">
                          <a:solidFill>
                            <a:schemeClr val="accent5">
                              <a:lumMod val="50000"/>
                            </a:schemeClr>
                          </a:solidFill>
                        </a:rPr>
                        <a:t>denn</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7FEFF"/>
                    </a:solidFill>
                  </a:tcPr>
                </a:tc>
                <a:tc>
                  <a:txBody>
                    <a:bodyPr/>
                    <a:lstStyle/>
                    <a:p>
                      <a:pPr algn="ctr"/>
                      <a:r>
                        <a:rPr lang="en-GB" sz="2000" b="1" dirty="0" err="1">
                          <a:solidFill>
                            <a:schemeClr val="accent5">
                              <a:lumMod val="50000"/>
                            </a:schemeClr>
                          </a:solidFill>
                        </a:rPr>
                        <a:t>sind</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7FEFF"/>
                    </a:solidFill>
                  </a:tcPr>
                </a:tc>
                <a:tc>
                  <a:txBody>
                    <a:bodyPr/>
                    <a:lstStyle/>
                    <a:p>
                      <a:pPr algn="ctr"/>
                      <a:r>
                        <a:rPr lang="en-GB" sz="2000" b="1" dirty="0">
                          <a:solidFill>
                            <a:schemeClr val="accent5">
                              <a:lumMod val="50000"/>
                            </a:schemeClr>
                          </a:solidFill>
                        </a:rPr>
                        <a:t>am</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7FEFF"/>
                    </a:solidFill>
                  </a:tcPr>
                </a:tc>
                <a:extLst>
                  <a:ext uri="{0D108BD9-81ED-4DB2-BD59-A6C34878D82A}">
                    <a16:rowId xmlns:a16="http://schemas.microsoft.com/office/drawing/2014/main" val="960241819"/>
                  </a:ext>
                </a:extLst>
              </a:tr>
              <a:tr h="472512">
                <a:tc>
                  <a:txBody>
                    <a:bodyPr/>
                    <a:lstStyle/>
                    <a:p>
                      <a:pPr algn="ctr"/>
                      <a:r>
                        <a:rPr lang="en-GB" sz="2000" b="1" dirty="0">
                          <a:solidFill>
                            <a:schemeClr val="accent5">
                              <a:lumMod val="50000"/>
                            </a:schemeClr>
                          </a:solidFill>
                        </a:rPr>
                        <a:t>der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7FEFF"/>
                    </a:solidFill>
                  </a:tcPr>
                </a:tc>
                <a:tc>
                  <a:txBody>
                    <a:bodyPr/>
                    <a:lstStyle/>
                    <a:p>
                      <a:pPr algn="ctr"/>
                      <a:r>
                        <a:rPr lang="en-GB" sz="2000" b="1" dirty="0">
                          <a:solidFill>
                            <a:schemeClr val="accent5">
                              <a:lumMod val="50000"/>
                            </a:schemeClr>
                          </a:solidFill>
                        </a:rPr>
                        <a:t>ins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7FEFF"/>
                    </a:solidFill>
                  </a:tcPr>
                </a:tc>
                <a:tc>
                  <a:txBody>
                    <a:bodyPr/>
                    <a:lstStyle/>
                    <a:p>
                      <a:pPr algn="ctr"/>
                      <a:r>
                        <a:rPr lang="en-GB" sz="2000" b="1" dirty="0" err="1">
                          <a:solidFill>
                            <a:schemeClr val="accent5">
                              <a:lumMod val="50000"/>
                            </a:schemeClr>
                          </a:solidFill>
                        </a:rPr>
                        <a:t>dieser</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7FEFF"/>
                    </a:solidFill>
                  </a:tcPr>
                </a:tc>
                <a:tc>
                  <a:txBody>
                    <a:bodyPr/>
                    <a:lstStyle/>
                    <a:p>
                      <a:pPr algn="ctr"/>
                      <a:r>
                        <a:rPr lang="en-GB" sz="2000" b="1" dirty="0" err="1">
                          <a:solidFill>
                            <a:schemeClr val="accent5">
                              <a:lumMod val="50000"/>
                            </a:schemeClr>
                          </a:solidFill>
                        </a:rPr>
                        <a:t>werden</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7FEFF"/>
                    </a:solidFill>
                  </a:tcPr>
                </a:tc>
                <a:extLst>
                  <a:ext uri="{0D108BD9-81ED-4DB2-BD59-A6C34878D82A}">
                    <a16:rowId xmlns:a16="http://schemas.microsoft.com/office/drawing/2014/main" val="1332425424"/>
                  </a:ext>
                </a:extLst>
              </a:tr>
              <a:tr h="472512">
                <a:tc>
                  <a:txBody>
                    <a:bodyPr/>
                    <a:lstStyle/>
                    <a:p>
                      <a:pPr algn="ctr"/>
                      <a:r>
                        <a:rPr lang="en-GB" sz="2000" b="1" dirty="0" err="1">
                          <a:solidFill>
                            <a:schemeClr val="accent5">
                              <a:lumMod val="50000"/>
                            </a:schemeClr>
                          </a:solidFill>
                        </a:rPr>
                        <a:t>gefahren</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7FEFF"/>
                    </a:solidFill>
                  </a:tcPr>
                </a:tc>
                <a:tc>
                  <a:txBody>
                    <a:bodyPr/>
                    <a:lstStyle/>
                    <a:p>
                      <a:pPr algn="ctr"/>
                      <a:r>
                        <a:rPr lang="en-GB" sz="2000" b="1" dirty="0" err="1">
                          <a:solidFill>
                            <a:schemeClr val="accent5">
                              <a:lumMod val="50000"/>
                            </a:schemeClr>
                          </a:solidFill>
                        </a:rPr>
                        <a:t>frische</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7FEFF"/>
                    </a:solidFill>
                  </a:tcPr>
                </a:tc>
                <a:tc>
                  <a:txBody>
                    <a:bodyPr/>
                    <a:lstStyle/>
                    <a:p>
                      <a:pPr algn="ctr"/>
                      <a:r>
                        <a:rPr lang="en-GB" sz="2000" b="1" dirty="0" err="1">
                          <a:solidFill>
                            <a:schemeClr val="accent5">
                              <a:lumMod val="50000"/>
                            </a:schemeClr>
                          </a:solidFill>
                        </a:rPr>
                        <a:t>machen</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7FEFF"/>
                    </a:solidFill>
                  </a:tcPr>
                </a:tc>
                <a:tc>
                  <a:txBody>
                    <a:bodyPr/>
                    <a:lstStyle/>
                    <a:p>
                      <a:pPr algn="ctr"/>
                      <a:r>
                        <a:rPr lang="en-GB" sz="2000" b="1" dirty="0" err="1">
                          <a:solidFill>
                            <a:schemeClr val="accent5">
                              <a:lumMod val="50000"/>
                            </a:schemeClr>
                          </a:solidFill>
                        </a:rPr>
                        <a:t>ist</a:t>
                      </a:r>
                      <a:endParaRPr lang="en-GB" sz="20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7FEFF"/>
                    </a:solidFill>
                  </a:tcPr>
                </a:tc>
                <a:extLst>
                  <a:ext uri="{0D108BD9-81ED-4DB2-BD59-A6C34878D82A}">
                    <a16:rowId xmlns:a16="http://schemas.microsoft.com/office/drawing/2014/main" val="1586160239"/>
                  </a:ext>
                </a:extLst>
              </a:tr>
            </a:tbl>
          </a:graphicData>
        </a:graphic>
      </p:graphicFrame>
    </p:spTree>
    <p:extLst>
      <p:ext uri="{BB962C8B-B14F-4D97-AF65-F5344CB8AC3E}">
        <p14:creationId xmlns:p14="http://schemas.microsoft.com/office/powerpoint/2010/main" val="161636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2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3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2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3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 grpId="0" animBg="1"/>
      <p:bldP spid="11" grpId="0" animBg="1"/>
      <p:bldP spid="12" grpId="0" animBg="1"/>
      <p:bldP spid="13" grpId="0" animBg="1"/>
      <p:bldP spid="14" grpId="0" animBg="1"/>
      <p:bldP spid="15" grpId="0" animBg="1"/>
      <p:bldP spid="33" grpId="0" animBg="1"/>
      <p:bldP spid="3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373666" cy="707849"/>
          </a:xfrm>
        </p:spPr>
        <p:txBody>
          <a:bodyPr>
            <a:normAutofit/>
          </a:bodyPr>
          <a:lstStyle/>
          <a:p>
            <a:r>
              <a:rPr lang="en-GB" sz="3600" b="1" dirty="0" err="1">
                <a:solidFill>
                  <a:schemeClr val="bg1"/>
                </a:solidFill>
              </a:rPr>
              <a:t>Einen</a:t>
            </a:r>
            <a:r>
              <a:rPr lang="en-GB" sz="3600" b="1" dirty="0">
                <a:solidFill>
                  <a:schemeClr val="bg1"/>
                </a:solidFill>
              </a:rPr>
              <a:t> Ort </a:t>
            </a:r>
            <a:r>
              <a:rPr lang="en-GB" sz="3600" b="1" dirty="0" err="1">
                <a:solidFill>
                  <a:schemeClr val="bg1"/>
                </a:solidFill>
              </a:rPr>
              <a:t>beschreiben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67474" y="1439155"/>
            <a:ext cx="5563891" cy="1200329"/>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a:t>
            </a:r>
            <a:r>
              <a:rPr lang="en-US" sz="2400" dirty="0" err="1">
                <a:solidFill>
                  <a:schemeClr val="accent5">
                    <a:lumMod val="50000"/>
                  </a:schemeClr>
                </a:solidFill>
              </a:rPr>
              <a:t>kurzen</a:t>
            </a:r>
            <a:r>
              <a:rPr lang="en-US" sz="2400" dirty="0">
                <a:solidFill>
                  <a:schemeClr val="accent5">
                    <a:lumMod val="50000"/>
                  </a:schemeClr>
                </a:solidFill>
              </a:rPr>
              <a:t> Text. </a:t>
            </a:r>
            <a:br>
              <a:rPr lang="en-US" sz="2400" dirty="0">
                <a:solidFill>
                  <a:schemeClr val="accent5">
                    <a:lumMod val="50000"/>
                  </a:schemeClr>
                </a:solidFill>
              </a:rPr>
            </a:br>
            <a:r>
              <a:rPr lang="en-US" sz="2400" dirty="0" err="1">
                <a:solidFill>
                  <a:schemeClr val="accent5">
                    <a:lumMod val="50000"/>
                  </a:schemeClr>
                </a:solidFill>
              </a:rPr>
              <a:t>Beschreib</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Ort.</a:t>
            </a:r>
            <a:br>
              <a:rPr lang="en-US" sz="2400" dirty="0">
                <a:solidFill>
                  <a:schemeClr val="accent5">
                    <a:lumMod val="50000"/>
                  </a:schemeClr>
                </a:solidFill>
              </a:rPr>
            </a:br>
            <a:endParaRPr lang="en-US" sz="2400" dirty="0">
              <a:solidFill>
                <a:schemeClr val="accent5">
                  <a:lumMod val="50000"/>
                </a:schemeClr>
              </a:solidFill>
            </a:endParaRPr>
          </a:p>
        </p:txBody>
      </p:sp>
      <p:sp>
        <p:nvSpPr>
          <p:cNvPr id="2" name="Rectangle 1">
            <a:extLst>
              <a:ext uri="{FF2B5EF4-FFF2-40B4-BE49-F238E27FC236}">
                <a16:creationId xmlns:a16="http://schemas.microsoft.com/office/drawing/2014/main" id="{0EFD8AAE-1326-4DD3-A0DE-05D52B77A50D}"/>
              </a:ext>
            </a:extLst>
          </p:cNvPr>
          <p:cNvSpPr/>
          <p:nvPr/>
        </p:nvSpPr>
        <p:spPr>
          <a:xfrm>
            <a:off x="167474" y="3429000"/>
            <a:ext cx="7185304" cy="2308324"/>
          </a:xfrm>
          <a:prstGeom prst="rect">
            <a:avLst/>
          </a:prstGeom>
        </p:spPr>
        <p:txBody>
          <a:bodyPr wrap="square">
            <a:spAutoFit/>
          </a:bodyPr>
          <a:lstStyle/>
          <a:p>
            <a:pPr marL="285750" indent="-285750">
              <a:buFont typeface="Arial" panose="020B0604020202020204" pitchFamily="34" charset="0"/>
              <a:buChar char="•"/>
            </a:pPr>
            <a:r>
              <a:rPr lang="de-DE" sz="2400" dirty="0">
                <a:solidFill>
                  <a:schemeClr val="accent5">
                    <a:lumMod val="50000"/>
                  </a:schemeClr>
                </a:solidFill>
              </a:rPr>
              <a:t>Wie heißt der Ort und wo liegt er?</a:t>
            </a:r>
          </a:p>
          <a:p>
            <a:pPr marL="285750" indent="-285750">
              <a:buFont typeface="Arial" panose="020B0604020202020204" pitchFamily="34" charset="0"/>
              <a:buChar char="•"/>
            </a:pPr>
            <a:r>
              <a:rPr lang="de-DE" sz="2400" dirty="0">
                <a:solidFill>
                  <a:schemeClr val="accent5">
                    <a:lumMod val="50000"/>
                  </a:schemeClr>
                </a:solidFill>
              </a:rPr>
              <a:t>Wann hast du diesen Ort besucht?</a:t>
            </a:r>
          </a:p>
          <a:p>
            <a:pPr marL="285750" indent="-285750">
              <a:buFont typeface="Arial" panose="020B0604020202020204" pitchFamily="34" charset="0"/>
              <a:buChar char="•"/>
            </a:pPr>
            <a:r>
              <a:rPr lang="de-DE" sz="2400" dirty="0">
                <a:solidFill>
                  <a:schemeClr val="accent5">
                    <a:lumMod val="50000"/>
                  </a:schemeClr>
                </a:solidFill>
              </a:rPr>
              <a:t>Wie bist du dahin gefahren?</a:t>
            </a:r>
          </a:p>
          <a:p>
            <a:pPr marL="285750" indent="-285750">
              <a:buFont typeface="Arial" panose="020B0604020202020204" pitchFamily="34" charset="0"/>
              <a:buChar char="•"/>
            </a:pPr>
            <a:r>
              <a:rPr lang="de-DE" sz="2400" dirty="0">
                <a:solidFill>
                  <a:schemeClr val="accent5">
                    <a:lumMod val="50000"/>
                  </a:schemeClr>
                </a:solidFill>
              </a:rPr>
              <a:t>Wie war die Reise? Warum?</a:t>
            </a:r>
          </a:p>
          <a:p>
            <a:pPr marL="285750" indent="-285750">
              <a:buFont typeface="Arial" panose="020B0604020202020204" pitchFamily="34" charset="0"/>
              <a:buChar char="•"/>
            </a:pPr>
            <a:r>
              <a:rPr lang="de-DE" sz="2400" dirty="0">
                <a:solidFill>
                  <a:schemeClr val="accent5">
                    <a:lumMod val="50000"/>
                  </a:schemeClr>
                </a:solidFill>
              </a:rPr>
              <a:t>Was hast du dort gemacht?</a:t>
            </a:r>
          </a:p>
          <a:p>
            <a:pPr marL="285750" indent="-285750">
              <a:buFont typeface="Arial" panose="020B0604020202020204" pitchFamily="34" charset="0"/>
              <a:buChar char="•"/>
            </a:pPr>
            <a:r>
              <a:rPr lang="de-DE" sz="2400" dirty="0">
                <a:solidFill>
                  <a:schemeClr val="accent5">
                    <a:lumMod val="50000"/>
                  </a:schemeClr>
                </a:solidFill>
              </a:rPr>
              <a:t>Gefällt dir dieser Ort? Warum / warum nicht?</a:t>
            </a:r>
          </a:p>
        </p:txBody>
      </p:sp>
      <p:sp>
        <p:nvSpPr>
          <p:cNvPr id="8" name="Speech Bubble: Rectangle with Corners Rounded 8">
            <a:extLst>
              <a:ext uri="{FF2B5EF4-FFF2-40B4-BE49-F238E27FC236}">
                <a16:creationId xmlns:a16="http://schemas.microsoft.com/office/drawing/2014/main" id="{6AE7C226-01A0-4362-8319-C1A6D6C31DAF}"/>
              </a:ext>
            </a:extLst>
          </p:cNvPr>
          <p:cNvSpPr/>
          <p:nvPr/>
        </p:nvSpPr>
        <p:spPr>
          <a:xfrm>
            <a:off x="4868449" y="1401012"/>
            <a:ext cx="4801644" cy="1235400"/>
          </a:xfrm>
          <a:prstGeom prst="wedgeRoundRectCallout">
            <a:avLst>
              <a:gd name="adj1" fmla="val -59321"/>
              <a:gd name="adj2" fmla="val 28056"/>
              <a:gd name="adj3" fmla="val 16667"/>
            </a:avLst>
          </a:prstGeom>
          <a:solidFill>
            <a:srgbClr val="115076"/>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1"/>
                </a:solidFill>
              </a:rPr>
              <a:t>It can be any place you know well, your home town or somewhere you have visited.</a:t>
            </a:r>
          </a:p>
        </p:txBody>
      </p:sp>
      <p:sp>
        <p:nvSpPr>
          <p:cNvPr id="6" name="Rectangle 5">
            <a:extLst>
              <a:ext uri="{FF2B5EF4-FFF2-40B4-BE49-F238E27FC236}">
                <a16:creationId xmlns:a16="http://schemas.microsoft.com/office/drawing/2014/main" id="{B4971118-382A-41A2-AC76-1BC62F210E2C}"/>
              </a:ext>
            </a:extLst>
          </p:cNvPr>
          <p:cNvSpPr/>
          <p:nvPr/>
        </p:nvSpPr>
        <p:spPr>
          <a:xfrm>
            <a:off x="167474" y="2848040"/>
            <a:ext cx="4014240" cy="461665"/>
          </a:xfrm>
          <a:prstGeom prst="rect">
            <a:avLst/>
          </a:prstGeom>
        </p:spPr>
        <p:txBody>
          <a:bodyPr wrap="none">
            <a:spAutoFit/>
          </a:bodyPr>
          <a:lstStyle/>
          <a:p>
            <a:r>
              <a:rPr lang="en-US" sz="2400" dirty="0" err="1">
                <a:solidFill>
                  <a:schemeClr val="accent5">
                    <a:lumMod val="50000"/>
                  </a:schemeClr>
                </a:solidFill>
              </a:rPr>
              <a:t>Beantworte</a:t>
            </a:r>
            <a:r>
              <a:rPr lang="en-US" sz="2400" dirty="0">
                <a:solidFill>
                  <a:schemeClr val="accent5">
                    <a:lumMod val="50000"/>
                  </a:schemeClr>
                </a:solidFill>
              </a:rPr>
              <a:t> </a:t>
            </a:r>
            <a:r>
              <a:rPr lang="en-US" sz="2400" dirty="0" err="1">
                <a:solidFill>
                  <a:schemeClr val="accent5">
                    <a:lumMod val="50000"/>
                  </a:schemeClr>
                </a:solidFill>
              </a:rPr>
              <a:t>diese</a:t>
            </a:r>
            <a:r>
              <a:rPr lang="en-US" sz="2400" dirty="0">
                <a:solidFill>
                  <a:schemeClr val="accent5">
                    <a:lumMod val="50000"/>
                  </a:schemeClr>
                </a:solidFill>
              </a:rPr>
              <a:t> </a:t>
            </a:r>
            <a:r>
              <a:rPr lang="en-US" sz="2400" dirty="0" err="1">
                <a:solidFill>
                  <a:schemeClr val="accent5">
                    <a:lumMod val="50000"/>
                  </a:schemeClr>
                </a:solidFill>
              </a:rPr>
              <a:t>Fragen</a:t>
            </a:r>
            <a:r>
              <a:rPr lang="en-US" sz="2400" dirty="0">
                <a:solidFill>
                  <a:schemeClr val="accent5">
                    <a:lumMod val="50000"/>
                  </a:schemeClr>
                </a:solidFill>
              </a:rPr>
              <a:t>:</a:t>
            </a:r>
            <a:endParaRPr lang="en-GB" sz="2400" dirty="0"/>
          </a:p>
        </p:txBody>
      </p:sp>
      <p:sp>
        <p:nvSpPr>
          <p:cNvPr id="9" name="Speech Bubble: Rectangle with Corners Rounded 8">
            <a:extLst>
              <a:ext uri="{FF2B5EF4-FFF2-40B4-BE49-F238E27FC236}">
                <a16:creationId xmlns:a16="http://schemas.microsoft.com/office/drawing/2014/main" id="{B8EFC0AC-F14F-41F1-9A18-560F7749E219}"/>
              </a:ext>
            </a:extLst>
          </p:cNvPr>
          <p:cNvSpPr/>
          <p:nvPr/>
        </p:nvSpPr>
        <p:spPr>
          <a:xfrm>
            <a:off x="7352778" y="4221589"/>
            <a:ext cx="4645764" cy="1936562"/>
          </a:xfrm>
          <a:prstGeom prst="wedgeRoundRectCallout">
            <a:avLst>
              <a:gd name="adj1" fmla="val -48886"/>
              <a:gd name="adj2" fmla="val 29070"/>
              <a:gd name="adj3" fmla="val 16667"/>
            </a:avLst>
          </a:prstGeom>
          <a:solidFill>
            <a:schemeClr val="accent4">
              <a:lumMod val="20000"/>
              <a:lumOff val="80000"/>
            </a:schemeClr>
          </a:solidFill>
          <a:ln w="127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accent5">
                    <a:lumMod val="50000"/>
                  </a:schemeClr>
                </a:solidFill>
              </a:rPr>
              <a:t>Extra</a:t>
            </a:r>
            <a:r>
              <a:rPr lang="en-GB" sz="2000" dirty="0">
                <a:solidFill>
                  <a:schemeClr val="accent5">
                    <a:lumMod val="50000"/>
                  </a:schemeClr>
                </a:solidFill>
              </a:rPr>
              <a:t/>
            </a:r>
            <a:br>
              <a:rPr lang="en-GB" sz="2000" dirty="0">
                <a:solidFill>
                  <a:schemeClr val="accent5">
                    <a:lumMod val="50000"/>
                  </a:schemeClr>
                </a:solidFill>
              </a:rPr>
            </a:br>
            <a:r>
              <a:rPr lang="en-GB" sz="2000" dirty="0">
                <a:solidFill>
                  <a:schemeClr val="accent5">
                    <a:lumMod val="50000"/>
                  </a:schemeClr>
                </a:solidFill>
              </a:rPr>
              <a:t> - Write up to ten word prompts.</a:t>
            </a:r>
            <a:br>
              <a:rPr lang="en-GB" sz="2000" dirty="0">
                <a:solidFill>
                  <a:schemeClr val="accent5">
                    <a:lumMod val="50000"/>
                  </a:schemeClr>
                </a:solidFill>
              </a:rPr>
            </a:br>
            <a:r>
              <a:rPr lang="en-GB" sz="2000" dirty="0">
                <a:solidFill>
                  <a:schemeClr val="accent5">
                    <a:lumMod val="50000"/>
                  </a:schemeClr>
                </a:solidFill>
              </a:rPr>
              <a:t> - Record yourself describing the visit to the place you wrote about.</a:t>
            </a:r>
            <a:br>
              <a:rPr lang="en-GB" sz="2000" dirty="0">
                <a:solidFill>
                  <a:schemeClr val="accent5">
                    <a:lumMod val="50000"/>
                  </a:schemeClr>
                </a:solidFill>
              </a:rPr>
            </a:br>
            <a:r>
              <a:rPr lang="en-GB" sz="2000" dirty="0">
                <a:solidFill>
                  <a:schemeClr val="accent5">
                    <a:lumMod val="50000"/>
                  </a:schemeClr>
                </a:solidFill>
              </a:rPr>
              <a:t> - Send your recording to your teacher.</a:t>
            </a: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6" grpId="0"/>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0D8CFFF7-2006-4E52-9C94-C22FA462497F}"/>
              </a:ext>
            </a:extLst>
          </p:cNvPr>
          <p:cNvSpPr txBox="1"/>
          <p:nvPr/>
        </p:nvSpPr>
        <p:spPr>
          <a:xfrm>
            <a:off x="175149" y="1395715"/>
            <a:ext cx="11198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Year 8 German Term 3.2 Week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(Y7 Mashup A)</a:t>
            </a:r>
          </a:p>
        </p:txBody>
      </p:sp>
      <p:sp>
        <p:nvSpPr>
          <p:cNvPr id="10" name="TextBox 9">
            <a:extLst>
              <a:ext uri="{FF2B5EF4-FFF2-40B4-BE49-F238E27FC236}">
                <a16:creationId xmlns:a16="http://schemas.microsoft.com/office/drawing/2014/main" id="{4E772CF8-02C6-4E57-9356-68C82D797AB3}"/>
              </a:ext>
            </a:extLst>
          </p:cNvPr>
          <p:cNvSpPr txBox="1"/>
          <p:nvPr/>
        </p:nvSpPr>
        <p:spPr>
          <a:xfrm>
            <a:off x="199674" y="2625354"/>
            <a:ext cx="11198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Year 8 German Term 3.2 Week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(Y7 Mashup B)</a:t>
            </a:r>
          </a:p>
        </p:txBody>
      </p:sp>
      <p:sp>
        <p:nvSpPr>
          <p:cNvPr id="12" name="TextBox 11">
            <a:extLst>
              <a:ext uri="{FF2B5EF4-FFF2-40B4-BE49-F238E27FC236}">
                <a16:creationId xmlns:a16="http://schemas.microsoft.com/office/drawing/2014/main" id="{2BFE78BC-699E-4941-8F3D-0E66A903278D}"/>
              </a:ext>
            </a:extLst>
          </p:cNvPr>
          <p:cNvSpPr txBox="1"/>
          <p:nvPr/>
        </p:nvSpPr>
        <p:spPr>
          <a:xfrm>
            <a:off x="175149" y="3854993"/>
            <a:ext cx="11198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Year 8 German Term 3.2 Week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(Y7 Mashup C)</a:t>
            </a:r>
          </a:p>
        </p:txBody>
      </p:sp>
      <p:sp>
        <p:nvSpPr>
          <p:cNvPr id="13" name="TextBox 12">
            <a:extLst>
              <a:ext uri="{FF2B5EF4-FFF2-40B4-BE49-F238E27FC236}">
                <a16:creationId xmlns:a16="http://schemas.microsoft.com/office/drawing/2014/main" id="{059A000A-92B1-480C-AF9D-196DD6975EB7}"/>
              </a:ext>
            </a:extLst>
          </p:cNvPr>
          <p:cNvSpPr txBox="1"/>
          <p:nvPr/>
        </p:nvSpPr>
        <p:spPr>
          <a:xfrm>
            <a:off x="175149" y="5200675"/>
            <a:ext cx="11198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Year 8 German Term 3.2 Week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(Y7 Mashup D)</a:t>
            </a:r>
          </a:p>
        </p:txBody>
      </p:sp>
      <p:pic>
        <p:nvPicPr>
          <p:cNvPr id="4" name="Picture 3" descr="Qr code&#10;&#10;Description automatically generated">
            <a:extLst>
              <a:ext uri="{FF2B5EF4-FFF2-40B4-BE49-F238E27FC236}">
                <a16:creationId xmlns:a16="http://schemas.microsoft.com/office/drawing/2014/main" id="{7FC51A42-9CD4-4FBF-85A5-947F4C13D6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3493" y="909246"/>
            <a:ext cx="1204699" cy="1204699"/>
          </a:xfrm>
          <a:prstGeom prst="rect">
            <a:avLst/>
          </a:prstGeom>
        </p:spPr>
      </p:pic>
      <p:pic>
        <p:nvPicPr>
          <p:cNvPr id="7" name="Picture 6" descr="Qr code&#10;&#10;Description automatically generated">
            <a:extLst>
              <a:ext uri="{FF2B5EF4-FFF2-40B4-BE49-F238E27FC236}">
                <a16:creationId xmlns:a16="http://schemas.microsoft.com/office/drawing/2014/main" id="{F3B1D18A-B167-47C1-A126-507642AD42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3493" y="2280677"/>
            <a:ext cx="1204699" cy="1204699"/>
          </a:xfrm>
          <a:prstGeom prst="rect">
            <a:avLst/>
          </a:prstGeom>
        </p:spPr>
      </p:pic>
      <p:pic>
        <p:nvPicPr>
          <p:cNvPr id="14" name="Picture 13" descr="Qr code&#10;&#10;Description automatically generated">
            <a:extLst>
              <a:ext uri="{FF2B5EF4-FFF2-40B4-BE49-F238E27FC236}">
                <a16:creationId xmlns:a16="http://schemas.microsoft.com/office/drawing/2014/main" id="{5A82F2C5-CB1D-4E59-A96B-FE0344292D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3494" y="3509546"/>
            <a:ext cx="1204700" cy="1204700"/>
          </a:xfrm>
          <a:prstGeom prst="rect">
            <a:avLst/>
          </a:prstGeom>
        </p:spPr>
      </p:pic>
      <p:pic>
        <p:nvPicPr>
          <p:cNvPr id="20" name="Picture 19" descr="Qr code&#10;&#10;Description automatically generated">
            <a:extLst>
              <a:ext uri="{FF2B5EF4-FFF2-40B4-BE49-F238E27FC236}">
                <a16:creationId xmlns:a16="http://schemas.microsoft.com/office/drawing/2014/main" id="{B1256E0E-A4E6-4760-87FF-4A012B1ED5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53493" y="4859935"/>
            <a:ext cx="1204700" cy="1204700"/>
          </a:xfrm>
          <a:prstGeom prst="rect">
            <a:avLst/>
          </a:prstGeom>
        </p:spPr>
      </p:pic>
    </p:spTree>
    <p:extLst>
      <p:ext uri="{BB962C8B-B14F-4D97-AF65-F5344CB8AC3E}">
        <p14:creationId xmlns:p14="http://schemas.microsoft.com/office/powerpoint/2010/main" val="3141269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6" name="TextBox 15">
            <a:extLst>
              <a:ext uri="{FF2B5EF4-FFF2-40B4-BE49-F238E27FC236}">
                <a16:creationId xmlns:a16="http://schemas.microsoft.com/office/drawing/2014/main" id="{06344AE3-FACE-4CDC-AFC4-CAC53184445F}"/>
              </a:ext>
            </a:extLst>
          </p:cNvPr>
          <p:cNvSpPr txBox="1"/>
          <p:nvPr/>
        </p:nvSpPr>
        <p:spPr>
          <a:xfrm>
            <a:off x="175149" y="1395715"/>
            <a:ext cx="11198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Year 8 German Term 3.2 Week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(Y7 Mashup A)</a:t>
            </a:r>
          </a:p>
        </p:txBody>
      </p:sp>
      <p:sp>
        <p:nvSpPr>
          <p:cNvPr id="17" name="TextBox 16">
            <a:extLst>
              <a:ext uri="{FF2B5EF4-FFF2-40B4-BE49-F238E27FC236}">
                <a16:creationId xmlns:a16="http://schemas.microsoft.com/office/drawing/2014/main" id="{5CE01CEE-8D21-443B-A713-4AE540C83C19}"/>
              </a:ext>
            </a:extLst>
          </p:cNvPr>
          <p:cNvSpPr txBox="1"/>
          <p:nvPr/>
        </p:nvSpPr>
        <p:spPr>
          <a:xfrm>
            <a:off x="199674" y="2625354"/>
            <a:ext cx="11198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Year 8 German Term 3.2 Week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(Y7 Mashup B)</a:t>
            </a:r>
          </a:p>
        </p:txBody>
      </p:sp>
      <p:sp>
        <p:nvSpPr>
          <p:cNvPr id="18" name="TextBox 17">
            <a:extLst>
              <a:ext uri="{FF2B5EF4-FFF2-40B4-BE49-F238E27FC236}">
                <a16:creationId xmlns:a16="http://schemas.microsoft.com/office/drawing/2014/main" id="{D1B08F7A-96C5-4103-AAD0-621305307A8A}"/>
              </a:ext>
            </a:extLst>
          </p:cNvPr>
          <p:cNvSpPr txBox="1"/>
          <p:nvPr/>
        </p:nvSpPr>
        <p:spPr>
          <a:xfrm>
            <a:off x="175149" y="3854993"/>
            <a:ext cx="11198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Year 8 German Term 3.2 Week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(Y7 Mashup C)</a:t>
            </a:r>
          </a:p>
        </p:txBody>
      </p:sp>
      <p:sp>
        <p:nvSpPr>
          <p:cNvPr id="19" name="TextBox 18">
            <a:extLst>
              <a:ext uri="{FF2B5EF4-FFF2-40B4-BE49-F238E27FC236}">
                <a16:creationId xmlns:a16="http://schemas.microsoft.com/office/drawing/2014/main" id="{6DF2CE3F-4992-4027-9B08-00C3AAC8E7B7}"/>
              </a:ext>
            </a:extLst>
          </p:cNvPr>
          <p:cNvSpPr txBox="1"/>
          <p:nvPr/>
        </p:nvSpPr>
        <p:spPr>
          <a:xfrm>
            <a:off x="175149" y="5200675"/>
            <a:ext cx="11198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Year 8 German Term 3.2 Week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(Y7 Mashup D)</a:t>
            </a:r>
          </a:p>
        </p:txBody>
      </p:sp>
      <p:pic>
        <p:nvPicPr>
          <p:cNvPr id="20" name="Picture 19" descr="Qr code&#10;&#10;Description automatically generated">
            <a:extLst>
              <a:ext uri="{FF2B5EF4-FFF2-40B4-BE49-F238E27FC236}">
                <a16:creationId xmlns:a16="http://schemas.microsoft.com/office/drawing/2014/main" id="{0FEBEEB1-BAC8-47EE-A66A-BCD5FDA1BC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3493" y="909246"/>
            <a:ext cx="1204699" cy="1204699"/>
          </a:xfrm>
          <a:prstGeom prst="rect">
            <a:avLst/>
          </a:prstGeom>
        </p:spPr>
      </p:pic>
      <p:pic>
        <p:nvPicPr>
          <p:cNvPr id="21" name="Picture 20" descr="Qr code&#10;&#10;Description automatically generated">
            <a:extLst>
              <a:ext uri="{FF2B5EF4-FFF2-40B4-BE49-F238E27FC236}">
                <a16:creationId xmlns:a16="http://schemas.microsoft.com/office/drawing/2014/main" id="{A2E2135A-17A4-4E50-A731-138BE33194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53493" y="2280677"/>
            <a:ext cx="1204699" cy="1204699"/>
          </a:xfrm>
          <a:prstGeom prst="rect">
            <a:avLst/>
          </a:prstGeom>
        </p:spPr>
      </p:pic>
      <p:pic>
        <p:nvPicPr>
          <p:cNvPr id="22" name="Picture 21" descr="Qr code&#10;&#10;Description automatically generated">
            <a:extLst>
              <a:ext uri="{FF2B5EF4-FFF2-40B4-BE49-F238E27FC236}">
                <a16:creationId xmlns:a16="http://schemas.microsoft.com/office/drawing/2014/main" id="{5BFD7F5C-F1C0-4E88-A1FB-AE6DF8905C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53494" y="3509546"/>
            <a:ext cx="1204700" cy="1204700"/>
          </a:xfrm>
          <a:prstGeom prst="rect">
            <a:avLst/>
          </a:prstGeom>
        </p:spPr>
      </p:pic>
      <p:pic>
        <p:nvPicPr>
          <p:cNvPr id="23" name="Picture 22" descr="Qr code&#10;&#10;Description automatically generated">
            <a:extLst>
              <a:ext uri="{FF2B5EF4-FFF2-40B4-BE49-F238E27FC236}">
                <a16:creationId xmlns:a16="http://schemas.microsoft.com/office/drawing/2014/main" id="{C39C1961-DEC9-44E1-B0E3-8DB2C824D1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53493" y="4859935"/>
            <a:ext cx="1204700" cy="1204700"/>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25400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855571729"/>
              </p:ext>
            </p:extLst>
          </p:nvPr>
        </p:nvGraphicFramePr>
        <p:xfrm>
          <a:off x="4303747" y="1077414"/>
          <a:ext cx="7606173" cy="4473603"/>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Handy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analytisch</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symbolisch</a:t>
                      </a:r>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Yeti</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H</a:t>
                      </a:r>
                      <a:r>
                        <a:rPr lang="en-GB" sz="2000" dirty="0" err="1">
                          <a:solidFill>
                            <a:srgbClr val="115076"/>
                          </a:solidFill>
                        </a:rPr>
                        <a:t>ey</a:t>
                      </a:r>
                      <a:endParaRPr lang="en-GB" sz="2000" dirty="0">
                        <a:solidFill>
                          <a:srgbClr val="115076"/>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P</a:t>
                      </a:r>
                      <a:r>
                        <a:rPr lang="en-GB" sz="2000" dirty="0" err="1">
                          <a:solidFill>
                            <a:srgbClr val="115076"/>
                          </a:solidFill>
                        </a:rPr>
                        <a:t>hysik</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P</a:t>
                      </a:r>
                      <a:r>
                        <a:rPr lang="en-GB" sz="2000" dirty="0">
                          <a:solidFill>
                            <a:srgbClr val="115076"/>
                          </a:solidFill>
                        </a:rPr>
                        <a:t>arty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G</a:t>
                      </a:r>
                      <a:r>
                        <a:rPr lang="en-GB" sz="2000" dirty="0" err="1">
                          <a:solidFill>
                            <a:srgbClr val="115076"/>
                          </a:solidFill>
                        </a:rPr>
                        <a:t>ymnasium</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Handy.wav"/>
            </a:hlinkClick>
            <a:extLst>
              <a:ext uri="{FF2B5EF4-FFF2-40B4-BE49-F238E27FC236}">
                <a16:creationId xmlns:a16="http://schemas.microsoft.com/office/drawing/2014/main" id="{3B418770-1E72-B240-9307-3BBF955557C6}"/>
              </a:ext>
            </a:extLst>
          </p:cNvPr>
          <p:cNvSpPr/>
          <p:nvPr/>
        </p:nvSpPr>
        <p:spPr>
          <a:xfrm>
            <a:off x="4527455" y="162400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5182335" y="1725169"/>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1656809"/>
            <a:ext cx="282522" cy="294294"/>
          </a:xfrm>
          <a:prstGeom prst="rect">
            <a:avLst/>
          </a:prstGeom>
        </p:spPr>
      </p:pic>
      <p:sp>
        <p:nvSpPr>
          <p:cNvPr id="11" name="Action Button: Custom 16">
            <a:hlinkClick r:id="" action="ppaction://noaction" highlightClick="1">
              <a:snd r:embed="rId6" name="analytisch.wav"/>
            </a:hlinkClick>
            <a:extLst>
              <a:ext uri="{FF2B5EF4-FFF2-40B4-BE49-F238E27FC236}">
                <a16:creationId xmlns:a16="http://schemas.microsoft.com/office/drawing/2014/main" id="{F18D09F0-0D24-5B4F-A26E-132DCCD8073A}"/>
              </a:ext>
            </a:extLst>
          </p:cNvPr>
          <p:cNvSpPr/>
          <p:nvPr/>
        </p:nvSpPr>
        <p:spPr>
          <a:xfrm>
            <a:off x="4527455" y="209663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5209368" y="2155557"/>
            <a:ext cx="131856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2162299"/>
            <a:ext cx="282522" cy="294294"/>
          </a:xfrm>
          <a:prstGeom prst="rect">
            <a:avLst/>
          </a:prstGeom>
        </p:spPr>
      </p:pic>
      <p:sp>
        <p:nvSpPr>
          <p:cNvPr id="14" name="Action Button: Custom 16">
            <a:hlinkClick r:id="" action="ppaction://noaction" highlightClick="1">
              <a:snd r:embed="rId7" name="symbolisch.wav"/>
            </a:hlinkClick>
            <a:extLst>
              <a:ext uri="{FF2B5EF4-FFF2-40B4-BE49-F238E27FC236}">
                <a16:creationId xmlns:a16="http://schemas.microsoft.com/office/drawing/2014/main" id="{747EFDEF-0DCF-DB44-BBF0-27990DDE521B}"/>
              </a:ext>
            </a:extLst>
          </p:cNvPr>
          <p:cNvSpPr/>
          <p:nvPr/>
        </p:nvSpPr>
        <p:spPr>
          <a:xfrm>
            <a:off x="4525377" y="260733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5173789" y="2707600"/>
            <a:ext cx="156339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2679594"/>
            <a:ext cx="282522" cy="294294"/>
          </a:xfrm>
          <a:prstGeom prst="rect">
            <a:avLst/>
          </a:prstGeom>
        </p:spPr>
      </p:pic>
      <p:sp>
        <p:nvSpPr>
          <p:cNvPr id="17" name="Action Button: Custom 16">
            <a:hlinkClick r:id="" action="ppaction://noaction" highlightClick="1">
              <a:snd r:embed="rId8" name="Yeti.wav"/>
            </a:hlinkClick>
            <a:extLst>
              <a:ext uri="{FF2B5EF4-FFF2-40B4-BE49-F238E27FC236}">
                <a16:creationId xmlns:a16="http://schemas.microsoft.com/office/drawing/2014/main" id="{408DED6B-8D00-7843-820C-3A35CED50594}"/>
              </a:ext>
            </a:extLst>
          </p:cNvPr>
          <p:cNvSpPr/>
          <p:nvPr/>
        </p:nvSpPr>
        <p:spPr>
          <a:xfrm>
            <a:off x="4525377" y="308949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5245485" y="3139441"/>
            <a:ext cx="170102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3171380"/>
            <a:ext cx="282522" cy="294294"/>
          </a:xfrm>
          <a:prstGeom prst="rect">
            <a:avLst/>
          </a:prstGeom>
        </p:spPr>
      </p:pic>
      <p:sp>
        <p:nvSpPr>
          <p:cNvPr id="20" name="Action Button: Custom 16">
            <a:hlinkClick r:id="" action="ppaction://noaction" highlightClick="1">
              <a:snd r:embed="rId9" name="Hey.wav"/>
            </a:hlinkClick>
            <a:extLst>
              <a:ext uri="{FF2B5EF4-FFF2-40B4-BE49-F238E27FC236}">
                <a16:creationId xmlns:a16="http://schemas.microsoft.com/office/drawing/2014/main" id="{25121CCC-82F7-F14F-B30E-8A5AD31BE634}"/>
              </a:ext>
            </a:extLst>
          </p:cNvPr>
          <p:cNvSpPr/>
          <p:nvPr/>
        </p:nvSpPr>
        <p:spPr>
          <a:xfrm>
            <a:off x="4525377" y="360703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5233286" y="3652911"/>
            <a:ext cx="1192419"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5033" y="3681968"/>
            <a:ext cx="282522" cy="294294"/>
          </a:xfrm>
          <a:prstGeom prst="rect">
            <a:avLst/>
          </a:prstGeom>
        </p:spPr>
      </p:pic>
      <p:sp>
        <p:nvSpPr>
          <p:cNvPr id="23" name="Action Button: Custom 16">
            <a:hlinkClick r:id="" action="ppaction://noaction" highlightClick="1">
              <a:snd r:embed="rId10" name="PHysik.wav"/>
            </a:hlinkClick>
            <a:extLst>
              <a:ext uri="{FF2B5EF4-FFF2-40B4-BE49-F238E27FC236}">
                <a16:creationId xmlns:a16="http://schemas.microsoft.com/office/drawing/2014/main" id="{DA5FAA28-0FFE-FD44-82BD-8BEA8CA05A2D}"/>
              </a:ext>
            </a:extLst>
          </p:cNvPr>
          <p:cNvSpPr/>
          <p:nvPr/>
        </p:nvSpPr>
        <p:spPr>
          <a:xfrm>
            <a:off x="4530171" y="40929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5233286" y="4151760"/>
            <a:ext cx="144359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4165243"/>
            <a:ext cx="282522" cy="294294"/>
          </a:xfrm>
          <a:prstGeom prst="rect">
            <a:avLst/>
          </a:prstGeom>
        </p:spPr>
      </p:pic>
      <p:sp>
        <p:nvSpPr>
          <p:cNvPr id="26" name="Action Button: Custom 16">
            <a:hlinkClick r:id="" action="ppaction://noaction" highlightClick="1">
              <a:snd r:embed="rId11" name="Party.wav"/>
            </a:hlinkClick>
            <a:extLst>
              <a:ext uri="{FF2B5EF4-FFF2-40B4-BE49-F238E27FC236}">
                <a16:creationId xmlns:a16="http://schemas.microsoft.com/office/drawing/2014/main" id="{B941CF18-9FF3-084E-9E12-F82721CE7509}"/>
              </a:ext>
            </a:extLst>
          </p:cNvPr>
          <p:cNvSpPr/>
          <p:nvPr/>
        </p:nvSpPr>
        <p:spPr>
          <a:xfrm>
            <a:off x="4535571" y="459932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5226825" y="4650044"/>
            <a:ext cx="128365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80" y="4675272"/>
            <a:ext cx="282522" cy="294294"/>
          </a:xfrm>
          <a:prstGeom prst="rect">
            <a:avLst/>
          </a:prstGeom>
        </p:spPr>
      </p:pic>
      <p:sp>
        <p:nvSpPr>
          <p:cNvPr id="29" name="Action Button: Custom 16">
            <a:hlinkClick r:id="" action="ppaction://noaction" highlightClick="1">
              <a:snd r:embed="rId12" name="Gymnasium.wav"/>
            </a:hlinkClick>
            <a:extLst>
              <a:ext uri="{FF2B5EF4-FFF2-40B4-BE49-F238E27FC236}">
                <a16:creationId xmlns:a16="http://schemas.microsoft.com/office/drawing/2014/main" id="{13F9AB66-2DAB-A849-89C4-7AF59987F5A8}"/>
              </a:ext>
            </a:extLst>
          </p:cNvPr>
          <p:cNvSpPr/>
          <p:nvPr/>
        </p:nvSpPr>
        <p:spPr>
          <a:xfrm>
            <a:off x="4525377" y="50864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5245485" y="5141263"/>
            <a:ext cx="1928287"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5158869"/>
            <a:ext cx="282522" cy="294294"/>
          </a:xfrm>
          <a:prstGeom prst="rect">
            <a:avLst/>
          </a:prstGeom>
        </p:spPr>
      </p:pic>
      <p:pic>
        <p:nvPicPr>
          <p:cNvPr id="33" name="Picture 32" descr="Logo, company name&#10;&#10;Description automatically generated">
            <a:extLst>
              <a:ext uri="{FF2B5EF4-FFF2-40B4-BE49-F238E27FC236}">
                <a16:creationId xmlns:a16="http://schemas.microsoft.com/office/drawing/2014/main" id="{76FAA605-05C4-417B-9CA7-9DCFE6DEE5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47626" y="1135197"/>
            <a:ext cx="688430" cy="344215"/>
          </a:xfrm>
          <a:prstGeom prst="rect">
            <a:avLst/>
          </a:prstGeom>
        </p:spPr>
      </p:pic>
      <p:pic>
        <p:nvPicPr>
          <p:cNvPr id="34" name="Picture 33" descr="Shape, background pattern&#10;&#10;Description automatically generated">
            <a:extLst>
              <a:ext uri="{FF2B5EF4-FFF2-40B4-BE49-F238E27FC236}">
                <a16:creationId xmlns:a16="http://schemas.microsoft.com/office/drawing/2014/main" id="{A35DBF6F-5CC6-49B0-B146-3FE5B74A680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88036" y="1138864"/>
            <a:ext cx="574944" cy="344966"/>
          </a:xfrm>
          <a:prstGeom prst="rect">
            <a:avLst/>
          </a:prstGeom>
          <a:ln>
            <a:solidFill>
              <a:schemeClr val="tx1"/>
            </a:solidFill>
          </a:ln>
        </p:spPr>
      </p:pic>
      <p:sp>
        <p:nvSpPr>
          <p:cNvPr id="35" name="Speech Bubble: Rectangle with Corners Rounded 34">
            <a:extLst>
              <a:ext uri="{FF2B5EF4-FFF2-40B4-BE49-F238E27FC236}">
                <a16:creationId xmlns:a16="http://schemas.microsoft.com/office/drawing/2014/main" id="{A05CFBCB-7B15-471F-BB4E-7ACFCFE7BD23}"/>
              </a:ext>
            </a:extLst>
          </p:cNvPr>
          <p:cNvSpPr/>
          <p:nvPr/>
        </p:nvSpPr>
        <p:spPr>
          <a:xfrm>
            <a:off x="193972" y="1338960"/>
            <a:ext cx="3957280" cy="4736984"/>
          </a:xfrm>
          <a:prstGeom prst="wedgeRoundRectCallout">
            <a:avLst>
              <a:gd name="adj1" fmla="val 48008"/>
              <a:gd name="adj2" fmla="val 28135"/>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dirty="0">
                <a:solidFill>
                  <a:srgbClr val="115076"/>
                </a:solidFill>
                <a:latin typeface="Century Gothic" panose="020B0502020202020204" pitchFamily="34" charset="0"/>
              </a:rPr>
              <a:t>As you have seen, German [</a:t>
            </a:r>
            <a:r>
              <a:rPr lang="en-GB" sz="2400" b="1" dirty="0">
                <a:solidFill>
                  <a:srgbClr val="115076"/>
                </a:solidFill>
                <a:latin typeface="Century Gothic" panose="020B0502020202020204" pitchFamily="34" charset="0"/>
              </a:rPr>
              <a:t>y</a:t>
            </a:r>
            <a:r>
              <a:rPr lang="en-GB" sz="2400" dirty="0">
                <a:solidFill>
                  <a:srgbClr val="115076"/>
                </a:solidFill>
                <a:latin typeface="Century Gothic" panose="020B0502020202020204" pitchFamily="34" charset="0"/>
              </a:rPr>
              <a:t>] is usually pronounced the same as long or short [</a:t>
            </a:r>
            <a:r>
              <a:rPr lang="en-GB" sz="2400" b="1" dirty="0">
                <a:solidFill>
                  <a:srgbClr val="115076"/>
                </a:solidFill>
                <a:latin typeface="Century Gothic" panose="020B0502020202020204" pitchFamily="34" charset="0"/>
              </a:rPr>
              <a:t>ü</a:t>
            </a:r>
            <a:r>
              <a:rPr lang="en-GB" sz="2400" dirty="0">
                <a:solidFill>
                  <a:srgbClr val="115076"/>
                </a:solidFill>
                <a:latin typeface="Century Gothic" panose="020B0502020202020204" pitchFamily="34" charset="0"/>
              </a:rPr>
              <a:t>].</a:t>
            </a:r>
            <a:br>
              <a:rPr lang="en-GB" sz="2400" dirty="0">
                <a:solidFill>
                  <a:srgbClr val="115076"/>
                </a:solidFill>
                <a:latin typeface="Century Gothic" panose="020B0502020202020204" pitchFamily="34" charset="0"/>
              </a:rPr>
            </a:br>
            <a:r>
              <a:rPr lang="en-GB" sz="2400" dirty="0">
                <a:solidFill>
                  <a:srgbClr val="115076"/>
                </a:solidFill>
                <a:latin typeface="Century Gothic" panose="020B0502020202020204" pitchFamily="34" charset="0"/>
              </a:rPr>
              <a:t>However, for words that come from English, </a:t>
            </a:r>
            <a:r>
              <a:rPr lang="en-GB" sz="2400" b="1" i="1" dirty="0">
                <a:solidFill>
                  <a:srgbClr val="115076"/>
                </a:solidFill>
                <a:latin typeface="Century Gothic" panose="020B0502020202020204" pitchFamily="34" charset="0"/>
              </a:rPr>
              <a:t>initial</a:t>
            </a:r>
            <a:r>
              <a:rPr lang="en-GB" sz="2400" dirty="0">
                <a:solidFill>
                  <a:srgbClr val="115076"/>
                </a:solidFill>
                <a:latin typeface="Century Gothic" panose="020B0502020202020204" pitchFamily="34" charset="0"/>
              </a:rPr>
              <a:t> or </a:t>
            </a:r>
            <a:r>
              <a:rPr lang="en-GB" sz="2400" b="1" i="1" dirty="0">
                <a:solidFill>
                  <a:srgbClr val="115076"/>
                </a:solidFill>
                <a:latin typeface="Century Gothic" panose="020B0502020202020204" pitchFamily="34" charset="0"/>
              </a:rPr>
              <a:t>final </a:t>
            </a:r>
            <a:r>
              <a:rPr lang="en-GB" sz="2400" dirty="0">
                <a:solidFill>
                  <a:srgbClr val="115076"/>
                </a:solidFill>
                <a:latin typeface="Century Gothic" panose="020B0502020202020204" pitchFamily="34" charset="0"/>
              </a:rPr>
              <a:t>[</a:t>
            </a:r>
            <a:r>
              <a:rPr lang="en-GB" sz="2400" b="1" dirty="0">
                <a:solidFill>
                  <a:srgbClr val="115076"/>
                </a:solidFill>
                <a:latin typeface="Century Gothic" panose="020B0502020202020204" pitchFamily="34" charset="0"/>
              </a:rPr>
              <a:t>y</a:t>
            </a:r>
            <a:r>
              <a:rPr lang="en-GB" sz="2400" dirty="0">
                <a:solidFill>
                  <a:srgbClr val="115076"/>
                </a:solidFill>
                <a:latin typeface="Century Gothic" panose="020B0502020202020204" pitchFamily="34" charset="0"/>
              </a:rPr>
              <a:t>] is often pronounced as in English, e.g., das Bab</a:t>
            </a:r>
            <a:r>
              <a:rPr lang="en-GB" sz="2400" b="1" dirty="0">
                <a:solidFill>
                  <a:srgbClr val="115076"/>
                </a:solidFill>
                <a:latin typeface="Century Gothic" panose="020B0502020202020204" pitchFamily="34" charset="0"/>
              </a:rPr>
              <a:t>y</a:t>
            </a:r>
            <a:r>
              <a:rPr lang="en-GB" sz="2400" dirty="0">
                <a:solidFill>
                  <a:srgbClr val="115076"/>
                </a:solidFill>
                <a:latin typeface="Century Gothic" panose="020B0502020202020204" pitchFamily="34" charset="0"/>
              </a:rPr>
              <a:t>.</a:t>
            </a:r>
          </a:p>
        </p:txBody>
      </p:sp>
      <p:pic>
        <p:nvPicPr>
          <p:cNvPr id="37" name="Picture 36">
            <a:extLst>
              <a:ext uri="{FF2B5EF4-FFF2-40B4-BE49-F238E27FC236}">
                <a16:creationId xmlns:a16="http://schemas.microsoft.com/office/drawing/2014/main" id="{4D934208-50B1-449C-B147-6E7E01F5173F}"/>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72544" y="5165017"/>
            <a:ext cx="927958" cy="1189690"/>
          </a:xfrm>
          <a:prstGeom prst="rect">
            <a:avLst/>
          </a:prstGeom>
        </p:spPr>
      </p:pic>
      <p:sp>
        <p:nvSpPr>
          <p:cNvPr id="38" name="TextBox 37">
            <a:extLst>
              <a:ext uri="{FF2B5EF4-FFF2-40B4-BE49-F238E27FC236}">
                <a16:creationId xmlns:a16="http://schemas.microsoft.com/office/drawing/2014/main" id="{5347EFA4-C557-4C1B-B348-0E2B09C8D3D2}"/>
              </a:ext>
            </a:extLst>
          </p:cNvPr>
          <p:cNvSpPr txBox="1"/>
          <p:nvPr/>
        </p:nvSpPr>
        <p:spPr>
          <a:xfrm>
            <a:off x="2611911" y="246680"/>
            <a:ext cx="8396058" cy="830997"/>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Wie </a:t>
            </a:r>
            <a:r>
              <a:rPr lang="en-US" sz="2400" dirty="0" err="1">
                <a:solidFill>
                  <a:schemeClr val="accent5">
                    <a:lumMod val="50000"/>
                  </a:schemeClr>
                </a:solidFill>
              </a:rPr>
              <a:t>sagt</a:t>
            </a:r>
            <a:r>
              <a:rPr lang="en-US" sz="2400" dirty="0">
                <a:solidFill>
                  <a:schemeClr val="accent5">
                    <a:lumMod val="50000"/>
                  </a:schemeClr>
                </a:solidFill>
              </a:rPr>
              <a:t> man das? Wie </a:t>
            </a:r>
            <a:r>
              <a:rPr lang="en-US" sz="2400" dirty="0" err="1">
                <a:solidFill>
                  <a:schemeClr val="accent5">
                    <a:lumMod val="50000"/>
                  </a:schemeClr>
                </a:solidFill>
              </a:rPr>
              <a:t>im</a:t>
            </a:r>
            <a:r>
              <a:rPr lang="en-US" sz="2400" dirty="0">
                <a:solidFill>
                  <a:schemeClr val="accent5">
                    <a:lumMod val="50000"/>
                  </a:schemeClr>
                </a:solidFill>
              </a:rPr>
              <a:t> </a:t>
            </a:r>
            <a:r>
              <a:rPr lang="en-US" sz="2400" dirty="0" err="1">
                <a:solidFill>
                  <a:schemeClr val="accent5">
                    <a:lumMod val="50000"/>
                  </a:schemeClr>
                </a:solidFill>
              </a:rPr>
              <a:t>Deutschen</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a:t>
            </a:r>
            <a:r>
              <a:rPr lang="en-US" sz="2400" dirty="0" err="1">
                <a:solidFill>
                  <a:schemeClr val="accent5">
                    <a:lumMod val="50000"/>
                  </a:schemeClr>
                </a:solidFill>
              </a:rPr>
              <a:t>Englischen</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a:t>
            </a:r>
            <a:r>
              <a:rPr lang="en-US" sz="2400" b="1" dirty="0">
                <a:solidFill>
                  <a:schemeClr val="accent5">
                    <a:lumMod val="50000"/>
                  </a:schemeClr>
                </a:solidFill>
              </a:rPr>
              <a:t>1-8</a:t>
            </a:r>
            <a:r>
              <a:rPr lang="en-US" sz="2400" dirty="0">
                <a:solidFill>
                  <a:schemeClr val="accent5">
                    <a:lumMod val="50000"/>
                  </a:schemeClr>
                </a:solidFill>
              </a:rPr>
              <a:t> und </a:t>
            </a:r>
            <a:r>
              <a:rPr lang="en-US" sz="2400" b="1" dirty="0">
                <a:solidFill>
                  <a:schemeClr val="accent5">
                    <a:lumMod val="50000"/>
                  </a:schemeClr>
                </a:solidFill>
              </a:rPr>
              <a:t>Deutsch </a:t>
            </a:r>
            <a:r>
              <a:rPr lang="en-US" sz="2400" dirty="0" err="1">
                <a:solidFill>
                  <a:schemeClr val="accent5">
                    <a:lumMod val="50000"/>
                  </a:schemeClr>
                </a:solidFill>
              </a:rPr>
              <a:t>oder</a:t>
            </a:r>
            <a:r>
              <a:rPr lang="en-US" sz="2400" dirty="0">
                <a:solidFill>
                  <a:schemeClr val="accent5">
                    <a:lumMod val="50000"/>
                  </a:schemeClr>
                </a:solidFill>
              </a:rPr>
              <a:t> </a:t>
            </a:r>
            <a:r>
              <a:rPr lang="en-US" sz="2400" b="1" dirty="0" err="1">
                <a:solidFill>
                  <a:schemeClr val="accent5">
                    <a:lumMod val="50000"/>
                  </a:schemeClr>
                </a:solidFill>
              </a:rPr>
              <a:t>Englisch</a:t>
            </a:r>
            <a:r>
              <a:rPr lang="en-US" sz="2400" dirty="0">
                <a:solidFill>
                  <a:schemeClr val="accent5">
                    <a:lumMod val="50000"/>
                  </a:schemeClr>
                </a:solidFill>
              </a:rPr>
              <a:t>.</a:t>
            </a:r>
          </a:p>
        </p:txBody>
      </p:sp>
      <p:sp>
        <p:nvSpPr>
          <p:cNvPr id="39" name="Speech Bubble: Rectangle with Corners Rounded 38">
            <a:extLst>
              <a:ext uri="{FF2B5EF4-FFF2-40B4-BE49-F238E27FC236}">
                <a16:creationId xmlns:a16="http://schemas.microsoft.com/office/drawing/2014/main" id="{25F58BA0-FDE2-47D5-A1E4-9DF2B9A4547B}"/>
              </a:ext>
            </a:extLst>
          </p:cNvPr>
          <p:cNvSpPr/>
          <p:nvPr/>
        </p:nvSpPr>
        <p:spPr>
          <a:xfrm>
            <a:off x="4303746" y="5551017"/>
            <a:ext cx="2642767" cy="704542"/>
          </a:xfrm>
          <a:prstGeom prst="wedgeRoundRectCallout">
            <a:avLst>
              <a:gd name="adj1" fmla="val 22573"/>
              <a:gd name="adj2" fmla="val -7027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Gymnasium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a:t>
            </a:r>
            <a:r>
              <a:rPr lang="en-GB" sz="2000" dirty="0" err="1">
                <a:latin typeface="Century Gothic" panose="020B0502020202020204" pitchFamily="34" charset="0"/>
              </a:rPr>
              <a:t>falscher</a:t>
            </a:r>
            <a:r>
              <a:rPr lang="en-GB" sz="2000" dirty="0">
                <a:latin typeface="Century Gothic" panose="020B0502020202020204" pitchFamily="34" charset="0"/>
              </a:rPr>
              <a:t> Freund!</a:t>
            </a:r>
          </a:p>
        </p:txBody>
      </p:sp>
      <p:sp>
        <p:nvSpPr>
          <p:cNvPr id="40" name="TextBox 39">
            <a:extLst>
              <a:ext uri="{FF2B5EF4-FFF2-40B4-BE49-F238E27FC236}">
                <a16:creationId xmlns:a16="http://schemas.microsoft.com/office/drawing/2014/main" id="{7E709893-2599-4761-A9D2-216781A48F61}"/>
              </a:ext>
            </a:extLst>
          </p:cNvPr>
          <p:cNvSpPr txBox="1"/>
          <p:nvPr/>
        </p:nvSpPr>
        <p:spPr>
          <a:xfrm>
            <a:off x="7085664" y="5568031"/>
            <a:ext cx="4824256" cy="769441"/>
          </a:xfrm>
          <a:prstGeom prst="rect">
            <a:avLst/>
          </a:prstGeom>
          <a:noFill/>
        </p:spPr>
        <p:txBody>
          <a:bodyPr wrap="square" rtlCol="0">
            <a:spAutoFit/>
          </a:bodyPr>
          <a:lstStyle/>
          <a:p>
            <a:pPr algn="l"/>
            <a:r>
              <a:rPr lang="en-GB" sz="2200" dirty="0">
                <a:solidFill>
                  <a:schemeClr val="accent5">
                    <a:lumMod val="50000"/>
                  </a:schemeClr>
                </a:solidFill>
              </a:rPr>
              <a:t>das Gymnasium = </a:t>
            </a:r>
            <a:br>
              <a:rPr lang="en-GB" sz="2200" dirty="0">
                <a:solidFill>
                  <a:schemeClr val="accent5">
                    <a:lumMod val="50000"/>
                  </a:schemeClr>
                </a:solidFill>
              </a:rPr>
            </a:br>
            <a:r>
              <a:rPr lang="en-GB" sz="2200" dirty="0">
                <a:solidFill>
                  <a:schemeClr val="accent5">
                    <a:lumMod val="50000"/>
                  </a:schemeClr>
                </a:solidFill>
              </a:rPr>
              <a:t>grammar school</a:t>
            </a:r>
          </a:p>
        </p:txBody>
      </p:sp>
      <p:pic>
        <p:nvPicPr>
          <p:cNvPr id="42" name="Picture 41" descr="A picture containing text, building&#10;&#10;Description automatically generated">
            <a:extLst>
              <a:ext uri="{FF2B5EF4-FFF2-40B4-BE49-F238E27FC236}">
                <a16:creationId xmlns:a16="http://schemas.microsoft.com/office/drawing/2014/main" id="{2674D8E8-0D1B-406C-92DA-6F62DC9E1AD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92458" y="5592189"/>
            <a:ext cx="1319006" cy="741941"/>
          </a:xfrm>
          <a:prstGeom prst="rect">
            <a:avLst/>
          </a:prstGeom>
        </p:spPr>
      </p:pic>
    </p:spTree>
    <p:extLst>
      <p:ext uri="{BB962C8B-B14F-4D97-AF65-F5344CB8AC3E}">
        <p14:creationId xmlns:p14="http://schemas.microsoft.com/office/powerpoint/2010/main" val="256519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39" grpId="0" animBg="1"/>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745089" y="338784"/>
            <a:ext cx="5563891" cy="1200329"/>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Wörter</a:t>
            </a:r>
            <a:r>
              <a:rPr lang="en-US" sz="2400" dirty="0">
                <a:solidFill>
                  <a:schemeClr val="accent5">
                    <a:lumMod val="50000"/>
                  </a:schemeClr>
                </a:solidFill>
              </a:rPr>
              <a:t>.</a:t>
            </a:r>
            <a:br>
              <a:rPr lang="en-US" sz="2400" dirty="0">
                <a:solidFill>
                  <a:schemeClr val="accent5">
                    <a:lumMod val="50000"/>
                  </a:schemeClr>
                </a:solidFill>
              </a:rPr>
            </a:br>
            <a:r>
              <a:rPr lang="en-US" sz="2400" dirty="0">
                <a:solidFill>
                  <a:schemeClr val="accent5">
                    <a:lumMod val="50000"/>
                  </a:schemeClr>
                </a:solidFill>
              </a:rPr>
              <a:t/>
            </a:r>
            <a:br>
              <a:rPr lang="en-US" sz="2400" dirty="0">
                <a:solidFill>
                  <a:schemeClr val="accent5">
                    <a:lumMod val="50000"/>
                  </a:schemeClr>
                </a:solidFill>
              </a:rPr>
            </a:br>
            <a:r>
              <a:rPr lang="en-US" sz="2400" dirty="0" err="1">
                <a:solidFill>
                  <a:schemeClr val="accent5">
                    <a:lumMod val="50000"/>
                  </a:schemeClr>
                </a:solidFill>
              </a:rPr>
              <a:t>Ist</a:t>
            </a:r>
            <a:r>
              <a:rPr lang="en-US" sz="2400" dirty="0">
                <a:solidFill>
                  <a:schemeClr val="accent5">
                    <a:lumMod val="50000"/>
                  </a:schemeClr>
                </a:solidFill>
              </a:rPr>
              <a:t> die SSC [y]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8" name="Picture 17" descr="Logo, company name&#10;&#10;Description automatically generated">
            <a:extLst>
              <a:ext uri="{FF2B5EF4-FFF2-40B4-BE49-F238E27FC236}">
                <a16:creationId xmlns:a16="http://schemas.microsoft.com/office/drawing/2014/main" id="{F1E4558B-4C52-4219-99DA-1483CD306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0536" y="1123859"/>
            <a:ext cx="688430" cy="344215"/>
          </a:xfrm>
          <a:prstGeom prst="rect">
            <a:avLst/>
          </a:prstGeom>
        </p:spPr>
      </p:pic>
      <p:pic>
        <p:nvPicPr>
          <p:cNvPr id="19" name="Picture 18" descr="Shape, background pattern&#10;&#10;Description automatically generated">
            <a:extLst>
              <a:ext uri="{FF2B5EF4-FFF2-40B4-BE49-F238E27FC236}">
                <a16:creationId xmlns:a16="http://schemas.microsoft.com/office/drawing/2014/main" id="{E8A85DA6-E065-4C49-88B1-B8F4357461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3848" y="1135855"/>
            <a:ext cx="574944" cy="344966"/>
          </a:xfrm>
          <a:prstGeom prst="rect">
            <a:avLst/>
          </a:prstGeom>
          <a:ln>
            <a:solidFill>
              <a:schemeClr val="tx1"/>
            </a:solidFill>
          </a:ln>
        </p:spPr>
      </p:pic>
      <p:sp>
        <p:nvSpPr>
          <p:cNvPr id="16" name="TextBox 15">
            <a:hlinkClick r:id="" action="ppaction://noaction">
              <a:snd r:embed="rId7" name="8.3.2.1 Slide 7 City.wav"/>
            </a:hlinkClick>
            <a:extLst>
              <a:ext uri="{FF2B5EF4-FFF2-40B4-BE49-F238E27FC236}">
                <a16:creationId xmlns:a16="http://schemas.microsoft.com/office/drawing/2014/main" id="{51F4F626-9D26-4CD2-9416-BB9894618E77}"/>
              </a:ext>
            </a:extLst>
          </p:cNvPr>
          <p:cNvSpPr txBox="1"/>
          <p:nvPr/>
        </p:nvSpPr>
        <p:spPr>
          <a:xfrm>
            <a:off x="-73321" y="4544123"/>
            <a:ext cx="3745089" cy="523220"/>
          </a:xfrm>
          <a:prstGeom prst="rect">
            <a:avLst/>
          </a:prstGeom>
          <a:noFill/>
        </p:spPr>
        <p:txBody>
          <a:bodyPr wrap="square" rtlCol="0">
            <a:spAutoFit/>
          </a:bodyPr>
          <a:lstStyle/>
          <a:p>
            <a:pPr algn="ctr"/>
            <a:r>
              <a:rPr lang="en-GB" sz="2800" b="1" dirty="0">
                <a:solidFill>
                  <a:schemeClr val="accent5">
                    <a:lumMod val="50000"/>
                  </a:schemeClr>
                </a:solidFill>
              </a:rPr>
              <a:t>die City</a:t>
            </a:r>
          </a:p>
        </p:txBody>
      </p:sp>
      <p:sp>
        <p:nvSpPr>
          <p:cNvPr id="20" name="TextBox 19">
            <a:hlinkClick r:id="" action="ppaction://noaction">
              <a:snd r:embed="rId8" name="8.3.2.1 Slide 7 Hymne.wav"/>
            </a:hlinkClick>
            <a:extLst>
              <a:ext uri="{FF2B5EF4-FFF2-40B4-BE49-F238E27FC236}">
                <a16:creationId xmlns:a16="http://schemas.microsoft.com/office/drawing/2014/main" id="{EE67D141-99E4-47BB-A9FA-07188AB05FDA}"/>
              </a:ext>
            </a:extLst>
          </p:cNvPr>
          <p:cNvSpPr txBox="1"/>
          <p:nvPr/>
        </p:nvSpPr>
        <p:spPr>
          <a:xfrm>
            <a:off x="3748784" y="4544123"/>
            <a:ext cx="3745089" cy="523220"/>
          </a:xfrm>
          <a:prstGeom prst="rect">
            <a:avLst/>
          </a:prstGeom>
          <a:noFill/>
        </p:spPr>
        <p:txBody>
          <a:bodyPr wrap="square" rtlCol="0">
            <a:spAutoFit/>
          </a:bodyPr>
          <a:lstStyle/>
          <a:p>
            <a:pPr algn="ctr"/>
            <a:r>
              <a:rPr lang="en-GB" sz="2800" b="1" dirty="0">
                <a:solidFill>
                  <a:schemeClr val="accent5">
                    <a:lumMod val="50000"/>
                  </a:schemeClr>
                </a:solidFill>
              </a:rPr>
              <a:t>die </a:t>
            </a:r>
            <a:r>
              <a:rPr lang="en-GB" sz="2800" b="1" dirty="0" err="1">
                <a:solidFill>
                  <a:schemeClr val="accent5">
                    <a:lumMod val="50000"/>
                  </a:schemeClr>
                </a:solidFill>
              </a:rPr>
              <a:t>Hymne</a:t>
            </a:r>
            <a:endParaRPr lang="en-GB" sz="2800" b="1" dirty="0">
              <a:solidFill>
                <a:schemeClr val="accent5">
                  <a:lumMod val="50000"/>
                </a:schemeClr>
              </a:solidFill>
            </a:endParaRPr>
          </a:p>
        </p:txBody>
      </p:sp>
      <p:sp>
        <p:nvSpPr>
          <p:cNvPr id="21" name="TextBox 20">
            <a:hlinkClick r:id="" action="ppaction://noaction">
              <a:snd r:embed="rId9" name="8.3.2.1 Slide 7 Baby.wav"/>
            </a:hlinkClick>
            <a:extLst>
              <a:ext uri="{FF2B5EF4-FFF2-40B4-BE49-F238E27FC236}">
                <a16:creationId xmlns:a16="http://schemas.microsoft.com/office/drawing/2014/main" id="{51C85517-118A-49D1-AC43-BB6E6C50CA00}"/>
              </a:ext>
            </a:extLst>
          </p:cNvPr>
          <p:cNvSpPr txBox="1"/>
          <p:nvPr/>
        </p:nvSpPr>
        <p:spPr>
          <a:xfrm>
            <a:off x="6733802" y="4559621"/>
            <a:ext cx="3745089" cy="523220"/>
          </a:xfrm>
          <a:prstGeom prst="rect">
            <a:avLst/>
          </a:prstGeom>
          <a:noFill/>
        </p:spPr>
        <p:txBody>
          <a:bodyPr wrap="square" rtlCol="0">
            <a:spAutoFit/>
          </a:bodyPr>
          <a:lstStyle/>
          <a:p>
            <a:pPr algn="ctr"/>
            <a:r>
              <a:rPr lang="en-GB" sz="2800" b="1" dirty="0">
                <a:solidFill>
                  <a:schemeClr val="accent5">
                    <a:lumMod val="50000"/>
                  </a:schemeClr>
                </a:solidFill>
              </a:rPr>
              <a:t>das Baby</a:t>
            </a:r>
          </a:p>
        </p:txBody>
      </p:sp>
      <p:pic>
        <p:nvPicPr>
          <p:cNvPr id="22" name="Picture 21">
            <a:hlinkClick r:id="" action="ppaction://noaction">
              <a:snd r:embed="rId9" name="8.3.2.1 Slide 7 Baby.wav"/>
            </a:hlinkClick>
            <a:extLst>
              <a:ext uri="{FF2B5EF4-FFF2-40B4-BE49-F238E27FC236}">
                <a16:creationId xmlns:a16="http://schemas.microsoft.com/office/drawing/2014/main" id="{1E531CAA-8E89-4442-81A1-E2A0DB9D20B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86129" y="2368334"/>
            <a:ext cx="1567206" cy="2009239"/>
          </a:xfrm>
          <a:prstGeom prst="rect">
            <a:avLst/>
          </a:prstGeom>
        </p:spPr>
      </p:pic>
      <p:pic>
        <p:nvPicPr>
          <p:cNvPr id="24" name="Picture 23" descr="A picture containing text&#10;&#10;Description automatically generated">
            <a:hlinkClick r:id="" action="ppaction://noaction">
              <a:snd r:embed="rId8" name="8.3.2.1 Slide 7 Hymne.wav"/>
            </a:hlinkClick>
            <a:extLst>
              <a:ext uri="{FF2B5EF4-FFF2-40B4-BE49-F238E27FC236}">
                <a16:creationId xmlns:a16="http://schemas.microsoft.com/office/drawing/2014/main" id="{8BB0D143-0B7A-4156-A0CD-B3A43D7E0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78837" y="3094875"/>
            <a:ext cx="3652634" cy="1282698"/>
          </a:xfrm>
          <a:prstGeom prst="rect">
            <a:avLst/>
          </a:prstGeom>
        </p:spPr>
      </p:pic>
      <p:pic>
        <p:nvPicPr>
          <p:cNvPr id="26" name="Picture 25" descr="A picture containing text&#10;&#10;Description automatically generated">
            <a:hlinkClick r:id="" action="ppaction://noaction">
              <a:snd r:embed="rId7" name="8.3.2.1 Slide 7 City.wav"/>
            </a:hlinkClick>
            <a:extLst>
              <a:ext uri="{FF2B5EF4-FFF2-40B4-BE49-F238E27FC236}">
                <a16:creationId xmlns:a16="http://schemas.microsoft.com/office/drawing/2014/main" id="{1FBEC0DB-4A7D-4C32-8A57-EA64BC8FD0E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8711" y="2766126"/>
            <a:ext cx="2895600" cy="1447800"/>
          </a:xfrm>
          <a:prstGeom prst="rect">
            <a:avLst/>
          </a:prstGeom>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2" presetClass="exit" presetSubtype="4" fill="hold" nodeType="afterEffect">
                                  <p:stCondLst>
                                    <p:cond delay="0"/>
                                  </p:stCondLst>
                                  <p:childTnLst>
                                    <p:animEffect transition="out" filter="slide(fromBottom)">
                                      <p:cBhvr>
                                        <p:cTn id="21" dur="10000"/>
                                        <p:tgtEl>
                                          <p:spTgt spid="7"/>
                                        </p:tgtEl>
                                      </p:cBhvr>
                                    </p:animEffect>
                                    <p:set>
                                      <p:cBhvr>
                                        <p:cTn id="22"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745089" y="338784"/>
            <a:ext cx="5563891" cy="1200329"/>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Wörter</a:t>
            </a:r>
            <a:r>
              <a:rPr lang="en-US" sz="2400" dirty="0">
                <a:solidFill>
                  <a:schemeClr val="accent5">
                    <a:lumMod val="50000"/>
                  </a:schemeClr>
                </a:solidFill>
              </a:rPr>
              <a:t>.</a:t>
            </a:r>
            <a:br>
              <a:rPr lang="en-US" sz="2400" dirty="0">
                <a:solidFill>
                  <a:schemeClr val="accent5">
                    <a:lumMod val="50000"/>
                  </a:schemeClr>
                </a:solidFill>
              </a:rPr>
            </a:br>
            <a:r>
              <a:rPr lang="en-US" sz="2400" dirty="0">
                <a:solidFill>
                  <a:schemeClr val="accent5">
                    <a:lumMod val="50000"/>
                  </a:schemeClr>
                </a:solidFill>
              </a:rPr>
              <a:t/>
            </a:r>
            <a:br>
              <a:rPr lang="en-US" sz="2400" dirty="0">
                <a:solidFill>
                  <a:schemeClr val="accent5">
                    <a:lumMod val="50000"/>
                  </a:schemeClr>
                </a:solidFill>
              </a:rPr>
            </a:br>
            <a:r>
              <a:rPr lang="en-US" sz="2400" dirty="0" err="1">
                <a:solidFill>
                  <a:schemeClr val="accent5">
                    <a:lumMod val="50000"/>
                  </a:schemeClr>
                </a:solidFill>
              </a:rPr>
              <a:t>Ist</a:t>
            </a:r>
            <a:r>
              <a:rPr lang="en-US" sz="2400" dirty="0">
                <a:solidFill>
                  <a:schemeClr val="accent5">
                    <a:lumMod val="50000"/>
                  </a:schemeClr>
                </a:solidFill>
              </a:rPr>
              <a:t> die SSC [y]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8" name="Picture 17" descr="Logo, company name&#10;&#10;Description automatically generated">
            <a:extLst>
              <a:ext uri="{FF2B5EF4-FFF2-40B4-BE49-F238E27FC236}">
                <a16:creationId xmlns:a16="http://schemas.microsoft.com/office/drawing/2014/main" id="{F1E4558B-4C52-4219-99DA-1483CD306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0536" y="1123859"/>
            <a:ext cx="688430" cy="344215"/>
          </a:xfrm>
          <a:prstGeom prst="rect">
            <a:avLst/>
          </a:prstGeom>
        </p:spPr>
      </p:pic>
      <p:pic>
        <p:nvPicPr>
          <p:cNvPr id="19" name="Picture 18" descr="Shape, background pattern&#10;&#10;Description automatically generated">
            <a:extLst>
              <a:ext uri="{FF2B5EF4-FFF2-40B4-BE49-F238E27FC236}">
                <a16:creationId xmlns:a16="http://schemas.microsoft.com/office/drawing/2014/main" id="{E8A85DA6-E065-4C49-88B1-B8F4357461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3848" y="1135855"/>
            <a:ext cx="574944" cy="344966"/>
          </a:xfrm>
          <a:prstGeom prst="rect">
            <a:avLst/>
          </a:prstGeom>
          <a:ln>
            <a:solidFill>
              <a:schemeClr val="tx1"/>
            </a:solidFill>
          </a:ln>
        </p:spPr>
      </p:pic>
      <p:sp>
        <p:nvSpPr>
          <p:cNvPr id="16" name="TextBox 15">
            <a:hlinkClick r:id="" action="ppaction://noaction">
              <a:snd r:embed="rId7" name="8.3.2.1 Slide 8 Symbol.wav"/>
            </a:hlinkClick>
            <a:extLst>
              <a:ext uri="{FF2B5EF4-FFF2-40B4-BE49-F238E27FC236}">
                <a16:creationId xmlns:a16="http://schemas.microsoft.com/office/drawing/2014/main" id="{51F4F626-9D26-4CD2-9416-BB9894618E77}"/>
              </a:ext>
            </a:extLst>
          </p:cNvPr>
          <p:cNvSpPr txBox="1"/>
          <p:nvPr/>
        </p:nvSpPr>
        <p:spPr>
          <a:xfrm>
            <a:off x="-73321" y="4544123"/>
            <a:ext cx="3745089" cy="523220"/>
          </a:xfrm>
          <a:prstGeom prst="rect">
            <a:avLst/>
          </a:prstGeom>
          <a:noFill/>
        </p:spPr>
        <p:txBody>
          <a:bodyPr wrap="square" rtlCol="0">
            <a:spAutoFit/>
          </a:bodyPr>
          <a:lstStyle/>
          <a:p>
            <a:pPr algn="ctr"/>
            <a:r>
              <a:rPr lang="en-GB" sz="2800" b="1" dirty="0">
                <a:solidFill>
                  <a:schemeClr val="accent5">
                    <a:lumMod val="50000"/>
                  </a:schemeClr>
                </a:solidFill>
              </a:rPr>
              <a:t>das Symbol</a:t>
            </a:r>
          </a:p>
        </p:txBody>
      </p:sp>
      <p:sp>
        <p:nvSpPr>
          <p:cNvPr id="20" name="TextBox 19">
            <a:hlinkClick r:id="" action="ppaction://noaction">
              <a:snd r:embed="rId8" name="8.3.2.1 Slide 8 Yoga.wav"/>
            </a:hlinkClick>
            <a:extLst>
              <a:ext uri="{FF2B5EF4-FFF2-40B4-BE49-F238E27FC236}">
                <a16:creationId xmlns:a16="http://schemas.microsoft.com/office/drawing/2014/main" id="{EE67D141-99E4-47BB-A9FA-07188AB05FDA}"/>
              </a:ext>
            </a:extLst>
          </p:cNvPr>
          <p:cNvSpPr txBox="1"/>
          <p:nvPr/>
        </p:nvSpPr>
        <p:spPr>
          <a:xfrm>
            <a:off x="3748784" y="4544123"/>
            <a:ext cx="3745089" cy="523220"/>
          </a:xfrm>
          <a:prstGeom prst="rect">
            <a:avLst/>
          </a:prstGeom>
          <a:noFill/>
        </p:spPr>
        <p:txBody>
          <a:bodyPr wrap="square" rtlCol="0">
            <a:spAutoFit/>
          </a:bodyPr>
          <a:lstStyle/>
          <a:p>
            <a:pPr algn="ctr"/>
            <a:r>
              <a:rPr lang="en-GB" sz="2800" b="1" dirty="0">
                <a:solidFill>
                  <a:schemeClr val="accent5">
                    <a:lumMod val="50000"/>
                  </a:schemeClr>
                </a:solidFill>
              </a:rPr>
              <a:t>Yoga</a:t>
            </a:r>
          </a:p>
        </p:txBody>
      </p:sp>
      <p:sp>
        <p:nvSpPr>
          <p:cNvPr id="21" name="TextBox 20">
            <a:hlinkClick r:id="" action="ppaction://noaction">
              <a:snd r:embed="rId9" name="8.3.2.1 Slide 8 olympisch.wav"/>
            </a:hlinkClick>
            <a:extLst>
              <a:ext uri="{FF2B5EF4-FFF2-40B4-BE49-F238E27FC236}">
                <a16:creationId xmlns:a16="http://schemas.microsoft.com/office/drawing/2014/main" id="{51C85517-118A-49D1-AC43-BB6E6C50CA00}"/>
              </a:ext>
            </a:extLst>
          </p:cNvPr>
          <p:cNvSpPr txBox="1"/>
          <p:nvPr/>
        </p:nvSpPr>
        <p:spPr>
          <a:xfrm>
            <a:off x="6733802" y="4559621"/>
            <a:ext cx="3745089" cy="523220"/>
          </a:xfrm>
          <a:prstGeom prst="rect">
            <a:avLst/>
          </a:prstGeom>
          <a:noFill/>
        </p:spPr>
        <p:txBody>
          <a:bodyPr wrap="square" rtlCol="0">
            <a:spAutoFit/>
          </a:bodyPr>
          <a:lstStyle/>
          <a:p>
            <a:pPr algn="ctr"/>
            <a:r>
              <a:rPr lang="en-GB" sz="2800" b="1" dirty="0" err="1">
                <a:solidFill>
                  <a:schemeClr val="accent5">
                    <a:lumMod val="50000"/>
                  </a:schemeClr>
                </a:solidFill>
              </a:rPr>
              <a:t>olympisch</a:t>
            </a:r>
            <a:endParaRPr lang="en-GB" sz="2800" b="1" dirty="0">
              <a:solidFill>
                <a:schemeClr val="accent5">
                  <a:lumMod val="50000"/>
                </a:schemeClr>
              </a:solidFill>
            </a:endParaRPr>
          </a:p>
        </p:txBody>
      </p:sp>
      <p:pic>
        <p:nvPicPr>
          <p:cNvPr id="23" name="Picture 22" descr="Logo&#10;&#10;Description automatically generated">
            <a:hlinkClick r:id="" action="ppaction://noaction">
              <a:snd r:embed="rId7" name="8.3.2.1 Slide 8 Symbol.wav"/>
            </a:hlinkClick>
            <a:extLst>
              <a:ext uri="{FF2B5EF4-FFF2-40B4-BE49-F238E27FC236}">
                <a16:creationId xmlns:a16="http://schemas.microsoft.com/office/drawing/2014/main" id="{D0E666D4-1DAE-4A32-81E7-BC0FFB55D0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1424" y="1902647"/>
            <a:ext cx="2022240" cy="2479375"/>
          </a:xfrm>
          <a:prstGeom prst="rect">
            <a:avLst/>
          </a:prstGeom>
        </p:spPr>
      </p:pic>
      <p:pic>
        <p:nvPicPr>
          <p:cNvPr id="27" name="Picture 26">
            <a:hlinkClick r:id="" action="ppaction://noaction">
              <a:snd r:embed="rId8" name="8.3.2.1 Slide 8 Yoga.wav"/>
            </a:hlinkClick>
            <a:extLst>
              <a:ext uri="{FF2B5EF4-FFF2-40B4-BE49-F238E27FC236}">
                <a16:creationId xmlns:a16="http://schemas.microsoft.com/office/drawing/2014/main" id="{FA3F1BF1-26E5-40D0-93E2-C1703E710E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87136" y="1940326"/>
            <a:ext cx="3268383" cy="2479375"/>
          </a:xfrm>
          <a:prstGeom prst="rect">
            <a:avLst/>
          </a:prstGeom>
        </p:spPr>
      </p:pic>
      <p:pic>
        <p:nvPicPr>
          <p:cNvPr id="30" name="Picture 29" descr="A picture containing clipart&#10;&#10;Description automatically generated">
            <a:hlinkClick r:id="" action="ppaction://noaction">
              <a:snd r:embed="rId9" name="8.3.2.1 Slide 8 olympisch.wav"/>
            </a:hlinkClick>
            <a:extLst>
              <a:ext uri="{FF2B5EF4-FFF2-40B4-BE49-F238E27FC236}">
                <a16:creationId xmlns:a16="http://schemas.microsoft.com/office/drawing/2014/main" id="{498CE287-B53A-4D53-98F1-2DBF39A953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93873" y="3096220"/>
            <a:ext cx="2504212" cy="1252106"/>
          </a:xfrm>
          <a:prstGeom prst="rect">
            <a:avLst/>
          </a:prstGeom>
        </p:spPr>
      </p:pic>
    </p:spTree>
    <p:extLst>
      <p:ext uri="{BB962C8B-B14F-4D97-AF65-F5344CB8AC3E}">
        <p14:creationId xmlns:p14="http://schemas.microsoft.com/office/powerpoint/2010/main" val="168585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2" presetClass="exit" presetSubtype="4" fill="hold" nodeType="afterEffect">
                                  <p:stCondLst>
                                    <p:cond delay="0"/>
                                  </p:stCondLst>
                                  <p:childTnLst>
                                    <p:animEffect transition="out" filter="slide(fromBottom)">
                                      <p:cBhvr>
                                        <p:cTn id="21" dur="10000"/>
                                        <p:tgtEl>
                                          <p:spTgt spid="7"/>
                                        </p:tgtEl>
                                      </p:cBhvr>
                                    </p:animEffect>
                                    <p:set>
                                      <p:cBhvr>
                                        <p:cTn id="22"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[3/3]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745089" y="338784"/>
            <a:ext cx="5563891" cy="1200329"/>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Wörter</a:t>
            </a:r>
            <a:r>
              <a:rPr lang="en-US" sz="2400" dirty="0">
                <a:solidFill>
                  <a:schemeClr val="accent5">
                    <a:lumMod val="50000"/>
                  </a:schemeClr>
                </a:solidFill>
              </a:rPr>
              <a:t>.</a:t>
            </a:r>
            <a:br>
              <a:rPr lang="en-US" sz="2400" dirty="0">
                <a:solidFill>
                  <a:schemeClr val="accent5">
                    <a:lumMod val="50000"/>
                  </a:schemeClr>
                </a:solidFill>
              </a:rPr>
            </a:br>
            <a:r>
              <a:rPr lang="en-US" sz="2400" dirty="0">
                <a:solidFill>
                  <a:schemeClr val="accent5">
                    <a:lumMod val="50000"/>
                  </a:schemeClr>
                </a:solidFill>
              </a:rPr>
              <a:t/>
            </a:r>
            <a:br>
              <a:rPr lang="en-US" sz="2400" dirty="0">
                <a:solidFill>
                  <a:schemeClr val="accent5">
                    <a:lumMod val="50000"/>
                  </a:schemeClr>
                </a:solidFill>
              </a:rPr>
            </a:br>
            <a:r>
              <a:rPr lang="en-US" sz="2400" dirty="0" err="1">
                <a:solidFill>
                  <a:schemeClr val="accent5">
                    <a:lumMod val="50000"/>
                  </a:schemeClr>
                </a:solidFill>
              </a:rPr>
              <a:t>Ist</a:t>
            </a:r>
            <a:r>
              <a:rPr lang="en-US" sz="2400" dirty="0">
                <a:solidFill>
                  <a:schemeClr val="accent5">
                    <a:lumMod val="50000"/>
                  </a:schemeClr>
                </a:solidFill>
              </a:rPr>
              <a:t> die SSC [y] </a:t>
            </a:r>
            <a:r>
              <a:rPr lang="en-US" sz="2400" dirty="0" err="1">
                <a:solidFill>
                  <a:schemeClr val="accent5">
                    <a:lumMod val="50000"/>
                  </a:schemeClr>
                </a:solidFill>
              </a:rPr>
              <a:t>wie</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10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8" name="Picture 17" descr="Logo, company name&#10;&#10;Description automatically generated">
            <a:extLst>
              <a:ext uri="{FF2B5EF4-FFF2-40B4-BE49-F238E27FC236}">
                <a16:creationId xmlns:a16="http://schemas.microsoft.com/office/drawing/2014/main" id="{F1E4558B-4C52-4219-99DA-1483CD306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0536" y="1123859"/>
            <a:ext cx="688430" cy="344215"/>
          </a:xfrm>
          <a:prstGeom prst="rect">
            <a:avLst/>
          </a:prstGeom>
        </p:spPr>
      </p:pic>
      <p:pic>
        <p:nvPicPr>
          <p:cNvPr id="19" name="Picture 18" descr="Shape, background pattern&#10;&#10;Description automatically generated">
            <a:extLst>
              <a:ext uri="{FF2B5EF4-FFF2-40B4-BE49-F238E27FC236}">
                <a16:creationId xmlns:a16="http://schemas.microsoft.com/office/drawing/2014/main" id="{E8A85DA6-E065-4C49-88B1-B8F4357461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3848" y="1135855"/>
            <a:ext cx="574944" cy="344966"/>
          </a:xfrm>
          <a:prstGeom prst="rect">
            <a:avLst/>
          </a:prstGeom>
          <a:ln>
            <a:solidFill>
              <a:schemeClr val="tx1"/>
            </a:solidFill>
          </a:ln>
        </p:spPr>
      </p:pic>
      <p:sp>
        <p:nvSpPr>
          <p:cNvPr id="16" name="TextBox 15">
            <a:hlinkClick r:id="" action="ppaction://noaction">
              <a:snd r:embed="rId7" name="8.3.2.1 Slide 9 Symptom.wav"/>
            </a:hlinkClick>
            <a:extLst>
              <a:ext uri="{FF2B5EF4-FFF2-40B4-BE49-F238E27FC236}">
                <a16:creationId xmlns:a16="http://schemas.microsoft.com/office/drawing/2014/main" id="{51F4F626-9D26-4CD2-9416-BB9894618E77}"/>
              </a:ext>
            </a:extLst>
          </p:cNvPr>
          <p:cNvSpPr txBox="1"/>
          <p:nvPr/>
        </p:nvSpPr>
        <p:spPr>
          <a:xfrm>
            <a:off x="-73321" y="4544123"/>
            <a:ext cx="3745089" cy="523220"/>
          </a:xfrm>
          <a:prstGeom prst="rect">
            <a:avLst/>
          </a:prstGeom>
          <a:noFill/>
        </p:spPr>
        <p:txBody>
          <a:bodyPr wrap="square" rtlCol="0">
            <a:spAutoFit/>
          </a:bodyPr>
          <a:lstStyle/>
          <a:p>
            <a:pPr algn="ctr"/>
            <a:r>
              <a:rPr lang="en-GB" sz="2800" b="1" dirty="0">
                <a:solidFill>
                  <a:schemeClr val="accent5">
                    <a:lumMod val="50000"/>
                  </a:schemeClr>
                </a:solidFill>
              </a:rPr>
              <a:t>das Symptom</a:t>
            </a:r>
          </a:p>
        </p:txBody>
      </p:sp>
      <p:sp>
        <p:nvSpPr>
          <p:cNvPr id="20" name="TextBox 19">
            <a:hlinkClick r:id="" action="ppaction://noaction">
              <a:snd r:embed="rId8" name="8.3.2.1 Slide 9 physikalisch.wav"/>
            </a:hlinkClick>
            <a:extLst>
              <a:ext uri="{FF2B5EF4-FFF2-40B4-BE49-F238E27FC236}">
                <a16:creationId xmlns:a16="http://schemas.microsoft.com/office/drawing/2014/main" id="{EE67D141-99E4-47BB-A9FA-07188AB05FDA}"/>
              </a:ext>
            </a:extLst>
          </p:cNvPr>
          <p:cNvSpPr txBox="1"/>
          <p:nvPr/>
        </p:nvSpPr>
        <p:spPr>
          <a:xfrm>
            <a:off x="3748784" y="4544123"/>
            <a:ext cx="3745089" cy="523220"/>
          </a:xfrm>
          <a:prstGeom prst="rect">
            <a:avLst/>
          </a:prstGeom>
          <a:noFill/>
        </p:spPr>
        <p:txBody>
          <a:bodyPr wrap="square" rtlCol="0">
            <a:spAutoFit/>
          </a:bodyPr>
          <a:lstStyle/>
          <a:p>
            <a:pPr algn="ctr"/>
            <a:r>
              <a:rPr lang="en-GB" sz="2800" b="1" dirty="0" err="1">
                <a:solidFill>
                  <a:schemeClr val="accent5">
                    <a:lumMod val="50000"/>
                  </a:schemeClr>
                </a:solidFill>
              </a:rPr>
              <a:t>physikalisch</a:t>
            </a:r>
            <a:endParaRPr lang="en-GB" sz="2800" b="1" dirty="0">
              <a:solidFill>
                <a:schemeClr val="accent5">
                  <a:lumMod val="50000"/>
                </a:schemeClr>
              </a:solidFill>
            </a:endParaRPr>
          </a:p>
        </p:txBody>
      </p:sp>
      <p:sp>
        <p:nvSpPr>
          <p:cNvPr id="21" name="TextBox 20">
            <a:hlinkClick r:id="" action="ppaction://noaction">
              <a:snd r:embed="rId9" name="8.3.2.1 Slide 9 yacht.wav"/>
            </a:hlinkClick>
            <a:extLst>
              <a:ext uri="{FF2B5EF4-FFF2-40B4-BE49-F238E27FC236}">
                <a16:creationId xmlns:a16="http://schemas.microsoft.com/office/drawing/2014/main" id="{51C85517-118A-49D1-AC43-BB6E6C50CA00}"/>
              </a:ext>
            </a:extLst>
          </p:cNvPr>
          <p:cNvSpPr txBox="1"/>
          <p:nvPr/>
        </p:nvSpPr>
        <p:spPr>
          <a:xfrm>
            <a:off x="6733802" y="4559621"/>
            <a:ext cx="3745089" cy="523220"/>
          </a:xfrm>
          <a:prstGeom prst="rect">
            <a:avLst/>
          </a:prstGeom>
          <a:noFill/>
        </p:spPr>
        <p:txBody>
          <a:bodyPr wrap="square" rtlCol="0">
            <a:spAutoFit/>
          </a:bodyPr>
          <a:lstStyle/>
          <a:p>
            <a:pPr algn="ctr"/>
            <a:r>
              <a:rPr lang="en-GB" sz="2800" b="1" dirty="0">
                <a:solidFill>
                  <a:schemeClr val="accent5">
                    <a:lumMod val="50000"/>
                  </a:schemeClr>
                </a:solidFill>
              </a:rPr>
              <a:t>die Yacht</a:t>
            </a:r>
          </a:p>
        </p:txBody>
      </p:sp>
      <p:pic>
        <p:nvPicPr>
          <p:cNvPr id="25" name="Picture 24" descr="A picture containing text, transport, watercraft, sailing vessel&#10;&#10;Description automatically generated">
            <a:hlinkClick r:id="" action="ppaction://noaction">
              <a:snd r:embed="rId9" name="8.3.2.1 Slide 9 yacht.wav"/>
            </a:hlinkClick>
            <a:extLst>
              <a:ext uri="{FF2B5EF4-FFF2-40B4-BE49-F238E27FC236}">
                <a16:creationId xmlns:a16="http://schemas.microsoft.com/office/drawing/2014/main" id="{F4EEC622-1FB1-4916-ACC9-60FB1FEA27C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4813" y="2006456"/>
            <a:ext cx="1913768" cy="2479375"/>
          </a:xfrm>
          <a:prstGeom prst="rect">
            <a:avLst/>
          </a:prstGeom>
        </p:spPr>
      </p:pic>
      <p:pic>
        <p:nvPicPr>
          <p:cNvPr id="23" name="Picture 22" descr="A picture containing text, umbrella, vector graphics&#10;&#10;Description automatically generated">
            <a:hlinkClick r:id="" action="ppaction://noaction">
              <a:snd r:embed="rId7" name="8.3.2.1 Slide 9 Symptom.wav"/>
            </a:hlinkClick>
            <a:extLst>
              <a:ext uri="{FF2B5EF4-FFF2-40B4-BE49-F238E27FC236}">
                <a16:creationId xmlns:a16="http://schemas.microsoft.com/office/drawing/2014/main" id="{66D42E2B-3C52-4CF2-9A80-EE6BB9D916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0051" y="2595364"/>
            <a:ext cx="2987282" cy="1724688"/>
          </a:xfrm>
          <a:prstGeom prst="rect">
            <a:avLst/>
          </a:prstGeom>
        </p:spPr>
      </p:pic>
      <p:pic>
        <p:nvPicPr>
          <p:cNvPr id="28" name="Picture 27">
            <a:hlinkClick r:id="" action="ppaction://noaction">
              <a:snd r:embed="rId8" name="8.3.2.1 Slide 9 physikalisch.wav"/>
            </a:hlinkClick>
            <a:extLst>
              <a:ext uri="{FF2B5EF4-FFF2-40B4-BE49-F238E27FC236}">
                <a16:creationId xmlns:a16="http://schemas.microsoft.com/office/drawing/2014/main" id="{D0E81179-91BB-4C4E-824C-4C3E919900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76777" y="2048395"/>
            <a:ext cx="1913768" cy="2437436"/>
          </a:xfrm>
          <a:prstGeom prst="rect">
            <a:avLst/>
          </a:prstGeom>
        </p:spPr>
      </p:pic>
    </p:spTree>
    <p:extLst>
      <p:ext uri="{BB962C8B-B14F-4D97-AF65-F5344CB8AC3E}">
        <p14:creationId xmlns:p14="http://schemas.microsoft.com/office/powerpoint/2010/main" val="32736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2" presetClass="exit" presetSubtype="4" fill="hold" nodeType="afterEffect">
                                  <p:stCondLst>
                                    <p:cond delay="0"/>
                                  </p:stCondLst>
                                  <p:childTnLst>
                                    <p:animEffect transition="out" filter="slide(fromBottom)">
                                      <p:cBhvr>
                                        <p:cTn id="21" dur="10000"/>
                                        <p:tgtEl>
                                          <p:spTgt spid="7"/>
                                        </p:tgtEl>
                                      </p:cBhvr>
                                    </p:animEffect>
                                    <p:set>
                                      <p:cBhvr>
                                        <p:cTn id="22" dur="1" fill="hold">
                                          <p:stCondLst>
                                            <p:cond delay="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20" grpId="0"/>
      <p:bldP spid="21"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skeleton_template" id="{30C56D54-E4FF-5F4C-8EF5-67F0472108E4}" vid="{E348BDCD-FA75-A44B-8895-21B07FCA0D72}"/>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520</TotalTime>
  <Words>10965</Words>
  <Application>Microsoft Office PowerPoint</Application>
  <PresentationFormat>Widescreen</PresentationFormat>
  <Paragraphs>1331</Paragraphs>
  <Slides>53</Slides>
  <Notes>53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53</vt:i4>
      </vt:variant>
    </vt:vector>
  </HeadingPairs>
  <TitlesOfParts>
    <vt:vector size="65" baseType="lpstr">
      <vt:lpstr>Arial</vt:lpstr>
      <vt:lpstr>Calibri</vt:lpstr>
      <vt:lpstr>Century Gothic</vt:lpstr>
      <vt:lpstr>Comic Sans MS</vt:lpstr>
      <vt:lpstr>Copperplate Gothic Bold</vt:lpstr>
      <vt:lpstr>Times New Roman</vt:lpstr>
      <vt:lpstr>Wingdings</vt:lpstr>
      <vt:lpstr>1_Office Theme</vt:lpstr>
      <vt:lpstr>Office Theme</vt:lpstr>
      <vt:lpstr>4_Office Theme</vt:lpstr>
      <vt:lpstr>2_Office Theme</vt:lpstr>
      <vt:lpstr>3_Office Theme</vt:lpstr>
      <vt:lpstr>Activity and timing: what you did when </vt:lpstr>
      <vt:lpstr>y</vt:lpstr>
      <vt:lpstr>y</vt:lpstr>
      <vt:lpstr>y</vt:lpstr>
      <vt:lpstr>y</vt:lpstr>
      <vt:lpstr>Phonetik</vt:lpstr>
      <vt:lpstr>Phonetik [1/3]</vt:lpstr>
      <vt:lpstr>Phonetik [2/3]</vt:lpstr>
      <vt:lpstr>Phonetik [3/3]</vt:lpstr>
      <vt:lpstr>English  German</vt:lpstr>
      <vt:lpstr>Opa und Oma auf Sylt</vt:lpstr>
      <vt:lpstr>Pronomen - du, Sie, man</vt:lpstr>
      <vt:lpstr>Mia und Andrea reden mit Oma</vt:lpstr>
      <vt:lpstr>das Perfekt mit haben</vt:lpstr>
      <vt:lpstr>das Perfekt mit sein</vt:lpstr>
      <vt:lpstr>Oma schreibt eine Antwort</vt:lpstr>
      <vt:lpstr>Wie spät ist es?</vt:lpstr>
      <vt:lpstr>Wie spät ist es?</vt:lpstr>
      <vt:lpstr>Wie spät ist es?</vt:lpstr>
      <vt:lpstr>Was haben sie gemacht?</vt:lpstr>
      <vt:lpstr>Partner(in) A</vt:lpstr>
      <vt:lpstr>Partner(in) B</vt:lpstr>
      <vt:lpstr>Location and direction: where you went, where you were </vt:lpstr>
      <vt:lpstr>Phonetik [u], [ü], [y]</vt:lpstr>
      <vt:lpstr>Phonetik [1/3]</vt:lpstr>
      <vt:lpstr>Phonetik [2/3]</vt:lpstr>
      <vt:lpstr>Phonetik [3/3]</vt:lpstr>
      <vt:lpstr>Welches Bild ist das?</vt:lpstr>
      <vt:lpstr>Wie heißt das auf Englisch?</vt:lpstr>
      <vt:lpstr>Wie heißt das auf Englisch? [1/8]</vt:lpstr>
      <vt:lpstr>Wie heißt das auf Englisch? [2/8]</vt:lpstr>
      <vt:lpstr>Wie heißt das auf Englisch? [3/8]</vt:lpstr>
      <vt:lpstr>Wie heißt das auf Englisch? [4/8]</vt:lpstr>
      <vt:lpstr>Wie heißt das auf Englisch? [5/8]</vt:lpstr>
      <vt:lpstr>Wie heißt das auf Englisch? [6/8]</vt:lpstr>
      <vt:lpstr>Wie heißt das auf Englisch? [7/8]</vt:lpstr>
      <vt:lpstr>Wie heißt das auf Englisch? [8/8]</vt:lpstr>
      <vt:lpstr>Wie spät ist es?</vt:lpstr>
      <vt:lpstr>Was sagt der Reiseführer?</vt:lpstr>
      <vt:lpstr>Was sagt der Reiseführer?</vt:lpstr>
      <vt:lpstr>Begrüßungen</vt:lpstr>
      <vt:lpstr>Begrüßungen</vt:lpstr>
      <vt:lpstr>Verabschiedungen</vt:lpstr>
      <vt:lpstr>In / auf + R2 and R3</vt:lpstr>
      <vt:lpstr>Was erzählt die Reiseführerin? [1/2]</vt:lpstr>
      <vt:lpstr>Was erzählt die Reiseführerin? [2/2]</vt:lpstr>
      <vt:lpstr>Vokabeln</vt:lpstr>
      <vt:lpstr>Wie war der Tag?</vt:lpstr>
      <vt:lpstr>Wie war der Tag?</vt:lpstr>
      <vt:lpstr>Wie war der Tag?</vt:lpstr>
      <vt:lpstr>Einen Ort beschreiben</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Stephen Owen</cp:lastModifiedBy>
  <cp:revision>233</cp:revision>
  <dcterms:created xsi:type="dcterms:W3CDTF">2020-07-18T21:51:12Z</dcterms:created>
  <dcterms:modified xsi:type="dcterms:W3CDTF">2021-07-21T11:42:42Z</dcterms:modified>
</cp:coreProperties>
</file>