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 id="2147483684" r:id="rId4"/>
    <p:sldMasterId id="2147483696" r:id="rId5"/>
    <p:sldMasterId id="2147483708" r:id="rId6"/>
  </p:sldMasterIdLst>
  <p:notesMasterIdLst>
    <p:notesMasterId r:id="rId75"/>
  </p:notesMasterIdLst>
  <p:sldIdLst>
    <p:sldId id="258" r:id="rId7"/>
    <p:sldId id="322" r:id="rId8"/>
    <p:sldId id="323" r:id="rId9"/>
    <p:sldId id="448" r:id="rId10"/>
    <p:sldId id="262" r:id="rId11"/>
    <p:sldId id="449" r:id="rId12"/>
    <p:sldId id="386" r:id="rId13"/>
    <p:sldId id="374" r:id="rId14"/>
    <p:sldId id="278" r:id="rId15"/>
    <p:sldId id="285" r:id="rId16"/>
    <p:sldId id="365" r:id="rId17"/>
    <p:sldId id="372" r:id="rId18"/>
    <p:sldId id="373" r:id="rId19"/>
    <p:sldId id="377" r:id="rId20"/>
    <p:sldId id="378" r:id="rId21"/>
    <p:sldId id="294" r:id="rId22"/>
    <p:sldId id="295" r:id="rId23"/>
    <p:sldId id="296" r:id="rId24"/>
    <p:sldId id="297" r:id="rId25"/>
    <p:sldId id="290" r:id="rId26"/>
    <p:sldId id="379" r:id="rId27"/>
    <p:sldId id="298" r:id="rId28"/>
    <p:sldId id="292" r:id="rId29"/>
    <p:sldId id="380" r:id="rId30"/>
    <p:sldId id="300" r:id="rId31"/>
    <p:sldId id="364" r:id="rId32"/>
    <p:sldId id="301" r:id="rId33"/>
    <p:sldId id="303" r:id="rId34"/>
    <p:sldId id="362" r:id="rId35"/>
    <p:sldId id="363" r:id="rId36"/>
    <p:sldId id="326" r:id="rId37"/>
    <p:sldId id="327" r:id="rId38"/>
    <p:sldId id="384" r:id="rId39"/>
    <p:sldId id="390" r:id="rId40"/>
    <p:sldId id="389" r:id="rId41"/>
    <p:sldId id="391" r:id="rId42"/>
    <p:sldId id="279" r:id="rId43"/>
    <p:sldId id="284" r:id="rId44"/>
    <p:sldId id="319" r:id="rId45"/>
    <p:sldId id="328" r:id="rId46"/>
    <p:sldId id="329" r:id="rId47"/>
    <p:sldId id="367" r:id="rId48"/>
    <p:sldId id="381" r:id="rId49"/>
    <p:sldId id="382" r:id="rId50"/>
    <p:sldId id="331" r:id="rId51"/>
    <p:sldId id="332" r:id="rId52"/>
    <p:sldId id="333" r:id="rId53"/>
    <p:sldId id="334" r:id="rId54"/>
    <p:sldId id="335" r:id="rId55"/>
    <p:sldId id="336" r:id="rId56"/>
    <p:sldId id="337" r:id="rId57"/>
    <p:sldId id="338" r:id="rId58"/>
    <p:sldId id="354" r:id="rId59"/>
    <p:sldId id="355" r:id="rId60"/>
    <p:sldId id="356" r:id="rId61"/>
    <p:sldId id="357" r:id="rId62"/>
    <p:sldId id="358" r:id="rId63"/>
    <p:sldId id="359" r:id="rId64"/>
    <p:sldId id="361" r:id="rId65"/>
    <p:sldId id="383" r:id="rId66"/>
    <p:sldId id="342" r:id="rId67"/>
    <p:sldId id="343" r:id="rId68"/>
    <p:sldId id="345" r:id="rId69"/>
    <p:sldId id="347" r:id="rId70"/>
    <p:sldId id="348" r:id="rId71"/>
    <p:sldId id="344" r:id="rId72"/>
    <p:sldId id="447" r:id="rId73"/>
    <p:sldId id="352" r:id="rId74"/>
  </p:sldIdLst>
  <p:sldSz cx="12192000" cy="6858000"/>
  <p:notesSz cx="6858000" cy="9144000"/>
  <p:embeddedFontLst>
    <p:embeddedFont>
      <p:font typeface="Calibri" panose="020F0502020204030204" pitchFamily="34" charset="0"/>
      <p:regular r:id="rId76"/>
      <p:bold r:id="rId77"/>
      <p:italic r:id="rId78"/>
      <p:boldItalic r:id="rId79"/>
    </p:embeddedFont>
    <p:embeddedFont>
      <p:font typeface="Century Gothic" panose="020B0502020202020204" pitchFamily="34" charset="0"/>
      <p:regular r:id="rId80"/>
      <p:bold r:id="rId81"/>
      <p:italic r:id="rId82"/>
      <p:boldItalic r:id="rId83"/>
    </p:embeddedFont>
    <p:embeddedFont>
      <p:font typeface="Georgia" panose="02040502050405020303" pitchFamily="18" charset="0"/>
      <p:regular r:id="rId84"/>
      <p:bold r:id="rId85"/>
      <p:italic r:id="rId86"/>
      <p:boldItalic r:id="rId87"/>
    </p:embeddedFont>
    <p:embeddedFont>
      <p:font typeface="Tw Cen MT" panose="020B0602020104020603" pitchFamily="34" charset="0"/>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2" roundtripDataSignature="AMtx7mhyzp5ubtSqGLKGVDCAHg6RTo/u3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16" clrIdx="0">
    <p:extLst>
      <p:ext uri="{19B8F6BF-5375-455C-9EA6-DF929625EA0E}">
        <p15:presenceInfo xmlns:p15="http://schemas.microsoft.com/office/powerpoint/2012/main" userId="Natalie Finlayson" providerId="None"/>
      </p:ext>
    </p:extLst>
  </p:cmAuthor>
  <p:cmAuthor id="2" name="Stephen Owen" initials="SO" lastIdx="18" clrIdx="1">
    <p:extLst>
      <p:ext uri="{19B8F6BF-5375-455C-9EA6-DF929625EA0E}">
        <p15:presenceInfo xmlns:p15="http://schemas.microsoft.com/office/powerpoint/2012/main" userId="Stephen Owen" providerId="None"/>
      </p:ext>
    </p:extLst>
  </p:cmAuthor>
  <p:cmAuthor id="3" name="Emma Marsden" initials="EM" lastIdx="54" clrIdx="2">
    <p:extLst>
      <p:ext uri="{19B8F6BF-5375-455C-9EA6-DF929625EA0E}">
        <p15:presenceInfo xmlns:p15="http://schemas.microsoft.com/office/powerpoint/2012/main" userId="Emma Marsden" providerId="None"/>
      </p:ext>
    </p:extLst>
  </p:cmAuthor>
  <p:cmAuthor id="4" name="Natalie Finlayson" initials="NF [2]" lastIdx="3" clrIdx="3">
    <p:extLst>
      <p:ext uri="{19B8F6BF-5375-455C-9EA6-DF929625EA0E}">
        <p15:presenceInfo xmlns:p15="http://schemas.microsoft.com/office/powerpoint/2012/main" userId="63f56afcdd2336e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FF6600"/>
    <a:srgbClr val="FA6500"/>
    <a:srgbClr val="1150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36B53B-AF2B-4ED9-AE7D-DA19A883150E}">
  <a:tblStyle styleId="{7436B53B-AF2B-4ED9-AE7D-DA19A883150E}" styleName="Table_0">
    <a:wholeTbl>
      <a:tcTxStyle b="off" i="off">
        <a:font>
          <a:latin typeface="Century Gothic"/>
          <a:ea typeface="Century Gothic"/>
          <a:cs typeface="Century Gothic"/>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CC2DEB4-D931-4B4B-B03F-5F9228FB7861}" styleName="Table_1">
    <a:wholeTbl>
      <a:tcTxStyle b="off" i="off">
        <a:font>
          <a:latin typeface="Century Gothic"/>
          <a:ea typeface="Century Gothic"/>
          <a:cs typeface="Century Gothic"/>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92" autoAdjust="0"/>
    <p:restoredTop sz="90028" autoAdjust="0"/>
  </p:normalViewPr>
  <p:slideViewPr>
    <p:cSldViewPr snapToGrid="0">
      <p:cViewPr varScale="1">
        <p:scale>
          <a:sx n="70" d="100"/>
          <a:sy n="70" d="100"/>
        </p:scale>
        <p:origin x="1262"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26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font" Target="fonts/font9.fntdata"/><Relationship Id="rId89" Type="http://schemas.openxmlformats.org/officeDocument/2006/relationships/font" Target="fonts/font14.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font" Target="fonts/font4.fntdata"/><Relationship Id="rId5" Type="http://schemas.openxmlformats.org/officeDocument/2006/relationships/slideMaster" Target="slideMasters/slideMaster5.xml"/><Relationship Id="rId90" Type="http://schemas.openxmlformats.org/officeDocument/2006/relationships/font" Target="fonts/font15.fntdata"/><Relationship Id="rId95" Type="http://schemas.openxmlformats.org/officeDocument/2006/relationships/viewProps" Target="view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font" Target="fonts/font5.fntdata"/><Relationship Id="rId85"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font" Target="fonts/font13.fntdata"/><Relationship Id="rId91" Type="http://schemas.openxmlformats.org/officeDocument/2006/relationships/font" Target="fonts/font16.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1.fntdata"/><Relationship Id="rId97"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customschemas.google.com/relationships/presentationmetadata" Target="meta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12.fntdata"/><Relationship Id="rId61" Type="http://schemas.openxmlformats.org/officeDocument/2006/relationships/slide" Target="slides/slide55.xml"/><Relationship Id="rId82" Type="http://schemas.openxmlformats.org/officeDocument/2006/relationships/font" Target="fonts/font7.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font" Target="fonts/font2.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67967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aseline="0" dirty="0"/>
              <a:t>Introduction of first and second person plural forms of </a:t>
            </a:r>
            <a:r>
              <a:rPr lang="en-GB" b="1" i="1" baseline="0" dirty="0" err="1"/>
              <a:t>avoir</a:t>
            </a:r>
            <a:endParaRPr lang="en-GB" b="1" i="1" baseline="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i="0" baseline="0" dirty="0"/>
              <a:t>Consolidation of SSC </a:t>
            </a:r>
            <a:r>
              <a:rPr lang="en-GB" b="1" i="0" baseline="0" dirty="0"/>
              <a:t>[au]</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i="0" baseline="0" dirty="0"/>
              <a:t>Introduction of s-liaison</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7.2.1.3 (introduce) </a:t>
            </a:r>
            <a:r>
              <a:rPr lang="fr-FR" sz="1200" b="0" i="0" u="none" strike="noStrike" cap="none" dirty="0">
                <a:solidFill>
                  <a:schemeClr val="dk1"/>
                </a:solidFill>
                <a:effectLst/>
                <a:latin typeface="+mn-lt"/>
                <a:ea typeface="Calibri"/>
                <a:cs typeface="Calibri"/>
                <a:sym typeface="Calibri"/>
              </a:rPr>
              <a:t>avons [8], avez [8], ont [8], enfant [126], famille [172], problème [188], difficile [296], ici [167], très [66], aussi [44], pour</a:t>
            </a:r>
            <a:r>
              <a:rPr lang="fr-FR" sz="1200" b="0" i="0" u="none" strike="noStrike" cap="none" baseline="30000" dirty="0">
                <a:solidFill>
                  <a:schemeClr val="dk1"/>
                </a:solidFill>
                <a:effectLst/>
                <a:latin typeface="+mn-lt"/>
                <a:ea typeface="Calibri"/>
                <a:cs typeface="Calibri"/>
                <a:sym typeface="Calibri"/>
              </a:rPr>
              <a:t>1</a:t>
            </a:r>
            <a:r>
              <a:rPr lang="fr-FR" sz="1200" b="0" i="0" u="none" strike="noStrike" cap="none" dirty="0">
                <a:solidFill>
                  <a:schemeClr val="dk1"/>
                </a:solidFill>
                <a:effectLst/>
                <a:latin typeface="+mn-lt"/>
                <a:ea typeface="Calibri"/>
                <a:cs typeface="Calibri"/>
                <a:sym typeface="Calibri"/>
              </a:rPr>
              <a:t> [10], dans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7.1.2.7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cap="none" dirty="0">
                <a:solidFill>
                  <a:schemeClr val="dk1"/>
                </a:solidFill>
                <a:effectLst/>
                <a:latin typeface="+mn-lt"/>
                <a:ea typeface="Calibri"/>
                <a:cs typeface="Calibri"/>
                <a:sym typeface="Calibri"/>
              </a:rPr>
              <a:t>fermer [757], regarder</a:t>
            </a:r>
            <a:r>
              <a:rPr lang="fr-FR" sz="1200" b="0" i="0" u="none" strike="noStrike" cap="none" baseline="30000" dirty="0">
                <a:solidFill>
                  <a:schemeClr val="dk1"/>
                </a:solidFill>
                <a:effectLst/>
                <a:latin typeface="+mn-lt"/>
                <a:ea typeface="Calibri"/>
                <a:cs typeface="Calibri"/>
                <a:sym typeface="Calibri"/>
              </a:rPr>
              <a:t>2</a:t>
            </a:r>
            <a:r>
              <a:rPr lang="fr-FR" sz="1200" b="0" i="0" u="none" strike="noStrike" cap="none" dirty="0">
                <a:solidFill>
                  <a:schemeClr val="dk1"/>
                </a:solidFill>
                <a:effectLst/>
                <a:latin typeface="+mn-lt"/>
                <a:ea typeface="Calibri"/>
                <a:cs typeface="Calibri"/>
                <a:sym typeface="Calibri"/>
              </a:rPr>
              <a:t> [425], vous</a:t>
            </a:r>
            <a:r>
              <a:rPr lang="fr-FR" sz="1200" b="0" i="0" u="none" strike="noStrike" cap="none" baseline="30000" dirty="0">
                <a:solidFill>
                  <a:schemeClr val="dk1"/>
                </a:solidFill>
                <a:effectLst/>
                <a:latin typeface="+mn-lt"/>
                <a:ea typeface="Calibri"/>
                <a:cs typeface="Calibri"/>
                <a:sym typeface="Calibri"/>
              </a:rPr>
              <a:t>1</a:t>
            </a:r>
            <a:r>
              <a:rPr lang="fr-FR" sz="1200" b="0" i="0" u="none" strike="noStrike" cap="none" dirty="0">
                <a:solidFill>
                  <a:schemeClr val="dk1"/>
                </a:solidFill>
                <a:effectLst/>
                <a:latin typeface="+mn-lt"/>
                <a:ea typeface="Calibri"/>
                <a:cs typeface="Calibri"/>
                <a:sym typeface="Calibri"/>
              </a:rPr>
              <a:t> [50], chemise [3892], classe [778], fenêtre [1604], porte [696], salle [812], silence [1281], tableau [1456], bien [47]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cap="none" dirty="0">
                <a:solidFill>
                  <a:schemeClr val="dk1"/>
                </a:solidFill>
                <a:effectLst/>
                <a:latin typeface="+mn-lt"/>
                <a:ea typeface="Calibri"/>
                <a:cs typeface="Calibri"/>
                <a:sym typeface="Calibri"/>
              </a:rPr>
              <a:t>bateau [1287], magasin [1736], numéro [766], promenade [&gt;5000], question [144], réponse [456], visite [1072], voyage [904], beau [393], mauvais</a:t>
            </a:r>
            <a:r>
              <a:rPr lang="fr-FR" sz="1200" b="0" i="0" u="none" strike="noStrike" cap="none" baseline="30000" dirty="0">
                <a:solidFill>
                  <a:schemeClr val="dk1"/>
                </a:solidFill>
                <a:effectLst/>
                <a:latin typeface="+mn-lt"/>
                <a:ea typeface="Calibri"/>
                <a:cs typeface="Calibri"/>
                <a:sym typeface="Calibri"/>
              </a:rPr>
              <a:t>1</a:t>
            </a:r>
            <a:r>
              <a:rPr lang="fr-FR" sz="1200" b="0" i="0" u="none" strike="noStrike" cap="none" dirty="0">
                <a:solidFill>
                  <a:schemeClr val="dk1"/>
                </a:solidFill>
                <a:effectLst/>
                <a:latin typeface="+mn-lt"/>
                <a:ea typeface="Calibri"/>
                <a:cs typeface="Calibri"/>
                <a:sym typeface="Calibri"/>
              </a:rPr>
              <a:t> [274], de</a:t>
            </a:r>
            <a:r>
              <a:rPr lang="fr-FR" sz="1200" b="0" i="0" u="none" strike="noStrike" cap="none" baseline="30000" dirty="0">
                <a:solidFill>
                  <a:schemeClr val="dk1"/>
                </a:solidFill>
                <a:effectLst/>
                <a:latin typeface="+mn-lt"/>
                <a:ea typeface="Calibri"/>
                <a:cs typeface="Calibri"/>
                <a:sym typeface="Calibri"/>
              </a:rPr>
              <a:t>1</a:t>
            </a:r>
            <a:r>
              <a:rPr lang="fr-FR" sz="1200" b="0" i="0" u="none" strike="noStrike" cap="none" dirty="0">
                <a:solidFill>
                  <a:schemeClr val="dk1"/>
                </a:solidFill>
                <a:effectLst/>
                <a:latin typeface="+mn-lt"/>
                <a:ea typeface="Calibri"/>
                <a:cs typeface="Calibri"/>
                <a:sym typeface="Calibri"/>
              </a:rPr>
              <a:t> [2], en</a:t>
            </a:r>
            <a:r>
              <a:rPr lang="fr-FR" sz="1200" b="0" i="0" u="none" strike="noStrike" cap="none" baseline="30000" dirty="0">
                <a:solidFill>
                  <a:schemeClr val="dk1"/>
                </a:solidFill>
                <a:effectLst/>
                <a:latin typeface="+mn-lt"/>
                <a:ea typeface="Calibri"/>
                <a:cs typeface="Calibri"/>
                <a:sym typeface="Calibri"/>
              </a:rPr>
              <a:t>2</a:t>
            </a:r>
            <a:r>
              <a:rPr lang="fr-FR" sz="1200" b="0" i="0" u="none" strike="noStrike" cap="none" dirty="0">
                <a:solidFill>
                  <a:schemeClr val="dk1"/>
                </a:solidFill>
                <a:effectLst/>
                <a:latin typeface="+mn-lt"/>
                <a:ea typeface="Calibri"/>
                <a:cs typeface="Calibri"/>
                <a:sym typeface="Calibri"/>
              </a:rPr>
              <a:t> [7], Paris [n/a], Londres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pPr marL="0"/>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r>
              <a:rPr lang="en-GB" sz="1200" b="0" i="0" dirty="0">
                <a:solidFill>
                  <a:schemeClr val="dk1"/>
                </a:solidFill>
                <a:latin typeface="+mn-lt"/>
                <a:ea typeface="Calibri"/>
                <a:cs typeface="Calibri"/>
                <a:sym typeface="Calibri"/>
              </a:rPr>
              <a:t>problème (problem, </a:t>
            </a:r>
            <a:r>
              <a:rPr lang="en-GB" sz="1200" b="0" i="1" dirty="0">
                <a:solidFill>
                  <a:schemeClr val="dk1"/>
                </a:solidFill>
                <a:latin typeface="+mn-lt"/>
                <a:ea typeface="Calibri"/>
                <a:cs typeface="Calibri"/>
                <a:sym typeface="Calibri"/>
              </a:rPr>
              <a:t>issue</a:t>
            </a:r>
            <a:r>
              <a:rPr lang="en-GB" sz="1200" b="0" i="0" dirty="0">
                <a:solidFill>
                  <a:schemeClr val="dk1"/>
                </a:solidFill>
                <a:latin typeface="+mn-lt"/>
                <a:ea typeface="Calibri"/>
                <a:cs typeface="Calibri"/>
                <a:sym typeface="Calibri"/>
              </a:rPr>
              <a:t>)</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3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To present the 1</a:t>
            </a:r>
            <a:r>
              <a:rPr lang="en-GB" b="0" baseline="30000" dirty="0"/>
              <a:t>st</a:t>
            </a:r>
            <a:r>
              <a:rPr lang="en-GB" b="0" dirty="0"/>
              <a:t> and 2</a:t>
            </a:r>
            <a:r>
              <a:rPr lang="en-GB" b="0" baseline="30000" dirty="0"/>
              <a:t>nd</a:t>
            </a:r>
            <a:r>
              <a:rPr lang="en-GB" b="0" dirty="0"/>
              <a:t> person plural forms of </a:t>
            </a:r>
            <a:r>
              <a:rPr lang="en-GB" b="0" i="1" dirty="0" err="1"/>
              <a:t>avoir</a:t>
            </a:r>
            <a:r>
              <a:rPr lang="en-GB" b="0" i="0" dirty="0"/>
              <a:t>.</a:t>
            </a:r>
            <a:endParaRPr lang="en-GB" b="1" dirty="0"/>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1. Teacher to remind students of the meaning of the pronouns </a:t>
            </a:r>
            <a:r>
              <a:rPr lang="en-GB" i="1" baseline="0" dirty="0"/>
              <a:t>nous</a:t>
            </a:r>
            <a:r>
              <a:rPr lang="en-GB" i="0" baseline="0" dirty="0"/>
              <a:t> and </a:t>
            </a:r>
            <a:r>
              <a:rPr lang="en-GB" i="1" baseline="0" dirty="0" err="1"/>
              <a:t>vous</a:t>
            </a:r>
            <a:r>
              <a:rPr lang="en-GB" i="1" baseline="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2. Teacher to remind students of the meaning of the indefinite plural article </a:t>
            </a:r>
            <a:r>
              <a:rPr lang="en-GB" i="1" baseline="0" dirty="0"/>
              <a:t>des. </a:t>
            </a:r>
            <a:r>
              <a:rPr lang="en-GB" i="0" baseline="0" dirty="0"/>
              <a:t>The examples illustrate its absence in English. Note the SFC in the plural </a:t>
            </a:r>
            <a:r>
              <a:rPr lang="en-GB" i="1" baseline="0" dirty="0" err="1"/>
              <a:t>chiens</a:t>
            </a:r>
            <a:r>
              <a:rPr lang="en-GB" i="0" baseline="0" dirty="0"/>
              <a:t>.</a:t>
            </a:r>
            <a:endParaRPr lang="en-GB" i="1" dirty="0"/>
          </a:p>
          <a:p>
            <a:pPr marL="0" lvl="0" indent="0" algn="l" rtl="0">
              <a:spcBef>
                <a:spcPts val="0"/>
              </a:spcBef>
              <a:spcAft>
                <a:spcPts val="0"/>
              </a:spcAft>
              <a:buNone/>
            </a:pPr>
            <a:r>
              <a:rPr lang="en-GB" dirty="0"/>
              <a:t>3. Teacher</a:t>
            </a:r>
            <a:r>
              <a:rPr lang="en-GB" baseline="0" dirty="0"/>
              <a:t> to point out that </a:t>
            </a:r>
            <a:r>
              <a:rPr lang="en-GB" i="1" baseline="0" dirty="0" err="1"/>
              <a:t>avoir</a:t>
            </a:r>
            <a:r>
              <a:rPr lang="en-GB" i="0" baseline="0" dirty="0"/>
              <a:t> is </a:t>
            </a:r>
            <a:r>
              <a:rPr lang="en-GB" b="1" i="0" baseline="0" dirty="0"/>
              <a:t>irregular</a:t>
            </a:r>
            <a:r>
              <a:rPr lang="en-GB" b="0" i="0" baseline="0" dirty="0"/>
              <a:t> in French. As with </a:t>
            </a:r>
            <a:r>
              <a:rPr lang="en-GB" sz="1200" i="1" noProof="0" dirty="0" err="1">
                <a:solidFill>
                  <a:srgbClr val="EE6000"/>
                </a:solidFill>
                <a:cs typeface="Calibri" panose="020F0502020204030204" pitchFamily="34" charset="0"/>
              </a:rPr>
              <a:t>être</a:t>
            </a:r>
            <a:r>
              <a:rPr lang="en-GB" sz="1200" i="0" noProof="0" dirty="0">
                <a:solidFill>
                  <a:srgbClr val="EE6000"/>
                </a:solidFill>
                <a:cs typeface="Calibri" panose="020F0502020204030204" pitchFamily="34" charset="0"/>
              </a:rPr>
              <a:t>,</a:t>
            </a:r>
            <a:r>
              <a:rPr lang="en-GB" sz="1200" i="0" baseline="0" noProof="0" dirty="0">
                <a:solidFill>
                  <a:srgbClr val="EE6000"/>
                </a:solidFill>
                <a:cs typeface="Calibri" panose="020F0502020204030204" pitchFamily="34" charset="0"/>
              </a:rPr>
              <a:t> there is a different form for each pronoun.</a:t>
            </a:r>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NB: </a:t>
            </a:r>
            <a:r>
              <a:rPr lang="en-GB" dirty="0"/>
              <a:t>The </a:t>
            </a:r>
            <a:r>
              <a:rPr lang="en-GB" b="1" dirty="0"/>
              <a:t>liaison</a:t>
            </a:r>
            <a:r>
              <a:rPr lang="en-GB" b="0" dirty="0"/>
              <a:t> which occurs in </a:t>
            </a:r>
            <a:r>
              <a:rPr lang="en-GB" b="0" i="1" dirty="0"/>
              <a:t>nous </a:t>
            </a:r>
            <a:r>
              <a:rPr lang="en-GB" b="0" i="1" dirty="0" err="1"/>
              <a:t>avons</a:t>
            </a:r>
            <a:r>
              <a:rPr lang="en-GB" b="0" i="0" dirty="0"/>
              <a:t> and </a:t>
            </a:r>
            <a:r>
              <a:rPr lang="en-GB" b="0" i="1" dirty="0" err="1"/>
              <a:t>vous</a:t>
            </a:r>
            <a:r>
              <a:rPr lang="en-GB" b="0" i="1" dirty="0"/>
              <a:t> </a:t>
            </a:r>
            <a:r>
              <a:rPr lang="en-GB" b="0" i="1" dirty="0" err="1"/>
              <a:t>avez</a:t>
            </a:r>
            <a:r>
              <a:rPr lang="en-GB" b="0" i="0" dirty="0"/>
              <a:t> is explained in the next slide.</a:t>
            </a:r>
            <a:endParaRPr lang="en-GB" b="1"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extLst>
      <p:ext uri="{BB962C8B-B14F-4D97-AF65-F5344CB8AC3E}">
        <p14:creationId xmlns:p14="http://schemas.microsoft.com/office/powerpoint/2010/main" val="214356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2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To introduce the concept of liaison when –s appears before a vowel.</a:t>
            </a:r>
            <a:endParaRPr lang="en-GB" b="1" dirty="0"/>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NB: </a:t>
            </a:r>
            <a:r>
              <a:rPr lang="en-GB" baseline="0" dirty="0"/>
              <a:t>Pronunciation practice of </a:t>
            </a:r>
            <a:r>
              <a:rPr lang="en-GB" i="1" baseline="0" dirty="0"/>
              <a:t>nous </a:t>
            </a:r>
            <a:r>
              <a:rPr lang="en-GB" i="1" baseline="0" dirty="0" err="1"/>
              <a:t>avons</a:t>
            </a:r>
            <a:r>
              <a:rPr lang="en-GB" i="0" baseline="0" dirty="0"/>
              <a:t> and </a:t>
            </a:r>
            <a:r>
              <a:rPr lang="en-GB" i="1" baseline="0" dirty="0" err="1"/>
              <a:t>vous</a:t>
            </a:r>
            <a:r>
              <a:rPr lang="en-GB" i="1" baseline="0" dirty="0"/>
              <a:t> </a:t>
            </a:r>
            <a:r>
              <a:rPr lang="en-GB" i="1" baseline="0" dirty="0" err="1"/>
              <a:t>avez</a:t>
            </a:r>
            <a:r>
              <a:rPr lang="en-GB" i="1" baseline="0" dirty="0"/>
              <a:t> </a:t>
            </a:r>
            <a:r>
              <a:rPr lang="en-GB" i="0" baseline="0" dirty="0"/>
              <a:t>appears in the slides that follow.</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extLst>
      <p:ext uri="{BB962C8B-B14F-4D97-AF65-F5344CB8AC3E}">
        <p14:creationId xmlns:p14="http://schemas.microsoft.com/office/powerpoint/2010/main" val="2941694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5 minutes </a:t>
            </a:r>
            <a:r>
              <a:rPr lang="en-GB" b="0" i="0" dirty="0"/>
              <a:t>for 14 slides.</a:t>
            </a:r>
          </a:p>
          <a:p>
            <a:pPr marL="0" lvl="0" indent="0" algn="l" rtl="0">
              <a:spcBef>
                <a:spcPts val="0"/>
              </a:spcBef>
              <a:spcAft>
                <a:spcPts val="0"/>
              </a:spcAft>
              <a:buNone/>
            </a:pPr>
            <a:endParaRPr lang="en-GB" b="0" i="0"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a:t>
            </a:r>
            <a:r>
              <a:rPr lang="en-GB" i="0" dirty="0"/>
              <a:t>Listen</a:t>
            </a:r>
            <a:r>
              <a:rPr lang="en-GB" i="0" baseline="0" dirty="0"/>
              <a:t> and repeat.</a:t>
            </a:r>
          </a:p>
          <a:p>
            <a:pPr marL="0" lvl="0" indent="0" algn="l" rtl="0">
              <a:spcBef>
                <a:spcPts val="0"/>
              </a:spcBef>
              <a:spcAft>
                <a:spcPts val="0"/>
              </a:spcAft>
              <a:buNone/>
            </a:pPr>
            <a:r>
              <a:rPr lang="en-GB" i="0" baseline="0" dirty="0"/>
              <a:t>2. Highlight that </a:t>
            </a:r>
            <a:r>
              <a:rPr lang="en-GB" i="1" baseline="0" dirty="0"/>
              <a:t>nous </a:t>
            </a:r>
            <a:r>
              <a:rPr lang="en-GB" i="1" baseline="0" dirty="0" err="1"/>
              <a:t>avons</a:t>
            </a:r>
            <a:r>
              <a:rPr lang="en-GB" i="0" baseline="0" dirty="0"/>
              <a:t> sounds like one word, rather than two.</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extLst>
      <p:ext uri="{BB962C8B-B14F-4D97-AF65-F5344CB8AC3E}">
        <p14:creationId xmlns:p14="http://schemas.microsoft.com/office/powerpoint/2010/main" val="3793665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a:t>
            </a:r>
            <a:r>
              <a:rPr lang="en-GB" i="0" dirty="0"/>
              <a:t>Listen</a:t>
            </a:r>
            <a:r>
              <a:rPr lang="en-GB" i="0" baseline="0" dirty="0"/>
              <a:t> and repeat.</a:t>
            </a:r>
          </a:p>
          <a:p>
            <a:pPr marL="0" lvl="0" indent="0" algn="l" rtl="0">
              <a:spcBef>
                <a:spcPts val="0"/>
              </a:spcBef>
              <a:spcAft>
                <a:spcPts val="0"/>
              </a:spcAft>
              <a:buNone/>
            </a:pPr>
            <a:r>
              <a:rPr lang="en-GB" i="0" baseline="0" dirty="0"/>
              <a:t>2. Highlight that </a:t>
            </a:r>
            <a:r>
              <a:rPr lang="en-GB" i="1" baseline="0" dirty="0" err="1"/>
              <a:t>vous</a:t>
            </a:r>
            <a:r>
              <a:rPr lang="en-GB" i="1" baseline="0" dirty="0"/>
              <a:t> </a:t>
            </a:r>
            <a:r>
              <a:rPr lang="en-GB" i="1" baseline="0" dirty="0" err="1"/>
              <a:t>avez</a:t>
            </a:r>
            <a:r>
              <a:rPr lang="en-GB" i="1" baseline="0" dirty="0"/>
              <a:t> </a:t>
            </a:r>
            <a:r>
              <a:rPr lang="en-GB" i="0" baseline="0" dirty="0"/>
              <a:t>sounds like one word, rather than two.</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extLst>
      <p:ext uri="{BB962C8B-B14F-4D97-AF65-F5344CB8AC3E}">
        <p14:creationId xmlns:p14="http://schemas.microsoft.com/office/powerpoint/2010/main" val="230907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a:t>
            </a:r>
            <a:r>
              <a:rPr lang="en-GB" i="0" dirty="0"/>
              <a:t>Listen</a:t>
            </a:r>
            <a:r>
              <a:rPr lang="en-GB" i="0" baseline="0" dirty="0"/>
              <a:t> and repeat.</a:t>
            </a:r>
          </a:p>
          <a:p>
            <a:pPr marL="0" lvl="0" indent="0" algn="l" rtl="0">
              <a:spcBef>
                <a:spcPts val="0"/>
              </a:spcBef>
              <a:spcAft>
                <a:spcPts val="0"/>
              </a:spcAft>
              <a:buNone/>
            </a:pPr>
            <a:r>
              <a:rPr lang="en-GB" i="0" baseline="0" dirty="0"/>
              <a:t>2. Highlight that </a:t>
            </a:r>
            <a:r>
              <a:rPr lang="en-GB" i="1" baseline="0" dirty="0"/>
              <a:t>nous </a:t>
            </a:r>
            <a:r>
              <a:rPr lang="en-GB" i="1" baseline="0" dirty="0" err="1"/>
              <a:t>avons</a:t>
            </a:r>
            <a:r>
              <a:rPr lang="en-GB" i="0" baseline="0" dirty="0"/>
              <a:t> sounds like one word, rather than two.</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extLst>
      <p:ext uri="{BB962C8B-B14F-4D97-AF65-F5344CB8AC3E}">
        <p14:creationId xmlns:p14="http://schemas.microsoft.com/office/powerpoint/2010/main" val="2316106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a:t>
            </a:r>
            <a:r>
              <a:rPr lang="en-GB" i="0" dirty="0"/>
              <a:t>Listen</a:t>
            </a:r>
            <a:r>
              <a:rPr lang="en-GB" i="0" baseline="0" dirty="0"/>
              <a:t> and repeat.</a:t>
            </a:r>
          </a:p>
          <a:p>
            <a:pPr marL="0" lvl="0" indent="0" algn="l" rtl="0">
              <a:spcBef>
                <a:spcPts val="0"/>
              </a:spcBef>
              <a:spcAft>
                <a:spcPts val="0"/>
              </a:spcAft>
              <a:buNone/>
            </a:pPr>
            <a:r>
              <a:rPr lang="en-GB" i="0" baseline="0" dirty="0"/>
              <a:t>2. Highlight that </a:t>
            </a:r>
            <a:r>
              <a:rPr lang="en-GB" i="1" baseline="0" dirty="0" err="1"/>
              <a:t>vous</a:t>
            </a:r>
            <a:r>
              <a:rPr lang="en-GB" i="1" baseline="0" dirty="0"/>
              <a:t> </a:t>
            </a:r>
            <a:r>
              <a:rPr lang="en-GB" i="1" baseline="0" dirty="0" err="1"/>
              <a:t>avez</a:t>
            </a:r>
            <a:r>
              <a:rPr lang="en-GB" i="0" baseline="0" dirty="0"/>
              <a:t> sounds like one word, rather than two.</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extLst>
      <p:ext uri="{BB962C8B-B14F-4D97-AF65-F5344CB8AC3E}">
        <p14:creationId xmlns:p14="http://schemas.microsoft.com/office/powerpoint/2010/main" val="975691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Note the SFC in the plural noun.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extLst>
      <p:ext uri="{BB962C8B-B14F-4D97-AF65-F5344CB8AC3E}">
        <p14:creationId xmlns:p14="http://schemas.microsoft.com/office/powerpoint/2010/main" val="3558094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baseline="0" dirty="0"/>
              <a:t>Note the SFC in the plural noun.</a:t>
            </a:r>
          </a:p>
          <a:p>
            <a:pPr marL="0" lvl="0" indent="0" algn="l" rtl="0">
              <a:spcBef>
                <a:spcPts val="0"/>
              </a:spcBef>
              <a:spcAft>
                <a:spcPts val="0"/>
              </a:spcAft>
              <a:buNone/>
            </a:pPr>
            <a:endParaRPr lang="en-GB"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extLst>
      <p:ext uri="{BB962C8B-B14F-4D97-AF65-F5344CB8AC3E}">
        <p14:creationId xmlns:p14="http://schemas.microsoft.com/office/powerpoint/2010/main" val="230413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Note the SFC in the plural noun.</a:t>
            </a:r>
            <a:endParaRPr lang="en-GB" i="0" dirty="0"/>
          </a:p>
          <a:p>
            <a:pPr marL="0" lvl="0" indent="0" algn="l" rtl="0">
              <a:spcBef>
                <a:spcPts val="0"/>
              </a:spcBef>
              <a:spcAft>
                <a:spcPts val="0"/>
              </a:spcAft>
              <a:buNone/>
            </a:pP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24076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Listen</a:t>
            </a:r>
            <a:r>
              <a:rPr lang="en-GB" i="0" baseline="0" dirty="0"/>
              <a:t> and repeat.</a:t>
            </a:r>
          </a:p>
          <a:p>
            <a:pPr marL="0" lvl="0" indent="0" algn="l" rtl="0">
              <a:spcBef>
                <a:spcPts val="0"/>
              </a:spcBef>
              <a:spcAft>
                <a:spcPts val="0"/>
              </a:spcAft>
              <a:buNone/>
            </a:pPr>
            <a:endParaRPr lang="en-GB"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extLst>
      <p:ext uri="{BB962C8B-B14F-4D97-AF65-F5344CB8AC3E}">
        <p14:creationId xmlns:p14="http://schemas.microsoft.com/office/powerpoint/2010/main" val="1168082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[au]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gauche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point to</a:t>
            </a:r>
            <a:r>
              <a:rPr lang="en-GB" b="0" baseline="0" dirty="0"/>
              <a:t> the students’ left (teacher’s right!) to indicate this direction</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[au] </a:t>
            </a:r>
            <a:r>
              <a:rPr lang="en-GB" baseline="0" dirty="0"/>
              <a:t>sound, pronouncing </a:t>
            </a:r>
            <a:r>
              <a:rPr lang="en-GB" b="0" baseline="0" dirty="0"/>
              <a:t>”</a:t>
            </a:r>
            <a:r>
              <a:rPr lang="en-GB" b="1" baseline="0" dirty="0"/>
              <a:t>gauche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gauche </a:t>
            </a:r>
            <a:r>
              <a:rPr lang="en-GB" baseline="0" dirty="0"/>
              <a:t>[607].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8750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An</a:t>
            </a:r>
            <a:r>
              <a:rPr lang="en-GB" i="0" baseline="0" dirty="0"/>
              <a:t> example with </a:t>
            </a:r>
            <a:r>
              <a:rPr lang="en-GB" i="1" baseline="0" dirty="0"/>
              <a:t>nous </a:t>
            </a:r>
            <a:r>
              <a:rPr lang="en-GB" i="1" baseline="0" dirty="0" err="1"/>
              <a:t>avons</a:t>
            </a:r>
            <a:r>
              <a:rPr lang="en-GB" i="1" baseline="0" dirty="0"/>
              <a:t> </a:t>
            </a:r>
            <a:r>
              <a:rPr lang="en-GB" i="0" baseline="0" dirty="0"/>
              <a:t>+ </a:t>
            </a:r>
            <a:r>
              <a:rPr lang="en-GB" i="1" baseline="0" dirty="0"/>
              <a:t>un</a:t>
            </a:r>
            <a:r>
              <a:rPr lang="en-GB" i="0" baseline="0" dirty="0"/>
              <a:t> to further illustrate liaison before indefinite article.</a:t>
            </a:r>
          </a:p>
          <a:p>
            <a:pPr marL="0" lvl="0" indent="0" algn="l" rtl="0">
              <a:spcBef>
                <a:spcPts val="0"/>
              </a:spcBef>
              <a:spcAft>
                <a:spcPts val="0"/>
              </a:spcAft>
              <a:buNone/>
            </a:pPr>
            <a:endParaRPr lang="en-GB"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NB: Teacher to explain to students that they may also hear ‘</a:t>
            </a:r>
            <a:r>
              <a:rPr lang="en-GB" b="1" i="0" baseline="0" dirty="0" err="1"/>
              <a:t>avons</a:t>
            </a:r>
            <a:r>
              <a:rPr lang="en-GB" b="1" i="0" baseline="0" dirty="0"/>
              <a:t> un(e)’ without the liaison, as both pronunciations are considered correct and pronunciation varies by individual speaker. The liaison is included here t</a:t>
            </a:r>
            <a:r>
              <a:rPr lang="en-GB" sz="1200" b="1" i="0" u="none" strike="noStrike" cap="none" dirty="0">
                <a:solidFill>
                  <a:schemeClr val="dk1"/>
                </a:solidFill>
                <a:effectLst/>
                <a:latin typeface="Calibri"/>
                <a:ea typeface="Calibri"/>
                <a:cs typeface="Calibri"/>
                <a:sym typeface="Calibri"/>
              </a:rPr>
              <a:t>o provide maximal practice opportunities for </a:t>
            </a:r>
            <a:r>
              <a:rPr lang="en-GB" b="1" i="0" baseline="0" dirty="0"/>
              <a:t>students to recognise both variants.</a:t>
            </a:r>
            <a:endParaRPr lang="en-GB" i="0" dirty="0"/>
          </a:p>
          <a:p>
            <a:pPr marL="0" lvl="0" indent="0" algn="l" rtl="0">
              <a:spcBef>
                <a:spcPts val="0"/>
              </a:spcBef>
              <a:spcAft>
                <a:spcPts val="0"/>
              </a:spcAft>
              <a:buNone/>
            </a:pP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extLst>
      <p:ext uri="{BB962C8B-B14F-4D97-AF65-F5344CB8AC3E}">
        <p14:creationId xmlns:p14="http://schemas.microsoft.com/office/powerpoint/2010/main" val="3087872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Note the SFC in the plural noun.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extLst>
      <p:ext uri="{BB962C8B-B14F-4D97-AF65-F5344CB8AC3E}">
        <p14:creationId xmlns:p14="http://schemas.microsoft.com/office/powerpoint/2010/main" val="919273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An</a:t>
            </a:r>
            <a:r>
              <a:rPr lang="en-GB" i="0" baseline="0" dirty="0"/>
              <a:t> example with </a:t>
            </a:r>
            <a:r>
              <a:rPr lang="en-GB" i="1" baseline="0" dirty="0"/>
              <a:t>nous </a:t>
            </a:r>
            <a:r>
              <a:rPr lang="en-GB" i="1" baseline="0" dirty="0" err="1"/>
              <a:t>avons</a:t>
            </a:r>
            <a:r>
              <a:rPr lang="en-GB" i="1" baseline="0" dirty="0"/>
              <a:t> </a:t>
            </a:r>
            <a:r>
              <a:rPr lang="en-GB" i="0" baseline="0" dirty="0"/>
              <a:t>+ </a:t>
            </a:r>
            <a:r>
              <a:rPr lang="en-GB" i="1" baseline="0" dirty="0" err="1"/>
              <a:t>une</a:t>
            </a:r>
            <a:r>
              <a:rPr lang="en-GB" i="0" baseline="0" dirty="0"/>
              <a:t> to further illustrate liaison before indefinite article.</a:t>
            </a:r>
          </a:p>
          <a:p>
            <a:pPr marL="0" lvl="0" indent="0" algn="l" rtl="0">
              <a:spcBef>
                <a:spcPts val="0"/>
              </a:spcBef>
              <a:spcAft>
                <a:spcPts val="0"/>
              </a:spcAft>
              <a:buNone/>
            </a:pPr>
            <a:endParaRPr lang="en-GB"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NB: Teacher to explain to students that they may also hear ‘</a:t>
            </a:r>
            <a:r>
              <a:rPr lang="en-GB" b="1" i="0" baseline="0" dirty="0" err="1"/>
              <a:t>avons</a:t>
            </a:r>
            <a:r>
              <a:rPr lang="en-GB" b="1" i="0" baseline="0" dirty="0"/>
              <a:t> un(e)’ without the liaison, as both pronunciations are considered correct and pronunciation varies by individual speaker. The liaison is included here t</a:t>
            </a:r>
            <a:r>
              <a:rPr lang="en-GB" sz="1200" b="1" i="0" u="none" strike="noStrike" cap="none" dirty="0">
                <a:solidFill>
                  <a:schemeClr val="dk1"/>
                </a:solidFill>
                <a:effectLst/>
                <a:latin typeface="Calibri"/>
                <a:ea typeface="Calibri"/>
                <a:cs typeface="Calibri"/>
                <a:sym typeface="Calibri"/>
              </a:rPr>
              <a:t>o provide maximal practice opportunities for </a:t>
            </a:r>
            <a:r>
              <a:rPr lang="en-GB" b="1" i="0" baseline="0" dirty="0"/>
              <a:t>students to recognise both variants.</a:t>
            </a:r>
            <a:endParaRPr lang="en-GB" i="0" dirty="0"/>
          </a:p>
          <a:p>
            <a:pPr marL="0" lvl="0" indent="0" algn="l" rtl="0">
              <a:spcBef>
                <a:spcPts val="0"/>
              </a:spcBef>
              <a:spcAft>
                <a:spcPts val="0"/>
              </a:spcAft>
              <a:buNone/>
            </a:pP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extLst>
      <p:ext uri="{BB962C8B-B14F-4D97-AF65-F5344CB8AC3E}">
        <p14:creationId xmlns:p14="http://schemas.microsoft.com/office/powerpoint/2010/main" val="4123322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An</a:t>
            </a:r>
            <a:r>
              <a:rPr lang="en-GB" i="0" baseline="0" dirty="0"/>
              <a:t> example with </a:t>
            </a:r>
            <a:r>
              <a:rPr lang="en-GB" i="1" baseline="0" dirty="0" err="1"/>
              <a:t>vous</a:t>
            </a:r>
            <a:r>
              <a:rPr lang="en-GB" i="1" baseline="0" dirty="0"/>
              <a:t> </a:t>
            </a:r>
            <a:r>
              <a:rPr lang="en-GB" i="0" baseline="0" dirty="0" err="1"/>
              <a:t>avez</a:t>
            </a:r>
            <a:r>
              <a:rPr lang="en-GB" i="0" baseline="0" dirty="0"/>
              <a:t> + </a:t>
            </a:r>
            <a:r>
              <a:rPr lang="en-GB" i="1" baseline="0" dirty="0" err="1"/>
              <a:t>une</a:t>
            </a:r>
            <a:r>
              <a:rPr lang="en-GB" i="0" baseline="0" dirty="0"/>
              <a:t> to illustrate lack of liaison before indefinite article.</a:t>
            </a:r>
          </a:p>
          <a:p>
            <a:pPr marL="0" lvl="0" indent="0" algn="l" rtl="0">
              <a:spcBef>
                <a:spcPts val="0"/>
              </a:spcBef>
              <a:spcAft>
                <a:spcPts val="0"/>
              </a:spcAft>
              <a:buNone/>
            </a:pPr>
            <a:endParaRPr lang="en-GB"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NB: Teacher to explain to students that they may also hear ‘</a:t>
            </a:r>
            <a:r>
              <a:rPr lang="en-GB" b="1" i="0" baseline="0" dirty="0" err="1"/>
              <a:t>avez</a:t>
            </a:r>
            <a:r>
              <a:rPr lang="en-GB" b="1" i="0" baseline="0" dirty="0"/>
              <a:t> un(e)’ without the liaison, as both pronunciations are considered correct and pronunciation varies by individual speaker. The liaison is included here t</a:t>
            </a:r>
            <a:r>
              <a:rPr lang="en-GB" sz="1200" b="1" i="0" u="none" strike="noStrike" cap="none" dirty="0">
                <a:solidFill>
                  <a:schemeClr val="dk1"/>
                </a:solidFill>
                <a:effectLst/>
                <a:latin typeface="Calibri"/>
                <a:ea typeface="Calibri"/>
                <a:cs typeface="Calibri"/>
                <a:sym typeface="Calibri"/>
              </a:rPr>
              <a:t>o provide maximal practice opportunities for </a:t>
            </a:r>
            <a:r>
              <a:rPr lang="en-GB" b="1" i="0" baseline="0" dirty="0"/>
              <a:t>students to recognise both variants.</a:t>
            </a:r>
            <a:endParaRPr lang="en-GB" i="0" dirty="0"/>
          </a:p>
          <a:p>
            <a:pPr marL="0" lvl="0" indent="0" algn="l" rtl="0">
              <a:spcBef>
                <a:spcPts val="0"/>
              </a:spcBef>
              <a:spcAft>
                <a:spcPts val="0"/>
              </a:spcAft>
              <a:buNone/>
            </a:pP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extLst>
      <p:ext uri="{BB962C8B-B14F-4D97-AF65-F5344CB8AC3E}">
        <p14:creationId xmlns:p14="http://schemas.microsoft.com/office/powerpoint/2010/main" val="3289341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An</a:t>
            </a:r>
            <a:r>
              <a:rPr lang="en-GB" i="0" baseline="0" dirty="0"/>
              <a:t> example with </a:t>
            </a:r>
            <a:r>
              <a:rPr lang="en-GB" i="1" baseline="0" dirty="0"/>
              <a:t>nous </a:t>
            </a:r>
            <a:r>
              <a:rPr lang="en-GB" i="0" baseline="0" dirty="0" err="1"/>
              <a:t>avez</a:t>
            </a:r>
            <a:r>
              <a:rPr lang="en-GB" i="0" baseline="0" dirty="0"/>
              <a:t> + </a:t>
            </a:r>
            <a:r>
              <a:rPr lang="en-GB" i="1" baseline="0" dirty="0" err="1"/>
              <a:t>une</a:t>
            </a:r>
            <a:r>
              <a:rPr lang="en-GB" i="0" baseline="0" dirty="0"/>
              <a:t> to illustrate lack of liaison before indefinite article.</a:t>
            </a:r>
            <a:endParaRPr lang="en-GB" i="0" dirty="0"/>
          </a:p>
          <a:p>
            <a:pPr marL="0" lvl="0" indent="0" algn="l" rtl="0">
              <a:spcBef>
                <a:spcPts val="0"/>
              </a:spcBef>
              <a:spcAft>
                <a:spcPts val="0"/>
              </a:spcAft>
              <a:buNone/>
            </a:pP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NB: Teacher to explain to students that they may also hear ‘</a:t>
            </a:r>
            <a:r>
              <a:rPr lang="en-GB" b="1" i="0" baseline="0" dirty="0" err="1"/>
              <a:t>avons</a:t>
            </a:r>
            <a:r>
              <a:rPr lang="en-GB" b="1" i="0" baseline="0" dirty="0"/>
              <a:t> un(e)’ without the liaison, as both pronunciations are considered correct and pronunciation varies by individual speaker. The liaison is included here t</a:t>
            </a:r>
            <a:r>
              <a:rPr lang="en-GB" sz="1200" b="1" i="0" u="none" strike="noStrike" cap="none" dirty="0">
                <a:solidFill>
                  <a:schemeClr val="dk1"/>
                </a:solidFill>
                <a:effectLst/>
                <a:latin typeface="Calibri"/>
                <a:ea typeface="Calibri"/>
                <a:cs typeface="Calibri"/>
                <a:sym typeface="Calibri"/>
              </a:rPr>
              <a:t>o provide maximal practice opportunities for </a:t>
            </a:r>
            <a:r>
              <a:rPr lang="en-GB" b="1" i="0" baseline="0" dirty="0"/>
              <a:t>students to recognise both variants.</a:t>
            </a:r>
            <a:endParaRPr lang="en-GB" i="0" dirty="0"/>
          </a:p>
          <a:p>
            <a:pPr marL="0" lvl="0" indent="0" algn="l" rtl="0">
              <a:spcBef>
                <a:spcPts val="0"/>
              </a:spcBef>
              <a:spcAft>
                <a:spcPts val="0"/>
              </a:spcAft>
              <a:buNone/>
            </a:pP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extLst>
      <p:ext uri="{BB962C8B-B14F-4D97-AF65-F5344CB8AC3E}">
        <p14:creationId xmlns:p14="http://schemas.microsoft.com/office/powerpoint/2010/main" val="1004965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NB: Teacher to explain to students that they may also hear ‘</a:t>
            </a:r>
            <a:r>
              <a:rPr lang="en-GB" b="1" i="0" baseline="0" dirty="0" err="1"/>
              <a:t>avez</a:t>
            </a:r>
            <a:r>
              <a:rPr lang="en-GB" b="1" i="0" baseline="0" dirty="0"/>
              <a:t> un(e)’ without the liaison, as both pronunciations are considered correct and pronunciation varies by individual speaker. The liaison is included here t</a:t>
            </a:r>
            <a:r>
              <a:rPr lang="en-GB" sz="1200" b="1" i="0" u="none" strike="noStrike" cap="none" dirty="0">
                <a:solidFill>
                  <a:schemeClr val="dk1"/>
                </a:solidFill>
                <a:effectLst/>
                <a:latin typeface="Calibri"/>
                <a:ea typeface="Calibri"/>
                <a:cs typeface="Calibri"/>
                <a:sym typeface="Calibri"/>
              </a:rPr>
              <a:t>o provide maximal practice opportunities for </a:t>
            </a:r>
            <a:r>
              <a:rPr lang="en-GB" b="1" i="0" baseline="0" dirty="0"/>
              <a:t>students to recognise both variants.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extLst>
      <p:ext uri="{BB962C8B-B14F-4D97-AF65-F5344CB8AC3E}">
        <p14:creationId xmlns:p14="http://schemas.microsoft.com/office/powerpoint/2010/main" val="1810093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5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Written recognition of the 1</a:t>
            </a:r>
            <a:r>
              <a:rPr lang="en-GB" b="0" baseline="30000" dirty="0"/>
              <a:t>st</a:t>
            </a:r>
            <a:r>
              <a:rPr lang="en-GB" b="0" dirty="0"/>
              <a:t> and 2</a:t>
            </a:r>
            <a:r>
              <a:rPr lang="en-GB" b="0" baseline="30000" dirty="0"/>
              <a:t>nd</a:t>
            </a:r>
            <a:r>
              <a:rPr lang="en-GB" b="0" dirty="0"/>
              <a:t> person plural forms of </a:t>
            </a:r>
            <a:r>
              <a:rPr lang="en-GB" b="0" i="1" dirty="0" err="1"/>
              <a:t>avoir</a:t>
            </a:r>
            <a:r>
              <a:rPr lang="en-GB" b="0" i="0" dirty="0"/>
              <a:t>.</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dirty="0"/>
              <a:t>1. Students complete the activity by simply writing </a:t>
            </a:r>
            <a:r>
              <a:rPr lang="en-GB" i="1" dirty="0"/>
              <a:t>nous, </a:t>
            </a:r>
            <a:r>
              <a:rPr lang="en-GB" i="1" dirty="0" err="1"/>
              <a:t>vous</a:t>
            </a:r>
            <a:r>
              <a:rPr lang="en-GB" i="1" dirty="0"/>
              <a:t>,</a:t>
            </a:r>
            <a:r>
              <a:rPr lang="en-GB" i="1" baseline="0" dirty="0"/>
              <a:t> </a:t>
            </a:r>
            <a:r>
              <a:rPr lang="en-GB" i="0" baseline="0" dirty="0"/>
              <a:t>nous etc. </a:t>
            </a:r>
            <a:r>
              <a:rPr lang="en-GB" i="0" dirty="0"/>
              <a:t>in</a:t>
            </a:r>
            <a:r>
              <a:rPr lang="en-GB" dirty="0"/>
              <a:t> their workbooks, using their knowledge of forms of </a:t>
            </a:r>
            <a:r>
              <a:rPr lang="en-GB" i="1" dirty="0" err="1"/>
              <a:t>avoir</a:t>
            </a:r>
            <a:r>
              <a:rPr lang="en-GB" i="0" dirty="0"/>
              <a:t> to guide them.</a:t>
            </a:r>
          </a:p>
          <a:p>
            <a:pPr marL="0" lvl="0" indent="0" algn="l" rtl="0">
              <a:spcBef>
                <a:spcPts val="0"/>
              </a:spcBef>
              <a:spcAft>
                <a:spcPts val="0"/>
              </a:spcAft>
              <a:buNone/>
            </a:pPr>
            <a:r>
              <a:rPr lang="en-GB" dirty="0"/>
              <a:t>2. They address</a:t>
            </a:r>
            <a:r>
              <a:rPr lang="en-GB" baseline="0" dirty="0"/>
              <a:t> the ‘who has what?’ part of the question by writing the items down in English.</a:t>
            </a:r>
          </a:p>
          <a:p>
            <a:pPr marL="0" lvl="0" indent="0" algn="l" rtl="0">
              <a:spcBef>
                <a:spcPts val="0"/>
              </a:spcBef>
              <a:spcAft>
                <a:spcPts val="0"/>
              </a:spcAft>
              <a:buNone/>
            </a:pPr>
            <a:r>
              <a:rPr lang="en-GB" dirty="0"/>
              <a:t>3. Answers revealed on individual clicks. Teacher elicits answers</a:t>
            </a:r>
            <a:r>
              <a:rPr lang="en-GB" baseline="0" dirty="0"/>
              <a:t> by pointing at a gap and asking ‘</a:t>
            </a:r>
            <a:r>
              <a:rPr lang="en-GB" i="1" baseline="0" dirty="0"/>
              <a:t>Nous </a:t>
            </a:r>
            <a:r>
              <a:rPr lang="en-GB" i="1" baseline="0" dirty="0" err="1"/>
              <a:t>ou</a:t>
            </a:r>
            <a:r>
              <a:rPr lang="en-GB" i="1" baseline="0" dirty="0"/>
              <a:t> </a:t>
            </a:r>
            <a:r>
              <a:rPr lang="en-GB" i="1" baseline="0" dirty="0" err="1"/>
              <a:t>vous</a:t>
            </a:r>
            <a:r>
              <a:rPr lang="en-GB" i="0" baseline="0" dirty="0"/>
              <a:t>?’ Then s/he elicits the English for ‘who has what’.</a:t>
            </a:r>
          </a:p>
          <a:p>
            <a:pPr marL="0" lvl="0" indent="0" algn="l" rtl="0">
              <a:spcBef>
                <a:spcPts val="0"/>
              </a:spcBef>
              <a:spcAft>
                <a:spcPts val="0"/>
              </a:spcAft>
              <a:buNone/>
            </a:pPr>
            <a:r>
              <a:rPr lang="en-GB" baseline="0" dirty="0"/>
              <a:t>4. Teacher to draw attention to the following points:</a:t>
            </a:r>
          </a:p>
          <a:p>
            <a:pPr marL="171450" lvl="0" indent="-171450" algn="l" rtl="0">
              <a:spcBef>
                <a:spcPts val="0"/>
              </a:spcBef>
              <a:spcAft>
                <a:spcPts val="0"/>
              </a:spcAft>
              <a:buFont typeface="Arial" panose="020B0604020202020204" pitchFamily="34" charset="0"/>
              <a:buChar char="•"/>
            </a:pPr>
            <a:r>
              <a:rPr lang="en-GB" i="1" baseline="0" dirty="0"/>
              <a:t>Ville</a:t>
            </a:r>
            <a:r>
              <a:rPr lang="en-GB" i="0" baseline="0" dirty="0"/>
              <a:t> is a false friend – teacher to ask students what they think the word might mean, given the context, and correct/explain as appropriate. </a:t>
            </a:r>
            <a:r>
              <a:rPr lang="en-GB" i="1" baseline="0" dirty="0"/>
              <a:t>La </a:t>
            </a:r>
            <a:r>
              <a:rPr lang="en-GB" i="1" baseline="0" dirty="0" err="1"/>
              <a:t>ville</a:t>
            </a:r>
            <a:r>
              <a:rPr lang="en-GB" i="1" baseline="0" dirty="0"/>
              <a:t> </a:t>
            </a:r>
            <a:r>
              <a:rPr lang="en-GB" b="1" i="0" baseline="0" dirty="0"/>
              <a:t>[260] </a:t>
            </a:r>
            <a:r>
              <a:rPr lang="en-GB" b="0" i="0" baseline="0" dirty="0"/>
              <a:t>is introduced as a vocabulary item in 2.2.2.</a:t>
            </a:r>
            <a:endParaRPr lang="en-GB" i="0" baseline="0" dirty="0"/>
          </a:p>
          <a:p>
            <a:pPr marL="171450" lvl="0" indent="-171450" algn="l" rtl="0">
              <a:spcBef>
                <a:spcPts val="0"/>
              </a:spcBef>
              <a:spcAft>
                <a:spcPts val="0"/>
              </a:spcAft>
              <a:buFont typeface="Arial" panose="020B0604020202020204" pitchFamily="34" charset="0"/>
              <a:buChar char="•"/>
            </a:pPr>
            <a:r>
              <a:rPr lang="en-GB" i="0" baseline="0" dirty="0"/>
              <a:t>French</a:t>
            </a:r>
            <a:r>
              <a:rPr lang="en-GB" baseline="0" dirty="0"/>
              <a:t> spelling/pronunciation of </a:t>
            </a:r>
            <a:r>
              <a:rPr lang="en-GB" i="1" baseline="0" dirty="0"/>
              <a:t>la Tour Eiffel, </a:t>
            </a:r>
            <a:r>
              <a:rPr lang="en-GB" i="1" baseline="0" dirty="0" err="1"/>
              <a:t>l’Arc</a:t>
            </a:r>
            <a:r>
              <a:rPr lang="en-GB" i="1" baseline="0" dirty="0"/>
              <a:t> de Triomphe </a:t>
            </a:r>
            <a:r>
              <a:rPr lang="en-GB" i="0" baseline="0" dirty="0"/>
              <a:t>and </a:t>
            </a:r>
            <a:r>
              <a:rPr lang="en-GB" i="1" baseline="0" dirty="0"/>
              <a:t>les Alpes.</a:t>
            </a:r>
          </a:p>
          <a:p>
            <a:pPr marL="171450" lvl="0" indent="-171450" algn="l" rtl="0">
              <a:spcBef>
                <a:spcPts val="0"/>
              </a:spcBef>
              <a:spcAft>
                <a:spcPts val="0"/>
              </a:spcAft>
              <a:buFont typeface="Arial" panose="020B0604020202020204" pitchFamily="34" charset="0"/>
              <a:buChar char="•"/>
            </a:pPr>
            <a:r>
              <a:rPr lang="en-GB" i="1" baseline="0" dirty="0"/>
              <a:t>6ème</a:t>
            </a:r>
            <a:r>
              <a:rPr lang="en-GB" i="0" baseline="0" dirty="0"/>
              <a:t> – touch briefly on structure of the French school system. Explain that these students will be around the same age as students in Year 7 in the UK.</a:t>
            </a:r>
            <a:endParaRPr lang="en-GB" i="1" u="none" baseline="0" dirty="0"/>
          </a:p>
          <a:p>
            <a:pPr marL="171450" lvl="0" indent="-171450" algn="l" rtl="0">
              <a:spcBef>
                <a:spcPts val="0"/>
              </a:spcBef>
              <a:spcAft>
                <a:spcPts val="0"/>
              </a:spcAft>
              <a:buFont typeface="Arial" panose="020B0604020202020204" pitchFamily="34" charset="0"/>
              <a:buChar char="•"/>
            </a:pPr>
            <a:r>
              <a:rPr lang="en-GB" i="0" u="none" baseline="0" dirty="0"/>
              <a:t>Students have not yet encountered cognates </a:t>
            </a:r>
            <a:r>
              <a:rPr lang="en-GB" i="1" u="none" baseline="0" dirty="0"/>
              <a:t>riche</a:t>
            </a:r>
            <a:r>
              <a:rPr lang="en-GB" i="0" u="none" baseline="0" dirty="0"/>
              <a:t>, </a:t>
            </a:r>
            <a:r>
              <a:rPr lang="en-GB" i="1" u="none" baseline="0" dirty="0"/>
              <a:t>culture </a:t>
            </a:r>
            <a:r>
              <a:rPr lang="en-GB" i="0" u="none" baseline="0" dirty="0"/>
              <a:t>or </a:t>
            </a:r>
            <a:r>
              <a:rPr lang="en-GB" i="1" u="none" baseline="0" dirty="0"/>
              <a:t>unique</a:t>
            </a:r>
            <a:r>
              <a:rPr lang="en-GB" i="0" u="none" baseline="0" dirty="0"/>
              <a:t>, but should be able to infer the meanings.</a:t>
            </a:r>
          </a:p>
          <a:p>
            <a:pPr marL="171450" lvl="0" indent="-171450" algn="l" rtl="0">
              <a:spcBef>
                <a:spcPts val="0"/>
              </a:spcBef>
              <a:spcAft>
                <a:spcPts val="0"/>
              </a:spcAft>
              <a:buFont typeface="Arial" panose="020B0604020202020204" pitchFamily="34" charset="0"/>
              <a:buChar char="•"/>
            </a:pPr>
            <a:r>
              <a:rPr lang="en-GB" i="0" u="none" baseline="0" dirty="0"/>
              <a:t>Students have not yet encountered an irregular plural ending – point this out and the SFC in </a:t>
            </a:r>
            <a:r>
              <a:rPr lang="en-GB" i="1" u="none" baseline="0" dirty="0"/>
              <a:t>bate</a:t>
            </a:r>
            <a:r>
              <a:rPr lang="en-GB" b="1" i="1" u="none" baseline="0" dirty="0"/>
              <a:t>aux</a:t>
            </a:r>
            <a:r>
              <a:rPr lang="en-GB" b="0" i="0" u="none" baseline="0" dirty="0"/>
              <a:t>. Ask students what they think this word means. Explain that some nouns have irregular plural endings, and that further examples will be encountered in future weeks.</a:t>
            </a:r>
            <a:br>
              <a:rPr lang="en-GB" baseline="0" dirty="0"/>
            </a:br>
            <a:endParaRPr lang="en-GB" baseline="0" dirty="0"/>
          </a:p>
          <a:p>
            <a:pPr marL="0" lvl="0" indent="0" algn="l" rtl="0">
              <a:spcBef>
                <a:spcPts val="0"/>
              </a:spcBef>
              <a:spcAft>
                <a:spcPts val="0"/>
              </a:spcAft>
              <a:buNone/>
            </a:pPr>
            <a:r>
              <a:rPr lang="en-GB" b="1" baseline="0" dirty="0"/>
              <a:t>Answers:</a:t>
            </a:r>
            <a:br>
              <a:rPr lang="en-GB" baseline="0" dirty="0"/>
            </a:br>
            <a:r>
              <a:rPr lang="en-GB" sz="1200" b="0" i="0" u="none" strike="noStrike" cap="none" dirty="0">
                <a:solidFill>
                  <a:schemeClr val="dk1"/>
                </a:solidFill>
                <a:effectLst/>
                <a:latin typeface="Calibri"/>
                <a:ea typeface="Calibri"/>
                <a:cs typeface="Calibri"/>
                <a:sym typeface="Calibri"/>
              </a:rPr>
              <a:t>1. Nous – Eiffel tower, Arc de </a:t>
            </a:r>
            <a:r>
              <a:rPr lang="en-GB" sz="1200" b="0" i="0" u="none" strike="noStrike" cap="none" dirty="0" err="1">
                <a:solidFill>
                  <a:schemeClr val="dk1"/>
                </a:solidFill>
                <a:effectLst/>
                <a:latin typeface="Calibri"/>
                <a:ea typeface="Calibri"/>
                <a:cs typeface="Calibri"/>
                <a:sym typeface="Calibri"/>
              </a:rPr>
              <a:t>Triomphe</a:t>
            </a: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2. </a:t>
            </a:r>
            <a:r>
              <a:rPr lang="en-GB" sz="1200" b="0" i="0" u="none" strike="noStrike" cap="none" dirty="0" err="1">
                <a:solidFill>
                  <a:schemeClr val="dk1"/>
                </a:solidFill>
                <a:effectLst/>
                <a:latin typeface="Calibri"/>
                <a:ea typeface="Calibri"/>
                <a:cs typeface="Calibri"/>
                <a:sym typeface="Calibri"/>
              </a:rPr>
              <a:t>Vous</a:t>
            </a:r>
            <a:r>
              <a:rPr lang="en-GB" sz="1200" b="0" i="0" u="none" strike="noStrike" cap="none" dirty="0">
                <a:solidFill>
                  <a:schemeClr val="dk1"/>
                </a:solidFill>
                <a:effectLst/>
                <a:latin typeface="Calibri"/>
                <a:ea typeface="Calibri"/>
                <a:cs typeface="Calibri"/>
                <a:sym typeface="Calibri"/>
              </a:rPr>
              <a:t> – monuments, nous – blue sky</a:t>
            </a: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3. </a:t>
            </a:r>
            <a:r>
              <a:rPr lang="en-GB" sz="1200" b="0" i="0" u="none" strike="noStrike" cap="none" dirty="0" err="1">
                <a:solidFill>
                  <a:schemeClr val="dk1"/>
                </a:solidFill>
                <a:effectLst/>
                <a:latin typeface="Calibri"/>
                <a:ea typeface="Calibri"/>
                <a:cs typeface="Calibri"/>
                <a:sym typeface="Calibri"/>
              </a:rPr>
              <a:t>Vous</a:t>
            </a:r>
            <a:r>
              <a:rPr lang="en-GB" sz="1200" b="0" i="0" u="none" strike="noStrike" cap="none" dirty="0">
                <a:solidFill>
                  <a:schemeClr val="dk1"/>
                </a:solidFill>
                <a:effectLst/>
                <a:latin typeface="Calibri"/>
                <a:ea typeface="Calibri"/>
                <a:cs typeface="Calibri"/>
                <a:sym typeface="Calibri"/>
              </a:rPr>
              <a:t> – sand, boats, nous – rich history</a:t>
            </a: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4. </a:t>
            </a:r>
            <a:r>
              <a:rPr lang="en-GB" sz="1200" b="0" i="0" u="none" strike="noStrike" cap="none" dirty="0" err="1">
                <a:solidFill>
                  <a:schemeClr val="dk1"/>
                </a:solidFill>
                <a:effectLst/>
                <a:latin typeface="Calibri"/>
                <a:ea typeface="Calibri"/>
                <a:cs typeface="Calibri"/>
                <a:sym typeface="Calibri"/>
              </a:rPr>
              <a:t>Vous</a:t>
            </a:r>
            <a:r>
              <a:rPr lang="en-GB" sz="1200" b="0" i="0" u="none" strike="noStrike" cap="none" dirty="0">
                <a:solidFill>
                  <a:schemeClr val="dk1"/>
                </a:solidFill>
                <a:effectLst/>
                <a:latin typeface="Calibri"/>
                <a:ea typeface="Calibri"/>
                <a:cs typeface="Calibri"/>
                <a:sym typeface="Calibri"/>
              </a:rPr>
              <a:t> – unique culture, nous – Alps</a:t>
            </a: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5. Nous – excellent restaurants and modern shops</a:t>
            </a: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6. Nous – excellent restaurants and modern shops</a:t>
            </a:r>
          </a:p>
          <a:p>
            <a:pPr marL="0" lvl="0" indent="0" algn="l" rtl="0">
              <a:spcBef>
                <a:spcPts val="0"/>
              </a:spcBef>
              <a:spcAft>
                <a:spcPts val="0"/>
              </a:spcAft>
              <a:buNone/>
            </a:pPr>
            <a:endParaRPr lang="en-GB" sz="1200" b="0" i="0" u="none" strike="noStrike" cap="none" dirty="0">
              <a:solidFill>
                <a:schemeClr val="dk1"/>
              </a:solidFill>
              <a:effectLst/>
              <a:latin typeface="Calibri"/>
              <a:cs typeface="Calibri"/>
              <a:sym typeface="Calibri"/>
            </a:endParaRPr>
          </a:p>
          <a:p>
            <a:pPr marL="0" lvl="0" indent="0" algn="l" rtl="0">
              <a:spcBef>
                <a:spcPts val="0"/>
              </a:spcBef>
              <a:spcAft>
                <a:spcPts val="0"/>
              </a:spcAft>
              <a:buFont typeface="Arial" panose="020B0604020202020204" pitchFamily="34" charset="0"/>
              <a:buNone/>
            </a:pPr>
            <a:r>
              <a:rPr lang="en-GB" b="1" i="0" u="none" baseline="0" dirty="0"/>
              <a:t>Note:</a:t>
            </a:r>
          </a:p>
          <a:p>
            <a:pPr marL="0" lvl="0" indent="0" algn="l" rtl="0">
              <a:spcBef>
                <a:spcPts val="0"/>
              </a:spcBef>
              <a:spcAft>
                <a:spcPts val="0"/>
              </a:spcAft>
              <a:buFont typeface="Arial" panose="020B0604020202020204" pitchFamily="34" charset="0"/>
              <a:buNone/>
            </a:pPr>
            <a:r>
              <a:rPr lang="en-GB" b="0" i="0" u="none" baseline="0" dirty="0"/>
              <a:t>Last week, students were taught regular plural adjective agreement as complement to the verb </a:t>
            </a:r>
            <a:r>
              <a:rPr lang="en-GB" b="0" i="1" u="none" baseline="0" dirty="0" err="1"/>
              <a:t>être</a:t>
            </a:r>
            <a:r>
              <a:rPr lang="en-GB" b="0" i="0" u="none" baseline="0" dirty="0"/>
              <a:t>. They have previously been taught postnominal adjective agreement with singular nouns. (Week 1.1.4). Teacher to draw students’ attention to the spelling of ‘</a:t>
            </a:r>
            <a:r>
              <a:rPr lang="en-GB" b="0" i="1" u="none" baseline="0" dirty="0" err="1"/>
              <a:t>excellents</a:t>
            </a:r>
            <a:r>
              <a:rPr lang="en-GB" b="0" i="0" u="none" baseline="0" dirty="0"/>
              <a:t>’ and ‘</a:t>
            </a:r>
            <a:r>
              <a:rPr lang="en-GB" b="0" i="1" u="none" baseline="0" dirty="0" err="1"/>
              <a:t>modernes</a:t>
            </a:r>
            <a:r>
              <a:rPr lang="en-GB" b="0" i="0" u="none" baseline="0" dirty="0"/>
              <a:t>’ and elicit the reason for this.</a:t>
            </a:r>
          </a:p>
          <a:p>
            <a:pPr marL="0" lvl="0" indent="0" algn="l" rtl="0">
              <a:spcBef>
                <a:spcPts val="0"/>
              </a:spcBef>
              <a:spcAft>
                <a:spcPts val="0"/>
              </a:spcAft>
              <a:buFont typeface="Arial" panose="020B0604020202020204" pitchFamily="34" charset="0"/>
              <a:buNone/>
            </a:pPr>
            <a:endParaRPr lang="en-GB" b="0" i="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monument [4113], </a:t>
            </a:r>
            <a:r>
              <a:rPr lang="en-GB" baseline="0" dirty="0" err="1"/>
              <a:t>d’accord</a:t>
            </a:r>
            <a:r>
              <a:rPr lang="en-GB" baseline="0" dirty="0"/>
              <a:t> [736], </a:t>
            </a:r>
            <a:r>
              <a:rPr lang="en-GB" sz="1200" dirty="0" err="1">
                <a:solidFill>
                  <a:schemeClr val="accent1">
                    <a:lumMod val="50000"/>
                  </a:schemeClr>
                </a:solidFill>
                <a:latin typeface="Century Gothic" panose="020B0502020202020204" pitchFamily="34" charset="0"/>
              </a:rPr>
              <a:t>Méditerranée</a:t>
            </a:r>
            <a:r>
              <a:rPr lang="en-GB" sz="1200" dirty="0">
                <a:solidFill>
                  <a:schemeClr val="accent1">
                    <a:lumMod val="50000"/>
                  </a:schemeClr>
                </a:solidFill>
                <a:latin typeface="Century Gothic" panose="020B0502020202020204" pitchFamily="34" charset="0"/>
              </a:rPr>
              <a:t> [n/a], riche [599], culture [913], unique [402], restaurant [2336], excellent [1225]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lvl="0" indent="0" algn="l" rtl="0">
              <a:spcBef>
                <a:spcPts val="0"/>
              </a:spcBef>
              <a:spcAft>
                <a:spcPts val="0"/>
              </a:spcAft>
              <a:buFont typeface="Arial" panose="020B0604020202020204" pitchFamily="34" charset="0"/>
              <a:buNone/>
            </a:pP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extLst>
      <p:ext uri="{BB962C8B-B14F-4D97-AF65-F5344CB8AC3E}">
        <p14:creationId xmlns:p14="http://schemas.microsoft.com/office/powerpoint/2010/main" val="2184745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Timing: 8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Aim: </a:t>
            </a:r>
            <a:r>
              <a:rPr lang="en-GB" b="0" i="0" baseline="0" dirty="0"/>
              <a:t>Aural recognition of 1</a:t>
            </a:r>
            <a:r>
              <a:rPr lang="en-GB" b="0" i="0" baseline="30000" dirty="0"/>
              <a:t>st</a:t>
            </a:r>
            <a:r>
              <a:rPr lang="en-GB" b="0" i="0" baseline="0" dirty="0"/>
              <a:t> and 2</a:t>
            </a:r>
            <a:r>
              <a:rPr lang="en-GB" b="0" i="0" baseline="30000" dirty="0"/>
              <a:t>nd</a:t>
            </a:r>
            <a:r>
              <a:rPr lang="en-GB" b="0" i="0" baseline="0" dirty="0"/>
              <a:t> person plural forms of </a:t>
            </a:r>
            <a:r>
              <a:rPr lang="en-GB" b="0" i="1" baseline="0" dirty="0" err="1"/>
              <a:t>avoir</a:t>
            </a:r>
            <a:r>
              <a:rPr lang="en-GB" b="0" i="0" baseline="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1. Press the play button to hear a monologue with the pronouns obscured.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2. Using their knowledge of verb forms to help them, students tick whether they think each item belongs to </a:t>
            </a:r>
            <a:r>
              <a:rPr lang="en-GB" sz="1200" b="0" dirty="0" err="1">
                <a:solidFill>
                  <a:schemeClr val="accent1">
                    <a:lumMod val="50000"/>
                  </a:schemeClr>
                </a:solidFill>
              </a:rPr>
              <a:t>Noura</a:t>
            </a:r>
            <a:r>
              <a:rPr lang="en-GB" sz="1200" b="0" dirty="0">
                <a:solidFill>
                  <a:schemeClr val="accent1">
                    <a:lumMod val="50000"/>
                  </a:schemeClr>
                </a:solidFill>
              </a:rPr>
              <a:t> and Amir (</a:t>
            </a:r>
            <a:r>
              <a:rPr lang="en-GB" i="1" baseline="0" dirty="0"/>
              <a:t>nous</a:t>
            </a:r>
            <a:r>
              <a:rPr lang="en-GB" i="0" baseline="0" dirty="0"/>
              <a:t>) or their cousins (</a:t>
            </a:r>
            <a:r>
              <a:rPr lang="en-GB" i="1" baseline="0" dirty="0" err="1"/>
              <a:t>vous</a:t>
            </a:r>
            <a:r>
              <a:rPr lang="en-GB" i="0" baseline="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3. Answers on next slide. Full verb forms appear on clicks.</a:t>
            </a:r>
          </a:p>
          <a:p>
            <a:pPr marL="0" lvl="0" indent="0" algn="l" rtl="0">
              <a:spcBef>
                <a:spcPts val="0"/>
              </a:spcBef>
              <a:spcAft>
                <a:spcPts val="0"/>
              </a:spcAft>
              <a:buNone/>
            </a:pPr>
            <a:endParaRPr lang="en-GB" i="0" dirty="0"/>
          </a:p>
          <a:p>
            <a:pPr marL="0" lvl="0" indent="0" algn="l" rtl="0">
              <a:spcBef>
                <a:spcPts val="0"/>
              </a:spcBef>
              <a:spcAft>
                <a:spcPts val="0"/>
              </a:spcAft>
              <a:buNone/>
            </a:pPr>
            <a:r>
              <a:rPr lang="en-GB" b="1" i="0" dirty="0"/>
              <a:t>Transcript</a:t>
            </a:r>
            <a:r>
              <a:rPr lang="en-GB" i="0" dirty="0"/>
              <a:t> (plays on clicking the play button):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dirty="0"/>
              <a:t>[beep] </a:t>
            </a:r>
            <a:r>
              <a:rPr lang="en-GB" i="0" dirty="0" err="1"/>
              <a:t>avons</a:t>
            </a:r>
            <a:r>
              <a:rPr lang="en-GB" i="0" dirty="0"/>
              <a:t> des livres et [beep] </a:t>
            </a:r>
            <a:r>
              <a:rPr lang="en-GB" i="0" dirty="0" err="1"/>
              <a:t>avons</a:t>
            </a:r>
            <a:r>
              <a:rPr lang="en-GB" i="0" dirty="0"/>
              <a:t> </a:t>
            </a:r>
            <a:r>
              <a:rPr lang="en-GB" i="0" dirty="0" err="1"/>
              <a:t>aussi</a:t>
            </a:r>
            <a:r>
              <a:rPr lang="en-GB" i="0" dirty="0"/>
              <a:t> </a:t>
            </a:r>
            <a:r>
              <a:rPr lang="en-GB" i="0" dirty="0" err="1"/>
              <a:t>une</a:t>
            </a:r>
            <a:r>
              <a:rPr lang="en-GB" i="0" baseline="0" dirty="0"/>
              <a:t> radio. [beep] </a:t>
            </a:r>
            <a:r>
              <a:rPr lang="en-GB" i="0" baseline="0" dirty="0" err="1"/>
              <a:t>avez</a:t>
            </a:r>
            <a:r>
              <a:rPr lang="en-GB" i="0" baseline="0" dirty="0"/>
              <a:t> un </a:t>
            </a:r>
            <a:r>
              <a:rPr lang="en-GB" i="0" baseline="0" dirty="0" err="1"/>
              <a:t>vélo</a:t>
            </a:r>
            <a:r>
              <a:rPr lang="en-GB" i="0" baseline="0" dirty="0"/>
              <a:t> et [beep] </a:t>
            </a:r>
            <a:r>
              <a:rPr lang="en-GB" i="0" baseline="0" dirty="0" err="1"/>
              <a:t>avons</a:t>
            </a:r>
            <a:r>
              <a:rPr lang="en-GB" i="0" baseline="0" dirty="0"/>
              <a:t> un kayak. [beep] </a:t>
            </a:r>
            <a:r>
              <a:rPr lang="en-GB" i="0" baseline="0" dirty="0" err="1"/>
              <a:t>avons</a:t>
            </a:r>
            <a:r>
              <a:rPr lang="en-GB" i="0" baseline="0" dirty="0"/>
              <a:t> des </a:t>
            </a:r>
            <a:r>
              <a:rPr lang="en-GB" i="0" baseline="0" dirty="0" err="1"/>
              <a:t>lits</a:t>
            </a:r>
            <a:r>
              <a:rPr lang="en-GB" i="0" baseline="0" dirty="0"/>
              <a:t> bleus et [beep] </a:t>
            </a:r>
            <a:r>
              <a:rPr lang="en-GB" i="0" baseline="0" dirty="0" err="1"/>
              <a:t>avez</a:t>
            </a:r>
            <a:r>
              <a:rPr lang="en-GB" i="0" baseline="0" dirty="0"/>
              <a:t> des </a:t>
            </a:r>
            <a:r>
              <a:rPr lang="en-GB" i="0" baseline="0" dirty="0" err="1"/>
              <a:t>lits</a:t>
            </a:r>
            <a:r>
              <a:rPr lang="en-GB" i="0" baseline="0" dirty="0"/>
              <a:t> verts. [beep] </a:t>
            </a:r>
            <a:r>
              <a:rPr lang="en-GB" i="0" baseline="0" dirty="0" err="1"/>
              <a:t>avez</a:t>
            </a:r>
            <a:r>
              <a:rPr lang="en-GB" i="0" baseline="0" dirty="0"/>
              <a:t> des T-shirts et [beep] </a:t>
            </a:r>
            <a:r>
              <a:rPr lang="en-GB" i="0" baseline="0" dirty="0" err="1"/>
              <a:t>avons</a:t>
            </a:r>
            <a:r>
              <a:rPr lang="en-GB" i="0" baseline="0" dirty="0"/>
              <a:t> des chemises. [beep] </a:t>
            </a:r>
            <a:r>
              <a:rPr lang="en-GB" i="0" baseline="0" dirty="0" err="1"/>
              <a:t>avez</a:t>
            </a:r>
            <a:r>
              <a:rPr lang="en-GB" i="0" baseline="0" dirty="0"/>
              <a:t> </a:t>
            </a:r>
            <a:r>
              <a:rPr lang="en-GB" i="0" baseline="0" dirty="0" err="1"/>
              <a:t>une</a:t>
            </a:r>
            <a:r>
              <a:rPr lang="en-GB" i="0" baseline="0" dirty="0"/>
              <a:t> </a:t>
            </a:r>
            <a:r>
              <a:rPr lang="en-GB" sz="1200" b="0" i="0" u="none" strike="noStrike" cap="none" dirty="0" err="1">
                <a:solidFill>
                  <a:schemeClr val="dk1"/>
                </a:solidFill>
                <a:effectLst/>
                <a:latin typeface="Calibri"/>
                <a:ea typeface="Calibri"/>
                <a:cs typeface="Calibri"/>
                <a:sym typeface="Calibri"/>
              </a:rPr>
              <a:t>télé</a:t>
            </a:r>
            <a:r>
              <a:rPr lang="en-GB" sz="1200" b="0" i="0" u="none" strike="noStrike" cap="none" dirty="0">
                <a:solidFill>
                  <a:schemeClr val="dk1"/>
                </a:solidFill>
                <a:effectLst/>
                <a:latin typeface="Calibri"/>
                <a:ea typeface="Calibri"/>
                <a:cs typeface="Calibri"/>
                <a:sym typeface="Calibri"/>
              </a:rPr>
              <a:t> </a:t>
            </a:r>
            <a:r>
              <a:rPr lang="en-GB" i="0" baseline="0" dirty="0"/>
              <a:t>et [beep] </a:t>
            </a:r>
            <a:r>
              <a:rPr lang="en-GB" i="0" baseline="0" dirty="0" err="1"/>
              <a:t>avons</a:t>
            </a:r>
            <a:r>
              <a:rPr lang="en-GB" i="0" baseline="0" dirty="0"/>
              <a:t> un </a:t>
            </a:r>
            <a:r>
              <a:rPr lang="en-GB" i="0" baseline="0" dirty="0" err="1"/>
              <a:t>ordinateur</a:t>
            </a:r>
            <a:r>
              <a:rPr lang="en-GB" i="0" baseline="0" dirty="0"/>
              <a:t>. [beep] </a:t>
            </a:r>
            <a:r>
              <a:rPr lang="en-GB" i="0" baseline="0" dirty="0" err="1"/>
              <a:t>avez</a:t>
            </a:r>
            <a:r>
              <a:rPr lang="en-GB" i="0" baseline="0" dirty="0"/>
              <a:t> deux </a:t>
            </a:r>
            <a:r>
              <a:rPr lang="en-GB" i="0" baseline="0" dirty="0" err="1"/>
              <a:t>ordinateurs</a:t>
            </a:r>
            <a:r>
              <a:rPr lang="en-GB" i="0" baseline="0" dirty="0"/>
              <a:t> </a:t>
            </a:r>
            <a:r>
              <a:rPr lang="en-GB" i="0" baseline="0" dirty="0" err="1"/>
              <a:t>mais</a:t>
            </a:r>
            <a:r>
              <a:rPr lang="en-GB" i="0" baseline="0" dirty="0"/>
              <a:t> [beep] </a:t>
            </a:r>
            <a:r>
              <a:rPr lang="en-GB" i="0" baseline="0" dirty="0" err="1"/>
              <a:t>avons</a:t>
            </a:r>
            <a:r>
              <a:rPr lang="en-GB" i="0" baseline="0" dirty="0"/>
              <a:t> un </a:t>
            </a:r>
            <a:r>
              <a:rPr lang="en-GB" i="0" baseline="0" dirty="0" err="1"/>
              <a:t>chien</a:t>
            </a:r>
            <a:r>
              <a:rPr lang="en-GB" i="0" baseline="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différent</a:t>
            </a:r>
            <a:r>
              <a:rPr lang="en-GB" baseline="0" dirty="0"/>
              <a:t> [350], cousin [3387], kayak [&gt;5000], T-shirt [&gt;5000],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extLst>
      <p:ext uri="{BB962C8B-B14F-4D97-AF65-F5344CB8AC3E}">
        <p14:creationId xmlns:p14="http://schemas.microsoft.com/office/powerpoint/2010/main" val="585494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i="0" dirty="0"/>
              <a:t>Answers to the activity on the previous slide. Full dialogue (including pronouns) appears on a click.</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Transcript:</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Nous </a:t>
            </a:r>
            <a:r>
              <a:rPr lang="en-GB" i="0" dirty="0" err="1"/>
              <a:t>avons</a:t>
            </a:r>
            <a:r>
              <a:rPr lang="en-GB" i="0" dirty="0"/>
              <a:t> des livres et </a:t>
            </a:r>
            <a:r>
              <a:rPr lang="en-GB" b="1" i="0" dirty="0"/>
              <a:t>nous </a:t>
            </a:r>
            <a:r>
              <a:rPr lang="en-GB" i="0" dirty="0" err="1"/>
              <a:t>avons</a:t>
            </a:r>
            <a:r>
              <a:rPr lang="en-GB" i="0" dirty="0"/>
              <a:t> </a:t>
            </a:r>
            <a:r>
              <a:rPr lang="en-GB" i="0" dirty="0" err="1"/>
              <a:t>aussi</a:t>
            </a:r>
            <a:r>
              <a:rPr lang="en-GB" i="0" dirty="0"/>
              <a:t> </a:t>
            </a:r>
            <a:r>
              <a:rPr lang="en-GB" i="0" dirty="0" err="1"/>
              <a:t>une</a:t>
            </a:r>
            <a:r>
              <a:rPr lang="en-GB" i="0" baseline="0" dirty="0"/>
              <a:t> radio. </a:t>
            </a:r>
            <a:r>
              <a:rPr lang="en-GB" b="1" i="0" baseline="0" dirty="0" err="1"/>
              <a:t>Vous</a:t>
            </a:r>
            <a:r>
              <a:rPr lang="en-GB" b="1" i="0" baseline="0" dirty="0"/>
              <a:t> </a:t>
            </a:r>
            <a:r>
              <a:rPr lang="en-GB" i="0" baseline="0" dirty="0" err="1"/>
              <a:t>avez</a:t>
            </a:r>
            <a:r>
              <a:rPr lang="en-GB" i="0" baseline="0" dirty="0"/>
              <a:t> un </a:t>
            </a:r>
            <a:r>
              <a:rPr lang="en-GB" i="0" baseline="0" dirty="0" err="1"/>
              <a:t>vélo</a:t>
            </a:r>
            <a:r>
              <a:rPr lang="en-GB" i="0" baseline="0" dirty="0"/>
              <a:t> et </a:t>
            </a:r>
            <a:r>
              <a:rPr lang="en-GB" b="1" i="0" baseline="0" dirty="0"/>
              <a:t>nous </a:t>
            </a:r>
            <a:r>
              <a:rPr lang="en-GB" i="0" baseline="0" dirty="0" err="1"/>
              <a:t>avons</a:t>
            </a:r>
            <a:r>
              <a:rPr lang="en-GB" i="0" baseline="0" dirty="0"/>
              <a:t> un kayak. </a:t>
            </a:r>
            <a:r>
              <a:rPr lang="en-GB" b="1" i="0" baseline="0" dirty="0"/>
              <a:t>Nous </a:t>
            </a:r>
            <a:r>
              <a:rPr lang="en-GB" i="0" baseline="0" dirty="0" err="1"/>
              <a:t>avons</a:t>
            </a:r>
            <a:r>
              <a:rPr lang="en-GB" i="0" baseline="0" dirty="0"/>
              <a:t> des </a:t>
            </a:r>
            <a:r>
              <a:rPr lang="en-GB" i="0" baseline="0" dirty="0" err="1"/>
              <a:t>lits</a:t>
            </a:r>
            <a:r>
              <a:rPr lang="en-GB" i="0" baseline="0" dirty="0"/>
              <a:t> bleus et </a:t>
            </a:r>
            <a:r>
              <a:rPr lang="en-GB" b="1" i="0" baseline="0" dirty="0" err="1"/>
              <a:t>vous</a:t>
            </a:r>
            <a:r>
              <a:rPr lang="en-GB" b="1" i="0" baseline="0" dirty="0"/>
              <a:t> </a:t>
            </a:r>
            <a:r>
              <a:rPr lang="en-GB" i="0" baseline="0" dirty="0" err="1"/>
              <a:t>avez</a:t>
            </a:r>
            <a:r>
              <a:rPr lang="en-GB" i="0" baseline="0" dirty="0"/>
              <a:t> des </a:t>
            </a:r>
            <a:r>
              <a:rPr lang="en-GB" i="0" baseline="0" dirty="0" err="1"/>
              <a:t>lits</a:t>
            </a:r>
            <a:r>
              <a:rPr lang="en-GB" i="0" baseline="0" dirty="0"/>
              <a:t> </a:t>
            </a:r>
            <a:r>
              <a:rPr lang="en-GB" i="0" baseline="0" dirty="0" err="1"/>
              <a:t>verts</a:t>
            </a:r>
            <a:r>
              <a:rPr lang="en-GB" i="0" baseline="0" dirty="0"/>
              <a:t>. </a:t>
            </a:r>
            <a:r>
              <a:rPr lang="en-GB" b="1" i="0" baseline="0" dirty="0" err="1"/>
              <a:t>Vous</a:t>
            </a:r>
            <a:r>
              <a:rPr lang="en-GB" b="1" i="0" baseline="0" dirty="0"/>
              <a:t> </a:t>
            </a:r>
            <a:r>
              <a:rPr lang="en-GB" i="0" baseline="0" dirty="0" err="1"/>
              <a:t>avez</a:t>
            </a:r>
            <a:r>
              <a:rPr lang="en-GB" i="0" baseline="0" dirty="0"/>
              <a:t> des T-shirts et </a:t>
            </a:r>
            <a:r>
              <a:rPr lang="en-GB" b="1" i="0" baseline="0" dirty="0"/>
              <a:t>nous </a:t>
            </a:r>
            <a:r>
              <a:rPr lang="en-GB" i="0" baseline="0" dirty="0" err="1"/>
              <a:t>avons</a:t>
            </a:r>
            <a:r>
              <a:rPr lang="en-GB" i="0" baseline="0" dirty="0"/>
              <a:t> des chemises. </a:t>
            </a:r>
            <a:r>
              <a:rPr lang="en-GB" b="1" i="0" baseline="0" dirty="0" err="1"/>
              <a:t>Vous</a:t>
            </a:r>
            <a:r>
              <a:rPr lang="en-GB" b="1" i="0" baseline="0" dirty="0"/>
              <a:t> </a:t>
            </a:r>
            <a:r>
              <a:rPr lang="en-GB" i="0" baseline="0" dirty="0" err="1"/>
              <a:t>avez</a:t>
            </a:r>
            <a:r>
              <a:rPr lang="en-GB" i="0" baseline="0" dirty="0"/>
              <a:t> </a:t>
            </a:r>
            <a:r>
              <a:rPr lang="en-GB" i="0" baseline="0" dirty="0" err="1"/>
              <a:t>une</a:t>
            </a:r>
            <a:r>
              <a:rPr lang="en-GB" i="0" baseline="0" dirty="0"/>
              <a:t> </a:t>
            </a:r>
            <a:r>
              <a:rPr lang="en-GB" sz="1200" b="0" i="0" u="none" strike="noStrike" cap="none" dirty="0" err="1">
                <a:solidFill>
                  <a:schemeClr val="dk1"/>
                </a:solidFill>
                <a:effectLst/>
                <a:latin typeface="Calibri"/>
                <a:ea typeface="Calibri"/>
                <a:cs typeface="Calibri"/>
                <a:sym typeface="Calibri"/>
              </a:rPr>
              <a:t>télé</a:t>
            </a:r>
            <a:r>
              <a:rPr lang="en-GB" sz="1200" b="0" i="0" u="none" strike="noStrike" cap="none" dirty="0">
                <a:solidFill>
                  <a:schemeClr val="dk1"/>
                </a:solidFill>
                <a:effectLst/>
                <a:latin typeface="Calibri"/>
                <a:ea typeface="Calibri"/>
                <a:cs typeface="Calibri"/>
                <a:sym typeface="Calibri"/>
              </a:rPr>
              <a:t> </a:t>
            </a:r>
            <a:r>
              <a:rPr lang="en-GB" i="0" baseline="0" dirty="0"/>
              <a:t>et </a:t>
            </a:r>
            <a:r>
              <a:rPr lang="en-GB" b="1" i="0" baseline="0" dirty="0"/>
              <a:t>nous </a:t>
            </a:r>
            <a:r>
              <a:rPr lang="en-GB" i="0" baseline="0" dirty="0" err="1"/>
              <a:t>avons</a:t>
            </a:r>
            <a:r>
              <a:rPr lang="en-GB" i="0" baseline="0" dirty="0"/>
              <a:t> un </a:t>
            </a:r>
            <a:r>
              <a:rPr lang="en-GB" i="0" baseline="0" dirty="0" err="1"/>
              <a:t>ordinateur</a:t>
            </a:r>
            <a:r>
              <a:rPr lang="en-GB" i="0" baseline="0" dirty="0"/>
              <a:t>. </a:t>
            </a:r>
            <a:r>
              <a:rPr lang="en-GB" b="1" i="0" baseline="0" dirty="0" err="1"/>
              <a:t>Vous</a:t>
            </a:r>
            <a:r>
              <a:rPr lang="en-GB" b="1" i="0" baseline="0" dirty="0"/>
              <a:t> </a:t>
            </a:r>
            <a:r>
              <a:rPr lang="en-GB" i="0" baseline="0" dirty="0" err="1"/>
              <a:t>avez</a:t>
            </a:r>
            <a:r>
              <a:rPr lang="en-GB" i="0" baseline="0" dirty="0"/>
              <a:t> </a:t>
            </a:r>
            <a:r>
              <a:rPr lang="en-GB" i="0" baseline="0" dirty="0" err="1"/>
              <a:t>deux</a:t>
            </a:r>
            <a:r>
              <a:rPr lang="en-GB" i="0" baseline="0" dirty="0"/>
              <a:t> </a:t>
            </a:r>
            <a:r>
              <a:rPr lang="en-GB" i="0" baseline="0" dirty="0" err="1"/>
              <a:t>ordinateurs</a:t>
            </a:r>
            <a:r>
              <a:rPr lang="en-GB" i="0" baseline="0" dirty="0"/>
              <a:t> </a:t>
            </a:r>
            <a:r>
              <a:rPr lang="en-GB" i="0" baseline="0" dirty="0" err="1"/>
              <a:t>mais</a:t>
            </a:r>
            <a:r>
              <a:rPr lang="en-GB" i="0" baseline="0" dirty="0"/>
              <a:t> </a:t>
            </a:r>
            <a:r>
              <a:rPr lang="en-GB" b="1" i="0" baseline="0" dirty="0"/>
              <a:t>nous </a:t>
            </a:r>
            <a:r>
              <a:rPr lang="en-GB" i="0" baseline="0" dirty="0" err="1"/>
              <a:t>avons</a:t>
            </a:r>
            <a:r>
              <a:rPr lang="en-GB" i="0" baseline="0" dirty="0"/>
              <a:t> un </a:t>
            </a:r>
            <a:r>
              <a:rPr lang="en-GB" i="0" baseline="0" dirty="0" err="1"/>
              <a:t>chien</a:t>
            </a:r>
            <a:r>
              <a:rPr lang="en-GB" i="0" baseline="0" dirty="0"/>
              <a:t>!</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extLst>
      <p:ext uri="{BB962C8B-B14F-4D97-AF65-F5344CB8AC3E}">
        <p14:creationId xmlns:p14="http://schemas.microsoft.com/office/powerpoint/2010/main" val="4093840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Timing: 8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Aim: </a:t>
            </a:r>
            <a:r>
              <a:rPr lang="en-GB" b="0" dirty="0"/>
              <a:t>Oral production of sentences containing 1</a:t>
            </a:r>
            <a:r>
              <a:rPr lang="en-GB" b="0" baseline="30000" dirty="0"/>
              <a:t>st</a:t>
            </a:r>
            <a:r>
              <a:rPr lang="en-GB" b="0" dirty="0"/>
              <a:t> and 2</a:t>
            </a:r>
            <a:r>
              <a:rPr lang="en-GB" b="0" baseline="30000" dirty="0"/>
              <a:t>nd</a:t>
            </a:r>
            <a:r>
              <a:rPr lang="en-GB" b="0" dirty="0"/>
              <a:t> person plural forms of </a:t>
            </a:r>
            <a:r>
              <a:rPr lang="en-GB" b="0" i="1" dirty="0" err="1"/>
              <a:t>avoir</a:t>
            </a:r>
            <a:r>
              <a:rPr lang="en-GB" b="0" i="1" dirty="0"/>
              <a:t>.</a:t>
            </a:r>
            <a:endParaRPr lang="en-GB"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1. Before beginning the activity, the teacher may wish to:</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b="1" baseline="0" dirty="0"/>
              <a:t>revise use of </a:t>
            </a:r>
            <a:r>
              <a:rPr lang="en-GB" b="1" i="1" baseline="0" dirty="0"/>
              <a:t>un/</a:t>
            </a:r>
            <a:r>
              <a:rPr lang="en-GB" b="1" i="1" baseline="0" dirty="0" err="1"/>
              <a:t>une</a:t>
            </a:r>
            <a:r>
              <a:rPr lang="en-GB" b="1" i="1" baseline="0" dirty="0"/>
              <a:t> </a:t>
            </a:r>
            <a:r>
              <a:rPr lang="en-GB" b="1" baseline="0" dirty="0"/>
              <a:t>and </a:t>
            </a:r>
            <a:r>
              <a:rPr lang="en-GB" b="1" i="1" baseline="0" dirty="0"/>
              <a:t>des, </a:t>
            </a:r>
            <a:r>
              <a:rPr lang="en-GB" b="1" i="0" baseline="0" dirty="0"/>
              <a:t>ensuring students know when to use each here;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b="1" baseline="0" dirty="0"/>
              <a:t>remind students to be aware of liaison use. A mixture of definite and indefinite articles are included here so students have to think about whether a liaison is required or not.</a:t>
            </a: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2. </a:t>
            </a:r>
            <a:r>
              <a:rPr lang="en-GB" baseline="0" dirty="0"/>
              <a:t>Teacher distributes </a:t>
            </a:r>
            <a:r>
              <a:rPr lang="en-GB" b="1" baseline="0" dirty="0"/>
              <a:t>2.1.3 grammar practice role cards</a:t>
            </a:r>
            <a:r>
              <a:rPr lang="en-GB" b="0" baseline="0" dirty="0"/>
              <a:t>, found on the portal alongside this sequence, among</a:t>
            </a:r>
            <a:r>
              <a:rPr lang="en-GB" baseline="0" dirty="0"/>
              <a:t> students.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3. Student </a:t>
            </a:r>
            <a:r>
              <a:rPr lang="en-GB" b="1" baseline="0" dirty="0"/>
              <a:t>A</a:t>
            </a:r>
            <a:r>
              <a:rPr lang="en-GB" b="0" baseline="0" dirty="0"/>
              <a:t> reads the sentences on their card, omitting the pronoun in brackets. Student</a:t>
            </a:r>
            <a:r>
              <a:rPr lang="en-GB" b="1" baseline="0" dirty="0"/>
              <a:t> B</a:t>
            </a:r>
            <a:r>
              <a:rPr lang="en-GB" b="0" baseline="0" dirty="0"/>
              <a:t> writes </a:t>
            </a:r>
            <a:r>
              <a:rPr lang="en-GB" b="0" i="1" baseline="0" dirty="0"/>
              <a:t>nous </a:t>
            </a:r>
            <a:r>
              <a:rPr lang="en-GB" b="0" i="0" baseline="0" dirty="0"/>
              <a:t>or </a:t>
            </a:r>
            <a:r>
              <a:rPr lang="en-GB" b="0" i="1" baseline="0" dirty="0" err="1"/>
              <a:t>vous</a:t>
            </a:r>
            <a:r>
              <a:rPr lang="en-GB" b="0" i="0" baseline="0" dirty="0"/>
              <a:t> in their workbooks.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4. Answers revealed on clicks.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5. Teacher says each sentence again. Students repeat.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a:t>
            </a:r>
            <a:r>
              <a:rPr lang="en-GB" b="1" i="0" baseline="0" dirty="0"/>
              <a:t>Optional writing </a:t>
            </a:r>
            <a:r>
              <a:rPr lang="en-GB" b="0" i="0" baseline="0" dirty="0"/>
              <a:t>activity) Both students </a:t>
            </a:r>
            <a:r>
              <a:rPr lang="en-GB" b="1" i="0" baseline="0" dirty="0"/>
              <a:t>write </a:t>
            </a:r>
            <a:r>
              <a:rPr lang="en-GB" b="0" i="0" baseline="0" dirty="0"/>
              <a:t>two sentences, one beginning with </a:t>
            </a:r>
            <a:r>
              <a:rPr lang="en-GB" b="0" i="1" baseline="0" dirty="0"/>
              <a:t>nous</a:t>
            </a:r>
            <a:r>
              <a:rPr lang="en-GB" b="0" i="0" baseline="0" dirty="0"/>
              <a:t> and the other with </a:t>
            </a:r>
            <a:r>
              <a:rPr lang="en-GB" b="0" i="1" baseline="0" dirty="0" err="1"/>
              <a:t>vous</a:t>
            </a:r>
            <a:r>
              <a:rPr lang="en-GB" b="0" i="0" baseline="0" dirty="0"/>
              <a:t>, summarising who has what.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Transcript</a:t>
            </a:r>
            <a:r>
              <a:rPr lang="en-GB" b="0" i="0" baseline="0" dirty="0"/>
              <a:t> (student 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[Nous] </a:t>
            </a:r>
            <a:r>
              <a:rPr lang="en-GB" b="0" i="0" baseline="0" dirty="0" err="1"/>
              <a:t>avons</a:t>
            </a:r>
            <a:r>
              <a:rPr lang="en-GB" b="0" i="0" baseline="0" dirty="0"/>
              <a:t> </a:t>
            </a:r>
            <a:r>
              <a:rPr lang="en-GB" b="0" i="0" baseline="0" dirty="0" err="1"/>
              <a:t>une</a:t>
            </a:r>
            <a:r>
              <a:rPr lang="en-GB" b="0" i="0" baseline="0" dirty="0"/>
              <a:t> </a:t>
            </a:r>
            <a:r>
              <a:rPr lang="en-GB" b="0" i="0" baseline="0" dirty="0" err="1"/>
              <a:t>t</a:t>
            </a:r>
            <a:r>
              <a:rPr lang="en-GB" sz="1200" b="0" i="0" u="none" strike="noStrike" cap="none" dirty="0" err="1">
                <a:solidFill>
                  <a:schemeClr val="dk1"/>
                </a:solidFill>
                <a:effectLst/>
                <a:latin typeface="Calibri"/>
                <a:ea typeface="Calibri"/>
                <a:cs typeface="Calibri"/>
                <a:sym typeface="Calibri"/>
              </a:rPr>
              <a:t>élé</a:t>
            </a:r>
            <a:r>
              <a:rPr lang="en-GB" sz="1200" b="0" i="0" u="none" strike="noStrike" cap="none" dirty="0">
                <a:solidFill>
                  <a:schemeClr val="dk1"/>
                </a:solidFill>
                <a:effectLst/>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[Nous] </a:t>
            </a:r>
            <a:r>
              <a:rPr lang="en-GB" sz="1200" b="0" i="0" u="none" strike="noStrike" cap="none" baseline="0" dirty="0" err="1">
                <a:solidFill>
                  <a:schemeClr val="dk1"/>
                </a:solidFill>
                <a:effectLst/>
                <a:latin typeface="Calibri"/>
                <a:cs typeface="Calibri"/>
                <a:sym typeface="Calibri"/>
              </a:rPr>
              <a:t>avons</a:t>
            </a:r>
            <a:r>
              <a:rPr lang="en-GB" sz="1200" b="0" i="0" u="none" strike="noStrike" cap="none" baseline="0" dirty="0">
                <a:solidFill>
                  <a:schemeClr val="dk1"/>
                </a:solidFill>
                <a:effectLst/>
                <a:latin typeface="Calibri"/>
                <a:cs typeface="Calibri"/>
                <a:sym typeface="Calibri"/>
              </a:rPr>
              <a:t> des portables.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a:t>
            </a:r>
            <a:r>
              <a:rPr lang="en-GB" sz="1200" b="0" i="0" u="none" strike="noStrike" cap="none" baseline="0" dirty="0" err="1">
                <a:solidFill>
                  <a:schemeClr val="dk1"/>
                </a:solidFill>
                <a:effectLst/>
                <a:latin typeface="Calibri"/>
                <a:cs typeface="Calibri"/>
                <a:sym typeface="Calibri"/>
              </a:rPr>
              <a:t>Vous</a:t>
            </a:r>
            <a:r>
              <a:rPr lang="en-GB" sz="1200" b="0" i="0" u="none" strike="noStrike" cap="none" baseline="0" dirty="0">
                <a:solidFill>
                  <a:schemeClr val="dk1"/>
                </a:solidFill>
                <a:effectLst/>
                <a:latin typeface="Calibri"/>
                <a:cs typeface="Calibri"/>
                <a:sym typeface="Calibri"/>
              </a:rPr>
              <a:t>] </a:t>
            </a:r>
            <a:r>
              <a:rPr lang="en-GB" sz="1200" b="0" i="0" u="none" strike="noStrike" cap="none" baseline="0" dirty="0" err="1">
                <a:solidFill>
                  <a:schemeClr val="dk1"/>
                </a:solidFill>
                <a:effectLst/>
                <a:latin typeface="Calibri"/>
                <a:cs typeface="Calibri"/>
                <a:sym typeface="Calibri"/>
              </a:rPr>
              <a:t>avez</a:t>
            </a:r>
            <a:r>
              <a:rPr lang="en-GB" sz="1200" b="0" i="0" u="none" strike="noStrike" cap="none" baseline="0" dirty="0">
                <a:solidFill>
                  <a:schemeClr val="dk1"/>
                </a:solidFill>
                <a:effectLst/>
                <a:latin typeface="Calibri"/>
                <a:cs typeface="Calibri"/>
                <a:sym typeface="Calibri"/>
              </a:rPr>
              <a:t> des radios.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[Nous] </a:t>
            </a:r>
            <a:r>
              <a:rPr lang="en-GB" sz="1200" b="0" i="0" u="none" strike="noStrike" cap="none" baseline="0" dirty="0" err="1">
                <a:solidFill>
                  <a:schemeClr val="dk1"/>
                </a:solidFill>
                <a:effectLst/>
                <a:latin typeface="Calibri"/>
                <a:cs typeface="Calibri"/>
                <a:sym typeface="Calibri"/>
              </a:rPr>
              <a:t>avons</a:t>
            </a:r>
            <a:r>
              <a:rPr lang="en-GB" sz="1200" b="0" i="0" u="none" strike="noStrike" cap="none" baseline="0" dirty="0">
                <a:solidFill>
                  <a:schemeClr val="dk1"/>
                </a:solidFill>
                <a:effectLst/>
                <a:latin typeface="Calibri"/>
                <a:cs typeface="Calibri"/>
                <a:sym typeface="Calibri"/>
              </a:rPr>
              <a:t> un bateau.</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a:t>
            </a:r>
            <a:r>
              <a:rPr lang="en-GB" sz="1200" b="0" i="0" u="none" strike="noStrike" cap="none" baseline="0" dirty="0" err="1">
                <a:solidFill>
                  <a:schemeClr val="dk1"/>
                </a:solidFill>
                <a:effectLst/>
                <a:latin typeface="Calibri"/>
                <a:cs typeface="Calibri"/>
                <a:sym typeface="Calibri"/>
              </a:rPr>
              <a:t>Vous</a:t>
            </a:r>
            <a:r>
              <a:rPr lang="en-GB" sz="1200" b="0" i="0" u="none" strike="noStrike" cap="none" baseline="0" dirty="0">
                <a:solidFill>
                  <a:schemeClr val="dk1"/>
                </a:solidFill>
                <a:effectLst/>
                <a:latin typeface="Calibri"/>
                <a:cs typeface="Calibri"/>
                <a:sym typeface="Calibri"/>
              </a:rPr>
              <a:t>] </a:t>
            </a:r>
            <a:r>
              <a:rPr lang="en-GB" sz="1200" b="0" i="0" u="none" strike="noStrike" cap="none" baseline="0" dirty="0" err="1">
                <a:solidFill>
                  <a:schemeClr val="dk1"/>
                </a:solidFill>
                <a:effectLst/>
                <a:latin typeface="Calibri"/>
                <a:cs typeface="Calibri"/>
                <a:sym typeface="Calibri"/>
              </a:rPr>
              <a:t>avez</a:t>
            </a:r>
            <a:r>
              <a:rPr lang="en-GB" sz="1200" b="0" i="0" u="none" strike="noStrike" cap="none" baseline="0" dirty="0">
                <a:solidFill>
                  <a:schemeClr val="dk1"/>
                </a:solidFill>
                <a:effectLst/>
                <a:latin typeface="Calibri"/>
                <a:cs typeface="Calibri"/>
                <a:sym typeface="Calibri"/>
              </a:rPr>
              <a:t> </a:t>
            </a:r>
            <a:r>
              <a:rPr lang="en-GB" sz="1200" b="0" i="0" u="none" strike="noStrike" cap="none" baseline="0" dirty="0" err="1">
                <a:solidFill>
                  <a:schemeClr val="dk1"/>
                </a:solidFill>
                <a:effectLst/>
                <a:latin typeface="Calibri"/>
                <a:cs typeface="Calibri"/>
                <a:sym typeface="Calibri"/>
              </a:rPr>
              <a:t>une</a:t>
            </a:r>
            <a:r>
              <a:rPr lang="en-GB" sz="1200" b="0" i="0" u="none" strike="noStrike" cap="none" baseline="0" dirty="0">
                <a:solidFill>
                  <a:schemeClr val="dk1"/>
                </a:solidFill>
                <a:effectLst/>
                <a:latin typeface="Calibri"/>
                <a:cs typeface="Calibri"/>
                <a:sym typeface="Calibri"/>
              </a:rPr>
              <a:t> </a:t>
            </a:r>
            <a:r>
              <a:rPr lang="en-GB" sz="1200" b="0" i="0" u="none" strike="noStrike" cap="none" baseline="0" dirty="0" err="1">
                <a:solidFill>
                  <a:schemeClr val="dk1"/>
                </a:solidFill>
                <a:effectLst/>
                <a:latin typeface="Calibri"/>
                <a:cs typeface="Calibri"/>
                <a:sym typeface="Calibri"/>
              </a:rPr>
              <a:t>voiture</a:t>
            </a:r>
            <a:r>
              <a:rPr lang="en-GB" sz="1200" b="0" i="0" u="none" strike="noStrike" cap="none" baseline="0" dirty="0">
                <a:solidFill>
                  <a:schemeClr val="dk1"/>
                </a:solidFill>
                <a:effectLst/>
                <a:latin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[Nous] </a:t>
            </a:r>
            <a:r>
              <a:rPr lang="en-GB" sz="1200" b="0" i="0" u="none" strike="noStrike" cap="none" baseline="0" dirty="0" err="1">
                <a:solidFill>
                  <a:schemeClr val="dk1"/>
                </a:solidFill>
                <a:effectLst/>
                <a:latin typeface="Calibri"/>
                <a:cs typeface="Calibri"/>
                <a:sym typeface="Calibri"/>
              </a:rPr>
              <a:t>avons</a:t>
            </a:r>
            <a:r>
              <a:rPr lang="en-GB" sz="1200" b="0" i="0" u="none" strike="noStrike" cap="none" baseline="0" dirty="0">
                <a:solidFill>
                  <a:schemeClr val="dk1"/>
                </a:solidFill>
                <a:effectLst/>
                <a:latin typeface="Calibri"/>
                <a:cs typeface="Calibri"/>
                <a:sym typeface="Calibri"/>
              </a:rPr>
              <a:t> des livres.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29</a:t>
            </a:fld>
            <a:endParaRPr/>
          </a:p>
        </p:txBody>
      </p:sp>
    </p:spTree>
    <p:extLst>
      <p:ext uri="{BB962C8B-B14F-4D97-AF65-F5344CB8AC3E}">
        <p14:creationId xmlns:p14="http://schemas.microsoft.com/office/powerpoint/2010/main" val="1849141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02053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1. </a:t>
            </a:r>
            <a:r>
              <a:rPr lang="en-GB" baseline="0" dirty="0"/>
              <a:t>Student </a:t>
            </a:r>
            <a:r>
              <a:rPr lang="en-GB" b="1" baseline="0" dirty="0"/>
              <a:t>A</a:t>
            </a:r>
            <a:r>
              <a:rPr lang="en-GB" b="0" baseline="0" dirty="0"/>
              <a:t> reads the sentences on their card, omitting the pronoun in brackets.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2. Student</a:t>
            </a:r>
            <a:r>
              <a:rPr lang="en-GB" b="1" baseline="0" dirty="0"/>
              <a:t> B</a:t>
            </a:r>
            <a:r>
              <a:rPr lang="en-GB" b="0" baseline="0" dirty="0"/>
              <a:t> writes </a:t>
            </a:r>
            <a:r>
              <a:rPr lang="en-GB" b="0" i="1" baseline="0" dirty="0"/>
              <a:t>nous </a:t>
            </a:r>
            <a:r>
              <a:rPr lang="en-GB" b="0" i="0" baseline="0" dirty="0"/>
              <a:t>or </a:t>
            </a:r>
            <a:r>
              <a:rPr lang="en-GB" b="0" i="1" baseline="0" dirty="0" err="1"/>
              <a:t>vous</a:t>
            </a:r>
            <a:r>
              <a:rPr lang="en-GB" b="0" i="0" baseline="0" dirty="0"/>
              <a:t> in their workbooks.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3. Answers revealed on clicks.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4. Teacher says each sentence again. Students repeat.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5. (</a:t>
            </a:r>
            <a:r>
              <a:rPr lang="en-GB" b="1" i="0" baseline="0" dirty="0"/>
              <a:t>Optional writing </a:t>
            </a:r>
            <a:r>
              <a:rPr lang="en-GB" b="0" i="0" baseline="0" dirty="0"/>
              <a:t>activity) Both students </a:t>
            </a:r>
            <a:r>
              <a:rPr lang="en-GB" b="1" i="0" baseline="0" dirty="0"/>
              <a:t>write </a:t>
            </a:r>
            <a:r>
              <a:rPr lang="en-GB" b="0" i="0" baseline="0" dirty="0"/>
              <a:t>two sentences, one beginning with </a:t>
            </a:r>
            <a:r>
              <a:rPr lang="en-GB" b="0" i="1" baseline="0" dirty="0"/>
              <a:t>nous</a:t>
            </a:r>
            <a:r>
              <a:rPr lang="en-GB" b="0" i="0" baseline="0" dirty="0"/>
              <a:t> and the other with </a:t>
            </a:r>
            <a:r>
              <a:rPr lang="en-GB" b="0" i="1" baseline="0" dirty="0" err="1"/>
              <a:t>vous</a:t>
            </a:r>
            <a:r>
              <a:rPr lang="en-GB" b="0" i="0" baseline="0" dirty="0"/>
              <a:t>, summarising who has what.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Transcript</a:t>
            </a:r>
            <a:r>
              <a:rPr lang="en-GB" b="0" i="0" baseline="0" dirty="0"/>
              <a:t> (student B):</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[Nous] </a:t>
            </a:r>
            <a:r>
              <a:rPr lang="en-GB" b="0" i="0" baseline="0" dirty="0" err="1"/>
              <a:t>avons</a:t>
            </a:r>
            <a:r>
              <a:rPr lang="en-GB" b="0" i="0" baseline="0" dirty="0"/>
              <a:t> </a:t>
            </a:r>
            <a:r>
              <a:rPr lang="en-GB" b="0" i="0" baseline="0" dirty="0" err="1"/>
              <a:t>une</a:t>
            </a:r>
            <a:r>
              <a:rPr lang="en-GB" b="0" i="0" baseline="0" dirty="0"/>
              <a:t> </a:t>
            </a:r>
            <a:r>
              <a:rPr lang="en-GB" b="0" i="0" baseline="0" dirty="0" err="1"/>
              <a:t>t</a:t>
            </a:r>
            <a:r>
              <a:rPr lang="en-GB" sz="1200" b="0" i="0" u="none" strike="noStrike" cap="none" dirty="0" err="1">
                <a:solidFill>
                  <a:schemeClr val="dk1"/>
                </a:solidFill>
                <a:effectLst/>
                <a:latin typeface="Calibri"/>
                <a:ea typeface="Calibri"/>
                <a:cs typeface="Calibri"/>
                <a:sym typeface="Calibri"/>
              </a:rPr>
              <a:t>élé</a:t>
            </a:r>
            <a:r>
              <a:rPr lang="en-GB" sz="1200" b="0" i="0" u="none" strike="noStrike" cap="none" dirty="0">
                <a:solidFill>
                  <a:schemeClr val="dk1"/>
                </a:solidFill>
                <a:effectLst/>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a:t>
            </a:r>
            <a:r>
              <a:rPr lang="en-GB" sz="1200" b="0" i="0" u="none" strike="noStrike" cap="none" baseline="0" dirty="0" err="1">
                <a:solidFill>
                  <a:schemeClr val="dk1"/>
                </a:solidFill>
                <a:effectLst/>
                <a:latin typeface="Calibri"/>
                <a:cs typeface="Calibri"/>
                <a:sym typeface="Calibri"/>
              </a:rPr>
              <a:t>Vous</a:t>
            </a:r>
            <a:r>
              <a:rPr lang="en-GB" sz="1200" b="0" i="0" u="none" strike="noStrike" cap="none" baseline="0" dirty="0">
                <a:solidFill>
                  <a:schemeClr val="dk1"/>
                </a:solidFill>
                <a:effectLst/>
                <a:latin typeface="Calibri"/>
                <a:cs typeface="Calibri"/>
                <a:sym typeface="Calibri"/>
              </a:rPr>
              <a:t>] </a:t>
            </a:r>
            <a:r>
              <a:rPr lang="en-GB" sz="1200" b="0" i="0" u="none" strike="noStrike" cap="none" baseline="0" dirty="0" err="1">
                <a:solidFill>
                  <a:schemeClr val="dk1"/>
                </a:solidFill>
                <a:effectLst/>
                <a:latin typeface="Calibri"/>
                <a:cs typeface="Calibri"/>
                <a:sym typeface="Calibri"/>
              </a:rPr>
              <a:t>avez</a:t>
            </a:r>
            <a:r>
              <a:rPr lang="en-GB" sz="1200" b="0" i="0" u="none" strike="noStrike" cap="none" baseline="0" dirty="0">
                <a:solidFill>
                  <a:schemeClr val="dk1"/>
                </a:solidFill>
                <a:effectLst/>
                <a:latin typeface="Calibri"/>
                <a:cs typeface="Calibri"/>
                <a:sym typeface="Calibri"/>
              </a:rPr>
              <a:t> des portables.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[Nous] </a:t>
            </a:r>
            <a:r>
              <a:rPr lang="en-GB" sz="1200" b="0" i="0" u="none" strike="noStrike" cap="none" baseline="0" dirty="0" err="1">
                <a:solidFill>
                  <a:schemeClr val="dk1"/>
                </a:solidFill>
                <a:effectLst/>
                <a:latin typeface="Calibri"/>
                <a:cs typeface="Calibri"/>
                <a:sym typeface="Calibri"/>
              </a:rPr>
              <a:t>avons</a:t>
            </a:r>
            <a:r>
              <a:rPr lang="en-GB" sz="1200" b="0" i="0" u="none" strike="noStrike" cap="none" baseline="0" dirty="0">
                <a:solidFill>
                  <a:schemeClr val="dk1"/>
                </a:solidFill>
                <a:effectLst/>
                <a:latin typeface="Calibri"/>
                <a:cs typeface="Calibri"/>
                <a:sym typeface="Calibri"/>
              </a:rPr>
              <a:t> des radios.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a:t>
            </a:r>
            <a:r>
              <a:rPr lang="en-GB" sz="1200" b="0" i="0" u="none" strike="noStrike" cap="none" baseline="0" dirty="0" err="1">
                <a:solidFill>
                  <a:schemeClr val="dk1"/>
                </a:solidFill>
                <a:effectLst/>
                <a:latin typeface="Calibri"/>
                <a:cs typeface="Calibri"/>
                <a:sym typeface="Calibri"/>
              </a:rPr>
              <a:t>Vous</a:t>
            </a:r>
            <a:r>
              <a:rPr lang="en-GB" sz="1200" b="0" i="0" u="none" strike="noStrike" cap="none" baseline="0" dirty="0">
                <a:solidFill>
                  <a:schemeClr val="dk1"/>
                </a:solidFill>
                <a:effectLst/>
                <a:latin typeface="Calibri"/>
                <a:cs typeface="Calibri"/>
                <a:sym typeface="Calibri"/>
              </a:rPr>
              <a:t>] </a:t>
            </a:r>
            <a:r>
              <a:rPr lang="en-GB" sz="1200" b="0" i="0" u="none" strike="noStrike" cap="none" baseline="0" dirty="0" err="1">
                <a:solidFill>
                  <a:schemeClr val="dk1"/>
                </a:solidFill>
                <a:effectLst/>
                <a:latin typeface="Calibri"/>
                <a:cs typeface="Calibri"/>
                <a:sym typeface="Calibri"/>
              </a:rPr>
              <a:t>avez</a:t>
            </a:r>
            <a:r>
              <a:rPr lang="en-GB" sz="1200" b="0" i="0" u="none" strike="noStrike" cap="none" baseline="0" dirty="0">
                <a:solidFill>
                  <a:schemeClr val="dk1"/>
                </a:solidFill>
                <a:effectLst/>
                <a:latin typeface="Calibri"/>
                <a:cs typeface="Calibri"/>
                <a:sym typeface="Calibri"/>
              </a:rPr>
              <a:t> un bateau.</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[Nous] </a:t>
            </a:r>
            <a:r>
              <a:rPr lang="en-GB" sz="1200" b="0" i="0" u="none" strike="noStrike" cap="none" baseline="0" dirty="0" err="1">
                <a:solidFill>
                  <a:schemeClr val="dk1"/>
                </a:solidFill>
                <a:effectLst/>
                <a:latin typeface="Calibri"/>
                <a:cs typeface="Calibri"/>
                <a:sym typeface="Calibri"/>
              </a:rPr>
              <a:t>avons</a:t>
            </a:r>
            <a:r>
              <a:rPr lang="en-GB" sz="1200" b="0" i="0" u="none" strike="noStrike" cap="none" baseline="0" dirty="0">
                <a:solidFill>
                  <a:schemeClr val="dk1"/>
                </a:solidFill>
                <a:effectLst/>
                <a:latin typeface="Calibri"/>
                <a:cs typeface="Calibri"/>
                <a:sym typeface="Calibri"/>
              </a:rPr>
              <a:t> </a:t>
            </a:r>
            <a:r>
              <a:rPr lang="en-GB" sz="1200" b="0" i="0" u="none" strike="noStrike" cap="none" baseline="0" dirty="0" err="1">
                <a:solidFill>
                  <a:schemeClr val="dk1"/>
                </a:solidFill>
                <a:effectLst/>
                <a:latin typeface="Calibri"/>
                <a:cs typeface="Calibri"/>
                <a:sym typeface="Calibri"/>
              </a:rPr>
              <a:t>une</a:t>
            </a:r>
            <a:r>
              <a:rPr lang="en-GB" sz="1200" b="0" i="0" u="none" strike="noStrike" cap="none" baseline="0" dirty="0">
                <a:solidFill>
                  <a:schemeClr val="dk1"/>
                </a:solidFill>
                <a:effectLst/>
                <a:latin typeface="Calibri"/>
                <a:cs typeface="Calibri"/>
                <a:sym typeface="Calibri"/>
              </a:rPr>
              <a:t> </a:t>
            </a:r>
            <a:r>
              <a:rPr lang="en-GB" sz="1200" b="0" i="0" u="none" strike="noStrike" cap="none" baseline="0" dirty="0" err="1">
                <a:solidFill>
                  <a:schemeClr val="dk1"/>
                </a:solidFill>
                <a:effectLst/>
                <a:latin typeface="Calibri"/>
                <a:cs typeface="Calibri"/>
                <a:sym typeface="Calibri"/>
              </a:rPr>
              <a:t>voiture</a:t>
            </a:r>
            <a:r>
              <a:rPr lang="en-GB" sz="1200" b="0" i="0" u="none" strike="noStrike" cap="none" baseline="0" dirty="0">
                <a:solidFill>
                  <a:schemeClr val="dk1"/>
                </a:solidFill>
                <a:effectLst/>
                <a:latin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[Nous] </a:t>
            </a:r>
            <a:r>
              <a:rPr lang="en-GB" sz="1200" b="0" i="0" u="none" strike="noStrike" cap="none" baseline="0" dirty="0" err="1">
                <a:solidFill>
                  <a:schemeClr val="dk1"/>
                </a:solidFill>
                <a:effectLst/>
                <a:latin typeface="Calibri"/>
                <a:cs typeface="Calibri"/>
                <a:sym typeface="Calibri"/>
              </a:rPr>
              <a:t>avons</a:t>
            </a:r>
            <a:r>
              <a:rPr lang="en-GB" sz="1200" b="0" i="0" u="none" strike="noStrike" cap="none" baseline="0" dirty="0">
                <a:solidFill>
                  <a:schemeClr val="dk1"/>
                </a:solidFill>
                <a:effectLst/>
                <a:latin typeface="Calibri"/>
                <a:cs typeface="Calibri"/>
                <a:sym typeface="Calibri"/>
              </a:rPr>
              <a:t> des livres.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extLst>
      <p:ext uri="{BB962C8B-B14F-4D97-AF65-F5344CB8AC3E}">
        <p14:creationId xmlns:p14="http://schemas.microsoft.com/office/powerpoint/2010/main" val="3610578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Written recognition and production of the remaining words in this week’s vocabulary sets.</a:t>
            </a:r>
            <a:br>
              <a:rPr lang="en-GB" dirty="0"/>
            </a:br>
            <a:r>
              <a:rPr lang="en-GB" b="1" dirty="0"/>
              <a:t>NB: </a:t>
            </a:r>
            <a:r>
              <a:rPr lang="en-GB" b="0" dirty="0"/>
              <a:t>a </a:t>
            </a:r>
            <a:r>
              <a:rPr lang="en-GB" b="1" dirty="0"/>
              <a:t>more complex </a:t>
            </a:r>
            <a:r>
              <a:rPr lang="en-GB" b="0" dirty="0"/>
              <a:t>version of this task, in which only the </a:t>
            </a:r>
            <a:r>
              <a:rPr lang="en-GB" b="1" dirty="0"/>
              <a:t>first letter </a:t>
            </a:r>
            <a:r>
              <a:rPr lang="en-GB" b="0" dirty="0"/>
              <a:t>of each word is given, can be found on the next slide.</a:t>
            </a:r>
            <a:br>
              <a:rPr lang="en-GB" dirty="0"/>
            </a:br>
            <a:br>
              <a:rPr lang="en-GB" dirty="0"/>
            </a:br>
            <a:r>
              <a:rPr lang="en-GB" b="1" dirty="0"/>
              <a:t>Note: </a:t>
            </a:r>
            <a:r>
              <a:rPr lang="en-GB" dirty="0"/>
              <a:t>The clues, which relate to the words directly to their right,</a:t>
            </a:r>
            <a:r>
              <a:rPr lang="en-GB" baseline="0" dirty="0"/>
              <a:t> contain some cognates, the meanings of which may not be clear to all students. Teacher should draw attention to </a:t>
            </a:r>
            <a:r>
              <a:rPr lang="en-GB" sz="1200" i="1" dirty="0" err="1">
                <a:solidFill>
                  <a:schemeClr val="accent5">
                    <a:lumMod val="50000"/>
                  </a:schemeClr>
                </a:solidFill>
              </a:rPr>
              <a:t>problématique</a:t>
            </a:r>
            <a:r>
              <a:rPr lang="en-GB" sz="1200" i="1" dirty="0">
                <a:solidFill>
                  <a:schemeClr val="accent5">
                    <a:lumMod val="50000"/>
                  </a:schemeClr>
                </a:solidFill>
              </a:rPr>
              <a:t>, contraire, parc </a:t>
            </a:r>
            <a:r>
              <a:rPr lang="en-GB" sz="1200" i="0" dirty="0">
                <a:solidFill>
                  <a:schemeClr val="accent5">
                    <a:lumMod val="50000"/>
                  </a:schemeClr>
                </a:solidFill>
              </a:rPr>
              <a:t>and </a:t>
            </a:r>
            <a:r>
              <a:rPr lang="en-GB" sz="1200" i="1" dirty="0">
                <a:solidFill>
                  <a:schemeClr val="accent5">
                    <a:lumMod val="50000"/>
                  </a:schemeClr>
                </a:solidFill>
              </a:rPr>
              <a:t>véhicule</a:t>
            </a:r>
            <a:r>
              <a:rPr lang="en-GB" sz="1200" i="0" baseline="0" dirty="0">
                <a:solidFill>
                  <a:schemeClr val="accent5">
                    <a:lumMod val="50000"/>
                  </a:schemeClr>
                </a:solidFill>
              </a:rPr>
              <a:t> </a:t>
            </a:r>
            <a:r>
              <a:rPr lang="en-GB" baseline="0" dirty="0"/>
              <a:t>and ask students for potential English translations.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dirty="0"/>
              <a:t>1. Teacher asks question / gives clue in French as per 1-10 on slide.</a:t>
            </a:r>
            <a:br>
              <a:rPr lang="en-GB" dirty="0"/>
            </a:br>
            <a:r>
              <a:rPr lang="en-GB" dirty="0"/>
              <a:t>2. Student(s) volunteer(s) the answer (e.g. </a:t>
            </a:r>
            <a:r>
              <a:rPr lang="en-GB" i="0" dirty="0"/>
              <a:t>difficile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Teacher</a:t>
            </a:r>
            <a:r>
              <a:rPr lang="en-GB" baseline="0" dirty="0"/>
              <a:t> repeats the answer, and draws attention to any pronunciation points (note the SFC on </a:t>
            </a:r>
            <a:r>
              <a:rPr lang="en-GB" i="1" baseline="0" dirty="0" err="1"/>
              <a:t>mauvais</a:t>
            </a:r>
            <a:r>
              <a:rPr lang="en-GB" i="0" baseline="0" dirty="0"/>
              <a:t>, </a:t>
            </a:r>
            <a:r>
              <a:rPr lang="en-GB" i="1" baseline="0" dirty="0" err="1"/>
              <a:t>magasins</a:t>
            </a:r>
            <a:r>
              <a:rPr lang="en-GB" i="0" baseline="0" dirty="0"/>
              <a:t> and the </a:t>
            </a:r>
            <a:r>
              <a:rPr lang="en-GB" i="1" baseline="0" dirty="0"/>
              <a:t>eau</a:t>
            </a:r>
            <a:r>
              <a:rPr lang="en-GB" i="0" baseline="0" dirty="0"/>
              <a:t> SSC on </a:t>
            </a:r>
            <a:r>
              <a:rPr lang="en-GB" i="1" baseline="0" dirty="0"/>
              <a:t>bateau</a:t>
            </a:r>
            <a:r>
              <a:rPr lang="en-GB" i="0" baseline="0" dirty="0"/>
              <a:t> and </a:t>
            </a:r>
            <a:r>
              <a:rPr lang="en-GB" i="1" baseline="0" dirty="0"/>
              <a:t>tableau</a:t>
            </a:r>
            <a:r>
              <a:rPr lang="en-GB" i="1" u="none" baseline="0" dirty="0"/>
              <a:t>, </a:t>
            </a:r>
            <a:r>
              <a:rPr lang="en-GB" i="0" u="none" baseline="0" dirty="0"/>
              <a:t>which is this week’s phonics focus).</a:t>
            </a:r>
            <a:br>
              <a:rPr lang="en-GB" dirty="0"/>
            </a:br>
            <a:r>
              <a:rPr lang="en-GB" dirty="0"/>
              <a:t>4. Teacher asks ‘Comment </a:t>
            </a:r>
            <a:r>
              <a:rPr lang="en-GB" dirty="0" err="1"/>
              <a:t>ça</a:t>
            </a:r>
            <a:r>
              <a:rPr lang="en-GB" dirty="0"/>
              <a:t> </a:t>
            </a:r>
            <a:r>
              <a:rPr lang="en-GB" dirty="0" err="1"/>
              <a:t>s'écrit</a:t>
            </a:r>
            <a:r>
              <a:rPr lang="en-GB" dirty="0"/>
              <a:t>?’</a:t>
            </a:r>
            <a:br>
              <a:rPr lang="en-GB" dirty="0"/>
            </a:br>
            <a:r>
              <a:rPr lang="en-GB" dirty="0"/>
              <a:t>5. Students in chorus (slowly and steadily) respond to spell out the answer: D – I – F – F – I – C –</a:t>
            </a:r>
            <a:r>
              <a:rPr lang="en-GB" baseline="0" dirty="0"/>
              <a:t> I </a:t>
            </a:r>
            <a:r>
              <a:rPr lang="en-GB" dirty="0"/>
              <a:t>– L – E. As students spell the word, teacher reveals each letter on a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By working out the answers to the clues and spelling out the words correctly, students create the near-cognate </a:t>
            </a:r>
            <a:r>
              <a:rPr lang="en-GB" b="1" i="1" dirty="0"/>
              <a:t>formidable. </a:t>
            </a:r>
            <a:r>
              <a:rPr lang="en-GB" baseline="0" dirty="0"/>
              <a:t>Teacher to explain that this is an appro</a:t>
            </a:r>
            <a:r>
              <a:rPr lang="en-GB" dirty="0"/>
              <a:t>priate praise word for</a:t>
            </a:r>
            <a:r>
              <a:rPr lang="en-GB" baseline="0" dirty="0"/>
              <a:t> completing a task correctly!</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vocabulary and cognates used (1 is the most frequent word in French): </a:t>
            </a:r>
            <a:br>
              <a:rPr lang="en-GB" baseline="0" dirty="0"/>
            </a:br>
            <a:r>
              <a:rPr lang="en-GB" sz="1200" dirty="0" err="1">
                <a:solidFill>
                  <a:schemeClr val="accent5">
                    <a:lumMod val="50000"/>
                  </a:schemeClr>
                </a:solidFill>
              </a:rPr>
              <a:t>problématique</a:t>
            </a:r>
            <a:r>
              <a:rPr lang="en-GB" sz="1200" dirty="0">
                <a:solidFill>
                  <a:schemeClr val="accent5">
                    <a:lumMod val="50000"/>
                  </a:schemeClr>
                </a:solidFill>
              </a:rPr>
              <a:t> [4066], contraire [619], parc [1240], </a:t>
            </a:r>
            <a:r>
              <a:rPr lang="en-GB" sz="1200" dirty="0" err="1">
                <a:solidFill>
                  <a:schemeClr val="accent5">
                    <a:lumMod val="50000"/>
                  </a:schemeClr>
                </a:solidFill>
              </a:rPr>
              <a:t>véhicule</a:t>
            </a:r>
            <a:r>
              <a:rPr lang="en-GB" sz="1200" dirty="0">
                <a:solidFill>
                  <a:schemeClr val="accent5">
                    <a:lumMod val="50000"/>
                  </a:schemeClr>
                </a:solidFill>
              </a:rPr>
              <a:t> [1959], formidable [2722]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1564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Differentiated version of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a </a:t>
            </a:r>
            <a:r>
              <a:rPr lang="en-GB" b="1" dirty="0"/>
              <a:t>less complex </a:t>
            </a:r>
            <a:r>
              <a:rPr lang="en-GB" b="0" dirty="0"/>
              <a:t>version of this task, in which </a:t>
            </a:r>
            <a:r>
              <a:rPr lang="en-GB" b="1" dirty="0"/>
              <a:t>several letters </a:t>
            </a:r>
            <a:r>
              <a:rPr lang="en-GB" b="0" dirty="0"/>
              <a:t>of each word are given, can be found on the previous</a:t>
            </a:r>
            <a:r>
              <a:rPr lang="en-GB" b="0" baseline="0" dirty="0"/>
              <a:t> </a:t>
            </a:r>
            <a:r>
              <a:rPr lang="en-GB" b="0" dirty="0"/>
              <a:t>slide.</a:t>
            </a:r>
            <a:br>
              <a:rPr lang="en-GB" dirty="0"/>
            </a:b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261062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aseline="0" dirty="0"/>
              <a:t>Introduction of third person plural forms of </a:t>
            </a:r>
            <a:r>
              <a:rPr lang="en-GB" b="1" i="1" baseline="0" dirty="0" err="1"/>
              <a:t>avoir</a:t>
            </a:r>
            <a:endParaRPr lang="en-GB" b="1" i="1" baseline="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i="0" baseline="0" dirty="0"/>
              <a:t>Consolidation of SSC </a:t>
            </a:r>
            <a:r>
              <a:rPr lang="en-GB" b="1" i="0" baseline="0" dirty="0"/>
              <a:t>[au]</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i="0" baseline="0" dirty="0"/>
              <a:t>Consolidation of s-liaison</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7.2.1.3 (introduce) </a:t>
            </a:r>
            <a:r>
              <a:rPr lang="fr-FR" sz="1200" b="0" i="0" u="none" strike="noStrike" cap="none" dirty="0">
                <a:solidFill>
                  <a:schemeClr val="dk1"/>
                </a:solidFill>
                <a:effectLst/>
                <a:latin typeface="+mn-lt"/>
                <a:ea typeface="Calibri"/>
                <a:cs typeface="Calibri"/>
                <a:sym typeface="Calibri"/>
              </a:rPr>
              <a:t>avons [8], avez [8], ont [8], enfant [126], famille [172], problème [188], difficile [296], ici [167], très [66], aussi [44], pour</a:t>
            </a:r>
            <a:r>
              <a:rPr lang="fr-FR" sz="1200" b="0" i="0" u="none" strike="noStrike" cap="none" baseline="30000" dirty="0">
                <a:solidFill>
                  <a:schemeClr val="dk1"/>
                </a:solidFill>
                <a:effectLst/>
                <a:latin typeface="+mn-lt"/>
                <a:ea typeface="Calibri"/>
                <a:cs typeface="Calibri"/>
                <a:sym typeface="Calibri"/>
              </a:rPr>
              <a:t>1</a:t>
            </a:r>
            <a:r>
              <a:rPr lang="fr-FR" sz="1200" b="0" i="0" u="none" strike="noStrike" cap="none" dirty="0">
                <a:solidFill>
                  <a:schemeClr val="dk1"/>
                </a:solidFill>
                <a:effectLst/>
                <a:latin typeface="+mn-lt"/>
                <a:ea typeface="Calibri"/>
                <a:cs typeface="Calibri"/>
                <a:sym typeface="Calibri"/>
              </a:rPr>
              <a:t> [10], dans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7.1.2.7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cap="none" dirty="0">
                <a:solidFill>
                  <a:schemeClr val="dk1"/>
                </a:solidFill>
                <a:effectLst/>
                <a:latin typeface="+mn-lt"/>
                <a:ea typeface="Calibri"/>
                <a:cs typeface="Calibri"/>
                <a:sym typeface="Calibri"/>
              </a:rPr>
              <a:t>fermer [757], regarder</a:t>
            </a:r>
            <a:r>
              <a:rPr lang="fr-FR" sz="1200" b="0" i="0" u="none" strike="noStrike" cap="none" baseline="30000" dirty="0">
                <a:solidFill>
                  <a:schemeClr val="dk1"/>
                </a:solidFill>
                <a:effectLst/>
                <a:latin typeface="+mn-lt"/>
                <a:ea typeface="Calibri"/>
                <a:cs typeface="Calibri"/>
                <a:sym typeface="Calibri"/>
              </a:rPr>
              <a:t>2</a:t>
            </a:r>
            <a:r>
              <a:rPr lang="fr-FR" sz="1200" b="0" i="0" u="none" strike="noStrike" cap="none" dirty="0">
                <a:solidFill>
                  <a:schemeClr val="dk1"/>
                </a:solidFill>
                <a:effectLst/>
                <a:latin typeface="+mn-lt"/>
                <a:ea typeface="Calibri"/>
                <a:cs typeface="Calibri"/>
                <a:sym typeface="Calibri"/>
              </a:rPr>
              <a:t> [425], vous</a:t>
            </a:r>
            <a:r>
              <a:rPr lang="fr-FR" sz="1200" b="0" i="0" u="none" strike="noStrike" cap="none" baseline="30000" dirty="0">
                <a:solidFill>
                  <a:schemeClr val="dk1"/>
                </a:solidFill>
                <a:effectLst/>
                <a:latin typeface="+mn-lt"/>
                <a:ea typeface="Calibri"/>
                <a:cs typeface="Calibri"/>
                <a:sym typeface="Calibri"/>
              </a:rPr>
              <a:t>1</a:t>
            </a:r>
            <a:r>
              <a:rPr lang="fr-FR" sz="1200" b="0" i="0" u="none" strike="noStrike" cap="none" dirty="0">
                <a:solidFill>
                  <a:schemeClr val="dk1"/>
                </a:solidFill>
                <a:effectLst/>
                <a:latin typeface="+mn-lt"/>
                <a:ea typeface="Calibri"/>
                <a:cs typeface="Calibri"/>
                <a:sym typeface="Calibri"/>
              </a:rPr>
              <a:t> [50], chemise [3892], classe [778], fenêtre [1604], porte [696], salle [812], silence [1281], tableau [1456], bien [47]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cap="none" dirty="0">
                <a:solidFill>
                  <a:schemeClr val="dk1"/>
                </a:solidFill>
                <a:effectLst/>
                <a:latin typeface="+mn-lt"/>
                <a:ea typeface="Calibri"/>
                <a:cs typeface="Calibri"/>
                <a:sym typeface="Calibri"/>
              </a:rPr>
              <a:t>bateau [1287], magasin [1736], numéro [766], promenade [&gt;5000], question [144], réponse [456], visite [1072], voyage [904], beau [393], mauvais</a:t>
            </a:r>
            <a:r>
              <a:rPr lang="fr-FR" sz="1200" b="0" i="0" u="none" strike="noStrike" cap="none" baseline="30000" dirty="0">
                <a:solidFill>
                  <a:schemeClr val="dk1"/>
                </a:solidFill>
                <a:effectLst/>
                <a:latin typeface="+mn-lt"/>
                <a:ea typeface="Calibri"/>
                <a:cs typeface="Calibri"/>
                <a:sym typeface="Calibri"/>
              </a:rPr>
              <a:t>1</a:t>
            </a:r>
            <a:r>
              <a:rPr lang="fr-FR" sz="1200" b="0" i="0" u="none" strike="noStrike" cap="none" dirty="0">
                <a:solidFill>
                  <a:schemeClr val="dk1"/>
                </a:solidFill>
                <a:effectLst/>
                <a:latin typeface="+mn-lt"/>
                <a:ea typeface="Calibri"/>
                <a:cs typeface="Calibri"/>
                <a:sym typeface="Calibri"/>
              </a:rPr>
              <a:t> [274], de</a:t>
            </a:r>
            <a:r>
              <a:rPr lang="fr-FR" sz="1200" b="0" i="0" u="none" strike="noStrike" cap="none" baseline="30000" dirty="0">
                <a:solidFill>
                  <a:schemeClr val="dk1"/>
                </a:solidFill>
                <a:effectLst/>
                <a:latin typeface="+mn-lt"/>
                <a:ea typeface="Calibri"/>
                <a:cs typeface="Calibri"/>
                <a:sym typeface="Calibri"/>
              </a:rPr>
              <a:t>1</a:t>
            </a:r>
            <a:r>
              <a:rPr lang="fr-FR" sz="1200" b="0" i="0" u="none" strike="noStrike" cap="none" dirty="0">
                <a:solidFill>
                  <a:schemeClr val="dk1"/>
                </a:solidFill>
                <a:effectLst/>
                <a:latin typeface="+mn-lt"/>
                <a:ea typeface="Calibri"/>
                <a:cs typeface="Calibri"/>
                <a:sym typeface="Calibri"/>
              </a:rPr>
              <a:t> [2], en</a:t>
            </a:r>
            <a:r>
              <a:rPr lang="fr-FR" sz="1200" b="0" i="0" u="none" strike="noStrike" cap="none" baseline="30000" dirty="0">
                <a:solidFill>
                  <a:schemeClr val="dk1"/>
                </a:solidFill>
                <a:effectLst/>
                <a:latin typeface="+mn-lt"/>
                <a:ea typeface="Calibri"/>
                <a:cs typeface="Calibri"/>
                <a:sym typeface="Calibri"/>
              </a:rPr>
              <a:t>2</a:t>
            </a:r>
            <a:r>
              <a:rPr lang="fr-FR" sz="1200" b="0" i="0" u="none" strike="noStrike" cap="none" dirty="0">
                <a:solidFill>
                  <a:schemeClr val="dk1"/>
                </a:solidFill>
                <a:effectLst/>
                <a:latin typeface="+mn-lt"/>
                <a:ea typeface="Calibri"/>
                <a:cs typeface="Calibri"/>
                <a:sym typeface="Calibri"/>
              </a:rPr>
              <a:t> [7], Paris [n/a], Londres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pPr marL="0"/>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a:endParaRPr lang="en-CA" sz="1200" b="0" i="0" u="none" strike="noStrike" kern="1200" dirty="0">
              <a:solidFill>
                <a:schemeClr val="tx1"/>
              </a:solidFill>
              <a:effectLst/>
              <a:latin typeface="+mn-lt"/>
              <a:ea typeface="+mn-ea"/>
              <a:cs typeface="+mn-cs"/>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r>
              <a:rPr lang="en-GB" sz="1200" b="0" i="0" dirty="0">
                <a:solidFill>
                  <a:schemeClr val="dk1"/>
                </a:solidFill>
                <a:latin typeface="+mn-lt"/>
                <a:ea typeface="Calibri"/>
                <a:cs typeface="Calibri"/>
                <a:sym typeface="Calibri"/>
              </a:rPr>
              <a:t>problème (problem, </a:t>
            </a:r>
            <a:r>
              <a:rPr lang="en-GB" sz="1200" b="0" i="1" dirty="0">
                <a:solidFill>
                  <a:schemeClr val="dk1"/>
                </a:solidFill>
                <a:latin typeface="+mn-lt"/>
                <a:ea typeface="Calibri"/>
                <a:cs typeface="Calibri"/>
                <a:sym typeface="Calibri"/>
              </a:rPr>
              <a:t>issue</a:t>
            </a:r>
            <a:r>
              <a:rPr lang="en-GB" sz="1200" b="0" i="0" dirty="0">
                <a:solidFill>
                  <a:schemeClr val="dk1"/>
                </a:solidFill>
                <a:latin typeface="+mn-lt"/>
                <a:ea typeface="Calibri"/>
                <a:cs typeface="Calibri"/>
                <a:sym typeface="Calibri"/>
              </a:rPr>
              <a:t>)</a:t>
            </a:r>
          </a:p>
          <a:p>
            <a:pPr marL="0"/>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dirty="0"/>
              <a:t>Timing: 5 minutes</a:t>
            </a:r>
          </a:p>
          <a:p>
            <a:pPr marL="0"/>
            <a:endParaRPr lang="en-US" b="1" dirty="0"/>
          </a:p>
          <a:p>
            <a:pPr marL="0"/>
            <a:r>
              <a:rPr lang="en-US" b="1" dirty="0"/>
              <a:t>Aim: </a:t>
            </a:r>
            <a:r>
              <a:rPr lang="en-US" b="0" dirty="0"/>
              <a:t>Oral production and recognition of SSC [au] in minimal pairs with SSCs [e], [a], [e] and [oi]</a:t>
            </a:r>
            <a:endParaRPr lang="en-US" b="1" dirty="0"/>
          </a:p>
          <a:p>
            <a:pPr marL="0"/>
            <a:endParaRPr lang="en-US" b="1" dirty="0"/>
          </a:p>
          <a:p>
            <a:pPr marL="0"/>
            <a:r>
              <a:rPr lang="en-US" b="1" dirty="0"/>
              <a:t>Procedure:</a:t>
            </a:r>
          </a:p>
          <a:p>
            <a:pPr marL="0"/>
            <a:r>
              <a:rPr lang="en-US" b="0" dirty="0"/>
              <a:t>1. Print or sketch the role cards found on slide 36. These show the lines of words each partner needs to read.</a:t>
            </a:r>
          </a:p>
          <a:p>
            <a:pPr marL="0"/>
            <a:r>
              <a:rPr lang="en-US" b="0" dirty="0"/>
              <a:t>2. Students word in pairs. Give each student a role card and tell them they need to read </a:t>
            </a:r>
            <a:r>
              <a:rPr lang="en-US" b="1" dirty="0"/>
              <a:t>only</a:t>
            </a:r>
            <a:r>
              <a:rPr lang="en-US" b="0" dirty="0"/>
              <a:t> the line of text indicated on their card.</a:t>
            </a:r>
          </a:p>
          <a:p>
            <a:pPr marL="0"/>
            <a:r>
              <a:rPr lang="en-US" b="0" dirty="0"/>
              <a:t>3. Student A reads first. Bring up this slide (34). Starting with box 1, student A reads the line of words indicated by the letter on their </a:t>
            </a:r>
            <a:r>
              <a:rPr lang="en-US" b="0" dirty="0" err="1"/>
              <a:t>rolecard</a:t>
            </a:r>
            <a:r>
              <a:rPr lang="en-US" b="0" dirty="0"/>
              <a:t>.</a:t>
            </a:r>
          </a:p>
          <a:p>
            <a:pPr marL="0"/>
            <a:r>
              <a:rPr lang="en-US" b="0" dirty="0"/>
              <a:t>4. Student B write whether they hear row A, B or C in each case.</a:t>
            </a:r>
          </a:p>
          <a:p>
            <a:pPr marL="0"/>
            <a:r>
              <a:rPr lang="en-US" b="0" dirty="0"/>
              <a:t>5. Answers revealed on clicks.</a:t>
            </a:r>
          </a:p>
          <a:p>
            <a:pPr marL="0"/>
            <a:r>
              <a:rPr lang="en-US" b="0" dirty="0"/>
              <a:t>6. Bring up the next slide (35). Students swap roles.</a:t>
            </a:r>
          </a:p>
          <a:p>
            <a:pPr marL="0"/>
            <a:r>
              <a:rPr lang="en-US" b="0" dirty="0"/>
              <a:t>7. Repeat steps 1-5.</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0" baseline="0" dirty="0"/>
              <a:t>se [17], causer [1089], caser [&gt;5000], bas [468], </a:t>
            </a:r>
            <a:r>
              <a:rPr lang="en-US" sz="1200" b="0" i="0" kern="1200" dirty="0">
                <a:solidFill>
                  <a:schemeClr val="accent1">
                    <a:lumMod val="50000"/>
                  </a:schemeClr>
                </a:solidFill>
                <a:latin typeface="Century Gothic" panose="020F0302020204030204"/>
                <a:ea typeface="Century Gothic"/>
                <a:cs typeface="Century Gothic"/>
              </a:rPr>
              <a:t>g</a:t>
            </a:r>
            <a:r>
              <a:rPr lang="en-GB" sz="1200" b="0" dirty="0">
                <a:solidFill>
                  <a:schemeClr val="accent1">
                    <a:lumMod val="50000"/>
                  </a:schemeClr>
                </a:solidFill>
              </a:rPr>
              <a:t>â</a:t>
            </a:r>
            <a:r>
              <a:rPr lang="en-US" sz="1200" b="0" i="0" kern="1200" dirty="0" err="1">
                <a:solidFill>
                  <a:schemeClr val="accent1">
                    <a:lumMod val="50000"/>
                  </a:schemeClr>
                </a:solidFill>
                <a:latin typeface="Century Gothic" panose="020F0302020204030204"/>
                <a:ea typeface="Century Gothic"/>
                <a:cs typeface="Century Gothic"/>
              </a:rPr>
              <a:t>che</a:t>
            </a:r>
            <a:r>
              <a:rPr lang="en-US" sz="1200" b="0" i="0" kern="1200" baseline="0" dirty="0" err="1">
                <a:solidFill>
                  <a:schemeClr val="accent1">
                    <a:lumMod val="50000"/>
                  </a:schemeClr>
                </a:solidFill>
                <a:latin typeface="Century Gothic" panose="020F0302020204030204"/>
                <a:ea typeface="Century Gothic"/>
                <a:cs typeface="Century Gothic"/>
              </a:rPr>
              <a:t>r</a:t>
            </a:r>
            <a:r>
              <a:rPr lang="en-US" sz="1200" b="0" i="0" kern="1200" baseline="0" dirty="0">
                <a:solidFill>
                  <a:schemeClr val="accent1">
                    <a:lumMod val="50000"/>
                  </a:schemeClr>
                </a:solidFill>
                <a:latin typeface="Century Gothic" panose="020F0302020204030204"/>
                <a:ea typeface="Century Gothic"/>
                <a:cs typeface="Century Gothic"/>
              </a:rPr>
              <a:t> [4623], gauche [607], </a:t>
            </a:r>
            <a:r>
              <a:rPr lang="en-US" sz="1200" b="0" i="0" kern="1200" baseline="0" dirty="0" err="1">
                <a:solidFill>
                  <a:schemeClr val="accent1">
                    <a:lumMod val="50000"/>
                  </a:schemeClr>
                </a:solidFill>
                <a:latin typeface="Century Gothic" panose="020F0302020204030204"/>
                <a:ea typeface="Century Gothic"/>
                <a:cs typeface="Century Gothic"/>
              </a:rPr>
              <a:t>peu</a:t>
            </a:r>
            <a:r>
              <a:rPr lang="en-US" sz="1200" b="0" i="0" kern="1200" baseline="0" dirty="0">
                <a:solidFill>
                  <a:schemeClr val="accent1">
                    <a:lumMod val="50000"/>
                  </a:schemeClr>
                </a:solidFill>
                <a:latin typeface="Century Gothic" panose="020F0302020204030204"/>
                <a:ea typeface="Century Gothic"/>
                <a:cs typeface="Century Gothic"/>
              </a:rPr>
              <a:t> [91], </a:t>
            </a:r>
            <a:r>
              <a:rPr lang="en-US" sz="1200" b="0" i="0" kern="1200" baseline="0" dirty="0" err="1">
                <a:solidFill>
                  <a:schemeClr val="accent1">
                    <a:lumMod val="50000"/>
                  </a:schemeClr>
                </a:solidFill>
                <a:latin typeface="Century Gothic" panose="020F0302020204030204"/>
                <a:ea typeface="Century Gothic"/>
                <a:cs typeface="Century Gothic"/>
              </a:rPr>
              <a:t>veau</a:t>
            </a:r>
            <a:r>
              <a:rPr lang="en-US" sz="1200" b="0" i="0" kern="1200" baseline="0" dirty="0">
                <a:solidFill>
                  <a:schemeClr val="accent1">
                    <a:lumMod val="50000"/>
                  </a:schemeClr>
                </a:solidFill>
                <a:latin typeface="Century Gothic" panose="020F0302020204030204"/>
                <a:ea typeface="Century Gothic"/>
                <a:cs typeface="Century Gothic"/>
              </a:rPr>
              <a:t> [&gt;5000], </a:t>
            </a:r>
            <a:r>
              <a:rPr lang="en-US" sz="1200" b="0" i="0" kern="1200" baseline="0" dirty="0" err="1">
                <a:solidFill>
                  <a:schemeClr val="accent1">
                    <a:lumMod val="50000"/>
                  </a:schemeClr>
                </a:solidFill>
                <a:latin typeface="Century Gothic" panose="020F0302020204030204"/>
                <a:ea typeface="Century Gothic"/>
                <a:cs typeface="Century Gothic"/>
              </a:rPr>
              <a:t>poivron</a:t>
            </a:r>
            <a:r>
              <a:rPr lang="en-US" sz="1200" b="0" i="0" kern="1200" baseline="0" dirty="0">
                <a:solidFill>
                  <a:schemeClr val="accent1">
                    <a:lumMod val="50000"/>
                  </a:schemeClr>
                </a:solidFill>
                <a:latin typeface="Century Gothic" panose="020F0302020204030204"/>
                <a:ea typeface="Century Gothic"/>
                <a:cs typeface="Century Gothic"/>
              </a:rPr>
              <a:t> [&gt;5000], </a:t>
            </a:r>
            <a:r>
              <a:rPr lang="en-US" sz="1200" b="0" i="0" kern="1200" baseline="0" dirty="0" err="1">
                <a:solidFill>
                  <a:schemeClr val="accent1">
                    <a:lumMod val="50000"/>
                  </a:schemeClr>
                </a:solidFill>
                <a:latin typeface="Century Gothic" panose="020F0302020204030204"/>
                <a:ea typeface="Century Gothic"/>
                <a:cs typeface="Century Gothic"/>
              </a:rPr>
              <a:t>peau</a:t>
            </a:r>
            <a:r>
              <a:rPr lang="en-US" sz="1200" b="0" i="0" kern="1200" baseline="0" dirty="0">
                <a:solidFill>
                  <a:schemeClr val="accent1">
                    <a:lumMod val="50000"/>
                  </a:schemeClr>
                </a:solidFill>
                <a:latin typeface="Century Gothic" panose="020F0302020204030204"/>
                <a:ea typeface="Century Gothic"/>
                <a:cs typeface="Century Gothic"/>
              </a:rPr>
              <a:t> [2122], </a:t>
            </a:r>
            <a:r>
              <a:rPr lang="en-US" sz="1200" b="0" i="0" kern="1200" baseline="0" dirty="0" err="1">
                <a:solidFill>
                  <a:schemeClr val="accent1">
                    <a:lumMod val="50000"/>
                  </a:schemeClr>
                </a:solidFill>
                <a:latin typeface="Century Gothic" panose="020F0302020204030204"/>
                <a:ea typeface="Century Gothic"/>
                <a:cs typeface="Century Gothic"/>
              </a:rPr>
              <a:t>pauvre</a:t>
            </a:r>
            <a:r>
              <a:rPr lang="en-US" sz="1200" b="0" i="0" kern="1200" baseline="0" dirty="0">
                <a:solidFill>
                  <a:schemeClr val="accent1">
                    <a:lumMod val="50000"/>
                  </a:schemeClr>
                </a:solidFill>
                <a:latin typeface="Century Gothic" panose="020F0302020204030204"/>
                <a:ea typeface="Century Gothic"/>
                <a:cs typeface="Century Gothic"/>
              </a:rPr>
              <a:t> [699], </a:t>
            </a:r>
            <a:r>
              <a:rPr lang="en-US" sz="1200" b="0" i="0" kern="1200" baseline="0" dirty="0" err="1">
                <a:solidFill>
                  <a:schemeClr val="accent1">
                    <a:lumMod val="50000"/>
                  </a:schemeClr>
                </a:solidFill>
                <a:latin typeface="Century Gothic" panose="020F0302020204030204"/>
                <a:ea typeface="Century Gothic"/>
                <a:cs typeface="Century Gothic"/>
              </a:rPr>
              <a:t>soif</a:t>
            </a:r>
            <a:r>
              <a:rPr lang="en-US" sz="1200" b="0" i="0" kern="1200" baseline="0" dirty="0">
                <a:solidFill>
                  <a:schemeClr val="accent1">
                    <a:lumMod val="50000"/>
                  </a:schemeClr>
                </a:solidFill>
                <a:latin typeface="Century Gothic" panose="020F0302020204030204"/>
                <a:ea typeface="Century Gothic"/>
                <a:cs typeface="Century Gothic"/>
              </a:rPr>
              <a:t> [4659], </a:t>
            </a:r>
            <a:r>
              <a:rPr lang="en-US" sz="1200" b="0" i="0" kern="1200" baseline="0" dirty="0" err="1">
                <a:solidFill>
                  <a:schemeClr val="accent1">
                    <a:lumMod val="50000"/>
                  </a:schemeClr>
                </a:solidFill>
                <a:latin typeface="Century Gothic" panose="020F0302020204030204"/>
                <a:ea typeface="Century Gothic"/>
                <a:cs typeface="Century Gothic"/>
              </a:rPr>
              <a:t>sauf</a:t>
            </a:r>
            <a:r>
              <a:rPr lang="en-US" sz="1200" b="0" i="0" kern="1200" baseline="0" dirty="0">
                <a:solidFill>
                  <a:schemeClr val="accent1">
                    <a:lumMod val="50000"/>
                  </a:schemeClr>
                </a:solidFill>
                <a:latin typeface="Century Gothic" panose="020F0302020204030204"/>
                <a:ea typeface="Century Gothic"/>
                <a:cs typeface="Century Gothic"/>
              </a:rPr>
              <a:t> [476], haut [264], </a:t>
            </a:r>
            <a:r>
              <a:rPr lang="fr-FR" b="0" i="0" dirty="0">
                <a:solidFill>
                  <a:srgbClr val="222222"/>
                </a:solidFill>
                <a:effectLst/>
                <a:latin typeface="Georgia" panose="02040502050405020303" pitchFamily="18" charset="0"/>
              </a:rPr>
              <a:t>hâte [3460], eu [avoir-8]</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395439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528244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0" dirty="0"/>
              <a:t>For printing: role cards for the activity on slides 34-36.</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789389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6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Aural recognition, pronunciation and spelling of </a:t>
            </a:r>
            <a:r>
              <a:rPr lang="en-GB" baseline="0" dirty="0"/>
              <a:t>words in this week’s vocabulary set. </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1" baseline="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1. Teacher distributes </a:t>
            </a:r>
            <a:r>
              <a:rPr lang="en-GB" b="1" baseline="0" dirty="0"/>
              <a:t>2.1.3</a:t>
            </a:r>
            <a:r>
              <a:rPr lang="en-GB" baseline="0" dirty="0"/>
              <a:t> </a:t>
            </a:r>
            <a:r>
              <a:rPr lang="en-GB" b="1" baseline="0" dirty="0"/>
              <a:t>vocabulary practice role cards </a:t>
            </a:r>
            <a:r>
              <a:rPr lang="en-GB" baseline="0" dirty="0"/>
              <a:t>(uploaded as a word document together with this resource) to students.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2. Teacher explains that student </a:t>
            </a:r>
            <a:r>
              <a:rPr lang="en-GB" b="1" baseline="0" dirty="0"/>
              <a:t>A</a:t>
            </a:r>
            <a:r>
              <a:rPr lang="en-GB" b="0" baseline="0" dirty="0"/>
              <a:t> is going to read their story first. Student </a:t>
            </a:r>
            <a:r>
              <a:rPr lang="en-GB" b="1" baseline="0" dirty="0"/>
              <a:t>B</a:t>
            </a:r>
            <a:r>
              <a:rPr lang="en-GB" b="0" baseline="0" dirty="0"/>
              <a:t> listens, and writes the words they hear.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3. Teacher elicits answers from the full group, practising pronunciation again. Answers revealed on clicks.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4. On revealing answer, teacher to spend some time discussing the position of </a:t>
            </a:r>
            <a:r>
              <a:rPr lang="de-DE" sz="1200" b="0" i="1" u="none" strike="noStrike" cap="none" dirty="0">
                <a:solidFill>
                  <a:schemeClr val="dk1"/>
                </a:solidFill>
                <a:effectLst/>
                <a:latin typeface="Calibri"/>
                <a:ea typeface="Calibri"/>
                <a:cs typeface="Calibri"/>
                <a:sym typeface="Calibri"/>
              </a:rPr>
              <a:t>aussi </a:t>
            </a:r>
            <a:r>
              <a:rPr lang="de-DE" sz="1200" b="0" i="0" u="none" strike="noStrike" cap="none" dirty="0">
                <a:solidFill>
                  <a:schemeClr val="dk1"/>
                </a:solidFill>
                <a:effectLst/>
                <a:latin typeface="Calibri"/>
                <a:ea typeface="Calibri"/>
                <a:cs typeface="Calibri"/>
                <a:sym typeface="Calibri"/>
              </a:rPr>
              <a:t>in the sentence (normall at the end of the sentence, unlike in English).</a:t>
            </a:r>
            <a:endParaRPr lang="en-GB" b="0" i="1"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1" baseline="0" dirty="0"/>
              <a:t>Notes</a:t>
            </a:r>
            <a:r>
              <a:rPr lang="en-GB" baseline="0" dirty="0"/>
              <a:t>: </a:t>
            </a:r>
          </a:p>
          <a:p>
            <a:pPr marL="0" lvl="0" indent="0" algn="l" rtl="0">
              <a:spcBef>
                <a:spcPts val="0"/>
              </a:spcBef>
              <a:spcAft>
                <a:spcPts val="0"/>
              </a:spcAft>
              <a:buNone/>
            </a:pPr>
            <a:r>
              <a:rPr lang="en-GB" baseline="0" dirty="0"/>
              <a:t>The stories are composed entirely of known vocabulary items </a:t>
            </a:r>
            <a:r>
              <a:rPr lang="en-GB" baseline="0" dirty="0" err="1"/>
              <a:t>nd</a:t>
            </a:r>
            <a:r>
              <a:rPr lang="en-GB" baseline="0" dirty="0"/>
              <a:t> cognates, and have been designed so that students cannot guess what the missing word must be from context. </a:t>
            </a:r>
          </a:p>
          <a:p>
            <a:pPr marL="0" lvl="0" indent="0" algn="l" rtl="0">
              <a:spcBef>
                <a:spcPts val="0"/>
              </a:spcBef>
              <a:spcAft>
                <a:spcPts val="0"/>
              </a:spcAft>
              <a:buNone/>
            </a:pPr>
            <a:r>
              <a:rPr lang="en-GB" b="0" i="0" baseline="0" dirty="0"/>
              <a:t>Students have not yet encountered </a:t>
            </a:r>
            <a:r>
              <a:rPr lang="en-GB" sz="1200" b="0" i="1" u="none" strike="noStrike" cap="none" dirty="0" err="1">
                <a:solidFill>
                  <a:schemeClr val="dk1"/>
                </a:solidFill>
                <a:effectLst/>
                <a:latin typeface="Calibri"/>
                <a:ea typeface="Calibri"/>
                <a:cs typeface="Calibri"/>
                <a:sym typeface="Calibri"/>
              </a:rPr>
              <a:t>préférer</a:t>
            </a:r>
            <a:r>
              <a:rPr lang="en-GB" sz="1200" b="0" i="1" u="none" strike="noStrike" cap="none"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[597], but should be able to work out the meaning from the cognate. The third person form </a:t>
            </a:r>
            <a:r>
              <a:rPr lang="en-GB" sz="1200" b="0" i="1" u="none" strike="noStrike" cap="none" dirty="0">
                <a:solidFill>
                  <a:schemeClr val="dk1"/>
                </a:solidFill>
                <a:effectLst/>
                <a:latin typeface="Calibri"/>
                <a:ea typeface="Calibri"/>
                <a:cs typeface="Calibri"/>
                <a:sym typeface="Calibri"/>
              </a:rPr>
              <a:t>Lucille </a:t>
            </a:r>
            <a:r>
              <a:rPr lang="en-GB" sz="1200" b="0" i="1" u="none" strike="noStrike" cap="none" dirty="0" err="1">
                <a:solidFill>
                  <a:schemeClr val="dk1"/>
                </a:solidFill>
                <a:effectLst/>
                <a:latin typeface="Calibri"/>
                <a:ea typeface="Calibri"/>
                <a:cs typeface="Calibri"/>
                <a:sym typeface="Calibri"/>
              </a:rPr>
              <a:t>pr</a:t>
            </a:r>
            <a:r>
              <a:rPr lang="en-GB" sz="1200" b="1" i="1" u="none" strike="noStrike" cap="none" dirty="0" err="1">
                <a:solidFill>
                  <a:schemeClr val="dk1"/>
                </a:solidFill>
                <a:effectLst/>
                <a:latin typeface="Calibri"/>
                <a:ea typeface="Calibri"/>
                <a:cs typeface="Calibri"/>
                <a:sym typeface="Calibri"/>
              </a:rPr>
              <a:t>é</a:t>
            </a:r>
            <a:r>
              <a:rPr lang="en-GB" sz="1200" b="0" i="1" u="none" strike="noStrike" cap="none" dirty="0" err="1">
                <a:solidFill>
                  <a:schemeClr val="dk1"/>
                </a:solidFill>
                <a:effectLst/>
                <a:latin typeface="Calibri"/>
                <a:ea typeface="Calibri"/>
                <a:cs typeface="Calibri"/>
                <a:sym typeface="Calibri"/>
              </a:rPr>
              <a:t>f</a:t>
            </a:r>
            <a:r>
              <a:rPr lang="en-GB" sz="1200" b="1" i="1" u="none" strike="noStrike" cap="none" dirty="0" err="1">
                <a:solidFill>
                  <a:schemeClr val="dk1"/>
                </a:solidFill>
                <a:effectLst/>
                <a:latin typeface="Calibri"/>
                <a:ea typeface="Calibri"/>
                <a:cs typeface="Calibri"/>
                <a:sym typeface="Calibri"/>
              </a:rPr>
              <a:t>è</a:t>
            </a:r>
            <a:r>
              <a:rPr lang="en-GB" sz="1200" b="0" i="1" u="none" strike="noStrike" cap="none" dirty="0" err="1">
                <a:solidFill>
                  <a:schemeClr val="dk1"/>
                </a:solidFill>
                <a:effectLst/>
                <a:latin typeface="Calibri"/>
                <a:ea typeface="Calibri"/>
                <a:cs typeface="Calibri"/>
                <a:sym typeface="Calibri"/>
              </a:rPr>
              <a:t>re</a:t>
            </a:r>
            <a:r>
              <a:rPr lang="en-GB" sz="1200" b="0" i="0" u="none" strike="noStrike" cap="none" dirty="0">
                <a:solidFill>
                  <a:schemeClr val="dk1"/>
                </a:solidFill>
                <a:effectLst/>
                <a:latin typeface="Calibri"/>
                <a:ea typeface="Calibri"/>
                <a:cs typeface="Calibri"/>
                <a:sym typeface="Calibri"/>
              </a:rPr>
              <a:t> gives students the opportunity to practise pronunciation of SSCs [é] and [è]. </a:t>
            </a:r>
          </a:p>
          <a:p>
            <a:pPr marL="0" lvl="0" indent="0" algn="l" rtl="0">
              <a:spcBef>
                <a:spcPts val="0"/>
              </a:spcBef>
              <a:spcAft>
                <a:spcPts val="0"/>
              </a:spcAft>
              <a:buNone/>
            </a:pPr>
            <a:endParaRPr lang="en-GB" sz="1200" b="0" i="0" u="none" strike="noStrike" cap="none" baseline="0" dirty="0">
              <a:solidFill>
                <a:schemeClr val="dk1"/>
              </a:solidFill>
              <a:effectLst/>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serpent [&gt;5000], </a:t>
            </a:r>
            <a:r>
              <a:rPr lang="en-GB" sz="1200" dirty="0">
                <a:solidFill>
                  <a:schemeClr val="accent5">
                    <a:lumMod val="50000"/>
                  </a:schemeClr>
                </a:solidFill>
                <a:latin typeface="Century Gothic" panose="020B0502020202020204" pitchFamily="34" charset="0"/>
              </a:rPr>
              <a:t>situation [223]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lvl="0" indent="0" algn="l" rtl="0">
              <a:spcBef>
                <a:spcPts val="0"/>
              </a:spcBef>
              <a:spcAft>
                <a:spcPts val="0"/>
              </a:spcAft>
              <a:buNone/>
            </a:pPr>
            <a:endParaRPr lang="en-GB" b="1" i="1" baseline="0" dirty="0"/>
          </a:p>
          <a:p>
            <a:pPr marL="0" lvl="0" indent="0" algn="l" rtl="0">
              <a:spcBef>
                <a:spcPts val="0"/>
              </a:spcBef>
              <a:spcAft>
                <a:spcPts val="0"/>
              </a:spcAft>
              <a:buNone/>
            </a:pPr>
            <a:endParaRPr lang="en-GB" baseline="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37</a:t>
            </a:fld>
            <a:endParaRPr/>
          </a:p>
        </p:txBody>
      </p:sp>
    </p:spTree>
    <p:extLst>
      <p:ext uri="{BB962C8B-B14F-4D97-AF65-F5344CB8AC3E}">
        <p14:creationId xmlns:p14="http://schemas.microsoft.com/office/powerpoint/2010/main" val="27048594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baseline="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1. Teacher explains that student </a:t>
            </a:r>
            <a:r>
              <a:rPr lang="en-GB" b="1" baseline="0" dirty="0"/>
              <a:t>B</a:t>
            </a:r>
            <a:r>
              <a:rPr lang="en-GB" b="0" baseline="0" dirty="0"/>
              <a:t> is now going to read their story. Student </a:t>
            </a:r>
            <a:r>
              <a:rPr lang="en-GB" b="1" baseline="0" dirty="0"/>
              <a:t>A</a:t>
            </a:r>
            <a:r>
              <a:rPr lang="en-GB" b="0" baseline="0" dirty="0"/>
              <a:t> listens, and writes the words they hear.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2. Teacher elicits answers from the full group, practising pronunciation again. 3. Answers revealed on clicks.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4. </a:t>
            </a:r>
            <a:r>
              <a:rPr lang="en-GB" baseline="0" dirty="0"/>
              <a:t>Teacher to draw attention to the difference in meaning between the use of the article in </a:t>
            </a:r>
            <a:r>
              <a:rPr lang="en-GB" sz="1200" b="0" i="1" u="none" strike="noStrike" cap="none" dirty="0">
                <a:solidFill>
                  <a:schemeClr val="dk1"/>
                </a:solidFill>
                <a:effectLst/>
                <a:latin typeface="Calibri"/>
                <a:ea typeface="Calibri"/>
                <a:cs typeface="Calibri"/>
                <a:sym typeface="Calibri"/>
              </a:rPr>
              <a:t>Il </a:t>
            </a:r>
            <a:r>
              <a:rPr lang="en-GB" sz="1200" b="0" i="1" u="none" strike="noStrike" cap="none" dirty="0" err="1">
                <a:solidFill>
                  <a:schemeClr val="dk1"/>
                </a:solidFill>
                <a:effectLst/>
                <a:latin typeface="Calibri"/>
                <a:ea typeface="Calibri"/>
                <a:cs typeface="Calibri"/>
                <a:sym typeface="Calibri"/>
              </a:rPr>
              <a:t>étudie</a:t>
            </a:r>
            <a:r>
              <a:rPr lang="en-GB" sz="1200" b="0" i="1" u="none" strike="noStrike" cap="none" dirty="0">
                <a:solidFill>
                  <a:schemeClr val="dk1"/>
                </a:solidFill>
                <a:effectLst/>
                <a:latin typeface="Calibri"/>
                <a:ea typeface="Calibri"/>
                <a:cs typeface="Calibri"/>
                <a:sym typeface="Calibri"/>
              </a:rPr>
              <a:t> </a:t>
            </a:r>
            <a:r>
              <a:rPr lang="en-GB" sz="1200" b="1" i="1" u="none" strike="noStrike" cap="none" dirty="0" err="1">
                <a:solidFill>
                  <a:schemeClr val="dk1"/>
                </a:solidFill>
                <a:effectLst/>
                <a:latin typeface="Calibri"/>
                <a:ea typeface="Calibri"/>
                <a:cs typeface="Calibri"/>
                <a:sym typeface="Calibri"/>
              </a:rPr>
              <a:t>l’anglais</a:t>
            </a:r>
            <a:r>
              <a:rPr lang="en-GB" sz="1200" b="0" i="0" u="none" strike="noStrike" cap="none" dirty="0">
                <a:solidFill>
                  <a:schemeClr val="dk1"/>
                </a:solidFill>
                <a:effectLst/>
                <a:latin typeface="Calibri"/>
                <a:ea typeface="Calibri"/>
                <a:cs typeface="Calibri"/>
                <a:sym typeface="Calibri"/>
              </a:rPr>
              <a:t>, and the lack of an article in </a:t>
            </a:r>
            <a:r>
              <a:rPr lang="fr-FR" sz="1200" b="0" i="1" dirty="0">
                <a:solidFill>
                  <a:schemeClr val="accent5">
                    <a:lumMod val="50000"/>
                  </a:schemeClr>
                </a:solidFill>
                <a:latin typeface="Century Gothic" panose="020B0502020202020204" pitchFamily="34" charset="0"/>
              </a:rPr>
              <a:t>il parle très bien </a:t>
            </a:r>
            <a:r>
              <a:rPr lang="fr-FR" sz="1200" b="1" i="1" dirty="0">
                <a:solidFill>
                  <a:schemeClr val="accent5">
                    <a:lumMod val="50000"/>
                  </a:schemeClr>
                </a:solidFill>
                <a:latin typeface="Century Gothic" panose="020B0502020202020204" pitchFamily="34" charset="0"/>
              </a:rPr>
              <a:t>anglais</a:t>
            </a:r>
            <a:r>
              <a:rPr lang="fr-FR" sz="1200" b="0" i="0" dirty="0">
                <a:solidFill>
                  <a:schemeClr val="accent5">
                    <a:lumMod val="50000"/>
                  </a:schemeClr>
                </a:solidFill>
                <a:latin typeface="Century Gothic" panose="020B0502020202020204" pitchFamily="34" charset="0"/>
              </a:rPr>
              <a:t>. Teacher to </a:t>
            </a:r>
            <a:r>
              <a:rPr lang="fr-FR" sz="1200" b="0" i="0" dirty="0" err="1">
                <a:solidFill>
                  <a:schemeClr val="accent5">
                    <a:lumMod val="50000"/>
                  </a:schemeClr>
                </a:solidFill>
                <a:latin typeface="Century Gothic" panose="020B0502020202020204" pitchFamily="34" charset="0"/>
              </a:rPr>
              <a:t>explain</a:t>
            </a:r>
            <a:r>
              <a:rPr lang="fr-FR" sz="1200" b="0" i="0" dirty="0">
                <a:solidFill>
                  <a:schemeClr val="accent5">
                    <a:lumMod val="50000"/>
                  </a:schemeClr>
                </a:solidFill>
                <a:latin typeface="Century Gothic" panose="020B0502020202020204" pitchFamily="34" charset="0"/>
              </a:rPr>
              <a:t> the </a:t>
            </a:r>
            <a:r>
              <a:rPr lang="fr-FR" sz="1200" b="0" i="0" dirty="0" err="1">
                <a:solidFill>
                  <a:schemeClr val="accent5">
                    <a:lumMod val="50000"/>
                  </a:schemeClr>
                </a:solidFill>
                <a:latin typeface="Century Gothic" panose="020B0502020202020204" pitchFamily="34" charset="0"/>
              </a:rPr>
              <a:t>difference</a:t>
            </a:r>
            <a:r>
              <a:rPr lang="fr-FR" sz="1200" b="0" i="0" dirty="0">
                <a:solidFill>
                  <a:schemeClr val="accent5">
                    <a:lumMod val="50000"/>
                  </a:schemeClr>
                </a:solidFill>
                <a:latin typeface="Century Gothic" panose="020B0502020202020204" pitchFamily="34" charset="0"/>
              </a:rPr>
              <a:t> in </a:t>
            </a:r>
            <a:r>
              <a:rPr lang="fr-FR" sz="1200" b="0" i="0" dirty="0" err="1">
                <a:solidFill>
                  <a:schemeClr val="accent5">
                    <a:lumMod val="50000"/>
                  </a:schemeClr>
                </a:solidFill>
                <a:latin typeface="Century Gothic" panose="020B0502020202020204" pitchFamily="34" charset="0"/>
              </a:rPr>
              <a:t>meaning</a:t>
            </a:r>
            <a:r>
              <a:rPr lang="fr-FR" sz="1200" b="0" i="0" dirty="0">
                <a:solidFill>
                  <a:schemeClr val="accent5">
                    <a:lumMod val="50000"/>
                  </a:schemeClr>
                </a:solidFill>
                <a:latin typeface="Century Gothic" panose="020B0502020202020204" pitchFamily="34" charset="0"/>
              </a:rPr>
              <a:t> - </a:t>
            </a:r>
            <a:r>
              <a:rPr lang="fr-FR" sz="1200" b="1" i="1" dirty="0">
                <a:solidFill>
                  <a:schemeClr val="accent5">
                    <a:lumMod val="50000"/>
                  </a:schemeClr>
                </a:solidFill>
                <a:latin typeface="Century Gothic" panose="020B0502020202020204" pitchFamily="34" charset="0"/>
              </a:rPr>
              <a:t>l</a:t>
            </a:r>
            <a:r>
              <a:rPr lang="fr-FR" sz="1200" b="0" i="1" dirty="0">
                <a:solidFill>
                  <a:schemeClr val="accent5">
                    <a:lumMod val="50000"/>
                  </a:schemeClr>
                </a:solidFill>
                <a:latin typeface="Century Gothic" panose="020B0502020202020204" pitchFamily="34" charset="0"/>
              </a:rPr>
              <a:t>’anglais </a:t>
            </a:r>
            <a:r>
              <a:rPr lang="fr-FR" sz="1200" b="0" i="0" dirty="0" err="1">
                <a:solidFill>
                  <a:schemeClr val="accent5">
                    <a:lumMod val="50000"/>
                  </a:schemeClr>
                </a:solidFill>
                <a:latin typeface="Century Gothic" panose="020B0502020202020204" pitchFamily="34" charset="0"/>
              </a:rPr>
              <a:t>is</a:t>
            </a:r>
            <a:r>
              <a:rPr lang="fr-FR" sz="1200" b="0" i="0" dirty="0">
                <a:solidFill>
                  <a:schemeClr val="accent5">
                    <a:lumMod val="50000"/>
                  </a:schemeClr>
                </a:solidFill>
                <a:latin typeface="Century Gothic" panose="020B0502020202020204" pitchFamily="34" charset="0"/>
              </a:rPr>
              <a:t> a </a:t>
            </a:r>
            <a:r>
              <a:rPr lang="fr-FR" sz="1200" b="0" i="0" dirty="0" err="1">
                <a:solidFill>
                  <a:schemeClr val="accent5">
                    <a:lumMod val="50000"/>
                  </a:schemeClr>
                </a:solidFill>
                <a:latin typeface="Century Gothic" panose="020B0502020202020204" pitchFamily="34" charset="0"/>
              </a:rPr>
              <a:t>school</a:t>
            </a:r>
            <a:r>
              <a:rPr lang="fr-FR" sz="1200" b="0" i="0" dirty="0">
                <a:solidFill>
                  <a:schemeClr val="accent5">
                    <a:lumMod val="50000"/>
                  </a:schemeClr>
                </a:solidFill>
                <a:latin typeface="Century Gothic" panose="020B0502020202020204" pitchFamily="34" charset="0"/>
              </a:rPr>
              <a:t> </a:t>
            </a:r>
            <a:r>
              <a:rPr lang="fr-FR" sz="1200" b="0" i="0" dirty="0" err="1">
                <a:solidFill>
                  <a:schemeClr val="accent5">
                    <a:lumMod val="50000"/>
                  </a:schemeClr>
                </a:solidFill>
                <a:latin typeface="Century Gothic" panose="020B0502020202020204" pitchFamily="34" charset="0"/>
              </a:rPr>
              <a:t>subject</a:t>
            </a:r>
            <a:r>
              <a:rPr lang="fr-FR" sz="1200" b="0" i="0" dirty="0">
                <a:solidFill>
                  <a:schemeClr val="accent5">
                    <a:lumMod val="50000"/>
                  </a:schemeClr>
                </a:solidFill>
                <a:latin typeface="Century Gothic" panose="020B0502020202020204" pitchFamily="34" charset="0"/>
              </a:rPr>
              <a:t>, </a:t>
            </a:r>
            <a:r>
              <a:rPr lang="fr-FR" sz="1200" b="0" i="1" dirty="0">
                <a:solidFill>
                  <a:schemeClr val="accent5">
                    <a:lumMod val="50000"/>
                  </a:schemeClr>
                </a:solidFill>
                <a:latin typeface="Century Gothic" panose="020B0502020202020204" pitchFamily="34" charset="0"/>
              </a:rPr>
              <a:t>anglais </a:t>
            </a:r>
            <a:r>
              <a:rPr lang="fr-FR" sz="1200" b="0" i="0" dirty="0" err="1">
                <a:solidFill>
                  <a:schemeClr val="accent5">
                    <a:lumMod val="50000"/>
                  </a:schemeClr>
                </a:solidFill>
                <a:latin typeface="Century Gothic" panose="020B0502020202020204" pitchFamily="34" charset="0"/>
              </a:rPr>
              <a:t>is</a:t>
            </a:r>
            <a:r>
              <a:rPr lang="fr-FR" sz="1200" b="0" i="0" dirty="0">
                <a:solidFill>
                  <a:schemeClr val="accent5">
                    <a:lumMod val="50000"/>
                  </a:schemeClr>
                </a:solidFill>
                <a:latin typeface="Century Gothic" panose="020B0502020202020204" pitchFamily="34" charset="0"/>
              </a:rPr>
              <a:t> a </a:t>
            </a:r>
            <a:r>
              <a:rPr lang="fr-FR" sz="1200" b="0" i="0" dirty="0" err="1">
                <a:solidFill>
                  <a:schemeClr val="accent5">
                    <a:lumMod val="50000"/>
                  </a:schemeClr>
                </a:solidFill>
                <a:latin typeface="Century Gothic" panose="020B0502020202020204" pitchFamily="34" charset="0"/>
              </a:rPr>
              <a:t>language</a:t>
            </a:r>
            <a:r>
              <a:rPr lang="fr-FR" sz="1200" b="0" i="0" dirty="0">
                <a:solidFill>
                  <a:schemeClr val="accent5">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0" i="0" baseline="0" dirty="0">
                <a:solidFill>
                  <a:schemeClr val="accent5">
                    <a:lumMod val="50000"/>
                  </a:schemeClr>
                </a:solidFill>
                <a:latin typeface="Century Gothic" panose="020B0502020202020204" pitchFamily="34" charset="0"/>
              </a:rPr>
              <a:t>5. </a:t>
            </a:r>
            <a:r>
              <a:rPr lang="en-GB" b="0" i="0" baseline="0" dirty="0"/>
              <a:t>On revealing answer, teacher to spend some time discussing the position of </a:t>
            </a:r>
            <a:r>
              <a:rPr lang="de-DE" sz="1200" b="0" i="1" u="none" strike="noStrike" cap="none" dirty="0">
                <a:solidFill>
                  <a:schemeClr val="dk1"/>
                </a:solidFill>
                <a:effectLst/>
                <a:latin typeface="Calibri"/>
                <a:ea typeface="Calibri"/>
                <a:cs typeface="Calibri"/>
                <a:sym typeface="Calibri"/>
              </a:rPr>
              <a:t>très </a:t>
            </a:r>
            <a:r>
              <a:rPr lang="de-DE" sz="1200" b="0" i="0" u="none" strike="noStrike" cap="none" dirty="0">
                <a:solidFill>
                  <a:schemeClr val="dk1"/>
                </a:solidFill>
                <a:effectLst/>
                <a:latin typeface="Calibri"/>
                <a:ea typeface="Calibri"/>
                <a:cs typeface="Calibri"/>
                <a:sym typeface="Calibri"/>
              </a:rPr>
              <a:t>in </a:t>
            </a:r>
            <a:r>
              <a:rPr lang="de-DE" sz="1200" b="0" i="0" u="none" strike="noStrike" cap="none" dirty="0" err="1">
                <a:solidFill>
                  <a:schemeClr val="dk1"/>
                </a:solidFill>
                <a:effectLst/>
                <a:latin typeface="Calibri"/>
                <a:ea typeface="Calibri"/>
                <a:cs typeface="Calibri"/>
                <a:sym typeface="Calibri"/>
              </a:rPr>
              <a:t>the</a:t>
            </a:r>
            <a:r>
              <a:rPr lang="de-DE" sz="1200" b="0" i="0" u="none" strike="noStrike" cap="none" dirty="0">
                <a:solidFill>
                  <a:schemeClr val="dk1"/>
                </a:solidFill>
                <a:effectLst/>
                <a:latin typeface="Calibri"/>
                <a:ea typeface="Calibri"/>
                <a:cs typeface="Calibri"/>
                <a:sym typeface="Calibri"/>
              </a:rPr>
              <a:t> </a:t>
            </a:r>
            <a:r>
              <a:rPr lang="de-DE" sz="1200" b="0" i="0" u="none" strike="noStrike" cap="none" dirty="0" err="1">
                <a:solidFill>
                  <a:schemeClr val="dk1"/>
                </a:solidFill>
                <a:effectLst/>
                <a:latin typeface="Calibri"/>
                <a:ea typeface="Calibri"/>
                <a:cs typeface="Calibri"/>
                <a:sym typeface="Calibri"/>
              </a:rPr>
              <a:t>sentence</a:t>
            </a:r>
            <a:r>
              <a:rPr lang="de-DE" sz="1200" b="0" i="0" u="none" strike="noStrike" cap="none" dirty="0">
                <a:solidFill>
                  <a:schemeClr val="dk1"/>
                </a:solidFill>
                <a:effectLst/>
                <a:latin typeface="Calibri"/>
                <a:ea typeface="Calibri"/>
                <a:cs typeface="Calibri"/>
                <a:sym typeface="Calibri"/>
              </a:rPr>
              <a:t> (</a:t>
            </a:r>
            <a:r>
              <a:rPr lang="de-DE" sz="1200" b="0" i="0" u="none" strike="noStrike" cap="none" dirty="0" err="1">
                <a:solidFill>
                  <a:schemeClr val="dk1"/>
                </a:solidFill>
                <a:effectLst/>
                <a:latin typeface="Calibri"/>
                <a:ea typeface="Calibri"/>
                <a:cs typeface="Calibri"/>
                <a:sym typeface="Calibri"/>
              </a:rPr>
              <a:t>directly</a:t>
            </a:r>
            <a:r>
              <a:rPr lang="de-DE" sz="1200" b="0" i="0" u="none" strike="noStrike" cap="none" dirty="0">
                <a:solidFill>
                  <a:schemeClr val="dk1"/>
                </a:solidFill>
                <a:effectLst/>
                <a:latin typeface="Calibri"/>
                <a:ea typeface="Calibri"/>
                <a:cs typeface="Calibri"/>
                <a:sym typeface="Calibri"/>
              </a:rPr>
              <a:t> </a:t>
            </a:r>
            <a:r>
              <a:rPr lang="de-DE" sz="1200" b="0" i="0" u="none" strike="noStrike" cap="none" dirty="0" err="1">
                <a:solidFill>
                  <a:schemeClr val="dk1"/>
                </a:solidFill>
                <a:effectLst/>
                <a:latin typeface="Calibri"/>
                <a:ea typeface="Calibri"/>
                <a:cs typeface="Calibri"/>
                <a:sym typeface="Calibri"/>
              </a:rPr>
              <a:t>before</a:t>
            </a:r>
            <a:r>
              <a:rPr lang="de-DE" sz="1200" b="0" i="0" u="none" strike="noStrike" cap="none" dirty="0">
                <a:solidFill>
                  <a:schemeClr val="dk1"/>
                </a:solidFill>
                <a:effectLst/>
                <a:latin typeface="Calibri"/>
                <a:ea typeface="Calibri"/>
                <a:cs typeface="Calibri"/>
                <a:sym typeface="Calibri"/>
              </a:rPr>
              <a:t> an </a:t>
            </a:r>
            <a:r>
              <a:rPr lang="de-DE" sz="1200" b="0" i="0" u="none" strike="noStrike" cap="none" dirty="0" err="1">
                <a:solidFill>
                  <a:schemeClr val="dk1"/>
                </a:solidFill>
                <a:effectLst/>
                <a:latin typeface="Calibri"/>
                <a:ea typeface="Calibri"/>
                <a:cs typeface="Calibri"/>
                <a:sym typeface="Calibri"/>
              </a:rPr>
              <a:t>adjective</a:t>
            </a:r>
            <a:r>
              <a:rPr lang="de-DE" sz="1200" b="0" i="0" u="none" strike="noStrike" cap="none" dirty="0">
                <a:solidFill>
                  <a:schemeClr val="dk1"/>
                </a:solidFill>
                <a:effectLst/>
                <a:latin typeface="Calibri"/>
                <a:ea typeface="Calibri"/>
                <a:cs typeface="Calibri"/>
                <a:sym typeface="Calibri"/>
              </a:rPr>
              <a:t> </a:t>
            </a:r>
            <a:r>
              <a:rPr lang="de-DE" sz="1200" b="0" i="0" u="none" strike="noStrike" cap="none" dirty="0" err="1">
                <a:solidFill>
                  <a:schemeClr val="dk1"/>
                </a:solidFill>
                <a:effectLst/>
                <a:latin typeface="Calibri"/>
                <a:ea typeface="Calibri"/>
                <a:cs typeface="Calibri"/>
                <a:sym typeface="Calibri"/>
              </a:rPr>
              <a:t>or</a:t>
            </a:r>
            <a:r>
              <a:rPr lang="de-DE" sz="1200" b="0" i="0" u="none" strike="noStrike" cap="none" dirty="0">
                <a:solidFill>
                  <a:schemeClr val="dk1"/>
                </a:solidFill>
                <a:effectLst/>
                <a:latin typeface="Calibri"/>
                <a:ea typeface="Calibri"/>
                <a:cs typeface="Calibri"/>
                <a:sym typeface="Calibri"/>
              </a:rPr>
              <a:t> </a:t>
            </a:r>
            <a:r>
              <a:rPr lang="de-DE" sz="1200" b="0" i="0" u="none" strike="noStrike" cap="none" dirty="0" err="1">
                <a:solidFill>
                  <a:schemeClr val="dk1"/>
                </a:solidFill>
                <a:effectLst/>
                <a:latin typeface="Calibri"/>
                <a:ea typeface="Calibri"/>
                <a:cs typeface="Calibri"/>
                <a:sym typeface="Calibri"/>
              </a:rPr>
              <a:t>adverb</a:t>
            </a:r>
            <a:r>
              <a:rPr lang="de-DE" sz="1200" b="0" i="0" u="none" strike="noStrike" cap="none" dirty="0">
                <a:solidFill>
                  <a:schemeClr val="dk1"/>
                </a:solidFill>
                <a:effectLst/>
                <a:latin typeface="Calibri"/>
                <a:ea typeface="Calibri"/>
                <a:cs typeface="Calibri"/>
                <a:sym typeface="Calibri"/>
              </a:rPr>
              <a:t>, </a:t>
            </a:r>
            <a:r>
              <a:rPr lang="de-DE" sz="1200" b="0" i="0" u="none" strike="noStrike" cap="none" dirty="0" err="1">
                <a:solidFill>
                  <a:schemeClr val="dk1"/>
                </a:solidFill>
                <a:effectLst/>
                <a:latin typeface="Calibri"/>
                <a:ea typeface="Calibri"/>
                <a:cs typeface="Calibri"/>
                <a:sym typeface="Calibri"/>
              </a:rPr>
              <a:t>as</a:t>
            </a:r>
            <a:r>
              <a:rPr lang="de-DE" sz="1200" b="0" i="0" u="none" strike="noStrike" cap="none" dirty="0">
                <a:solidFill>
                  <a:schemeClr val="dk1"/>
                </a:solidFill>
                <a:effectLst/>
                <a:latin typeface="Calibri"/>
                <a:ea typeface="Calibri"/>
                <a:cs typeface="Calibri"/>
                <a:sym typeface="Calibri"/>
              </a:rPr>
              <a:t> in English).</a:t>
            </a:r>
            <a:endParaRPr lang="en-GB" baseline="0" dirty="0"/>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1" baseline="0" dirty="0"/>
              <a:t>Note</a:t>
            </a:r>
            <a:r>
              <a:rPr lang="en-GB" baseline="0" dirty="0"/>
              <a:t>: </a:t>
            </a:r>
          </a:p>
          <a:p>
            <a:pPr marL="0" lvl="0" indent="0" algn="l" rtl="0">
              <a:spcBef>
                <a:spcPts val="0"/>
              </a:spcBef>
              <a:spcAft>
                <a:spcPts val="0"/>
              </a:spcAft>
              <a:buNone/>
            </a:pPr>
            <a:r>
              <a:rPr lang="en-GB" baseline="0" dirty="0"/>
              <a:t>The stories are composed entirely of known vocabulary items and cognates, and have been designed so that students cannot guess what the missing word must be from context. </a:t>
            </a:r>
          </a:p>
          <a:p>
            <a:pPr marL="0" lvl="0" indent="0" algn="l" rtl="0">
              <a:spcBef>
                <a:spcPts val="0"/>
              </a:spcBef>
              <a:spcAft>
                <a:spcPts val="0"/>
              </a:spcAft>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serpent [&gt;5000], </a:t>
            </a:r>
            <a:r>
              <a:rPr lang="en-GB" sz="1200" dirty="0">
                <a:solidFill>
                  <a:schemeClr val="accent5">
                    <a:lumMod val="50000"/>
                  </a:schemeClr>
                </a:solidFill>
                <a:latin typeface="Century Gothic" panose="020B0502020202020204" pitchFamily="34" charset="0"/>
              </a:rPr>
              <a:t>situation [223], </a:t>
            </a:r>
            <a:r>
              <a:rPr lang="en-GB" sz="1200" dirty="0" err="1">
                <a:solidFill>
                  <a:schemeClr val="accent5">
                    <a:lumMod val="50000"/>
                  </a:schemeClr>
                </a:solidFill>
                <a:latin typeface="Century Gothic" panose="020B0502020202020204" pitchFamily="34" charset="0"/>
              </a:rPr>
              <a:t>classe</a:t>
            </a:r>
            <a:r>
              <a:rPr lang="en-GB" sz="1200" dirty="0">
                <a:solidFill>
                  <a:schemeClr val="accent5">
                    <a:lumMod val="50000"/>
                  </a:schemeClr>
                </a:solidFill>
                <a:latin typeface="Century Gothic" panose="020B0502020202020204" pitchFamily="34" charset="0"/>
              </a:rPr>
              <a:t> [778]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lvl="0" indent="0" algn="l" rtl="0">
              <a:spcBef>
                <a:spcPts val="0"/>
              </a:spcBef>
              <a:spcAft>
                <a:spcPts val="0"/>
              </a:spcAft>
              <a:buNone/>
            </a:pPr>
            <a:endParaRPr lang="en-GB" baseline="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38</a:t>
            </a:fld>
            <a:endParaRPr/>
          </a:p>
        </p:txBody>
      </p:sp>
    </p:spTree>
    <p:extLst>
      <p:ext uri="{BB962C8B-B14F-4D97-AF65-F5344CB8AC3E}">
        <p14:creationId xmlns:p14="http://schemas.microsoft.com/office/powerpoint/2010/main" val="41237794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dirty="0"/>
              <a:t>Timing: 3 minutes</a:t>
            </a:r>
          </a:p>
          <a:p>
            <a:pPr marL="0"/>
            <a:endParaRPr lang="en-US" b="1" dirty="0"/>
          </a:p>
          <a:p>
            <a:pPr marL="0"/>
            <a:r>
              <a:rPr lang="en-US" b="1" dirty="0"/>
              <a:t>Aim: </a:t>
            </a:r>
            <a:r>
              <a:rPr lang="en-US" b="0" dirty="0"/>
              <a:t>Oral production of some of the words in this weeks revisited vocabulary sets. </a:t>
            </a:r>
          </a:p>
          <a:p>
            <a:pPr marL="0"/>
            <a:endParaRPr lang="en-US" b="0" dirty="0"/>
          </a:p>
          <a:p>
            <a:pPr marL="0"/>
            <a:r>
              <a:rPr lang="en-US" b="1" dirty="0"/>
              <a:t>Procedure: </a:t>
            </a:r>
          </a:p>
          <a:p>
            <a:pPr marL="0">
              <a:buAutoNum type="arabicPeriod"/>
            </a:pPr>
            <a:r>
              <a:rPr lang="en-US" b="0" dirty="0"/>
              <a:t>Teachers point at a picture or English word. </a:t>
            </a:r>
          </a:p>
          <a:p>
            <a:pPr marL="0">
              <a:buAutoNum type="arabicPeriod"/>
            </a:pPr>
            <a:r>
              <a:rPr lang="en-US" b="0" dirty="0"/>
              <a:t>As a class or in pairs/small groups, students try to be the first to say the words in French.</a:t>
            </a:r>
          </a:p>
          <a:p>
            <a:pPr marL="0"/>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1" i="0" u="none" strike="noStrike" cap="none" dirty="0">
                <a:solidFill>
                  <a:schemeClr val="dk1"/>
                </a:solidFill>
                <a:effectLst/>
                <a:latin typeface="Calibri"/>
                <a:ea typeface="Calibri"/>
                <a:cs typeface="Calibri"/>
                <a:sym typeface="Calibri"/>
              </a:rPr>
              <a:t>fermer</a:t>
            </a:r>
            <a:r>
              <a:rPr lang="fr-FR" sz="1200" b="0" i="0" u="none" strike="noStrike" cap="none" dirty="0">
                <a:solidFill>
                  <a:schemeClr val="dk1"/>
                </a:solidFill>
                <a:effectLst/>
                <a:latin typeface="Calibri"/>
                <a:ea typeface="Calibri"/>
                <a:cs typeface="Calibri"/>
                <a:sym typeface="Calibri"/>
              </a:rPr>
              <a:t> [757], </a:t>
            </a:r>
            <a:r>
              <a:rPr lang="fr-FR" sz="1200" b="1" i="0" u="none" strike="noStrike" cap="none" dirty="0">
                <a:solidFill>
                  <a:schemeClr val="dk1"/>
                </a:solidFill>
                <a:effectLst/>
                <a:latin typeface="Calibri"/>
                <a:ea typeface="Calibri"/>
                <a:cs typeface="Calibri"/>
                <a:sym typeface="Calibri"/>
              </a:rPr>
              <a:t>regarder</a:t>
            </a:r>
            <a:r>
              <a:rPr lang="fr-FR" sz="1200" b="1" i="0" u="none" strike="noStrike" cap="none" baseline="30000" dirty="0">
                <a:solidFill>
                  <a:schemeClr val="dk1"/>
                </a:solidFill>
                <a:effectLst/>
                <a:latin typeface="Calibri"/>
                <a:ea typeface="Calibri"/>
                <a:cs typeface="Calibri"/>
                <a:sym typeface="Calibri"/>
              </a:rPr>
              <a:t>2</a:t>
            </a:r>
            <a:r>
              <a:rPr lang="fr-FR" sz="1200" b="0" i="0" u="none" strike="noStrike" cap="none" dirty="0">
                <a:solidFill>
                  <a:schemeClr val="dk1"/>
                </a:solidFill>
                <a:effectLst/>
                <a:latin typeface="Calibri"/>
                <a:ea typeface="Calibri"/>
                <a:cs typeface="Calibri"/>
                <a:sym typeface="Calibri"/>
              </a:rPr>
              <a:t> [425], </a:t>
            </a:r>
            <a:r>
              <a:rPr lang="fr-FR" sz="1200" b="1" i="0" u="none" strike="noStrike" cap="none" dirty="0">
                <a:solidFill>
                  <a:schemeClr val="dk1"/>
                </a:solidFill>
                <a:effectLst/>
                <a:latin typeface="Calibri"/>
                <a:ea typeface="Calibri"/>
                <a:cs typeface="Calibri"/>
                <a:sym typeface="Calibri"/>
              </a:rPr>
              <a:t>fenêtre</a:t>
            </a:r>
            <a:r>
              <a:rPr lang="fr-FR" sz="1200" b="0" i="0" u="none" strike="noStrike" cap="none" dirty="0">
                <a:solidFill>
                  <a:schemeClr val="dk1"/>
                </a:solidFill>
                <a:effectLst/>
                <a:latin typeface="Calibri"/>
                <a:ea typeface="Calibri"/>
                <a:cs typeface="Calibri"/>
                <a:sym typeface="Calibri"/>
              </a:rPr>
              <a:t> [1604], </a:t>
            </a:r>
            <a:r>
              <a:rPr lang="fr-FR" sz="1200" b="1" i="0" u="none" strike="noStrike" cap="none" dirty="0">
                <a:solidFill>
                  <a:schemeClr val="dk1"/>
                </a:solidFill>
                <a:effectLst/>
                <a:latin typeface="Calibri"/>
                <a:ea typeface="Calibri"/>
                <a:cs typeface="Calibri"/>
                <a:sym typeface="Calibri"/>
              </a:rPr>
              <a:t>porte</a:t>
            </a:r>
            <a:r>
              <a:rPr lang="fr-FR" sz="1200" b="0" i="0" u="none" strike="noStrike" cap="none" dirty="0">
                <a:solidFill>
                  <a:schemeClr val="dk1"/>
                </a:solidFill>
                <a:effectLst/>
                <a:latin typeface="Calibri"/>
                <a:ea typeface="Calibri"/>
                <a:cs typeface="Calibri"/>
                <a:sym typeface="Calibri"/>
              </a:rPr>
              <a:t> [696], </a:t>
            </a:r>
            <a:r>
              <a:rPr lang="fr-FR" sz="1200" b="1" i="0" u="none" strike="noStrike" cap="none" dirty="0">
                <a:solidFill>
                  <a:schemeClr val="dk1"/>
                </a:solidFill>
                <a:effectLst/>
                <a:latin typeface="Calibri"/>
                <a:ea typeface="Calibri"/>
                <a:cs typeface="Calibri"/>
                <a:sym typeface="Calibri"/>
              </a:rPr>
              <a:t>salle </a:t>
            </a:r>
            <a:r>
              <a:rPr lang="fr-FR" sz="1200" b="0" i="0" u="none" strike="noStrike" cap="none" dirty="0">
                <a:solidFill>
                  <a:schemeClr val="dk1"/>
                </a:solidFill>
                <a:effectLst/>
                <a:latin typeface="Calibri"/>
                <a:ea typeface="Calibri"/>
                <a:cs typeface="Calibri"/>
                <a:sym typeface="Calibri"/>
              </a:rPr>
              <a:t>[812], </a:t>
            </a:r>
            <a:r>
              <a:rPr lang="fr-FR" sz="1200" b="1" i="0" u="none" strike="noStrike" cap="none" dirty="0">
                <a:solidFill>
                  <a:schemeClr val="dk1"/>
                </a:solidFill>
                <a:effectLst/>
                <a:latin typeface="Calibri"/>
                <a:ea typeface="Calibri"/>
                <a:cs typeface="Calibri"/>
                <a:sym typeface="Calibri"/>
              </a:rPr>
              <a:t>silence</a:t>
            </a:r>
            <a:r>
              <a:rPr lang="fr-FR" sz="1200" b="0" i="0" u="none" strike="noStrike" cap="none" dirty="0">
                <a:solidFill>
                  <a:schemeClr val="dk1"/>
                </a:solidFill>
                <a:effectLst/>
                <a:latin typeface="Calibri"/>
                <a:ea typeface="Calibri"/>
                <a:cs typeface="Calibri"/>
                <a:sym typeface="Calibri"/>
              </a:rPr>
              <a:t> [1281], </a:t>
            </a:r>
            <a:r>
              <a:rPr lang="fr-FR" sz="1200" b="1" i="0" u="none" strike="noStrike" cap="none" dirty="0">
                <a:solidFill>
                  <a:schemeClr val="dk1"/>
                </a:solidFill>
                <a:effectLst/>
                <a:latin typeface="Calibri"/>
                <a:ea typeface="Calibri"/>
                <a:cs typeface="Calibri"/>
                <a:sym typeface="Calibri"/>
              </a:rPr>
              <a:t>voyage</a:t>
            </a:r>
            <a:r>
              <a:rPr lang="fr-FR" sz="1200" b="0" i="0" u="none" strike="noStrike" cap="none" dirty="0">
                <a:solidFill>
                  <a:schemeClr val="dk1"/>
                </a:solidFill>
                <a:effectLst/>
                <a:latin typeface="Calibri"/>
                <a:ea typeface="Calibri"/>
                <a:cs typeface="Calibri"/>
                <a:sym typeface="Calibri"/>
              </a:rPr>
              <a:t> [904], </a:t>
            </a:r>
            <a:r>
              <a:rPr lang="fr-FR" sz="1200" b="1" i="0" u="none" strike="noStrike" cap="none" dirty="0">
                <a:solidFill>
                  <a:schemeClr val="dk1"/>
                </a:solidFill>
                <a:effectLst/>
                <a:latin typeface="Calibri"/>
                <a:ea typeface="Calibri"/>
                <a:cs typeface="Calibri"/>
                <a:sym typeface="Calibri"/>
              </a:rPr>
              <a:t>visite</a:t>
            </a:r>
            <a:r>
              <a:rPr lang="fr-FR" sz="1200" b="0" i="0" u="none" strike="noStrike" cap="none" dirty="0">
                <a:solidFill>
                  <a:schemeClr val="dk1"/>
                </a:solidFill>
                <a:effectLst/>
                <a:latin typeface="Calibri"/>
                <a:ea typeface="Calibri"/>
                <a:cs typeface="Calibri"/>
                <a:sym typeface="Calibri"/>
              </a:rPr>
              <a:t> [1072], </a:t>
            </a:r>
            <a:r>
              <a:rPr lang="fr-FR" sz="1200" b="1" i="0" u="none" strike="noStrike" cap="none" dirty="0">
                <a:solidFill>
                  <a:schemeClr val="dk1"/>
                </a:solidFill>
                <a:effectLst/>
                <a:latin typeface="Calibri"/>
                <a:ea typeface="Calibri"/>
                <a:cs typeface="Calibri"/>
                <a:sym typeface="Calibri"/>
              </a:rPr>
              <a:t>de</a:t>
            </a:r>
            <a:r>
              <a:rPr lang="fr-FR" sz="1200" b="1" i="0" u="none" strike="noStrike" cap="none" baseline="30000" dirty="0">
                <a:solidFill>
                  <a:schemeClr val="dk1"/>
                </a:solidFill>
                <a:effectLst/>
                <a:latin typeface="Calibri"/>
                <a:ea typeface="Calibri"/>
                <a:cs typeface="Calibri"/>
                <a:sym typeface="Calibri"/>
              </a:rPr>
              <a:t>1</a:t>
            </a:r>
            <a:r>
              <a:rPr lang="fr-FR" sz="1200" b="0" i="0" u="none" strike="noStrike" cap="none" dirty="0">
                <a:solidFill>
                  <a:schemeClr val="dk1"/>
                </a:solidFill>
                <a:effectLst/>
                <a:latin typeface="Calibri"/>
                <a:ea typeface="Calibri"/>
                <a:cs typeface="Calibri"/>
                <a:sym typeface="Calibri"/>
              </a:rPr>
              <a:t> [2], </a:t>
            </a:r>
            <a:r>
              <a:rPr lang="fr-FR" sz="1200" b="1" i="0" u="none" strike="noStrike" cap="none" dirty="0">
                <a:solidFill>
                  <a:schemeClr val="dk1"/>
                </a:solidFill>
                <a:effectLst/>
                <a:latin typeface="Calibri"/>
                <a:ea typeface="Calibri"/>
                <a:cs typeface="Calibri"/>
                <a:sym typeface="Calibri"/>
              </a:rPr>
              <a:t>en</a:t>
            </a:r>
            <a:r>
              <a:rPr lang="fr-FR" sz="1200" b="1" i="0" u="none" strike="noStrike" cap="none" baseline="30000" dirty="0">
                <a:solidFill>
                  <a:schemeClr val="dk1"/>
                </a:solidFill>
                <a:effectLst/>
                <a:latin typeface="Calibri"/>
                <a:ea typeface="Calibri"/>
                <a:cs typeface="Calibri"/>
                <a:sym typeface="Calibri"/>
              </a:rPr>
              <a:t>2</a:t>
            </a:r>
            <a:r>
              <a:rPr lang="fr-FR" sz="1200" b="0" i="0" u="none" strike="noStrike" cap="none" dirty="0">
                <a:solidFill>
                  <a:schemeClr val="dk1"/>
                </a:solidFill>
                <a:effectLst/>
                <a:latin typeface="Calibri"/>
                <a:ea typeface="Calibri"/>
                <a:cs typeface="Calibri"/>
                <a:sym typeface="Calibri"/>
              </a:rPr>
              <a:t> [7], Londres [n/a], question [144], numéro [766]</a:t>
            </a:r>
          </a:p>
          <a:p>
            <a:pPr marL="0"/>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726654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2 minutes</a:t>
            </a:r>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Aim: </a:t>
            </a:r>
            <a:r>
              <a:rPr lang="en-GB" b="0" dirty="0"/>
              <a:t>To present the 3</a:t>
            </a:r>
            <a:r>
              <a:rPr lang="en-GB" b="0" baseline="30000" dirty="0"/>
              <a:t>rd</a:t>
            </a:r>
            <a:r>
              <a:rPr lang="en-GB" b="0" dirty="0"/>
              <a:t> person plural forms of </a:t>
            </a:r>
            <a:r>
              <a:rPr lang="en-GB" b="0" i="1" dirty="0" err="1"/>
              <a:t>avoir</a:t>
            </a:r>
            <a:r>
              <a:rPr lang="en-GB" b="0" i="0" dirty="0"/>
              <a:t>.</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1. Teacher recaps the meaning of the pronouns </a:t>
            </a:r>
            <a:r>
              <a:rPr lang="en-GB" i="1" baseline="0" dirty="0" err="1"/>
              <a:t>ils</a:t>
            </a:r>
            <a:r>
              <a:rPr lang="en-GB" i="0" baseline="0" dirty="0"/>
              <a:t> and </a:t>
            </a:r>
            <a:r>
              <a:rPr lang="en-GB" i="1" baseline="0" dirty="0" err="1"/>
              <a:t>elles</a:t>
            </a:r>
            <a:r>
              <a:rPr lang="en-GB" i="0" baseline="0" dirty="0"/>
              <a:t>.</a:t>
            </a:r>
            <a:endParaRPr lang="en-GB" b="1" dirty="0"/>
          </a:p>
          <a:p>
            <a:pPr marL="0" lvl="0" indent="0" algn="l" rtl="0">
              <a:spcBef>
                <a:spcPts val="0"/>
              </a:spcBef>
              <a:spcAft>
                <a:spcPts val="0"/>
              </a:spcAft>
              <a:buNone/>
            </a:pPr>
            <a:r>
              <a:rPr lang="en-GB" i="0" baseline="0" dirty="0"/>
              <a:t>2. Teacher to remind students of the meaning of the pronouns </a:t>
            </a:r>
            <a:r>
              <a:rPr lang="en-GB" i="1" baseline="0" dirty="0" err="1"/>
              <a:t>ils</a:t>
            </a:r>
            <a:r>
              <a:rPr lang="en-GB" i="0" baseline="0" dirty="0"/>
              <a:t> and </a:t>
            </a:r>
            <a:r>
              <a:rPr lang="en-GB" i="1" baseline="0" dirty="0" err="1"/>
              <a:t>elles</a:t>
            </a:r>
            <a:r>
              <a:rPr lang="en-GB" i="0" baseline="0" dirty="0"/>
              <a:t>. Teacher to highlight that groups of named people (e.g. </a:t>
            </a:r>
            <a:r>
              <a:rPr lang="en-GB" sz="1200" dirty="0" err="1">
                <a:solidFill>
                  <a:schemeClr val="accent5">
                    <a:lumMod val="50000"/>
                  </a:schemeClr>
                </a:solidFill>
                <a:latin typeface="Century Gothic" panose="020B0502020202020204" pitchFamily="34" charset="0"/>
              </a:rPr>
              <a:t>Noura</a:t>
            </a:r>
            <a:r>
              <a:rPr lang="en-GB" sz="1200" dirty="0">
                <a:solidFill>
                  <a:schemeClr val="accent5">
                    <a:lumMod val="50000"/>
                  </a:schemeClr>
                </a:solidFill>
                <a:latin typeface="Century Gothic" panose="020B0502020202020204" pitchFamily="34" charset="0"/>
              </a:rPr>
              <a:t> and Amir) also need the 3</a:t>
            </a:r>
            <a:r>
              <a:rPr lang="en-GB" sz="1200" baseline="30000" dirty="0">
                <a:solidFill>
                  <a:schemeClr val="accent5">
                    <a:lumMod val="50000"/>
                  </a:schemeClr>
                </a:solidFill>
                <a:latin typeface="Century Gothic" panose="020B0502020202020204" pitchFamily="34" charset="0"/>
              </a:rPr>
              <a:t>rd</a:t>
            </a:r>
            <a:r>
              <a:rPr lang="en-GB" sz="1200" dirty="0">
                <a:solidFill>
                  <a:schemeClr val="accent5">
                    <a:lumMod val="50000"/>
                  </a:schemeClr>
                </a:solidFill>
                <a:latin typeface="Century Gothic" panose="020B0502020202020204" pitchFamily="34" charset="0"/>
              </a:rPr>
              <a:t> person plural form.</a:t>
            </a:r>
            <a:endParaRPr lang="en-GB" sz="1200" i="0" baseline="0" dirty="0">
              <a:solidFill>
                <a:schemeClr val="accent5">
                  <a:lumMod val="50000"/>
                </a:schemeClr>
              </a:solidFill>
              <a:latin typeface="Century Gothic" panose="020B0502020202020204" pitchFamily="34" charset="0"/>
            </a:endParaRPr>
          </a:p>
          <a:p>
            <a:pPr marL="0" lvl="0" indent="0" algn="l" rtl="0">
              <a:spcBef>
                <a:spcPts val="0"/>
              </a:spcBef>
              <a:spcAft>
                <a:spcPts val="0"/>
              </a:spcAft>
              <a:buNone/>
            </a:pPr>
            <a:r>
              <a:rPr lang="en-GB" i="0" baseline="0" dirty="0"/>
              <a:t>3. Teacher to remind students of the meaning of the indefinite plural article </a:t>
            </a:r>
            <a:r>
              <a:rPr lang="en-GB" i="1" baseline="0" dirty="0"/>
              <a:t>des. </a:t>
            </a:r>
            <a:r>
              <a:rPr lang="en-GB" i="0" baseline="0" dirty="0"/>
              <a:t>The examples given illustrate its absence in English. Note the SFC in the plural </a:t>
            </a:r>
            <a:r>
              <a:rPr lang="en-GB" i="1" baseline="0" dirty="0" err="1"/>
              <a:t>chiens</a:t>
            </a:r>
            <a:r>
              <a:rPr lang="en-GB" i="0" baseline="0" dirty="0"/>
              <a:t>.</a:t>
            </a:r>
            <a:endParaRPr lang="en-GB" i="1" baseline="0" dirty="0"/>
          </a:p>
          <a:p>
            <a:pPr marL="0" lvl="0" indent="0" algn="l" rtl="0">
              <a:spcBef>
                <a:spcPts val="0"/>
              </a:spcBef>
              <a:spcAft>
                <a:spcPts val="0"/>
              </a:spcAft>
              <a:buNone/>
            </a:pPr>
            <a:r>
              <a:rPr lang="en-GB" dirty="0"/>
              <a:t>4. Teacher</a:t>
            </a:r>
            <a:r>
              <a:rPr lang="en-GB" baseline="0" dirty="0"/>
              <a:t> to point out that </a:t>
            </a:r>
            <a:r>
              <a:rPr lang="en-GB" i="1" baseline="0" dirty="0" err="1"/>
              <a:t>avoir</a:t>
            </a:r>
            <a:r>
              <a:rPr lang="en-GB" i="0" baseline="0" dirty="0"/>
              <a:t> is </a:t>
            </a:r>
            <a:r>
              <a:rPr lang="en-GB" b="1" i="0" baseline="0" dirty="0"/>
              <a:t>irregular</a:t>
            </a:r>
            <a:r>
              <a:rPr lang="en-GB" b="0" i="0" baseline="0" dirty="0"/>
              <a:t> in French. As with </a:t>
            </a:r>
            <a:r>
              <a:rPr lang="en-GB" sz="1200" i="1" noProof="0" dirty="0" err="1">
                <a:solidFill>
                  <a:srgbClr val="EE6000"/>
                </a:solidFill>
                <a:cs typeface="Calibri" panose="020F0502020204030204" pitchFamily="34" charset="0"/>
              </a:rPr>
              <a:t>être</a:t>
            </a:r>
            <a:r>
              <a:rPr lang="en-GB" sz="1200" i="0" noProof="0" dirty="0">
                <a:solidFill>
                  <a:srgbClr val="EE6000"/>
                </a:solidFill>
                <a:cs typeface="Calibri" panose="020F0502020204030204" pitchFamily="34" charset="0"/>
              </a:rPr>
              <a:t>,</a:t>
            </a:r>
            <a:r>
              <a:rPr lang="en-GB" sz="1200" i="0" baseline="0" noProof="0" dirty="0">
                <a:solidFill>
                  <a:srgbClr val="EE6000"/>
                </a:solidFill>
                <a:cs typeface="Calibri" panose="020F0502020204030204" pitchFamily="34" charset="0"/>
              </a:rPr>
              <a:t> there is a different form for each pronoun.</a:t>
            </a:r>
          </a:p>
          <a:p>
            <a:pPr marL="0" lvl="0" indent="0" algn="l" rtl="0">
              <a:spcBef>
                <a:spcPts val="0"/>
              </a:spcBef>
              <a:spcAft>
                <a:spcPts val="0"/>
              </a:spcAft>
              <a:buNone/>
            </a:pPr>
            <a:r>
              <a:rPr lang="en-GB" dirty="0"/>
              <a:t>5. Teacher to draw attention to the pronunciation (SFC on the verb, but not the pronoun). Explain that</a:t>
            </a:r>
            <a:r>
              <a:rPr lang="en-GB" baseline="0" dirty="0"/>
              <a:t> a </a:t>
            </a:r>
            <a:r>
              <a:rPr lang="en-GB" b="1" baseline="0" dirty="0"/>
              <a:t>liaison</a:t>
            </a:r>
            <a:r>
              <a:rPr lang="en-GB" b="0" baseline="0" dirty="0"/>
              <a:t> sometimes occurs when SFCs appear before a vowel, and that this can lead to a change in pronunciation in the consonant (here, like the English ‘z’.) </a:t>
            </a:r>
            <a:r>
              <a:rPr lang="en-GB" baseline="0" dirty="0"/>
              <a:t>Additional pronunciation practice of </a:t>
            </a:r>
            <a:r>
              <a:rPr lang="en-GB" i="1" baseline="0" dirty="0"/>
              <a:t>nous </a:t>
            </a:r>
            <a:r>
              <a:rPr lang="en-GB" i="1" baseline="0" dirty="0" err="1"/>
              <a:t>avons</a:t>
            </a:r>
            <a:r>
              <a:rPr lang="en-GB" i="0" baseline="0" dirty="0"/>
              <a:t> and </a:t>
            </a:r>
            <a:r>
              <a:rPr lang="en-GB" i="1" baseline="0" dirty="0" err="1"/>
              <a:t>vous</a:t>
            </a:r>
            <a:r>
              <a:rPr lang="en-GB" i="1" baseline="0" dirty="0"/>
              <a:t> </a:t>
            </a:r>
            <a:r>
              <a:rPr lang="en-GB" i="1" baseline="0" dirty="0" err="1"/>
              <a:t>avez</a:t>
            </a:r>
            <a:r>
              <a:rPr lang="en-GB" i="1" baseline="0" dirty="0"/>
              <a:t> </a:t>
            </a:r>
            <a:r>
              <a:rPr lang="en-GB" i="0" baseline="0" dirty="0"/>
              <a:t>appears in the slides that follow.</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437716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4 minutes </a:t>
            </a:r>
            <a:r>
              <a:rPr lang="en-GB" b="0" i="0" dirty="0"/>
              <a:t>for 12 slides</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Procedure:</a:t>
            </a:r>
          </a:p>
          <a:p>
            <a:pPr marL="228600" lvl="0" indent="-228600" algn="l" rtl="0">
              <a:spcBef>
                <a:spcPts val="0"/>
              </a:spcBef>
              <a:spcAft>
                <a:spcPts val="0"/>
              </a:spcAft>
              <a:buAutoNum type="arabicPeriod"/>
            </a:pPr>
            <a:r>
              <a:rPr lang="en-GB" i="0" dirty="0"/>
              <a:t>Listen</a:t>
            </a:r>
            <a:r>
              <a:rPr lang="en-GB" i="0" baseline="0" dirty="0"/>
              <a:t> and repeat.</a:t>
            </a:r>
          </a:p>
          <a:p>
            <a:pPr marL="228600" lvl="0" indent="-228600" algn="l" rtl="0">
              <a:spcBef>
                <a:spcPts val="0"/>
              </a:spcBef>
              <a:spcAft>
                <a:spcPts val="0"/>
              </a:spcAft>
              <a:buAutoNum type="arabicPeriod"/>
            </a:pPr>
            <a:r>
              <a:rPr lang="en-GB" i="0" baseline="0" dirty="0"/>
              <a:t>Highlight that </a:t>
            </a:r>
            <a:r>
              <a:rPr lang="en-GB" i="1" baseline="0" dirty="0" err="1"/>
              <a:t>ils</a:t>
            </a:r>
            <a:r>
              <a:rPr lang="en-GB" i="1" baseline="0" dirty="0"/>
              <a:t> </a:t>
            </a:r>
            <a:r>
              <a:rPr lang="en-GB" i="1" baseline="0" dirty="0" err="1"/>
              <a:t>ont</a:t>
            </a:r>
            <a:r>
              <a:rPr lang="en-GB" i="1" baseline="0" dirty="0"/>
              <a:t> </a:t>
            </a:r>
            <a:r>
              <a:rPr lang="en-GB" i="0" baseline="0" dirty="0"/>
              <a:t>sounds like one word, rather than two.</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670067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Procedure:</a:t>
            </a:r>
          </a:p>
          <a:p>
            <a:pPr marL="228600" lvl="0" indent="-228600" algn="l" rtl="0">
              <a:spcBef>
                <a:spcPts val="0"/>
              </a:spcBef>
              <a:spcAft>
                <a:spcPts val="0"/>
              </a:spcAft>
              <a:buAutoNum type="arabicPeriod"/>
            </a:pPr>
            <a:r>
              <a:rPr lang="en-GB" i="0" dirty="0"/>
              <a:t>Listen</a:t>
            </a:r>
            <a:r>
              <a:rPr lang="en-GB" i="0" baseline="0" dirty="0"/>
              <a:t> and repeat.</a:t>
            </a:r>
          </a:p>
          <a:p>
            <a:pPr marL="228600" lvl="0" indent="-228600" algn="l" rtl="0">
              <a:spcBef>
                <a:spcPts val="0"/>
              </a:spcBef>
              <a:spcAft>
                <a:spcPts val="0"/>
              </a:spcAft>
              <a:buAutoNum type="arabicPeriod"/>
            </a:pPr>
            <a:r>
              <a:rPr lang="en-GB" i="0" baseline="0" dirty="0"/>
              <a:t>Highlight that </a:t>
            </a:r>
            <a:r>
              <a:rPr lang="en-GB" i="1" baseline="0" dirty="0" err="1"/>
              <a:t>elles</a:t>
            </a:r>
            <a:r>
              <a:rPr lang="en-GB" i="1" baseline="0" dirty="0"/>
              <a:t> </a:t>
            </a:r>
            <a:r>
              <a:rPr lang="en-GB" i="1" baseline="0" dirty="0" err="1"/>
              <a:t>ont</a:t>
            </a:r>
            <a:r>
              <a:rPr lang="en-GB" i="1" baseline="0" dirty="0"/>
              <a:t> </a:t>
            </a:r>
            <a:r>
              <a:rPr lang="en-GB" i="0" baseline="0" dirty="0"/>
              <a:t>sounds like one word, rather than two.</a:t>
            </a:r>
            <a:endParaRPr lang="en-GB" i="0" u="none"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885433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Procedure:</a:t>
            </a:r>
          </a:p>
          <a:p>
            <a:pPr marL="228600" lvl="0" indent="-228600" algn="l" rtl="0">
              <a:spcBef>
                <a:spcPts val="0"/>
              </a:spcBef>
              <a:spcAft>
                <a:spcPts val="0"/>
              </a:spcAft>
              <a:buAutoNum type="arabicPeriod"/>
            </a:pPr>
            <a:r>
              <a:rPr lang="en-GB" i="0" dirty="0"/>
              <a:t>Listen</a:t>
            </a:r>
            <a:r>
              <a:rPr lang="en-GB" i="0" baseline="0" dirty="0"/>
              <a:t> and repeat.</a:t>
            </a:r>
          </a:p>
          <a:p>
            <a:pPr marL="228600" lvl="0" indent="-228600" algn="l" rtl="0">
              <a:spcBef>
                <a:spcPts val="0"/>
              </a:spcBef>
              <a:spcAft>
                <a:spcPts val="0"/>
              </a:spcAft>
              <a:buAutoNum type="arabicPeriod"/>
            </a:pPr>
            <a:r>
              <a:rPr lang="en-GB" i="0" baseline="0" dirty="0"/>
              <a:t>Highlight that </a:t>
            </a:r>
            <a:r>
              <a:rPr lang="en-GB" i="1" baseline="0" dirty="0" err="1"/>
              <a:t>ils</a:t>
            </a:r>
            <a:r>
              <a:rPr lang="en-GB" i="1" baseline="0" dirty="0"/>
              <a:t> </a:t>
            </a:r>
            <a:r>
              <a:rPr lang="en-GB" i="1" baseline="0" dirty="0" err="1"/>
              <a:t>ont</a:t>
            </a:r>
            <a:r>
              <a:rPr lang="en-GB" i="1" baseline="0" dirty="0"/>
              <a:t> </a:t>
            </a:r>
            <a:r>
              <a:rPr lang="en-GB" i="0" baseline="0" dirty="0"/>
              <a:t>sounds like one word, rather than two.</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50612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Procedure:</a:t>
            </a:r>
          </a:p>
          <a:p>
            <a:pPr marL="228600" lvl="0" indent="-228600" algn="l" rtl="0">
              <a:spcBef>
                <a:spcPts val="0"/>
              </a:spcBef>
              <a:spcAft>
                <a:spcPts val="0"/>
              </a:spcAft>
              <a:buAutoNum type="arabicPeriod"/>
            </a:pPr>
            <a:r>
              <a:rPr lang="en-GB" i="0" dirty="0"/>
              <a:t>Listen</a:t>
            </a:r>
            <a:r>
              <a:rPr lang="en-GB" i="0" baseline="0" dirty="0"/>
              <a:t> and repeat.</a:t>
            </a:r>
          </a:p>
          <a:p>
            <a:pPr marL="228600" lvl="0" indent="-228600" algn="l" rtl="0">
              <a:spcBef>
                <a:spcPts val="0"/>
              </a:spcBef>
              <a:spcAft>
                <a:spcPts val="0"/>
              </a:spcAft>
              <a:buAutoNum type="arabicPeriod"/>
            </a:pPr>
            <a:r>
              <a:rPr lang="en-GB" i="0" baseline="0" dirty="0"/>
              <a:t>Highlight that </a:t>
            </a:r>
            <a:r>
              <a:rPr lang="en-GB" i="1" baseline="0" dirty="0" err="1"/>
              <a:t>elles</a:t>
            </a:r>
            <a:r>
              <a:rPr lang="en-GB" i="1" baseline="0" dirty="0"/>
              <a:t> </a:t>
            </a:r>
            <a:r>
              <a:rPr lang="en-GB" i="1" baseline="0" dirty="0" err="1"/>
              <a:t>ont</a:t>
            </a:r>
            <a:r>
              <a:rPr lang="en-GB" i="1" baseline="0" dirty="0"/>
              <a:t> </a:t>
            </a:r>
            <a:r>
              <a:rPr lang="en-GB" i="0" baseline="0" dirty="0"/>
              <a:t>sounds like one word, rather than two.</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957251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dirty="0"/>
              <a:t>1. Listen</a:t>
            </a:r>
            <a:r>
              <a:rPr lang="en-GB" i="0" baseline="0" dirty="0"/>
              <a:t> and repeat. Note the SFC in the plural noun.</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843957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dirty="0"/>
          </a:p>
          <a:p>
            <a:pPr marL="228600" lvl="0" indent="-228600" algn="l" rtl="0">
              <a:spcBef>
                <a:spcPts val="0"/>
              </a:spcBef>
              <a:spcAft>
                <a:spcPts val="0"/>
              </a:spcAft>
              <a:buFont typeface="+mj-lt"/>
              <a:buAutoNum type="arabicPeriod"/>
            </a:pPr>
            <a:r>
              <a:rPr lang="en-GB" i="0" dirty="0"/>
              <a:t>Listen</a:t>
            </a:r>
            <a:r>
              <a:rPr lang="en-GB" i="0" baseline="0" dirty="0"/>
              <a:t> and repeat. Note SFC in plural noun.</a:t>
            </a:r>
          </a:p>
          <a:p>
            <a:pPr marL="228600" lvl="0" indent="-228600" algn="l" rtl="0">
              <a:spcBef>
                <a:spcPts val="0"/>
              </a:spcBef>
              <a:spcAft>
                <a:spcPts val="0"/>
              </a:spcAft>
              <a:buFont typeface="+mj-lt"/>
              <a:buAutoNum type="arabicPeriod"/>
            </a:pPr>
            <a:r>
              <a:rPr lang="en-GB" i="0" baseline="0" dirty="0"/>
              <a:t>Ask students to translate the sentence.</a:t>
            </a:r>
          </a:p>
          <a:p>
            <a:pPr marL="228600" lvl="0" indent="-228600" algn="l" rtl="0">
              <a:spcBef>
                <a:spcPts val="0"/>
              </a:spcBef>
              <a:spcAft>
                <a:spcPts val="0"/>
              </a:spcAft>
              <a:buFont typeface="+mj-lt"/>
              <a:buAutoNum type="arabicPeriod"/>
            </a:pPr>
            <a:r>
              <a:rPr lang="en-GB" i="0" baseline="0" dirty="0"/>
              <a:t>Reveal picture on a click, ask students to check their translations.</a:t>
            </a:r>
          </a:p>
          <a:p>
            <a:pPr marL="228600" lvl="0" indent="-228600" algn="l" rtl="0">
              <a:spcBef>
                <a:spcPts val="0"/>
              </a:spcBef>
              <a:spcAft>
                <a:spcPts val="0"/>
              </a:spcAft>
              <a:buFont typeface="+mj-lt"/>
              <a:buAutoNum type="arabicPeriod"/>
            </a:pPr>
            <a:r>
              <a:rPr lang="en-GB" i="0" baseline="0" dirty="0"/>
              <a:t>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461289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dirty="0"/>
          </a:p>
          <a:p>
            <a:pPr marL="0" lvl="0" indent="0" algn="l" rtl="0">
              <a:spcBef>
                <a:spcPts val="0"/>
              </a:spcBef>
              <a:spcAft>
                <a:spcPts val="0"/>
              </a:spcAft>
              <a:buNone/>
            </a:pPr>
            <a:r>
              <a:rPr lang="en-GB" i="0" dirty="0"/>
              <a:t>1. Listen</a:t>
            </a:r>
            <a:r>
              <a:rPr lang="en-GB" i="0" baseline="0" dirty="0"/>
              <a:t> and repeat. Note SFC in plural noun</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589385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dirty="0"/>
          </a:p>
          <a:p>
            <a:pPr marL="228600" lvl="0" indent="-228600" algn="l" rtl="0">
              <a:spcBef>
                <a:spcPts val="0"/>
              </a:spcBef>
              <a:spcAft>
                <a:spcPts val="0"/>
              </a:spcAft>
              <a:buFont typeface="+mj-lt"/>
              <a:buAutoNum type="arabicPeriod"/>
            </a:pPr>
            <a:r>
              <a:rPr lang="en-GB" i="0" dirty="0"/>
              <a:t>Listen</a:t>
            </a:r>
            <a:r>
              <a:rPr lang="en-GB" i="0" baseline="0" dirty="0"/>
              <a:t> and repeat. Note SFC in plural noun.</a:t>
            </a:r>
          </a:p>
          <a:p>
            <a:pPr marL="228600" lvl="0" indent="-228600" algn="l" rtl="0">
              <a:spcBef>
                <a:spcPts val="0"/>
              </a:spcBef>
              <a:spcAft>
                <a:spcPts val="0"/>
              </a:spcAft>
              <a:buFont typeface="+mj-lt"/>
              <a:buAutoNum type="arabicPeriod"/>
            </a:pPr>
            <a:r>
              <a:rPr lang="en-GB" i="0" baseline="0" dirty="0"/>
              <a:t>Ask students to translate the sentence.</a:t>
            </a:r>
          </a:p>
          <a:p>
            <a:pPr marL="228600" lvl="0" indent="-228600" algn="l" rtl="0">
              <a:spcBef>
                <a:spcPts val="0"/>
              </a:spcBef>
              <a:spcAft>
                <a:spcPts val="0"/>
              </a:spcAft>
              <a:buFont typeface="+mj-lt"/>
              <a:buAutoNum type="arabicPeriod"/>
            </a:pPr>
            <a:r>
              <a:rPr lang="en-GB" i="0" baseline="0" dirty="0"/>
              <a:t>Reveal picture on a click, ask students to check their translations.</a:t>
            </a:r>
          </a:p>
          <a:p>
            <a:pPr marL="228600" lvl="0" indent="-228600" algn="l" rtl="0">
              <a:spcBef>
                <a:spcPts val="0"/>
              </a:spcBef>
              <a:spcAft>
                <a:spcPts val="0"/>
              </a:spcAft>
              <a:buFont typeface="+mj-lt"/>
              <a:buAutoNum type="arabicPeriod"/>
            </a:pPr>
            <a:r>
              <a:rPr lang="en-GB" i="0" baseline="0" dirty="0"/>
              <a:t>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760574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dirty="0"/>
          </a:p>
          <a:p>
            <a:pPr marL="0" lvl="0" indent="0" algn="l" rtl="0">
              <a:spcBef>
                <a:spcPts val="0"/>
              </a:spcBef>
              <a:spcAft>
                <a:spcPts val="0"/>
              </a:spcAft>
              <a:buNone/>
            </a:pPr>
            <a:r>
              <a:rPr lang="en-GB" i="0" dirty="0"/>
              <a:t>1. Listen</a:t>
            </a:r>
            <a:r>
              <a:rPr lang="en-GB" i="0" baseline="0" dirty="0"/>
              <a:t> and repeat. Example with </a:t>
            </a:r>
            <a:r>
              <a:rPr lang="en-GB" i="1" baseline="0" dirty="0" err="1"/>
              <a:t>ils</a:t>
            </a:r>
            <a:r>
              <a:rPr lang="en-GB" i="1" baseline="0" dirty="0"/>
              <a:t> </a:t>
            </a:r>
            <a:r>
              <a:rPr lang="en-GB" i="1" baseline="0" dirty="0" err="1"/>
              <a:t>ont</a:t>
            </a:r>
            <a:r>
              <a:rPr lang="en-GB" i="1" baseline="0" dirty="0"/>
              <a:t> + un</a:t>
            </a:r>
            <a:r>
              <a:rPr lang="en-GB" i="0" baseline="0" dirty="0"/>
              <a:t> to illustrate –t liaison.</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5354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[au] </a:t>
            </a:r>
            <a:r>
              <a:rPr lang="en-GB" baseline="0" dirty="0"/>
              <a:t>and then the </a:t>
            </a:r>
            <a:r>
              <a:rPr lang="en-GB" b="1" baseline="0" dirty="0"/>
              <a:t>source</a:t>
            </a:r>
            <a:r>
              <a:rPr lang="en-GB" baseline="0" dirty="0"/>
              <a:t> word again ‘</a:t>
            </a:r>
            <a:r>
              <a:rPr lang="en-GB" b="1" baseline="0" dirty="0"/>
              <a:t>gauche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gauche </a:t>
            </a:r>
            <a:r>
              <a:rPr lang="en-GB" baseline="0" dirty="0"/>
              <a:t>[607]; </a:t>
            </a:r>
            <a:r>
              <a:rPr lang="en-GB" b="1" baseline="0" dirty="0" err="1"/>
              <a:t>aussi</a:t>
            </a:r>
            <a:r>
              <a:rPr lang="en-GB" baseline="0" dirty="0"/>
              <a:t> [44]; </a:t>
            </a:r>
            <a:r>
              <a:rPr lang="en-GB" b="1" baseline="0" dirty="0"/>
              <a:t>faux </a:t>
            </a:r>
            <a:r>
              <a:rPr lang="en-GB" b="0" baseline="0" dirty="0"/>
              <a:t>[555]</a:t>
            </a:r>
            <a:r>
              <a:rPr lang="en-GB" baseline="0" dirty="0"/>
              <a:t> </a:t>
            </a:r>
            <a:r>
              <a:rPr lang="en-GB" b="1" baseline="0" dirty="0"/>
              <a:t>bateau</a:t>
            </a:r>
            <a:r>
              <a:rPr lang="en-GB" baseline="0" dirty="0"/>
              <a:t> [1278]; </a:t>
            </a:r>
            <a:r>
              <a:rPr lang="en-GB" b="1" baseline="0" dirty="0"/>
              <a:t>beau</a:t>
            </a:r>
            <a:r>
              <a:rPr lang="en-GB" baseline="0" dirty="0"/>
              <a:t> [393]; </a:t>
            </a:r>
            <a:r>
              <a:rPr lang="en-GB" b="1" baseline="0" dirty="0" err="1"/>
              <a:t>eau</a:t>
            </a:r>
            <a:r>
              <a:rPr lang="en-GB" baseline="0" dirty="0"/>
              <a:t> [475]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02774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dirty="0"/>
              <a:t>1. Listen</a:t>
            </a:r>
            <a:r>
              <a:rPr lang="en-GB" i="0" baseline="0" dirty="0"/>
              <a:t> and repeat. </a:t>
            </a:r>
            <a:r>
              <a:rPr lang="en-GB" i="0" dirty="0"/>
              <a:t>An</a:t>
            </a:r>
            <a:r>
              <a:rPr lang="en-GB" i="0" baseline="0" dirty="0"/>
              <a:t> example with </a:t>
            </a:r>
            <a:r>
              <a:rPr lang="en-GB" i="1" baseline="0" dirty="0" err="1"/>
              <a:t>elles</a:t>
            </a:r>
            <a:r>
              <a:rPr lang="en-GB" i="1" baseline="0" dirty="0"/>
              <a:t> </a:t>
            </a:r>
            <a:r>
              <a:rPr lang="en-GB" i="1" baseline="0" dirty="0" err="1"/>
              <a:t>ont</a:t>
            </a:r>
            <a:r>
              <a:rPr lang="en-GB" i="1" baseline="0" dirty="0"/>
              <a:t> </a:t>
            </a:r>
            <a:r>
              <a:rPr lang="en-GB" i="0" baseline="0" dirty="0"/>
              <a:t>+ </a:t>
            </a:r>
            <a:r>
              <a:rPr lang="en-GB" i="1" baseline="0" dirty="0" err="1"/>
              <a:t>une</a:t>
            </a:r>
            <a:r>
              <a:rPr lang="en-GB" i="0" baseline="0" dirty="0"/>
              <a:t> to illustrate t- liaison.</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599079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dirty="0"/>
              <a:t>1. Listen</a:t>
            </a:r>
            <a:r>
              <a:rPr lang="en-GB" i="0" baseline="0" dirty="0"/>
              <a:t> and repeat. </a:t>
            </a:r>
            <a:r>
              <a:rPr lang="en-GB" i="0" dirty="0"/>
              <a:t>An</a:t>
            </a:r>
            <a:r>
              <a:rPr lang="en-GB" i="0" baseline="0" dirty="0"/>
              <a:t> example with </a:t>
            </a:r>
            <a:r>
              <a:rPr lang="en-GB" i="1" baseline="0" dirty="0" err="1"/>
              <a:t>elles</a:t>
            </a:r>
            <a:r>
              <a:rPr lang="en-GB" i="1" baseline="0" dirty="0"/>
              <a:t> </a:t>
            </a:r>
            <a:r>
              <a:rPr lang="en-GB" i="1" baseline="0" dirty="0" err="1"/>
              <a:t>ont</a:t>
            </a:r>
            <a:r>
              <a:rPr lang="en-GB" i="1" baseline="0" dirty="0"/>
              <a:t> </a:t>
            </a:r>
            <a:r>
              <a:rPr lang="en-GB" i="0" baseline="0" dirty="0"/>
              <a:t>+ </a:t>
            </a:r>
            <a:r>
              <a:rPr lang="en-GB" i="1" baseline="0" dirty="0" err="1"/>
              <a:t>une</a:t>
            </a:r>
            <a:r>
              <a:rPr lang="en-GB" i="0" baseline="0" dirty="0"/>
              <a:t> to illustrate t- liaison.</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399451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dirty="0"/>
              <a:t>1. Listen</a:t>
            </a:r>
            <a:r>
              <a:rPr lang="en-GB" i="0" baseline="0" dirty="0"/>
              <a:t> and repeat. </a:t>
            </a:r>
            <a:r>
              <a:rPr lang="en-GB" i="0" dirty="0"/>
              <a:t>An</a:t>
            </a:r>
            <a:r>
              <a:rPr lang="en-GB" i="0" baseline="0" dirty="0"/>
              <a:t> example with </a:t>
            </a:r>
            <a:r>
              <a:rPr lang="en-GB" i="1" baseline="0" dirty="0" err="1"/>
              <a:t>ils</a:t>
            </a:r>
            <a:r>
              <a:rPr lang="en-GB" i="1" baseline="0" dirty="0"/>
              <a:t> </a:t>
            </a:r>
            <a:r>
              <a:rPr lang="en-GB" i="1" baseline="0" dirty="0" err="1"/>
              <a:t>ont</a:t>
            </a:r>
            <a:r>
              <a:rPr lang="en-GB" i="1" baseline="0" dirty="0"/>
              <a:t> </a:t>
            </a:r>
            <a:r>
              <a:rPr lang="en-GB" i="0" baseline="0" dirty="0"/>
              <a:t>+ </a:t>
            </a:r>
            <a:r>
              <a:rPr lang="en-GB" i="1" baseline="0" dirty="0"/>
              <a:t>un </a:t>
            </a:r>
            <a:r>
              <a:rPr lang="en-GB" i="0" baseline="0" dirty="0"/>
              <a:t>to illustrate -t liaison.</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981597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5 minutes </a:t>
            </a:r>
            <a:r>
              <a:rPr lang="en-GB" b="0" dirty="0"/>
              <a:t>for 7 slides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Aural recognition of </a:t>
            </a:r>
            <a:r>
              <a:rPr lang="en-GB" b="0" i="1" dirty="0" err="1"/>
              <a:t>avoir</a:t>
            </a:r>
            <a:r>
              <a:rPr lang="en-GB" b="0" i="1" dirty="0"/>
              <a:t> </a:t>
            </a:r>
            <a:r>
              <a:rPr lang="en-GB" b="0" i="0" dirty="0"/>
              <a:t>in the 3</a:t>
            </a:r>
            <a:r>
              <a:rPr lang="en-GB" b="0" i="0" baseline="30000" dirty="0"/>
              <a:t>rd</a:t>
            </a:r>
            <a:r>
              <a:rPr lang="en-GB" b="0" i="0" dirty="0"/>
              <a:t> person singular and 3</a:t>
            </a:r>
            <a:r>
              <a:rPr lang="en-GB" b="0" i="0" baseline="30000" dirty="0"/>
              <a:t>rd</a:t>
            </a:r>
            <a:r>
              <a:rPr lang="en-GB" b="0" i="0" dirty="0"/>
              <a:t> person plural.</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1. Click ‘Q’</a:t>
            </a:r>
            <a:r>
              <a:rPr lang="en-GB" b="0" baseline="0" dirty="0"/>
              <a:t> in the top right to hear the a</a:t>
            </a:r>
            <a:r>
              <a:rPr lang="en-GB" b="0" dirty="0"/>
              <a:t>udio with the pronoun obscured.</a:t>
            </a:r>
          </a:p>
          <a:p>
            <a:pPr marL="0" lvl="0" indent="0" algn="l" rtl="0">
              <a:spcBef>
                <a:spcPts val="0"/>
              </a:spcBef>
              <a:spcAft>
                <a:spcPts val="0"/>
              </a:spcAft>
              <a:buNone/>
            </a:pPr>
            <a:r>
              <a:rPr lang="en-GB" b="0" dirty="0"/>
              <a:t>2. Students listen and decide whether they hear </a:t>
            </a:r>
            <a:r>
              <a:rPr lang="en-GB" b="0" i="0" dirty="0"/>
              <a:t>the</a:t>
            </a:r>
            <a:r>
              <a:rPr lang="en-GB" b="0" i="0" baseline="0" dirty="0"/>
              <a:t> third person singular or plural form of </a:t>
            </a:r>
            <a:r>
              <a:rPr lang="en-GB" b="0" i="1" baseline="0" dirty="0" err="1"/>
              <a:t>avoir</a:t>
            </a:r>
            <a:r>
              <a:rPr lang="en-GB" b="0" i="0" baseline="0" dirty="0"/>
              <a:t>. Students write what they hear in their workbooks.</a:t>
            </a:r>
          </a:p>
          <a:p>
            <a:pPr marL="0" lvl="0" indent="0" algn="l" rtl="0">
              <a:spcBef>
                <a:spcPts val="0"/>
              </a:spcBef>
              <a:spcAft>
                <a:spcPts val="0"/>
              </a:spcAft>
              <a:buNone/>
            </a:pPr>
            <a:r>
              <a:rPr lang="en-GB" b="0" i="0" baseline="0" dirty="0"/>
              <a:t>3. </a:t>
            </a:r>
            <a:r>
              <a:rPr lang="en-GB" b="0" dirty="0"/>
              <a:t>Teacher elicits the answer by asking ‘</a:t>
            </a:r>
            <a:r>
              <a:rPr lang="en-GB" b="0" i="1" dirty="0"/>
              <a:t>Elle</a:t>
            </a:r>
            <a:r>
              <a:rPr lang="en-GB" b="0" i="1" baseline="0" dirty="0"/>
              <a:t> </a:t>
            </a:r>
            <a:r>
              <a:rPr lang="en-GB" b="0" i="1" baseline="0" dirty="0" err="1"/>
              <a:t>ou</a:t>
            </a:r>
            <a:r>
              <a:rPr lang="en-GB" b="0" i="1" baseline="0" dirty="0"/>
              <a:t> </a:t>
            </a:r>
            <a:r>
              <a:rPr lang="en-GB" b="0" i="1" baseline="0" dirty="0" err="1"/>
              <a:t>ils</a:t>
            </a:r>
            <a:r>
              <a:rPr lang="en-GB" b="0" i="0" baseline="0" dirty="0"/>
              <a:t>?’ Tell students they should answer in a full sentence, and pay attention to any necessary liaisons.</a:t>
            </a:r>
          </a:p>
          <a:p>
            <a:pPr marL="0" lvl="0" indent="0" algn="l" rtl="0">
              <a:spcBef>
                <a:spcPts val="0"/>
              </a:spcBef>
              <a:spcAft>
                <a:spcPts val="0"/>
              </a:spcAft>
              <a:buNone/>
            </a:pPr>
            <a:r>
              <a:rPr lang="en-GB" b="0" i="0" baseline="0" dirty="0"/>
              <a:t>4. Students respond ‘</a:t>
            </a:r>
            <a:r>
              <a:rPr lang="en-GB" b="0" i="1" baseline="0" dirty="0" err="1"/>
              <a:t>Il</a:t>
            </a:r>
            <a:r>
              <a:rPr lang="en-GB" b="1" i="1" baseline="0" dirty="0" err="1"/>
              <a:t>s</a:t>
            </a:r>
            <a:r>
              <a:rPr lang="en-GB" b="1" i="1" baseline="0" dirty="0"/>
              <a:t> </a:t>
            </a:r>
            <a:r>
              <a:rPr lang="en-GB" b="1" i="1" baseline="0" dirty="0" err="1"/>
              <a:t>o</a:t>
            </a:r>
            <a:r>
              <a:rPr lang="en-GB" b="0" i="1" baseline="0" dirty="0" err="1"/>
              <a:t>n</a:t>
            </a:r>
            <a:r>
              <a:rPr lang="en-GB" b="1" i="1" baseline="0" dirty="0" err="1"/>
              <a:t>t</a:t>
            </a:r>
            <a:r>
              <a:rPr lang="en-GB" b="0" i="1" baseline="0" dirty="0"/>
              <a:t> </a:t>
            </a:r>
            <a:r>
              <a:rPr lang="en-GB" b="1" i="1" baseline="0" dirty="0" err="1"/>
              <a:t>u</a:t>
            </a:r>
            <a:r>
              <a:rPr lang="en-GB" b="0" i="1" baseline="0" dirty="0" err="1"/>
              <a:t>ne</a:t>
            </a:r>
            <a:r>
              <a:rPr lang="en-GB" b="0" i="1" baseline="0" dirty="0"/>
              <a:t> voiture</a:t>
            </a:r>
            <a:r>
              <a:rPr lang="en-GB" b="0" i="0" baseline="0" dirty="0"/>
              <a:t>.’</a:t>
            </a:r>
          </a:p>
          <a:p>
            <a:pPr marL="0" lvl="0" indent="0" algn="l" rtl="0">
              <a:spcBef>
                <a:spcPts val="0"/>
              </a:spcBef>
              <a:spcAft>
                <a:spcPts val="0"/>
              </a:spcAft>
              <a:buNone/>
            </a:pPr>
            <a:r>
              <a:rPr lang="en-GB" b="0" i="0" baseline="0" dirty="0"/>
              <a:t>5. Answer revealed on click.</a:t>
            </a:r>
          </a:p>
          <a:p>
            <a:pPr marL="0" lvl="0" indent="0" algn="l" rtl="0">
              <a:spcBef>
                <a:spcPts val="0"/>
              </a:spcBef>
              <a:spcAft>
                <a:spcPts val="0"/>
              </a:spcAft>
              <a:buNone/>
            </a:pPr>
            <a:r>
              <a:rPr lang="en-GB" b="0" i="0" baseline="0" dirty="0"/>
              <a:t>6. Teacher clicks on ‘A’ in the top right to play the recording including the pronoun. Students repeat for additional pronunciation practice.</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dirty="0"/>
              <a:t>Q. [beep]</a:t>
            </a:r>
            <a:r>
              <a:rPr lang="en-GB" baseline="0" dirty="0"/>
              <a:t> </a:t>
            </a:r>
            <a:r>
              <a:rPr lang="en-GB" baseline="0" dirty="0" err="1"/>
              <a:t>ont</a:t>
            </a:r>
            <a:r>
              <a:rPr lang="en-GB" baseline="0" dirty="0"/>
              <a:t> </a:t>
            </a:r>
            <a:r>
              <a:rPr lang="en-GB" baseline="0" dirty="0" err="1"/>
              <a:t>une</a:t>
            </a:r>
            <a:r>
              <a:rPr lang="en-GB" baseline="0" dirty="0"/>
              <a:t> </a:t>
            </a:r>
            <a:r>
              <a:rPr lang="en-GB" baseline="0" dirty="0" err="1"/>
              <a:t>voiture</a:t>
            </a:r>
            <a:r>
              <a:rPr lang="en-GB" baseline="0" dirty="0"/>
              <a:t>.</a:t>
            </a:r>
          </a:p>
          <a:p>
            <a:pPr marL="0" lvl="0" indent="0" algn="l" rtl="0">
              <a:spcBef>
                <a:spcPts val="0"/>
              </a:spcBef>
              <a:spcAft>
                <a:spcPts val="0"/>
              </a:spcAft>
              <a:buNone/>
            </a:pPr>
            <a:r>
              <a:rPr lang="en-GB" baseline="0" dirty="0"/>
              <a:t>A. </a:t>
            </a:r>
            <a:r>
              <a:rPr lang="en-GB" baseline="0" dirty="0" err="1"/>
              <a:t>Ils</a:t>
            </a:r>
            <a:r>
              <a:rPr lang="en-GB" baseline="0" dirty="0"/>
              <a:t> </a:t>
            </a:r>
            <a:r>
              <a:rPr lang="en-GB" baseline="0" dirty="0" err="1"/>
              <a:t>ont</a:t>
            </a:r>
            <a:r>
              <a:rPr lang="en-GB" baseline="0" dirty="0"/>
              <a:t> </a:t>
            </a:r>
            <a:r>
              <a:rPr lang="en-GB" baseline="0" dirty="0" err="1"/>
              <a:t>une</a:t>
            </a:r>
            <a:r>
              <a:rPr lang="en-GB" baseline="0" dirty="0"/>
              <a:t> </a:t>
            </a:r>
            <a:r>
              <a:rPr lang="en-GB" baseline="0" dirty="0" err="1"/>
              <a:t>voiture</a:t>
            </a:r>
            <a:r>
              <a:rPr lang="en-GB" baseline="0" dirty="0"/>
              <a:t>.</a:t>
            </a: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76600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dirty="0"/>
              <a:t>Q. [beep]</a:t>
            </a:r>
            <a:r>
              <a:rPr lang="en-GB" baseline="0" dirty="0"/>
              <a:t> a </a:t>
            </a:r>
            <a:r>
              <a:rPr lang="en-GB" baseline="0" dirty="0" err="1"/>
              <a:t>une</a:t>
            </a:r>
            <a:r>
              <a:rPr lang="en-GB" baseline="0" dirty="0"/>
              <a:t> idée.</a:t>
            </a:r>
          </a:p>
          <a:p>
            <a:pPr marL="0" lvl="0" indent="0" algn="l" rtl="0">
              <a:spcBef>
                <a:spcPts val="0"/>
              </a:spcBef>
              <a:spcAft>
                <a:spcPts val="0"/>
              </a:spcAft>
              <a:buNone/>
            </a:pPr>
            <a:r>
              <a:rPr lang="en-GB" baseline="0" dirty="0"/>
              <a:t>A. Il a </a:t>
            </a:r>
            <a:r>
              <a:rPr lang="en-GB" baseline="0" dirty="0" err="1"/>
              <a:t>une</a:t>
            </a:r>
            <a:r>
              <a:rPr lang="en-GB" baseline="0" dirty="0"/>
              <a:t> idée.</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320229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dirty="0"/>
              <a:t>Q. [beep]</a:t>
            </a:r>
            <a:r>
              <a:rPr lang="en-GB" baseline="0" dirty="0"/>
              <a:t> a </a:t>
            </a:r>
            <a:r>
              <a:rPr lang="en-GB" sz="1200" b="0" i="0" u="none" strike="noStrike" cap="none" dirty="0">
                <a:solidFill>
                  <a:schemeClr val="dk1"/>
                </a:solidFill>
                <a:effectLst/>
                <a:latin typeface="Calibri"/>
                <a:ea typeface="Calibri"/>
                <a:cs typeface="Calibri"/>
                <a:sym typeface="Calibri"/>
              </a:rPr>
              <a:t>un bateau.</a:t>
            </a:r>
            <a:endParaRPr lang="en-GB" b="0" baseline="0" dirty="0"/>
          </a:p>
          <a:p>
            <a:pPr marL="0" lvl="0" indent="0" algn="l" rtl="0">
              <a:spcBef>
                <a:spcPts val="0"/>
              </a:spcBef>
              <a:spcAft>
                <a:spcPts val="0"/>
              </a:spcAft>
              <a:buNone/>
            </a:pPr>
            <a:r>
              <a:rPr lang="en-GB" baseline="0" dirty="0"/>
              <a:t>A. Elle a </a:t>
            </a:r>
            <a:r>
              <a:rPr lang="en-GB" sz="1200" b="0" i="0" u="none" strike="noStrike" cap="none" dirty="0">
                <a:solidFill>
                  <a:schemeClr val="dk1"/>
                </a:solidFill>
                <a:effectLst/>
                <a:latin typeface="Calibri"/>
                <a:ea typeface="Calibri"/>
                <a:cs typeface="Calibri"/>
                <a:sym typeface="Calibri"/>
              </a:rPr>
              <a:t>un bateau.</a:t>
            </a:r>
            <a:endParaRPr lang="en-GB" b="0" baseline="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587973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dirty="0"/>
              <a:t>Q. [beep]</a:t>
            </a:r>
            <a:r>
              <a:rPr lang="en-GB" baseline="0" dirty="0"/>
              <a:t> </a:t>
            </a:r>
            <a:r>
              <a:rPr lang="en-GB" baseline="0" dirty="0" err="1"/>
              <a:t>ont</a:t>
            </a:r>
            <a:r>
              <a:rPr lang="en-GB" baseline="0" dirty="0"/>
              <a:t> </a:t>
            </a:r>
            <a:r>
              <a:rPr lang="en-GB" baseline="0" dirty="0" err="1"/>
              <a:t>une</a:t>
            </a:r>
            <a:r>
              <a:rPr lang="en-GB" baseline="0" dirty="0"/>
              <a:t> </a:t>
            </a:r>
            <a:r>
              <a:rPr lang="en-GB" baseline="0" dirty="0" err="1"/>
              <a:t>chambre</a:t>
            </a:r>
            <a:r>
              <a:rPr lang="en-GB" b="0" i="0" baseline="0" dirty="0"/>
              <a:t>.</a:t>
            </a:r>
            <a:endParaRPr lang="en-GB" i="0" baseline="0" dirty="0"/>
          </a:p>
          <a:p>
            <a:pPr marL="0" lvl="0" indent="0" algn="l" rtl="0">
              <a:spcBef>
                <a:spcPts val="0"/>
              </a:spcBef>
              <a:spcAft>
                <a:spcPts val="0"/>
              </a:spcAft>
              <a:buNone/>
            </a:pPr>
            <a:r>
              <a:rPr lang="en-GB" baseline="0" dirty="0"/>
              <a:t>A. </a:t>
            </a:r>
            <a:r>
              <a:rPr lang="en-GB" baseline="0" dirty="0" err="1"/>
              <a:t>Ils</a:t>
            </a:r>
            <a:r>
              <a:rPr lang="en-GB" baseline="0" dirty="0"/>
              <a:t> </a:t>
            </a:r>
            <a:r>
              <a:rPr lang="en-GB" baseline="0" dirty="0" err="1"/>
              <a:t>ont</a:t>
            </a:r>
            <a:r>
              <a:rPr lang="en-GB" baseline="0" dirty="0"/>
              <a:t> </a:t>
            </a:r>
            <a:r>
              <a:rPr lang="en-GB" baseline="0" dirty="0" err="1"/>
              <a:t>une</a:t>
            </a:r>
            <a:r>
              <a:rPr lang="en-GB" baseline="0" dirty="0"/>
              <a:t> </a:t>
            </a:r>
            <a:r>
              <a:rPr lang="en-GB" baseline="0" dirty="0" err="1"/>
              <a:t>chambre</a:t>
            </a:r>
            <a:r>
              <a:rPr lang="en-GB" baseline="0" dirty="0"/>
              <a:t>.</a:t>
            </a: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567416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Transcript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Q. [beep]</a:t>
            </a:r>
            <a:r>
              <a:rPr lang="en-GB" baseline="0" dirty="0"/>
              <a:t> a </a:t>
            </a:r>
            <a:r>
              <a:rPr lang="en-GB" b="0" i="0" baseline="0" dirty="0"/>
              <a:t>un livre.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A. </a:t>
            </a:r>
            <a:r>
              <a:rPr lang="en-GB" b="0" i="0" baseline="0" dirty="0" err="1"/>
              <a:t>Elles</a:t>
            </a:r>
            <a:r>
              <a:rPr lang="en-GB" b="0" i="0" baseline="0" dirty="0"/>
              <a:t> </a:t>
            </a:r>
            <a:r>
              <a:rPr lang="en-GB" b="0" i="0" baseline="0" dirty="0" err="1"/>
              <a:t>ont</a:t>
            </a:r>
            <a:r>
              <a:rPr lang="en-GB" b="0" i="0" baseline="0" dirty="0"/>
              <a:t> un livre.</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913057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dirty="0"/>
              <a:t>Q. [beep]</a:t>
            </a:r>
            <a:r>
              <a:rPr lang="en-GB" baseline="0" dirty="0"/>
              <a:t> a un </a:t>
            </a:r>
            <a:r>
              <a:rPr lang="en-GB" baseline="0" dirty="0" err="1"/>
              <a:t>chien</a:t>
            </a:r>
            <a:r>
              <a:rPr lang="en-GB" baseline="0" dirty="0"/>
              <a:t>.</a:t>
            </a:r>
          </a:p>
          <a:p>
            <a:pPr marL="0" lvl="0" indent="0" algn="l" rtl="0">
              <a:spcBef>
                <a:spcPts val="0"/>
              </a:spcBef>
              <a:spcAft>
                <a:spcPts val="0"/>
              </a:spcAft>
              <a:buNone/>
            </a:pPr>
            <a:r>
              <a:rPr lang="en-GB" baseline="0" dirty="0"/>
              <a:t>A. Elle a un </a:t>
            </a:r>
            <a:r>
              <a:rPr lang="en-GB" baseline="0" dirty="0" err="1"/>
              <a:t>chien</a:t>
            </a:r>
            <a:r>
              <a:rPr lang="en-GB" baseline="0" dirty="0"/>
              <a:t>.</a:t>
            </a: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702327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dirty="0"/>
              <a:t>Q. [beep]</a:t>
            </a:r>
            <a:r>
              <a:rPr lang="en-GB" baseline="0" dirty="0"/>
              <a:t> </a:t>
            </a:r>
            <a:r>
              <a:rPr lang="en-GB" baseline="0" dirty="0" err="1"/>
              <a:t>ont</a:t>
            </a:r>
            <a:r>
              <a:rPr lang="en-GB" baseline="0" dirty="0"/>
              <a:t> un </a:t>
            </a:r>
            <a:r>
              <a:rPr lang="en-GB" baseline="0" dirty="0" err="1"/>
              <a:t>ordinateur</a:t>
            </a:r>
            <a:r>
              <a:rPr lang="en-GB" sz="1200" b="0" i="0" u="none" strike="noStrike" cap="none" dirty="0">
                <a:solidFill>
                  <a:schemeClr val="dk1"/>
                </a:solidFill>
                <a:effectLst/>
                <a:latin typeface="Calibri"/>
                <a:ea typeface="Calibri"/>
                <a:cs typeface="Calibri"/>
                <a:sym typeface="Calibri"/>
              </a:rPr>
              <a:t>.</a:t>
            </a:r>
            <a:endParaRPr lang="en-GB" b="0" baseline="0" dirty="0"/>
          </a:p>
          <a:p>
            <a:pPr marL="0" lvl="0" indent="0" algn="l" rtl="0">
              <a:spcBef>
                <a:spcPts val="0"/>
              </a:spcBef>
              <a:spcAft>
                <a:spcPts val="0"/>
              </a:spcAft>
              <a:buNone/>
            </a:pPr>
            <a:r>
              <a:rPr lang="en-GB" baseline="0" dirty="0"/>
              <a:t>A. </a:t>
            </a:r>
            <a:r>
              <a:rPr lang="en-GB" baseline="0" dirty="0" err="1"/>
              <a:t>Elles</a:t>
            </a:r>
            <a:r>
              <a:rPr lang="en-GB" baseline="0" dirty="0"/>
              <a:t> </a:t>
            </a:r>
            <a:r>
              <a:rPr lang="en-GB" baseline="0" dirty="0" err="1"/>
              <a:t>ont</a:t>
            </a:r>
            <a:r>
              <a:rPr lang="en-GB" baseline="0" dirty="0"/>
              <a:t> un </a:t>
            </a:r>
            <a:r>
              <a:rPr lang="en-GB" baseline="0" dirty="0" err="1"/>
              <a:t>ordinateur</a:t>
            </a:r>
            <a:r>
              <a:rPr lang="en-GB" sz="1200" b="0" i="0" u="none" strike="noStrike" cap="none" dirty="0">
                <a:solidFill>
                  <a:schemeClr val="dk1"/>
                </a:solidFill>
                <a:effectLst/>
                <a:latin typeface="Calibri"/>
                <a:ea typeface="Calibri"/>
                <a:cs typeface="Calibri"/>
                <a:sym typeface="Calibri"/>
              </a:rPr>
              <a:t>.</a:t>
            </a:r>
            <a:endParaRPr lang="en-GB" b="0" baseline="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8090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br>
              <a:rPr lang="en-GB" baseline="0" dirty="0"/>
            </a:br>
            <a:br>
              <a:rPr lang="en-GB" baseline="0" dirty="0"/>
            </a:b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360189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5 minutes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dirty="0"/>
              <a:t>Developing segmenting scales (</a:t>
            </a:r>
            <a:r>
              <a:rPr lang="en-GB" baseline="0" dirty="0"/>
              <a:t>splitting up the audio into words)</a:t>
            </a:r>
            <a:r>
              <a:rPr lang="en-GB" dirty="0"/>
              <a:t>. </a:t>
            </a:r>
          </a:p>
          <a:p>
            <a:pPr marL="0" lvl="0" indent="0" algn="l" rtl="0">
              <a:spcBef>
                <a:spcPts val="0"/>
              </a:spcBef>
              <a:spcAft>
                <a:spcPts val="0"/>
              </a:spcAft>
              <a:buNone/>
            </a:pPr>
            <a:r>
              <a:rPr lang="en-GB" i="0" baseline="0" dirty="0"/>
              <a:t>This segmentation task is the first in a series of exercises relating to this longer text. The meaning of the text as a whole will be considered in the translation exercise which follows.</a:t>
            </a:r>
            <a:endParaRPr lang="en-GB" i="0"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dirty="0"/>
              <a:t>1. Teachers play the recording (clicking on</a:t>
            </a:r>
            <a:r>
              <a:rPr lang="en-GB" baseline="0" dirty="0"/>
              <a:t> numbers 1-7) </a:t>
            </a:r>
            <a:r>
              <a:rPr lang="en-GB" dirty="0"/>
              <a:t>whilst students read the text. </a:t>
            </a:r>
          </a:p>
          <a:p>
            <a:pPr marL="0" lvl="0" indent="0" algn="l" rtl="0">
              <a:spcBef>
                <a:spcPts val="0"/>
              </a:spcBef>
              <a:spcAft>
                <a:spcPts val="0"/>
              </a:spcAft>
              <a:buNone/>
            </a:pPr>
            <a:r>
              <a:rPr lang="en-GB" dirty="0"/>
              <a:t>2. The audio is paused just before the words in bold,</a:t>
            </a:r>
            <a:r>
              <a:rPr lang="en-GB" baseline="0" dirty="0"/>
              <a:t> then resumes with the next audio button. (There is also a complete audio version of the full text - top of the screen, inserted with a player function, so it can be started and stopped).</a:t>
            </a:r>
          </a:p>
          <a:p>
            <a:pPr marL="0" lvl="0" indent="0" algn="l" rtl="0">
              <a:spcBef>
                <a:spcPts val="0"/>
              </a:spcBef>
              <a:spcAft>
                <a:spcPts val="0"/>
              </a:spcAft>
              <a:buNone/>
            </a:pPr>
            <a:r>
              <a:rPr lang="en-GB" dirty="0"/>
              <a:t>3. The teacher then asks:</a:t>
            </a:r>
            <a:br>
              <a:rPr lang="en-GB" dirty="0"/>
            </a:br>
            <a:r>
              <a:rPr lang="en-GB" dirty="0"/>
              <a:t>a/ What is the next word? The students then read the next word out loud, practising segmentation skills. Check that students understand the meaning.</a:t>
            </a:r>
            <a:br>
              <a:rPr lang="en-GB" dirty="0"/>
            </a:br>
            <a:r>
              <a:rPr lang="en-GB" dirty="0"/>
              <a:t>b/ What type of word is it? The students then identify the word as a noun, verb, adjective or adverb, practising grammar knowledge.</a:t>
            </a:r>
            <a:br>
              <a:rPr lang="en-GB" dirty="0"/>
            </a:br>
            <a:r>
              <a:rPr lang="en-GB" dirty="0"/>
              <a:t>c/ What other word could be used instead? The students then offer an alternative word of the same word class that makes sense in context, practising vocabulary knowledge.</a:t>
            </a:r>
            <a:br>
              <a:rPr lang="en-GB" dirty="0"/>
            </a:br>
            <a:r>
              <a:rPr lang="en-GB" dirty="0"/>
              <a:t>Some suggestions below:</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1">
                    <a:lumMod val="50000"/>
                  </a:schemeClr>
                </a:solidFill>
                <a:latin typeface="Century Gothic" panose="020B0502020202020204" pitchFamily="34" charset="0"/>
              </a:rPr>
              <a:t>Le concert </a:t>
            </a:r>
            <a:r>
              <a:rPr lang="en-GB" sz="1200" dirty="0" err="1">
                <a:solidFill>
                  <a:schemeClr val="accent1">
                    <a:lumMod val="50000"/>
                  </a:schemeClr>
                </a:solidFill>
                <a:latin typeface="Century Gothic" panose="020B0502020202020204" pitchFamily="34" charset="0"/>
              </a:rPr>
              <a:t>est</a:t>
            </a:r>
            <a:r>
              <a:rPr lang="en-GB" sz="1200" dirty="0">
                <a:solidFill>
                  <a:schemeClr val="accent1">
                    <a:lumMod val="50000"/>
                  </a:schemeClr>
                </a:solidFill>
                <a:latin typeface="Century Gothic" panose="020B0502020202020204" pitchFamily="34" charset="0"/>
              </a:rPr>
              <a:t> </a:t>
            </a:r>
            <a:r>
              <a:rPr lang="en-GB" sz="1200" b="1" dirty="0">
                <a:solidFill>
                  <a:schemeClr val="accent1">
                    <a:lumMod val="50000"/>
                  </a:schemeClr>
                </a:solidFill>
                <a:latin typeface="Century Gothic" panose="020B0502020202020204" pitchFamily="34" charset="0"/>
              </a:rPr>
              <a:t>petit/</a:t>
            </a:r>
            <a:r>
              <a:rPr lang="en-GB" sz="1200" b="1" dirty="0" err="1">
                <a:solidFill>
                  <a:schemeClr val="accent1">
                    <a:lumMod val="50000"/>
                  </a:schemeClr>
                </a:solidFill>
                <a:latin typeface="Century Gothic" panose="020B0502020202020204" pitchFamily="34" charset="0"/>
              </a:rPr>
              <a:t>intéressant</a:t>
            </a:r>
            <a:r>
              <a:rPr lang="en-GB" sz="1200" b="1" dirty="0">
                <a:solidFill>
                  <a:schemeClr val="accent1">
                    <a:lumMod val="50000"/>
                  </a:schemeClr>
                </a:solidFill>
                <a:latin typeface="Century Gothic" panose="020B0502020202020204" pitchFamily="34" charset="0"/>
              </a:rPr>
              <a:t>/super/excellent</a:t>
            </a:r>
            <a:endParaRPr lang="en-GB" sz="120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1">
                    <a:lumMod val="50000"/>
                  </a:schemeClr>
                </a:solidFill>
                <a:latin typeface="Century Gothic" panose="020B0502020202020204" pitchFamily="34" charset="0"/>
              </a:rPr>
              <a:t>Les chanteurs </a:t>
            </a:r>
            <a:r>
              <a:rPr lang="en-GB" sz="1200" dirty="0" err="1">
                <a:solidFill>
                  <a:schemeClr val="accent1">
                    <a:lumMod val="50000"/>
                  </a:schemeClr>
                </a:solidFill>
                <a:latin typeface="Century Gothic" panose="020B0502020202020204" pitchFamily="34" charset="0"/>
              </a:rPr>
              <a:t>sont</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drôles</a:t>
            </a:r>
            <a:r>
              <a:rPr lang="en-GB" sz="1200" dirty="0">
                <a:solidFill>
                  <a:schemeClr val="accent1">
                    <a:lumMod val="50000"/>
                  </a:schemeClr>
                </a:solidFill>
                <a:latin typeface="Century Gothic" panose="020B0502020202020204" pitchFamily="34" charset="0"/>
              </a:rPr>
              <a:t> et </a:t>
            </a:r>
            <a:r>
              <a:rPr lang="en-GB" sz="1200" b="0" i="0" u="none" strike="noStrike" cap="none" dirty="0" err="1">
                <a:solidFill>
                  <a:srgbClr val="5B9BD5">
                    <a:lumMod val="50000"/>
                  </a:srgbClr>
                </a:solidFill>
                <a:latin typeface="Century Gothic" panose="020B0502020202020204" pitchFamily="34" charset="0"/>
                <a:ea typeface="Calibri"/>
                <a:cs typeface="Calibri"/>
                <a:sym typeface="Calibri"/>
              </a:rPr>
              <a:t>très</a:t>
            </a:r>
            <a:r>
              <a:rPr lang="en-GB" sz="1200" dirty="0">
                <a:solidFill>
                  <a:schemeClr val="accent1">
                    <a:lumMod val="50000"/>
                  </a:schemeClr>
                </a:solidFill>
                <a:latin typeface="Century Gothic" panose="020B0502020202020204" pitchFamily="34" charset="0"/>
              </a:rPr>
              <a:t> </a:t>
            </a:r>
            <a:r>
              <a:rPr lang="en-GB" sz="1200" b="1" dirty="0" err="1">
                <a:solidFill>
                  <a:schemeClr val="accent1">
                    <a:lumMod val="50000"/>
                  </a:schemeClr>
                </a:solidFill>
                <a:latin typeface="Century Gothic" panose="020B0502020202020204" pitchFamily="34" charset="0"/>
              </a:rPr>
              <a:t>sympas</a:t>
            </a:r>
            <a:endParaRPr lang="en-GB" sz="1200" b="1"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err="1">
                <a:solidFill>
                  <a:schemeClr val="accent1">
                    <a:lumMod val="50000"/>
                  </a:schemeClr>
                </a:solidFill>
                <a:latin typeface="Century Gothic" panose="020B0502020202020204" pitchFamily="34" charset="0"/>
              </a:rPr>
              <a:t>Ils</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chantent</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en</a:t>
            </a:r>
            <a:r>
              <a:rPr lang="en-GB" sz="1200" dirty="0">
                <a:solidFill>
                  <a:schemeClr val="accent1">
                    <a:lumMod val="50000"/>
                  </a:schemeClr>
                </a:solidFill>
                <a:latin typeface="Century Gothic" panose="020B0502020202020204" pitchFamily="34" charset="0"/>
              </a:rPr>
              <a:t> </a:t>
            </a:r>
            <a:r>
              <a:rPr lang="en-GB" sz="1200" b="1" i="0" u="none" strike="noStrike" cap="none" dirty="0" err="1">
                <a:solidFill>
                  <a:schemeClr val="dk1"/>
                </a:solidFill>
                <a:effectLst/>
                <a:latin typeface="Calibri"/>
                <a:ea typeface="Calibri"/>
                <a:cs typeface="Calibri"/>
                <a:sym typeface="Calibri"/>
              </a:rPr>
              <a:t>français</a:t>
            </a:r>
            <a:endParaRPr lang="en-GB" sz="1200" b="1"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1">
                    <a:lumMod val="50000"/>
                  </a:schemeClr>
                </a:solidFill>
                <a:latin typeface="Century Gothic" panose="020B0502020202020204" pitchFamily="34" charset="0"/>
              </a:rPr>
              <a:t>La situation </a:t>
            </a:r>
            <a:r>
              <a:rPr lang="en-GB" sz="1200" dirty="0" err="1">
                <a:solidFill>
                  <a:schemeClr val="accent1">
                    <a:lumMod val="50000"/>
                  </a:schemeClr>
                </a:solidFill>
                <a:latin typeface="Century Gothic" panose="020B0502020202020204" pitchFamily="34" charset="0"/>
              </a:rPr>
              <a:t>est</a:t>
            </a:r>
            <a:r>
              <a:rPr lang="en-GB" sz="1200" dirty="0">
                <a:solidFill>
                  <a:schemeClr val="accent1">
                    <a:lumMod val="50000"/>
                  </a:schemeClr>
                </a:solidFill>
                <a:latin typeface="Century Gothic" panose="020B0502020202020204" pitchFamily="34" charset="0"/>
              </a:rPr>
              <a:t> </a:t>
            </a:r>
            <a:r>
              <a:rPr lang="en-GB" sz="1200" b="1" dirty="0" err="1">
                <a:solidFill>
                  <a:schemeClr val="accent1">
                    <a:lumMod val="50000"/>
                  </a:schemeClr>
                </a:solidFill>
                <a:latin typeface="Century Gothic" panose="020B0502020202020204" pitchFamily="34" charset="0"/>
              </a:rPr>
              <a:t>mauvaise</a:t>
            </a:r>
            <a:r>
              <a:rPr lang="en-GB" sz="1200" b="1" dirty="0">
                <a:solidFill>
                  <a:schemeClr val="accent1">
                    <a:lumMod val="50000"/>
                  </a:schemeClr>
                </a:solidFill>
                <a:latin typeface="Century Gothic" panose="020B0502020202020204" pitchFamily="34" charset="0"/>
              </a:rPr>
              <a:t>/</a:t>
            </a:r>
            <a:r>
              <a:rPr lang="en-GB" sz="1200" b="1" dirty="0" err="1">
                <a:solidFill>
                  <a:schemeClr val="accent1">
                    <a:lumMod val="50000"/>
                  </a:schemeClr>
                </a:solidFill>
                <a:latin typeface="Century Gothic" panose="020B0502020202020204" pitchFamily="34" charset="0"/>
              </a:rPr>
              <a:t>intéressante</a:t>
            </a:r>
            <a:endParaRPr lang="en-GB" sz="1200" b="1"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1">
                    <a:lumMod val="50000"/>
                  </a:schemeClr>
                </a:solidFill>
                <a:latin typeface="Century Gothic" panose="020B0502020202020204" pitchFamily="34" charset="0"/>
              </a:rPr>
              <a:t>Les </a:t>
            </a:r>
            <a:r>
              <a:rPr lang="en-GB" sz="1200" dirty="0" err="1">
                <a:solidFill>
                  <a:schemeClr val="accent1">
                    <a:lumMod val="50000"/>
                  </a:schemeClr>
                </a:solidFill>
                <a:latin typeface="Century Gothic" panose="020B0502020202020204" pitchFamily="34" charset="0"/>
              </a:rPr>
              <a:t>professeurs</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ont</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une</a:t>
            </a:r>
            <a:r>
              <a:rPr lang="en-GB" sz="1200" dirty="0">
                <a:solidFill>
                  <a:schemeClr val="accent1">
                    <a:lumMod val="50000"/>
                  </a:schemeClr>
                </a:solidFill>
                <a:latin typeface="Century Gothic" panose="020B0502020202020204" pitchFamily="34" charset="0"/>
              </a:rPr>
              <a:t> </a:t>
            </a:r>
            <a:r>
              <a:rPr lang="en-GB" sz="1200" b="1" dirty="0">
                <a:solidFill>
                  <a:schemeClr val="accent1">
                    <a:lumMod val="50000"/>
                  </a:schemeClr>
                </a:solidFill>
                <a:latin typeface="Century Gothic" panose="020B0502020202020204" pitchFamily="34" charset="0"/>
              </a:rPr>
              <a:t>solution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1">
                    <a:lumMod val="50000"/>
                  </a:schemeClr>
                </a:solidFill>
                <a:latin typeface="Century Gothic" panose="020B0502020202020204" pitchFamily="34" charset="0"/>
              </a:rPr>
              <a:t>Les </a:t>
            </a:r>
            <a:r>
              <a:rPr lang="en-GB" sz="1200" dirty="0" err="1">
                <a:solidFill>
                  <a:schemeClr val="accent1">
                    <a:lumMod val="50000"/>
                  </a:schemeClr>
                </a:solidFill>
                <a:latin typeface="Century Gothic" panose="020B0502020202020204" pitchFamily="34" charset="0"/>
              </a:rPr>
              <a:t>professeurs</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d’anglais</a:t>
            </a:r>
            <a:r>
              <a:rPr lang="en-GB" sz="1200" dirty="0">
                <a:solidFill>
                  <a:schemeClr val="accent1">
                    <a:lumMod val="50000"/>
                  </a:schemeClr>
                </a:solidFill>
                <a:latin typeface="Century Gothic" panose="020B0502020202020204" pitchFamily="34" charset="0"/>
              </a:rPr>
              <a:t> portent des </a:t>
            </a:r>
            <a:r>
              <a:rPr lang="en-GB" sz="1200" b="1" dirty="0">
                <a:solidFill>
                  <a:schemeClr val="accent1">
                    <a:lumMod val="50000"/>
                  </a:schemeClr>
                </a:solidFill>
                <a:latin typeface="Century Gothic" panose="020B0502020202020204" pitchFamily="34" charset="0"/>
              </a:rPr>
              <a:t>chemises</a:t>
            </a:r>
            <a:r>
              <a:rPr lang="en-GB" sz="1200" dirty="0">
                <a:solidFill>
                  <a:schemeClr val="accent1">
                    <a:lumMod val="50000"/>
                  </a:schemeClr>
                </a:solidFill>
                <a:latin typeface="Century Gothic" panose="020B0502020202020204" pitchFamily="34" charset="0"/>
              </a:rPr>
              <a:t> violets </a:t>
            </a:r>
            <a:br>
              <a:rPr lang="en-GB" dirty="0"/>
            </a:br>
            <a:endParaRPr lang="en-GB" baseline="0" dirty="0"/>
          </a:p>
          <a:p>
            <a:pPr marL="0" lvl="0" indent="0" algn="l" rtl="0">
              <a:spcBef>
                <a:spcPts val="0"/>
              </a:spcBef>
              <a:spcAft>
                <a:spcPts val="0"/>
              </a:spcAft>
              <a:buNone/>
            </a:pPr>
            <a:r>
              <a:rPr lang="en-GB" b="1" baseline="0" dirty="0"/>
              <a:t>Transcript:</a:t>
            </a:r>
            <a:endParaRPr lang="en-GB" b="1"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professeurs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de 6ème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organisent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un concert pour les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enfants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Le concert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est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grand</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important et les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enfants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sont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très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enthousiastes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Les chanteurs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sont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drôles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très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amusants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chantent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en</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anglais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Mais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les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professeurs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ont un problème. Les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chanteurs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sont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malades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La situation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est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très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difficile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b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b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Les professeurs ont </a:t>
            </a:r>
            <a:r>
              <a:rPr kumimoji="0" lang="fr-FR"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une</a:t>
            </a: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fr-FR"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idée</a:t>
            </a: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Ils sont drôles et amusants, et ils parlent très bien anglais aussi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professeurs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portent des </a:t>
            </a: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uniformes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violets et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chantent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au concert.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sont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lang="en-GB" sz="2200" dirty="0">
                <a:solidFill>
                  <a:schemeClr val="accent1">
                    <a:lumMod val="50000"/>
                  </a:schemeClr>
                </a:solidFill>
                <a:latin typeface="Century Gothic" panose="020B0502020202020204" pitchFamily="34" charset="0"/>
              </a:rPr>
              <a:t>des </a:t>
            </a:r>
            <a:r>
              <a:rPr lang="en-GB" sz="2200" dirty="0" err="1">
                <a:solidFill>
                  <a:schemeClr val="accent1">
                    <a:lumMod val="50000"/>
                  </a:schemeClr>
                </a:solidFill>
                <a:latin typeface="Century Gothic" panose="020B0502020202020204" pitchFamily="34" charset="0"/>
              </a:rPr>
              <a:t>acteurs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fantastiques</a:t>
            </a:r>
            <a:r>
              <a:rPr lang="en-GB" sz="2200" dirty="0">
                <a:solidFill>
                  <a:schemeClr val="accent1">
                    <a:lumMod val="50000"/>
                  </a:schemeClr>
                </a:solidFill>
                <a:latin typeface="Century Gothic" panose="020B0502020202020204" pitchFamily="34" charset="0"/>
              </a:rPr>
              <a:t>!</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enfants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sont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contents. La solution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est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super!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baseline="0" dirty="0"/>
              <a:t>Word frequency of cognates used (1 is the most frequent word in French): </a:t>
            </a:r>
            <a:br>
              <a:rPr lang="en-GB" sz="2400" baseline="0" dirty="0"/>
            </a:br>
            <a:r>
              <a:rPr lang="en-GB" sz="2400" dirty="0">
                <a:solidFill>
                  <a:srgbClr val="5B9BD5">
                    <a:lumMod val="50000"/>
                  </a:srgbClr>
                </a:solidFill>
                <a:latin typeface="Century Gothic" panose="020B0502020202020204" pitchFamily="34" charset="0"/>
                <a:ea typeface="+mn-ea"/>
              </a:rPr>
              <a:t>situation [223], urgence [1199], organiser [701], concert [1697], important [215], </a:t>
            </a:r>
            <a:r>
              <a:rPr lang="en-GB" sz="2400" dirty="0" err="1">
                <a:solidFill>
                  <a:srgbClr val="5B9BD5">
                    <a:lumMod val="50000"/>
                  </a:srgbClr>
                </a:solidFill>
                <a:latin typeface="Century Gothic" panose="020B0502020202020204" pitchFamily="34" charset="0"/>
                <a:ea typeface="+mn-ea"/>
              </a:rPr>
              <a:t>enthousiaste</a:t>
            </a:r>
            <a:r>
              <a:rPr lang="en-GB" sz="2400" dirty="0">
                <a:solidFill>
                  <a:srgbClr val="5B9BD5">
                    <a:lumMod val="50000"/>
                  </a:srgbClr>
                </a:solidFill>
                <a:latin typeface="Century Gothic" panose="020B0502020202020204" pitchFamily="34" charset="0"/>
                <a:ea typeface="+mn-ea"/>
              </a:rPr>
              <a:t> [4287], </a:t>
            </a:r>
            <a:r>
              <a:rPr lang="en-GB" sz="2400" baseline="0" dirty="0"/>
              <a:t>violet [&gt;5000], </a:t>
            </a:r>
            <a:r>
              <a:rPr lang="en-GB" sz="2400" dirty="0">
                <a:solidFill>
                  <a:srgbClr val="5B9BD5">
                    <a:lumMod val="50000"/>
                  </a:srgbClr>
                </a:solidFill>
                <a:latin typeface="Century Gothic" panose="020B0502020202020204" pitchFamily="34" charset="0"/>
                <a:ea typeface="+mn-ea"/>
              </a:rPr>
              <a:t>fantastique [4107]</a:t>
            </a:r>
            <a:endParaRPr lang="en-GB" sz="2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b="0" i="0" kern="1200" dirty="0">
                <a:solidFill>
                  <a:schemeClr val="tx1"/>
                </a:solidFill>
                <a:effectLst/>
                <a:latin typeface="Century Gothic" panose="020B0502020202020204" pitchFamily="34" charset="0"/>
                <a:ea typeface="+mn-ea"/>
                <a:cs typeface="+mn-cs"/>
              </a:rPr>
              <a:t>Source: </a:t>
            </a:r>
            <a:r>
              <a:rPr lang="en-GB" sz="2400" kern="1200" dirty="0" err="1">
                <a:solidFill>
                  <a:schemeClr val="tx1"/>
                </a:solidFill>
                <a:effectLst/>
                <a:latin typeface="Century Gothic" panose="020B0502020202020204" pitchFamily="34" charset="0"/>
                <a:ea typeface="+mn-ea"/>
                <a:cs typeface="+mn-cs"/>
              </a:rPr>
              <a:t>Londsale</a:t>
            </a:r>
            <a:r>
              <a:rPr lang="en-GB" sz="2400" kern="1200" dirty="0">
                <a:solidFill>
                  <a:schemeClr val="tx1"/>
                </a:solidFill>
                <a:effectLst/>
                <a:latin typeface="Century Gothic" panose="020B0502020202020204" pitchFamily="34" charset="0"/>
                <a:ea typeface="+mn-ea"/>
                <a:cs typeface="+mn-cs"/>
              </a:rPr>
              <a:t>, D., &amp; Le Bras, Y.  (2009). </a:t>
            </a:r>
            <a:r>
              <a:rPr lang="en-GB" sz="24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24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Font typeface="Arial"/>
              <a:buNone/>
              <a:defRPr/>
            </a:pPr>
            <a:fld id="{00000000-1234-1234-1234-123412341234}" type="slidenum">
              <a:rPr lang="en-GB" sz="1400" kern="0">
                <a:solidFill>
                  <a:srgbClr val="000000"/>
                </a:solidFill>
                <a:cs typeface="Arial"/>
                <a:sym typeface="Arial"/>
              </a:rPr>
              <a:pPr>
                <a:buClr>
                  <a:srgbClr val="000000"/>
                </a:buClr>
                <a:buFont typeface="Arial"/>
                <a:buNone/>
                <a:defRPr/>
              </a:pPr>
              <a:t>60</a:t>
            </a:fld>
            <a:endParaRPr sz="1400" kern="0">
              <a:solidFill>
                <a:srgbClr val="000000"/>
              </a:solidFill>
              <a:cs typeface="Arial"/>
              <a:sym typeface="Arial"/>
            </a:endParaRPr>
          </a:p>
        </p:txBody>
      </p:sp>
    </p:spTree>
    <p:extLst>
      <p:ext uri="{BB962C8B-B14F-4D97-AF65-F5344CB8AC3E}">
        <p14:creationId xmlns:p14="http://schemas.microsoft.com/office/powerpoint/2010/main" val="5272761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a:t>
            </a:r>
            <a:r>
              <a:rPr lang="en-GB" b="0" dirty="0"/>
              <a:t> </a:t>
            </a:r>
            <a:r>
              <a:rPr lang="en-GB" b="1" dirty="0"/>
              <a:t>5 minutes</a:t>
            </a:r>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Aim: </a:t>
            </a:r>
            <a:r>
              <a:rPr lang="en-GB" dirty="0"/>
              <a:t>Written recognition of verb forms. All verbs included are regular in the present tense, with the exception of </a:t>
            </a:r>
            <a:r>
              <a:rPr lang="en-GB" i="1" dirty="0" err="1"/>
              <a:t>être</a:t>
            </a:r>
            <a:r>
              <a:rPr lang="en-GB" i="1" dirty="0"/>
              <a:t> </a:t>
            </a:r>
            <a:r>
              <a:rPr lang="en-GB" dirty="0"/>
              <a:t>and </a:t>
            </a:r>
            <a:r>
              <a:rPr lang="en-GB" i="1" dirty="0" err="1"/>
              <a:t>avoir</a:t>
            </a:r>
            <a:r>
              <a:rPr lang="en-GB" i="1" dirty="0"/>
              <a:t>. </a:t>
            </a:r>
            <a:r>
              <a:rPr lang="en-GB" i="0" dirty="0"/>
              <a:t>Remind</a:t>
            </a:r>
            <a:r>
              <a:rPr lang="en-GB" i="0" baseline="0" dirty="0"/>
              <a:t> students of the –</a:t>
            </a:r>
            <a:r>
              <a:rPr lang="en-GB" i="0" baseline="0" dirty="0" err="1"/>
              <a:t>ent</a:t>
            </a:r>
            <a:r>
              <a:rPr lang="en-GB" i="0" baseline="0" dirty="0"/>
              <a:t> ending on regular verbs in the third person plural, and that forms of </a:t>
            </a:r>
            <a:r>
              <a:rPr lang="en-GB" i="1" dirty="0" err="1"/>
              <a:t>être</a:t>
            </a:r>
            <a:r>
              <a:rPr lang="en-GB" i="1" dirty="0"/>
              <a:t> </a:t>
            </a:r>
            <a:r>
              <a:rPr lang="en-GB" dirty="0"/>
              <a:t>and </a:t>
            </a:r>
            <a:r>
              <a:rPr lang="en-GB" i="1" dirty="0" err="1"/>
              <a:t>avoir</a:t>
            </a:r>
            <a:r>
              <a:rPr lang="en-GB" i="1" baseline="0" dirty="0"/>
              <a:t> </a:t>
            </a:r>
            <a:r>
              <a:rPr lang="en-GB" i="0" baseline="0" dirty="0"/>
              <a:t>are also verbs. Point out that ‘to be’ and ‘to have’ are English verbs. </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dirty="0"/>
              <a:t>1. Students locate the verbs and indicate these by circling/underlining on a printed copy, or by writing a list in their workbooks.</a:t>
            </a:r>
          </a:p>
          <a:p>
            <a:pPr marL="0" lvl="0" indent="0" algn="l" rtl="0">
              <a:spcBef>
                <a:spcPts val="0"/>
              </a:spcBef>
              <a:spcAft>
                <a:spcPts val="0"/>
              </a:spcAft>
              <a:buNone/>
            </a:pPr>
            <a:r>
              <a:rPr lang="en-GB" sz="1200" b="0" i="0" u="none" strike="noStrike" cap="none" baseline="0" dirty="0">
                <a:solidFill>
                  <a:schemeClr val="dk1"/>
                </a:solidFill>
                <a:effectLst/>
                <a:latin typeface="Calibri"/>
                <a:ea typeface="Calibri"/>
                <a:cs typeface="Calibri"/>
                <a:sym typeface="Calibri"/>
              </a:rPr>
              <a:t>2. Answers on next slide.</a:t>
            </a:r>
            <a:endParaRPr lang="en-GB"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875016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Teacher to check that the meaning of the verbs is known.</a:t>
            </a: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424569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10 minutes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L2 -&gt; L1 translation.</a:t>
            </a:r>
            <a:endParaRPr lang="en-GB" b="1"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1. Teacher</a:t>
            </a:r>
            <a:r>
              <a:rPr lang="en-GB" b="0" baseline="0" dirty="0"/>
              <a:t> to tell students to think carefully about how to translate the verbs into English. Recap the difference between the simple and continuous forms in English, and remind students that one form in French translates two in English. Students always have to decide between simple and continuous forms when translating into English.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2. </a:t>
            </a:r>
            <a:r>
              <a:rPr lang="en-GB" dirty="0"/>
              <a:t>Students attempt translation individually at first, and then compare translations with a partner.</a:t>
            </a:r>
            <a:endParaRPr lang="en-GB" b="0" baseline="0" dirty="0"/>
          </a:p>
          <a:p>
            <a:pPr marL="0" lvl="0" indent="0" algn="l" rtl="0">
              <a:spcBef>
                <a:spcPts val="0"/>
              </a:spcBef>
              <a:spcAft>
                <a:spcPts val="0"/>
              </a:spcAft>
              <a:buNone/>
            </a:pPr>
            <a:r>
              <a:rPr lang="en-GB" dirty="0"/>
              <a:t>Note: The text can easily be divided up (with one half of the class working on the first page, and the other on the second).</a:t>
            </a:r>
            <a:endParaRPr lang="en-GB"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500754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Note: This is answer slide 1 of 2.</a:t>
            </a:r>
            <a:br>
              <a:rPr lang="en-GB" dirty="0"/>
            </a:br>
            <a:br>
              <a:rPr lang="en-GB" dirty="0"/>
            </a:br>
            <a:r>
              <a:rPr lang="en-GB" b="1"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1. </a:t>
            </a:r>
            <a:r>
              <a:rPr lang="en-GB" dirty="0"/>
              <a:t>Suggested English sentences appear on clicks. Teacher can present these suggested translations after eliciting suggestions from students. Teacher may wish to collect ideas from the class and come up with a class translation on the board instead, stressing that there could be several solutions, and to encouraging/praising structurally sound alternative suggestions.</a:t>
            </a:r>
            <a:endParaRPr lang="en-GB"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2. </a:t>
            </a:r>
            <a:r>
              <a:rPr lang="en-GB" b="0" dirty="0"/>
              <a:t>Teacher</a:t>
            </a:r>
            <a:r>
              <a:rPr lang="en-GB" b="0" baseline="0" dirty="0"/>
              <a:t> draws attention to the verb translation. Simple or continuous in English?</a:t>
            </a:r>
            <a:br>
              <a:rPr lang="en-GB" dirty="0"/>
            </a:b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222292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Note: This is answer slide 2 of 2.</a:t>
            </a: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Teacher to discuss the difference in meaning between wear/are wearing and sing/are singing. Our choices in English can be subjective – here choosing to use the continuous form conveys immediacy/it is happening right now! it's so exciting! its a narrative device that we have in English.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488884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5 minutes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dirty="0"/>
              <a:t>changing verbs and subjects from 3rd person plural</a:t>
            </a:r>
            <a:r>
              <a:rPr lang="en-GB" baseline="0" dirty="0"/>
              <a:t> to first person plural.</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1" baseline="0" dirty="0"/>
              <a:t>Procedure:</a:t>
            </a:r>
          </a:p>
          <a:p>
            <a:pPr marL="228600" lvl="0" indent="-228600" algn="l" rtl="0">
              <a:spcBef>
                <a:spcPts val="0"/>
              </a:spcBef>
              <a:spcAft>
                <a:spcPts val="0"/>
              </a:spcAft>
              <a:buAutoNum type="arabicPeriod"/>
            </a:pPr>
            <a:r>
              <a:rPr lang="en-GB" baseline="0" dirty="0"/>
              <a:t>Teacher to remind students that not all verbs and subjects need to change, only those relating to the teachers (highlighted in the text). </a:t>
            </a:r>
          </a:p>
          <a:p>
            <a:pPr marL="228600" lvl="0" indent="-228600" algn="l" rtl="0">
              <a:spcBef>
                <a:spcPts val="0"/>
              </a:spcBef>
              <a:spcAft>
                <a:spcPts val="0"/>
              </a:spcAft>
              <a:buAutoNum type="arabicPeriod"/>
            </a:pPr>
            <a:r>
              <a:rPr lang="en-GB" baseline="0" dirty="0"/>
              <a:t>Note that a mix of full nouns and pronouns are used to remind students that both require the third person plural form.</a:t>
            </a:r>
          </a:p>
          <a:p>
            <a:pPr marL="228600" lvl="0" indent="-228600" algn="l" rtl="0">
              <a:spcBef>
                <a:spcPts val="0"/>
              </a:spcBef>
              <a:spcAft>
                <a:spcPts val="0"/>
              </a:spcAft>
              <a:buAutoNum type="arabicPeriod"/>
            </a:pPr>
            <a:r>
              <a:rPr lang="en-GB" dirty="0"/>
              <a:t>Answers to individual paragraphs revealed on clicks.</a:t>
            </a:r>
            <a:endParaRPr lang="en-GB"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340614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latin typeface="Calibri"/>
                <a:ea typeface="Calibri"/>
                <a:cs typeface="Calibri"/>
                <a:sym typeface="Calibri"/>
              </a:rPr>
              <a:t>Note to resource creators: </a:t>
            </a:r>
            <a:r>
              <a:rPr lang="en-GB" sz="1200" b="1" i="0" u="none" strike="noStrike" cap="none" dirty="0">
                <a:solidFill>
                  <a:schemeClr val="dk1"/>
                </a:solidFill>
                <a:latin typeface="Calibri"/>
                <a:ea typeface="Calibri"/>
                <a:cs typeface="Calibri"/>
                <a:sym typeface="Calibri"/>
              </a:rPr>
              <a:t>links needs to be properly formatted as hyperlinks </a:t>
            </a:r>
            <a:r>
              <a:rPr lang="en-GB" sz="1200" b="0" i="0" u="none" strike="noStrike" cap="none" dirty="0">
                <a:solidFill>
                  <a:schemeClr val="dk1"/>
                </a:solidFill>
                <a:latin typeface="Calibri"/>
                <a:ea typeface="Calibri"/>
                <a:cs typeface="Calibri"/>
                <a:sym typeface="Calibri"/>
              </a:rPr>
              <a:t>(copy </a:t>
            </a:r>
            <a:r>
              <a:rPr lang="en-GB" sz="1200" b="0" i="0" u="none" strike="noStrike" cap="none" dirty="0" err="1">
                <a:solidFill>
                  <a:schemeClr val="dk1"/>
                </a:solidFill>
                <a:latin typeface="Calibri"/>
                <a:ea typeface="Calibri"/>
                <a:cs typeface="Calibri"/>
                <a:sym typeface="Calibri"/>
              </a:rPr>
              <a:t>url</a:t>
            </a:r>
            <a:r>
              <a:rPr lang="en-GB" sz="1200" b="0" i="0" u="none" strike="noStrike" cap="none" dirty="0">
                <a:solidFill>
                  <a:schemeClr val="dk1"/>
                </a:solidFill>
                <a:latin typeface="Calibri"/>
                <a:ea typeface="Calibri"/>
                <a:cs typeface="Calibri"/>
                <a:sym typeface="Calibri"/>
              </a:rPr>
              <a:t>, select target text, right click, and add hyperlink), do not paste the website </a:t>
            </a:r>
            <a:r>
              <a:rPr lang="en-GB" sz="1200" b="0" i="0" u="none" strike="noStrike" cap="none" dirty="0" err="1">
                <a:solidFill>
                  <a:schemeClr val="dk1"/>
                </a:solidFill>
                <a:latin typeface="Calibri"/>
                <a:ea typeface="Calibri"/>
                <a:cs typeface="Calibri"/>
                <a:sym typeface="Calibri"/>
              </a:rPr>
              <a:t>url</a:t>
            </a:r>
            <a:r>
              <a:rPr lang="en-GB" sz="1200" b="0" i="0" u="none" strike="noStrike" cap="none" dirty="0">
                <a:solidFill>
                  <a:schemeClr val="dk1"/>
                </a:solidFill>
                <a:latin typeface="Calibri"/>
                <a:ea typeface="Calibri"/>
                <a:cs typeface="Calibri"/>
                <a:sym typeface="Calibri"/>
              </a:rPr>
              <a:t> directly on the slide. </a:t>
            </a:r>
            <a:r>
              <a:rPr lang="en-GB" sz="1200" b="1" i="0" u="none" strike="noStrike" cap="none" dirty="0">
                <a:solidFill>
                  <a:schemeClr val="dk1"/>
                </a:solidFill>
                <a:latin typeface="Calibri"/>
                <a:ea typeface="Calibri"/>
                <a:cs typeface="Calibri"/>
                <a:sym typeface="Calibri"/>
              </a:rPr>
              <a:t>The student worksheet link </a:t>
            </a:r>
            <a:r>
              <a:rPr lang="en-GB" sz="1200" b="0" i="0" u="none" strike="noStrike" cap="none" dirty="0">
                <a:solidFill>
                  <a:schemeClr val="dk1"/>
                </a:solidFill>
                <a:latin typeface="Calibri"/>
                <a:ea typeface="Calibri"/>
                <a:cs typeface="Calibri"/>
                <a:sym typeface="Calibri"/>
              </a:rPr>
              <a:t>to the resource portal needs to be formatted like the other links on the slide; if this is done correctly there is no need to shorten the </a:t>
            </a:r>
            <a:r>
              <a:rPr lang="en-GB" sz="1200" b="0" i="0" u="none" strike="noStrike" cap="none" dirty="0" err="1">
                <a:solidFill>
                  <a:schemeClr val="dk1"/>
                </a:solidFill>
                <a:latin typeface="Calibri"/>
                <a:ea typeface="Calibri"/>
                <a:cs typeface="Calibri"/>
                <a:sym typeface="Calibri"/>
              </a:rPr>
              <a:t>url</a:t>
            </a:r>
            <a:r>
              <a:rPr lang="en-GB" sz="1200" b="0" i="0" u="none" strike="noStrike" cap="none" dirty="0">
                <a:solidFill>
                  <a:schemeClr val="dk1"/>
                </a:solidFill>
                <a:latin typeface="Calibri"/>
                <a:ea typeface="Calibri"/>
                <a:cs typeface="Calibri"/>
                <a:sym typeface="Calibri"/>
              </a:rPr>
              <a:t>. </a:t>
            </a:r>
          </a:p>
        </p:txBody>
      </p:sp>
      <p:sp>
        <p:nvSpPr>
          <p:cNvPr id="283" name="Google Shape;28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75424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16632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5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Oral recognition of SSC [au].</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aseline="0" dirty="0">
                <a:solidFill>
                  <a:schemeClr val="accent1">
                    <a:lumMod val="50000"/>
                  </a:schemeClr>
                </a:solidFill>
                <a:latin typeface="Century Gothic" panose="020B0502020202020204" pitchFamily="34" charset="0"/>
              </a:rPr>
              <a:t>The exercise also provides an opportunity to review SFCs (</a:t>
            </a:r>
            <a:r>
              <a:rPr lang="en-GB" sz="1200" i="1" baseline="0" dirty="0">
                <a:solidFill>
                  <a:schemeClr val="accent1">
                    <a:lumMod val="50000"/>
                  </a:schemeClr>
                </a:solidFill>
                <a:latin typeface="Century Gothic" panose="020B0502020202020204" pitchFamily="34" charset="0"/>
              </a:rPr>
              <a:t>Bordeau</a:t>
            </a:r>
            <a:r>
              <a:rPr lang="en-GB" sz="1200" b="1" i="1" baseline="0" dirty="0">
                <a:solidFill>
                  <a:schemeClr val="accent1">
                    <a:lumMod val="50000"/>
                  </a:schemeClr>
                </a:solidFill>
                <a:latin typeface="Century Gothic" panose="020B0502020202020204" pitchFamily="34" charset="0"/>
              </a:rPr>
              <a:t>x</a:t>
            </a:r>
            <a:r>
              <a:rPr lang="en-GB" sz="1200" i="1" baseline="0" dirty="0">
                <a:solidFill>
                  <a:schemeClr val="accent1">
                    <a:lumMod val="50000"/>
                  </a:schemeClr>
                </a:solidFill>
                <a:latin typeface="Century Gothic" panose="020B0502020202020204" pitchFamily="34" charset="0"/>
              </a:rPr>
              <a:t>, Beauvai</a:t>
            </a:r>
            <a:r>
              <a:rPr lang="en-GB" sz="1200" b="1" i="1" baseline="0" dirty="0">
                <a:solidFill>
                  <a:schemeClr val="accent1">
                    <a:lumMod val="50000"/>
                  </a:schemeClr>
                </a:solidFill>
                <a:latin typeface="Century Gothic" panose="020B0502020202020204" pitchFamily="34" charset="0"/>
              </a:rPr>
              <a:t>s</a:t>
            </a:r>
            <a:r>
              <a:rPr lang="en-GB" sz="1200" i="1" baseline="0" dirty="0">
                <a:solidFill>
                  <a:schemeClr val="accent1">
                    <a:lumMod val="50000"/>
                  </a:schemeClr>
                </a:solidFill>
                <a:latin typeface="Century Gothic" panose="020B0502020202020204" pitchFamily="34" charset="0"/>
              </a:rPr>
              <a:t>, </a:t>
            </a:r>
            <a:r>
              <a:rPr lang="en-GB" sz="1200" i="1" dirty="0">
                <a:solidFill>
                  <a:schemeClr val="accent5">
                    <a:lumMod val="50000"/>
                  </a:schemeClr>
                </a:solidFill>
                <a:latin typeface="Century Gothic" panose="020B0502020202020204" pitchFamily="34" charset="0"/>
              </a:rPr>
              <a:t>Orléan</a:t>
            </a:r>
            <a:r>
              <a:rPr lang="en-GB" sz="1200" b="1" i="1" dirty="0">
                <a:solidFill>
                  <a:schemeClr val="accent5">
                    <a:lumMod val="50000"/>
                  </a:schemeClr>
                </a:solidFill>
                <a:latin typeface="Century Gothic" panose="020B0502020202020204" pitchFamily="34" charset="0"/>
              </a:rPr>
              <a:t>s</a:t>
            </a:r>
            <a:r>
              <a:rPr lang="en-GB" sz="1200" i="0" dirty="0">
                <a:solidFill>
                  <a:schemeClr val="accent5">
                    <a:lumMod val="50000"/>
                  </a:schemeClr>
                </a:solidFill>
                <a:latin typeface="Century Gothic" panose="020B0502020202020204" pitchFamily="34" charset="0"/>
              </a:rPr>
              <a:t>) and the previously studied SSCs</a:t>
            </a:r>
            <a:r>
              <a:rPr lang="en-GB" sz="1200" i="0" baseline="0" dirty="0">
                <a:solidFill>
                  <a:schemeClr val="accent5">
                    <a:lumMod val="50000"/>
                  </a:schemeClr>
                </a:solidFill>
                <a:latin typeface="Century Gothic" panose="020B0502020202020204" pitchFamily="34" charset="0"/>
              </a:rPr>
              <a:t> [</a:t>
            </a:r>
            <a:r>
              <a:rPr lang="en-GB" sz="1200" b="0" i="0" u="none" strike="noStrike" cap="none" dirty="0">
                <a:solidFill>
                  <a:schemeClr val="dk1"/>
                </a:solidFill>
                <a:effectLst/>
                <a:latin typeface="Calibri"/>
                <a:ea typeface="Calibri"/>
                <a:cs typeface="Calibri"/>
                <a:sym typeface="Calibri"/>
              </a:rPr>
              <a:t>é]</a:t>
            </a:r>
            <a:r>
              <a:rPr lang="en-GB" sz="1200" b="0" i="0" u="none" strike="noStrike" cap="none" baseline="0" dirty="0">
                <a:solidFill>
                  <a:schemeClr val="dk1"/>
                </a:solidFill>
                <a:effectLst/>
                <a:latin typeface="Calibri"/>
                <a:ea typeface="Calibri"/>
                <a:cs typeface="Calibri"/>
                <a:sym typeface="Calibri"/>
              </a:rPr>
              <a:t> (</a:t>
            </a:r>
            <a:r>
              <a:rPr lang="en-GB" sz="1200" b="0" i="1" u="none" strike="noStrike" cap="none" baseline="0" dirty="0">
                <a:solidFill>
                  <a:schemeClr val="dk1"/>
                </a:solidFill>
                <a:effectLst/>
                <a:latin typeface="Calibri"/>
                <a:ea typeface="Calibri"/>
                <a:cs typeface="Calibri"/>
                <a:sym typeface="Calibri"/>
              </a:rPr>
              <a:t>Orl</a:t>
            </a:r>
            <a:r>
              <a:rPr lang="en-GB" sz="1200" b="1" i="1" u="none" strike="noStrike" cap="none" baseline="0" dirty="0">
                <a:solidFill>
                  <a:schemeClr val="dk1"/>
                </a:solidFill>
                <a:effectLst/>
                <a:latin typeface="Calibri"/>
                <a:ea typeface="Calibri"/>
                <a:cs typeface="Calibri"/>
                <a:sym typeface="Calibri"/>
              </a:rPr>
              <a:t>é</a:t>
            </a:r>
            <a:r>
              <a:rPr lang="en-GB" sz="1200" b="0" i="1" u="none" strike="noStrike" cap="none" baseline="0" dirty="0">
                <a:solidFill>
                  <a:schemeClr val="dk1"/>
                </a:solidFill>
                <a:effectLst/>
                <a:latin typeface="Calibri"/>
                <a:ea typeface="Calibri"/>
                <a:cs typeface="Calibri"/>
                <a:sym typeface="Calibri"/>
              </a:rPr>
              <a:t>ans</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baseline="0" dirty="0" err="1">
                <a:solidFill>
                  <a:schemeClr val="dk1"/>
                </a:solidFill>
                <a:effectLst/>
                <a:latin typeface="Calibri"/>
                <a:ea typeface="Calibri"/>
                <a:cs typeface="Calibri"/>
                <a:sym typeface="Calibri"/>
              </a:rPr>
              <a:t>en</a:t>
            </a:r>
            <a:r>
              <a:rPr lang="en-GB" sz="1200" b="0" i="0" u="none" strike="noStrike" cap="none" baseline="0" dirty="0">
                <a:solidFill>
                  <a:schemeClr val="dk1"/>
                </a:solidFill>
                <a:effectLst/>
                <a:latin typeface="Calibri"/>
                <a:ea typeface="Calibri"/>
                <a:cs typeface="Calibri"/>
                <a:sym typeface="Calibri"/>
              </a:rPr>
              <a:t>] (</a:t>
            </a:r>
            <a:r>
              <a:rPr lang="en-GB" sz="1200" i="1" dirty="0">
                <a:solidFill>
                  <a:schemeClr val="accent5">
                    <a:lumMod val="50000"/>
                  </a:schemeClr>
                </a:solidFill>
                <a:latin typeface="Century Gothic" panose="020B0502020202020204" pitchFamily="34" charset="0"/>
              </a:rPr>
              <a:t>Aix-</a:t>
            </a:r>
            <a:r>
              <a:rPr lang="en-GB" sz="1200" b="1" i="1" dirty="0">
                <a:solidFill>
                  <a:schemeClr val="accent5">
                    <a:lumMod val="50000"/>
                  </a:schemeClr>
                </a:solidFill>
                <a:latin typeface="Century Gothic" panose="020B0502020202020204" pitchFamily="34" charset="0"/>
              </a:rPr>
              <a:t>en</a:t>
            </a:r>
            <a:r>
              <a:rPr lang="en-GB" sz="1200" i="1" dirty="0">
                <a:solidFill>
                  <a:schemeClr val="accent5">
                    <a:lumMod val="50000"/>
                  </a:schemeClr>
                </a:solidFill>
                <a:latin typeface="Century Gothic" panose="020B0502020202020204" pitchFamily="34" charset="0"/>
              </a:rPr>
              <a:t>-Provence</a:t>
            </a:r>
            <a:r>
              <a:rPr lang="en-GB" sz="1200" i="0" dirty="0">
                <a:solidFill>
                  <a:schemeClr val="accent5">
                    <a:lumMod val="50000"/>
                  </a:schemeClr>
                </a:solidFill>
                <a:latin typeface="Century Gothic" panose="020B0502020202020204" pitchFamily="34" charset="0"/>
              </a:rPr>
              <a:t>)</a:t>
            </a:r>
            <a:r>
              <a:rPr lang="en-GB" sz="1200" i="1" baseline="0" dirty="0">
                <a:solidFill>
                  <a:schemeClr val="accent5">
                    <a:lumMod val="50000"/>
                  </a:schemeClr>
                </a:solidFill>
                <a:latin typeface="Century Gothic" panose="020B0502020202020204" pitchFamily="34" charset="0"/>
              </a:rPr>
              <a:t> and </a:t>
            </a:r>
            <a:r>
              <a:rPr lang="en-GB" sz="1200" i="0" baseline="0" dirty="0">
                <a:solidFill>
                  <a:schemeClr val="accent5">
                    <a:lumMod val="50000"/>
                  </a:schemeClr>
                </a:solidFill>
                <a:latin typeface="Century Gothic" panose="020B0502020202020204" pitchFamily="34" charset="0"/>
              </a:rPr>
              <a:t>[ai] (</a:t>
            </a:r>
            <a:r>
              <a:rPr lang="en-GB" sz="1200" b="0" i="1" dirty="0">
                <a:solidFill>
                  <a:schemeClr val="accent5">
                    <a:lumMod val="50000"/>
                  </a:schemeClr>
                </a:solidFill>
                <a:latin typeface="Century Gothic" panose="020B0502020202020204" pitchFamily="34" charset="0"/>
              </a:rPr>
              <a:t>Beauv</a:t>
            </a:r>
            <a:r>
              <a:rPr lang="en-GB" sz="1200" b="1" i="1" dirty="0">
                <a:solidFill>
                  <a:schemeClr val="accent5">
                    <a:lumMod val="50000"/>
                  </a:schemeClr>
                </a:solidFill>
                <a:latin typeface="Century Gothic" panose="020B0502020202020204" pitchFamily="34" charset="0"/>
              </a:rPr>
              <a:t>ai</a:t>
            </a:r>
            <a:r>
              <a:rPr lang="en-GB" sz="1200" b="0" i="1" dirty="0">
                <a:solidFill>
                  <a:schemeClr val="accent5">
                    <a:lumMod val="50000"/>
                  </a:schemeClr>
                </a:solidFill>
                <a:latin typeface="Century Gothic" panose="020B0502020202020204" pitchFamily="34" charset="0"/>
              </a:rPr>
              <a:t>s, </a:t>
            </a:r>
            <a:r>
              <a:rPr lang="en-GB" sz="1200" b="1" i="1" dirty="0">
                <a:solidFill>
                  <a:schemeClr val="accent5">
                    <a:lumMod val="50000"/>
                  </a:schemeClr>
                </a:solidFill>
                <a:latin typeface="Century Gothic" panose="020B0502020202020204" pitchFamily="34" charset="0"/>
              </a:rPr>
              <a:t>Ai</a:t>
            </a:r>
            <a:r>
              <a:rPr lang="en-GB" sz="1200" b="0" i="1" dirty="0">
                <a:solidFill>
                  <a:schemeClr val="accent5">
                    <a:lumMod val="50000"/>
                  </a:schemeClr>
                </a:solidFill>
                <a:latin typeface="Century Gothic" panose="020B0502020202020204" pitchFamily="34" charset="0"/>
              </a:rPr>
              <a:t>x-en-Provence</a:t>
            </a:r>
            <a:r>
              <a:rPr lang="en-GB" sz="1200" b="0" i="0" dirty="0">
                <a:solidFill>
                  <a:schemeClr val="accent5">
                    <a:lumMod val="50000"/>
                  </a:schemeClr>
                </a:solidFill>
                <a:latin typeface="Century Gothic" panose="020B0502020202020204" pitchFamily="34" charset="0"/>
              </a:rPr>
              <a:t>).</a:t>
            </a:r>
            <a:endParaRPr lang="en-GB" sz="1200" baseline="0" dirty="0">
              <a:solidFill>
                <a:schemeClr val="accent1">
                  <a:lumMod val="50000"/>
                </a:schemeClr>
              </a:solidFill>
              <a:latin typeface="Century Gothic" panose="020B0502020202020204" pitchFamily="34" charset="0"/>
            </a:endParaRPr>
          </a:p>
          <a:p>
            <a:pPr marL="0" lvl="0" indent="0" algn="l" rtl="0">
              <a:spcBef>
                <a:spcPts val="0"/>
              </a:spcBef>
              <a:spcAft>
                <a:spcPts val="0"/>
              </a:spcAft>
              <a:buNone/>
            </a:pPr>
            <a:endParaRPr lang="en-GB" sz="1200" b="1" baseline="0" dirty="0">
              <a:solidFill>
                <a:schemeClr val="accent1">
                  <a:lumMod val="50000"/>
                </a:schemeClr>
              </a:solidFill>
              <a:latin typeface="Century Gothic" panose="020B0502020202020204" pitchFamily="34" charset="0"/>
            </a:endParaRPr>
          </a:p>
          <a:p>
            <a:pPr marL="0" lvl="0" indent="0" algn="l" rtl="0">
              <a:spcBef>
                <a:spcPts val="0"/>
              </a:spcBef>
              <a:spcAft>
                <a:spcPts val="0"/>
              </a:spcAft>
              <a:buNone/>
            </a:pPr>
            <a:r>
              <a:rPr lang="en-GB" sz="1200" b="1" baseline="0" dirty="0">
                <a:solidFill>
                  <a:schemeClr val="accent1">
                    <a:lumMod val="50000"/>
                  </a:schemeClr>
                </a:solidFill>
                <a:latin typeface="Century Gothic" panose="020B0502020202020204" pitchFamily="34" charset="0"/>
              </a:rPr>
              <a:t>Procedure: </a:t>
            </a:r>
          </a:p>
          <a:p>
            <a:pPr marL="0" lvl="0" indent="0" algn="l" rtl="0">
              <a:spcBef>
                <a:spcPts val="0"/>
              </a:spcBef>
              <a:spcAft>
                <a:spcPts val="0"/>
              </a:spcAft>
              <a:buNone/>
            </a:pPr>
            <a:r>
              <a:rPr lang="en-GB" sz="1200" i="0" baseline="0" dirty="0">
                <a:solidFill>
                  <a:schemeClr val="accent1">
                    <a:lumMod val="50000"/>
                  </a:schemeClr>
                </a:solidFill>
                <a:latin typeface="Century Gothic" panose="020B0502020202020204" pitchFamily="34" charset="0"/>
              </a:rPr>
              <a:t>1. </a:t>
            </a:r>
            <a:r>
              <a:rPr lang="en-GB" sz="1200" baseline="0" dirty="0">
                <a:solidFill>
                  <a:schemeClr val="accent1">
                    <a:lumMod val="50000"/>
                  </a:schemeClr>
                </a:solidFill>
                <a:latin typeface="Century Gothic" panose="020B0502020202020204" pitchFamily="34" charset="0"/>
              </a:rPr>
              <a:t>The place names are heard on individual number clicks. To allow students to compare the sounds, it</a:t>
            </a:r>
            <a:r>
              <a:rPr lang="en-GB" sz="1200" dirty="0">
                <a:solidFill>
                  <a:schemeClr val="accent1">
                    <a:lumMod val="50000"/>
                  </a:schemeClr>
                </a:solidFill>
                <a:latin typeface="Century Gothic" panose="020B0502020202020204" pitchFamily="34" charset="0"/>
              </a:rPr>
              <a:t> is recommended that </a:t>
            </a:r>
            <a:r>
              <a:rPr lang="en-GB" sz="1200" baseline="0" dirty="0">
                <a:solidFill>
                  <a:schemeClr val="accent1">
                    <a:lumMod val="50000"/>
                  </a:schemeClr>
                </a:solidFill>
                <a:latin typeface="Century Gothic" panose="020B0502020202020204" pitchFamily="34" charset="0"/>
              </a:rPr>
              <a:t>the teacher cycles through the recordings (from 1-8) at least twice.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1">
                    <a:lumMod val="50000"/>
                  </a:schemeClr>
                </a:solidFill>
                <a:latin typeface="Century Gothic" panose="020B0502020202020204" pitchFamily="34" charset="0"/>
              </a:rPr>
              <a:t>2. Teacher reveals answers on clicks. Teacher to highlights the fact that some place names, (</a:t>
            </a:r>
            <a:r>
              <a:rPr lang="en-GB" sz="1200" i="1" baseline="0" dirty="0">
                <a:solidFill>
                  <a:schemeClr val="accent1">
                    <a:lumMod val="50000"/>
                  </a:schemeClr>
                </a:solidFill>
                <a:latin typeface="Century Gothic" panose="020B0502020202020204" pitchFamily="34" charset="0"/>
              </a:rPr>
              <a:t>Bordeaux, Monaco</a:t>
            </a:r>
            <a:r>
              <a:rPr lang="en-GB" sz="1200" i="0" baseline="0" dirty="0">
                <a:solidFill>
                  <a:schemeClr val="accent1">
                    <a:lumMod val="50000"/>
                  </a:schemeClr>
                </a:solidFill>
                <a:latin typeface="Century Gothic" panose="020B0502020202020204" pitchFamily="34" charset="0"/>
              </a:rPr>
              <a:t>) </a:t>
            </a:r>
            <a:r>
              <a:rPr lang="en-GB" sz="1200" baseline="0" dirty="0">
                <a:solidFill>
                  <a:schemeClr val="accent1">
                    <a:lumMod val="50000"/>
                  </a:schemeClr>
                </a:solidFill>
                <a:latin typeface="Century Gothic" panose="020B0502020202020204" pitchFamily="34" charset="0"/>
              </a:rPr>
              <a:t>contain both sounds, and that the letter ‘o’ is not always pronounced [au] (this will be explored further in Year 8). Teacher can illustrate this by giving examples of previously encountered words such as </a:t>
            </a:r>
            <a:r>
              <a:rPr lang="en-GB" sz="1200" i="1" baseline="0" dirty="0" err="1">
                <a:solidFill>
                  <a:schemeClr val="accent1">
                    <a:lumMod val="50000"/>
                  </a:schemeClr>
                </a:solidFill>
                <a:latin typeface="Century Gothic" panose="020B0502020202020204" pitchFamily="34" charset="0"/>
              </a:rPr>
              <a:t>m</a:t>
            </a:r>
            <a:r>
              <a:rPr lang="en-GB" sz="1200" b="1" i="1" baseline="0" dirty="0" err="1">
                <a:solidFill>
                  <a:schemeClr val="accent1">
                    <a:lumMod val="50000"/>
                  </a:schemeClr>
                </a:solidFill>
                <a:latin typeface="Century Gothic" panose="020B0502020202020204" pitchFamily="34" charset="0"/>
              </a:rPr>
              <a:t>o</a:t>
            </a:r>
            <a:r>
              <a:rPr lang="en-GB" sz="1200" i="1" baseline="0" dirty="0" err="1">
                <a:solidFill>
                  <a:schemeClr val="accent1">
                    <a:lumMod val="50000"/>
                  </a:schemeClr>
                </a:solidFill>
                <a:latin typeface="Century Gothic" panose="020B0502020202020204" pitchFamily="34" charset="0"/>
              </a:rPr>
              <a:t>dèle</a:t>
            </a:r>
            <a:r>
              <a:rPr lang="en-GB" sz="1200" i="1" baseline="0" dirty="0">
                <a:solidFill>
                  <a:schemeClr val="accent1">
                    <a:lumMod val="50000"/>
                  </a:schemeClr>
                </a:solidFill>
                <a:latin typeface="Century Gothic" panose="020B0502020202020204" pitchFamily="34" charset="0"/>
              </a:rPr>
              <a:t>, éc</a:t>
            </a:r>
            <a:r>
              <a:rPr lang="en-GB" sz="1200" b="1" i="1" baseline="0" dirty="0">
                <a:solidFill>
                  <a:schemeClr val="accent1">
                    <a:lumMod val="50000"/>
                  </a:schemeClr>
                </a:solidFill>
                <a:latin typeface="Century Gothic" panose="020B0502020202020204" pitchFamily="34" charset="0"/>
              </a:rPr>
              <a:t>o</a:t>
            </a:r>
            <a:r>
              <a:rPr lang="en-GB" sz="1200" i="1" baseline="0" dirty="0">
                <a:solidFill>
                  <a:schemeClr val="accent1">
                    <a:lumMod val="50000"/>
                  </a:schemeClr>
                </a:solidFill>
                <a:latin typeface="Century Gothic" panose="020B0502020202020204" pitchFamily="34" charset="0"/>
              </a:rPr>
              <a:t>le, </a:t>
            </a:r>
            <a:r>
              <a:rPr lang="en-GB" sz="1200" b="1" i="1" baseline="0" dirty="0" err="1">
                <a:solidFill>
                  <a:schemeClr val="accent1">
                    <a:lumMod val="50000"/>
                  </a:schemeClr>
                </a:solidFill>
                <a:latin typeface="Century Gothic" panose="020B0502020202020204" pitchFamily="34" charset="0"/>
              </a:rPr>
              <a:t>o</a:t>
            </a:r>
            <a:r>
              <a:rPr lang="en-GB" sz="1200" i="1" baseline="0" dirty="0" err="1">
                <a:solidFill>
                  <a:schemeClr val="accent1">
                    <a:lumMod val="50000"/>
                  </a:schemeClr>
                </a:solidFill>
                <a:latin typeface="Century Gothic" panose="020B0502020202020204" pitchFamily="34" charset="0"/>
              </a:rPr>
              <a:t>rdinateur</a:t>
            </a:r>
            <a:r>
              <a:rPr lang="en-GB" sz="1200" i="1" baseline="0" dirty="0">
                <a:solidFill>
                  <a:schemeClr val="accent1">
                    <a:lumMod val="50000"/>
                  </a:schemeClr>
                </a:solidFill>
                <a:latin typeface="Century Gothic" panose="020B0502020202020204" pitchFamily="34" charset="0"/>
              </a:rPr>
              <a:t> …</a:t>
            </a:r>
            <a:endParaRPr lang="en-GB" sz="1200" baseline="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1">
                    <a:lumMod val="50000"/>
                  </a:schemeClr>
                </a:solidFill>
                <a:latin typeface="Century Gothic" panose="020B0502020202020204" pitchFamily="34" charset="0"/>
              </a:rPr>
              <a:t>3. Teacher elicits pronunciation by pointing at the word and asking ‘</a:t>
            </a:r>
            <a:r>
              <a:rPr lang="en-GB" sz="1200" i="1" baseline="0" dirty="0">
                <a:solidFill>
                  <a:schemeClr val="accent1">
                    <a:lumMod val="50000"/>
                  </a:schemeClr>
                </a:solidFill>
                <a:latin typeface="Century Gothic" panose="020B0502020202020204" pitchFamily="34" charset="0"/>
              </a:rPr>
              <a:t>Comment </a:t>
            </a:r>
            <a:r>
              <a:rPr lang="en-GB" sz="1200" i="1" baseline="0" dirty="0" err="1">
                <a:solidFill>
                  <a:schemeClr val="accent1">
                    <a:lumMod val="50000"/>
                  </a:schemeClr>
                </a:solidFill>
                <a:latin typeface="Century Gothic" panose="020B0502020202020204" pitchFamily="34" charset="0"/>
              </a:rPr>
              <a:t>dit</a:t>
            </a:r>
            <a:r>
              <a:rPr lang="en-GB" sz="1200" i="1" baseline="0" dirty="0">
                <a:solidFill>
                  <a:schemeClr val="accent1">
                    <a:lumMod val="50000"/>
                  </a:schemeClr>
                </a:solidFill>
                <a:latin typeface="Century Gothic" panose="020B0502020202020204" pitchFamily="34" charset="0"/>
              </a:rPr>
              <a:t>-on </a:t>
            </a:r>
            <a:r>
              <a:rPr lang="en-GB" sz="1200" i="1" baseline="0" dirty="0" err="1">
                <a:solidFill>
                  <a:schemeClr val="accent1">
                    <a:lumMod val="50000"/>
                  </a:schemeClr>
                </a:solidFill>
                <a:latin typeface="Century Gothic" panose="020B0502020202020204" pitchFamily="34" charset="0"/>
              </a:rPr>
              <a:t>num</a:t>
            </a:r>
            <a:r>
              <a:rPr lang="en-GB" sz="1200" b="0" i="1" u="none" strike="noStrike" cap="none" dirty="0" err="1">
                <a:solidFill>
                  <a:schemeClr val="dk1"/>
                </a:solidFill>
                <a:effectLst/>
                <a:latin typeface="Calibri"/>
                <a:ea typeface="Calibri"/>
                <a:cs typeface="Calibri"/>
                <a:sym typeface="Calibri"/>
              </a:rPr>
              <a:t>éro</a:t>
            </a:r>
            <a:r>
              <a:rPr lang="en-GB" sz="1200" b="0" i="1" u="none" strike="noStrike" cap="none" dirty="0">
                <a:solidFill>
                  <a:schemeClr val="dk1"/>
                </a:solidFill>
                <a:effectLst/>
                <a:latin typeface="Calibri"/>
                <a:ea typeface="Calibri"/>
                <a:cs typeface="Calibri"/>
                <a:sym typeface="Calibri"/>
              </a:rPr>
              <a:t> un, deux…</a:t>
            </a:r>
            <a:r>
              <a:rPr lang="en-GB" sz="1200" b="0" i="0" u="none" strike="noStrike" cap="none" dirty="0">
                <a:solidFill>
                  <a:schemeClr val="dk1"/>
                </a:solidFill>
                <a:effectLst/>
                <a:latin typeface="Calibri"/>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baseline="0" dirty="0">
                <a:solidFill>
                  <a:schemeClr val="dk1"/>
                </a:solidFill>
                <a:effectLst/>
                <a:latin typeface="Calibri"/>
                <a:ea typeface="Calibri"/>
                <a:cs typeface="Calibri"/>
                <a:sym typeface="Calibri"/>
              </a:rPr>
              <a:t>4. </a:t>
            </a:r>
            <a:r>
              <a:rPr lang="en-GB" sz="1200" b="0" i="0" u="none" strike="noStrike" cap="none" baseline="0" dirty="0">
                <a:solidFill>
                  <a:schemeClr val="accent1">
                    <a:lumMod val="50000"/>
                  </a:schemeClr>
                </a:solidFill>
                <a:effectLst/>
                <a:latin typeface="Century Gothic" panose="020B0502020202020204" pitchFamily="34" charset="0"/>
                <a:ea typeface="Calibri"/>
                <a:cs typeface="Calibri"/>
                <a:sym typeface="Calibri"/>
              </a:rPr>
              <a:t>T</a:t>
            </a:r>
            <a:r>
              <a:rPr lang="en-GB" sz="1200" baseline="0" dirty="0">
                <a:solidFill>
                  <a:schemeClr val="accent1">
                    <a:lumMod val="50000"/>
                  </a:schemeClr>
                </a:solidFill>
                <a:latin typeface="Century Gothic" panose="020B0502020202020204" pitchFamily="34" charset="0"/>
              </a:rPr>
              <a:t>eacher plays each place name again, and students repeat chorally.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solidFill>
                  <a:schemeClr val="accent1">
                    <a:lumMod val="50000"/>
                  </a:schemeClr>
                </a:solidFill>
                <a:latin typeface="Century Gothic" panose="020B0502020202020204" pitchFamily="34" charset="0"/>
              </a:rPr>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Bordeaux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Grenoble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Corse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Beauvais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Lausanne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Aix-en-Provence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Orléans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Monaco</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82239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Timing: 3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Aim: </a:t>
            </a:r>
            <a:r>
              <a:rPr lang="en-GB" b="0" dirty="0"/>
              <a:t>Written recognition of pre-learned vocabulary items and building associations with vocabulary from previous </a:t>
            </a:r>
            <a:r>
              <a:rPr lang="en-GB" b="0" dirty="0" err="1"/>
              <a:t>weeks.</a:t>
            </a:r>
            <a:r>
              <a:rPr lang="en-GB" baseline="0" dirty="0" err="1"/>
              <a:t>The</a:t>
            </a:r>
            <a:r>
              <a:rPr lang="en-GB" baseline="0" dirty="0"/>
              <a:t> semantic categorisation element helps students consider the broader definitions of vocabulary items and organises vocabulary knowledge in the memory, enabling recall in appropriate contexts. The exercise prepares students for the segmentation task which appears in the next lesson.</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1" baseline="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1. Students </a:t>
            </a:r>
            <a:r>
              <a:rPr lang="en-GB" b="0" baseline="0" dirty="0"/>
              <a:t>work in pairs to facilitate discussion. They </a:t>
            </a:r>
            <a:r>
              <a:rPr lang="en-GB" baseline="0" dirty="0"/>
              <a:t>write the words which they consider the best match in the gaps.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2. Teacher elicits answers by pointing at e.g. question 2 and asking ‘</a:t>
            </a:r>
            <a:r>
              <a:rPr lang="en-GB" i="1" baseline="0" dirty="0" err="1"/>
              <a:t>C’est</a:t>
            </a:r>
            <a:r>
              <a:rPr lang="en-GB" i="1" baseline="0" dirty="0"/>
              <a:t> quoi, la solution</a:t>
            </a:r>
            <a:r>
              <a:rPr lang="en-GB" baseline="0" dirty="0"/>
              <a:t>?’ Students volunteer answer ‘</a:t>
            </a:r>
            <a:r>
              <a:rPr lang="en-GB" i="1" baseline="0" dirty="0" err="1"/>
              <a:t>C’est</a:t>
            </a:r>
            <a:r>
              <a:rPr lang="en-GB" i="1" baseline="0" dirty="0"/>
              <a:t> </a:t>
            </a:r>
            <a:r>
              <a:rPr lang="en-GB" i="1" baseline="0" dirty="0" err="1"/>
              <a:t>ici</a:t>
            </a:r>
            <a:r>
              <a:rPr lang="en-GB" i="1" baseline="0" dirty="0"/>
              <a:t>’ </a:t>
            </a:r>
            <a:r>
              <a:rPr lang="en-GB" i="0" baseline="0" dirty="0"/>
              <a:t>etc.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3. Teacher reveals the answers and pronounces the word again. Teacher draws attention to the position of the stress in the cognate words, which is different from English (</a:t>
            </a:r>
            <a:r>
              <a:rPr lang="en-GB" i="1" baseline="0" dirty="0"/>
              <a:t>diffi</a:t>
            </a:r>
            <a:r>
              <a:rPr lang="en-GB" b="1" i="1" baseline="0" dirty="0"/>
              <a:t>cile</a:t>
            </a:r>
            <a:r>
              <a:rPr lang="en-GB" b="1" i="0" baseline="0" dirty="0"/>
              <a:t>, </a:t>
            </a:r>
            <a:r>
              <a:rPr lang="en-GB" sz="1200" b="0" i="1" dirty="0">
                <a:solidFill>
                  <a:srgbClr val="5B9BD5">
                    <a:lumMod val="50000"/>
                  </a:srgbClr>
                </a:solidFill>
                <a:latin typeface="Century Gothic" panose="020F0302020204030204"/>
              </a:rPr>
              <a:t>prob</a:t>
            </a:r>
            <a:r>
              <a:rPr lang="en-GB" sz="1200" b="1" i="1" dirty="0">
                <a:solidFill>
                  <a:srgbClr val="5B9BD5">
                    <a:lumMod val="50000"/>
                  </a:srgbClr>
                </a:solidFill>
                <a:latin typeface="Century Gothic" panose="020F0302020204030204"/>
              </a:rPr>
              <a:t>lème</a:t>
            </a:r>
            <a:r>
              <a:rPr lang="en-GB" sz="1200" b="0" i="1" dirty="0">
                <a:solidFill>
                  <a:srgbClr val="5B9BD5">
                    <a:lumMod val="50000"/>
                  </a:srgbClr>
                </a:solidFill>
                <a:latin typeface="Century Gothic" panose="020F0302020204030204"/>
              </a:rPr>
              <a:t>, fa</a:t>
            </a:r>
            <a:r>
              <a:rPr lang="en-GB" sz="1200" b="1" i="1" dirty="0">
                <a:solidFill>
                  <a:srgbClr val="5B9BD5">
                    <a:lumMod val="50000"/>
                  </a:srgbClr>
                </a:solidFill>
                <a:latin typeface="Century Gothic" panose="020F0302020204030204"/>
              </a:rPr>
              <a:t>mille</a:t>
            </a:r>
            <a:r>
              <a:rPr lang="en-GB" sz="1200" b="0" i="0" dirty="0">
                <a:solidFill>
                  <a:srgbClr val="5B9BD5">
                    <a:lumMod val="50000"/>
                  </a:srgbClr>
                </a:solidFill>
                <a:latin typeface="Century Gothic" panose="020F0302020204030204"/>
              </a:rPr>
              <a:t>).</a:t>
            </a:r>
            <a:r>
              <a:rPr kumimoji="0" lang="en-GB" sz="1200" b="1" i="1" u="none" strike="noStrike" kern="0" cap="none" spc="0" normalizeH="0" baseline="0" noProof="0" dirty="0">
                <a:ln>
                  <a:noFill/>
                </a:ln>
                <a:solidFill>
                  <a:srgbClr val="5B9BD5">
                    <a:lumMod val="50000"/>
                  </a:srgbClr>
                </a:solidFill>
                <a:effectLst/>
                <a:uLnTx/>
                <a:uFillTx/>
                <a:latin typeface="Century Gothic" panose="020F0302020204030204"/>
              </a:rPr>
              <a:t> </a:t>
            </a:r>
            <a:r>
              <a:rPr lang="en-GB" i="0" baseline="0" dirty="0"/>
              <a:t>Students repeat.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4. Teacher and students discuss as a class why e.g. </a:t>
            </a:r>
            <a:r>
              <a:rPr lang="en-GB" i="1" baseline="0" dirty="0" err="1"/>
              <a:t>ici</a:t>
            </a:r>
            <a:r>
              <a:rPr lang="en-GB" i="1" baseline="0" dirty="0"/>
              <a:t> </a:t>
            </a:r>
            <a:r>
              <a:rPr lang="en-GB" i="0" baseline="0" dirty="0"/>
              <a:t>fits here. By explaining and justifying their choices, students engage in creative processing of the vocabulary items, which helps retention.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Note: </a:t>
            </a:r>
            <a:r>
              <a:rPr lang="en-GB" b="0" i="0" baseline="0" dirty="0"/>
              <a:t>students have not yet encountered cognates </a:t>
            </a:r>
            <a:r>
              <a:rPr lang="en-GB" sz="1200" i="1" dirty="0" err="1">
                <a:solidFill>
                  <a:schemeClr val="accent5">
                    <a:lumMod val="50000"/>
                  </a:schemeClr>
                </a:solidFill>
                <a:latin typeface="Century Gothic" panose="020B0502020202020204" pitchFamily="34" charset="0"/>
              </a:rPr>
              <a:t>extrêmement</a:t>
            </a:r>
            <a:r>
              <a:rPr lang="en-GB" sz="1200" i="1" dirty="0">
                <a:solidFill>
                  <a:schemeClr val="accent5">
                    <a:lumMod val="50000"/>
                  </a:schemeClr>
                </a:solidFill>
                <a:latin typeface="Century Gothic" panose="020B0502020202020204" pitchFamily="34" charset="0"/>
              </a:rPr>
              <a:t> </a:t>
            </a:r>
            <a:r>
              <a:rPr lang="en-GB" sz="1200" i="0" dirty="0">
                <a:solidFill>
                  <a:schemeClr val="accent5">
                    <a:lumMod val="50000"/>
                  </a:schemeClr>
                </a:solidFill>
                <a:latin typeface="Century Gothic" panose="020B0502020202020204" pitchFamily="34" charset="0"/>
              </a:rPr>
              <a:t>and </a:t>
            </a:r>
            <a:r>
              <a:rPr lang="en-GB" sz="1200" i="1" dirty="0" err="1">
                <a:solidFill>
                  <a:schemeClr val="accent5">
                    <a:lumMod val="50000"/>
                  </a:schemeClr>
                </a:solidFill>
                <a:latin typeface="Century Gothic" panose="020B0502020202020204" pitchFamily="34" charset="0"/>
              </a:rPr>
              <a:t>particulièrement</a:t>
            </a:r>
            <a:r>
              <a:rPr lang="en-GB" sz="1200" i="0" dirty="0">
                <a:solidFill>
                  <a:schemeClr val="accent5">
                    <a:lumMod val="50000"/>
                  </a:schemeClr>
                </a:solidFill>
                <a:latin typeface="Century Gothic" panose="020B0502020202020204" pitchFamily="34" charset="0"/>
              </a:rPr>
              <a:t>, included here to complement </a:t>
            </a:r>
            <a:r>
              <a:rPr lang="en-GB" sz="1200" b="0" i="1" dirty="0" err="1">
                <a:solidFill>
                  <a:schemeClr val="bg1"/>
                </a:solidFill>
                <a:latin typeface="Century Gothic" panose="020F0302020204030204"/>
              </a:rPr>
              <a:t>très</a:t>
            </a:r>
            <a:r>
              <a:rPr kumimoji="0" lang="en-GB" sz="1200" b="0" i="1" u="none" strike="noStrike" kern="0" cap="none" spc="0" normalizeH="0" baseline="0" noProof="0" dirty="0">
                <a:ln>
                  <a:noFill/>
                </a:ln>
                <a:solidFill>
                  <a:schemeClr val="bg1"/>
                </a:solidFill>
                <a:effectLst/>
                <a:uLnTx/>
                <a:uFillTx/>
                <a:latin typeface="Century Gothic" panose="020F0302020204030204"/>
              </a:rPr>
              <a:t> </a:t>
            </a:r>
            <a:r>
              <a:rPr lang="en-GB" sz="1200" i="0" dirty="0">
                <a:solidFill>
                  <a:schemeClr val="accent5">
                    <a:lumMod val="50000"/>
                  </a:schemeClr>
                </a:solidFill>
                <a:latin typeface="Century Gothic" panose="020B0502020202020204" pitchFamily="34" charset="0"/>
              </a:rPr>
              <a:t>as no other intensifiers have previously been introduced. Before beginning the exercise, the teacher should clarify the meaning of these words by asking students where they have seen a word ending in </a:t>
            </a:r>
            <a:r>
              <a:rPr lang="en-GB" sz="1200" b="1" i="0" dirty="0">
                <a:solidFill>
                  <a:schemeClr val="accent5">
                    <a:lumMod val="50000"/>
                  </a:schemeClr>
                </a:solidFill>
                <a:latin typeface="Century Gothic" panose="020B0502020202020204" pitchFamily="34" charset="0"/>
              </a:rPr>
              <a:t>–</a:t>
            </a:r>
            <a:r>
              <a:rPr lang="en-GB" sz="1200" b="1" i="0" dirty="0" err="1">
                <a:solidFill>
                  <a:schemeClr val="accent5">
                    <a:lumMod val="50000"/>
                  </a:schemeClr>
                </a:solidFill>
                <a:latin typeface="Century Gothic" panose="020B0502020202020204" pitchFamily="34" charset="0"/>
              </a:rPr>
              <a:t>ment</a:t>
            </a:r>
            <a:r>
              <a:rPr lang="en-GB" sz="1200" b="1" i="0" dirty="0">
                <a:solidFill>
                  <a:schemeClr val="accent5">
                    <a:lumMod val="50000"/>
                  </a:schemeClr>
                </a:solidFill>
                <a:latin typeface="Century Gothic" panose="020B0502020202020204" pitchFamily="34" charset="0"/>
              </a:rPr>
              <a:t> </a:t>
            </a:r>
            <a:r>
              <a:rPr lang="en-GB" sz="1200" i="0" dirty="0">
                <a:solidFill>
                  <a:schemeClr val="accent5">
                    <a:lumMod val="50000"/>
                  </a:schemeClr>
                </a:solidFill>
                <a:latin typeface="Century Gothic" panose="020B0502020202020204" pitchFamily="34" charset="0"/>
              </a:rPr>
              <a:t>before </a:t>
            </a:r>
            <a:r>
              <a:rPr lang="en-GB" sz="1200" i="1" dirty="0" err="1">
                <a:solidFill>
                  <a:schemeClr val="accent5">
                    <a:lumMod val="50000"/>
                  </a:schemeClr>
                </a:solidFill>
                <a:latin typeface="Century Gothic" panose="020B0502020202020204" pitchFamily="34" charset="0"/>
              </a:rPr>
              <a:t>normalement</a:t>
            </a:r>
            <a:r>
              <a:rPr lang="en-GB" sz="1200" i="0" dirty="0">
                <a:solidFill>
                  <a:schemeClr val="accent5">
                    <a:lumMod val="50000"/>
                  </a:schemeClr>
                </a:solidFill>
                <a:latin typeface="Century Gothic" panose="020B0502020202020204" pitchFamily="34" charset="0"/>
              </a:rPr>
              <a:t>/normally, and asking what they think the </a:t>
            </a:r>
            <a:r>
              <a:rPr lang="en-GB" sz="1200" b="1" i="0" dirty="0">
                <a:solidFill>
                  <a:schemeClr val="accent5">
                    <a:lumMod val="50000"/>
                  </a:schemeClr>
                </a:solidFill>
                <a:latin typeface="Century Gothic" panose="020B0502020202020204" pitchFamily="34" charset="0"/>
              </a:rPr>
              <a:t>–</a:t>
            </a:r>
            <a:r>
              <a:rPr lang="en-GB" sz="1200" b="1" i="0" dirty="0" err="1">
                <a:solidFill>
                  <a:schemeClr val="accent5">
                    <a:lumMod val="50000"/>
                  </a:schemeClr>
                </a:solidFill>
                <a:latin typeface="Century Gothic" panose="020B0502020202020204" pitchFamily="34" charset="0"/>
              </a:rPr>
              <a:t>ment</a:t>
            </a:r>
            <a:r>
              <a:rPr lang="en-GB" sz="1200" b="1" i="0" dirty="0">
                <a:solidFill>
                  <a:schemeClr val="accent5">
                    <a:lumMod val="50000"/>
                  </a:schemeClr>
                </a:solidFill>
                <a:latin typeface="Century Gothic" panose="020B0502020202020204" pitchFamily="34" charset="0"/>
              </a:rPr>
              <a:t> </a:t>
            </a:r>
            <a:r>
              <a:rPr lang="en-GB" sz="1200" i="0" dirty="0">
                <a:solidFill>
                  <a:schemeClr val="accent5">
                    <a:lumMod val="50000"/>
                  </a:schemeClr>
                </a:solidFill>
                <a:latin typeface="Century Gothic" panose="020B0502020202020204" pitchFamily="34" charset="0"/>
              </a:rPr>
              <a:t>suffix is equivalent to in English </a:t>
            </a:r>
            <a:r>
              <a:rPr lang="en-GB" sz="1200" b="1" i="0" dirty="0">
                <a:solidFill>
                  <a:schemeClr val="accent5">
                    <a:lumMod val="50000"/>
                  </a:schemeClr>
                </a:solidFill>
                <a:latin typeface="Century Gothic" panose="020B0502020202020204" pitchFamily="34" charset="0"/>
              </a:rPr>
              <a:t>(-</a:t>
            </a:r>
            <a:r>
              <a:rPr lang="en-GB" sz="1200" b="1" i="0" dirty="0" err="1">
                <a:solidFill>
                  <a:schemeClr val="accent5">
                    <a:lumMod val="50000"/>
                  </a:schemeClr>
                </a:solidFill>
                <a:latin typeface="Century Gothic" panose="020B0502020202020204" pitchFamily="34" charset="0"/>
              </a:rPr>
              <a:t>ly</a:t>
            </a:r>
            <a:r>
              <a:rPr lang="en-GB" sz="1200" i="0" dirty="0">
                <a:solidFill>
                  <a:schemeClr val="accent5">
                    <a:lumMod val="50000"/>
                  </a:schemeClr>
                </a:solidFill>
                <a:latin typeface="Century Gothic" panose="020B0502020202020204" pitchFamily="34" charset="0"/>
              </a:rPr>
              <a:t>). From this information, they should be able to work out the meaning of the new words (extremely, particularly).</a:t>
            </a:r>
            <a:endParaRPr lang="en-GB" i="0" baseline="0" dirty="0"/>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Suggested justifications:</a:t>
            </a:r>
            <a:endParaRPr lang="en-GB" i="0" baseline="0" dirty="0"/>
          </a:p>
          <a:p>
            <a:pPr marL="228600" lvl="0" indent="-228600" algn="l" rtl="0">
              <a:spcBef>
                <a:spcPts val="0"/>
              </a:spcBef>
              <a:spcAft>
                <a:spcPts val="0"/>
              </a:spcAft>
              <a:buAutoNum type="arabicParenR"/>
            </a:pPr>
            <a:r>
              <a:rPr lang="en-GB" i="0" baseline="0" dirty="0"/>
              <a:t>family members / people / nouns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i="0" baseline="0" dirty="0"/>
              <a:t>locations / places / words that describe where you are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i="0" baseline="0" dirty="0"/>
              <a:t>words used to say things are negative / negative opinions of things / adjectives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i="0" baseline="0" dirty="0"/>
              <a:t>linking words / words that introduce ideas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i="0" baseline="0" dirty="0"/>
              <a:t>problems and solutions / questions and answers / abstract nouns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i="0" baseline="0" dirty="0"/>
              <a:t>words that emphasise something / intensifiers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i="0" dirty="0" err="1">
                <a:solidFill>
                  <a:schemeClr val="accent5">
                    <a:lumMod val="50000"/>
                  </a:schemeClr>
                </a:solidFill>
                <a:latin typeface="Century Gothic" panose="020B0502020202020204" pitchFamily="34" charset="0"/>
              </a:rPr>
              <a:t>extrêmement</a:t>
            </a:r>
            <a:r>
              <a:rPr lang="en-GB" sz="1200" i="0" dirty="0">
                <a:solidFill>
                  <a:schemeClr val="accent5">
                    <a:lumMod val="50000"/>
                  </a:schemeClr>
                </a:solidFill>
                <a:latin typeface="Century Gothic" panose="020B0502020202020204" pitchFamily="34" charset="0"/>
              </a:rPr>
              <a:t> [1545], </a:t>
            </a:r>
            <a:r>
              <a:rPr lang="en-GB" sz="1200" i="0" dirty="0" err="1">
                <a:solidFill>
                  <a:schemeClr val="accent5">
                    <a:lumMod val="50000"/>
                  </a:schemeClr>
                </a:solidFill>
                <a:latin typeface="Century Gothic" panose="020B0502020202020204" pitchFamily="34" charset="0"/>
              </a:rPr>
              <a:t>particulièrement</a:t>
            </a:r>
            <a:r>
              <a:rPr lang="en-GB" sz="1200" i="0" dirty="0">
                <a:solidFill>
                  <a:schemeClr val="accent5">
                    <a:lumMod val="50000"/>
                  </a:schemeClr>
                </a:solidFill>
                <a:latin typeface="Century Gothic" panose="020B0502020202020204" pitchFamily="34" charset="0"/>
              </a:rPr>
              <a:t> [779]</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baseline="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extLst>
      <p:ext uri="{BB962C8B-B14F-4D97-AF65-F5344CB8AC3E}">
        <p14:creationId xmlns:p14="http://schemas.microsoft.com/office/powerpoint/2010/main" val="3565579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0399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82882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3777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2971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70171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131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69963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46532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21693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073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43352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1059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56769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5833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1679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77610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88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91953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39568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09520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99778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239293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425998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8598339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1698128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3755960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488087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937672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765909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128277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066010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242437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365636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3900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071978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55926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40854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838828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9230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54518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93456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698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59556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17398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0176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231697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58004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79977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4473798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0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764001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303788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532518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767242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4417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NUL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jp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jp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3.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jp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829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2240764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413079036"/>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58782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78834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image" Target="../media/image11.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9.xml"/><Relationship Id="rId1" Type="http://schemas.openxmlformats.org/officeDocument/2006/relationships/slideLayout" Target="../slideLayouts/slideLayout21.xml"/><Relationship Id="rId5" Type="http://schemas.openxmlformats.org/officeDocument/2006/relationships/image" Target="../media/image1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8.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21.xml"/><Relationship Id="rId1" Type="http://schemas.openxmlformats.org/officeDocument/2006/relationships/slideLayout" Target="../slideLayouts/slideLayout21.xml"/><Relationship Id="rId5" Type="http://schemas.openxmlformats.org/officeDocument/2006/relationships/image" Target="../media/image11.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22.xml"/><Relationship Id="rId1" Type="http://schemas.openxmlformats.org/officeDocument/2006/relationships/slideLayout" Target="../slideLayouts/slideLayout21.xml"/><Relationship Id="rId5" Type="http://schemas.openxmlformats.org/officeDocument/2006/relationships/image" Target="../media/image11.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23.xml"/><Relationship Id="rId1" Type="http://schemas.openxmlformats.org/officeDocument/2006/relationships/slideLayout" Target="../slideLayouts/slideLayout21.xml"/><Relationship Id="rId5" Type="http://schemas.openxmlformats.org/officeDocument/2006/relationships/image" Target="../media/image11.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audio" Target="../media/audio26.wav"/><Relationship Id="rId7"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audio" Target="../media/audio27.wav"/><Relationship Id="rId7"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28.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18" Type="http://schemas.openxmlformats.org/officeDocument/2006/relationships/image" Target="../media/image28.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20.png"/><Relationship Id="rId17" Type="http://schemas.openxmlformats.org/officeDocument/2006/relationships/image" Target="../media/image38.png"/><Relationship Id="rId2" Type="http://schemas.openxmlformats.org/officeDocument/2006/relationships/notesSlide" Target="../notesSlides/notesSlide27.xml"/><Relationship Id="rId16" Type="http://schemas.openxmlformats.org/officeDocument/2006/relationships/image" Target="../media/image12.png"/><Relationship Id="rId1" Type="http://schemas.openxmlformats.org/officeDocument/2006/relationships/slideLayout" Target="../slideLayouts/slideLayout2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11.png"/><Relationship Id="rId10" Type="http://schemas.openxmlformats.org/officeDocument/2006/relationships/image" Target="../media/image35.png"/><Relationship Id="rId4" Type="http://schemas.openxmlformats.org/officeDocument/2006/relationships/image" Target="../media/image16.png"/><Relationship Id="rId9" Type="http://schemas.openxmlformats.org/officeDocument/2006/relationships/image" Target="../media/image34.png"/><Relationship Id="rId14" Type="http://schemas.openxmlformats.org/officeDocument/2006/relationships/audio" Target="../media/audio28.wav"/></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18" Type="http://schemas.openxmlformats.org/officeDocument/2006/relationships/image" Target="../media/image28.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20.png"/><Relationship Id="rId17" Type="http://schemas.openxmlformats.org/officeDocument/2006/relationships/image" Target="../media/image38.png"/><Relationship Id="rId2" Type="http://schemas.openxmlformats.org/officeDocument/2006/relationships/notesSlide" Target="../notesSlides/notesSlide28.xml"/><Relationship Id="rId16" Type="http://schemas.openxmlformats.org/officeDocument/2006/relationships/image" Target="../media/image11.png"/><Relationship Id="rId1" Type="http://schemas.openxmlformats.org/officeDocument/2006/relationships/slideLayout" Target="../slideLayouts/slideLayout2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audio" Target="../media/audio29.wav"/><Relationship Id="rId10" Type="http://schemas.openxmlformats.org/officeDocument/2006/relationships/image" Target="../media/image35.png"/><Relationship Id="rId4" Type="http://schemas.openxmlformats.org/officeDocument/2006/relationships/image" Target="../media/image16.png"/><Relationship Id="rId9" Type="http://schemas.openxmlformats.org/officeDocument/2006/relationships/image" Target="../media/image34.png"/><Relationship Id="rId14" Type="http://schemas.openxmlformats.org/officeDocument/2006/relationships/image" Target="../media/image12.pn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image" Target="../media/image31.png"/><Relationship Id="rId5"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58.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31.png"/><Relationship Id="rId4" Type="http://schemas.openxmlformats.org/officeDocument/2006/relationships/image" Target="../media/image39.png"/><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1.png"/><Relationship Id="rId7"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43.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9.png"/><Relationship Id="rId4" Type="http://schemas.openxmlformats.org/officeDocument/2006/relationships/image" Target="../media/image42.png"/><Relationship Id="rId9" Type="http://schemas.openxmlformats.org/officeDocument/2006/relationships/image" Target="../media/image47.png"/></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1.png"/><Relationship Id="rId7"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43.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9.png"/><Relationship Id="rId4" Type="http://schemas.openxmlformats.org/officeDocument/2006/relationships/image" Target="../media/image42.png"/><Relationship Id="rId9"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4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41.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42.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43.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44.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45.xml"/><Relationship Id="rId1" Type="http://schemas.openxmlformats.org/officeDocument/2006/relationships/slideLayout" Target="../slideLayouts/slideLayout21.xml"/><Relationship Id="rId5" Type="http://schemas.openxmlformats.org/officeDocument/2006/relationships/image" Target="../media/image11.png"/><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46.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47.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48.xml"/><Relationship Id="rId1" Type="http://schemas.openxmlformats.org/officeDocument/2006/relationships/slideLayout" Target="../slideLayouts/slideLayout21.xml"/><Relationship Id="rId5" Type="http://schemas.openxmlformats.org/officeDocument/2006/relationships/image" Target="../media/image11.png"/><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notesSlide" Target="../notesSlides/notesSlide49.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image" Target="../media/image6.png"/><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notesSlide" Target="../notesSlides/notesSlide50.xml"/><Relationship Id="rId1" Type="http://schemas.openxmlformats.org/officeDocument/2006/relationships/slideLayout" Target="../slideLayouts/slideLayout21.xml"/><Relationship Id="rId5" Type="http://schemas.openxmlformats.org/officeDocument/2006/relationships/image" Target="../media/image11.png"/><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51.xml"/><Relationship Id="rId1" Type="http://schemas.openxmlformats.org/officeDocument/2006/relationships/slideLayout" Target="../slideLayouts/slideLayout21.xml"/><Relationship Id="rId5" Type="http://schemas.openxmlformats.org/officeDocument/2006/relationships/image" Target="../media/image11.png"/><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audio" Target="../media/audio39.wav"/><Relationship Id="rId7"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53.png"/><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audio" Target="../media/audio41.wav"/><Relationship Id="rId4" Type="http://schemas.openxmlformats.org/officeDocument/2006/relationships/audio" Target="../media/audio40.wav"/></Relationships>
</file>

<file path=ppt/slides/_rels/slide5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8.png"/><Relationship Id="rId7" Type="http://schemas.openxmlformats.org/officeDocument/2006/relationships/audio" Target="../media/audio43.wav"/><Relationship Id="rId2" Type="http://schemas.openxmlformats.org/officeDocument/2006/relationships/notesSlide" Target="../notesSlides/notesSlide54.xml"/><Relationship Id="rId1" Type="http://schemas.openxmlformats.org/officeDocument/2006/relationships/slideLayout" Target="../slideLayouts/slideLayout21.xml"/><Relationship Id="rId6" Type="http://schemas.openxmlformats.org/officeDocument/2006/relationships/audio" Target="../media/audio42.wav"/><Relationship Id="rId5" Type="http://schemas.openxmlformats.org/officeDocument/2006/relationships/image" Target="../media/image19.png"/><Relationship Id="rId4" Type="http://schemas.openxmlformats.org/officeDocument/2006/relationships/image" Target="../media/image53.png"/><Relationship Id="rId9" Type="http://schemas.openxmlformats.org/officeDocument/2006/relationships/image" Target="../media/image11.png"/></Relationships>
</file>

<file path=ppt/slides/_rels/slide5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8.png"/><Relationship Id="rId7"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21.xml"/><Relationship Id="rId6" Type="http://schemas.openxmlformats.org/officeDocument/2006/relationships/audio" Target="../media/audio45.wav"/><Relationship Id="rId5" Type="http://schemas.openxmlformats.org/officeDocument/2006/relationships/audio" Target="../media/audio44.wav"/><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5.png"/><Relationship Id="rId7" Type="http://schemas.openxmlformats.org/officeDocument/2006/relationships/audio" Target="../media/audio47.wav"/><Relationship Id="rId2" Type="http://schemas.openxmlformats.org/officeDocument/2006/relationships/notesSlide" Target="../notesSlides/notesSlide56.xml"/><Relationship Id="rId1" Type="http://schemas.openxmlformats.org/officeDocument/2006/relationships/slideLayout" Target="../slideLayouts/slideLayout21.xml"/><Relationship Id="rId6" Type="http://schemas.openxmlformats.org/officeDocument/2006/relationships/audio" Target="../media/audio46.wav"/><Relationship Id="rId5" Type="http://schemas.openxmlformats.org/officeDocument/2006/relationships/image" Target="../media/image19.png"/><Relationship Id="rId4" Type="http://schemas.openxmlformats.org/officeDocument/2006/relationships/image" Target="../media/image18.png"/></Relationships>
</file>

<file path=ppt/slides/_rels/slide57.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image" Target="../media/image56.png"/><Relationship Id="rId7" Type="http://schemas.openxmlformats.org/officeDocument/2006/relationships/audio" Target="../media/audio48.wav"/><Relationship Id="rId2" Type="http://schemas.openxmlformats.org/officeDocument/2006/relationships/notesSlide" Target="../notesSlides/notesSlide57.xml"/><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53.png"/><Relationship Id="rId4" Type="http://schemas.openxmlformats.org/officeDocument/2006/relationships/image" Target="../media/image18.png"/><Relationship Id="rId9" Type="http://schemas.openxmlformats.org/officeDocument/2006/relationships/image" Target="../media/image11.png"/></Relationships>
</file>

<file path=ppt/slides/_rels/slide58.xml.rels><?xml version="1.0" encoding="UTF-8" standalone="yes"?>
<Relationships xmlns="http://schemas.openxmlformats.org/package/2006/relationships"><Relationship Id="rId8" Type="http://schemas.openxmlformats.org/officeDocument/2006/relationships/audio" Target="../media/audio51.wav"/><Relationship Id="rId3" Type="http://schemas.openxmlformats.org/officeDocument/2006/relationships/image" Target="../media/image35.png"/><Relationship Id="rId7" Type="http://schemas.openxmlformats.org/officeDocument/2006/relationships/audio" Target="../media/audio50.wav"/><Relationship Id="rId2" Type="http://schemas.openxmlformats.org/officeDocument/2006/relationships/notesSlide" Target="../notesSlides/notesSlide58.xml"/><Relationship Id="rId1" Type="http://schemas.openxmlformats.org/officeDocument/2006/relationships/slideLayout" Target="../slideLayouts/slideLayout21.xml"/><Relationship Id="rId6" Type="http://schemas.openxmlformats.org/officeDocument/2006/relationships/image" Target="../media/image53.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1.png"/></Relationships>
</file>

<file path=ppt/slides/_rels/slide5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8.png"/><Relationship Id="rId7"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21.xml"/><Relationship Id="rId6" Type="http://schemas.openxmlformats.org/officeDocument/2006/relationships/image" Target="../media/image57.png"/><Relationship Id="rId5" Type="http://schemas.openxmlformats.org/officeDocument/2006/relationships/audio" Target="../media/audio53.wav"/><Relationship Id="rId4" Type="http://schemas.openxmlformats.org/officeDocument/2006/relationships/audio" Target="../media/audio52.wav"/></Relationships>
</file>

<file path=ppt/slides/_rels/slide6.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audio" Target="../media/audio6.wav"/><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2.wav"/><Relationship Id="rId9" Type="http://schemas.openxmlformats.org/officeDocument/2006/relationships/image" Target="../media/image6.png"/></Relationships>
</file>

<file path=ppt/slides/_rels/slide60.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audio" Target="../media/audio60.wav"/><Relationship Id="rId3" Type="http://schemas.openxmlformats.org/officeDocument/2006/relationships/slideLayout" Target="../slideLayouts/slideLayout32.xml"/><Relationship Id="rId7" Type="http://schemas.openxmlformats.org/officeDocument/2006/relationships/audio" Target="../media/audio54.wav"/><Relationship Id="rId12" Type="http://schemas.openxmlformats.org/officeDocument/2006/relationships/audio" Target="../media/audio59.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8.png"/><Relationship Id="rId11" Type="http://schemas.openxmlformats.org/officeDocument/2006/relationships/audio" Target="../media/audio58.wav"/><Relationship Id="rId5" Type="http://schemas.openxmlformats.org/officeDocument/2006/relationships/image" Target="../media/image11.png"/><Relationship Id="rId10" Type="http://schemas.openxmlformats.org/officeDocument/2006/relationships/audio" Target="../media/audio57.wav"/><Relationship Id="rId4" Type="http://schemas.openxmlformats.org/officeDocument/2006/relationships/notesSlide" Target="../notesSlides/notesSlide60.xml"/><Relationship Id="rId9" Type="http://schemas.openxmlformats.org/officeDocument/2006/relationships/audio" Target="../media/audio56.wav"/><Relationship Id="rId1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32.xml"/><Relationship Id="rId4" Type="http://schemas.openxmlformats.org/officeDocument/2006/relationships/image" Target="../media/image11.png"/></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32.xml"/><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32.xml"/><Relationship Id="rId4" Type="http://schemas.openxmlformats.org/officeDocument/2006/relationships/image" Target="../media/image11.pn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32.xml"/><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32.xml"/><Relationship Id="rId4" Type="http://schemas.openxmlformats.org/officeDocument/2006/relationships/image" Target="../media/image11.png"/></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6.xml"/><Relationship Id="rId1" Type="http://schemas.openxmlformats.org/officeDocument/2006/relationships/slideLayout" Target="../slideLayouts/slideLayout32.xml"/><Relationship Id="rId4" Type="http://schemas.openxmlformats.org/officeDocument/2006/relationships/image" Target="../media/image11.png"/></Relationships>
</file>

<file path=ppt/slides/_rels/slide67.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67.xml"/><Relationship Id="rId1" Type="http://schemas.openxmlformats.org/officeDocument/2006/relationships/slideLayout" Target="../slideLayouts/slideLayout33.xml"/><Relationship Id="rId5" Type="http://schemas.openxmlformats.org/officeDocument/2006/relationships/image" Target="../media/image60.JPG"/><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8" Type="http://schemas.openxmlformats.org/officeDocument/2006/relationships/hyperlink" Target="https://quizlet.com/gb/460253468/year-7-french-term-21-week-1-flash-cards/" TargetMode="External"/><Relationship Id="rId3" Type="http://schemas.openxmlformats.org/officeDocument/2006/relationships/image" Target="../media/image11.png"/><Relationship Id="rId7" Type="http://schemas.openxmlformats.org/officeDocument/2006/relationships/hyperlink" Target="https://quizlet.com/gb/460279184/year-7-french-term-21-week-4-flash-cards/" TargetMode="External"/><Relationship Id="rId2" Type="http://schemas.openxmlformats.org/officeDocument/2006/relationships/notesSlide" Target="../notesSlides/notesSlide68.xml"/><Relationship Id="rId1" Type="http://schemas.openxmlformats.org/officeDocument/2006/relationships/slideLayout" Target="../slideLayouts/slideLayout32.xml"/><Relationship Id="rId6" Type="http://schemas.openxmlformats.org/officeDocument/2006/relationships/hyperlink" Target="https://resources.ncelp.org/concern/resources/g158bh49f?locale=en" TargetMode="External"/><Relationship Id="rId11" Type="http://schemas.openxmlformats.org/officeDocument/2006/relationships/image" Target="../media/image63.png"/><Relationship Id="rId5" Type="http://schemas.openxmlformats.org/officeDocument/2006/relationships/hyperlink" Target="https://drive.google.com/file/d/1Y3MeZYXb3rGhcu2_Hr5h5DjqEBbVJsTc/view" TargetMode="External"/><Relationship Id="rId10"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hyperlink" Target="https://quizlet.com/gb/441152504/year-7-french-term-12-week-3-flash-card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3.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audio" Target="../media/audio11.wav"/><Relationship Id="rId11" Type="http://schemas.openxmlformats.org/officeDocument/2006/relationships/image" Target="../media/image11.png"/><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Saying what people have</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fr-FR" sz="3000" dirty="0">
                <a:solidFill>
                  <a:prstClr val="white"/>
                </a:solidFill>
              </a:rPr>
              <a:t>avoir (nous, vous)</a:t>
            </a:r>
          </a:p>
          <a:p>
            <a:pPr algn="l"/>
            <a:r>
              <a:rPr lang="en-GB" sz="3000" dirty="0">
                <a:solidFill>
                  <a:prstClr val="white"/>
                </a:solidFill>
              </a:rPr>
              <a:t>SSC [au] [revisited]</a:t>
            </a:r>
          </a:p>
          <a:p>
            <a:pPr algn="l"/>
            <a:r>
              <a:rPr lang="en-GB" sz="3000" dirty="0">
                <a:solidFill>
                  <a:prstClr val="white"/>
                </a:solidFill>
              </a:rPr>
              <a:t>s-liaison</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33</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4846449"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Natalie Finlayson / Emma Marsden /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Rachel Ha</a:t>
            </a:r>
            <a:r>
              <a:rPr lang="en-GB" sz="1400" dirty="0" err="1">
                <a:solidFill>
                  <a:prstClr val="white"/>
                </a:solidFill>
                <a:latin typeface="Century Gothic" panose="020B0502020202020204" pitchFamily="34" charset="0"/>
              </a:rPr>
              <a:t>wkes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04/08/2022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47998" y="296864"/>
            <a:ext cx="6801441"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2" name="TextBox 1"/>
          <p:cNvSpPr txBox="1"/>
          <p:nvPr/>
        </p:nvSpPr>
        <p:spPr>
          <a:xfrm>
            <a:off x="147998" y="1490088"/>
            <a:ext cx="11943917" cy="4832092"/>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As you know, the verb </a:t>
            </a:r>
            <a:r>
              <a:rPr lang="en-GB" sz="2200" b="1" i="1" dirty="0" err="1">
                <a:solidFill>
                  <a:schemeClr val="accent5">
                    <a:lumMod val="50000"/>
                  </a:schemeClr>
                </a:solidFill>
                <a:latin typeface="Century Gothic" panose="020B0502020202020204" pitchFamily="34" charset="0"/>
              </a:rPr>
              <a:t>avoir</a:t>
            </a:r>
            <a:r>
              <a:rPr lang="en-GB" sz="2200" b="1" i="1" dirty="0">
                <a:solidFill>
                  <a:schemeClr val="accent5">
                    <a:lumMod val="50000"/>
                  </a:schemeClr>
                </a:solidFill>
                <a:latin typeface="Century Gothic" panose="020B0502020202020204" pitchFamily="34" charset="0"/>
              </a:rPr>
              <a:t> </a:t>
            </a:r>
            <a:r>
              <a:rPr lang="en-GB" sz="2200" dirty="0">
                <a:solidFill>
                  <a:schemeClr val="accent5">
                    <a:lumMod val="50000"/>
                  </a:schemeClr>
                </a:solidFill>
                <a:latin typeface="Century Gothic" panose="020B0502020202020204" pitchFamily="34" charset="0"/>
              </a:rPr>
              <a:t>changes form to match the subject.</a:t>
            </a:r>
          </a:p>
          <a:p>
            <a:endParaRPr lang="en-GB" sz="2200" dirty="0">
              <a:solidFill>
                <a:schemeClr val="accent5">
                  <a:lumMod val="50000"/>
                </a:schemeClr>
              </a:solidFill>
              <a:latin typeface="Century Gothic" panose="020B0502020202020204" pitchFamily="34" charset="0"/>
            </a:endParaRPr>
          </a:p>
          <a:p>
            <a:r>
              <a:rPr lang="en-GB" sz="2200" dirty="0" err="1">
                <a:solidFill>
                  <a:schemeClr val="accent5">
                    <a:lumMod val="50000"/>
                  </a:schemeClr>
                </a:solidFill>
                <a:latin typeface="Century Gothic" panose="020B0502020202020204" pitchFamily="34" charset="0"/>
              </a:rPr>
              <a:t>J’</a:t>
            </a:r>
            <a:r>
              <a:rPr lang="en-GB" sz="2200" b="1" dirty="0" err="1">
                <a:solidFill>
                  <a:srgbClr val="EE6000"/>
                </a:solidFill>
                <a:latin typeface="Century Gothic" panose="020B0502020202020204" pitchFamily="34" charset="0"/>
              </a:rPr>
              <a:t>ai</a:t>
            </a:r>
            <a:r>
              <a:rPr lang="en-GB" sz="2200" dirty="0">
                <a:solidFill>
                  <a:schemeClr val="accent5">
                    <a:lumMod val="50000"/>
                  </a:schemeClr>
                </a:solidFill>
                <a:latin typeface="Century Gothic" panose="020B0502020202020204" pitchFamily="34" charset="0"/>
              </a:rPr>
              <a:t> des </a:t>
            </a:r>
            <a:r>
              <a:rPr lang="en-GB" sz="2200" dirty="0" err="1">
                <a:solidFill>
                  <a:schemeClr val="accent5">
                    <a:lumMod val="50000"/>
                  </a:schemeClr>
                </a:solidFill>
                <a:latin typeface="Century Gothic" panose="020B0502020202020204" pitchFamily="34" charset="0"/>
              </a:rPr>
              <a:t>chiens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Tu</a:t>
            </a:r>
            <a:r>
              <a:rPr lang="en-GB" sz="2200" dirty="0">
                <a:solidFill>
                  <a:schemeClr val="accent5">
                    <a:lumMod val="50000"/>
                  </a:schemeClr>
                </a:solidFill>
                <a:latin typeface="Century Gothic" panose="020B0502020202020204" pitchFamily="34" charset="0"/>
              </a:rPr>
              <a:t> </a:t>
            </a:r>
            <a:r>
              <a:rPr lang="en-GB" sz="2200" b="1" dirty="0">
                <a:solidFill>
                  <a:srgbClr val="EE6000"/>
                </a:solidFill>
                <a:latin typeface="Century Gothic" panose="020B0502020202020204" pitchFamily="34" charset="0"/>
              </a:rPr>
              <a:t>as</a:t>
            </a:r>
            <a:r>
              <a:rPr lang="en-GB" sz="2200" dirty="0">
                <a:solidFill>
                  <a:schemeClr val="accent5">
                    <a:lumMod val="50000"/>
                  </a:schemeClr>
                </a:solidFill>
                <a:latin typeface="Century Gothic" panose="020B0502020202020204" pitchFamily="34" charset="0"/>
              </a:rPr>
              <a:t> des </a:t>
            </a:r>
            <a:r>
              <a:rPr lang="en-GB" sz="2200" dirty="0" err="1">
                <a:solidFill>
                  <a:schemeClr val="accent5">
                    <a:lumMod val="50000"/>
                  </a:schemeClr>
                </a:solidFill>
                <a:latin typeface="Century Gothic" panose="020B0502020202020204" pitchFamily="34" charset="0"/>
              </a:rPr>
              <a:t>chiens</a:t>
            </a:r>
            <a:r>
              <a:rPr lang="en-GB" sz="2200" dirty="0">
                <a:solidFill>
                  <a:schemeClr val="accent5">
                    <a:lumMod val="50000"/>
                  </a:schemeClr>
                </a:solidFill>
                <a:latin typeface="Century Gothic" panose="020B0502020202020204" pitchFamily="34" charset="0"/>
              </a:rPr>
              <a:t>.		Il/</a:t>
            </a:r>
            <a:r>
              <a:rPr lang="en-GB" sz="2200" dirty="0" err="1">
                <a:solidFill>
                  <a:schemeClr val="accent5">
                    <a:lumMod val="50000"/>
                  </a:schemeClr>
                </a:solidFill>
                <a:latin typeface="Century Gothic" panose="020B0502020202020204" pitchFamily="34" charset="0"/>
              </a:rPr>
              <a:t>elle</a:t>
            </a:r>
            <a:r>
              <a:rPr lang="en-GB" sz="2200" dirty="0">
                <a:solidFill>
                  <a:schemeClr val="accent5">
                    <a:lumMod val="50000"/>
                  </a:schemeClr>
                </a:solidFill>
                <a:latin typeface="Century Gothic" panose="020B0502020202020204" pitchFamily="34" charset="0"/>
              </a:rPr>
              <a:t> </a:t>
            </a:r>
            <a:r>
              <a:rPr lang="en-GB" sz="2200" b="1" dirty="0">
                <a:solidFill>
                  <a:srgbClr val="FF6600"/>
                </a:solidFill>
                <a:latin typeface="Century Gothic" panose="020B0502020202020204" pitchFamily="34" charset="0"/>
              </a:rPr>
              <a:t>a</a:t>
            </a:r>
            <a:r>
              <a:rPr lang="en-GB" sz="2200" dirty="0">
                <a:solidFill>
                  <a:schemeClr val="accent5">
                    <a:lumMod val="50000"/>
                  </a:schemeClr>
                </a:solidFill>
                <a:latin typeface="Century Gothic" panose="020B0502020202020204" pitchFamily="34" charset="0"/>
              </a:rPr>
              <a:t> des </a:t>
            </a:r>
            <a:r>
              <a:rPr lang="en-GB" sz="2200" dirty="0" err="1">
                <a:solidFill>
                  <a:schemeClr val="accent5">
                    <a:lumMod val="50000"/>
                  </a:schemeClr>
                </a:solidFill>
                <a:latin typeface="Century Gothic" panose="020B0502020202020204" pitchFamily="34" charset="0"/>
              </a:rPr>
              <a:t>chiens</a:t>
            </a:r>
            <a:r>
              <a:rPr lang="en-GB" sz="2200" dirty="0">
                <a:solidFill>
                  <a:schemeClr val="accent5">
                    <a:lumMod val="50000"/>
                  </a:schemeClr>
                </a:solidFill>
                <a:latin typeface="Century Gothic" panose="020B0502020202020204" pitchFamily="34" charset="0"/>
              </a:rPr>
              <a:t>.</a:t>
            </a:r>
          </a:p>
          <a:p>
            <a:endParaRPr lang="en-GB" sz="2200" dirty="0">
              <a:solidFill>
                <a:srgbClr val="4472C4">
                  <a:lumMod val="50000"/>
                </a:srgbClr>
              </a:solidFill>
              <a:latin typeface="Century Gothic" panose="020B0502020202020204" pitchFamily="34" charset="0"/>
            </a:endParaRPr>
          </a:p>
          <a:p>
            <a:r>
              <a:rPr lang="en-GB" sz="2200" dirty="0">
                <a:solidFill>
                  <a:srgbClr val="4472C4">
                    <a:lumMod val="50000"/>
                  </a:srgbClr>
                </a:solidFill>
                <a:latin typeface="Century Gothic" panose="020B0502020202020204" pitchFamily="34" charset="0"/>
              </a:rPr>
              <a:t>I </a:t>
            </a:r>
            <a:r>
              <a:rPr lang="en-GB" sz="2200" b="1" dirty="0">
                <a:solidFill>
                  <a:srgbClr val="EE6000"/>
                </a:solidFill>
                <a:latin typeface="Century Gothic" panose="020B0502020202020204" pitchFamily="34" charset="0"/>
              </a:rPr>
              <a:t>have</a:t>
            </a:r>
            <a:r>
              <a:rPr lang="en-GB" sz="2200" dirty="0">
                <a:solidFill>
                  <a:srgbClr val="4472C4">
                    <a:lumMod val="50000"/>
                  </a:srgbClr>
                </a:solidFill>
                <a:latin typeface="Century Gothic" panose="020B0502020202020204" pitchFamily="34" charset="0"/>
              </a:rPr>
              <a:t> dogs.				You </a:t>
            </a:r>
            <a:r>
              <a:rPr lang="en-GB" sz="2200" b="1" dirty="0">
                <a:solidFill>
                  <a:srgbClr val="EE6000"/>
                </a:solidFill>
                <a:latin typeface="Century Gothic" panose="020B0502020202020204" pitchFamily="34" charset="0"/>
              </a:rPr>
              <a:t>have</a:t>
            </a:r>
            <a:r>
              <a:rPr lang="en-GB" sz="2200" dirty="0">
                <a:solidFill>
                  <a:srgbClr val="4472C4">
                    <a:lumMod val="50000"/>
                  </a:srgbClr>
                </a:solidFill>
                <a:latin typeface="Century Gothic" panose="020B0502020202020204" pitchFamily="34" charset="0"/>
              </a:rPr>
              <a:t> dogs.	   	He/she </a:t>
            </a:r>
            <a:r>
              <a:rPr lang="en-GB" sz="2200" b="1" dirty="0">
                <a:solidFill>
                  <a:srgbClr val="EE6000"/>
                </a:solidFill>
                <a:latin typeface="Century Gothic" panose="020B0502020202020204" pitchFamily="34" charset="0"/>
              </a:rPr>
              <a:t>has</a:t>
            </a:r>
            <a:r>
              <a:rPr lang="en-GB" sz="2200" dirty="0">
                <a:solidFill>
                  <a:srgbClr val="4472C4">
                    <a:lumMod val="50000"/>
                  </a:srgbClr>
                </a:solidFill>
                <a:latin typeface="Century Gothic" panose="020B0502020202020204" pitchFamily="34" charset="0"/>
              </a:rPr>
              <a:t> dogs.</a:t>
            </a:r>
          </a:p>
          <a:p>
            <a:endParaRPr lang="en-GB" sz="2200" dirty="0">
              <a:solidFill>
                <a:srgbClr val="4472C4">
                  <a:lumMod val="50000"/>
                </a:srgbClr>
              </a:solidFill>
              <a:latin typeface="Century Gothic" panose="020B0502020202020204" pitchFamily="34" charset="0"/>
            </a:endParaRPr>
          </a:p>
          <a:p>
            <a:r>
              <a:rPr lang="en-GB" sz="2200" dirty="0">
                <a:solidFill>
                  <a:srgbClr val="4472C4">
                    <a:lumMod val="50000"/>
                  </a:srgbClr>
                </a:solidFill>
                <a:latin typeface="Century Gothic" panose="020B0502020202020204" pitchFamily="34" charset="0"/>
              </a:rPr>
              <a:t>To say </a:t>
            </a:r>
            <a:r>
              <a:rPr lang="en-GB" sz="2200" b="1" dirty="0">
                <a:solidFill>
                  <a:srgbClr val="4472C4">
                    <a:lumMod val="50000"/>
                  </a:srgbClr>
                </a:solidFill>
                <a:latin typeface="Century Gothic" panose="020B0502020202020204" pitchFamily="34" charset="0"/>
              </a:rPr>
              <a:t>‘we’ + </a:t>
            </a:r>
            <a:r>
              <a:rPr lang="en-GB" sz="2200" b="1" dirty="0" err="1">
                <a:solidFill>
                  <a:srgbClr val="4472C4">
                    <a:lumMod val="50000"/>
                  </a:srgbClr>
                </a:solidFill>
                <a:latin typeface="Century Gothic" panose="020B0502020202020204" pitchFamily="34" charset="0"/>
              </a:rPr>
              <a:t>avoir</a:t>
            </a:r>
            <a:r>
              <a:rPr lang="en-GB" sz="2200" b="1" dirty="0">
                <a:solidFill>
                  <a:srgbClr val="4472C4">
                    <a:lumMod val="50000"/>
                  </a:srgbClr>
                </a:solidFill>
                <a:latin typeface="Century Gothic" panose="020B0502020202020204" pitchFamily="34" charset="0"/>
              </a:rPr>
              <a:t> </a:t>
            </a:r>
            <a:r>
              <a:rPr lang="en-GB" sz="2200" dirty="0">
                <a:solidFill>
                  <a:srgbClr val="4472C4">
                    <a:lumMod val="50000"/>
                  </a:srgbClr>
                </a:solidFill>
                <a:latin typeface="Century Gothic" panose="020B0502020202020204" pitchFamily="34" charset="0"/>
              </a:rPr>
              <a:t>(first person plural):</a:t>
            </a:r>
          </a:p>
          <a:p>
            <a:endParaRPr lang="en-GB" sz="2200" dirty="0">
              <a:solidFill>
                <a:schemeClr val="accent5">
                  <a:lumMod val="50000"/>
                </a:schemeClr>
              </a:solidFill>
              <a:latin typeface="Century Gothic" panose="020B0502020202020204" pitchFamily="34" charset="0"/>
            </a:endParaRPr>
          </a:p>
          <a:p>
            <a:r>
              <a:rPr lang="en-GB" sz="2200" dirty="0">
                <a:solidFill>
                  <a:schemeClr val="accent5">
                    <a:lumMod val="50000"/>
                  </a:schemeClr>
                </a:solidFill>
                <a:latin typeface="Century Gothic" panose="020B0502020202020204" pitchFamily="34" charset="0"/>
              </a:rPr>
              <a:t>Nous </a:t>
            </a:r>
            <a:r>
              <a:rPr lang="en-GB" sz="2200" b="1" dirty="0" err="1">
                <a:solidFill>
                  <a:srgbClr val="EE6000"/>
                </a:solidFill>
                <a:latin typeface="Century Gothic" panose="020B0502020202020204" pitchFamily="34" charset="0"/>
              </a:rPr>
              <a:t>avons</a:t>
            </a:r>
            <a:r>
              <a:rPr lang="en-GB" sz="2200" dirty="0">
                <a:solidFill>
                  <a:schemeClr val="accent5">
                    <a:lumMod val="50000"/>
                  </a:schemeClr>
                </a:solidFill>
                <a:latin typeface="Century Gothic" panose="020B0502020202020204" pitchFamily="34" charset="0"/>
              </a:rPr>
              <a:t> des </a:t>
            </a:r>
            <a:r>
              <a:rPr lang="en-GB" sz="2200" dirty="0" err="1">
                <a:solidFill>
                  <a:schemeClr val="accent5">
                    <a:lumMod val="50000"/>
                  </a:schemeClr>
                </a:solidFill>
                <a:latin typeface="Century Gothic" panose="020B0502020202020204" pitchFamily="34" charset="0"/>
              </a:rPr>
              <a:t>chiens</a:t>
            </a:r>
            <a:r>
              <a:rPr lang="en-GB" sz="2200" dirty="0">
                <a:solidFill>
                  <a:schemeClr val="accent5">
                    <a:lumMod val="50000"/>
                  </a:schemeClr>
                </a:solidFill>
                <a:latin typeface="Century Gothic" panose="020B0502020202020204" pitchFamily="34" charset="0"/>
              </a:rPr>
              <a:t>.		We </a:t>
            </a:r>
            <a:r>
              <a:rPr lang="en-GB" sz="2200" b="1" dirty="0">
                <a:solidFill>
                  <a:srgbClr val="EE6000"/>
                </a:solidFill>
                <a:latin typeface="Century Gothic" panose="020B0502020202020204" pitchFamily="34" charset="0"/>
              </a:rPr>
              <a:t>have </a:t>
            </a:r>
            <a:r>
              <a:rPr lang="en-GB" sz="2200" dirty="0">
                <a:solidFill>
                  <a:schemeClr val="accent5">
                    <a:lumMod val="50000"/>
                  </a:schemeClr>
                </a:solidFill>
                <a:latin typeface="Century Gothic" panose="020B0502020202020204" pitchFamily="34" charset="0"/>
              </a:rPr>
              <a:t>dogs.		</a:t>
            </a:r>
          </a:p>
          <a:p>
            <a:endParaRPr lang="en-GB" sz="2200" dirty="0">
              <a:solidFill>
                <a:schemeClr val="accent5">
                  <a:lumMod val="50000"/>
                </a:schemeClr>
              </a:solidFill>
              <a:latin typeface="Century Gothic" panose="020B0502020202020204" pitchFamily="34" charset="0"/>
            </a:endParaRPr>
          </a:p>
          <a:p>
            <a:r>
              <a:rPr lang="en-GB" sz="2200" dirty="0">
                <a:solidFill>
                  <a:srgbClr val="4472C4">
                    <a:lumMod val="50000"/>
                  </a:srgbClr>
                </a:solidFill>
                <a:latin typeface="Century Gothic" panose="020B0502020202020204" pitchFamily="34" charset="0"/>
              </a:rPr>
              <a:t>To say </a:t>
            </a:r>
            <a:r>
              <a:rPr lang="en-GB" sz="2200" b="1" dirty="0">
                <a:solidFill>
                  <a:srgbClr val="4472C4">
                    <a:lumMod val="50000"/>
                  </a:srgbClr>
                </a:solidFill>
                <a:latin typeface="Century Gothic" panose="020B0502020202020204" pitchFamily="34" charset="0"/>
              </a:rPr>
              <a:t>‘you’ </a:t>
            </a:r>
            <a:r>
              <a:rPr lang="en-GB" sz="2200" dirty="0">
                <a:solidFill>
                  <a:srgbClr val="4472C4">
                    <a:lumMod val="50000"/>
                  </a:srgbClr>
                </a:solidFill>
                <a:latin typeface="Century Gothic" panose="020B0502020202020204" pitchFamily="34" charset="0"/>
              </a:rPr>
              <a:t>(more than one person) </a:t>
            </a:r>
            <a:r>
              <a:rPr lang="en-GB" sz="2200" b="1" dirty="0">
                <a:solidFill>
                  <a:srgbClr val="4472C4">
                    <a:lumMod val="50000"/>
                  </a:srgbClr>
                </a:solidFill>
                <a:latin typeface="Century Gothic" panose="020B0502020202020204" pitchFamily="34" charset="0"/>
              </a:rPr>
              <a:t>+ </a:t>
            </a:r>
            <a:r>
              <a:rPr lang="en-GB" sz="2200" b="1" dirty="0" err="1">
                <a:solidFill>
                  <a:srgbClr val="4472C4">
                    <a:lumMod val="50000"/>
                  </a:srgbClr>
                </a:solidFill>
                <a:latin typeface="Century Gothic" panose="020B0502020202020204" pitchFamily="34" charset="0"/>
              </a:rPr>
              <a:t>avoir</a:t>
            </a:r>
            <a:r>
              <a:rPr lang="en-GB" sz="2200" b="1" dirty="0">
                <a:solidFill>
                  <a:srgbClr val="4472C4">
                    <a:lumMod val="50000"/>
                  </a:srgbClr>
                </a:solidFill>
                <a:latin typeface="Century Gothic" panose="020B0502020202020204" pitchFamily="34" charset="0"/>
              </a:rPr>
              <a:t> </a:t>
            </a:r>
            <a:r>
              <a:rPr lang="en-GB" sz="2200" dirty="0">
                <a:solidFill>
                  <a:srgbClr val="4472C4">
                    <a:lumMod val="50000"/>
                  </a:srgbClr>
                </a:solidFill>
                <a:latin typeface="Century Gothic" panose="020B0502020202020204" pitchFamily="34" charset="0"/>
              </a:rPr>
              <a:t>(second person plural)</a:t>
            </a:r>
            <a:r>
              <a:rPr lang="en-GB" sz="2200" b="1" dirty="0">
                <a:solidFill>
                  <a:srgbClr val="4472C4">
                    <a:lumMod val="50000"/>
                  </a:srgbClr>
                </a:solidFill>
                <a:latin typeface="Century Gothic" panose="020B0502020202020204" pitchFamily="34" charset="0"/>
              </a:rPr>
              <a:t>:</a:t>
            </a:r>
            <a:endParaRPr lang="en-GB" sz="2200" dirty="0">
              <a:solidFill>
                <a:srgbClr val="4472C4">
                  <a:lumMod val="50000"/>
                </a:srgbClr>
              </a:solidFill>
              <a:latin typeface="Century Gothic" panose="020B0502020202020204" pitchFamily="34" charset="0"/>
            </a:endParaRPr>
          </a:p>
          <a:p>
            <a:endParaRPr lang="en-GB" sz="2200" dirty="0">
              <a:solidFill>
                <a:schemeClr val="accent5">
                  <a:lumMod val="50000"/>
                </a:schemeClr>
              </a:solidFill>
              <a:latin typeface="Century Gothic" panose="020B0502020202020204" pitchFamily="34" charset="0"/>
            </a:endParaRPr>
          </a:p>
          <a:p>
            <a:r>
              <a:rPr lang="en-GB" sz="2200" dirty="0" err="1">
                <a:solidFill>
                  <a:schemeClr val="accent5">
                    <a:lumMod val="50000"/>
                  </a:schemeClr>
                </a:solidFill>
                <a:latin typeface="Century Gothic" panose="020B0502020202020204" pitchFamily="34" charset="0"/>
              </a:rPr>
              <a:t>Vous</a:t>
            </a:r>
            <a:r>
              <a:rPr lang="en-GB" sz="2200" dirty="0">
                <a:solidFill>
                  <a:schemeClr val="accent5">
                    <a:lumMod val="50000"/>
                  </a:schemeClr>
                </a:solidFill>
                <a:latin typeface="Century Gothic" panose="020B0502020202020204" pitchFamily="34" charset="0"/>
              </a:rPr>
              <a:t> </a:t>
            </a:r>
            <a:r>
              <a:rPr lang="en-GB" sz="2200" b="1" dirty="0" err="1">
                <a:solidFill>
                  <a:srgbClr val="EE6000"/>
                </a:solidFill>
                <a:latin typeface="Century Gothic" panose="020B0502020202020204" pitchFamily="34" charset="0"/>
              </a:rPr>
              <a:t>avez</a:t>
            </a:r>
            <a:r>
              <a:rPr lang="en-GB" sz="2200" b="1" dirty="0">
                <a:solidFill>
                  <a:srgbClr val="EE6000"/>
                </a:solidFill>
                <a:latin typeface="Century Gothic" panose="020B0502020202020204" pitchFamily="34" charset="0"/>
              </a:rPr>
              <a:t> </a:t>
            </a:r>
            <a:r>
              <a:rPr lang="en-GB" sz="2200" dirty="0">
                <a:solidFill>
                  <a:schemeClr val="accent5">
                    <a:lumMod val="50000"/>
                  </a:schemeClr>
                </a:solidFill>
                <a:latin typeface="Century Gothic" panose="020B0502020202020204" pitchFamily="34" charset="0"/>
              </a:rPr>
              <a:t>des </a:t>
            </a:r>
            <a:r>
              <a:rPr lang="en-GB" sz="2200" dirty="0" err="1">
                <a:solidFill>
                  <a:schemeClr val="accent5">
                    <a:lumMod val="50000"/>
                  </a:schemeClr>
                </a:solidFill>
                <a:latin typeface="Century Gothic" panose="020B0502020202020204" pitchFamily="34" charset="0"/>
              </a:rPr>
              <a:t>chiens</a:t>
            </a:r>
            <a:r>
              <a:rPr lang="en-GB" sz="2200" dirty="0">
                <a:solidFill>
                  <a:schemeClr val="accent5">
                    <a:lumMod val="50000"/>
                  </a:schemeClr>
                </a:solidFill>
                <a:latin typeface="Century Gothic" panose="020B0502020202020204" pitchFamily="34" charset="0"/>
              </a:rPr>
              <a:t>. 		You (plural) </a:t>
            </a:r>
            <a:r>
              <a:rPr lang="en-GB" sz="2200" b="1" dirty="0">
                <a:solidFill>
                  <a:srgbClr val="EE6000"/>
                </a:solidFill>
                <a:latin typeface="Century Gothic" panose="020B0502020202020204" pitchFamily="34" charset="0"/>
              </a:rPr>
              <a:t>have</a:t>
            </a:r>
            <a:r>
              <a:rPr lang="en-GB" sz="2200" dirty="0">
                <a:solidFill>
                  <a:schemeClr val="accent5">
                    <a:lumMod val="50000"/>
                  </a:schemeClr>
                </a:solidFill>
                <a:latin typeface="Century Gothic" panose="020B0502020202020204" pitchFamily="34" charset="0"/>
              </a:rPr>
              <a:t> dogs.</a:t>
            </a:r>
          </a:p>
          <a:p>
            <a:endParaRPr lang="en-GB" sz="2200" dirty="0">
              <a:solidFill>
                <a:schemeClr val="accent5">
                  <a:lumMod val="50000"/>
                </a:schemeClr>
              </a:solidFill>
              <a:latin typeface="Century Gothic" panose="020B0502020202020204" pitchFamily="34" charset="0"/>
            </a:endParaRPr>
          </a:p>
        </p:txBody>
      </p:sp>
      <p:sp>
        <p:nvSpPr>
          <p:cNvPr id="8" name="Rectangle 7"/>
          <p:cNvSpPr/>
          <p:nvPr/>
        </p:nvSpPr>
        <p:spPr>
          <a:xfrm>
            <a:off x="8461948" y="2237941"/>
            <a:ext cx="771993" cy="381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latin typeface="Century Gothic" panose="020B0502020202020204" pitchFamily="34" charset="0"/>
              </a:rPr>
              <a:t>__</a:t>
            </a:r>
          </a:p>
        </p:txBody>
      </p:sp>
      <p:sp>
        <p:nvSpPr>
          <p:cNvPr id="11" name="Rectangle 10"/>
          <p:cNvSpPr/>
          <p:nvPr/>
        </p:nvSpPr>
        <p:spPr>
          <a:xfrm>
            <a:off x="147998" y="2237941"/>
            <a:ext cx="323850"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latin typeface="Century Gothic" panose="020B0502020202020204" pitchFamily="34" charset="0"/>
              </a:rPr>
              <a:t>__</a:t>
            </a:r>
          </a:p>
        </p:txBody>
      </p:sp>
      <p:sp>
        <p:nvSpPr>
          <p:cNvPr id="12" name="Rectangle 11"/>
          <p:cNvSpPr/>
          <p:nvPr/>
        </p:nvSpPr>
        <p:spPr>
          <a:xfrm>
            <a:off x="4795786" y="2237941"/>
            <a:ext cx="361453"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latin typeface="Century Gothic" panose="020B0502020202020204" pitchFamily="34" charset="0"/>
              </a:rPr>
              <a:t>__</a:t>
            </a:r>
          </a:p>
        </p:txBody>
      </p:sp>
      <p:sp>
        <p:nvSpPr>
          <p:cNvPr id="10" name="Rectangle 9">
            <a:extLst>
              <a:ext uri="{FF2B5EF4-FFF2-40B4-BE49-F238E27FC236}">
                <a16:creationId xmlns:a16="http://schemas.microsoft.com/office/drawing/2014/main" id="{A0AEA5A0-A273-4E62-9506-F025939606A2}"/>
              </a:ext>
            </a:extLst>
          </p:cNvPr>
          <p:cNvSpPr/>
          <p:nvPr/>
        </p:nvSpPr>
        <p:spPr>
          <a:xfrm>
            <a:off x="147554" y="4189751"/>
            <a:ext cx="771993" cy="381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latin typeface="Century Gothic" panose="020B0502020202020204" pitchFamily="34" charset="0"/>
              </a:rPr>
              <a:t>__</a:t>
            </a:r>
          </a:p>
        </p:txBody>
      </p:sp>
      <p:sp>
        <p:nvSpPr>
          <p:cNvPr id="13" name="Rectangle 12">
            <a:extLst>
              <a:ext uri="{FF2B5EF4-FFF2-40B4-BE49-F238E27FC236}">
                <a16:creationId xmlns:a16="http://schemas.microsoft.com/office/drawing/2014/main" id="{4EC7E4E0-34BB-4DE2-99B4-1D2B90466F39}"/>
              </a:ext>
            </a:extLst>
          </p:cNvPr>
          <p:cNvSpPr/>
          <p:nvPr/>
        </p:nvSpPr>
        <p:spPr>
          <a:xfrm>
            <a:off x="147554" y="5526076"/>
            <a:ext cx="771993" cy="381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latin typeface="Century Gothic" panose="020B0502020202020204" pitchFamily="34" charset="0"/>
              </a:rPr>
              <a:t>__</a:t>
            </a:r>
          </a:p>
        </p:txBody>
      </p:sp>
      <p:pic>
        <p:nvPicPr>
          <p:cNvPr id="17" name="Picture 16" descr="background rectangle">
            <a:extLst>
              <a:ext uri="{FF2B5EF4-FFF2-40B4-BE49-F238E27FC236}">
                <a16:creationId xmlns:a16="http://schemas.microsoft.com/office/drawing/2014/main" id="{9806054C-BD05-4B67-B8FD-B259DD5300E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a:extLst>
              <a:ext uri="{FF2B5EF4-FFF2-40B4-BE49-F238E27FC236}">
                <a16:creationId xmlns:a16="http://schemas.microsoft.com/office/drawing/2014/main" id="{999B32F5-4E07-47E2-9D11-67809168772C}"/>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err="1">
                <a:solidFill>
                  <a:schemeClr val="bg1"/>
                </a:solidFill>
              </a:rPr>
              <a:t>avoir</a:t>
            </a:r>
            <a:r>
              <a:rPr lang="en-GB" sz="3600" b="1" dirty="0">
                <a:solidFill>
                  <a:schemeClr val="bg1"/>
                </a:solidFill>
              </a:rPr>
              <a:t>: nous and </a:t>
            </a:r>
            <a:r>
              <a:rPr lang="en-GB" sz="3600" b="1" dirty="0" err="1">
                <a:solidFill>
                  <a:schemeClr val="bg1"/>
                </a:solidFill>
              </a:rPr>
              <a:t>vous</a:t>
            </a:r>
            <a:endParaRPr lang="en-GB" sz="3600" b="1" dirty="0">
              <a:solidFill>
                <a:schemeClr val="bg1"/>
              </a:solidFill>
            </a:endParaRPr>
          </a:p>
        </p:txBody>
      </p:sp>
      <p:sp>
        <p:nvSpPr>
          <p:cNvPr id="19" name="Rounded Rectangle 46">
            <a:extLst>
              <a:ext uri="{FF2B5EF4-FFF2-40B4-BE49-F238E27FC236}">
                <a16:creationId xmlns:a16="http://schemas.microsoft.com/office/drawing/2014/main" id="{A9CA6C3B-711F-4794-8152-585FA90707CB}"/>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4980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0" grpId="0" animBg="1"/>
      <p:bldP spid="10" grpId="1" animBg="1"/>
      <p:bldP spid="13" grpId="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extBox 1"/>
          <p:cNvSpPr txBox="1"/>
          <p:nvPr/>
        </p:nvSpPr>
        <p:spPr>
          <a:xfrm>
            <a:off x="147998" y="1347652"/>
            <a:ext cx="11943917" cy="5262979"/>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Nous </a:t>
            </a:r>
            <a:r>
              <a:rPr lang="en-GB" sz="2400" dirty="0" err="1">
                <a:solidFill>
                  <a:schemeClr val="accent5">
                    <a:lumMod val="50000"/>
                  </a:schemeClr>
                </a:solidFill>
                <a:latin typeface="Century Gothic" panose="020B0502020202020204" pitchFamily="34" charset="0"/>
              </a:rPr>
              <a:t>avon</a:t>
            </a:r>
            <a:r>
              <a:rPr lang="en-GB" sz="2400" b="1" dirty="0" err="1">
                <a:solidFill>
                  <a:schemeClr val="accent5">
                    <a:lumMod val="50000"/>
                  </a:schemeClr>
                </a:solidFill>
                <a:latin typeface="Century Gothic" panose="020B0502020202020204" pitchFamily="34" charset="0"/>
              </a:rPr>
              <a:t>s</a:t>
            </a:r>
            <a:r>
              <a:rPr lang="en-GB" sz="2400" dirty="0">
                <a:solidFill>
                  <a:schemeClr val="accent5">
                    <a:lumMod val="50000"/>
                  </a:schemeClr>
                </a:solidFill>
                <a:latin typeface="Century Gothic" panose="020B0502020202020204" pitchFamily="34" charset="0"/>
              </a:rPr>
              <a:t> des </a:t>
            </a:r>
            <a:r>
              <a:rPr lang="en-GB" sz="2400" dirty="0" err="1">
                <a:solidFill>
                  <a:schemeClr val="accent5">
                    <a:lumMod val="50000"/>
                  </a:schemeClr>
                </a:solidFill>
                <a:latin typeface="Century Gothic" panose="020B0502020202020204" pitchFamily="34" charset="0"/>
              </a:rPr>
              <a:t>chiens</a:t>
            </a:r>
            <a:r>
              <a:rPr lang="en-GB" sz="2400" dirty="0">
                <a:solidFill>
                  <a:schemeClr val="accent5">
                    <a:lumMod val="50000"/>
                  </a:schemeClr>
                </a:solidFill>
                <a:latin typeface="Century Gothic" panose="020B0502020202020204" pitchFamily="34" charset="0"/>
              </a:rPr>
              <a:t>.		We have</a:t>
            </a:r>
            <a:r>
              <a:rPr lang="en-GB" sz="2400" b="1" dirty="0">
                <a:solidFill>
                  <a:srgbClr val="EE6000"/>
                </a:solidFill>
                <a:latin typeface="Century Gothic" panose="020B0502020202020204" pitchFamily="34" charset="0"/>
              </a:rPr>
              <a:t> </a:t>
            </a:r>
            <a:r>
              <a:rPr lang="en-GB" sz="2400" dirty="0">
                <a:solidFill>
                  <a:schemeClr val="accent5">
                    <a:lumMod val="50000"/>
                  </a:schemeClr>
                </a:solidFill>
                <a:latin typeface="Century Gothic" panose="020B0502020202020204" pitchFamily="34" charset="0"/>
              </a:rPr>
              <a:t>dogs.	</a:t>
            </a:r>
          </a:p>
          <a:p>
            <a:endParaRPr lang="en-GB" sz="2400" dirty="0">
              <a:solidFill>
                <a:schemeClr val="accent5">
                  <a:lumMod val="50000"/>
                </a:schemeClr>
              </a:solidFill>
              <a:latin typeface="Century Gothic" panose="020B0502020202020204" pitchFamily="34" charset="0"/>
            </a:endParaRPr>
          </a:p>
          <a:p>
            <a:r>
              <a:rPr lang="en-GB" sz="2400" dirty="0">
                <a:solidFill>
                  <a:schemeClr val="accent5">
                    <a:lumMod val="50000"/>
                  </a:schemeClr>
                </a:solidFill>
                <a:latin typeface="Century Gothic" panose="020B0502020202020204" pitchFamily="34" charset="0"/>
              </a:rPr>
              <a:t>The final –</a:t>
            </a:r>
            <a:r>
              <a:rPr lang="en-GB" sz="2400" b="1" dirty="0">
                <a:solidFill>
                  <a:schemeClr val="accent5">
                    <a:lumMod val="50000"/>
                  </a:schemeClr>
                </a:solidFill>
                <a:latin typeface="Century Gothic" panose="020B0502020202020204" pitchFamily="34" charset="0"/>
              </a:rPr>
              <a:t>s</a:t>
            </a:r>
            <a:r>
              <a:rPr lang="en-GB" sz="2400" dirty="0">
                <a:solidFill>
                  <a:schemeClr val="accent5">
                    <a:lumMod val="50000"/>
                  </a:schemeClr>
                </a:solidFill>
                <a:latin typeface="Century Gothic" panose="020B0502020202020204" pitchFamily="34" charset="0"/>
              </a:rPr>
              <a:t> in </a:t>
            </a:r>
            <a:r>
              <a:rPr lang="en-GB" sz="2400" dirty="0" err="1">
                <a:solidFill>
                  <a:schemeClr val="accent5">
                    <a:lumMod val="50000"/>
                  </a:schemeClr>
                </a:solidFill>
                <a:latin typeface="Century Gothic" panose="020B0502020202020204" pitchFamily="34" charset="0"/>
              </a:rPr>
              <a:t>avon</a:t>
            </a:r>
            <a:r>
              <a:rPr lang="en-GB" sz="2400" b="1" dirty="0" err="1">
                <a:solidFill>
                  <a:schemeClr val="accent5">
                    <a:lumMod val="50000"/>
                  </a:schemeClr>
                </a:solidFill>
                <a:latin typeface="Century Gothic" panose="020B0502020202020204" pitchFamily="34" charset="0"/>
              </a:rPr>
              <a:t>s</a:t>
            </a:r>
            <a:r>
              <a:rPr lang="en-GB" sz="2400" dirty="0">
                <a:solidFill>
                  <a:schemeClr val="accent5">
                    <a:lumMod val="50000"/>
                  </a:schemeClr>
                </a:solidFill>
                <a:latin typeface="Century Gothic" panose="020B0502020202020204" pitchFamily="34" charset="0"/>
              </a:rPr>
              <a:t> is a </a:t>
            </a:r>
            <a:r>
              <a:rPr lang="en-GB" sz="2400" b="1" dirty="0">
                <a:solidFill>
                  <a:schemeClr val="accent5">
                    <a:lumMod val="50000"/>
                  </a:schemeClr>
                </a:solidFill>
                <a:latin typeface="Century Gothic" panose="020B0502020202020204" pitchFamily="34" charset="0"/>
              </a:rPr>
              <a:t>Silent Final Consonant</a:t>
            </a:r>
            <a:r>
              <a:rPr lang="en-GB" sz="2400" dirty="0">
                <a:solidFill>
                  <a:schemeClr val="accent5">
                    <a:lumMod val="50000"/>
                  </a:schemeClr>
                </a:solidFill>
                <a:latin typeface="Century Gothic" panose="020B0502020202020204" pitchFamily="34" charset="0"/>
              </a:rPr>
              <a:t>.</a:t>
            </a:r>
          </a:p>
          <a:p>
            <a:endParaRPr lang="en-GB" sz="2400" dirty="0">
              <a:solidFill>
                <a:schemeClr val="accent5">
                  <a:lumMod val="50000"/>
                </a:schemeClr>
              </a:solidFill>
              <a:latin typeface="Century Gothic" panose="020B0502020202020204" pitchFamily="34" charset="0"/>
            </a:endParaRPr>
          </a:p>
          <a:p>
            <a:r>
              <a:rPr lang="en-GB" sz="2400" b="1" dirty="0">
                <a:solidFill>
                  <a:schemeClr val="accent5">
                    <a:lumMod val="50000"/>
                  </a:schemeClr>
                </a:solidFill>
                <a:latin typeface="Century Gothic" panose="020B0502020202020204" pitchFamily="34" charset="0"/>
              </a:rPr>
              <a:t>But …</a:t>
            </a:r>
          </a:p>
          <a:p>
            <a:endParaRPr lang="en-GB" sz="2400" b="1" dirty="0">
              <a:solidFill>
                <a:schemeClr val="accent5">
                  <a:lumMod val="50000"/>
                </a:schemeClr>
              </a:solidFill>
              <a:latin typeface="Century Gothic" panose="020B0502020202020204" pitchFamily="34" charset="0"/>
            </a:endParaRPr>
          </a:p>
          <a:p>
            <a:r>
              <a:rPr lang="en-GB" sz="2400" dirty="0">
                <a:solidFill>
                  <a:schemeClr val="accent5">
                    <a:lumMod val="50000"/>
                  </a:schemeClr>
                </a:solidFill>
                <a:latin typeface="Century Gothic" panose="020B0502020202020204" pitchFamily="34" charset="0"/>
              </a:rPr>
              <a:t>Nou</a:t>
            </a:r>
            <a:r>
              <a:rPr lang="en-GB" sz="2400" b="1" dirty="0">
                <a:solidFill>
                  <a:srgbClr val="FA6500"/>
                </a:solidFill>
                <a:latin typeface="Century Gothic" panose="020B0502020202020204" pitchFamily="34" charset="0"/>
              </a:rPr>
              <a:t>s</a:t>
            </a:r>
            <a:r>
              <a:rPr lang="en-GB" sz="2400" dirty="0">
                <a:solidFill>
                  <a:schemeClr val="accent5">
                    <a:lumMod val="50000"/>
                  </a:schemeClr>
                </a:solidFill>
                <a:latin typeface="Century Gothic" panose="020B0502020202020204" pitchFamily="34" charset="0"/>
              </a:rPr>
              <a:t> </a:t>
            </a:r>
            <a:r>
              <a:rPr lang="en-GB" sz="2400" b="1" dirty="0" err="1">
                <a:solidFill>
                  <a:srgbClr val="EE6000"/>
                </a:solidFill>
                <a:latin typeface="Century Gothic" panose="020B0502020202020204" pitchFamily="34" charset="0"/>
              </a:rPr>
              <a:t>a</a:t>
            </a:r>
            <a:r>
              <a:rPr lang="en-GB" sz="2400" dirty="0" err="1">
                <a:solidFill>
                  <a:schemeClr val="accent5">
                    <a:lumMod val="50000"/>
                  </a:schemeClr>
                </a:solidFill>
                <a:latin typeface="Century Gothic" panose="020B0502020202020204" pitchFamily="34" charset="0"/>
              </a:rPr>
              <a:t>von</a:t>
            </a:r>
            <a:r>
              <a:rPr lang="en-GB" sz="2400" b="1" dirty="0" err="1">
                <a:solidFill>
                  <a:schemeClr val="accent5">
                    <a:lumMod val="50000"/>
                  </a:schemeClr>
                </a:solidFill>
                <a:latin typeface="Century Gothic" panose="020B0502020202020204" pitchFamily="34" charset="0"/>
              </a:rPr>
              <a:t>s</a:t>
            </a:r>
            <a:r>
              <a:rPr lang="en-GB" sz="2400" dirty="0">
                <a:solidFill>
                  <a:schemeClr val="accent5">
                    <a:lumMod val="50000"/>
                  </a:schemeClr>
                </a:solidFill>
                <a:latin typeface="Century Gothic" panose="020B0502020202020204" pitchFamily="34" charset="0"/>
              </a:rPr>
              <a:t> des </a:t>
            </a:r>
            <a:r>
              <a:rPr lang="en-GB" sz="2400" dirty="0" err="1">
                <a:solidFill>
                  <a:schemeClr val="accent5">
                    <a:lumMod val="50000"/>
                  </a:schemeClr>
                </a:solidFill>
                <a:latin typeface="Century Gothic" panose="020B0502020202020204" pitchFamily="34" charset="0"/>
              </a:rPr>
              <a:t>chiens</a:t>
            </a:r>
            <a:r>
              <a:rPr lang="en-GB" sz="2400" dirty="0">
                <a:solidFill>
                  <a:schemeClr val="accent5">
                    <a:lumMod val="50000"/>
                  </a:schemeClr>
                </a:solidFill>
                <a:latin typeface="Century Gothic" panose="020B0502020202020204" pitchFamily="34" charset="0"/>
              </a:rPr>
              <a:t>.		We have</a:t>
            </a:r>
            <a:r>
              <a:rPr lang="en-GB" sz="2400" b="1" dirty="0">
                <a:solidFill>
                  <a:srgbClr val="EE6000"/>
                </a:solidFill>
                <a:latin typeface="Century Gothic" panose="020B0502020202020204" pitchFamily="34" charset="0"/>
              </a:rPr>
              <a:t> </a:t>
            </a:r>
            <a:r>
              <a:rPr lang="en-GB" sz="2400" dirty="0">
                <a:solidFill>
                  <a:schemeClr val="accent5">
                    <a:lumMod val="50000"/>
                  </a:schemeClr>
                </a:solidFill>
                <a:latin typeface="Century Gothic" panose="020B0502020202020204" pitchFamily="34" charset="0"/>
              </a:rPr>
              <a:t>dogs.</a:t>
            </a:r>
          </a:p>
          <a:p>
            <a:endParaRPr lang="en-GB" sz="2400" dirty="0">
              <a:solidFill>
                <a:schemeClr val="accent5">
                  <a:lumMod val="50000"/>
                </a:schemeClr>
              </a:solidFill>
              <a:latin typeface="Century Gothic" panose="020B0502020202020204" pitchFamily="34" charset="0"/>
            </a:endParaRPr>
          </a:p>
          <a:p>
            <a:r>
              <a:rPr lang="en-GB" sz="2400" dirty="0">
                <a:solidFill>
                  <a:schemeClr val="accent5">
                    <a:lumMod val="50000"/>
                  </a:schemeClr>
                </a:solidFill>
                <a:latin typeface="Century Gothic" panose="020B0502020202020204" pitchFamily="34" charset="0"/>
              </a:rPr>
              <a:t>The final consonant in </a:t>
            </a:r>
            <a:r>
              <a:rPr lang="en-GB" sz="2400" i="1" dirty="0">
                <a:solidFill>
                  <a:schemeClr val="accent5">
                    <a:lumMod val="50000"/>
                  </a:schemeClr>
                </a:solidFill>
                <a:latin typeface="Century Gothic" panose="020B0502020202020204" pitchFamily="34" charset="0"/>
              </a:rPr>
              <a:t>nou</a:t>
            </a:r>
            <a:r>
              <a:rPr lang="en-GB" sz="2400" b="1" i="1" dirty="0">
                <a:solidFill>
                  <a:srgbClr val="FA6500"/>
                </a:solidFill>
                <a:latin typeface="Century Gothic" panose="020B0502020202020204" pitchFamily="34" charset="0"/>
              </a:rPr>
              <a:t>s</a:t>
            </a:r>
            <a:r>
              <a:rPr lang="en-GB" sz="2400" dirty="0">
                <a:solidFill>
                  <a:schemeClr val="accent5">
                    <a:lumMod val="50000"/>
                  </a:schemeClr>
                </a:solidFill>
                <a:latin typeface="Century Gothic" panose="020B0502020202020204" pitchFamily="34" charset="0"/>
              </a:rPr>
              <a:t> is </a:t>
            </a:r>
            <a:r>
              <a:rPr lang="en-GB" sz="2400" b="1" dirty="0">
                <a:solidFill>
                  <a:schemeClr val="accent5">
                    <a:lumMod val="50000"/>
                  </a:schemeClr>
                </a:solidFill>
                <a:latin typeface="Century Gothic" panose="020B0502020202020204" pitchFamily="34" charset="0"/>
              </a:rPr>
              <a:t>not</a:t>
            </a:r>
            <a:r>
              <a:rPr lang="en-GB" sz="2400" dirty="0">
                <a:solidFill>
                  <a:schemeClr val="accent5">
                    <a:lumMod val="50000"/>
                  </a:schemeClr>
                </a:solidFill>
                <a:latin typeface="Century Gothic" panose="020B0502020202020204" pitchFamily="34" charset="0"/>
              </a:rPr>
              <a:t> an SFC!</a:t>
            </a:r>
          </a:p>
          <a:p>
            <a:endParaRPr lang="en-GB" sz="2400" dirty="0">
              <a:solidFill>
                <a:schemeClr val="accent5">
                  <a:lumMod val="50000"/>
                </a:schemeClr>
              </a:solidFill>
              <a:latin typeface="Century Gothic" panose="020B0502020202020204" pitchFamily="34" charset="0"/>
            </a:endParaRPr>
          </a:p>
          <a:p>
            <a:r>
              <a:rPr lang="en-GB" sz="2400" dirty="0">
                <a:solidFill>
                  <a:schemeClr val="accent5">
                    <a:lumMod val="50000"/>
                  </a:schemeClr>
                </a:solidFill>
                <a:latin typeface="Century Gothic" panose="020B0502020202020204" pitchFamily="34" charset="0"/>
              </a:rPr>
              <a:t>Because the </a:t>
            </a:r>
            <a:r>
              <a:rPr lang="en-GB" sz="2400" b="1" dirty="0">
                <a:solidFill>
                  <a:srgbClr val="FA6500"/>
                </a:solidFill>
                <a:latin typeface="Century Gothic" panose="020B0502020202020204" pitchFamily="34" charset="0"/>
              </a:rPr>
              <a:t>-s</a:t>
            </a:r>
            <a:r>
              <a:rPr lang="en-GB" sz="2400" b="1" dirty="0">
                <a:solidFill>
                  <a:schemeClr val="accent5">
                    <a:lumMod val="50000"/>
                  </a:schemeClr>
                </a:solidFill>
                <a:latin typeface="Century Gothic" panose="020B0502020202020204" pitchFamily="34" charset="0"/>
              </a:rPr>
              <a:t> </a:t>
            </a:r>
            <a:r>
              <a:rPr lang="en-GB" sz="2400" dirty="0">
                <a:solidFill>
                  <a:schemeClr val="accent5">
                    <a:lumMod val="50000"/>
                  </a:schemeClr>
                </a:solidFill>
                <a:latin typeface="Century Gothic" panose="020B0502020202020204" pitchFamily="34" charset="0"/>
              </a:rPr>
              <a:t>is followed by a </a:t>
            </a:r>
            <a:r>
              <a:rPr lang="en-GB" sz="2400" b="1" dirty="0">
                <a:solidFill>
                  <a:schemeClr val="accent5">
                    <a:lumMod val="50000"/>
                  </a:schemeClr>
                </a:solidFill>
                <a:latin typeface="Century Gothic" panose="020B0502020202020204" pitchFamily="34" charset="0"/>
              </a:rPr>
              <a:t>vowel, </a:t>
            </a:r>
            <a:r>
              <a:rPr lang="en-GB" sz="2400" dirty="0">
                <a:solidFill>
                  <a:schemeClr val="accent5">
                    <a:lumMod val="50000"/>
                  </a:schemeClr>
                </a:solidFill>
                <a:latin typeface="Century Gothic" panose="020B0502020202020204" pitchFamily="34" charset="0"/>
              </a:rPr>
              <a:t>it is pronounced like the English ‘z’.</a:t>
            </a:r>
          </a:p>
          <a:p>
            <a:endParaRPr lang="en-GB" sz="2400" dirty="0">
              <a:solidFill>
                <a:schemeClr val="accent5">
                  <a:lumMod val="50000"/>
                </a:schemeClr>
              </a:solidFill>
              <a:latin typeface="Century Gothic" panose="020B0502020202020204" pitchFamily="34" charset="0"/>
            </a:endParaRPr>
          </a:p>
          <a:p>
            <a:r>
              <a:rPr lang="en-GB" sz="2400" dirty="0">
                <a:solidFill>
                  <a:schemeClr val="accent5">
                    <a:lumMod val="50000"/>
                  </a:schemeClr>
                </a:solidFill>
                <a:latin typeface="Century Gothic" panose="020B0502020202020204" pitchFamily="34" charset="0"/>
              </a:rPr>
              <a:t>This pronunciation change is known as </a:t>
            </a:r>
            <a:r>
              <a:rPr lang="en-GB" sz="2400" b="1" dirty="0">
                <a:solidFill>
                  <a:schemeClr val="accent5">
                    <a:lumMod val="50000"/>
                  </a:schemeClr>
                </a:solidFill>
                <a:latin typeface="Century Gothic" panose="020B0502020202020204" pitchFamily="34" charset="0"/>
              </a:rPr>
              <a:t>liaison</a:t>
            </a:r>
            <a:r>
              <a:rPr lang="en-GB" sz="2400" dirty="0">
                <a:solidFill>
                  <a:schemeClr val="accent5">
                    <a:lumMod val="50000"/>
                  </a:schemeClr>
                </a:solidFill>
                <a:latin typeface="Century Gothic" panose="020B0502020202020204" pitchFamily="34" charset="0"/>
              </a:rPr>
              <a:t>. </a:t>
            </a:r>
            <a:endParaRPr lang="en-GB" sz="2400" b="1" dirty="0">
              <a:solidFill>
                <a:schemeClr val="accent5">
                  <a:lumMod val="50000"/>
                </a:schemeClr>
              </a:solidFill>
            </a:endParaRPr>
          </a:p>
          <a:p>
            <a:endParaRPr lang="en-GB" sz="2400" dirty="0">
              <a:solidFill>
                <a:schemeClr val="accent5">
                  <a:lumMod val="50000"/>
                </a:schemeClr>
              </a:solidFill>
              <a:latin typeface="Century Gothic" panose="020B0502020202020204" pitchFamily="34" charset="0"/>
            </a:endParaRPr>
          </a:p>
        </p:txBody>
      </p:sp>
      <p:pic>
        <p:nvPicPr>
          <p:cNvPr id="25"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2992" y="1502443"/>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46">
            <a:extLst>
              <a:ext uri="{FF2B5EF4-FFF2-40B4-BE49-F238E27FC236}">
                <a16:creationId xmlns:a16="http://schemas.microsoft.com/office/drawing/2014/main" id="{6DDA7695-B1CA-4C6E-AD65-7EA7842511FD}"/>
              </a:ext>
            </a:extLst>
          </p:cNvPr>
          <p:cNvSpPr/>
          <p:nvPr/>
        </p:nvSpPr>
        <p:spPr>
          <a:xfrm>
            <a:off x="9934831" y="249870"/>
            <a:ext cx="198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prononciation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8960A1EA-EB2B-456C-8425-6FF1938A8319}"/>
              </a:ext>
            </a:extLst>
          </p:cNvPr>
          <p:cNvSpPr>
            <a:spLocks noGrp="1"/>
          </p:cNvSpPr>
          <p:nvPr>
            <p:ph type="title"/>
          </p:nvPr>
        </p:nvSpPr>
        <p:spPr>
          <a:xfrm>
            <a:off x="838200" y="443074"/>
            <a:ext cx="4228070" cy="561640"/>
          </a:xfrm>
        </p:spPr>
        <p:txBody>
          <a:bodyPr>
            <a:normAutofit fontScale="90000"/>
          </a:bodyPr>
          <a:lstStyle/>
          <a:p>
            <a:r>
              <a:rPr lang="fr-FR" dirty="0"/>
              <a:t>La liaison</a:t>
            </a:r>
          </a:p>
        </p:txBody>
      </p:sp>
      <p:pic>
        <p:nvPicPr>
          <p:cNvPr id="12" name="Picture 11" descr="background rectangle">
            <a:extLst>
              <a:ext uri="{FF2B5EF4-FFF2-40B4-BE49-F238E27FC236}">
                <a16:creationId xmlns:a16="http://schemas.microsoft.com/office/drawing/2014/main" id="{1F7A87C6-0E14-4EDD-88F4-81D0B6B8863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371042BD-E2E7-4B86-828D-65B4618E55A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a:solidFill>
                  <a:schemeClr val="bg1"/>
                </a:solidFill>
              </a:rPr>
              <a:t>La liaison</a:t>
            </a:r>
          </a:p>
        </p:txBody>
      </p:sp>
    </p:spTree>
    <p:extLst>
      <p:ext uri="{BB962C8B-B14F-4D97-AF65-F5344CB8AC3E}">
        <p14:creationId xmlns:p14="http://schemas.microsoft.com/office/powerpoint/2010/main" val="418943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we</a:t>
            </a:r>
            <a:r>
              <a:rPr lang="en-GB" sz="3600" dirty="0">
                <a:solidFill>
                  <a:schemeClr val="accent1">
                    <a:lumMod val="50000"/>
                  </a:schemeClr>
                </a:solidFill>
                <a:latin typeface="Century Gothic" panose="020B0502020202020204" pitchFamily="34" charset="0"/>
              </a:rPr>
              <a:t> </a:t>
            </a:r>
            <a:r>
              <a:rPr lang="en-GB" sz="3600" b="1" dirty="0">
                <a:solidFill>
                  <a:schemeClr val="accent1">
                    <a:lumMod val="50000"/>
                  </a:schemeClr>
                </a:solidFill>
                <a:latin typeface="Century Gothic" panose="020B0502020202020204" pitchFamily="34" charset="0"/>
              </a:rPr>
              <a:t>have</a:t>
            </a:r>
          </a:p>
        </p:txBody>
      </p:sp>
      <p:sp>
        <p:nvSpPr>
          <p:cNvPr id="6" name="TextBox 5"/>
          <p:cNvSpPr txBox="1"/>
          <p:nvPr/>
        </p:nvSpPr>
        <p:spPr>
          <a:xfrm>
            <a:off x="1573824" y="1679814"/>
            <a:ext cx="9499776" cy="2154436"/>
          </a:xfrm>
          <a:prstGeom prst="rect">
            <a:avLst/>
          </a:prstGeom>
          <a:noFill/>
        </p:spPr>
        <p:txBody>
          <a:bodyPr wrap="square" rtlCol="0">
            <a:spAutoFit/>
          </a:bodyPr>
          <a:lstStyle/>
          <a:p>
            <a:r>
              <a:rPr lang="en-GB" sz="13400" b="1" dirty="0">
                <a:solidFill>
                  <a:schemeClr val="accent1">
                    <a:lumMod val="50000"/>
                  </a:schemeClr>
                </a:solidFill>
                <a:latin typeface="Century Gothic" panose="020B0502020202020204" pitchFamily="34" charset="0"/>
              </a:rPr>
              <a:t>nou</a:t>
            </a:r>
            <a:r>
              <a:rPr lang="en-GB" sz="13400" b="1" dirty="0">
                <a:solidFill>
                  <a:srgbClr val="EE6000"/>
                </a:solidFill>
                <a:latin typeface="Century Gothic" panose="020B0502020202020204" pitchFamily="34" charset="0"/>
              </a:rPr>
              <a:t>s</a:t>
            </a:r>
            <a:r>
              <a:rPr lang="en-GB" sz="13400" b="1" dirty="0">
                <a:solidFill>
                  <a:schemeClr val="accent1">
                    <a:lumMod val="50000"/>
                  </a:schemeClr>
                </a:solidFill>
                <a:latin typeface="Century Gothic" panose="020B0502020202020204" pitchFamily="34" charset="0"/>
              </a:rPr>
              <a:t> </a:t>
            </a:r>
            <a:r>
              <a:rPr lang="en-GB" sz="13400" b="1" dirty="0" err="1">
                <a:solidFill>
                  <a:srgbClr val="EE6000"/>
                </a:solidFill>
                <a:latin typeface="Century Gothic" panose="020B0502020202020204" pitchFamily="34" charset="0"/>
              </a:rPr>
              <a:t>a</a:t>
            </a:r>
            <a:r>
              <a:rPr lang="en-GB" sz="13400" b="1" dirty="0" err="1">
                <a:solidFill>
                  <a:schemeClr val="accent1">
                    <a:lumMod val="50000"/>
                  </a:schemeClr>
                </a:solidFill>
                <a:latin typeface="Century Gothic" panose="020B0502020202020204" pitchFamily="34" charset="0"/>
              </a:rPr>
              <a:t>vons</a:t>
            </a:r>
            <a:endParaRPr lang="en-GB" sz="13400" b="1" dirty="0">
              <a:solidFill>
                <a:schemeClr val="accent1">
                  <a:lumMod val="50000"/>
                </a:schemeClr>
              </a:solidFill>
              <a:latin typeface="Century Gothic" panose="020B0502020202020204" pitchFamily="34" charset="0"/>
            </a:endParaRPr>
          </a:p>
        </p:txBody>
      </p:sp>
      <p:sp>
        <p:nvSpPr>
          <p:cNvPr id="9" name="Arc 8"/>
          <p:cNvSpPr/>
          <p:nvPr/>
        </p:nvSpPr>
        <p:spPr>
          <a:xfrm rot="7925323">
            <a:off x="4979967" y="1975436"/>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ction Button: Forward or Next 9">
            <a:hlinkClick r:id="" action="ppaction://noaction" highlightClick="1">
              <a:snd r:embed="rId3" name="nous avon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B526941F-A871-464C-89C0-467EA6345607}"/>
              </a:ext>
            </a:extLst>
          </p:cNvPr>
          <p:cNvSpPr>
            <a:spLocks noGrp="1"/>
          </p:cNvSpPr>
          <p:nvPr>
            <p:ph type="title"/>
          </p:nvPr>
        </p:nvSpPr>
        <p:spPr>
          <a:xfrm>
            <a:off x="0" y="558100"/>
            <a:ext cx="6277232" cy="437208"/>
          </a:xfrm>
        </p:spPr>
        <p:txBody>
          <a:bodyPr>
            <a:normAutofit fontScale="90000"/>
          </a:bodyPr>
          <a:lstStyle/>
          <a:p>
            <a:r>
              <a:rPr lang="fr-FR" dirty="0"/>
              <a:t>Avoir: nous and vous</a:t>
            </a:r>
          </a:p>
        </p:txBody>
      </p:sp>
      <p:pic>
        <p:nvPicPr>
          <p:cNvPr id="4" name="Picture 3" descr="background rectangle">
            <a:extLst>
              <a:ext uri="{FF2B5EF4-FFF2-40B4-BE49-F238E27FC236}">
                <a16:creationId xmlns:a16="http://schemas.microsoft.com/office/drawing/2014/main" id="{5ADA6219-660F-42F0-9369-55C8DA878FD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 name="Title 3">
            <a:extLst>
              <a:ext uri="{FF2B5EF4-FFF2-40B4-BE49-F238E27FC236}">
                <a16:creationId xmlns:a16="http://schemas.microsoft.com/office/drawing/2014/main" id="{2A1F8388-4F75-4379-91A7-402029F1A582}"/>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err="1">
                <a:solidFill>
                  <a:schemeClr val="bg1"/>
                </a:solidFill>
              </a:rPr>
              <a:t>avoir</a:t>
            </a:r>
            <a:r>
              <a:rPr lang="en-GB" sz="3600" b="1" dirty="0">
                <a:solidFill>
                  <a:schemeClr val="bg1"/>
                </a:solidFill>
              </a:rPr>
              <a:t>: nous and </a:t>
            </a:r>
            <a:r>
              <a:rPr lang="en-GB" sz="3600" b="1" dirty="0" err="1">
                <a:solidFill>
                  <a:schemeClr val="bg1"/>
                </a:solidFill>
              </a:rPr>
              <a:t>vous</a:t>
            </a:r>
            <a:endParaRPr lang="en-GB" sz="3600" b="1" dirty="0">
              <a:solidFill>
                <a:schemeClr val="bg1"/>
              </a:solidFill>
            </a:endParaRPr>
          </a:p>
        </p:txBody>
      </p:sp>
      <p:sp>
        <p:nvSpPr>
          <p:cNvPr id="7" name="Rounded Rectangle 46">
            <a:extLst>
              <a:ext uri="{FF2B5EF4-FFF2-40B4-BE49-F238E27FC236}">
                <a16:creationId xmlns:a16="http://schemas.microsoft.com/office/drawing/2014/main" id="{A3EB90B3-E9E7-491A-8466-4580CEE999C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1343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6D7F314A-1F18-46C3-B2C2-8CDD3A7E7ED1}"/>
              </a:ext>
            </a:extLst>
          </p:cNvPr>
          <p:cNvSpPr txBox="1"/>
          <p:nvPr/>
        </p:nvSpPr>
        <p:spPr>
          <a:xfrm>
            <a:off x="2524799" y="4158566"/>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you </a:t>
            </a:r>
            <a:r>
              <a:rPr lang="en-GB" sz="3600" dirty="0">
                <a:solidFill>
                  <a:schemeClr val="accent1">
                    <a:lumMod val="50000"/>
                  </a:schemeClr>
                </a:solidFill>
                <a:latin typeface="Century Gothic" panose="020B0502020202020204" pitchFamily="34" charset="0"/>
              </a:rPr>
              <a:t>(pl) </a:t>
            </a:r>
            <a:r>
              <a:rPr lang="en-GB" sz="3600" b="1" dirty="0">
                <a:solidFill>
                  <a:schemeClr val="accent1">
                    <a:lumMod val="50000"/>
                  </a:schemeClr>
                </a:solidFill>
                <a:latin typeface="Century Gothic" panose="020B0502020202020204" pitchFamily="34" charset="0"/>
              </a:rPr>
              <a:t>have</a:t>
            </a:r>
          </a:p>
        </p:txBody>
      </p:sp>
      <p:sp>
        <p:nvSpPr>
          <p:cNvPr id="6" name="TextBox 5"/>
          <p:cNvSpPr txBox="1"/>
          <p:nvPr/>
        </p:nvSpPr>
        <p:spPr>
          <a:xfrm>
            <a:off x="2011872" y="1638541"/>
            <a:ext cx="8643455" cy="2154436"/>
          </a:xfrm>
          <a:prstGeom prst="rect">
            <a:avLst/>
          </a:prstGeom>
          <a:noFill/>
        </p:spPr>
        <p:txBody>
          <a:bodyPr wrap="square" rtlCol="0">
            <a:spAutoFit/>
          </a:bodyPr>
          <a:lstStyle/>
          <a:p>
            <a:r>
              <a:rPr lang="en-GB" sz="13400" b="1" dirty="0" err="1">
                <a:solidFill>
                  <a:schemeClr val="accent1">
                    <a:lumMod val="50000"/>
                  </a:schemeClr>
                </a:solidFill>
                <a:latin typeface="Century Gothic" panose="020B0502020202020204" pitchFamily="34" charset="0"/>
              </a:rPr>
              <a:t>vou</a:t>
            </a:r>
            <a:r>
              <a:rPr lang="en-GB" sz="13400" b="1" dirty="0" err="1">
                <a:solidFill>
                  <a:srgbClr val="EE6000"/>
                </a:solidFill>
                <a:latin typeface="Century Gothic" panose="020B0502020202020204" pitchFamily="34" charset="0"/>
              </a:rPr>
              <a:t>s</a:t>
            </a:r>
            <a:r>
              <a:rPr lang="en-GB" sz="13400" b="1" dirty="0">
                <a:solidFill>
                  <a:schemeClr val="accent1">
                    <a:lumMod val="50000"/>
                  </a:schemeClr>
                </a:solidFill>
                <a:latin typeface="Century Gothic" panose="020B0502020202020204" pitchFamily="34" charset="0"/>
              </a:rPr>
              <a:t> </a:t>
            </a:r>
            <a:r>
              <a:rPr lang="en-GB" sz="13400" b="1" dirty="0" err="1">
                <a:solidFill>
                  <a:srgbClr val="EE6000"/>
                </a:solidFill>
                <a:latin typeface="Century Gothic" panose="020B0502020202020204" pitchFamily="34" charset="0"/>
              </a:rPr>
              <a:t>a</a:t>
            </a:r>
            <a:r>
              <a:rPr lang="en-GB" sz="13400" b="1" dirty="0" err="1">
                <a:solidFill>
                  <a:schemeClr val="accent1">
                    <a:lumMod val="50000"/>
                  </a:schemeClr>
                </a:solidFill>
                <a:latin typeface="Century Gothic" panose="020B0502020202020204" pitchFamily="34" charset="0"/>
              </a:rPr>
              <a:t>vez</a:t>
            </a:r>
            <a:endParaRPr lang="en-GB" sz="13400" b="1" dirty="0">
              <a:solidFill>
                <a:schemeClr val="accent1">
                  <a:lumMod val="50000"/>
                </a:schemeClr>
              </a:solidFill>
              <a:latin typeface="Century Gothic" panose="020B0502020202020204" pitchFamily="34" charset="0"/>
            </a:endParaRPr>
          </a:p>
        </p:txBody>
      </p:sp>
      <p:sp>
        <p:nvSpPr>
          <p:cNvPr id="9" name="Arc 8"/>
          <p:cNvSpPr/>
          <p:nvPr/>
        </p:nvSpPr>
        <p:spPr>
          <a:xfrm rot="7925323">
            <a:off x="5231966" y="1897202"/>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ction Button: Forward or Next 9">
            <a:hlinkClick r:id="" action="ppaction://noaction" highlightClick="1">
              <a:snd r:embed="rId3" name="vous avez.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FE06C272-C3EA-4E41-A5A7-203A954AE499}"/>
              </a:ext>
            </a:extLst>
          </p:cNvPr>
          <p:cNvSpPr>
            <a:spLocks noGrp="1"/>
          </p:cNvSpPr>
          <p:nvPr>
            <p:ph type="title"/>
          </p:nvPr>
        </p:nvSpPr>
        <p:spPr>
          <a:xfrm>
            <a:off x="-2" y="147434"/>
            <a:ext cx="6096002" cy="1016558"/>
          </a:xfrm>
        </p:spPr>
        <p:txBody>
          <a:bodyPr/>
          <a:lstStyle/>
          <a:p>
            <a:r>
              <a:rPr lang="fr-FR" dirty="0"/>
              <a:t>Avoir: nous and vous</a:t>
            </a:r>
          </a:p>
        </p:txBody>
      </p:sp>
      <p:sp>
        <p:nvSpPr>
          <p:cNvPr id="11" name="Title 2">
            <a:extLst>
              <a:ext uri="{FF2B5EF4-FFF2-40B4-BE49-F238E27FC236}">
                <a16:creationId xmlns:a16="http://schemas.microsoft.com/office/drawing/2014/main" id="{8D136A21-A8A6-4C22-89E9-B043529E4E54}"/>
              </a:ext>
            </a:extLst>
          </p:cNvPr>
          <p:cNvSpPr txBox="1">
            <a:spLocks/>
          </p:cNvSpPr>
          <p:nvPr/>
        </p:nvSpPr>
        <p:spPr>
          <a:xfrm>
            <a:off x="0" y="558100"/>
            <a:ext cx="6277232" cy="43720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fr-FR"/>
              <a:t>Avoir: nous and vous</a:t>
            </a:r>
            <a:endParaRPr lang="fr-FR" dirty="0"/>
          </a:p>
        </p:txBody>
      </p:sp>
      <p:pic>
        <p:nvPicPr>
          <p:cNvPr id="12" name="Picture 11" descr="background rectangle">
            <a:extLst>
              <a:ext uri="{FF2B5EF4-FFF2-40B4-BE49-F238E27FC236}">
                <a16:creationId xmlns:a16="http://schemas.microsoft.com/office/drawing/2014/main" id="{0139AD30-CD10-4416-8220-DCBB22B884A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AEEE5D5F-DAE8-4B99-8E39-D992BD9A4FE7}"/>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err="1">
                <a:solidFill>
                  <a:schemeClr val="bg1"/>
                </a:solidFill>
              </a:rPr>
              <a:t>avoir</a:t>
            </a:r>
            <a:r>
              <a:rPr lang="en-GB" sz="3600" b="1" dirty="0">
                <a:solidFill>
                  <a:schemeClr val="bg1"/>
                </a:solidFill>
              </a:rPr>
              <a:t>: nous and </a:t>
            </a:r>
            <a:r>
              <a:rPr lang="en-GB" sz="3600" b="1" dirty="0" err="1">
                <a:solidFill>
                  <a:schemeClr val="bg1"/>
                </a:solidFill>
              </a:rPr>
              <a:t>vous</a:t>
            </a:r>
            <a:endParaRPr lang="en-GB" sz="3600" b="1" dirty="0">
              <a:solidFill>
                <a:schemeClr val="bg1"/>
              </a:solidFill>
            </a:endParaRPr>
          </a:p>
        </p:txBody>
      </p:sp>
      <p:sp>
        <p:nvSpPr>
          <p:cNvPr id="14" name="Rounded Rectangle 46">
            <a:extLst>
              <a:ext uri="{FF2B5EF4-FFF2-40B4-BE49-F238E27FC236}">
                <a16:creationId xmlns:a16="http://schemas.microsoft.com/office/drawing/2014/main" id="{C3B02DA3-EF79-45A4-AAFB-7F90A349256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0767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we</a:t>
            </a:r>
            <a:r>
              <a:rPr lang="en-GB" sz="3600" dirty="0">
                <a:solidFill>
                  <a:schemeClr val="accent1">
                    <a:lumMod val="50000"/>
                  </a:schemeClr>
                </a:solidFill>
                <a:latin typeface="Century Gothic" panose="020B0502020202020204" pitchFamily="34" charset="0"/>
              </a:rPr>
              <a:t> </a:t>
            </a:r>
            <a:r>
              <a:rPr lang="en-GB" sz="3600" b="1" dirty="0">
                <a:solidFill>
                  <a:schemeClr val="accent1">
                    <a:lumMod val="50000"/>
                  </a:schemeClr>
                </a:solidFill>
                <a:latin typeface="Century Gothic" panose="020B0502020202020204" pitchFamily="34" charset="0"/>
              </a:rPr>
              <a:t>have</a:t>
            </a:r>
          </a:p>
        </p:txBody>
      </p:sp>
      <p:sp>
        <p:nvSpPr>
          <p:cNvPr id="6" name="TextBox 5"/>
          <p:cNvSpPr txBox="1"/>
          <p:nvPr/>
        </p:nvSpPr>
        <p:spPr>
          <a:xfrm>
            <a:off x="1573824" y="1679814"/>
            <a:ext cx="9499776" cy="2154436"/>
          </a:xfrm>
          <a:prstGeom prst="rect">
            <a:avLst/>
          </a:prstGeom>
          <a:noFill/>
        </p:spPr>
        <p:txBody>
          <a:bodyPr wrap="square" rtlCol="0">
            <a:spAutoFit/>
          </a:bodyPr>
          <a:lstStyle/>
          <a:p>
            <a:r>
              <a:rPr lang="en-GB" sz="13400" b="1" dirty="0">
                <a:solidFill>
                  <a:schemeClr val="accent1">
                    <a:lumMod val="50000"/>
                  </a:schemeClr>
                </a:solidFill>
                <a:latin typeface="Century Gothic" panose="020B0502020202020204" pitchFamily="34" charset="0"/>
              </a:rPr>
              <a:t>nou</a:t>
            </a:r>
            <a:r>
              <a:rPr lang="en-GB" sz="13400" b="1" dirty="0">
                <a:solidFill>
                  <a:srgbClr val="EE6000"/>
                </a:solidFill>
                <a:latin typeface="Century Gothic" panose="020B0502020202020204" pitchFamily="34" charset="0"/>
              </a:rPr>
              <a:t>s</a:t>
            </a:r>
            <a:r>
              <a:rPr lang="en-GB" sz="13400" b="1" dirty="0">
                <a:solidFill>
                  <a:schemeClr val="accent1">
                    <a:lumMod val="50000"/>
                  </a:schemeClr>
                </a:solidFill>
                <a:latin typeface="Century Gothic" panose="020B0502020202020204" pitchFamily="34" charset="0"/>
              </a:rPr>
              <a:t> </a:t>
            </a:r>
            <a:r>
              <a:rPr lang="en-GB" sz="13400" b="1" dirty="0" err="1">
                <a:solidFill>
                  <a:srgbClr val="EE6000"/>
                </a:solidFill>
                <a:latin typeface="Century Gothic" panose="020B0502020202020204" pitchFamily="34" charset="0"/>
              </a:rPr>
              <a:t>a</a:t>
            </a:r>
            <a:r>
              <a:rPr lang="en-GB" sz="13400" b="1" dirty="0" err="1">
                <a:solidFill>
                  <a:schemeClr val="accent1">
                    <a:lumMod val="50000"/>
                  </a:schemeClr>
                </a:solidFill>
                <a:latin typeface="Century Gothic" panose="020B0502020202020204" pitchFamily="34" charset="0"/>
              </a:rPr>
              <a:t>vons</a:t>
            </a:r>
            <a:endParaRPr lang="en-GB" sz="13400" b="1" dirty="0">
              <a:solidFill>
                <a:schemeClr val="accent1">
                  <a:lumMod val="50000"/>
                </a:schemeClr>
              </a:solidFill>
              <a:latin typeface="Century Gothic" panose="020B0502020202020204" pitchFamily="34" charset="0"/>
            </a:endParaRPr>
          </a:p>
        </p:txBody>
      </p:sp>
      <p:sp>
        <p:nvSpPr>
          <p:cNvPr id="9" name="Arc 8"/>
          <p:cNvSpPr/>
          <p:nvPr/>
        </p:nvSpPr>
        <p:spPr>
          <a:xfrm rot="7925323">
            <a:off x="4979967" y="1975436"/>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ction Button: Forward or Next 9">
            <a:hlinkClick r:id="" action="ppaction://noaction" highlightClick="1">
              <a:snd r:embed="rId3" name="nous avon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524AC065-E4ED-4A23-8EE0-930DF39E3C67}"/>
              </a:ext>
            </a:extLst>
          </p:cNvPr>
          <p:cNvSpPr>
            <a:spLocks noGrp="1"/>
          </p:cNvSpPr>
          <p:nvPr>
            <p:ph type="title"/>
          </p:nvPr>
        </p:nvSpPr>
        <p:spPr>
          <a:xfrm>
            <a:off x="-2" y="420164"/>
            <a:ext cx="6277232" cy="561640"/>
          </a:xfrm>
        </p:spPr>
        <p:txBody>
          <a:bodyPr>
            <a:normAutofit fontScale="90000"/>
          </a:bodyPr>
          <a:lstStyle/>
          <a:p>
            <a:r>
              <a:rPr lang="fr-FR" dirty="0"/>
              <a:t>Avoir: nous and vous</a:t>
            </a:r>
          </a:p>
        </p:txBody>
      </p:sp>
      <p:sp>
        <p:nvSpPr>
          <p:cNvPr id="11" name="Title 2">
            <a:extLst>
              <a:ext uri="{FF2B5EF4-FFF2-40B4-BE49-F238E27FC236}">
                <a16:creationId xmlns:a16="http://schemas.microsoft.com/office/drawing/2014/main" id="{E9D4AA49-ED96-4E34-B28C-CCBD548946DC}"/>
              </a:ext>
            </a:extLst>
          </p:cNvPr>
          <p:cNvSpPr txBox="1">
            <a:spLocks/>
          </p:cNvSpPr>
          <p:nvPr/>
        </p:nvSpPr>
        <p:spPr>
          <a:xfrm>
            <a:off x="0" y="558100"/>
            <a:ext cx="6277232" cy="43720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fr-FR"/>
              <a:t>Avoir: nous and vous</a:t>
            </a:r>
            <a:endParaRPr lang="fr-FR" dirty="0"/>
          </a:p>
        </p:txBody>
      </p:sp>
      <p:pic>
        <p:nvPicPr>
          <p:cNvPr id="12" name="Picture 11" descr="background rectangle">
            <a:extLst>
              <a:ext uri="{FF2B5EF4-FFF2-40B4-BE49-F238E27FC236}">
                <a16:creationId xmlns:a16="http://schemas.microsoft.com/office/drawing/2014/main" id="{74BB4F7E-1FC5-4623-9E3C-55933AAD23C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AE14469B-38A8-48F0-B67A-1205EDDFF88F}"/>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err="1">
                <a:solidFill>
                  <a:schemeClr val="bg1"/>
                </a:solidFill>
              </a:rPr>
              <a:t>avoir</a:t>
            </a:r>
            <a:r>
              <a:rPr lang="en-GB" sz="3600" b="1" dirty="0">
                <a:solidFill>
                  <a:schemeClr val="bg1"/>
                </a:solidFill>
              </a:rPr>
              <a:t>: nous and </a:t>
            </a:r>
            <a:r>
              <a:rPr lang="en-GB" sz="3600" b="1" dirty="0" err="1">
                <a:solidFill>
                  <a:schemeClr val="bg1"/>
                </a:solidFill>
              </a:rPr>
              <a:t>vous</a:t>
            </a:r>
            <a:endParaRPr lang="en-GB" sz="3600" b="1" dirty="0">
              <a:solidFill>
                <a:schemeClr val="bg1"/>
              </a:solidFill>
            </a:endParaRPr>
          </a:p>
        </p:txBody>
      </p:sp>
      <p:sp>
        <p:nvSpPr>
          <p:cNvPr id="14" name="Rounded Rectangle 46">
            <a:extLst>
              <a:ext uri="{FF2B5EF4-FFF2-40B4-BE49-F238E27FC236}">
                <a16:creationId xmlns:a16="http://schemas.microsoft.com/office/drawing/2014/main" id="{681F2BB9-D972-4C87-B475-26443C516AF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8489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6D7F314A-1F18-46C3-B2C2-8CDD3A7E7ED1}"/>
              </a:ext>
            </a:extLst>
          </p:cNvPr>
          <p:cNvSpPr txBox="1"/>
          <p:nvPr/>
        </p:nvSpPr>
        <p:spPr>
          <a:xfrm>
            <a:off x="2524799" y="4158566"/>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you </a:t>
            </a:r>
            <a:r>
              <a:rPr lang="en-GB" sz="3600" dirty="0">
                <a:solidFill>
                  <a:schemeClr val="accent1">
                    <a:lumMod val="50000"/>
                  </a:schemeClr>
                </a:solidFill>
                <a:latin typeface="Century Gothic" panose="020B0502020202020204" pitchFamily="34" charset="0"/>
              </a:rPr>
              <a:t>(pl) </a:t>
            </a:r>
            <a:r>
              <a:rPr lang="en-GB" sz="3600" b="1" dirty="0">
                <a:solidFill>
                  <a:schemeClr val="accent1">
                    <a:lumMod val="50000"/>
                  </a:schemeClr>
                </a:solidFill>
                <a:latin typeface="Century Gothic" panose="020B0502020202020204" pitchFamily="34" charset="0"/>
              </a:rPr>
              <a:t>have</a:t>
            </a:r>
          </a:p>
        </p:txBody>
      </p:sp>
      <p:sp>
        <p:nvSpPr>
          <p:cNvPr id="6" name="TextBox 5"/>
          <p:cNvSpPr txBox="1"/>
          <p:nvPr/>
        </p:nvSpPr>
        <p:spPr>
          <a:xfrm>
            <a:off x="2011872" y="1638541"/>
            <a:ext cx="8643455" cy="2154436"/>
          </a:xfrm>
          <a:prstGeom prst="rect">
            <a:avLst/>
          </a:prstGeom>
          <a:noFill/>
        </p:spPr>
        <p:txBody>
          <a:bodyPr wrap="square" rtlCol="0">
            <a:spAutoFit/>
          </a:bodyPr>
          <a:lstStyle/>
          <a:p>
            <a:r>
              <a:rPr lang="en-GB" sz="13400" b="1" dirty="0" err="1">
                <a:solidFill>
                  <a:schemeClr val="accent1">
                    <a:lumMod val="50000"/>
                  </a:schemeClr>
                </a:solidFill>
                <a:latin typeface="Century Gothic" panose="020B0502020202020204" pitchFamily="34" charset="0"/>
              </a:rPr>
              <a:t>vou</a:t>
            </a:r>
            <a:r>
              <a:rPr lang="en-GB" sz="13400" b="1" dirty="0" err="1">
                <a:solidFill>
                  <a:srgbClr val="EE6000"/>
                </a:solidFill>
                <a:latin typeface="Century Gothic" panose="020B0502020202020204" pitchFamily="34" charset="0"/>
              </a:rPr>
              <a:t>s</a:t>
            </a:r>
            <a:r>
              <a:rPr lang="en-GB" sz="13400" b="1" dirty="0">
                <a:solidFill>
                  <a:schemeClr val="accent1">
                    <a:lumMod val="50000"/>
                  </a:schemeClr>
                </a:solidFill>
                <a:latin typeface="Century Gothic" panose="020B0502020202020204" pitchFamily="34" charset="0"/>
              </a:rPr>
              <a:t> </a:t>
            </a:r>
            <a:r>
              <a:rPr lang="en-GB" sz="13400" b="1" dirty="0" err="1">
                <a:solidFill>
                  <a:srgbClr val="EE6000"/>
                </a:solidFill>
                <a:latin typeface="Century Gothic" panose="020B0502020202020204" pitchFamily="34" charset="0"/>
              </a:rPr>
              <a:t>a</a:t>
            </a:r>
            <a:r>
              <a:rPr lang="en-GB" sz="13400" b="1" dirty="0" err="1">
                <a:solidFill>
                  <a:schemeClr val="accent1">
                    <a:lumMod val="50000"/>
                  </a:schemeClr>
                </a:solidFill>
                <a:latin typeface="Century Gothic" panose="020B0502020202020204" pitchFamily="34" charset="0"/>
              </a:rPr>
              <a:t>vez</a:t>
            </a:r>
            <a:endParaRPr lang="en-GB" sz="13400" b="1" dirty="0">
              <a:solidFill>
                <a:schemeClr val="accent1">
                  <a:lumMod val="50000"/>
                </a:schemeClr>
              </a:solidFill>
              <a:latin typeface="Century Gothic" panose="020B0502020202020204" pitchFamily="34" charset="0"/>
            </a:endParaRPr>
          </a:p>
        </p:txBody>
      </p:sp>
      <p:sp>
        <p:nvSpPr>
          <p:cNvPr id="9" name="Arc 8"/>
          <p:cNvSpPr/>
          <p:nvPr/>
        </p:nvSpPr>
        <p:spPr>
          <a:xfrm rot="7925323">
            <a:off x="5231966" y="1897202"/>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ction Button: Forward or Next 9">
            <a:hlinkClick r:id="" action="ppaction://noaction" highlightClick="1">
              <a:snd r:embed="rId3" name="vous avez.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FC4AB1A1-ABEF-428C-9DB8-35976DC9036D}"/>
              </a:ext>
            </a:extLst>
          </p:cNvPr>
          <p:cNvSpPr>
            <a:spLocks noGrp="1"/>
          </p:cNvSpPr>
          <p:nvPr>
            <p:ph type="title"/>
          </p:nvPr>
        </p:nvSpPr>
        <p:spPr>
          <a:xfrm>
            <a:off x="212543" y="419591"/>
            <a:ext cx="6032157" cy="585122"/>
          </a:xfrm>
        </p:spPr>
        <p:txBody>
          <a:bodyPr>
            <a:normAutofit fontScale="90000"/>
          </a:bodyPr>
          <a:lstStyle/>
          <a:p>
            <a:r>
              <a:rPr lang="fr-FR" dirty="0"/>
              <a:t>Avoir: nous and vous</a:t>
            </a:r>
          </a:p>
        </p:txBody>
      </p:sp>
      <p:sp>
        <p:nvSpPr>
          <p:cNvPr id="11" name="Title 2">
            <a:extLst>
              <a:ext uri="{FF2B5EF4-FFF2-40B4-BE49-F238E27FC236}">
                <a16:creationId xmlns:a16="http://schemas.microsoft.com/office/drawing/2014/main" id="{1743FD0D-268F-4DAD-9810-DEBAAF88DA40}"/>
              </a:ext>
            </a:extLst>
          </p:cNvPr>
          <p:cNvSpPr txBox="1">
            <a:spLocks/>
          </p:cNvSpPr>
          <p:nvPr/>
        </p:nvSpPr>
        <p:spPr>
          <a:xfrm>
            <a:off x="0" y="558100"/>
            <a:ext cx="6277232" cy="43720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fr-FR"/>
              <a:t>Avoir: nous and vous</a:t>
            </a:r>
            <a:endParaRPr lang="fr-FR" dirty="0"/>
          </a:p>
        </p:txBody>
      </p:sp>
      <p:pic>
        <p:nvPicPr>
          <p:cNvPr id="12" name="Picture 11" descr="background rectangle">
            <a:extLst>
              <a:ext uri="{FF2B5EF4-FFF2-40B4-BE49-F238E27FC236}">
                <a16:creationId xmlns:a16="http://schemas.microsoft.com/office/drawing/2014/main" id="{5AFC5E08-283C-462F-92F5-B3C80677260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016AE783-48A7-49CC-B73F-6FC9092B5DB1}"/>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err="1">
                <a:solidFill>
                  <a:schemeClr val="bg1"/>
                </a:solidFill>
              </a:rPr>
              <a:t>avoir</a:t>
            </a:r>
            <a:r>
              <a:rPr lang="en-GB" sz="3600" b="1" dirty="0">
                <a:solidFill>
                  <a:schemeClr val="bg1"/>
                </a:solidFill>
              </a:rPr>
              <a:t>: nous and </a:t>
            </a:r>
            <a:r>
              <a:rPr lang="en-GB" sz="3600" b="1" dirty="0" err="1">
                <a:solidFill>
                  <a:schemeClr val="bg1"/>
                </a:solidFill>
              </a:rPr>
              <a:t>vous</a:t>
            </a:r>
            <a:endParaRPr lang="en-GB" sz="3600" b="1" dirty="0">
              <a:solidFill>
                <a:schemeClr val="bg1"/>
              </a:solidFill>
            </a:endParaRPr>
          </a:p>
        </p:txBody>
      </p:sp>
      <p:sp>
        <p:nvSpPr>
          <p:cNvPr id="14" name="Rounded Rectangle 46">
            <a:extLst>
              <a:ext uri="{FF2B5EF4-FFF2-40B4-BE49-F238E27FC236}">
                <a16:creationId xmlns:a16="http://schemas.microsoft.com/office/drawing/2014/main" id="{E5B8C636-9DF9-4CC1-BBE7-E26DA6875AF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4012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We</a:t>
            </a:r>
            <a:r>
              <a:rPr lang="en-GB" sz="3600" dirty="0">
                <a:solidFill>
                  <a:schemeClr val="accent1">
                    <a:lumMod val="50000"/>
                  </a:schemeClr>
                </a:solidFill>
                <a:latin typeface="Century Gothic" panose="020B0502020202020204" pitchFamily="34" charset="0"/>
              </a:rPr>
              <a:t> </a:t>
            </a:r>
            <a:r>
              <a:rPr lang="en-GB" sz="3600" b="1" dirty="0">
                <a:solidFill>
                  <a:schemeClr val="accent1">
                    <a:lumMod val="50000"/>
                  </a:schemeClr>
                </a:solidFill>
                <a:latin typeface="Century Gothic" panose="020B0502020202020204" pitchFamily="34" charset="0"/>
              </a:rPr>
              <a:t>have two sisters.</a:t>
            </a:r>
          </a:p>
        </p:txBody>
      </p:sp>
      <p:sp>
        <p:nvSpPr>
          <p:cNvPr id="6" name="TextBox 5"/>
          <p:cNvSpPr txBox="1"/>
          <p:nvPr/>
        </p:nvSpPr>
        <p:spPr>
          <a:xfrm>
            <a:off x="580778" y="1629675"/>
            <a:ext cx="11541431" cy="1200329"/>
          </a:xfrm>
          <a:prstGeom prst="rect">
            <a:avLst/>
          </a:prstGeom>
          <a:noFill/>
        </p:spPr>
        <p:txBody>
          <a:bodyPr wrap="square" rtlCol="0">
            <a:spAutoFit/>
          </a:bodyPr>
          <a:lstStyle/>
          <a:p>
            <a:r>
              <a:rPr lang="en-GB" sz="7200" b="1" dirty="0">
                <a:solidFill>
                  <a:schemeClr val="accent1">
                    <a:lumMod val="50000"/>
                  </a:schemeClr>
                </a:solidFill>
                <a:latin typeface="Century Gothic" panose="020B0502020202020204" pitchFamily="34" charset="0"/>
              </a:rPr>
              <a:t>Nou</a:t>
            </a:r>
            <a:r>
              <a:rPr lang="en-GB" sz="7200" b="1" dirty="0">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vons</a:t>
            </a:r>
            <a:r>
              <a:rPr lang="en-GB" sz="7200" b="1" dirty="0">
                <a:solidFill>
                  <a:schemeClr val="accent1">
                    <a:lumMod val="50000"/>
                  </a:schemeClr>
                </a:solidFill>
                <a:latin typeface="Century Gothic" panose="020B0502020202020204" pitchFamily="34" charset="0"/>
              </a:rPr>
              <a:t> </a:t>
            </a:r>
            <a:r>
              <a:rPr lang="en-GB" sz="7200" b="1" dirty="0" err="1">
                <a:solidFill>
                  <a:schemeClr val="accent1">
                    <a:lumMod val="50000"/>
                  </a:schemeClr>
                </a:solidFill>
                <a:latin typeface="Century Gothic" panose="020B0502020202020204" pitchFamily="34" charset="0"/>
              </a:rPr>
              <a:t>deux</a:t>
            </a:r>
            <a:r>
              <a:rPr lang="en-GB" sz="7200" b="1" dirty="0">
                <a:solidFill>
                  <a:schemeClr val="accent1">
                    <a:lumMod val="50000"/>
                  </a:schemeClr>
                </a:solidFill>
                <a:latin typeface="Century Gothic" panose="020B0502020202020204" pitchFamily="34" charset="0"/>
              </a:rPr>
              <a:t> </a:t>
            </a:r>
            <a:r>
              <a:rPr lang="en-GB" sz="7200" b="1" dirty="0" err="1">
                <a:solidFill>
                  <a:schemeClr val="accent1">
                    <a:lumMod val="50000"/>
                  </a:schemeClr>
                </a:solidFill>
                <a:latin typeface="Century Gothic" panose="020B0502020202020204" pitchFamily="34" charset="0"/>
              </a:rPr>
              <a:t>sœurs</a:t>
            </a:r>
            <a:r>
              <a:rPr lang="en-GB" sz="7200" b="1" dirty="0">
                <a:solidFill>
                  <a:schemeClr val="accent1">
                    <a:lumMod val="50000"/>
                  </a:schemeClr>
                </a:solidFill>
                <a:latin typeface="Century Gothic" panose="020B0502020202020204" pitchFamily="34" charset="0"/>
              </a:rPr>
              <a:t>.</a:t>
            </a:r>
          </a:p>
        </p:txBody>
      </p:sp>
      <p:sp>
        <p:nvSpPr>
          <p:cNvPr id="10" name="Action Button: Forward or Next 9">
            <a:hlinkClick r:id="" action="ppaction://noaction" highlightClick="1">
              <a:snd r:embed="rId3" name="nous avons deux soeur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2541176" y="1878183"/>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 name="Picture 1"/>
          <p:cNvPicPr>
            <a:picLocks noChangeAspect="1"/>
          </p:cNvPicPr>
          <p:nvPr/>
        </p:nvPicPr>
        <p:blipFill>
          <a:blip r:embed="rId4"/>
          <a:stretch>
            <a:fillRect/>
          </a:stretch>
        </p:blipFill>
        <p:spPr>
          <a:xfrm>
            <a:off x="9982955" y="3985846"/>
            <a:ext cx="1839058" cy="1839058"/>
          </a:xfrm>
          <a:prstGeom prst="rect">
            <a:avLst/>
          </a:prstGeom>
        </p:spPr>
      </p:pic>
      <p:sp>
        <p:nvSpPr>
          <p:cNvPr id="4" name="Title 3">
            <a:extLst>
              <a:ext uri="{FF2B5EF4-FFF2-40B4-BE49-F238E27FC236}">
                <a16:creationId xmlns:a16="http://schemas.microsoft.com/office/drawing/2014/main" id="{0E113F64-4306-486B-AB40-222E8BF8B660}"/>
              </a:ext>
            </a:extLst>
          </p:cNvPr>
          <p:cNvSpPr>
            <a:spLocks noGrp="1"/>
          </p:cNvSpPr>
          <p:nvPr>
            <p:ph type="title"/>
          </p:nvPr>
        </p:nvSpPr>
        <p:spPr>
          <a:xfrm>
            <a:off x="838200" y="443073"/>
            <a:ext cx="5958016" cy="399601"/>
          </a:xfrm>
        </p:spPr>
        <p:txBody>
          <a:bodyPr>
            <a:normAutofit fontScale="90000"/>
          </a:bodyPr>
          <a:lstStyle/>
          <a:p>
            <a:r>
              <a:rPr lang="fr-FR" dirty="0"/>
              <a:t>Avoir: nous and vous</a:t>
            </a:r>
          </a:p>
        </p:txBody>
      </p:sp>
      <p:sp>
        <p:nvSpPr>
          <p:cNvPr id="14" name="Title 2">
            <a:extLst>
              <a:ext uri="{FF2B5EF4-FFF2-40B4-BE49-F238E27FC236}">
                <a16:creationId xmlns:a16="http://schemas.microsoft.com/office/drawing/2014/main" id="{D1C923DB-4F69-4B61-A133-267439F138BD}"/>
              </a:ext>
            </a:extLst>
          </p:cNvPr>
          <p:cNvSpPr txBox="1">
            <a:spLocks/>
          </p:cNvSpPr>
          <p:nvPr/>
        </p:nvSpPr>
        <p:spPr>
          <a:xfrm>
            <a:off x="0" y="558100"/>
            <a:ext cx="6277232" cy="43720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fr-FR"/>
              <a:t>Avoir: nous and vous</a:t>
            </a:r>
            <a:endParaRPr lang="fr-FR" dirty="0"/>
          </a:p>
        </p:txBody>
      </p:sp>
      <p:pic>
        <p:nvPicPr>
          <p:cNvPr id="15" name="Picture 14" descr="background rectangle">
            <a:extLst>
              <a:ext uri="{FF2B5EF4-FFF2-40B4-BE49-F238E27FC236}">
                <a16:creationId xmlns:a16="http://schemas.microsoft.com/office/drawing/2014/main" id="{E5FC2440-E52A-451C-AEF8-B534B837156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ADD5E0AE-8424-4855-8F52-407FCD3827F5}"/>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err="1">
                <a:solidFill>
                  <a:schemeClr val="bg1"/>
                </a:solidFill>
              </a:rPr>
              <a:t>avoir</a:t>
            </a:r>
            <a:r>
              <a:rPr lang="en-GB" sz="3600" b="1" dirty="0">
                <a:solidFill>
                  <a:schemeClr val="bg1"/>
                </a:solidFill>
              </a:rPr>
              <a:t>: nous and </a:t>
            </a:r>
            <a:r>
              <a:rPr lang="en-GB" sz="3600" b="1" dirty="0" err="1">
                <a:solidFill>
                  <a:schemeClr val="bg1"/>
                </a:solidFill>
              </a:rPr>
              <a:t>vous</a:t>
            </a:r>
            <a:endParaRPr lang="en-GB" sz="3600" b="1" dirty="0">
              <a:solidFill>
                <a:schemeClr val="bg1"/>
              </a:solidFill>
            </a:endParaRPr>
          </a:p>
        </p:txBody>
      </p:sp>
      <p:sp>
        <p:nvSpPr>
          <p:cNvPr id="17" name="Rounded Rectangle 46">
            <a:extLst>
              <a:ext uri="{FF2B5EF4-FFF2-40B4-BE49-F238E27FC236}">
                <a16:creationId xmlns:a16="http://schemas.microsoft.com/office/drawing/2014/main" id="{23AC69E6-1AC0-44E4-AEC7-A97DCB75697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3371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3" name="TextBox 12">
            <a:extLst>
              <a:ext uri="{FF2B5EF4-FFF2-40B4-BE49-F238E27FC236}">
                <a16:creationId xmlns:a16="http://schemas.microsoft.com/office/drawing/2014/main" id="{28DC5BBA-1124-4570-8DCD-C9C01E674399}"/>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You </a:t>
            </a:r>
            <a:r>
              <a:rPr lang="en-GB" sz="3600" dirty="0">
                <a:solidFill>
                  <a:schemeClr val="accent1">
                    <a:lumMod val="50000"/>
                  </a:schemeClr>
                </a:solidFill>
                <a:latin typeface="Century Gothic" panose="020B0502020202020204" pitchFamily="34" charset="0"/>
              </a:rPr>
              <a:t>(pl) </a:t>
            </a:r>
            <a:r>
              <a:rPr lang="en-GB" sz="3600" b="1" dirty="0">
                <a:solidFill>
                  <a:schemeClr val="accent1">
                    <a:lumMod val="50000"/>
                  </a:schemeClr>
                </a:solidFill>
                <a:latin typeface="Century Gothic" panose="020B0502020202020204" pitchFamily="34" charset="0"/>
              </a:rPr>
              <a:t>have bikes.</a:t>
            </a:r>
          </a:p>
        </p:txBody>
      </p:sp>
      <p:sp>
        <p:nvSpPr>
          <p:cNvPr id="6" name="TextBox 5"/>
          <p:cNvSpPr txBox="1"/>
          <p:nvPr/>
        </p:nvSpPr>
        <p:spPr>
          <a:xfrm>
            <a:off x="1679578" y="1551986"/>
            <a:ext cx="11541431"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Vou</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vez</a:t>
            </a:r>
            <a:r>
              <a:rPr lang="en-GB" sz="7200" b="1" dirty="0">
                <a:solidFill>
                  <a:schemeClr val="accent1">
                    <a:lumMod val="50000"/>
                  </a:schemeClr>
                </a:solidFill>
                <a:latin typeface="Century Gothic" panose="020B0502020202020204" pitchFamily="34" charset="0"/>
              </a:rPr>
              <a:t> des </a:t>
            </a:r>
            <a:r>
              <a:rPr lang="en-GB" sz="7200" b="1" dirty="0" err="1">
                <a:solidFill>
                  <a:schemeClr val="accent1">
                    <a:lumMod val="50000"/>
                  </a:schemeClr>
                </a:solidFill>
                <a:latin typeface="Century Gothic" panose="020B0502020202020204" pitchFamily="34" charset="0"/>
              </a:rPr>
              <a:t>vélos</a:t>
            </a:r>
            <a:r>
              <a:rPr lang="en-GB" sz="7200" b="1" dirty="0">
                <a:solidFill>
                  <a:schemeClr val="accent1">
                    <a:lumMod val="50000"/>
                  </a:schemeClr>
                </a:solidFill>
                <a:latin typeface="Century Gothic" panose="020B0502020202020204" pitchFamily="34" charset="0"/>
              </a:rPr>
              <a:t>.</a:t>
            </a:r>
          </a:p>
        </p:txBody>
      </p:sp>
      <p:sp>
        <p:nvSpPr>
          <p:cNvPr id="10" name="Action Button: Forward or Next 9">
            <a:hlinkClick r:id="" action="ppaction://noaction" highlightClick="1">
              <a:snd r:embed="rId3" name="vous avez des vélo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3549702" y="1756773"/>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050" name="Picture 2" descr="Bik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2098" y="4412965"/>
            <a:ext cx="2517822" cy="15442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ke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8666" y="4392475"/>
            <a:ext cx="2301108" cy="156475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EB3244EC-DE11-49F6-A5AF-0637EA443E65}"/>
              </a:ext>
            </a:extLst>
          </p:cNvPr>
          <p:cNvSpPr>
            <a:spLocks noGrp="1"/>
          </p:cNvSpPr>
          <p:nvPr>
            <p:ph type="title"/>
          </p:nvPr>
        </p:nvSpPr>
        <p:spPr>
          <a:xfrm>
            <a:off x="282080" y="556081"/>
            <a:ext cx="6277232" cy="569367"/>
          </a:xfrm>
        </p:spPr>
        <p:txBody>
          <a:bodyPr>
            <a:normAutofit fontScale="90000"/>
          </a:bodyPr>
          <a:lstStyle/>
          <a:p>
            <a:r>
              <a:rPr lang="fr-FR" dirty="0"/>
              <a:t>Avoir: nous and vous</a:t>
            </a:r>
          </a:p>
        </p:txBody>
      </p:sp>
      <p:sp>
        <p:nvSpPr>
          <p:cNvPr id="14" name="Title 2">
            <a:extLst>
              <a:ext uri="{FF2B5EF4-FFF2-40B4-BE49-F238E27FC236}">
                <a16:creationId xmlns:a16="http://schemas.microsoft.com/office/drawing/2014/main" id="{504A1420-C0E8-4D52-AF2F-36376C94685B}"/>
              </a:ext>
            </a:extLst>
          </p:cNvPr>
          <p:cNvSpPr txBox="1">
            <a:spLocks/>
          </p:cNvSpPr>
          <p:nvPr/>
        </p:nvSpPr>
        <p:spPr>
          <a:xfrm>
            <a:off x="0" y="558100"/>
            <a:ext cx="6277232" cy="43720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fr-FR"/>
              <a:t>Avoir: nous and vous</a:t>
            </a:r>
            <a:endParaRPr lang="fr-FR" dirty="0"/>
          </a:p>
        </p:txBody>
      </p:sp>
      <p:pic>
        <p:nvPicPr>
          <p:cNvPr id="15" name="Picture 14" descr="background rectangle">
            <a:extLst>
              <a:ext uri="{FF2B5EF4-FFF2-40B4-BE49-F238E27FC236}">
                <a16:creationId xmlns:a16="http://schemas.microsoft.com/office/drawing/2014/main" id="{28499AD5-4A13-415C-B855-6086A14144DE}"/>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8704AF6B-6728-433F-A35D-3C17CA812813}"/>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err="1">
                <a:solidFill>
                  <a:schemeClr val="bg1"/>
                </a:solidFill>
              </a:rPr>
              <a:t>avoir</a:t>
            </a:r>
            <a:r>
              <a:rPr lang="en-GB" sz="3600" b="1" dirty="0">
                <a:solidFill>
                  <a:schemeClr val="bg1"/>
                </a:solidFill>
              </a:rPr>
              <a:t>: nous and </a:t>
            </a:r>
            <a:r>
              <a:rPr lang="en-GB" sz="3600" b="1" dirty="0" err="1">
                <a:solidFill>
                  <a:schemeClr val="bg1"/>
                </a:solidFill>
              </a:rPr>
              <a:t>vous</a:t>
            </a:r>
            <a:endParaRPr lang="en-GB" sz="3600" b="1" dirty="0">
              <a:solidFill>
                <a:schemeClr val="bg1"/>
              </a:solidFill>
            </a:endParaRPr>
          </a:p>
        </p:txBody>
      </p:sp>
      <p:sp>
        <p:nvSpPr>
          <p:cNvPr id="17" name="Rounded Rectangle 46">
            <a:extLst>
              <a:ext uri="{FF2B5EF4-FFF2-40B4-BE49-F238E27FC236}">
                <a16:creationId xmlns:a16="http://schemas.microsoft.com/office/drawing/2014/main" id="{2E3DDD34-F8EC-4D5A-9062-51EB592EA40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341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6" name="TextBox 15">
            <a:extLst>
              <a:ext uri="{FF2B5EF4-FFF2-40B4-BE49-F238E27FC236}">
                <a16:creationId xmlns:a16="http://schemas.microsoft.com/office/drawing/2014/main" id="{83A4265F-D7EA-4CA5-B1EE-959FE5108EEA}"/>
              </a:ext>
            </a:extLst>
          </p:cNvPr>
          <p:cNvSpPr txBox="1"/>
          <p:nvPr/>
        </p:nvSpPr>
        <p:spPr>
          <a:xfrm>
            <a:off x="2524799" y="3227088"/>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We have dreams.</a:t>
            </a:r>
          </a:p>
        </p:txBody>
      </p:sp>
      <p:sp>
        <p:nvSpPr>
          <p:cNvPr id="6" name="TextBox 5"/>
          <p:cNvSpPr txBox="1"/>
          <p:nvPr/>
        </p:nvSpPr>
        <p:spPr>
          <a:xfrm>
            <a:off x="1025869" y="1577047"/>
            <a:ext cx="115414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Nou</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a</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vons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des </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rêves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10" name="Action Button: Forward or Next 9">
            <a:hlinkClick r:id="" action="ppaction://noaction" highlightClick="1">
              <a:snd r:embed="rId3" name="nous avons des rêve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8" name="Arc 7"/>
          <p:cNvSpPr/>
          <p:nvPr/>
        </p:nvSpPr>
        <p:spPr>
          <a:xfrm rot="7615317">
            <a:off x="3006367" y="1794840"/>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grpSp>
        <p:nvGrpSpPr>
          <p:cNvPr id="4" name="Group 3"/>
          <p:cNvGrpSpPr/>
          <p:nvPr/>
        </p:nvGrpSpPr>
        <p:grpSpPr>
          <a:xfrm>
            <a:off x="9614079" y="3920836"/>
            <a:ext cx="2295841" cy="2183526"/>
            <a:chOff x="9411250" y="3785032"/>
            <a:chExt cx="2415389" cy="2319330"/>
          </a:xfrm>
        </p:grpSpPr>
        <p:grpSp>
          <p:nvGrpSpPr>
            <p:cNvPr id="3" name="Group 2"/>
            <p:cNvGrpSpPr/>
            <p:nvPr/>
          </p:nvGrpSpPr>
          <p:grpSpPr>
            <a:xfrm>
              <a:off x="9431845" y="5030437"/>
              <a:ext cx="2355197" cy="1073925"/>
              <a:chOff x="8908712" y="4635279"/>
              <a:chExt cx="2888843" cy="1372102"/>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8712" y="4635279"/>
                <a:ext cx="1367497" cy="137210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6220" y="4714518"/>
                <a:ext cx="1191335" cy="1213622"/>
              </a:xfrm>
              <a:prstGeom prst="rect">
                <a:avLst/>
              </a:prstGeom>
            </p:spPr>
          </p:pic>
        </p:grpSp>
        <p:sp>
          <p:nvSpPr>
            <p:cNvPr id="14" name="Cloud Callout 13"/>
            <p:cNvSpPr/>
            <p:nvPr/>
          </p:nvSpPr>
          <p:spPr>
            <a:xfrm>
              <a:off x="10776181" y="3785032"/>
              <a:ext cx="1050458" cy="606158"/>
            </a:xfrm>
            <a:prstGeom prst="cloudCallout">
              <a:avLst>
                <a:gd name="adj1" fmla="val 1748"/>
                <a:gd name="adj2" fmla="val 132516"/>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5" name="Cloud Callout 14"/>
            <p:cNvSpPr/>
            <p:nvPr/>
          </p:nvSpPr>
          <p:spPr>
            <a:xfrm>
              <a:off x="9411250" y="3785032"/>
              <a:ext cx="1050458" cy="606158"/>
            </a:xfrm>
            <a:prstGeom prst="cloudCallout">
              <a:avLst>
                <a:gd name="adj1" fmla="val 1748"/>
                <a:gd name="adj2" fmla="val 134802"/>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grpSp>
      <p:sp>
        <p:nvSpPr>
          <p:cNvPr id="5" name="Title 4">
            <a:extLst>
              <a:ext uri="{FF2B5EF4-FFF2-40B4-BE49-F238E27FC236}">
                <a16:creationId xmlns:a16="http://schemas.microsoft.com/office/drawing/2014/main" id="{6EC66EC3-D46B-4843-971E-0C824B832683}"/>
              </a:ext>
            </a:extLst>
          </p:cNvPr>
          <p:cNvSpPr>
            <a:spLocks noGrp="1"/>
          </p:cNvSpPr>
          <p:nvPr>
            <p:ph type="title"/>
          </p:nvPr>
        </p:nvSpPr>
        <p:spPr>
          <a:xfrm>
            <a:off x="389659" y="540870"/>
            <a:ext cx="5439032" cy="627092"/>
          </a:xfrm>
        </p:spPr>
        <p:txBody>
          <a:bodyPr>
            <a:normAutofit fontScale="90000"/>
          </a:bodyPr>
          <a:lstStyle/>
          <a:p>
            <a:r>
              <a:rPr lang="fr-FR" dirty="0"/>
              <a:t>Avoir: nous and vous</a:t>
            </a:r>
          </a:p>
        </p:txBody>
      </p:sp>
      <p:sp>
        <p:nvSpPr>
          <p:cNvPr id="19" name="Title 2">
            <a:extLst>
              <a:ext uri="{FF2B5EF4-FFF2-40B4-BE49-F238E27FC236}">
                <a16:creationId xmlns:a16="http://schemas.microsoft.com/office/drawing/2014/main" id="{DD62A0E5-D037-43DC-AE85-49C046B737E6}"/>
              </a:ext>
            </a:extLst>
          </p:cNvPr>
          <p:cNvSpPr txBox="1">
            <a:spLocks/>
          </p:cNvSpPr>
          <p:nvPr/>
        </p:nvSpPr>
        <p:spPr>
          <a:xfrm>
            <a:off x="0" y="558100"/>
            <a:ext cx="6277232" cy="43720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fr-FR"/>
              <a:t>Avoir: nous and vous</a:t>
            </a:r>
            <a:endParaRPr lang="fr-FR" dirty="0"/>
          </a:p>
        </p:txBody>
      </p:sp>
      <p:pic>
        <p:nvPicPr>
          <p:cNvPr id="20" name="Picture 19" descr="background rectangle">
            <a:extLst>
              <a:ext uri="{FF2B5EF4-FFF2-40B4-BE49-F238E27FC236}">
                <a16:creationId xmlns:a16="http://schemas.microsoft.com/office/drawing/2014/main" id="{1C1C7B58-8396-425E-918B-C1EE450DA65F}"/>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BD70BDEB-13E5-49F8-8856-1CBA77F8A0DE}"/>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err="1">
                <a:solidFill>
                  <a:schemeClr val="bg1"/>
                </a:solidFill>
              </a:rPr>
              <a:t>avoir</a:t>
            </a:r>
            <a:r>
              <a:rPr lang="en-GB" sz="3600" b="1" dirty="0">
                <a:solidFill>
                  <a:schemeClr val="bg1"/>
                </a:solidFill>
              </a:rPr>
              <a:t>: nous and </a:t>
            </a:r>
            <a:r>
              <a:rPr lang="en-GB" sz="3600" b="1" dirty="0" err="1">
                <a:solidFill>
                  <a:schemeClr val="bg1"/>
                </a:solidFill>
              </a:rPr>
              <a:t>vous</a:t>
            </a:r>
            <a:endParaRPr lang="en-GB" sz="3600" b="1" dirty="0">
              <a:solidFill>
                <a:schemeClr val="bg1"/>
              </a:solidFill>
            </a:endParaRPr>
          </a:p>
        </p:txBody>
      </p:sp>
      <p:sp>
        <p:nvSpPr>
          <p:cNvPr id="22" name="Rounded Rectangle 46">
            <a:extLst>
              <a:ext uri="{FF2B5EF4-FFF2-40B4-BE49-F238E27FC236}">
                <a16:creationId xmlns:a16="http://schemas.microsoft.com/office/drawing/2014/main" id="{7F3CFEF9-E92D-45AC-9AF0-2BE66CD146E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1985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 name="TextBox 13">
            <a:extLst>
              <a:ext uri="{FF2B5EF4-FFF2-40B4-BE49-F238E27FC236}">
                <a16:creationId xmlns:a16="http://schemas.microsoft.com/office/drawing/2014/main" id="{C34AFA93-FE62-450B-A99C-43EAEA98FC97}"/>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You </a:t>
            </a:r>
            <a:r>
              <a:rPr lang="en-GB" sz="3600" dirty="0">
                <a:solidFill>
                  <a:schemeClr val="accent1">
                    <a:lumMod val="50000"/>
                  </a:schemeClr>
                </a:solidFill>
                <a:latin typeface="Century Gothic" panose="020B0502020202020204" pitchFamily="34" charset="0"/>
              </a:rPr>
              <a:t>(pl) </a:t>
            </a:r>
            <a:r>
              <a:rPr lang="en-GB" sz="3600" b="1" dirty="0">
                <a:solidFill>
                  <a:schemeClr val="accent1">
                    <a:lumMod val="50000"/>
                  </a:schemeClr>
                </a:solidFill>
                <a:latin typeface="Century Gothic" panose="020B0502020202020204" pitchFamily="34" charset="0"/>
              </a:rPr>
              <a:t>have shirts.</a:t>
            </a:r>
          </a:p>
        </p:txBody>
      </p:sp>
      <p:sp>
        <p:nvSpPr>
          <p:cNvPr id="6" name="TextBox 5"/>
          <p:cNvSpPr txBox="1"/>
          <p:nvPr/>
        </p:nvSpPr>
        <p:spPr>
          <a:xfrm>
            <a:off x="394405" y="1603421"/>
            <a:ext cx="11541431"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Vou</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vez</a:t>
            </a:r>
            <a:r>
              <a:rPr lang="en-GB" sz="7200" b="1" dirty="0">
                <a:solidFill>
                  <a:schemeClr val="accent1">
                    <a:lumMod val="50000"/>
                  </a:schemeClr>
                </a:solidFill>
                <a:latin typeface="Century Gothic" panose="020B0502020202020204" pitchFamily="34" charset="0"/>
              </a:rPr>
              <a:t> des chemises.</a:t>
            </a:r>
          </a:p>
        </p:txBody>
      </p:sp>
      <p:sp>
        <p:nvSpPr>
          <p:cNvPr id="10" name="Action Button: Forward or Next 9">
            <a:hlinkClick r:id="" action="ppaction://noaction" highlightClick="1">
              <a:snd r:embed="rId3" name="vous avez des chemise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2285681" y="1762715"/>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 name="Picture 1"/>
          <p:cNvPicPr>
            <a:picLocks noChangeAspect="1"/>
          </p:cNvPicPr>
          <p:nvPr/>
        </p:nvPicPr>
        <p:blipFill>
          <a:blip r:embed="rId4"/>
          <a:stretch>
            <a:fillRect/>
          </a:stretch>
        </p:blipFill>
        <p:spPr>
          <a:xfrm>
            <a:off x="10141642" y="4511438"/>
            <a:ext cx="1866900" cy="1485900"/>
          </a:xfrm>
          <a:prstGeom prst="rect">
            <a:avLst/>
          </a:prstGeom>
        </p:spPr>
      </p:pic>
      <p:pic>
        <p:nvPicPr>
          <p:cNvPr id="11" name="Picture 10"/>
          <p:cNvPicPr>
            <a:picLocks noChangeAspect="1"/>
          </p:cNvPicPr>
          <p:nvPr/>
        </p:nvPicPr>
        <p:blipFill>
          <a:blip r:embed="rId4"/>
          <a:stretch>
            <a:fillRect/>
          </a:stretch>
        </p:blipFill>
        <p:spPr>
          <a:xfrm>
            <a:off x="8274742" y="4511438"/>
            <a:ext cx="1866900" cy="1485900"/>
          </a:xfrm>
          <a:prstGeom prst="rect">
            <a:avLst/>
          </a:prstGeom>
        </p:spPr>
      </p:pic>
      <p:sp>
        <p:nvSpPr>
          <p:cNvPr id="4" name="Title 3">
            <a:extLst>
              <a:ext uri="{FF2B5EF4-FFF2-40B4-BE49-F238E27FC236}">
                <a16:creationId xmlns:a16="http://schemas.microsoft.com/office/drawing/2014/main" id="{A524DBB1-6E55-4E6D-9818-64F00D540906}"/>
              </a:ext>
            </a:extLst>
          </p:cNvPr>
          <p:cNvSpPr>
            <a:spLocks noGrp="1"/>
          </p:cNvSpPr>
          <p:nvPr>
            <p:ph type="title"/>
          </p:nvPr>
        </p:nvSpPr>
        <p:spPr>
          <a:xfrm>
            <a:off x="-2" y="470243"/>
            <a:ext cx="5834449" cy="707849"/>
          </a:xfrm>
        </p:spPr>
        <p:txBody>
          <a:bodyPr/>
          <a:lstStyle/>
          <a:p>
            <a:r>
              <a:rPr lang="fr-FR" dirty="0"/>
              <a:t>Avoir: nous and vous</a:t>
            </a:r>
          </a:p>
        </p:txBody>
      </p:sp>
      <p:sp>
        <p:nvSpPr>
          <p:cNvPr id="15" name="Title 2">
            <a:extLst>
              <a:ext uri="{FF2B5EF4-FFF2-40B4-BE49-F238E27FC236}">
                <a16:creationId xmlns:a16="http://schemas.microsoft.com/office/drawing/2014/main" id="{45C504F5-AD17-4708-9F49-C8E217545B2A}"/>
              </a:ext>
            </a:extLst>
          </p:cNvPr>
          <p:cNvSpPr txBox="1">
            <a:spLocks/>
          </p:cNvSpPr>
          <p:nvPr/>
        </p:nvSpPr>
        <p:spPr>
          <a:xfrm>
            <a:off x="0" y="558100"/>
            <a:ext cx="6277232" cy="43720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fr-FR"/>
              <a:t>Avoir: nous and vous</a:t>
            </a:r>
            <a:endParaRPr lang="fr-FR" dirty="0"/>
          </a:p>
        </p:txBody>
      </p:sp>
      <p:pic>
        <p:nvPicPr>
          <p:cNvPr id="16" name="Picture 15" descr="background rectangle">
            <a:extLst>
              <a:ext uri="{FF2B5EF4-FFF2-40B4-BE49-F238E27FC236}">
                <a16:creationId xmlns:a16="http://schemas.microsoft.com/office/drawing/2014/main" id="{FA1525B0-CE49-4453-81E1-384FD9DBBB5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A418D3D8-E430-4147-A8D7-0F1DB36528F7}"/>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err="1">
                <a:solidFill>
                  <a:schemeClr val="bg1"/>
                </a:solidFill>
              </a:rPr>
              <a:t>avoir</a:t>
            </a:r>
            <a:r>
              <a:rPr lang="en-GB" sz="3600" b="1" dirty="0">
                <a:solidFill>
                  <a:schemeClr val="bg1"/>
                </a:solidFill>
              </a:rPr>
              <a:t>: nous and </a:t>
            </a:r>
            <a:r>
              <a:rPr lang="en-GB" sz="3600" b="1" dirty="0" err="1">
                <a:solidFill>
                  <a:schemeClr val="bg1"/>
                </a:solidFill>
              </a:rPr>
              <a:t>vous</a:t>
            </a:r>
            <a:endParaRPr lang="en-GB" sz="3600" b="1" dirty="0">
              <a:solidFill>
                <a:schemeClr val="bg1"/>
              </a:solidFill>
            </a:endParaRPr>
          </a:p>
        </p:txBody>
      </p:sp>
      <p:sp>
        <p:nvSpPr>
          <p:cNvPr id="18" name="Rounded Rectangle 46">
            <a:extLst>
              <a:ext uri="{FF2B5EF4-FFF2-40B4-BE49-F238E27FC236}">
                <a16:creationId xmlns:a16="http://schemas.microsoft.com/office/drawing/2014/main" id="{650D040E-C64A-400C-8284-7D27FE99D0F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8431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FCD0-1058-B947-98EB-8389472DC43A}"/>
              </a:ext>
            </a:extLst>
          </p:cNvPr>
          <p:cNvSpPr>
            <a:spLocks noGrp="1"/>
          </p:cNvSpPr>
          <p:nvPr>
            <p:ph type="title"/>
          </p:nvPr>
        </p:nvSpPr>
        <p:spPr>
          <a:xfrm>
            <a:off x="105814" y="-1110080"/>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au</a:t>
            </a:r>
            <a:endParaRPr lang="en-US" dirty="0"/>
          </a:p>
        </p:txBody>
      </p:sp>
      <p:sp>
        <p:nvSpPr>
          <p:cNvPr id="3" name="TextBox 2"/>
          <p:cNvSpPr txBox="1"/>
          <p:nvPr/>
        </p:nvSpPr>
        <p:spPr>
          <a:xfrm>
            <a:off x="345215" y="2003001"/>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[au/</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nvGrpSpPr>
          <p:cNvPr id="13" name="Group 12" descr="two arrow diverging with another arrow highlighting the left option"/>
          <p:cNvGrpSpPr/>
          <p:nvPr/>
        </p:nvGrpSpPr>
        <p:grpSpPr>
          <a:xfrm>
            <a:off x="4667550" y="1597513"/>
            <a:ext cx="2856900" cy="2905322"/>
            <a:chOff x="5064823" y="1196357"/>
            <a:chExt cx="2856900" cy="2905322"/>
          </a:xfrm>
        </p:grpSpPr>
        <p:pic>
          <p:nvPicPr>
            <p:cNvPr id="8" name="Picture 7" descr="two arrow diverging with another arrow highlighting the left option"/>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9" name="Straight Arrow Connector 8" descr="two arrow diverging with another arrow highlighting the left option"/>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535065" y="4263529"/>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90145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au gauch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4" name="au gau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2" name="TextBox 11">
            <a:extLst>
              <a:ext uri="{FF2B5EF4-FFF2-40B4-BE49-F238E27FC236}">
                <a16:creationId xmlns:a16="http://schemas.microsoft.com/office/drawing/2014/main" id="{6EDBA293-8FE1-4FB7-8E44-CBA8C52B66FF}"/>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We have a problem.</a:t>
            </a:r>
          </a:p>
        </p:txBody>
      </p:sp>
      <p:sp>
        <p:nvSpPr>
          <p:cNvPr id="6" name="TextBox 5"/>
          <p:cNvSpPr txBox="1"/>
          <p:nvPr/>
        </p:nvSpPr>
        <p:spPr>
          <a:xfrm>
            <a:off x="368489" y="1598200"/>
            <a:ext cx="11541431" cy="1200329"/>
          </a:xfrm>
          <a:prstGeom prst="rect">
            <a:avLst/>
          </a:prstGeom>
          <a:noFill/>
        </p:spPr>
        <p:txBody>
          <a:bodyPr wrap="square" rtlCol="0">
            <a:spAutoFit/>
          </a:bodyPr>
          <a:lstStyle/>
          <a:p>
            <a:r>
              <a:rPr lang="en-GB" sz="7200" b="1" dirty="0">
                <a:solidFill>
                  <a:schemeClr val="accent1">
                    <a:lumMod val="50000"/>
                  </a:schemeClr>
                </a:solidFill>
                <a:latin typeface="Century Gothic" panose="020B0502020202020204" pitchFamily="34" charset="0"/>
              </a:rPr>
              <a:t>Nou</a:t>
            </a:r>
            <a:r>
              <a:rPr lang="en-GB" sz="7200" b="1" dirty="0">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von</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a:solidFill>
                  <a:srgbClr val="EE6000"/>
                </a:solidFill>
                <a:latin typeface="Century Gothic" panose="020B0502020202020204" pitchFamily="34" charset="0"/>
              </a:rPr>
              <a:t>u</a:t>
            </a:r>
            <a:r>
              <a:rPr lang="en-GB" sz="7200" b="1" dirty="0">
                <a:solidFill>
                  <a:schemeClr val="accent1">
                    <a:lumMod val="50000"/>
                  </a:schemeClr>
                </a:solidFill>
                <a:latin typeface="Century Gothic" panose="020B0502020202020204" pitchFamily="34" charset="0"/>
              </a:rPr>
              <a:t>n problème.</a:t>
            </a:r>
          </a:p>
        </p:txBody>
      </p:sp>
      <p:sp>
        <p:nvSpPr>
          <p:cNvPr id="10" name="Action Button: Forward or Next 9">
            <a:hlinkClick r:id="" action="ppaction://noaction" highlightClick="1">
              <a:snd r:embed="rId3" name="nous avons un problème.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2359640" y="1840556"/>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 name="Arc 10"/>
          <p:cNvSpPr/>
          <p:nvPr/>
        </p:nvSpPr>
        <p:spPr>
          <a:xfrm rot="7615317">
            <a:off x="5232485" y="1757737"/>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 name="Picture 1"/>
          <p:cNvPicPr>
            <a:picLocks noChangeAspect="1"/>
          </p:cNvPicPr>
          <p:nvPr/>
        </p:nvPicPr>
        <p:blipFill>
          <a:blip r:embed="rId4"/>
          <a:stretch>
            <a:fillRect/>
          </a:stretch>
        </p:blipFill>
        <p:spPr>
          <a:xfrm>
            <a:off x="10538320" y="3948113"/>
            <a:ext cx="1371600" cy="2133600"/>
          </a:xfrm>
          <a:prstGeom prst="rect">
            <a:avLst/>
          </a:prstGeom>
        </p:spPr>
      </p:pic>
      <p:pic>
        <p:nvPicPr>
          <p:cNvPr id="3" name="Picture 2"/>
          <p:cNvPicPr>
            <a:picLocks noChangeAspect="1"/>
          </p:cNvPicPr>
          <p:nvPr/>
        </p:nvPicPr>
        <p:blipFill>
          <a:blip r:embed="rId5"/>
          <a:stretch>
            <a:fillRect/>
          </a:stretch>
        </p:blipFill>
        <p:spPr>
          <a:xfrm>
            <a:off x="9401176" y="3948113"/>
            <a:ext cx="938310" cy="2034723"/>
          </a:xfrm>
          <a:prstGeom prst="rect">
            <a:avLst/>
          </a:prstGeom>
        </p:spPr>
      </p:pic>
      <p:sp>
        <p:nvSpPr>
          <p:cNvPr id="5" name="Title 4">
            <a:extLst>
              <a:ext uri="{FF2B5EF4-FFF2-40B4-BE49-F238E27FC236}">
                <a16:creationId xmlns:a16="http://schemas.microsoft.com/office/drawing/2014/main" id="{4B15DB21-8469-4D06-A727-D87E619C2617}"/>
              </a:ext>
            </a:extLst>
          </p:cNvPr>
          <p:cNvSpPr>
            <a:spLocks noGrp="1"/>
          </p:cNvSpPr>
          <p:nvPr>
            <p:ph type="title"/>
          </p:nvPr>
        </p:nvSpPr>
        <p:spPr>
          <a:xfrm>
            <a:off x="43010" y="515517"/>
            <a:ext cx="5859162" cy="568836"/>
          </a:xfrm>
        </p:spPr>
        <p:txBody>
          <a:bodyPr>
            <a:normAutofit fontScale="90000"/>
          </a:bodyPr>
          <a:lstStyle/>
          <a:p>
            <a:r>
              <a:rPr lang="fr-FR" dirty="0"/>
              <a:t>Avoir: nous and vous</a:t>
            </a:r>
          </a:p>
        </p:txBody>
      </p:sp>
      <p:sp>
        <p:nvSpPr>
          <p:cNvPr id="15" name="Title 2">
            <a:extLst>
              <a:ext uri="{FF2B5EF4-FFF2-40B4-BE49-F238E27FC236}">
                <a16:creationId xmlns:a16="http://schemas.microsoft.com/office/drawing/2014/main" id="{684A1F21-E422-4DAE-BA16-8422B44BE1DF}"/>
              </a:ext>
            </a:extLst>
          </p:cNvPr>
          <p:cNvSpPr txBox="1">
            <a:spLocks/>
          </p:cNvSpPr>
          <p:nvPr/>
        </p:nvSpPr>
        <p:spPr>
          <a:xfrm>
            <a:off x="0" y="558100"/>
            <a:ext cx="6277232" cy="43720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fr-FR"/>
              <a:t>Avoir: nous and vous</a:t>
            </a:r>
            <a:endParaRPr lang="fr-FR" dirty="0"/>
          </a:p>
        </p:txBody>
      </p:sp>
      <p:pic>
        <p:nvPicPr>
          <p:cNvPr id="16" name="Picture 15" descr="background rectangle">
            <a:extLst>
              <a:ext uri="{FF2B5EF4-FFF2-40B4-BE49-F238E27FC236}">
                <a16:creationId xmlns:a16="http://schemas.microsoft.com/office/drawing/2014/main" id="{78AB7BEB-B3BA-4145-A1E5-104DC152F7F7}"/>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FDC1BC2E-AD44-4CE1-9707-08F8300D2D4F}"/>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err="1">
                <a:solidFill>
                  <a:schemeClr val="bg1"/>
                </a:solidFill>
              </a:rPr>
              <a:t>avoir</a:t>
            </a:r>
            <a:r>
              <a:rPr lang="en-GB" sz="3600" b="1" dirty="0">
                <a:solidFill>
                  <a:schemeClr val="bg1"/>
                </a:solidFill>
              </a:rPr>
              <a:t>: nous and </a:t>
            </a:r>
            <a:r>
              <a:rPr lang="en-GB" sz="3600" b="1" dirty="0" err="1">
                <a:solidFill>
                  <a:schemeClr val="bg1"/>
                </a:solidFill>
              </a:rPr>
              <a:t>vous</a:t>
            </a:r>
            <a:endParaRPr lang="en-GB" sz="3600" b="1" dirty="0">
              <a:solidFill>
                <a:schemeClr val="bg1"/>
              </a:solidFill>
            </a:endParaRPr>
          </a:p>
        </p:txBody>
      </p:sp>
      <p:sp>
        <p:nvSpPr>
          <p:cNvPr id="18" name="Rounded Rectangle 46">
            <a:extLst>
              <a:ext uri="{FF2B5EF4-FFF2-40B4-BE49-F238E27FC236}">
                <a16:creationId xmlns:a16="http://schemas.microsoft.com/office/drawing/2014/main" id="{6345CE4A-3369-4E12-8BFC-720EAA9844F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7354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You </a:t>
            </a:r>
            <a:r>
              <a:rPr lang="en-GB" sz="3600" dirty="0">
                <a:solidFill>
                  <a:schemeClr val="accent1">
                    <a:lumMod val="50000"/>
                  </a:schemeClr>
                </a:solidFill>
                <a:latin typeface="Century Gothic" panose="020B0502020202020204" pitchFamily="34" charset="0"/>
              </a:rPr>
              <a:t>(pl)</a:t>
            </a:r>
            <a:r>
              <a:rPr lang="en-GB" sz="3600" b="1" dirty="0">
                <a:solidFill>
                  <a:schemeClr val="accent1">
                    <a:lumMod val="50000"/>
                  </a:schemeClr>
                </a:solidFill>
                <a:latin typeface="Century Gothic" panose="020B0502020202020204" pitchFamily="34" charset="0"/>
              </a:rPr>
              <a:t> have children.</a:t>
            </a:r>
          </a:p>
        </p:txBody>
      </p:sp>
      <p:sp>
        <p:nvSpPr>
          <p:cNvPr id="6" name="TextBox 5"/>
          <p:cNvSpPr txBox="1"/>
          <p:nvPr/>
        </p:nvSpPr>
        <p:spPr>
          <a:xfrm>
            <a:off x="580778" y="1629675"/>
            <a:ext cx="11541431"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Vou</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vez</a:t>
            </a:r>
            <a:r>
              <a:rPr lang="en-GB" sz="7200" b="1" dirty="0">
                <a:solidFill>
                  <a:schemeClr val="accent1">
                    <a:lumMod val="50000"/>
                  </a:schemeClr>
                </a:solidFill>
                <a:latin typeface="Century Gothic" panose="020B0502020202020204" pitchFamily="34" charset="0"/>
              </a:rPr>
              <a:t> de</a:t>
            </a:r>
            <a:r>
              <a:rPr lang="en-GB" sz="7200" b="1" dirty="0">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a:solidFill>
                  <a:srgbClr val="EE6000"/>
                </a:solidFill>
                <a:latin typeface="Century Gothic" panose="020B0502020202020204" pitchFamily="34" charset="0"/>
              </a:rPr>
              <a:t>e</a:t>
            </a:r>
            <a:r>
              <a:rPr lang="en-GB" sz="7200" b="1" dirty="0">
                <a:solidFill>
                  <a:schemeClr val="accent1">
                    <a:lumMod val="50000"/>
                  </a:schemeClr>
                </a:solidFill>
                <a:latin typeface="Century Gothic" panose="020B0502020202020204" pitchFamily="34" charset="0"/>
              </a:rPr>
              <a:t>nfants.</a:t>
            </a:r>
          </a:p>
        </p:txBody>
      </p:sp>
      <p:sp>
        <p:nvSpPr>
          <p:cNvPr id="10" name="Action Button: Forward or Next 9">
            <a:hlinkClick r:id="" action="ppaction://noaction" highlightClick="1">
              <a:snd r:embed="rId3" name="vous avez des enfant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2541176" y="1878183"/>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Arc 13">
            <a:extLst>
              <a:ext uri="{FF2B5EF4-FFF2-40B4-BE49-F238E27FC236}">
                <a16:creationId xmlns:a16="http://schemas.microsoft.com/office/drawing/2014/main" id="{A0D1C4FF-F161-449E-9762-3D4AF8F39B2C}"/>
              </a:ext>
            </a:extLst>
          </p:cNvPr>
          <p:cNvSpPr/>
          <p:nvPr/>
        </p:nvSpPr>
        <p:spPr>
          <a:xfrm rot="7615317">
            <a:off x="6738387" y="1824819"/>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7" name="Group 6">
            <a:extLst>
              <a:ext uri="{FF2B5EF4-FFF2-40B4-BE49-F238E27FC236}">
                <a16:creationId xmlns:a16="http://schemas.microsoft.com/office/drawing/2014/main" id="{10D7971B-EF7D-4210-9F79-5134E3659FCD}"/>
              </a:ext>
            </a:extLst>
          </p:cNvPr>
          <p:cNvGrpSpPr/>
          <p:nvPr/>
        </p:nvGrpSpPr>
        <p:grpSpPr>
          <a:xfrm>
            <a:off x="8104412" y="4049784"/>
            <a:ext cx="3805508" cy="2098799"/>
            <a:chOff x="8104412" y="4049784"/>
            <a:chExt cx="3805508" cy="2098799"/>
          </a:xfrm>
        </p:grpSpPr>
        <p:pic>
          <p:nvPicPr>
            <p:cNvPr id="4" name="Picture 3">
              <a:extLst>
                <a:ext uri="{FF2B5EF4-FFF2-40B4-BE49-F238E27FC236}">
                  <a16:creationId xmlns:a16="http://schemas.microsoft.com/office/drawing/2014/main" id="{4E373480-3E1B-4C20-AA4F-2DFF3EFDCA79}"/>
                </a:ext>
              </a:extLst>
            </p:cNvPr>
            <p:cNvPicPr>
              <a:picLocks noChangeAspect="1"/>
            </p:cNvPicPr>
            <p:nvPr/>
          </p:nvPicPr>
          <p:blipFill>
            <a:blip r:embed="rId4"/>
            <a:stretch>
              <a:fillRect/>
            </a:stretch>
          </p:blipFill>
          <p:spPr>
            <a:xfrm>
              <a:off x="8745857" y="4049784"/>
              <a:ext cx="2670441" cy="2098799"/>
            </a:xfrm>
            <a:prstGeom prst="rect">
              <a:avLst/>
            </a:prstGeom>
          </p:spPr>
        </p:pic>
        <p:sp>
          <p:nvSpPr>
            <p:cNvPr id="5" name="Arrow: Right 4">
              <a:extLst>
                <a:ext uri="{FF2B5EF4-FFF2-40B4-BE49-F238E27FC236}">
                  <a16:creationId xmlns:a16="http://schemas.microsoft.com/office/drawing/2014/main" id="{A6C93D36-780B-427A-84B2-057A7FD66215}"/>
                </a:ext>
              </a:extLst>
            </p:cNvPr>
            <p:cNvSpPr/>
            <p:nvPr/>
          </p:nvSpPr>
          <p:spPr>
            <a:xfrm>
              <a:off x="8104412" y="5149186"/>
              <a:ext cx="641445" cy="221617"/>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C8FA86FC-90EE-4F5C-9DF2-5CEEFE518CC7}"/>
                </a:ext>
              </a:extLst>
            </p:cNvPr>
            <p:cNvSpPr/>
            <p:nvPr/>
          </p:nvSpPr>
          <p:spPr>
            <a:xfrm rot="20004478">
              <a:off x="9010078" y="5739084"/>
              <a:ext cx="641445" cy="221617"/>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E9C60BF6-46A8-4694-B8FA-EE390CBEBB4D}"/>
                </a:ext>
              </a:extLst>
            </p:cNvPr>
            <p:cNvSpPr/>
            <p:nvPr/>
          </p:nvSpPr>
          <p:spPr>
            <a:xfrm rot="12557614">
              <a:off x="10321847" y="5758807"/>
              <a:ext cx="641445" cy="221617"/>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Right 16">
              <a:extLst>
                <a:ext uri="{FF2B5EF4-FFF2-40B4-BE49-F238E27FC236}">
                  <a16:creationId xmlns:a16="http://schemas.microsoft.com/office/drawing/2014/main" id="{A99DB806-ABA7-4176-AA50-738686D12A26}"/>
                </a:ext>
              </a:extLst>
            </p:cNvPr>
            <p:cNvSpPr/>
            <p:nvPr/>
          </p:nvSpPr>
          <p:spPr>
            <a:xfrm rot="10800000">
              <a:off x="11268475" y="5143579"/>
              <a:ext cx="641445" cy="221617"/>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itle 2">
            <a:extLst>
              <a:ext uri="{FF2B5EF4-FFF2-40B4-BE49-F238E27FC236}">
                <a16:creationId xmlns:a16="http://schemas.microsoft.com/office/drawing/2014/main" id="{17EFEBDD-EAA0-4CFF-B551-FAE43BC6F1F5}"/>
              </a:ext>
            </a:extLst>
          </p:cNvPr>
          <p:cNvSpPr>
            <a:spLocks noGrp="1"/>
          </p:cNvSpPr>
          <p:nvPr>
            <p:ph type="title"/>
          </p:nvPr>
        </p:nvSpPr>
        <p:spPr>
          <a:xfrm>
            <a:off x="418190" y="496437"/>
            <a:ext cx="5933303" cy="655474"/>
          </a:xfrm>
        </p:spPr>
        <p:txBody>
          <a:bodyPr>
            <a:normAutofit fontScale="90000"/>
          </a:bodyPr>
          <a:lstStyle/>
          <a:p>
            <a:r>
              <a:rPr lang="fr-FR" dirty="0"/>
              <a:t>Avoir: nous and vous</a:t>
            </a:r>
          </a:p>
        </p:txBody>
      </p:sp>
      <p:sp>
        <p:nvSpPr>
          <p:cNvPr id="19" name="Title 2">
            <a:extLst>
              <a:ext uri="{FF2B5EF4-FFF2-40B4-BE49-F238E27FC236}">
                <a16:creationId xmlns:a16="http://schemas.microsoft.com/office/drawing/2014/main" id="{8CF8E454-ED1D-4B0E-B386-383CE4CE66F7}"/>
              </a:ext>
            </a:extLst>
          </p:cNvPr>
          <p:cNvSpPr txBox="1">
            <a:spLocks/>
          </p:cNvSpPr>
          <p:nvPr/>
        </p:nvSpPr>
        <p:spPr>
          <a:xfrm>
            <a:off x="0" y="558100"/>
            <a:ext cx="6277232" cy="43720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fr-FR"/>
              <a:t>Avoir: nous and vous</a:t>
            </a:r>
            <a:endParaRPr lang="fr-FR" dirty="0"/>
          </a:p>
        </p:txBody>
      </p:sp>
      <p:pic>
        <p:nvPicPr>
          <p:cNvPr id="20" name="Picture 19" descr="background rectangle">
            <a:extLst>
              <a:ext uri="{FF2B5EF4-FFF2-40B4-BE49-F238E27FC236}">
                <a16:creationId xmlns:a16="http://schemas.microsoft.com/office/drawing/2014/main" id="{9CA9A2A8-D2EB-4CEF-8288-0BD934F2103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ACFFD495-256F-4C1B-B4F8-DD90FDF2D0A2}"/>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err="1">
                <a:solidFill>
                  <a:schemeClr val="bg1"/>
                </a:solidFill>
              </a:rPr>
              <a:t>avoir</a:t>
            </a:r>
            <a:r>
              <a:rPr lang="en-GB" sz="3600" b="1" dirty="0">
                <a:solidFill>
                  <a:schemeClr val="bg1"/>
                </a:solidFill>
              </a:rPr>
              <a:t>: nous and </a:t>
            </a:r>
            <a:r>
              <a:rPr lang="en-GB" sz="3600" b="1" dirty="0" err="1">
                <a:solidFill>
                  <a:schemeClr val="bg1"/>
                </a:solidFill>
              </a:rPr>
              <a:t>vous</a:t>
            </a:r>
            <a:endParaRPr lang="en-GB" sz="3600" b="1" dirty="0">
              <a:solidFill>
                <a:schemeClr val="bg1"/>
              </a:solidFill>
            </a:endParaRPr>
          </a:p>
        </p:txBody>
      </p:sp>
      <p:sp>
        <p:nvSpPr>
          <p:cNvPr id="22" name="Rounded Rectangle 46">
            <a:extLst>
              <a:ext uri="{FF2B5EF4-FFF2-40B4-BE49-F238E27FC236}">
                <a16:creationId xmlns:a16="http://schemas.microsoft.com/office/drawing/2014/main" id="{4EDBF567-27DE-49F5-B6D6-77AC32EA8C4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3813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TextBox 14">
            <a:extLst>
              <a:ext uri="{FF2B5EF4-FFF2-40B4-BE49-F238E27FC236}">
                <a16:creationId xmlns:a16="http://schemas.microsoft.com/office/drawing/2014/main" id="{24F98176-73AB-482D-BE92-0C2FFA4F612F}"/>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We have a family.</a:t>
            </a:r>
          </a:p>
        </p:txBody>
      </p:sp>
      <p:sp>
        <p:nvSpPr>
          <p:cNvPr id="6" name="TextBox 5"/>
          <p:cNvSpPr txBox="1"/>
          <p:nvPr/>
        </p:nvSpPr>
        <p:spPr>
          <a:xfrm>
            <a:off x="1025869" y="1595375"/>
            <a:ext cx="11541431" cy="1200329"/>
          </a:xfrm>
          <a:prstGeom prst="rect">
            <a:avLst/>
          </a:prstGeom>
          <a:noFill/>
        </p:spPr>
        <p:txBody>
          <a:bodyPr wrap="square" rtlCol="0">
            <a:spAutoFit/>
          </a:bodyPr>
          <a:lstStyle/>
          <a:p>
            <a:r>
              <a:rPr lang="en-GB" sz="7200" b="1" dirty="0">
                <a:solidFill>
                  <a:schemeClr val="accent1">
                    <a:lumMod val="50000"/>
                  </a:schemeClr>
                </a:solidFill>
                <a:latin typeface="Century Gothic" panose="020B0502020202020204" pitchFamily="34" charset="0"/>
              </a:rPr>
              <a:t>Nou</a:t>
            </a:r>
            <a:r>
              <a:rPr lang="en-GB" sz="7200" b="1" dirty="0">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von</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u</a:t>
            </a:r>
            <a:r>
              <a:rPr lang="en-GB" sz="7200" b="1" dirty="0" err="1">
                <a:solidFill>
                  <a:schemeClr val="accent1">
                    <a:lumMod val="50000"/>
                  </a:schemeClr>
                </a:solidFill>
                <a:latin typeface="Century Gothic" panose="020B0502020202020204" pitchFamily="34" charset="0"/>
              </a:rPr>
              <a:t>ne</a:t>
            </a:r>
            <a:r>
              <a:rPr lang="en-GB" sz="7200" b="1" dirty="0">
                <a:solidFill>
                  <a:schemeClr val="accent1">
                    <a:lumMod val="50000"/>
                  </a:schemeClr>
                </a:solidFill>
                <a:latin typeface="Century Gothic" panose="020B0502020202020204" pitchFamily="34" charset="0"/>
              </a:rPr>
              <a:t> </a:t>
            </a:r>
            <a:r>
              <a:rPr lang="en-GB" sz="7200" b="1" dirty="0" err="1">
                <a:solidFill>
                  <a:schemeClr val="accent1">
                    <a:lumMod val="50000"/>
                  </a:schemeClr>
                </a:solidFill>
                <a:latin typeface="Century Gothic" panose="020B0502020202020204" pitchFamily="34" charset="0"/>
              </a:rPr>
              <a:t>famille</a:t>
            </a:r>
            <a:r>
              <a:rPr lang="en-GB" sz="7200" b="1" dirty="0">
                <a:solidFill>
                  <a:schemeClr val="accent1">
                    <a:lumMod val="50000"/>
                  </a:schemeClr>
                </a:solidFill>
                <a:latin typeface="Century Gothic" panose="020B0502020202020204" pitchFamily="34" charset="0"/>
              </a:rPr>
              <a:t>.</a:t>
            </a:r>
          </a:p>
        </p:txBody>
      </p:sp>
      <p:sp>
        <p:nvSpPr>
          <p:cNvPr id="10" name="Action Button: Forward or Next 9">
            <a:hlinkClick r:id="" action="ppaction://noaction" highlightClick="1">
              <a:snd r:embed="rId3" name="nous avons une famille.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3006366" y="1756326"/>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 name="Arc 10"/>
          <p:cNvSpPr/>
          <p:nvPr/>
        </p:nvSpPr>
        <p:spPr>
          <a:xfrm rot="7615317">
            <a:off x="5912458" y="1794840"/>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026" name="Picture 2" descr="Family Sign Symbol Black Clip Art">
            <a:extLst>
              <a:ext uri="{FF2B5EF4-FFF2-40B4-BE49-F238E27FC236}">
                <a16:creationId xmlns:a16="http://schemas.microsoft.com/office/drawing/2014/main" id="{3F0581A5-F782-4E4D-A697-7AB0A2398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4805" y="4545106"/>
            <a:ext cx="1980571" cy="143261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603B8617-5E73-4DD3-BA79-99E9039D5D03}"/>
              </a:ext>
            </a:extLst>
          </p:cNvPr>
          <p:cNvSpPr>
            <a:spLocks noGrp="1"/>
          </p:cNvSpPr>
          <p:nvPr>
            <p:ph type="title"/>
          </p:nvPr>
        </p:nvSpPr>
        <p:spPr>
          <a:xfrm>
            <a:off x="-180013" y="343987"/>
            <a:ext cx="5982730" cy="707850"/>
          </a:xfrm>
        </p:spPr>
        <p:txBody>
          <a:bodyPr/>
          <a:lstStyle/>
          <a:p>
            <a:r>
              <a:rPr lang="fr-FR" dirty="0"/>
              <a:t>Avoir: nous and vous</a:t>
            </a:r>
          </a:p>
        </p:txBody>
      </p:sp>
      <p:sp>
        <p:nvSpPr>
          <p:cNvPr id="16" name="Title 2">
            <a:extLst>
              <a:ext uri="{FF2B5EF4-FFF2-40B4-BE49-F238E27FC236}">
                <a16:creationId xmlns:a16="http://schemas.microsoft.com/office/drawing/2014/main" id="{D185CB22-BEDC-4E67-B965-E52CD0FE52E9}"/>
              </a:ext>
            </a:extLst>
          </p:cNvPr>
          <p:cNvSpPr txBox="1">
            <a:spLocks/>
          </p:cNvSpPr>
          <p:nvPr/>
        </p:nvSpPr>
        <p:spPr>
          <a:xfrm>
            <a:off x="0" y="558100"/>
            <a:ext cx="6277232" cy="43720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fr-FR"/>
              <a:t>Avoir: nous and vous</a:t>
            </a:r>
            <a:endParaRPr lang="fr-FR" dirty="0"/>
          </a:p>
        </p:txBody>
      </p:sp>
      <p:pic>
        <p:nvPicPr>
          <p:cNvPr id="17" name="Picture 16" descr="background rectangle">
            <a:extLst>
              <a:ext uri="{FF2B5EF4-FFF2-40B4-BE49-F238E27FC236}">
                <a16:creationId xmlns:a16="http://schemas.microsoft.com/office/drawing/2014/main" id="{DAFA3CD1-2E51-45BB-9238-484D333F3AC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a:extLst>
              <a:ext uri="{FF2B5EF4-FFF2-40B4-BE49-F238E27FC236}">
                <a16:creationId xmlns:a16="http://schemas.microsoft.com/office/drawing/2014/main" id="{637BA7B8-F2B3-466D-9EC8-ECD21A083CDC}"/>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err="1">
                <a:solidFill>
                  <a:schemeClr val="bg1"/>
                </a:solidFill>
              </a:rPr>
              <a:t>avoir</a:t>
            </a:r>
            <a:r>
              <a:rPr lang="en-GB" sz="3600" b="1" dirty="0">
                <a:solidFill>
                  <a:schemeClr val="bg1"/>
                </a:solidFill>
              </a:rPr>
              <a:t>: nous and </a:t>
            </a:r>
            <a:r>
              <a:rPr lang="en-GB" sz="3600" b="1" dirty="0" err="1">
                <a:solidFill>
                  <a:schemeClr val="bg1"/>
                </a:solidFill>
              </a:rPr>
              <a:t>vous</a:t>
            </a:r>
            <a:endParaRPr lang="en-GB" sz="3600" b="1" dirty="0">
              <a:solidFill>
                <a:schemeClr val="bg1"/>
              </a:solidFill>
            </a:endParaRPr>
          </a:p>
        </p:txBody>
      </p:sp>
      <p:sp>
        <p:nvSpPr>
          <p:cNvPr id="19" name="Rounded Rectangle 46">
            <a:extLst>
              <a:ext uri="{FF2B5EF4-FFF2-40B4-BE49-F238E27FC236}">
                <a16:creationId xmlns:a16="http://schemas.microsoft.com/office/drawing/2014/main" id="{2CE099A3-F6DB-49C7-BBF8-64BC73EFF90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8013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3" name="TextBox 12">
            <a:extLst>
              <a:ext uri="{FF2B5EF4-FFF2-40B4-BE49-F238E27FC236}">
                <a16:creationId xmlns:a16="http://schemas.microsoft.com/office/drawing/2014/main" id="{61A6C7BD-30F9-4454-A560-17013DABB6F8}"/>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You </a:t>
            </a:r>
            <a:r>
              <a:rPr lang="en-GB" sz="3600" dirty="0">
                <a:solidFill>
                  <a:schemeClr val="accent1">
                    <a:lumMod val="50000"/>
                  </a:schemeClr>
                </a:solidFill>
                <a:latin typeface="Century Gothic" panose="020B0502020202020204" pitchFamily="34" charset="0"/>
              </a:rPr>
              <a:t>(pl) </a:t>
            </a:r>
            <a:r>
              <a:rPr lang="en-GB" sz="3600" b="1" dirty="0">
                <a:solidFill>
                  <a:schemeClr val="accent1">
                    <a:lumMod val="50000"/>
                  </a:schemeClr>
                </a:solidFill>
                <a:latin typeface="Century Gothic" panose="020B0502020202020204" pitchFamily="34" charset="0"/>
              </a:rPr>
              <a:t>have a house.</a:t>
            </a:r>
          </a:p>
        </p:txBody>
      </p:sp>
      <p:sp>
        <p:nvSpPr>
          <p:cNvPr id="6" name="TextBox 5"/>
          <p:cNvSpPr txBox="1"/>
          <p:nvPr/>
        </p:nvSpPr>
        <p:spPr>
          <a:xfrm>
            <a:off x="712201" y="1611914"/>
            <a:ext cx="10767597"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Vou</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ve</a:t>
            </a:r>
            <a:r>
              <a:rPr lang="en-GB" sz="7200" b="1" dirty="0" err="1">
                <a:solidFill>
                  <a:srgbClr val="FA6500"/>
                </a:solidFill>
                <a:latin typeface="Century Gothic" panose="020B0502020202020204" pitchFamily="34" charset="0"/>
              </a:rPr>
              <a:t>z</a:t>
            </a:r>
            <a:r>
              <a:rPr lang="en-GB" sz="7200" b="1" dirty="0">
                <a:solidFill>
                  <a:schemeClr val="accent1">
                    <a:lumMod val="50000"/>
                  </a:schemeClr>
                </a:solidFill>
                <a:latin typeface="Century Gothic" panose="020B0502020202020204" pitchFamily="34" charset="0"/>
              </a:rPr>
              <a:t> </a:t>
            </a:r>
            <a:r>
              <a:rPr lang="en-GB" sz="7200" b="1" dirty="0" err="1">
                <a:solidFill>
                  <a:srgbClr val="FA6500"/>
                </a:solidFill>
                <a:latin typeface="Century Gothic" panose="020B0502020202020204" pitchFamily="34" charset="0"/>
              </a:rPr>
              <a:t>u</a:t>
            </a:r>
            <a:r>
              <a:rPr lang="en-GB" sz="7200" b="1" dirty="0" err="1">
                <a:solidFill>
                  <a:schemeClr val="accent1">
                    <a:lumMod val="50000"/>
                  </a:schemeClr>
                </a:solidFill>
                <a:latin typeface="Century Gothic" panose="020B0502020202020204" pitchFamily="34" charset="0"/>
              </a:rPr>
              <a:t>ne</a:t>
            </a:r>
            <a:r>
              <a:rPr lang="en-GB" sz="7200" b="1" dirty="0">
                <a:solidFill>
                  <a:schemeClr val="accent1">
                    <a:lumMod val="50000"/>
                  </a:schemeClr>
                </a:solidFill>
                <a:latin typeface="Century Gothic" panose="020B0502020202020204" pitchFamily="34" charset="0"/>
              </a:rPr>
              <a:t> </a:t>
            </a:r>
            <a:r>
              <a:rPr lang="en-GB" sz="7200" b="1" dirty="0" err="1">
                <a:solidFill>
                  <a:schemeClr val="accent1">
                    <a:lumMod val="50000"/>
                  </a:schemeClr>
                </a:solidFill>
                <a:latin typeface="Century Gothic" panose="020B0502020202020204" pitchFamily="34" charset="0"/>
              </a:rPr>
              <a:t>maison</a:t>
            </a:r>
            <a:r>
              <a:rPr lang="en-GB" sz="7200" b="1" dirty="0">
                <a:solidFill>
                  <a:schemeClr val="accent1">
                    <a:lumMod val="50000"/>
                  </a:schemeClr>
                </a:solidFill>
                <a:latin typeface="Century Gothic" panose="020B0502020202020204" pitchFamily="34" charset="0"/>
              </a:rPr>
              <a:t>.</a:t>
            </a:r>
          </a:p>
        </p:txBody>
      </p:sp>
      <p:sp>
        <p:nvSpPr>
          <p:cNvPr id="10" name="Action Button: Forward or Next 9">
            <a:hlinkClick r:id="" action="ppaction://noaction" highlightClick="1">
              <a:snd r:embed="rId3" name="vous avez une maiso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2629395" y="1803332"/>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6146" name="Picture 2" descr="Save Your Home Corp.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4026" y="4225636"/>
            <a:ext cx="2425336" cy="1752083"/>
          </a:xfrm>
          <a:prstGeom prst="rect">
            <a:avLst/>
          </a:prstGeom>
          <a:noFill/>
          <a:extLst>
            <a:ext uri="{909E8E84-426E-40DD-AFC4-6F175D3DCCD1}">
              <a14:hiddenFill xmlns:a14="http://schemas.microsoft.com/office/drawing/2010/main">
                <a:solidFill>
                  <a:srgbClr val="FFFFFF"/>
                </a:solidFill>
              </a14:hiddenFill>
            </a:ext>
          </a:extLst>
        </p:spPr>
      </p:pic>
      <p:sp>
        <p:nvSpPr>
          <p:cNvPr id="14" name="Arc 13">
            <a:extLst>
              <a:ext uri="{FF2B5EF4-FFF2-40B4-BE49-F238E27FC236}">
                <a16:creationId xmlns:a16="http://schemas.microsoft.com/office/drawing/2014/main" id="{EE857E37-94EE-4E1B-A96C-E700157894AD}"/>
              </a:ext>
            </a:extLst>
          </p:cNvPr>
          <p:cNvSpPr/>
          <p:nvPr/>
        </p:nvSpPr>
        <p:spPr>
          <a:xfrm rot="7615317">
            <a:off x="4941796" y="1803333"/>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Title 2">
            <a:extLst>
              <a:ext uri="{FF2B5EF4-FFF2-40B4-BE49-F238E27FC236}">
                <a16:creationId xmlns:a16="http://schemas.microsoft.com/office/drawing/2014/main" id="{49E12821-21F9-4DC6-80B3-1CBC46BFA6BA}"/>
              </a:ext>
            </a:extLst>
          </p:cNvPr>
          <p:cNvSpPr>
            <a:spLocks noGrp="1"/>
          </p:cNvSpPr>
          <p:nvPr>
            <p:ph type="title"/>
          </p:nvPr>
        </p:nvSpPr>
        <p:spPr>
          <a:xfrm>
            <a:off x="-99181" y="389849"/>
            <a:ext cx="5883876" cy="720919"/>
          </a:xfrm>
        </p:spPr>
        <p:txBody>
          <a:bodyPr/>
          <a:lstStyle/>
          <a:p>
            <a:r>
              <a:rPr lang="fr-FR" dirty="0"/>
              <a:t>Avoir: nous and vous</a:t>
            </a:r>
          </a:p>
        </p:txBody>
      </p:sp>
      <p:sp>
        <p:nvSpPr>
          <p:cNvPr id="15" name="Title 2">
            <a:extLst>
              <a:ext uri="{FF2B5EF4-FFF2-40B4-BE49-F238E27FC236}">
                <a16:creationId xmlns:a16="http://schemas.microsoft.com/office/drawing/2014/main" id="{7043C1DD-920A-4D92-B360-EFDE120FA586}"/>
              </a:ext>
            </a:extLst>
          </p:cNvPr>
          <p:cNvSpPr txBox="1">
            <a:spLocks/>
          </p:cNvSpPr>
          <p:nvPr/>
        </p:nvSpPr>
        <p:spPr>
          <a:xfrm>
            <a:off x="0" y="558100"/>
            <a:ext cx="6277232" cy="43720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fr-FR"/>
              <a:t>Avoir: nous and vous</a:t>
            </a:r>
            <a:endParaRPr lang="fr-FR" dirty="0"/>
          </a:p>
        </p:txBody>
      </p:sp>
      <p:pic>
        <p:nvPicPr>
          <p:cNvPr id="16" name="Picture 15" descr="background rectangle">
            <a:extLst>
              <a:ext uri="{FF2B5EF4-FFF2-40B4-BE49-F238E27FC236}">
                <a16:creationId xmlns:a16="http://schemas.microsoft.com/office/drawing/2014/main" id="{EC8E0A02-6C66-4CEC-86C3-75D1AD7FDF1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9881B217-3814-47FB-99A8-565959D065FE}"/>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err="1">
                <a:solidFill>
                  <a:schemeClr val="bg1"/>
                </a:solidFill>
              </a:rPr>
              <a:t>avoir</a:t>
            </a:r>
            <a:r>
              <a:rPr lang="en-GB" sz="3600" b="1" dirty="0">
                <a:solidFill>
                  <a:schemeClr val="bg1"/>
                </a:solidFill>
              </a:rPr>
              <a:t>: nous and </a:t>
            </a:r>
            <a:r>
              <a:rPr lang="en-GB" sz="3600" b="1" dirty="0" err="1">
                <a:solidFill>
                  <a:schemeClr val="bg1"/>
                </a:solidFill>
              </a:rPr>
              <a:t>vous</a:t>
            </a:r>
            <a:endParaRPr lang="en-GB" sz="3600" b="1" dirty="0">
              <a:solidFill>
                <a:schemeClr val="bg1"/>
              </a:solidFill>
            </a:endParaRPr>
          </a:p>
        </p:txBody>
      </p:sp>
      <p:sp>
        <p:nvSpPr>
          <p:cNvPr id="18" name="Rounded Rectangle 46">
            <a:extLst>
              <a:ext uri="{FF2B5EF4-FFF2-40B4-BE49-F238E27FC236}">
                <a16:creationId xmlns:a16="http://schemas.microsoft.com/office/drawing/2014/main" id="{7F01C967-2227-4114-8AD8-440E7DE307F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5954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3" name="TextBox 12">
            <a:extLst>
              <a:ext uri="{FF2B5EF4-FFF2-40B4-BE49-F238E27FC236}">
                <a16:creationId xmlns:a16="http://schemas.microsoft.com/office/drawing/2014/main" id="{48EBEDFE-BB6E-4B22-8DF6-9CDD9B68F772}"/>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We </a:t>
            </a:r>
            <a:r>
              <a:rPr lang="en-GB" sz="3600" dirty="0">
                <a:solidFill>
                  <a:schemeClr val="accent1">
                    <a:lumMod val="50000"/>
                  </a:schemeClr>
                </a:solidFill>
                <a:latin typeface="Century Gothic" panose="020B0502020202020204" pitchFamily="34" charset="0"/>
              </a:rPr>
              <a:t>(pl)</a:t>
            </a:r>
            <a:r>
              <a:rPr lang="en-GB" sz="3600" b="1" dirty="0">
                <a:solidFill>
                  <a:schemeClr val="accent1">
                    <a:lumMod val="50000"/>
                  </a:schemeClr>
                </a:solidFill>
                <a:latin typeface="Century Gothic" panose="020B0502020202020204" pitchFamily="34" charset="0"/>
              </a:rPr>
              <a:t> have a solution.</a:t>
            </a:r>
          </a:p>
        </p:txBody>
      </p:sp>
      <p:sp>
        <p:nvSpPr>
          <p:cNvPr id="6" name="TextBox 5"/>
          <p:cNvSpPr txBox="1"/>
          <p:nvPr/>
        </p:nvSpPr>
        <p:spPr>
          <a:xfrm>
            <a:off x="686529" y="1615043"/>
            <a:ext cx="11541431" cy="1200329"/>
          </a:xfrm>
          <a:prstGeom prst="rect">
            <a:avLst/>
          </a:prstGeom>
          <a:noFill/>
        </p:spPr>
        <p:txBody>
          <a:bodyPr wrap="square" rtlCol="0">
            <a:spAutoFit/>
          </a:bodyPr>
          <a:lstStyle/>
          <a:p>
            <a:r>
              <a:rPr lang="en-GB" sz="7200" b="1" dirty="0">
                <a:solidFill>
                  <a:schemeClr val="accent1">
                    <a:lumMod val="50000"/>
                  </a:schemeClr>
                </a:solidFill>
                <a:latin typeface="Century Gothic" panose="020B0502020202020204" pitchFamily="34" charset="0"/>
              </a:rPr>
              <a:t>Nou</a:t>
            </a:r>
            <a:r>
              <a:rPr lang="en-GB" sz="7200" b="1" dirty="0">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von</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u</a:t>
            </a:r>
            <a:r>
              <a:rPr lang="en-GB" sz="7200" b="1" dirty="0" err="1">
                <a:solidFill>
                  <a:schemeClr val="accent1">
                    <a:lumMod val="50000"/>
                  </a:schemeClr>
                </a:solidFill>
                <a:latin typeface="Century Gothic" panose="020B0502020202020204" pitchFamily="34" charset="0"/>
              </a:rPr>
              <a:t>ne</a:t>
            </a:r>
            <a:r>
              <a:rPr lang="en-GB" sz="7200" b="1" dirty="0">
                <a:solidFill>
                  <a:schemeClr val="accent1">
                    <a:lumMod val="50000"/>
                  </a:schemeClr>
                </a:solidFill>
                <a:latin typeface="Century Gothic" panose="020B0502020202020204" pitchFamily="34" charset="0"/>
              </a:rPr>
              <a:t> solution.</a:t>
            </a:r>
          </a:p>
        </p:txBody>
      </p:sp>
      <p:sp>
        <p:nvSpPr>
          <p:cNvPr id="10" name="Action Button: Forward or Next 9">
            <a:hlinkClick r:id="" action="ppaction://noaction" highlightClick="1">
              <a:snd r:embed="rId3" name="nous avons une solutio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2667027" y="1785435"/>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 name="Group 1"/>
          <p:cNvGrpSpPr/>
          <p:nvPr/>
        </p:nvGrpSpPr>
        <p:grpSpPr>
          <a:xfrm>
            <a:off x="9633655" y="4211779"/>
            <a:ext cx="2238628" cy="1892583"/>
            <a:chOff x="9633655" y="4211779"/>
            <a:chExt cx="2238628" cy="1892583"/>
          </a:xfrm>
        </p:grpSpPr>
        <p:pic>
          <p:nvPicPr>
            <p:cNvPr id="9218" name="Picture 2" descr="Light Bulb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3085" y="4211779"/>
              <a:ext cx="691387" cy="6937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3655" y="5093319"/>
              <a:ext cx="1059704" cy="1011043"/>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9091" y="5151707"/>
              <a:ext cx="923192" cy="894266"/>
            </a:xfrm>
            <a:prstGeom prst="rect">
              <a:avLst/>
            </a:prstGeom>
          </p:spPr>
        </p:pic>
      </p:grpSp>
      <p:sp>
        <p:nvSpPr>
          <p:cNvPr id="17" name="Arc 16">
            <a:extLst>
              <a:ext uri="{FF2B5EF4-FFF2-40B4-BE49-F238E27FC236}">
                <a16:creationId xmlns:a16="http://schemas.microsoft.com/office/drawing/2014/main" id="{BEDE64BA-7631-41A6-8259-B74917E27E98}"/>
              </a:ext>
            </a:extLst>
          </p:cNvPr>
          <p:cNvSpPr/>
          <p:nvPr/>
        </p:nvSpPr>
        <p:spPr>
          <a:xfrm rot="7615317">
            <a:off x="5519427" y="1797864"/>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itle 2">
            <a:extLst>
              <a:ext uri="{FF2B5EF4-FFF2-40B4-BE49-F238E27FC236}">
                <a16:creationId xmlns:a16="http://schemas.microsoft.com/office/drawing/2014/main" id="{7587A5E2-AED7-4C24-A2F4-A70E658C1E29}"/>
              </a:ext>
            </a:extLst>
          </p:cNvPr>
          <p:cNvSpPr>
            <a:spLocks noGrp="1"/>
          </p:cNvSpPr>
          <p:nvPr>
            <p:ph type="title"/>
          </p:nvPr>
        </p:nvSpPr>
        <p:spPr>
          <a:xfrm>
            <a:off x="0" y="558100"/>
            <a:ext cx="6277232" cy="437208"/>
          </a:xfrm>
        </p:spPr>
        <p:txBody>
          <a:bodyPr>
            <a:normAutofit fontScale="90000"/>
          </a:bodyPr>
          <a:lstStyle/>
          <a:p>
            <a:r>
              <a:rPr lang="fr-FR" dirty="0"/>
              <a:t>Avoir: nous and vous</a:t>
            </a:r>
          </a:p>
        </p:txBody>
      </p:sp>
      <p:pic>
        <p:nvPicPr>
          <p:cNvPr id="22" name="Picture 21" descr="background rectangle">
            <a:extLst>
              <a:ext uri="{FF2B5EF4-FFF2-40B4-BE49-F238E27FC236}">
                <a16:creationId xmlns:a16="http://schemas.microsoft.com/office/drawing/2014/main" id="{91D71FE7-CDD8-4370-856F-8BE524D4BE3F}"/>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3" name="Title 3">
            <a:extLst>
              <a:ext uri="{FF2B5EF4-FFF2-40B4-BE49-F238E27FC236}">
                <a16:creationId xmlns:a16="http://schemas.microsoft.com/office/drawing/2014/main" id="{BEC2829B-42E4-46D8-A6FA-5E315D20EB94}"/>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err="1">
                <a:solidFill>
                  <a:schemeClr val="bg1"/>
                </a:solidFill>
              </a:rPr>
              <a:t>avoir</a:t>
            </a:r>
            <a:r>
              <a:rPr lang="en-GB" sz="3600" b="1" dirty="0">
                <a:solidFill>
                  <a:schemeClr val="bg1"/>
                </a:solidFill>
              </a:rPr>
              <a:t>: nous and </a:t>
            </a:r>
            <a:r>
              <a:rPr lang="en-GB" sz="3600" b="1" dirty="0" err="1">
                <a:solidFill>
                  <a:schemeClr val="bg1"/>
                </a:solidFill>
              </a:rPr>
              <a:t>vous</a:t>
            </a:r>
            <a:endParaRPr lang="en-GB" sz="3600" b="1" dirty="0">
              <a:solidFill>
                <a:schemeClr val="bg1"/>
              </a:solidFill>
            </a:endParaRPr>
          </a:p>
        </p:txBody>
      </p:sp>
      <p:sp>
        <p:nvSpPr>
          <p:cNvPr id="24" name="Rounded Rectangle 46">
            <a:extLst>
              <a:ext uri="{FF2B5EF4-FFF2-40B4-BE49-F238E27FC236}">
                <a16:creationId xmlns:a16="http://schemas.microsoft.com/office/drawing/2014/main" id="{A737FC74-293A-4BF7-8837-180395B5349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6911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3" name="TextBox 12">
            <a:extLst>
              <a:ext uri="{FF2B5EF4-FFF2-40B4-BE49-F238E27FC236}">
                <a16:creationId xmlns:a16="http://schemas.microsoft.com/office/drawing/2014/main" id="{48EBEDFE-BB6E-4B22-8DF6-9CDD9B68F772}"/>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You </a:t>
            </a:r>
            <a:r>
              <a:rPr lang="en-GB" sz="3600" dirty="0">
                <a:solidFill>
                  <a:schemeClr val="accent1">
                    <a:lumMod val="50000"/>
                  </a:schemeClr>
                </a:solidFill>
                <a:latin typeface="Century Gothic" panose="020B0502020202020204" pitchFamily="34" charset="0"/>
              </a:rPr>
              <a:t>(pl)</a:t>
            </a:r>
            <a:r>
              <a:rPr lang="en-GB" sz="3600" b="1" dirty="0">
                <a:solidFill>
                  <a:schemeClr val="accent1">
                    <a:lumMod val="50000"/>
                  </a:schemeClr>
                </a:solidFill>
                <a:latin typeface="Century Gothic" panose="020B0502020202020204" pitchFamily="34" charset="0"/>
              </a:rPr>
              <a:t> have a solution.</a:t>
            </a:r>
          </a:p>
        </p:txBody>
      </p:sp>
      <p:sp>
        <p:nvSpPr>
          <p:cNvPr id="6" name="TextBox 5"/>
          <p:cNvSpPr txBox="1"/>
          <p:nvPr/>
        </p:nvSpPr>
        <p:spPr>
          <a:xfrm>
            <a:off x="1025869" y="1624448"/>
            <a:ext cx="11541431"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Vou</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ve</a:t>
            </a:r>
            <a:r>
              <a:rPr lang="en-GB" sz="7200" b="1" dirty="0" err="1">
                <a:solidFill>
                  <a:srgbClr val="EE6000"/>
                </a:solidFill>
                <a:latin typeface="Century Gothic" panose="020B0502020202020204" pitchFamily="34" charset="0"/>
              </a:rPr>
              <a:t>z</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u</a:t>
            </a:r>
            <a:r>
              <a:rPr lang="en-GB" sz="7200" b="1" dirty="0" err="1">
                <a:solidFill>
                  <a:schemeClr val="accent1">
                    <a:lumMod val="50000"/>
                  </a:schemeClr>
                </a:solidFill>
                <a:latin typeface="Century Gothic" panose="020B0502020202020204" pitchFamily="34" charset="0"/>
              </a:rPr>
              <a:t>ne</a:t>
            </a:r>
            <a:r>
              <a:rPr lang="en-GB" sz="7200" b="1" dirty="0">
                <a:solidFill>
                  <a:schemeClr val="accent1">
                    <a:lumMod val="50000"/>
                  </a:schemeClr>
                </a:solidFill>
                <a:latin typeface="Century Gothic" panose="020B0502020202020204" pitchFamily="34" charset="0"/>
              </a:rPr>
              <a:t> solution.</a:t>
            </a:r>
          </a:p>
        </p:txBody>
      </p:sp>
      <p:sp>
        <p:nvSpPr>
          <p:cNvPr id="10" name="Action Button: Forward or Next 9">
            <a:hlinkClick r:id="" action="ppaction://noaction" highlightClick="1">
              <a:snd r:embed="rId3" name="vous avez une solutio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3006367" y="1794840"/>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 name="Group 1"/>
          <p:cNvGrpSpPr/>
          <p:nvPr/>
        </p:nvGrpSpPr>
        <p:grpSpPr>
          <a:xfrm>
            <a:off x="9633655" y="4211779"/>
            <a:ext cx="2238628" cy="1892583"/>
            <a:chOff x="9633655" y="4211779"/>
            <a:chExt cx="2238628" cy="1892583"/>
          </a:xfrm>
        </p:grpSpPr>
        <p:pic>
          <p:nvPicPr>
            <p:cNvPr id="9218" name="Picture 2" descr="Light Bulb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3085" y="4211779"/>
              <a:ext cx="691387" cy="6937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3655" y="5093319"/>
              <a:ext cx="1059704" cy="1011043"/>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9091" y="5151707"/>
              <a:ext cx="923192" cy="894266"/>
            </a:xfrm>
            <a:prstGeom prst="rect">
              <a:avLst/>
            </a:prstGeom>
          </p:spPr>
        </p:pic>
      </p:grpSp>
      <p:sp>
        <p:nvSpPr>
          <p:cNvPr id="17" name="Arc 16">
            <a:extLst>
              <a:ext uri="{FF2B5EF4-FFF2-40B4-BE49-F238E27FC236}">
                <a16:creationId xmlns:a16="http://schemas.microsoft.com/office/drawing/2014/main" id="{BEDE64BA-7631-41A6-8259-B74917E27E98}"/>
              </a:ext>
            </a:extLst>
          </p:cNvPr>
          <p:cNvSpPr/>
          <p:nvPr/>
        </p:nvSpPr>
        <p:spPr>
          <a:xfrm rot="7615317">
            <a:off x="5275568" y="1794841"/>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Title 2">
            <a:extLst>
              <a:ext uri="{FF2B5EF4-FFF2-40B4-BE49-F238E27FC236}">
                <a16:creationId xmlns:a16="http://schemas.microsoft.com/office/drawing/2014/main" id="{CC8CFFCC-8707-4E10-B414-920E47DD4F9C}"/>
              </a:ext>
            </a:extLst>
          </p:cNvPr>
          <p:cNvSpPr>
            <a:spLocks noGrp="1"/>
          </p:cNvSpPr>
          <p:nvPr>
            <p:ph type="title"/>
          </p:nvPr>
        </p:nvSpPr>
        <p:spPr>
          <a:xfrm>
            <a:off x="0" y="558100"/>
            <a:ext cx="6277232" cy="437208"/>
          </a:xfrm>
        </p:spPr>
        <p:txBody>
          <a:bodyPr>
            <a:normAutofit fontScale="90000"/>
          </a:bodyPr>
          <a:lstStyle/>
          <a:p>
            <a:r>
              <a:rPr lang="fr-FR" dirty="0"/>
              <a:t>Avoir: nous and vous</a:t>
            </a:r>
          </a:p>
        </p:txBody>
      </p:sp>
      <p:pic>
        <p:nvPicPr>
          <p:cNvPr id="18" name="Picture 17" descr="background rectangle">
            <a:extLst>
              <a:ext uri="{FF2B5EF4-FFF2-40B4-BE49-F238E27FC236}">
                <a16:creationId xmlns:a16="http://schemas.microsoft.com/office/drawing/2014/main" id="{88B078FA-AA7D-4AE2-BECF-3152475EFA45}"/>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CF1C0773-5635-4007-ADB1-ECDD8E7DD187}"/>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err="1">
                <a:solidFill>
                  <a:schemeClr val="bg1"/>
                </a:solidFill>
              </a:rPr>
              <a:t>avoir</a:t>
            </a:r>
            <a:r>
              <a:rPr lang="en-GB" sz="3600" b="1" dirty="0">
                <a:solidFill>
                  <a:schemeClr val="bg1"/>
                </a:solidFill>
              </a:rPr>
              <a:t>: nous and </a:t>
            </a:r>
            <a:r>
              <a:rPr lang="en-GB" sz="3600" b="1" dirty="0" err="1">
                <a:solidFill>
                  <a:schemeClr val="bg1"/>
                </a:solidFill>
              </a:rPr>
              <a:t>vous</a:t>
            </a:r>
            <a:endParaRPr lang="en-GB" sz="3600" b="1" dirty="0">
              <a:solidFill>
                <a:schemeClr val="bg1"/>
              </a:solidFill>
            </a:endParaRPr>
          </a:p>
        </p:txBody>
      </p:sp>
      <p:sp>
        <p:nvSpPr>
          <p:cNvPr id="20" name="Rounded Rectangle 46">
            <a:extLst>
              <a:ext uri="{FF2B5EF4-FFF2-40B4-BE49-F238E27FC236}">
                <a16:creationId xmlns:a16="http://schemas.microsoft.com/office/drawing/2014/main" id="{9A5BCD5C-821D-4AF6-9C78-082C5CB61AC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9095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1" name="Picture 20">
            <a:extLst>
              <a:ext uri="{FF2B5EF4-FFF2-40B4-BE49-F238E27FC236}">
                <a16:creationId xmlns:a16="http://schemas.microsoft.com/office/drawing/2014/main" id="{C903AE11-970D-4793-8E18-B9815B6F32F7}"/>
              </a:ext>
            </a:extLst>
          </p:cNvPr>
          <p:cNvPicPr>
            <a:picLocks noChangeAspect="1"/>
          </p:cNvPicPr>
          <p:nvPr/>
        </p:nvPicPr>
        <p:blipFill>
          <a:blip r:embed="rId3"/>
          <a:stretch>
            <a:fillRect/>
          </a:stretch>
        </p:blipFill>
        <p:spPr>
          <a:xfrm>
            <a:off x="6163084" y="2018636"/>
            <a:ext cx="5805913" cy="4315068"/>
          </a:xfrm>
          <a:prstGeom prst="rect">
            <a:avLst/>
          </a:prstGeom>
        </p:spPr>
      </p:pic>
      <p:pic>
        <p:nvPicPr>
          <p:cNvPr id="2" name="Picture 1">
            <a:extLst>
              <a:ext uri="{FF2B5EF4-FFF2-40B4-BE49-F238E27FC236}">
                <a16:creationId xmlns:a16="http://schemas.microsoft.com/office/drawing/2014/main" id="{09CD725A-F36E-47A8-B8A9-B1285B10CC19}"/>
              </a:ext>
            </a:extLst>
          </p:cNvPr>
          <p:cNvPicPr>
            <a:picLocks noChangeAspect="1"/>
          </p:cNvPicPr>
          <p:nvPr/>
        </p:nvPicPr>
        <p:blipFill>
          <a:blip r:embed="rId3"/>
          <a:stretch>
            <a:fillRect/>
          </a:stretch>
        </p:blipFill>
        <p:spPr>
          <a:xfrm>
            <a:off x="290086" y="2018636"/>
            <a:ext cx="5805913" cy="4315068"/>
          </a:xfrm>
          <a:prstGeom prst="rect">
            <a:avLst/>
          </a:prstGeom>
        </p:spPr>
      </p:pic>
      <p:sp>
        <p:nvSpPr>
          <p:cNvPr id="5" name="TextBox 4"/>
          <p:cNvSpPr txBox="1"/>
          <p:nvPr/>
        </p:nvSpPr>
        <p:spPr>
          <a:xfrm>
            <a:off x="526324" y="2294939"/>
            <a:ext cx="5203134" cy="3170099"/>
          </a:xfrm>
          <a:prstGeom prst="rect">
            <a:avLst/>
          </a:prstGeom>
          <a:noFill/>
        </p:spPr>
        <p:txBody>
          <a:bodyPr wrap="square" rtlCol="0">
            <a:spAutoFit/>
          </a:bodyPr>
          <a:lstStyle/>
          <a:p>
            <a:r>
              <a:rPr lang="en-GB" sz="2000" b="1" dirty="0">
                <a:solidFill>
                  <a:srgbClr val="EE6000"/>
                </a:solidFill>
                <a:latin typeface="Century Gothic" panose="020B0502020202020204" pitchFamily="34" charset="0"/>
              </a:rPr>
              <a:t>@6ème_paris: </a:t>
            </a:r>
            <a:r>
              <a:rPr lang="en-GB" sz="2000" b="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avons</a:t>
            </a:r>
            <a:r>
              <a:rPr lang="en-GB" sz="2000" dirty="0">
                <a:solidFill>
                  <a:schemeClr val="accent1">
                    <a:lumMod val="50000"/>
                  </a:schemeClr>
                </a:solidFill>
                <a:latin typeface="Century Gothic" panose="020B0502020202020204" pitchFamily="34" charset="0"/>
              </a:rPr>
              <a:t> la Tour Eiffel et </a:t>
            </a:r>
            <a:r>
              <a:rPr lang="en-GB" sz="2000" dirty="0" err="1">
                <a:solidFill>
                  <a:schemeClr val="accent1">
                    <a:lumMod val="50000"/>
                  </a:schemeClr>
                </a:solidFill>
                <a:latin typeface="Century Gothic" panose="020B0502020202020204" pitchFamily="34" charset="0"/>
              </a:rPr>
              <a:t>l'Arc</a:t>
            </a:r>
            <a:r>
              <a:rPr lang="en-GB" sz="2000" dirty="0">
                <a:solidFill>
                  <a:schemeClr val="accent1">
                    <a:lumMod val="50000"/>
                  </a:schemeClr>
                </a:solidFill>
                <a:latin typeface="Century Gothic" panose="020B0502020202020204" pitchFamily="34" charset="0"/>
              </a:rPr>
              <a:t> de Triomphe </a:t>
            </a:r>
            <a:r>
              <a:rPr lang="en-GB" sz="2000" dirty="0" err="1">
                <a:solidFill>
                  <a:schemeClr val="accent1">
                    <a:lumMod val="50000"/>
                  </a:schemeClr>
                </a:solidFill>
                <a:latin typeface="Century Gothic" panose="020B0502020202020204" pitchFamily="34" charset="0"/>
              </a:rPr>
              <a:t>ici</a:t>
            </a:r>
            <a:r>
              <a:rPr lang="en-GB" sz="2000" dirty="0">
                <a:solidFill>
                  <a:schemeClr val="accent1">
                    <a:lumMod val="50000"/>
                  </a:schemeClr>
                </a:solidFill>
                <a:latin typeface="Century Gothic" panose="020B0502020202020204" pitchFamily="34" charset="0"/>
              </a:rPr>
              <a:t>! </a:t>
            </a:r>
          </a:p>
          <a:p>
            <a:endParaRPr lang="en-GB" sz="2000" b="1" dirty="0">
              <a:solidFill>
                <a:schemeClr val="accent1">
                  <a:lumMod val="50000"/>
                </a:schemeClr>
              </a:solidFill>
              <a:latin typeface="Century Gothic" panose="020B0502020202020204" pitchFamily="34" charset="0"/>
            </a:endParaRPr>
          </a:p>
          <a:p>
            <a:r>
              <a:rPr lang="en-GB" sz="2000" b="1" dirty="0">
                <a:solidFill>
                  <a:srgbClr val="00B050"/>
                </a:solidFill>
                <a:latin typeface="Century Gothic" panose="020B0502020202020204" pitchFamily="34" charset="0"/>
              </a:rPr>
              <a:t>@6ème_nice: </a:t>
            </a:r>
            <a:r>
              <a:rPr lang="en-GB" sz="2000" dirty="0" err="1">
                <a:solidFill>
                  <a:schemeClr val="accent1">
                    <a:lumMod val="50000"/>
                  </a:schemeClr>
                </a:solidFill>
                <a:latin typeface="Century Gothic" panose="020B0502020202020204" pitchFamily="34" charset="0"/>
              </a:rPr>
              <a:t>Oui</a:t>
            </a:r>
            <a:r>
              <a:rPr lang="en-GB" sz="2000"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vous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avez</a:t>
            </a:r>
            <a:r>
              <a:rPr lang="en-GB" sz="2000" dirty="0">
                <a:solidFill>
                  <a:schemeClr val="accent1">
                    <a:lumMod val="50000"/>
                  </a:schemeClr>
                </a:solidFill>
                <a:latin typeface="Century Gothic" panose="020B0502020202020204" pitchFamily="34" charset="0"/>
              </a:rPr>
              <a:t> des monuments </a:t>
            </a:r>
            <a:r>
              <a:rPr lang="en-GB" sz="2000" dirty="0" err="1">
                <a:solidFill>
                  <a:schemeClr val="accent1">
                    <a:lumMod val="50000"/>
                  </a:schemeClr>
                </a:solidFill>
                <a:latin typeface="Century Gothic" panose="020B0502020202020204" pitchFamily="34" charset="0"/>
              </a:rPr>
              <a:t>mais</a:t>
            </a:r>
            <a:r>
              <a:rPr lang="en-GB" sz="200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avons</a:t>
            </a:r>
            <a:r>
              <a:rPr lang="en-GB" sz="2000" dirty="0">
                <a:solidFill>
                  <a:schemeClr val="accent1">
                    <a:lumMod val="50000"/>
                  </a:schemeClr>
                </a:solidFill>
                <a:latin typeface="Century Gothic" panose="020B0502020202020204" pitchFamily="34" charset="0"/>
              </a:rPr>
              <a:t> le </a:t>
            </a:r>
            <a:r>
              <a:rPr lang="en-GB" sz="2000" dirty="0" err="1">
                <a:solidFill>
                  <a:schemeClr val="accent1">
                    <a:lumMod val="50000"/>
                  </a:schemeClr>
                </a:solidFill>
                <a:latin typeface="Century Gothic" panose="020B0502020202020204" pitchFamily="34" charset="0"/>
              </a:rPr>
              <a:t>ciel</a:t>
            </a:r>
            <a:r>
              <a:rPr lang="en-GB" sz="2000" dirty="0">
                <a:solidFill>
                  <a:schemeClr val="accent1">
                    <a:lumMod val="50000"/>
                  </a:schemeClr>
                </a:solidFill>
                <a:latin typeface="Century Gothic" panose="020B0502020202020204" pitchFamily="34" charset="0"/>
              </a:rPr>
              <a:t> bleu </a:t>
            </a:r>
            <a:r>
              <a:rPr lang="en-GB" sz="2000" dirty="0" err="1">
                <a:solidFill>
                  <a:schemeClr val="accent1">
                    <a:lumMod val="50000"/>
                  </a:schemeClr>
                </a:solidFill>
                <a:latin typeface="Century Gothic" panose="020B0502020202020204" pitchFamily="34" charset="0"/>
              </a:rPr>
              <a:t>ici</a:t>
            </a:r>
            <a:r>
              <a:rPr lang="en-GB" sz="2000" dirty="0">
                <a:solidFill>
                  <a:schemeClr val="accent1">
                    <a:lumMod val="50000"/>
                  </a:schemeClr>
                </a:solidFill>
                <a:latin typeface="Century Gothic" panose="020B0502020202020204" pitchFamily="34" charset="0"/>
              </a:rPr>
              <a:t>!</a:t>
            </a:r>
          </a:p>
          <a:p>
            <a:endParaRPr lang="en-GB" sz="2000" b="1" dirty="0">
              <a:solidFill>
                <a:schemeClr val="accent1">
                  <a:lumMod val="50000"/>
                </a:schemeClr>
              </a:solidFill>
              <a:latin typeface="Century Gothic" panose="020B0502020202020204" pitchFamily="34" charset="0"/>
            </a:endParaRPr>
          </a:p>
          <a:p>
            <a:r>
              <a:rPr lang="en-GB" sz="2000" b="1" dirty="0">
                <a:solidFill>
                  <a:srgbClr val="EE6000"/>
                </a:solidFill>
                <a:latin typeface="Century Gothic" panose="020B0502020202020204" pitchFamily="34" charset="0"/>
              </a:rPr>
              <a:t>@6ème_paris: </a:t>
            </a:r>
            <a:r>
              <a:rPr lang="en-GB" sz="2000" dirty="0" err="1">
                <a:solidFill>
                  <a:schemeClr val="accent1">
                    <a:lumMod val="50000"/>
                  </a:schemeClr>
                </a:solidFill>
                <a:latin typeface="Century Gothic" panose="020B0502020202020204" pitchFamily="34" charset="0"/>
              </a:rPr>
              <a:t>D’accord</a:t>
            </a:r>
            <a:r>
              <a:rPr lang="en-GB" sz="2000"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vous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avez</a:t>
            </a:r>
            <a:r>
              <a:rPr lang="en-GB" sz="2000" dirty="0">
                <a:solidFill>
                  <a:schemeClr val="accent1">
                    <a:lumMod val="50000"/>
                  </a:schemeClr>
                </a:solidFill>
                <a:latin typeface="Century Gothic" panose="020B0502020202020204" pitchFamily="34" charset="0"/>
              </a:rPr>
              <a:t> la </a:t>
            </a:r>
            <a:r>
              <a:rPr lang="en-GB" sz="2000" dirty="0" err="1">
                <a:solidFill>
                  <a:schemeClr val="accent1">
                    <a:lumMod val="50000"/>
                  </a:schemeClr>
                </a:solidFill>
                <a:latin typeface="Century Gothic" panose="020B0502020202020204" pitchFamily="34" charset="0"/>
              </a:rPr>
              <a:t>Méditerranée</a:t>
            </a:r>
            <a:r>
              <a:rPr lang="en-GB" sz="2000" dirty="0">
                <a:solidFill>
                  <a:schemeClr val="accent1">
                    <a:lumMod val="50000"/>
                  </a:schemeClr>
                </a:solidFill>
                <a:latin typeface="Century Gothic" panose="020B0502020202020204" pitchFamily="34" charset="0"/>
              </a:rPr>
              <a:t> et des bateaux, </a:t>
            </a:r>
            <a:r>
              <a:rPr lang="en-GB" sz="2000" dirty="0" err="1">
                <a:solidFill>
                  <a:schemeClr val="accent1">
                    <a:lumMod val="50000"/>
                  </a:schemeClr>
                </a:solidFill>
                <a:latin typeface="Century Gothic" panose="020B0502020202020204" pitchFamily="34" charset="0"/>
              </a:rPr>
              <a:t>mais</a:t>
            </a:r>
            <a:r>
              <a:rPr lang="en-GB" sz="200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avons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une</a:t>
            </a:r>
            <a:r>
              <a:rPr lang="en-GB" sz="2000" dirty="0">
                <a:solidFill>
                  <a:schemeClr val="accent1">
                    <a:lumMod val="50000"/>
                  </a:schemeClr>
                </a:solidFill>
                <a:latin typeface="Century Gothic" panose="020B0502020202020204" pitchFamily="34" charset="0"/>
              </a:rPr>
              <a:t> histoire riche!</a:t>
            </a:r>
            <a:endParaRPr lang="en-GB" sz="2000" b="1" dirty="0">
              <a:solidFill>
                <a:srgbClr val="00B050"/>
              </a:solidFill>
              <a:latin typeface="Century Gothic" panose="020B0502020202020204" pitchFamily="34" charset="0"/>
            </a:endParaRPr>
          </a:p>
        </p:txBody>
      </p:sp>
      <p:sp>
        <p:nvSpPr>
          <p:cNvPr id="9" name="TextBox 8"/>
          <p:cNvSpPr txBox="1"/>
          <p:nvPr/>
        </p:nvSpPr>
        <p:spPr>
          <a:xfrm>
            <a:off x="290086" y="1239581"/>
            <a:ext cx="11341289" cy="707886"/>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Students in Paris and Nice are chatting about their cities. Both groups think their city is best!</a:t>
            </a:r>
          </a:p>
          <a:p>
            <a:r>
              <a:rPr lang="en-GB" sz="2000" dirty="0">
                <a:solidFill>
                  <a:schemeClr val="accent1">
                    <a:lumMod val="50000"/>
                  </a:schemeClr>
                </a:solidFill>
                <a:latin typeface="Century Gothic" panose="020B0502020202020204" pitchFamily="34" charset="0"/>
              </a:rPr>
              <a:t>Who has what in their city? Lis et </a:t>
            </a:r>
            <a:r>
              <a:rPr lang="en-GB" sz="2000" dirty="0" err="1">
                <a:solidFill>
                  <a:schemeClr val="accent1">
                    <a:lumMod val="50000"/>
                  </a:schemeClr>
                </a:solidFill>
                <a:latin typeface="Century Gothic" panose="020B0502020202020204" pitchFamily="34" charset="0"/>
              </a:rPr>
              <a:t>écris</a:t>
            </a:r>
            <a:r>
              <a:rPr lang="en-GB" sz="2000" dirty="0">
                <a:solidFill>
                  <a:schemeClr val="accent1">
                    <a:lumMod val="50000"/>
                  </a:schemeClr>
                </a:solidFill>
                <a:latin typeface="Century Gothic" panose="020B0502020202020204" pitchFamily="34" charset="0"/>
              </a:rPr>
              <a:t> </a:t>
            </a:r>
            <a:r>
              <a:rPr lang="en-GB" sz="2000" b="1" i="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(we) </a:t>
            </a:r>
            <a:r>
              <a:rPr lang="en-GB" sz="2000" dirty="0" err="1">
                <a:solidFill>
                  <a:schemeClr val="accent1">
                    <a:lumMod val="50000"/>
                  </a:schemeClr>
                </a:solidFill>
                <a:latin typeface="Century Gothic" panose="020B0502020202020204" pitchFamily="34" charset="0"/>
              </a:rPr>
              <a:t>ou</a:t>
            </a:r>
            <a:r>
              <a:rPr lang="en-GB" sz="2000" dirty="0">
                <a:solidFill>
                  <a:schemeClr val="accent1">
                    <a:lumMod val="50000"/>
                  </a:schemeClr>
                </a:solidFill>
                <a:latin typeface="Century Gothic" panose="020B0502020202020204" pitchFamily="34" charset="0"/>
              </a:rPr>
              <a:t> </a:t>
            </a:r>
            <a:r>
              <a:rPr lang="en-GB" sz="2000" b="1" i="1" dirty="0" err="1">
                <a:solidFill>
                  <a:schemeClr val="accent1">
                    <a:lumMod val="50000"/>
                  </a:schemeClr>
                </a:solidFill>
                <a:latin typeface="Century Gothic" panose="020B0502020202020204" pitchFamily="34" charset="0"/>
              </a:rPr>
              <a:t>vous</a:t>
            </a:r>
            <a:r>
              <a:rPr lang="en-GB" sz="2000" dirty="0">
                <a:solidFill>
                  <a:schemeClr val="accent1">
                    <a:lumMod val="50000"/>
                  </a:schemeClr>
                </a:solidFill>
                <a:latin typeface="Century Gothic" panose="020B0502020202020204" pitchFamily="34" charset="0"/>
              </a:rPr>
              <a:t> (you pl.)</a:t>
            </a:r>
          </a:p>
        </p:txBody>
      </p:sp>
      <p:sp>
        <p:nvSpPr>
          <p:cNvPr id="22" name="TextBox 21"/>
          <p:cNvSpPr txBox="1"/>
          <p:nvPr/>
        </p:nvSpPr>
        <p:spPr>
          <a:xfrm>
            <a:off x="6424092" y="2245798"/>
            <a:ext cx="5437507" cy="3170099"/>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@6ème_nice: </a:t>
            </a:r>
            <a:r>
              <a:rPr lang="en-GB" sz="2000" dirty="0">
                <a:solidFill>
                  <a:schemeClr val="accent1">
                    <a:lumMod val="50000"/>
                  </a:schemeClr>
                </a:solidFill>
                <a:latin typeface="Century Gothic" panose="020B0502020202020204" pitchFamily="34" charset="0"/>
              </a:rPr>
              <a:t>OK, </a:t>
            </a:r>
            <a:r>
              <a:rPr lang="en-GB" sz="2000" b="1" dirty="0" err="1">
                <a:solidFill>
                  <a:schemeClr val="accent1">
                    <a:lumMod val="50000"/>
                  </a:schemeClr>
                </a:solidFill>
                <a:latin typeface="Century Gothic" panose="020B0502020202020204" pitchFamily="34" charset="0"/>
              </a:rPr>
              <a:t>vous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avez</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une</a:t>
            </a:r>
            <a:r>
              <a:rPr lang="en-GB" sz="2000" dirty="0">
                <a:solidFill>
                  <a:schemeClr val="accent1">
                    <a:lumMod val="50000"/>
                  </a:schemeClr>
                </a:solidFill>
                <a:latin typeface="Century Gothic" panose="020B0502020202020204" pitchFamily="34" charset="0"/>
              </a:rPr>
              <a:t> culture unique. </a:t>
            </a:r>
            <a:r>
              <a:rPr lang="en-GB" sz="2000" dirty="0" err="1">
                <a:solidFill>
                  <a:schemeClr val="accent1">
                    <a:lumMod val="50000"/>
                  </a:schemeClr>
                </a:solidFill>
                <a:latin typeface="Century Gothic" panose="020B0502020202020204" pitchFamily="34" charset="0"/>
              </a:rPr>
              <a:t>Mais</a:t>
            </a:r>
            <a:r>
              <a:rPr lang="en-GB" sz="200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avons</a:t>
            </a:r>
            <a:r>
              <a:rPr lang="en-GB" sz="2000" dirty="0">
                <a:solidFill>
                  <a:schemeClr val="accent1">
                    <a:lumMod val="50000"/>
                  </a:schemeClr>
                </a:solidFill>
                <a:latin typeface="Century Gothic" panose="020B0502020202020204" pitchFamily="34" charset="0"/>
              </a:rPr>
              <a:t> les Alpes </a:t>
            </a:r>
            <a:r>
              <a:rPr lang="en-GB" sz="2000" dirty="0" err="1">
                <a:solidFill>
                  <a:schemeClr val="accent1">
                    <a:lumMod val="50000"/>
                  </a:schemeClr>
                </a:solidFill>
                <a:latin typeface="Century Gothic" panose="020B0502020202020204" pitchFamily="34" charset="0"/>
              </a:rPr>
              <a:t>ici</a:t>
            </a:r>
            <a:r>
              <a:rPr lang="en-GB" sz="2000" dirty="0">
                <a:solidFill>
                  <a:schemeClr val="accent1">
                    <a:lumMod val="50000"/>
                  </a:schemeClr>
                </a:solidFill>
                <a:latin typeface="Century Gothic" panose="020B0502020202020204" pitchFamily="34" charset="0"/>
              </a:rPr>
              <a:t>! </a:t>
            </a:r>
            <a:endParaRPr lang="en-GB" sz="2000" b="1" dirty="0">
              <a:solidFill>
                <a:srgbClr val="EE6000"/>
              </a:solidFill>
              <a:latin typeface="Century Gothic" panose="020B0502020202020204" pitchFamily="34" charset="0"/>
            </a:endParaRPr>
          </a:p>
          <a:p>
            <a:endParaRPr lang="en-GB" sz="2000" b="1" dirty="0">
              <a:solidFill>
                <a:schemeClr val="accent1">
                  <a:lumMod val="50000"/>
                </a:schemeClr>
              </a:solidFill>
              <a:latin typeface="Century Gothic" panose="020B0502020202020204" pitchFamily="34" charset="0"/>
            </a:endParaRPr>
          </a:p>
          <a:p>
            <a:r>
              <a:rPr lang="en-GB" sz="2000" b="1" dirty="0">
                <a:solidFill>
                  <a:srgbClr val="EE6000"/>
                </a:solidFill>
                <a:latin typeface="Century Gothic" panose="020B0502020202020204" pitchFamily="34" charset="0"/>
              </a:rPr>
              <a:t>@6ème_paris: </a:t>
            </a:r>
            <a:r>
              <a:rPr lang="en-GB" sz="2000" dirty="0">
                <a:solidFill>
                  <a:schemeClr val="accent1">
                    <a:lumMod val="50000"/>
                  </a:schemeClr>
                </a:solidFill>
                <a:latin typeface="Century Gothic" panose="020B0502020202020204" pitchFamily="34" charset="0"/>
              </a:rPr>
              <a:t>Bah … </a:t>
            </a:r>
            <a:r>
              <a:rPr lang="en-GB" sz="2000" b="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avons</a:t>
            </a:r>
            <a:r>
              <a:rPr lang="en-GB" sz="2000" dirty="0">
                <a:solidFill>
                  <a:schemeClr val="accent1">
                    <a:lumMod val="50000"/>
                  </a:schemeClr>
                </a:solidFill>
                <a:latin typeface="Century Gothic" panose="020B0502020202020204" pitchFamily="34" charset="0"/>
              </a:rPr>
              <a:t> des restaurants </a:t>
            </a:r>
            <a:r>
              <a:rPr lang="en-GB" sz="2000" dirty="0" err="1">
                <a:solidFill>
                  <a:schemeClr val="accent1">
                    <a:lumMod val="50000"/>
                  </a:schemeClr>
                </a:solidFill>
                <a:latin typeface="Century Gothic" panose="020B0502020202020204" pitchFamily="34" charset="0"/>
              </a:rPr>
              <a:t>excellents</a:t>
            </a:r>
            <a:r>
              <a:rPr lang="en-GB" sz="2000" dirty="0">
                <a:solidFill>
                  <a:schemeClr val="accent1">
                    <a:lumMod val="50000"/>
                  </a:schemeClr>
                </a:solidFill>
                <a:latin typeface="Century Gothic" panose="020B0502020202020204" pitchFamily="34" charset="0"/>
              </a:rPr>
              <a:t> et des </a:t>
            </a:r>
            <a:r>
              <a:rPr lang="en-GB" sz="2000" dirty="0" err="1">
                <a:solidFill>
                  <a:schemeClr val="accent1">
                    <a:lumMod val="50000"/>
                  </a:schemeClr>
                </a:solidFill>
                <a:latin typeface="Century Gothic" panose="020B0502020202020204" pitchFamily="34" charset="0"/>
              </a:rPr>
              <a:t>magasins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modernes</a:t>
            </a:r>
            <a:r>
              <a:rPr lang="en-GB" sz="2000" dirty="0">
                <a:solidFill>
                  <a:schemeClr val="accent1">
                    <a:lumMod val="50000"/>
                  </a:schemeClr>
                </a:solidFill>
                <a:latin typeface="Century Gothic" panose="020B0502020202020204" pitchFamily="34" charset="0"/>
              </a:rPr>
              <a:t>!</a:t>
            </a:r>
            <a:endParaRPr lang="en-GB" sz="2000" b="1" dirty="0">
              <a:solidFill>
                <a:srgbClr val="EE6000"/>
              </a:solidFill>
              <a:latin typeface="Century Gothic" panose="020B0502020202020204" pitchFamily="34" charset="0"/>
            </a:endParaRPr>
          </a:p>
          <a:p>
            <a:endParaRPr lang="en-GB" sz="2000" b="1" dirty="0">
              <a:solidFill>
                <a:srgbClr val="EE6000"/>
              </a:solidFill>
              <a:latin typeface="Century Gothic" panose="020B0502020202020204" pitchFamily="34" charset="0"/>
            </a:endParaRPr>
          </a:p>
          <a:p>
            <a:r>
              <a:rPr lang="en-GB" sz="2000" b="1" dirty="0">
                <a:solidFill>
                  <a:srgbClr val="00B050"/>
                </a:solidFill>
                <a:latin typeface="Century Gothic" panose="020B0502020202020204" pitchFamily="34" charset="0"/>
              </a:rPr>
              <a:t>@6ème_nice: </a:t>
            </a:r>
            <a:r>
              <a:rPr lang="en-GB" sz="2000" dirty="0" err="1">
                <a:solidFill>
                  <a:schemeClr val="accent1">
                    <a:lumMod val="50000"/>
                  </a:schemeClr>
                </a:solidFill>
                <a:latin typeface="Century Gothic" panose="020B0502020202020204" pitchFamily="34" charset="0"/>
              </a:rPr>
              <a:t>Euh</a:t>
            </a:r>
            <a:r>
              <a:rPr lang="en-GB" sz="2000" dirty="0">
                <a:solidFill>
                  <a:schemeClr val="accent1">
                    <a:lumMod val="50000"/>
                  </a:schemeClr>
                </a:solidFill>
                <a:latin typeface="Century Gothic" panose="020B0502020202020204" pitchFamily="34" charset="0"/>
              </a:rPr>
              <a:t> … </a:t>
            </a:r>
            <a:r>
              <a:rPr lang="en-GB" sz="2000" b="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avons</a:t>
            </a:r>
            <a:r>
              <a:rPr lang="en-GB" sz="2000" dirty="0">
                <a:solidFill>
                  <a:schemeClr val="accent1">
                    <a:lumMod val="50000"/>
                  </a:schemeClr>
                </a:solidFill>
                <a:latin typeface="Century Gothic" panose="020B0502020202020204" pitchFamily="34" charset="0"/>
              </a:rPr>
              <a:t> des restaurants </a:t>
            </a:r>
            <a:r>
              <a:rPr lang="en-GB" sz="2000" dirty="0" err="1">
                <a:solidFill>
                  <a:schemeClr val="accent1">
                    <a:lumMod val="50000"/>
                  </a:schemeClr>
                </a:solidFill>
                <a:latin typeface="Century Gothic" panose="020B0502020202020204" pitchFamily="34" charset="0"/>
              </a:rPr>
              <a:t>excellents</a:t>
            </a:r>
            <a:r>
              <a:rPr lang="en-GB" sz="2000" dirty="0">
                <a:solidFill>
                  <a:schemeClr val="accent1">
                    <a:lumMod val="50000"/>
                  </a:schemeClr>
                </a:solidFill>
                <a:latin typeface="Century Gothic" panose="020B0502020202020204" pitchFamily="34" charset="0"/>
              </a:rPr>
              <a:t> et des </a:t>
            </a:r>
            <a:r>
              <a:rPr lang="en-GB" sz="2000" dirty="0" err="1">
                <a:solidFill>
                  <a:schemeClr val="accent1">
                    <a:lumMod val="50000"/>
                  </a:schemeClr>
                </a:solidFill>
                <a:latin typeface="Century Gothic" panose="020B0502020202020204" pitchFamily="34" charset="0"/>
              </a:rPr>
              <a:t>magasins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modernes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aussi</a:t>
            </a:r>
            <a:r>
              <a:rPr lang="en-GB" sz="2000" dirty="0">
                <a:solidFill>
                  <a:schemeClr val="accent1">
                    <a:lumMod val="50000"/>
                  </a:schemeClr>
                </a:solidFill>
                <a:latin typeface="Century Gothic" panose="020B0502020202020204" pitchFamily="34" charset="0"/>
              </a:rPr>
              <a:t>!</a:t>
            </a:r>
            <a:endParaRPr lang="en-GB" sz="2000" dirty="0">
              <a:solidFill>
                <a:srgbClr val="00B050"/>
              </a:solidFill>
              <a:latin typeface="Century Gothic" panose="020B0502020202020204" pitchFamily="34" charset="0"/>
            </a:endParaRPr>
          </a:p>
        </p:txBody>
      </p:sp>
      <p:sp>
        <p:nvSpPr>
          <p:cNvPr id="34" name="TextBox 33"/>
          <p:cNvSpPr txBox="1"/>
          <p:nvPr/>
        </p:nvSpPr>
        <p:spPr>
          <a:xfrm>
            <a:off x="2804491" y="3247970"/>
            <a:ext cx="666339"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35" name="TextBox 34"/>
          <p:cNvSpPr txBox="1"/>
          <p:nvPr/>
        </p:nvSpPr>
        <p:spPr>
          <a:xfrm>
            <a:off x="2740802" y="3575318"/>
            <a:ext cx="666339"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36" name="TextBox 35"/>
          <p:cNvSpPr txBox="1"/>
          <p:nvPr/>
        </p:nvSpPr>
        <p:spPr>
          <a:xfrm>
            <a:off x="3760637" y="4429638"/>
            <a:ext cx="666339"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37" name="TextBox 36"/>
          <p:cNvSpPr txBox="1"/>
          <p:nvPr/>
        </p:nvSpPr>
        <p:spPr>
          <a:xfrm>
            <a:off x="5033072" y="4735961"/>
            <a:ext cx="666339"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38" name="TextBox 37"/>
          <p:cNvSpPr txBox="1"/>
          <p:nvPr/>
        </p:nvSpPr>
        <p:spPr>
          <a:xfrm>
            <a:off x="8655078" y="2345428"/>
            <a:ext cx="666339"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39" name="TextBox 38"/>
          <p:cNvSpPr txBox="1"/>
          <p:nvPr/>
        </p:nvSpPr>
        <p:spPr>
          <a:xfrm>
            <a:off x="8127429" y="2632643"/>
            <a:ext cx="599812"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40" name="TextBox 39"/>
          <p:cNvSpPr txBox="1"/>
          <p:nvPr/>
        </p:nvSpPr>
        <p:spPr>
          <a:xfrm>
            <a:off x="9142845" y="3191696"/>
            <a:ext cx="599812"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41" name="TextBox 40"/>
          <p:cNvSpPr txBox="1"/>
          <p:nvPr/>
        </p:nvSpPr>
        <p:spPr>
          <a:xfrm>
            <a:off x="9066041" y="4409951"/>
            <a:ext cx="599812"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19" name="TextBox 18">
            <a:extLst>
              <a:ext uri="{FF2B5EF4-FFF2-40B4-BE49-F238E27FC236}">
                <a16:creationId xmlns:a16="http://schemas.microsoft.com/office/drawing/2014/main" id="{8CE55D57-87FB-4CA5-BF6C-A03E63E14644}"/>
              </a:ext>
            </a:extLst>
          </p:cNvPr>
          <p:cNvSpPr txBox="1"/>
          <p:nvPr/>
        </p:nvSpPr>
        <p:spPr>
          <a:xfrm>
            <a:off x="2357530" y="2294939"/>
            <a:ext cx="666339"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4" name="Rounded Rectangle 46">
            <a:extLst>
              <a:ext uri="{FF2B5EF4-FFF2-40B4-BE49-F238E27FC236}">
                <a16:creationId xmlns:a16="http://schemas.microsoft.com/office/drawing/2014/main" id="{2CFD6E26-DD3A-4AE5-A6B5-FC19199A4E71}"/>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itle 6">
            <a:extLst>
              <a:ext uri="{FF2B5EF4-FFF2-40B4-BE49-F238E27FC236}">
                <a16:creationId xmlns:a16="http://schemas.microsoft.com/office/drawing/2014/main" id="{0B9C8424-751B-43F2-BF32-2EDAC1ECFE18}"/>
              </a:ext>
            </a:extLst>
          </p:cNvPr>
          <p:cNvSpPr>
            <a:spLocks noGrp="1"/>
          </p:cNvSpPr>
          <p:nvPr>
            <p:ph type="title"/>
          </p:nvPr>
        </p:nvSpPr>
        <p:spPr>
          <a:xfrm>
            <a:off x="-20340" y="368650"/>
            <a:ext cx="6088418" cy="561640"/>
          </a:xfrm>
        </p:spPr>
        <p:txBody>
          <a:bodyPr>
            <a:normAutofit fontScale="90000"/>
          </a:bodyPr>
          <a:lstStyle/>
          <a:p>
            <a:r>
              <a:rPr lang="fr-FR" dirty="0"/>
              <a:t>Deux villes françaises</a:t>
            </a:r>
          </a:p>
        </p:txBody>
      </p:sp>
      <p:pic>
        <p:nvPicPr>
          <p:cNvPr id="25" name="Picture 24" descr="background rectangle">
            <a:extLst>
              <a:ext uri="{FF2B5EF4-FFF2-40B4-BE49-F238E27FC236}">
                <a16:creationId xmlns:a16="http://schemas.microsoft.com/office/drawing/2014/main" id="{4599FC6E-AE9C-4D2B-AFB3-5E24CCDCE8A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a:extLst>
              <a:ext uri="{FF2B5EF4-FFF2-40B4-BE49-F238E27FC236}">
                <a16:creationId xmlns:a16="http://schemas.microsoft.com/office/drawing/2014/main" id="{D8C420C8-9E98-4C8B-BE5A-0616DF1DF67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a:solidFill>
                  <a:schemeClr val="bg1"/>
                </a:solidFill>
              </a:rPr>
              <a:t>Deux </a:t>
            </a:r>
            <a:r>
              <a:rPr lang="en-GB" sz="3600" b="1" dirty="0" err="1">
                <a:solidFill>
                  <a:schemeClr val="bg1"/>
                </a:solidFill>
              </a:rPr>
              <a:t>villes</a:t>
            </a:r>
            <a:r>
              <a:rPr lang="en-GB" sz="3600" b="1" dirty="0">
                <a:solidFill>
                  <a:schemeClr val="bg1"/>
                </a:solidFill>
              </a:rPr>
              <a:t> </a:t>
            </a:r>
            <a:r>
              <a:rPr lang="en-GB" sz="3600" b="1" dirty="0" err="1">
                <a:solidFill>
                  <a:schemeClr val="bg1"/>
                </a:solidFill>
              </a:rPr>
              <a:t>françaises</a:t>
            </a:r>
            <a:endParaRPr lang="en-GB" sz="3600" b="1" dirty="0">
              <a:solidFill>
                <a:schemeClr val="bg1"/>
              </a:solidFill>
            </a:endParaRPr>
          </a:p>
        </p:txBody>
      </p:sp>
      <p:pic>
        <p:nvPicPr>
          <p:cNvPr id="6" name="Picture 5" descr="A picture containing doll, shirt&#10;&#10;Description automatically generated">
            <a:extLst>
              <a:ext uri="{FF2B5EF4-FFF2-40B4-BE49-F238E27FC236}">
                <a16:creationId xmlns:a16="http://schemas.microsoft.com/office/drawing/2014/main" id="{80CE3078-BF91-475B-BA0A-C30DDB1FD1B1}"/>
              </a:ext>
            </a:extLst>
          </p:cNvPr>
          <p:cNvPicPr>
            <a:picLocks noChangeAspect="1"/>
          </p:cNvPicPr>
          <p:nvPr/>
        </p:nvPicPr>
        <p:blipFill>
          <a:blip r:embed="rId5"/>
          <a:stretch>
            <a:fillRect/>
          </a:stretch>
        </p:blipFill>
        <p:spPr>
          <a:xfrm>
            <a:off x="9562526" y="-88686"/>
            <a:ext cx="1220059" cy="1220059"/>
          </a:xfrm>
          <a:prstGeom prst="rect">
            <a:avLst/>
          </a:prstGeom>
        </p:spPr>
      </p:pic>
      <p:sp>
        <p:nvSpPr>
          <p:cNvPr id="8" name="Speech Bubble: Rectangle with Corners Rounded 7">
            <a:extLst>
              <a:ext uri="{FF2B5EF4-FFF2-40B4-BE49-F238E27FC236}">
                <a16:creationId xmlns:a16="http://schemas.microsoft.com/office/drawing/2014/main" id="{4ECA7F2C-6FDD-455C-8D5F-4BF56967930F}"/>
              </a:ext>
            </a:extLst>
          </p:cNvPr>
          <p:cNvSpPr/>
          <p:nvPr/>
        </p:nvSpPr>
        <p:spPr>
          <a:xfrm>
            <a:off x="7095281" y="249870"/>
            <a:ext cx="2425707" cy="464895"/>
          </a:xfrm>
          <a:prstGeom prst="wedgeRoundRectCallout">
            <a:avLst>
              <a:gd name="adj1" fmla="val 59444"/>
              <a:gd name="adj2" fmla="val -21832"/>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 </a:t>
            </a:r>
            <a:r>
              <a:rPr lang="en-GB" sz="2000" b="1" dirty="0" err="1">
                <a:latin typeface="Century Gothic" panose="020B0502020202020204" pitchFamily="34" charset="0"/>
              </a:rPr>
              <a:t>d’accord</a:t>
            </a:r>
            <a:r>
              <a:rPr lang="en-GB" sz="2000" b="1" dirty="0">
                <a:latin typeface="Century Gothic" panose="020B0502020202020204" pitchFamily="34" charset="0"/>
              </a:rPr>
              <a:t> </a:t>
            </a:r>
            <a:r>
              <a:rPr lang="en-GB" sz="2000" dirty="0">
                <a:latin typeface="Century Gothic" panose="020B0502020202020204" pitchFamily="34" charset="0"/>
              </a:rPr>
              <a:t>- okay</a:t>
            </a:r>
            <a:endParaRPr lang="fr-FR" sz="2000" dirty="0">
              <a:latin typeface="Century Gothic" panose="020B0502020202020204" pitchFamily="34" charset="0"/>
            </a:endParaRPr>
          </a:p>
        </p:txBody>
      </p:sp>
    </p:spTree>
    <p:extLst>
      <p:ext uri="{BB962C8B-B14F-4D97-AF65-F5344CB8AC3E}">
        <p14:creationId xmlns:p14="http://schemas.microsoft.com/office/powerpoint/2010/main" val="314235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797772596"/>
              </p:ext>
            </p:extLst>
          </p:nvPr>
        </p:nvGraphicFramePr>
        <p:xfrm>
          <a:off x="329184" y="1967155"/>
          <a:ext cx="5607592" cy="4163844"/>
        </p:xfrm>
        <a:graphic>
          <a:graphicData uri="http://schemas.openxmlformats.org/drawingml/2006/table">
            <a:tbl>
              <a:tblPr firstRow="1" bandRow="1">
                <a:tableStyleId>{7436B53B-AF2B-4ED9-AE7D-DA19A883150E}</a:tableStyleId>
              </a:tblPr>
              <a:tblGrid>
                <a:gridCol w="1183976">
                  <a:extLst>
                    <a:ext uri="{9D8B030D-6E8A-4147-A177-3AD203B41FA5}">
                      <a16:colId xmlns:a16="http://schemas.microsoft.com/office/drawing/2014/main" val="1977934646"/>
                    </a:ext>
                  </a:extLst>
                </a:gridCol>
                <a:gridCol w="2211808">
                  <a:extLst>
                    <a:ext uri="{9D8B030D-6E8A-4147-A177-3AD203B41FA5}">
                      <a16:colId xmlns:a16="http://schemas.microsoft.com/office/drawing/2014/main" val="2602992058"/>
                    </a:ext>
                  </a:extLst>
                </a:gridCol>
                <a:gridCol w="2211808">
                  <a:extLst>
                    <a:ext uri="{9D8B030D-6E8A-4147-A177-3AD203B41FA5}">
                      <a16:colId xmlns:a16="http://schemas.microsoft.com/office/drawing/2014/main" val="815285107"/>
                    </a:ext>
                  </a:extLst>
                </a:gridCol>
              </a:tblGrid>
              <a:tr h="577134">
                <a:tc>
                  <a:txBody>
                    <a:bodyPr/>
                    <a:lstStyle/>
                    <a:p>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Noura</a:t>
                      </a:r>
                      <a:r>
                        <a:rPr lang="en-GB" sz="2000" b="1" dirty="0">
                          <a:solidFill>
                            <a:schemeClr val="accent1">
                              <a:lumMod val="50000"/>
                            </a:schemeClr>
                          </a:solidFill>
                        </a:rPr>
                        <a:t> et Amir </a:t>
                      </a:r>
                      <a:r>
                        <a:rPr lang="en-GB" sz="2000" dirty="0">
                          <a:solidFill>
                            <a:schemeClr val="accent1">
                              <a:lumMod val="50000"/>
                            </a:schemeClr>
                          </a:solidFill>
                        </a:rPr>
                        <a:t>(</a:t>
                      </a:r>
                      <a:r>
                        <a:rPr lang="en-GB" sz="2000" b="1" dirty="0">
                          <a:solidFill>
                            <a:schemeClr val="accent1">
                              <a:lumMod val="50000"/>
                            </a:schemeClr>
                          </a:solidFill>
                        </a:rPr>
                        <a:t>nous</a:t>
                      </a:r>
                      <a:r>
                        <a:rPr lang="en-GB" sz="2000" dirty="0">
                          <a:solidFill>
                            <a:schemeClr val="accent1">
                              <a:lumMod val="50000"/>
                            </a:schemeClr>
                          </a:solidFill>
                        </a:rPr>
                        <a:t> - we)</a:t>
                      </a:r>
                    </a:p>
                  </a:txBody>
                  <a:tcPr/>
                </a:tc>
                <a:tc>
                  <a:txBody>
                    <a:bodyPr/>
                    <a:lstStyle/>
                    <a:p>
                      <a:pPr algn="ctr"/>
                      <a:r>
                        <a:rPr lang="en-GB" sz="2000" b="1" dirty="0">
                          <a:solidFill>
                            <a:schemeClr val="accent1">
                              <a:lumMod val="50000"/>
                            </a:schemeClr>
                          </a:solidFill>
                        </a:rPr>
                        <a:t>les cousins</a:t>
                      </a:r>
                      <a:r>
                        <a:rPr lang="en-GB" sz="2000" b="1" baseline="0" dirty="0">
                          <a:solidFill>
                            <a:schemeClr val="accent1">
                              <a:lumMod val="50000"/>
                            </a:schemeClr>
                          </a:solidFill>
                        </a:rPr>
                        <a:t> </a:t>
                      </a:r>
                    </a:p>
                    <a:p>
                      <a:pPr algn="ctr"/>
                      <a:r>
                        <a:rPr lang="en-GB" sz="2000" baseline="0" dirty="0">
                          <a:solidFill>
                            <a:schemeClr val="accent1">
                              <a:lumMod val="50000"/>
                            </a:schemeClr>
                          </a:solidFill>
                        </a:rPr>
                        <a:t>(</a:t>
                      </a:r>
                      <a:r>
                        <a:rPr lang="en-GB" sz="2000" b="1" baseline="0" dirty="0" err="1">
                          <a:solidFill>
                            <a:schemeClr val="accent1">
                              <a:lumMod val="50000"/>
                            </a:schemeClr>
                          </a:solidFill>
                        </a:rPr>
                        <a:t>vous</a:t>
                      </a:r>
                      <a:r>
                        <a:rPr lang="en-GB" sz="2000" baseline="0" dirty="0">
                          <a:solidFill>
                            <a:schemeClr val="accent1">
                              <a:lumMod val="50000"/>
                            </a:schemeClr>
                          </a:solidFill>
                        </a:rPr>
                        <a:t> – you pl.)</a:t>
                      </a:r>
                      <a:endParaRPr lang="en-GB" sz="2000" dirty="0">
                        <a:solidFill>
                          <a:schemeClr val="accent1">
                            <a:lumMod val="50000"/>
                          </a:schemeClr>
                        </a:solidFill>
                      </a:endParaRPr>
                    </a:p>
                  </a:txBody>
                  <a:tcPr/>
                </a:tc>
                <a:extLst>
                  <a:ext uri="{0D108BD9-81ED-4DB2-BD59-A6C34878D82A}">
                    <a16:rowId xmlns:a16="http://schemas.microsoft.com/office/drawing/2014/main" val="4036948471"/>
                  </a:ext>
                </a:extLst>
              </a:tr>
              <a:tr h="577134">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77134">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435797327"/>
              </p:ext>
            </p:extLst>
          </p:nvPr>
        </p:nvGraphicFramePr>
        <p:xfrm>
          <a:off x="6302328" y="1966915"/>
          <a:ext cx="5607592" cy="4163844"/>
        </p:xfrm>
        <a:graphic>
          <a:graphicData uri="http://schemas.openxmlformats.org/drawingml/2006/table">
            <a:tbl>
              <a:tblPr firstRow="1" bandRow="1">
                <a:tableStyleId>{7436B53B-AF2B-4ED9-AE7D-DA19A883150E}</a:tableStyleId>
              </a:tblPr>
              <a:tblGrid>
                <a:gridCol w="1183976">
                  <a:extLst>
                    <a:ext uri="{9D8B030D-6E8A-4147-A177-3AD203B41FA5}">
                      <a16:colId xmlns:a16="http://schemas.microsoft.com/office/drawing/2014/main" val="1977934646"/>
                    </a:ext>
                  </a:extLst>
                </a:gridCol>
                <a:gridCol w="2211808">
                  <a:extLst>
                    <a:ext uri="{9D8B030D-6E8A-4147-A177-3AD203B41FA5}">
                      <a16:colId xmlns:a16="http://schemas.microsoft.com/office/drawing/2014/main" val="2602992058"/>
                    </a:ext>
                  </a:extLst>
                </a:gridCol>
                <a:gridCol w="2211808">
                  <a:extLst>
                    <a:ext uri="{9D8B030D-6E8A-4147-A177-3AD203B41FA5}">
                      <a16:colId xmlns:a16="http://schemas.microsoft.com/office/drawing/2014/main" val="815285107"/>
                    </a:ext>
                  </a:extLst>
                </a:gridCol>
              </a:tblGrid>
              <a:tr h="577134">
                <a:tc>
                  <a:txBody>
                    <a:bodyPr/>
                    <a:lstStyle/>
                    <a:p>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Noura</a:t>
                      </a:r>
                      <a:r>
                        <a:rPr lang="en-GB" sz="2000" b="1" dirty="0">
                          <a:solidFill>
                            <a:schemeClr val="accent1">
                              <a:lumMod val="50000"/>
                            </a:schemeClr>
                          </a:solidFill>
                        </a:rPr>
                        <a:t> et Amir </a:t>
                      </a:r>
                      <a:r>
                        <a:rPr lang="en-GB" sz="2000" dirty="0">
                          <a:solidFill>
                            <a:schemeClr val="accent1">
                              <a:lumMod val="50000"/>
                            </a:schemeClr>
                          </a:solidFill>
                        </a:rPr>
                        <a:t>(</a:t>
                      </a:r>
                      <a:r>
                        <a:rPr lang="en-GB" sz="2000" b="1" dirty="0">
                          <a:solidFill>
                            <a:schemeClr val="accent1">
                              <a:lumMod val="50000"/>
                            </a:schemeClr>
                          </a:solidFill>
                        </a:rPr>
                        <a:t>nous</a:t>
                      </a:r>
                      <a:r>
                        <a:rPr lang="en-GB" sz="2000" dirty="0">
                          <a:solidFill>
                            <a:schemeClr val="accent1">
                              <a:lumMod val="50000"/>
                            </a:schemeClr>
                          </a:solidFill>
                        </a:rPr>
                        <a:t> - we)</a:t>
                      </a:r>
                    </a:p>
                  </a:txBody>
                  <a:tcPr/>
                </a:tc>
                <a:tc>
                  <a:txBody>
                    <a:bodyPr/>
                    <a:lstStyle/>
                    <a:p>
                      <a:pPr algn="ctr"/>
                      <a:r>
                        <a:rPr lang="en-GB" sz="2000" b="1" dirty="0">
                          <a:solidFill>
                            <a:schemeClr val="accent1">
                              <a:lumMod val="50000"/>
                            </a:schemeClr>
                          </a:solidFill>
                        </a:rPr>
                        <a:t>les cousins</a:t>
                      </a:r>
                      <a:r>
                        <a:rPr lang="en-GB" sz="2000" b="1" baseline="0" dirty="0">
                          <a:solidFill>
                            <a:schemeClr val="accent1">
                              <a:lumMod val="50000"/>
                            </a:schemeClr>
                          </a:solidFill>
                        </a:rPr>
                        <a:t> </a:t>
                      </a:r>
                    </a:p>
                    <a:p>
                      <a:pPr algn="ctr"/>
                      <a:r>
                        <a:rPr lang="en-GB" sz="2000" baseline="0" dirty="0">
                          <a:solidFill>
                            <a:schemeClr val="accent1">
                              <a:lumMod val="50000"/>
                            </a:schemeClr>
                          </a:solidFill>
                        </a:rPr>
                        <a:t>(</a:t>
                      </a:r>
                      <a:r>
                        <a:rPr lang="en-GB" sz="2000" b="1" baseline="0" dirty="0" err="1">
                          <a:solidFill>
                            <a:schemeClr val="accent1">
                              <a:lumMod val="50000"/>
                            </a:schemeClr>
                          </a:solidFill>
                        </a:rPr>
                        <a:t>vous</a:t>
                      </a:r>
                      <a:r>
                        <a:rPr lang="en-GB" sz="2000" baseline="0" dirty="0">
                          <a:solidFill>
                            <a:schemeClr val="accent1">
                              <a:lumMod val="50000"/>
                            </a:schemeClr>
                          </a:solidFill>
                        </a:rPr>
                        <a:t> – you pl.)</a:t>
                      </a:r>
                      <a:endParaRPr lang="en-GB" sz="2000" dirty="0">
                        <a:solidFill>
                          <a:schemeClr val="accent1">
                            <a:lumMod val="50000"/>
                          </a:schemeClr>
                        </a:solidFill>
                      </a:endParaRPr>
                    </a:p>
                  </a:txBody>
                  <a:tcPr/>
                </a:tc>
                <a:extLst>
                  <a:ext uri="{0D108BD9-81ED-4DB2-BD59-A6C34878D82A}">
                    <a16:rowId xmlns:a16="http://schemas.microsoft.com/office/drawing/2014/main" val="4036948471"/>
                  </a:ext>
                </a:extLst>
              </a:tr>
              <a:tr h="577134">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77134">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pic>
        <p:nvPicPr>
          <p:cNvPr id="11266" name="Picture 2" descr="Computer Notebook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3759" y="4482781"/>
            <a:ext cx="518999" cy="3840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omputer Notebook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260" y="5074721"/>
            <a:ext cx="518999" cy="3840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omputer Notebook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191" y="5074721"/>
            <a:ext cx="518999" cy="3840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ik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699" y="3925346"/>
            <a:ext cx="632435" cy="38789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anoe, Kayak, River, Sport, Rafting, River Raf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738" y="4518021"/>
            <a:ext cx="622396" cy="36176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Book, Books, Library Books, Reading, Verb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835" y="2721845"/>
            <a:ext cx="458162" cy="44881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Radio Clip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771" y="3319103"/>
            <a:ext cx="611364" cy="401462"/>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Bed 11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787" y="5150429"/>
            <a:ext cx="542172" cy="305654"/>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Bed Gree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0787" y="5763849"/>
            <a:ext cx="542172" cy="3056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0"/>
          <a:stretch>
            <a:fillRect/>
          </a:stretch>
        </p:blipFill>
        <p:spPr>
          <a:xfrm>
            <a:off x="6603759" y="5638307"/>
            <a:ext cx="535285" cy="418248"/>
          </a:xfrm>
          <a:prstGeom prst="rect">
            <a:avLst/>
          </a:prstGeom>
        </p:spPr>
      </p:pic>
      <p:pic>
        <p:nvPicPr>
          <p:cNvPr id="11280" name="Picture 16" descr="Television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79469" y="3904555"/>
            <a:ext cx="459575" cy="41974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12"/>
          <a:stretch>
            <a:fillRect/>
          </a:stretch>
        </p:blipFill>
        <p:spPr>
          <a:xfrm>
            <a:off x="6394827" y="3322047"/>
            <a:ext cx="508798" cy="407828"/>
          </a:xfrm>
          <a:prstGeom prst="rect">
            <a:avLst/>
          </a:prstGeom>
        </p:spPr>
      </p:pic>
      <p:pic>
        <p:nvPicPr>
          <p:cNvPr id="11282" name="Picture 18" descr="Yellow T-shirt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27749" y="2747933"/>
            <a:ext cx="335509" cy="36623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Bed Gree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5098" y="5638637"/>
            <a:ext cx="542172" cy="25947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Bed 11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649" y="5003009"/>
            <a:ext cx="542172" cy="3056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Yellow T-shirt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55003" y="2750185"/>
            <a:ext cx="335509" cy="36623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12"/>
          <a:stretch>
            <a:fillRect/>
          </a:stretch>
        </p:blipFill>
        <p:spPr>
          <a:xfrm>
            <a:off x="6941355" y="3309509"/>
            <a:ext cx="508798" cy="407828"/>
          </a:xfrm>
          <a:prstGeom prst="rect">
            <a:avLst/>
          </a:prstGeom>
        </p:spPr>
      </p:pic>
      <p:sp>
        <p:nvSpPr>
          <p:cNvPr id="7" name="Action Button: Forward or Next 6">
            <a:hlinkClick r:id="" action="ppaction://noaction" highlightClick="1">
              <a:snd r:embed="rId14" name="00116 with beeps.wav"/>
            </a:hlinkClick>
          </p:cNvPr>
          <p:cNvSpPr/>
          <p:nvPr/>
        </p:nvSpPr>
        <p:spPr>
          <a:xfrm>
            <a:off x="9642764" y="268608"/>
            <a:ext cx="482139" cy="40804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46">
            <a:extLst>
              <a:ext uri="{FF2B5EF4-FFF2-40B4-BE49-F238E27FC236}">
                <a16:creationId xmlns:a16="http://schemas.microsoft.com/office/drawing/2014/main" id="{39ABB0FE-B3A9-4217-BF36-618F9EFFCFB0}"/>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F338A0E-4614-49C2-87BF-6B3E3E63DAF1}"/>
              </a:ext>
            </a:extLst>
          </p:cNvPr>
          <p:cNvSpPr txBox="1"/>
          <p:nvPr/>
        </p:nvSpPr>
        <p:spPr>
          <a:xfrm>
            <a:off x="146408" y="1313790"/>
            <a:ext cx="11580736" cy="400110"/>
          </a:xfrm>
          <a:prstGeom prst="rect">
            <a:avLst/>
          </a:prstGeom>
          <a:noFill/>
        </p:spPr>
        <p:txBody>
          <a:bodyPr wrap="square" rtlCol="0">
            <a:spAutoFit/>
          </a:bodyPr>
          <a:lstStyle/>
          <a:p>
            <a:r>
              <a:rPr lang="en-GB" sz="2000" dirty="0" err="1">
                <a:solidFill>
                  <a:schemeClr val="accent1">
                    <a:lumMod val="50000"/>
                  </a:schemeClr>
                </a:solidFill>
                <a:latin typeface="Century Gothic" panose="020B0502020202020204" pitchFamily="34" charset="0"/>
              </a:rPr>
              <a:t>Noura</a:t>
            </a:r>
            <a:r>
              <a:rPr lang="en-GB" sz="2000" dirty="0">
                <a:solidFill>
                  <a:schemeClr val="accent1">
                    <a:lumMod val="50000"/>
                  </a:schemeClr>
                </a:solidFill>
                <a:latin typeface="Century Gothic" panose="020B0502020202020204" pitchFamily="34" charset="0"/>
              </a:rPr>
              <a:t> and Amir are speaking to their cousins about their rooms. Who has what? </a:t>
            </a:r>
            <a:r>
              <a:rPr lang="en-GB" sz="2000" i="1" dirty="0">
                <a:solidFill>
                  <a:schemeClr val="accent1">
                    <a:lumMod val="50000"/>
                  </a:schemeClr>
                </a:solidFill>
                <a:latin typeface="Century Gothic" panose="020B0502020202020204" pitchFamily="34" charset="0"/>
              </a:rPr>
              <a:t>Coche.</a:t>
            </a:r>
            <a:r>
              <a:rPr lang="en-GB" sz="2000" dirty="0">
                <a:solidFill>
                  <a:schemeClr val="accent1">
                    <a:lumMod val="50000"/>
                  </a:schemeClr>
                </a:solidFill>
                <a:latin typeface="Century Gothic" panose="020B0502020202020204" pitchFamily="34" charset="0"/>
              </a:rPr>
              <a:t> </a:t>
            </a:r>
          </a:p>
        </p:txBody>
      </p:sp>
      <p:pic>
        <p:nvPicPr>
          <p:cNvPr id="10" name="Picture 9" descr="background rectangle">
            <a:extLst>
              <a:ext uri="{FF2B5EF4-FFF2-40B4-BE49-F238E27FC236}">
                <a16:creationId xmlns:a16="http://schemas.microsoft.com/office/drawing/2014/main" id="{F89BC3B1-63AF-4F4F-BFAF-093197C89F93}"/>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9454010B-EFFD-4DC1-BDAB-926182FC2CDD}"/>
              </a:ext>
            </a:extLst>
          </p:cNvPr>
          <p:cNvSpPr txBox="1">
            <a:spLocks/>
          </p:cNvSpPr>
          <p:nvPr/>
        </p:nvSpPr>
        <p:spPr>
          <a:xfrm>
            <a:off x="0" y="322731"/>
            <a:ext cx="5265384" cy="70784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a:solidFill>
                  <a:schemeClr val="bg1"/>
                </a:solidFill>
              </a:rPr>
              <a:t>Deux </a:t>
            </a:r>
            <a:r>
              <a:rPr lang="en-GB" sz="3600" b="1" dirty="0" err="1">
                <a:solidFill>
                  <a:schemeClr val="bg1"/>
                </a:solidFill>
              </a:rPr>
              <a:t>chambres</a:t>
            </a:r>
            <a:r>
              <a:rPr lang="en-GB" sz="3600" b="1" dirty="0">
                <a:solidFill>
                  <a:schemeClr val="bg1"/>
                </a:solidFill>
              </a:rPr>
              <a:t> </a:t>
            </a:r>
            <a:r>
              <a:rPr lang="en-GB" sz="3600" b="1" dirty="0" err="1">
                <a:solidFill>
                  <a:schemeClr val="bg1"/>
                </a:solidFill>
              </a:rPr>
              <a:t>différentes</a:t>
            </a:r>
            <a:endParaRPr lang="en-GB" sz="3600" b="1" dirty="0">
              <a:solidFill>
                <a:schemeClr val="bg1"/>
              </a:solidFill>
            </a:endParaRPr>
          </a:p>
        </p:txBody>
      </p:sp>
      <p:pic>
        <p:nvPicPr>
          <p:cNvPr id="37" name="Picture 36">
            <a:extLst>
              <a:ext uri="{FF2B5EF4-FFF2-40B4-BE49-F238E27FC236}">
                <a16:creationId xmlns:a16="http://schemas.microsoft.com/office/drawing/2014/main" id="{A96EECE1-ABE1-4FF1-82BA-CFDA1460E60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60948">
            <a:off x="2496335" y="2825202"/>
            <a:ext cx="346161" cy="360584"/>
          </a:xfrm>
          <a:prstGeom prst="rect">
            <a:avLst/>
          </a:prstGeom>
        </p:spPr>
      </p:pic>
      <p:pic>
        <p:nvPicPr>
          <p:cNvPr id="40" name="Picture 39">
            <a:extLst>
              <a:ext uri="{FF2B5EF4-FFF2-40B4-BE49-F238E27FC236}">
                <a16:creationId xmlns:a16="http://schemas.microsoft.com/office/drawing/2014/main" id="{7F470770-7102-4160-AE1D-72009D3C2E8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60948">
            <a:off x="2496335" y="3409758"/>
            <a:ext cx="346161" cy="360584"/>
          </a:xfrm>
          <a:prstGeom prst="rect">
            <a:avLst/>
          </a:prstGeom>
        </p:spPr>
      </p:pic>
      <p:pic>
        <p:nvPicPr>
          <p:cNvPr id="41" name="Picture 40">
            <a:extLst>
              <a:ext uri="{FF2B5EF4-FFF2-40B4-BE49-F238E27FC236}">
                <a16:creationId xmlns:a16="http://schemas.microsoft.com/office/drawing/2014/main" id="{22F45E79-9BB7-48CA-8DAA-97A2198A96E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60948">
            <a:off x="4677043" y="3926293"/>
            <a:ext cx="346161" cy="360584"/>
          </a:xfrm>
          <a:prstGeom prst="rect">
            <a:avLst/>
          </a:prstGeom>
        </p:spPr>
      </p:pic>
      <p:pic>
        <p:nvPicPr>
          <p:cNvPr id="42" name="Picture 41">
            <a:extLst>
              <a:ext uri="{FF2B5EF4-FFF2-40B4-BE49-F238E27FC236}">
                <a16:creationId xmlns:a16="http://schemas.microsoft.com/office/drawing/2014/main" id="{A3AEF84F-355A-4456-AA2D-450AF6CC434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60948">
            <a:off x="2505574" y="4593042"/>
            <a:ext cx="346161" cy="360584"/>
          </a:xfrm>
          <a:prstGeom prst="rect">
            <a:avLst/>
          </a:prstGeom>
        </p:spPr>
      </p:pic>
      <p:pic>
        <p:nvPicPr>
          <p:cNvPr id="43" name="Picture 42">
            <a:extLst>
              <a:ext uri="{FF2B5EF4-FFF2-40B4-BE49-F238E27FC236}">
                <a16:creationId xmlns:a16="http://schemas.microsoft.com/office/drawing/2014/main" id="{2F15F641-63C9-461C-899E-22231FA4C8D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60948">
            <a:off x="2498855" y="5131273"/>
            <a:ext cx="346161" cy="360584"/>
          </a:xfrm>
          <a:prstGeom prst="rect">
            <a:avLst/>
          </a:prstGeom>
        </p:spPr>
      </p:pic>
      <p:pic>
        <p:nvPicPr>
          <p:cNvPr id="44" name="Picture 43">
            <a:extLst>
              <a:ext uri="{FF2B5EF4-FFF2-40B4-BE49-F238E27FC236}">
                <a16:creationId xmlns:a16="http://schemas.microsoft.com/office/drawing/2014/main" id="{79B19E7B-91AD-45B5-8E1D-E857C5959F6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60948">
            <a:off x="4677043" y="5664269"/>
            <a:ext cx="346161" cy="360584"/>
          </a:xfrm>
          <a:prstGeom prst="rect">
            <a:avLst/>
          </a:prstGeom>
        </p:spPr>
      </p:pic>
      <p:pic>
        <p:nvPicPr>
          <p:cNvPr id="45" name="Picture 44">
            <a:extLst>
              <a:ext uri="{FF2B5EF4-FFF2-40B4-BE49-F238E27FC236}">
                <a16:creationId xmlns:a16="http://schemas.microsoft.com/office/drawing/2014/main" id="{1C23ED63-1966-4FAB-B6B2-AAD53465B58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60948">
            <a:off x="10736717" y="2825200"/>
            <a:ext cx="346161" cy="360584"/>
          </a:xfrm>
          <a:prstGeom prst="rect">
            <a:avLst/>
          </a:prstGeom>
        </p:spPr>
      </p:pic>
      <p:pic>
        <p:nvPicPr>
          <p:cNvPr id="46" name="Picture 45">
            <a:extLst>
              <a:ext uri="{FF2B5EF4-FFF2-40B4-BE49-F238E27FC236}">
                <a16:creationId xmlns:a16="http://schemas.microsoft.com/office/drawing/2014/main" id="{F11FA867-C6DB-4C76-AF64-46C24C40966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60948">
            <a:off x="8547262" y="3392767"/>
            <a:ext cx="346161" cy="360584"/>
          </a:xfrm>
          <a:prstGeom prst="rect">
            <a:avLst/>
          </a:prstGeom>
        </p:spPr>
      </p:pic>
      <p:pic>
        <p:nvPicPr>
          <p:cNvPr id="47" name="Picture 46">
            <a:extLst>
              <a:ext uri="{FF2B5EF4-FFF2-40B4-BE49-F238E27FC236}">
                <a16:creationId xmlns:a16="http://schemas.microsoft.com/office/drawing/2014/main" id="{27CEF6E8-CEF8-4224-890D-06392D42E37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60948">
            <a:off x="10736717" y="3926292"/>
            <a:ext cx="346161" cy="360584"/>
          </a:xfrm>
          <a:prstGeom prst="rect">
            <a:avLst/>
          </a:prstGeom>
        </p:spPr>
      </p:pic>
      <p:pic>
        <p:nvPicPr>
          <p:cNvPr id="48" name="Picture 47">
            <a:extLst>
              <a:ext uri="{FF2B5EF4-FFF2-40B4-BE49-F238E27FC236}">
                <a16:creationId xmlns:a16="http://schemas.microsoft.com/office/drawing/2014/main" id="{C9FF9A78-4E42-43CB-9FE3-09ADEB5710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60948">
            <a:off x="8547259" y="4549148"/>
            <a:ext cx="346161" cy="360584"/>
          </a:xfrm>
          <a:prstGeom prst="rect">
            <a:avLst/>
          </a:prstGeom>
        </p:spPr>
      </p:pic>
      <p:pic>
        <p:nvPicPr>
          <p:cNvPr id="49" name="Picture 48">
            <a:extLst>
              <a:ext uri="{FF2B5EF4-FFF2-40B4-BE49-F238E27FC236}">
                <a16:creationId xmlns:a16="http://schemas.microsoft.com/office/drawing/2014/main" id="{584E2038-D069-4E64-9A12-834E682D019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60948">
            <a:off x="10736716" y="5087877"/>
            <a:ext cx="346161" cy="360584"/>
          </a:xfrm>
          <a:prstGeom prst="rect">
            <a:avLst/>
          </a:prstGeom>
        </p:spPr>
      </p:pic>
      <p:pic>
        <p:nvPicPr>
          <p:cNvPr id="50" name="Picture 49">
            <a:extLst>
              <a:ext uri="{FF2B5EF4-FFF2-40B4-BE49-F238E27FC236}">
                <a16:creationId xmlns:a16="http://schemas.microsoft.com/office/drawing/2014/main" id="{559F4F65-B8B5-4C3E-BD58-55DB1497AF3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60948">
            <a:off x="8547260" y="5674307"/>
            <a:ext cx="346161" cy="360584"/>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EBE6A257-E248-4742-8FB8-322EF61A4335}"/>
              </a:ext>
            </a:extLst>
          </p:cNvPr>
          <p:cNvPicPr>
            <a:picLocks noChangeAspect="1"/>
          </p:cNvPicPr>
          <p:nvPr/>
        </p:nvPicPr>
        <p:blipFill>
          <a:blip r:embed="rId17"/>
          <a:stretch>
            <a:fillRect/>
          </a:stretch>
        </p:blipFill>
        <p:spPr>
          <a:xfrm>
            <a:off x="6871235" y="69114"/>
            <a:ext cx="1105909" cy="1105909"/>
          </a:xfrm>
          <a:prstGeom prst="rect">
            <a:avLst/>
          </a:prstGeom>
        </p:spPr>
      </p:pic>
      <p:pic>
        <p:nvPicPr>
          <p:cNvPr id="15" name="Picture 14" descr="A picture containing doll, shirt&#10;&#10;Description automatically generated">
            <a:extLst>
              <a:ext uri="{FF2B5EF4-FFF2-40B4-BE49-F238E27FC236}">
                <a16:creationId xmlns:a16="http://schemas.microsoft.com/office/drawing/2014/main" id="{8370980B-709D-4BB0-B7A1-9D6672DCAA72}"/>
              </a:ext>
            </a:extLst>
          </p:cNvPr>
          <p:cNvPicPr>
            <a:picLocks noChangeAspect="1"/>
          </p:cNvPicPr>
          <p:nvPr/>
        </p:nvPicPr>
        <p:blipFill>
          <a:blip r:embed="rId18"/>
          <a:stretch>
            <a:fillRect/>
          </a:stretch>
        </p:blipFill>
        <p:spPr>
          <a:xfrm>
            <a:off x="7762349" y="-129233"/>
            <a:ext cx="1300769" cy="1300769"/>
          </a:xfrm>
          <a:prstGeom prst="rect">
            <a:avLst/>
          </a:prstGeom>
        </p:spPr>
      </p:pic>
    </p:spTree>
    <p:extLst>
      <p:ext uri="{BB962C8B-B14F-4D97-AF65-F5344CB8AC3E}">
        <p14:creationId xmlns:p14="http://schemas.microsoft.com/office/powerpoint/2010/main" val="336022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768896235"/>
              </p:ext>
            </p:extLst>
          </p:nvPr>
        </p:nvGraphicFramePr>
        <p:xfrm>
          <a:off x="329184" y="1967155"/>
          <a:ext cx="5607592" cy="4163844"/>
        </p:xfrm>
        <a:graphic>
          <a:graphicData uri="http://schemas.openxmlformats.org/drawingml/2006/table">
            <a:tbl>
              <a:tblPr firstRow="1" bandRow="1">
                <a:tableStyleId>{7436B53B-AF2B-4ED9-AE7D-DA19A883150E}</a:tableStyleId>
              </a:tblPr>
              <a:tblGrid>
                <a:gridCol w="1183976">
                  <a:extLst>
                    <a:ext uri="{9D8B030D-6E8A-4147-A177-3AD203B41FA5}">
                      <a16:colId xmlns:a16="http://schemas.microsoft.com/office/drawing/2014/main" val="1977934646"/>
                    </a:ext>
                  </a:extLst>
                </a:gridCol>
                <a:gridCol w="2211808">
                  <a:extLst>
                    <a:ext uri="{9D8B030D-6E8A-4147-A177-3AD203B41FA5}">
                      <a16:colId xmlns:a16="http://schemas.microsoft.com/office/drawing/2014/main" val="2602992058"/>
                    </a:ext>
                  </a:extLst>
                </a:gridCol>
                <a:gridCol w="2211808">
                  <a:extLst>
                    <a:ext uri="{9D8B030D-6E8A-4147-A177-3AD203B41FA5}">
                      <a16:colId xmlns:a16="http://schemas.microsoft.com/office/drawing/2014/main" val="815285107"/>
                    </a:ext>
                  </a:extLst>
                </a:gridCol>
              </a:tblGrid>
              <a:tr h="577134">
                <a:tc>
                  <a:txBody>
                    <a:bodyPr/>
                    <a:lstStyle/>
                    <a:p>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Noura</a:t>
                      </a:r>
                      <a:r>
                        <a:rPr lang="en-GB" sz="2000" b="1" dirty="0">
                          <a:solidFill>
                            <a:schemeClr val="accent1">
                              <a:lumMod val="50000"/>
                            </a:schemeClr>
                          </a:solidFill>
                        </a:rPr>
                        <a:t> et Amir </a:t>
                      </a:r>
                      <a:r>
                        <a:rPr lang="en-GB" sz="2000" dirty="0">
                          <a:solidFill>
                            <a:schemeClr val="accent1">
                              <a:lumMod val="50000"/>
                            </a:schemeClr>
                          </a:solidFill>
                        </a:rPr>
                        <a:t>(</a:t>
                      </a:r>
                      <a:r>
                        <a:rPr lang="en-GB" sz="2000" b="1" dirty="0">
                          <a:solidFill>
                            <a:schemeClr val="accent1">
                              <a:lumMod val="50000"/>
                            </a:schemeClr>
                          </a:solidFill>
                        </a:rPr>
                        <a:t>nous</a:t>
                      </a:r>
                      <a:r>
                        <a:rPr lang="en-GB" sz="2000" dirty="0">
                          <a:solidFill>
                            <a:schemeClr val="accent1">
                              <a:lumMod val="50000"/>
                            </a:schemeClr>
                          </a:solidFill>
                        </a:rPr>
                        <a:t> - we)</a:t>
                      </a:r>
                    </a:p>
                  </a:txBody>
                  <a:tcPr/>
                </a:tc>
                <a:tc>
                  <a:txBody>
                    <a:bodyPr/>
                    <a:lstStyle/>
                    <a:p>
                      <a:pPr algn="ctr"/>
                      <a:r>
                        <a:rPr lang="en-GB" sz="2000" b="1" dirty="0">
                          <a:solidFill>
                            <a:schemeClr val="accent1">
                              <a:lumMod val="50000"/>
                            </a:schemeClr>
                          </a:solidFill>
                        </a:rPr>
                        <a:t>les cousins</a:t>
                      </a:r>
                      <a:r>
                        <a:rPr lang="en-GB" sz="2000" b="1" baseline="0" dirty="0">
                          <a:solidFill>
                            <a:schemeClr val="accent1">
                              <a:lumMod val="50000"/>
                            </a:schemeClr>
                          </a:solidFill>
                        </a:rPr>
                        <a:t> </a:t>
                      </a:r>
                    </a:p>
                    <a:p>
                      <a:pPr algn="ctr"/>
                      <a:r>
                        <a:rPr lang="en-GB" sz="2000" baseline="0" dirty="0">
                          <a:solidFill>
                            <a:schemeClr val="accent1">
                              <a:lumMod val="50000"/>
                            </a:schemeClr>
                          </a:solidFill>
                        </a:rPr>
                        <a:t>(</a:t>
                      </a:r>
                      <a:r>
                        <a:rPr lang="en-GB" sz="2000" b="1" baseline="0" dirty="0" err="1">
                          <a:solidFill>
                            <a:schemeClr val="accent1">
                              <a:lumMod val="50000"/>
                            </a:schemeClr>
                          </a:solidFill>
                        </a:rPr>
                        <a:t>vous</a:t>
                      </a:r>
                      <a:r>
                        <a:rPr lang="en-GB" sz="2000" baseline="0" dirty="0">
                          <a:solidFill>
                            <a:schemeClr val="accent1">
                              <a:lumMod val="50000"/>
                            </a:schemeClr>
                          </a:solidFill>
                        </a:rPr>
                        <a:t> – you pl.)</a:t>
                      </a:r>
                      <a:endParaRPr lang="en-GB" sz="2000" dirty="0">
                        <a:solidFill>
                          <a:schemeClr val="accent1">
                            <a:lumMod val="50000"/>
                          </a:schemeClr>
                        </a:solidFill>
                      </a:endParaRPr>
                    </a:p>
                  </a:txBody>
                  <a:tcPr/>
                </a:tc>
                <a:extLst>
                  <a:ext uri="{0D108BD9-81ED-4DB2-BD59-A6C34878D82A}">
                    <a16:rowId xmlns:a16="http://schemas.microsoft.com/office/drawing/2014/main" val="4036948471"/>
                  </a:ext>
                </a:extLst>
              </a:tr>
              <a:tr h="577134">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77134">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77134">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079428402"/>
              </p:ext>
            </p:extLst>
          </p:nvPr>
        </p:nvGraphicFramePr>
        <p:xfrm>
          <a:off x="6302328" y="1967155"/>
          <a:ext cx="5607592" cy="4163844"/>
        </p:xfrm>
        <a:graphic>
          <a:graphicData uri="http://schemas.openxmlformats.org/drawingml/2006/table">
            <a:tbl>
              <a:tblPr firstRow="1" bandRow="1">
                <a:tableStyleId>{7436B53B-AF2B-4ED9-AE7D-DA19A883150E}</a:tableStyleId>
              </a:tblPr>
              <a:tblGrid>
                <a:gridCol w="1183976">
                  <a:extLst>
                    <a:ext uri="{9D8B030D-6E8A-4147-A177-3AD203B41FA5}">
                      <a16:colId xmlns:a16="http://schemas.microsoft.com/office/drawing/2014/main" val="1977934646"/>
                    </a:ext>
                  </a:extLst>
                </a:gridCol>
                <a:gridCol w="2211808">
                  <a:extLst>
                    <a:ext uri="{9D8B030D-6E8A-4147-A177-3AD203B41FA5}">
                      <a16:colId xmlns:a16="http://schemas.microsoft.com/office/drawing/2014/main" val="2602992058"/>
                    </a:ext>
                  </a:extLst>
                </a:gridCol>
                <a:gridCol w="2211808">
                  <a:extLst>
                    <a:ext uri="{9D8B030D-6E8A-4147-A177-3AD203B41FA5}">
                      <a16:colId xmlns:a16="http://schemas.microsoft.com/office/drawing/2014/main" val="815285107"/>
                    </a:ext>
                  </a:extLst>
                </a:gridCol>
              </a:tblGrid>
              <a:tr h="577134">
                <a:tc>
                  <a:txBody>
                    <a:bodyPr/>
                    <a:lstStyle/>
                    <a:p>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Noura</a:t>
                      </a:r>
                      <a:r>
                        <a:rPr lang="en-GB" sz="2000" b="1" dirty="0">
                          <a:solidFill>
                            <a:schemeClr val="accent1">
                              <a:lumMod val="50000"/>
                            </a:schemeClr>
                          </a:solidFill>
                        </a:rPr>
                        <a:t> et Amir </a:t>
                      </a:r>
                      <a:r>
                        <a:rPr lang="en-GB" sz="2000" dirty="0">
                          <a:solidFill>
                            <a:schemeClr val="accent1">
                              <a:lumMod val="50000"/>
                            </a:schemeClr>
                          </a:solidFill>
                        </a:rPr>
                        <a:t>(</a:t>
                      </a:r>
                      <a:r>
                        <a:rPr lang="en-GB" sz="2000" b="1" dirty="0">
                          <a:solidFill>
                            <a:schemeClr val="accent1">
                              <a:lumMod val="50000"/>
                            </a:schemeClr>
                          </a:solidFill>
                        </a:rPr>
                        <a:t>nous</a:t>
                      </a:r>
                      <a:r>
                        <a:rPr lang="en-GB" sz="2000" dirty="0">
                          <a:solidFill>
                            <a:schemeClr val="accent1">
                              <a:lumMod val="50000"/>
                            </a:schemeClr>
                          </a:solidFill>
                        </a:rPr>
                        <a:t> - we)</a:t>
                      </a:r>
                    </a:p>
                  </a:txBody>
                  <a:tcPr/>
                </a:tc>
                <a:tc>
                  <a:txBody>
                    <a:bodyPr/>
                    <a:lstStyle/>
                    <a:p>
                      <a:pPr algn="ctr"/>
                      <a:r>
                        <a:rPr lang="en-GB" sz="2000" b="1" dirty="0">
                          <a:solidFill>
                            <a:schemeClr val="accent1">
                              <a:lumMod val="50000"/>
                            </a:schemeClr>
                          </a:solidFill>
                        </a:rPr>
                        <a:t>les cousins</a:t>
                      </a:r>
                      <a:r>
                        <a:rPr lang="en-GB" sz="2000" b="1" baseline="0" dirty="0">
                          <a:solidFill>
                            <a:schemeClr val="accent1">
                              <a:lumMod val="50000"/>
                            </a:schemeClr>
                          </a:solidFill>
                        </a:rPr>
                        <a:t> </a:t>
                      </a:r>
                    </a:p>
                    <a:p>
                      <a:pPr algn="ctr"/>
                      <a:r>
                        <a:rPr lang="en-GB" sz="2000" baseline="0" dirty="0">
                          <a:solidFill>
                            <a:schemeClr val="accent1">
                              <a:lumMod val="50000"/>
                            </a:schemeClr>
                          </a:solidFill>
                        </a:rPr>
                        <a:t>(</a:t>
                      </a:r>
                      <a:r>
                        <a:rPr lang="en-GB" sz="2000" b="1" baseline="0" dirty="0" err="1">
                          <a:solidFill>
                            <a:schemeClr val="accent1">
                              <a:lumMod val="50000"/>
                            </a:schemeClr>
                          </a:solidFill>
                        </a:rPr>
                        <a:t>vous</a:t>
                      </a:r>
                      <a:r>
                        <a:rPr lang="en-GB" sz="2000" baseline="0" dirty="0">
                          <a:solidFill>
                            <a:schemeClr val="accent1">
                              <a:lumMod val="50000"/>
                            </a:schemeClr>
                          </a:solidFill>
                        </a:rPr>
                        <a:t> – you pl.)</a:t>
                      </a:r>
                      <a:endParaRPr lang="en-GB" sz="2000" dirty="0">
                        <a:solidFill>
                          <a:schemeClr val="accent1">
                            <a:lumMod val="50000"/>
                          </a:schemeClr>
                        </a:solidFill>
                      </a:endParaRPr>
                    </a:p>
                  </a:txBody>
                  <a:tcPr/>
                </a:tc>
                <a:extLst>
                  <a:ext uri="{0D108BD9-81ED-4DB2-BD59-A6C34878D82A}">
                    <a16:rowId xmlns:a16="http://schemas.microsoft.com/office/drawing/2014/main" val="4036948471"/>
                  </a:ext>
                </a:extLst>
              </a:tr>
              <a:tr h="577134">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77134">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pic>
        <p:nvPicPr>
          <p:cNvPr id="11266" name="Picture 2" descr="Computer Notebook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3759" y="4483021"/>
            <a:ext cx="518999" cy="3840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omputer Notebook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260" y="5074961"/>
            <a:ext cx="518999" cy="3840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omputer Notebook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191" y="5074961"/>
            <a:ext cx="518999" cy="3840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ik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699" y="3925346"/>
            <a:ext cx="632435" cy="38789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anoe, Kayak, River, Sport, Rafting, River Raf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738" y="4518021"/>
            <a:ext cx="622396" cy="36176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Book, Books, Library Books, Reading, Verb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835" y="2721845"/>
            <a:ext cx="458162" cy="44881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Radio Clip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771" y="3319103"/>
            <a:ext cx="611364" cy="401462"/>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Bed 11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787" y="5150429"/>
            <a:ext cx="542172" cy="305654"/>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Bed Gree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0787" y="5763849"/>
            <a:ext cx="542172" cy="3056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0"/>
          <a:stretch>
            <a:fillRect/>
          </a:stretch>
        </p:blipFill>
        <p:spPr>
          <a:xfrm>
            <a:off x="6603759" y="5638547"/>
            <a:ext cx="535285" cy="418248"/>
          </a:xfrm>
          <a:prstGeom prst="rect">
            <a:avLst/>
          </a:prstGeom>
        </p:spPr>
      </p:pic>
      <p:pic>
        <p:nvPicPr>
          <p:cNvPr id="11280" name="Picture 16" descr="Television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79469" y="3904795"/>
            <a:ext cx="459575" cy="41974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12"/>
          <a:stretch>
            <a:fillRect/>
          </a:stretch>
        </p:blipFill>
        <p:spPr>
          <a:xfrm>
            <a:off x="6394827" y="3322287"/>
            <a:ext cx="508798" cy="407828"/>
          </a:xfrm>
          <a:prstGeom prst="rect">
            <a:avLst/>
          </a:prstGeom>
        </p:spPr>
      </p:pic>
      <p:pic>
        <p:nvPicPr>
          <p:cNvPr id="11282" name="Picture 18" descr="Yellow T-shirt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27749" y="2748173"/>
            <a:ext cx="335509" cy="36623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Bed Gree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5098" y="5638637"/>
            <a:ext cx="542172" cy="25947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Bed 11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649" y="5003009"/>
            <a:ext cx="542172" cy="3056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Yellow T-shirt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55003" y="2750425"/>
            <a:ext cx="335509" cy="36623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12"/>
          <a:stretch>
            <a:fillRect/>
          </a:stretch>
        </p:blipFill>
        <p:spPr>
          <a:xfrm>
            <a:off x="6941355" y="3309749"/>
            <a:ext cx="508798" cy="407828"/>
          </a:xfrm>
          <a:prstGeom prst="rect">
            <a:avLst/>
          </a:prstGeom>
        </p:spPr>
      </p:pic>
      <p:pic>
        <p:nvPicPr>
          <p:cNvPr id="40" name="Picture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60948">
            <a:off x="2496335" y="2825202"/>
            <a:ext cx="346161" cy="360584"/>
          </a:xfrm>
          <a:prstGeom prst="rect">
            <a:avLst/>
          </a:prstGeom>
        </p:spPr>
      </p:pic>
      <p:pic>
        <p:nvPicPr>
          <p:cNvPr id="42" name="Picture 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60948">
            <a:off x="2496335" y="3409758"/>
            <a:ext cx="346161" cy="360584"/>
          </a:xfrm>
          <a:prstGeom prst="rect">
            <a:avLst/>
          </a:prstGeom>
        </p:spPr>
      </p:pic>
      <p:pic>
        <p:nvPicPr>
          <p:cNvPr id="43" name="Picture 4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60948">
            <a:off x="4677043" y="3926293"/>
            <a:ext cx="346161" cy="360584"/>
          </a:xfrm>
          <a:prstGeom prst="rect">
            <a:avLst/>
          </a:prstGeom>
        </p:spPr>
      </p:pic>
      <p:pic>
        <p:nvPicPr>
          <p:cNvPr id="44" name="Picture 4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60948">
            <a:off x="2505574" y="4593042"/>
            <a:ext cx="346161" cy="360584"/>
          </a:xfrm>
          <a:prstGeom prst="rect">
            <a:avLst/>
          </a:prstGeom>
        </p:spPr>
      </p:pic>
      <p:pic>
        <p:nvPicPr>
          <p:cNvPr id="45" name="Picture 4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60948">
            <a:off x="2498855" y="5131273"/>
            <a:ext cx="346161" cy="360584"/>
          </a:xfrm>
          <a:prstGeom prst="rect">
            <a:avLst/>
          </a:prstGeom>
        </p:spPr>
      </p:pic>
      <p:pic>
        <p:nvPicPr>
          <p:cNvPr id="46" name="Picture 4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60948">
            <a:off x="4677043" y="5664269"/>
            <a:ext cx="346161" cy="360584"/>
          </a:xfrm>
          <a:prstGeom prst="rect">
            <a:avLst/>
          </a:prstGeom>
        </p:spPr>
      </p:pic>
      <p:pic>
        <p:nvPicPr>
          <p:cNvPr id="47" name="Picture 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60948">
            <a:off x="10736717" y="2825200"/>
            <a:ext cx="346161" cy="360584"/>
          </a:xfrm>
          <a:prstGeom prst="rect">
            <a:avLst/>
          </a:prstGeom>
        </p:spPr>
      </p:pic>
      <p:pic>
        <p:nvPicPr>
          <p:cNvPr id="48" name="Picture 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60948">
            <a:off x="8547262" y="3392767"/>
            <a:ext cx="346161" cy="360584"/>
          </a:xfrm>
          <a:prstGeom prst="rect">
            <a:avLst/>
          </a:prstGeom>
        </p:spPr>
      </p:pic>
      <p:pic>
        <p:nvPicPr>
          <p:cNvPr id="49" name="Picture 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60948">
            <a:off x="10736717" y="3926292"/>
            <a:ext cx="346161" cy="360584"/>
          </a:xfrm>
          <a:prstGeom prst="rect">
            <a:avLst/>
          </a:prstGeom>
        </p:spPr>
      </p:pic>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60948">
            <a:off x="8547259" y="4549148"/>
            <a:ext cx="346161" cy="360584"/>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60948">
            <a:off x="10736716" y="5087877"/>
            <a:ext cx="346161" cy="360584"/>
          </a:xfrm>
          <a:prstGeom prst="rect">
            <a:avLst/>
          </a:prstGeom>
        </p:spPr>
      </p:pic>
      <p:pic>
        <p:nvPicPr>
          <p:cNvPr id="52" name="Picture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60948">
            <a:off x="8547260" y="5674307"/>
            <a:ext cx="346161" cy="360584"/>
          </a:xfrm>
          <a:prstGeom prst="rect">
            <a:avLst/>
          </a:prstGeom>
        </p:spPr>
      </p:pic>
      <p:sp>
        <p:nvSpPr>
          <p:cNvPr id="37" name="Action Button: Forward or Next 36">
            <a:hlinkClick r:id="" action="ppaction://noaction" highlightClick="1">
              <a:snd r:embed="rId15" name="00116 with answers.wav"/>
            </a:hlinkClick>
          </p:cNvPr>
          <p:cNvSpPr/>
          <p:nvPr/>
        </p:nvSpPr>
        <p:spPr>
          <a:xfrm>
            <a:off x="9642764" y="268608"/>
            <a:ext cx="482139" cy="40804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46">
            <a:extLst>
              <a:ext uri="{FF2B5EF4-FFF2-40B4-BE49-F238E27FC236}">
                <a16:creationId xmlns:a16="http://schemas.microsoft.com/office/drawing/2014/main" id="{ED48B038-1F0B-4FB7-96BD-A1832D660798}"/>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itle 5">
            <a:extLst>
              <a:ext uri="{FF2B5EF4-FFF2-40B4-BE49-F238E27FC236}">
                <a16:creationId xmlns:a16="http://schemas.microsoft.com/office/drawing/2014/main" id="{B2E1C6B6-25E5-4ED1-8422-ECE535FCAE5D}"/>
              </a:ext>
            </a:extLst>
          </p:cNvPr>
          <p:cNvSpPr>
            <a:spLocks noGrp="1"/>
          </p:cNvSpPr>
          <p:nvPr>
            <p:ph type="title"/>
          </p:nvPr>
        </p:nvSpPr>
        <p:spPr>
          <a:xfrm>
            <a:off x="838200" y="443074"/>
            <a:ext cx="4211992" cy="479600"/>
          </a:xfrm>
        </p:spPr>
        <p:txBody>
          <a:bodyPr>
            <a:normAutofit fontScale="90000"/>
          </a:bodyPr>
          <a:lstStyle/>
          <a:p>
            <a:r>
              <a:rPr lang="fr-FR" dirty="0"/>
              <a:t>Deux chambres</a:t>
            </a:r>
          </a:p>
        </p:txBody>
      </p:sp>
      <p:pic>
        <p:nvPicPr>
          <p:cNvPr id="53" name="Picture 52" descr="background rectangle">
            <a:extLst>
              <a:ext uri="{FF2B5EF4-FFF2-40B4-BE49-F238E27FC236}">
                <a16:creationId xmlns:a16="http://schemas.microsoft.com/office/drawing/2014/main" id="{9A9392E3-8F4A-4F76-9F2F-BC0BA8E6DE7B}"/>
              </a:ext>
              <a:ext uri="{C183D7F6-B498-43B3-948B-1728B52AA6E4}">
                <adec:decorative xmlns:adec="http://schemas.microsoft.com/office/drawing/2017/decorative" val="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4" name="Title 3">
            <a:extLst>
              <a:ext uri="{FF2B5EF4-FFF2-40B4-BE49-F238E27FC236}">
                <a16:creationId xmlns:a16="http://schemas.microsoft.com/office/drawing/2014/main" id="{F8B933D3-06A4-47F6-BF7C-2A736B17F019}"/>
              </a:ext>
            </a:extLst>
          </p:cNvPr>
          <p:cNvSpPr txBox="1">
            <a:spLocks/>
          </p:cNvSpPr>
          <p:nvPr/>
        </p:nvSpPr>
        <p:spPr>
          <a:xfrm>
            <a:off x="0" y="322731"/>
            <a:ext cx="5265384" cy="70784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a:solidFill>
                  <a:schemeClr val="bg1"/>
                </a:solidFill>
              </a:rPr>
              <a:t>Deux </a:t>
            </a:r>
            <a:r>
              <a:rPr lang="en-GB" sz="3600" b="1" dirty="0" err="1">
                <a:solidFill>
                  <a:schemeClr val="bg1"/>
                </a:solidFill>
              </a:rPr>
              <a:t>chambres</a:t>
            </a:r>
            <a:r>
              <a:rPr lang="en-GB" sz="3600" b="1" dirty="0">
                <a:solidFill>
                  <a:schemeClr val="bg1"/>
                </a:solidFill>
              </a:rPr>
              <a:t> </a:t>
            </a:r>
            <a:r>
              <a:rPr lang="en-GB" sz="3600" b="1" dirty="0" err="1">
                <a:solidFill>
                  <a:schemeClr val="bg1"/>
                </a:solidFill>
              </a:rPr>
              <a:t>différentes</a:t>
            </a:r>
            <a:endParaRPr lang="en-GB" sz="3600" b="1" dirty="0">
              <a:solidFill>
                <a:schemeClr val="bg1"/>
              </a:solidFill>
            </a:endParaRPr>
          </a:p>
        </p:txBody>
      </p:sp>
      <p:sp>
        <p:nvSpPr>
          <p:cNvPr id="3" name="TextBox 2">
            <a:extLst>
              <a:ext uri="{FF2B5EF4-FFF2-40B4-BE49-F238E27FC236}">
                <a16:creationId xmlns:a16="http://schemas.microsoft.com/office/drawing/2014/main" id="{77507346-0795-4FE6-8988-31AD62693809}"/>
              </a:ext>
            </a:extLst>
          </p:cNvPr>
          <p:cNvSpPr txBox="1"/>
          <p:nvPr/>
        </p:nvSpPr>
        <p:spPr>
          <a:xfrm>
            <a:off x="146408" y="1313790"/>
            <a:ext cx="11580736" cy="400110"/>
          </a:xfrm>
          <a:prstGeom prst="rect">
            <a:avLst/>
          </a:prstGeom>
          <a:noFill/>
        </p:spPr>
        <p:txBody>
          <a:bodyPr wrap="square" rtlCol="0">
            <a:spAutoFit/>
          </a:bodyPr>
          <a:lstStyle/>
          <a:p>
            <a:r>
              <a:rPr lang="en-GB" sz="2000" dirty="0" err="1">
                <a:solidFill>
                  <a:schemeClr val="accent1">
                    <a:lumMod val="50000"/>
                  </a:schemeClr>
                </a:solidFill>
                <a:latin typeface="Century Gothic" panose="020B0502020202020204" pitchFamily="34" charset="0"/>
              </a:rPr>
              <a:t>Noura</a:t>
            </a:r>
            <a:r>
              <a:rPr lang="en-GB" sz="2000" dirty="0">
                <a:solidFill>
                  <a:schemeClr val="accent1">
                    <a:lumMod val="50000"/>
                  </a:schemeClr>
                </a:solidFill>
                <a:latin typeface="Century Gothic" panose="020B0502020202020204" pitchFamily="34" charset="0"/>
              </a:rPr>
              <a:t> and Amir are speaking to their cousins about their rooms. Who has what? </a:t>
            </a:r>
            <a:r>
              <a:rPr lang="en-GB" sz="2000" i="1" dirty="0">
                <a:solidFill>
                  <a:schemeClr val="accent1">
                    <a:lumMod val="50000"/>
                  </a:schemeClr>
                </a:solidFill>
                <a:latin typeface="Century Gothic" panose="020B0502020202020204" pitchFamily="34" charset="0"/>
              </a:rPr>
              <a:t>Coche.</a:t>
            </a:r>
            <a:r>
              <a:rPr lang="en-GB" sz="2000" dirty="0">
                <a:solidFill>
                  <a:schemeClr val="accent1">
                    <a:lumMod val="50000"/>
                  </a:schemeClr>
                </a:solidFill>
                <a:latin typeface="Century Gothic" panose="020B0502020202020204" pitchFamily="34" charset="0"/>
              </a:rPr>
              <a:t> </a:t>
            </a:r>
          </a:p>
        </p:txBody>
      </p:sp>
      <p:pic>
        <p:nvPicPr>
          <p:cNvPr id="7" name="Picture 6" descr="A picture containing toy, doll&#10;&#10;Description automatically generated">
            <a:extLst>
              <a:ext uri="{FF2B5EF4-FFF2-40B4-BE49-F238E27FC236}">
                <a16:creationId xmlns:a16="http://schemas.microsoft.com/office/drawing/2014/main" id="{078CA850-98F1-49C2-AC81-75FE34FBAE56}"/>
              </a:ext>
            </a:extLst>
          </p:cNvPr>
          <p:cNvPicPr>
            <a:picLocks noChangeAspect="1"/>
          </p:cNvPicPr>
          <p:nvPr/>
        </p:nvPicPr>
        <p:blipFill>
          <a:blip r:embed="rId17"/>
          <a:stretch>
            <a:fillRect/>
          </a:stretch>
        </p:blipFill>
        <p:spPr>
          <a:xfrm>
            <a:off x="6871235" y="69114"/>
            <a:ext cx="1105909" cy="1105909"/>
          </a:xfrm>
          <a:prstGeom prst="rect">
            <a:avLst/>
          </a:prstGeom>
        </p:spPr>
      </p:pic>
      <p:pic>
        <p:nvPicPr>
          <p:cNvPr id="8" name="Picture 7" descr="A picture containing doll, shirt&#10;&#10;Description automatically generated">
            <a:extLst>
              <a:ext uri="{FF2B5EF4-FFF2-40B4-BE49-F238E27FC236}">
                <a16:creationId xmlns:a16="http://schemas.microsoft.com/office/drawing/2014/main" id="{67B7A7D9-EFD5-4D89-A1C1-2EF4C7F2EBF3}"/>
              </a:ext>
            </a:extLst>
          </p:cNvPr>
          <p:cNvPicPr>
            <a:picLocks noChangeAspect="1"/>
          </p:cNvPicPr>
          <p:nvPr/>
        </p:nvPicPr>
        <p:blipFill>
          <a:blip r:embed="rId18"/>
          <a:stretch>
            <a:fillRect/>
          </a:stretch>
        </p:blipFill>
        <p:spPr>
          <a:xfrm>
            <a:off x="7762349" y="-129233"/>
            <a:ext cx="1300769" cy="1300769"/>
          </a:xfrm>
          <a:prstGeom prst="rect">
            <a:avLst/>
          </a:prstGeom>
        </p:spPr>
      </p:pic>
    </p:spTree>
    <p:extLst>
      <p:ext uri="{BB962C8B-B14F-4D97-AF65-F5344CB8AC3E}">
        <p14:creationId xmlns:p14="http://schemas.microsoft.com/office/powerpoint/2010/main" val="308645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3" name="TextBox 2"/>
          <p:cNvSpPr txBox="1"/>
          <p:nvPr/>
        </p:nvSpPr>
        <p:spPr>
          <a:xfrm>
            <a:off x="197101" y="1342449"/>
            <a:ext cx="11122296" cy="415498"/>
          </a:xfrm>
          <a:prstGeom prst="rect">
            <a:avLst/>
          </a:prstGeom>
          <a:noFill/>
        </p:spPr>
        <p:txBody>
          <a:bodyPr wrap="square" rtlCol="0">
            <a:spAutoFit/>
          </a:bodyPr>
          <a:lstStyle/>
          <a:p>
            <a:r>
              <a:rPr lang="en-GB" sz="2100" dirty="0">
                <a:solidFill>
                  <a:schemeClr val="accent1">
                    <a:lumMod val="50000"/>
                  </a:schemeClr>
                </a:solidFill>
                <a:latin typeface="Century Gothic" panose="020B0502020202020204" pitchFamily="34" charset="0"/>
              </a:rPr>
              <a:t>Who has what? </a:t>
            </a:r>
            <a:r>
              <a:rPr lang="en-GB" sz="2100" dirty="0" err="1">
                <a:solidFill>
                  <a:schemeClr val="accent1">
                    <a:lumMod val="50000"/>
                  </a:schemeClr>
                </a:solidFill>
                <a:latin typeface="Century Gothic" panose="020B0502020202020204" pitchFamily="34" charset="0"/>
              </a:rPr>
              <a:t>Étudiant</a:t>
            </a:r>
            <a:r>
              <a:rPr lang="en-GB" sz="2100" dirty="0">
                <a:solidFill>
                  <a:schemeClr val="accent1">
                    <a:lumMod val="50000"/>
                  </a:schemeClr>
                </a:solidFill>
                <a:latin typeface="Century Gothic" panose="020B0502020202020204" pitchFamily="34" charset="0"/>
              </a:rPr>
              <a:t>(e) </a:t>
            </a:r>
            <a:r>
              <a:rPr lang="en-GB" sz="2100" b="1" dirty="0">
                <a:solidFill>
                  <a:schemeClr val="accent1">
                    <a:lumMod val="50000"/>
                  </a:schemeClr>
                </a:solidFill>
                <a:latin typeface="Century Gothic" panose="020B0502020202020204" pitchFamily="34" charset="0"/>
              </a:rPr>
              <a:t>A</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parle</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Étudiant</a:t>
            </a:r>
            <a:r>
              <a:rPr lang="en-GB" sz="2100" dirty="0">
                <a:solidFill>
                  <a:schemeClr val="accent1">
                    <a:lumMod val="50000"/>
                  </a:schemeClr>
                </a:solidFill>
                <a:latin typeface="Century Gothic" panose="020B0502020202020204" pitchFamily="34" charset="0"/>
              </a:rPr>
              <a:t>(e) </a:t>
            </a:r>
            <a:r>
              <a:rPr lang="en-GB" sz="2100" b="1" dirty="0">
                <a:solidFill>
                  <a:schemeClr val="accent1">
                    <a:lumMod val="50000"/>
                  </a:schemeClr>
                </a:solidFill>
                <a:latin typeface="Century Gothic" panose="020B0502020202020204" pitchFamily="34" charset="0"/>
              </a:rPr>
              <a:t>B </a:t>
            </a:r>
            <a:r>
              <a:rPr lang="en-GB" sz="2100" dirty="0" err="1">
                <a:solidFill>
                  <a:schemeClr val="accent1">
                    <a:lumMod val="50000"/>
                  </a:schemeClr>
                </a:solidFill>
                <a:latin typeface="Century Gothic" panose="020B0502020202020204" pitchFamily="34" charset="0"/>
              </a:rPr>
              <a:t>écoute</a:t>
            </a:r>
            <a:r>
              <a:rPr lang="en-GB" sz="2100" dirty="0">
                <a:solidFill>
                  <a:schemeClr val="accent1">
                    <a:lumMod val="50000"/>
                  </a:schemeClr>
                </a:solidFill>
                <a:latin typeface="Century Gothic" panose="020B0502020202020204" pitchFamily="34" charset="0"/>
              </a:rPr>
              <a:t> et </a:t>
            </a:r>
            <a:r>
              <a:rPr lang="en-GB" sz="2100" dirty="0" err="1">
                <a:solidFill>
                  <a:schemeClr val="accent1">
                    <a:lumMod val="50000"/>
                  </a:schemeClr>
                </a:solidFill>
                <a:latin typeface="Century Gothic" panose="020B0502020202020204" pitchFamily="34" charset="0"/>
              </a:rPr>
              <a:t>écris</a:t>
            </a:r>
            <a:r>
              <a:rPr lang="en-GB" sz="2100" dirty="0">
                <a:solidFill>
                  <a:schemeClr val="accent1">
                    <a:lumMod val="50000"/>
                  </a:schemeClr>
                </a:solidFill>
                <a:latin typeface="Century Gothic" panose="020B0502020202020204" pitchFamily="34" charset="0"/>
              </a:rPr>
              <a:t> ‘nous’ </a:t>
            </a:r>
            <a:r>
              <a:rPr lang="en-GB" sz="2100" dirty="0" err="1">
                <a:solidFill>
                  <a:schemeClr val="accent1">
                    <a:lumMod val="50000"/>
                  </a:schemeClr>
                </a:solidFill>
                <a:latin typeface="Century Gothic" panose="020B0502020202020204" pitchFamily="34" charset="0"/>
              </a:rPr>
              <a:t>ou</a:t>
            </a:r>
            <a:r>
              <a:rPr lang="en-GB" sz="2100" dirty="0">
                <a:solidFill>
                  <a:schemeClr val="accent1">
                    <a:lumMod val="50000"/>
                  </a:schemeClr>
                </a:solidFill>
                <a:latin typeface="Century Gothic" panose="020B0502020202020204" pitchFamily="34" charset="0"/>
              </a:rPr>
              <a:t> ‘vous’. </a:t>
            </a:r>
          </a:p>
        </p:txBody>
      </p:sp>
      <p:graphicFrame>
        <p:nvGraphicFramePr>
          <p:cNvPr id="2" name="Table 1"/>
          <p:cNvGraphicFramePr>
            <a:graphicFrameLocks noGrp="1"/>
          </p:cNvGraphicFramePr>
          <p:nvPr/>
        </p:nvGraphicFramePr>
        <p:xfrm>
          <a:off x="542834" y="2169641"/>
          <a:ext cx="11122296" cy="3800084"/>
        </p:xfrm>
        <a:graphic>
          <a:graphicData uri="http://schemas.openxmlformats.org/drawingml/2006/table">
            <a:tbl>
              <a:tblPr firstRow="1" bandRow="1">
                <a:tableStyleId>{7436B53B-AF2B-4ED9-AE7D-DA19A883150E}</a:tableStyleId>
              </a:tblPr>
              <a:tblGrid>
                <a:gridCol w="3707432">
                  <a:extLst>
                    <a:ext uri="{9D8B030D-6E8A-4147-A177-3AD203B41FA5}">
                      <a16:colId xmlns:a16="http://schemas.microsoft.com/office/drawing/2014/main" val="1554379549"/>
                    </a:ext>
                  </a:extLst>
                </a:gridCol>
                <a:gridCol w="3707432">
                  <a:extLst>
                    <a:ext uri="{9D8B030D-6E8A-4147-A177-3AD203B41FA5}">
                      <a16:colId xmlns:a16="http://schemas.microsoft.com/office/drawing/2014/main" val="2129211314"/>
                    </a:ext>
                  </a:extLst>
                </a:gridCol>
                <a:gridCol w="3707432">
                  <a:extLst>
                    <a:ext uri="{9D8B030D-6E8A-4147-A177-3AD203B41FA5}">
                      <a16:colId xmlns:a16="http://schemas.microsoft.com/office/drawing/2014/main" val="2983072248"/>
                    </a:ext>
                  </a:extLst>
                </a:gridCol>
              </a:tblGrid>
              <a:tr h="1900042">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920954866"/>
                  </a:ext>
                </a:extLst>
              </a:tr>
              <a:tr h="1900042">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234402091"/>
                  </a:ext>
                </a:extLst>
              </a:tr>
            </a:tbl>
          </a:graphicData>
        </a:graphic>
      </p:graphicFrame>
      <p:pic>
        <p:nvPicPr>
          <p:cNvPr id="14" name="Picture 16" descr="Televisio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5799" y="2432245"/>
            <a:ext cx="996897" cy="9105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7925" y="3631475"/>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pic>
        <p:nvPicPr>
          <p:cNvPr id="18" name="Picture 6" descr="Phone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2518" y="2464042"/>
            <a:ext cx="922964" cy="9419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Phone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3389" y="2464428"/>
            <a:ext cx="922964" cy="9419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Book, Books, Library Books, Reading, Verb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6789" y="4419085"/>
            <a:ext cx="1059083" cy="103747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utomobile, Car, Red, French, Old, Vehic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4174" y="4381876"/>
            <a:ext cx="2332575" cy="116628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8"/>
          <a:stretch>
            <a:fillRect/>
          </a:stretch>
        </p:blipFill>
        <p:spPr>
          <a:xfrm>
            <a:off x="1684640" y="4337107"/>
            <a:ext cx="1319213" cy="1201426"/>
          </a:xfrm>
          <a:prstGeom prst="rect">
            <a:avLst/>
          </a:prstGeom>
        </p:spPr>
      </p:pic>
      <p:pic>
        <p:nvPicPr>
          <p:cNvPr id="27" name="Picture 8" descr="Radio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55727" y="2526182"/>
            <a:ext cx="1100448" cy="7226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Radio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26453" y="2526181"/>
            <a:ext cx="1100448" cy="722627"/>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592623" y="3643525"/>
            <a:ext cx="3608209"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nous</a:t>
            </a:r>
            <a:r>
              <a:rPr lang="en-GB" sz="2100" dirty="0">
                <a:solidFill>
                  <a:schemeClr val="accent1">
                    <a:lumMod val="50000"/>
                  </a:schemeClr>
                </a:solidFill>
                <a:latin typeface="Century Gothic" panose="020B0502020202020204" pitchFamily="34" charset="0"/>
              </a:rPr>
              <a:t>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2" name="TextBox 41"/>
          <p:cNvSpPr txBox="1"/>
          <p:nvPr/>
        </p:nvSpPr>
        <p:spPr>
          <a:xfrm>
            <a:off x="4325217" y="3631475"/>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3" name="TextBox 42"/>
          <p:cNvSpPr txBox="1"/>
          <p:nvPr/>
        </p:nvSpPr>
        <p:spPr>
          <a:xfrm>
            <a:off x="8007530" y="3626197"/>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4" name="TextBox 43"/>
          <p:cNvSpPr txBox="1"/>
          <p:nvPr/>
        </p:nvSpPr>
        <p:spPr>
          <a:xfrm>
            <a:off x="617924" y="5530390"/>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5" name="TextBox 44"/>
          <p:cNvSpPr txBox="1"/>
          <p:nvPr/>
        </p:nvSpPr>
        <p:spPr>
          <a:xfrm>
            <a:off x="4299877" y="5534653"/>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6" name="TextBox 45"/>
          <p:cNvSpPr txBox="1"/>
          <p:nvPr/>
        </p:nvSpPr>
        <p:spPr>
          <a:xfrm>
            <a:off x="8032225" y="5548164"/>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8" name="TextBox 47"/>
          <p:cNvSpPr txBox="1"/>
          <p:nvPr/>
        </p:nvSpPr>
        <p:spPr>
          <a:xfrm>
            <a:off x="4299915" y="3647769"/>
            <a:ext cx="3608209"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nous</a:t>
            </a:r>
            <a:r>
              <a:rPr lang="en-GB" sz="2100" dirty="0">
                <a:solidFill>
                  <a:schemeClr val="accent1">
                    <a:lumMod val="50000"/>
                  </a:schemeClr>
                </a:solidFill>
                <a:latin typeface="Century Gothic" panose="020B0502020202020204" pitchFamily="34" charset="0"/>
              </a:rPr>
              <a:t>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9" name="TextBox 48"/>
          <p:cNvSpPr txBox="1"/>
          <p:nvPr/>
        </p:nvSpPr>
        <p:spPr>
          <a:xfrm>
            <a:off x="8007207" y="3639281"/>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b="1"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50" name="TextBox 49"/>
          <p:cNvSpPr txBox="1"/>
          <p:nvPr/>
        </p:nvSpPr>
        <p:spPr>
          <a:xfrm>
            <a:off x="592623" y="5527571"/>
            <a:ext cx="3608209"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nous</a:t>
            </a:r>
            <a:r>
              <a:rPr lang="en-GB" sz="2100" dirty="0">
                <a:solidFill>
                  <a:schemeClr val="accent1">
                    <a:lumMod val="50000"/>
                  </a:schemeClr>
                </a:solidFill>
                <a:latin typeface="Century Gothic" panose="020B0502020202020204" pitchFamily="34" charset="0"/>
              </a:rPr>
              <a:t>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51" name="TextBox 50"/>
          <p:cNvSpPr txBox="1"/>
          <p:nvPr/>
        </p:nvSpPr>
        <p:spPr>
          <a:xfrm>
            <a:off x="4299915" y="5523517"/>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b="1"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52" name="TextBox 51"/>
          <p:cNvSpPr txBox="1"/>
          <p:nvPr/>
        </p:nvSpPr>
        <p:spPr>
          <a:xfrm>
            <a:off x="8007207" y="5525544"/>
            <a:ext cx="3608209"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nous</a:t>
            </a:r>
            <a:r>
              <a:rPr lang="en-GB" sz="2100" dirty="0">
                <a:solidFill>
                  <a:schemeClr val="accent1">
                    <a:lumMod val="50000"/>
                  </a:schemeClr>
                </a:solidFill>
                <a:latin typeface="Century Gothic" panose="020B0502020202020204" pitchFamily="34" charset="0"/>
              </a:rPr>
              <a:t>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6" name="Title 5">
            <a:extLst>
              <a:ext uri="{FF2B5EF4-FFF2-40B4-BE49-F238E27FC236}">
                <a16:creationId xmlns:a16="http://schemas.microsoft.com/office/drawing/2014/main" id="{E0AB5C54-7223-495D-A46F-B9085A11967A}"/>
              </a:ext>
            </a:extLst>
          </p:cNvPr>
          <p:cNvSpPr>
            <a:spLocks noGrp="1"/>
          </p:cNvSpPr>
          <p:nvPr>
            <p:ph type="title"/>
          </p:nvPr>
        </p:nvSpPr>
        <p:spPr>
          <a:xfrm>
            <a:off x="838200" y="443074"/>
            <a:ext cx="4920049" cy="520624"/>
          </a:xfrm>
        </p:spPr>
        <p:txBody>
          <a:bodyPr>
            <a:normAutofit fontScale="90000"/>
          </a:bodyPr>
          <a:lstStyle/>
          <a:p>
            <a:r>
              <a:rPr lang="fr-FR" dirty="0"/>
              <a:t>Nous ou vous ?</a:t>
            </a:r>
          </a:p>
        </p:txBody>
      </p:sp>
      <p:pic>
        <p:nvPicPr>
          <p:cNvPr id="30" name="Picture 29" descr="background rectangle">
            <a:extLst>
              <a:ext uri="{FF2B5EF4-FFF2-40B4-BE49-F238E27FC236}">
                <a16:creationId xmlns:a16="http://schemas.microsoft.com/office/drawing/2014/main" id="{3FA3ADA8-2A93-4A23-9DAF-890CB6FFE5B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1" name="Title 3">
            <a:extLst>
              <a:ext uri="{FF2B5EF4-FFF2-40B4-BE49-F238E27FC236}">
                <a16:creationId xmlns:a16="http://schemas.microsoft.com/office/drawing/2014/main" id="{F8F1588E-85EF-4434-BBFC-902A835E54E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a:solidFill>
                  <a:schemeClr val="bg1"/>
                </a:solidFill>
              </a:rPr>
              <a:t>Nous </a:t>
            </a:r>
            <a:r>
              <a:rPr lang="en-GB" sz="3600" b="1" dirty="0" err="1">
                <a:solidFill>
                  <a:schemeClr val="bg1"/>
                </a:solidFill>
              </a:rPr>
              <a:t>ou</a:t>
            </a:r>
            <a:r>
              <a:rPr lang="en-GB" sz="3600" b="1" dirty="0">
                <a:solidFill>
                  <a:schemeClr val="bg1"/>
                </a:solidFill>
              </a:rPr>
              <a:t> </a:t>
            </a:r>
            <a:r>
              <a:rPr lang="en-GB" sz="3600" b="1" dirty="0" err="1">
                <a:solidFill>
                  <a:schemeClr val="bg1"/>
                </a:solidFill>
              </a:rPr>
              <a:t>vous</a:t>
            </a:r>
            <a:r>
              <a:rPr lang="en-GB" sz="3600" b="1" dirty="0">
                <a:solidFill>
                  <a:schemeClr val="bg1"/>
                </a:solidFill>
              </a:rPr>
              <a:t> ?</a:t>
            </a:r>
          </a:p>
        </p:txBody>
      </p:sp>
      <p:sp>
        <p:nvSpPr>
          <p:cNvPr id="7" name="Rounded Rectangle 46">
            <a:extLst>
              <a:ext uri="{FF2B5EF4-FFF2-40B4-BE49-F238E27FC236}">
                <a16:creationId xmlns:a16="http://schemas.microsoft.com/office/drawing/2014/main" id="{AA5C9582-E75C-487F-A8DC-1082D400A62F}"/>
              </a:ext>
            </a:extLst>
          </p:cNvPr>
          <p:cNvSpPr/>
          <p:nvPr/>
        </p:nvSpPr>
        <p:spPr>
          <a:xfrm>
            <a:off x="8995719" y="249868"/>
            <a:ext cx="291420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(1/2)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5111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5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44C3D-F86E-B644-8FDB-417514D99575}"/>
              </a:ext>
            </a:extLst>
          </p:cNvPr>
          <p:cNvSpPr>
            <a:spLocks noGrp="1"/>
          </p:cNvSpPr>
          <p:nvPr>
            <p:ph type="title"/>
          </p:nvPr>
        </p:nvSpPr>
        <p:spPr>
          <a:xfrm>
            <a:off x="105814" y="-1110080"/>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au</a:t>
            </a:r>
            <a:endParaRPr lang="en-US" dirty="0"/>
          </a:p>
        </p:txBody>
      </p:sp>
      <p:sp>
        <p:nvSpPr>
          <p:cNvPr id="3" name="TextBox 2"/>
          <p:cNvSpPr txBox="1"/>
          <p:nvPr/>
        </p:nvSpPr>
        <p:spPr>
          <a:xfrm>
            <a:off x="345215" y="2003001"/>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[au/</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12" name="TextBox 11"/>
          <p:cNvSpPr txBox="1"/>
          <p:nvPr/>
        </p:nvSpPr>
        <p:spPr>
          <a:xfrm>
            <a:off x="1535065" y="2503067"/>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22521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au gau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2" name="Table 1"/>
          <p:cNvGraphicFramePr>
            <a:graphicFrameLocks noGrp="1"/>
          </p:cNvGraphicFramePr>
          <p:nvPr/>
        </p:nvGraphicFramePr>
        <p:xfrm>
          <a:off x="542834" y="2169641"/>
          <a:ext cx="11122296" cy="3800084"/>
        </p:xfrm>
        <a:graphic>
          <a:graphicData uri="http://schemas.openxmlformats.org/drawingml/2006/table">
            <a:tbl>
              <a:tblPr firstRow="1" bandRow="1">
                <a:tableStyleId>{7436B53B-AF2B-4ED9-AE7D-DA19A883150E}</a:tableStyleId>
              </a:tblPr>
              <a:tblGrid>
                <a:gridCol w="3707432">
                  <a:extLst>
                    <a:ext uri="{9D8B030D-6E8A-4147-A177-3AD203B41FA5}">
                      <a16:colId xmlns:a16="http://schemas.microsoft.com/office/drawing/2014/main" val="1554379549"/>
                    </a:ext>
                  </a:extLst>
                </a:gridCol>
                <a:gridCol w="3707432">
                  <a:extLst>
                    <a:ext uri="{9D8B030D-6E8A-4147-A177-3AD203B41FA5}">
                      <a16:colId xmlns:a16="http://schemas.microsoft.com/office/drawing/2014/main" val="2129211314"/>
                    </a:ext>
                  </a:extLst>
                </a:gridCol>
                <a:gridCol w="3707432">
                  <a:extLst>
                    <a:ext uri="{9D8B030D-6E8A-4147-A177-3AD203B41FA5}">
                      <a16:colId xmlns:a16="http://schemas.microsoft.com/office/drawing/2014/main" val="2983072248"/>
                    </a:ext>
                  </a:extLst>
                </a:gridCol>
              </a:tblGrid>
              <a:tr h="1900042">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920954866"/>
                  </a:ext>
                </a:extLst>
              </a:tr>
              <a:tr h="1900042">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234402091"/>
                  </a:ext>
                </a:extLst>
              </a:tr>
            </a:tbl>
          </a:graphicData>
        </a:graphic>
      </p:graphicFrame>
      <p:sp>
        <p:nvSpPr>
          <p:cNvPr id="4" name="TextBox 3"/>
          <p:cNvSpPr txBox="1"/>
          <p:nvPr/>
        </p:nvSpPr>
        <p:spPr>
          <a:xfrm>
            <a:off x="617925" y="3631475"/>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pic>
        <p:nvPicPr>
          <p:cNvPr id="14" name="Picture 16" descr="Televisio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799" y="2432245"/>
            <a:ext cx="996897" cy="9105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Phon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2518" y="2464042"/>
            <a:ext cx="922964" cy="9419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Phon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3389" y="2464428"/>
            <a:ext cx="922964" cy="9419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Book, Books, Library Books, Reading, Verb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6789" y="4419085"/>
            <a:ext cx="1059083" cy="103747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utomobile, Car, Red, French, Old, Vehic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4174" y="4381876"/>
            <a:ext cx="2332575" cy="116628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7"/>
          <a:stretch>
            <a:fillRect/>
          </a:stretch>
        </p:blipFill>
        <p:spPr>
          <a:xfrm>
            <a:off x="1684640" y="4337107"/>
            <a:ext cx="1319213" cy="1201426"/>
          </a:xfrm>
          <a:prstGeom prst="rect">
            <a:avLst/>
          </a:prstGeom>
        </p:spPr>
      </p:pic>
      <p:pic>
        <p:nvPicPr>
          <p:cNvPr id="27" name="Picture 8" descr="Radio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55727" y="2526182"/>
            <a:ext cx="1100448" cy="7226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Radio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26453" y="2526181"/>
            <a:ext cx="1100448" cy="72262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4325217" y="3631475"/>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3" name="TextBox 42"/>
          <p:cNvSpPr txBox="1"/>
          <p:nvPr/>
        </p:nvSpPr>
        <p:spPr>
          <a:xfrm>
            <a:off x="8007530" y="3626197"/>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4" name="TextBox 43"/>
          <p:cNvSpPr txBox="1"/>
          <p:nvPr/>
        </p:nvSpPr>
        <p:spPr>
          <a:xfrm>
            <a:off x="617924" y="5475585"/>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5" name="TextBox 44"/>
          <p:cNvSpPr txBox="1"/>
          <p:nvPr/>
        </p:nvSpPr>
        <p:spPr>
          <a:xfrm>
            <a:off x="4299877" y="5534653"/>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6" name="TextBox 45"/>
          <p:cNvSpPr txBox="1"/>
          <p:nvPr/>
        </p:nvSpPr>
        <p:spPr>
          <a:xfrm>
            <a:off x="8032225" y="5548164"/>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7" name="TextBox 46"/>
          <p:cNvSpPr txBox="1"/>
          <p:nvPr/>
        </p:nvSpPr>
        <p:spPr>
          <a:xfrm>
            <a:off x="605255" y="3625794"/>
            <a:ext cx="3608209"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nous</a:t>
            </a:r>
            <a:r>
              <a:rPr lang="en-GB" sz="2100" dirty="0">
                <a:solidFill>
                  <a:schemeClr val="accent1">
                    <a:lumMod val="50000"/>
                  </a:schemeClr>
                </a:solidFill>
                <a:latin typeface="Century Gothic" panose="020B0502020202020204" pitchFamily="34" charset="0"/>
              </a:rPr>
              <a:t>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8" name="TextBox 47"/>
          <p:cNvSpPr txBox="1"/>
          <p:nvPr/>
        </p:nvSpPr>
        <p:spPr>
          <a:xfrm>
            <a:off x="4306212" y="3636186"/>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b="1" dirty="0" err="1">
                <a:solidFill>
                  <a:schemeClr val="accent1">
                    <a:lumMod val="50000"/>
                  </a:schemeClr>
                </a:solidFill>
                <a:latin typeface="Century Gothic" panose="020B0502020202020204" pitchFamily="34" charset="0"/>
              </a:rPr>
              <a:t>vous</a:t>
            </a:r>
            <a:r>
              <a:rPr lang="en-GB" sz="2100" b="1" dirty="0">
                <a:solidFill>
                  <a:schemeClr val="accent1">
                    <a:lumMod val="50000"/>
                  </a:schemeClr>
                </a:solidFill>
                <a:latin typeface="Century Gothic" panose="020B0502020202020204" pitchFamily="34" charset="0"/>
              </a:rPr>
              <a:t> </a:t>
            </a:r>
            <a:r>
              <a:rPr lang="en-GB" sz="2100" dirty="0">
                <a:solidFill>
                  <a:schemeClr val="accent1">
                    <a:lumMod val="50000"/>
                  </a:schemeClr>
                </a:solidFill>
                <a:latin typeface="Century Gothic" panose="020B0502020202020204" pitchFamily="34" charset="0"/>
              </a:rPr>
              <a:t>(you pl.)</a:t>
            </a:r>
          </a:p>
        </p:txBody>
      </p:sp>
      <p:sp>
        <p:nvSpPr>
          <p:cNvPr id="49" name="TextBox 48"/>
          <p:cNvSpPr txBox="1"/>
          <p:nvPr/>
        </p:nvSpPr>
        <p:spPr>
          <a:xfrm>
            <a:off x="8007168" y="3615402"/>
            <a:ext cx="3608209"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nous</a:t>
            </a:r>
            <a:r>
              <a:rPr lang="en-GB" sz="2100" dirty="0">
                <a:solidFill>
                  <a:schemeClr val="accent1">
                    <a:lumMod val="50000"/>
                  </a:schemeClr>
                </a:solidFill>
                <a:latin typeface="Century Gothic" panose="020B0502020202020204" pitchFamily="34" charset="0"/>
              </a:rPr>
              <a:t>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50" name="TextBox 49"/>
          <p:cNvSpPr txBox="1"/>
          <p:nvPr/>
        </p:nvSpPr>
        <p:spPr>
          <a:xfrm>
            <a:off x="593513" y="5533079"/>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b="1"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51" name="TextBox 50"/>
          <p:cNvSpPr txBox="1"/>
          <p:nvPr/>
        </p:nvSpPr>
        <p:spPr>
          <a:xfrm>
            <a:off x="4312869" y="5544440"/>
            <a:ext cx="3608209"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nous</a:t>
            </a:r>
            <a:r>
              <a:rPr lang="en-GB" sz="2100" dirty="0">
                <a:solidFill>
                  <a:schemeClr val="accent1">
                    <a:lumMod val="50000"/>
                  </a:schemeClr>
                </a:solidFill>
                <a:latin typeface="Century Gothic" panose="020B0502020202020204" pitchFamily="34" charset="0"/>
              </a:rPr>
              <a:t>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52" name="TextBox 51"/>
          <p:cNvSpPr txBox="1"/>
          <p:nvPr/>
        </p:nvSpPr>
        <p:spPr>
          <a:xfrm>
            <a:off x="8032225" y="5534135"/>
            <a:ext cx="3608209"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nous</a:t>
            </a:r>
            <a:r>
              <a:rPr lang="en-GB" sz="2100" dirty="0">
                <a:solidFill>
                  <a:schemeClr val="accent1">
                    <a:lumMod val="50000"/>
                  </a:schemeClr>
                </a:solidFill>
                <a:latin typeface="Century Gothic" panose="020B0502020202020204" pitchFamily="34" charset="0"/>
              </a:rPr>
              <a:t>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6" name="Title 5">
            <a:extLst>
              <a:ext uri="{FF2B5EF4-FFF2-40B4-BE49-F238E27FC236}">
                <a16:creationId xmlns:a16="http://schemas.microsoft.com/office/drawing/2014/main" id="{83D17ECC-4D2C-44EB-9BFD-7276808941B2}"/>
              </a:ext>
            </a:extLst>
          </p:cNvPr>
          <p:cNvSpPr>
            <a:spLocks noGrp="1"/>
          </p:cNvSpPr>
          <p:nvPr>
            <p:ph type="title"/>
          </p:nvPr>
        </p:nvSpPr>
        <p:spPr>
          <a:xfrm>
            <a:off x="838200" y="443074"/>
            <a:ext cx="4895335" cy="687780"/>
          </a:xfrm>
        </p:spPr>
        <p:txBody>
          <a:bodyPr>
            <a:normAutofit fontScale="90000"/>
          </a:bodyPr>
          <a:lstStyle/>
          <a:p>
            <a:r>
              <a:rPr lang="fr-FR" dirty="0"/>
              <a:t>Nous ou vous ?</a:t>
            </a:r>
          </a:p>
        </p:txBody>
      </p:sp>
      <p:pic>
        <p:nvPicPr>
          <p:cNvPr id="30" name="Picture 29" descr="background rectangle">
            <a:extLst>
              <a:ext uri="{FF2B5EF4-FFF2-40B4-BE49-F238E27FC236}">
                <a16:creationId xmlns:a16="http://schemas.microsoft.com/office/drawing/2014/main" id="{747CD485-70CC-4054-91D6-1E9948E5398F}"/>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1" name="Title 3">
            <a:extLst>
              <a:ext uri="{FF2B5EF4-FFF2-40B4-BE49-F238E27FC236}">
                <a16:creationId xmlns:a16="http://schemas.microsoft.com/office/drawing/2014/main" id="{4F913165-8486-4521-97DB-30A497846A5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a:solidFill>
                  <a:schemeClr val="bg1"/>
                </a:solidFill>
              </a:rPr>
              <a:t>Nous </a:t>
            </a:r>
            <a:r>
              <a:rPr lang="en-GB" sz="3600" b="1" dirty="0" err="1">
                <a:solidFill>
                  <a:schemeClr val="bg1"/>
                </a:solidFill>
              </a:rPr>
              <a:t>ou</a:t>
            </a:r>
            <a:r>
              <a:rPr lang="en-GB" sz="3600" b="1" dirty="0">
                <a:solidFill>
                  <a:schemeClr val="bg1"/>
                </a:solidFill>
              </a:rPr>
              <a:t> </a:t>
            </a:r>
            <a:r>
              <a:rPr lang="en-GB" sz="3600" b="1" dirty="0" err="1">
                <a:solidFill>
                  <a:schemeClr val="bg1"/>
                </a:solidFill>
              </a:rPr>
              <a:t>vous</a:t>
            </a:r>
            <a:r>
              <a:rPr lang="en-GB" sz="3600" b="1" dirty="0">
                <a:solidFill>
                  <a:schemeClr val="bg1"/>
                </a:solidFill>
              </a:rPr>
              <a:t> ?</a:t>
            </a:r>
          </a:p>
        </p:txBody>
      </p:sp>
      <p:sp>
        <p:nvSpPr>
          <p:cNvPr id="7" name="Rounded Rectangle 46">
            <a:extLst>
              <a:ext uri="{FF2B5EF4-FFF2-40B4-BE49-F238E27FC236}">
                <a16:creationId xmlns:a16="http://schemas.microsoft.com/office/drawing/2014/main" id="{19903115-5682-4EBA-8641-5AE07F618DAD}"/>
              </a:ext>
            </a:extLst>
          </p:cNvPr>
          <p:cNvSpPr/>
          <p:nvPr/>
        </p:nvSpPr>
        <p:spPr>
          <a:xfrm>
            <a:off x="8995719" y="249868"/>
            <a:ext cx="291420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(2/2)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9E18EEA-14A6-4587-8E06-FFF99D560DEA}"/>
              </a:ext>
            </a:extLst>
          </p:cNvPr>
          <p:cNvSpPr txBox="1"/>
          <p:nvPr/>
        </p:nvSpPr>
        <p:spPr>
          <a:xfrm>
            <a:off x="197101" y="1342449"/>
            <a:ext cx="11122296" cy="415498"/>
          </a:xfrm>
          <a:prstGeom prst="rect">
            <a:avLst/>
          </a:prstGeom>
          <a:noFill/>
        </p:spPr>
        <p:txBody>
          <a:bodyPr wrap="square" rtlCol="0">
            <a:spAutoFit/>
          </a:bodyPr>
          <a:lstStyle/>
          <a:p>
            <a:r>
              <a:rPr lang="en-GB" sz="2100" dirty="0">
                <a:solidFill>
                  <a:schemeClr val="accent1">
                    <a:lumMod val="50000"/>
                  </a:schemeClr>
                </a:solidFill>
                <a:latin typeface="Century Gothic" panose="020B0502020202020204" pitchFamily="34" charset="0"/>
              </a:rPr>
              <a:t>Who has what? </a:t>
            </a:r>
            <a:r>
              <a:rPr lang="en-GB" sz="2100" dirty="0" err="1">
                <a:solidFill>
                  <a:schemeClr val="accent1">
                    <a:lumMod val="50000"/>
                  </a:schemeClr>
                </a:solidFill>
                <a:latin typeface="Century Gothic" panose="020B0502020202020204" pitchFamily="34" charset="0"/>
              </a:rPr>
              <a:t>Étudiant</a:t>
            </a:r>
            <a:r>
              <a:rPr lang="en-GB" sz="2100" dirty="0">
                <a:solidFill>
                  <a:schemeClr val="accent1">
                    <a:lumMod val="50000"/>
                  </a:schemeClr>
                </a:solidFill>
                <a:latin typeface="Century Gothic" panose="020B0502020202020204" pitchFamily="34" charset="0"/>
              </a:rPr>
              <a:t>(e) </a:t>
            </a:r>
            <a:r>
              <a:rPr lang="en-GB" sz="2100" b="1" dirty="0">
                <a:solidFill>
                  <a:schemeClr val="accent1">
                    <a:lumMod val="50000"/>
                  </a:schemeClr>
                </a:solidFill>
                <a:latin typeface="Century Gothic" panose="020B0502020202020204" pitchFamily="34" charset="0"/>
              </a:rPr>
              <a:t>A</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parle</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Étudiant</a:t>
            </a:r>
            <a:r>
              <a:rPr lang="en-GB" sz="2100" dirty="0">
                <a:solidFill>
                  <a:schemeClr val="accent1">
                    <a:lumMod val="50000"/>
                  </a:schemeClr>
                </a:solidFill>
                <a:latin typeface="Century Gothic" panose="020B0502020202020204" pitchFamily="34" charset="0"/>
              </a:rPr>
              <a:t>(e) </a:t>
            </a:r>
            <a:r>
              <a:rPr lang="en-GB" sz="2100" b="1" dirty="0">
                <a:solidFill>
                  <a:schemeClr val="accent1">
                    <a:lumMod val="50000"/>
                  </a:schemeClr>
                </a:solidFill>
                <a:latin typeface="Century Gothic" panose="020B0502020202020204" pitchFamily="34" charset="0"/>
              </a:rPr>
              <a:t>B </a:t>
            </a:r>
            <a:r>
              <a:rPr lang="en-GB" sz="2100" dirty="0" err="1">
                <a:solidFill>
                  <a:schemeClr val="accent1">
                    <a:lumMod val="50000"/>
                  </a:schemeClr>
                </a:solidFill>
                <a:latin typeface="Century Gothic" panose="020B0502020202020204" pitchFamily="34" charset="0"/>
              </a:rPr>
              <a:t>écoute</a:t>
            </a:r>
            <a:r>
              <a:rPr lang="en-GB" sz="2100" dirty="0">
                <a:solidFill>
                  <a:schemeClr val="accent1">
                    <a:lumMod val="50000"/>
                  </a:schemeClr>
                </a:solidFill>
                <a:latin typeface="Century Gothic" panose="020B0502020202020204" pitchFamily="34" charset="0"/>
              </a:rPr>
              <a:t> et </a:t>
            </a:r>
            <a:r>
              <a:rPr lang="en-GB" sz="2100" dirty="0" err="1">
                <a:solidFill>
                  <a:schemeClr val="accent1">
                    <a:lumMod val="50000"/>
                  </a:schemeClr>
                </a:solidFill>
                <a:latin typeface="Century Gothic" panose="020B0502020202020204" pitchFamily="34" charset="0"/>
              </a:rPr>
              <a:t>écris</a:t>
            </a:r>
            <a:r>
              <a:rPr lang="en-GB" sz="2100" dirty="0">
                <a:solidFill>
                  <a:schemeClr val="accent1">
                    <a:lumMod val="50000"/>
                  </a:schemeClr>
                </a:solidFill>
                <a:latin typeface="Century Gothic" panose="020B0502020202020204" pitchFamily="34" charset="0"/>
              </a:rPr>
              <a:t> ‘nous’ </a:t>
            </a:r>
            <a:r>
              <a:rPr lang="en-GB" sz="2100" dirty="0" err="1">
                <a:solidFill>
                  <a:schemeClr val="accent1">
                    <a:lumMod val="50000"/>
                  </a:schemeClr>
                </a:solidFill>
                <a:latin typeface="Century Gothic" panose="020B0502020202020204" pitchFamily="34" charset="0"/>
              </a:rPr>
              <a:t>ou</a:t>
            </a:r>
            <a:r>
              <a:rPr lang="en-GB" sz="2100" dirty="0">
                <a:solidFill>
                  <a:schemeClr val="accent1">
                    <a:lumMod val="50000"/>
                  </a:schemeClr>
                </a:solidFill>
                <a:latin typeface="Century Gothic" panose="020B0502020202020204" pitchFamily="34" charset="0"/>
              </a:rPr>
              <a:t> ‘vous’. </a:t>
            </a:r>
          </a:p>
        </p:txBody>
      </p:sp>
    </p:spTree>
    <p:extLst>
      <p:ext uri="{BB962C8B-B14F-4D97-AF65-F5344CB8AC3E}">
        <p14:creationId xmlns:p14="http://schemas.microsoft.com/office/powerpoint/2010/main" val="142848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52"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144"/>
        <p:cNvGrpSpPr/>
        <p:nvPr/>
      </p:nvGrpSpPr>
      <p:grpSpPr>
        <a:xfrm>
          <a:off x="0" y="0"/>
          <a:ext cx="0" cy="0"/>
          <a:chOff x="0" y="0"/>
          <a:chExt cx="0" cy="0"/>
        </a:xfrm>
      </p:grpSpPr>
      <p:pic>
        <p:nvPicPr>
          <p:cNvPr id="145" name="Google Shape;145;p2"/>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46" name="Google Shape;146;p2"/>
          <p:cNvSpPr txBox="1">
            <a:spLocks noGrp="1"/>
          </p:cNvSpPr>
          <p:nvPr>
            <p:ph type="title"/>
          </p:nvPr>
        </p:nvSpPr>
        <p:spPr>
          <a:xfrm>
            <a:off x="7681" y="315848"/>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Vocabulaire</a:t>
            </a:r>
            <a:endParaRPr sz="3600" b="1" dirty="0">
              <a:solidFill>
                <a:schemeClr val="lt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678863220"/>
              </p:ext>
            </p:extLst>
          </p:nvPr>
        </p:nvGraphicFramePr>
        <p:xfrm>
          <a:off x="5769256" y="1923791"/>
          <a:ext cx="6321784" cy="3962400"/>
        </p:xfrm>
        <a:graphic>
          <a:graphicData uri="http://schemas.openxmlformats.org/drawingml/2006/table">
            <a:tbl>
              <a:tblPr firstRow="1" bandRow="1">
                <a:tableStyleId>{7436B53B-AF2B-4ED9-AE7D-DA19A883150E}</a:tableStyleId>
              </a:tblPr>
              <a:tblGrid>
                <a:gridCol w="451556">
                  <a:extLst>
                    <a:ext uri="{9D8B030D-6E8A-4147-A177-3AD203B41FA5}">
                      <a16:colId xmlns:a16="http://schemas.microsoft.com/office/drawing/2014/main" val="582143934"/>
                    </a:ext>
                  </a:extLst>
                </a:gridCol>
                <a:gridCol w="451556">
                  <a:extLst>
                    <a:ext uri="{9D8B030D-6E8A-4147-A177-3AD203B41FA5}">
                      <a16:colId xmlns:a16="http://schemas.microsoft.com/office/drawing/2014/main" val="3477130466"/>
                    </a:ext>
                  </a:extLst>
                </a:gridCol>
                <a:gridCol w="451556">
                  <a:extLst>
                    <a:ext uri="{9D8B030D-6E8A-4147-A177-3AD203B41FA5}">
                      <a16:colId xmlns:a16="http://schemas.microsoft.com/office/drawing/2014/main" val="3558036712"/>
                    </a:ext>
                  </a:extLst>
                </a:gridCol>
                <a:gridCol w="451556">
                  <a:extLst>
                    <a:ext uri="{9D8B030D-6E8A-4147-A177-3AD203B41FA5}">
                      <a16:colId xmlns:a16="http://schemas.microsoft.com/office/drawing/2014/main" val="3283555029"/>
                    </a:ext>
                  </a:extLst>
                </a:gridCol>
                <a:gridCol w="451556">
                  <a:extLst>
                    <a:ext uri="{9D8B030D-6E8A-4147-A177-3AD203B41FA5}">
                      <a16:colId xmlns:a16="http://schemas.microsoft.com/office/drawing/2014/main" val="2456104817"/>
                    </a:ext>
                  </a:extLst>
                </a:gridCol>
                <a:gridCol w="451556">
                  <a:extLst>
                    <a:ext uri="{9D8B030D-6E8A-4147-A177-3AD203B41FA5}">
                      <a16:colId xmlns:a16="http://schemas.microsoft.com/office/drawing/2014/main" val="271748248"/>
                    </a:ext>
                  </a:extLst>
                </a:gridCol>
                <a:gridCol w="451556">
                  <a:extLst>
                    <a:ext uri="{9D8B030D-6E8A-4147-A177-3AD203B41FA5}">
                      <a16:colId xmlns:a16="http://schemas.microsoft.com/office/drawing/2014/main" val="3367005210"/>
                    </a:ext>
                  </a:extLst>
                </a:gridCol>
                <a:gridCol w="451556">
                  <a:extLst>
                    <a:ext uri="{9D8B030D-6E8A-4147-A177-3AD203B41FA5}">
                      <a16:colId xmlns:a16="http://schemas.microsoft.com/office/drawing/2014/main" val="2569981655"/>
                    </a:ext>
                  </a:extLst>
                </a:gridCol>
                <a:gridCol w="451556">
                  <a:extLst>
                    <a:ext uri="{9D8B030D-6E8A-4147-A177-3AD203B41FA5}">
                      <a16:colId xmlns:a16="http://schemas.microsoft.com/office/drawing/2014/main" val="2790647050"/>
                    </a:ext>
                  </a:extLst>
                </a:gridCol>
                <a:gridCol w="451556">
                  <a:extLst>
                    <a:ext uri="{9D8B030D-6E8A-4147-A177-3AD203B41FA5}">
                      <a16:colId xmlns:a16="http://schemas.microsoft.com/office/drawing/2014/main" val="3029556851"/>
                    </a:ext>
                  </a:extLst>
                </a:gridCol>
                <a:gridCol w="451556">
                  <a:extLst>
                    <a:ext uri="{9D8B030D-6E8A-4147-A177-3AD203B41FA5}">
                      <a16:colId xmlns:a16="http://schemas.microsoft.com/office/drawing/2014/main" val="905955815"/>
                    </a:ext>
                  </a:extLst>
                </a:gridCol>
                <a:gridCol w="451556">
                  <a:extLst>
                    <a:ext uri="{9D8B030D-6E8A-4147-A177-3AD203B41FA5}">
                      <a16:colId xmlns:a16="http://schemas.microsoft.com/office/drawing/2014/main" val="271660464"/>
                    </a:ext>
                  </a:extLst>
                </a:gridCol>
                <a:gridCol w="451556">
                  <a:extLst>
                    <a:ext uri="{9D8B030D-6E8A-4147-A177-3AD203B41FA5}">
                      <a16:colId xmlns:a16="http://schemas.microsoft.com/office/drawing/2014/main" val="1815903981"/>
                    </a:ext>
                  </a:extLst>
                </a:gridCol>
                <a:gridCol w="451556">
                  <a:extLst>
                    <a:ext uri="{9D8B030D-6E8A-4147-A177-3AD203B41FA5}">
                      <a16:colId xmlns:a16="http://schemas.microsoft.com/office/drawing/2014/main" val="1587351443"/>
                    </a:ext>
                  </a:extLst>
                </a:gridCol>
              </a:tblGrid>
              <a:tr h="370840">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FF6600"/>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C</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9767557"/>
                  </a:ext>
                </a:extLst>
              </a:tr>
              <a:tr h="370840">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i="0" u="none" strike="noStrike" cap="none" dirty="0">
                        <a:solidFill>
                          <a:schemeClr val="accent5">
                            <a:lumMod val="50000"/>
                          </a:schemeClr>
                        </a:solidFill>
                        <a:latin typeface="Century Gothic"/>
                        <a:ea typeface="Century Gothic"/>
                        <a:cs typeface="Century Gothic"/>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alpha val="0"/>
                      </a:schemeClr>
                    </a:solidFill>
                  </a:tcPr>
                </a:tc>
                <a:tc>
                  <a:txBody>
                    <a:bodyPr/>
                    <a:lstStyle/>
                    <a:p>
                      <a:pPr algn="ctr"/>
                      <a:r>
                        <a:rPr lang="en-GB" sz="2000" b="1" dirty="0">
                          <a:solidFill>
                            <a:schemeClr val="accent5">
                              <a:lumMod val="50000"/>
                            </a:schemeClr>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FF6600"/>
                          </a:solidFill>
                        </a:rPr>
                        <a:t>O</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Y</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507126823"/>
                  </a:ext>
                </a:extLst>
              </a:tr>
              <a:tr h="370840">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F6600"/>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0744394"/>
                  </a:ext>
                </a:extLst>
              </a:tr>
              <a:tr h="370840">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lgn="ctr">
                      <a:solidFill>
                        <a:schemeClr val="accent5">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F</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I</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R</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FF6600"/>
                          </a:solidFill>
                        </a:rPr>
                        <a:t>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0107138"/>
                  </a:ext>
                </a:extLst>
              </a:tr>
              <a:tr h="370840">
                <a:tc>
                  <a:txBody>
                    <a:bodyPr/>
                    <a:lstStyle/>
                    <a:p>
                      <a:pPr algn="ctr"/>
                      <a:r>
                        <a:rPr lang="en-GB" sz="2000" b="1" dirty="0">
                          <a:solidFill>
                            <a:schemeClr val="accent5">
                              <a:lumMod val="50000"/>
                            </a:schemeClr>
                          </a:solidFill>
                        </a:rPr>
                        <a:t>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C</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FF6600"/>
                          </a:solidFill>
                        </a:rPr>
                        <a:t>I</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03503587"/>
                  </a:ext>
                </a:extLst>
              </a:tr>
              <a:tr h="370840">
                <a:tc>
                  <a:txBody>
                    <a:bodyPr/>
                    <a:lstStyle/>
                    <a:p>
                      <a:pPr algn="ctr"/>
                      <a:r>
                        <a:rPr lang="en-GB" sz="2000" b="1" dirty="0">
                          <a:solidFill>
                            <a:schemeClr val="accent5">
                              <a:lumMod val="50000"/>
                            </a:schemeClr>
                          </a:solidFill>
                        </a:rPr>
                        <a:t>P</a:t>
                      </a:r>
                    </a:p>
                  </a:txBody>
                  <a:tcPr>
                    <a:lnL w="12700" cap="flat" cmpd="sng" algn="ctr">
                      <a:solidFill>
                        <a:schemeClr val="tx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R</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O</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FF6600"/>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2813138"/>
                  </a:ext>
                </a:extLst>
              </a:tr>
              <a:tr h="370840">
                <a:tc>
                  <a:txBody>
                    <a:bodyPr/>
                    <a:lstStyle/>
                    <a:p>
                      <a:pPr algn="ctr"/>
                      <a:r>
                        <a:rPr lang="en-GB" sz="2000" b="1" dirty="0">
                          <a:solidFill>
                            <a:schemeClr val="accent5">
                              <a:lumMod val="50000"/>
                            </a:schemeClr>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L</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FF66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968999"/>
                  </a:ext>
                </a:extLst>
              </a:tr>
              <a:tr h="370840">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accent5">
                          <a:lumMod val="50000"/>
                        </a:scheme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accent5">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accent5">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FF660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tcPr>
                </a:tc>
                <a:extLst>
                  <a:ext uri="{0D108BD9-81ED-4DB2-BD59-A6C34878D82A}">
                    <a16:rowId xmlns:a16="http://schemas.microsoft.com/office/drawing/2014/main" val="403748154"/>
                  </a:ext>
                </a:extLst>
              </a:tr>
              <a:tr h="370840">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FF6600"/>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750452913"/>
                  </a:ext>
                </a:extLst>
              </a:tr>
              <a:tr h="370840">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FF660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4122751571"/>
                  </a:ext>
                </a:extLst>
              </a:tr>
            </a:tbl>
          </a:graphicData>
        </a:graphic>
      </p:graphicFrame>
      <p:sp>
        <p:nvSpPr>
          <p:cNvPr id="7" name="Down Arrow 6"/>
          <p:cNvSpPr/>
          <p:nvPr/>
        </p:nvSpPr>
        <p:spPr>
          <a:xfrm>
            <a:off x="8956342" y="1163992"/>
            <a:ext cx="386946" cy="628650"/>
          </a:xfrm>
          <a:prstGeom prst="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graphicFrame>
        <p:nvGraphicFramePr>
          <p:cNvPr id="8" name="Table 7"/>
          <p:cNvGraphicFramePr>
            <a:graphicFrameLocks noGrp="1"/>
          </p:cNvGraphicFramePr>
          <p:nvPr>
            <p:extLst>
              <p:ext uri="{D42A27DB-BD31-4B8C-83A1-F6EECF244321}">
                <p14:modId xmlns:p14="http://schemas.microsoft.com/office/powerpoint/2010/main" val="298498000"/>
              </p:ext>
            </p:extLst>
          </p:nvPr>
        </p:nvGraphicFramePr>
        <p:xfrm>
          <a:off x="188942" y="1923791"/>
          <a:ext cx="3510573" cy="3962400"/>
        </p:xfrm>
        <a:graphic>
          <a:graphicData uri="http://schemas.openxmlformats.org/drawingml/2006/table">
            <a:tbl>
              <a:tblPr firstRow="1" bandRow="1">
                <a:tableStyleId>{7436B53B-AF2B-4ED9-AE7D-DA19A883150E}</a:tableStyleId>
              </a:tblPr>
              <a:tblGrid>
                <a:gridCol w="3510573">
                  <a:extLst>
                    <a:ext uri="{9D8B030D-6E8A-4147-A177-3AD203B41FA5}">
                      <a16:colId xmlns:a16="http://schemas.microsoft.com/office/drawing/2014/main" val="4099220719"/>
                    </a:ext>
                  </a:extLst>
                </a:gridCol>
              </a:tblGrid>
              <a:tr h="393889">
                <a:tc>
                  <a:txBody>
                    <a:bodyPr/>
                    <a:lstStyle/>
                    <a:p>
                      <a:r>
                        <a:rPr lang="en-GB" sz="2000" dirty="0">
                          <a:solidFill>
                            <a:schemeClr val="accent5">
                              <a:lumMod val="50000"/>
                            </a:schemeClr>
                          </a:solidFill>
                        </a:rPr>
                        <a:t>1. </a:t>
                      </a:r>
                      <a:r>
                        <a:rPr lang="en-GB" sz="2000" dirty="0" err="1">
                          <a:solidFill>
                            <a:schemeClr val="accent5">
                              <a:lumMod val="50000"/>
                            </a:schemeClr>
                          </a:solidFill>
                        </a:rPr>
                        <a:t>problématique</a:t>
                      </a:r>
                      <a:endParaRPr lang="en-GB" sz="2000" dirty="0">
                        <a:solidFill>
                          <a:schemeClr val="accent5">
                            <a:lumMod val="50000"/>
                          </a:schemeClr>
                        </a:solidFill>
                      </a:endParaRPr>
                    </a:p>
                  </a:txBody>
                  <a:tcPr>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7521949"/>
                  </a:ext>
                </a:extLst>
              </a:tr>
              <a:tr h="393889">
                <a:tc>
                  <a:txBody>
                    <a:bodyPr/>
                    <a:lstStyle/>
                    <a:p>
                      <a:r>
                        <a:rPr lang="en-GB" sz="2000" dirty="0">
                          <a:solidFill>
                            <a:schemeClr val="accent5">
                              <a:lumMod val="50000"/>
                            </a:schemeClr>
                          </a:solidFill>
                        </a:rPr>
                        <a:t>2. je </a:t>
                      </a:r>
                      <a:r>
                        <a:rPr lang="en-GB" sz="2000" dirty="0" err="1">
                          <a:solidFill>
                            <a:schemeClr val="accent5">
                              <a:lumMod val="50000"/>
                            </a:schemeClr>
                          </a:solidFill>
                        </a:rPr>
                        <a:t>fais</a:t>
                      </a:r>
                      <a:r>
                        <a:rPr lang="en-GB" sz="2000" dirty="0">
                          <a:solidFill>
                            <a:schemeClr val="accent5">
                              <a:lumMod val="50000"/>
                            </a:schemeClr>
                          </a:solidFill>
                        </a:rPr>
                        <a:t> un ____ à Paris</a:t>
                      </a:r>
                    </a:p>
                  </a:txBody>
                  <a:tcPr>
                    <a:lnT w="12700" cap="flat" cmpd="sng" algn="ctr">
                      <a:solidFill>
                        <a:schemeClr val="accent5">
                          <a:lumMod val="50000"/>
                        </a:schemeClr>
                      </a:solidFill>
                      <a:prstDash val="solid"/>
                      <a:round/>
                      <a:headEnd type="none" w="med" len="med"/>
                      <a:tailEnd type="none" w="med" len="med"/>
                    </a:lnT>
                  </a:tcPr>
                </a:tc>
                <a:extLst>
                  <a:ext uri="{0D108BD9-81ED-4DB2-BD59-A6C34878D82A}">
                    <a16:rowId xmlns:a16="http://schemas.microsoft.com/office/drawing/2014/main" val="1382858401"/>
                  </a:ext>
                </a:extLst>
              </a:tr>
              <a:tr h="393889">
                <a:tc>
                  <a:txBody>
                    <a:bodyPr/>
                    <a:lstStyle/>
                    <a:p>
                      <a:r>
                        <a:rPr lang="en-GB" sz="2000" dirty="0">
                          <a:solidFill>
                            <a:schemeClr val="accent5">
                              <a:lumMod val="50000"/>
                            </a:schemeClr>
                          </a:solidFill>
                        </a:rPr>
                        <a:t>3. </a:t>
                      </a:r>
                      <a:r>
                        <a:rPr lang="en-GB" sz="2000" dirty="0" err="1">
                          <a:solidFill>
                            <a:schemeClr val="accent5">
                              <a:lumMod val="50000"/>
                            </a:schemeClr>
                          </a:solidFill>
                        </a:rPr>
                        <a:t>parler</a:t>
                      </a:r>
                      <a:r>
                        <a:rPr lang="en-GB" sz="2000" dirty="0">
                          <a:solidFill>
                            <a:schemeClr val="accent5">
                              <a:lumMod val="50000"/>
                            </a:schemeClr>
                          </a:solidFill>
                        </a:rPr>
                        <a:t>, </a:t>
                      </a:r>
                      <a:r>
                        <a:rPr lang="en-GB" sz="2000" dirty="0" err="1">
                          <a:solidFill>
                            <a:schemeClr val="accent5">
                              <a:lumMod val="50000"/>
                            </a:schemeClr>
                          </a:solidFill>
                        </a:rPr>
                        <a:t>écouter</a:t>
                      </a:r>
                      <a:r>
                        <a:rPr lang="en-GB" sz="2000" dirty="0">
                          <a:solidFill>
                            <a:schemeClr val="accent5">
                              <a:lumMod val="50000"/>
                            </a:schemeClr>
                          </a:solidFill>
                        </a:rPr>
                        <a:t>, lire</a:t>
                      </a:r>
                      <a:r>
                        <a:rPr lang="en-GB" sz="2000" baseline="0" dirty="0">
                          <a:solidFill>
                            <a:schemeClr val="accent5">
                              <a:lumMod val="50000"/>
                            </a:schemeClr>
                          </a:solidFill>
                        </a:rPr>
                        <a:t> et …</a:t>
                      </a:r>
                      <a:endParaRPr lang="en-GB" sz="2000" dirty="0">
                        <a:solidFill>
                          <a:schemeClr val="accent5">
                            <a:lumMod val="50000"/>
                          </a:schemeClr>
                        </a:solidFill>
                      </a:endParaRPr>
                    </a:p>
                  </a:txBody>
                  <a:tcPr/>
                </a:tc>
                <a:extLst>
                  <a:ext uri="{0D108BD9-81ED-4DB2-BD59-A6C34878D82A}">
                    <a16:rowId xmlns:a16="http://schemas.microsoft.com/office/drawing/2014/main" val="1741217812"/>
                  </a:ext>
                </a:extLst>
              </a:tr>
              <a:tr h="393889">
                <a:tc>
                  <a:txBody>
                    <a:bodyPr/>
                    <a:lstStyle/>
                    <a:p>
                      <a:r>
                        <a:rPr lang="en-GB" sz="2000" dirty="0">
                          <a:solidFill>
                            <a:schemeClr val="accent5">
                              <a:lumMod val="50000"/>
                            </a:schemeClr>
                          </a:solidFill>
                        </a:rPr>
                        <a:t>4. le contraire: faire beau</a:t>
                      </a:r>
                    </a:p>
                  </a:txBody>
                  <a:tcPr/>
                </a:tc>
                <a:extLst>
                  <a:ext uri="{0D108BD9-81ED-4DB2-BD59-A6C34878D82A}">
                    <a16:rowId xmlns:a16="http://schemas.microsoft.com/office/drawing/2014/main" val="287490459"/>
                  </a:ext>
                </a:extLst>
              </a:tr>
              <a:tr h="393889">
                <a:tc>
                  <a:txBody>
                    <a:bodyPr/>
                    <a:lstStyle/>
                    <a:p>
                      <a:r>
                        <a:rPr lang="en-GB" sz="2000" dirty="0">
                          <a:solidFill>
                            <a:schemeClr val="accent5">
                              <a:lumMod val="50000"/>
                            </a:schemeClr>
                          </a:solidFill>
                        </a:rPr>
                        <a:t>5. je </a:t>
                      </a:r>
                      <a:r>
                        <a:rPr lang="en-GB" sz="2000" dirty="0" err="1">
                          <a:solidFill>
                            <a:schemeClr val="accent5">
                              <a:lumMod val="50000"/>
                            </a:schemeClr>
                          </a:solidFill>
                        </a:rPr>
                        <a:t>porte</a:t>
                      </a:r>
                      <a:r>
                        <a:rPr lang="en-GB" sz="2000" dirty="0">
                          <a:solidFill>
                            <a:schemeClr val="accent5">
                              <a:lumMod val="50000"/>
                            </a:schemeClr>
                          </a:solidFill>
                        </a:rPr>
                        <a:t> …</a:t>
                      </a:r>
                    </a:p>
                  </a:txBody>
                  <a:tcPr/>
                </a:tc>
                <a:extLst>
                  <a:ext uri="{0D108BD9-81ED-4DB2-BD59-A6C34878D82A}">
                    <a16:rowId xmlns:a16="http://schemas.microsoft.com/office/drawing/2014/main" val="837114526"/>
                  </a:ext>
                </a:extLst>
              </a:tr>
              <a:tr h="393889">
                <a:tc>
                  <a:txBody>
                    <a:bodyPr/>
                    <a:lstStyle/>
                    <a:p>
                      <a:r>
                        <a:rPr lang="en-GB" sz="2000" dirty="0">
                          <a:solidFill>
                            <a:schemeClr val="accent5">
                              <a:lumMod val="50000"/>
                            </a:schemeClr>
                          </a:solidFill>
                        </a:rPr>
                        <a:t>6. je </a:t>
                      </a:r>
                      <a:r>
                        <a:rPr lang="en-GB" sz="2000" dirty="0" err="1">
                          <a:solidFill>
                            <a:schemeClr val="accent5">
                              <a:lumMod val="50000"/>
                            </a:schemeClr>
                          </a:solidFill>
                        </a:rPr>
                        <a:t>fais</a:t>
                      </a:r>
                      <a:r>
                        <a:rPr lang="en-GB" sz="2000" dirty="0">
                          <a:solidFill>
                            <a:schemeClr val="accent5">
                              <a:lumMod val="50000"/>
                            </a:schemeClr>
                          </a:solidFill>
                        </a:rPr>
                        <a:t> … </a:t>
                      </a:r>
                      <a:r>
                        <a:rPr lang="en-GB" sz="2000" dirty="0" err="1">
                          <a:solidFill>
                            <a:schemeClr val="accent5">
                              <a:lumMod val="50000"/>
                            </a:schemeClr>
                          </a:solidFill>
                        </a:rPr>
                        <a:t>dans</a:t>
                      </a:r>
                      <a:r>
                        <a:rPr lang="en-GB" sz="2000" dirty="0">
                          <a:solidFill>
                            <a:schemeClr val="accent5">
                              <a:lumMod val="50000"/>
                            </a:schemeClr>
                          </a:solidFill>
                        </a:rPr>
                        <a:t> le </a:t>
                      </a:r>
                      <a:r>
                        <a:rPr lang="en-GB" sz="2000" dirty="0" err="1">
                          <a:solidFill>
                            <a:schemeClr val="accent5">
                              <a:lumMod val="50000"/>
                            </a:schemeClr>
                          </a:solidFill>
                        </a:rPr>
                        <a:t>parc</a:t>
                      </a:r>
                      <a:endParaRPr lang="en-GB" sz="2000" dirty="0">
                        <a:solidFill>
                          <a:schemeClr val="accent5">
                            <a:lumMod val="50000"/>
                          </a:schemeClr>
                        </a:solidFill>
                      </a:endParaRPr>
                    </a:p>
                  </a:txBody>
                  <a:tcPr/>
                </a:tc>
                <a:extLst>
                  <a:ext uri="{0D108BD9-81ED-4DB2-BD59-A6C34878D82A}">
                    <a16:rowId xmlns:a16="http://schemas.microsoft.com/office/drawing/2014/main" val="1769562885"/>
                  </a:ext>
                </a:extLst>
              </a:tr>
              <a:tr h="393889">
                <a:tc>
                  <a:txBody>
                    <a:bodyPr/>
                    <a:lstStyle/>
                    <a:p>
                      <a:r>
                        <a:rPr lang="en-GB" sz="2000" dirty="0">
                          <a:solidFill>
                            <a:schemeClr val="accent5">
                              <a:lumMod val="50000"/>
                            </a:schemeClr>
                          </a:solidFill>
                        </a:rPr>
                        <a:t>7.</a:t>
                      </a:r>
                      <a:r>
                        <a:rPr lang="en-GB" sz="2000" baseline="0" dirty="0">
                          <a:solidFill>
                            <a:schemeClr val="accent5">
                              <a:lumMod val="50000"/>
                            </a:schemeClr>
                          </a:solidFill>
                        </a:rPr>
                        <a:t> faire les courses </a:t>
                      </a:r>
                      <a:endParaRPr lang="en-GB" sz="2000" dirty="0">
                        <a:solidFill>
                          <a:schemeClr val="accent5">
                            <a:lumMod val="50000"/>
                          </a:schemeClr>
                        </a:solidFill>
                      </a:endParaRPr>
                    </a:p>
                  </a:txBody>
                  <a:tcPr/>
                </a:tc>
                <a:extLst>
                  <a:ext uri="{0D108BD9-81ED-4DB2-BD59-A6C34878D82A}">
                    <a16:rowId xmlns:a16="http://schemas.microsoft.com/office/drawing/2014/main" val="4076347275"/>
                  </a:ext>
                </a:extLst>
              </a:tr>
              <a:tr h="393889">
                <a:tc>
                  <a:txBody>
                    <a:bodyPr/>
                    <a:lstStyle/>
                    <a:p>
                      <a:r>
                        <a:rPr lang="en-GB" sz="2000" dirty="0">
                          <a:solidFill>
                            <a:schemeClr val="accent5">
                              <a:lumMod val="50000"/>
                            </a:schemeClr>
                          </a:solidFill>
                        </a:rPr>
                        <a:t>8. un </a:t>
                      </a:r>
                      <a:r>
                        <a:rPr lang="en-GB" sz="2000" dirty="0" err="1">
                          <a:solidFill>
                            <a:schemeClr val="accent5">
                              <a:lumMod val="50000"/>
                            </a:schemeClr>
                          </a:solidFill>
                        </a:rPr>
                        <a:t>véhicule</a:t>
                      </a:r>
                      <a:endParaRPr lang="en-GB" sz="2000" dirty="0">
                        <a:solidFill>
                          <a:schemeClr val="accent5">
                            <a:lumMod val="50000"/>
                          </a:schemeClr>
                        </a:solidFill>
                      </a:endParaRPr>
                    </a:p>
                  </a:txBody>
                  <a:tcPr/>
                </a:tc>
                <a:extLst>
                  <a:ext uri="{0D108BD9-81ED-4DB2-BD59-A6C34878D82A}">
                    <a16:rowId xmlns:a16="http://schemas.microsoft.com/office/drawing/2014/main" val="3450050900"/>
                  </a:ext>
                </a:extLst>
              </a:tr>
              <a:tr h="393889">
                <a:tc>
                  <a:txBody>
                    <a:bodyPr/>
                    <a:lstStyle/>
                    <a:p>
                      <a:r>
                        <a:rPr lang="en-GB" sz="2000" dirty="0">
                          <a:solidFill>
                            <a:schemeClr val="accent5">
                              <a:lumMod val="50000"/>
                            </a:schemeClr>
                          </a:solidFill>
                        </a:rPr>
                        <a:t>9. le prof </a:t>
                      </a:r>
                      <a:r>
                        <a:rPr lang="en-GB" sz="2000" dirty="0" err="1">
                          <a:solidFill>
                            <a:schemeClr val="accent5">
                              <a:lumMod val="50000"/>
                            </a:schemeClr>
                          </a:solidFill>
                        </a:rPr>
                        <a:t>écrit</a:t>
                      </a:r>
                      <a:r>
                        <a:rPr lang="en-GB" sz="2000" dirty="0">
                          <a:solidFill>
                            <a:schemeClr val="accent5">
                              <a:lumMod val="50000"/>
                            </a:schemeClr>
                          </a:solidFill>
                        </a:rPr>
                        <a:t> au …</a:t>
                      </a:r>
                    </a:p>
                  </a:txBody>
                  <a:tcPr/>
                </a:tc>
                <a:extLst>
                  <a:ext uri="{0D108BD9-81ED-4DB2-BD59-A6C34878D82A}">
                    <a16:rowId xmlns:a16="http://schemas.microsoft.com/office/drawing/2014/main" val="1248792560"/>
                  </a:ext>
                </a:extLst>
              </a:tr>
              <a:tr h="393889">
                <a:tc>
                  <a:txBody>
                    <a:bodyPr/>
                    <a:lstStyle/>
                    <a:p>
                      <a:r>
                        <a:rPr lang="en-GB" sz="2000" dirty="0">
                          <a:solidFill>
                            <a:schemeClr val="accent5">
                              <a:lumMod val="50000"/>
                            </a:schemeClr>
                          </a:solidFill>
                        </a:rPr>
                        <a:t>10. bon</a:t>
                      </a:r>
                    </a:p>
                  </a:txBody>
                  <a:tcPr/>
                </a:tc>
                <a:extLst>
                  <a:ext uri="{0D108BD9-81ED-4DB2-BD59-A6C34878D82A}">
                    <a16:rowId xmlns:a16="http://schemas.microsoft.com/office/drawing/2014/main" val="64254713"/>
                  </a:ext>
                </a:extLst>
              </a:tr>
            </a:tbl>
          </a:graphicData>
        </a:graphic>
      </p:graphicFrame>
      <p:grpSp>
        <p:nvGrpSpPr>
          <p:cNvPr id="9" name="Group 8"/>
          <p:cNvGrpSpPr/>
          <p:nvPr/>
        </p:nvGrpSpPr>
        <p:grpSpPr>
          <a:xfrm>
            <a:off x="6677418" y="2333675"/>
            <a:ext cx="2231298" cy="2740199"/>
            <a:chOff x="6479774" y="2344392"/>
            <a:chExt cx="2231298" cy="2740199"/>
          </a:xfrm>
        </p:grpSpPr>
        <p:grpSp>
          <p:nvGrpSpPr>
            <p:cNvPr id="10" name="Group 9"/>
            <p:cNvGrpSpPr/>
            <p:nvPr/>
          </p:nvGrpSpPr>
          <p:grpSpPr>
            <a:xfrm>
              <a:off x="7839866" y="2344392"/>
              <a:ext cx="871206" cy="2740199"/>
              <a:chOff x="6486856" y="2435883"/>
              <a:chExt cx="871206" cy="2740199"/>
            </a:xfrm>
          </p:grpSpPr>
          <p:sp>
            <p:nvSpPr>
              <p:cNvPr id="12" name="Rectangle 11"/>
              <p:cNvSpPr/>
              <p:nvPr/>
            </p:nvSpPr>
            <p:spPr>
              <a:xfrm>
                <a:off x="6486856" y="2435883"/>
                <a:ext cx="428409" cy="36195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941344" y="4812715"/>
                <a:ext cx="416718" cy="363367"/>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p:cNvSpPr/>
            <p:nvPr/>
          </p:nvSpPr>
          <p:spPr>
            <a:xfrm>
              <a:off x="6479774" y="3530714"/>
              <a:ext cx="430614" cy="369353"/>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4" name="Table 13"/>
          <p:cNvGraphicFramePr>
            <a:graphicFrameLocks noGrp="1"/>
          </p:cNvGraphicFramePr>
          <p:nvPr>
            <p:extLst>
              <p:ext uri="{D42A27DB-BD31-4B8C-83A1-F6EECF244321}">
                <p14:modId xmlns:p14="http://schemas.microsoft.com/office/powerpoint/2010/main" val="2252123727"/>
              </p:ext>
            </p:extLst>
          </p:nvPr>
        </p:nvGraphicFramePr>
        <p:xfrm>
          <a:off x="3963032" y="1892508"/>
          <a:ext cx="1806224" cy="3993683"/>
        </p:xfrm>
        <a:graphic>
          <a:graphicData uri="http://schemas.openxmlformats.org/drawingml/2006/table">
            <a:tbl>
              <a:tblPr firstRow="1" bandRow="1">
                <a:tableStyleId>{7436B53B-AF2B-4ED9-AE7D-DA19A883150E}</a:tableStyleId>
              </a:tblPr>
              <a:tblGrid>
                <a:gridCol w="451556">
                  <a:extLst>
                    <a:ext uri="{9D8B030D-6E8A-4147-A177-3AD203B41FA5}">
                      <a16:colId xmlns:a16="http://schemas.microsoft.com/office/drawing/2014/main" val="1144635332"/>
                    </a:ext>
                  </a:extLst>
                </a:gridCol>
                <a:gridCol w="451556">
                  <a:extLst>
                    <a:ext uri="{9D8B030D-6E8A-4147-A177-3AD203B41FA5}">
                      <a16:colId xmlns:a16="http://schemas.microsoft.com/office/drawing/2014/main" val="388650844"/>
                    </a:ext>
                  </a:extLst>
                </a:gridCol>
                <a:gridCol w="451556">
                  <a:extLst>
                    <a:ext uri="{9D8B030D-6E8A-4147-A177-3AD203B41FA5}">
                      <a16:colId xmlns:a16="http://schemas.microsoft.com/office/drawing/2014/main" val="855901060"/>
                    </a:ext>
                  </a:extLst>
                </a:gridCol>
                <a:gridCol w="451556">
                  <a:extLst>
                    <a:ext uri="{9D8B030D-6E8A-4147-A177-3AD203B41FA5}">
                      <a16:colId xmlns:a16="http://schemas.microsoft.com/office/drawing/2014/main" val="4171689792"/>
                    </a:ext>
                  </a:extLst>
                </a:gridCol>
              </a:tblGrid>
              <a:tr h="427523">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1939782"/>
                  </a:ext>
                </a:extLst>
              </a:tr>
              <a:tr h="370840">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5630687"/>
                  </a:ext>
                </a:extLst>
              </a:tr>
              <a:tr h="370840">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800161025"/>
                  </a:ext>
                </a:extLst>
              </a:tr>
              <a:tr h="370840">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9541496"/>
                  </a:ext>
                </a:extLst>
              </a:tr>
              <a:tr h="370840">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U</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647244924"/>
                  </a:ext>
                </a:extLst>
              </a:tr>
              <a:tr h="370840">
                <a:tc>
                  <a:txBody>
                    <a:bodyPr/>
                    <a:lstStyle/>
                    <a:p>
                      <a:pPr algn="ctr"/>
                      <a:r>
                        <a:rPr lang="en-GB" sz="2000" b="1" dirty="0">
                          <a:solidFill>
                            <a:schemeClr val="accent5">
                              <a:lumMod val="50000"/>
                            </a:schemeClr>
                          </a:solidFill>
                        </a:rPr>
                        <a:t>U</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4245384464"/>
                  </a:ext>
                </a:extLst>
              </a:tr>
              <a:tr h="370840">
                <a:tc>
                  <a:txBody>
                    <a:bodyPr/>
                    <a:lstStyle/>
                    <a:p>
                      <a:pPr algn="ctr"/>
                      <a:r>
                        <a:rPr lang="en-GB" sz="2000" b="1" dirty="0">
                          <a:solidFill>
                            <a:schemeClr val="accent5">
                              <a:lumMod val="50000"/>
                            </a:schemeClr>
                          </a:solidFill>
                        </a:rPr>
                        <a:t>F</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I</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R</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8060811"/>
                  </a:ext>
                </a:extLst>
              </a:tr>
              <a:tr h="370840">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accent5">
                          <a:lumMod val="50000"/>
                        </a:scheme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accent5">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accent5">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7661827"/>
                  </a:ext>
                </a:extLst>
              </a:tr>
              <a:tr h="370840">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49198955"/>
                  </a:ext>
                </a:extLst>
              </a:tr>
              <a:tr h="370840">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947541950"/>
                  </a:ext>
                </a:extLst>
              </a:tr>
            </a:tbl>
          </a:graphicData>
        </a:graphic>
      </p:graphicFrame>
      <p:sp>
        <p:nvSpPr>
          <p:cNvPr id="15" name="Rectangle 14"/>
          <p:cNvSpPr/>
          <p:nvPr/>
        </p:nvSpPr>
        <p:spPr>
          <a:xfrm>
            <a:off x="5334000" y="3919538"/>
            <a:ext cx="431757" cy="371475"/>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p:cNvGrpSpPr/>
          <p:nvPr/>
        </p:nvGrpSpPr>
        <p:grpSpPr>
          <a:xfrm>
            <a:off x="6228773" y="4315334"/>
            <a:ext cx="2241712" cy="369353"/>
            <a:chOff x="6214486" y="4315334"/>
            <a:chExt cx="2241712" cy="369353"/>
          </a:xfrm>
        </p:grpSpPr>
        <p:sp>
          <p:nvSpPr>
            <p:cNvPr id="17" name="Rectangle 16"/>
            <p:cNvSpPr/>
            <p:nvPr/>
          </p:nvSpPr>
          <p:spPr>
            <a:xfrm>
              <a:off x="6214486" y="4315334"/>
              <a:ext cx="430614" cy="369353"/>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8025584" y="4315334"/>
              <a:ext cx="430614" cy="369353"/>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18"/>
          <p:cNvSpPr/>
          <p:nvPr/>
        </p:nvSpPr>
        <p:spPr>
          <a:xfrm>
            <a:off x="8491996" y="3120377"/>
            <a:ext cx="416719" cy="377145"/>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8138159" y="2024743"/>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9032249" y="2020167"/>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9992604" y="2020167"/>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1287769" y="2015591"/>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7694018" y="2397859"/>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9032249" y="2397859"/>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9494556" y="2397859"/>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p:cNvSpPr/>
          <p:nvPr/>
        </p:nvSpPr>
        <p:spPr>
          <a:xfrm>
            <a:off x="8123325" y="2726908"/>
            <a:ext cx="249965" cy="315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9032249" y="2781311"/>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6771230" y="3195379"/>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8153565" y="3166205"/>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9010467" y="3176787"/>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10873334" y="3176787"/>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5848389" y="3572509"/>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6348320" y="3546668"/>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9074809" y="3581577"/>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4517317" y="3973111"/>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9977770" y="3572508"/>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4991834" y="3960492"/>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9010468" y="399025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5868825" y="399025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7694018" y="3977000"/>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4517317" y="436784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5410930" y="4358879"/>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6821302" y="4372203"/>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9011781" y="4358879"/>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10873333" y="436784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11784937" y="4358879"/>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8123325" y="476002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9069158" y="4751043"/>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8123325" y="3546669"/>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10877276" y="4796912"/>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9069157" y="5186453"/>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9977769" y="5181559"/>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9069156" y="556175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8575374" y="556934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Google Shape;147;p2"/>
          <p:cNvSpPr/>
          <p:nvPr/>
        </p:nvSpPr>
        <p:spPr>
          <a:xfrm>
            <a:off x="9741709" y="249869"/>
            <a:ext cx="2168211" cy="355163"/>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lire, </a:t>
            </a:r>
            <a:r>
              <a:rPr lang="en-GB" sz="1800" b="1" i="0" u="none" strike="noStrike" cap="none" dirty="0" err="1">
                <a:solidFill>
                  <a:srgbClr val="FFFFFF"/>
                </a:solidFill>
                <a:latin typeface="Century Gothic"/>
                <a:ea typeface="Century Gothic"/>
                <a:cs typeface="Century Gothic"/>
                <a:sym typeface="Century Gothic"/>
              </a:rPr>
              <a:t>écrire</a:t>
            </a:r>
            <a:r>
              <a:rPr lang="en-GB" sz="1800" b="1" i="0" u="none" strike="noStrike" cap="none" dirty="0">
                <a:solidFill>
                  <a:srgbClr val="FFFFFF"/>
                </a:solidFill>
                <a:latin typeface="Century Gothic"/>
                <a:ea typeface="Century Gothic"/>
                <a:cs typeface="Century Gothic"/>
                <a:sym typeface="Century Gothic"/>
              </a:rPr>
              <a:t>, </a:t>
            </a:r>
            <a:r>
              <a:rPr lang="en-GB" sz="1800" b="1" i="0" u="none" strike="noStrike" cap="none" dirty="0" err="1">
                <a:solidFill>
                  <a:srgbClr val="FFFFFF"/>
                </a:solidFill>
                <a:latin typeface="Century Gothic"/>
                <a:ea typeface="Century Gothic"/>
                <a:cs typeface="Century Gothic"/>
                <a:sym typeface="Century Gothic"/>
              </a:rPr>
              <a:t>parler</a:t>
            </a:r>
            <a:endParaRPr sz="1800" b="1" i="0" u="none" strike="noStrike" cap="none"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20221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4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2"/>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43"/>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4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45"/>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4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47"/>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48"/>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49"/>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51"/>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52"/>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53"/>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55"/>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44"/>
        <p:cNvGrpSpPr/>
        <p:nvPr/>
      </p:nvGrpSpPr>
      <p:grpSpPr>
        <a:xfrm>
          <a:off x="0" y="0"/>
          <a:ext cx="0" cy="0"/>
          <a:chOff x="0" y="0"/>
          <a:chExt cx="0" cy="0"/>
        </a:xfrm>
      </p:grpSpPr>
      <p:pic>
        <p:nvPicPr>
          <p:cNvPr id="145" name="Google Shape;145;p2"/>
          <p:cNvPicPr preferRelativeResize="0"/>
          <p:nvPr/>
        </p:nvPicPr>
        <p:blipFill rotWithShape="1">
          <a:blip r:embed="rId3">
            <a:alphaModFix/>
          </a:blip>
          <a:srcRect/>
          <a:stretch/>
        </p:blipFill>
        <p:spPr>
          <a:xfrm>
            <a:off x="-1" y="296864"/>
            <a:ext cx="6457246" cy="867128"/>
          </a:xfrm>
          <a:prstGeom prst="rect">
            <a:avLst/>
          </a:prstGeom>
          <a:noFill/>
          <a:ln>
            <a:noFill/>
          </a:ln>
        </p:spPr>
      </p:pic>
      <p:graphicFrame>
        <p:nvGraphicFramePr>
          <p:cNvPr id="6" name="Table 5"/>
          <p:cNvGraphicFramePr>
            <a:graphicFrameLocks noGrp="1"/>
          </p:cNvGraphicFramePr>
          <p:nvPr>
            <p:extLst>
              <p:ext uri="{D42A27DB-BD31-4B8C-83A1-F6EECF244321}">
                <p14:modId xmlns:p14="http://schemas.microsoft.com/office/powerpoint/2010/main" val="725995339"/>
              </p:ext>
            </p:extLst>
          </p:nvPr>
        </p:nvGraphicFramePr>
        <p:xfrm>
          <a:off x="5769256" y="1923791"/>
          <a:ext cx="6321784" cy="3962400"/>
        </p:xfrm>
        <a:graphic>
          <a:graphicData uri="http://schemas.openxmlformats.org/drawingml/2006/table">
            <a:tbl>
              <a:tblPr firstRow="1" bandRow="1">
                <a:tableStyleId>{7436B53B-AF2B-4ED9-AE7D-DA19A883150E}</a:tableStyleId>
              </a:tblPr>
              <a:tblGrid>
                <a:gridCol w="451556">
                  <a:extLst>
                    <a:ext uri="{9D8B030D-6E8A-4147-A177-3AD203B41FA5}">
                      <a16:colId xmlns:a16="http://schemas.microsoft.com/office/drawing/2014/main" val="582143934"/>
                    </a:ext>
                  </a:extLst>
                </a:gridCol>
                <a:gridCol w="451556">
                  <a:extLst>
                    <a:ext uri="{9D8B030D-6E8A-4147-A177-3AD203B41FA5}">
                      <a16:colId xmlns:a16="http://schemas.microsoft.com/office/drawing/2014/main" val="3477130466"/>
                    </a:ext>
                  </a:extLst>
                </a:gridCol>
                <a:gridCol w="451556">
                  <a:extLst>
                    <a:ext uri="{9D8B030D-6E8A-4147-A177-3AD203B41FA5}">
                      <a16:colId xmlns:a16="http://schemas.microsoft.com/office/drawing/2014/main" val="3558036712"/>
                    </a:ext>
                  </a:extLst>
                </a:gridCol>
                <a:gridCol w="451556">
                  <a:extLst>
                    <a:ext uri="{9D8B030D-6E8A-4147-A177-3AD203B41FA5}">
                      <a16:colId xmlns:a16="http://schemas.microsoft.com/office/drawing/2014/main" val="3283555029"/>
                    </a:ext>
                  </a:extLst>
                </a:gridCol>
                <a:gridCol w="451556">
                  <a:extLst>
                    <a:ext uri="{9D8B030D-6E8A-4147-A177-3AD203B41FA5}">
                      <a16:colId xmlns:a16="http://schemas.microsoft.com/office/drawing/2014/main" val="2456104817"/>
                    </a:ext>
                  </a:extLst>
                </a:gridCol>
                <a:gridCol w="451556">
                  <a:extLst>
                    <a:ext uri="{9D8B030D-6E8A-4147-A177-3AD203B41FA5}">
                      <a16:colId xmlns:a16="http://schemas.microsoft.com/office/drawing/2014/main" val="271748248"/>
                    </a:ext>
                  </a:extLst>
                </a:gridCol>
                <a:gridCol w="451556">
                  <a:extLst>
                    <a:ext uri="{9D8B030D-6E8A-4147-A177-3AD203B41FA5}">
                      <a16:colId xmlns:a16="http://schemas.microsoft.com/office/drawing/2014/main" val="3367005210"/>
                    </a:ext>
                  </a:extLst>
                </a:gridCol>
                <a:gridCol w="451556">
                  <a:extLst>
                    <a:ext uri="{9D8B030D-6E8A-4147-A177-3AD203B41FA5}">
                      <a16:colId xmlns:a16="http://schemas.microsoft.com/office/drawing/2014/main" val="2569981655"/>
                    </a:ext>
                  </a:extLst>
                </a:gridCol>
                <a:gridCol w="451556">
                  <a:extLst>
                    <a:ext uri="{9D8B030D-6E8A-4147-A177-3AD203B41FA5}">
                      <a16:colId xmlns:a16="http://schemas.microsoft.com/office/drawing/2014/main" val="2790647050"/>
                    </a:ext>
                  </a:extLst>
                </a:gridCol>
                <a:gridCol w="451556">
                  <a:extLst>
                    <a:ext uri="{9D8B030D-6E8A-4147-A177-3AD203B41FA5}">
                      <a16:colId xmlns:a16="http://schemas.microsoft.com/office/drawing/2014/main" val="3029556851"/>
                    </a:ext>
                  </a:extLst>
                </a:gridCol>
                <a:gridCol w="451556">
                  <a:extLst>
                    <a:ext uri="{9D8B030D-6E8A-4147-A177-3AD203B41FA5}">
                      <a16:colId xmlns:a16="http://schemas.microsoft.com/office/drawing/2014/main" val="905955815"/>
                    </a:ext>
                  </a:extLst>
                </a:gridCol>
                <a:gridCol w="451556">
                  <a:extLst>
                    <a:ext uri="{9D8B030D-6E8A-4147-A177-3AD203B41FA5}">
                      <a16:colId xmlns:a16="http://schemas.microsoft.com/office/drawing/2014/main" val="271660464"/>
                    </a:ext>
                  </a:extLst>
                </a:gridCol>
                <a:gridCol w="451556">
                  <a:extLst>
                    <a:ext uri="{9D8B030D-6E8A-4147-A177-3AD203B41FA5}">
                      <a16:colId xmlns:a16="http://schemas.microsoft.com/office/drawing/2014/main" val="1815903981"/>
                    </a:ext>
                  </a:extLst>
                </a:gridCol>
                <a:gridCol w="451556">
                  <a:extLst>
                    <a:ext uri="{9D8B030D-6E8A-4147-A177-3AD203B41FA5}">
                      <a16:colId xmlns:a16="http://schemas.microsoft.com/office/drawing/2014/main" val="1587351443"/>
                    </a:ext>
                  </a:extLst>
                </a:gridCol>
              </a:tblGrid>
              <a:tr h="370840">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FF6600"/>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C</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9767557"/>
                  </a:ext>
                </a:extLst>
              </a:tr>
              <a:tr h="370840">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i="0" u="none" strike="noStrike" cap="none" dirty="0">
                        <a:solidFill>
                          <a:schemeClr val="accent5">
                            <a:lumMod val="50000"/>
                          </a:schemeClr>
                        </a:solidFill>
                        <a:latin typeface="Century Gothic"/>
                        <a:ea typeface="Century Gothic"/>
                        <a:cs typeface="Century Gothic"/>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alpha val="0"/>
                      </a:schemeClr>
                    </a:solidFill>
                  </a:tcPr>
                </a:tc>
                <a:tc>
                  <a:txBody>
                    <a:bodyPr/>
                    <a:lstStyle/>
                    <a:p>
                      <a:pPr algn="ctr"/>
                      <a:r>
                        <a:rPr lang="en-GB" sz="2000" b="1" dirty="0">
                          <a:solidFill>
                            <a:schemeClr val="accent5">
                              <a:lumMod val="50000"/>
                            </a:schemeClr>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FF6600"/>
                          </a:solidFill>
                        </a:rPr>
                        <a:t>O</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507126823"/>
                  </a:ext>
                </a:extLst>
              </a:tr>
              <a:tr h="370840">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FF6600"/>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0744394"/>
                  </a:ext>
                </a:extLst>
              </a:tr>
              <a:tr h="370840">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lgn="ctr">
                      <a:solidFill>
                        <a:schemeClr val="accent5">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F</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I</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R</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FF6600"/>
                          </a:solidFill>
                        </a:rPr>
                        <a:t>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0107138"/>
                  </a:ext>
                </a:extLst>
              </a:tr>
              <a:tr h="370840">
                <a:tc>
                  <a:txBody>
                    <a:bodyPr/>
                    <a:lstStyle/>
                    <a:p>
                      <a:pPr algn="ctr"/>
                      <a:r>
                        <a:rPr lang="en-GB" sz="2000" b="1" dirty="0">
                          <a:solidFill>
                            <a:schemeClr val="accent5">
                              <a:lumMod val="50000"/>
                            </a:schemeClr>
                          </a:solidFill>
                        </a:rPr>
                        <a:t>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C</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FF6600"/>
                          </a:solidFill>
                        </a:rPr>
                        <a:t>I</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03503587"/>
                  </a:ext>
                </a:extLst>
              </a:tr>
              <a:tr h="370840">
                <a:tc>
                  <a:txBody>
                    <a:bodyPr/>
                    <a:lstStyle/>
                    <a:p>
                      <a:pPr algn="ctr"/>
                      <a:r>
                        <a:rPr lang="en-GB" sz="2000" b="1" dirty="0">
                          <a:solidFill>
                            <a:schemeClr val="accent5">
                              <a:lumMod val="50000"/>
                            </a:schemeClr>
                          </a:solidFill>
                        </a:rPr>
                        <a:t>P</a:t>
                      </a:r>
                    </a:p>
                  </a:txBody>
                  <a:tcPr>
                    <a:lnL w="12700" cap="flat" cmpd="sng" algn="ctr">
                      <a:solidFill>
                        <a:schemeClr val="tx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R</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O</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FF6600"/>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2813138"/>
                  </a:ext>
                </a:extLst>
              </a:tr>
              <a:tr h="370840">
                <a:tc>
                  <a:txBody>
                    <a:bodyPr/>
                    <a:lstStyle/>
                    <a:p>
                      <a:pPr algn="ctr"/>
                      <a:r>
                        <a:rPr lang="en-GB" sz="2000" b="1" dirty="0">
                          <a:solidFill>
                            <a:schemeClr val="accent5">
                              <a:lumMod val="50000"/>
                            </a:schemeClr>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L</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FF66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968999"/>
                  </a:ext>
                </a:extLst>
              </a:tr>
              <a:tr h="370840">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accent5">
                          <a:lumMod val="50000"/>
                        </a:scheme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accent5">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accent5">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FF660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tcPr>
                </a:tc>
                <a:extLst>
                  <a:ext uri="{0D108BD9-81ED-4DB2-BD59-A6C34878D82A}">
                    <a16:rowId xmlns:a16="http://schemas.microsoft.com/office/drawing/2014/main" val="403748154"/>
                  </a:ext>
                </a:extLst>
              </a:tr>
              <a:tr h="370840">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FF6600"/>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750452913"/>
                  </a:ext>
                </a:extLst>
              </a:tr>
              <a:tr h="370840">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FF660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4122751571"/>
                  </a:ext>
                </a:extLst>
              </a:tr>
            </a:tbl>
          </a:graphicData>
        </a:graphic>
      </p:graphicFrame>
      <p:sp>
        <p:nvSpPr>
          <p:cNvPr id="7" name="Down Arrow 6"/>
          <p:cNvSpPr/>
          <p:nvPr/>
        </p:nvSpPr>
        <p:spPr>
          <a:xfrm>
            <a:off x="8956342" y="1163992"/>
            <a:ext cx="386946" cy="628650"/>
          </a:xfrm>
          <a:prstGeom prst="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graphicFrame>
        <p:nvGraphicFramePr>
          <p:cNvPr id="8" name="Table 7"/>
          <p:cNvGraphicFramePr>
            <a:graphicFrameLocks noGrp="1"/>
          </p:cNvGraphicFramePr>
          <p:nvPr>
            <p:extLst>
              <p:ext uri="{D42A27DB-BD31-4B8C-83A1-F6EECF244321}">
                <p14:modId xmlns:p14="http://schemas.microsoft.com/office/powerpoint/2010/main" val="1781133090"/>
              </p:ext>
            </p:extLst>
          </p:nvPr>
        </p:nvGraphicFramePr>
        <p:xfrm>
          <a:off x="188942" y="1923791"/>
          <a:ext cx="3510573" cy="3962400"/>
        </p:xfrm>
        <a:graphic>
          <a:graphicData uri="http://schemas.openxmlformats.org/drawingml/2006/table">
            <a:tbl>
              <a:tblPr firstRow="1" bandRow="1">
                <a:tableStyleId>{7436B53B-AF2B-4ED9-AE7D-DA19A883150E}</a:tableStyleId>
              </a:tblPr>
              <a:tblGrid>
                <a:gridCol w="3510573">
                  <a:extLst>
                    <a:ext uri="{9D8B030D-6E8A-4147-A177-3AD203B41FA5}">
                      <a16:colId xmlns:a16="http://schemas.microsoft.com/office/drawing/2014/main" val="4099220719"/>
                    </a:ext>
                  </a:extLst>
                </a:gridCol>
              </a:tblGrid>
              <a:tr h="393889">
                <a:tc>
                  <a:txBody>
                    <a:bodyPr/>
                    <a:lstStyle/>
                    <a:p>
                      <a:r>
                        <a:rPr lang="en-GB" sz="2000" dirty="0">
                          <a:solidFill>
                            <a:schemeClr val="accent5">
                              <a:lumMod val="50000"/>
                            </a:schemeClr>
                          </a:solidFill>
                        </a:rPr>
                        <a:t>1. </a:t>
                      </a:r>
                      <a:r>
                        <a:rPr lang="en-GB" sz="2000" dirty="0" err="1">
                          <a:solidFill>
                            <a:schemeClr val="accent5">
                              <a:lumMod val="50000"/>
                            </a:schemeClr>
                          </a:solidFill>
                        </a:rPr>
                        <a:t>problématique</a:t>
                      </a:r>
                      <a:endParaRPr lang="en-GB" sz="2000" dirty="0">
                        <a:solidFill>
                          <a:schemeClr val="accent5">
                            <a:lumMod val="50000"/>
                          </a:schemeClr>
                        </a:solidFill>
                      </a:endParaRPr>
                    </a:p>
                  </a:txBody>
                  <a:tcPr>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7521949"/>
                  </a:ext>
                </a:extLst>
              </a:tr>
              <a:tr h="393889">
                <a:tc>
                  <a:txBody>
                    <a:bodyPr/>
                    <a:lstStyle/>
                    <a:p>
                      <a:r>
                        <a:rPr lang="en-GB" sz="2000" dirty="0">
                          <a:solidFill>
                            <a:schemeClr val="accent5">
                              <a:lumMod val="50000"/>
                            </a:schemeClr>
                          </a:solidFill>
                        </a:rPr>
                        <a:t>2. je </a:t>
                      </a:r>
                      <a:r>
                        <a:rPr lang="en-GB" sz="2000" dirty="0" err="1">
                          <a:solidFill>
                            <a:schemeClr val="accent5">
                              <a:lumMod val="50000"/>
                            </a:schemeClr>
                          </a:solidFill>
                        </a:rPr>
                        <a:t>fais</a:t>
                      </a:r>
                      <a:r>
                        <a:rPr lang="en-GB" sz="2000" dirty="0">
                          <a:solidFill>
                            <a:schemeClr val="accent5">
                              <a:lumMod val="50000"/>
                            </a:schemeClr>
                          </a:solidFill>
                        </a:rPr>
                        <a:t> un ____ à Paris</a:t>
                      </a:r>
                    </a:p>
                  </a:txBody>
                  <a:tcPr>
                    <a:lnT w="12700" cap="flat" cmpd="sng" algn="ctr">
                      <a:solidFill>
                        <a:schemeClr val="accent5">
                          <a:lumMod val="50000"/>
                        </a:schemeClr>
                      </a:solidFill>
                      <a:prstDash val="solid"/>
                      <a:round/>
                      <a:headEnd type="none" w="med" len="med"/>
                      <a:tailEnd type="none" w="med" len="med"/>
                    </a:lnT>
                  </a:tcPr>
                </a:tc>
                <a:extLst>
                  <a:ext uri="{0D108BD9-81ED-4DB2-BD59-A6C34878D82A}">
                    <a16:rowId xmlns:a16="http://schemas.microsoft.com/office/drawing/2014/main" val="1382858401"/>
                  </a:ext>
                </a:extLst>
              </a:tr>
              <a:tr h="393889">
                <a:tc>
                  <a:txBody>
                    <a:bodyPr/>
                    <a:lstStyle/>
                    <a:p>
                      <a:r>
                        <a:rPr lang="en-GB" sz="2000" dirty="0">
                          <a:solidFill>
                            <a:schemeClr val="accent5">
                              <a:lumMod val="50000"/>
                            </a:schemeClr>
                          </a:solidFill>
                        </a:rPr>
                        <a:t>3. </a:t>
                      </a:r>
                      <a:r>
                        <a:rPr lang="en-GB" sz="2000" dirty="0" err="1">
                          <a:solidFill>
                            <a:schemeClr val="accent5">
                              <a:lumMod val="50000"/>
                            </a:schemeClr>
                          </a:solidFill>
                        </a:rPr>
                        <a:t>parler</a:t>
                      </a:r>
                      <a:r>
                        <a:rPr lang="en-GB" sz="2000" dirty="0">
                          <a:solidFill>
                            <a:schemeClr val="accent5">
                              <a:lumMod val="50000"/>
                            </a:schemeClr>
                          </a:solidFill>
                        </a:rPr>
                        <a:t>, </a:t>
                      </a:r>
                      <a:r>
                        <a:rPr lang="en-GB" sz="2000" dirty="0" err="1">
                          <a:solidFill>
                            <a:schemeClr val="accent5">
                              <a:lumMod val="50000"/>
                            </a:schemeClr>
                          </a:solidFill>
                        </a:rPr>
                        <a:t>écouter</a:t>
                      </a:r>
                      <a:r>
                        <a:rPr lang="en-GB" sz="2000" dirty="0">
                          <a:solidFill>
                            <a:schemeClr val="accent5">
                              <a:lumMod val="50000"/>
                            </a:schemeClr>
                          </a:solidFill>
                        </a:rPr>
                        <a:t>, lire</a:t>
                      </a:r>
                      <a:r>
                        <a:rPr lang="en-GB" sz="2000" baseline="0" dirty="0">
                          <a:solidFill>
                            <a:schemeClr val="accent5">
                              <a:lumMod val="50000"/>
                            </a:schemeClr>
                          </a:solidFill>
                        </a:rPr>
                        <a:t> et …</a:t>
                      </a:r>
                      <a:endParaRPr lang="en-GB" sz="2000" dirty="0">
                        <a:solidFill>
                          <a:schemeClr val="accent5">
                            <a:lumMod val="50000"/>
                          </a:schemeClr>
                        </a:solidFill>
                      </a:endParaRPr>
                    </a:p>
                  </a:txBody>
                  <a:tcPr/>
                </a:tc>
                <a:extLst>
                  <a:ext uri="{0D108BD9-81ED-4DB2-BD59-A6C34878D82A}">
                    <a16:rowId xmlns:a16="http://schemas.microsoft.com/office/drawing/2014/main" val="1741217812"/>
                  </a:ext>
                </a:extLst>
              </a:tr>
              <a:tr h="393889">
                <a:tc>
                  <a:txBody>
                    <a:bodyPr/>
                    <a:lstStyle/>
                    <a:p>
                      <a:r>
                        <a:rPr lang="en-GB" sz="2000" dirty="0">
                          <a:solidFill>
                            <a:schemeClr val="accent5">
                              <a:lumMod val="50000"/>
                            </a:schemeClr>
                          </a:solidFill>
                        </a:rPr>
                        <a:t>4. le contraire: faire beau</a:t>
                      </a:r>
                    </a:p>
                  </a:txBody>
                  <a:tcPr/>
                </a:tc>
                <a:extLst>
                  <a:ext uri="{0D108BD9-81ED-4DB2-BD59-A6C34878D82A}">
                    <a16:rowId xmlns:a16="http://schemas.microsoft.com/office/drawing/2014/main" val="287490459"/>
                  </a:ext>
                </a:extLst>
              </a:tr>
              <a:tr h="393889">
                <a:tc>
                  <a:txBody>
                    <a:bodyPr/>
                    <a:lstStyle/>
                    <a:p>
                      <a:r>
                        <a:rPr lang="en-GB" sz="2000" dirty="0">
                          <a:solidFill>
                            <a:schemeClr val="accent5">
                              <a:lumMod val="50000"/>
                            </a:schemeClr>
                          </a:solidFill>
                        </a:rPr>
                        <a:t>5. je </a:t>
                      </a:r>
                      <a:r>
                        <a:rPr lang="en-GB" sz="2000" dirty="0" err="1">
                          <a:solidFill>
                            <a:schemeClr val="accent5">
                              <a:lumMod val="50000"/>
                            </a:schemeClr>
                          </a:solidFill>
                        </a:rPr>
                        <a:t>porte</a:t>
                      </a:r>
                      <a:r>
                        <a:rPr lang="en-GB" sz="2000" dirty="0">
                          <a:solidFill>
                            <a:schemeClr val="accent5">
                              <a:lumMod val="50000"/>
                            </a:schemeClr>
                          </a:solidFill>
                        </a:rPr>
                        <a:t> …</a:t>
                      </a:r>
                    </a:p>
                  </a:txBody>
                  <a:tcPr/>
                </a:tc>
                <a:extLst>
                  <a:ext uri="{0D108BD9-81ED-4DB2-BD59-A6C34878D82A}">
                    <a16:rowId xmlns:a16="http://schemas.microsoft.com/office/drawing/2014/main" val="837114526"/>
                  </a:ext>
                </a:extLst>
              </a:tr>
              <a:tr h="393889">
                <a:tc>
                  <a:txBody>
                    <a:bodyPr/>
                    <a:lstStyle/>
                    <a:p>
                      <a:r>
                        <a:rPr lang="en-GB" sz="2000" dirty="0">
                          <a:solidFill>
                            <a:schemeClr val="accent5">
                              <a:lumMod val="50000"/>
                            </a:schemeClr>
                          </a:solidFill>
                        </a:rPr>
                        <a:t>6. je </a:t>
                      </a:r>
                      <a:r>
                        <a:rPr lang="en-GB" sz="2000" dirty="0" err="1">
                          <a:solidFill>
                            <a:schemeClr val="accent5">
                              <a:lumMod val="50000"/>
                            </a:schemeClr>
                          </a:solidFill>
                        </a:rPr>
                        <a:t>fais</a:t>
                      </a:r>
                      <a:r>
                        <a:rPr lang="en-GB" sz="2000" dirty="0">
                          <a:solidFill>
                            <a:schemeClr val="accent5">
                              <a:lumMod val="50000"/>
                            </a:schemeClr>
                          </a:solidFill>
                        </a:rPr>
                        <a:t> … </a:t>
                      </a:r>
                      <a:r>
                        <a:rPr lang="en-GB" sz="2000" dirty="0" err="1">
                          <a:solidFill>
                            <a:schemeClr val="accent5">
                              <a:lumMod val="50000"/>
                            </a:schemeClr>
                          </a:solidFill>
                        </a:rPr>
                        <a:t>dans</a:t>
                      </a:r>
                      <a:r>
                        <a:rPr lang="en-GB" sz="2000" dirty="0">
                          <a:solidFill>
                            <a:schemeClr val="accent5">
                              <a:lumMod val="50000"/>
                            </a:schemeClr>
                          </a:solidFill>
                        </a:rPr>
                        <a:t> le </a:t>
                      </a:r>
                      <a:r>
                        <a:rPr lang="en-GB" sz="2000" dirty="0" err="1">
                          <a:solidFill>
                            <a:schemeClr val="accent5">
                              <a:lumMod val="50000"/>
                            </a:schemeClr>
                          </a:solidFill>
                        </a:rPr>
                        <a:t>parc</a:t>
                      </a:r>
                      <a:endParaRPr lang="en-GB" sz="2000" dirty="0">
                        <a:solidFill>
                          <a:schemeClr val="accent5">
                            <a:lumMod val="50000"/>
                          </a:schemeClr>
                        </a:solidFill>
                      </a:endParaRPr>
                    </a:p>
                  </a:txBody>
                  <a:tcPr/>
                </a:tc>
                <a:extLst>
                  <a:ext uri="{0D108BD9-81ED-4DB2-BD59-A6C34878D82A}">
                    <a16:rowId xmlns:a16="http://schemas.microsoft.com/office/drawing/2014/main" val="1769562885"/>
                  </a:ext>
                </a:extLst>
              </a:tr>
              <a:tr h="393889">
                <a:tc>
                  <a:txBody>
                    <a:bodyPr/>
                    <a:lstStyle/>
                    <a:p>
                      <a:r>
                        <a:rPr lang="en-GB" sz="2000" dirty="0">
                          <a:solidFill>
                            <a:schemeClr val="accent5">
                              <a:lumMod val="50000"/>
                            </a:schemeClr>
                          </a:solidFill>
                        </a:rPr>
                        <a:t>7.</a:t>
                      </a:r>
                      <a:r>
                        <a:rPr lang="en-GB" sz="2000" baseline="0" dirty="0">
                          <a:solidFill>
                            <a:schemeClr val="accent5">
                              <a:lumMod val="50000"/>
                            </a:schemeClr>
                          </a:solidFill>
                        </a:rPr>
                        <a:t> faire les courses </a:t>
                      </a:r>
                      <a:endParaRPr lang="en-GB" sz="2000" dirty="0">
                        <a:solidFill>
                          <a:schemeClr val="accent5">
                            <a:lumMod val="50000"/>
                          </a:schemeClr>
                        </a:solidFill>
                      </a:endParaRPr>
                    </a:p>
                  </a:txBody>
                  <a:tcPr/>
                </a:tc>
                <a:extLst>
                  <a:ext uri="{0D108BD9-81ED-4DB2-BD59-A6C34878D82A}">
                    <a16:rowId xmlns:a16="http://schemas.microsoft.com/office/drawing/2014/main" val="4076347275"/>
                  </a:ext>
                </a:extLst>
              </a:tr>
              <a:tr h="393889">
                <a:tc>
                  <a:txBody>
                    <a:bodyPr/>
                    <a:lstStyle/>
                    <a:p>
                      <a:r>
                        <a:rPr lang="en-GB" sz="2000" dirty="0">
                          <a:solidFill>
                            <a:schemeClr val="accent5">
                              <a:lumMod val="50000"/>
                            </a:schemeClr>
                          </a:solidFill>
                        </a:rPr>
                        <a:t>8. un </a:t>
                      </a:r>
                      <a:r>
                        <a:rPr lang="en-GB" sz="2000" dirty="0" err="1">
                          <a:solidFill>
                            <a:schemeClr val="accent5">
                              <a:lumMod val="50000"/>
                            </a:schemeClr>
                          </a:solidFill>
                        </a:rPr>
                        <a:t>véhicule</a:t>
                      </a:r>
                      <a:endParaRPr lang="en-GB" sz="2000" dirty="0">
                        <a:solidFill>
                          <a:schemeClr val="accent5">
                            <a:lumMod val="50000"/>
                          </a:schemeClr>
                        </a:solidFill>
                      </a:endParaRPr>
                    </a:p>
                  </a:txBody>
                  <a:tcPr/>
                </a:tc>
                <a:extLst>
                  <a:ext uri="{0D108BD9-81ED-4DB2-BD59-A6C34878D82A}">
                    <a16:rowId xmlns:a16="http://schemas.microsoft.com/office/drawing/2014/main" val="3450050900"/>
                  </a:ext>
                </a:extLst>
              </a:tr>
              <a:tr h="393889">
                <a:tc>
                  <a:txBody>
                    <a:bodyPr/>
                    <a:lstStyle/>
                    <a:p>
                      <a:r>
                        <a:rPr lang="en-GB" sz="2000" dirty="0">
                          <a:solidFill>
                            <a:schemeClr val="accent5">
                              <a:lumMod val="50000"/>
                            </a:schemeClr>
                          </a:solidFill>
                        </a:rPr>
                        <a:t>9. le prof </a:t>
                      </a:r>
                      <a:r>
                        <a:rPr lang="en-GB" sz="2000" dirty="0" err="1">
                          <a:solidFill>
                            <a:schemeClr val="accent5">
                              <a:lumMod val="50000"/>
                            </a:schemeClr>
                          </a:solidFill>
                        </a:rPr>
                        <a:t>écrit</a:t>
                      </a:r>
                      <a:r>
                        <a:rPr lang="en-GB" sz="2000" dirty="0">
                          <a:solidFill>
                            <a:schemeClr val="accent5">
                              <a:lumMod val="50000"/>
                            </a:schemeClr>
                          </a:solidFill>
                        </a:rPr>
                        <a:t> au …</a:t>
                      </a:r>
                    </a:p>
                  </a:txBody>
                  <a:tcPr/>
                </a:tc>
                <a:extLst>
                  <a:ext uri="{0D108BD9-81ED-4DB2-BD59-A6C34878D82A}">
                    <a16:rowId xmlns:a16="http://schemas.microsoft.com/office/drawing/2014/main" val="1248792560"/>
                  </a:ext>
                </a:extLst>
              </a:tr>
              <a:tr h="393889">
                <a:tc>
                  <a:txBody>
                    <a:bodyPr/>
                    <a:lstStyle/>
                    <a:p>
                      <a:r>
                        <a:rPr lang="en-GB" sz="2000" dirty="0">
                          <a:solidFill>
                            <a:schemeClr val="accent5">
                              <a:lumMod val="50000"/>
                            </a:schemeClr>
                          </a:solidFill>
                        </a:rPr>
                        <a:t>10. bon</a:t>
                      </a:r>
                    </a:p>
                  </a:txBody>
                  <a:tcPr/>
                </a:tc>
                <a:extLst>
                  <a:ext uri="{0D108BD9-81ED-4DB2-BD59-A6C34878D82A}">
                    <a16:rowId xmlns:a16="http://schemas.microsoft.com/office/drawing/2014/main" val="64254713"/>
                  </a:ext>
                </a:extLst>
              </a:tr>
            </a:tbl>
          </a:graphicData>
        </a:graphic>
      </p:graphicFrame>
      <p:grpSp>
        <p:nvGrpSpPr>
          <p:cNvPr id="9" name="Group 8"/>
          <p:cNvGrpSpPr/>
          <p:nvPr/>
        </p:nvGrpSpPr>
        <p:grpSpPr>
          <a:xfrm>
            <a:off x="6677418" y="2333675"/>
            <a:ext cx="2231298" cy="2740199"/>
            <a:chOff x="6479774" y="2344392"/>
            <a:chExt cx="2231298" cy="2740199"/>
          </a:xfrm>
        </p:grpSpPr>
        <p:grpSp>
          <p:nvGrpSpPr>
            <p:cNvPr id="10" name="Group 9"/>
            <p:cNvGrpSpPr/>
            <p:nvPr/>
          </p:nvGrpSpPr>
          <p:grpSpPr>
            <a:xfrm>
              <a:off x="7839866" y="2344392"/>
              <a:ext cx="871206" cy="2740199"/>
              <a:chOff x="6486856" y="2435883"/>
              <a:chExt cx="871206" cy="2740199"/>
            </a:xfrm>
          </p:grpSpPr>
          <p:sp>
            <p:nvSpPr>
              <p:cNvPr id="12" name="Rectangle 11"/>
              <p:cNvSpPr/>
              <p:nvPr/>
            </p:nvSpPr>
            <p:spPr>
              <a:xfrm>
                <a:off x="6486856" y="2435883"/>
                <a:ext cx="428409" cy="36195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941344" y="4812715"/>
                <a:ext cx="416718" cy="363367"/>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p:cNvSpPr/>
            <p:nvPr/>
          </p:nvSpPr>
          <p:spPr>
            <a:xfrm>
              <a:off x="6479774" y="3530714"/>
              <a:ext cx="430614" cy="369353"/>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4" name="Table 13"/>
          <p:cNvGraphicFramePr>
            <a:graphicFrameLocks noGrp="1"/>
          </p:cNvGraphicFramePr>
          <p:nvPr/>
        </p:nvGraphicFramePr>
        <p:xfrm>
          <a:off x="3963032" y="1892508"/>
          <a:ext cx="1806224" cy="3993683"/>
        </p:xfrm>
        <a:graphic>
          <a:graphicData uri="http://schemas.openxmlformats.org/drawingml/2006/table">
            <a:tbl>
              <a:tblPr firstRow="1" bandRow="1">
                <a:tableStyleId>{7436B53B-AF2B-4ED9-AE7D-DA19A883150E}</a:tableStyleId>
              </a:tblPr>
              <a:tblGrid>
                <a:gridCol w="451556">
                  <a:extLst>
                    <a:ext uri="{9D8B030D-6E8A-4147-A177-3AD203B41FA5}">
                      <a16:colId xmlns:a16="http://schemas.microsoft.com/office/drawing/2014/main" val="1144635332"/>
                    </a:ext>
                  </a:extLst>
                </a:gridCol>
                <a:gridCol w="451556">
                  <a:extLst>
                    <a:ext uri="{9D8B030D-6E8A-4147-A177-3AD203B41FA5}">
                      <a16:colId xmlns:a16="http://schemas.microsoft.com/office/drawing/2014/main" val="388650844"/>
                    </a:ext>
                  </a:extLst>
                </a:gridCol>
                <a:gridCol w="451556">
                  <a:extLst>
                    <a:ext uri="{9D8B030D-6E8A-4147-A177-3AD203B41FA5}">
                      <a16:colId xmlns:a16="http://schemas.microsoft.com/office/drawing/2014/main" val="855901060"/>
                    </a:ext>
                  </a:extLst>
                </a:gridCol>
                <a:gridCol w="451556">
                  <a:extLst>
                    <a:ext uri="{9D8B030D-6E8A-4147-A177-3AD203B41FA5}">
                      <a16:colId xmlns:a16="http://schemas.microsoft.com/office/drawing/2014/main" val="4171689792"/>
                    </a:ext>
                  </a:extLst>
                </a:gridCol>
              </a:tblGrid>
              <a:tr h="427523">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1939782"/>
                  </a:ext>
                </a:extLst>
              </a:tr>
              <a:tr h="370840">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5630687"/>
                  </a:ext>
                </a:extLst>
              </a:tr>
              <a:tr h="370840">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800161025"/>
                  </a:ext>
                </a:extLst>
              </a:tr>
              <a:tr h="370840">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9541496"/>
                  </a:ext>
                </a:extLst>
              </a:tr>
              <a:tr h="370840">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U</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647244924"/>
                  </a:ext>
                </a:extLst>
              </a:tr>
              <a:tr h="370840">
                <a:tc>
                  <a:txBody>
                    <a:bodyPr/>
                    <a:lstStyle/>
                    <a:p>
                      <a:pPr algn="ctr"/>
                      <a:r>
                        <a:rPr lang="en-GB" sz="2000" b="1" dirty="0">
                          <a:solidFill>
                            <a:schemeClr val="accent5">
                              <a:lumMod val="50000"/>
                            </a:schemeClr>
                          </a:solidFill>
                        </a:rPr>
                        <a:t>U</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4245384464"/>
                  </a:ext>
                </a:extLst>
              </a:tr>
              <a:tr h="370840">
                <a:tc>
                  <a:txBody>
                    <a:bodyPr/>
                    <a:lstStyle/>
                    <a:p>
                      <a:pPr algn="ctr"/>
                      <a:r>
                        <a:rPr lang="en-GB" sz="2000" b="1" dirty="0">
                          <a:solidFill>
                            <a:schemeClr val="accent5">
                              <a:lumMod val="50000"/>
                            </a:schemeClr>
                          </a:solidFill>
                        </a:rPr>
                        <a:t>F</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I</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R</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8060811"/>
                  </a:ext>
                </a:extLst>
              </a:tr>
              <a:tr h="370840">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accent5">
                          <a:lumMod val="50000"/>
                        </a:scheme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accent5">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accent5">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7661827"/>
                  </a:ext>
                </a:extLst>
              </a:tr>
              <a:tr h="370840">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49198955"/>
                  </a:ext>
                </a:extLst>
              </a:tr>
              <a:tr h="370840">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947541950"/>
                  </a:ext>
                </a:extLst>
              </a:tr>
            </a:tbl>
          </a:graphicData>
        </a:graphic>
      </p:graphicFrame>
      <p:sp>
        <p:nvSpPr>
          <p:cNvPr id="15" name="Rectangle 14"/>
          <p:cNvSpPr/>
          <p:nvPr/>
        </p:nvSpPr>
        <p:spPr>
          <a:xfrm>
            <a:off x="5334000" y="3919538"/>
            <a:ext cx="431757" cy="371475"/>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p:cNvGrpSpPr/>
          <p:nvPr/>
        </p:nvGrpSpPr>
        <p:grpSpPr>
          <a:xfrm>
            <a:off x="6228773" y="4315334"/>
            <a:ext cx="2241712" cy="369353"/>
            <a:chOff x="6214486" y="4315334"/>
            <a:chExt cx="2241712" cy="369353"/>
          </a:xfrm>
        </p:grpSpPr>
        <p:sp>
          <p:nvSpPr>
            <p:cNvPr id="17" name="Rectangle 16"/>
            <p:cNvSpPr/>
            <p:nvPr/>
          </p:nvSpPr>
          <p:spPr>
            <a:xfrm>
              <a:off x="6214486" y="4315334"/>
              <a:ext cx="430614" cy="369353"/>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8025584" y="4315334"/>
              <a:ext cx="430614" cy="369353"/>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18"/>
          <p:cNvSpPr/>
          <p:nvPr/>
        </p:nvSpPr>
        <p:spPr>
          <a:xfrm>
            <a:off x="8491996" y="3120377"/>
            <a:ext cx="416719" cy="377145"/>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8623600" y="2015591"/>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8981156" y="2412792"/>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9941511" y="2412792"/>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1287769" y="2015591"/>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7694018" y="2397859"/>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9032249" y="2397859"/>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9050089" y="1989997"/>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521755" y="2781310"/>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9032249" y="2781311"/>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6767742" y="3190095"/>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8153565" y="3166205"/>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9966997" y="3178172"/>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10873334" y="3176787"/>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5848389" y="3572509"/>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6348320" y="3546668"/>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9074809" y="3581577"/>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4517317" y="3973111"/>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9977770" y="3572508"/>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4991834" y="3960492"/>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9010468" y="399025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6340249" y="399025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7694018" y="3977000"/>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4517317" y="436784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5410930" y="4358879"/>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7723857" y="4358878"/>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9011781" y="4358879"/>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10873333" y="436784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11784937" y="4358879"/>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8123325" y="476002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9499160" y="4777142"/>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8123325" y="3546669"/>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10877276" y="4796912"/>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9069157" y="5186453"/>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9939124" y="5183753"/>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9069156" y="556175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8575374" y="556934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9470662" y="2408216"/>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10419910" y="2014739"/>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10892873" y="2014739"/>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11780564" y="2014739"/>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p:cNvSpPr/>
          <p:nvPr/>
        </p:nvSpPr>
        <p:spPr>
          <a:xfrm>
            <a:off x="9543987" y="1989651"/>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Rectangle 60"/>
          <p:cNvSpPr/>
          <p:nvPr/>
        </p:nvSpPr>
        <p:spPr>
          <a:xfrm>
            <a:off x="9939125" y="2793947"/>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p:cNvSpPr/>
          <p:nvPr/>
        </p:nvSpPr>
        <p:spPr>
          <a:xfrm>
            <a:off x="8563811" y="2779944"/>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10436848" y="2784331"/>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p:cNvSpPr/>
          <p:nvPr/>
        </p:nvSpPr>
        <p:spPr>
          <a:xfrm>
            <a:off x="7270558" y="3192037"/>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p:cNvSpPr/>
          <p:nvPr/>
        </p:nvSpPr>
        <p:spPr>
          <a:xfrm>
            <a:off x="7638659" y="320465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p:cNvSpPr/>
          <p:nvPr/>
        </p:nvSpPr>
        <p:spPr>
          <a:xfrm>
            <a:off x="9475230" y="3176785"/>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p:cNvSpPr/>
          <p:nvPr/>
        </p:nvSpPr>
        <p:spPr>
          <a:xfrm>
            <a:off x="10404909" y="315400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p:cNvSpPr/>
          <p:nvPr/>
        </p:nvSpPr>
        <p:spPr>
          <a:xfrm>
            <a:off x="11324285" y="3176878"/>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p:cNvSpPr/>
          <p:nvPr/>
        </p:nvSpPr>
        <p:spPr>
          <a:xfrm>
            <a:off x="11775728" y="315400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p:cNvSpPr/>
          <p:nvPr/>
        </p:nvSpPr>
        <p:spPr>
          <a:xfrm>
            <a:off x="7712229" y="3546668"/>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p:cNvSpPr/>
          <p:nvPr/>
        </p:nvSpPr>
        <p:spPr>
          <a:xfrm>
            <a:off x="8563812" y="3599683"/>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p:cNvSpPr/>
          <p:nvPr/>
        </p:nvSpPr>
        <p:spPr>
          <a:xfrm>
            <a:off x="9491744" y="3588607"/>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p:cNvSpPr/>
          <p:nvPr/>
        </p:nvSpPr>
        <p:spPr>
          <a:xfrm>
            <a:off x="6748509" y="3998613"/>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p:cNvSpPr/>
          <p:nvPr/>
        </p:nvSpPr>
        <p:spPr>
          <a:xfrm>
            <a:off x="7221263" y="395183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p:cNvSpPr/>
          <p:nvPr/>
        </p:nvSpPr>
        <p:spPr>
          <a:xfrm>
            <a:off x="8115908" y="395183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p:cNvSpPr/>
          <p:nvPr/>
        </p:nvSpPr>
        <p:spPr>
          <a:xfrm>
            <a:off x="8602208" y="3970459"/>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p:cNvSpPr/>
          <p:nvPr/>
        </p:nvSpPr>
        <p:spPr>
          <a:xfrm>
            <a:off x="9531211" y="396984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p:cNvSpPr/>
          <p:nvPr/>
        </p:nvSpPr>
        <p:spPr>
          <a:xfrm>
            <a:off x="4913439" y="4403588"/>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p:cNvSpPr/>
          <p:nvPr/>
        </p:nvSpPr>
        <p:spPr>
          <a:xfrm>
            <a:off x="5897445" y="436784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p:cNvSpPr/>
          <p:nvPr/>
        </p:nvSpPr>
        <p:spPr>
          <a:xfrm>
            <a:off x="7233182" y="4387941"/>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p:cNvSpPr/>
          <p:nvPr/>
        </p:nvSpPr>
        <p:spPr>
          <a:xfrm>
            <a:off x="9514337" y="4384221"/>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p:cNvSpPr/>
          <p:nvPr/>
        </p:nvSpPr>
        <p:spPr>
          <a:xfrm>
            <a:off x="9961729" y="4368232"/>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p:cNvSpPr/>
          <p:nvPr/>
        </p:nvSpPr>
        <p:spPr>
          <a:xfrm>
            <a:off x="10388365" y="4369490"/>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p:cNvSpPr/>
          <p:nvPr/>
        </p:nvSpPr>
        <p:spPr>
          <a:xfrm>
            <a:off x="11302292" y="4346188"/>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p:cNvSpPr/>
          <p:nvPr/>
        </p:nvSpPr>
        <p:spPr>
          <a:xfrm>
            <a:off x="9932644" y="4760397"/>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p:cNvSpPr/>
          <p:nvPr/>
        </p:nvSpPr>
        <p:spPr>
          <a:xfrm>
            <a:off x="10375794" y="4777142"/>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p:cNvSpPr/>
          <p:nvPr/>
        </p:nvSpPr>
        <p:spPr>
          <a:xfrm>
            <a:off x="11297846" y="4747839"/>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p:cNvSpPr/>
          <p:nvPr/>
        </p:nvSpPr>
        <p:spPr>
          <a:xfrm>
            <a:off x="8130195" y="5153275"/>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p:cNvSpPr/>
          <p:nvPr/>
        </p:nvSpPr>
        <p:spPr>
          <a:xfrm>
            <a:off x="8607549" y="5162367"/>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p:cNvSpPr/>
          <p:nvPr/>
        </p:nvSpPr>
        <p:spPr>
          <a:xfrm>
            <a:off x="9496170" y="5179835"/>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p:cNvSpPr/>
          <p:nvPr/>
        </p:nvSpPr>
        <p:spPr>
          <a:xfrm>
            <a:off x="10384791" y="5187221"/>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p:cNvSpPr/>
          <p:nvPr/>
        </p:nvSpPr>
        <p:spPr>
          <a:xfrm>
            <a:off x="9488840" y="5543885"/>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Google Shape;147;p2"/>
          <p:cNvSpPr/>
          <p:nvPr/>
        </p:nvSpPr>
        <p:spPr>
          <a:xfrm>
            <a:off x="9741709" y="249869"/>
            <a:ext cx="2168211" cy="355163"/>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lire, </a:t>
            </a:r>
            <a:r>
              <a:rPr lang="en-GB" sz="1800" b="1" i="0" u="none" strike="noStrike" cap="none" dirty="0" err="1">
                <a:solidFill>
                  <a:srgbClr val="FFFFFF"/>
                </a:solidFill>
                <a:latin typeface="Century Gothic"/>
                <a:ea typeface="Century Gothic"/>
                <a:cs typeface="Century Gothic"/>
                <a:sym typeface="Century Gothic"/>
              </a:rPr>
              <a:t>écrire</a:t>
            </a:r>
            <a:r>
              <a:rPr lang="en-GB" sz="1800" b="1" i="0" u="none" strike="noStrike" cap="none" dirty="0">
                <a:solidFill>
                  <a:srgbClr val="FFFFFF"/>
                </a:solidFill>
                <a:latin typeface="Century Gothic"/>
                <a:ea typeface="Century Gothic"/>
                <a:cs typeface="Century Gothic"/>
                <a:sym typeface="Century Gothic"/>
              </a:rPr>
              <a:t>, </a:t>
            </a:r>
            <a:r>
              <a:rPr lang="en-GB" sz="1800" b="1" i="0" u="none" strike="noStrike" cap="none" dirty="0" err="1">
                <a:solidFill>
                  <a:srgbClr val="FFFFFF"/>
                </a:solidFill>
                <a:latin typeface="Century Gothic"/>
                <a:ea typeface="Century Gothic"/>
                <a:cs typeface="Century Gothic"/>
                <a:sym typeface="Century Gothic"/>
              </a:rPr>
              <a:t>parler</a:t>
            </a:r>
            <a:endParaRPr sz="1800" b="1" i="0" u="none" strike="noStrike" cap="none" dirty="0">
              <a:solidFill>
                <a:srgbClr val="FFFFFF"/>
              </a:solidFill>
              <a:latin typeface="Century Gothic"/>
              <a:ea typeface="Century Gothic"/>
              <a:cs typeface="Century Gothic"/>
              <a:sym typeface="Century Gothic"/>
            </a:endParaRPr>
          </a:p>
        </p:txBody>
      </p:sp>
      <p:sp>
        <p:nvSpPr>
          <p:cNvPr id="94" name="Google Shape;146;p2">
            <a:extLst>
              <a:ext uri="{FF2B5EF4-FFF2-40B4-BE49-F238E27FC236}">
                <a16:creationId xmlns:a16="http://schemas.microsoft.com/office/drawing/2014/main" id="{4E56E94D-7512-4EEA-917B-C6F2E7B2B4AA}"/>
              </a:ext>
            </a:extLst>
          </p:cNvPr>
          <p:cNvSpPr txBox="1">
            <a:spLocks noGrp="1"/>
          </p:cNvSpPr>
          <p:nvPr>
            <p:ph type="title"/>
          </p:nvPr>
        </p:nvSpPr>
        <p:spPr>
          <a:xfrm>
            <a:off x="7681" y="315848"/>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Vocabulaire</a:t>
            </a:r>
            <a:endParaRPr sz="3600" b="1" dirty="0">
              <a:solidFill>
                <a:schemeClr val="lt1"/>
              </a:solidFill>
            </a:endParaRPr>
          </a:p>
        </p:txBody>
      </p:sp>
    </p:spTree>
    <p:extLst>
      <p:ext uri="{BB962C8B-B14F-4D97-AF65-F5344CB8AC3E}">
        <p14:creationId xmlns:p14="http://schemas.microsoft.com/office/powerpoint/2010/main" val="26612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6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67"/>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68"/>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69"/>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33"/>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34"/>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7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5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71"/>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35"/>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72"/>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37"/>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36"/>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38"/>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40"/>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73"/>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0" nodeType="clickEffect">
                                  <p:stCondLst>
                                    <p:cond delay="0"/>
                                  </p:stCondLst>
                                  <p:childTnLst>
                                    <p:set>
                                      <p:cBhvr>
                                        <p:cTn id="162" dur="1" fill="hold">
                                          <p:stCondLst>
                                            <p:cond delay="0"/>
                                          </p:stCondLst>
                                        </p:cTn>
                                        <p:tgtEl>
                                          <p:spTgt spid="74"/>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0" nodeType="clickEffect">
                                  <p:stCondLst>
                                    <p:cond delay="0"/>
                                  </p:stCondLst>
                                  <p:childTnLst>
                                    <p:set>
                                      <p:cBhvr>
                                        <p:cTn id="166" dur="1" fill="hold">
                                          <p:stCondLst>
                                            <p:cond delay="0"/>
                                          </p:stCondLst>
                                        </p:cTn>
                                        <p:tgtEl>
                                          <p:spTgt spid="41"/>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0" nodeType="clickEffect">
                                  <p:stCondLst>
                                    <p:cond delay="0"/>
                                  </p:stCondLst>
                                  <p:childTnLst>
                                    <p:set>
                                      <p:cBhvr>
                                        <p:cTn id="170" dur="1" fill="hold">
                                          <p:stCondLst>
                                            <p:cond delay="0"/>
                                          </p:stCondLst>
                                        </p:cTn>
                                        <p:tgtEl>
                                          <p:spTgt spid="75"/>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0" nodeType="clickEffect">
                                  <p:stCondLst>
                                    <p:cond delay="0"/>
                                  </p:stCondLst>
                                  <p:childTnLst>
                                    <p:set>
                                      <p:cBhvr>
                                        <p:cTn id="174" dur="1" fill="hold">
                                          <p:stCondLst>
                                            <p:cond delay="0"/>
                                          </p:stCondLst>
                                        </p:cTn>
                                        <p:tgtEl>
                                          <p:spTgt spid="76"/>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0" nodeType="clickEffect">
                                  <p:stCondLst>
                                    <p:cond delay="0"/>
                                  </p:stCondLst>
                                  <p:childTnLst>
                                    <p:set>
                                      <p:cBhvr>
                                        <p:cTn id="178" dur="1" fill="hold">
                                          <p:stCondLst>
                                            <p:cond delay="0"/>
                                          </p:stCondLst>
                                        </p:cTn>
                                        <p:tgtEl>
                                          <p:spTgt spid="39"/>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0" nodeType="clickEffect">
                                  <p:stCondLst>
                                    <p:cond delay="0"/>
                                  </p:stCondLst>
                                  <p:childTnLst>
                                    <p:set>
                                      <p:cBhvr>
                                        <p:cTn id="182" dur="1" fill="hold">
                                          <p:stCondLst>
                                            <p:cond delay="0"/>
                                          </p:stCondLst>
                                        </p:cTn>
                                        <p:tgtEl>
                                          <p:spTgt spid="77"/>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42"/>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78"/>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0" nodeType="clickEffect">
                                  <p:stCondLst>
                                    <p:cond delay="0"/>
                                  </p:stCondLst>
                                  <p:childTnLst>
                                    <p:set>
                                      <p:cBhvr>
                                        <p:cTn id="194" dur="1" fill="hold">
                                          <p:stCondLst>
                                            <p:cond delay="0"/>
                                          </p:stCondLst>
                                        </p:cTn>
                                        <p:tgtEl>
                                          <p:spTgt spid="43"/>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0" nodeType="clickEffect">
                                  <p:stCondLst>
                                    <p:cond delay="0"/>
                                  </p:stCondLst>
                                  <p:childTnLst>
                                    <p:set>
                                      <p:cBhvr>
                                        <p:cTn id="198" dur="1" fill="hold">
                                          <p:stCondLst>
                                            <p:cond delay="0"/>
                                          </p:stCondLst>
                                        </p:cTn>
                                        <p:tgtEl>
                                          <p:spTgt spid="79"/>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xit" presetSubtype="0" fill="hold" grpId="0" nodeType="clickEffect">
                                  <p:stCondLst>
                                    <p:cond delay="0"/>
                                  </p:stCondLst>
                                  <p:childTnLst>
                                    <p:set>
                                      <p:cBhvr>
                                        <p:cTn id="202" dur="1" fill="hold">
                                          <p:stCondLst>
                                            <p:cond delay="0"/>
                                          </p:stCondLst>
                                        </p:cTn>
                                        <p:tgtEl>
                                          <p:spTgt spid="80"/>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 presetClass="exit" presetSubtype="0" fill="hold" grpId="0" nodeType="clickEffect">
                                  <p:stCondLst>
                                    <p:cond delay="0"/>
                                  </p:stCondLst>
                                  <p:childTnLst>
                                    <p:set>
                                      <p:cBhvr>
                                        <p:cTn id="206" dur="1" fill="hold">
                                          <p:stCondLst>
                                            <p:cond delay="0"/>
                                          </p:stCondLst>
                                        </p:cTn>
                                        <p:tgtEl>
                                          <p:spTgt spid="44"/>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 presetClass="exit" presetSubtype="0" fill="hold" grpId="0" nodeType="clickEffect">
                                  <p:stCondLst>
                                    <p:cond delay="0"/>
                                  </p:stCondLst>
                                  <p:childTnLst>
                                    <p:set>
                                      <p:cBhvr>
                                        <p:cTn id="210" dur="1" fill="hold">
                                          <p:stCondLst>
                                            <p:cond delay="0"/>
                                          </p:stCondLst>
                                        </p:cTn>
                                        <p:tgtEl>
                                          <p:spTgt spid="45"/>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1" presetClass="exit" presetSubtype="0" fill="hold" grpId="0" nodeType="clickEffect">
                                  <p:stCondLst>
                                    <p:cond delay="0"/>
                                  </p:stCondLst>
                                  <p:childTnLst>
                                    <p:set>
                                      <p:cBhvr>
                                        <p:cTn id="214" dur="1" fill="hold">
                                          <p:stCondLst>
                                            <p:cond delay="0"/>
                                          </p:stCondLst>
                                        </p:cTn>
                                        <p:tgtEl>
                                          <p:spTgt spid="81"/>
                                        </p:tgtEl>
                                        <p:attrNameLst>
                                          <p:attrName>style.visibility</p:attrName>
                                        </p:attrNameLst>
                                      </p:cBhvr>
                                      <p:to>
                                        <p:strVal val="hidden"/>
                                      </p:to>
                                    </p:set>
                                  </p:childTnLst>
                                </p:cTn>
                              </p:par>
                            </p:childTnLst>
                          </p:cTn>
                        </p:par>
                      </p:childTnLst>
                    </p:cTn>
                  </p:par>
                  <p:par>
                    <p:cTn id="215" fill="hold">
                      <p:stCondLst>
                        <p:cond delay="indefinite"/>
                      </p:stCondLst>
                      <p:childTnLst>
                        <p:par>
                          <p:cTn id="216" fill="hold">
                            <p:stCondLst>
                              <p:cond delay="0"/>
                            </p:stCondLst>
                            <p:childTnLst>
                              <p:par>
                                <p:cTn id="217" presetID="1" presetClass="exit" presetSubtype="0" fill="hold" grpId="0" nodeType="clickEffect">
                                  <p:stCondLst>
                                    <p:cond delay="0"/>
                                  </p:stCondLst>
                                  <p:childTnLst>
                                    <p:set>
                                      <p:cBhvr>
                                        <p:cTn id="218" dur="1" fill="hold">
                                          <p:stCondLst>
                                            <p:cond delay="0"/>
                                          </p:stCondLst>
                                        </p:cTn>
                                        <p:tgtEl>
                                          <p:spTgt spid="82"/>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 presetClass="exit" presetSubtype="0" fill="hold" grpId="0" nodeType="clickEffect">
                                  <p:stCondLst>
                                    <p:cond delay="0"/>
                                  </p:stCondLst>
                                  <p:childTnLst>
                                    <p:set>
                                      <p:cBhvr>
                                        <p:cTn id="222" dur="1" fill="hold">
                                          <p:stCondLst>
                                            <p:cond delay="0"/>
                                          </p:stCondLst>
                                        </p:cTn>
                                        <p:tgtEl>
                                          <p:spTgt spid="83"/>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0" nodeType="clickEffect">
                                  <p:stCondLst>
                                    <p:cond delay="0"/>
                                  </p:stCondLst>
                                  <p:childTnLst>
                                    <p:set>
                                      <p:cBhvr>
                                        <p:cTn id="226" dur="1" fill="hold">
                                          <p:stCondLst>
                                            <p:cond delay="0"/>
                                          </p:stCondLst>
                                        </p:cTn>
                                        <p:tgtEl>
                                          <p:spTgt spid="46"/>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1" presetClass="exit" presetSubtype="0" fill="hold" grpId="0" nodeType="clickEffect">
                                  <p:stCondLst>
                                    <p:cond delay="0"/>
                                  </p:stCondLst>
                                  <p:childTnLst>
                                    <p:set>
                                      <p:cBhvr>
                                        <p:cTn id="230" dur="1" fill="hold">
                                          <p:stCondLst>
                                            <p:cond delay="0"/>
                                          </p:stCondLst>
                                        </p:cTn>
                                        <p:tgtEl>
                                          <p:spTgt spid="84"/>
                                        </p:tgtEl>
                                        <p:attrNameLst>
                                          <p:attrName>style.visibility</p:attrName>
                                        </p:attrNameLst>
                                      </p:cBhvr>
                                      <p:to>
                                        <p:strVal val="hidden"/>
                                      </p:to>
                                    </p:set>
                                  </p:childTnLst>
                                </p:cTn>
                              </p:par>
                            </p:childTnLst>
                          </p:cTn>
                        </p:par>
                      </p:childTnLst>
                    </p:cTn>
                  </p:par>
                  <p:par>
                    <p:cTn id="231" fill="hold">
                      <p:stCondLst>
                        <p:cond delay="indefinite"/>
                      </p:stCondLst>
                      <p:childTnLst>
                        <p:par>
                          <p:cTn id="232" fill="hold">
                            <p:stCondLst>
                              <p:cond delay="0"/>
                            </p:stCondLst>
                            <p:childTnLst>
                              <p:par>
                                <p:cTn id="233" presetID="1" presetClass="exit" presetSubtype="0" fill="hold" grpId="0" nodeType="clickEffect">
                                  <p:stCondLst>
                                    <p:cond delay="0"/>
                                  </p:stCondLst>
                                  <p:childTnLst>
                                    <p:set>
                                      <p:cBhvr>
                                        <p:cTn id="234" dur="1" fill="hold">
                                          <p:stCondLst>
                                            <p:cond delay="0"/>
                                          </p:stCondLst>
                                        </p:cTn>
                                        <p:tgtEl>
                                          <p:spTgt spid="47"/>
                                        </p:tgtEl>
                                        <p:attrNameLst>
                                          <p:attrName>style.visibility</p:attrName>
                                        </p:attrNameLst>
                                      </p:cBhvr>
                                      <p:to>
                                        <p:strVal val="hidden"/>
                                      </p:to>
                                    </p:set>
                                  </p:childTnLst>
                                </p:cTn>
                              </p:par>
                            </p:childTnLst>
                          </p:cTn>
                        </p:par>
                      </p:childTnLst>
                    </p:cTn>
                  </p:par>
                  <p:par>
                    <p:cTn id="235" fill="hold">
                      <p:stCondLst>
                        <p:cond delay="indefinite"/>
                      </p:stCondLst>
                      <p:childTnLst>
                        <p:par>
                          <p:cTn id="236" fill="hold">
                            <p:stCondLst>
                              <p:cond delay="0"/>
                            </p:stCondLst>
                            <p:childTnLst>
                              <p:par>
                                <p:cTn id="237" presetID="1" presetClass="exit" presetSubtype="0" fill="hold" grpId="0" nodeType="clickEffect">
                                  <p:stCondLst>
                                    <p:cond delay="0"/>
                                  </p:stCondLst>
                                  <p:childTnLst>
                                    <p:set>
                                      <p:cBhvr>
                                        <p:cTn id="238" dur="1" fill="hold">
                                          <p:stCondLst>
                                            <p:cond delay="0"/>
                                          </p:stCondLst>
                                        </p:cTn>
                                        <p:tgtEl>
                                          <p:spTgt spid="48"/>
                                        </p:tgtEl>
                                        <p:attrNameLst>
                                          <p:attrName>style.visibility</p:attrName>
                                        </p:attrNameLst>
                                      </p:cBhvr>
                                      <p:to>
                                        <p:strVal val="hidden"/>
                                      </p:to>
                                    </p:set>
                                  </p:childTnLst>
                                </p:cTn>
                              </p:par>
                            </p:childTnLst>
                          </p:cTn>
                        </p:par>
                      </p:childTnLst>
                    </p:cTn>
                  </p:par>
                  <p:par>
                    <p:cTn id="239" fill="hold">
                      <p:stCondLst>
                        <p:cond delay="indefinite"/>
                      </p:stCondLst>
                      <p:childTnLst>
                        <p:par>
                          <p:cTn id="240" fill="hold">
                            <p:stCondLst>
                              <p:cond delay="0"/>
                            </p:stCondLst>
                            <p:childTnLst>
                              <p:par>
                                <p:cTn id="241" presetID="1" presetClass="exit" presetSubtype="0" fill="hold" grpId="0" nodeType="clickEffect">
                                  <p:stCondLst>
                                    <p:cond delay="0"/>
                                  </p:stCondLst>
                                  <p:childTnLst>
                                    <p:set>
                                      <p:cBhvr>
                                        <p:cTn id="242" dur="1" fill="hold">
                                          <p:stCondLst>
                                            <p:cond delay="0"/>
                                          </p:stCondLst>
                                        </p:cTn>
                                        <p:tgtEl>
                                          <p:spTgt spid="49"/>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1" presetClass="exit" presetSubtype="0" fill="hold" grpId="0" nodeType="clickEffect">
                                  <p:stCondLst>
                                    <p:cond delay="0"/>
                                  </p:stCondLst>
                                  <p:childTnLst>
                                    <p:set>
                                      <p:cBhvr>
                                        <p:cTn id="246" dur="1" fill="hold">
                                          <p:stCondLst>
                                            <p:cond delay="0"/>
                                          </p:stCondLst>
                                        </p:cTn>
                                        <p:tgtEl>
                                          <p:spTgt spid="85"/>
                                        </p:tgtEl>
                                        <p:attrNameLst>
                                          <p:attrName>style.visibility</p:attrName>
                                        </p:attrNameLst>
                                      </p:cBhvr>
                                      <p:to>
                                        <p:strVal val="hidden"/>
                                      </p:to>
                                    </p:set>
                                  </p:childTnLst>
                                </p:cTn>
                              </p:par>
                            </p:childTnLst>
                          </p:cTn>
                        </p:par>
                      </p:childTnLst>
                    </p:cTn>
                  </p:par>
                  <p:par>
                    <p:cTn id="247" fill="hold">
                      <p:stCondLst>
                        <p:cond delay="indefinite"/>
                      </p:stCondLst>
                      <p:childTnLst>
                        <p:par>
                          <p:cTn id="248" fill="hold">
                            <p:stCondLst>
                              <p:cond delay="0"/>
                            </p:stCondLst>
                            <p:childTnLst>
                              <p:par>
                                <p:cTn id="249" presetID="1" presetClass="exit" presetSubtype="0" fill="hold" grpId="0" nodeType="clickEffect">
                                  <p:stCondLst>
                                    <p:cond delay="0"/>
                                  </p:stCondLst>
                                  <p:childTnLst>
                                    <p:set>
                                      <p:cBhvr>
                                        <p:cTn id="250" dur="1" fill="hold">
                                          <p:stCondLst>
                                            <p:cond delay="0"/>
                                          </p:stCondLst>
                                        </p:cTn>
                                        <p:tgtEl>
                                          <p:spTgt spid="86"/>
                                        </p:tgtEl>
                                        <p:attrNameLst>
                                          <p:attrName>style.visibility</p:attrName>
                                        </p:attrNameLst>
                                      </p:cBhvr>
                                      <p:to>
                                        <p:strVal val="hidden"/>
                                      </p:to>
                                    </p:set>
                                  </p:childTnLst>
                                </p:cTn>
                              </p:par>
                            </p:childTnLst>
                          </p:cTn>
                        </p:par>
                      </p:childTnLst>
                    </p:cTn>
                  </p:par>
                  <p:par>
                    <p:cTn id="251" fill="hold">
                      <p:stCondLst>
                        <p:cond delay="indefinite"/>
                      </p:stCondLst>
                      <p:childTnLst>
                        <p:par>
                          <p:cTn id="252" fill="hold">
                            <p:stCondLst>
                              <p:cond delay="0"/>
                            </p:stCondLst>
                            <p:childTnLst>
                              <p:par>
                                <p:cTn id="253" presetID="1" presetClass="exit" presetSubtype="0" fill="hold" grpId="0" nodeType="clickEffect">
                                  <p:stCondLst>
                                    <p:cond delay="0"/>
                                  </p:stCondLst>
                                  <p:childTnLst>
                                    <p:set>
                                      <p:cBhvr>
                                        <p:cTn id="254" dur="1" fill="hold">
                                          <p:stCondLst>
                                            <p:cond delay="0"/>
                                          </p:stCondLst>
                                        </p:cTn>
                                        <p:tgtEl>
                                          <p:spTgt spid="51"/>
                                        </p:tgtEl>
                                        <p:attrNameLst>
                                          <p:attrName>style.visibility</p:attrName>
                                        </p:attrNameLst>
                                      </p:cBhvr>
                                      <p:to>
                                        <p:strVal val="hidden"/>
                                      </p:to>
                                    </p:set>
                                  </p:childTnLst>
                                </p:cTn>
                              </p:par>
                            </p:childTnLst>
                          </p:cTn>
                        </p:par>
                      </p:childTnLst>
                    </p:cTn>
                  </p:par>
                  <p:par>
                    <p:cTn id="255" fill="hold">
                      <p:stCondLst>
                        <p:cond delay="indefinite"/>
                      </p:stCondLst>
                      <p:childTnLst>
                        <p:par>
                          <p:cTn id="256" fill="hold">
                            <p:stCondLst>
                              <p:cond delay="0"/>
                            </p:stCondLst>
                            <p:childTnLst>
                              <p:par>
                                <p:cTn id="257" presetID="1" presetClass="exit" presetSubtype="0" fill="hold" grpId="0" nodeType="clickEffect">
                                  <p:stCondLst>
                                    <p:cond delay="0"/>
                                  </p:stCondLst>
                                  <p:childTnLst>
                                    <p:set>
                                      <p:cBhvr>
                                        <p:cTn id="258" dur="1" fill="hold">
                                          <p:stCondLst>
                                            <p:cond delay="0"/>
                                          </p:stCondLst>
                                        </p:cTn>
                                        <p:tgtEl>
                                          <p:spTgt spid="87"/>
                                        </p:tgtEl>
                                        <p:attrNameLst>
                                          <p:attrName>style.visibility</p:attrName>
                                        </p:attrNameLst>
                                      </p:cBhvr>
                                      <p:to>
                                        <p:strVal val="hidden"/>
                                      </p:to>
                                    </p:set>
                                  </p:childTnLst>
                                </p:cTn>
                              </p:par>
                            </p:childTnLst>
                          </p:cTn>
                        </p:par>
                      </p:childTnLst>
                    </p:cTn>
                  </p:par>
                  <p:par>
                    <p:cTn id="259" fill="hold">
                      <p:stCondLst>
                        <p:cond delay="indefinite"/>
                      </p:stCondLst>
                      <p:childTnLst>
                        <p:par>
                          <p:cTn id="260" fill="hold">
                            <p:stCondLst>
                              <p:cond delay="0"/>
                            </p:stCondLst>
                            <p:childTnLst>
                              <p:par>
                                <p:cTn id="261" presetID="1" presetClass="exit" presetSubtype="0" fill="hold" grpId="0" nodeType="clickEffect">
                                  <p:stCondLst>
                                    <p:cond delay="0"/>
                                  </p:stCondLst>
                                  <p:childTnLst>
                                    <p:set>
                                      <p:cBhvr>
                                        <p:cTn id="262" dur="1" fill="hold">
                                          <p:stCondLst>
                                            <p:cond delay="0"/>
                                          </p:stCondLst>
                                        </p:cTn>
                                        <p:tgtEl>
                                          <p:spTgt spid="88"/>
                                        </p:tgtEl>
                                        <p:attrNameLst>
                                          <p:attrName>style.visibility</p:attrName>
                                        </p:attrNameLst>
                                      </p:cBhvr>
                                      <p:to>
                                        <p:strVal val="hidden"/>
                                      </p:to>
                                    </p:set>
                                  </p:childTnLst>
                                </p:cTn>
                              </p:par>
                            </p:childTnLst>
                          </p:cTn>
                        </p:par>
                      </p:childTnLst>
                    </p:cTn>
                  </p:par>
                  <p:par>
                    <p:cTn id="263" fill="hold">
                      <p:stCondLst>
                        <p:cond delay="indefinite"/>
                      </p:stCondLst>
                      <p:childTnLst>
                        <p:par>
                          <p:cTn id="264" fill="hold">
                            <p:stCondLst>
                              <p:cond delay="0"/>
                            </p:stCondLst>
                            <p:childTnLst>
                              <p:par>
                                <p:cTn id="265" presetID="1" presetClass="exit" presetSubtype="0" fill="hold" grpId="0" nodeType="clickEffect">
                                  <p:stCondLst>
                                    <p:cond delay="0"/>
                                  </p:stCondLst>
                                  <p:childTnLst>
                                    <p:set>
                                      <p:cBhvr>
                                        <p:cTn id="266" dur="1" fill="hold">
                                          <p:stCondLst>
                                            <p:cond delay="0"/>
                                          </p:stCondLst>
                                        </p:cTn>
                                        <p:tgtEl>
                                          <p:spTgt spid="89"/>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xit" presetSubtype="0" fill="hold" grpId="0" nodeType="clickEffect">
                                  <p:stCondLst>
                                    <p:cond delay="0"/>
                                  </p:stCondLst>
                                  <p:childTnLst>
                                    <p:set>
                                      <p:cBhvr>
                                        <p:cTn id="270" dur="1" fill="hold">
                                          <p:stCondLst>
                                            <p:cond delay="0"/>
                                          </p:stCondLst>
                                        </p:cTn>
                                        <p:tgtEl>
                                          <p:spTgt spid="52"/>
                                        </p:tgtEl>
                                        <p:attrNameLst>
                                          <p:attrName>style.visibility</p:attrName>
                                        </p:attrNameLst>
                                      </p:cBhvr>
                                      <p:to>
                                        <p:strVal val="hidden"/>
                                      </p:to>
                                    </p:set>
                                  </p:childTnLst>
                                </p:cTn>
                              </p:par>
                            </p:childTnLst>
                          </p:cTn>
                        </p:par>
                      </p:childTnLst>
                    </p:cTn>
                  </p:par>
                  <p:par>
                    <p:cTn id="271" fill="hold">
                      <p:stCondLst>
                        <p:cond delay="indefinite"/>
                      </p:stCondLst>
                      <p:childTnLst>
                        <p:par>
                          <p:cTn id="272" fill="hold">
                            <p:stCondLst>
                              <p:cond delay="0"/>
                            </p:stCondLst>
                            <p:childTnLst>
                              <p:par>
                                <p:cTn id="273" presetID="1" presetClass="exit" presetSubtype="0" fill="hold" grpId="0" nodeType="clickEffect">
                                  <p:stCondLst>
                                    <p:cond delay="0"/>
                                  </p:stCondLst>
                                  <p:childTnLst>
                                    <p:set>
                                      <p:cBhvr>
                                        <p:cTn id="274" dur="1" fill="hold">
                                          <p:stCondLst>
                                            <p:cond delay="0"/>
                                          </p:stCondLst>
                                        </p:cTn>
                                        <p:tgtEl>
                                          <p:spTgt spid="90"/>
                                        </p:tgtEl>
                                        <p:attrNameLst>
                                          <p:attrName>style.visibility</p:attrName>
                                        </p:attrNameLst>
                                      </p:cBhvr>
                                      <p:to>
                                        <p:strVal val="hidden"/>
                                      </p:to>
                                    </p:set>
                                  </p:childTnLst>
                                </p:cTn>
                              </p:par>
                            </p:childTnLst>
                          </p:cTn>
                        </p:par>
                      </p:childTnLst>
                    </p:cTn>
                  </p:par>
                  <p:par>
                    <p:cTn id="275" fill="hold">
                      <p:stCondLst>
                        <p:cond delay="indefinite"/>
                      </p:stCondLst>
                      <p:childTnLst>
                        <p:par>
                          <p:cTn id="276" fill="hold">
                            <p:stCondLst>
                              <p:cond delay="0"/>
                            </p:stCondLst>
                            <p:childTnLst>
                              <p:par>
                                <p:cTn id="277" presetID="1" presetClass="exit" presetSubtype="0" fill="hold" grpId="0" nodeType="clickEffect">
                                  <p:stCondLst>
                                    <p:cond delay="0"/>
                                  </p:stCondLst>
                                  <p:childTnLst>
                                    <p:set>
                                      <p:cBhvr>
                                        <p:cTn id="278" dur="1" fill="hold">
                                          <p:stCondLst>
                                            <p:cond delay="0"/>
                                          </p:stCondLst>
                                        </p:cTn>
                                        <p:tgtEl>
                                          <p:spTgt spid="53"/>
                                        </p:tgtEl>
                                        <p:attrNameLst>
                                          <p:attrName>style.visibility</p:attrName>
                                        </p:attrNameLst>
                                      </p:cBhvr>
                                      <p:to>
                                        <p:strVal val="hidden"/>
                                      </p:to>
                                    </p:set>
                                  </p:childTnLst>
                                </p:cTn>
                              </p:par>
                            </p:childTnLst>
                          </p:cTn>
                        </p:par>
                      </p:childTnLst>
                    </p:cTn>
                  </p:par>
                  <p:par>
                    <p:cTn id="279" fill="hold">
                      <p:stCondLst>
                        <p:cond delay="indefinite"/>
                      </p:stCondLst>
                      <p:childTnLst>
                        <p:par>
                          <p:cTn id="280" fill="hold">
                            <p:stCondLst>
                              <p:cond delay="0"/>
                            </p:stCondLst>
                            <p:childTnLst>
                              <p:par>
                                <p:cTn id="281" presetID="1" presetClass="exit" presetSubtype="0" fill="hold" grpId="0" nodeType="clickEffect">
                                  <p:stCondLst>
                                    <p:cond delay="0"/>
                                  </p:stCondLst>
                                  <p:childTnLst>
                                    <p:set>
                                      <p:cBhvr>
                                        <p:cTn id="282" dur="1" fill="hold">
                                          <p:stCondLst>
                                            <p:cond delay="0"/>
                                          </p:stCondLst>
                                        </p:cTn>
                                        <p:tgtEl>
                                          <p:spTgt spid="91"/>
                                        </p:tgtEl>
                                        <p:attrNameLst>
                                          <p:attrName>style.visibility</p:attrName>
                                        </p:attrNameLst>
                                      </p:cBhvr>
                                      <p:to>
                                        <p:strVal val="hidden"/>
                                      </p:to>
                                    </p:set>
                                  </p:childTnLst>
                                </p:cTn>
                              </p:par>
                            </p:childTnLst>
                          </p:cTn>
                        </p:par>
                      </p:childTnLst>
                    </p:cTn>
                  </p:par>
                  <p:par>
                    <p:cTn id="283" fill="hold">
                      <p:stCondLst>
                        <p:cond delay="indefinite"/>
                      </p:stCondLst>
                      <p:childTnLst>
                        <p:par>
                          <p:cTn id="284" fill="hold">
                            <p:stCondLst>
                              <p:cond delay="0"/>
                            </p:stCondLst>
                            <p:childTnLst>
                              <p:par>
                                <p:cTn id="285" presetID="1" presetClass="exit" presetSubtype="0" fill="hold" grpId="0" nodeType="clickEffect">
                                  <p:stCondLst>
                                    <p:cond delay="0"/>
                                  </p:stCondLst>
                                  <p:childTnLst>
                                    <p:set>
                                      <p:cBhvr>
                                        <p:cTn id="286" dur="1" fill="hold">
                                          <p:stCondLst>
                                            <p:cond delay="0"/>
                                          </p:stCondLst>
                                        </p:cTn>
                                        <p:tgtEl>
                                          <p:spTgt spid="55"/>
                                        </p:tgtEl>
                                        <p:attrNameLst>
                                          <p:attrName>style.visibility</p:attrName>
                                        </p:attrNameLst>
                                      </p:cBhvr>
                                      <p:to>
                                        <p:strVal val="hidden"/>
                                      </p:to>
                                    </p:set>
                                  </p:childTnLst>
                                </p:cTn>
                              </p:par>
                            </p:childTnLst>
                          </p:cTn>
                        </p:par>
                      </p:childTnLst>
                    </p:cTn>
                  </p:par>
                  <p:par>
                    <p:cTn id="287" fill="hold">
                      <p:stCondLst>
                        <p:cond delay="indefinite"/>
                      </p:stCondLst>
                      <p:childTnLst>
                        <p:par>
                          <p:cTn id="288" fill="hold">
                            <p:stCondLst>
                              <p:cond delay="0"/>
                            </p:stCondLst>
                            <p:childTnLst>
                              <p:par>
                                <p:cTn id="289" presetID="1" presetClass="exit" presetSubtype="0" fill="hold" grpId="0" nodeType="clickEffect">
                                  <p:stCondLst>
                                    <p:cond delay="0"/>
                                  </p:stCondLst>
                                  <p:childTnLst>
                                    <p:set>
                                      <p:cBhvr>
                                        <p:cTn id="290" dur="1" fill="hold">
                                          <p:stCondLst>
                                            <p:cond delay="0"/>
                                          </p:stCondLst>
                                        </p:cTn>
                                        <p:tgtEl>
                                          <p:spTgt spid="54"/>
                                        </p:tgtEl>
                                        <p:attrNameLst>
                                          <p:attrName>style.visibility</p:attrName>
                                        </p:attrNameLst>
                                      </p:cBhvr>
                                      <p:to>
                                        <p:strVal val="hidden"/>
                                      </p:to>
                                    </p:set>
                                  </p:childTnLst>
                                </p:cTn>
                              </p:par>
                            </p:childTnLst>
                          </p:cTn>
                        </p:par>
                      </p:childTnLst>
                    </p:cTn>
                  </p:par>
                  <p:par>
                    <p:cTn id="291" fill="hold">
                      <p:stCondLst>
                        <p:cond delay="indefinite"/>
                      </p:stCondLst>
                      <p:childTnLst>
                        <p:par>
                          <p:cTn id="292" fill="hold">
                            <p:stCondLst>
                              <p:cond delay="0"/>
                            </p:stCondLst>
                            <p:childTnLst>
                              <p:par>
                                <p:cTn id="293" presetID="1" presetClass="exit" presetSubtype="0" fill="hold" grpId="0" nodeType="clickEffect">
                                  <p:stCondLst>
                                    <p:cond delay="0"/>
                                  </p:stCondLst>
                                  <p:childTnLst>
                                    <p:set>
                                      <p:cBhvr>
                                        <p:cTn id="294" dur="1" fill="hold">
                                          <p:stCondLst>
                                            <p:cond delay="0"/>
                                          </p:stCondLst>
                                        </p:cTn>
                                        <p:tgtEl>
                                          <p:spTgt spid="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Saying what people have</a:t>
            </a:r>
            <a:br>
              <a:rPr lang="en-GB" sz="4000" b="1" dirty="0">
                <a:solidFill>
                  <a:prstClr val="white"/>
                </a:solidFill>
              </a:rPr>
            </a:br>
            <a:endParaRPr lang="en-US" sz="4000"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34</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4901773"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Natalie Finlayson / Emma Marsden /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Rachel Ha</a:t>
            </a:r>
            <a:r>
              <a:rPr lang="en-GB" sz="1400" dirty="0" err="1">
                <a:solidFill>
                  <a:prstClr val="white"/>
                </a:solidFill>
                <a:latin typeface="Century Gothic" panose="020B0502020202020204" pitchFamily="34" charset="0"/>
              </a:rPr>
              <a:t>wkes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04/08/2022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Subtitle 5">
            <a:extLst>
              <a:ext uri="{FF2B5EF4-FFF2-40B4-BE49-F238E27FC236}">
                <a16:creationId xmlns:a16="http://schemas.microsoft.com/office/drawing/2014/main" id="{FDB09371-33B6-4E69-8368-20F16EDF5A2E}"/>
              </a:ext>
            </a:extLst>
          </p:cNvPr>
          <p:cNvSpPr>
            <a:spLocks noGrp="1"/>
          </p:cNvSpPr>
          <p:nvPr>
            <p:ph type="subTitle" idx="1"/>
          </p:nvPr>
        </p:nvSpPr>
        <p:spPr>
          <a:xfrm>
            <a:off x="180000" y="2542938"/>
            <a:ext cx="7748076" cy="886062"/>
          </a:xfrm>
        </p:spPr>
        <p:txBody>
          <a:bodyPr>
            <a:noAutofit/>
          </a:bodyPr>
          <a:lstStyle/>
          <a:p>
            <a:pPr algn="l"/>
            <a:r>
              <a:rPr lang="fr-FR" sz="3000" dirty="0">
                <a:solidFill>
                  <a:prstClr val="white"/>
                </a:solidFill>
              </a:rPr>
              <a:t>avoir (ils/elles)</a:t>
            </a:r>
          </a:p>
          <a:p>
            <a:pPr algn="l"/>
            <a:r>
              <a:rPr lang="en-GB" sz="3000" dirty="0">
                <a:solidFill>
                  <a:prstClr val="white"/>
                </a:solidFill>
              </a:rPr>
              <a:t>SSC [au] [revisited]</a:t>
            </a:r>
          </a:p>
          <a:p>
            <a:pPr algn="l"/>
            <a:r>
              <a:rPr lang="en-GB" sz="3000" dirty="0">
                <a:solidFill>
                  <a:prstClr val="white"/>
                </a:solidFill>
              </a:rPr>
              <a:t>s-liaison</a:t>
            </a:r>
          </a:p>
          <a:p>
            <a:endParaRPr lang="en-US" dirty="0"/>
          </a:p>
        </p:txBody>
      </p:sp>
    </p:spTree>
    <p:extLst>
      <p:ext uri="{BB962C8B-B14F-4D97-AF65-F5344CB8AC3E}">
        <p14:creationId xmlns:p14="http://schemas.microsoft.com/office/powerpoint/2010/main" val="2811435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9" name="Table 9">
            <a:extLst>
              <a:ext uri="{FF2B5EF4-FFF2-40B4-BE49-F238E27FC236}">
                <a16:creationId xmlns:a16="http://schemas.microsoft.com/office/drawing/2014/main" id="{914486F8-E28A-49A1-8F9C-ED558A227756}"/>
              </a:ext>
            </a:extLst>
          </p:cNvPr>
          <p:cNvGraphicFramePr>
            <a:graphicFrameLocks noGrp="1"/>
          </p:cNvGraphicFramePr>
          <p:nvPr>
            <p:extLst>
              <p:ext uri="{D42A27DB-BD31-4B8C-83A1-F6EECF244321}">
                <p14:modId xmlns:p14="http://schemas.microsoft.com/office/powerpoint/2010/main" val="2085345995"/>
              </p:ext>
            </p:extLst>
          </p:nvPr>
        </p:nvGraphicFramePr>
        <p:xfrm>
          <a:off x="6243263" y="3872120"/>
          <a:ext cx="5581150" cy="2239290"/>
        </p:xfrm>
        <a:graphic>
          <a:graphicData uri="http://schemas.openxmlformats.org/drawingml/2006/table">
            <a:tbl>
              <a:tblPr firstRow="1" bandRow="1">
                <a:tableStyleId>{7436B53B-AF2B-4ED9-AE7D-DA19A883150E}</a:tableStyleId>
              </a:tblPr>
              <a:tblGrid>
                <a:gridCol w="432172">
                  <a:extLst>
                    <a:ext uri="{9D8B030D-6E8A-4147-A177-3AD203B41FA5}">
                      <a16:colId xmlns:a16="http://schemas.microsoft.com/office/drawing/2014/main" val="2349224372"/>
                    </a:ext>
                  </a:extLst>
                </a:gridCol>
                <a:gridCol w="1716326">
                  <a:extLst>
                    <a:ext uri="{9D8B030D-6E8A-4147-A177-3AD203B41FA5}">
                      <a16:colId xmlns:a16="http://schemas.microsoft.com/office/drawing/2014/main" val="3909898942"/>
                    </a:ext>
                  </a:extLst>
                </a:gridCol>
                <a:gridCol w="1716326">
                  <a:extLst>
                    <a:ext uri="{9D8B030D-6E8A-4147-A177-3AD203B41FA5}">
                      <a16:colId xmlns:a16="http://schemas.microsoft.com/office/drawing/2014/main" val="3924474894"/>
                    </a:ext>
                  </a:extLst>
                </a:gridCol>
                <a:gridCol w="1716326">
                  <a:extLst>
                    <a:ext uri="{9D8B030D-6E8A-4147-A177-3AD203B41FA5}">
                      <a16:colId xmlns:a16="http://schemas.microsoft.com/office/drawing/2014/main" val="2799325179"/>
                    </a:ext>
                  </a:extLst>
                </a:gridCol>
              </a:tblGrid>
              <a:tr h="746430">
                <a:tc>
                  <a:txBody>
                    <a:bodyPr/>
                    <a:lstStyle/>
                    <a:p>
                      <a:pPr algn="ctr"/>
                      <a:r>
                        <a:rPr lang="en-GB" sz="2000" b="1" dirty="0">
                          <a:solidFill>
                            <a:schemeClr val="accent1">
                              <a:lumMod val="50000"/>
                            </a:schemeClr>
                          </a:solidFill>
                        </a:rPr>
                        <a:t>A</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soif</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haute</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eau</a:t>
                      </a:r>
                      <a:endParaRPr lang="fr-FR" sz="2000" b="1" dirty="0">
                        <a:solidFill>
                          <a:schemeClr val="accent1">
                            <a:lumMod val="50000"/>
                          </a:schemeClr>
                        </a:solidFill>
                      </a:endParaRPr>
                    </a:p>
                  </a:txBody>
                  <a:tcPr anchor="ctr"/>
                </a:tc>
                <a:extLst>
                  <a:ext uri="{0D108BD9-81ED-4DB2-BD59-A6C34878D82A}">
                    <a16:rowId xmlns:a16="http://schemas.microsoft.com/office/drawing/2014/main" val="2136449185"/>
                  </a:ext>
                </a:extLst>
              </a:tr>
              <a:tr h="746430">
                <a:tc>
                  <a:txBody>
                    <a:bodyPr/>
                    <a:lstStyle/>
                    <a:p>
                      <a:pPr algn="ctr"/>
                      <a:r>
                        <a:rPr lang="en-GB" sz="2000" b="1" dirty="0">
                          <a:solidFill>
                            <a:schemeClr val="accent1">
                              <a:lumMod val="50000"/>
                            </a:schemeClr>
                          </a:solidFill>
                        </a:rPr>
                        <a:t>B</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sauf</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haute</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eu</a:t>
                      </a:r>
                      <a:endParaRPr lang="fr-FR" sz="2000" b="1" dirty="0">
                        <a:solidFill>
                          <a:schemeClr val="accent1">
                            <a:lumMod val="50000"/>
                          </a:schemeClr>
                        </a:solidFill>
                      </a:endParaRPr>
                    </a:p>
                  </a:txBody>
                  <a:tcPr anchor="ctr"/>
                </a:tc>
                <a:extLst>
                  <a:ext uri="{0D108BD9-81ED-4DB2-BD59-A6C34878D82A}">
                    <a16:rowId xmlns:a16="http://schemas.microsoft.com/office/drawing/2014/main" val="962169913"/>
                  </a:ext>
                </a:extLst>
              </a:tr>
              <a:tr h="746430">
                <a:tc>
                  <a:txBody>
                    <a:bodyPr/>
                    <a:lstStyle/>
                    <a:p>
                      <a:pPr algn="ctr"/>
                      <a:r>
                        <a:rPr lang="en-GB" sz="2000" b="1" dirty="0">
                          <a:solidFill>
                            <a:schemeClr val="accent1">
                              <a:lumMod val="50000"/>
                            </a:schemeClr>
                          </a:solidFill>
                        </a:rPr>
                        <a:t>C</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sauf</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hâte</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eau</a:t>
                      </a:r>
                      <a:endParaRPr lang="fr-FR" sz="2000" b="1" dirty="0">
                        <a:solidFill>
                          <a:schemeClr val="accent1">
                            <a:lumMod val="50000"/>
                          </a:schemeClr>
                        </a:solidFill>
                      </a:endParaRPr>
                    </a:p>
                  </a:txBody>
                  <a:tcPr anchor="ctr"/>
                </a:tc>
                <a:extLst>
                  <a:ext uri="{0D108BD9-81ED-4DB2-BD59-A6C34878D82A}">
                    <a16:rowId xmlns:a16="http://schemas.microsoft.com/office/drawing/2014/main" val="1837120422"/>
                  </a:ext>
                </a:extLst>
              </a:tr>
            </a:tbl>
          </a:graphicData>
        </a:graphic>
      </p:graphicFrame>
      <p:graphicFrame>
        <p:nvGraphicFramePr>
          <p:cNvPr id="27" name="Table 9">
            <a:extLst>
              <a:ext uri="{FF2B5EF4-FFF2-40B4-BE49-F238E27FC236}">
                <a16:creationId xmlns:a16="http://schemas.microsoft.com/office/drawing/2014/main" id="{22FA2C7D-42BA-4DB6-8A5B-2273965A6852}"/>
              </a:ext>
            </a:extLst>
          </p:cNvPr>
          <p:cNvGraphicFramePr>
            <a:graphicFrameLocks noGrp="1"/>
          </p:cNvGraphicFramePr>
          <p:nvPr>
            <p:extLst>
              <p:ext uri="{D42A27DB-BD31-4B8C-83A1-F6EECF244321}">
                <p14:modId xmlns:p14="http://schemas.microsoft.com/office/powerpoint/2010/main" val="2283191806"/>
              </p:ext>
            </p:extLst>
          </p:nvPr>
        </p:nvGraphicFramePr>
        <p:xfrm>
          <a:off x="6243263" y="1469679"/>
          <a:ext cx="5581150" cy="2239290"/>
        </p:xfrm>
        <a:graphic>
          <a:graphicData uri="http://schemas.openxmlformats.org/drawingml/2006/table">
            <a:tbl>
              <a:tblPr firstRow="1" bandRow="1">
                <a:tableStyleId>{7436B53B-AF2B-4ED9-AE7D-DA19A883150E}</a:tableStyleId>
              </a:tblPr>
              <a:tblGrid>
                <a:gridCol w="432172">
                  <a:extLst>
                    <a:ext uri="{9D8B030D-6E8A-4147-A177-3AD203B41FA5}">
                      <a16:colId xmlns:a16="http://schemas.microsoft.com/office/drawing/2014/main" val="2349224372"/>
                    </a:ext>
                  </a:extLst>
                </a:gridCol>
                <a:gridCol w="1716326">
                  <a:extLst>
                    <a:ext uri="{9D8B030D-6E8A-4147-A177-3AD203B41FA5}">
                      <a16:colId xmlns:a16="http://schemas.microsoft.com/office/drawing/2014/main" val="3909898942"/>
                    </a:ext>
                  </a:extLst>
                </a:gridCol>
                <a:gridCol w="1716326">
                  <a:extLst>
                    <a:ext uri="{9D8B030D-6E8A-4147-A177-3AD203B41FA5}">
                      <a16:colId xmlns:a16="http://schemas.microsoft.com/office/drawing/2014/main" val="3924474894"/>
                    </a:ext>
                  </a:extLst>
                </a:gridCol>
                <a:gridCol w="1716326">
                  <a:extLst>
                    <a:ext uri="{9D8B030D-6E8A-4147-A177-3AD203B41FA5}">
                      <a16:colId xmlns:a16="http://schemas.microsoft.com/office/drawing/2014/main" val="2799325179"/>
                    </a:ext>
                  </a:extLst>
                </a:gridCol>
              </a:tblGrid>
              <a:tr h="746430">
                <a:tc>
                  <a:txBody>
                    <a:bodyPr/>
                    <a:lstStyle/>
                    <a:p>
                      <a:pPr algn="ctr"/>
                      <a:r>
                        <a:rPr lang="en-GB" sz="2000" b="1" dirty="0">
                          <a:solidFill>
                            <a:schemeClr val="accent1">
                              <a:lumMod val="50000"/>
                            </a:schemeClr>
                          </a:solidFill>
                        </a:rPr>
                        <a:t>A</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p</a:t>
                      </a:r>
                      <a:r>
                        <a:rPr lang="fr-FR" sz="2000" b="1" dirty="0">
                          <a:solidFill>
                            <a:schemeClr val="accent1">
                              <a:lumMod val="50000"/>
                            </a:schemeClr>
                          </a:solidFill>
                        </a:rPr>
                        <a:t>eu</a:t>
                      </a:r>
                    </a:p>
                  </a:txBody>
                  <a:tcPr anchor="ctr"/>
                </a:tc>
                <a:tc>
                  <a:txBody>
                    <a:bodyPr/>
                    <a:lstStyle/>
                    <a:p>
                      <a:r>
                        <a:rPr lang="en-GB" sz="2000" b="1" dirty="0" err="1">
                          <a:solidFill>
                            <a:schemeClr val="accent1">
                              <a:lumMod val="50000"/>
                            </a:schemeClr>
                          </a:solidFill>
                        </a:rPr>
                        <a:t>veau</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poivron</a:t>
                      </a:r>
                      <a:endParaRPr lang="fr-FR" sz="2000" b="1" dirty="0">
                        <a:solidFill>
                          <a:schemeClr val="accent1">
                            <a:lumMod val="50000"/>
                          </a:schemeClr>
                        </a:solidFill>
                      </a:endParaRPr>
                    </a:p>
                  </a:txBody>
                  <a:tcPr anchor="ctr"/>
                </a:tc>
                <a:extLst>
                  <a:ext uri="{0D108BD9-81ED-4DB2-BD59-A6C34878D82A}">
                    <a16:rowId xmlns:a16="http://schemas.microsoft.com/office/drawing/2014/main" val="2136449185"/>
                  </a:ext>
                </a:extLst>
              </a:tr>
              <a:tr h="746430">
                <a:tc>
                  <a:txBody>
                    <a:bodyPr/>
                    <a:lstStyle/>
                    <a:p>
                      <a:pPr algn="ctr"/>
                      <a:r>
                        <a:rPr lang="en-GB" sz="2000" b="1" dirty="0">
                          <a:solidFill>
                            <a:schemeClr val="accent1">
                              <a:lumMod val="50000"/>
                            </a:schemeClr>
                          </a:solidFill>
                        </a:rPr>
                        <a:t>B</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peau</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va</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pauvre</a:t>
                      </a:r>
                      <a:endParaRPr lang="fr-FR" sz="2000" b="1" dirty="0">
                        <a:solidFill>
                          <a:schemeClr val="accent1">
                            <a:lumMod val="50000"/>
                          </a:schemeClr>
                        </a:solidFill>
                      </a:endParaRPr>
                    </a:p>
                  </a:txBody>
                  <a:tcPr anchor="ctr"/>
                </a:tc>
                <a:extLst>
                  <a:ext uri="{0D108BD9-81ED-4DB2-BD59-A6C34878D82A}">
                    <a16:rowId xmlns:a16="http://schemas.microsoft.com/office/drawing/2014/main" val="962169913"/>
                  </a:ext>
                </a:extLst>
              </a:tr>
              <a:tr h="746430">
                <a:tc>
                  <a:txBody>
                    <a:bodyPr/>
                    <a:lstStyle/>
                    <a:p>
                      <a:pPr algn="ctr"/>
                      <a:r>
                        <a:rPr lang="en-GB" sz="2000" b="1" dirty="0">
                          <a:solidFill>
                            <a:schemeClr val="accent1">
                              <a:lumMod val="50000"/>
                            </a:schemeClr>
                          </a:solidFill>
                        </a:rPr>
                        <a:t>C</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peau</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veau</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poivron</a:t>
                      </a:r>
                      <a:endParaRPr lang="fr-FR" sz="2000" b="1" dirty="0">
                        <a:solidFill>
                          <a:schemeClr val="accent1">
                            <a:lumMod val="50000"/>
                          </a:schemeClr>
                        </a:solidFill>
                      </a:endParaRPr>
                    </a:p>
                  </a:txBody>
                  <a:tcPr anchor="ctr"/>
                </a:tc>
                <a:extLst>
                  <a:ext uri="{0D108BD9-81ED-4DB2-BD59-A6C34878D82A}">
                    <a16:rowId xmlns:a16="http://schemas.microsoft.com/office/drawing/2014/main" val="1837120422"/>
                  </a:ext>
                </a:extLst>
              </a:tr>
            </a:tbl>
          </a:graphicData>
        </a:graphic>
      </p:graphicFrame>
      <p:graphicFrame>
        <p:nvGraphicFramePr>
          <p:cNvPr id="6" name="Table 9">
            <a:extLst>
              <a:ext uri="{FF2B5EF4-FFF2-40B4-BE49-F238E27FC236}">
                <a16:creationId xmlns:a16="http://schemas.microsoft.com/office/drawing/2014/main" id="{2BE6119C-7A3F-43FA-943D-9A122901C117}"/>
              </a:ext>
            </a:extLst>
          </p:cNvPr>
          <p:cNvGraphicFramePr>
            <a:graphicFrameLocks noGrp="1"/>
          </p:cNvGraphicFramePr>
          <p:nvPr>
            <p:extLst>
              <p:ext uri="{D42A27DB-BD31-4B8C-83A1-F6EECF244321}">
                <p14:modId xmlns:p14="http://schemas.microsoft.com/office/powerpoint/2010/main" val="3527925224"/>
              </p:ext>
            </p:extLst>
          </p:nvPr>
        </p:nvGraphicFramePr>
        <p:xfrm>
          <a:off x="367587" y="1469679"/>
          <a:ext cx="5581150" cy="2239290"/>
        </p:xfrm>
        <a:graphic>
          <a:graphicData uri="http://schemas.openxmlformats.org/drawingml/2006/table">
            <a:tbl>
              <a:tblPr firstRow="1" bandRow="1">
                <a:tableStyleId>{7436B53B-AF2B-4ED9-AE7D-DA19A883150E}</a:tableStyleId>
              </a:tblPr>
              <a:tblGrid>
                <a:gridCol w="432172">
                  <a:extLst>
                    <a:ext uri="{9D8B030D-6E8A-4147-A177-3AD203B41FA5}">
                      <a16:colId xmlns:a16="http://schemas.microsoft.com/office/drawing/2014/main" val="2349224372"/>
                    </a:ext>
                  </a:extLst>
                </a:gridCol>
                <a:gridCol w="1716326">
                  <a:extLst>
                    <a:ext uri="{9D8B030D-6E8A-4147-A177-3AD203B41FA5}">
                      <a16:colId xmlns:a16="http://schemas.microsoft.com/office/drawing/2014/main" val="3909898942"/>
                    </a:ext>
                  </a:extLst>
                </a:gridCol>
                <a:gridCol w="1716326">
                  <a:extLst>
                    <a:ext uri="{9D8B030D-6E8A-4147-A177-3AD203B41FA5}">
                      <a16:colId xmlns:a16="http://schemas.microsoft.com/office/drawing/2014/main" val="3924474894"/>
                    </a:ext>
                  </a:extLst>
                </a:gridCol>
                <a:gridCol w="1716326">
                  <a:extLst>
                    <a:ext uri="{9D8B030D-6E8A-4147-A177-3AD203B41FA5}">
                      <a16:colId xmlns:a16="http://schemas.microsoft.com/office/drawing/2014/main" val="2799325179"/>
                    </a:ext>
                  </a:extLst>
                </a:gridCol>
              </a:tblGrid>
              <a:tr h="746430">
                <a:tc>
                  <a:txBody>
                    <a:bodyPr/>
                    <a:lstStyle/>
                    <a:p>
                      <a:pPr algn="ctr"/>
                      <a:r>
                        <a:rPr lang="en-GB" sz="2000" b="1" dirty="0">
                          <a:solidFill>
                            <a:schemeClr val="accent1">
                              <a:lumMod val="50000"/>
                            </a:schemeClr>
                          </a:solidFill>
                        </a:rPr>
                        <a:t>A</a:t>
                      </a:r>
                      <a:endParaRPr lang="fr-FR"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kern="1200" dirty="0">
                          <a:solidFill>
                            <a:schemeClr val="accent1">
                              <a:lumMod val="50000"/>
                            </a:schemeClr>
                          </a:solidFill>
                          <a:latin typeface="Century Gothic" panose="020F0302020204030204"/>
                          <a:ea typeface="Century Gothic"/>
                          <a:cs typeface="Century Gothic"/>
                        </a:rPr>
                        <a:t>beau</a:t>
                      </a:r>
                    </a:p>
                  </a:txBody>
                  <a:tcPr anchor="ctr"/>
                </a:tc>
                <a:tc>
                  <a:txBody>
                    <a:bodyPr/>
                    <a:lstStyle/>
                    <a:p>
                      <a:r>
                        <a:rPr lang="en-GB" sz="2000" b="1" dirty="0">
                          <a:solidFill>
                            <a:schemeClr val="accent1">
                              <a:lumMod val="50000"/>
                            </a:schemeClr>
                          </a:solidFill>
                        </a:rPr>
                        <a:t>se</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causer</a:t>
                      </a:r>
                      <a:endParaRPr lang="fr-FR" sz="2000" b="1" dirty="0">
                        <a:solidFill>
                          <a:schemeClr val="accent1">
                            <a:lumMod val="50000"/>
                          </a:schemeClr>
                        </a:solidFill>
                      </a:endParaRPr>
                    </a:p>
                  </a:txBody>
                  <a:tcPr anchor="ctr"/>
                </a:tc>
                <a:extLst>
                  <a:ext uri="{0D108BD9-81ED-4DB2-BD59-A6C34878D82A}">
                    <a16:rowId xmlns:a16="http://schemas.microsoft.com/office/drawing/2014/main" val="2136449185"/>
                  </a:ext>
                </a:extLst>
              </a:tr>
              <a:tr h="746430">
                <a:tc>
                  <a:txBody>
                    <a:bodyPr/>
                    <a:lstStyle/>
                    <a:p>
                      <a:pPr algn="ctr"/>
                      <a:r>
                        <a:rPr lang="en-GB" sz="2000" b="1" dirty="0">
                          <a:solidFill>
                            <a:schemeClr val="accent1">
                              <a:lumMod val="50000"/>
                            </a:schemeClr>
                          </a:solidFill>
                        </a:rPr>
                        <a:t>B</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beau</a:t>
                      </a:r>
                      <a:r>
                        <a:rPr lang="en-GB" sz="2000" dirty="0">
                          <a:solidFill>
                            <a:schemeClr val="accent1">
                              <a:lumMod val="50000"/>
                            </a:schemeClr>
                          </a:solidFill>
                        </a:rPr>
                        <a:t> </a:t>
                      </a:r>
                      <a:endParaRPr lang="fr-FR" sz="2000" dirty="0">
                        <a:solidFill>
                          <a:schemeClr val="accent1">
                            <a:lumMod val="50000"/>
                          </a:schemeClr>
                        </a:solidFill>
                      </a:endParaRPr>
                    </a:p>
                  </a:txBody>
                  <a:tcPr anchor="ctr"/>
                </a:tc>
                <a:tc>
                  <a:txBody>
                    <a:bodyPr/>
                    <a:lstStyle/>
                    <a:p>
                      <a:r>
                        <a:rPr lang="en-GB" sz="2000" b="1" dirty="0">
                          <a:solidFill>
                            <a:schemeClr val="accent1">
                              <a:lumMod val="50000"/>
                            </a:schemeClr>
                          </a:solidFill>
                        </a:rPr>
                        <a:t>seau</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caser</a:t>
                      </a:r>
                      <a:endParaRPr lang="fr-FR" sz="2000" b="1" dirty="0">
                        <a:solidFill>
                          <a:schemeClr val="accent1">
                            <a:lumMod val="50000"/>
                          </a:schemeClr>
                        </a:solidFill>
                      </a:endParaRPr>
                    </a:p>
                  </a:txBody>
                  <a:tcPr anchor="ctr"/>
                </a:tc>
                <a:extLst>
                  <a:ext uri="{0D108BD9-81ED-4DB2-BD59-A6C34878D82A}">
                    <a16:rowId xmlns:a16="http://schemas.microsoft.com/office/drawing/2014/main" val="962169913"/>
                  </a:ext>
                </a:extLst>
              </a:tr>
              <a:tr h="746430">
                <a:tc>
                  <a:txBody>
                    <a:bodyPr/>
                    <a:lstStyle/>
                    <a:p>
                      <a:pPr algn="ctr"/>
                      <a:r>
                        <a:rPr lang="en-GB" sz="2000" b="1" dirty="0">
                          <a:solidFill>
                            <a:schemeClr val="accent1">
                              <a:lumMod val="50000"/>
                            </a:schemeClr>
                          </a:solidFill>
                        </a:rPr>
                        <a:t>C</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bas</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seau</a:t>
                      </a:r>
                      <a:endParaRPr lang="fr-FR" sz="2000" dirty="0">
                        <a:solidFill>
                          <a:schemeClr val="accent1">
                            <a:lumMod val="50000"/>
                          </a:schemeClr>
                        </a:solidFill>
                      </a:endParaRPr>
                    </a:p>
                  </a:txBody>
                  <a:tcPr anchor="ctr"/>
                </a:tc>
                <a:tc>
                  <a:txBody>
                    <a:bodyPr/>
                    <a:lstStyle/>
                    <a:p>
                      <a:r>
                        <a:rPr lang="en-GB" sz="2000" b="1" dirty="0">
                          <a:solidFill>
                            <a:schemeClr val="accent1">
                              <a:lumMod val="50000"/>
                            </a:schemeClr>
                          </a:solidFill>
                        </a:rPr>
                        <a:t>caser</a:t>
                      </a:r>
                      <a:endParaRPr lang="fr-FR" sz="2000" b="1" dirty="0">
                        <a:solidFill>
                          <a:schemeClr val="accent1">
                            <a:lumMod val="50000"/>
                          </a:schemeClr>
                        </a:solidFill>
                      </a:endParaRPr>
                    </a:p>
                  </a:txBody>
                  <a:tcPr anchor="ctr"/>
                </a:tc>
                <a:extLst>
                  <a:ext uri="{0D108BD9-81ED-4DB2-BD59-A6C34878D82A}">
                    <a16:rowId xmlns:a16="http://schemas.microsoft.com/office/drawing/2014/main" val="1837120422"/>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graphicFrame>
        <p:nvGraphicFramePr>
          <p:cNvPr id="11" name="Table 9">
            <a:extLst>
              <a:ext uri="{FF2B5EF4-FFF2-40B4-BE49-F238E27FC236}">
                <a16:creationId xmlns:a16="http://schemas.microsoft.com/office/drawing/2014/main" id="{3F03F2D0-57AA-4A38-9DCB-B3B39701FD36}"/>
              </a:ext>
            </a:extLst>
          </p:cNvPr>
          <p:cNvGraphicFramePr>
            <a:graphicFrameLocks noGrp="1"/>
          </p:cNvGraphicFramePr>
          <p:nvPr>
            <p:extLst>
              <p:ext uri="{D42A27DB-BD31-4B8C-83A1-F6EECF244321}">
                <p14:modId xmlns:p14="http://schemas.microsoft.com/office/powerpoint/2010/main" val="3831875682"/>
              </p:ext>
            </p:extLst>
          </p:nvPr>
        </p:nvGraphicFramePr>
        <p:xfrm>
          <a:off x="367587" y="3872120"/>
          <a:ext cx="5581150" cy="2239290"/>
        </p:xfrm>
        <a:graphic>
          <a:graphicData uri="http://schemas.openxmlformats.org/drawingml/2006/table">
            <a:tbl>
              <a:tblPr firstRow="1" bandRow="1">
                <a:tableStyleId>{7436B53B-AF2B-4ED9-AE7D-DA19A883150E}</a:tableStyleId>
              </a:tblPr>
              <a:tblGrid>
                <a:gridCol w="432172">
                  <a:extLst>
                    <a:ext uri="{9D8B030D-6E8A-4147-A177-3AD203B41FA5}">
                      <a16:colId xmlns:a16="http://schemas.microsoft.com/office/drawing/2014/main" val="2349224372"/>
                    </a:ext>
                  </a:extLst>
                </a:gridCol>
                <a:gridCol w="1716326">
                  <a:extLst>
                    <a:ext uri="{9D8B030D-6E8A-4147-A177-3AD203B41FA5}">
                      <a16:colId xmlns:a16="http://schemas.microsoft.com/office/drawing/2014/main" val="3909898942"/>
                    </a:ext>
                  </a:extLst>
                </a:gridCol>
                <a:gridCol w="1716326">
                  <a:extLst>
                    <a:ext uri="{9D8B030D-6E8A-4147-A177-3AD203B41FA5}">
                      <a16:colId xmlns:a16="http://schemas.microsoft.com/office/drawing/2014/main" val="3924474894"/>
                    </a:ext>
                  </a:extLst>
                </a:gridCol>
                <a:gridCol w="1716326">
                  <a:extLst>
                    <a:ext uri="{9D8B030D-6E8A-4147-A177-3AD203B41FA5}">
                      <a16:colId xmlns:a16="http://schemas.microsoft.com/office/drawing/2014/main" val="2799325179"/>
                    </a:ext>
                  </a:extLst>
                </a:gridCol>
              </a:tblGrid>
              <a:tr h="746430">
                <a:tc>
                  <a:txBody>
                    <a:bodyPr/>
                    <a:lstStyle/>
                    <a:p>
                      <a:pPr algn="ctr"/>
                      <a:r>
                        <a:rPr lang="en-GB" sz="2000" b="1" dirty="0">
                          <a:solidFill>
                            <a:schemeClr val="accent1">
                              <a:lumMod val="50000"/>
                            </a:schemeClr>
                          </a:solidFill>
                        </a:rPr>
                        <a:t>A</a:t>
                      </a:r>
                      <a:endParaRPr lang="fr-FR"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kern="1200" dirty="0">
                          <a:solidFill>
                            <a:schemeClr val="accent1">
                              <a:lumMod val="50000"/>
                            </a:schemeClr>
                          </a:solidFill>
                          <a:latin typeface="Century Gothic" panose="020F0302020204030204"/>
                          <a:ea typeface="Century Gothic"/>
                          <a:cs typeface="Century Gothic"/>
                        </a:rPr>
                        <a:t>g</a:t>
                      </a:r>
                      <a:r>
                        <a:rPr lang="en-GB" sz="2000" b="1" dirty="0">
                          <a:solidFill>
                            <a:schemeClr val="accent1">
                              <a:lumMod val="50000"/>
                            </a:schemeClr>
                          </a:solidFill>
                        </a:rPr>
                        <a:t>â</a:t>
                      </a:r>
                      <a:r>
                        <a:rPr lang="en-US" sz="2000" b="1" i="0" kern="1200" dirty="0" err="1">
                          <a:solidFill>
                            <a:schemeClr val="accent1">
                              <a:lumMod val="50000"/>
                            </a:schemeClr>
                          </a:solidFill>
                          <a:latin typeface="Century Gothic" panose="020F0302020204030204"/>
                          <a:ea typeface="Century Gothic"/>
                          <a:cs typeface="Century Gothic"/>
                        </a:rPr>
                        <a:t>che</a:t>
                      </a:r>
                      <a:endParaRPr lang="en-US" sz="2000" b="1" i="0" kern="1200" dirty="0">
                        <a:solidFill>
                          <a:schemeClr val="accent1">
                            <a:lumMod val="50000"/>
                          </a:schemeClr>
                        </a:solidFill>
                        <a:latin typeface="Century Gothic" panose="020F0302020204030204"/>
                        <a:ea typeface="Century Gothic"/>
                        <a:cs typeface="Century Gothic"/>
                      </a:endParaRPr>
                    </a:p>
                  </a:txBody>
                  <a:tcPr anchor="ctr"/>
                </a:tc>
                <a:tc>
                  <a:txBody>
                    <a:bodyPr/>
                    <a:lstStyle/>
                    <a:p>
                      <a:r>
                        <a:rPr lang="en-GB" sz="2000" b="1" dirty="0">
                          <a:solidFill>
                            <a:schemeClr val="accent1">
                              <a:lumMod val="50000"/>
                            </a:schemeClr>
                          </a:solidFill>
                        </a:rPr>
                        <a:t>jaune</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faux</a:t>
                      </a:r>
                      <a:endParaRPr lang="fr-FR" sz="2000" b="1" dirty="0">
                        <a:solidFill>
                          <a:schemeClr val="accent1">
                            <a:lumMod val="50000"/>
                          </a:schemeClr>
                        </a:solidFill>
                      </a:endParaRPr>
                    </a:p>
                  </a:txBody>
                  <a:tcPr anchor="ctr"/>
                </a:tc>
                <a:extLst>
                  <a:ext uri="{0D108BD9-81ED-4DB2-BD59-A6C34878D82A}">
                    <a16:rowId xmlns:a16="http://schemas.microsoft.com/office/drawing/2014/main" val="2136449185"/>
                  </a:ext>
                </a:extLst>
              </a:tr>
              <a:tr h="746430">
                <a:tc>
                  <a:txBody>
                    <a:bodyPr/>
                    <a:lstStyle/>
                    <a:p>
                      <a:pPr algn="ctr"/>
                      <a:r>
                        <a:rPr lang="en-GB" sz="2000" b="1" dirty="0">
                          <a:solidFill>
                            <a:schemeClr val="accent1">
                              <a:lumMod val="50000"/>
                            </a:schemeClr>
                          </a:solidFill>
                        </a:rPr>
                        <a:t>B</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gauche</a:t>
                      </a:r>
                      <a:r>
                        <a:rPr lang="en-GB" sz="2000" dirty="0">
                          <a:solidFill>
                            <a:schemeClr val="accent1">
                              <a:lumMod val="50000"/>
                            </a:schemeClr>
                          </a:solidFill>
                        </a:rPr>
                        <a:t> </a:t>
                      </a:r>
                      <a:endParaRPr lang="fr-FR" sz="2000" dirty="0">
                        <a:solidFill>
                          <a:schemeClr val="accent1">
                            <a:lumMod val="50000"/>
                          </a:schemeClr>
                        </a:solidFill>
                      </a:endParaRPr>
                    </a:p>
                  </a:txBody>
                  <a:tcPr anchor="ctr"/>
                </a:tc>
                <a:tc>
                  <a:txBody>
                    <a:bodyPr/>
                    <a:lstStyle/>
                    <a:p>
                      <a:r>
                        <a:rPr lang="en-GB" sz="2000" b="1" dirty="0">
                          <a:solidFill>
                            <a:schemeClr val="accent1">
                              <a:lumMod val="50000"/>
                            </a:schemeClr>
                          </a:solidFill>
                        </a:rPr>
                        <a:t>jaune</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feu</a:t>
                      </a:r>
                      <a:endParaRPr lang="fr-FR" sz="2000" b="1" dirty="0">
                        <a:solidFill>
                          <a:schemeClr val="accent1">
                            <a:lumMod val="50000"/>
                          </a:schemeClr>
                        </a:solidFill>
                      </a:endParaRPr>
                    </a:p>
                  </a:txBody>
                  <a:tcPr anchor="ctr"/>
                </a:tc>
                <a:extLst>
                  <a:ext uri="{0D108BD9-81ED-4DB2-BD59-A6C34878D82A}">
                    <a16:rowId xmlns:a16="http://schemas.microsoft.com/office/drawing/2014/main" val="962169913"/>
                  </a:ext>
                </a:extLst>
              </a:tr>
              <a:tr h="746430">
                <a:tc>
                  <a:txBody>
                    <a:bodyPr/>
                    <a:lstStyle/>
                    <a:p>
                      <a:pPr algn="ctr"/>
                      <a:r>
                        <a:rPr lang="en-GB" sz="2000" b="1" dirty="0">
                          <a:solidFill>
                            <a:schemeClr val="accent1">
                              <a:lumMod val="50000"/>
                            </a:schemeClr>
                          </a:solidFill>
                        </a:rPr>
                        <a:t>C</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gauche</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jeune</a:t>
                      </a:r>
                      <a:endParaRPr lang="fr-FR" sz="2000" dirty="0">
                        <a:solidFill>
                          <a:schemeClr val="accent1">
                            <a:lumMod val="50000"/>
                          </a:schemeClr>
                        </a:solidFill>
                      </a:endParaRPr>
                    </a:p>
                  </a:txBody>
                  <a:tcPr anchor="ctr"/>
                </a:tc>
                <a:tc>
                  <a:txBody>
                    <a:bodyPr/>
                    <a:lstStyle/>
                    <a:p>
                      <a:r>
                        <a:rPr lang="en-GB" sz="2000" b="1" dirty="0">
                          <a:solidFill>
                            <a:schemeClr val="accent1">
                              <a:lumMod val="50000"/>
                            </a:schemeClr>
                          </a:solidFill>
                        </a:rPr>
                        <a:t>faux</a:t>
                      </a:r>
                      <a:endParaRPr lang="fr-FR" sz="2000" b="1" dirty="0">
                        <a:solidFill>
                          <a:schemeClr val="accent1">
                            <a:lumMod val="50000"/>
                          </a:schemeClr>
                        </a:solidFill>
                      </a:endParaRPr>
                    </a:p>
                  </a:txBody>
                  <a:tcPr anchor="ctr"/>
                </a:tc>
                <a:extLst>
                  <a:ext uri="{0D108BD9-81ED-4DB2-BD59-A6C34878D82A}">
                    <a16:rowId xmlns:a16="http://schemas.microsoft.com/office/drawing/2014/main" val="1837120422"/>
                  </a:ext>
                </a:extLst>
              </a:tr>
            </a:tbl>
          </a:graphicData>
        </a:graphic>
      </p:graphicFrame>
      <p:sp>
        <p:nvSpPr>
          <p:cNvPr id="2" name="TextBox 1">
            <a:extLst>
              <a:ext uri="{FF2B5EF4-FFF2-40B4-BE49-F238E27FC236}">
                <a16:creationId xmlns:a16="http://schemas.microsoft.com/office/drawing/2014/main" id="{4A92C164-550F-486B-9991-A6BE1E85EA4E}"/>
              </a:ext>
            </a:extLst>
          </p:cNvPr>
          <p:cNvSpPr txBox="1"/>
          <p:nvPr/>
        </p:nvSpPr>
        <p:spPr>
          <a:xfrm>
            <a:off x="6457245" y="218836"/>
            <a:ext cx="26610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4472C4">
                    <a:lumMod val="50000"/>
                  </a:srgbClr>
                </a:solidFill>
                <a:effectLst/>
                <a:uLnTx/>
                <a:uFillTx/>
                <a:latin typeface="Century Gothic" panose="020F0302020204030204"/>
                <a:cs typeface="Arial"/>
                <a:sym typeface="Arial"/>
              </a:rPr>
              <a:t>Partenaire</a:t>
            </a:r>
            <a:r>
              <a:rPr kumimoji="0" lang="en-GB" sz="2400" b="1"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rPr>
              <a:t> A</a:t>
            </a:r>
            <a:endParaRPr kumimoji="0" lang="fr-FR" sz="2400" b="1"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endParaRPr>
          </a:p>
        </p:txBody>
      </p:sp>
      <p:sp>
        <p:nvSpPr>
          <p:cNvPr id="3" name="TextBox 2">
            <a:extLst>
              <a:ext uri="{FF2B5EF4-FFF2-40B4-BE49-F238E27FC236}">
                <a16:creationId xmlns:a16="http://schemas.microsoft.com/office/drawing/2014/main" id="{6098C038-92B9-43DB-AE89-045EBE83E2E2}"/>
              </a:ext>
            </a:extLst>
          </p:cNvPr>
          <p:cNvSpPr txBox="1"/>
          <p:nvPr/>
        </p:nvSpPr>
        <p:spPr>
          <a:xfrm>
            <a:off x="5644674" y="1357328"/>
            <a:ext cx="360000" cy="360000"/>
          </a:xfrm>
          <a:prstGeom prst="rect">
            <a:avLst/>
          </a:prstGeom>
          <a:solidFill>
            <a:schemeClr val="bg1"/>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rPr>
              <a:t>1</a:t>
            </a:r>
            <a:endParaRPr kumimoji="0" lang="fr-FR"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endParaRPr>
          </a:p>
        </p:txBody>
      </p:sp>
      <p:sp>
        <p:nvSpPr>
          <p:cNvPr id="5" name="TextBox 4">
            <a:extLst>
              <a:ext uri="{FF2B5EF4-FFF2-40B4-BE49-F238E27FC236}">
                <a16:creationId xmlns:a16="http://schemas.microsoft.com/office/drawing/2014/main" id="{8A62FB82-9C4C-4AF7-BD34-882C02E38F6D}"/>
              </a:ext>
            </a:extLst>
          </p:cNvPr>
          <p:cNvSpPr txBox="1"/>
          <p:nvPr/>
        </p:nvSpPr>
        <p:spPr>
          <a:xfrm>
            <a:off x="5644674" y="3805098"/>
            <a:ext cx="360000" cy="360000"/>
          </a:xfrm>
          <a:prstGeom prst="rect">
            <a:avLst/>
          </a:prstGeom>
          <a:solidFill>
            <a:schemeClr val="bg1"/>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rPr>
              <a:t>2</a:t>
            </a:r>
            <a:endParaRPr kumimoji="0" lang="fr-FR"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endParaRPr>
          </a:p>
        </p:txBody>
      </p:sp>
      <p:sp>
        <p:nvSpPr>
          <p:cNvPr id="9" name="TextBox 8">
            <a:extLst>
              <a:ext uri="{FF2B5EF4-FFF2-40B4-BE49-F238E27FC236}">
                <a16:creationId xmlns:a16="http://schemas.microsoft.com/office/drawing/2014/main" id="{212F9B69-4ECA-4406-A4D9-666827FE856B}"/>
              </a:ext>
            </a:extLst>
          </p:cNvPr>
          <p:cNvSpPr txBox="1"/>
          <p:nvPr/>
        </p:nvSpPr>
        <p:spPr>
          <a:xfrm>
            <a:off x="11549921" y="1357328"/>
            <a:ext cx="360000" cy="360000"/>
          </a:xfrm>
          <a:prstGeom prst="rect">
            <a:avLst/>
          </a:prstGeom>
          <a:solidFill>
            <a:schemeClr val="bg1"/>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rPr>
              <a:t>3</a:t>
            </a:r>
            <a:endParaRPr kumimoji="0" lang="fr-FR"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endParaRPr>
          </a:p>
        </p:txBody>
      </p:sp>
      <p:sp>
        <p:nvSpPr>
          <p:cNvPr id="10" name="TextBox 9">
            <a:extLst>
              <a:ext uri="{FF2B5EF4-FFF2-40B4-BE49-F238E27FC236}">
                <a16:creationId xmlns:a16="http://schemas.microsoft.com/office/drawing/2014/main" id="{2B5AE0D2-3E1D-462C-BE44-717B469505B2}"/>
              </a:ext>
            </a:extLst>
          </p:cNvPr>
          <p:cNvSpPr txBox="1"/>
          <p:nvPr/>
        </p:nvSpPr>
        <p:spPr>
          <a:xfrm>
            <a:off x="11549921" y="3805098"/>
            <a:ext cx="360000" cy="360000"/>
          </a:xfrm>
          <a:prstGeom prst="rect">
            <a:avLst/>
          </a:prstGeom>
          <a:solidFill>
            <a:schemeClr val="bg1"/>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rPr>
              <a:t>4</a:t>
            </a:r>
            <a:endParaRPr kumimoji="0" lang="fr-FR"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endParaRPr>
          </a:p>
        </p:txBody>
      </p:sp>
      <p:pic>
        <p:nvPicPr>
          <p:cNvPr id="2054" name="Picture 6" descr="Bucket, Pail, Yellow, Toy, Playground, Child">
            <a:extLst>
              <a:ext uri="{FF2B5EF4-FFF2-40B4-BE49-F238E27FC236}">
                <a16:creationId xmlns:a16="http://schemas.microsoft.com/office/drawing/2014/main" id="{538B76E3-CB3F-4CAA-8143-EC5C958FB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1295" y="2434242"/>
            <a:ext cx="453008" cy="4443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ountain, Snowy, Peak, Alp, Everest, Hill">
            <a:extLst>
              <a:ext uri="{FF2B5EF4-FFF2-40B4-BE49-F238E27FC236}">
                <a16:creationId xmlns:a16="http://schemas.microsoft.com/office/drawing/2014/main" id="{4AE2C05E-FECD-43DA-878A-816043ECF8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1910" y="2984620"/>
            <a:ext cx="528256" cy="424018"/>
          </a:xfrm>
          <a:prstGeom prst="rect">
            <a:avLst/>
          </a:prstGeom>
          <a:noFill/>
          <a:extLst>
            <a:ext uri="{909E8E84-426E-40DD-AFC4-6F175D3DCCD1}">
              <a14:hiddenFill xmlns:a14="http://schemas.microsoft.com/office/drawing/2010/main">
                <a:solidFill>
                  <a:srgbClr val="FFFFFF"/>
                </a:solidFill>
              </a14:hiddenFill>
            </a:ext>
          </a:extLst>
        </p:spPr>
      </p:pic>
      <p:sp>
        <p:nvSpPr>
          <p:cNvPr id="17" name="Arrow: Down 16">
            <a:extLst>
              <a:ext uri="{FF2B5EF4-FFF2-40B4-BE49-F238E27FC236}">
                <a16:creationId xmlns:a16="http://schemas.microsoft.com/office/drawing/2014/main" id="{F2AC9A70-EEEE-45F7-B7A9-8C34DD0B7981}"/>
              </a:ext>
            </a:extLst>
          </p:cNvPr>
          <p:cNvSpPr/>
          <p:nvPr/>
        </p:nvSpPr>
        <p:spPr>
          <a:xfrm rot="3412858">
            <a:off x="2220543" y="3023673"/>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8" name="TextBox 17">
            <a:extLst>
              <a:ext uri="{FF2B5EF4-FFF2-40B4-BE49-F238E27FC236}">
                <a16:creationId xmlns:a16="http://schemas.microsoft.com/office/drawing/2014/main" id="{2890747C-A52A-4929-A94A-6B34C55FCB60}"/>
              </a:ext>
            </a:extLst>
          </p:cNvPr>
          <p:cNvSpPr txBox="1"/>
          <p:nvPr/>
        </p:nvSpPr>
        <p:spPr>
          <a:xfrm>
            <a:off x="1234582" y="3351712"/>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[bottom]</a:t>
            </a:r>
          </a:p>
        </p:txBody>
      </p:sp>
      <p:sp>
        <p:nvSpPr>
          <p:cNvPr id="19" name="TextBox 18">
            <a:extLst>
              <a:ext uri="{FF2B5EF4-FFF2-40B4-BE49-F238E27FC236}">
                <a16:creationId xmlns:a16="http://schemas.microsoft.com/office/drawing/2014/main" id="{744373EC-9694-4789-8F32-4A2CD0B45269}"/>
              </a:ext>
            </a:extLst>
          </p:cNvPr>
          <p:cNvSpPr txBox="1"/>
          <p:nvPr/>
        </p:nvSpPr>
        <p:spPr>
          <a:xfrm>
            <a:off x="4632376" y="1910664"/>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[to cause]</a:t>
            </a:r>
          </a:p>
        </p:txBody>
      </p:sp>
      <p:sp>
        <p:nvSpPr>
          <p:cNvPr id="21" name="TextBox 20">
            <a:extLst>
              <a:ext uri="{FF2B5EF4-FFF2-40B4-BE49-F238E27FC236}">
                <a16:creationId xmlns:a16="http://schemas.microsoft.com/office/drawing/2014/main" id="{421552D1-BF6A-4986-85E5-1E5A95292418}"/>
              </a:ext>
            </a:extLst>
          </p:cNvPr>
          <p:cNvSpPr txBox="1"/>
          <p:nvPr/>
        </p:nvSpPr>
        <p:spPr>
          <a:xfrm>
            <a:off x="4633092" y="3406480"/>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[to place]</a:t>
            </a:r>
          </a:p>
        </p:txBody>
      </p:sp>
      <p:sp>
        <p:nvSpPr>
          <p:cNvPr id="23" name="TextBox 22">
            <a:extLst>
              <a:ext uri="{FF2B5EF4-FFF2-40B4-BE49-F238E27FC236}">
                <a16:creationId xmlns:a16="http://schemas.microsoft.com/office/drawing/2014/main" id="{63B58CE0-67AC-492C-AD5D-AF1C7AB7C65C}"/>
              </a:ext>
            </a:extLst>
          </p:cNvPr>
          <p:cNvSpPr txBox="1"/>
          <p:nvPr/>
        </p:nvSpPr>
        <p:spPr>
          <a:xfrm>
            <a:off x="4640978" y="2658572"/>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[to place]</a:t>
            </a:r>
          </a:p>
        </p:txBody>
      </p:sp>
      <p:sp>
        <p:nvSpPr>
          <p:cNvPr id="25" name="TextBox 24">
            <a:extLst>
              <a:ext uri="{FF2B5EF4-FFF2-40B4-BE49-F238E27FC236}">
                <a16:creationId xmlns:a16="http://schemas.microsoft.com/office/drawing/2014/main" id="{1BE74031-ABDC-427F-9BDF-260AD1CFD717}"/>
              </a:ext>
            </a:extLst>
          </p:cNvPr>
          <p:cNvSpPr txBox="1"/>
          <p:nvPr/>
        </p:nvSpPr>
        <p:spPr>
          <a:xfrm>
            <a:off x="1298173" y="4303916"/>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[wastes]</a:t>
            </a:r>
          </a:p>
        </p:txBody>
      </p:sp>
      <p:sp>
        <p:nvSpPr>
          <p:cNvPr id="31" name="TextBox 30">
            <a:extLst>
              <a:ext uri="{FF2B5EF4-FFF2-40B4-BE49-F238E27FC236}">
                <a16:creationId xmlns:a16="http://schemas.microsoft.com/office/drawing/2014/main" id="{DB46EFFF-14BC-4B11-8CD5-78BD48DCE98E}"/>
              </a:ext>
            </a:extLst>
          </p:cNvPr>
          <p:cNvSpPr txBox="1"/>
          <p:nvPr/>
        </p:nvSpPr>
        <p:spPr>
          <a:xfrm>
            <a:off x="1479285" y="5032279"/>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[left]</a:t>
            </a:r>
          </a:p>
        </p:txBody>
      </p:sp>
      <p:pic>
        <p:nvPicPr>
          <p:cNvPr id="2056" name="Picture 8" descr="Fire, Camp, Bonfire, Wood, Heat, Flames">
            <a:extLst>
              <a:ext uri="{FF2B5EF4-FFF2-40B4-BE49-F238E27FC236}">
                <a16:creationId xmlns:a16="http://schemas.microsoft.com/office/drawing/2014/main" id="{966D5845-9568-4B03-9D7A-9E654F98E5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5384" y="4630256"/>
            <a:ext cx="501535" cy="69886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1BF5717-9F5B-47C8-8862-576D94EA6FE3}"/>
              </a:ext>
            </a:extLst>
          </p:cNvPr>
          <p:cNvSpPr txBox="1"/>
          <p:nvPr/>
        </p:nvSpPr>
        <p:spPr>
          <a:xfrm>
            <a:off x="1479284" y="5776473"/>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[left]</a:t>
            </a:r>
          </a:p>
        </p:txBody>
      </p:sp>
      <p:sp>
        <p:nvSpPr>
          <p:cNvPr id="35" name="TextBox 34">
            <a:extLst>
              <a:ext uri="{FF2B5EF4-FFF2-40B4-BE49-F238E27FC236}">
                <a16:creationId xmlns:a16="http://schemas.microsoft.com/office/drawing/2014/main" id="{037B483F-AD27-4637-8DCF-DE9940FB6A79}"/>
              </a:ext>
            </a:extLst>
          </p:cNvPr>
          <p:cNvSpPr txBox="1"/>
          <p:nvPr/>
        </p:nvSpPr>
        <p:spPr>
          <a:xfrm>
            <a:off x="7330732" y="2636545"/>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[skin]</a:t>
            </a:r>
          </a:p>
        </p:txBody>
      </p:sp>
      <p:sp>
        <p:nvSpPr>
          <p:cNvPr id="37" name="TextBox 36">
            <a:extLst>
              <a:ext uri="{FF2B5EF4-FFF2-40B4-BE49-F238E27FC236}">
                <a16:creationId xmlns:a16="http://schemas.microsoft.com/office/drawing/2014/main" id="{9F6E284E-C145-448F-A8C3-BBD893851463}"/>
              </a:ext>
            </a:extLst>
          </p:cNvPr>
          <p:cNvSpPr txBox="1"/>
          <p:nvPr/>
        </p:nvSpPr>
        <p:spPr>
          <a:xfrm>
            <a:off x="7187820" y="1866020"/>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 little]</a:t>
            </a:r>
          </a:p>
        </p:txBody>
      </p:sp>
      <p:grpSp>
        <p:nvGrpSpPr>
          <p:cNvPr id="40" name="Group 39">
            <a:extLst>
              <a:ext uri="{FF2B5EF4-FFF2-40B4-BE49-F238E27FC236}">
                <a16:creationId xmlns:a16="http://schemas.microsoft.com/office/drawing/2014/main" id="{1F18ECC2-9D63-462C-96FE-9F42518037FC}"/>
              </a:ext>
            </a:extLst>
          </p:cNvPr>
          <p:cNvGrpSpPr/>
          <p:nvPr/>
        </p:nvGrpSpPr>
        <p:grpSpPr>
          <a:xfrm>
            <a:off x="9368542" y="1493673"/>
            <a:ext cx="668192" cy="714856"/>
            <a:chOff x="9368542" y="1493673"/>
            <a:chExt cx="668192" cy="714856"/>
          </a:xfrm>
        </p:grpSpPr>
        <p:pic>
          <p:nvPicPr>
            <p:cNvPr id="2058" name="Picture 10" descr="Cow, Calf, Animal, Udder, The Horn Of Africa, Cattle">
              <a:extLst>
                <a:ext uri="{FF2B5EF4-FFF2-40B4-BE49-F238E27FC236}">
                  <a16:creationId xmlns:a16="http://schemas.microsoft.com/office/drawing/2014/main" id="{FF2CE057-62D8-497A-B86F-5FE7A783D5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8542" y="1493673"/>
              <a:ext cx="668192" cy="714856"/>
            </a:xfrm>
            <a:prstGeom prst="rect">
              <a:avLst/>
            </a:prstGeom>
            <a:noFill/>
            <a:extLst>
              <a:ext uri="{909E8E84-426E-40DD-AFC4-6F175D3DCCD1}">
                <a14:hiddenFill xmlns:a14="http://schemas.microsoft.com/office/drawing/2010/main">
                  <a:solidFill>
                    <a:srgbClr val="FFFFFF"/>
                  </a:solidFill>
                </a14:hiddenFill>
              </a:ext>
            </a:extLst>
          </p:spPr>
        </p:pic>
        <p:sp>
          <p:nvSpPr>
            <p:cNvPr id="38" name="Arrow: Down 37">
              <a:extLst>
                <a:ext uri="{FF2B5EF4-FFF2-40B4-BE49-F238E27FC236}">
                  <a16:creationId xmlns:a16="http://schemas.microsoft.com/office/drawing/2014/main" id="{5319942E-534B-434E-A02B-1A0C36EBBFB4}"/>
                </a:ext>
              </a:extLst>
            </p:cNvPr>
            <p:cNvSpPr/>
            <p:nvPr/>
          </p:nvSpPr>
          <p:spPr>
            <a:xfrm rot="16200000">
              <a:off x="9534139" y="1898987"/>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grpSp>
      <p:sp>
        <p:nvSpPr>
          <p:cNvPr id="45" name="TextBox 44">
            <a:extLst>
              <a:ext uri="{FF2B5EF4-FFF2-40B4-BE49-F238E27FC236}">
                <a16:creationId xmlns:a16="http://schemas.microsoft.com/office/drawing/2014/main" id="{627A4650-B56E-40EB-B1F7-4C0AD08F0C4C}"/>
              </a:ext>
            </a:extLst>
          </p:cNvPr>
          <p:cNvSpPr txBox="1"/>
          <p:nvPr/>
        </p:nvSpPr>
        <p:spPr>
          <a:xfrm>
            <a:off x="3132547" y="1830358"/>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[self]</a:t>
            </a:r>
          </a:p>
        </p:txBody>
      </p:sp>
      <p:pic>
        <p:nvPicPr>
          <p:cNvPr id="2060" name="Picture 12" descr="Salt Pepper Clip Art">
            <a:extLst>
              <a:ext uri="{FF2B5EF4-FFF2-40B4-BE49-F238E27FC236}">
                <a16:creationId xmlns:a16="http://schemas.microsoft.com/office/drawing/2014/main" id="{A1024B3D-8FD0-413D-96E1-B532F75391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1301450" y="3259499"/>
            <a:ext cx="387822" cy="387822"/>
          </a:xfrm>
          <a:prstGeom prst="rect">
            <a:avLst/>
          </a:prstGeom>
          <a:noFill/>
          <a:extLst>
            <a:ext uri="{909E8E84-426E-40DD-AFC4-6F175D3DCCD1}">
              <a14:hiddenFill xmlns:a14="http://schemas.microsoft.com/office/drawing/2010/main">
                <a:solidFill>
                  <a:srgbClr val="FFFFFF"/>
                </a:solidFill>
              </a14:hiddenFill>
            </a:ext>
          </a:extLst>
        </p:spPr>
      </p:pic>
      <p:sp>
        <p:nvSpPr>
          <p:cNvPr id="47" name="Arrow: Down 46">
            <a:extLst>
              <a:ext uri="{FF2B5EF4-FFF2-40B4-BE49-F238E27FC236}">
                <a16:creationId xmlns:a16="http://schemas.microsoft.com/office/drawing/2014/main" id="{DFC03097-C56D-4C09-A675-4C763D19E9C0}"/>
              </a:ext>
            </a:extLst>
          </p:cNvPr>
          <p:cNvSpPr/>
          <p:nvPr/>
        </p:nvSpPr>
        <p:spPr>
          <a:xfrm rot="4047089">
            <a:off x="11687946" y="3246219"/>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48" name="TextBox 47">
            <a:extLst>
              <a:ext uri="{FF2B5EF4-FFF2-40B4-BE49-F238E27FC236}">
                <a16:creationId xmlns:a16="http://schemas.microsoft.com/office/drawing/2014/main" id="{AB7083FC-8351-4907-8958-DB4F36FA2046}"/>
              </a:ext>
            </a:extLst>
          </p:cNvPr>
          <p:cNvSpPr txBox="1"/>
          <p:nvPr/>
        </p:nvSpPr>
        <p:spPr>
          <a:xfrm>
            <a:off x="7313796" y="3363773"/>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[skin]</a:t>
            </a:r>
          </a:p>
        </p:txBody>
      </p:sp>
      <p:sp>
        <p:nvSpPr>
          <p:cNvPr id="50" name="TextBox 49">
            <a:extLst>
              <a:ext uri="{FF2B5EF4-FFF2-40B4-BE49-F238E27FC236}">
                <a16:creationId xmlns:a16="http://schemas.microsoft.com/office/drawing/2014/main" id="{053F7958-0373-4DFB-8607-E981525CBC2B}"/>
              </a:ext>
            </a:extLst>
          </p:cNvPr>
          <p:cNvSpPr txBox="1"/>
          <p:nvPr/>
        </p:nvSpPr>
        <p:spPr>
          <a:xfrm>
            <a:off x="8993663" y="2606020"/>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[goes]</a:t>
            </a:r>
          </a:p>
        </p:txBody>
      </p:sp>
      <p:sp>
        <p:nvSpPr>
          <p:cNvPr id="59" name="TextBox 58">
            <a:extLst>
              <a:ext uri="{FF2B5EF4-FFF2-40B4-BE49-F238E27FC236}">
                <a16:creationId xmlns:a16="http://schemas.microsoft.com/office/drawing/2014/main" id="{DFC3D574-897D-4103-8D24-D59355956F1F}"/>
              </a:ext>
            </a:extLst>
          </p:cNvPr>
          <p:cNvSpPr txBox="1"/>
          <p:nvPr/>
        </p:nvSpPr>
        <p:spPr>
          <a:xfrm>
            <a:off x="7269343" y="4301918"/>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[thirst]</a:t>
            </a:r>
          </a:p>
        </p:txBody>
      </p:sp>
      <p:sp>
        <p:nvSpPr>
          <p:cNvPr id="61" name="TextBox 60">
            <a:extLst>
              <a:ext uri="{FF2B5EF4-FFF2-40B4-BE49-F238E27FC236}">
                <a16:creationId xmlns:a16="http://schemas.microsoft.com/office/drawing/2014/main" id="{349079A5-8B61-4CFB-A330-D5FE2A7CCF51}"/>
              </a:ext>
            </a:extLst>
          </p:cNvPr>
          <p:cNvSpPr txBox="1"/>
          <p:nvPr/>
        </p:nvSpPr>
        <p:spPr>
          <a:xfrm>
            <a:off x="7162496" y="5032279"/>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[except]</a:t>
            </a:r>
          </a:p>
        </p:txBody>
      </p:sp>
      <p:sp>
        <p:nvSpPr>
          <p:cNvPr id="63" name="TextBox 62">
            <a:extLst>
              <a:ext uri="{FF2B5EF4-FFF2-40B4-BE49-F238E27FC236}">
                <a16:creationId xmlns:a16="http://schemas.microsoft.com/office/drawing/2014/main" id="{B94CD940-269C-4A6B-98B0-6A9CCBF4B68E}"/>
              </a:ext>
            </a:extLst>
          </p:cNvPr>
          <p:cNvSpPr txBox="1"/>
          <p:nvPr/>
        </p:nvSpPr>
        <p:spPr>
          <a:xfrm>
            <a:off x="7166942" y="5759507"/>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[except]</a:t>
            </a:r>
          </a:p>
        </p:txBody>
      </p:sp>
      <p:sp>
        <p:nvSpPr>
          <p:cNvPr id="65" name="TextBox 64">
            <a:extLst>
              <a:ext uri="{FF2B5EF4-FFF2-40B4-BE49-F238E27FC236}">
                <a16:creationId xmlns:a16="http://schemas.microsoft.com/office/drawing/2014/main" id="{2AA80AAF-2EEF-40B4-A221-5180DB490488}"/>
              </a:ext>
            </a:extLst>
          </p:cNvPr>
          <p:cNvSpPr txBox="1"/>
          <p:nvPr/>
        </p:nvSpPr>
        <p:spPr>
          <a:xfrm>
            <a:off x="8960087" y="5768588"/>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[haste]</a:t>
            </a:r>
          </a:p>
        </p:txBody>
      </p:sp>
      <p:sp>
        <p:nvSpPr>
          <p:cNvPr id="69" name="TextBox 68">
            <a:extLst>
              <a:ext uri="{FF2B5EF4-FFF2-40B4-BE49-F238E27FC236}">
                <a16:creationId xmlns:a16="http://schemas.microsoft.com/office/drawing/2014/main" id="{E47530A2-3B34-46E8-BF2F-C7C0BDE23619}"/>
              </a:ext>
            </a:extLst>
          </p:cNvPr>
          <p:cNvSpPr txBox="1"/>
          <p:nvPr/>
        </p:nvSpPr>
        <p:spPr>
          <a:xfrm>
            <a:off x="8725143" y="5045628"/>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[high]</a:t>
            </a:r>
          </a:p>
        </p:txBody>
      </p:sp>
      <p:pic>
        <p:nvPicPr>
          <p:cNvPr id="2062" name="Picture 14" descr="Empire State Building, Skyscraper">
            <a:extLst>
              <a:ext uri="{FF2B5EF4-FFF2-40B4-BE49-F238E27FC236}">
                <a16:creationId xmlns:a16="http://schemas.microsoft.com/office/drawing/2014/main" id="{B2F4724E-4A99-40AB-817A-4BD05E2193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67340" y="4656954"/>
            <a:ext cx="338208" cy="676416"/>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C9927563-6869-4758-B16F-1F786DEF3E10}"/>
              </a:ext>
            </a:extLst>
          </p:cNvPr>
          <p:cNvSpPr txBox="1"/>
          <p:nvPr/>
        </p:nvSpPr>
        <p:spPr>
          <a:xfrm>
            <a:off x="8715021" y="4265063"/>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[high]</a:t>
            </a:r>
          </a:p>
        </p:txBody>
      </p:sp>
      <p:pic>
        <p:nvPicPr>
          <p:cNvPr id="73" name="Picture 14" descr="Empire State Building, Skyscraper">
            <a:extLst>
              <a:ext uri="{FF2B5EF4-FFF2-40B4-BE49-F238E27FC236}">
                <a16:creationId xmlns:a16="http://schemas.microsoft.com/office/drawing/2014/main" id="{325A5AAA-F0E6-414A-969B-14ABAB80B4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57218" y="3876389"/>
            <a:ext cx="338208" cy="676416"/>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A3B2A2F6-C622-4C6C-B032-76DE4199DE5C}"/>
              </a:ext>
            </a:extLst>
          </p:cNvPr>
          <p:cNvSpPr txBox="1"/>
          <p:nvPr/>
        </p:nvSpPr>
        <p:spPr>
          <a:xfrm>
            <a:off x="10719319" y="5032279"/>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[was]</a:t>
            </a:r>
          </a:p>
        </p:txBody>
      </p:sp>
      <p:pic>
        <p:nvPicPr>
          <p:cNvPr id="91" name="Picture 90" descr="water droplet">
            <a:extLst>
              <a:ext uri="{FF2B5EF4-FFF2-40B4-BE49-F238E27FC236}">
                <a16:creationId xmlns:a16="http://schemas.microsoft.com/office/drawing/2014/main" id="{35D1A28C-8D59-478E-87C2-C88E9D2930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40657">
            <a:off x="10923799" y="4034707"/>
            <a:ext cx="349027" cy="513990"/>
          </a:xfrm>
          <a:prstGeom prst="rect">
            <a:avLst/>
          </a:prstGeom>
        </p:spPr>
      </p:pic>
      <p:pic>
        <p:nvPicPr>
          <p:cNvPr id="92" name="Picture 91" descr="water droplet">
            <a:extLst>
              <a:ext uri="{FF2B5EF4-FFF2-40B4-BE49-F238E27FC236}">
                <a16:creationId xmlns:a16="http://schemas.microsoft.com/office/drawing/2014/main" id="{76E61A3F-1609-4057-9918-87548FAA2D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40657">
            <a:off x="10923799" y="5491657"/>
            <a:ext cx="349027" cy="513990"/>
          </a:xfrm>
          <a:prstGeom prst="rect">
            <a:avLst/>
          </a:prstGeom>
        </p:spPr>
      </p:pic>
      <p:pic>
        <p:nvPicPr>
          <p:cNvPr id="12" name="Picture 6" descr="Bucket, Pail, Yellow, Toy, Playground, Child">
            <a:extLst>
              <a:ext uri="{FF2B5EF4-FFF2-40B4-BE49-F238E27FC236}">
                <a16:creationId xmlns:a16="http://schemas.microsoft.com/office/drawing/2014/main" id="{9190DB80-9A01-435C-B240-7A6F53C0C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4488" y="3172059"/>
            <a:ext cx="453008" cy="4443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ow, Calf, Animal, Udder, The Horn Of Africa, Cattle">
            <a:extLst>
              <a:ext uri="{FF2B5EF4-FFF2-40B4-BE49-F238E27FC236}">
                <a16:creationId xmlns:a16="http://schemas.microsoft.com/office/drawing/2014/main" id="{CF0BCB95-7B68-4013-9CEE-7A0BB1619F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6740" y="2975410"/>
            <a:ext cx="668192" cy="714856"/>
          </a:xfrm>
          <a:prstGeom prst="rect">
            <a:avLst/>
          </a:prstGeom>
          <a:noFill/>
          <a:extLst>
            <a:ext uri="{909E8E84-426E-40DD-AFC4-6F175D3DCCD1}">
              <a14:hiddenFill xmlns:a14="http://schemas.microsoft.com/office/drawing/2010/main">
                <a:solidFill>
                  <a:srgbClr val="FFFFFF"/>
                </a:solidFill>
              </a14:hiddenFill>
            </a:ext>
          </a:extLst>
        </p:spPr>
      </p:pic>
      <p:sp>
        <p:nvSpPr>
          <p:cNvPr id="15" name="Arrow: Down 14">
            <a:extLst>
              <a:ext uri="{FF2B5EF4-FFF2-40B4-BE49-F238E27FC236}">
                <a16:creationId xmlns:a16="http://schemas.microsoft.com/office/drawing/2014/main" id="{19BB71C6-0965-49ED-9F0A-F150B39A550B}"/>
              </a:ext>
            </a:extLst>
          </p:cNvPr>
          <p:cNvSpPr/>
          <p:nvPr/>
        </p:nvSpPr>
        <p:spPr>
          <a:xfrm rot="16200000">
            <a:off x="9532337" y="3380724"/>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0" name="TextBox 19">
            <a:extLst>
              <a:ext uri="{FF2B5EF4-FFF2-40B4-BE49-F238E27FC236}">
                <a16:creationId xmlns:a16="http://schemas.microsoft.com/office/drawing/2014/main" id="{03B3BAC1-E857-40F7-BC62-2F2EB9152568}"/>
              </a:ext>
            </a:extLst>
          </p:cNvPr>
          <p:cNvSpPr txBox="1"/>
          <p:nvPr/>
        </p:nvSpPr>
        <p:spPr>
          <a:xfrm>
            <a:off x="10719318" y="2656632"/>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[poor]</a:t>
            </a:r>
          </a:p>
        </p:txBody>
      </p:sp>
      <p:pic>
        <p:nvPicPr>
          <p:cNvPr id="22" name="Picture 12" descr="Salt Pepper Clip Art">
            <a:extLst>
              <a:ext uri="{FF2B5EF4-FFF2-40B4-BE49-F238E27FC236}">
                <a16:creationId xmlns:a16="http://schemas.microsoft.com/office/drawing/2014/main" id="{5719BD76-1010-4392-A7D5-3BB3423954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1369021" y="1797670"/>
            <a:ext cx="387822" cy="387822"/>
          </a:xfrm>
          <a:prstGeom prst="rect">
            <a:avLst/>
          </a:prstGeom>
          <a:noFill/>
          <a:extLst>
            <a:ext uri="{909E8E84-426E-40DD-AFC4-6F175D3DCCD1}">
              <a14:hiddenFill xmlns:a14="http://schemas.microsoft.com/office/drawing/2010/main">
                <a:solidFill>
                  <a:srgbClr val="FFFFFF"/>
                </a:solidFill>
              </a14:hiddenFill>
            </a:ext>
          </a:extLst>
        </p:spPr>
      </p:pic>
      <p:sp>
        <p:nvSpPr>
          <p:cNvPr id="24" name="Arrow: Down 23">
            <a:extLst>
              <a:ext uri="{FF2B5EF4-FFF2-40B4-BE49-F238E27FC236}">
                <a16:creationId xmlns:a16="http://schemas.microsoft.com/office/drawing/2014/main" id="{A1BCACD5-D88B-4FCD-B9DE-BAE8E798288F}"/>
              </a:ext>
            </a:extLst>
          </p:cNvPr>
          <p:cNvSpPr/>
          <p:nvPr/>
        </p:nvSpPr>
        <p:spPr>
          <a:xfrm rot="4047089">
            <a:off x="11755517" y="1784390"/>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6" name="Arrow: Down 25">
            <a:extLst>
              <a:ext uri="{FF2B5EF4-FFF2-40B4-BE49-F238E27FC236}">
                <a16:creationId xmlns:a16="http://schemas.microsoft.com/office/drawing/2014/main" id="{597E9D16-67E4-45DE-B513-270E35B8865B}"/>
              </a:ext>
            </a:extLst>
          </p:cNvPr>
          <p:cNvSpPr/>
          <p:nvPr/>
        </p:nvSpPr>
        <p:spPr>
          <a:xfrm rot="5400000">
            <a:off x="2204140" y="4805185"/>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8" name="Arrow: Down 27">
            <a:extLst>
              <a:ext uri="{FF2B5EF4-FFF2-40B4-BE49-F238E27FC236}">
                <a16:creationId xmlns:a16="http://schemas.microsoft.com/office/drawing/2014/main" id="{A7F943F2-76CB-4B15-82ED-77BEC8B20C55}"/>
              </a:ext>
            </a:extLst>
          </p:cNvPr>
          <p:cNvSpPr/>
          <p:nvPr/>
        </p:nvSpPr>
        <p:spPr>
          <a:xfrm rot="5400000">
            <a:off x="2200944" y="5562064"/>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70" name="Oval 69">
            <a:extLst>
              <a:ext uri="{FF2B5EF4-FFF2-40B4-BE49-F238E27FC236}">
                <a16:creationId xmlns:a16="http://schemas.microsoft.com/office/drawing/2014/main" id="{588DE889-DD16-49E8-981B-7908617F1FD5}"/>
              </a:ext>
            </a:extLst>
          </p:cNvPr>
          <p:cNvSpPr/>
          <p:nvPr/>
        </p:nvSpPr>
        <p:spPr>
          <a:xfrm rot="3305983">
            <a:off x="437905" y="1586875"/>
            <a:ext cx="284576" cy="52845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Oval 71">
            <a:extLst>
              <a:ext uri="{FF2B5EF4-FFF2-40B4-BE49-F238E27FC236}">
                <a16:creationId xmlns:a16="http://schemas.microsoft.com/office/drawing/2014/main" id="{EF125405-16D0-4E03-94B2-C593253BC993}"/>
              </a:ext>
            </a:extLst>
          </p:cNvPr>
          <p:cNvSpPr/>
          <p:nvPr/>
        </p:nvSpPr>
        <p:spPr>
          <a:xfrm rot="3305983">
            <a:off x="437905" y="5474260"/>
            <a:ext cx="284576" cy="52845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Oval 73">
            <a:extLst>
              <a:ext uri="{FF2B5EF4-FFF2-40B4-BE49-F238E27FC236}">
                <a16:creationId xmlns:a16="http://schemas.microsoft.com/office/drawing/2014/main" id="{E08FFFFB-47D3-41D9-9EE0-430F09B038E0}"/>
              </a:ext>
            </a:extLst>
          </p:cNvPr>
          <p:cNvSpPr/>
          <p:nvPr/>
        </p:nvSpPr>
        <p:spPr>
          <a:xfrm rot="3305983">
            <a:off x="6320863" y="1578686"/>
            <a:ext cx="284576" cy="52845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Oval 74">
            <a:extLst>
              <a:ext uri="{FF2B5EF4-FFF2-40B4-BE49-F238E27FC236}">
                <a16:creationId xmlns:a16="http://schemas.microsoft.com/office/drawing/2014/main" id="{7BEACC75-33B9-453A-B11D-44AB1FB43C3C}"/>
              </a:ext>
            </a:extLst>
          </p:cNvPr>
          <p:cNvSpPr/>
          <p:nvPr/>
        </p:nvSpPr>
        <p:spPr>
          <a:xfrm rot="3305983">
            <a:off x="6320863" y="4717563"/>
            <a:ext cx="284576" cy="52845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3436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2" grpId="0" animBg="1"/>
      <p:bldP spid="74" grpId="0" animBg="1"/>
      <p:bldP spid="7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7" name="Table 9">
            <a:extLst>
              <a:ext uri="{FF2B5EF4-FFF2-40B4-BE49-F238E27FC236}">
                <a16:creationId xmlns:a16="http://schemas.microsoft.com/office/drawing/2014/main" id="{22FA2C7D-42BA-4DB6-8A5B-2273965A6852}"/>
              </a:ext>
            </a:extLst>
          </p:cNvPr>
          <p:cNvGraphicFramePr>
            <a:graphicFrameLocks noGrp="1"/>
          </p:cNvGraphicFramePr>
          <p:nvPr>
            <p:extLst>
              <p:ext uri="{D42A27DB-BD31-4B8C-83A1-F6EECF244321}">
                <p14:modId xmlns:p14="http://schemas.microsoft.com/office/powerpoint/2010/main" val="567774861"/>
              </p:ext>
            </p:extLst>
          </p:nvPr>
        </p:nvGraphicFramePr>
        <p:xfrm>
          <a:off x="6243263" y="1469679"/>
          <a:ext cx="5581150" cy="2239290"/>
        </p:xfrm>
        <a:graphic>
          <a:graphicData uri="http://schemas.openxmlformats.org/drawingml/2006/table">
            <a:tbl>
              <a:tblPr firstRow="1" bandRow="1">
                <a:tableStyleId>{7436B53B-AF2B-4ED9-AE7D-DA19A883150E}</a:tableStyleId>
              </a:tblPr>
              <a:tblGrid>
                <a:gridCol w="432172">
                  <a:extLst>
                    <a:ext uri="{9D8B030D-6E8A-4147-A177-3AD203B41FA5}">
                      <a16:colId xmlns:a16="http://schemas.microsoft.com/office/drawing/2014/main" val="2349224372"/>
                    </a:ext>
                  </a:extLst>
                </a:gridCol>
                <a:gridCol w="1716326">
                  <a:extLst>
                    <a:ext uri="{9D8B030D-6E8A-4147-A177-3AD203B41FA5}">
                      <a16:colId xmlns:a16="http://schemas.microsoft.com/office/drawing/2014/main" val="3909898942"/>
                    </a:ext>
                  </a:extLst>
                </a:gridCol>
                <a:gridCol w="1716326">
                  <a:extLst>
                    <a:ext uri="{9D8B030D-6E8A-4147-A177-3AD203B41FA5}">
                      <a16:colId xmlns:a16="http://schemas.microsoft.com/office/drawing/2014/main" val="3924474894"/>
                    </a:ext>
                  </a:extLst>
                </a:gridCol>
                <a:gridCol w="1716326">
                  <a:extLst>
                    <a:ext uri="{9D8B030D-6E8A-4147-A177-3AD203B41FA5}">
                      <a16:colId xmlns:a16="http://schemas.microsoft.com/office/drawing/2014/main" val="2799325179"/>
                    </a:ext>
                  </a:extLst>
                </a:gridCol>
              </a:tblGrid>
              <a:tr h="746430">
                <a:tc>
                  <a:txBody>
                    <a:bodyPr/>
                    <a:lstStyle/>
                    <a:p>
                      <a:pPr algn="ctr"/>
                      <a:r>
                        <a:rPr lang="en-GB" sz="2000" b="1" dirty="0">
                          <a:solidFill>
                            <a:schemeClr val="accent1">
                              <a:lumMod val="50000"/>
                            </a:schemeClr>
                          </a:solidFill>
                        </a:rPr>
                        <a:t>A</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p</a:t>
                      </a:r>
                      <a:r>
                        <a:rPr lang="fr-FR" sz="2000" b="1" dirty="0">
                          <a:solidFill>
                            <a:schemeClr val="accent1">
                              <a:lumMod val="50000"/>
                            </a:schemeClr>
                          </a:solidFill>
                        </a:rPr>
                        <a:t>eau</a:t>
                      </a:r>
                    </a:p>
                  </a:txBody>
                  <a:tcPr anchor="ctr"/>
                </a:tc>
                <a:tc>
                  <a:txBody>
                    <a:bodyPr/>
                    <a:lstStyle/>
                    <a:p>
                      <a:r>
                        <a:rPr lang="en-GB" sz="2000" b="1" dirty="0" err="1">
                          <a:solidFill>
                            <a:schemeClr val="accent1">
                              <a:lumMod val="50000"/>
                            </a:schemeClr>
                          </a:solidFill>
                        </a:rPr>
                        <a:t>veau</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pauvre</a:t>
                      </a:r>
                      <a:endParaRPr lang="fr-FR" sz="2000" b="1" dirty="0">
                        <a:solidFill>
                          <a:schemeClr val="accent1">
                            <a:lumMod val="50000"/>
                          </a:schemeClr>
                        </a:solidFill>
                      </a:endParaRPr>
                    </a:p>
                  </a:txBody>
                  <a:tcPr anchor="ctr"/>
                </a:tc>
                <a:extLst>
                  <a:ext uri="{0D108BD9-81ED-4DB2-BD59-A6C34878D82A}">
                    <a16:rowId xmlns:a16="http://schemas.microsoft.com/office/drawing/2014/main" val="2136449185"/>
                  </a:ext>
                </a:extLst>
              </a:tr>
              <a:tr h="746430">
                <a:tc>
                  <a:txBody>
                    <a:bodyPr/>
                    <a:lstStyle/>
                    <a:p>
                      <a:pPr algn="ctr"/>
                      <a:r>
                        <a:rPr lang="en-GB" sz="2000" b="1" dirty="0">
                          <a:solidFill>
                            <a:schemeClr val="accent1">
                              <a:lumMod val="50000"/>
                            </a:schemeClr>
                          </a:solidFill>
                        </a:rPr>
                        <a:t>B</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peu</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veau</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poivron</a:t>
                      </a:r>
                      <a:endParaRPr lang="fr-FR" sz="2000" b="1" dirty="0">
                        <a:solidFill>
                          <a:schemeClr val="accent1">
                            <a:lumMod val="50000"/>
                          </a:schemeClr>
                        </a:solidFill>
                      </a:endParaRPr>
                    </a:p>
                  </a:txBody>
                  <a:tcPr anchor="ctr"/>
                </a:tc>
                <a:extLst>
                  <a:ext uri="{0D108BD9-81ED-4DB2-BD59-A6C34878D82A}">
                    <a16:rowId xmlns:a16="http://schemas.microsoft.com/office/drawing/2014/main" val="962169913"/>
                  </a:ext>
                </a:extLst>
              </a:tr>
              <a:tr h="746430">
                <a:tc>
                  <a:txBody>
                    <a:bodyPr/>
                    <a:lstStyle/>
                    <a:p>
                      <a:pPr algn="ctr"/>
                      <a:r>
                        <a:rPr lang="en-GB" sz="2000" b="1" dirty="0">
                          <a:solidFill>
                            <a:schemeClr val="accent1">
                              <a:lumMod val="50000"/>
                            </a:schemeClr>
                          </a:solidFill>
                        </a:rPr>
                        <a:t>C</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peau</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va</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pauvre</a:t>
                      </a:r>
                      <a:endParaRPr lang="fr-FR" sz="2000" b="1" dirty="0">
                        <a:solidFill>
                          <a:schemeClr val="accent1">
                            <a:lumMod val="50000"/>
                          </a:schemeClr>
                        </a:solidFill>
                      </a:endParaRPr>
                    </a:p>
                  </a:txBody>
                  <a:tcPr anchor="ctr"/>
                </a:tc>
                <a:extLst>
                  <a:ext uri="{0D108BD9-81ED-4DB2-BD59-A6C34878D82A}">
                    <a16:rowId xmlns:a16="http://schemas.microsoft.com/office/drawing/2014/main" val="1837120422"/>
                  </a:ext>
                </a:extLst>
              </a:tr>
            </a:tbl>
          </a:graphicData>
        </a:graphic>
      </p:graphicFrame>
      <p:graphicFrame>
        <p:nvGraphicFramePr>
          <p:cNvPr id="6" name="Table 9">
            <a:extLst>
              <a:ext uri="{FF2B5EF4-FFF2-40B4-BE49-F238E27FC236}">
                <a16:creationId xmlns:a16="http://schemas.microsoft.com/office/drawing/2014/main" id="{2BE6119C-7A3F-43FA-943D-9A122901C117}"/>
              </a:ext>
            </a:extLst>
          </p:cNvPr>
          <p:cNvGraphicFramePr>
            <a:graphicFrameLocks noGrp="1"/>
          </p:cNvGraphicFramePr>
          <p:nvPr>
            <p:extLst>
              <p:ext uri="{D42A27DB-BD31-4B8C-83A1-F6EECF244321}">
                <p14:modId xmlns:p14="http://schemas.microsoft.com/office/powerpoint/2010/main" val="2207698736"/>
              </p:ext>
            </p:extLst>
          </p:nvPr>
        </p:nvGraphicFramePr>
        <p:xfrm>
          <a:off x="367587" y="1469679"/>
          <a:ext cx="5581150" cy="2239290"/>
        </p:xfrm>
        <a:graphic>
          <a:graphicData uri="http://schemas.openxmlformats.org/drawingml/2006/table">
            <a:tbl>
              <a:tblPr firstRow="1" bandRow="1">
                <a:tableStyleId>{7436B53B-AF2B-4ED9-AE7D-DA19A883150E}</a:tableStyleId>
              </a:tblPr>
              <a:tblGrid>
                <a:gridCol w="432172">
                  <a:extLst>
                    <a:ext uri="{9D8B030D-6E8A-4147-A177-3AD203B41FA5}">
                      <a16:colId xmlns:a16="http://schemas.microsoft.com/office/drawing/2014/main" val="2349224372"/>
                    </a:ext>
                  </a:extLst>
                </a:gridCol>
                <a:gridCol w="1716326">
                  <a:extLst>
                    <a:ext uri="{9D8B030D-6E8A-4147-A177-3AD203B41FA5}">
                      <a16:colId xmlns:a16="http://schemas.microsoft.com/office/drawing/2014/main" val="3909898942"/>
                    </a:ext>
                  </a:extLst>
                </a:gridCol>
                <a:gridCol w="1716326">
                  <a:extLst>
                    <a:ext uri="{9D8B030D-6E8A-4147-A177-3AD203B41FA5}">
                      <a16:colId xmlns:a16="http://schemas.microsoft.com/office/drawing/2014/main" val="3924474894"/>
                    </a:ext>
                  </a:extLst>
                </a:gridCol>
                <a:gridCol w="1716326">
                  <a:extLst>
                    <a:ext uri="{9D8B030D-6E8A-4147-A177-3AD203B41FA5}">
                      <a16:colId xmlns:a16="http://schemas.microsoft.com/office/drawing/2014/main" val="2799325179"/>
                    </a:ext>
                  </a:extLst>
                </a:gridCol>
              </a:tblGrid>
              <a:tr h="746430">
                <a:tc>
                  <a:txBody>
                    <a:bodyPr/>
                    <a:lstStyle/>
                    <a:p>
                      <a:pPr algn="ctr"/>
                      <a:r>
                        <a:rPr lang="en-GB" sz="2000" b="1" dirty="0">
                          <a:solidFill>
                            <a:schemeClr val="accent1">
                              <a:lumMod val="50000"/>
                            </a:schemeClr>
                          </a:solidFill>
                        </a:rPr>
                        <a:t>A</a:t>
                      </a:r>
                      <a:endParaRPr lang="fr-FR"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kern="1200" dirty="0">
                          <a:solidFill>
                            <a:schemeClr val="accent1">
                              <a:lumMod val="50000"/>
                            </a:schemeClr>
                          </a:solidFill>
                          <a:latin typeface="Century Gothic" panose="020F0302020204030204"/>
                          <a:ea typeface="Century Gothic"/>
                          <a:cs typeface="Century Gothic"/>
                        </a:rPr>
                        <a:t>beau</a:t>
                      </a:r>
                    </a:p>
                  </a:txBody>
                  <a:tcPr anchor="ctr"/>
                </a:tc>
                <a:tc>
                  <a:txBody>
                    <a:bodyPr/>
                    <a:lstStyle/>
                    <a:p>
                      <a:r>
                        <a:rPr lang="en-GB" sz="2000" b="1" dirty="0">
                          <a:solidFill>
                            <a:schemeClr val="accent1">
                              <a:lumMod val="50000"/>
                            </a:schemeClr>
                          </a:solidFill>
                        </a:rPr>
                        <a:t>seau</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caser</a:t>
                      </a:r>
                      <a:endParaRPr lang="fr-FR" sz="2000" b="1" dirty="0">
                        <a:solidFill>
                          <a:schemeClr val="accent1">
                            <a:lumMod val="50000"/>
                          </a:schemeClr>
                        </a:solidFill>
                      </a:endParaRPr>
                    </a:p>
                  </a:txBody>
                  <a:tcPr anchor="ctr"/>
                </a:tc>
                <a:extLst>
                  <a:ext uri="{0D108BD9-81ED-4DB2-BD59-A6C34878D82A}">
                    <a16:rowId xmlns:a16="http://schemas.microsoft.com/office/drawing/2014/main" val="2136449185"/>
                  </a:ext>
                </a:extLst>
              </a:tr>
              <a:tr h="746430">
                <a:tc>
                  <a:txBody>
                    <a:bodyPr/>
                    <a:lstStyle/>
                    <a:p>
                      <a:pPr algn="ctr"/>
                      <a:r>
                        <a:rPr lang="en-GB" sz="2000" b="1" dirty="0">
                          <a:solidFill>
                            <a:schemeClr val="accent1">
                              <a:lumMod val="50000"/>
                            </a:schemeClr>
                          </a:solidFill>
                        </a:rPr>
                        <a:t>B</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bas</a:t>
                      </a:r>
                      <a:r>
                        <a:rPr lang="en-GB" sz="2000" dirty="0">
                          <a:solidFill>
                            <a:schemeClr val="accent1">
                              <a:lumMod val="50000"/>
                            </a:schemeClr>
                          </a:solidFill>
                        </a:rPr>
                        <a:t> </a:t>
                      </a:r>
                      <a:endParaRPr lang="fr-FR" sz="2000" dirty="0">
                        <a:solidFill>
                          <a:schemeClr val="accent1">
                            <a:lumMod val="50000"/>
                          </a:schemeClr>
                        </a:solidFill>
                      </a:endParaRPr>
                    </a:p>
                  </a:txBody>
                  <a:tcPr anchor="ctr"/>
                </a:tc>
                <a:tc>
                  <a:txBody>
                    <a:bodyPr/>
                    <a:lstStyle/>
                    <a:p>
                      <a:r>
                        <a:rPr lang="en-GB" sz="2000" b="1" dirty="0">
                          <a:solidFill>
                            <a:schemeClr val="accent1">
                              <a:lumMod val="50000"/>
                            </a:schemeClr>
                          </a:solidFill>
                        </a:rPr>
                        <a:t>seau</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caser</a:t>
                      </a:r>
                      <a:endParaRPr lang="fr-FR" sz="2000" b="1" dirty="0">
                        <a:solidFill>
                          <a:schemeClr val="accent1">
                            <a:lumMod val="50000"/>
                          </a:schemeClr>
                        </a:solidFill>
                      </a:endParaRPr>
                    </a:p>
                  </a:txBody>
                  <a:tcPr anchor="ctr"/>
                </a:tc>
                <a:extLst>
                  <a:ext uri="{0D108BD9-81ED-4DB2-BD59-A6C34878D82A}">
                    <a16:rowId xmlns:a16="http://schemas.microsoft.com/office/drawing/2014/main" val="962169913"/>
                  </a:ext>
                </a:extLst>
              </a:tr>
              <a:tr h="746430">
                <a:tc>
                  <a:txBody>
                    <a:bodyPr/>
                    <a:lstStyle/>
                    <a:p>
                      <a:pPr algn="ctr"/>
                      <a:r>
                        <a:rPr lang="en-GB" sz="2000" b="1" dirty="0">
                          <a:solidFill>
                            <a:schemeClr val="accent1">
                              <a:lumMod val="50000"/>
                            </a:schemeClr>
                          </a:solidFill>
                        </a:rPr>
                        <a:t>C</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beau</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se</a:t>
                      </a:r>
                      <a:endParaRPr lang="fr-FR" sz="2000" dirty="0">
                        <a:solidFill>
                          <a:schemeClr val="accent1">
                            <a:lumMod val="50000"/>
                          </a:schemeClr>
                        </a:solidFill>
                      </a:endParaRPr>
                    </a:p>
                  </a:txBody>
                  <a:tcPr anchor="ctr"/>
                </a:tc>
                <a:tc>
                  <a:txBody>
                    <a:bodyPr/>
                    <a:lstStyle/>
                    <a:p>
                      <a:r>
                        <a:rPr lang="en-GB" sz="2000" b="1" dirty="0">
                          <a:solidFill>
                            <a:schemeClr val="accent1">
                              <a:lumMod val="50000"/>
                            </a:schemeClr>
                          </a:solidFill>
                        </a:rPr>
                        <a:t>causer</a:t>
                      </a:r>
                      <a:endParaRPr lang="fr-FR" sz="2000" b="1" dirty="0">
                        <a:solidFill>
                          <a:schemeClr val="accent1">
                            <a:lumMod val="50000"/>
                          </a:schemeClr>
                        </a:solidFill>
                      </a:endParaRPr>
                    </a:p>
                  </a:txBody>
                  <a:tcPr anchor="ctr"/>
                </a:tc>
                <a:extLst>
                  <a:ext uri="{0D108BD9-81ED-4DB2-BD59-A6C34878D82A}">
                    <a16:rowId xmlns:a16="http://schemas.microsoft.com/office/drawing/2014/main" val="1837120422"/>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graphicFrame>
        <p:nvGraphicFramePr>
          <p:cNvPr id="11" name="Table 9">
            <a:extLst>
              <a:ext uri="{FF2B5EF4-FFF2-40B4-BE49-F238E27FC236}">
                <a16:creationId xmlns:a16="http://schemas.microsoft.com/office/drawing/2014/main" id="{3F03F2D0-57AA-4A38-9DCB-B3B39701FD36}"/>
              </a:ext>
            </a:extLst>
          </p:cNvPr>
          <p:cNvGraphicFramePr>
            <a:graphicFrameLocks noGrp="1"/>
          </p:cNvGraphicFramePr>
          <p:nvPr>
            <p:extLst>
              <p:ext uri="{D42A27DB-BD31-4B8C-83A1-F6EECF244321}">
                <p14:modId xmlns:p14="http://schemas.microsoft.com/office/powerpoint/2010/main" val="3994247999"/>
              </p:ext>
            </p:extLst>
          </p:nvPr>
        </p:nvGraphicFramePr>
        <p:xfrm>
          <a:off x="367587" y="3872120"/>
          <a:ext cx="5581150" cy="2239290"/>
        </p:xfrm>
        <a:graphic>
          <a:graphicData uri="http://schemas.openxmlformats.org/drawingml/2006/table">
            <a:tbl>
              <a:tblPr firstRow="1" bandRow="1">
                <a:tableStyleId>{7436B53B-AF2B-4ED9-AE7D-DA19A883150E}</a:tableStyleId>
              </a:tblPr>
              <a:tblGrid>
                <a:gridCol w="432172">
                  <a:extLst>
                    <a:ext uri="{9D8B030D-6E8A-4147-A177-3AD203B41FA5}">
                      <a16:colId xmlns:a16="http://schemas.microsoft.com/office/drawing/2014/main" val="2349224372"/>
                    </a:ext>
                  </a:extLst>
                </a:gridCol>
                <a:gridCol w="1716326">
                  <a:extLst>
                    <a:ext uri="{9D8B030D-6E8A-4147-A177-3AD203B41FA5}">
                      <a16:colId xmlns:a16="http://schemas.microsoft.com/office/drawing/2014/main" val="3909898942"/>
                    </a:ext>
                  </a:extLst>
                </a:gridCol>
                <a:gridCol w="1716326">
                  <a:extLst>
                    <a:ext uri="{9D8B030D-6E8A-4147-A177-3AD203B41FA5}">
                      <a16:colId xmlns:a16="http://schemas.microsoft.com/office/drawing/2014/main" val="3924474894"/>
                    </a:ext>
                  </a:extLst>
                </a:gridCol>
                <a:gridCol w="1716326">
                  <a:extLst>
                    <a:ext uri="{9D8B030D-6E8A-4147-A177-3AD203B41FA5}">
                      <a16:colId xmlns:a16="http://schemas.microsoft.com/office/drawing/2014/main" val="2799325179"/>
                    </a:ext>
                  </a:extLst>
                </a:gridCol>
              </a:tblGrid>
              <a:tr h="746430">
                <a:tc>
                  <a:txBody>
                    <a:bodyPr/>
                    <a:lstStyle/>
                    <a:p>
                      <a:pPr algn="ctr"/>
                      <a:r>
                        <a:rPr lang="en-GB" sz="2000" b="1" dirty="0">
                          <a:solidFill>
                            <a:schemeClr val="accent1">
                              <a:lumMod val="50000"/>
                            </a:schemeClr>
                          </a:solidFill>
                        </a:rPr>
                        <a:t>A</a:t>
                      </a:r>
                      <a:endParaRPr lang="fr-FR"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kern="1200" dirty="0">
                          <a:solidFill>
                            <a:schemeClr val="accent1">
                              <a:lumMod val="50000"/>
                            </a:schemeClr>
                          </a:solidFill>
                          <a:latin typeface="Century Gothic" panose="020F0302020204030204"/>
                          <a:ea typeface="Century Gothic"/>
                          <a:cs typeface="Century Gothic"/>
                        </a:rPr>
                        <a:t>gauche</a:t>
                      </a:r>
                    </a:p>
                  </a:txBody>
                  <a:tcPr anchor="ctr"/>
                </a:tc>
                <a:tc>
                  <a:txBody>
                    <a:bodyPr/>
                    <a:lstStyle/>
                    <a:p>
                      <a:r>
                        <a:rPr lang="en-GB" sz="2000" b="1" dirty="0" err="1">
                          <a:solidFill>
                            <a:schemeClr val="accent1">
                              <a:lumMod val="50000"/>
                            </a:schemeClr>
                          </a:solidFill>
                        </a:rPr>
                        <a:t>jeune</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faux</a:t>
                      </a:r>
                      <a:endParaRPr lang="fr-FR" sz="2000" b="1" dirty="0">
                        <a:solidFill>
                          <a:schemeClr val="accent1">
                            <a:lumMod val="50000"/>
                          </a:schemeClr>
                        </a:solidFill>
                      </a:endParaRPr>
                    </a:p>
                  </a:txBody>
                  <a:tcPr anchor="ctr"/>
                </a:tc>
                <a:extLst>
                  <a:ext uri="{0D108BD9-81ED-4DB2-BD59-A6C34878D82A}">
                    <a16:rowId xmlns:a16="http://schemas.microsoft.com/office/drawing/2014/main" val="2136449185"/>
                  </a:ext>
                </a:extLst>
              </a:tr>
              <a:tr h="746430">
                <a:tc>
                  <a:txBody>
                    <a:bodyPr/>
                    <a:lstStyle/>
                    <a:p>
                      <a:pPr algn="ctr"/>
                      <a:r>
                        <a:rPr lang="en-GB" sz="2000" b="1" dirty="0">
                          <a:solidFill>
                            <a:schemeClr val="accent1">
                              <a:lumMod val="50000"/>
                            </a:schemeClr>
                          </a:solidFill>
                        </a:rPr>
                        <a:t>B</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gauche</a:t>
                      </a:r>
                      <a:r>
                        <a:rPr lang="en-GB" sz="2000" dirty="0">
                          <a:solidFill>
                            <a:schemeClr val="accent1">
                              <a:lumMod val="50000"/>
                            </a:schemeClr>
                          </a:solidFill>
                        </a:rPr>
                        <a:t> </a:t>
                      </a:r>
                      <a:endParaRPr lang="fr-FR" sz="2000" dirty="0">
                        <a:solidFill>
                          <a:schemeClr val="accent1">
                            <a:lumMod val="50000"/>
                          </a:schemeClr>
                        </a:solidFill>
                      </a:endParaRPr>
                    </a:p>
                  </a:txBody>
                  <a:tcPr anchor="ctr"/>
                </a:tc>
                <a:tc>
                  <a:txBody>
                    <a:bodyPr/>
                    <a:lstStyle/>
                    <a:p>
                      <a:r>
                        <a:rPr lang="en-GB" sz="2000" b="1" dirty="0" err="1">
                          <a:solidFill>
                            <a:schemeClr val="accent1">
                              <a:lumMod val="50000"/>
                            </a:schemeClr>
                          </a:solidFill>
                        </a:rPr>
                        <a:t>jeune</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feu</a:t>
                      </a:r>
                      <a:endParaRPr lang="fr-FR" sz="2000" b="1" dirty="0">
                        <a:solidFill>
                          <a:schemeClr val="accent1">
                            <a:lumMod val="50000"/>
                          </a:schemeClr>
                        </a:solidFill>
                      </a:endParaRPr>
                    </a:p>
                  </a:txBody>
                  <a:tcPr anchor="ctr"/>
                </a:tc>
                <a:extLst>
                  <a:ext uri="{0D108BD9-81ED-4DB2-BD59-A6C34878D82A}">
                    <a16:rowId xmlns:a16="http://schemas.microsoft.com/office/drawing/2014/main" val="962169913"/>
                  </a:ext>
                </a:extLst>
              </a:tr>
              <a:tr h="746430">
                <a:tc>
                  <a:txBody>
                    <a:bodyPr/>
                    <a:lstStyle/>
                    <a:p>
                      <a:pPr algn="ctr"/>
                      <a:r>
                        <a:rPr lang="en-GB" sz="2000" b="1" dirty="0">
                          <a:solidFill>
                            <a:schemeClr val="accent1">
                              <a:lumMod val="50000"/>
                            </a:schemeClr>
                          </a:solidFill>
                        </a:rPr>
                        <a:t>C</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gâche</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jaune</a:t>
                      </a:r>
                      <a:endParaRPr lang="fr-FR" sz="2000" dirty="0">
                        <a:solidFill>
                          <a:schemeClr val="accent1">
                            <a:lumMod val="50000"/>
                          </a:schemeClr>
                        </a:solidFill>
                      </a:endParaRPr>
                    </a:p>
                  </a:txBody>
                  <a:tcPr anchor="ctr"/>
                </a:tc>
                <a:tc>
                  <a:txBody>
                    <a:bodyPr/>
                    <a:lstStyle/>
                    <a:p>
                      <a:r>
                        <a:rPr lang="en-GB" sz="2000" b="1" dirty="0">
                          <a:solidFill>
                            <a:schemeClr val="accent1">
                              <a:lumMod val="50000"/>
                            </a:schemeClr>
                          </a:solidFill>
                        </a:rPr>
                        <a:t>faux</a:t>
                      </a:r>
                      <a:endParaRPr lang="fr-FR" sz="2000" b="1" dirty="0">
                        <a:solidFill>
                          <a:schemeClr val="accent1">
                            <a:lumMod val="50000"/>
                          </a:schemeClr>
                        </a:solidFill>
                      </a:endParaRPr>
                    </a:p>
                  </a:txBody>
                  <a:tcPr anchor="ctr"/>
                </a:tc>
                <a:extLst>
                  <a:ext uri="{0D108BD9-81ED-4DB2-BD59-A6C34878D82A}">
                    <a16:rowId xmlns:a16="http://schemas.microsoft.com/office/drawing/2014/main" val="1837120422"/>
                  </a:ext>
                </a:extLst>
              </a:tr>
            </a:tbl>
          </a:graphicData>
        </a:graphic>
      </p:graphicFrame>
      <p:graphicFrame>
        <p:nvGraphicFramePr>
          <p:cNvPr id="29" name="Table 9">
            <a:extLst>
              <a:ext uri="{FF2B5EF4-FFF2-40B4-BE49-F238E27FC236}">
                <a16:creationId xmlns:a16="http://schemas.microsoft.com/office/drawing/2014/main" id="{914486F8-E28A-49A1-8F9C-ED558A227756}"/>
              </a:ext>
            </a:extLst>
          </p:cNvPr>
          <p:cNvGraphicFramePr>
            <a:graphicFrameLocks noGrp="1"/>
          </p:cNvGraphicFramePr>
          <p:nvPr>
            <p:extLst>
              <p:ext uri="{D42A27DB-BD31-4B8C-83A1-F6EECF244321}">
                <p14:modId xmlns:p14="http://schemas.microsoft.com/office/powerpoint/2010/main" val="3872062540"/>
              </p:ext>
            </p:extLst>
          </p:nvPr>
        </p:nvGraphicFramePr>
        <p:xfrm>
          <a:off x="6243263" y="3872120"/>
          <a:ext cx="5581150" cy="2239290"/>
        </p:xfrm>
        <a:graphic>
          <a:graphicData uri="http://schemas.openxmlformats.org/drawingml/2006/table">
            <a:tbl>
              <a:tblPr firstRow="1" bandRow="1">
                <a:tableStyleId>{7436B53B-AF2B-4ED9-AE7D-DA19A883150E}</a:tableStyleId>
              </a:tblPr>
              <a:tblGrid>
                <a:gridCol w="432172">
                  <a:extLst>
                    <a:ext uri="{9D8B030D-6E8A-4147-A177-3AD203B41FA5}">
                      <a16:colId xmlns:a16="http://schemas.microsoft.com/office/drawing/2014/main" val="2349224372"/>
                    </a:ext>
                  </a:extLst>
                </a:gridCol>
                <a:gridCol w="1716326">
                  <a:extLst>
                    <a:ext uri="{9D8B030D-6E8A-4147-A177-3AD203B41FA5}">
                      <a16:colId xmlns:a16="http://schemas.microsoft.com/office/drawing/2014/main" val="3909898942"/>
                    </a:ext>
                  </a:extLst>
                </a:gridCol>
                <a:gridCol w="1716326">
                  <a:extLst>
                    <a:ext uri="{9D8B030D-6E8A-4147-A177-3AD203B41FA5}">
                      <a16:colId xmlns:a16="http://schemas.microsoft.com/office/drawing/2014/main" val="3924474894"/>
                    </a:ext>
                  </a:extLst>
                </a:gridCol>
                <a:gridCol w="1716326">
                  <a:extLst>
                    <a:ext uri="{9D8B030D-6E8A-4147-A177-3AD203B41FA5}">
                      <a16:colId xmlns:a16="http://schemas.microsoft.com/office/drawing/2014/main" val="2799325179"/>
                    </a:ext>
                  </a:extLst>
                </a:gridCol>
              </a:tblGrid>
              <a:tr h="746430">
                <a:tc>
                  <a:txBody>
                    <a:bodyPr/>
                    <a:lstStyle/>
                    <a:p>
                      <a:pPr algn="ctr"/>
                      <a:r>
                        <a:rPr lang="en-GB" sz="2000" b="1" dirty="0">
                          <a:solidFill>
                            <a:schemeClr val="accent1">
                              <a:lumMod val="50000"/>
                            </a:schemeClr>
                          </a:solidFill>
                        </a:rPr>
                        <a:t>A</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sauf</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hâte</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eau</a:t>
                      </a:r>
                      <a:endParaRPr lang="fr-FR" sz="2000" b="1" dirty="0">
                        <a:solidFill>
                          <a:schemeClr val="accent1">
                            <a:lumMod val="50000"/>
                          </a:schemeClr>
                        </a:solidFill>
                      </a:endParaRPr>
                    </a:p>
                  </a:txBody>
                  <a:tcPr anchor="ctr"/>
                </a:tc>
                <a:extLst>
                  <a:ext uri="{0D108BD9-81ED-4DB2-BD59-A6C34878D82A}">
                    <a16:rowId xmlns:a16="http://schemas.microsoft.com/office/drawing/2014/main" val="2136449185"/>
                  </a:ext>
                </a:extLst>
              </a:tr>
              <a:tr h="746430">
                <a:tc>
                  <a:txBody>
                    <a:bodyPr/>
                    <a:lstStyle/>
                    <a:p>
                      <a:pPr algn="ctr"/>
                      <a:r>
                        <a:rPr lang="en-GB" sz="2000" b="1" dirty="0">
                          <a:solidFill>
                            <a:schemeClr val="accent1">
                              <a:lumMod val="50000"/>
                            </a:schemeClr>
                          </a:solidFill>
                        </a:rPr>
                        <a:t>B</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soif</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haute</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eu</a:t>
                      </a:r>
                      <a:endParaRPr lang="fr-FR" sz="2000" b="1" dirty="0">
                        <a:solidFill>
                          <a:schemeClr val="accent1">
                            <a:lumMod val="50000"/>
                          </a:schemeClr>
                        </a:solidFill>
                      </a:endParaRPr>
                    </a:p>
                  </a:txBody>
                  <a:tcPr anchor="ctr"/>
                </a:tc>
                <a:extLst>
                  <a:ext uri="{0D108BD9-81ED-4DB2-BD59-A6C34878D82A}">
                    <a16:rowId xmlns:a16="http://schemas.microsoft.com/office/drawing/2014/main" val="962169913"/>
                  </a:ext>
                </a:extLst>
              </a:tr>
              <a:tr h="746430">
                <a:tc>
                  <a:txBody>
                    <a:bodyPr/>
                    <a:lstStyle/>
                    <a:p>
                      <a:pPr algn="ctr"/>
                      <a:r>
                        <a:rPr lang="en-GB" sz="2000" b="1" dirty="0">
                          <a:solidFill>
                            <a:schemeClr val="accent1">
                              <a:lumMod val="50000"/>
                            </a:schemeClr>
                          </a:solidFill>
                        </a:rPr>
                        <a:t>C</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soif</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haute</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eau</a:t>
                      </a:r>
                      <a:endParaRPr lang="fr-FR" sz="2000" b="1" dirty="0">
                        <a:solidFill>
                          <a:schemeClr val="accent1">
                            <a:lumMod val="50000"/>
                          </a:schemeClr>
                        </a:solidFill>
                      </a:endParaRPr>
                    </a:p>
                  </a:txBody>
                  <a:tcPr anchor="ctr"/>
                </a:tc>
                <a:extLst>
                  <a:ext uri="{0D108BD9-81ED-4DB2-BD59-A6C34878D82A}">
                    <a16:rowId xmlns:a16="http://schemas.microsoft.com/office/drawing/2014/main" val="1837120422"/>
                  </a:ext>
                </a:extLst>
              </a:tr>
            </a:tbl>
          </a:graphicData>
        </a:graphic>
      </p:graphicFrame>
      <p:sp>
        <p:nvSpPr>
          <p:cNvPr id="2" name="TextBox 1">
            <a:extLst>
              <a:ext uri="{FF2B5EF4-FFF2-40B4-BE49-F238E27FC236}">
                <a16:creationId xmlns:a16="http://schemas.microsoft.com/office/drawing/2014/main" id="{4A92C164-550F-486B-9991-A6BE1E85EA4E}"/>
              </a:ext>
            </a:extLst>
          </p:cNvPr>
          <p:cNvSpPr txBox="1"/>
          <p:nvPr/>
        </p:nvSpPr>
        <p:spPr>
          <a:xfrm>
            <a:off x="6457245" y="218836"/>
            <a:ext cx="2661007" cy="461665"/>
          </a:xfrm>
          <a:prstGeom prst="rect">
            <a:avLst/>
          </a:prstGeom>
          <a:noFill/>
        </p:spPr>
        <p:txBody>
          <a:bodyPr wrap="square" rtlCol="0">
            <a:spAutoFit/>
          </a:bodyPr>
          <a:lstStyle/>
          <a:p>
            <a:pPr algn="ctr"/>
            <a:r>
              <a:rPr lang="en-GB" sz="2400" b="1" dirty="0" err="1">
                <a:solidFill>
                  <a:schemeClr val="accent5">
                    <a:lumMod val="50000"/>
                  </a:schemeClr>
                </a:solidFill>
                <a:latin typeface="+mn-lt"/>
              </a:rPr>
              <a:t>Partenaire</a:t>
            </a:r>
            <a:r>
              <a:rPr lang="en-GB" sz="2400" b="1" dirty="0">
                <a:solidFill>
                  <a:schemeClr val="accent5">
                    <a:lumMod val="50000"/>
                  </a:schemeClr>
                </a:solidFill>
                <a:latin typeface="+mn-lt"/>
              </a:rPr>
              <a:t> B</a:t>
            </a:r>
            <a:endParaRPr lang="fr-FR" sz="2400" b="1" dirty="0">
              <a:solidFill>
                <a:schemeClr val="accent5">
                  <a:lumMod val="50000"/>
                </a:schemeClr>
              </a:solidFill>
              <a:latin typeface="+mn-lt"/>
            </a:endParaRPr>
          </a:p>
        </p:txBody>
      </p:sp>
      <p:sp>
        <p:nvSpPr>
          <p:cNvPr id="3" name="TextBox 2">
            <a:extLst>
              <a:ext uri="{FF2B5EF4-FFF2-40B4-BE49-F238E27FC236}">
                <a16:creationId xmlns:a16="http://schemas.microsoft.com/office/drawing/2014/main" id="{6098C038-92B9-43DB-AE89-045EBE83E2E2}"/>
              </a:ext>
            </a:extLst>
          </p:cNvPr>
          <p:cNvSpPr txBox="1"/>
          <p:nvPr/>
        </p:nvSpPr>
        <p:spPr>
          <a:xfrm>
            <a:off x="5644674" y="1357328"/>
            <a:ext cx="360000" cy="360000"/>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b="1" dirty="0">
                <a:solidFill>
                  <a:schemeClr val="accent1">
                    <a:lumMod val="50000"/>
                  </a:schemeClr>
                </a:solidFill>
                <a:latin typeface="+mj-lt"/>
              </a:rPr>
              <a:t>1</a:t>
            </a:r>
            <a:endParaRPr lang="fr-FR" sz="2000" b="1" dirty="0">
              <a:solidFill>
                <a:schemeClr val="accent1">
                  <a:lumMod val="50000"/>
                </a:schemeClr>
              </a:solidFill>
              <a:latin typeface="+mj-lt"/>
            </a:endParaRPr>
          </a:p>
        </p:txBody>
      </p:sp>
      <p:sp>
        <p:nvSpPr>
          <p:cNvPr id="5" name="TextBox 4">
            <a:extLst>
              <a:ext uri="{FF2B5EF4-FFF2-40B4-BE49-F238E27FC236}">
                <a16:creationId xmlns:a16="http://schemas.microsoft.com/office/drawing/2014/main" id="{8A62FB82-9C4C-4AF7-BD34-882C02E38F6D}"/>
              </a:ext>
            </a:extLst>
          </p:cNvPr>
          <p:cNvSpPr txBox="1"/>
          <p:nvPr/>
        </p:nvSpPr>
        <p:spPr>
          <a:xfrm>
            <a:off x="5644674" y="3805098"/>
            <a:ext cx="360000" cy="360000"/>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b="1" dirty="0">
                <a:solidFill>
                  <a:schemeClr val="accent1">
                    <a:lumMod val="50000"/>
                  </a:schemeClr>
                </a:solidFill>
                <a:latin typeface="+mj-lt"/>
              </a:rPr>
              <a:t>2</a:t>
            </a:r>
            <a:endParaRPr lang="fr-FR" sz="2000" b="1" dirty="0">
              <a:solidFill>
                <a:schemeClr val="accent1">
                  <a:lumMod val="50000"/>
                </a:schemeClr>
              </a:solidFill>
              <a:latin typeface="+mj-lt"/>
            </a:endParaRPr>
          </a:p>
        </p:txBody>
      </p:sp>
      <p:sp>
        <p:nvSpPr>
          <p:cNvPr id="9" name="TextBox 8">
            <a:extLst>
              <a:ext uri="{FF2B5EF4-FFF2-40B4-BE49-F238E27FC236}">
                <a16:creationId xmlns:a16="http://schemas.microsoft.com/office/drawing/2014/main" id="{212F9B69-4ECA-4406-A4D9-666827FE856B}"/>
              </a:ext>
            </a:extLst>
          </p:cNvPr>
          <p:cNvSpPr txBox="1"/>
          <p:nvPr/>
        </p:nvSpPr>
        <p:spPr>
          <a:xfrm>
            <a:off x="11549921" y="1357328"/>
            <a:ext cx="360000" cy="360000"/>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b="1" dirty="0">
                <a:solidFill>
                  <a:schemeClr val="accent1">
                    <a:lumMod val="50000"/>
                  </a:schemeClr>
                </a:solidFill>
                <a:latin typeface="+mj-lt"/>
              </a:rPr>
              <a:t>3</a:t>
            </a:r>
            <a:endParaRPr lang="fr-FR" sz="2000" b="1" dirty="0">
              <a:solidFill>
                <a:schemeClr val="accent1">
                  <a:lumMod val="50000"/>
                </a:schemeClr>
              </a:solidFill>
              <a:latin typeface="+mj-lt"/>
            </a:endParaRPr>
          </a:p>
        </p:txBody>
      </p:sp>
      <p:sp>
        <p:nvSpPr>
          <p:cNvPr id="10" name="TextBox 9">
            <a:extLst>
              <a:ext uri="{FF2B5EF4-FFF2-40B4-BE49-F238E27FC236}">
                <a16:creationId xmlns:a16="http://schemas.microsoft.com/office/drawing/2014/main" id="{2B5AE0D2-3E1D-462C-BE44-717B469505B2}"/>
              </a:ext>
            </a:extLst>
          </p:cNvPr>
          <p:cNvSpPr txBox="1"/>
          <p:nvPr/>
        </p:nvSpPr>
        <p:spPr>
          <a:xfrm>
            <a:off x="11549921" y="3805098"/>
            <a:ext cx="360000" cy="360000"/>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b="1" dirty="0">
                <a:solidFill>
                  <a:schemeClr val="accent1">
                    <a:lumMod val="50000"/>
                  </a:schemeClr>
                </a:solidFill>
                <a:latin typeface="+mj-lt"/>
              </a:rPr>
              <a:t>4</a:t>
            </a:r>
            <a:endParaRPr lang="fr-FR" sz="2000" b="1" dirty="0">
              <a:solidFill>
                <a:schemeClr val="accent1">
                  <a:lumMod val="50000"/>
                </a:schemeClr>
              </a:solidFill>
              <a:latin typeface="+mj-lt"/>
            </a:endParaRPr>
          </a:p>
        </p:txBody>
      </p:sp>
      <p:pic>
        <p:nvPicPr>
          <p:cNvPr id="2054" name="Picture 6" descr="Bucket, Pail, Yellow, Toy, Playground, Child">
            <a:extLst>
              <a:ext uri="{FF2B5EF4-FFF2-40B4-BE49-F238E27FC236}">
                <a16:creationId xmlns:a16="http://schemas.microsoft.com/office/drawing/2014/main" id="{538B76E3-CB3F-4CAA-8143-EC5C958FB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790" y="1647791"/>
            <a:ext cx="453008" cy="4443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ountain, Snowy, Peak, Alp, Everest, Hill">
            <a:extLst>
              <a:ext uri="{FF2B5EF4-FFF2-40B4-BE49-F238E27FC236}">
                <a16:creationId xmlns:a16="http://schemas.microsoft.com/office/drawing/2014/main" id="{4AE2C05E-FECD-43DA-878A-816043ECF8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2486" y="2272489"/>
            <a:ext cx="528256" cy="424018"/>
          </a:xfrm>
          <a:prstGeom prst="rect">
            <a:avLst/>
          </a:prstGeom>
          <a:noFill/>
          <a:extLst>
            <a:ext uri="{909E8E84-426E-40DD-AFC4-6F175D3DCCD1}">
              <a14:hiddenFill xmlns:a14="http://schemas.microsoft.com/office/drawing/2010/main">
                <a:solidFill>
                  <a:srgbClr val="FFFFFF"/>
                </a:solidFill>
              </a14:hiddenFill>
            </a:ext>
          </a:extLst>
        </p:spPr>
      </p:pic>
      <p:sp>
        <p:nvSpPr>
          <p:cNvPr id="17" name="Arrow: Down 16">
            <a:extLst>
              <a:ext uri="{FF2B5EF4-FFF2-40B4-BE49-F238E27FC236}">
                <a16:creationId xmlns:a16="http://schemas.microsoft.com/office/drawing/2014/main" id="{F2AC9A70-EEEE-45F7-B7A9-8C34DD0B7981}"/>
              </a:ext>
            </a:extLst>
          </p:cNvPr>
          <p:cNvSpPr/>
          <p:nvPr/>
        </p:nvSpPr>
        <p:spPr>
          <a:xfrm rot="3412858">
            <a:off x="2201119" y="2311542"/>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2890747C-A52A-4929-A94A-6B34C55FCB60}"/>
              </a:ext>
            </a:extLst>
          </p:cNvPr>
          <p:cNvSpPr txBox="1"/>
          <p:nvPr/>
        </p:nvSpPr>
        <p:spPr>
          <a:xfrm>
            <a:off x="1215158" y="2639581"/>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[bottom]</a:t>
            </a:r>
          </a:p>
        </p:txBody>
      </p:sp>
      <p:sp>
        <p:nvSpPr>
          <p:cNvPr id="19" name="TextBox 18">
            <a:extLst>
              <a:ext uri="{FF2B5EF4-FFF2-40B4-BE49-F238E27FC236}">
                <a16:creationId xmlns:a16="http://schemas.microsoft.com/office/drawing/2014/main" id="{744373EC-9694-4789-8F32-4A2CD0B45269}"/>
              </a:ext>
            </a:extLst>
          </p:cNvPr>
          <p:cNvSpPr txBox="1"/>
          <p:nvPr/>
        </p:nvSpPr>
        <p:spPr>
          <a:xfrm>
            <a:off x="4632376" y="1910664"/>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place]</a:t>
            </a:r>
          </a:p>
        </p:txBody>
      </p:sp>
      <p:sp>
        <p:nvSpPr>
          <p:cNvPr id="21" name="TextBox 20">
            <a:extLst>
              <a:ext uri="{FF2B5EF4-FFF2-40B4-BE49-F238E27FC236}">
                <a16:creationId xmlns:a16="http://schemas.microsoft.com/office/drawing/2014/main" id="{421552D1-BF6A-4986-85E5-1E5A95292418}"/>
              </a:ext>
            </a:extLst>
          </p:cNvPr>
          <p:cNvSpPr txBox="1"/>
          <p:nvPr/>
        </p:nvSpPr>
        <p:spPr>
          <a:xfrm>
            <a:off x="4633092" y="3406480"/>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cause]</a:t>
            </a:r>
          </a:p>
        </p:txBody>
      </p:sp>
      <p:sp>
        <p:nvSpPr>
          <p:cNvPr id="23" name="TextBox 22">
            <a:extLst>
              <a:ext uri="{FF2B5EF4-FFF2-40B4-BE49-F238E27FC236}">
                <a16:creationId xmlns:a16="http://schemas.microsoft.com/office/drawing/2014/main" id="{63B58CE0-67AC-492C-AD5D-AF1C7AB7C65C}"/>
              </a:ext>
            </a:extLst>
          </p:cNvPr>
          <p:cNvSpPr txBox="1"/>
          <p:nvPr/>
        </p:nvSpPr>
        <p:spPr>
          <a:xfrm>
            <a:off x="4640978" y="2658572"/>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place]</a:t>
            </a:r>
          </a:p>
        </p:txBody>
      </p:sp>
      <p:sp>
        <p:nvSpPr>
          <p:cNvPr id="25" name="TextBox 24">
            <a:extLst>
              <a:ext uri="{FF2B5EF4-FFF2-40B4-BE49-F238E27FC236}">
                <a16:creationId xmlns:a16="http://schemas.microsoft.com/office/drawing/2014/main" id="{1BE74031-ABDC-427F-9BDF-260AD1CFD717}"/>
              </a:ext>
            </a:extLst>
          </p:cNvPr>
          <p:cNvSpPr txBox="1"/>
          <p:nvPr/>
        </p:nvSpPr>
        <p:spPr>
          <a:xfrm>
            <a:off x="1479286" y="4291702"/>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[left]</a:t>
            </a:r>
          </a:p>
        </p:txBody>
      </p:sp>
      <p:sp>
        <p:nvSpPr>
          <p:cNvPr id="31" name="TextBox 30">
            <a:extLst>
              <a:ext uri="{FF2B5EF4-FFF2-40B4-BE49-F238E27FC236}">
                <a16:creationId xmlns:a16="http://schemas.microsoft.com/office/drawing/2014/main" id="{DB46EFFF-14BC-4B11-8CD5-78BD48DCE98E}"/>
              </a:ext>
            </a:extLst>
          </p:cNvPr>
          <p:cNvSpPr txBox="1"/>
          <p:nvPr/>
        </p:nvSpPr>
        <p:spPr>
          <a:xfrm>
            <a:off x="1479285" y="5032279"/>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[left]</a:t>
            </a:r>
          </a:p>
        </p:txBody>
      </p:sp>
      <p:pic>
        <p:nvPicPr>
          <p:cNvPr id="2056" name="Picture 8" descr="Fire, Camp, Bonfire, Wood, Heat, Flames">
            <a:extLst>
              <a:ext uri="{FF2B5EF4-FFF2-40B4-BE49-F238E27FC236}">
                <a16:creationId xmlns:a16="http://schemas.microsoft.com/office/drawing/2014/main" id="{966D5845-9568-4B03-9D7A-9E654F98E5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5384" y="4630256"/>
            <a:ext cx="501535" cy="69886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1BF5717-9F5B-47C8-8862-576D94EA6FE3}"/>
              </a:ext>
            </a:extLst>
          </p:cNvPr>
          <p:cNvSpPr txBox="1"/>
          <p:nvPr/>
        </p:nvSpPr>
        <p:spPr>
          <a:xfrm>
            <a:off x="1300666" y="5804590"/>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[wastes]</a:t>
            </a:r>
          </a:p>
        </p:txBody>
      </p:sp>
      <p:sp>
        <p:nvSpPr>
          <p:cNvPr id="35" name="TextBox 34">
            <a:extLst>
              <a:ext uri="{FF2B5EF4-FFF2-40B4-BE49-F238E27FC236}">
                <a16:creationId xmlns:a16="http://schemas.microsoft.com/office/drawing/2014/main" id="{037B483F-AD27-4637-8DCF-DE9940FB6A79}"/>
              </a:ext>
            </a:extLst>
          </p:cNvPr>
          <p:cNvSpPr txBox="1"/>
          <p:nvPr/>
        </p:nvSpPr>
        <p:spPr>
          <a:xfrm>
            <a:off x="7313797" y="1869975"/>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[skin]</a:t>
            </a:r>
          </a:p>
        </p:txBody>
      </p:sp>
      <p:sp>
        <p:nvSpPr>
          <p:cNvPr id="37" name="TextBox 36">
            <a:extLst>
              <a:ext uri="{FF2B5EF4-FFF2-40B4-BE49-F238E27FC236}">
                <a16:creationId xmlns:a16="http://schemas.microsoft.com/office/drawing/2014/main" id="{9F6E284E-C145-448F-A8C3-BBD893851463}"/>
              </a:ext>
            </a:extLst>
          </p:cNvPr>
          <p:cNvSpPr txBox="1"/>
          <p:nvPr/>
        </p:nvSpPr>
        <p:spPr>
          <a:xfrm>
            <a:off x="7205052" y="2616565"/>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little]</a:t>
            </a:r>
          </a:p>
        </p:txBody>
      </p:sp>
      <p:grpSp>
        <p:nvGrpSpPr>
          <p:cNvPr id="40" name="Group 39">
            <a:extLst>
              <a:ext uri="{FF2B5EF4-FFF2-40B4-BE49-F238E27FC236}">
                <a16:creationId xmlns:a16="http://schemas.microsoft.com/office/drawing/2014/main" id="{1F18ECC2-9D63-462C-96FE-9F42518037FC}"/>
              </a:ext>
            </a:extLst>
          </p:cNvPr>
          <p:cNvGrpSpPr/>
          <p:nvPr/>
        </p:nvGrpSpPr>
        <p:grpSpPr>
          <a:xfrm>
            <a:off x="9368542" y="1493673"/>
            <a:ext cx="668192" cy="714856"/>
            <a:chOff x="9368542" y="1493673"/>
            <a:chExt cx="668192" cy="714856"/>
          </a:xfrm>
        </p:grpSpPr>
        <p:pic>
          <p:nvPicPr>
            <p:cNvPr id="2058" name="Picture 10" descr="Cow, Calf, Animal, Udder, The Horn Of Africa, Cattle">
              <a:extLst>
                <a:ext uri="{FF2B5EF4-FFF2-40B4-BE49-F238E27FC236}">
                  <a16:creationId xmlns:a16="http://schemas.microsoft.com/office/drawing/2014/main" id="{FF2CE057-62D8-497A-B86F-5FE7A783D5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8542" y="1493673"/>
              <a:ext cx="668192" cy="714856"/>
            </a:xfrm>
            <a:prstGeom prst="rect">
              <a:avLst/>
            </a:prstGeom>
            <a:noFill/>
            <a:extLst>
              <a:ext uri="{909E8E84-426E-40DD-AFC4-6F175D3DCCD1}">
                <a14:hiddenFill xmlns:a14="http://schemas.microsoft.com/office/drawing/2010/main">
                  <a:solidFill>
                    <a:srgbClr val="FFFFFF"/>
                  </a:solidFill>
                </a14:hiddenFill>
              </a:ext>
            </a:extLst>
          </p:spPr>
        </p:pic>
        <p:sp>
          <p:nvSpPr>
            <p:cNvPr id="38" name="Arrow: Down 37">
              <a:extLst>
                <a:ext uri="{FF2B5EF4-FFF2-40B4-BE49-F238E27FC236}">
                  <a16:creationId xmlns:a16="http://schemas.microsoft.com/office/drawing/2014/main" id="{5319942E-534B-434E-A02B-1A0C36EBBFB4}"/>
                </a:ext>
              </a:extLst>
            </p:cNvPr>
            <p:cNvSpPr/>
            <p:nvPr/>
          </p:nvSpPr>
          <p:spPr>
            <a:xfrm rot="16200000">
              <a:off x="9534139" y="1898987"/>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TextBox 43">
            <a:extLst>
              <a:ext uri="{FF2B5EF4-FFF2-40B4-BE49-F238E27FC236}">
                <a16:creationId xmlns:a16="http://schemas.microsoft.com/office/drawing/2014/main" id="{CC486392-214A-4F22-A3AD-E9AEBAE6746A}"/>
              </a:ext>
            </a:extLst>
          </p:cNvPr>
          <p:cNvSpPr txBox="1"/>
          <p:nvPr/>
        </p:nvSpPr>
        <p:spPr>
          <a:xfrm>
            <a:off x="10712312" y="1904211"/>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[poor]</a:t>
            </a:r>
          </a:p>
        </p:txBody>
      </p:sp>
      <p:sp>
        <p:nvSpPr>
          <p:cNvPr id="45" name="TextBox 44">
            <a:extLst>
              <a:ext uri="{FF2B5EF4-FFF2-40B4-BE49-F238E27FC236}">
                <a16:creationId xmlns:a16="http://schemas.microsoft.com/office/drawing/2014/main" id="{627A4650-B56E-40EB-B1F7-4C0AD08F0C4C}"/>
              </a:ext>
            </a:extLst>
          </p:cNvPr>
          <p:cNvSpPr txBox="1"/>
          <p:nvPr/>
        </p:nvSpPr>
        <p:spPr>
          <a:xfrm>
            <a:off x="3178692" y="3400447"/>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[self]</a:t>
            </a:r>
          </a:p>
        </p:txBody>
      </p:sp>
      <p:pic>
        <p:nvPicPr>
          <p:cNvPr id="2060" name="Picture 12" descr="Salt Pepper Clip Art">
            <a:extLst>
              <a:ext uri="{FF2B5EF4-FFF2-40B4-BE49-F238E27FC236}">
                <a16:creationId xmlns:a16="http://schemas.microsoft.com/office/drawing/2014/main" id="{A1024B3D-8FD0-413D-96E1-B532F75391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1356010" y="2514179"/>
            <a:ext cx="387822" cy="387822"/>
          </a:xfrm>
          <a:prstGeom prst="rect">
            <a:avLst/>
          </a:prstGeom>
          <a:noFill/>
          <a:extLst>
            <a:ext uri="{909E8E84-426E-40DD-AFC4-6F175D3DCCD1}">
              <a14:hiddenFill xmlns:a14="http://schemas.microsoft.com/office/drawing/2010/main">
                <a:solidFill>
                  <a:srgbClr val="FFFFFF"/>
                </a:solidFill>
              </a14:hiddenFill>
            </a:ext>
          </a:extLst>
        </p:spPr>
      </p:pic>
      <p:sp>
        <p:nvSpPr>
          <p:cNvPr id="47" name="Arrow: Down 46">
            <a:extLst>
              <a:ext uri="{FF2B5EF4-FFF2-40B4-BE49-F238E27FC236}">
                <a16:creationId xmlns:a16="http://schemas.microsoft.com/office/drawing/2014/main" id="{DFC03097-C56D-4C09-A675-4C763D19E9C0}"/>
              </a:ext>
            </a:extLst>
          </p:cNvPr>
          <p:cNvSpPr/>
          <p:nvPr/>
        </p:nvSpPr>
        <p:spPr>
          <a:xfrm rot="4047089">
            <a:off x="11742506" y="2500899"/>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AB7083FC-8351-4907-8958-DB4F36FA2046}"/>
              </a:ext>
            </a:extLst>
          </p:cNvPr>
          <p:cNvSpPr txBox="1"/>
          <p:nvPr/>
        </p:nvSpPr>
        <p:spPr>
          <a:xfrm>
            <a:off x="7313796" y="3363773"/>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[skin]</a:t>
            </a:r>
          </a:p>
        </p:txBody>
      </p:sp>
      <p:sp>
        <p:nvSpPr>
          <p:cNvPr id="50" name="TextBox 49">
            <a:extLst>
              <a:ext uri="{FF2B5EF4-FFF2-40B4-BE49-F238E27FC236}">
                <a16:creationId xmlns:a16="http://schemas.microsoft.com/office/drawing/2014/main" id="{053F7958-0373-4DFB-8607-E981525CBC2B}"/>
              </a:ext>
            </a:extLst>
          </p:cNvPr>
          <p:cNvSpPr txBox="1"/>
          <p:nvPr/>
        </p:nvSpPr>
        <p:spPr>
          <a:xfrm>
            <a:off x="8940401" y="3370415"/>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[goes]</a:t>
            </a:r>
          </a:p>
        </p:txBody>
      </p:sp>
      <p:sp>
        <p:nvSpPr>
          <p:cNvPr id="52" name="TextBox 51">
            <a:extLst>
              <a:ext uri="{FF2B5EF4-FFF2-40B4-BE49-F238E27FC236}">
                <a16:creationId xmlns:a16="http://schemas.microsoft.com/office/drawing/2014/main" id="{DD9A2DFC-905A-46E5-9C33-2922B3FFCD43}"/>
              </a:ext>
            </a:extLst>
          </p:cNvPr>
          <p:cNvSpPr txBox="1"/>
          <p:nvPr/>
        </p:nvSpPr>
        <p:spPr>
          <a:xfrm>
            <a:off x="10696401" y="3363773"/>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[poor]</a:t>
            </a:r>
          </a:p>
        </p:txBody>
      </p:sp>
      <p:pic>
        <p:nvPicPr>
          <p:cNvPr id="55" name="Picture 10" descr="Cow, Calf, Animal, Udder, The Horn Of Africa, Cattle">
            <a:extLst>
              <a:ext uri="{FF2B5EF4-FFF2-40B4-BE49-F238E27FC236}">
                <a16:creationId xmlns:a16="http://schemas.microsoft.com/office/drawing/2014/main" id="{DC46823A-71A3-4E63-9E98-A1914B1840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8542" y="2225493"/>
            <a:ext cx="668192" cy="714856"/>
          </a:xfrm>
          <a:prstGeom prst="rect">
            <a:avLst/>
          </a:prstGeom>
          <a:noFill/>
          <a:extLst>
            <a:ext uri="{909E8E84-426E-40DD-AFC4-6F175D3DCCD1}">
              <a14:hiddenFill xmlns:a14="http://schemas.microsoft.com/office/drawing/2010/main">
                <a:solidFill>
                  <a:srgbClr val="FFFFFF"/>
                </a:solidFill>
              </a14:hiddenFill>
            </a:ext>
          </a:extLst>
        </p:spPr>
      </p:pic>
      <p:sp>
        <p:nvSpPr>
          <p:cNvPr id="57" name="Arrow: Down 56">
            <a:extLst>
              <a:ext uri="{FF2B5EF4-FFF2-40B4-BE49-F238E27FC236}">
                <a16:creationId xmlns:a16="http://schemas.microsoft.com/office/drawing/2014/main" id="{5FC561F4-9611-40CA-B2D9-611AC0A6569D}"/>
              </a:ext>
            </a:extLst>
          </p:cNvPr>
          <p:cNvSpPr/>
          <p:nvPr/>
        </p:nvSpPr>
        <p:spPr>
          <a:xfrm rot="16200000">
            <a:off x="9534139" y="2630807"/>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DFC3D574-897D-4103-8D24-D59355956F1F}"/>
              </a:ext>
            </a:extLst>
          </p:cNvPr>
          <p:cNvSpPr txBox="1"/>
          <p:nvPr/>
        </p:nvSpPr>
        <p:spPr>
          <a:xfrm>
            <a:off x="7168538" y="4291702"/>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[except]</a:t>
            </a:r>
          </a:p>
        </p:txBody>
      </p:sp>
      <p:sp>
        <p:nvSpPr>
          <p:cNvPr id="61" name="TextBox 60">
            <a:extLst>
              <a:ext uri="{FF2B5EF4-FFF2-40B4-BE49-F238E27FC236}">
                <a16:creationId xmlns:a16="http://schemas.microsoft.com/office/drawing/2014/main" id="{349079A5-8B61-4CFB-A330-D5FE2A7CCF51}"/>
              </a:ext>
            </a:extLst>
          </p:cNvPr>
          <p:cNvSpPr txBox="1"/>
          <p:nvPr/>
        </p:nvSpPr>
        <p:spPr>
          <a:xfrm>
            <a:off x="7269345" y="5032279"/>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[thirst]</a:t>
            </a:r>
          </a:p>
        </p:txBody>
      </p:sp>
      <p:sp>
        <p:nvSpPr>
          <p:cNvPr id="63" name="TextBox 62">
            <a:extLst>
              <a:ext uri="{FF2B5EF4-FFF2-40B4-BE49-F238E27FC236}">
                <a16:creationId xmlns:a16="http://schemas.microsoft.com/office/drawing/2014/main" id="{B94CD940-269C-4A6B-98B0-6A9CCBF4B68E}"/>
              </a:ext>
            </a:extLst>
          </p:cNvPr>
          <p:cNvSpPr txBox="1"/>
          <p:nvPr/>
        </p:nvSpPr>
        <p:spPr>
          <a:xfrm>
            <a:off x="7269344" y="5772856"/>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[thirst]</a:t>
            </a:r>
          </a:p>
        </p:txBody>
      </p:sp>
      <p:sp>
        <p:nvSpPr>
          <p:cNvPr id="65" name="TextBox 64">
            <a:extLst>
              <a:ext uri="{FF2B5EF4-FFF2-40B4-BE49-F238E27FC236}">
                <a16:creationId xmlns:a16="http://schemas.microsoft.com/office/drawing/2014/main" id="{2AA80AAF-2EEF-40B4-A221-5180DB490488}"/>
              </a:ext>
            </a:extLst>
          </p:cNvPr>
          <p:cNvSpPr txBox="1"/>
          <p:nvPr/>
        </p:nvSpPr>
        <p:spPr>
          <a:xfrm>
            <a:off x="8940401" y="4291702"/>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[haste]</a:t>
            </a:r>
          </a:p>
        </p:txBody>
      </p:sp>
      <p:pic>
        <p:nvPicPr>
          <p:cNvPr id="67" name="Picture 6" descr="Bucket, Pail, Yellow, Toy, Playground, Child">
            <a:extLst>
              <a:ext uri="{FF2B5EF4-FFF2-40B4-BE49-F238E27FC236}">
                <a16:creationId xmlns:a16="http://schemas.microsoft.com/office/drawing/2014/main" id="{AB05F06C-EDC2-4EB2-8B6C-8A7B32F2E7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790" y="2397845"/>
            <a:ext cx="453008" cy="444367"/>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E47530A2-3B34-46E8-BF2F-C7C0BDE23619}"/>
              </a:ext>
            </a:extLst>
          </p:cNvPr>
          <p:cNvSpPr txBox="1"/>
          <p:nvPr/>
        </p:nvSpPr>
        <p:spPr>
          <a:xfrm>
            <a:off x="8725143" y="5045628"/>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[high]</a:t>
            </a:r>
          </a:p>
        </p:txBody>
      </p:sp>
      <p:pic>
        <p:nvPicPr>
          <p:cNvPr id="2062" name="Picture 14" descr="Empire State Building, Skyscraper">
            <a:extLst>
              <a:ext uri="{FF2B5EF4-FFF2-40B4-BE49-F238E27FC236}">
                <a16:creationId xmlns:a16="http://schemas.microsoft.com/office/drawing/2014/main" id="{B2F4724E-4A99-40AB-817A-4BD05E2193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67340" y="4656954"/>
            <a:ext cx="338208" cy="676416"/>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C9927563-6869-4758-B16F-1F786DEF3E10}"/>
              </a:ext>
            </a:extLst>
          </p:cNvPr>
          <p:cNvSpPr txBox="1"/>
          <p:nvPr/>
        </p:nvSpPr>
        <p:spPr>
          <a:xfrm>
            <a:off x="8703477" y="5772856"/>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[high]</a:t>
            </a:r>
          </a:p>
        </p:txBody>
      </p:sp>
      <p:pic>
        <p:nvPicPr>
          <p:cNvPr id="73" name="Picture 14" descr="Empire State Building, Skyscraper">
            <a:extLst>
              <a:ext uri="{FF2B5EF4-FFF2-40B4-BE49-F238E27FC236}">
                <a16:creationId xmlns:a16="http://schemas.microsoft.com/office/drawing/2014/main" id="{325A5AAA-F0E6-414A-969B-14ABAB80B4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45674" y="5384182"/>
            <a:ext cx="338208" cy="676416"/>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A3B2A2F6-C622-4C6C-B032-76DE4199DE5C}"/>
              </a:ext>
            </a:extLst>
          </p:cNvPr>
          <p:cNvSpPr txBox="1"/>
          <p:nvPr/>
        </p:nvSpPr>
        <p:spPr>
          <a:xfrm>
            <a:off x="10719319" y="5032279"/>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a:t>
            </a:r>
          </a:p>
        </p:txBody>
      </p:sp>
      <p:pic>
        <p:nvPicPr>
          <p:cNvPr id="91" name="Picture 90" descr="water droplet">
            <a:extLst>
              <a:ext uri="{FF2B5EF4-FFF2-40B4-BE49-F238E27FC236}">
                <a16:creationId xmlns:a16="http://schemas.microsoft.com/office/drawing/2014/main" id="{35D1A28C-8D59-478E-87C2-C88E9D2930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40657">
            <a:off x="10923799" y="4034707"/>
            <a:ext cx="349027" cy="513990"/>
          </a:xfrm>
          <a:prstGeom prst="rect">
            <a:avLst/>
          </a:prstGeom>
        </p:spPr>
      </p:pic>
      <p:pic>
        <p:nvPicPr>
          <p:cNvPr id="92" name="Picture 91" descr="water droplet">
            <a:extLst>
              <a:ext uri="{FF2B5EF4-FFF2-40B4-BE49-F238E27FC236}">
                <a16:creationId xmlns:a16="http://schemas.microsoft.com/office/drawing/2014/main" id="{76E61A3F-1609-4057-9918-87548FAA2D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40657">
            <a:off x="10923799" y="5491657"/>
            <a:ext cx="349027" cy="513990"/>
          </a:xfrm>
          <a:prstGeom prst="rect">
            <a:avLst/>
          </a:prstGeom>
        </p:spPr>
      </p:pic>
      <p:sp>
        <p:nvSpPr>
          <p:cNvPr id="99" name="Oval 98">
            <a:extLst>
              <a:ext uri="{FF2B5EF4-FFF2-40B4-BE49-F238E27FC236}">
                <a16:creationId xmlns:a16="http://schemas.microsoft.com/office/drawing/2014/main" id="{970119EB-0EF5-4D0C-9F09-A0C87EAD3569}"/>
              </a:ext>
            </a:extLst>
          </p:cNvPr>
          <p:cNvSpPr/>
          <p:nvPr/>
        </p:nvSpPr>
        <p:spPr>
          <a:xfrm rot="3305983">
            <a:off x="432150" y="2341730"/>
            <a:ext cx="284576" cy="52845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Oval 99">
            <a:extLst>
              <a:ext uri="{FF2B5EF4-FFF2-40B4-BE49-F238E27FC236}">
                <a16:creationId xmlns:a16="http://schemas.microsoft.com/office/drawing/2014/main" id="{D6978713-572A-40A8-BDB6-61327D79C154}"/>
              </a:ext>
            </a:extLst>
          </p:cNvPr>
          <p:cNvSpPr/>
          <p:nvPr/>
        </p:nvSpPr>
        <p:spPr>
          <a:xfrm rot="3305983">
            <a:off x="432149" y="4727539"/>
            <a:ext cx="284576" cy="52845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Oval 100">
            <a:extLst>
              <a:ext uri="{FF2B5EF4-FFF2-40B4-BE49-F238E27FC236}">
                <a16:creationId xmlns:a16="http://schemas.microsoft.com/office/drawing/2014/main" id="{D83DE629-5F43-4E0C-8012-A66CBE58F85D}"/>
              </a:ext>
            </a:extLst>
          </p:cNvPr>
          <p:cNvSpPr/>
          <p:nvPr/>
        </p:nvSpPr>
        <p:spPr>
          <a:xfrm rot="3305983">
            <a:off x="6320866" y="1605747"/>
            <a:ext cx="284576" cy="52845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Oval 101">
            <a:extLst>
              <a:ext uri="{FF2B5EF4-FFF2-40B4-BE49-F238E27FC236}">
                <a16:creationId xmlns:a16="http://schemas.microsoft.com/office/drawing/2014/main" id="{CFCD0308-9AA4-402E-925C-EA4CBB029FC2}"/>
              </a:ext>
            </a:extLst>
          </p:cNvPr>
          <p:cNvSpPr/>
          <p:nvPr/>
        </p:nvSpPr>
        <p:spPr>
          <a:xfrm rot="3305983">
            <a:off x="6343154" y="5482883"/>
            <a:ext cx="284576" cy="52845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7468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102"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2" name="TextBox 1">
            <a:extLst>
              <a:ext uri="{FF2B5EF4-FFF2-40B4-BE49-F238E27FC236}">
                <a16:creationId xmlns:a16="http://schemas.microsoft.com/office/drawing/2014/main" id="{4A92C164-550F-486B-9991-A6BE1E85EA4E}"/>
              </a:ext>
            </a:extLst>
          </p:cNvPr>
          <p:cNvSpPr txBox="1"/>
          <p:nvPr/>
        </p:nvSpPr>
        <p:spPr>
          <a:xfrm>
            <a:off x="6457245" y="218836"/>
            <a:ext cx="26610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4472C4">
                    <a:lumMod val="50000"/>
                  </a:srgbClr>
                </a:solidFill>
                <a:effectLst/>
                <a:uLnTx/>
                <a:uFillTx/>
                <a:latin typeface="Century Gothic" panose="020F0302020204030204"/>
                <a:cs typeface="Arial"/>
                <a:sym typeface="Arial"/>
              </a:rPr>
              <a:t>Rolecards</a:t>
            </a:r>
            <a:endParaRPr kumimoji="0" lang="fr-FR" sz="2400" b="1"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endParaRPr>
          </a:p>
        </p:txBody>
      </p:sp>
      <p:graphicFrame>
        <p:nvGraphicFramePr>
          <p:cNvPr id="13" name="Table 25">
            <a:extLst>
              <a:ext uri="{FF2B5EF4-FFF2-40B4-BE49-F238E27FC236}">
                <a16:creationId xmlns:a16="http://schemas.microsoft.com/office/drawing/2014/main" id="{A822FD10-2307-4BDE-A6E0-2BAFBDCEF601}"/>
              </a:ext>
            </a:extLst>
          </p:cNvPr>
          <p:cNvGraphicFramePr>
            <a:graphicFrameLocks noGrp="1"/>
          </p:cNvGraphicFramePr>
          <p:nvPr>
            <p:extLst>
              <p:ext uri="{D42A27DB-BD31-4B8C-83A1-F6EECF244321}">
                <p14:modId xmlns:p14="http://schemas.microsoft.com/office/powerpoint/2010/main" val="1258878783"/>
              </p:ext>
            </p:extLst>
          </p:nvPr>
        </p:nvGraphicFramePr>
        <p:xfrm>
          <a:off x="612598" y="1370608"/>
          <a:ext cx="4040187" cy="4754880"/>
        </p:xfrm>
        <a:graphic>
          <a:graphicData uri="http://schemas.openxmlformats.org/drawingml/2006/table">
            <a:tbl>
              <a:tblPr firstRow="1" bandRow="1">
                <a:tableStyleId>{7436B53B-AF2B-4ED9-AE7D-DA19A883150E}</a:tableStyleId>
              </a:tblPr>
              <a:tblGrid>
                <a:gridCol w="4040187">
                  <a:extLst>
                    <a:ext uri="{9D8B030D-6E8A-4147-A177-3AD203B41FA5}">
                      <a16:colId xmlns:a16="http://schemas.microsoft.com/office/drawing/2014/main" val="2411332596"/>
                    </a:ext>
                  </a:extLst>
                </a:gridCol>
              </a:tblGrid>
              <a:tr h="370840">
                <a:tc>
                  <a:txBody>
                    <a:bodyPr/>
                    <a:lstStyle/>
                    <a:p>
                      <a:r>
                        <a:rPr lang="en-GB" sz="2000" dirty="0">
                          <a:solidFill>
                            <a:schemeClr val="accent1">
                              <a:lumMod val="50000"/>
                            </a:schemeClr>
                          </a:solidFill>
                        </a:rPr>
                        <a:t>Partner A: 1A, 2C, 3A, 4B</a:t>
                      </a:r>
                      <a:endParaRPr lang="fr-FR" sz="2000" dirty="0">
                        <a:solidFill>
                          <a:schemeClr val="accent1">
                            <a:lumMod val="50000"/>
                          </a:schemeClr>
                        </a:solidFill>
                      </a:endParaRPr>
                    </a:p>
                  </a:txBody>
                  <a:tcPr/>
                </a:tc>
                <a:extLst>
                  <a:ext uri="{0D108BD9-81ED-4DB2-BD59-A6C34878D82A}">
                    <a16:rowId xmlns:a16="http://schemas.microsoft.com/office/drawing/2014/main" val="7594890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Partner A: 1A, 2C, 3A, 4B</a:t>
                      </a:r>
                      <a:endParaRPr lang="fr-FR" sz="2000" dirty="0">
                        <a:solidFill>
                          <a:schemeClr val="accent1">
                            <a:lumMod val="50000"/>
                          </a:schemeClr>
                        </a:solidFill>
                      </a:endParaRPr>
                    </a:p>
                  </a:txBody>
                  <a:tcPr/>
                </a:tc>
                <a:extLst>
                  <a:ext uri="{0D108BD9-81ED-4DB2-BD59-A6C34878D82A}">
                    <a16:rowId xmlns:a16="http://schemas.microsoft.com/office/drawing/2014/main" val="3084573118"/>
                  </a:ext>
                </a:extLst>
              </a:tr>
              <a:tr h="370840">
                <a:tc>
                  <a:txBody>
                    <a:bodyPr/>
                    <a:lstStyle/>
                    <a:p>
                      <a:r>
                        <a:rPr lang="en-GB" sz="2000" dirty="0">
                          <a:solidFill>
                            <a:schemeClr val="accent1">
                              <a:lumMod val="50000"/>
                            </a:schemeClr>
                          </a:solidFill>
                        </a:rPr>
                        <a:t>Partner A: 1A, 2C, 3A, 4B</a:t>
                      </a:r>
                      <a:endParaRPr lang="fr-FR" sz="2000" dirty="0">
                        <a:solidFill>
                          <a:schemeClr val="accent1">
                            <a:lumMod val="50000"/>
                          </a:schemeClr>
                        </a:solidFill>
                      </a:endParaRPr>
                    </a:p>
                  </a:txBody>
                  <a:tcPr/>
                </a:tc>
                <a:extLst>
                  <a:ext uri="{0D108BD9-81ED-4DB2-BD59-A6C34878D82A}">
                    <a16:rowId xmlns:a16="http://schemas.microsoft.com/office/drawing/2014/main" val="3089155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Partner A: 1A, 2C, 3A, 4B</a:t>
                      </a:r>
                      <a:endParaRPr lang="fr-FR" sz="2000" dirty="0">
                        <a:solidFill>
                          <a:schemeClr val="accent1">
                            <a:lumMod val="50000"/>
                          </a:schemeClr>
                        </a:solidFill>
                      </a:endParaRPr>
                    </a:p>
                  </a:txBody>
                  <a:tcPr/>
                </a:tc>
                <a:extLst>
                  <a:ext uri="{0D108BD9-81ED-4DB2-BD59-A6C34878D82A}">
                    <a16:rowId xmlns:a16="http://schemas.microsoft.com/office/drawing/2014/main" val="4258559676"/>
                  </a:ext>
                </a:extLst>
              </a:tr>
              <a:tr h="370840">
                <a:tc>
                  <a:txBody>
                    <a:bodyPr/>
                    <a:lstStyle/>
                    <a:p>
                      <a:r>
                        <a:rPr lang="en-GB" sz="2000" dirty="0">
                          <a:solidFill>
                            <a:schemeClr val="accent1">
                              <a:lumMod val="50000"/>
                            </a:schemeClr>
                          </a:solidFill>
                        </a:rPr>
                        <a:t>Partner A: 1A, 2C, 3A, 4B</a:t>
                      </a:r>
                      <a:endParaRPr lang="fr-FR" sz="2000" dirty="0">
                        <a:solidFill>
                          <a:schemeClr val="accent1">
                            <a:lumMod val="50000"/>
                          </a:schemeClr>
                        </a:solidFill>
                      </a:endParaRPr>
                    </a:p>
                  </a:txBody>
                  <a:tcPr/>
                </a:tc>
                <a:extLst>
                  <a:ext uri="{0D108BD9-81ED-4DB2-BD59-A6C34878D82A}">
                    <a16:rowId xmlns:a16="http://schemas.microsoft.com/office/drawing/2014/main" val="13840661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Partner A: 1A, 2C, 3A, 4B</a:t>
                      </a:r>
                      <a:endParaRPr lang="fr-FR" sz="2000" dirty="0">
                        <a:solidFill>
                          <a:schemeClr val="accent1">
                            <a:lumMod val="50000"/>
                          </a:schemeClr>
                        </a:solidFill>
                      </a:endParaRPr>
                    </a:p>
                  </a:txBody>
                  <a:tcPr/>
                </a:tc>
                <a:extLst>
                  <a:ext uri="{0D108BD9-81ED-4DB2-BD59-A6C34878D82A}">
                    <a16:rowId xmlns:a16="http://schemas.microsoft.com/office/drawing/2014/main" val="2119650629"/>
                  </a:ext>
                </a:extLst>
              </a:tr>
              <a:tr h="370840">
                <a:tc>
                  <a:txBody>
                    <a:bodyPr/>
                    <a:lstStyle/>
                    <a:p>
                      <a:r>
                        <a:rPr lang="en-GB" sz="2000" dirty="0">
                          <a:solidFill>
                            <a:schemeClr val="accent1">
                              <a:lumMod val="50000"/>
                            </a:schemeClr>
                          </a:solidFill>
                        </a:rPr>
                        <a:t>Partner A: 1A, 2C, 3A, 4B</a:t>
                      </a:r>
                      <a:endParaRPr lang="fr-FR" sz="2000" dirty="0">
                        <a:solidFill>
                          <a:schemeClr val="accent1">
                            <a:lumMod val="50000"/>
                          </a:schemeClr>
                        </a:solidFill>
                      </a:endParaRPr>
                    </a:p>
                  </a:txBody>
                  <a:tcPr/>
                </a:tc>
                <a:extLst>
                  <a:ext uri="{0D108BD9-81ED-4DB2-BD59-A6C34878D82A}">
                    <a16:rowId xmlns:a16="http://schemas.microsoft.com/office/drawing/2014/main" val="35292803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Partner A: 1A, 2C, 3A, 4B</a:t>
                      </a:r>
                      <a:endParaRPr lang="fr-FR" sz="2000" dirty="0">
                        <a:solidFill>
                          <a:schemeClr val="accent1">
                            <a:lumMod val="50000"/>
                          </a:schemeClr>
                        </a:solidFill>
                      </a:endParaRPr>
                    </a:p>
                  </a:txBody>
                  <a:tcPr/>
                </a:tc>
                <a:extLst>
                  <a:ext uri="{0D108BD9-81ED-4DB2-BD59-A6C34878D82A}">
                    <a16:rowId xmlns:a16="http://schemas.microsoft.com/office/drawing/2014/main" val="3027417139"/>
                  </a:ext>
                </a:extLst>
              </a:tr>
              <a:tr h="370840">
                <a:tc>
                  <a:txBody>
                    <a:bodyPr/>
                    <a:lstStyle/>
                    <a:p>
                      <a:r>
                        <a:rPr lang="en-GB" sz="2000" dirty="0">
                          <a:solidFill>
                            <a:schemeClr val="accent1">
                              <a:lumMod val="50000"/>
                            </a:schemeClr>
                          </a:solidFill>
                        </a:rPr>
                        <a:t>Partner A: 1A, 2C, 3A, 4B</a:t>
                      </a:r>
                      <a:endParaRPr lang="fr-FR" sz="2000" dirty="0">
                        <a:solidFill>
                          <a:schemeClr val="accent1">
                            <a:lumMod val="50000"/>
                          </a:schemeClr>
                        </a:solidFill>
                      </a:endParaRPr>
                    </a:p>
                  </a:txBody>
                  <a:tcPr/>
                </a:tc>
                <a:extLst>
                  <a:ext uri="{0D108BD9-81ED-4DB2-BD59-A6C34878D82A}">
                    <a16:rowId xmlns:a16="http://schemas.microsoft.com/office/drawing/2014/main" val="20305080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Partner A: 1A, 2C, 3A, 4B</a:t>
                      </a:r>
                      <a:endParaRPr lang="fr-FR" sz="2000" dirty="0">
                        <a:solidFill>
                          <a:schemeClr val="accent1">
                            <a:lumMod val="50000"/>
                          </a:schemeClr>
                        </a:solidFill>
                      </a:endParaRPr>
                    </a:p>
                  </a:txBody>
                  <a:tcPr/>
                </a:tc>
                <a:extLst>
                  <a:ext uri="{0D108BD9-81ED-4DB2-BD59-A6C34878D82A}">
                    <a16:rowId xmlns:a16="http://schemas.microsoft.com/office/drawing/2014/main" val="3774220133"/>
                  </a:ext>
                </a:extLst>
              </a:tr>
              <a:tr h="370840">
                <a:tc>
                  <a:txBody>
                    <a:bodyPr/>
                    <a:lstStyle/>
                    <a:p>
                      <a:r>
                        <a:rPr lang="en-GB" sz="2000" dirty="0">
                          <a:solidFill>
                            <a:schemeClr val="accent1">
                              <a:lumMod val="50000"/>
                            </a:schemeClr>
                          </a:solidFill>
                        </a:rPr>
                        <a:t>Partner A: 1A, 2C, 3A, 4B</a:t>
                      </a:r>
                      <a:endParaRPr lang="fr-FR" sz="2000" dirty="0">
                        <a:solidFill>
                          <a:schemeClr val="accent1">
                            <a:lumMod val="50000"/>
                          </a:schemeClr>
                        </a:solidFill>
                      </a:endParaRPr>
                    </a:p>
                  </a:txBody>
                  <a:tcPr/>
                </a:tc>
                <a:extLst>
                  <a:ext uri="{0D108BD9-81ED-4DB2-BD59-A6C34878D82A}">
                    <a16:rowId xmlns:a16="http://schemas.microsoft.com/office/drawing/2014/main" val="2257449281"/>
                  </a:ext>
                </a:extLst>
              </a:tr>
              <a:tr h="2651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Partner A: 1A, 2C, 3A, 4B</a:t>
                      </a:r>
                      <a:endParaRPr lang="fr-FR" sz="2000" dirty="0">
                        <a:solidFill>
                          <a:schemeClr val="accent1">
                            <a:lumMod val="50000"/>
                          </a:schemeClr>
                        </a:solidFill>
                      </a:endParaRPr>
                    </a:p>
                  </a:txBody>
                  <a:tcPr/>
                </a:tc>
                <a:extLst>
                  <a:ext uri="{0D108BD9-81ED-4DB2-BD59-A6C34878D82A}">
                    <a16:rowId xmlns:a16="http://schemas.microsoft.com/office/drawing/2014/main" val="80646264"/>
                  </a:ext>
                </a:extLst>
              </a:tr>
            </a:tbl>
          </a:graphicData>
        </a:graphic>
      </p:graphicFrame>
      <p:graphicFrame>
        <p:nvGraphicFramePr>
          <p:cNvPr id="26" name="Table 25">
            <a:extLst>
              <a:ext uri="{FF2B5EF4-FFF2-40B4-BE49-F238E27FC236}">
                <a16:creationId xmlns:a16="http://schemas.microsoft.com/office/drawing/2014/main" id="{6A3601A8-F494-4560-89D4-E5954C1B556B}"/>
              </a:ext>
            </a:extLst>
          </p:cNvPr>
          <p:cNvGraphicFramePr>
            <a:graphicFrameLocks noGrp="1"/>
          </p:cNvGraphicFramePr>
          <p:nvPr>
            <p:extLst>
              <p:ext uri="{D42A27DB-BD31-4B8C-83A1-F6EECF244321}">
                <p14:modId xmlns:p14="http://schemas.microsoft.com/office/powerpoint/2010/main" val="38984748"/>
              </p:ext>
            </p:extLst>
          </p:nvPr>
        </p:nvGraphicFramePr>
        <p:xfrm>
          <a:off x="5078065" y="1370608"/>
          <a:ext cx="4040187" cy="4754880"/>
        </p:xfrm>
        <a:graphic>
          <a:graphicData uri="http://schemas.openxmlformats.org/drawingml/2006/table">
            <a:tbl>
              <a:tblPr firstRow="1" bandRow="1">
                <a:tableStyleId>{7436B53B-AF2B-4ED9-AE7D-DA19A883150E}</a:tableStyleId>
              </a:tblPr>
              <a:tblGrid>
                <a:gridCol w="4040187">
                  <a:extLst>
                    <a:ext uri="{9D8B030D-6E8A-4147-A177-3AD203B41FA5}">
                      <a16:colId xmlns:a16="http://schemas.microsoft.com/office/drawing/2014/main" val="2411332596"/>
                    </a:ext>
                  </a:extLst>
                </a:gridCol>
              </a:tblGrid>
              <a:tr h="370840">
                <a:tc>
                  <a:txBody>
                    <a:bodyPr/>
                    <a:lstStyle/>
                    <a:p>
                      <a:r>
                        <a:rPr lang="en-GB" sz="2000" dirty="0">
                          <a:solidFill>
                            <a:schemeClr val="accent1">
                              <a:lumMod val="50000"/>
                            </a:schemeClr>
                          </a:solidFill>
                        </a:rPr>
                        <a:t>Partner B: 1B, 2B, 3A, 4C</a:t>
                      </a:r>
                      <a:endParaRPr lang="fr-FR" sz="2000" dirty="0">
                        <a:solidFill>
                          <a:schemeClr val="accent1">
                            <a:lumMod val="50000"/>
                          </a:schemeClr>
                        </a:solidFill>
                      </a:endParaRPr>
                    </a:p>
                  </a:txBody>
                  <a:tcPr/>
                </a:tc>
                <a:extLst>
                  <a:ext uri="{0D108BD9-81ED-4DB2-BD59-A6C34878D82A}">
                    <a16:rowId xmlns:a16="http://schemas.microsoft.com/office/drawing/2014/main" val="7594890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Partner B: 1B, 2B, 3A, 4C</a:t>
                      </a:r>
                      <a:endParaRPr lang="fr-FR" sz="2000" dirty="0">
                        <a:solidFill>
                          <a:schemeClr val="accent1">
                            <a:lumMod val="50000"/>
                          </a:schemeClr>
                        </a:solidFill>
                      </a:endParaRPr>
                    </a:p>
                  </a:txBody>
                  <a:tcPr/>
                </a:tc>
                <a:extLst>
                  <a:ext uri="{0D108BD9-81ED-4DB2-BD59-A6C34878D82A}">
                    <a16:rowId xmlns:a16="http://schemas.microsoft.com/office/drawing/2014/main" val="3084573118"/>
                  </a:ext>
                </a:extLst>
              </a:tr>
              <a:tr h="370840">
                <a:tc>
                  <a:txBody>
                    <a:bodyPr/>
                    <a:lstStyle/>
                    <a:p>
                      <a:r>
                        <a:rPr lang="en-GB" sz="2000" dirty="0">
                          <a:solidFill>
                            <a:schemeClr val="accent1">
                              <a:lumMod val="50000"/>
                            </a:schemeClr>
                          </a:solidFill>
                        </a:rPr>
                        <a:t>Partner B: 1B, 2B, 3A, 4C</a:t>
                      </a:r>
                      <a:endParaRPr lang="fr-FR" sz="2000" dirty="0">
                        <a:solidFill>
                          <a:schemeClr val="accent1">
                            <a:lumMod val="50000"/>
                          </a:schemeClr>
                        </a:solidFill>
                      </a:endParaRPr>
                    </a:p>
                  </a:txBody>
                  <a:tcPr/>
                </a:tc>
                <a:extLst>
                  <a:ext uri="{0D108BD9-81ED-4DB2-BD59-A6C34878D82A}">
                    <a16:rowId xmlns:a16="http://schemas.microsoft.com/office/drawing/2014/main" val="3089155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Partner B: 1B, 2B, 3A, 4C</a:t>
                      </a:r>
                      <a:endParaRPr lang="fr-FR" sz="2000" dirty="0">
                        <a:solidFill>
                          <a:schemeClr val="accent1">
                            <a:lumMod val="50000"/>
                          </a:schemeClr>
                        </a:solidFill>
                      </a:endParaRPr>
                    </a:p>
                  </a:txBody>
                  <a:tcPr/>
                </a:tc>
                <a:extLst>
                  <a:ext uri="{0D108BD9-81ED-4DB2-BD59-A6C34878D82A}">
                    <a16:rowId xmlns:a16="http://schemas.microsoft.com/office/drawing/2014/main" val="4258559676"/>
                  </a:ext>
                </a:extLst>
              </a:tr>
              <a:tr h="370840">
                <a:tc>
                  <a:txBody>
                    <a:bodyPr/>
                    <a:lstStyle/>
                    <a:p>
                      <a:r>
                        <a:rPr lang="en-GB" sz="2000" dirty="0">
                          <a:solidFill>
                            <a:schemeClr val="accent1">
                              <a:lumMod val="50000"/>
                            </a:schemeClr>
                          </a:solidFill>
                        </a:rPr>
                        <a:t>Partner B: 1B, 2B, 3A, 4C</a:t>
                      </a:r>
                      <a:endParaRPr lang="fr-FR" sz="2000" dirty="0">
                        <a:solidFill>
                          <a:schemeClr val="accent1">
                            <a:lumMod val="50000"/>
                          </a:schemeClr>
                        </a:solidFill>
                      </a:endParaRPr>
                    </a:p>
                  </a:txBody>
                  <a:tcPr/>
                </a:tc>
                <a:extLst>
                  <a:ext uri="{0D108BD9-81ED-4DB2-BD59-A6C34878D82A}">
                    <a16:rowId xmlns:a16="http://schemas.microsoft.com/office/drawing/2014/main" val="13840661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Partner B: 1B, 2B, 3A, 4C</a:t>
                      </a:r>
                      <a:endParaRPr lang="fr-FR" sz="2000" dirty="0">
                        <a:solidFill>
                          <a:schemeClr val="accent1">
                            <a:lumMod val="50000"/>
                          </a:schemeClr>
                        </a:solidFill>
                      </a:endParaRPr>
                    </a:p>
                  </a:txBody>
                  <a:tcPr/>
                </a:tc>
                <a:extLst>
                  <a:ext uri="{0D108BD9-81ED-4DB2-BD59-A6C34878D82A}">
                    <a16:rowId xmlns:a16="http://schemas.microsoft.com/office/drawing/2014/main" val="2119650629"/>
                  </a:ext>
                </a:extLst>
              </a:tr>
              <a:tr h="370840">
                <a:tc>
                  <a:txBody>
                    <a:bodyPr/>
                    <a:lstStyle/>
                    <a:p>
                      <a:r>
                        <a:rPr lang="en-GB" sz="2000" dirty="0">
                          <a:solidFill>
                            <a:schemeClr val="accent1">
                              <a:lumMod val="50000"/>
                            </a:schemeClr>
                          </a:solidFill>
                        </a:rPr>
                        <a:t>Partner B: 1B, 2B, 3A, 4C</a:t>
                      </a:r>
                      <a:endParaRPr lang="fr-FR" sz="2000" dirty="0">
                        <a:solidFill>
                          <a:schemeClr val="accent1">
                            <a:lumMod val="50000"/>
                          </a:schemeClr>
                        </a:solidFill>
                      </a:endParaRPr>
                    </a:p>
                  </a:txBody>
                  <a:tcPr/>
                </a:tc>
                <a:extLst>
                  <a:ext uri="{0D108BD9-81ED-4DB2-BD59-A6C34878D82A}">
                    <a16:rowId xmlns:a16="http://schemas.microsoft.com/office/drawing/2014/main" val="35292803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Partner B: 1B, 2B, 3A, 4C</a:t>
                      </a:r>
                      <a:endParaRPr lang="fr-FR" sz="2000" dirty="0">
                        <a:solidFill>
                          <a:schemeClr val="accent1">
                            <a:lumMod val="50000"/>
                          </a:schemeClr>
                        </a:solidFill>
                      </a:endParaRPr>
                    </a:p>
                  </a:txBody>
                  <a:tcPr/>
                </a:tc>
                <a:extLst>
                  <a:ext uri="{0D108BD9-81ED-4DB2-BD59-A6C34878D82A}">
                    <a16:rowId xmlns:a16="http://schemas.microsoft.com/office/drawing/2014/main" val="3027417139"/>
                  </a:ext>
                </a:extLst>
              </a:tr>
              <a:tr h="370840">
                <a:tc>
                  <a:txBody>
                    <a:bodyPr/>
                    <a:lstStyle/>
                    <a:p>
                      <a:r>
                        <a:rPr lang="en-GB" sz="2000" dirty="0">
                          <a:solidFill>
                            <a:schemeClr val="accent1">
                              <a:lumMod val="50000"/>
                            </a:schemeClr>
                          </a:solidFill>
                        </a:rPr>
                        <a:t>Partner B: 1B, 2B, 3A, 4C</a:t>
                      </a:r>
                      <a:endParaRPr lang="fr-FR" sz="2000" dirty="0">
                        <a:solidFill>
                          <a:schemeClr val="accent1">
                            <a:lumMod val="50000"/>
                          </a:schemeClr>
                        </a:solidFill>
                      </a:endParaRPr>
                    </a:p>
                  </a:txBody>
                  <a:tcPr/>
                </a:tc>
                <a:extLst>
                  <a:ext uri="{0D108BD9-81ED-4DB2-BD59-A6C34878D82A}">
                    <a16:rowId xmlns:a16="http://schemas.microsoft.com/office/drawing/2014/main" val="20305080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Partner B: 1B, 2B, 3A, 4C</a:t>
                      </a:r>
                      <a:endParaRPr lang="fr-FR" sz="2000" dirty="0">
                        <a:solidFill>
                          <a:schemeClr val="accent1">
                            <a:lumMod val="50000"/>
                          </a:schemeClr>
                        </a:solidFill>
                      </a:endParaRPr>
                    </a:p>
                  </a:txBody>
                  <a:tcPr/>
                </a:tc>
                <a:extLst>
                  <a:ext uri="{0D108BD9-81ED-4DB2-BD59-A6C34878D82A}">
                    <a16:rowId xmlns:a16="http://schemas.microsoft.com/office/drawing/2014/main" val="3774220133"/>
                  </a:ext>
                </a:extLst>
              </a:tr>
              <a:tr h="370840">
                <a:tc>
                  <a:txBody>
                    <a:bodyPr/>
                    <a:lstStyle/>
                    <a:p>
                      <a:r>
                        <a:rPr lang="en-GB" sz="2000" dirty="0">
                          <a:solidFill>
                            <a:schemeClr val="accent1">
                              <a:lumMod val="50000"/>
                            </a:schemeClr>
                          </a:solidFill>
                        </a:rPr>
                        <a:t>Partner B: 1B, 2B, 3A, 4C</a:t>
                      </a:r>
                      <a:endParaRPr lang="fr-FR" sz="2000" dirty="0">
                        <a:solidFill>
                          <a:schemeClr val="accent1">
                            <a:lumMod val="50000"/>
                          </a:schemeClr>
                        </a:solidFill>
                      </a:endParaRPr>
                    </a:p>
                  </a:txBody>
                  <a:tcPr/>
                </a:tc>
                <a:extLst>
                  <a:ext uri="{0D108BD9-81ED-4DB2-BD59-A6C34878D82A}">
                    <a16:rowId xmlns:a16="http://schemas.microsoft.com/office/drawing/2014/main" val="22574492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Partner B: 1B, 2B, 3A, 4C</a:t>
                      </a:r>
                      <a:endParaRPr lang="fr-FR" sz="2000" dirty="0">
                        <a:solidFill>
                          <a:schemeClr val="accent1">
                            <a:lumMod val="50000"/>
                          </a:schemeClr>
                        </a:solidFill>
                      </a:endParaRPr>
                    </a:p>
                  </a:txBody>
                  <a:tcPr/>
                </a:tc>
                <a:extLst>
                  <a:ext uri="{0D108BD9-81ED-4DB2-BD59-A6C34878D82A}">
                    <a16:rowId xmlns:a16="http://schemas.microsoft.com/office/drawing/2014/main" val="80646264"/>
                  </a:ext>
                </a:extLst>
              </a:tr>
            </a:tbl>
          </a:graphicData>
        </a:graphic>
      </p:graphicFrame>
    </p:spTree>
    <p:extLst>
      <p:ext uri="{BB962C8B-B14F-4D97-AF65-F5344CB8AC3E}">
        <p14:creationId xmlns:p14="http://schemas.microsoft.com/office/powerpoint/2010/main" val="3842112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8" name="Picture 4" descr="http://www.clker.com/cliparts/9/9/3/9/11971497511117136851nlyl_reading_man_with_glasses.svg.hi.png">
            <a:extLst>
              <a:ext uri="{FF2B5EF4-FFF2-40B4-BE49-F238E27FC236}">
                <a16:creationId xmlns:a16="http://schemas.microsoft.com/office/drawing/2014/main" id="{F7523F5B-ABDC-4E75-9959-DBAB9C71B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91" y="3310493"/>
            <a:ext cx="2499667" cy="2533676"/>
          </a:xfrm>
          <a:prstGeom prst="rect">
            <a:avLst/>
          </a:prstGeom>
          <a:noFill/>
          <a:extLst>
            <a:ext uri="{909E8E84-426E-40DD-AFC4-6F175D3DCCD1}">
              <a14:hiddenFill xmlns:a14="http://schemas.microsoft.com/office/drawing/2010/main">
                <a:solidFill>
                  <a:srgbClr val="FFFFFF"/>
                </a:solidFill>
              </a14:hiddenFill>
            </a:ext>
          </a:extLst>
        </p:spPr>
      </p:pic>
      <p:sp>
        <p:nvSpPr>
          <p:cNvPr id="147" name="Google Shape;147;p2"/>
          <p:cNvSpPr/>
          <p:nvPr/>
        </p:nvSpPr>
        <p:spPr>
          <a:xfrm>
            <a:off x="8022624" y="246098"/>
            <a:ext cx="388729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2000" b="1" i="0" u="none" strike="noStrike" cap="none" dirty="0" err="1">
                <a:solidFill>
                  <a:srgbClr val="FFFFFF"/>
                </a:solidFill>
                <a:latin typeface="Century Gothic"/>
                <a:ea typeface="Century Gothic"/>
                <a:cs typeface="Century Gothic"/>
                <a:sym typeface="Century Gothic"/>
              </a:rPr>
              <a:t>écouter</a:t>
            </a:r>
            <a:r>
              <a:rPr lang="en-GB" sz="2000" b="1" i="0" u="none" strike="noStrike" cap="none" dirty="0">
                <a:solidFill>
                  <a:srgbClr val="FFFFFF"/>
                </a:solidFill>
                <a:latin typeface="Century Gothic"/>
                <a:ea typeface="Century Gothic"/>
                <a:cs typeface="Century Gothic"/>
                <a:sym typeface="Century Gothic"/>
              </a:rPr>
              <a:t> / </a:t>
            </a:r>
            <a:r>
              <a:rPr lang="en-GB" sz="2000" b="1" i="0" u="none" strike="noStrike" cap="none" dirty="0" err="1">
                <a:solidFill>
                  <a:srgbClr val="FFFFFF"/>
                </a:solidFill>
                <a:latin typeface="Century Gothic"/>
                <a:ea typeface="Century Gothic"/>
                <a:cs typeface="Century Gothic"/>
                <a:sym typeface="Century Gothic"/>
              </a:rPr>
              <a:t>parler</a:t>
            </a:r>
            <a:r>
              <a:rPr lang="en-GB" sz="2000" b="1" i="0" u="none" strike="noStrike" cap="none" dirty="0">
                <a:solidFill>
                  <a:srgbClr val="FFFFFF"/>
                </a:solidFill>
                <a:latin typeface="Century Gothic"/>
                <a:ea typeface="Century Gothic"/>
                <a:cs typeface="Century Gothic"/>
                <a:sym typeface="Century Gothic"/>
              </a:rPr>
              <a:t> </a:t>
            </a:r>
            <a:r>
              <a:rPr lang="en-GB" sz="2000" b="1" dirty="0">
                <a:solidFill>
                  <a:srgbClr val="FFFFFF"/>
                </a:solidFill>
                <a:latin typeface="Century Gothic"/>
                <a:ea typeface="Century Gothic"/>
                <a:cs typeface="Century Gothic"/>
                <a:sym typeface="Century Gothic"/>
              </a:rPr>
              <a:t>/ </a:t>
            </a:r>
            <a:r>
              <a:rPr lang="en-GB" sz="2000" b="1" dirty="0" err="1">
                <a:solidFill>
                  <a:srgbClr val="FFFFFF"/>
                </a:solidFill>
                <a:latin typeface="Century Gothic"/>
                <a:ea typeface="Century Gothic"/>
                <a:cs typeface="Century Gothic"/>
                <a:sym typeface="Century Gothic"/>
              </a:rPr>
              <a:t>écrire</a:t>
            </a:r>
            <a:r>
              <a:rPr lang="en-GB" sz="2000" b="1" dirty="0">
                <a:solidFill>
                  <a:srgbClr val="FFFFFF"/>
                </a:solidFill>
                <a:latin typeface="Century Gothic"/>
                <a:ea typeface="Century Gothic"/>
                <a:cs typeface="Century Gothic"/>
                <a:sym typeface="Century Gothic"/>
              </a:rPr>
              <a:t> (1/2)</a:t>
            </a:r>
            <a:endParaRPr sz="2000" b="1" i="0" u="none" strike="noStrike" cap="none" dirty="0">
              <a:solidFill>
                <a:srgbClr val="FFFFFF"/>
              </a:solidFill>
              <a:latin typeface="Century Gothic"/>
              <a:ea typeface="Century Gothic"/>
              <a:cs typeface="Century Gothic"/>
              <a:sym typeface="Century Gothic"/>
            </a:endParaRPr>
          </a:p>
        </p:txBody>
      </p:sp>
      <p:sp>
        <p:nvSpPr>
          <p:cNvPr id="2" name="TextBox 1"/>
          <p:cNvSpPr txBox="1"/>
          <p:nvPr/>
        </p:nvSpPr>
        <p:spPr>
          <a:xfrm>
            <a:off x="375326" y="1267925"/>
            <a:ext cx="5966198" cy="1938992"/>
          </a:xfrm>
          <a:prstGeom prst="rect">
            <a:avLst/>
          </a:prstGeom>
          <a:noFill/>
        </p:spPr>
        <p:txBody>
          <a:bodyPr wrap="square" rtlCol="0">
            <a:spAutoFit/>
          </a:bodyPr>
          <a:lstStyle/>
          <a:p>
            <a:r>
              <a:rPr lang="en-GB" sz="2000" b="1" dirty="0" err="1">
                <a:solidFill>
                  <a:schemeClr val="accent5">
                    <a:lumMod val="50000"/>
                  </a:schemeClr>
                </a:solidFill>
                <a:latin typeface="Century Gothic" panose="020B0502020202020204" pitchFamily="34" charset="0"/>
              </a:rPr>
              <a:t>Étudiant</a:t>
            </a:r>
            <a:r>
              <a:rPr lang="en-GB" sz="2000" b="1" dirty="0">
                <a:solidFill>
                  <a:schemeClr val="accent5">
                    <a:lumMod val="50000"/>
                  </a:schemeClr>
                </a:solidFill>
                <a:latin typeface="Century Gothic" panose="020B0502020202020204" pitchFamily="34" charset="0"/>
              </a:rPr>
              <a:t>(e) A</a:t>
            </a:r>
          </a:p>
          <a:p>
            <a:endParaRPr lang="en-GB" sz="2000" dirty="0">
              <a:solidFill>
                <a:schemeClr val="accent5">
                  <a:lumMod val="50000"/>
                </a:schemeClr>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Lis </a:t>
            </a:r>
            <a:r>
              <a:rPr lang="en-GB" sz="2000" dirty="0" err="1">
                <a:solidFill>
                  <a:schemeClr val="accent5">
                    <a:lumMod val="50000"/>
                  </a:schemeClr>
                </a:solidFill>
                <a:latin typeface="Century Gothic" panose="020B0502020202020204" pitchFamily="34" charset="0"/>
              </a:rPr>
              <a:t>l’histoire</a:t>
            </a:r>
            <a:r>
              <a:rPr lang="en-GB" sz="2000" dirty="0">
                <a:solidFill>
                  <a:schemeClr val="accent5">
                    <a:lumMod val="50000"/>
                  </a:schemeClr>
                </a:solidFill>
                <a:latin typeface="Century Gothic" panose="020B0502020202020204" pitchFamily="34" charset="0"/>
              </a:rPr>
              <a:t>.</a:t>
            </a:r>
          </a:p>
          <a:p>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p:txBody>
      </p:sp>
      <p:sp>
        <p:nvSpPr>
          <p:cNvPr id="7" name="TextBox 6"/>
          <p:cNvSpPr txBox="1"/>
          <p:nvPr/>
        </p:nvSpPr>
        <p:spPr>
          <a:xfrm>
            <a:off x="5454326" y="1252398"/>
            <a:ext cx="7296769" cy="4647426"/>
          </a:xfrm>
          <a:prstGeom prst="rect">
            <a:avLst/>
          </a:prstGeom>
          <a:noFill/>
        </p:spPr>
        <p:txBody>
          <a:bodyPr wrap="square" rtlCol="0">
            <a:spAutoFit/>
          </a:bodyPr>
          <a:lstStyle/>
          <a:p>
            <a:r>
              <a:rPr lang="en-GB" sz="2000" b="1" dirty="0" err="1">
                <a:solidFill>
                  <a:schemeClr val="accent5">
                    <a:lumMod val="50000"/>
                  </a:schemeClr>
                </a:solidFill>
                <a:latin typeface="Century Gothic" panose="020B0502020202020204" pitchFamily="34" charset="0"/>
              </a:rPr>
              <a:t>Étudiant</a:t>
            </a:r>
            <a:r>
              <a:rPr lang="en-GB" sz="2000" b="1" dirty="0">
                <a:solidFill>
                  <a:schemeClr val="accent5">
                    <a:lumMod val="50000"/>
                  </a:schemeClr>
                </a:solidFill>
                <a:latin typeface="Century Gothic" panose="020B0502020202020204" pitchFamily="34" charset="0"/>
              </a:rPr>
              <a:t>(e) B</a:t>
            </a:r>
          </a:p>
          <a:p>
            <a:endParaRPr lang="en-GB" sz="2000" dirty="0">
              <a:solidFill>
                <a:schemeClr val="accent5">
                  <a:lumMod val="50000"/>
                </a:schemeClr>
              </a:solidFill>
              <a:latin typeface="Century Gothic" panose="020B0502020202020204" pitchFamily="34" charset="0"/>
            </a:endParaRPr>
          </a:p>
          <a:p>
            <a:r>
              <a:rPr lang="en-GB" sz="2000" dirty="0" err="1">
                <a:solidFill>
                  <a:schemeClr val="accent5">
                    <a:lumMod val="50000"/>
                  </a:schemeClr>
                </a:solidFill>
                <a:latin typeface="Century Gothic" panose="020B0502020202020204" pitchFamily="34" charset="0"/>
              </a:rPr>
              <a:t>Écoute</a:t>
            </a:r>
            <a:r>
              <a:rPr lang="en-GB" sz="2000" dirty="0">
                <a:solidFill>
                  <a:schemeClr val="accent5">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Complète</a:t>
            </a:r>
            <a:r>
              <a:rPr lang="en-GB" sz="2000" dirty="0">
                <a:solidFill>
                  <a:schemeClr val="accent5">
                    <a:lumMod val="50000"/>
                  </a:schemeClr>
                </a:solidFill>
                <a:latin typeface="Century Gothic" panose="020B0502020202020204" pitchFamily="34" charset="0"/>
              </a:rPr>
              <a:t> les phrases.</a:t>
            </a:r>
          </a:p>
          <a:p>
            <a:endParaRPr lang="en-GB" sz="2000" dirty="0">
              <a:solidFill>
                <a:schemeClr val="accent5">
                  <a:lumMod val="50000"/>
                </a:schemeClr>
              </a:solidFill>
              <a:latin typeface="Century Gothic" panose="020B0502020202020204" pitchFamily="34" charset="0"/>
            </a:endParaRPr>
          </a:p>
          <a:p>
            <a:endParaRPr lang="en-GB" sz="1200" dirty="0">
              <a:solidFill>
                <a:schemeClr val="accent5">
                  <a:lumMod val="50000"/>
                </a:schemeClr>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Le frère de Lucille a </a:t>
            </a:r>
            <a:r>
              <a:rPr lang="en-GB" sz="2000" b="1" dirty="0">
                <a:solidFill>
                  <a:srgbClr val="FA6500"/>
                </a:solidFill>
                <a:latin typeface="Century Gothic" panose="020B0502020202020204" pitchFamily="34" charset="0"/>
              </a:rPr>
              <a:t>un problème</a:t>
            </a:r>
            <a:r>
              <a:rPr lang="en-GB" sz="2000" dirty="0">
                <a:solidFill>
                  <a:schemeClr val="accent5">
                    <a:lumMod val="50000"/>
                  </a:schemeClr>
                </a:solidFill>
                <a:latin typeface="Century Gothic" panose="020B0502020202020204" pitchFamily="34" charset="0"/>
              </a:rPr>
              <a:t>.</a:t>
            </a:r>
          </a:p>
          <a:p>
            <a:endParaRPr lang="en-GB" sz="2000" dirty="0">
              <a:solidFill>
                <a:schemeClr val="accent5">
                  <a:lumMod val="50000"/>
                </a:schemeClr>
              </a:solidFill>
              <a:latin typeface="Century Gothic" panose="020B0502020202020204" pitchFamily="34" charset="0"/>
            </a:endParaRPr>
          </a:p>
          <a:p>
            <a:r>
              <a:rPr lang="fr-FR" sz="2000" dirty="0">
                <a:solidFill>
                  <a:schemeClr val="accent5">
                    <a:lumMod val="50000"/>
                  </a:schemeClr>
                </a:solidFill>
                <a:latin typeface="Century Gothic" panose="020B0502020202020204" pitchFamily="34" charset="0"/>
              </a:rPr>
              <a:t>Il a un cadeau </a:t>
            </a:r>
            <a:r>
              <a:rPr lang="fr-FR" sz="2000" dirty="0" err="1">
                <a:solidFill>
                  <a:schemeClr val="accent5">
                    <a:lumMod val="50000"/>
                  </a:schemeClr>
                </a:solidFill>
                <a:latin typeface="Century Gothic" panose="020B0502020202020204" pitchFamily="34" charset="0"/>
              </a:rPr>
              <a:t>intèressant</a:t>
            </a:r>
            <a:r>
              <a:rPr lang="fr-FR" sz="2000" dirty="0">
                <a:solidFill>
                  <a:schemeClr val="accent5">
                    <a:lumMod val="50000"/>
                  </a:schemeClr>
                </a:solidFill>
                <a:latin typeface="Century Gothic" panose="020B0502020202020204" pitchFamily="34" charset="0"/>
              </a:rPr>
              <a:t> </a:t>
            </a:r>
            <a:r>
              <a:rPr lang="fr-FR" sz="2000" b="1" dirty="0">
                <a:solidFill>
                  <a:srgbClr val="FA6500"/>
                </a:solidFill>
                <a:latin typeface="Century Gothic" panose="020B0502020202020204" pitchFamily="34" charset="0"/>
              </a:rPr>
              <a:t>pour</a:t>
            </a:r>
            <a:r>
              <a:rPr lang="fr-FR" sz="2000" dirty="0">
                <a:solidFill>
                  <a:schemeClr val="accent5">
                    <a:lumMod val="50000"/>
                  </a:schemeClr>
                </a:solidFill>
                <a:latin typeface="Century Gothic" panose="020B0502020202020204" pitchFamily="34" charset="0"/>
              </a:rPr>
              <a:t> Lucille.</a:t>
            </a:r>
          </a:p>
          <a:p>
            <a:endParaRPr lang="en-GB" sz="2000" dirty="0">
              <a:solidFill>
                <a:schemeClr val="accent5">
                  <a:lumMod val="50000"/>
                </a:schemeClr>
              </a:solidFill>
              <a:latin typeface="Century Gothic" panose="020B0502020202020204" pitchFamily="34" charset="0"/>
            </a:endParaRPr>
          </a:p>
          <a:p>
            <a:r>
              <a:rPr lang="en-GB" sz="2000" dirty="0" err="1">
                <a:solidFill>
                  <a:schemeClr val="accent5">
                    <a:lumMod val="50000"/>
                  </a:schemeClr>
                </a:solidFill>
                <a:latin typeface="Century Gothic" panose="020B0502020202020204" pitchFamily="34" charset="0"/>
              </a:rPr>
              <a:t>C’est</a:t>
            </a:r>
            <a:r>
              <a:rPr lang="en-GB" sz="2000" dirty="0">
                <a:solidFill>
                  <a:schemeClr val="accent5">
                    <a:lumMod val="50000"/>
                  </a:schemeClr>
                </a:solidFill>
                <a:latin typeface="Century Gothic" panose="020B0502020202020204" pitchFamily="34" charset="0"/>
              </a:rPr>
              <a:t> </a:t>
            </a:r>
            <a:r>
              <a:rPr lang="en-GB" sz="2000" dirty="0">
                <a:solidFill>
                  <a:srgbClr val="002060"/>
                </a:solidFill>
                <a:latin typeface="Century Gothic" panose="020B0502020202020204" pitchFamily="34" charset="0"/>
              </a:rPr>
              <a:t>un serpent</a:t>
            </a:r>
            <a:r>
              <a:rPr lang="en-GB" sz="2000" dirty="0">
                <a:solidFill>
                  <a:schemeClr val="accent5">
                    <a:lumMod val="50000"/>
                  </a:schemeClr>
                </a:solidFill>
                <a:latin typeface="Century Gothic" panose="020B0502020202020204" pitchFamily="34" charset="0"/>
              </a:rPr>
              <a:t>!</a:t>
            </a:r>
          </a:p>
          <a:p>
            <a:endParaRPr lang="en-GB" sz="2000" dirty="0">
              <a:solidFill>
                <a:schemeClr val="accent5">
                  <a:lumMod val="50000"/>
                </a:schemeClr>
              </a:solidFill>
              <a:latin typeface="Century Gothic" panose="020B0502020202020204" pitchFamily="34" charset="0"/>
            </a:endParaRPr>
          </a:p>
          <a:p>
            <a:r>
              <a:rPr lang="fr-FR" sz="2000" dirty="0">
                <a:solidFill>
                  <a:schemeClr val="accent5">
                    <a:lumMod val="50000"/>
                  </a:schemeClr>
                </a:solidFill>
                <a:latin typeface="Century Gothic" panose="020B0502020202020204" pitchFamily="34" charset="0"/>
              </a:rPr>
              <a:t>Mais Lucille préfère les chiens.</a:t>
            </a:r>
            <a:r>
              <a:rPr lang="en-GB" sz="2000" dirty="0">
                <a:solidFill>
                  <a:schemeClr val="accent5">
                    <a:lumMod val="50000"/>
                  </a:schemeClr>
                </a:solidFill>
                <a:latin typeface="Century Gothic" panose="020B0502020202020204" pitchFamily="34" charset="0"/>
              </a:rPr>
              <a:t> Elle </a:t>
            </a:r>
            <a:r>
              <a:rPr lang="en-GB" sz="2000" dirty="0" err="1">
                <a:solidFill>
                  <a:schemeClr val="accent5">
                    <a:lumMod val="50000"/>
                  </a:schemeClr>
                </a:solidFill>
                <a:latin typeface="Century Gothic" panose="020B0502020202020204" pitchFamily="34" charset="0"/>
              </a:rPr>
              <a:t>demande</a:t>
            </a:r>
            <a:endParaRPr lang="en-GB" sz="2000" dirty="0">
              <a:solidFill>
                <a:schemeClr val="accent5">
                  <a:lumMod val="50000"/>
                </a:schemeClr>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un </a:t>
            </a:r>
            <a:r>
              <a:rPr lang="en-GB" sz="2000" dirty="0" err="1">
                <a:solidFill>
                  <a:schemeClr val="accent5">
                    <a:lumMod val="50000"/>
                  </a:schemeClr>
                </a:solidFill>
                <a:latin typeface="Century Gothic" panose="020B0502020202020204" pitchFamily="34" charset="0"/>
              </a:rPr>
              <a:t>chien</a:t>
            </a:r>
            <a:r>
              <a:rPr lang="en-GB" sz="2000" dirty="0">
                <a:solidFill>
                  <a:schemeClr val="accent5">
                    <a:lumMod val="50000"/>
                  </a:schemeClr>
                </a:solidFill>
                <a:latin typeface="Century Gothic" panose="020B0502020202020204" pitchFamily="34" charset="0"/>
              </a:rPr>
              <a:t> </a:t>
            </a:r>
            <a:r>
              <a:rPr lang="en-GB" sz="2000" b="1" dirty="0" err="1">
                <a:solidFill>
                  <a:srgbClr val="FA6500"/>
                </a:solidFill>
                <a:latin typeface="Century Gothic" panose="020B0502020202020204" pitchFamily="34" charset="0"/>
              </a:rPr>
              <a:t>aussi</a:t>
            </a:r>
            <a:r>
              <a:rPr lang="en-GB" sz="2000" dirty="0">
                <a:solidFill>
                  <a:schemeClr val="accent5">
                    <a:lumMod val="50000"/>
                  </a:schemeClr>
                </a:solidFill>
                <a:latin typeface="Century Gothic" panose="020B0502020202020204" pitchFamily="34" charset="0"/>
              </a:rPr>
              <a:t>.</a:t>
            </a:r>
          </a:p>
          <a:p>
            <a:endParaRPr lang="en-GB" sz="2000" dirty="0">
              <a:solidFill>
                <a:schemeClr val="accent5">
                  <a:lumMod val="50000"/>
                </a:schemeClr>
              </a:solidFill>
              <a:latin typeface="Century Gothic" panose="020B0502020202020204" pitchFamily="34" charset="0"/>
            </a:endParaRPr>
          </a:p>
          <a:p>
            <a:r>
              <a:rPr lang="en-GB" sz="2000" dirty="0" err="1">
                <a:solidFill>
                  <a:schemeClr val="accent5">
                    <a:lumMod val="50000"/>
                  </a:schemeClr>
                </a:solidFill>
                <a:latin typeface="Century Gothic" panose="020B0502020202020204" pitchFamily="34" charset="0"/>
              </a:rPr>
              <a:t>C’est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une</a:t>
            </a:r>
            <a:r>
              <a:rPr lang="en-GB" sz="2000" dirty="0">
                <a:solidFill>
                  <a:schemeClr val="accent5">
                    <a:lumMod val="50000"/>
                  </a:schemeClr>
                </a:solidFill>
                <a:latin typeface="Century Gothic" panose="020B0502020202020204" pitchFamily="34" charset="0"/>
              </a:rPr>
              <a:t> situation </a:t>
            </a:r>
            <a:r>
              <a:rPr lang="en-GB" sz="2000" b="1" dirty="0">
                <a:solidFill>
                  <a:srgbClr val="FA6500"/>
                </a:solidFill>
                <a:latin typeface="Century Gothic" panose="020B0502020202020204" pitchFamily="34" charset="0"/>
              </a:rPr>
              <a:t>difficile </a:t>
            </a:r>
            <a:r>
              <a:rPr lang="en-GB" sz="2000" dirty="0">
                <a:solidFill>
                  <a:srgbClr val="002060"/>
                </a:solidFill>
                <a:latin typeface="Century Gothic" panose="020B0502020202020204" pitchFamily="34" charset="0"/>
              </a:rPr>
              <a:t>pour</a:t>
            </a:r>
            <a:r>
              <a:rPr lang="en-GB" sz="2000" b="1" dirty="0">
                <a:solidFill>
                  <a:srgbClr val="FA6500"/>
                </a:solidFill>
                <a:latin typeface="Century Gothic" panose="020B0502020202020204" pitchFamily="34" charset="0"/>
              </a:rPr>
              <a:t> la </a:t>
            </a:r>
            <a:r>
              <a:rPr lang="en-GB" sz="2000" b="1" dirty="0" err="1">
                <a:solidFill>
                  <a:srgbClr val="FA6500"/>
                </a:solidFill>
                <a:latin typeface="Century Gothic" panose="020B0502020202020204" pitchFamily="34" charset="0"/>
              </a:rPr>
              <a:t>famille</a:t>
            </a:r>
            <a:r>
              <a:rPr lang="en-GB" sz="2000" dirty="0">
                <a:solidFill>
                  <a:srgbClr val="002060"/>
                </a:solidFill>
                <a:latin typeface="Century Gothic" panose="020B0502020202020204" pitchFamily="34" charset="0"/>
              </a:rPr>
              <a:t>!</a:t>
            </a:r>
          </a:p>
        </p:txBody>
      </p:sp>
      <p:sp>
        <p:nvSpPr>
          <p:cNvPr id="27" name="TextBox 26">
            <a:extLst>
              <a:ext uri="{FF2B5EF4-FFF2-40B4-BE49-F238E27FC236}">
                <a16:creationId xmlns:a16="http://schemas.microsoft.com/office/drawing/2014/main" id="{B4F4F67C-C810-4492-91A7-0E978B8C99E2}"/>
              </a:ext>
            </a:extLst>
          </p:cNvPr>
          <p:cNvSpPr txBox="1"/>
          <p:nvPr/>
        </p:nvSpPr>
        <p:spPr>
          <a:xfrm>
            <a:off x="8014337" y="2707190"/>
            <a:ext cx="1578576" cy="306323"/>
          </a:xfrm>
          <a:prstGeom prst="rect">
            <a:avLst/>
          </a:prstGeom>
          <a:solidFill>
            <a:schemeClr val="bg1"/>
          </a:solidFill>
        </p:spPr>
        <p:txBody>
          <a:bodyPr wrap="square" lIns="0" tIns="90000" rIns="0" bIns="0" rtlCol="0">
            <a:spAutoFit/>
          </a:bodyPr>
          <a:lstStyle/>
          <a:p>
            <a:r>
              <a:rPr lang="en-GB" dirty="0">
                <a:solidFill>
                  <a:schemeClr val="accent5">
                    <a:lumMod val="50000"/>
                  </a:schemeClr>
                </a:solidFill>
              </a:rPr>
              <a:t>___    __________</a:t>
            </a:r>
          </a:p>
        </p:txBody>
      </p:sp>
      <p:sp>
        <p:nvSpPr>
          <p:cNvPr id="29" name="TextBox 28">
            <a:extLst>
              <a:ext uri="{FF2B5EF4-FFF2-40B4-BE49-F238E27FC236}">
                <a16:creationId xmlns:a16="http://schemas.microsoft.com/office/drawing/2014/main" id="{EAF95768-D400-4401-991E-7CF8CE9122C6}"/>
              </a:ext>
            </a:extLst>
          </p:cNvPr>
          <p:cNvSpPr txBox="1"/>
          <p:nvPr/>
        </p:nvSpPr>
        <p:spPr>
          <a:xfrm>
            <a:off x="9493128" y="5419703"/>
            <a:ext cx="1622079" cy="306323"/>
          </a:xfrm>
          <a:prstGeom prst="rect">
            <a:avLst/>
          </a:prstGeom>
          <a:solidFill>
            <a:schemeClr val="bg1"/>
          </a:solidFill>
        </p:spPr>
        <p:txBody>
          <a:bodyPr wrap="square" lIns="0" tIns="90000" rIns="0" bIns="0" rtlCol="0">
            <a:spAutoFit/>
          </a:bodyPr>
          <a:lstStyle/>
          <a:p>
            <a:r>
              <a:rPr lang="en-GB" dirty="0">
                <a:solidFill>
                  <a:schemeClr val="accent5">
                    <a:lumMod val="50000"/>
                  </a:schemeClr>
                </a:solidFill>
              </a:rPr>
              <a:t>___    __________ !</a:t>
            </a:r>
          </a:p>
        </p:txBody>
      </p:sp>
      <p:sp>
        <p:nvSpPr>
          <p:cNvPr id="15" name="TextBox 14">
            <a:extLst>
              <a:ext uri="{FF2B5EF4-FFF2-40B4-BE49-F238E27FC236}">
                <a16:creationId xmlns:a16="http://schemas.microsoft.com/office/drawing/2014/main" id="{3AB8925F-9E3A-473E-B840-1C5B96600425}"/>
              </a:ext>
            </a:extLst>
          </p:cNvPr>
          <p:cNvSpPr txBox="1"/>
          <p:nvPr/>
        </p:nvSpPr>
        <p:spPr>
          <a:xfrm>
            <a:off x="6630365" y="4831307"/>
            <a:ext cx="712131" cy="306323"/>
          </a:xfrm>
          <a:prstGeom prst="rect">
            <a:avLst/>
          </a:prstGeom>
          <a:solidFill>
            <a:schemeClr val="bg1"/>
          </a:solidFill>
        </p:spPr>
        <p:txBody>
          <a:bodyPr wrap="square" lIns="0" tIns="90000" rIns="0" bIns="0" rtlCol="0">
            <a:spAutoFit/>
          </a:bodyPr>
          <a:lstStyle/>
          <a:p>
            <a:pPr algn="ctr"/>
            <a:r>
              <a:rPr lang="en-GB" dirty="0">
                <a:solidFill>
                  <a:schemeClr val="accent5">
                    <a:lumMod val="50000"/>
                  </a:schemeClr>
                </a:solidFill>
              </a:rPr>
              <a:t>_____</a:t>
            </a:r>
          </a:p>
        </p:txBody>
      </p:sp>
      <p:sp>
        <p:nvSpPr>
          <p:cNvPr id="16" name="TextBox 15">
            <a:extLst>
              <a:ext uri="{FF2B5EF4-FFF2-40B4-BE49-F238E27FC236}">
                <a16:creationId xmlns:a16="http://schemas.microsoft.com/office/drawing/2014/main" id="{075CBA45-8266-4659-A118-69F31045DCA9}"/>
              </a:ext>
            </a:extLst>
          </p:cNvPr>
          <p:cNvSpPr txBox="1"/>
          <p:nvPr/>
        </p:nvSpPr>
        <p:spPr>
          <a:xfrm>
            <a:off x="7894320" y="5412741"/>
            <a:ext cx="925830" cy="306323"/>
          </a:xfrm>
          <a:prstGeom prst="rect">
            <a:avLst/>
          </a:prstGeom>
          <a:solidFill>
            <a:schemeClr val="bg1"/>
          </a:solidFill>
        </p:spPr>
        <p:txBody>
          <a:bodyPr wrap="square" lIns="0" tIns="90000" rIns="0" bIns="0" rtlCol="0">
            <a:spAutoFit/>
          </a:bodyPr>
          <a:lstStyle/>
          <a:p>
            <a:pPr algn="ctr"/>
            <a:r>
              <a:rPr lang="en-GB" dirty="0">
                <a:solidFill>
                  <a:schemeClr val="accent5">
                    <a:lumMod val="50000"/>
                  </a:schemeClr>
                </a:solidFill>
              </a:rPr>
              <a:t>_____</a:t>
            </a:r>
          </a:p>
        </p:txBody>
      </p:sp>
      <p:sp>
        <p:nvSpPr>
          <p:cNvPr id="13" name="Speech Bubble: Rectangle with Corners Rounded 12">
            <a:extLst>
              <a:ext uri="{FF2B5EF4-FFF2-40B4-BE49-F238E27FC236}">
                <a16:creationId xmlns:a16="http://schemas.microsoft.com/office/drawing/2014/main" id="{1F63ED4D-BCEC-48FB-9964-62469A6D0629}"/>
              </a:ext>
            </a:extLst>
          </p:cNvPr>
          <p:cNvSpPr/>
          <p:nvPr/>
        </p:nvSpPr>
        <p:spPr>
          <a:xfrm>
            <a:off x="289366" y="3222444"/>
            <a:ext cx="3612630" cy="2872283"/>
          </a:xfrm>
          <a:prstGeom prst="wedgeRoundRectCallout">
            <a:avLst>
              <a:gd name="adj1" fmla="val 62711"/>
              <a:gd name="adj2" fmla="val 20588"/>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Use </a:t>
            </a:r>
            <a:r>
              <a:rPr lang="en-GB" sz="2000" b="1" i="1" dirty="0" err="1">
                <a:latin typeface="Century Gothic" panose="020B0502020202020204" pitchFamily="34" charset="0"/>
              </a:rPr>
              <a:t>aussi</a:t>
            </a:r>
            <a:r>
              <a:rPr lang="en-GB" sz="2000" b="1" i="1" dirty="0">
                <a:latin typeface="Century Gothic" panose="020B0502020202020204" pitchFamily="34" charset="0"/>
              </a:rPr>
              <a:t> </a:t>
            </a:r>
            <a:r>
              <a:rPr lang="en-GB" sz="2000" dirty="0">
                <a:latin typeface="Century Gothic" panose="020B0502020202020204" pitchFamily="34" charset="0"/>
              </a:rPr>
              <a:t>(also) at the </a:t>
            </a:r>
            <a:r>
              <a:rPr lang="en-GB" sz="2000" b="1" dirty="0">
                <a:latin typeface="Century Gothic" panose="020B0502020202020204" pitchFamily="34" charset="0"/>
              </a:rPr>
              <a:t>end</a:t>
            </a:r>
            <a:r>
              <a:rPr lang="en-GB" sz="2000" dirty="0">
                <a:latin typeface="Century Gothic" panose="020B0502020202020204" pitchFamily="34" charset="0"/>
              </a:rPr>
              <a:t> of a sentence.</a:t>
            </a:r>
          </a:p>
          <a:p>
            <a:pPr algn="ctr"/>
            <a:endParaRPr lang="en-GB" sz="2000" b="1" i="1" dirty="0">
              <a:latin typeface="Century Gothic" panose="020B0502020202020204" pitchFamily="34" charset="0"/>
            </a:endParaRPr>
          </a:p>
          <a:p>
            <a:pPr algn="ctr"/>
            <a:r>
              <a:rPr lang="en-GB" sz="2000" dirty="0">
                <a:latin typeface="Century Gothic" panose="020B0502020202020204" pitchFamily="34" charset="0"/>
              </a:rPr>
              <a:t>The word order is </a:t>
            </a:r>
            <a:r>
              <a:rPr lang="en-GB" sz="2000" b="1" dirty="0">
                <a:latin typeface="Century Gothic" panose="020B0502020202020204" pitchFamily="34" charset="0"/>
              </a:rPr>
              <a:t>different </a:t>
            </a:r>
            <a:r>
              <a:rPr lang="en-GB" sz="2000" dirty="0">
                <a:latin typeface="Century Gothic" panose="020B0502020202020204" pitchFamily="34" charset="0"/>
              </a:rPr>
              <a:t>from </a:t>
            </a:r>
            <a:r>
              <a:rPr lang="en-GB" sz="2000" b="1" dirty="0">
                <a:latin typeface="Century Gothic" panose="020B0502020202020204" pitchFamily="34" charset="0"/>
              </a:rPr>
              <a:t>English</a:t>
            </a:r>
            <a:r>
              <a:rPr lang="en-GB" sz="2000" dirty="0">
                <a:latin typeface="Century Gothic" panose="020B0502020202020204" pitchFamily="34" charset="0"/>
              </a:rPr>
              <a:t>.</a:t>
            </a:r>
          </a:p>
        </p:txBody>
      </p:sp>
      <p:sp>
        <p:nvSpPr>
          <p:cNvPr id="17" name="TextBox 16">
            <a:extLst>
              <a:ext uri="{FF2B5EF4-FFF2-40B4-BE49-F238E27FC236}">
                <a16:creationId xmlns:a16="http://schemas.microsoft.com/office/drawing/2014/main" id="{BD4259AA-1B48-4D8B-AAEA-37209B3D1FCE}"/>
              </a:ext>
            </a:extLst>
          </p:cNvPr>
          <p:cNvSpPr txBox="1"/>
          <p:nvPr/>
        </p:nvSpPr>
        <p:spPr>
          <a:xfrm>
            <a:off x="8803625" y="3308817"/>
            <a:ext cx="598170" cy="306323"/>
          </a:xfrm>
          <a:prstGeom prst="rect">
            <a:avLst/>
          </a:prstGeom>
          <a:solidFill>
            <a:schemeClr val="bg1"/>
          </a:solidFill>
        </p:spPr>
        <p:txBody>
          <a:bodyPr wrap="square" lIns="0" tIns="90000" rIns="0" bIns="0" rtlCol="0">
            <a:spAutoFit/>
          </a:bodyPr>
          <a:lstStyle/>
          <a:p>
            <a:pPr algn="ctr"/>
            <a:r>
              <a:rPr lang="en-GB" dirty="0">
                <a:solidFill>
                  <a:schemeClr val="accent5">
                    <a:lumMod val="50000"/>
                  </a:schemeClr>
                </a:solidFill>
              </a:rPr>
              <a:t>_____</a:t>
            </a:r>
          </a:p>
        </p:txBody>
      </p:sp>
      <p:sp>
        <p:nvSpPr>
          <p:cNvPr id="4" name="Title 3">
            <a:extLst>
              <a:ext uri="{FF2B5EF4-FFF2-40B4-BE49-F238E27FC236}">
                <a16:creationId xmlns:a16="http://schemas.microsoft.com/office/drawing/2014/main" id="{36441510-C141-4EA2-A4BE-6BB0B8CF05CA}"/>
              </a:ext>
            </a:extLst>
          </p:cNvPr>
          <p:cNvSpPr>
            <a:spLocks noGrp="1"/>
          </p:cNvSpPr>
          <p:nvPr>
            <p:ph type="title"/>
          </p:nvPr>
        </p:nvSpPr>
        <p:spPr>
          <a:xfrm>
            <a:off x="838200" y="443073"/>
            <a:ext cx="4427184" cy="454479"/>
          </a:xfrm>
        </p:spPr>
        <p:txBody>
          <a:bodyPr>
            <a:normAutofit fontScale="90000"/>
          </a:bodyPr>
          <a:lstStyle/>
          <a:p>
            <a:r>
              <a:rPr lang="fr-FR" dirty="0"/>
              <a:t>Vocabulaire</a:t>
            </a:r>
          </a:p>
        </p:txBody>
      </p:sp>
      <p:sp>
        <p:nvSpPr>
          <p:cNvPr id="19" name="Title 6">
            <a:extLst>
              <a:ext uri="{FF2B5EF4-FFF2-40B4-BE49-F238E27FC236}">
                <a16:creationId xmlns:a16="http://schemas.microsoft.com/office/drawing/2014/main" id="{6B63D22F-9164-492C-952B-E833C346D0E6}"/>
              </a:ext>
            </a:extLst>
          </p:cNvPr>
          <p:cNvSpPr txBox="1">
            <a:spLocks/>
          </p:cNvSpPr>
          <p:nvPr/>
        </p:nvSpPr>
        <p:spPr>
          <a:xfrm>
            <a:off x="838200" y="443073"/>
            <a:ext cx="4427184" cy="454479"/>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fr-FR"/>
              <a:t>Vocabulaire</a:t>
            </a:r>
            <a:endParaRPr lang="fr-FR" dirty="0"/>
          </a:p>
        </p:txBody>
      </p:sp>
      <p:pic>
        <p:nvPicPr>
          <p:cNvPr id="20" name="Picture 19" descr="background rectangle">
            <a:extLst>
              <a:ext uri="{FF2B5EF4-FFF2-40B4-BE49-F238E27FC236}">
                <a16:creationId xmlns:a16="http://schemas.microsoft.com/office/drawing/2014/main" id="{9A490297-B570-4FF5-A5D5-76CFBB3263B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C197A9B7-0037-4D66-9F5E-7693238A98E9}"/>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a:solidFill>
                  <a:schemeClr val="bg1"/>
                </a:solidFill>
              </a:rPr>
              <a:t>Vocabulaire</a:t>
            </a:r>
            <a:endParaRPr lang="en-GB" sz="3600" b="1" dirty="0">
              <a:solidFill>
                <a:schemeClr val="bg1"/>
              </a:solidFill>
            </a:endParaRPr>
          </a:p>
        </p:txBody>
      </p:sp>
    </p:spTree>
    <p:extLst>
      <p:ext uri="{BB962C8B-B14F-4D97-AF65-F5344CB8AC3E}">
        <p14:creationId xmlns:p14="http://schemas.microsoft.com/office/powerpoint/2010/main" val="410057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15" grpId="0" animBg="1"/>
      <p:bldP spid="16" grpId="0" animBg="1"/>
      <p:bldP spid="13"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extBox 1"/>
          <p:cNvSpPr txBox="1"/>
          <p:nvPr/>
        </p:nvSpPr>
        <p:spPr>
          <a:xfrm>
            <a:off x="304891" y="1274732"/>
            <a:ext cx="5966198" cy="1938992"/>
          </a:xfrm>
          <a:prstGeom prst="rect">
            <a:avLst/>
          </a:prstGeom>
          <a:noFill/>
        </p:spPr>
        <p:txBody>
          <a:bodyPr wrap="square" rtlCol="0">
            <a:spAutoFit/>
          </a:bodyPr>
          <a:lstStyle/>
          <a:p>
            <a:r>
              <a:rPr lang="en-GB" sz="2000" b="1" dirty="0" err="1">
                <a:solidFill>
                  <a:schemeClr val="accent5">
                    <a:lumMod val="50000"/>
                  </a:schemeClr>
                </a:solidFill>
                <a:latin typeface="Century Gothic" panose="020B0502020202020204" pitchFamily="34" charset="0"/>
              </a:rPr>
              <a:t>Étudiant</a:t>
            </a:r>
            <a:r>
              <a:rPr lang="en-GB" sz="2000" b="1" dirty="0">
                <a:solidFill>
                  <a:schemeClr val="accent5">
                    <a:lumMod val="50000"/>
                  </a:schemeClr>
                </a:solidFill>
                <a:latin typeface="Century Gothic" panose="020B0502020202020204" pitchFamily="34" charset="0"/>
              </a:rPr>
              <a:t>(e) B</a:t>
            </a:r>
          </a:p>
          <a:p>
            <a:endParaRPr lang="en-GB" sz="2000" dirty="0">
              <a:solidFill>
                <a:schemeClr val="accent5">
                  <a:lumMod val="50000"/>
                </a:schemeClr>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Lis </a:t>
            </a:r>
            <a:r>
              <a:rPr lang="en-GB" sz="2000" dirty="0" err="1">
                <a:solidFill>
                  <a:schemeClr val="accent5">
                    <a:lumMod val="50000"/>
                  </a:schemeClr>
                </a:solidFill>
                <a:latin typeface="Century Gothic" panose="020B0502020202020204" pitchFamily="34" charset="0"/>
              </a:rPr>
              <a:t>l’histoire</a:t>
            </a:r>
            <a:r>
              <a:rPr lang="en-GB" sz="2000" dirty="0">
                <a:solidFill>
                  <a:schemeClr val="accent5">
                    <a:lumMod val="50000"/>
                  </a:schemeClr>
                </a:solidFill>
                <a:latin typeface="Century Gothic" panose="020B0502020202020204" pitchFamily="34" charset="0"/>
              </a:rPr>
              <a:t>.</a:t>
            </a:r>
          </a:p>
          <a:p>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p:txBody>
      </p:sp>
      <p:sp>
        <p:nvSpPr>
          <p:cNvPr id="7" name="TextBox 6"/>
          <p:cNvSpPr txBox="1"/>
          <p:nvPr/>
        </p:nvSpPr>
        <p:spPr>
          <a:xfrm>
            <a:off x="5454327" y="1278958"/>
            <a:ext cx="6582775" cy="4585871"/>
          </a:xfrm>
          <a:prstGeom prst="rect">
            <a:avLst/>
          </a:prstGeom>
          <a:noFill/>
        </p:spPr>
        <p:txBody>
          <a:bodyPr wrap="square" rtlCol="0">
            <a:spAutoFit/>
          </a:bodyPr>
          <a:lstStyle/>
          <a:p>
            <a:r>
              <a:rPr lang="en-GB" sz="2000" b="1" dirty="0" err="1">
                <a:solidFill>
                  <a:schemeClr val="accent5">
                    <a:lumMod val="50000"/>
                  </a:schemeClr>
                </a:solidFill>
                <a:latin typeface="Century Gothic" panose="020B0502020202020204" pitchFamily="34" charset="0"/>
              </a:rPr>
              <a:t>Étudiant</a:t>
            </a:r>
            <a:r>
              <a:rPr lang="en-GB" sz="2000" b="1" dirty="0">
                <a:solidFill>
                  <a:schemeClr val="accent5">
                    <a:lumMod val="50000"/>
                  </a:schemeClr>
                </a:solidFill>
                <a:latin typeface="Century Gothic" panose="020B0502020202020204" pitchFamily="34" charset="0"/>
              </a:rPr>
              <a:t>(e) A</a:t>
            </a:r>
          </a:p>
          <a:p>
            <a:endParaRPr lang="en-GB" sz="2000" dirty="0">
              <a:solidFill>
                <a:schemeClr val="accent5">
                  <a:lumMod val="50000"/>
                </a:schemeClr>
              </a:solidFill>
              <a:latin typeface="Century Gothic" panose="020B0502020202020204" pitchFamily="34" charset="0"/>
            </a:endParaRPr>
          </a:p>
          <a:p>
            <a:r>
              <a:rPr lang="en-GB" sz="2000" dirty="0" err="1">
                <a:solidFill>
                  <a:schemeClr val="accent5">
                    <a:lumMod val="50000"/>
                  </a:schemeClr>
                </a:solidFill>
                <a:latin typeface="Century Gothic" panose="020B0502020202020204" pitchFamily="34" charset="0"/>
              </a:rPr>
              <a:t>Écoute</a:t>
            </a:r>
            <a:r>
              <a:rPr lang="en-GB" sz="2000" dirty="0">
                <a:solidFill>
                  <a:schemeClr val="accent5">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Complète</a:t>
            </a:r>
            <a:r>
              <a:rPr lang="en-GB" sz="2000" dirty="0">
                <a:solidFill>
                  <a:schemeClr val="accent5">
                    <a:lumMod val="50000"/>
                  </a:schemeClr>
                </a:solidFill>
                <a:latin typeface="Century Gothic" panose="020B0502020202020204" pitchFamily="34" charset="0"/>
              </a:rPr>
              <a:t> les phrases.</a:t>
            </a:r>
          </a:p>
          <a:p>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p>
            <a:r>
              <a:rPr lang="fr-FR" sz="2000" dirty="0">
                <a:solidFill>
                  <a:schemeClr val="accent5">
                    <a:lumMod val="50000"/>
                  </a:schemeClr>
                </a:solidFill>
                <a:latin typeface="Century Gothic" panose="020B0502020202020204" pitchFamily="34" charset="0"/>
              </a:rPr>
              <a:t>Marc est </a:t>
            </a:r>
            <a:r>
              <a:rPr lang="fr-FR" sz="2000" b="1" dirty="0">
                <a:solidFill>
                  <a:srgbClr val="EE6000"/>
                </a:solidFill>
                <a:latin typeface="Century Gothic" panose="020B0502020202020204" pitchFamily="34" charset="0"/>
              </a:rPr>
              <a:t>dans</a:t>
            </a:r>
            <a:r>
              <a:rPr lang="fr-FR" sz="2000" dirty="0">
                <a:solidFill>
                  <a:schemeClr val="accent5">
                    <a:lumMod val="50000"/>
                  </a:schemeClr>
                </a:solidFill>
                <a:latin typeface="Century Gothic" panose="020B0502020202020204" pitchFamily="34" charset="0"/>
              </a:rPr>
              <a:t> la classe d’Amir. Il étudie l’anglais </a:t>
            </a:r>
            <a:r>
              <a:rPr lang="fr-FR" sz="2000" b="1" dirty="0">
                <a:solidFill>
                  <a:srgbClr val="EE6000"/>
                </a:solidFill>
                <a:latin typeface="Century Gothic" panose="020B0502020202020204" pitchFamily="34" charset="0"/>
              </a:rPr>
              <a:t>ici</a:t>
            </a:r>
            <a:r>
              <a:rPr lang="fr-FR" sz="2000" dirty="0">
                <a:solidFill>
                  <a:schemeClr val="accent5">
                    <a:lumMod val="50000"/>
                  </a:schemeClr>
                </a:solidFill>
                <a:latin typeface="Century Gothic" panose="020B0502020202020204" pitchFamily="34" charset="0"/>
              </a:rPr>
              <a:t>.</a:t>
            </a:r>
          </a:p>
          <a:p>
            <a:endParaRPr lang="fr-FR" sz="2000" dirty="0">
              <a:solidFill>
                <a:schemeClr val="accent5">
                  <a:lumMod val="50000"/>
                </a:schemeClr>
              </a:solidFill>
              <a:latin typeface="Century Gothic" panose="020B0502020202020204" pitchFamily="34" charset="0"/>
            </a:endParaRPr>
          </a:p>
          <a:p>
            <a:r>
              <a:rPr lang="fr-FR" sz="2000" dirty="0">
                <a:solidFill>
                  <a:schemeClr val="accent5">
                    <a:lumMod val="50000"/>
                  </a:schemeClr>
                </a:solidFill>
                <a:latin typeface="Century Gothic" panose="020B0502020202020204" pitchFamily="34" charset="0"/>
              </a:rPr>
              <a:t>Mais Marc a </a:t>
            </a:r>
            <a:r>
              <a:rPr lang="fr-FR" sz="2000" b="1" dirty="0">
                <a:solidFill>
                  <a:srgbClr val="EE6000"/>
                </a:solidFill>
                <a:latin typeface="Century Gothic" panose="020B0502020202020204" pitchFamily="34" charset="0"/>
              </a:rPr>
              <a:t>un problème</a:t>
            </a:r>
            <a:r>
              <a:rPr lang="fr-FR" sz="2000" dirty="0">
                <a:solidFill>
                  <a:schemeClr val="accent5">
                    <a:lumMod val="50000"/>
                  </a:schemeClr>
                </a:solidFill>
                <a:latin typeface="Century Gothic" panose="020B0502020202020204" pitchFamily="34" charset="0"/>
              </a:rPr>
              <a:t>. Il trouve l’anglais </a:t>
            </a:r>
            <a:r>
              <a:rPr lang="fr-FR" sz="2000" b="1" dirty="0">
                <a:solidFill>
                  <a:srgbClr val="EE6000"/>
                </a:solidFill>
                <a:latin typeface="Century Gothic" panose="020B0502020202020204" pitchFamily="34" charset="0"/>
              </a:rPr>
              <a:t>très</a:t>
            </a:r>
            <a:r>
              <a:rPr lang="fr-FR" sz="2000" dirty="0">
                <a:solidFill>
                  <a:schemeClr val="accent5">
                    <a:lumMod val="50000"/>
                  </a:schemeClr>
                </a:solidFill>
                <a:latin typeface="Century Gothic" panose="020B0502020202020204" pitchFamily="34" charset="0"/>
              </a:rPr>
              <a:t> </a:t>
            </a:r>
            <a:r>
              <a:rPr lang="fr-FR" sz="2000" b="1" dirty="0">
                <a:solidFill>
                  <a:srgbClr val="EE6000"/>
                </a:solidFill>
                <a:latin typeface="Century Gothic" panose="020B0502020202020204" pitchFamily="34" charset="0"/>
              </a:rPr>
              <a:t>difficile</a:t>
            </a:r>
            <a:r>
              <a:rPr lang="fr-FR" sz="2000" dirty="0">
                <a:solidFill>
                  <a:schemeClr val="accent5">
                    <a:lumMod val="50000"/>
                  </a:schemeClr>
                </a:solidFill>
                <a:latin typeface="Century Gothic" panose="020B0502020202020204" pitchFamily="34" charset="0"/>
              </a:rPr>
              <a:t>.</a:t>
            </a:r>
          </a:p>
          <a:p>
            <a:endParaRPr lang="fr-FR" sz="2000" dirty="0">
              <a:solidFill>
                <a:schemeClr val="accent5">
                  <a:lumMod val="50000"/>
                </a:schemeClr>
              </a:solidFill>
              <a:latin typeface="Century Gothic" panose="020B0502020202020204" pitchFamily="34" charset="0"/>
            </a:endParaRPr>
          </a:p>
          <a:p>
            <a:r>
              <a:rPr lang="fr-FR" sz="2000" dirty="0">
                <a:solidFill>
                  <a:schemeClr val="accent5">
                    <a:lumMod val="50000"/>
                  </a:schemeClr>
                </a:solidFill>
                <a:latin typeface="Century Gothic" panose="020B0502020202020204" pitchFamily="34" charset="0"/>
              </a:rPr>
              <a:t>Marc travaille bien en classe et il fait les devoirs chaque semaine </a:t>
            </a:r>
            <a:r>
              <a:rPr lang="fr-FR" sz="2000" b="1" dirty="0">
                <a:solidFill>
                  <a:srgbClr val="FA6500"/>
                </a:solidFill>
                <a:latin typeface="Century Gothic" panose="020B0502020202020204" pitchFamily="34" charset="0"/>
              </a:rPr>
              <a:t>aussi</a:t>
            </a:r>
            <a:r>
              <a:rPr lang="fr-FR" sz="2000" dirty="0">
                <a:solidFill>
                  <a:schemeClr val="accent5">
                    <a:lumMod val="50000"/>
                  </a:schemeClr>
                </a:solidFill>
                <a:latin typeface="Century Gothic" panose="020B0502020202020204" pitchFamily="34" charset="0"/>
              </a:rPr>
              <a:t>. Il parle </a:t>
            </a:r>
            <a:r>
              <a:rPr lang="fr-FR" sz="2000" b="1" dirty="0">
                <a:solidFill>
                  <a:srgbClr val="EE6000"/>
                </a:solidFill>
                <a:latin typeface="Century Gothic" panose="020B0502020202020204" pitchFamily="34" charset="0"/>
              </a:rPr>
              <a:t>très</a:t>
            </a:r>
            <a:r>
              <a:rPr lang="fr-FR" sz="2000" dirty="0">
                <a:solidFill>
                  <a:schemeClr val="accent5">
                    <a:lumMod val="50000"/>
                  </a:schemeClr>
                </a:solidFill>
                <a:latin typeface="Century Gothic" panose="020B0502020202020204" pitchFamily="34" charset="0"/>
              </a:rPr>
              <a:t> bien anglais! </a:t>
            </a:r>
          </a:p>
          <a:p>
            <a:endParaRPr lang="fr-FR" sz="2000" dirty="0">
              <a:solidFill>
                <a:schemeClr val="accent5">
                  <a:lumMod val="50000"/>
                </a:schemeClr>
              </a:solidFill>
              <a:latin typeface="Century Gothic" panose="020B0502020202020204" pitchFamily="34" charset="0"/>
            </a:endParaRPr>
          </a:p>
          <a:p>
            <a:r>
              <a:rPr lang="fr-FR" sz="2000" dirty="0">
                <a:solidFill>
                  <a:schemeClr val="accent5">
                    <a:lumMod val="50000"/>
                  </a:schemeClr>
                </a:solidFill>
                <a:latin typeface="Century Gothic" panose="020B0502020202020204" pitchFamily="34" charset="0"/>
              </a:rPr>
              <a:t>C’est </a:t>
            </a:r>
            <a:r>
              <a:rPr lang="fr-FR" sz="2000" b="1" dirty="0">
                <a:solidFill>
                  <a:srgbClr val="EE6000"/>
                </a:solidFill>
                <a:latin typeface="Century Gothic" panose="020B0502020202020204" pitchFamily="34" charset="0"/>
              </a:rPr>
              <a:t>un enfant</a:t>
            </a:r>
            <a:r>
              <a:rPr lang="fr-FR" sz="2000" dirty="0">
                <a:solidFill>
                  <a:schemeClr val="accent5">
                    <a:lumMod val="50000"/>
                  </a:schemeClr>
                </a:solidFill>
                <a:latin typeface="Century Gothic" panose="020B0502020202020204" pitchFamily="34" charset="0"/>
              </a:rPr>
              <a:t> intelligent!</a:t>
            </a:r>
          </a:p>
          <a:p>
            <a:endParaRPr lang="en-GB" sz="1200" dirty="0">
              <a:solidFill>
                <a:schemeClr val="accent5">
                  <a:lumMod val="50000"/>
                </a:schemeClr>
              </a:solidFill>
              <a:latin typeface="Century Gothic" panose="020B0502020202020204" pitchFamily="34" charset="0"/>
            </a:endParaRPr>
          </a:p>
        </p:txBody>
      </p:sp>
      <p:pic>
        <p:nvPicPr>
          <p:cNvPr id="1028" name="Picture 4" descr="http://www.clker.com/cliparts/9/9/3/9/11971497511117136851nlyl_reading_man_with_glasses.svg.h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91" y="3310493"/>
            <a:ext cx="2499667" cy="253367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DCA488F7-B3E1-4939-A3F9-4C5022942EED}"/>
              </a:ext>
            </a:extLst>
          </p:cNvPr>
          <p:cNvSpPr txBox="1"/>
          <p:nvPr/>
        </p:nvSpPr>
        <p:spPr>
          <a:xfrm>
            <a:off x="6271089" y="5319062"/>
            <a:ext cx="1194013" cy="306323"/>
          </a:xfrm>
          <a:prstGeom prst="rect">
            <a:avLst/>
          </a:prstGeom>
          <a:solidFill>
            <a:schemeClr val="bg1"/>
          </a:solidFill>
        </p:spPr>
        <p:txBody>
          <a:bodyPr wrap="square" lIns="0" tIns="90000" rIns="0" bIns="0" rtlCol="0">
            <a:spAutoFit/>
          </a:bodyPr>
          <a:lstStyle/>
          <a:p>
            <a:r>
              <a:rPr lang="en-GB" dirty="0">
                <a:solidFill>
                  <a:schemeClr val="accent5">
                    <a:lumMod val="50000"/>
                  </a:schemeClr>
                </a:solidFill>
              </a:rPr>
              <a:t>___   _______</a:t>
            </a:r>
          </a:p>
        </p:txBody>
      </p:sp>
      <p:sp>
        <p:nvSpPr>
          <p:cNvPr id="28" name="TextBox 27">
            <a:extLst>
              <a:ext uri="{FF2B5EF4-FFF2-40B4-BE49-F238E27FC236}">
                <a16:creationId xmlns:a16="http://schemas.microsoft.com/office/drawing/2014/main" id="{BBAFDEE6-03AA-4888-B33B-0A373BD493ED}"/>
              </a:ext>
            </a:extLst>
          </p:cNvPr>
          <p:cNvSpPr txBox="1"/>
          <p:nvPr/>
        </p:nvSpPr>
        <p:spPr>
          <a:xfrm>
            <a:off x="11530719" y="2807777"/>
            <a:ext cx="404511" cy="306323"/>
          </a:xfrm>
          <a:prstGeom prst="rect">
            <a:avLst/>
          </a:prstGeom>
          <a:solidFill>
            <a:schemeClr val="bg1"/>
          </a:solidFill>
        </p:spPr>
        <p:txBody>
          <a:bodyPr wrap="square" lIns="0" tIns="90000" rIns="0" bIns="0" rtlCol="0">
            <a:spAutoFit/>
          </a:bodyPr>
          <a:lstStyle/>
          <a:p>
            <a:pPr algn="ctr"/>
            <a:r>
              <a:rPr lang="en-GB" dirty="0">
                <a:solidFill>
                  <a:schemeClr val="accent5">
                    <a:lumMod val="50000"/>
                  </a:schemeClr>
                </a:solidFill>
              </a:rPr>
              <a:t>___ .</a:t>
            </a:r>
          </a:p>
        </p:txBody>
      </p:sp>
      <p:sp>
        <p:nvSpPr>
          <p:cNvPr id="29" name="TextBox 28">
            <a:extLst>
              <a:ext uri="{FF2B5EF4-FFF2-40B4-BE49-F238E27FC236}">
                <a16:creationId xmlns:a16="http://schemas.microsoft.com/office/drawing/2014/main" id="{1A3A3E6D-1E29-4B23-BC39-0F0952F33034}"/>
              </a:ext>
            </a:extLst>
          </p:cNvPr>
          <p:cNvSpPr txBox="1"/>
          <p:nvPr/>
        </p:nvSpPr>
        <p:spPr>
          <a:xfrm>
            <a:off x="5514887" y="3797869"/>
            <a:ext cx="1003019" cy="306323"/>
          </a:xfrm>
          <a:prstGeom prst="rect">
            <a:avLst/>
          </a:prstGeom>
          <a:solidFill>
            <a:schemeClr val="bg1"/>
          </a:solidFill>
        </p:spPr>
        <p:txBody>
          <a:bodyPr wrap="square" lIns="0" tIns="90000" rIns="0" bIns="0" rtlCol="0">
            <a:spAutoFit/>
          </a:bodyPr>
          <a:lstStyle/>
          <a:p>
            <a:pPr algn="ctr"/>
            <a:r>
              <a:rPr lang="en-GB" dirty="0">
                <a:solidFill>
                  <a:schemeClr val="accent5">
                    <a:lumMod val="50000"/>
                  </a:schemeClr>
                </a:solidFill>
              </a:rPr>
              <a:t> ________ .</a:t>
            </a:r>
          </a:p>
        </p:txBody>
      </p:sp>
      <p:sp>
        <p:nvSpPr>
          <p:cNvPr id="30" name="TextBox 29">
            <a:extLst>
              <a:ext uri="{FF2B5EF4-FFF2-40B4-BE49-F238E27FC236}">
                <a16:creationId xmlns:a16="http://schemas.microsoft.com/office/drawing/2014/main" id="{DDD68215-0F04-4A22-9F6F-698671A6FF76}"/>
              </a:ext>
            </a:extLst>
          </p:cNvPr>
          <p:cNvSpPr txBox="1"/>
          <p:nvPr/>
        </p:nvSpPr>
        <p:spPr>
          <a:xfrm>
            <a:off x="9350007" y="4669608"/>
            <a:ext cx="493050" cy="306323"/>
          </a:xfrm>
          <a:prstGeom prst="rect">
            <a:avLst/>
          </a:prstGeom>
          <a:solidFill>
            <a:schemeClr val="bg1"/>
          </a:solidFill>
        </p:spPr>
        <p:txBody>
          <a:bodyPr wrap="square" lIns="0" tIns="90000" rIns="0" bIns="0" rtlCol="0">
            <a:spAutoFit/>
          </a:bodyPr>
          <a:lstStyle/>
          <a:p>
            <a:pPr algn="ctr"/>
            <a:r>
              <a:rPr lang="en-GB" dirty="0">
                <a:solidFill>
                  <a:schemeClr val="accent5">
                    <a:lumMod val="50000"/>
                  </a:schemeClr>
                </a:solidFill>
              </a:rPr>
              <a:t>____</a:t>
            </a:r>
          </a:p>
        </p:txBody>
      </p:sp>
      <p:sp>
        <p:nvSpPr>
          <p:cNvPr id="31" name="TextBox 30">
            <a:extLst>
              <a:ext uri="{FF2B5EF4-FFF2-40B4-BE49-F238E27FC236}">
                <a16:creationId xmlns:a16="http://schemas.microsoft.com/office/drawing/2014/main" id="{DBA6DBAC-7D0F-4027-B950-6ACFB7AFA82F}"/>
              </a:ext>
            </a:extLst>
          </p:cNvPr>
          <p:cNvSpPr txBox="1"/>
          <p:nvPr/>
        </p:nvSpPr>
        <p:spPr>
          <a:xfrm>
            <a:off x="10922558" y="3472935"/>
            <a:ext cx="464581" cy="306323"/>
          </a:xfrm>
          <a:prstGeom prst="rect">
            <a:avLst/>
          </a:prstGeom>
          <a:solidFill>
            <a:schemeClr val="bg1"/>
          </a:solidFill>
        </p:spPr>
        <p:txBody>
          <a:bodyPr wrap="square" lIns="0" tIns="90000" rIns="0" bIns="0" rtlCol="0">
            <a:spAutoFit/>
          </a:bodyPr>
          <a:lstStyle/>
          <a:p>
            <a:pPr algn="ctr"/>
            <a:r>
              <a:rPr lang="en-GB" dirty="0">
                <a:solidFill>
                  <a:schemeClr val="accent5">
                    <a:lumMod val="50000"/>
                  </a:schemeClr>
                </a:solidFill>
              </a:rPr>
              <a:t>____</a:t>
            </a:r>
          </a:p>
        </p:txBody>
      </p:sp>
      <p:sp>
        <p:nvSpPr>
          <p:cNvPr id="32" name="TextBox 31">
            <a:extLst>
              <a:ext uri="{FF2B5EF4-FFF2-40B4-BE49-F238E27FC236}">
                <a16:creationId xmlns:a16="http://schemas.microsoft.com/office/drawing/2014/main" id="{46D04BE1-5131-4217-816C-C1A18C97BDBC}"/>
              </a:ext>
            </a:extLst>
          </p:cNvPr>
          <p:cNvSpPr txBox="1"/>
          <p:nvPr/>
        </p:nvSpPr>
        <p:spPr>
          <a:xfrm>
            <a:off x="7120328" y="3472935"/>
            <a:ext cx="1620431" cy="306323"/>
          </a:xfrm>
          <a:prstGeom prst="rect">
            <a:avLst/>
          </a:prstGeom>
          <a:solidFill>
            <a:schemeClr val="bg1"/>
          </a:solidFill>
        </p:spPr>
        <p:txBody>
          <a:bodyPr wrap="square" lIns="0" tIns="90000" rIns="0" bIns="0" rtlCol="0">
            <a:spAutoFit/>
          </a:bodyPr>
          <a:lstStyle/>
          <a:p>
            <a:pPr algn="ctr"/>
            <a:r>
              <a:rPr lang="en-GB" dirty="0">
                <a:solidFill>
                  <a:schemeClr val="accent5">
                    <a:lumMod val="50000"/>
                  </a:schemeClr>
                </a:solidFill>
              </a:rPr>
              <a:t>___    _______</a:t>
            </a:r>
          </a:p>
        </p:txBody>
      </p:sp>
      <p:sp>
        <p:nvSpPr>
          <p:cNvPr id="34" name="Speech Bubble: Rectangle with Corners Rounded 33">
            <a:extLst>
              <a:ext uri="{FF2B5EF4-FFF2-40B4-BE49-F238E27FC236}">
                <a16:creationId xmlns:a16="http://schemas.microsoft.com/office/drawing/2014/main" id="{8C67A81E-D6FF-4A8A-8862-94319C69D0B4}"/>
              </a:ext>
            </a:extLst>
          </p:cNvPr>
          <p:cNvSpPr/>
          <p:nvPr/>
        </p:nvSpPr>
        <p:spPr>
          <a:xfrm>
            <a:off x="304891" y="3013513"/>
            <a:ext cx="3612630" cy="2872283"/>
          </a:xfrm>
          <a:prstGeom prst="wedgeRoundRectCallout">
            <a:avLst>
              <a:gd name="adj1" fmla="val 61117"/>
              <a:gd name="adj2" fmla="val -24784"/>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Use </a:t>
            </a:r>
            <a:r>
              <a:rPr lang="en-GB" sz="2000" b="1" i="1" dirty="0" err="1">
                <a:latin typeface="Century Gothic" panose="020B0502020202020204" pitchFamily="34" charset="0"/>
              </a:rPr>
              <a:t>très</a:t>
            </a:r>
            <a:r>
              <a:rPr lang="en-GB" sz="2000" dirty="0">
                <a:latin typeface="Century Gothic" panose="020B0502020202020204" pitchFamily="34" charset="0"/>
              </a:rPr>
              <a:t> (very) </a:t>
            </a:r>
            <a:r>
              <a:rPr lang="en-GB" sz="2000" b="1" dirty="0">
                <a:latin typeface="Century Gothic" panose="020B0502020202020204" pitchFamily="34" charset="0"/>
              </a:rPr>
              <a:t>before</a:t>
            </a:r>
            <a:r>
              <a:rPr lang="en-GB" sz="2000" dirty="0">
                <a:latin typeface="Century Gothic" panose="020B0502020202020204" pitchFamily="34" charset="0"/>
              </a:rPr>
              <a:t> an adjective or adverb to add emphasis.</a:t>
            </a:r>
          </a:p>
          <a:p>
            <a:pPr algn="ctr"/>
            <a:endParaRPr lang="en-GB" sz="2000" b="1" i="1" dirty="0">
              <a:latin typeface="Century Gothic" panose="020B0502020202020204" pitchFamily="34" charset="0"/>
            </a:endParaRPr>
          </a:p>
          <a:p>
            <a:pPr algn="ctr"/>
            <a:r>
              <a:rPr lang="en-GB" sz="2000" dirty="0">
                <a:latin typeface="Century Gothic" panose="020B0502020202020204" pitchFamily="34" charset="0"/>
              </a:rPr>
              <a:t>The word order is the </a:t>
            </a:r>
            <a:r>
              <a:rPr lang="en-GB" sz="2000" b="1" dirty="0">
                <a:latin typeface="Century Gothic" panose="020B0502020202020204" pitchFamily="34" charset="0"/>
              </a:rPr>
              <a:t>same</a:t>
            </a:r>
            <a:r>
              <a:rPr lang="en-GB" sz="2000" dirty="0">
                <a:latin typeface="Century Gothic" panose="020B0502020202020204" pitchFamily="34" charset="0"/>
              </a:rPr>
              <a:t> as in </a:t>
            </a:r>
            <a:r>
              <a:rPr lang="en-GB" sz="2000" b="1" dirty="0">
                <a:latin typeface="Century Gothic" panose="020B0502020202020204" pitchFamily="34" charset="0"/>
              </a:rPr>
              <a:t>English</a:t>
            </a:r>
            <a:r>
              <a:rPr lang="en-GB" sz="2000" dirty="0">
                <a:latin typeface="Century Gothic" panose="020B0502020202020204" pitchFamily="34" charset="0"/>
              </a:rPr>
              <a:t>.</a:t>
            </a:r>
          </a:p>
        </p:txBody>
      </p:sp>
      <p:sp>
        <p:nvSpPr>
          <p:cNvPr id="18" name="TextBox 17">
            <a:extLst>
              <a:ext uri="{FF2B5EF4-FFF2-40B4-BE49-F238E27FC236}">
                <a16:creationId xmlns:a16="http://schemas.microsoft.com/office/drawing/2014/main" id="{1C6FC9D3-9CF9-4BB8-A236-DA3B0691B837}"/>
              </a:ext>
            </a:extLst>
          </p:cNvPr>
          <p:cNvSpPr txBox="1"/>
          <p:nvPr/>
        </p:nvSpPr>
        <p:spPr>
          <a:xfrm>
            <a:off x="7704001" y="4669608"/>
            <a:ext cx="602250" cy="306323"/>
          </a:xfrm>
          <a:prstGeom prst="rect">
            <a:avLst/>
          </a:prstGeom>
          <a:solidFill>
            <a:schemeClr val="bg1"/>
          </a:solidFill>
        </p:spPr>
        <p:txBody>
          <a:bodyPr wrap="square" lIns="0" tIns="90000" rIns="0" bIns="0" rtlCol="0">
            <a:spAutoFit/>
          </a:bodyPr>
          <a:lstStyle/>
          <a:p>
            <a:pPr algn="ctr"/>
            <a:r>
              <a:rPr lang="en-GB" dirty="0">
                <a:solidFill>
                  <a:schemeClr val="accent5">
                    <a:lumMod val="50000"/>
                  </a:schemeClr>
                </a:solidFill>
              </a:rPr>
              <a:t>____</a:t>
            </a:r>
          </a:p>
        </p:txBody>
      </p:sp>
      <p:sp>
        <p:nvSpPr>
          <p:cNvPr id="16" name="TextBox 15">
            <a:extLst>
              <a:ext uri="{FF2B5EF4-FFF2-40B4-BE49-F238E27FC236}">
                <a16:creationId xmlns:a16="http://schemas.microsoft.com/office/drawing/2014/main" id="{DAD1CF12-CAAE-454F-A5FA-6CE8D85744D4}"/>
              </a:ext>
            </a:extLst>
          </p:cNvPr>
          <p:cNvSpPr txBox="1"/>
          <p:nvPr/>
        </p:nvSpPr>
        <p:spPr>
          <a:xfrm>
            <a:off x="6654804" y="2807776"/>
            <a:ext cx="633631" cy="306323"/>
          </a:xfrm>
          <a:prstGeom prst="rect">
            <a:avLst/>
          </a:prstGeom>
          <a:solidFill>
            <a:schemeClr val="bg1"/>
          </a:solidFill>
        </p:spPr>
        <p:txBody>
          <a:bodyPr wrap="square" lIns="0" tIns="90000" rIns="0" bIns="0" rtlCol="0">
            <a:spAutoFit/>
          </a:bodyPr>
          <a:lstStyle/>
          <a:p>
            <a:pPr algn="ctr"/>
            <a:r>
              <a:rPr lang="en-GB" dirty="0">
                <a:solidFill>
                  <a:schemeClr val="accent5">
                    <a:lumMod val="50000"/>
                  </a:schemeClr>
                </a:solidFill>
              </a:rPr>
              <a:t>_____</a:t>
            </a:r>
          </a:p>
        </p:txBody>
      </p:sp>
      <p:sp>
        <p:nvSpPr>
          <p:cNvPr id="4" name="Title 3">
            <a:extLst>
              <a:ext uri="{FF2B5EF4-FFF2-40B4-BE49-F238E27FC236}">
                <a16:creationId xmlns:a16="http://schemas.microsoft.com/office/drawing/2014/main" id="{2B8976F4-F6B0-46E6-9775-5C9B1FFF16B2}"/>
              </a:ext>
            </a:extLst>
          </p:cNvPr>
          <p:cNvSpPr>
            <a:spLocks noGrp="1"/>
          </p:cNvSpPr>
          <p:nvPr>
            <p:ph type="title"/>
          </p:nvPr>
        </p:nvSpPr>
        <p:spPr>
          <a:xfrm>
            <a:off x="838200" y="443073"/>
            <a:ext cx="4427184" cy="454479"/>
          </a:xfrm>
        </p:spPr>
        <p:txBody>
          <a:bodyPr>
            <a:normAutofit fontScale="90000"/>
          </a:bodyPr>
          <a:lstStyle/>
          <a:p>
            <a:r>
              <a:rPr lang="fr-FR" dirty="0"/>
              <a:t>Vocabulaire</a:t>
            </a:r>
          </a:p>
        </p:txBody>
      </p:sp>
      <p:sp>
        <p:nvSpPr>
          <p:cNvPr id="19" name="Google Shape;147;p2">
            <a:extLst>
              <a:ext uri="{FF2B5EF4-FFF2-40B4-BE49-F238E27FC236}">
                <a16:creationId xmlns:a16="http://schemas.microsoft.com/office/drawing/2014/main" id="{72296918-4D6F-468D-B194-6E51B3ED8C12}"/>
              </a:ext>
            </a:extLst>
          </p:cNvPr>
          <p:cNvSpPr/>
          <p:nvPr/>
        </p:nvSpPr>
        <p:spPr>
          <a:xfrm>
            <a:off x="8022624" y="246098"/>
            <a:ext cx="388729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2000" b="1" i="0" u="none" strike="noStrike" cap="none" dirty="0" err="1">
                <a:solidFill>
                  <a:srgbClr val="FFFFFF"/>
                </a:solidFill>
                <a:latin typeface="Century Gothic"/>
                <a:ea typeface="Century Gothic"/>
                <a:cs typeface="Century Gothic"/>
                <a:sym typeface="Century Gothic"/>
              </a:rPr>
              <a:t>écouter</a:t>
            </a:r>
            <a:r>
              <a:rPr lang="en-GB" sz="2000" b="1" i="0" u="none" strike="noStrike" cap="none" dirty="0">
                <a:solidFill>
                  <a:srgbClr val="FFFFFF"/>
                </a:solidFill>
                <a:latin typeface="Century Gothic"/>
                <a:ea typeface="Century Gothic"/>
                <a:cs typeface="Century Gothic"/>
                <a:sym typeface="Century Gothic"/>
              </a:rPr>
              <a:t> / </a:t>
            </a:r>
            <a:r>
              <a:rPr lang="en-GB" sz="2000" b="1" i="0" u="none" strike="noStrike" cap="none" dirty="0" err="1">
                <a:solidFill>
                  <a:srgbClr val="FFFFFF"/>
                </a:solidFill>
                <a:latin typeface="Century Gothic"/>
                <a:ea typeface="Century Gothic"/>
                <a:cs typeface="Century Gothic"/>
                <a:sym typeface="Century Gothic"/>
              </a:rPr>
              <a:t>parler</a:t>
            </a:r>
            <a:r>
              <a:rPr lang="en-GB" sz="2000" b="1" i="0" u="none" strike="noStrike" cap="none" dirty="0">
                <a:solidFill>
                  <a:srgbClr val="FFFFFF"/>
                </a:solidFill>
                <a:latin typeface="Century Gothic"/>
                <a:ea typeface="Century Gothic"/>
                <a:cs typeface="Century Gothic"/>
                <a:sym typeface="Century Gothic"/>
              </a:rPr>
              <a:t> </a:t>
            </a:r>
            <a:r>
              <a:rPr lang="en-GB" sz="2000" b="1" dirty="0">
                <a:solidFill>
                  <a:srgbClr val="FFFFFF"/>
                </a:solidFill>
                <a:latin typeface="Century Gothic"/>
                <a:ea typeface="Century Gothic"/>
                <a:cs typeface="Century Gothic"/>
                <a:sym typeface="Century Gothic"/>
              </a:rPr>
              <a:t>/ </a:t>
            </a:r>
            <a:r>
              <a:rPr lang="en-GB" sz="2000" b="1" dirty="0" err="1">
                <a:solidFill>
                  <a:srgbClr val="FFFFFF"/>
                </a:solidFill>
                <a:latin typeface="Century Gothic"/>
                <a:ea typeface="Century Gothic"/>
                <a:cs typeface="Century Gothic"/>
                <a:sym typeface="Century Gothic"/>
              </a:rPr>
              <a:t>écrire</a:t>
            </a:r>
            <a:r>
              <a:rPr lang="en-GB" sz="2000" b="1" dirty="0">
                <a:solidFill>
                  <a:srgbClr val="FFFFFF"/>
                </a:solidFill>
                <a:latin typeface="Century Gothic"/>
                <a:ea typeface="Century Gothic"/>
                <a:cs typeface="Century Gothic"/>
                <a:sym typeface="Century Gothic"/>
              </a:rPr>
              <a:t> (2/2)</a:t>
            </a:r>
            <a:endParaRPr sz="2000" b="1" i="0" u="none" strike="noStrike" cap="none" dirty="0">
              <a:solidFill>
                <a:srgbClr val="FFFFFF"/>
              </a:solidFill>
              <a:latin typeface="Century Gothic"/>
              <a:ea typeface="Century Gothic"/>
              <a:cs typeface="Century Gothic"/>
              <a:sym typeface="Century Gothic"/>
            </a:endParaRPr>
          </a:p>
        </p:txBody>
      </p:sp>
      <p:sp>
        <p:nvSpPr>
          <p:cNvPr id="20" name="Title 3">
            <a:extLst>
              <a:ext uri="{FF2B5EF4-FFF2-40B4-BE49-F238E27FC236}">
                <a16:creationId xmlns:a16="http://schemas.microsoft.com/office/drawing/2014/main" id="{8E1DE576-4F7E-444C-8625-2E797C21AA3C}"/>
              </a:ext>
            </a:extLst>
          </p:cNvPr>
          <p:cNvSpPr txBox="1">
            <a:spLocks/>
          </p:cNvSpPr>
          <p:nvPr/>
        </p:nvSpPr>
        <p:spPr>
          <a:xfrm>
            <a:off x="838200" y="443073"/>
            <a:ext cx="4427184" cy="454479"/>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fr-FR"/>
              <a:t>Vocabulaire</a:t>
            </a:r>
            <a:endParaRPr lang="fr-FR" dirty="0"/>
          </a:p>
        </p:txBody>
      </p:sp>
      <p:sp>
        <p:nvSpPr>
          <p:cNvPr id="21" name="Title 6">
            <a:extLst>
              <a:ext uri="{FF2B5EF4-FFF2-40B4-BE49-F238E27FC236}">
                <a16:creationId xmlns:a16="http://schemas.microsoft.com/office/drawing/2014/main" id="{5D04DCA6-3AE2-48B3-AA9A-467D70B01E38}"/>
              </a:ext>
            </a:extLst>
          </p:cNvPr>
          <p:cNvSpPr txBox="1">
            <a:spLocks/>
          </p:cNvSpPr>
          <p:nvPr/>
        </p:nvSpPr>
        <p:spPr>
          <a:xfrm>
            <a:off x="838200" y="443073"/>
            <a:ext cx="4427184" cy="454479"/>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fr-FR"/>
              <a:t>Vocabulaire</a:t>
            </a:r>
            <a:endParaRPr lang="fr-FR" dirty="0"/>
          </a:p>
        </p:txBody>
      </p:sp>
      <p:pic>
        <p:nvPicPr>
          <p:cNvPr id="22" name="Picture 21" descr="background rectangle">
            <a:extLst>
              <a:ext uri="{FF2B5EF4-FFF2-40B4-BE49-F238E27FC236}">
                <a16:creationId xmlns:a16="http://schemas.microsoft.com/office/drawing/2014/main" id="{0B19E518-4242-4DF8-A90F-08AFC9A2D77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3" name="Title 3">
            <a:extLst>
              <a:ext uri="{FF2B5EF4-FFF2-40B4-BE49-F238E27FC236}">
                <a16:creationId xmlns:a16="http://schemas.microsoft.com/office/drawing/2014/main" id="{2D73D390-494A-4AFD-B1CC-6B425A8C75F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a:solidFill>
                  <a:schemeClr val="bg1"/>
                </a:solidFill>
              </a:rPr>
              <a:t>Vocabulaire</a:t>
            </a:r>
            <a:endParaRPr lang="en-GB" sz="3600" b="1" dirty="0">
              <a:solidFill>
                <a:schemeClr val="bg1"/>
              </a:solidFill>
            </a:endParaRPr>
          </a:p>
        </p:txBody>
      </p:sp>
    </p:spTree>
    <p:extLst>
      <p:ext uri="{BB962C8B-B14F-4D97-AF65-F5344CB8AC3E}">
        <p14:creationId xmlns:p14="http://schemas.microsoft.com/office/powerpoint/2010/main" val="235616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4" grpId="0" animBg="1"/>
      <p:bldP spid="18"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198087" cy="461665"/>
          </a:xfrm>
          <a:prstGeom prst="rect">
            <a:avLst/>
          </a:prstGeom>
          <a:noFill/>
        </p:spPr>
        <p:txBody>
          <a:bodyPr wrap="square" rtlCol="0">
            <a:spAutoFit/>
          </a:bodyPr>
          <a:lstStyle/>
          <a:p>
            <a:pPr lvl="0">
              <a:buClrTx/>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lang="en-US" sz="2400" kern="1200" dirty="0">
                <a:solidFill>
                  <a:srgbClr val="4472C4">
                    <a:lumMod val="50000"/>
                  </a:srgbClr>
                </a:solidFill>
                <a:latin typeface="Century Gothic" panose="020F0302020204030204"/>
                <a:ea typeface="+mn-ea"/>
                <a:cs typeface="+mn-cs"/>
              </a:rPr>
              <a:t> </a:t>
            </a:r>
            <a:r>
              <a:rPr lang="en-US" sz="2400" kern="1200" dirty="0" err="1">
                <a:solidFill>
                  <a:srgbClr val="4472C4">
                    <a:lumMod val="50000"/>
                  </a:srgbClr>
                </a:solidFill>
                <a:latin typeface="Century Gothic" panose="020F0302020204030204"/>
                <a:ea typeface="+mn-ea"/>
                <a:cs typeface="+mn-cs"/>
              </a:rPr>
              <a:t>français</a:t>
            </a:r>
            <a:r>
              <a:rPr lang="en-US" sz="2400" kern="1200" dirty="0">
                <a:solidFill>
                  <a:srgbClr val="4472C4">
                    <a:lumMod val="50000"/>
                  </a:srgbClr>
                </a:solidFill>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B6F4DD2B-7BEF-45D2-A24D-24B913AB3CAA}"/>
              </a:ext>
            </a:extLst>
          </p:cNvPr>
          <p:cNvSpPr txBox="1"/>
          <p:nvPr/>
        </p:nvSpPr>
        <p:spPr>
          <a:xfrm>
            <a:off x="1054472" y="2418142"/>
            <a:ext cx="2743200" cy="461665"/>
          </a:xfrm>
          <a:prstGeom prst="rect">
            <a:avLst/>
          </a:prstGeom>
          <a:noFill/>
        </p:spPr>
        <p:txBody>
          <a:bodyPr wrap="square" rtlCol="0">
            <a:spAutoFit/>
          </a:bodyPr>
          <a:lstStyle/>
          <a:p>
            <a:pPr algn="l"/>
            <a:r>
              <a:rPr lang="en-GB" sz="2400" b="1" dirty="0">
                <a:solidFill>
                  <a:schemeClr val="accent5">
                    <a:lumMod val="50000"/>
                  </a:schemeClr>
                </a:solidFill>
                <a:latin typeface="+mj-lt"/>
              </a:rPr>
              <a:t>to close, closing</a:t>
            </a:r>
          </a:p>
        </p:txBody>
      </p:sp>
      <p:sp>
        <p:nvSpPr>
          <p:cNvPr id="3" name="TextBox 2">
            <a:extLst>
              <a:ext uri="{FF2B5EF4-FFF2-40B4-BE49-F238E27FC236}">
                <a16:creationId xmlns:a16="http://schemas.microsoft.com/office/drawing/2014/main" id="{8BC0BA47-FEA0-49C9-84B2-9DF1E508A215}"/>
              </a:ext>
            </a:extLst>
          </p:cNvPr>
          <p:cNvSpPr txBox="1"/>
          <p:nvPr/>
        </p:nvSpPr>
        <p:spPr>
          <a:xfrm>
            <a:off x="7002744" y="1222692"/>
            <a:ext cx="3447542" cy="461665"/>
          </a:xfrm>
          <a:prstGeom prst="rect">
            <a:avLst/>
          </a:prstGeom>
          <a:noFill/>
        </p:spPr>
        <p:txBody>
          <a:bodyPr wrap="square" rtlCol="0">
            <a:spAutoFit/>
          </a:bodyPr>
          <a:lstStyle/>
          <a:p>
            <a:pPr algn="l"/>
            <a:r>
              <a:rPr lang="en-GB" sz="2400" b="1" dirty="0">
                <a:solidFill>
                  <a:schemeClr val="accent5">
                    <a:lumMod val="50000"/>
                  </a:schemeClr>
                </a:solidFill>
                <a:latin typeface="+mj-lt"/>
              </a:rPr>
              <a:t>to look at, looking at</a:t>
            </a:r>
          </a:p>
        </p:txBody>
      </p:sp>
      <p:pic>
        <p:nvPicPr>
          <p:cNvPr id="1026" name="Picture 2" descr="Window, Frame, Open, Window Frame">
            <a:extLst>
              <a:ext uri="{FF2B5EF4-FFF2-40B4-BE49-F238E27FC236}">
                <a16:creationId xmlns:a16="http://schemas.microsoft.com/office/drawing/2014/main" id="{051DF079-1717-4911-99C6-B3682F1C5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3385" y="2202455"/>
            <a:ext cx="1252615" cy="11004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oden Room Door Clip Art">
            <a:extLst>
              <a:ext uri="{FF2B5EF4-FFF2-40B4-BE49-F238E27FC236}">
                <a16:creationId xmlns:a16="http://schemas.microsoft.com/office/drawing/2014/main" id="{4E06C4E6-CCCC-4C3D-A81F-BD4C88A670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6502" y="2432643"/>
            <a:ext cx="983516" cy="15507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DB16A74-63EF-4D97-99F4-67CA14A5109D}"/>
              </a:ext>
            </a:extLst>
          </p:cNvPr>
          <p:cNvSpPr txBox="1"/>
          <p:nvPr/>
        </p:nvSpPr>
        <p:spPr>
          <a:xfrm>
            <a:off x="1477199" y="3978194"/>
            <a:ext cx="1151790" cy="461665"/>
          </a:xfrm>
          <a:prstGeom prst="rect">
            <a:avLst/>
          </a:prstGeom>
          <a:noFill/>
        </p:spPr>
        <p:txBody>
          <a:bodyPr wrap="square" rtlCol="0">
            <a:spAutoFit/>
          </a:bodyPr>
          <a:lstStyle/>
          <a:p>
            <a:pPr algn="l"/>
            <a:r>
              <a:rPr lang="en-GB" sz="2400" b="1" dirty="0">
                <a:solidFill>
                  <a:schemeClr val="accent5">
                    <a:lumMod val="50000"/>
                  </a:schemeClr>
                </a:solidFill>
                <a:latin typeface="+mj-lt"/>
              </a:rPr>
              <a:t>room</a:t>
            </a:r>
          </a:p>
        </p:txBody>
      </p:sp>
      <p:sp>
        <p:nvSpPr>
          <p:cNvPr id="12" name="TextBox 11">
            <a:extLst>
              <a:ext uri="{FF2B5EF4-FFF2-40B4-BE49-F238E27FC236}">
                <a16:creationId xmlns:a16="http://schemas.microsoft.com/office/drawing/2014/main" id="{7DDC73B7-1086-4298-A56A-FEBA9393E0F0}"/>
              </a:ext>
            </a:extLst>
          </p:cNvPr>
          <p:cNvSpPr txBox="1"/>
          <p:nvPr/>
        </p:nvSpPr>
        <p:spPr>
          <a:xfrm>
            <a:off x="5469692" y="4378884"/>
            <a:ext cx="2108947" cy="461665"/>
          </a:xfrm>
          <a:prstGeom prst="rect">
            <a:avLst/>
          </a:prstGeom>
          <a:noFill/>
        </p:spPr>
        <p:txBody>
          <a:bodyPr wrap="square" rtlCol="0">
            <a:spAutoFit/>
          </a:bodyPr>
          <a:lstStyle/>
          <a:p>
            <a:pPr algn="ctr"/>
            <a:r>
              <a:rPr lang="en-GB" sz="2400" b="1" dirty="0">
                <a:solidFill>
                  <a:schemeClr val="accent5">
                    <a:lumMod val="50000"/>
                  </a:schemeClr>
                </a:solidFill>
                <a:latin typeface="+mj-lt"/>
              </a:rPr>
              <a:t>silence</a:t>
            </a:r>
          </a:p>
        </p:txBody>
      </p:sp>
      <p:pic>
        <p:nvPicPr>
          <p:cNvPr id="1030" name="Picture 6" descr="Pay, Digit, Number, Fill, Count, Mass, Many, Series">
            <a:extLst>
              <a:ext uri="{FF2B5EF4-FFF2-40B4-BE49-F238E27FC236}">
                <a16:creationId xmlns:a16="http://schemas.microsoft.com/office/drawing/2014/main" id="{5F15C7F8-AAAC-4DAB-B53A-DF95A46EA9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2209" y="4658350"/>
            <a:ext cx="1858191" cy="1238794"/>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Oval 13">
            <a:extLst>
              <a:ext uri="{FF2B5EF4-FFF2-40B4-BE49-F238E27FC236}">
                <a16:creationId xmlns:a16="http://schemas.microsoft.com/office/drawing/2014/main" id="{95F24A9D-74FC-4A87-84E9-6321C61332E7}"/>
              </a:ext>
            </a:extLst>
          </p:cNvPr>
          <p:cNvSpPr/>
          <p:nvPr/>
        </p:nvSpPr>
        <p:spPr>
          <a:xfrm>
            <a:off x="9928109" y="4609716"/>
            <a:ext cx="1449978" cy="937699"/>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
        <p:nvSpPr>
          <p:cNvPr id="16" name="TextBox 15">
            <a:extLst>
              <a:ext uri="{FF2B5EF4-FFF2-40B4-BE49-F238E27FC236}">
                <a16:creationId xmlns:a16="http://schemas.microsoft.com/office/drawing/2014/main" id="{062A1C72-5E96-426A-8756-F6674F575A2F}"/>
              </a:ext>
            </a:extLst>
          </p:cNvPr>
          <p:cNvSpPr txBox="1"/>
          <p:nvPr/>
        </p:nvSpPr>
        <p:spPr>
          <a:xfrm>
            <a:off x="6996202" y="5435479"/>
            <a:ext cx="2108947" cy="461665"/>
          </a:xfrm>
          <a:prstGeom prst="rect">
            <a:avLst/>
          </a:prstGeom>
          <a:noFill/>
        </p:spPr>
        <p:txBody>
          <a:bodyPr wrap="square" rtlCol="0">
            <a:spAutoFit/>
          </a:bodyPr>
          <a:lstStyle/>
          <a:p>
            <a:pPr algn="ctr"/>
            <a:r>
              <a:rPr lang="en-GB" sz="2400" b="1" dirty="0">
                <a:solidFill>
                  <a:schemeClr val="accent5">
                    <a:lumMod val="50000"/>
                  </a:schemeClr>
                </a:solidFill>
                <a:latin typeface="+mj-lt"/>
              </a:rPr>
              <a:t>trip</a:t>
            </a:r>
          </a:p>
        </p:txBody>
      </p:sp>
      <p:sp>
        <p:nvSpPr>
          <p:cNvPr id="17" name="TextBox 16">
            <a:extLst>
              <a:ext uri="{FF2B5EF4-FFF2-40B4-BE49-F238E27FC236}">
                <a16:creationId xmlns:a16="http://schemas.microsoft.com/office/drawing/2014/main" id="{706DE481-49E2-4BBE-AFC8-40D8A6E73740}"/>
              </a:ext>
            </a:extLst>
          </p:cNvPr>
          <p:cNvSpPr txBox="1"/>
          <p:nvPr/>
        </p:nvSpPr>
        <p:spPr>
          <a:xfrm>
            <a:off x="9836331" y="2173362"/>
            <a:ext cx="2108947" cy="461665"/>
          </a:xfrm>
          <a:prstGeom prst="rect">
            <a:avLst/>
          </a:prstGeom>
          <a:noFill/>
        </p:spPr>
        <p:txBody>
          <a:bodyPr wrap="square" rtlCol="0">
            <a:spAutoFit/>
          </a:bodyPr>
          <a:lstStyle/>
          <a:p>
            <a:pPr algn="ctr"/>
            <a:r>
              <a:rPr lang="en-GB" sz="2400" b="1" dirty="0">
                <a:solidFill>
                  <a:schemeClr val="accent5">
                    <a:lumMod val="50000"/>
                  </a:schemeClr>
                </a:solidFill>
                <a:latin typeface="+mj-lt"/>
              </a:rPr>
              <a:t>London</a:t>
            </a:r>
          </a:p>
        </p:txBody>
      </p:sp>
      <p:sp>
        <p:nvSpPr>
          <p:cNvPr id="18" name="TextBox 17">
            <a:extLst>
              <a:ext uri="{FF2B5EF4-FFF2-40B4-BE49-F238E27FC236}">
                <a16:creationId xmlns:a16="http://schemas.microsoft.com/office/drawing/2014/main" id="{7B171111-CF74-4DB1-A4C6-F6132F38DE7A}"/>
              </a:ext>
            </a:extLst>
          </p:cNvPr>
          <p:cNvSpPr txBox="1"/>
          <p:nvPr/>
        </p:nvSpPr>
        <p:spPr>
          <a:xfrm>
            <a:off x="-1" y="5431180"/>
            <a:ext cx="2108947" cy="461665"/>
          </a:xfrm>
          <a:prstGeom prst="rect">
            <a:avLst/>
          </a:prstGeom>
          <a:noFill/>
        </p:spPr>
        <p:txBody>
          <a:bodyPr wrap="square" rtlCol="0">
            <a:spAutoFit/>
          </a:bodyPr>
          <a:lstStyle/>
          <a:p>
            <a:pPr algn="ctr"/>
            <a:r>
              <a:rPr lang="en-GB" sz="2400" b="1" dirty="0">
                <a:solidFill>
                  <a:schemeClr val="accent5">
                    <a:lumMod val="50000"/>
                  </a:schemeClr>
                </a:solidFill>
                <a:latin typeface="+mj-lt"/>
              </a:rPr>
              <a:t>in, by</a:t>
            </a:r>
          </a:p>
        </p:txBody>
      </p:sp>
      <p:sp>
        <p:nvSpPr>
          <p:cNvPr id="20" name="TextBox 19">
            <a:extLst>
              <a:ext uri="{FF2B5EF4-FFF2-40B4-BE49-F238E27FC236}">
                <a16:creationId xmlns:a16="http://schemas.microsoft.com/office/drawing/2014/main" id="{722BD51A-3E4B-4A4A-9940-FA225365646C}"/>
              </a:ext>
            </a:extLst>
          </p:cNvPr>
          <p:cNvSpPr txBox="1"/>
          <p:nvPr/>
        </p:nvSpPr>
        <p:spPr>
          <a:xfrm>
            <a:off x="9153061" y="3413160"/>
            <a:ext cx="2108947" cy="461665"/>
          </a:xfrm>
          <a:prstGeom prst="rect">
            <a:avLst/>
          </a:prstGeom>
          <a:noFill/>
        </p:spPr>
        <p:txBody>
          <a:bodyPr wrap="square" rtlCol="0">
            <a:spAutoFit/>
          </a:bodyPr>
          <a:lstStyle/>
          <a:p>
            <a:pPr algn="ctr"/>
            <a:r>
              <a:rPr lang="en-GB" sz="2400" b="1" dirty="0">
                <a:solidFill>
                  <a:schemeClr val="accent5">
                    <a:lumMod val="50000"/>
                  </a:schemeClr>
                </a:solidFill>
                <a:latin typeface="+mj-lt"/>
              </a:rPr>
              <a:t>of</a:t>
            </a:r>
          </a:p>
        </p:txBody>
      </p:sp>
    </p:spTree>
    <p:extLst>
      <p:ext uri="{BB962C8B-B14F-4D97-AF65-F5344CB8AC3E}">
        <p14:creationId xmlns:p14="http://schemas.microsoft.com/office/powerpoint/2010/main" val="1598688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FCD0-1058-B947-98EB-8389472DC43A}"/>
              </a:ext>
            </a:extLst>
          </p:cNvPr>
          <p:cNvSpPr>
            <a:spLocks noGrp="1"/>
          </p:cNvSpPr>
          <p:nvPr>
            <p:ph type="title"/>
          </p:nvPr>
        </p:nvSpPr>
        <p:spPr>
          <a:xfrm>
            <a:off x="105814" y="-1110080"/>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au</a:t>
            </a:r>
            <a:endParaRPr lang="en-US" dirty="0"/>
          </a:p>
        </p:txBody>
      </p:sp>
      <p:sp>
        <p:nvSpPr>
          <p:cNvPr id="3" name="TextBox 2"/>
          <p:cNvSpPr txBox="1"/>
          <p:nvPr/>
        </p:nvSpPr>
        <p:spPr>
          <a:xfrm>
            <a:off x="345215" y="2003001"/>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[au/</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nvGrpSpPr>
          <p:cNvPr id="13" name="Group 12" descr="two arrow diverging with another arrow highlighting the left option"/>
          <p:cNvGrpSpPr/>
          <p:nvPr/>
        </p:nvGrpSpPr>
        <p:grpSpPr>
          <a:xfrm>
            <a:off x="4667550" y="1597513"/>
            <a:ext cx="2856900" cy="2905322"/>
            <a:chOff x="5064823" y="1196357"/>
            <a:chExt cx="2856900" cy="2905322"/>
          </a:xfrm>
        </p:grpSpPr>
        <p:pic>
          <p:nvPicPr>
            <p:cNvPr id="8" name="Picture 7" descr="two arrow diverging with another arrow highlighting the left option"/>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9" name="Straight Arrow Connector 8" descr="two arrow diverging with another arrow highlighting the left option"/>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535065" y="4263529"/>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4415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9" name="TextBox 8"/>
          <p:cNvSpPr txBox="1"/>
          <p:nvPr/>
        </p:nvSpPr>
        <p:spPr>
          <a:xfrm>
            <a:off x="147999" y="1227846"/>
            <a:ext cx="11943917" cy="49398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To say </a:t>
            </a:r>
            <a:r>
              <a:rPr kumimoji="0" lang="en-GB" sz="21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one person</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has something, use </a:t>
            </a:r>
            <a:r>
              <a:rPr kumimoji="0" lang="en-GB" sz="2100" b="0" i="1"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il</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(m.) or </a:t>
            </a:r>
            <a:r>
              <a:rPr kumimoji="0" lang="en-GB" sz="2100" b="0" i="1"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elle</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(f.) with the correct form of </a:t>
            </a:r>
            <a:r>
              <a:rPr kumimoji="0" lang="en-GB" sz="2100" b="1" i="1"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avoir</a:t>
            </a:r>
            <a:r>
              <a:rPr kumimoji="0" lang="en-GB" sz="21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Il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a</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des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chiens</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Elle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a</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des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chiens</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He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has</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dogs.					She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has</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dogs.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To say </a:t>
            </a:r>
            <a:r>
              <a:rPr kumimoji="0" lang="en-GB" sz="21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‘they’ + </a:t>
            </a:r>
            <a:r>
              <a:rPr kumimoji="0" lang="en-GB" sz="21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avoir</a:t>
            </a:r>
            <a:r>
              <a:rPr kumimoji="0" lang="en-GB" sz="21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(third person plural):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Ils</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1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ont</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des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chiens</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They (m. pl.)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have </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dogs.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They (mixed pl.)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have </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dogs.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Elles</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1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ont</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des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chiens</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They (f. pl.)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have </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dogs.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Marc et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Léa</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1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ont</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des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chiens</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Noura</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and Amir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have </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dogs. </a:t>
            </a:r>
          </a:p>
        </p:txBody>
      </p:sp>
      <p:sp>
        <p:nvSpPr>
          <p:cNvPr id="10" name="Rectangle 9"/>
          <p:cNvSpPr/>
          <p:nvPr/>
        </p:nvSpPr>
        <p:spPr>
          <a:xfrm>
            <a:off x="5659200" y="1901555"/>
            <a:ext cx="489600"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a:t>
            </a:r>
          </a:p>
        </p:txBody>
      </p:sp>
      <p:sp>
        <p:nvSpPr>
          <p:cNvPr id="11" name="Rectangle 10"/>
          <p:cNvSpPr/>
          <p:nvPr/>
        </p:nvSpPr>
        <p:spPr>
          <a:xfrm>
            <a:off x="100084" y="1901554"/>
            <a:ext cx="323850"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a:t>
            </a:r>
          </a:p>
        </p:txBody>
      </p:sp>
      <p:sp>
        <p:nvSpPr>
          <p:cNvPr id="15" name="Rounded Rectangular Callout 14"/>
          <p:cNvSpPr/>
          <p:nvPr/>
        </p:nvSpPr>
        <p:spPr>
          <a:xfrm>
            <a:off x="5659200" y="3601270"/>
            <a:ext cx="3054731" cy="2568455"/>
          </a:xfrm>
          <a:prstGeom prst="wedgeRoundRectCallout">
            <a:avLst>
              <a:gd name="adj1" fmla="val -57141"/>
              <a:gd name="adj2" fmla="val 14570"/>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The final consonant in </a:t>
            </a:r>
            <a:r>
              <a:rPr kumimoji="0" lang="en-GB" sz="2200" b="0" i="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il</a:t>
            </a:r>
            <a:r>
              <a:rPr kumimoji="0" lang="en-GB" sz="2200" b="1" i="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s</a:t>
            </a:r>
            <a:r>
              <a:rPr kumimoji="0" lang="en-GB" sz="2200" b="0"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and </a:t>
            </a:r>
            <a:r>
              <a:rPr kumimoji="0" lang="en-GB" sz="2200" b="0" i="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elle</a:t>
            </a:r>
            <a:r>
              <a:rPr kumimoji="0" lang="en-GB" sz="2200" b="1" i="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s</a:t>
            </a: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is</a:t>
            </a: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not</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an SFC here! Because the </a:t>
            </a: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-s </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is followed by a </a:t>
            </a: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vowel,</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liaison </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occurs.</a:t>
            </a:r>
            <a:endParaRPr kumimoji="0" lang="en-GB" sz="2200" b="1" i="0" u="none" strike="noStrike" kern="0" cap="none" spc="0" normalizeH="0" baseline="0" noProof="0" dirty="0">
              <a:ln>
                <a:noFill/>
              </a:ln>
              <a:solidFill>
                <a:prstClr val="white"/>
              </a:solidFill>
              <a:effectLst/>
              <a:uLnTx/>
              <a:uFillTx/>
              <a:latin typeface="Tw Cen MT" panose="020B0602020104020603"/>
              <a:ea typeface="+mn-ea"/>
              <a:cs typeface="+mn-cs"/>
              <a:sym typeface="Arial"/>
            </a:endParaRPr>
          </a:p>
        </p:txBody>
      </p:sp>
      <p:sp>
        <p:nvSpPr>
          <p:cNvPr id="18" name="Rectangle 17">
            <a:extLst>
              <a:ext uri="{FF2B5EF4-FFF2-40B4-BE49-F238E27FC236}">
                <a16:creationId xmlns:a16="http://schemas.microsoft.com/office/drawing/2014/main" id="{7DF059FC-001D-4A57-8B86-67ABCA5702FA}"/>
              </a:ext>
            </a:extLst>
          </p:cNvPr>
          <p:cNvSpPr/>
          <p:nvPr/>
        </p:nvSpPr>
        <p:spPr>
          <a:xfrm>
            <a:off x="122087" y="3780804"/>
            <a:ext cx="398121"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a:t>
            </a:r>
          </a:p>
        </p:txBody>
      </p:sp>
      <p:sp>
        <p:nvSpPr>
          <p:cNvPr id="19" name="Rectangle 18">
            <a:extLst>
              <a:ext uri="{FF2B5EF4-FFF2-40B4-BE49-F238E27FC236}">
                <a16:creationId xmlns:a16="http://schemas.microsoft.com/office/drawing/2014/main" id="{C25830D8-1492-45E1-AB80-22A44A55F0C3}"/>
              </a:ext>
            </a:extLst>
          </p:cNvPr>
          <p:cNvSpPr/>
          <p:nvPr/>
        </p:nvSpPr>
        <p:spPr>
          <a:xfrm>
            <a:off x="100084" y="5085951"/>
            <a:ext cx="700016"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a:t>
            </a:r>
          </a:p>
        </p:txBody>
      </p:sp>
      <p:grpSp>
        <p:nvGrpSpPr>
          <p:cNvPr id="2" name="Group 1">
            <a:extLst>
              <a:ext uri="{FF2B5EF4-FFF2-40B4-BE49-F238E27FC236}">
                <a16:creationId xmlns:a16="http://schemas.microsoft.com/office/drawing/2014/main" id="{FD9EF71C-73AF-4A48-B710-73E95C6C0485}"/>
              </a:ext>
            </a:extLst>
          </p:cNvPr>
          <p:cNvGrpSpPr/>
          <p:nvPr/>
        </p:nvGrpSpPr>
        <p:grpSpPr>
          <a:xfrm>
            <a:off x="262009" y="2200674"/>
            <a:ext cx="3052376" cy="2550411"/>
            <a:chOff x="262009" y="2200674"/>
            <a:chExt cx="3052376" cy="2550411"/>
          </a:xfrm>
        </p:grpSpPr>
        <p:sp>
          <p:nvSpPr>
            <p:cNvPr id="16" name="Rounded Rectangular Callout 12">
              <a:extLst>
                <a:ext uri="{FF2B5EF4-FFF2-40B4-BE49-F238E27FC236}">
                  <a16:creationId xmlns:a16="http://schemas.microsoft.com/office/drawing/2014/main" id="{66721DC7-E9FD-42F8-9A13-EA1C0A7D3C18}"/>
                </a:ext>
              </a:extLst>
            </p:cNvPr>
            <p:cNvSpPr/>
            <p:nvPr/>
          </p:nvSpPr>
          <p:spPr>
            <a:xfrm>
              <a:off x="262009" y="2200674"/>
              <a:ext cx="3052376" cy="2550411"/>
            </a:xfrm>
            <a:prstGeom prst="wedgeRoundRectCallout">
              <a:avLst>
                <a:gd name="adj1" fmla="val -19607"/>
                <a:gd name="adj2" fmla="val 62004"/>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The final –t in </a:t>
              </a:r>
              <a:r>
                <a:rPr kumimoji="0" lang="en-GB" sz="2200" b="0" i="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on</a:t>
              </a:r>
              <a:r>
                <a:rPr kumimoji="0" lang="en-GB" sz="2200" b="1" i="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t</a:t>
              </a:r>
              <a:endParaRPr kumimoji="0" lang="en-GB" sz="22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is a </a:t>
              </a: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S</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ilent </a:t>
              </a: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F</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inal </a:t>
              </a: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C</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onsonant.</a:t>
              </a:r>
            </a:p>
          </p:txBody>
        </p:sp>
        <p:pic>
          <p:nvPicPr>
            <p:cNvPr id="17" name="Picture 2" descr="Quiet Sign Clip Art">
              <a:extLst>
                <a:ext uri="{FF2B5EF4-FFF2-40B4-BE49-F238E27FC236}">
                  <a16:creationId xmlns:a16="http://schemas.microsoft.com/office/drawing/2014/main" id="{C6E94F95-03A1-4DC1-B52D-6E60C1528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822" y="2486024"/>
              <a:ext cx="666750" cy="942976"/>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8A277685-72DA-451D-97E1-37771287A1F8}"/>
              </a:ext>
            </a:extLst>
          </p:cNvPr>
          <p:cNvSpPr/>
          <p:nvPr/>
        </p:nvSpPr>
        <p:spPr>
          <a:xfrm>
            <a:off x="188942" y="5681075"/>
            <a:ext cx="1633133"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___________</a:t>
            </a:r>
          </a:p>
        </p:txBody>
      </p:sp>
      <p:sp>
        <p:nvSpPr>
          <p:cNvPr id="4" name="Title 3">
            <a:extLst>
              <a:ext uri="{FF2B5EF4-FFF2-40B4-BE49-F238E27FC236}">
                <a16:creationId xmlns:a16="http://schemas.microsoft.com/office/drawing/2014/main" id="{B972C28A-278E-4B8E-8D54-238CA12B3024}"/>
              </a:ext>
            </a:extLst>
          </p:cNvPr>
          <p:cNvSpPr>
            <a:spLocks noGrp="1"/>
          </p:cNvSpPr>
          <p:nvPr>
            <p:ph type="title"/>
          </p:nvPr>
        </p:nvSpPr>
        <p:spPr>
          <a:xfrm>
            <a:off x="838200" y="443074"/>
            <a:ext cx="5018903" cy="435516"/>
          </a:xfrm>
        </p:spPr>
        <p:txBody>
          <a:bodyPr>
            <a:normAutofit fontScale="90000"/>
          </a:bodyPr>
          <a:lstStyle/>
          <a:p>
            <a:r>
              <a:rPr lang="fr-FR" dirty="0"/>
              <a:t>Avoir: ils and elles</a:t>
            </a:r>
          </a:p>
        </p:txBody>
      </p:sp>
      <p:sp>
        <p:nvSpPr>
          <p:cNvPr id="21" name="Title 3">
            <a:extLst>
              <a:ext uri="{FF2B5EF4-FFF2-40B4-BE49-F238E27FC236}">
                <a16:creationId xmlns:a16="http://schemas.microsoft.com/office/drawing/2014/main" id="{1701D288-8F1A-4C4D-B676-E8374FFD8AAC}"/>
              </a:ext>
            </a:extLst>
          </p:cNvPr>
          <p:cNvSpPr txBox="1">
            <a:spLocks/>
          </p:cNvSpPr>
          <p:nvPr/>
        </p:nvSpPr>
        <p:spPr>
          <a:xfrm>
            <a:off x="838200" y="443073"/>
            <a:ext cx="5257800" cy="55223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ils and elles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sp>
        <p:nvSpPr>
          <p:cNvPr id="22" name="Title 2">
            <a:extLst>
              <a:ext uri="{FF2B5EF4-FFF2-40B4-BE49-F238E27FC236}">
                <a16:creationId xmlns:a16="http://schemas.microsoft.com/office/drawing/2014/main" id="{2BC374AD-2D3E-4CA4-BEC2-36CB5564E383}"/>
              </a:ext>
            </a:extLst>
          </p:cNvPr>
          <p:cNvSpPr txBox="1">
            <a:spLocks/>
          </p:cNvSpPr>
          <p:nvPr/>
        </p:nvSpPr>
        <p:spPr>
          <a:xfrm>
            <a:off x="0" y="558100"/>
            <a:ext cx="6277232" cy="43720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nous and vous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pic>
        <p:nvPicPr>
          <p:cNvPr id="23" name="Picture 22" descr="background rectangle">
            <a:extLst>
              <a:ext uri="{FF2B5EF4-FFF2-40B4-BE49-F238E27FC236}">
                <a16:creationId xmlns:a16="http://schemas.microsoft.com/office/drawing/2014/main" id="{0612C0A4-993B-43F6-8E91-7255CD74A7D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042A2C5B-1A6F-4623-8E79-70280EB924EC}"/>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avoir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ils</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and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elles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
        <p:nvSpPr>
          <p:cNvPr id="5" name="Rounded Rectangle 46">
            <a:extLst>
              <a:ext uri="{FF2B5EF4-FFF2-40B4-BE49-F238E27FC236}">
                <a16:creationId xmlns:a16="http://schemas.microsoft.com/office/drawing/2014/main" id="{F9E82109-464C-4A0A-97A3-802E9FD03CBB}"/>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318754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0" end="1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8" grpId="0" animBg="1"/>
      <p:bldP spid="18" grpId="1" animBg="1"/>
      <p:bldP spid="19" grpId="0" animBg="1"/>
      <p:bldP spid="19" grpId="1" animBg="1"/>
      <p:bldP spid="20" grpId="0" animBg="1"/>
      <p:bldP spid="20"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9" name="TextBox 8"/>
          <p:cNvSpPr txBox="1"/>
          <p:nvPr/>
        </p:nvSpPr>
        <p:spPr>
          <a:xfrm>
            <a:off x="3472292" y="1646330"/>
            <a:ext cx="5054110" cy="21544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a:t>
            </a:r>
            <a:r>
              <a:rPr kumimoji="0" lang="en-GB" sz="134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s</a:t>
            </a: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134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o</a:t>
            </a: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nt</a:t>
            </a:r>
            <a:endPar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0" name="Arc 9"/>
          <p:cNvSpPr/>
          <p:nvPr/>
        </p:nvSpPr>
        <p:spPr>
          <a:xfrm rot="7925323">
            <a:off x="4551777" y="1821162"/>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11" name="Action Button: Forward or Next 10">
            <a:hlinkClick r:id="" action="ppaction://noaction" highlightClick="1">
              <a:snd r:embed="rId3" name="ils ont.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3" name="TextBox 2">
            <a:extLst>
              <a:ext uri="{FF2B5EF4-FFF2-40B4-BE49-F238E27FC236}">
                <a16:creationId xmlns:a16="http://schemas.microsoft.com/office/drawing/2014/main" id="{7B9130C5-3C21-4947-9DB2-3D833CEEA4F9}"/>
              </a:ext>
            </a:extLst>
          </p:cNvPr>
          <p:cNvSpPr txBox="1"/>
          <p:nvPr/>
        </p:nvSpPr>
        <p:spPr>
          <a:xfrm>
            <a:off x="2524800" y="4227472"/>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(m or m/f)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have</a:t>
            </a:r>
          </a:p>
        </p:txBody>
      </p:sp>
      <p:sp>
        <p:nvSpPr>
          <p:cNvPr id="4" name="Title 3">
            <a:extLst>
              <a:ext uri="{FF2B5EF4-FFF2-40B4-BE49-F238E27FC236}">
                <a16:creationId xmlns:a16="http://schemas.microsoft.com/office/drawing/2014/main" id="{9206D494-1987-4E43-9A8A-07759DA5D54F}"/>
              </a:ext>
            </a:extLst>
          </p:cNvPr>
          <p:cNvSpPr>
            <a:spLocks noGrp="1"/>
          </p:cNvSpPr>
          <p:nvPr>
            <p:ph type="title"/>
          </p:nvPr>
        </p:nvSpPr>
        <p:spPr>
          <a:xfrm>
            <a:off x="838200" y="443073"/>
            <a:ext cx="5257800" cy="552235"/>
          </a:xfrm>
        </p:spPr>
        <p:txBody>
          <a:bodyPr>
            <a:normAutofit fontScale="90000"/>
          </a:bodyPr>
          <a:lstStyle/>
          <a:p>
            <a:r>
              <a:rPr lang="fr-FR" dirty="0"/>
              <a:t>Avoir: ils and elles</a:t>
            </a:r>
          </a:p>
        </p:txBody>
      </p:sp>
      <p:sp>
        <p:nvSpPr>
          <p:cNvPr id="12" name="Title 2">
            <a:extLst>
              <a:ext uri="{FF2B5EF4-FFF2-40B4-BE49-F238E27FC236}">
                <a16:creationId xmlns:a16="http://schemas.microsoft.com/office/drawing/2014/main" id="{D6D16E05-ABE3-408D-9B64-4BF532EFF748}"/>
              </a:ext>
            </a:extLst>
          </p:cNvPr>
          <p:cNvSpPr txBox="1">
            <a:spLocks/>
          </p:cNvSpPr>
          <p:nvPr/>
        </p:nvSpPr>
        <p:spPr>
          <a:xfrm>
            <a:off x="0" y="558100"/>
            <a:ext cx="6277232" cy="43720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nous and vous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pic>
        <p:nvPicPr>
          <p:cNvPr id="13" name="Picture 12" descr="background rectangle">
            <a:extLst>
              <a:ext uri="{FF2B5EF4-FFF2-40B4-BE49-F238E27FC236}">
                <a16:creationId xmlns:a16="http://schemas.microsoft.com/office/drawing/2014/main" id="{85C49E8F-AB79-426D-85C3-7EDA23BDB05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04D788A0-900F-40B8-94B7-9A052EDD68C7}"/>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avoir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ils</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and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elles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
        <p:nvSpPr>
          <p:cNvPr id="15" name="Rounded Rectangle 46">
            <a:extLst>
              <a:ext uri="{FF2B5EF4-FFF2-40B4-BE49-F238E27FC236}">
                <a16:creationId xmlns:a16="http://schemas.microsoft.com/office/drawing/2014/main" id="{5028F02C-36B3-4C78-A051-C9C66B42E29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59158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9" name="TextBox 8"/>
          <p:cNvSpPr txBox="1"/>
          <p:nvPr/>
        </p:nvSpPr>
        <p:spPr>
          <a:xfrm>
            <a:off x="1384002" y="1646330"/>
            <a:ext cx="9408798"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a:t>
            </a:r>
            <a:r>
              <a:rPr kumimoji="0" lang="en-GB" sz="134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s</a:t>
            </a: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134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o</a:t>
            </a: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nt</a:t>
            </a:r>
            <a:endPar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0" name="Arc 9"/>
          <p:cNvSpPr/>
          <p:nvPr/>
        </p:nvSpPr>
        <p:spPr>
          <a:xfrm rot="7925323">
            <a:off x="5746977" y="1821161"/>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11" name="Action Button: Forward or Next 10">
            <a:hlinkClick r:id="" action="ppaction://noaction" highlightClick="1">
              <a:snd r:embed="rId3" name="elles ont.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3" name="TextBox 2">
            <a:extLst>
              <a:ext uri="{FF2B5EF4-FFF2-40B4-BE49-F238E27FC236}">
                <a16:creationId xmlns:a16="http://schemas.microsoft.com/office/drawing/2014/main" id="{7B9130C5-3C21-4947-9DB2-3D833CEEA4F9}"/>
              </a:ext>
            </a:extLst>
          </p:cNvPr>
          <p:cNvSpPr txBox="1"/>
          <p:nvPr/>
        </p:nvSpPr>
        <p:spPr>
          <a:xfrm>
            <a:off x="2524800" y="4227472"/>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have</a:t>
            </a:r>
          </a:p>
        </p:txBody>
      </p:sp>
      <p:sp>
        <p:nvSpPr>
          <p:cNvPr id="4" name="Title 3">
            <a:extLst>
              <a:ext uri="{FF2B5EF4-FFF2-40B4-BE49-F238E27FC236}">
                <a16:creationId xmlns:a16="http://schemas.microsoft.com/office/drawing/2014/main" id="{FAAE802E-7E71-499C-985C-F09225C96FD9}"/>
              </a:ext>
            </a:extLst>
          </p:cNvPr>
          <p:cNvSpPr>
            <a:spLocks noGrp="1"/>
          </p:cNvSpPr>
          <p:nvPr>
            <p:ph type="title"/>
          </p:nvPr>
        </p:nvSpPr>
        <p:spPr>
          <a:xfrm>
            <a:off x="838200" y="443074"/>
            <a:ext cx="10515600" cy="561640"/>
          </a:xfrm>
        </p:spPr>
        <p:txBody>
          <a:bodyPr>
            <a:normAutofit fontScale="90000"/>
          </a:bodyPr>
          <a:lstStyle/>
          <a:p>
            <a:r>
              <a:rPr lang="fr-FR" dirty="0"/>
              <a:t>Avoir: ils and elles</a:t>
            </a:r>
          </a:p>
        </p:txBody>
      </p:sp>
      <p:sp>
        <p:nvSpPr>
          <p:cNvPr id="12" name="Title 3">
            <a:extLst>
              <a:ext uri="{FF2B5EF4-FFF2-40B4-BE49-F238E27FC236}">
                <a16:creationId xmlns:a16="http://schemas.microsoft.com/office/drawing/2014/main" id="{18B50B8B-A6C5-41B0-AE80-C68C3BF8F17E}"/>
              </a:ext>
            </a:extLst>
          </p:cNvPr>
          <p:cNvSpPr txBox="1">
            <a:spLocks/>
          </p:cNvSpPr>
          <p:nvPr/>
        </p:nvSpPr>
        <p:spPr>
          <a:xfrm>
            <a:off x="838200" y="443073"/>
            <a:ext cx="5257800" cy="55223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ils and elles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sp>
        <p:nvSpPr>
          <p:cNvPr id="13" name="Title 2">
            <a:extLst>
              <a:ext uri="{FF2B5EF4-FFF2-40B4-BE49-F238E27FC236}">
                <a16:creationId xmlns:a16="http://schemas.microsoft.com/office/drawing/2014/main" id="{A09AFB5C-F3CC-4F43-995E-350EB28C5744}"/>
              </a:ext>
            </a:extLst>
          </p:cNvPr>
          <p:cNvSpPr txBox="1">
            <a:spLocks/>
          </p:cNvSpPr>
          <p:nvPr/>
        </p:nvSpPr>
        <p:spPr>
          <a:xfrm>
            <a:off x="0" y="558100"/>
            <a:ext cx="6277232" cy="43720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nous and vous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pic>
        <p:nvPicPr>
          <p:cNvPr id="14" name="Picture 13" descr="background rectangle">
            <a:extLst>
              <a:ext uri="{FF2B5EF4-FFF2-40B4-BE49-F238E27FC236}">
                <a16:creationId xmlns:a16="http://schemas.microsoft.com/office/drawing/2014/main" id="{D1971B39-5055-41E5-B254-5530F1F4591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CA280EA2-F7C1-4FD0-8A38-D2D54E38B1FB}"/>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avoir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ils</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and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elles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
        <p:nvSpPr>
          <p:cNvPr id="16" name="Rounded Rectangle 46">
            <a:extLst>
              <a:ext uri="{FF2B5EF4-FFF2-40B4-BE49-F238E27FC236}">
                <a16:creationId xmlns:a16="http://schemas.microsoft.com/office/drawing/2014/main" id="{A1D432D1-B15A-4BC0-A07F-C4C3BF97824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193214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9" name="TextBox 8"/>
          <p:cNvSpPr txBox="1"/>
          <p:nvPr/>
        </p:nvSpPr>
        <p:spPr>
          <a:xfrm>
            <a:off x="3472292" y="1646330"/>
            <a:ext cx="5054110" cy="21544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a:t>
            </a:r>
            <a:r>
              <a:rPr kumimoji="0" lang="en-GB" sz="134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s</a:t>
            </a: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134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o</a:t>
            </a: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nt</a:t>
            </a:r>
            <a:endPar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0" name="Arc 9"/>
          <p:cNvSpPr/>
          <p:nvPr/>
        </p:nvSpPr>
        <p:spPr>
          <a:xfrm rot="7925323">
            <a:off x="4551777" y="1821162"/>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11" name="Action Button: Forward or Next 10">
            <a:hlinkClick r:id="" action="ppaction://noaction" highlightClick="1">
              <a:snd r:embed="rId3" name="ils ont.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3" name="TextBox 2">
            <a:extLst>
              <a:ext uri="{FF2B5EF4-FFF2-40B4-BE49-F238E27FC236}">
                <a16:creationId xmlns:a16="http://schemas.microsoft.com/office/drawing/2014/main" id="{7B9130C5-3C21-4947-9DB2-3D833CEEA4F9}"/>
              </a:ext>
            </a:extLst>
          </p:cNvPr>
          <p:cNvSpPr txBox="1"/>
          <p:nvPr/>
        </p:nvSpPr>
        <p:spPr>
          <a:xfrm>
            <a:off x="2524800" y="4227472"/>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(m or m/f)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have</a:t>
            </a:r>
          </a:p>
        </p:txBody>
      </p:sp>
      <p:sp>
        <p:nvSpPr>
          <p:cNvPr id="4" name="Title 3">
            <a:extLst>
              <a:ext uri="{FF2B5EF4-FFF2-40B4-BE49-F238E27FC236}">
                <a16:creationId xmlns:a16="http://schemas.microsoft.com/office/drawing/2014/main" id="{E58434C3-21E8-413B-9489-ECF022B665B3}"/>
              </a:ext>
            </a:extLst>
          </p:cNvPr>
          <p:cNvSpPr>
            <a:spLocks noGrp="1"/>
          </p:cNvSpPr>
          <p:nvPr>
            <p:ph type="title"/>
          </p:nvPr>
        </p:nvSpPr>
        <p:spPr>
          <a:xfrm>
            <a:off x="838200" y="443073"/>
            <a:ext cx="5619045" cy="399601"/>
          </a:xfrm>
        </p:spPr>
        <p:txBody>
          <a:bodyPr>
            <a:normAutofit fontScale="90000"/>
          </a:bodyPr>
          <a:lstStyle/>
          <a:p>
            <a:r>
              <a:rPr lang="fr-FR" dirty="0"/>
              <a:t>Avoir: ils and elles</a:t>
            </a:r>
          </a:p>
        </p:txBody>
      </p:sp>
      <p:sp>
        <p:nvSpPr>
          <p:cNvPr id="12" name="Title 3">
            <a:extLst>
              <a:ext uri="{FF2B5EF4-FFF2-40B4-BE49-F238E27FC236}">
                <a16:creationId xmlns:a16="http://schemas.microsoft.com/office/drawing/2014/main" id="{CDC0D20A-F1AC-43DF-BB6A-DE6EBE7307C6}"/>
              </a:ext>
            </a:extLst>
          </p:cNvPr>
          <p:cNvSpPr txBox="1">
            <a:spLocks/>
          </p:cNvSpPr>
          <p:nvPr/>
        </p:nvSpPr>
        <p:spPr>
          <a:xfrm>
            <a:off x="838200" y="443073"/>
            <a:ext cx="5257800" cy="55223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ils and elles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sp>
        <p:nvSpPr>
          <p:cNvPr id="13" name="Title 2">
            <a:extLst>
              <a:ext uri="{FF2B5EF4-FFF2-40B4-BE49-F238E27FC236}">
                <a16:creationId xmlns:a16="http://schemas.microsoft.com/office/drawing/2014/main" id="{731E8C81-12F1-4359-B9CE-3BBFB0BEB930}"/>
              </a:ext>
            </a:extLst>
          </p:cNvPr>
          <p:cNvSpPr txBox="1">
            <a:spLocks/>
          </p:cNvSpPr>
          <p:nvPr/>
        </p:nvSpPr>
        <p:spPr>
          <a:xfrm>
            <a:off x="0" y="558100"/>
            <a:ext cx="6277232" cy="43720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nous and vous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pic>
        <p:nvPicPr>
          <p:cNvPr id="14" name="Picture 13" descr="background rectangle">
            <a:extLst>
              <a:ext uri="{FF2B5EF4-FFF2-40B4-BE49-F238E27FC236}">
                <a16:creationId xmlns:a16="http://schemas.microsoft.com/office/drawing/2014/main" id="{075FA98C-BB06-4088-B3D3-D7B338F996F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91987473-ED23-486F-959A-FAF30A5A3EB9}"/>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avoir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ils</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and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elles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
        <p:nvSpPr>
          <p:cNvPr id="16" name="Rounded Rectangle 46">
            <a:extLst>
              <a:ext uri="{FF2B5EF4-FFF2-40B4-BE49-F238E27FC236}">
                <a16:creationId xmlns:a16="http://schemas.microsoft.com/office/drawing/2014/main" id="{CDD3FE63-2CBA-49CC-8B45-7DD8E8EE5ED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71146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9" name="TextBox 8"/>
          <p:cNvSpPr txBox="1"/>
          <p:nvPr/>
        </p:nvSpPr>
        <p:spPr>
          <a:xfrm>
            <a:off x="1384002" y="1646330"/>
            <a:ext cx="9408798"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a:t>
            </a:r>
            <a:r>
              <a:rPr kumimoji="0" lang="en-GB" sz="134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s</a:t>
            </a: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134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o</a:t>
            </a: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nt</a:t>
            </a:r>
            <a:endPar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0" name="Arc 9"/>
          <p:cNvSpPr/>
          <p:nvPr/>
        </p:nvSpPr>
        <p:spPr>
          <a:xfrm rot="7925323">
            <a:off x="5746977" y="1821161"/>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11" name="Action Button: Forward or Next 10">
            <a:hlinkClick r:id="" action="ppaction://noaction" highlightClick="1">
              <a:snd r:embed="rId3" name="elles ont.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3" name="TextBox 2">
            <a:extLst>
              <a:ext uri="{FF2B5EF4-FFF2-40B4-BE49-F238E27FC236}">
                <a16:creationId xmlns:a16="http://schemas.microsoft.com/office/drawing/2014/main" id="{7B9130C5-3C21-4947-9DB2-3D833CEEA4F9}"/>
              </a:ext>
            </a:extLst>
          </p:cNvPr>
          <p:cNvSpPr txBox="1"/>
          <p:nvPr/>
        </p:nvSpPr>
        <p:spPr>
          <a:xfrm>
            <a:off x="2524800" y="4227472"/>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have</a:t>
            </a:r>
          </a:p>
        </p:txBody>
      </p:sp>
      <p:sp>
        <p:nvSpPr>
          <p:cNvPr id="4" name="Title 3">
            <a:extLst>
              <a:ext uri="{FF2B5EF4-FFF2-40B4-BE49-F238E27FC236}">
                <a16:creationId xmlns:a16="http://schemas.microsoft.com/office/drawing/2014/main" id="{4ED27874-8EFC-4CD8-B797-CCACFAE10168}"/>
              </a:ext>
            </a:extLst>
          </p:cNvPr>
          <p:cNvSpPr>
            <a:spLocks noGrp="1"/>
          </p:cNvSpPr>
          <p:nvPr>
            <p:ph type="title"/>
          </p:nvPr>
        </p:nvSpPr>
        <p:spPr>
          <a:xfrm>
            <a:off x="838200" y="443074"/>
            <a:ext cx="5859162" cy="437208"/>
          </a:xfrm>
        </p:spPr>
        <p:txBody>
          <a:bodyPr>
            <a:normAutofit fontScale="90000"/>
          </a:bodyPr>
          <a:lstStyle/>
          <a:p>
            <a:r>
              <a:rPr lang="fr-FR" dirty="0"/>
              <a:t>Avoir: ils and elles</a:t>
            </a:r>
          </a:p>
        </p:txBody>
      </p:sp>
      <p:sp>
        <p:nvSpPr>
          <p:cNvPr id="12" name="Title 3">
            <a:extLst>
              <a:ext uri="{FF2B5EF4-FFF2-40B4-BE49-F238E27FC236}">
                <a16:creationId xmlns:a16="http://schemas.microsoft.com/office/drawing/2014/main" id="{27A7CD69-2A62-4DF6-AC5C-5E5E6B9C8CC3}"/>
              </a:ext>
            </a:extLst>
          </p:cNvPr>
          <p:cNvSpPr txBox="1">
            <a:spLocks/>
          </p:cNvSpPr>
          <p:nvPr/>
        </p:nvSpPr>
        <p:spPr>
          <a:xfrm>
            <a:off x="838200" y="443073"/>
            <a:ext cx="5257800" cy="55223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ils and elles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sp>
        <p:nvSpPr>
          <p:cNvPr id="13" name="Title 2">
            <a:extLst>
              <a:ext uri="{FF2B5EF4-FFF2-40B4-BE49-F238E27FC236}">
                <a16:creationId xmlns:a16="http://schemas.microsoft.com/office/drawing/2014/main" id="{06F375DF-6312-411E-8006-88B4813CAA71}"/>
              </a:ext>
            </a:extLst>
          </p:cNvPr>
          <p:cNvSpPr txBox="1">
            <a:spLocks/>
          </p:cNvSpPr>
          <p:nvPr/>
        </p:nvSpPr>
        <p:spPr>
          <a:xfrm>
            <a:off x="0" y="558100"/>
            <a:ext cx="6277232" cy="43720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nous and vous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pic>
        <p:nvPicPr>
          <p:cNvPr id="14" name="Picture 13" descr="background rectangle">
            <a:extLst>
              <a:ext uri="{FF2B5EF4-FFF2-40B4-BE49-F238E27FC236}">
                <a16:creationId xmlns:a16="http://schemas.microsoft.com/office/drawing/2014/main" id="{12A22DF1-5C84-4B6E-8E83-104675D450E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2CED6096-7706-4D55-8AC8-75781C6A8D75}"/>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avoir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ils</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and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elles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
        <p:nvSpPr>
          <p:cNvPr id="16" name="Rounded Rectangle 46">
            <a:extLst>
              <a:ext uri="{FF2B5EF4-FFF2-40B4-BE49-F238E27FC236}">
                <a16:creationId xmlns:a16="http://schemas.microsoft.com/office/drawing/2014/main" id="{8E370879-1125-4500-8BC4-9D3DB49F15A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289632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874499" y="1684395"/>
            <a:ext cx="84430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o</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nt</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deux</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sœurs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7" name="Action Button: Forward or Next 6">
            <a:hlinkClick r:id="" action="ppaction://noaction" highlightClick="1">
              <a:snd r:embed="rId3" name="ils ont deux soeur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8" name="Arc 7"/>
          <p:cNvSpPr/>
          <p:nvPr/>
        </p:nvSpPr>
        <p:spPr>
          <a:xfrm rot="7615317">
            <a:off x="2478393" y="1908406"/>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9" name="Picture 2" descr="Boy, Adult, Relationship, Girl, Son, Matrimony, 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4069" y="4307376"/>
            <a:ext cx="3665851" cy="18940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B2DCB1B-0351-4A62-86B4-A5D8AD159979}"/>
              </a:ext>
            </a:extLst>
          </p:cNvPr>
          <p:cNvSpPr txBox="1"/>
          <p:nvPr/>
        </p:nvSpPr>
        <p:spPr>
          <a:xfrm>
            <a:off x="2524800" y="3235147"/>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(m/f)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have two sisters.</a:t>
            </a:r>
          </a:p>
        </p:txBody>
      </p:sp>
      <p:sp>
        <p:nvSpPr>
          <p:cNvPr id="11" name="Title 10">
            <a:extLst>
              <a:ext uri="{FF2B5EF4-FFF2-40B4-BE49-F238E27FC236}">
                <a16:creationId xmlns:a16="http://schemas.microsoft.com/office/drawing/2014/main" id="{77F66451-B6F7-437A-918E-54D814146D36}"/>
              </a:ext>
            </a:extLst>
          </p:cNvPr>
          <p:cNvSpPr>
            <a:spLocks noGrp="1"/>
          </p:cNvSpPr>
          <p:nvPr>
            <p:ph type="title"/>
          </p:nvPr>
        </p:nvSpPr>
        <p:spPr>
          <a:xfrm>
            <a:off x="838200" y="443073"/>
            <a:ext cx="5439032" cy="552235"/>
          </a:xfrm>
        </p:spPr>
        <p:txBody>
          <a:bodyPr>
            <a:normAutofit fontScale="90000"/>
          </a:bodyPr>
          <a:lstStyle/>
          <a:p>
            <a:r>
              <a:rPr lang="fr-FR" dirty="0"/>
              <a:t>Avoir: ils and elles</a:t>
            </a:r>
          </a:p>
        </p:txBody>
      </p:sp>
      <p:sp>
        <p:nvSpPr>
          <p:cNvPr id="13" name="Title 3">
            <a:extLst>
              <a:ext uri="{FF2B5EF4-FFF2-40B4-BE49-F238E27FC236}">
                <a16:creationId xmlns:a16="http://schemas.microsoft.com/office/drawing/2014/main" id="{C25A81DE-BE08-4938-9DE7-DD060A26B1E0}"/>
              </a:ext>
            </a:extLst>
          </p:cNvPr>
          <p:cNvSpPr txBox="1">
            <a:spLocks/>
          </p:cNvSpPr>
          <p:nvPr/>
        </p:nvSpPr>
        <p:spPr>
          <a:xfrm>
            <a:off x="838200" y="443073"/>
            <a:ext cx="5257800" cy="55223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ils and elles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sp>
        <p:nvSpPr>
          <p:cNvPr id="14" name="Title 2">
            <a:extLst>
              <a:ext uri="{FF2B5EF4-FFF2-40B4-BE49-F238E27FC236}">
                <a16:creationId xmlns:a16="http://schemas.microsoft.com/office/drawing/2014/main" id="{E68BC99F-3EAE-4045-9DCB-7B69CF400F82}"/>
              </a:ext>
            </a:extLst>
          </p:cNvPr>
          <p:cNvSpPr txBox="1">
            <a:spLocks/>
          </p:cNvSpPr>
          <p:nvPr/>
        </p:nvSpPr>
        <p:spPr>
          <a:xfrm>
            <a:off x="0" y="558100"/>
            <a:ext cx="6277232" cy="43720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nous and vous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pic>
        <p:nvPicPr>
          <p:cNvPr id="15" name="Picture 14" descr="background rectangle">
            <a:extLst>
              <a:ext uri="{FF2B5EF4-FFF2-40B4-BE49-F238E27FC236}">
                <a16:creationId xmlns:a16="http://schemas.microsoft.com/office/drawing/2014/main" id="{43F6449F-D3EE-43BD-85EA-D3D8D74C4C1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2BC1E4C9-408B-4E13-879F-C2F80A561A25}"/>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avoir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ils</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and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elles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
        <p:nvSpPr>
          <p:cNvPr id="17" name="Rounded Rectangle 46">
            <a:extLst>
              <a:ext uri="{FF2B5EF4-FFF2-40B4-BE49-F238E27FC236}">
                <a16:creationId xmlns:a16="http://schemas.microsoft.com/office/drawing/2014/main" id="{1041EC38-366D-4247-B0BE-57BB596642B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93676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2182474" y="1769074"/>
            <a:ext cx="869238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o</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nt</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des </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vélos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7" name="Action Button: Forward or Next 6">
            <a:hlinkClick r:id="" action="ppaction://noaction" highlightClick="1">
              <a:snd r:embed="rId3" name="elles ont des vélo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8" name="Arc 7"/>
          <p:cNvSpPr/>
          <p:nvPr/>
        </p:nvSpPr>
        <p:spPr>
          <a:xfrm rot="7615317">
            <a:off x="3754873" y="1925017"/>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9" name="Picture 2" descr="Bik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2098" y="4412965"/>
            <a:ext cx="2517822" cy="15442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ike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8666" y="4392475"/>
            <a:ext cx="2301108" cy="156475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A123CC5-3AFF-4899-99CA-010B5ED9FA18}"/>
              </a:ext>
            </a:extLst>
          </p:cNvPr>
          <p:cNvSpPr txBox="1"/>
          <p:nvPr/>
        </p:nvSpPr>
        <p:spPr>
          <a:xfrm>
            <a:off x="2524800" y="3235147"/>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have bikes.</a:t>
            </a:r>
          </a:p>
        </p:txBody>
      </p:sp>
      <p:sp>
        <p:nvSpPr>
          <p:cNvPr id="5" name="Title 4">
            <a:extLst>
              <a:ext uri="{FF2B5EF4-FFF2-40B4-BE49-F238E27FC236}">
                <a16:creationId xmlns:a16="http://schemas.microsoft.com/office/drawing/2014/main" id="{76ED8DEB-950B-4F2F-BCA8-31BD45CF2F23}"/>
              </a:ext>
            </a:extLst>
          </p:cNvPr>
          <p:cNvSpPr>
            <a:spLocks noGrp="1"/>
          </p:cNvSpPr>
          <p:nvPr>
            <p:ph type="title"/>
          </p:nvPr>
        </p:nvSpPr>
        <p:spPr>
          <a:xfrm>
            <a:off x="838200" y="443074"/>
            <a:ext cx="6056870" cy="457698"/>
          </a:xfrm>
        </p:spPr>
        <p:txBody>
          <a:bodyPr>
            <a:normAutofit fontScale="90000"/>
          </a:bodyPr>
          <a:lstStyle/>
          <a:p>
            <a:r>
              <a:rPr lang="fr-FR" dirty="0"/>
              <a:t>Avoir: ils and elles</a:t>
            </a:r>
          </a:p>
        </p:txBody>
      </p:sp>
      <p:sp>
        <p:nvSpPr>
          <p:cNvPr id="14" name="Title 3">
            <a:extLst>
              <a:ext uri="{FF2B5EF4-FFF2-40B4-BE49-F238E27FC236}">
                <a16:creationId xmlns:a16="http://schemas.microsoft.com/office/drawing/2014/main" id="{30D4BE77-4CB0-48A5-886B-D7E31842C199}"/>
              </a:ext>
            </a:extLst>
          </p:cNvPr>
          <p:cNvSpPr txBox="1">
            <a:spLocks/>
          </p:cNvSpPr>
          <p:nvPr/>
        </p:nvSpPr>
        <p:spPr>
          <a:xfrm>
            <a:off x="838200" y="443073"/>
            <a:ext cx="5257800" cy="55223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ils and elles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sp>
        <p:nvSpPr>
          <p:cNvPr id="15" name="Title 2">
            <a:extLst>
              <a:ext uri="{FF2B5EF4-FFF2-40B4-BE49-F238E27FC236}">
                <a16:creationId xmlns:a16="http://schemas.microsoft.com/office/drawing/2014/main" id="{BEB7ACE9-077E-48BC-B6F1-679F8809A344}"/>
              </a:ext>
            </a:extLst>
          </p:cNvPr>
          <p:cNvSpPr txBox="1">
            <a:spLocks/>
          </p:cNvSpPr>
          <p:nvPr/>
        </p:nvSpPr>
        <p:spPr>
          <a:xfrm>
            <a:off x="0" y="558100"/>
            <a:ext cx="6277232" cy="43720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nous and vous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pic>
        <p:nvPicPr>
          <p:cNvPr id="16" name="Picture 15" descr="background rectangle">
            <a:extLst>
              <a:ext uri="{FF2B5EF4-FFF2-40B4-BE49-F238E27FC236}">
                <a16:creationId xmlns:a16="http://schemas.microsoft.com/office/drawing/2014/main" id="{C3E308CF-8DD8-4CE1-999D-C06D8D05EB74}"/>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AE755A85-4ED6-4D05-9885-614B7AAE7484}"/>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avoir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ils</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and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elles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
        <p:nvSpPr>
          <p:cNvPr id="18" name="Rounded Rectangle 46">
            <a:extLst>
              <a:ext uri="{FF2B5EF4-FFF2-40B4-BE49-F238E27FC236}">
                <a16:creationId xmlns:a16="http://schemas.microsoft.com/office/drawing/2014/main" id="{F3A41C5A-F25D-48AA-9EAD-06D0CBA3D65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5637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6" name="TextBox 15">
            <a:extLst>
              <a:ext uri="{FF2B5EF4-FFF2-40B4-BE49-F238E27FC236}">
                <a16:creationId xmlns:a16="http://schemas.microsoft.com/office/drawing/2014/main" id="{D45DCE7F-189E-472D-9E56-A33A68EE0664}"/>
              </a:ext>
            </a:extLst>
          </p:cNvPr>
          <p:cNvSpPr txBox="1"/>
          <p:nvPr/>
        </p:nvSpPr>
        <p:spPr>
          <a:xfrm>
            <a:off x="2524800" y="3235147"/>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(m/f)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have dreams.</a:t>
            </a:r>
          </a:p>
        </p:txBody>
      </p:sp>
      <p:sp>
        <p:nvSpPr>
          <p:cNvPr id="6" name="TextBox 5"/>
          <p:cNvSpPr txBox="1"/>
          <p:nvPr/>
        </p:nvSpPr>
        <p:spPr>
          <a:xfrm>
            <a:off x="2215321" y="1564084"/>
            <a:ext cx="77613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o</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nt</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des </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rêves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7" name="Action Button: Forward or Next 6">
            <a:hlinkClick r:id="" action="ppaction://noaction" highlightClick="1">
              <a:snd r:embed="rId3" name="ils ont des rêve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8" name="Arc 7"/>
          <p:cNvSpPr/>
          <p:nvPr/>
        </p:nvSpPr>
        <p:spPr>
          <a:xfrm rot="7615317">
            <a:off x="2861680" y="1744709"/>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grpSp>
        <p:nvGrpSpPr>
          <p:cNvPr id="9" name="Group 8"/>
          <p:cNvGrpSpPr/>
          <p:nvPr/>
        </p:nvGrpSpPr>
        <p:grpSpPr>
          <a:xfrm>
            <a:off x="9614079" y="3920836"/>
            <a:ext cx="2295841" cy="2183526"/>
            <a:chOff x="9411250" y="3785032"/>
            <a:chExt cx="2415389" cy="2319330"/>
          </a:xfrm>
        </p:grpSpPr>
        <p:grpSp>
          <p:nvGrpSpPr>
            <p:cNvPr id="10" name="Group 9"/>
            <p:cNvGrpSpPr/>
            <p:nvPr/>
          </p:nvGrpSpPr>
          <p:grpSpPr>
            <a:xfrm>
              <a:off x="9431845" y="5030437"/>
              <a:ext cx="2355197" cy="1073925"/>
              <a:chOff x="8908712" y="4635279"/>
              <a:chExt cx="2888843" cy="1372102"/>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8712" y="4635279"/>
                <a:ext cx="1367497" cy="1372102"/>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6220" y="4714518"/>
                <a:ext cx="1191335" cy="1213622"/>
              </a:xfrm>
              <a:prstGeom prst="rect">
                <a:avLst/>
              </a:prstGeom>
            </p:spPr>
          </p:pic>
        </p:grpSp>
        <p:sp>
          <p:nvSpPr>
            <p:cNvPr id="11" name="Cloud Callout 10"/>
            <p:cNvSpPr/>
            <p:nvPr/>
          </p:nvSpPr>
          <p:spPr>
            <a:xfrm>
              <a:off x="10776181" y="3785032"/>
              <a:ext cx="1050458" cy="606158"/>
            </a:xfrm>
            <a:prstGeom prst="cloudCallout">
              <a:avLst>
                <a:gd name="adj1" fmla="val 1748"/>
                <a:gd name="adj2" fmla="val 132516"/>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2" name="Cloud Callout 11"/>
            <p:cNvSpPr/>
            <p:nvPr/>
          </p:nvSpPr>
          <p:spPr>
            <a:xfrm>
              <a:off x="9411250" y="3785032"/>
              <a:ext cx="1050458" cy="606158"/>
            </a:xfrm>
            <a:prstGeom prst="cloudCallout">
              <a:avLst>
                <a:gd name="adj1" fmla="val 1748"/>
                <a:gd name="adj2" fmla="val 134802"/>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grpSp>
      <p:sp>
        <p:nvSpPr>
          <p:cNvPr id="5" name="Title 4">
            <a:extLst>
              <a:ext uri="{FF2B5EF4-FFF2-40B4-BE49-F238E27FC236}">
                <a16:creationId xmlns:a16="http://schemas.microsoft.com/office/drawing/2014/main" id="{004D796A-422E-4D5F-9D6E-D893B30889FC}"/>
              </a:ext>
            </a:extLst>
          </p:cNvPr>
          <p:cNvSpPr>
            <a:spLocks noGrp="1"/>
          </p:cNvSpPr>
          <p:nvPr>
            <p:ph type="title"/>
          </p:nvPr>
        </p:nvSpPr>
        <p:spPr>
          <a:xfrm>
            <a:off x="838200" y="443073"/>
            <a:ext cx="5257800" cy="707849"/>
          </a:xfrm>
        </p:spPr>
        <p:txBody>
          <a:bodyPr/>
          <a:lstStyle/>
          <a:p>
            <a:r>
              <a:rPr lang="fr-FR" dirty="0"/>
              <a:t>Avoir: ils and elles</a:t>
            </a:r>
          </a:p>
        </p:txBody>
      </p:sp>
      <p:sp>
        <p:nvSpPr>
          <p:cNvPr id="18" name="Title 3">
            <a:extLst>
              <a:ext uri="{FF2B5EF4-FFF2-40B4-BE49-F238E27FC236}">
                <a16:creationId xmlns:a16="http://schemas.microsoft.com/office/drawing/2014/main" id="{B77DE93C-860D-4138-8E7B-1913A30D2376}"/>
              </a:ext>
            </a:extLst>
          </p:cNvPr>
          <p:cNvSpPr txBox="1">
            <a:spLocks/>
          </p:cNvSpPr>
          <p:nvPr/>
        </p:nvSpPr>
        <p:spPr>
          <a:xfrm>
            <a:off x="838200" y="443073"/>
            <a:ext cx="5257800" cy="55223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ils and elles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sp>
        <p:nvSpPr>
          <p:cNvPr id="19" name="Title 2">
            <a:extLst>
              <a:ext uri="{FF2B5EF4-FFF2-40B4-BE49-F238E27FC236}">
                <a16:creationId xmlns:a16="http://schemas.microsoft.com/office/drawing/2014/main" id="{B257A22C-5044-448B-AD4D-DE0E49BB0C8C}"/>
              </a:ext>
            </a:extLst>
          </p:cNvPr>
          <p:cNvSpPr txBox="1">
            <a:spLocks/>
          </p:cNvSpPr>
          <p:nvPr/>
        </p:nvSpPr>
        <p:spPr>
          <a:xfrm>
            <a:off x="0" y="558100"/>
            <a:ext cx="6277232" cy="43720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nous and vous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pic>
        <p:nvPicPr>
          <p:cNvPr id="20" name="Picture 19" descr="background rectangle">
            <a:extLst>
              <a:ext uri="{FF2B5EF4-FFF2-40B4-BE49-F238E27FC236}">
                <a16:creationId xmlns:a16="http://schemas.microsoft.com/office/drawing/2014/main" id="{03AEFBFF-2287-4D10-8F25-2A01256203D9}"/>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EFBE4D71-729E-43D6-8844-39C6FB692992}"/>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avoir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ils</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and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elles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
        <p:nvSpPr>
          <p:cNvPr id="22" name="Rounded Rectangle 46">
            <a:extLst>
              <a:ext uri="{FF2B5EF4-FFF2-40B4-BE49-F238E27FC236}">
                <a16:creationId xmlns:a16="http://schemas.microsoft.com/office/drawing/2014/main" id="{B457ED34-7AE3-4314-A8CA-7C92F036A64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140109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2" name="TextBox 11">
            <a:extLst>
              <a:ext uri="{FF2B5EF4-FFF2-40B4-BE49-F238E27FC236}">
                <a16:creationId xmlns:a16="http://schemas.microsoft.com/office/drawing/2014/main" id="{D2ADFCDA-2F08-4EED-A62D-EEFB9951B211}"/>
              </a:ext>
            </a:extLst>
          </p:cNvPr>
          <p:cNvSpPr txBox="1"/>
          <p:nvPr/>
        </p:nvSpPr>
        <p:spPr>
          <a:xfrm>
            <a:off x="2524800" y="3235147"/>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have shirts.</a:t>
            </a:r>
          </a:p>
        </p:txBody>
      </p:sp>
      <p:sp>
        <p:nvSpPr>
          <p:cNvPr id="6" name="TextBox 5"/>
          <p:cNvSpPr txBox="1"/>
          <p:nvPr/>
        </p:nvSpPr>
        <p:spPr>
          <a:xfrm>
            <a:off x="1025869" y="1719838"/>
            <a:ext cx="115414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o</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nt</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des chemises.</a:t>
            </a:r>
          </a:p>
        </p:txBody>
      </p:sp>
      <p:sp>
        <p:nvSpPr>
          <p:cNvPr id="7" name="Action Button: Forward or Next 6">
            <a:hlinkClick r:id="" action="ppaction://noaction" highlightClick="1">
              <a:snd r:embed="rId3" name="elles ont des chemise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8" name="Arc 7"/>
          <p:cNvSpPr/>
          <p:nvPr/>
        </p:nvSpPr>
        <p:spPr>
          <a:xfrm rot="7615317">
            <a:off x="2631282" y="1872179"/>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black"/>
              </a:solidFill>
              <a:effectLst/>
              <a:uLnTx/>
              <a:uFillTx/>
              <a:latin typeface="Tw Cen MT" panose="020B0602020104020603"/>
              <a:ea typeface="+mn-ea"/>
              <a:cs typeface="+mn-cs"/>
              <a:sym typeface="Arial"/>
            </a:endParaRPr>
          </a:p>
        </p:txBody>
      </p:sp>
      <p:pic>
        <p:nvPicPr>
          <p:cNvPr id="9" name="Picture 8"/>
          <p:cNvPicPr>
            <a:picLocks noChangeAspect="1"/>
          </p:cNvPicPr>
          <p:nvPr/>
        </p:nvPicPr>
        <p:blipFill>
          <a:blip r:embed="rId4"/>
          <a:stretch>
            <a:fillRect/>
          </a:stretch>
        </p:blipFill>
        <p:spPr>
          <a:xfrm>
            <a:off x="10141642" y="4511438"/>
            <a:ext cx="1866900" cy="1485900"/>
          </a:xfrm>
          <a:prstGeom prst="rect">
            <a:avLst/>
          </a:prstGeom>
        </p:spPr>
      </p:pic>
      <p:pic>
        <p:nvPicPr>
          <p:cNvPr id="10" name="Picture 9"/>
          <p:cNvPicPr>
            <a:picLocks noChangeAspect="1"/>
          </p:cNvPicPr>
          <p:nvPr/>
        </p:nvPicPr>
        <p:blipFill>
          <a:blip r:embed="rId4"/>
          <a:stretch>
            <a:fillRect/>
          </a:stretch>
        </p:blipFill>
        <p:spPr>
          <a:xfrm>
            <a:off x="8274742" y="4511438"/>
            <a:ext cx="1866900" cy="1485900"/>
          </a:xfrm>
          <a:prstGeom prst="rect">
            <a:avLst/>
          </a:prstGeom>
        </p:spPr>
      </p:pic>
      <p:sp>
        <p:nvSpPr>
          <p:cNvPr id="5" name="Title 4">
            <a:extLst>
              <a:ext uri="{FF2B5EF4-FFF2-40B4-BE49-F238E27FC236}">
                <a16:creationId xmlns:a16="http://schemas.microsoft.com/office/drawing/2014/main" id="{772654AB-63BA-41B8-816A-8DF272A523FF}"/>
              </a:ext>
            </a:extLst>
          </p:cNvPr>
          <p:cNvSpPr>
            <a:spLocks noGrp="1"/>
          </p:cNvSpPr>
          <p:nvPr>
            <p:ph type="title"/>
          </p:nvPr>
        </p:nvSpPr>
        <p:spPr>
          <a:xfrm>
            <a:off x="838200" y="443073"/>
            <a:ext cx="4994189" cy="552235"/>
          </a:xfrm>
        </p:spPr>
        <p:txBody>
          <a:bodyPr>
            <a:normAutofit fontScale="90000"/>
          </a:bodyPr>
          <a:lstStyle/>
          <a:p>
            <a:r>
              <a:rPr lang="fr-FR" dirty="0"/>
              <a:t>Avoir: ils and elles</a:t>
            </a:r>
          </a:p>
        </p:txBody>
      </p:sp>
      <p:sp>
        <p:nvSpPr>
          <p:cNvPr id="14" name="Title 3">
            <a:extLst>
              <a:ext uri="{FF2B5EF4-FFF2-40B4-BE49-F238E27FC236}">
                <a16:creationId xmlns:a16="http://schemas.microsoft.com/office/drawing/2014/main" id="{3C50FE7B-C7B7-494C-B7D3-87EB1C04E806}"/>
              </a:ext>
            </a:extLst>
          </p:cNvPr>
          <p:cNvSpPr txBox="1">
            <a:spLocks/>
          </p:cNvSpPr>
          <p:nvPr/>
        </p:nvSpPr>
        <p:spPr>
          <a:xfrm>
            <a:off x="838200" y="443073"/>
            <a:ext cx="5257800" cy="55223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ils and elles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sp>
        <p:nvSpPr>
          <p:cNvPr id="15" name="Title 2">
            <a:extLst>
              <a:ext uri="{FF2B5EF4-FFF2-40B4-BE49-F238E27FC236}">
                <a16:creationId xmlns:a16="http://schemas.microsoft.com/office/drawing/2014/main" id="{62E2E3A8-C5AA-49D9-991B-417F264A64A5}"/>
              </a:ext>
            </a:extLst>
          </p:cNvPr>
          <p:cNvSpPr txBox="1">
            <a:spLocks/>
          </p:cNvSpPr>
          <p:nvPr/>
        </p:nvSpPr>
        <p:spPr>
          <a:xfrm>
            <a:off x="0" y="558100"/>
            <a:ext cx="6277232" cy="43720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nous and vous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pic>
        <p:nvPicPr>
          <p:cNvPr id="16" name="Picture 15" descr="background rectangle">
            <a:extLst>
              <a:ext uri="{FF2B5EF4-FFF2-40B4-BE49-F238E27FC236}">
                <a16:creationId xmlns:a16="http://schemas.microsoft.com/office/drawing/2014/main" id="{DB044291-C4CD-4EC0-9825-10461DD379E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036DDB49-5EB5-409E-AC62-E46EFA313CB2}"/>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avoir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ils</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and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elles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
        <p:nvSpPr>
          <p:cNvPr id="18" name="Rounded Rectangle 46">
            <a:extLst>
              <a:ext uri="{FF2B5EF4-FFF2-40B4-BE49-F238E27FC236}">
                <a16:creationId xmlns:a16="http://schemas.microsoft.com/office/drawing/2014/main" id="{354A45B0-18FD-4B95-9529-800F5EF047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112592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 name="TextBox 13">
            <a:extLst>
              <a:ext uri="{FF2B5EF4-FFF2-40B4-BE49-F238E27FC236}">
                <a16:creationId xmlns:a16="http://schemas.microsoft.com/office/drawing/2014/main" id="{65FA82CC-F846-4AB7-BD24-83EB31F84A63}"/>
              </a:ext>
            </a:extLst>
          </p:cNvPr>
          <p:cNvSpPr txBox="1"/>
          <p:nvPr/>
        </p:nvSpPr>
        <p:spPr>
          <a:xfrm>
            <a:off x="2524800" y="3235147"/>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(m)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have a problem.</a:t>
            </a:r>
          </a:p>
        </p:txBody>
      </p:sp>
      <p:sp>
        <p:nvSpPr>
          <p:cNvPr id="6" name="TextBox 5"/>
          <p:cNvSpPr txBox="1"/>
          <p:nvPr/>
        </p:nvSpPr>
        <p:spPr>
          <a:xfrm>
            <a:off x="1671951" y="1558716"/>
            <a:ext cx="115414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Il</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o</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n</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 u</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n problème.</a:t>
            </a:r>
          </a:p>
        </p:txBody>
      </p:sp>
      <p:sp>
        <p:nvSpPr>
          <p:cNvPr id="7" name="Action Button: Forward or Next 6">
            <a:hlinkClick r:id="" action="ppaction://noaction" highlightClick="1">
              <a:snd r:embed="rId3" name="ils ont un problème.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8" name="Arc 7"/>
          <p:cNvSpPr/>
          <p:nvPr/>
        </p:nvSpPr>
        <p:spPr>
          <a:xfrm rot="7615317">
            <a:off x="2285682" y="1741810"/>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9" name="Arc 8"/>
          <p:cNvSpPr/>
          <p:nvPr/>
        </p:nvSpPr>
        <p:spPr>
          <a:xfrm rot="7615317">
            <a:off x="3956421" y="1741810"/>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10" name="Picture 9"/>
          <p:cNvPicPr>
            <a:picLocks noChangeAspect="1"/>
          </p:cNvPicPr>
          <p:nvPr/>
        </p:nvPicPr>
        <p:blipFill>
          <a:blip r:embed="rId4"/>
          <a:stretch>
            <a:fillRect/>
          </a:stretch>
        </p:blipFill>
        <p:spPr>
          <a:xfrm>
            <a:off x="10538320" y="3948113"/>
            <a:ext cx="1371600" cy="2133600"/>
          </a:xfrm>
          <a:prstGeom prst="rect">
            <a:avLst/>
          </a:prstGeom>
        </p:spPr>
      </p:pic>
      <p:pic>
        <p:nvPicPr>
          <p:cNvPr id="11" name="Picture 10"/>
          <p:cNvPicPr>
            <a:picLocks noChangeAspect="1"/>
          </p:cNvPicPr>
          <p:nvPr/>
        </p:nvPicPr>
        <p:blipFill>
          <a:blip r:embed="rId5"/>
          <a:stretch>
            <a:fillRect/>
          </a:stretch>
        </p:blipFill>
        <p:spPr>
          <a:xfrm>
            <a:off x="9401176" y="3948113"/>
            <a:ext cx="938310" cy="2034723"/>
          </a:xfrm>
          <a:prstGeom prst="rect">
            <a:avLst/>
          </a:prstGeom>
        </p:spPr>
      </p:pic>
      <p:sp>
        <p:nvSpPr>
          <p:cNvPr id="12" name="Rounded Rectangular Callout 11"/>
          <p:cNvSpPr/>
          <p:nvPr/>
        </p:nvSpPr>
        <p:spPr>
          <a:xfrm>
            <a:off x="3556695" y="4521816"/>
            <a:ext cx="3499305" cy="1559897"/>
          </a:xfrm>
          <a:prstGeom prst="wedgeRoundRectCallout">
            <a:avLst>
              <a:gd name="adj1" fmla="val -20331"/>
              <a:gd name="adj2" fmla="val -62666"/>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Here, there is a </a:t>
            </a: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liaison</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between </a:t>
            </a: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–t </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and the vowel which follows.</a:t>
            </a:r>
          </a:p>
        </p:txBody>
      </p:sp>
      <p:sp>
        <p:nvSpPr>
          <p:cNvPr id="5" name="Title 4">
            <a:extLst>
              <a:ext uri="{FF2B5EF4-FFF2-40B4-BE49-F238E27FC236}">
                <a16:creationId xmlns:a16="http://schemas.microsoft.com/office/drawing/2014/main" id="{EA8A1CEA-7E3A-4C46-B16E-EA4094A49783}"/>
              </a:ext>
            </a:extLst>
          </p:cNvPr>
          <p:cNvSpPr>
            <a:spLocks noGrp="1"/>
          </p:cNvSpPr>
          <p:nvPr>
            <p:ph type="title"/>
          </p:nvPr>
        </p:nvSpPr>
        <p:spPr>
          <a:xfrm>
            <a:off x="838200" y="443073"/>
            <a:ext cx="4969476" cy="707849"/>
          </a:xfrm>
        </p:spPr>
        <p:txBody>
          <a:bodyPr/>
          <a:lstStyle/>
          <a:p>
            <a:r>
              <a:rPr lang="fr-FR" dirty="0"/>
              <a:t>Avoir: ils and elles</a:t>
            </a:r>
          </a:p>
        </p:txBody>
      </p:sp>
      <p:sp>
        <p:nvSpPr>
          <p:cNvPr id="16" name="Title 3">
            <a:extLst>
              <a:ext uri="{FF2B5EF4-FFF2-40B4-BE49-F238E27FC236}">
                <a16:creationId xmlns:a16="http://schemas.microsoft.com/office/drawing/2014/main" id="{6BCE4202-A3BB-4A6F-B9DB-D00480177825}"/>
              </a:ext>
            </a:extLst>
          </p:cNvPr>
          <p:cNvSpPr txBox="1">
            <a:spLocks/>
          </p:cNvSpPr>
          <p:nvPr/>
        </p:nvSpPr>
        <p:spPr>
          <a:xfrm>
            <a:off x="838200" y="443073"/>
            <a:ext cx="5257800" cy="55223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ils and elles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sp>
        <p:nvSpPr>
          <p:cNvPr id="17" name="Title 2">
            <a:extLst>
              <a:ext uri="{FF2B5EF4-FFF2-40B4-BE49-F238E27FC236}">
                <a16:creationId xmlns:a16="http://schemas.microsoft.com/office/drawing/2014/main" id="{9E5259D7-D219-4E6D-8920-10BAABDA75C9}"/>
              </a:ext>
            </a:extLst>
          </p:cNvPr>
          <p:cNvSpPr txBox="1">
            <a:spLocks/>
          </p:cNvSpPr>
          <p:nvPr/>
        </p:nvSpPr>
        <p:spPr>
          <a:xfrm>
            <a:off x="0" y="558100"/>
            <a:ext cx="6277232" cy="43720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nous and vous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pic>
        <p:nvPicPr>
          <p:cNvPr id="18" name="Picture 17" descr="background rectangle">
            <a:extLst>
              <a:ext uri="{FF2B5EF4-FFF2-40B4-BE49-F238E27FC236}">
                <a16:creationId xmlns:a16="http://schemas.microsoft.com/office/drawing/2014/main" id="{BB03A9E2-3CFF-43AB-9687-102CD2FA1883}"/>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F9CE9484-CAE8-4400-8B45-2E0C1609C547}"/>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avoir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ils</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and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elles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
        <p:nvSpPr>
          <p:cNvPr id="20" name="Rounded Rectangle 46">
            <a:extLst>
              <a:ext uri="{FF2B5EF4-FFF2-40B4-BE49-F238E27FC236}">
                <a16:creationId xmlns:a16="http://schemas.microsoft.com/office/drawing/2014/main" id="{8A3CAF0E-F725-4347-B9AE-6B6F1AC39B7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136357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animBg="1"/>
      <p:bldP spid="9"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783645" y="-39201"/>
            <a:ext cx="10515600" cy="1089116"/>
          </a:xfrm>
        </p:spPr>
        <p:txBody>
          <a:bodyPr>
            <a:normAutofit fontScale="90000"/>
          </a:bodyPr>
          <a:lstStyle/>
          <a:p>
            <a:pPr algn="ctr"/>
            <a:r>
              <a:rPr lang="en-GB" sz="13300" b="1" dirty="0">
                <a:solidFill>
                  <a:srgbClr val="115076"/>
                </a:solidFill>
                <a:cs typeface="Calibri" panose="020F0502020204030204" pitchFamily="34" charset="0"/>
              </a:rPr>
              <a:t>au</a:t>
            </a:r>
            <a:endParaRPr lang="en-GB" dirty="0"/>
          </a:p>
        </p:txBody>
      </p:sp>
      <p:sp>
        <p:nvSpPr>
          <p:cNvPr id="25" name="TextBox 24"/>
          <p:cNvSpPr txBox="1"/>
          <p:nvPr/>
        </p:nvSpPr>
        <p:spPr>
          <a:xfrm>
            <a:off x="4216400" y="979154"/>
            <a:ext cx="3756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eau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5" name="Group 34" descr="split arrow pointing to the left"/>
          <p:cNvGrpSpPr/>
          <p:nvPr/>
        </p:nvGrpSpPr>
        <p:grpSpPr>
          <a:xfrm>
            <a:off x="5174520" y="1873069"/>
            <a:ext cx="1862415" cy="2037271"/>
            <a:chOff x="5075098" y="1923905"/>
            <a:chExt cx="2089010" cy="2124417"/>
          </a:xfrm>
        </p:grpSpPr>
        <p:pic>
          <p:nvPicPr>
            <p:cNvPr id="10" name="Picture 9" descr="split arrow pointing to the left"/>
            <p:cNvPicPr>
              <a:picLocks noChangeAspect="1"/>
            </p:cNvPicPr>
            <p:nvPr/>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27" name="Straight Arrow Connector 26"/>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364783" y="3855617"/>
            <a:ext cx="34624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pic>
        <p:nvPicPr>
          <p:cNvPr id="8" name="Picture 7" descr="red cros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4237" y="1553279"/>
            <a:ext cx="1422921" cy="1622770"/>
          </a:xfrm>
          <a:prstGeom prst="rect">
            <a:avLst/>
          </a:prstGeom>
        </p:spPr>
      </p:pic>
      <p:sp>
        <p:nvSpPr>
          <p:cNvPr id="18" name="TextBox 17"/>
          <p:cNvSpPr txBox="1"/>
          <p:nvPr/>
        </p:nvSpPr>
        <p:spPr>
          <a:xfrm>
            <a:off x="208638" y="3453355"/>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pic>
        <p:nvPicPr>
          <p:cNvPr id="5" name="Picture 4" descr="beautiful day with a su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2900" y="4330143"/>
            <a:ext cx="1725425" cy="1820262"/>
          </a:xfrm>
          <a:prstGeom prst="rect">
            <a:avLst/>
          </a:prstGeom>
        </p:spPr>
      </p:pic>
      <p:sp>
        <p:nvSpPr>
          <p:cNvPr id="15" name="TextBox 14"/>
          <p:cNvSpPr txBox="1"/>
          <p:nvPr/>
        </p:nvSpPr>
        <p:spPr>
          <a:xfrm>
            <a:off x="4579145" y="4881131"/>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ssi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5166636" y="5630726"/>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[also]</a:t>
            </a:r>
          </a:p>
        </p:txBody>
      </p:sp>
      <p:sp>
        <p:nvSpPr>
          <p:cNvPr id="20" name="TextBox 19"/>
          <p:cNvSpPr txBox="1"/>
          <p:nvPr/>
        </p:nvSpPr>
        <p:spPr>
          <a:xfrm>
            <a:off x="8635793" y="432512"/>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a:off x="7890595" y="352803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pic>
        <p:nvPicPr>
          <p:cNvPr id="9" name="Picture 8" descr="water drople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87166" y="4398074"/>
            <a:ext cx="1109142" cy="1633364"/>
          </a:xfrm>
          <a:prstGeom prst="rect">
            <a:avLst/>
          </a:prstGeom>
        </p:spPr>
      </p:pic>
      <p:pic>
        <p:nvPicPr>
          <p:cNvPr id="1026" name="Picture 2" descr="boat">
            <a:extLst>
              <a:ext uri="{FF2B5EF4-FFF2-40B4-BE49-F238E27FC236}">
                <a16:creationId xmlns:a16="http://schemas.microsoft.com/office/drawing/2014/main" id="{442F1DCE-75C6-4F5D-8613-8637978A21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2547" y="1570597"/>
            <a:ext cx="2857500"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30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subTnLst>
                                    <p:audio>
                                      <p:cMediaNode>
                                        <p:cTn display="0" masterRel="sameClick">
                                          <p:stCondLst>
                                            <p:cond evt="begin" delay="0">
                                              <p:tn val="13"/>
                                            </p:cond>
                                          </p:stCondLst>
                                          <p:endCondLst>
                                            <p:cond evt="onStopAudio" delay="0">
                                              <p:tgtEl>
                                                <p:sldTgt/>
                                              </p:tgtEl>
                                            </p:cond>
                                          </p:endCondLst>
                                        </p:cTn>
                                        <p:tgtEl>
                                          <p:sndTgt r:embed="rId4" name="gauch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5" name="au gauch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6" name="au faux.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au faux.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subTnLst>
                                    <p:audio>
                                      <p:cMediaNode>
                                        <p:cTn display="0" masterRel="sameClick">
                                          <p:stCondLst>
                                            <p:cond evt="begin" delay="0">
                                              <p:tn val="34"/>
                                            </p:cond>
                                          </p:stCondLst>
                                          <p:endCondLst>
                                            <p:cond evt="onStopAudio" delay="0">
                                              <p:tgtEl>
                                                <p:sldTgt/>
                                              </p:tgtEl>
                                            </p:cond>
                                          </p:endCondLst>
                                        </p:cTn>
                                        <p:tgtEl>
                                          <p:sndTgt r:embed="rId7" name="au bateau.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500"/>
                                        <p:tgtEl>
                                          <p:spTgt spid="1026"/>
                                        </p:tgtEl>
                                      </p:cBhvr>
                                    </p:animEffect>
                                  </p:childTnLst>
                                  <p:subTnLst>
                                    <p:audio>
                                      <p:cMediaNode>
                                        <p:cTn display="0" masterRel="sameClick">
                                          <p:stCondLst>
                                            <p:cond evt="begin" delay="0">
                                              <p:tn val="39"/>
                                            </p:cond>
                                          </p:stCondLst>
                                          <p:endCondLst>
                                            <p:cond evt="onStopAudio" delay="0">
                                              <p:tgtEl>
                                                <p:sldTgt/>
                                              </p:tgtEl>
                                            </p:cond>
                                          </p:endCondLst>
                                        </p:cTn>
                                        <p:tgtEl>
                                          <p:sndTgt r:embed="rId7" name="au bateau.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subTnLst>
                                    <p:audio>
                                      <p:cMediaNode>
                                        <p:cTn display="0" masterRel="sameClick">
                                          <p:stCondLst>
                                            <p:cond evt="begin" delay="0">
                                              <p:tn val="44"/>
                                            </p:cond>
                                          </p:stCondLst>
                                          <p:endCondLst>
                                            <p:cond evt="onStopAudio" delay="0">
                                              <p:tgtEl>
                                                <p:sldTgt/>
                                              </p:tgtEl>
                                            </p:cond>
                                          </p:endCondLst>
                                        </p:cTn>
                                        <p:tgtEl>
                                          <p:sndTgt r:embed="rId8" name="au beau.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8" name="au beau.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au auss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subTnLst>
                                    <p:audio>
                                      <p:cMediaNode>
                                        <p:cTn display="0" masterRel="sameClick">
                                          <p:stCondLst>
                                            <p:cond evt="begin" delay="0">
                                              <p:tn val="59"/>
                                            </p:cond>
                                          </p:stCondLst>
                                          <p:endCondLst>
                                            <p:cond evt="onStopAudio" delay="0">
                                              <p:tgtEl>
                                                <p:sldTgt/>
                                              </p:tgtEl>
                                            </p:cond>
                                          </p:endCondLst>
                                        </p:cTn>
                                        <p:tgtEl>
                                          <p:sndTgt r:embed="rId9" name="au auss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subTnLst>
                                    <p:audio>
                                      <p:cMediaNode>
                                        <p:cTn display="0" masterRel="sameClick">
                                          <p:stCondLst>
                                            <p:cond evt="begin" delay="0">
                                              <p:tn val="64"/>
                                            </p:cond>
                                          </p:stCondLst>
                                          <p:endCondLst>
                                            <p:cond evt="onStopAudio" delay="0">
                                              <p:tgtEl>
                                                <p:sldTgt/>
                                              </p:tgtEl>
                                            </p:cond>
                                          </p:endCondLst>
                                        </p:cTn>
                                        <p:tgtEl>
                                          <p:sndTgt r:embed="rId3" name="au.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500"/>
                                        <p:tgtEl>
                                          <p:spTgt spid="9"/>
                                        </p:tgtEl>
                                      </p:cBhvr>
                                    </p:animEffect>
                                  </p:childTnLst>
                                  <p:subTnLst>
                                    <p:audio>
                                      <p:cMediaNode>
                                        <p:cTn display="0" masterRel="sameClick">
                                          <p:stCondLst>
                                            <p:cond evt="begin" delay="0">
                                              <p:tn val="69"/>
                                            </p:cond>
                                          </p:stCondLst>
                                          <p:endCondLst>
                                            <p:cond evt="onStopAudio" delay="0">
                                              <p:tgtEl>
                                                <p:sldTgt/>
                                              </p:tgtEl>
                                            </p:cond>
                                          </p:endCondLst>
                                        </p:cTn>
                                        <p:tgtEl>
                                          <p:sndTgt r:embed="rId3" name="a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P spid="2" grpId="0" animBg="1"/>
      <p:bldP spid="12" grpId="0"/>
      <p:bldP spid="7" grpId="0"/>
      <p:bldP spid="18" grpId="0"/>
      <p:bldP spid="15" grpId="0"/>
      <p:bldP spid="6" grpId="0"/>
      <p:bldP spid="20" grpId="0"/>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2" name="TextBox 11">
            <a:extLst>
              <a:ext uri="{FF2B5EF4-FFF2-40B4-BE49-F238E27FC236}">
                <a16:creationId xmlns:a16="http://schemas.microsoft.com/office/drawing/2014/main" id="{C3756422-C20F-4525-B680-D16B4C142B52}"/>
              </a:ext>
            </a:extLst>
          </p:cNvPr>
          <p:cNvSpPr txBox="1"/>
          <p:nvPr/>
        </p:nvSpPr>
        <p:spPr>
          <a:xfrm>
            <a:off x="2524800" y="3235147"/>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have a house.</a:t>
            </a:r>
          </a:p>
        </p:txBody>
      </p:sp>
      <p:sp>
        <p:nvSpPr>
          <p:cNvPr id="6" name="TextBox 5"/>
          <p:cNvSpPr txBox="1"/>
          <p:nvPr/>
        </p:nvSpPr>
        <p:spPr>
          <a:xfrm>
            <a:off x="1442468" y="1723263"/>
            <a:ext cx="115414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o</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t</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u</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ne</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maison</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7" name="Action Button: Forward or Next 6">
            <a:hlinkClick r:id="" action="ppaction://noaction" highlightClick="1">
              <a:snd r:embed="rId3" name="elles ont une maiso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8" name="Arc 7"/>
          <p:cNvSpPr/>
          <p:nvPr/>
        </p:nvSpPr>
        <p:spPr>
          <a:xfrm rot="7615317">
            <a:off x="3076394" y="1886505"/>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9" name="Arc 8"/>
          <p:cNvSpPr/>
          <p:nvPr/>
        </p:nvSpPr>
        <p:spPr>
          <a:xfrm rot="7615317">
            <a:off x="4796544" y="1891854"/>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10" name="Picture 2" descr="Save Your Home Corp.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4026" y="4225636"/>
            <a:ext cx="2425336" cy="175208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322DD965-7ED6-4C85-80B8-F69A64DAB163}"/>
              </a:ext>
            </a:extLst>
          </p:cNvPr>
          <p:cNvSpPr>
            <a:spLocks noGrp="1"/>
          </p:cNvSpPr>
          <p:nvPr>
            <p:ph type="title"/>
          </p:nvPr>
        </p:nvSpPr>
        <p:spPr>
          <a:xfrm>
            <a:off x="838200" y="443073"/>
            <a:ext cx="5144955" cy="552235"/>
          </a:xfrm>
        </p:spPr>
        <p:txBody>
          <a:bodyPr>
            <a:normAutofit fontScale="90000"/>
          </a:bodyPr>
          <a:lstStyle/>
          <a:p>
            <a:r>
              <a:rPr lang="fr-FR" dirty="0"/>
              <a:t>Avoir: ils and elles</a:t>
            </a:r>
          </a:p>
        </p:txBody>
      </p:sp>
      <p:sp>
        <p:nvSpPr>
          <p:cNvPr id="14" name="Title 3">
            <a:extLst>
              <a:ext uri="{FF2B5EF4-FFF2-40B4-BE49-F238E27FC236}">
                <a16:creationId xmlns:a16="http://schemas.microsoft.com/office/drawing/2014/main" id="{E592E574-BC7B-4391-BB32-AEAB3F663C60}"/>
              </a:ext>
            </a:extLst>
          </p:cNvPr>
          <p:cNvSpPr txBox="1">
            <a:spLocks/>
          </p:cNvSpPr>
          <p:nvPr/>
        </p:nvSpPr>
        <p:spPr>
          <a:xfrm>
            <a:off x="838200" y="443073"/>
            <a:ext cx="5257800" cy="55223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ils and elles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sp>
        <p:nvSpPr>
          <p:cNvPr id="15" name="Title 2">
            <a:extLst>
              <a:ext uri="{FF2B5EF4-FFF2-40B4-BE49-F238E27FC236}">
                <a16:creationId xmlns:a16="http://schemas.microsoft.com/office/drawing/2014/main" id="{02F49C20-1F8A-4986-A186-36DE75B33DFF}"/>
              </a:ext>
            </a:extLst>
          </p:cNvPr>
          <p:cNvSpPr txBox="1">
            <a:spLocks/>
          </p:cNvSpPr>
          <p:nvPr/>
        </p:nvSpPr>
        <p:spPr>
          <a:xfrm>
            <a:off x="0" y="558100"/>
            <a:ext cx="6277232" cy="43720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nous and vous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pic>
        <p:nvPicPr>
          <p:cNvPr id="16" name="Picture 15" descr="background rectangle">
            <a:extLst>
              <a:ext uri="{FF2B5EF4-FFF2-40B4-BE49-F238E27FC236}">
                <a16:creationId xmlns:a16="http://schemas.microsoft.com/office/drawing/2014/main" id="{8F58C527-7748-4BE2-9C8F-A0DC5326312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36C9ABD1-F078-4D32-BAEC-76AD6BD49F6E}"/>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avoir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ils</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and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elles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
        <p:nvSpPr>
          <p:cNvPr id="18" name="Rounded Rectangle 46">
            <a:extLst>
              <a:ext uri="{FF2B5EF4-FFF2-40B4-BE49-F238E27FC236}">
                <a16:creationId xmlns:a16="http://schemas.microsoft.com/office/drawing/2014/main" id="{AD2A5CF2-BBEA-4976-8972-7993752D8EA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38311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TextBox 14">
            <a:extLst>
              <a:ext uri="{FF2B5EF4-FFF2-40B4-BE49-F238E27FC236}">
                <a16:creationId xmlns:a16="http://schemas.microsoft.com/office/drawing/2014/main" id="{A549394B-5433-44C2-A9D9-720E58F8E7AD}"/>
              </a:ext>
            </a:extLst>
          </p:cNvPr>
          <p:cNvSpPr txBox="1"/>
          <p:nvPr/>
        </p:nvSpPr>
        <p:spPr>
          <a:xfrm>
            <a:off x="2524800" y="3235147"/>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have a family.</a:t>
            </a:r>
          </a:p>
        </p:txBody>
      </p:sp>
      <p:sp>
        <p:nvSpPr>
          <p:cNvPr id="6" name="TextBox 5"/>
          <p:cNvSpPr txBox="1"/>
          <p:nvPr/>
        </p:nvSpPr>
        <p:spPr>
          <a:xfrm>
            <a:off x="2020205" y="1696238"/>
            <a:ext cx="115414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o</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t</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u</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ne</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famille</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7" name="Action Button: Forward or Next 6">
            <a:hlinkClick r:id="" action="ppaction://noaction" highlightClick="1">
              <a:snd r:embed="rId3" name="elles ont une famille.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8" name="Arc 7"/>
          <p:cNvSpPr/>
          <p:nvPr/>
        </p:nvSpPr>
        <p:spPr>
          <a:xfrm rot="7615317">
            <a:off x="3676054" y="1954119"/>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9" name="Arc 8"/>
          <p:cNvSpPr/>
          <p:nvPr/>
        </p:nvSpPr>
        <p:spPr>
          <a:xfrm rot="7615317">
            <a:off x="5421235" y="1954118"/>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13" name="Picture 2" descr="Family Sign Symbol Black Clip Art">
            <a:extLst>
              <a:ext uri="{FF2B5EF4-FFF2-40B4-BE49-F238E27FC236}">
                <a16:creationId xmlns:a16="http://schemas.microsoft.com/office/drawing/2014/main" id="{BD2B4571-BF2E-4B7E-BD09-73BB35C31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4805" y="4545106"/>
            <a:ext cx="1980571" cy="143261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B7F06351-99DD-41D1-81EE-F0CE988FF261}"/>
              </a:ext>
            </a:extLst>
          </p:cNvPr>
          <p:cNvSpPr>
            <a:spLocks noGrp="1"/>
          </p:cNvSpPr>
          <p:nvPr>
            <p:ph type="title"/>
          </p:nvPr>
        </p:nvSpPr>
        <p:spPr>
          <a:xfrm>
            <a:off x="838200" y="443073"/>
            <a:ext cx="5257800" cy="587597"/>
          </a:xfrm>
        </p:spPr>
        <p:txBody>
          <a:bodyPr>
            <a:normAutofit fontScale="90000"/>
          </a:bodyPr>
          <a:lstStyle/>
          <a:p>
            <a:r>
              <a:rPr lang="fr-FR" dirty="0"/>
              <a:t>Avoir: ils and elles</a:t>
            </a:r>
          </a:p>
        </p:txBody>
      </p:sp>
      <p:sp>
        <p:nvSpPr>
          <p:cNvPr id="16" name="Title 3">
            <a:extLst>
              <a:ext uri="{FF2B5EF4-FFF2-40B4-BE49-F238E27FC236}">
                <a16:creationId xmlns:a16="http://schemas.microsoft.com/office/drawing/2014/main" id="{C76BC628-D825-42D6-BEC3-E4DDB4DFEB3D}"/>
              </a:ext>
            </a:extLst>
          </p:cNvPr>
          <p:cNvSpPr txBox="1">
            <a:spLocks/>
          </p:cNvSpPr>
          <p:nvPr/>
        </p:nvSpPr>
        <p:spPr>
          <a:xfrm>
            <a:off x="838200" y="443073"/>
            <a:ext cx="5257800" cy="55223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ils and elles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sp>
        <p:nvSpPr>
          <p:cNvPr id="17" name="Title 2">
            <a:extLst>
              <a:ext uri="{FF2B5EF4-FFF2-40B4-BE49-F238E27FC236}">
                <a16:creationId xmlns:a16="http://schemas.microsoft.com/office/drawing/2014/main" id="{B89EA2C9-403D-4276-AD42-EB1336284B8C}"/>
              </a:ext>
            </a:extLst>
          </p:cNvPr>
          <p:cNvSpPr txBox="1">
            <a:spLocks/>
          </p:cNvSpPr>
          <p:nvPr/>
        </p:nvSpPr>
        <p:spPr>
          <a:xfrm>
            <a:off x="0" y="558100"/>
            <a:ext cx="6277232" cy="43720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nous and vous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pic>
        <p:nvPicPr>
          <p:cNvPr id="18" name="Picture 17" descr="background rectangle">
            <a:extLst>
              <a:ext uri="{FF2B5EF4-FFF2-40B4-BE49-F238E27FC236}">
                <a16:creationId xmlns:a16="http://schemas.microsoft.com/office/drawing/2014/main" id="{B6E17DAE-BCF7-43C5-AF8A-CBD523FF0B73}"/>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979BD028-B566-44FA-8A4E-724D6B7F2327}"/>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avoir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ils</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and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elles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
        <p:nvSpPr>
          <p:cNvPr id="20" name="Rounded Rectangle 46">
            <a:extLst>
              <a:ext uri="{FF2B5EF4-FFF2-40B4-BE49-F238E27FC236}">
                <a16:creationId xmlns:a16="http://schemas.microsoft.com/office/drawing/2014/main" id="{44776A15-6BF7-412B-AD58-74BD3CB8DBD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62398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6" name="TextBox 15">
            <a:extLst>
              <a:ext uri="{FF2B5EF4-FFF2-40B4-BE49-F238E27FC236}">
                <a16:creationId xmlns:a16="http://schemas.microsoft.com/office/drawing/2014/main" id="{193A0629-AFB3-4587-B610-DB0E48448AA8}"/>
              </a:ext>
            </a:extLst>
          </p:cNvPr>
          <p:cNvSpPr txBox="1"/>
          <p:nvPr/>
        </p:nvSpPr>
        <p:spPr>
          <a:xfrm>
            <a:off x="2403987" y="319372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(m, m/f)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have a child.</a:t>
            </a:r>
          </a:p>
        </p:txBody>
      </p:sp>
      <p:sp>
        <p:nvSpPr>
          <p:cNvPr id="6" name="TextBox 5"/>
          <p:cNvSpPr txBox="1"/>
          <p:nvPr/>
        </p:nvSpPr>
        <p:spPr>
          <a:xfrm>
            <a:off x="2131339" y="1891324"/>
            <a:ext cx="115414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o</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t</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u</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n enfant.</a:t>
            </a:r>
          </a:p>
        </p:txBody>
      </p:sp>
      <p:sp>
        <p:nvSpPr>
          <p:cNvPr id="7" name="Action Button: Forward or Next 6">
            <a:hlinkClick r:id="" action="ppaction://noaction" highlightClick="1">
              <a:snd r:embed="rId3" name="ils ont un enfant.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8" name="Arc 7"/>
          <p:cNvSpPr/>
          <p:nvPr/>
        </p:nvSpPr>
        <p:spPr>
          <a:xfrm rot="7615317">
            <a:off x="2658747" y="2060424"/>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9" name="Arc 8"/>
          <p:cNvSpPr/>
          <p:nvPr/>
        </p:nvSpPr>
        <p:spPr>
          <a:xfrm rot="7615317">
            <a:off x="4473189" y="2041184"/>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grpSp>
        <p:nvGrpSpPr>
          <p:cNvPr id="10" name="Group 9"/>
          <p:cNvGrpSpPr/>
          <p:nvPr/>
        </p:nvGrpSpPr>
        <p:grpSpPr>
          <a:xfrm>
            <a:off x="9568416" y="4966676"/>
            <a:ext cx="2341505" cy="1011043"/>
            <a:chOff x="9633655" y="5093319"/>
            <a:chExt cx="2341505" cy="1011043"/>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3655" y="5093319"/>
              <a:ext cx="1059704" cy="101104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8778" y="5317772"/>
              <a:ext cx="1126382" cy="786590"/>
            </a:xfrm>
            <a:prstGeom prst="rect">
              <a:avLst/>
            </a:prstGeom>
          </p:spPr>
        </p:pic>
      </p:grpSp>
      <p:pic>
        <p:nvPicPr>
          <p:cNvPr id="17" name="Picture 16">
            <a:extLst>
              <a:ext uri="{FF2B5EF4-FFF2-40B4-BE49-F238E27FC236}">
                <a16:creationId xmlns:a16="http://schemas.microsoft.com/office/drawing/2014/main" id="{745D9AE7-1B0F-406D-96D4-9D0F1BA76C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5469" y="5020838"/>
            <a:ext cx="1082987" cy="1011043"/>
          </a:xfrm>
          <a:prstGeom prst="rect">
            <a:avLst/>
          </a:prstGeom>
        </p:spPr>
      </p:pic>
      <p:sp>
        <p:nvSpPr>
          <p:cNvPr id="2" name="Arrow: Down 1">
            <a:extLst>
              <a:ext uri="{FF2B5EF4-FFF2-40B4-BE49-F238E27FC236}">
                <a16:creationId xmlns:a16="http://schemas.microsoft.com/office/drawing/2014/main" id="{C2964C62-36EF-44DF-A9AF-EBB88160D7DE}"/>
              </a:ext>
            </a:extLst>
          </p:cNvPr>
          <p:cNvSpPr/>
          <p:nvPr/>
        </p:nvSpPr>
        <p:spPr>
          <a:xfrm>
            <a:off x="11233518" y="4296681"/>
            <a:ext cx="226423" cy="7865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1" name="Title 10">
            <a:extLst>
              <a:ext uri="{FF2B5EF4-FFF2-40B4-BE49-F238E27FC236}">
                <a16:creationId xmlns:a16="http://schemas.microsoft.com/office/drawing/2014/main" id="{7001B74F-664A-4E9E-89BB-A04BB033C80C}"/>
              </a:ext>
            </a:extLst>
          </p:cNvPr>
          <p:cNvSpPr>
            <a:spLocks noGrp="1"/>
          </p:cNvSpPr>
          <p:nvPr>
            <p:ph type="title"/>
          </p:nvPr>
        </p:nvSpPr>
        <p:spPr>
          <a:xfrm>
            <a:off x="838200" y="443073"/>
            <a:ext cx="4821600" cy="578399"/>
          </a:xfrm>
        </p:spPr>
        <p:txBody>
          <a:bodyPr>
            <a:normAutofit fontScale="90000"/>
          </a:bodyPr>
          <a:lstStyle/>
          <a:p>
            <a:r>
              <a:rPr lang="fr-FR" dirty="0"/>
              <a:t>Avoir: ils and elles</a:t>
            </a:r>
          </a:p>
        </p:txBody>
      </p:sp>
      <p:sp>
        <p:nvSpPr>
          <p:cNvPr id="18" name="Title 3">
            <a:extLst>
              <a:ext uri="{FF2B5EF4-FFF2-40B4-BE49-F238E27FC236}">
                <a16:creationId xmlns:a16="http://schemas.microsoft.com/office/drawing/2014/main" id="{A125B121-F9C7-4E41-81D0-29FE4875180C}"/>
              </a:ext>
            </a:extLst>
          </p:cNvPr>
          <p:cNvSpPr txBox="1">
            <a:spLocks/>
          </p:cNvSpPr>
          <p:nvPr/>
        </p:nvSpPr>
        <p:spPr>
          <a:xfrm>
            <a:off x="838200" y="443073"/>
            <a:ext cx="5257800" cy="55223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ils and elles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sp>
        <p:nvSpPr>
          <p:cNvPr id="19" name="Title 2">
            <a:extLst>
              <a:ext uri="{FF2B5EF4-FFF2-40B4-BE49-F238E27FC236}">
                <a16:creationId xmlns:a16="http://schemas.microsoft.com/office/drawing/2014/main" id="{F626BFA8-8E6D-4EB7-A127-74CB2C25032F}"/>
              </a:ext>
            </a:extLst>
          </p:cNvPr>
          <p:cNvSpPr txBox="1">
            <a:spLocks/>
          </p:cNvSpPr>
          <p:nvPr/>
        </p:nvSpPr>
        <p:spPr>
          <a:xfrm>
            <a:off x="0" y="558100"/>
            <a:ext cx="6277232" cy="43720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sym typeface="Arial"/>
              </a:rPr>
              <a:t>Avoir: nous and vous</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sym typeface="Arial"/>
            </a:endParaRPr>
          </a:p>
        </p:txBody>
      </p:sp>
      <p:pic>
        <p:nvPicPr>
          <p:cNvPr id="20" name="Picture 19" descr="background rectangle">
            <a:extLst>
              <a:ext uri="{FF2B5EF4-FFF2-40B4-BE49-F238E27FC236}">
                <a16:creationId xmlns:a16="http://schemas.microsoft.com/office/drawing/2014/main" id="{92CC53A0-DFE7-4B3D-A778-BB25675FF8D8}"/>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FA2754DE-6530-4F91-9A17-65FA4304EFD4}"/>
              </a:ext>
            </a:extLst>
          </p:cNvPr>
          <p:cNvSpPr txBox="1">
            <a:spLocks/>
          </p:cNvSpPr>
          <p:nvPr/>
        </p:nvSpPr>
        <p:spPr>
          <a:xfrm>
            <a:off x="0" y="296864"/>
            <a:ext cx="62772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avoir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ils</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and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elles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
        <p:nvSpPr>
          <p:cNvPr id="22" name="Rounded Rectangle 46">
            <a:extLst>
              <a:ext uri="{FF2B5EF4-FFF2-40B4-BE49-F238E27FC236}">
                <a16:creationId xmlns:a16="http://schemas.microsoft.com/office/drawing/2014/main" id="{C2DFA355-D0D3-4539-A2C4-5ABABAC0F06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75689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P spid="9" grpId="0" animBg="1"/>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7" name="TextBox 16"/>
          <p:cNvSpPr txBox="1"/>
          <p:nvPr/>
        </p:nvSpPr>
        <p:spPr>
          <a:xfrm>
            <a:off x="4390803" y="2980473"/>
            <a:ext cx="313437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ont</a:t>
            </a: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voiture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pic>
        <p:nvPicPr>
          <p:cNvPr id="145" name="Google Shape;145;p2"/>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46" name="Google Shape;146;p2"/>
          <p:cNvSpPr txBox="1">
            <a:spLocks noGrp="1"/>
          </p:cNvSpPr>
          <p:nvPr>
            <p:ph type="title"/>
          </p:nvPr>
        </p:nvSpPr>
        <p:spPr>
          <a:xfrm>
            <a:off x="0" y="344470"/>
            <a:ext cx="5265384" cy="707849"/>
          </a:xfrm>
          <a:prstGeom prst="rect">
            <a:avLst/>
          </a:prstGeom>
          <a:noFill/>
          <a:ln>
            <a:noFill/>
          </a:ln>
        </p:spPr>
        <p:txBody>
          <a:bodyPr spcFirstLastPara="1" wrap="square" lIns="91425" tIns="45700" rIns="91425" bIns="45700" anchor="ctr" anchorCtr="0">
            <a:normAutofit/>
          </a:bodyPr>
          <a:lstStyle/>
          <a:p>
            <a:pPr lvl="0">
              <a:buClr>
                <a:schemeClr val="lt1"/>
              </a:buClr>
              <a:buSzPts val="3600"/>
            </a:pPr>
            <a:r>
              <a:rPr lang="en-GB" sz="3200" b="1" dirty="0">
                <a:solidFill>
                  <a:schemeClr val="lt1"/>
                </a:solidFill>
              </a:rPr>
              <a:t>Il, </a:t>
            </a:r>
            <a:r>
              <a:rPr lang="en-GB" sz="3200" b="1" dirty="0" err="1">
                <a:solidFill>
                  <a:schemeClr val="lt1"/>
                </a:solidFill>
              </a:rPr>
              <a:t>elle</a:t>
            </a:r>
            <a:r>
              <a:rPr lang="en-GB" sz="3200" b="1" dirty="0">
                <a:solidFill>
                  <a:schemeClr val="lt1"/>
                </a:solidFill>
              </a:rPr>
              <a:t>, </a:t>
            </a:r>
            <a:r>
              <a:rPr lang="en-GB" sz="3200" b="1" dirty="0" err="1">
                <a:solidFill>
                  <a:schemeClr val="lt1"/>
                </a:solidFill>
              </a:rPr>
              <a:t>ils</a:t>
            </a:r>
            <a:r>
              <a:rPr lang="en-GB" sz="3200" b="1" dirty="0">
                <a:solidFill>
                  <a:schemeClr val="lt1"/>
                </a:solidFill>
              </a:rPr>
              <a:t> </a:t>
            </a:r>
            <a:r>
              <a:rPr lang="en-GB" sz="3200" b="1" dirty="0" err="1">
                <a:solidFill>
                  <a:schemeClr val="lt1"/>
                </a:solidFill>
              </a:rPr>
              <a:t>ou</a:t>
            </a:r>
            <a:r>
              <a:rPr lang="en-GB" sz="3200" b="1" dirty="0">
                <a:solidFill>
                  <a:schemeClr val="lt1"/>
                </a:solidFill>
              </a:rPr>
              <a:t> </a:t>
            </a:r>
            <a:r>
              <a:rPr lang="en-GB" sz="3200" b="1" dirty="0" err="1">
                <a:solidFill>
                  <a:schemeClr val="lt1"/>
                </a:solidFill>
              </a:rPr>
              <a:t>elles</a:t>
            </a:r>
            <a:r>
              <a:rPr lang="en-GB" sz="3200" b="1" dirty="0">
                <a:solidFill>
                  <a:schemeClr val="lt1"/>
                </a:solidFill>
              </a:rPr>
              <a:t>?</a:t>
            </a:r>
            <a:endParaRPr sz="3200" b="1" dirty="0">
              <a:solidFill>
                <a:schemeClr val="lt1"/>
              </a:solidFill>
            </a:endParaRPr>
          </a:p>
        </p:txBody>
      </p:sp>
      <p:sp>
        <p:nvSpPr>
          <p:cNvPr id="147" name="Google Shape;147;p2"/>
          <p:cNvSpPr/>
          <p:nvPr/>
        </p:nvSpPr>
        <p:spPr>
          <a:xfrm>
            <a:off x="8936966" y="223743"/>
            <a:ext cx="2972954" cy="430887"/>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écouter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écrire</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4" name="TextBox 3"/>
          <p:cNvSpPr txBox="1"/>
          <p:nvPr/>
        </p:nvSpPr>
        <p:spPr>
          <a:xfrm>
            <a:off x="188942" y="1345474"/>
            <a:ext cx="1153809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Whose things are these?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Écoute</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écris</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parle</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p:txBody>
      </p:sp>
      <p:sp>
        <p:nvSpPr>
          <p:cNvPr id="5" name="TextBox 4">
            <a:hlinkClick r:id="" action="ppaction://noaction">
              <a:snd r:embed="rId4" name="2.1.3 Lesson Qs - 1. voiture.wav"/>
            </a:hlinkClick>
          </p:cNvPr>
          <p:cNvSpPr txBox="1"/>
          <p:nvPr/>
        </p:nvSpPr>
        <p:spPr>
          <a:xfrm>
            <a:off x="7494536" y="223743"/>
            <a:ext cx="561703" cy="4308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Q</a:t>
            </a:r>
          </a:p>
        </p:txBody>
      </p:sp>
      <p:sp>
        <p:nvSpPr>
          <p:cNvPr id="15" name="TextBox 14">
            <a:hlinkClick r:id="" action="ppaction://noaction">
              <a:snd r:embed="rId5" name="2.1.3 Lesson As - 1. voiture.wav"/>
            </a:hlinkClick>
          </p:cNvPr>
          <p:cNvSpPr txBox="1"/>
          <p:nvPr/>
        </p:nvSpPr>
        <p:spPr>
          <a:xfrm>
            <a:off x="8221941" y="223743"/>
            <a:ext cx="561703" cy="4308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A</a:t>
            </a:r>
          </a:p>
        </p:txBody>
      </p:sp>
      <p:grpSp>
        <p:nvGrpSpPr>
          <p:cNvPr id="14" name="Group 13"/>
          <p:cNvGrpSpPr/>
          <p:nvPr/>
        </p:nvGrpSpPr>
        <p:grpSpPr>
          <a:xfrm>
            <a:off x="1765582" y="4487305"/>
            <a:ext cx="1463040" cy="1616869"/>
            <a:chOff x="1765582" y="4487305"/>
            <a:chExt cx="1463040" cy="1616869"/>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6264" y="4487305"/>
              <a:ext cx="1181675" cy="1127413"/>
            </a:xfrm>
            <a:prstGeom prst="rect">
              <a:avLst/>
            </a:prstGeom>
          </p:spPr>
        </p:pic>
        <p:sp>
          <p:nvSpPr>
            <p:cNvPr id="11" name="TextBox 10"/>
            <p:cNvSpPr txBox="1"/>
            <p:nvPr/>
          </p:nvSpPr>
          <p:spPr>
            <a:xfrm>
              <a:off x="1765582" y="5673287"/>
              <a:ext cx="146304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(she)</a:t>
              </a:r>
            </a:p>
          </p:txBody>
        </p:sp>
      </p:grpSp>
      <p:grpSp>
        <p:nvGrpSpPr>
          <p:cNvPr id="12" name="Group 11"/>
          <p:cNvGrpSpPr/>
          <p:nvPr/>
        </p:nvGrpSpPr>
        <p:grpSpPr>
          <a:xfrm>
            <a:off x="7904203" y="4487305"/>
            <a:ext cx="2878128" cy="1616868"/>
            <a:chOff x="7904203" y="4487305"/>
            <a:chExt cx="2878128" cy="1616868"/>
          </a:xfrm>
        </p:grpSpPr>
        <p:grpSp>
          <p:nvGrpSpPr>
            <p:cNvPr id="10" name="Group 9"/>
            <p:cNvGrpSpPr/>
            <p:nvPr/>
          </p:nvGrpSpPr>
          <p:grpSpPr>
            <a:xfrm>
              <a:off x="7904203" y="4487305"/>
              <a:ext cx="2878128" cy="1127413"/>
              <a:chOff x="7412391" y="4336868"/>
              <a:chExt cx="3577326" cy="1453985"/>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65752" y="4336868"/>
                <a:ext cx="1523965" cy="1453985"/>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12391" y="4336868"/>
                <a:ext cx="1501016" cy="1453985"/>
              </a:xfrm>
              <a:prstGeom prst="rect">
                <a:avLst/>
              </a:prstGeom>
            </p:spPr>
          </p:pic>
        </p:grpSp>
        <p:sp>
          <p:nvSpPr>
            <p:cNvPr id="19" name="TextBox 18"/>
            <p:cNvSpPr txBox="1"/>
            <p:nvPr/>
          </p:nvSpPr>
          <p:spPr>
            <a:xfrm>
              <a:off x="8502793" y="5673286"/>
              <a:ext cx="146304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(they)</a:t>
              </a:r>
            </a:p>
          </p:txBody>
        </p:sp>
      </p:grpSp>
      <p:pic>
        <p:nvPicPr>
          <p:cNvPr id="1026" name="Picture 2" descr="Automobile, Car, Red, French, Old, Vehic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8115" y="2484996"/>
            <a:ext cx="3276088" cy="1638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44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2.96296E-6 L 0.29297 0.26783 " pathEditMode="relative" rAng="0" ptsTypes="AA">
                                      <p:cBhvr>
                                        <p:cTn id="6" dur="2000" fill="hold"/>
                                        <p:tgtEl>
                                          <p:spTgt spid="1026"/>
                                        </p:tgtEl>
                                        <p:attrNameLst>
                                          <p:attrName>ppt_x</p:attrName>
                                          <p:attrName>ppt_y</p:attrName>
                                        </p:attrNameLst>
                                      </p:cBhvr>
                                      <p:rCtr x="14648" y="133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p:cNvSpPr txBox="1"/>
          <p:nvPr/>
        </p:nvSpPr>
        <p:spPr>
          <a:xfrm>
            <a:off x="1765582" y="5673287"/>
            <a:ext cx="146304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(he)</a:t>
            </a:r>
          </a:p>
        </p:txBody>
      </p:sp>
      <p:grpSp>
        <p:nvGrpSpPr>
          <p:cNvPr id="12" name="Group 11"/>
          <p:cNvGrpSpPr/>
          <p:nvPr/>
        </p:nvGrpSpPr>
        <p:grpSpPr>
          <a:xfrm>
            <a:off x="8667528" y="4487305"/>
            <a:ext cx="2114803" cy="1616869"/>
            <a:chOff x="8667528" y="4487305"/>
            <a:chExt cx="2114803" cy="1616869"/>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6229" y="4487305"/>
              <a:ext cx="1226102" cy="1127413"/>
            </a:xfrm>
            <a:prstGeom prst="rect">
              <a:avLst/>
            </a:prstGeom>
          </p:spPr>
        </p:pic>
        <p:sp>
          <p:nvSpPr>
            <p:cNvPr id="19" name="TextBox 18"/>
            <p:cNvSpPr txBox="1"/>
            <p:nvPr/>
          </p:nvSpPr>
          <p:spPr>
            <a:xfrm>
              <a:off x="8667528" y="5673287"/>
              <a:ext cx="172494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(they)</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0891" y="4748876"/>
            <a:ext cx="1126382" cy="786590"/>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3283" y="4487305"/>
            <a:ext cx="1207638" cy="1127413"/>
          </a:xfrm>
          <a:prstGeom prst="rect">
            <a:avLst/>
          </a:prstGeom>
        </p:spPr>
      </p:pic>
      <p:sp>
        <p:nvSpPr>
          <p:cNvPr id="22" name="Google Shape;147;p2"/>
          <p:cNvSpPr/>
          <p:nvPr/>
        </p:nvSpPr>
        <p:spPr>
          <a:xfrm>
            <a:off x="8936966" y="223743"/>
            <a:ext cx="2972954" cy="430887"/>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écouter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écrire</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3" name="TextBox 22"/>
          <p:cNvSpPr txBox="1"/>
          <p:nvPr/>
        </p:nvSpPr>
        <p:spPr>
          <a:xfrm>
            <a:off x="188942" y="1345474"/>
            <a:ext cx="1153809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Whose things are these?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Écoute</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écris</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parle</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p:txBody>
      </p:sp>
      <p:sp>
        <p:nvSpPr>
          <p:cNvPr id="24" name="TextBox 23">
            <a:hlinkClick r:id="" action="ppaction://noaction">
              <a:snd r:embed="rId6" name="2.1.3 Lesson Qs - 2. idée.wav"/>
            </a:hlinkClick>
          </p:cNvPr>
          <p:cNvSpPr txBox="1"/>
          <p:nvPr/>
        </p:nvSpPr>
        <p:spPr>
          <a:xfrm>
            <a:off x="7494536" y="223743"/>
            <a:ext cx="561703" cy="4308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Q</a:t>
            </a:r>
          </a:p>
        </p:txBody>
      </p:sp>
      <p:sp>
        <p:nvSpPr>
          <p:cNvPr id="25" name="TextBox 24">
            <a:hlinkClick r:id="" action="ppaction://noaction">
              <a:snd r:embed="rId7" name="2.1.3 Lesson As - 2. idée.wav"/>
            </a:hlinkClick>
          </p:cNvPr>
          <p:cNvSpPr txBox="1"/>
          <p:nvPr/>
        </p:nvSpPr>
        <p:spPr>
          <a:xfrm>
            <a:off x="8221941" y="223743"/>
            <a:ext cx="561703" cy="4308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A</a:t>
            </a:r>
          </a:p>
        </p:txBody>
      </p:sp>
      <p:sp>
        <p:nvSpPr>
          <p:cNvPr id="26" name="TextBox 25"/>
          <p:cNvSpPr txBox="1"/>
          <p:nvPr/>
        </p:nvSpPr>
        <p:spPr>
          <a:xfrm>
            <a:off x="4641011" y="2743200"/>
            <a:ext cx="313437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Il a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idée</a:t>
            </a:r>
          </a:p>
        </p:txBody>
      </p:sp>
      <p:pic>
        <p:nvPicPr>
          <p:cNvPr id="3" name="Picture 2"/>
          <p:cNvPicPr>
            <a:picLocks noChangeAspect="1"/>
          </p:cNvPicPr>
          <p:nvPr/>
        </p:nvPicPr>
        <p:blipFill>
          <a:blip r:embed="rId8"/>
          <a:stretch>
            <a:fillRect/>
          </a:stretch>
        </p:blipFill>
        <p:spPr>
          <a:xfrm>
            <a:off x="5365242" y="2670570"/>
            <a:ext cx="1562100" cy="1495425"/>
          </a:xfrm>
          <a:prstGeom prst="rect">
            <a:avLst/>
          </a:prstGeom>
        </p:spPr>
      </p:pic>
      <p:pic>
        <p:nvPicPr>
          <p:cNvPr id="20" name="Google Shape;145;p2">
            <a:extLst>
              <a:ext uri="{FF2B5EF4-FFF2-40B4-BE49-F238E27FC236}">
                <a16:creationId xmlns:a16="http://schemas.microsoft.com/office/drawing/2014/main" id="{95CE2276-D7E1-4AB5-B1CD-B234BC5BDBAB}"/>
              </a:ext>
            </a:extLst>
          </p:cNvPr>
          <p:cNvPicPr preferRelativeResize="0"/>
          <p:nvPr/>
        </p:nvPicPr>
        <p:blipFill rotWithShape="1">
          <a:blip r:embed="rId9">
            <a:alphaModFix/>
          </a:blip>
          <a:srcRect/>
          <a:stretch/>
        </p:blipFill>
        <p:spPr>
          <a:xfrm>
            <a:off x="-1" y="296864"/>
            <a:ext cx="6457246" cy="867128"/>
          </a:xfrm>
          <a:prstGeom prst="rect">
            <a:avLst/>
          </a:prstGeom>
          <a:noFill/>
          <a:ln>
            <a:noFill/>
          </a:ln>
        </p:spPr>
      </p:pic>
      <p:sp>
        <p:nvSpPr>
          <p:cNvPr id="27" name="Google Shape;146;p2">
            <a:extLst>
              <a:ext uri="{FF2B5EF4-FFF2-40B4-BE49-F238E27FC236}">
                <a16:creationId xmlns:a16="http://schemas.microsoft.com/office/drawing/2014/main" id="{035FDCC1-A811-4CF7-BDB0-FD756351F879}"/>
              </a:ext>
            </a:extLst>
          </p:cNvPr>
          <p:cNvSpPr txBox="1">
            <a:spLocks noGrp="1"/>
          </p:cNvSpPr>
          <p:nvPr>
            <p:ph type="title"/>
          </p:nvPr>
        </p:nvSpPr>
        <p:spPr>
          <a:xfrm>
            <a:off x="0" y="344470"/>
            <a:ext cx="5265384" cy="707849"/>
          </a:xfrm>
          <a:prstGeom prst="rect">
            <a:avLst/>
          </a:prstGeom>
          <a:noFill/>
          <a:ln>
            <a:noFill/>
          </a:ln>
        </p:spPr>
        <p:txBody>
          <a:bodyPr spcFirstLastPara="1" wrap="square" lIns="91425" tIns="45700" rIns="91425" bIns="45700" anchor="ctr" anchorCtr="0">
            <a:normAutofit/>
          </a:bodyPr>
          <a:lstStyle/>
          <a:p>
            <a:pPr lvl="0">
              <a:buClr>
                <a:schemeClr val="lt1"/>
              </a:buClr>
              <a:buSzPts val="3600"/>
            </a:pPr>
            <a:r>
              <a:rPr lang="en-GB" sz="3200" b="1" dirty="0">
                <a:solidFill>
                  <a:schemeClr val="lt1"/>
                </a:solidFill>
              </a:rPr>
              <a:t>Il, </a:t>
            </a:r>
            <a:r>
              <a:rPr lang="en-GB" sz="3200" b="1" dirty="0" err="1">
                <a:solidFill>
                  <a:schemeClr val="lt1"/>
                </a:solidFill>
              </a:rPr>
              <a:t>elle</a:t>
            </a:r>
            <a:r>
              <a:rPr lang="en-GB" sz="3200" b="1" dirty="0">
                <a:solidFill>
                  <a:schemeClr val="lt1"/>
                </a:solidFill>
              </a:rPr>
              <a:t>, </a:t>
            </a:r>
            <a:r>
              <a:rPr lang="en-GB" sz="3200" b="1" dirty="0" err="1">
                <a:solidFill>
                  <a:schemeClr val="lt1"/>
                </a:solidFill>
              </a:rPr>
              <a:t>ils</a:t>
            </a:r>
            <a:r>
              <a:rPr lang="en-GB" sz="3200" b="1" dirty="0">
                <a:solidFill>
                  <a:schemeClr val="lt1"/>
                </a:solidFill>
              </a:rPr>
              <a:t> </a:t>
            </a:r>
            <a:r>
              <a:rPr lang="en-GB" sz="3200" b="1" dirty="0" err="1">
                <a:solidFill>
                  <a:schemeClr val="lt1"/>
                </a:solidFill>
              </a:rPr>
              <a:t>ou</a:t>
            </a:r>
            <a:r>
              <a:rPr lang="en-GB" sz="3200" b="1" dirty="0">
                <a:solidFill>
                  <a:schemeClr val="lt1"/>
                </a:solidFill>
              </a:rPr>
              <a:t> </a:t>
            </a:r>
            <a:r>
              <a:rPr lang="en-GB" sz="3200" b="1" dirty="0" err="1">
                <a:solidFill>
                  <a:schemeClr val="lt1"/>
                </a:solidFill>
              </a:rPr>
              <a:t>elles</a:t>
            </a:r>
            <a:r>
              <a:rPr lang="en-GB" sz="3200" b="1" dirty="0">
                <a:solidFill>
                  <a:schemeClr val="lt1"/>
                </a:solidFill>
              </a:rPr>
              <a:t>?</a:t>
            </a:r>
            <a:endParaRPr sz="3200" b="1" dirty="0">
              <a:solidFill>
                <a:schemeClr val="lt1"/>
              </a:solidFill>
            </a:endParaRPr>
          </a:p>
        </p:txBody>
      </p:sp>
    </p:spTree>
    <p:extLst>
      <p:ext uri="{BB962C8B-B14F-4D97-AF65-F5344CB8AC3E}">
        <p14:creationId xmlns:p14="http://schemas.microsoft.com/office/powerpoint/2010/main" val="342011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3.7037E-7 L -0.28776 0.03287 " pathEditMode="relative" rAng="0" ptsTypes="AA">
                                      <p:cBhvr>
                                        <p:cTn id="6" dur="2000" fill="hold"/>
                                        <p:tgtEl>
                                          <p:spTgt spid="3"/>
                                        </p:tgtEl>
                                        <p:attrNameLst>
                                          <p:attrName>ppt_x</p:attrName>
                                          <p:attrName>ppt_y</p:attrName>
                                        </p:attrNameLst>
                                      </p:cBhvr>
                                      <p:rCtr x="-14388"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pSp>
        <p:nvGrpSpPr>
          <p:cNvPr id="12" name="Group 11"/>
          <p:cNvGrpSpPr/>
          <p:nvPr/>
        </p:nvGrpSpPr>
        <p:grpSpPr>
          <a:xfrm>
            <a:off x="8667528" y="4487305"/>
            <a:ext cx="2114803" cy="1616869"/>
            <a:chOff x="8667528" y="4487305"/>
            <a:chExt cx="2114803" cy="1616869"/>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6229" y="4487305"/>
              <a:ext cx="1226102" cy="1127413"/>
            </a:xfrm>
            <a:prstGeom prst="rect">
              <a:avLst/>
            </a:prstGeom>
          </p:spPr>
        </p:pic>
        <p:sp>
          <p:nvSpPr>
            <p:cNvPr id="19" name="TextBox 18"/>
            <p:cNvSpPr txBox="1"/>
            <p:nvPr/>
          </p:nvSpPr>
          <p:spPr>
            <a:xfrm>
              <a:off x="8667528" y="5673287"/>
              <a:ext cx="172494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(they)</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0891" y="4748876"/>
            <a:ext cx="1126382" cy="786590"/>
          </a:xfrm>
          <a:prstGeom prst="rect">
            <a:avLst/>
          </a:prstGeom>
        </p:spPr>
      </p:pic>
      <p:grpSp>
        <p:nvGrpSpPr>
          <p:cNvPr id="16" name="Group 15"/>
          <p:cNvGrpSpPr/>
          <p:nvPr/>
        </p:nvGrpSpPr>
        <p:grpSpPr>
          <a:xfrm>
            <a:off x="1765582" y="4487305"/>
            <a:ext cx="1463040" cy="1616869"/>
            <a:chOff x="1765582" y="4487305"/>
            <a:chExt cx="1463040" cy="1616869"/>
          </a:xfrm>
        </p:grpSpPr>
        <p:sp>
          <p:nvSpPr>
            <p:cNvPr id="22" name="TextBox 21"/>
            <p:cNvSpPr txBox="1"/>
            <p:nvPr/>
          </p:nvSpPr>
          <p:spPr>
            <a:xfrm>
              <a:off x="1765582" y="5673287"/>
              <a:ext cx="146304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(she)</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6264" y="4487305"/>
              <a:ext cx="1181675" cy="1127413"/>
            </a:xfrm>
            <a:prstGeom prst="rect">
              <a:avLst/>
            </a:prstGeom>
          </p:spPr>
        </p:pic>
      </p:grpSp>
      <p:sp>
        <p:nvSpPr>
          <p:cNvPr id="23" name="Google Shape;147;p2"/>
          <p:cNvSpPr/>
          <p:nvPr/>
        </p:nvSpPr>
        <p:spPr>
          <a:xfrm>
            <a:off x="8936966" y="223743"/>
            <a:ext cx="2972954" cy="430887"/>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écouter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écrire</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4" name="TextBox 23"/>
          <p:cNvSpPr txBox="1"/>
          <p:nvPr/>
        </p:nvSpPr>
        <p:spPr>
          <a:xfrm>
            <a:off x="188942" y="1345474"/>
            <a:ext cx="1153809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Whose things are these?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Écoute</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écris</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parle</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p:txBody>
      </p:sp>
      <p:sp>
        <p:nvSpPr>
          <p:cNvPr id="25" name="TextBox 24">
            <a:hlinkClick r:id="" action="ppaction://noaction">
              <a:snd r:embed="rId5" name="2.1.3 Lesson Qs - 3. bateau.wav"/>
            </a:hlinkClick>
          </p:cNvPr>
          <p:cNvSpPr txBox="1"/>
          <p:nvPr/>
        </p:nvSpPr>
        <p:spPr>
          <a:xfrm>
            <a:off x="7494536" y="223743"/>
            <a:ext cx="561703" cy="4308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Q</a:t>
            </a:r>
          </a:p>
        </p:txBody>
      </p:sp>
      <p:sp>
        <p:nvSpPr>
          <p:cNvPr id="26" name="TextBox 25">
            <a:hlinkClick r:id="" action="ppaction://noaction">
              <a:snd r:embed="rId6" name="2.1.3 Lesson As - 3. bateau.wav"/>
            </a:hlinkClick>
          </p:cNvPr>
          <p:cNvSpPr txBox="1"/>
          <p:nvPr/>
        </p:nvSpPr>
        <p:spPr>
          <a:xfrm>
            <a:off x="8221941" y="223743"/>
            <a:ext cx="561703" cy="4308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A</a:t>
            </a:r>
          </a:p>
        </p:txBody>
      </p:sp>
      <p:sp>
        <p:nvSpPr>
          <p:cNvPr id="27" name="TextBox 26"/>
          <p:cNvSpPr txBox="1"/>
          <p:nvPr/>
        </p:nvSpPr>
        <p:spPr>
          <a:xfrm>
            <a:off x="4641011" y="2743200"/>
            <a:ext cx="313437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Elle a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un bateau.</a:t>
            </a:r>
          </a:p>
        </p:txBody>
      </p:sp>
      <p:pic>
        <p:nvPicPr>
          <p:cNvPr id="2" name="Picture 1"/>
          <p:cNvPicPr>
            <a:picLocks noChangeAspect="1"/>
          </p:cNvPicPr>
          <p:nvPr/>
        </p:nvPicPr>
        <p:blipFill>
          <a:blip r:embed="rId7"/>
          <a:stretch>
            <a:fillRect/>
          </a:stretch>
        </p:blipFill>
        <p:spPr>
          <a:xfrm>
            <a:off x="5141399" y="2520521"/>
            <a:ext cx="2133600" cy="1943100"/>
          </a:xfrm>
          <a:prstGeom prst="rect">
            <a:avLst/>
          </a:prstGeom>
        </p:spPr>
      </p:pic>
      <p:pic>
        <p:nvPicPr>
          <p:cNvPr id="20" name="Google Shape;145;p2">
            <a:extLst>
              <a:ext uri="{FF2B5EF4-FFF2-40B4-BE49-F238E27FC236}">
                <a16:creationId xmlns:a16="http://schemas.microsoft.com/office/drawing/2014/main" id="{CC4A8F64-98F7-409D-B397-50C04BBFABEA}"/>
              </a:ext>
            </a:extLst>
          </p:cNvPr>
          <p:cNvPicPr preferRelativeResize="0"/>
          <p:nvPr/>
        </p:nvPicPr>
        <p:blipFill rotWithShape="1">
          <a:blip r:embed="rId8">
            <a:alphaModFix/>
          </a:blip>
          <a:srcRect/>
          <a:stretch/>
        </p:blipFill>
        <p:spPr>
          <a:xfrm>
            <a:off x="-1" y="296864"/>
            <a:ext cx="6457246" cy="867128"/>
          </a:xfrm>
          <a:prstGeom prst="rect">
            <a:avLst/>
          </a:prstGeom>
          <a:noFill/>
          <a:ln>
            <a:noFill/>
          </a:ln>
        </p:spPr>
      </p:pic>
      <p:sp>
        <p:nvSpPr>
          <p:cNvPr id="21" name="Google Shape;146;p2">
            <a:extLst>
              <a:ext uri="{FF2B5EF4-FFF2-40B4-BE49-F238E27FC236}">
                <a16:creationId xmlns:a16="http://schemas.microsoft.com/office/drawing/2014/main" id="{DF98988C-0430-40C4-94EE-964BB0C8BD58}"/>
              </a:ext>
            </a:extLst>
          </p:cNvPr>
          <p:cNvSpPr txBox="1">
            <a:spLocks noGrp="1"/>
          </p:cNvSpPr>
          <p:nvPr>
            <p:ph type="title"/>
          </p:nvPr>
        </p:nvSpPr>
        <p:spPr>
          <a:xfrm>
            <a:off x="0" y="344470"/>
            <a:ext cx="5265384" cy="707849"/>
          </a:xfrm>
          <a:prstGeom prst="rect">
            <a:avLst/>
          </a:prstGeom>
          <a:noFill/>
          <a:ln>
            <a:noFill/>
          </a:ln>
        </p:spPr>
        <p:txBody>
          <a:bodyPr spcFirstLastPara="1" wrap="square" lIns="91425" tIns="45700" rIns="91425" bIns="45700" anchor="ctr" anchorCtr="0">
            <a:normAutofit/>
          </a:bodyPr>
          <a:lstStyle/>
          <a:p>
            <a:pPr lvl="0">
              <a:buClr>
                <a:schemeClr val="lt1"/>
              </a:buClr>
              <a:buSzPts val="3600"/>
            </a:pPr>
            <a:r>
              <a:rPr lang="en-GB" sz="3200" b="1" dirty="0">
                <a:solidFill>
                  <a:schemeClr val="lt1"/>
                </a:solidFill>
              </a:rPr>
              <a:t>Il, </a:t>
            </a:r>
            <a:r>
              <a:rPr lang="en-GB" sz="3200" b="1" dirty="0" err="1">
                <a:solidFill>
                  <a:schemeClr val="lt1"/>
                </a:solidFill>
              </a:rPr>
              <a:t>elle</a:t>
            </a:r>
            <a:r>
              <a:rPr lang="en-GB" sz="3200" b="1" dirty="0">
                <a:solidFill>
                  <a:schemeClr val="lt1"/>
                </a:solidFill>
              </a:rPr>
              <a:t>, </a:t>
            </a:r>
            <a:r>
              <a:rPr lang="en-GB" sz="3200" b="1" dirty="0" err="1">
                <a:solidFill>
                  <a:schemeClr val="lt1"/>
                </a:solidFill>
              </a:rPr>
              <a:t>ils</a:t>
            </a:r>
            <a:r>
              <a:rPr lang="en-GB" sz="3200" b="1" dirty="0">
                <a:solidFill>
                  <a:schemeClr val="lt1"/>
                </a:solidFill>
              </a:rPr>
              <a:t> </a:t>
            </a:r>
            <a:r>
              <a:rPr lang="en-GB" sz="3200" b="1" dirty="0" err="1">
                <a:solidFill>
                  <a:schemeClr val="lt1"/>
                </a:solidFill>
              </a:rPr>
              <a:t>ou</a:t>
            </a:r>
            <a:r>
              <a:rPr lang="en-GB" sz="3200" b="1" dirty="0">
                <a:solidFill>
                  <a:schemeClr val="lt1"/>
                </a:solidFill>
              </a:rPr>
              <a:t> </a:t>
            </a:r>
            <a:r>
              <a:rPr lang="en-GB" sz="3200" b="1" dirty="0" err="1">
                <a:solidFill>
                  <a:schemeClr val="lt1"/>
                </a:solidFill>
              </a:rPr>
              <a:t>elles</a:t>
            </a:r>
            <a:r>
              <a:rPr lang="en-GB" sz="3200" b="1" dirty="0">
                <a:solidFill>
                  <a:schemeClr val="lt1"/>
                </a:solidFill>
              </a:rPr>
              <a:t>?</a:t>
            </a:r>
            <a:endParaRPr sz="3200" b="1" dirty="0">
              <a:solidFill>
                <a:schemeClr val="lt1"/>
              </a:solidFill>
            </a:endParaRPr>
          </a:p>
        </p:txBody>
      </p:sp>
    </p:spTree>
    <p:extLst>
      <p:ext uri="{BB962C8B-B14F-4D97-AF65-F5344CB8AC3E}">
        <p14:creationId xmlns:p14="http://schemas.microsoft.com/office/powerpoint/2010/main" val="66619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9167E-6 7.40741E-7 L -0.29335 0.23194 " pathEditMode="relative" rAng="0" ptsTypes="AA">
                                      <p:cBhvr>
                                        <p:cTn id="6" dur="2000" fill="hold"/>
                                        <p:tgtEl>
                                          <p:spTgt spid="2"/>
                                        </p:tgtEl>
                                        <p:attrNameLst>
                                          <p:attrName>ppt_x</p:attrName>
                                          <p:attrName>ppt_y</p:attrName>
                                        </p:attrNameLst>
                                      </p:cBhvr>
                                      <p:rCtr x="-14674" y="1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5" name="TextBox 24"/>
          <p:cNvSpPr txBox="1"/>
          <p:nvPr/>
        </p:nvSpPr>
        <p:spPr>
          <a:xfrm>
            <a:off x="4641011" y="2743200"/>
            <a:ext cx="313437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ont</a:t>
            </a: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chambre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pic>
        <p:nvPicPr>
          <p:cNvPr id="5122" name="Picture 2" descr="Bedroom, Bedroom Interior, Design, B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7479" y="2568403"/>
            <a:ext cx="3796724" cy="147123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7904203" y="4487305"/>
            <a:ext cx="2878128" cy="1616868"/>
            <a:chOff x="7904203" y="4487305"/>
            <a:chExt cx="2878128" cy="1616868"/>
          </a:xfrm>
        </p:grpSpPr>
        <p:grpSp>
          <p:nvGrpSpPr>
            <p:cNvPr id="10" name="Group 9"/>
            <p:cNvGrpSpPr/>
            <p:nvPr/>
          </p:nvGrpSpPr>
          <p:grpSpPr>
            <a:xfrm>
              <a:off x="7904203" y="4487305"/>
              <a:ext cx="2878128" cy="1127413"/>
              <a:chOff x="7412391" y="4336868"/>
              <a:chExt cx="3577326" cy="1453985"/>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5752" y="4336868"/>
                <a:ext cx="1523965" cy="145398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2391" y="4336868"/>
                <a:ext cx="1501016" cy="1453985"/>
              </a:xfrm>
              <a:prstGeom prst="rect">
                <a:avLst/>
              </a:prstGeom>
            </p:spPr>
          </p:pic>
        </p:grpSp>
        <p:sp>
          <p:nvSpPr>
            <p:cNvPr id="19" name="TextBox 18"/>
            <p:cNvSpPr txBox="1"/>
            <p:nvPr/>
          </p:nvSpPr>
          <p:spPr>
            <a:xfrm>
              <a:off x="8502793" y="5673286"/>
              <a:ext cx="146304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(they)</a:t>
              </a:r>
            </a:p>
          </p:txBody>
        </p:sp>
      </p:grpSp>
      <p:sp>
        <p:nvSpPr>
          <p:cNvPr id="18" name="TextBox 17"/>
          <p:cNvSpPr txBox="1"/>
          <p:nvPr/>
        </p:nvSpPr>
        <p:spPr>
          <a:xfrm>
            <a:off x="1765582" y="5673287"/>
            <a:ext cx="146304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(he)</a:t>
            </a: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3283" y="4487305"/>
            <a:ext cx="1207638" cy="1127413"/>
          </a:xfrm>
          <a:prstGeom prst="rect">
            <a:avLst/>
          </a:prstGeom>
        </p:spPr>
      </p:pic>
      <p:sp>
        <p:nvSpPr>
          <p:cNvPr id="21" name="Google Shape;147;p2"/>
          <p:cNvSpPr/>
          <p:nvPr/>
        </p:nvSpPr>
        <p:spPr>
          <a:xfrm>
            <a:off x="8936966" y="223743"/>
            <a:ext cx="2972954" cy="430887"/>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écouter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écrire</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2" name="TextBox 21"/>
          <p:cNvSpPr txBox="1"/>
          <p:nvPr/>
        </p:nvSpPr>
        <p:spPr>
          <a:xfrm>
            <a:off x="188942" y="1345474"/>
            <a:ext cx="1153809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Whose things are these?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Écoute</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écris</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parle</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p:txBody>
      </p:sp>
      <p:sp>
        <p:nvSpPr>
          <p:cNvPr id="23" name="TextBox 22">
            <a:hlinkClick r:id="" action="ppaction://noaction">
              <a:snd r:embed="rId6" name="2.1.3 Lesson Qs - 4. chambre.wav"/>
            </a:hlinkClick>
          </p:cNvPr>
          <p:cNvSpPr txBox="1"/>
          <p:nvPr/>
        </p:nvSpPr>
        <p:spPr>
          <a:xfrm>
            <a:off x="7494536" y="223743"/>
            <a:ext cx="561703" cy="4308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Q</a:t>
            </a:r>
          </a:p>
        </p:txBody>
      </p:sp>
      <p:sp>
        <p:nvSpPr>
          <p:cNvPr id="24" name="TextBox 23">
            <a:hlinkClick r:id="" action="ppaction://noaction">
              <a:snd r:embed="rId7" name="2.1.3 Lesson As - 4. chambre.wav"/>
            </a:hlinkClick>
          </p:cNvPr>
          <p:cNvSpPr txBox="1"/>
          <p:nvPr/>
        </p:nvSpPr>
        <p:spPr>
          <a:xfrm>
            <a:off x="8221941" y="223743"/>
            <a:ext cx="561703" cy="4308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A</a:t>
            </a:r>
          </a:p>
        </p:txBody>
      </p:sp>
      <p:pic>
        <p:nvPicPr>
          <p:cNvPr id="26" name="Google Shape;145;p2">
            <a:extLst>
              <a:ext uri="{FF2B5EF4-FFF2-40B4-BE49-F238E27FC236}">
                <a16:creationId xmlns:a16="http://schemas.microsoft.com/office/drawing/2014/main" id="{F41FCE9D-6506-49F1-8131-3B2E4D8831A6}"/>
              </a:ext>
            </a:extLst>
          </p:cNvPr>
          <p:cNvPicPr preferRelativeResize="0"/>
          <p:nvPr/>
        </p:nvPicPr>
        <p:blipFill rotWithShape="1">
          <a:blip r:embed="rId8">
            <a:alphaModFix/>
          </a:blip>
          <a:srcRect/>
          <a:stretch/>
        </p:blipFill>
        <p:spPr>
          <a:xfrm>
            <a:off x="-1" y="296864"/>
            <a:ext cx="6457246" cy="867128"/>
          </a:xfrm>
          <a:prstGeom prst="rect">
            <a:avLst/>
          </a:prstGeom>
          <a:noFill/>
          <a:ln>
            <a:noFill/>
          </a:ln>
        </p:spPr>
      </p:pic>
      <p:sp>
        <p:nvSpPr>
          <p:cNvPr id="27" name="Google Shape;146;p2">
            <a:extLst>
              <a:ext uri="{FF2B5EF4-FFF2-40B4-BE49-F238E27FC236}">
                <a16:creationId xmlns:a16="http://schemas.microsoft.com/office/drawing/2014/main" id="{4DA07273-E5A1-41F5-BA57-9B921907D8F1}"/>
              </a:ext>
            </a:extLst>
          </p:cNvPr>
          <p:cNvSpPr txBox="1">
            <a:spLocks noGrp="1"/>
          </p:cNvSpPr>
          <p:nvPr>
            <p:ph type="title"/>
          </p:nvPr>
        </p:nvSpPr>
        <p:spPr>
          <a:xfrm>
            <a:off x="0" y="344470"/>
            <a:ext cx="5265384" cy="707849"/>
          </a:xfrm>
          <a:prstGeom prst="rect">
            <a:avLst/>
          </a:prstGeom>
          <a:noFill/>
          <a:ln>
            <a:noFill/>
          </a:ln>
        </p:spPr>
        <p:txBody>
          <a:bodyPr spcFirstLastPara="1" wrap="square" lIns="91425" tIns="45700" rIns="91425" bIns="45700" anchor="ctr" anchorCtr="0">
            <a:normAutofit/>
          </a:bodyPr>
          <a:lstStyle/>
          <a:p>
            <a:pPr lvl="0">
              <a:buClr>
                <a:schemeClr val="lt1"/>
              </a:buClr>
              <a:buSzPts val="3600"/>
            </a:pPr>
            <a:r>
              <a:rPr lang="en-GB" sz="3200" b="1" dirty="0">
                <a:solidFill>
                  <a:schemeClr val="lt1"/>
                </a:solidFill>
              </a:rPr>
              <a:t>Il, </a:t>
            </a:r>
            <a:r>
              <a:rPr lang="en-GB" sz="3200" b="1" dirty="0" err="1">
                <a:solidFill>
                  <a:schemeClr val="lt1"/>
                </a:solidFill>
              </a:rPr>
              <a:t>elle</a:t>
            </a:r>
            <a:r>
              <a:rPr lang="en-GB" sz="3200" b="1" dirty="0">
                <a:solidFill>
                  <a:schemeClr val="lt1"/>
                </a:solidFill>
              </a:rPr>
              <a:t>, </a:t>
            </a:r>
            <a:r>
              <a:rPr lang="en-GB" sz="3200" b="1" dirty="0" err="1">
                <a:solidFill>
                  <a:schemeClr val="lt1"/>
                </a:solidFill>
              </a:rPr>
              <a:t>ils</a:t>
            </a:r>
            <a:r>
              <a:rPr lang="en-GB" sz="3200" b="1" dirty="0">
                <a:solidFill>
                  <a:schemeClr val="lt1"/>
                </a:solidFill>
              </a:rPr>
              <a:t> </a:t>
            </a:r>
            <a:r>
              <a:rPr lang="en-GB" sz="3200" b="1" dirty="0" err="1">
                <a:solidFill>
                  <a:schemeClr val="lt1"/>
                </a:solidFill>
              </a:rPr>
              <a:t>ou</a:t>
            </a:r>
            <a:r>
              <a:rPr lang="en-GB" sz="3200" b="1" dirty="0">
                <a:solidFill>
                  <a:schemeClr val="lt1"/>
                </a:solidFill>
              </a:rPr>
              <a:t> </a:t>
            </a:r>
            <a:r>
              <a:rPr lang="en-GB" sz="3200" b="1" dirty="0" err="1">
                <a:solidFill>
                  <a:schemeClr val="lt1"/>
                </a:solidFill>
              </a:rPr>
              <a:t>elles</a:t>
            </a:r>
            <a:r>
              <a:rPr lang="en-GB" sz="3200" b="1" dirty="0">
                <a:solidFill>
                  <a:schemeClr val="lt1"/>
                </a:solidFill>
              </a:rPr>
              <a:t>?</a:t>
            </a:r>
            <a:endParaRPr sz="3200" b="1" dirty="0">
              <a:solidFill>
                <a:schemeClr val="lt1"/>
              </a:solidFill>
            </a:endParaRPr>
          </a:p>
        </p:txBody>
      </p:sp>
    </p:spTree>
    <p:extLst>
      <p:ext uri="{BB962C8B-B14F-4D97-AF65-F5344CB8AC3E}">
        <p14:creationId xmlns:p14="http://schemas.microsoft.com/office/powerpoint/2010/main" val="271945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2.96296E-6 L 0.27409 0.23357 " pathEditMode="relative" rAng="0" ptsTypes="AA">
                                      <p:cBhvr>
                                        <p:cTn id="6" dur="2000" fill="hold"/>
                                        <p:tgtEl>
                                          <p:spTgt spid="5122"/>
                                        </p:tgtEl>
                                        <p:attrNameLst>
                                          <p:attrName>ppt_x</p:attrName>
                                          <p:attrName>ppt_y</p:attrName>
                                        </p:attrNameLst>
                                      </p:cBhvr>
                                      <p:rCtr x="13698" y="11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5" name="TextBox 24"/>
          <p:cNvSpPr txBox="1"/>
          <p:nvPr/>
        </p:nvSpPr>
        <p:spPr>
          <a:xfrm>
            <a:off x="4641011" y="2743200"/>
            <a:ext cx="313437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Elles</a:t>
            </a: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ont</a:t>
            </a: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un livre.</a:t>
            </a:r>
          </a:p>
        </p:txBody>
      </p:sp>
      <p:pic>
        <p:nvPicPr>
          <p:cNvPr id="6146" name="Picture 2" descr="Blue Harcover Book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3730" y="2453798"/>
            <a:ext cx="1448938" cy="167919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765582" y="5673287"/>
            <a:ext cx="146304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(he)</a:t>
            </a:r>
          </a:p>
        </p:txBody>
      </p:sp>
      <p:grpSp>
        <p:nvGrpSpPr>
          <p:cNvPr id="12" name="Group 11"/>
          <p:cNvGrpSpPr/>
          <p:nvPr/>
        </p:nvGrpSpPr>
        <p:grpSpPr>
          <a:xfrm>
            <a:off x="8667528" y="4487305"/>
            <a:ext cx="2114803" cy="1616869"/>
            <a:chOff x="8667528" y="4487305"/>
            <a:chExt cx="2114803" cy="1616869"/>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6229" y="4487305"/>
              <a:ext cx="1226102" cy="1127413"/>
            </a:xfrm>
            <a:prstGeom prst="rect">
              <a:avLst/>
            </a:prstGeom>
          </p:spPr>
        </p:pic>
        <p:sp>
          <p:nvSpPr>
            <p:cNvPr id="19" name="TextBox 18"/>
            <p:cNvSpPr txBox="1"/>
            <p:nvPr/>
          </p:nvSpPr>
          <p:spPr>
            <a:xfrm>
              <a:off x="8667528" y="5673287"/>
              <a:ext cx="172494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(they)</a:t>
              </a:r>
            </a:p>
          </p:txBody>
        </p:sp>
      </p:gr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0891" y="4748876"/>
            <a:ext cx="1126382" cy="786590"/>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3283" y="4487305"/>
            <a:ext cx="1207638" cy="1127413"/>
          </a:xfrm>
          <a:prstGeom prst="rect">
            <a:avLst/>
          </a:prstGeom>
        </p:spPr>
      </p:pic>
      <p:sp>
        <p:nvSpPr>
          <p:cNvPr id="17" name="Google Shape;147;p2"/>
          <p:cNvSpPr/>
          <p:nvPr/>
        </p:nvSpPr>
        <p:spPr>
          <a:xfrm>
            <a:off x="8936966" y="223743"/>
            <a:ext cx="2972954" cy="430887"/>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écouter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écrire</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2" name="TextBox 21"/>
          <p:cNvSpPr txBox="1"/>
          <p:nvPr/>
        </p:nvSpPr>
        <p:spPr>
          <a:xfrm>
            <a:off x="188942" y="1345474"/>
            <a:ext cx="1153809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Whose things are these?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Écoute</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écris</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parle</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p:txBody>
      </p:sp>
      <p:sp>
        <p:nvSpPr>
          <p:cNvPr id="23" name="TextBox 22">
            <a:hlinkClick r:id="" action="ppaction://noaction">
              <a:snd r:embed="rId7" name="2.1.3 Lesson Qs - 5. livre.wav"/>
            </a:hlinkClick>
          </p:cNvPr>
          <p:cNvSpPr txBox="1"/>
          <p:nvPr/>
        </p:nvSpPr>
        <p:spPr>
          <a:xfrm>
            <a:off x="7494536" y="223743"/>
            <a:ext cx="561703" cy="4308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Q</a:t>
            </a:r>
          </a:p>
        </p:txBody>
      </p:sp>
      <p:sp>
        <p:nvSpPr>
          <p:cNvPr id="24" name="TextBox 23">
            <a:hlinkClick r:id="" action="ppaction://noaction">
              <a:snd r:embed="rId8" name="2.1.3 Lesson As - 5. livre.wav"/>
            </a:hlinkClick>
          </p:cNvPr>
          <p:cNvSpPr txBox="1"/>
          <p:nvPr/>
        </p:nvSpPr>
        <p:spPr>
          <a:xfrm>
            <a:off x="8221941" y="223743"/>
            <a:ext cx="561703" cy="4308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A</a:t>
            </a:r>
          </a:p>
        </p:txBody>
      </p:sp>
      <p:pic>
        <p:nvPicPr>
          <p:cNvPr id="20" name="Google Shape;145;p2">
            <a:extLst>
              <a:ext uri="{FF2B5EF4-FFF2-40B4-BE49-F238E27FC236}">
                <a16:creationId xmlns:a16="http://schemas.microsoft.com/office/drawing/2014/main" id="{B35016DA-C9E7-4EDB-BB9D-CD4AFDF38612}"/>
              </a:ext>
            </a:extLst>
          </p:cNvPr>
          <p:cNvPicPr preferRelativeResize="0"/>
          <p:nvPr/>
        </p:nvPicPr>
        <p:blipFill rotWithShape="1">
          <a:blip r:embed="rId9">
            <a:alphaModFix/>
          </a:blip>
          <a:srcRect/>
          <a:stretch/>
        </p:blipFill>
        <p:spPr>
          <a:xfrm>
            <a:off x="-1" y="296864"/>
            <a:ext cx="6457246" cy="867128"/>
          </a:xfrm>
          <a:prstGeom prst="rect">
            <a:avLst/>
          </a:prstGeom>
          <a:noFill/>
          <a:ln>
            <a:noFill/>
          </a:ln>
        </p:spPr>
      </p:pic>
      <p:sp>
        <p:nvSpPr>
          <p:cNvPr id="26" name="Google Shape;146;p2">
            <a:extLst>
              <a:ext uri="{FF2B5EF4-FFF2-40B4-BE49-F238E27FC236}">
                <a16:creationId xmlns:a16="http://schemas.microsoft.com/office/drawing/2014/main" id="{87B4B16E-31DB-460E-B3F5-5896B88BD2C0}"/>
              </a:ext>
            </a:extLst>
          </p:cNvPr>
          <p:cNvSpPr txBox="1">
            <a:spLocks noGrp="1"/>
          </p:cNvSpPr>
          <p:nvPr>
            <p:ph type="title"/>
          </p:nvPr>
        </p:nvSpPr>
        <p:spPr>
          <a:xfrm>
            <a:off x="0" y="344470"/>
            <a:ext cx="5265384" cy="707849"/>
          </a:xfrm>
          <a:prstGeom prst="rect">
            <a:avLst/>
          </a:prstGeom>
          <a:noFill/>
          <a:ln>
            <a:noFill/>
          </a:ln>
        </p:spPr>
        <p:txBody>
          <a:bodyPr spcFirstLastPara="1" wrap="square" lIns="91425" tIns="45700" rIns="91425" bIns="45700" anchor="ctr" anchorCtr="0">
            <a:normAutofit/>
          </a:bodyPr>
          <a:lstStyle/>
          <a:p>
            <a:pPr lvl="0">
              <a:buClr>
                <a:schemeClr val="lt1"/>
              </a:buClr>
              <a:buSzPts val="3600"/>
            </a:pPr>
            <a:r>
              <a:rPr lang="en-GB" sz="3200" b="1" dirty="0">
                <a:solidFill>
                  <a:schemeClr val="lt1"/>
                </a:solidFill>
              </a:rPr>
              <a:t>Il, </a:t>
            </a:r>
            <a:r>
              <a:rPr lang="en-GB" sz="3200" b="1" dirty="0" err="1">
                <a:solidFill>
                  <a:schemeClr val="lt1"/>
                </a:solidFill>
              </a:rPr>
              <a:t>elle</a:t>
            </a:r>
            <a:r>
              <a:rPr lang="en-GB" sz="3200" b="1" dirty="0">
                <a:solidFill>
                  <a:schemeClr val="lt1"/>
                </a:solidFill>
              </a:rPr>
              <a:t>, </a:t>
            </a:r>
            <a:r>
              <a:rPr lang="en-GB" sz="3200" b="1" dirty="0" err="1">
                <a:solidFill>
                  <a:schemeClr val="lt1"/>
                </a:solidFill>
              </a:rPr>
              <a:t>ils</a:t>
            </a:r>
            <a:r>
              <a:rPr lang="en-GB" sz="3200" b="1" dirty="0">
                <a:solidFill>
                  <a:schemeClr val="lt1"/>
                </a:solidFill>
              </a:rPr>
              <a:t> </a:t>
            </a:r>
            <a:r>
              <a:rPr lang="en-GB" sz="3200" b="1" dirty="0" err="1">
                <a:solidFill>
                  <a:schemeClr val="lt1"/>
                </a:solidFill>
              </a:rPr>
              <a:t>ou</a:t>
            </a:r>
            <a:r>
              <a:rPr lang="en-GB" sz="3200" b="1" dirty="0">
                <a:solidFill>
                  <a:schemeClr val="lt1"/>
                </a:solidFill>
              </a:rPr>
              <a:t> </a:t>
            </a:r>
            <a:r>
              <a:rPr lang="en-GB" sz="3200" b="1" dirty="0" err="1">
                <a:solidFill>
                  <a:schemeClr val="lt1"/>
                </a:solidFill>
              </a:rPr>
              <a:t>elles</a:t>
            </a:r>
            <a:r>
              <a:rPr lang="en-GB" sz="3200" b="1" dirty="0">
                <a:solidFill>
                  <a:schemeClr val="lt1"/>
                </a:solidFill>
              </a:rPr>
              <a:t>?</a:t>
            </a:r>
            <a:endParaRPr sz="3200" b="1" dirty="0">
              <a:solidFill>
                <a:schemeClr val="lt1"/>
              </a:solidFill>
            </a:endParaRPr>
          </a:p>
        </p:txBody>
      </p:sp>
    </p:spTree>
    <p:extLst>
      <p:ext uri="{BB962C8B-B14F-4D97-AF65-F5344CB8AC3E}">
        <p14:creationId xmlns:p14="http://schemas.microsoft.com/office/powerpoint/2010/main" val="77484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2.59259E-6 L 0.29662 0.21227 " pathEditMode="relative" rAng="0" ptsTypes="AA">
                                      <p:cBhvr>
                                        <p:cTn id="6" dur="2000" fill="hold"/>
                                        <p:tgtEl>
                                          <p:spTgt spid="6146"/>
                                        </p:tgtEl>
                                        <p:attrNameLst>
                                          <p:attrName>ppt_x</p:attrName>
                                          <p:attrName>ppt_y</p:attrName>
                                        </p:attrNameLst>
                                      </p:cBhvr>
                                      <p:rCtr x="14831" y="10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5" name="TextBox 24"/>
          <p:cNvSpPr txBox="1"/>
          <p:nvPr/>
        </p:nvSpPr>
        <p:spPr>
          <a:xfrm>
            <a:off x="4641011" y="2743200"/>
            <a:ext cx="313437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Elle a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un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chien</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pic>
        <p:nvPicPr>
          <p:cNvPr id="20" name="Picture 19"/>
          <p:cNvPicPr>
            <a:picLocks noChangeAspect="1"/>
          </p:cNvPicPr>
          <p:nvPr/>
        </p:nvPicPr>
        <p:blipFill>
          <a:blip r:embed="rId3"/>
          <a:stretch>
            <a:fillRect/>
          </a:stretch>
        </p:blipFill>
        <p:spPr>
          <a:xfrm>
            <a:off x="5104018" y="2528761"/>
            <a:ext cx="2208361" cy="1793946"/>
          </a:xfrm>
          <a:prstGeom prst="rect">
            <a:avLst/>
          </a:prstGeom>
        </p:spPr>
      </p:pic>
      <p:sp>
        <p:nvSpPr>
          <p:cNvPr id="11" name="TextBox 10"/>
          <p:cNvSpPr txBox="1"/>
          <p:nvPr/>
        </p:nvSpPr>
        <p:spPr>
          <a:xfrm>
            <a:off x="1765582" y="5673287"/>
            <a:ext cx="146304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(she)</a:t>
            </a:r>
          </a:p>
        </p:txBody>
      </p:sp>
      <p:grpSp>
        <p:nvGrpSpPr>
          <p:cNvPr id="12" name="Group 11"/>
          <p:cNvGrpSpPr/>
          <p:nvPr/>
        </p:nvGrpSpPr>
        <p:grpSpPr>
          <a:xfrm>
            <a:off x="8131309" y="4487305"/>
            <a:ext cx="2651022" cy="1616868"/>
            <a:chOff x="8131309" y="4487305"/>
            <a:chExt cx="2651022" cy="1616868"/>
          </a:xfrm>
        </p:grpSpPr>
        <p:grpSp>
          <p:nvGrpSpPr>
            <p:cNvPr id="10" name="Group 9"/>
            <p:cNvGrpSpPr/>
            <p:nvPr/>
          </p:nvGrpSpPr>
          <p:grpSpPr>
            <a:xfrm>
              <a:off x="8131309" y="4487305"/>
              <a:ext cx="2651022" cy="1127413"/>
              <a:chOff x="7694669" y="4336868"/>
              <a:chExt cx="3295048" cy="1453985"/>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5752" y="4336868"/>
                <a:ext cx="1523965" cy="145398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4669" y="4336868"/>
                <a:ext cx="1501016" cy="1453985"/>
              </a:xfrm>
              <a:prstGeom prst="rect">
                <a:avLst/>
              </a:prstGeom>
            </p:spPr>
          </p:pic>
        </p:grpSp>
        <p:sp>
          <p:nvSpPr>
            <p:cNvPr id="19" name="TextBox 18"/>
            <p:cNvSpPr txBox="1"/>
            <p:nvPr/>
          </p:nvSpPr>
          <p:spPr>
            <a:xfrm>
              <a:off x="8502793" y="5673286"/>
              <a:ext cx="146304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(they)</a:t>
              </a:r>
            </a:p>
          </p:txBody>
        </p:sp>
      </p:gr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33911" y="4606067"/>
            <a:ext cx="1126382" cy="786590"/>
          </a:xfrm>
          <a:prstGeom prst="rect">
            <a:avLst/>
          </a:prstGeom>
        </p:spPr>
      </p:pic>
      <p:sp>
        <p:nvSpPr>
          <p:cNvPr id="21" name="Google Shape;147;p2"/>
          <p:cNvSpPr/>
          <p:nvPr/>
        </p:nvSpPr>
        <p:spPr>
          <a:xfrm>
            <a:off x="8936966" y="223743"/>
            <a:ext cx="2972954" cy="430887"/>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écouter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écrire</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2" name="TextBox 21"/>
          <p:cNvSpPr txBox="1"/>
          <p:nvPr/>
        </p:nvSpPr>
        <p:spPr>
          <a:xfrm>
            <a:off x="188942" y="1345474"/>
            <a:ext cx="1153809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Whose things are these?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Écoute</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écris</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parle</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p:txBody>
      </p:sp>
      <p:sp>
        <p:nvSpPr>
          <p:cNvPr id="23" name="TextBox 22">
            <a:hlinkClick r:id="" action="ppaction://noaction">
              <a:snd r:embed="rId7" name="2.1.3 Lesson Qs - 6. chien.wav"/>
            </a:hlinkClick>
          </p:cNvPr>
          <p:cNvSpPr txBox="1"/>
          <p:nvPr/>
        </p:nvSpPr>
        <p:spPr>
          <a:xfrm>
            <a:off x="7494536" y="223743"/>
            <a:ext cx="561703" cy="4308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Q</a:t>
            </a:r>
          </a:p>
        </p:txBody>
      </p:sp>
      <p:sp>
        <p:nvSpPr>
          <p:cNvPr id="24" name="TextBox 23">
            <a:hlinkClick r:id="" action="ppaction://noaction">
              <a:snd r:embed="rId8" name="2.1.3 Lesson As - 6. chien.wav"/>
            </a:hlinkClick>
          </p:cNvPr>
          <p:cNvSpPr txBox="1"/>
          <p:nvPr/>
        </p:nvSpPr>
        <p:spPr>
          <a:xfrm>
            <a:off x="8221941" y="223743"/>
            <a:ext cx="561703" cy="4308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A</a:t>
            </a:r>
          </a:p>
        </p:txBody>
      </p:sp>
      <p:pic>
        <p:nvPicPr>
          <p:cNvPr id="26" name="Google Shape;145;p2">
            <a:extLst>
              <a:ext uri="{FF2B5EF4-FFF2-40B4-BE49-F238E27FC236}">
                <a16:creationId xmlns:a16="http://schemas.microsoft.com/office/drawing/2014/main" id="{0A11B775-72C3-4A77-A4D6-04EC0E0C9659}"/>
              </a:ext>
            </a:extLst>
          </p:cNvPr>
          <p:cNvPicPr preferRelativeResize="0"/>
          <p:nvPr/>
        </p:nvPicPr>
        <p:blipFill rotWithShape="1">
          <a:blip r:embed="rId9">
            <a:alphaModFix/>
          </a:blip>
          <a:srcRect/>
          <a:stretch/>
        </p:blipFill>
        <p:spPr>
          <a:xfrm>
            <a:off x="-1" y="296864"/>
            <a:ext cx="6457246" cy="867128"/>
          </a:xfrm>
          <a:prstGeom prst="rect">
            <a:avLst/>
          </a:prstGeom>
          <a:noFill/>
          <a:ln>
            <a:noFill/>
          </a:ln>
        </p:spPr>
      </p:pic>
      <p:sp>
        <p:nvSpPr>
          <p:cNvPr id="27" name="Google Shape;146;p2">
            <a:extLst>
              <a:ext uri="{FF2B5EF4-FFF2-40B4-BE49-F238E27FC236}">
                <a16:creationId xmlns:a16="http://schemas.microsoft.com/office/drawing/2014/main" id="{CA872D32-4E49-4D93-9DF8-482F4F526BCA}"/>
              </a:ext>
            </a:extLst>
          </p:cNvPr>
          <p:cNvSpPr txBox="1">
            <a:spLocks noGrp="1"/>
          </p:cNvSpPr>
          <p:nvPr>
            <p:ph type="title"/>
          </p:nvPr>
        </p:nvSpPr>
        <p:spPr>
          <a:xfrm>
            <a:off x="0" y="344470"/>
            <a:ext cx="5265384" cy="707849"/>
          </a:xfrm>
          <a:prstGeom prst="rect">
            <a:avLst/>
          </a:prstGeom>
          <a:noFill/>
          <a:ln>
            <a:noFill/>
          </a:ln>
        </p:spPr>
        <p:txBody>
          <a:bodyPr spcFirstLastPara="1" wrap="square" lIns="91425" tIns="45700" rIns="91425" bIns="45700" anchor="ctr" anchorCtr="0">
            <a:normAutofit/>
          </a:bodyPr>
          <a:lstStyle/>
          <a:p>
            <a:pPr lvl="0">
              <a:buClr>
                <a:schemeClr val="lt1"/>
              </a:buClr>
              <a:buSzPts val="3600"/>
            </a:pPr>
            <a:r>
              <a:rPr lang="en-GB" sz="3200" b="1" dirty="0">
                <a:solidFill>
                  <a:schemeClr val="lt1"/>
                </a:solidFill>
              </a:rPr>
              <a:t>Il, </a:t>
            </a:r>
            <a:r>
              <a:rPr lang="en-GB" sz="3200" b="1" dirty="0" err="1">
                <a:solidFill>
                  <a:schemeClr val="lt1"/>
                </a:solidFill>
              </a:rPr>
              <a:t>elle</a:t>
            </a:r>
            <a:r>
              <a:rPr lang="en-GB" sz="3200" b="1" dirty="0">
                <a:solidFill>
                  <a:schemeClr val="lt1"/>
                </a:solidFill>
              </a:rPr>
              <a:t>, </a:t>
            </a:r>
            <a:r>
              <a:rPr lang="en-GB" sz="3200" b="1" dirty="0" err="1">
                <a:solidFill>
                  <a:schemeClr val="lt1"/>
                </a:solidFill>
              </a:rPr>
              <a:t>ils</a:t>
            </a:r>
            <a:r>
              <a:rPr lang="en-GB" sz="3200" b="1" dirty="0">
                <a:solidFill>
                  <a:schemeClr val="lt1"/>
                </a:solidFill>
              </a:rPr>
              <a:t> </a:t>
            </a:r>
            <a:r>
              <a:rPr lang="en-GB" sz="3200" b="1" dirty="0" err="1">
                <a:solidFill>
                  <a:schemeClr val="lt1"/>
                </a:solidFill>
              </a:rPr>
              <a:t>ou</a:t>
            </a:r>
            <a:r>
              <a:rPr lang="en-GB" sz="3200" b="1" dirty="0">
                <a:solidFill>
                  <a:schemeClr val="lt1"/>
                </a:solidFill>
              </a:rPr>
              <a:t> </a:t>
            </a:r>
            <a:r>
              <a:rPr lang="en-GB" sz="3200" b="1" dirty="0" err="1">
                <a:solidFill>
                  <a:schemeClr val="lt1"/>
                </a:solidFill>
              </a:rPr>
              <a:t>elles</a:t>
            </a:r>
            <a:r>
              <a:rPr lang="en-GB" sz="3200" b="1" dirty="0">
                <a:solidFill>
                  <a:schemeClr val="lt1"/>
                </a:solidFill>
              </a:rPr>
              <a:t>?</a:t>
            </a:r>
            <a:endParaRPr sz="3200" b="1" dirty="0">
              <a:solidFill>
                <a:schemeClr val="lt1"/>
              </a:solidFill>
            </a:endParaRPr>
          </a:p>
        </p:txBody>
      </p:sp>
    </p:spTree>
    <p:extLst>
      <p:ext uri="{BB962C8B-B14F-4D97-AF65-F5344CB8AC3E}">
        <p14:creationId xmlns:p14="http://schemas.microsoft.com/office/powerpoint/2010/main" val="8888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2.96296E-6 L -0.30338 0.20625 " pathEditMode="relative" rAng="0" ptsTypes="AA">
                                      <p:cBhvr>
                                        <p:cTn id="6" dur="2000" fill="hold"/>
                                        <p:tgtEl>
                                          <p:spTgt spid="20"/>
                                        </p:tgtEl>
                                        <p:attrNameLst>
                                          <p:attrName>ppt_x</p:attrName>
                                          <p:attrName>ppt_y</p:attrName>
                                        </p:attrNameLst>
                                      </p:cBhvr>
                                      <p:rCtr x="-15169" y="10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pSp>
        <p:nvGrpSpPr>
          <p:cNvPr id="16" name="Group 15"/>
          <p:cNvGrpSpPr/>
          <p:nvPr/>
        </p:nvGrpSpPr>
        <p:grpSpPr>
          <a:xfrm>
            <a:off x="1765582" y="4487305"/>
            <a:ext cx="1463040" cy="1616869"/>
            <a:chOff x="1765582" y="4487305"/>
            <a:chExt cx="1463040" cy="1616869"/>
          </a:xfrm>
        </p:grpSpPr>
        <p:sp>
          <p:nvSpPr>
            <p:cNvPr id="22" name="TextBox 21"/>
            <p:cNvSpPr txBox="1"/>
            <p:nvPr/>
          </p:nvSpPr>
          <p:spPr>
            <a:xfrm>
              <a:off x="1765582" y="5673287"/>
              <a:ext cx="146304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(she)</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6264" y="4487305"/>
              <a:ext cx="1181675" cy="1127413"/>
            </a:xfrm>
            <a:prstGeom prst="rect">
              <a:avLst/>
            </a:prstGeom>
          </p:spPr>
        </p:pic>
      </p:grpSp>
      <p:sp>
        <p:nvSpPr>
          <p:cNvPr id="21" name="Google Shape;147;p2"/>
          <p:cNvSpPr/>
          <p:nvPr/>
        </p:nvSpPr>
        <p:spPr>
          <a:xfrm>
            <a:off x="8936966" y="223743"/>
            <a:ext cx="2972954" cy="430887"/>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écouter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écrire</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3" name="TextBox 22"/>
          <p:cNvSpPr txBox="1"/>
          <p:nvPr/>
        </p:nvSpPr>
        <p:spPr>
          <a:xfrm>
            <a:off x="188942" y="1345474"/>
            <a:ext cx="1153809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Whose things are these?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Écoute</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écris</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parle</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p:txBody>
      </p:sp>
      <p:sp>
        <p:nvSpPr>
          <p:cNvPr id="24" name="TextBox 23">
            <a:hlinkClick r:id="" action="ppaction://noaction">
              <a:snd r:embed="rId4" name="2.1.3 Lesson Qs - 7. ordinateur.wav"/>
            </a:hlinkClick>
          </p:cNvPr>
          <p:cNvSpPr txBox="1"/>
          <p:nvPr/>
        </p:nvSpPr>
        <p:spPr>
          <a:xfrm>
            <a:off x="7494536" y="223743"/>
            <a:ext cx="561703" cy="4308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Q</a:t>
            </a:r>
          </a:p>
        </p:txBody>
      </p:sp>
      <p:sp>
        <p:nvSpPr>
          <p:cNvPr id="25" name="TextBox 24">
            <a:hlinkClick r:id="" action="ppaction://noaction">
              <a:snd r:embed="rId5" name="2.1.3 Lesson As - 7. ordinateur.wav"/>
            </a:hlinkClick>
          </p:cNvPr>
          <p:cNvSpPr txBox="1"/>
          <p:nvPr/>
        </p:nvSpPr>
        <p:spPr>
          <a:xfrm>
            <a:off x="8221941" y="223743"/>
            <a:ext cx="561703" cy="4308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A</a:t>
            </a:r>
          </a:p>
        </p:txBody>
      </p:sp>
      <p:sp>
        <p:nvSpPr>
          <p:cNvPr id="27" name="TextBox 26"/>
          <p:cNvSpPr txBox="1"/>
          <p:nvPr/>
        </p:nvSpPr>
        <p:spPr>
          <a:xfrm>
            <a:off x="4641011" y="2743200"/>
            <a:ext cx="313437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Elles</a:t>
            </a: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ont</a:t>
            </a: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un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ordinateur</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pic>
        <p:nvPicPr>
          <p:cNvPr id="2" name="Picture 1"/>
          <p:cNvPicPr>
            <a:picLocks noChangeAspect="1"/>
          </p:cNvPicPr>
          <p:nvPr/>
        </p:nvPicPr>
        <p:blipFill>
          <a:blip r:embed="rId6"/>
          <a:stretch>
            <a:fillRect/>
          </a:stretch>
        </p:blipFill>
        <p:spPr>
          <a:xfrm>
            <a:off x="4643437" y="2471737"/>
            <a:ext cx="2905125" cy="1914525"/>
          </a:xfrm>
          <a:prstGeom prst="rect">
            <a:avLst/>
          </a:prstGeom>
        </p:spPr>
      </p:pic>
      <p:grpSp>
        <p:nvGrpSpPr>
          <p:cNvPr id="12" name="Group 11"/>
          <p:cNvGrpSpPr/>
          <p:nvPr/>
        </p:nvGrpSpPr>
        <p:grpSpPr>
          <a:xfrm>
            <a:off x="8667528" y="4487305"/>
            <a:ext cx="2114803" cy="1616869"/>
            <a:chOff x="8667528" y="4487305"/>
            <a:chExt cx="2114803" cy="1616869"/>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6229" y="4487305"/>
              <a:ext cx="1226102" cy="1127413"/>
            </a:xfrm>
            <a:prstGeom prst="rect">
              <a:avLst/>
            </a:prstGeom>
          </p:spPr>
        </p:pic>
        <p:sp>
          <p:nvSpPr>
            <p:cNvPr id="19" name="TextBox 18"/>
            <p:cNvSpPr txBox="1"/>
            <p:nvPr/>
          </p:nvSpPr>
          <p:spPr>
            <a:xfrm>
              <a:off x="8667528" y="5673287"/>
              <a:ext cx="172494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(they)</a:t>
              </a:r>
            </a:p>
          </p:txBody>
        </p:sp>
      </p:gr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0891" y="4748876"/>
            <a:ext cx="1126382" cy="786590"/>
          </a:xfrm>
          <a:prstGeom prst="rect">
            <a:avLst/>
          </a:prstGeom>
        </p:spPr>
      </p:pic>
      <p:pic>
        <p:nvPicPr>
          <p:cNvPr id="20" name="Google Shape;145;p2">
            <a:extLst>
              <a:ext uri="{FF2B5EF4-FFF2-40B4-BE49-F238E27FC236}">
                <a16:creationId xmlns:a16="http://schemas.microsoft.com/office/drawing/2014/main" id="{D74D86FF-E4DC-4FBD-ACFD-77C7550FE254}"/>
              </a:ext>
            </a:extLst>
          </p:cNvPr>
          <p:cNvPicPr preferRelativeResize="0"/>
          <p:nvPr/>
        </p:nvPicPr>
        <p:blipFill rotWithShape="1">
          <a:blip r:embed="rId8">
            <a:alphaModFix/>
          </a:blip>
          <a:srcRect/>
          <a:stretch/>
        </p:blipFill>
        <p:spPr>
          <a:xfrm>
            <a:off x="-1" y="296864"/>
            <a:ext cx="6457246" cy="867128"/>
          </a:xfrm>
          <a:prstGeom prst="rect">
            <a:avLst/>
          </a:prstGeom>
          <a:noFill/>
          <a:ln>
            <a:noFill/>
          </a:ln>
        </p:spPr>
      </p:pic>
      <p:sp>
        <p:nvSpPr>
          <p:cNvPr id="26" name="Google Shape;146;p2">
            <a:extLst>
              <a:ext uri="{FF2B5EF4-FFF2-40B4-BE49-F238E27FC236}">
                <a16:creationId xmlns:a16="http://schemas.microsoft.com/office/drawing/2014/main" id="{8A5F2735-8E71-43B7-821F-15EF8410B056}"/>
              </a:ext>
            </a:extLst>
          </p:cNvPr>
          <p:cNvSpPr txBox="1">
            <a:spLocks noGrp="1"/>
          </p:cNvSpPr>
          <p:nvPr>
            <p:ph type="title"/>
          </p:nvPr>
        </p:nvSpPr>
        <p:spPr>
          <a:xfrm>
            <a:off x="0" y="344470"/>
            <a:ext cx="5265384" cy="707849"/>
          </a:xfrm>
          <a:prstGeom prst="rect">
            <a:avLst/>
          </a:prstGeom>
          <a:noFill/>
          <a:ln>
            <a:noFill/>
          </a:ln>
        </p:spPr>
        <p:txBody>
          <a:bodyPr spcFirstLastPara="1" wrap="square" lIns="91425" tIns="45700" rIns="91425" bIns="45700" anchor="ctr" anchorCtr="0">
            <a:normAutofit/>
          </a:bodyPr>
          <a:lstStyle/>
          <a:p>
            <a:pPr lvl="0">
              <a:buClr>
                <a:schemeClr val="lt1"/>
              </a:buClr>
              <a:buSzPts val="3600"/>
            </a:pPr>
            <a:r>
              <a:rPr lang="en-GB" sz="3200" b="1" dirty="0">
                <a:solidFill>
                  <a:schemeClr val="lt1"/>
                </a:solidFill>
              </a:rPr>
              <a:t>Il, </a:t>
            </a:r>
            <a:r>
              <a:rPr lang="en-GB" sz="3200" b="1" dirty="0" err="1">
                <a:solidFill>
                  <a:schemeClr val="lt1"/>
                </a:solidFill>
              </a:rPr>
              <a:t>elle</a:t>
            </a:r>
            <a:r>
              <a:rPr lang="en-GB" sz="3200" b="1" dirty="0">
                <a:solidFill>
                  <a:schemeClr val="lt1"/>
                </a:solidFill>
              </a:rPr>
              <a:t>, </a:t>
            </a:r>
            <a:r>
              <a:rPr lang="en-GB" sz="3200" b="1" dirty="0" err="1">
                <a:solidFill>
                  <a:schemeClr val="lt1"/>
                </a:solidFill>
              </a:rPr>
              <a:t>ils</a:t>
            </a:r>
            <a:r>
              <a:rPr lang="en-GB" sz="3200" b="1" dirty="0">
                <a:solidFill>
                  <a:schemeClr val="lt1"/>
                </a:solidFill>
              </a:rPr>
              <a:t> </a:t>
            </a:r>
            <a:r>
              <a:rPr lang="en-GB" sz="3200" b="1" dirty="0" err="1">
                <a:solidFill>
                  <a:schemeClr val="lt1"/>
                </a:solidFill>
              </a:rPr>
              <a:t>ou</a:t>
            </a:r>
            <a:r>
              <a:rPr lang="en-GB" sz="3200" b="1" dirty="0">
                <a:solidFill>
                  <a:schemeClr val="lt1"/>
                </a:solidFill>
              </a:rPr>
              <a:t> </a:t>
            </a:r>
            <a:r>
              <a:rPr lang="en-GB" sz="3200" b="1" dirty="0" err="1">
                <a:solidFill>
                  <a:schemeClr val="lt1"/>
                </a:solidFill>
              </a:rPr>
              <a:t>elles</a:t>
            </a:r>
            <a:r>
              <a:rPr lang="en-GB" sz="3200" b="1" dirty="0">
                <a:solidFill>
                  <a:schemeClr val="lt1"/>
                </a:solidFill>
              </a:rPr>
              <a:t>?</a:t>
            </a:r>
            <a:endParaRPr sz="3200" b="1" dirty="0">
              <a:solidFill>
                <a:schemeClr val="lt1"/>
              </a:solidFill>
            </a:endParaRPr>
          </a:p>
        </p:txBody>
      </p:sp>
    </p:spTree>
    <p:extLst>
      <p:ext uri="{BB962C8B-B14F-4D97-AF65-F5344CB8AC3E}">
        <p14:creationId xmlns:p14="http://schemas.microsoft.com/office/powerpoint/2010/main" val="320721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28385 0.22894 " pathEditMode="relative" rAng="0" ptsTypes="AA">
                                      <p:cBhvr>
                                        <p:cTn id="6" dur="2000" fill="hold"/>
                                        <p:tgtEl>
                                          <p:spTgt spid="2"/>
                                        </p:tgtEl>
                                        <p:attrNameLst>
                                          <p:attrName>ppt_x</p:attrName>
                                          <p:attrName>ppt_y</p:attrName>
                                        </p:attrNameLst>
                                      </p:cBhvr>
                                      <p:rCtr x="14193" y="114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792" y="61027"/>
            <a:ext cx="10515600" cy="914468"/>
          </a:xfrm>
        </p:spPr>
        <p:txBody>
          <a:bodyPr>
            <a:normAutofit fontScale="90000"/>
          </a:bodyPr>
          <a:lstStyle/>
          <a:p>
            <a:pPr algn="ctr"/>
            <a:r>
              <a:rPr lang="en-GB" sz="13300" b="1" dirty="0">
                <a:solidFill>
                  <a:srgbClr val="115076"/>
                </a:solidFill>
                <a:cs typeface="Calibri" panose="020F0502020204030204" pitchFamily="34" charset="0"/>
              </a:rPr>
              <a:t>au</a:t>
            </a:r>
            <a:endParaRPr lang="en-GB" dirty="0"/>
          </a:p>
        </p:txBody>
      </p:sp>
      <p:sp>
        <p:nvSpPr>
          <p:cNvPr id="25" name="TextBox 24"/>
          <p:cNvSpPr txBox="1"/>
          <p:nvPr/>
        </p:nvSpPr>
        <p:spPr>
          <a:xfrm>
            <a:off x="4216400" y="979154"/>
            <a:ext cx="3756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eau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1" name="Group 10" descr="split arrow pointing to the left">
            <a:extLst>
              <a:ext uri="{FF2B5EF4-FFF2-40B4-BE49-F238E27FC236}">
                <a16:creationId xmlns:a16="http://schemas.microsoft.com/office/drawing/2014/main" id="{F2C52D34-C7D0-2041-BEFB-8BC38045F7F2}"/>
              </a:ext>
            </a:extLst>
          </p:cNvPr>
          <p:cNvGrpSpPr/>
          <p:nvPr/>
        </p:nvGrpSpPr>
        <p:grpSpPr>
          <a:xfrm>
            <a:off x="5174520" y="1873069"/>
            <a:ext cx="1862415" cy="2037271"/>
            <a:chOff x="5075098" y="1923905"/>
            <a:chExt cx="2089010" cy="2124417"/>
          </a:xfrm>
        </p:grpSpPr>
        <p:pic>
          <p:nvPicPr>
            <p:cNvPr id="13" name="Picture 12" descr="split arrow pointing to the left">
              <a:extLst>
                <a:ext uri="{FF2B5EF4-FFF2-40B4-BE49-F238E27FC236}">
                  <a16:creationId xmlns:a16="http://schemas.microsoft.com/office/drawing/2014/main" id="{4494FF4A-6933-6C40-B116-6704106B59E2}"/>
                </a:ext>
              </a:extLst>
            </p:cNvPr>
            <p:cNvPicPr>
              <a:picLocks noChangeAspect="1"/>
            </p:cNvPicPr>
            <p:nvPr/>
          </p:nvPicPr>
          <p:blipFill>
            <a:blip r:embed="rId9"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14" name="Straight Arrow Connector 13">
              <a:extLst>
                <a:ext uri="{FF2B5EF4-FFF2-40B4-BE49-F238E27FC236}">
                  <a16:creationId xmlns:a16="http://schemas.microsoft.com/office/drawing/2014/main" id="{6D1C969B-4820-4241-BF26-782C7C4DDE63}"/>
                </a:ext>
              </a:extLst>
            </p:cNvPr>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53D5507-C951-744E-A74F-6258A02F9E74}"/>
                </a:ext>
              </a:extLst>
            </p:cNvPr>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364783" y="3855617"/>
            <a:ext cx="34624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18" name="TextBox 17"/>
          <p:cNvSpPr txBox="1"/>
          <p:nvPr/>
        </p:nvSpPr>
        <p:spPr>
          <a:xfrm>
            <a:off x="208638" y="3453355"/>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sp>
        <p:nvSpPr>
          <p:cNvPr id="15" name="TextBox 14"/>
          <p:cNvSpPr txBox="1"/>
          <p:nvPr/>
        </p:nvSpPr>
        <p:spPr>
          <a:xfrm>
            <a:off x="4579145" y="4881131"/>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ssi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a:off x="7890595" y="352803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sp>
        <p:nvSpPr>
          <p:cNvPr id="17" name="TextBox 16">
            <a:extLst>
              <a:ext uri="{FF2B5EF4-FFF2-40B4-BE49-F238E27FC236}">
                <a16:creationId xmlns:a16="http://schemas.microsoft.com/office/drawing/2014/main" id="{D2C9A365-606E-4813-826E-B9FE079EB8D2}"/>
              </a:ext>
            </a:extLst>
          </p:cNvPr>
          <p:cNvSpPr txBox="1"/>
          <p:nvPr/>
        </p:nvSpPr>
        <p:spPr>
          <a:xfrm>
            <a:off x="8635793" y="432512"/>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26861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4" name="au gauch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5" name="au faux.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6" name="au bateau.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7" name="au beau.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subTnLst>
                                    <p:audio>
                                      <p:cMediaNode>
                                        <p:cTn display="0" masterRel="sameClick">
                                          <p:stCondLst>
                                            <p:cond evt="begin" delay="0">
                                              <p:tn val="39"/>
                                            </p:cond>
                                          </p:stCondLst>
                                          <p:endCondLst>
                                            <p:cond evt="onStopAudio" delay="0">
                                              <p:tgtEl>
                                                <p:sldTgt/>
                                              </p:tgtEl>
                                            </p:cond>
                                          </p:endCondLst>
                                        </p:cTn>
                                        <p:tgtEl>
                                          <p:sndTgt r:embed="rId8" name="au aussi.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subTnLst>
                                    <p:audio>
                                      <p:cMediaNode>
                                        <p:cTn display="0" masterRel="sameClick">
                                          <p:stCondLst>
                                            <p:cond evt="begin" delay="0">
                                              <p:tn val="44"/>
                                            </p:cond>
                                          </p:stCondLst>
                                          <p:endCondLst>
                                            <p:cond evt="onStopAudio" delay="0">
                                              <p:tgtEl>
                                                <p:sldTgt/>
                                              </p:tgtEl>
                                            </p:cond>
                                          </p:endCondLst>
                                        </p:cTn>
                                        <p:tgtEl>
                                          <p:sndTgt r:embed="rId3" name="a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 grpId="0" animBg="1"/>
      <p:bldP spid="12" grpId="0"/>
      <p:bldP spid="7" grpId="0"/>
      <p:bldP spid="18" grpId="0"/>
      <p:bldP spid="15" grpId="0"/>
      <p:bldP spid="21" grpId="0"/>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3" name="Google Shape;145;p2"/>
          <p:cNvPicPr preferRelativeResize="0"/>
          <p:nvPr/>
        </p:nvPicPr>
        <p:blipFill rotWithShape="1">
          <a:blip r:embed="rId5">
            <a:alphaModFix/>
          </a:blip>
          <a:srcRect/>
          <a:stretch/>
        </p:blipFill>
        <p:spPr>
          <a:xfrm>
            <a:off x="-1" y="212197"/>
            <a:ext cx="7071361" cy="867128"/>
          </a:xfrm>
          <a:prstGeom prst="rect">
            <a:avLst/>
          </a:prstGeom>
          <a:noFill/>
          <a:ln>
            <a:noFill/>
          </a:ln>
        </p:spPr>
      </p:pic>
      <p:sp>
        <p:nvSpPr>
          <p:cNvPr id="4" name="Google Shape;146;p2"/>
          <p:cNvSpPr txBox="1">
            <a:spLocks/>
          </p:cNvSpPr>
          <p:nvPr/>
        </p:nvSpPr>
        <p:spPr>
          <a:xfrm>
            <a:off x="-1" y="270459"/>
            <a:ext cx="5907058" cy="707849"/>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FFFF"/>
              </a:buClr>
              <a:buSzPts val="3600"/>
              <a:defRPr/>
            </a:pPr>
            <a:r>
              <a:rPr lang="en-GB" sz="3600" b="1" dirty="0">
                <a:solidFill>
                  <a:srgbClr val="FFFFFF"/>
                </a:solidFill>
              </a:rPr>
              <a:t>Une situation </a:t>
            </a:r>
            <a:r>
              <a:rPr lang="en-GB" sz="3600" b="1" dirty="0" err="1">
                <a:solidFill>
                  <a:srgbClr val="FFFFFF"/>
                </a:solidFill>
              </a:rPr>
              <a:t>d'urgence</a:t>
            </a:r>
            <a:r>
              <a:rPr lang="en-GB" sz="3600" b="1" dirty="0">
                <a:solidFill>
                  <a:srgbClr val="FFFFFF"/>
                </a:solidFill>
              </a:rPr>
              <a:t> à </a:t>
            </a:r>
            <a:r>
              <a:rPr lang="en-GB" sz="3600" b="1" dirty="0" err="1">
                <a:solidFill>
                  <a:srgbClr val="FFFFFF"/>
                </a:solidFill>
              </a:rPr>
              <a:t>l'école</a:t>
            </a:r>
            <a:endParaRPr lang="en-GB" sz="3600" b="1" dirty="0">
              <a:solidFill>
                <a:srgbClr val="FFFFFF"/>
              </a:solidFill>
            </a:endParaRPr>
          </a:p>
        </p:txBody>
      </p:sp>
      <p:sp>
        <p:nvSpPr>
          <p:cNvPr id="5" name="Google Shape;147;p2"/>
          <p:cNvSpPr/>
          <p:nvPr/>
        </p:nvSpPr>
        <p:spPr>
          <a:xfrm>
            <a:off x="9127671" y="165203"/>
            <a:ext cx="2782250" cy="41960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FFFFFF"/>
              </a:buClr>
              <a:buSzPts val="1800"/>
              <a:defRPr/>
            </a:pPr>
            <a:r>
              <a:rPr lang="en-GB" sz="1800" b="1" dirty="0">
                <a:solidFill>
                  <a:srgbClr val="FFFFFF"/>
                </a:solidFill>
                <a:latin typeface="Century Gothic"/>
                <a:ea typeface="Century Gothic"/>
                <a:cs typeface="Century Gothic"/>
                <a:sym typeface="Century Gothic"/>
              </a:rPr>
              <a:t>lire, </a:t>
            </a:r>
            <a:r>
              <a:rPr lang="en-GB" sz="1800" b="1" dirty="0" err="1">
                <a:solidFill>
                  <a:srgbClr val="FFFFFF"/>
                </a:solidFill>
                <a:latin typeface="Century Gothic"/>
                <a:ea typeface="Century Gothic"/>
                <a:cs typeface="Century Gothic"/>
                <a:sym typeface="Century Gothic"/>
              </a:rPr>
              <a:t>écouter</a:t>
            </a:r>
            <a:r>
              <a:rPr lang="en-GB" sz="1800" b="1" dirty="0">
                <a:solidFill>
                  <a:srgbClr val="FFFFFF"/>
                </a:solidFill>
                <a:latin typeface="Century Gothic"/>
                <a:ea typeface="Century Gothic"/>
                <a:cs typeface="Century Gothic"/>
                <a:sym typeface="Century Gothic"/>
              </a:rPr>
              <a:t> et </a:t>
            </a:r>
            <a:r>
              <a:rPr lang="en-GB" sz="1800" b="1" dirty="0" err="1">
                <a:solidFill>
                  <a:srgbClr val="FFFFFF"/>
                </a:solidFill>
                <a:latin typeface="Century Gothic"/>
                <a:ea typeface="Century Gothic"/>
                <a:cs typeface="Century Gothic"/>
                <a:sym typeface="Century Gothic"/>
              </a:rPr>
              <a:t>parler</a:t>
            </a:r>
            <a:r>
              <a:rPr lang="en-GB" sz="1800" b="1" dirty="0">
                <a:solidFill>
                  <a:srgbClr val="FFFFFF"/>
                </a:solidFill>
                <a:latin typeface="Century Gothic"/>
                <a:ea typeface="Century Gothic"/>
                <a:cs typeface="Century Gothic"/>
                <a:sym typeface="Century Gothic"/>
              </a:rPr>
              <a:t> </a:t>
            </a:r>
            <a:endParaRPr sz="1800" b="1" dirty="0">
              <a:solidFill>
                <a:srgbClr val="FFFFFF"/>
              </a:solidFill>
              <a:latin typeface="Century Gothic"/>
              <a:ea typeface="Century Gothic"/>
              <a:cs typeface="Century Gothic"/>
              <a:sym typeface="Century Gothic"/>
            </a:endParaRPr>
          </a:p>
        </p:txBody>
      </p:sp>
      <p:pic>
        <p:nvPicPr>
          <p:cNvPr id="6" name="Picture 5"/>
          <p:cNvPicPr>
            <a:picLocks noChangeAspect="1"/>
          </p:cNvPicPr>
          <p:nvPr/>
        </p:nvPicPr>
        <p:blipFill>
          <a:blip r:embed="rId6"/>
          <a:stretch>
            <a:fillRect/>
          </a:stretch>
        </p:blipFill>
        <p:spPr>
          <a:xfrm>
            <a:off x="432483" y="1734363"/>
            <a:ext cx="11477438" cy="4545196"/>
          </a:xfrm>
          <a:prstGeom prst="rect">
            <a:avLst/>
          </a:prstGeom>
        </p:spPr>
      </p:pic>
      <p:sp>
        <p:nvSpPr>
          <p:cNvPr id="7" name="TextBox 6"/>
          <p:cNvSpPr txBox="1"/>
          <p:nvPr/>
        </p:nvSpPr>
        <p:spPr>
          <a:xfrm>
            <a:off x="600075" y="2028825"/>
            <a:ext cx="5086350" cy="400110"/>
          </a:xfrm>
          <a:prstGeom prst="rect">
            <a:avLst/>
          </a:prstGeom>
          <a:noFill/>
        </p:spPr>
        <p:txBody>
          <a:bodyPr wrap="square" rtlCol="0">
            <a:spAutoFit/>
          </a:bodyPr>
          <a:lstStyle/>
          <a:p>
            <a:pPr>
              <a:defRPr/>
            </a:pPr>
            <a:endParaRPr lang="en-GB" sz="2000" dirty="0">
              <a:latin typeface="Century Gothic" panose="020B0502020202020204" pitchFamily="34" charset="0"/>
              <a:ea typeface="+mn-ea"/>
            </a:endParaRPr>
          </a:p>
        </p:txBody>
      </p:sp>
      <p:sp>
        <p:nvSpPr>
          <p:cNvPr id="8" name="TextBox 7"/>
          <p:cNvSpPr txBox="1"/>
          <p:nvPr/>
        </p:nvSpPr>
        <p:spPr>
          <a:xfrm>
            <a:off x="601651" y="2198101"/>
            <a:ext cx="5253942" cy="3477875"/>
          </a:xfrm>
          <a:prstGeom prst="rect">
            <a:avLst/>
          </a:prstGeom>
          <a:noFill/>
        </p:spPr>
        <p:txBody>
          <a:bodyPr wrap="square" rtlCol="0">
            <a:spAutoFit/>
          </a:bodyPr>
          <a:lstStyle/>
          <a:p>
            <a:pPr>
              <a:defRPr/>
            </a:pPr>
            <a:r>
              <a:rPr lang="en-GB" sz="2200" dirty="0">
                <a:solidFill>
                  <a:srgbClr val="5B9BD5">
                    <a:lumMod val="50000"/>
                  </a:srgbClr>
                </a:solidFill>
                <a:latin typeface="Century Gothic" panose="020B0502020202020204" pitchFamily="34" charset="0"/>
                <a:ea typeface="+mn-ea"/>
              </a:rPr>
              <a:t>Les </a:t>
            </a:r>
            <a:r>
              <a:rPr lang="en-GB" sz="2200" dirty="0" err="1">
                <a:solidFill>
                  <a:srgbClr val="5B9BD5">
                    <a:lumMod val="50000"/>
                  </a:srgbClr>
                </a:solidFill>
                <a:latin typeface="Century Gothic" panose="020B0502020202020204" pitchFamily="34" charset="0"/>
                <a:ea typeface="+mn-ea"/>
              </a:rPr>
              <a:t>professeurs</a:t>
            </a:r>
            <a:r>
              <a:rPr lang="en-GB" sz="2200" dirty="0">
                <a:solidFill>
                  <a:srgbClr val="5B9BD5">
                    <a:lumMod val="50000"/>
                  </a:srgbClr>
                </a:solidFill>
                <a:latin typeface="Century Gothic" panose="020B0502020202020204" pitchFamily="34" charset="0"/>
                <a:ea typeface="+mn-ea"/>
              </a:rPr>
              <a:t> de 6ème </a:t>
            </a:r>
            <a:r>
              <a:rPr lang="en-GB" sz="2200" dirty="0" err="1">
                <a:solidFill>
                  <a:srgbClr val="5B9BD5">
                    <a:lumMod val="50000"/>
                  </a:srgbClr>
                </a:solidFill>
                <a:latin typeface="Century Gothic" panose="020B0502020202020204" pitchFamily="34" charset="0"/>
                <a:ea typeface="+mn-ea"/>
              </a:rPr>
              <a:t>organisent</a:t>
            </a:r>
            <a:r>
              <a:rPr lang="en-GB" sz="2200" dirty="0">
                <a:solidFill>
                  <a:srgbClr val="5B9BD5">
                    <a:lumMod val="50000"/>
                  </a:srgbClr>
                </a:solidFill>
                <a:latin typeface="Century Gothic" panose="020B0502020202020204" pitchFamily="34" charset="0"/>
                <a:ea typeface="+mn-ea"/>
              </a:rPr>
              <a:t> un concert pour les enfants. Le concert </a:t>
            </a:r>
            <a:r>
              <a:rPr lang="en-GB" sz="2200" dirty="0" err="1">
                <a:solidFill>
                  <a:srgbClr val="5B9BD5">
                    <a:lumMod val="50000"/>
                  </a:srgbClr>
                </a:solidFill>
                <a:latin typeface="Century Gothic" panose="020B0502020202020204" pitchFamily="34" charset="0"/>
                <a:ea typeface="+mn-ea"/>
              </a:rPr>
              <a:t>est</a:t>
            </a:r>
            <a:r>
              <a:rPr lang="en-GB" sz="2200" dirty="0">
                <a:solidFill>
                  <a:srgbClr val="5B9BD5">
                    <a:lumMod val="50000"/>
                  </a:srgbClr>
                </a:solidFill>
                <a:latin typeface="Century Gothic" panose="020B0502020202020204" pitchFamily="34" charset="0"/>
                <a:ea typeface="+mn-ea"/>
              </a:rPr>
              <a:t> grand et important et les enfants </a:t>
            </a:r>
            <a:r>
              <a:rPr lang="en-GB" sz="2200" dirty="0" err="1">
                <a:solidFill>
                  <a:srgbClr val="5B9BD5">
                    <a:lumMod val="50000"/>
                  </a:srgbClr>
                </a:solidFill>
                <a:latin typeface="Century Gothic" panose="020B0502020202020204" pitchFamily="34" charset="0"/>
                <a:ea typeface="+mn-ea"/>
              </a:rPr>
              <a:t>sont</a:t>
            </a:r>
            <a:r>
              <a:rPr lang="en-GB" sz="2200" dirty="0">
                <a:solidFill>
                  <a:srgbClr val="5B9BD5">
                    <a:lumMod val="50000"/>
                  </a:srgbClr>
                </a:solidFill>
                <a:latin typeface="Century Gothic" panose="020B0502020202020204" pitchFamily="34" charset="0"/>
                <a:ea typeface="+mn-ea"/>
              </a:rPr>
              <a:t> </a:t>
            </a:r>
            <a:r>
              <a:rPr lang="en-GB" sz="2200" dirty="0" err="1">
                <a:solidFill>
                  <a:srgbClr val="5B9BD5">
                    <a:lumMod val="50000"/>
                  </a:srgbClr>
                </a:solidFill>
                <a:latin typeface="Century Gothic" panose="020B0502020202020204" pitchFamily="34" charset="0"/>
                <a:ea typeface="+mn-ea"/>
              </a:rPr>
              <a:t>très</a:t>
            </a:r>
            <a:r>
              <a:rPr lang="en-GB" sz="2200" dirty="0">
                <a:solidFill>
                  <a:srgbClr val="5B9BD5">
                    <a:lumMod val="50000"/>
                  </a:srgbClr>
                </a:solidFill>
                <a:latin typeface="Century Gothic" panose="020B0502020202020204" pitchFamily="34" charset="0"/>
                <a:ea typeface="+mn-ea"/>
              </a:rPr>
              <a:t> </a:t>
            </a:r>
            <a:r>
              <a:rPr lang="en-GB" sz="2200" dirty="0" err="1">
                <a:solidFill>
                  <a:srgbClr val="5B9BD5">
                    <a:lumMod val="50000"/>
                  </a:srgbClr>
                </a:solidFill>
                <a:latin typeface="Century Gothic" panose="020B0502020202020204" pitchFamily="34" charset="0"/>
                <a:ea typeface="+mn-ea"/>
              </a:rPr>
              <a:t>enthousiastes</a:t>
            </a:r>
            <a:r>
              <a:rPr lang="en-GB" sz="2200" dirty="0">
                <a:solidFill>
                  <a:srgbClr val="5B9BD5">
                    <a:lumMod val="50000"/>
                  </a:srgbClr>
                </a:solidFill>
                <a:latin typeface="Century Gothic" panose="020B0502020202020204" pitchFamily="34" charset="0"/>
                <a:ea typeface="+mn-ea"/>
              </a:rPr>
              <a:t>.</a:t>
            </a:r>
          </a:p>
          <a:p>
            <a:pPr>
              <a:defRPr/>
            </a:pPr>
            <a:endParaRPr lang="en-GB" sz="2200" dirty="0">
              <a:solidFill>
                <a:srgbClr val="5B9BD5">
                  <a:lumMod val="50000"/>
                </a:srgbClr>
              </a:solidFill>
              <a:latin typeface="Century Gothic" panose="020B0502020202020204" pitchFamily="34" charset="0"/>
              <a:ea typeface="+mn-ea"/>
            </a:endParaRPr>
          </a:p>
          <a:p>
            <a:pPr>
              <a:defRPr/>
            </a:pPr>
            <a:r>
              <a:rPr lang="en-GB" sz="2200" dirty="0">
                <a:solidFill>
                  <a:srgbClr val="5B9BD5">
                    <a:lumMod val="50000"/>
                  </a:srgbClr>
                </a:solidFill>
                <a:latin typeface="Century Gothic" panose="020B0502020202020204" pitchFamily="34" charset="0"/>
                <a:ea typeface="+mn-ea"/>
              </a:rPr>
              <a:t>Les chanteurs </a:t>
            </a:r>
            <a:r>
              <a:rPr lang="en-GB" sz="2200" dirty="0" err="1">
                <a:solidFill>
                  <a:srgbClr val="5B9BD5">
                    <a:lumMod val="50000"/>
                  </a:srgbClr>
                </a:solidFill>
                <a:latin typeface="Century Gothic" panose="020B0502020202020204" pitchFamily="34" charset="0"/>
                <a:ea typeface="+mn-ea"/>
              </a:rPr>
              <a:t>sont</a:t>
            </a:r>
            <a:r>
              <a:rPr lang="en-GB" sz="2200" dirty="0">
                <a:solidFill>
                  <a:srgbClr val="5B9BD5">
                    <a:lumMod val="50000"/>
                  </a:srgbClr>
                </a:solidFill>
                <a:latin typeface="Century Gothic" panose="020B0502020202020204" pitchFamily="34" charset="0"/>
                <a:ea typeface="+mn-ea"/>
              </a:rPr>
              <a:t> </a:t>
            </a:r>
            <a:r>
              <a:rPr lang="en-GB" sz="2200" dirty="0" err="1">
                <a:solidFill>
                  <a:srgbClr val="5B9BD5">
                    <a:lumMod val="50000"/>
                  </a:srgbClr>
                </a:solidFill>
                <a:latin typeface="Century Gothic" panose="020B0502020202020204" pitchFamily="34" charset="0"/>
                <a:ea typeface="+mn-ea"/>
              </a:rPr>
              <a:t>drôles</a:t>
            </a:r>
            <a:r>
              <a:rPr lang="en-GB" sz="2200" dirty="0">
                <a:solidFill>
                  <a:srgbClr val="5B9BD5">
                    <a:lumMod val="50000"/>
                  </a:srgbClr>
                </a:solidFill>
                <a:latin typeface="Century Gothic" panose="020B0502020202020204" pitchFamily="34" charset="0"/>
                <a:ea typeface="+mn-ea"/>
              </a:rPr>
              <a:t> et </a:t>
            </a:r>
            <a:r>
              <a:rPr lang="en-GB" sz="2200" dirty="0" err="1">
                <a:solidFill>
                  <a:srgbClr val="5B9BD5">
                    <a:lumMod val="50000"/>
                  </a:srgbClr>
                </a:solidFill>
                <a:latin typeface="Century Gothic" panose="020B0502020202020204" pitchFamily="34" charset="0"/>
                <a:ea typeface="+mn-ea"/>
              </a:rPr>
              <a:t>très</a:t>
            </a:r>
            <a:r>
              <a:rPr lang="en-GB" sz="2200" dirty="0">
                <a:solidFill>
                  <a:srgbClr val="5B9BD5">
                    <a:lumMod val="50000"/>
                  </a:srgbClr>
                </a:solidFill>
                <a:latin typeface="Century Gothic" panose="020B0502020202020204" pitchFamily="34" charset="0"/>
                <a:ea typeface="+mn-ea"/>
              </a:rPr>
              <a:t>  </a:t>
            </a:r>
            <a:r>
              <a:rPr lang="en-GB" sz="2200" dirty="0" err="1">
                <a:solidFill>
                  <a:srgbClr val="5B9BD5">
                    <a:lumMod val="50000"/>
                  </a:srgbClr>
                </a:solidFill>
                <a:latin typeface="Century Gothic" panose="020B0502020202020204" pitchFamily="34" charset="0"/>
                <a:ea typeface="+mn-ea"/>
              </a:rPr>
              <a:t>amusants</a:t>
            </a:r>
            <a:r>
              <a:rPr lang="en-GB" sz="2200" dirty="0">
                <a:solidFill>
                  <a:srgbClr val="5B9BD5">
                    <a:lumMod val="50000"/>
                  </a:srgbClr>
                </a:solidFill>
                <a:latin typeface="Century Gothic" panose="020B0502020202020204" pitchFamily="34" charset="0"/>
                <a:ea typeface="+mn-ea"/>
              </a:rPr>
              <a:t>. </a:t>
            </a:r>
            <a:r>
              <a:rPr lang="en-GB" sz="2200" dirty="0" err="1">
                <a:solidFill>
                  <a:srgbClr val="5B9BD5">
                    <a:lumMod val="50000"/>
                  </a:srgbClr>
                </a:solidFill>
                <a:latin typeface="Century Gothic" panose="020B0502020202020204" pitchFamily="34" charset="0"/>
                <a:ea typeface="+mn-ea"/>
              </a:rPr>
              <a:t>Ils</a:t>
            </a:r>
            <a:r>
              <a:rPr lang="en-GB" sz="2200" dirty="0">
                <a:solidFill>
                  <a:srgbClr val="5B9BD5">
                    <a:lumMod val="50000"/>
                  </a:srgbClr>
                </a:solidFill>
                <a:latin typeface="Century Gothic" panose="020B0502020202020204" pitchFamily="34" charset="0"/>
                <a:ea typeface="+mn-ea"/>
              </a:rPr>
              <a:t> </a:t>
            </a:r>
            <a:r>
              <a:rPr lang="en-GB" sz="2200" dirty="0" err="1">
                <a:solidFill>
                  <a:srgbClr val="5B9BD5">
                    <a:lumMod val="50000"/>
                  </a:srgbClr>
                </a:solidFill>
                <a:latin typeface="Century Gothic" panose="020B0502020202020204" pitchFamily="34" charset="0"/>
                <a:ea typeface="+mn-ea"/>
              </a:rPr>
              <a:t>chantent</a:t>
            </a:r>
            <a:r>
              <a:rPr lang="en-GB" sz="2200" dirty="0">
                <a:solidFill>
                  <a:srgbClr val="5B9BD5">
                    <a:lumMod val="50000"/>
                  </a:srgbClr>
                </a:solidFill>
                <a:latin typeface="Century Gothic" panose="020B0502020202020204" pitchFamily="34" charset="0"/>
                <a:ea typeface="+mn-ea"/>
              </a:rPr>
              <a:t> </a:t>
            </a:r>
            <a:r>
              <a:rPr lang="en-GB" sz="2200" dirty="0" err="1">
                <a:solidFill>
                  <a:srgbClr val="5B9BD5">
                    <a:lumMod val="50000"/>
                  </a:srgbClr>
                </a:solidFill>
                <a:latin typeface="Century Gothic" panose="020B0502020202020204" pitchFamily="34" charset="0"/>
                <a:ea typeface="+mn-ea"/>
              </a:rPr>
              <a:t>en</a:t>
            </a:r>
            <a:r>
              <a:rPr lang="en-GB" sz="2200" dirty="0">
                <a:solidFill>
                  <a:srgbClr val="5B9BD5">
                    <a:lumMod val="50000"/>
                  </a:srgbClr>
                </a:solidFill>
                <a:latin typeface="Century Gothic" panose="020B0502020202020204" pitchFamily="34" charset="0"/>
                <a:ea typeface="+mn-ea"/>
              </a:rPr>
              <a:t> </a:t>
            </a:r>
            <a:r>
              <a:rPr lang="en-GB" sz="2200" dirty="0" err="1">
                <a:solidFill>
                  <a:srgbClr val="5B9BD5">
                    <a:lumMod val="50000"/>
                  </a:srgbClr>
                </a:solidFill>
                <a:latin typeface="Century Gothic" panose="020B0502020202020204" pitchFamily="34" charset="0"/>
                <a:ea typeface="+mn-ea"/>
              </a:rPr>
              <a:t>anglais</a:t>
            </a:r>
            <a:r>
              <a:rPr lang="en-GB" sz="2200" dirty="0">
                <a:solidFill>
                  <a:srgbClr val="5B9BD5">
                    <a:lumMod val="50000"/>
                  </a:srgbClr>
                </a:solidFill>
                <a:latin typeface="Century Gothic" panose="020B0502020202020204" pitchFamily="34" charset="0"/>
                <a:ea typeface="+mn-ea"/>
              </a:rPr>
              <a:t>. </a:t>
            </a:r>
            <a:r>
              <a:rPr lang="en-GB" sz="2200" dirty="0" err="1">
                <a:solidFill>
                  <a:srgbClr val="5B9BD5">
                    <a:lumMod val="50000"/>
                  </a:srgbClr>
                </a:solidFill>
                <a:latin typeface="Century Gothic" panose="020B0502020202020204" pitchFamily="34" charset="0"/>
                <a:ea typeface="+mn-ea"/>
              </a:rPr>
              <a:t>Mais</a:t>
            </a:r>
            <a:r>
              <a:rPr lang="en-GB" sz="2200" dirty="0">
                <a:solidFill>
                  <a:srgbClr val="5B9BD5">
                    <a:lumMod val="50000"/>
                  </a:srgbClr>
                </a:solidFill>
                <a:latin typeface="Century Gothic" panose="020B0502020202020204" pitchFamily="34" charset="0"/>
                <a:ea typeface="+mn-ea"/>
              </a:rPr>
              <a:t> les </a:t>
            </a:r>
            <a:r>
              <a:rPr lang="en-GB" sz="2200" dirty="0" err="1">
                <a:solidFill>
                  <a:srgbClr val="5B9BD5">
                    <a:lumMod val="50000"/>
                  </a:srgbClr>
                </a:solidFill>
                <a:latin typeface="Century Gothic" panose="020B0502020202020204" pitchFamily="34" charset="0"/>
                <a:ea typeface="+mn-ea"/>
              </a:rPr>
              <a:t>professeurs</a:t>
            </a:r>
            <a:r>
              <a:rPr lang="en-GB" sz="2200" dirty="0">
                <a:solidFill>
                  <a:srgbClr val="5B9BD5">
                    <a:lumMod val="50000"/>
                  </a:srgbClr>
                </a:solidFill>
                <a:latin typeface="Century Gothic" panose="020B0502020202020204" pitchFamily="34" charset="0"/>
                <a:ea typeface="+mn-ea"/>
              </a:rPr>
              <a:t> ont un problème. Les </a:t>
            </a:r>
            <a:r>
              <a:rPr lang="en-GB" sz="2200" dirty="0" err="1">
                <a:solidFill>
                  <a:srgbClr val="5B9BD5">
                    <a:lumMod val="50000"/>
                  </a:srgbClr>
                </a:solidFill>
                <a:latin typeface="Century Gothic" panose="020B0502020202020204" pitchFamily="34" charset="0"/>
                <a:ea typeface="+mn-ea"/>
              </a:rPr>
              <a:t>chanteurs</a:t>
            </a:r>
            <a:r>
              <a:rPr lang="en-GB" sz="2200" dirty="0">
                <a:solidFill>
                  <a:srgbClr val="5B9BD5">
                    <a:lumMod val="50000"/>
                  </a:srgbClr>
                </a:solidFill>
                <a:latin typeface="Century Gothic" panose="020B0502020202020204" pitchFamily="34" charset="0"/>
                <a:ea typeface="+mn-ea"/>
              </a:rPr>
              <a:t> </a:t>
            </a:r>
            <a:r>
              <a:rPr lang="en-GB" sz="2200" dirty="0" err="1">
                <a:solidFill>
                  <a:srgbClr val="5B9BD5">
                    <a:lumMod val="50000"/>
                  </a:srgbClr>
                </a:solidFill>
                <a:latin typeface="Century Gothic" panose="020B0502020202020204" pitchFamily="34" charset="0"/>
                <a:ea typeface="+mn-ea"/>
              </a:rPr>
              <a:t>sont</a:t>
            </a:r>
            <a:r>
              <a:rPr lang="en-GB" sz="2200" dirty="0">
                <a:solidFill>
                  <a:srgbClr val="5B9BD5">
                    <a:lumMod val="50000"/>
                  </a:srgbClr>
                </a:solidFill>
                <a:latin typeface="Century Gothic" panose="020B0502020202020204" pitchFamily="34" charset="0"/>
                <a:ea typeface="+mn-ea"/>
              </a:rPr>
              <a:t> </a:t>
            </a:r>
            <a:r>
              <a:rPr lang="en-GB" sz="2200" dirty="0" err="1">
                <a:solidFill>
                  <a:srgbClr val="5B9BD5">
                    <a:lumMod val="50000"/>
                  </a:srgbClr>
                </a:solidFill>
                <a:latin typeface="Century Gothic" panose="020B0502020202020204" pitchFamily="34" charset="0"/>
                <a:ea typeface="+mn-ea"/>
              </a:rPr>
              <a:t>malades</a:t>
            </a:r>
            <a:r>
              <a:rPr lang="en-GB" sz="2200" dirty="0">
                <a:solidFill>
                  <a:srgbClr val="5B9BD5">
                    <a:lumMod val="50000"/>
                  </a:srgbClr>
                </a:solidFill>
                <a:latin typeface="Century Gothic" panose="020B0502020202020204" pitchFamily="34" charset="0"/>
                <a:ea typeface="+mn-ea"/>
              </a:rPr>
              <a:t>! La situation </a:t>
            </a:r>
            <a:r>
              <a:rPr lang="en-GB" sz="2200" dirty="0" err="1">
                <a:solidFill>
                  <a:srgbClr val="5B9BD5">
                    <a:lumMod val="50000"/>
                  </a:srgbClr>
                </a:solidFill>
                <a:latin typeface="Century Gothic" panose="020B0502020202020204" pitchFamily="34" charset="0"/>
                <a:ea typeface="+mn-ea"/>
              </a:rPr>
              <a:t>est</a:t>
            </a:r>
            <a:r>
              <a:rPr lang="en-GB" sz="2200" dirty="0">
                <a:solidFill>
                  <a:srgbClr val="5B9BD5">
                    <a:lumMod val="50000"/>
                  </a:srgbClr>
                </a:solidFill>
                <a:latin typeface="Century Gothic" panose="020B0502020202020204" pitchFamily="34" charset="0"/>
                <a:ea typeface="+mn-ea"/>
              </a:rPr>
              <a:t> </a:t>
            </a:r>
            <a:r>
              <a:rPr lang="en-GB" sz="2200" dirty="0" err="1">
                <a:solidFill>
                  <a:srgbClr val="5B9BD5">
                    <a:lumMod val="50000"/>
                  </a:srgbClr>
                </a:solidFill>
                <a:latin typeface="Century Gothic" panose="020B0502020202020204" pitchFamily="34" charset="0"/>
                <a:ea typeface="+mn-ea"/>
              </a:rPr>
              <a:t>très</a:t>
            </a:r>
            <a:r>
              <a:rPr lang="en-GB" sz="2200" dirty="0">
                <a:solidFill>
                  <a:srgbClr val="5B9BD5">
                    <a:lumMod val="50000"/>
                  </a:srgbClr>
                </a:solidFill>
                <a:latin typeface="Century Gothic" panose="020B0502020202020204" pitchFamily="34" charset="0"/>
                <a:ea typeface="+mn-ea"/>
              </a:rPr>
              <a:t> difficile.</a:t>
            </a:r>
          </a:p>
        </p:txBody>
      </p:sp>
      <p:sp>
        <p:nvSpPr>
          <p:cNvPr id="9" name="TextBox 8"/>
          <p:cNvSpPr txBox="1"/>
          <p:nvPr/>
        </p:nvSpPr>
        <p:spPr>
          <a:xfrm>
            <a:off x="6457245" y="2198101"/>
            <a:ext cx="5219021" cy="3816429"/>
          </a:xfrm>
          <a:prstGeom prst="rect">
            <a:avLst/>
          </a:prstGeom>
          <a:noFill/>
        </p:spPr>
        <p:txBody>
          <a:bodyPr wrap="square" rtlCol="0">
            <a:spAutoFit/>
          </a:bodyPr>
          <a:lstStyle/>
          <a:p>
            <a:pPr>
              <a:defRPr/>
            </a:pPr>
            <a:r>
              <a:rPr lang="fr-FR" sz="2200" dirty="0">
                <a:solidFill>
                  <a:srgbClr val="5B9BD5">
                    <a:lumMod val="50000"/>
                  </a:srgbClr>
                </a:solidFill>
                <a:latin typeface="Century Gothic" panose="020B0502020202020204" pitchFamily="34" charset="0"/>
                <a:ea typeface="+mn-ea"/>
              </a:rPr>
              <a:t>Les professeurs ont une idée. Ils sont drôles et amusants, et ils parlent très bien anglais aussi …</a:t>
            </a:r>
          </a:p>
          <a:p>
            <a:pPr>
              <a:defRPr/>
            </a:pPr>
            <a:endParaRPr lang="en-GB" sz="2200" dirty="0">
              <a:solidFill>
                <a:srgbClr val="5B9BD5">
                  <a:lumMod val="50000"/>
                </a:srgbClr>
              </a:solidFill>
              <a:latin typeface="Century Gothic" panose="020B0502020202020204" pitchFamily="34" charset="0"/>
              <a:ea typeface="+mn-ea"/>
            </a:endParaRPr>
          </a:p>
          <a:p>
            <a:pPr>
              <a:defRPr/>
            </a:pPr>
            <a:r>
              <a:rPr lang="en-GB" sz="2200" dirty="0">
                <a:solidFill>
                  <a:srgbClr val="5B9BD5">
                    <a:lumMod val="50000"/>
                  </a:srgbClr>
                </a:solidFill>
                <a:latin typeface="Century Gothic" panose="020B0502020202020204" pitchFamily="34" charset="0"/>
                <a:ea typeface="+mn-ea"/>
              </a:rPr>
              <a:t>Les </a:t>
            </a:r>
            <a:r>
              <a:rPr lang="en-GB" sz="2200" dirty="0" err="1">
                <a:solidFill>
                  <a:srgbClr val="5B9BD5">
                    <a:lumMod val="50000"/>
                  </a:srgbClr>
                </a:solidFill>
                <a:latin typeface="Century Gothic" panose="020B0502020202020204" pitchFamily="34" charset="0"/>
                <a:ea typeface="+mn-ea"/>
              </a:rPr>
              <a:t>professeurs</a:t>
            </a:r>
            <a:r>
              <a:rPr lang="en-GB" sz="2200" dirty="0">
                <a:solidFill>
                  <a:srgbClr val="5B9BD5">
                    <a:lumMod val="50000"/>
                  </a:srgbClr>
                </a:solidFill>
                <a:latin typeface="Century Gothic" panose="020B0502020202020204" pitchFamily="34" charset="0"/>
                <a:ea typeface="+mn-ea"/>
              </a:rPr>
              <a:t> portent des </a:t>
            </a:r>
            <a:r>
              <a:rPr lang="en-GB" sz="2200" dirty="0" err="1">
                <a:solidFill>
                  <a:srgbClr val="5B9BD5">
                    <a:lumMod val="50000"/>
                  </a:srgbClr>
                </a:solidFill>
                <a:latin typeface="Century Gothic" panose="020B0502020202020204" pitchFamily="34" charset="0"/>
                <a:ea typeface="+mn-ea"/>
              </a:rPr>
              <a:t>uniformes</a:t>
            </a:r>
            <a:r>
              <a:rPr lang="en-GB" sz="2200" dirty="0">
                <a:solidFill>
                  <a:srgbClr val="5B9BD5">
                    <a:lumMod val="50000"/>
                  </a:srgbClr>
                </a:solidFill>
                <a:latin typeface="Century Gothic" panose="020B0502020202020204" pitchFamily="34" charset="0"/>
                <a:ea typeface="+mn-ea"/>
              </a:rPr>
              <a:t> violets et </a:t>
            </a:r>
            <a:r>
              <a:rPr lang="en-GB" sz="2200" dirty="0" err="1">
                <a:solidFill>
                  <a:srgbClr val="5B9BD5">
                    <a:lumMod val="50000"/>
                  </a:srgbClr>
                </a:solidFill>
                <a:latin typeface="Century Gothic" panose="020B0502020202020204" pitchFamily="34" charset="0"/>
                <a:ea typeface="+mn-ea"/>
              </a:rPr>
              <a:t>ils</a:t>
            </a:r>
            <a:r>
              <a:rPr lang="en-GB" sz="2200" dirty="0">
                <a:solidFill>
                  <a:srgbClr val="5B9BD5">
                    <a:lumMod val="50000"/>
                  </a:srgbClr>
                </a:solidFill>
                <a:latin typeface="Century Gothic" panose="020B0502020202020204" pitchFamily="34" charset="0"/>
                <a:ea typeface="+mn-ea"/>
              </a:rPr>
              <a:t> </a:t>
            </a:r>
            <a:r>
              <a:rPr lang="en-GB" sz="2200" dirty="0" err="1">
                <a:solidFill>
                  <a:srgbClr val="5B9BD5">
                    <a:lumMod val="50000"/>
                  </a:srgbClr>
                </a:solidFill>
                <a:latin typeface="Century Gothic" panose="020B0502020202020204" pitchFamily="34" charset="0"/>
                <a:ea typeface="+mn-ea"/>
              </a:rPr>
              <a:t>chantent</a:t>
            </a:r>
            <a:r>
              <a:rPr lang="en-GB" sz="2200" dirty="0">
                <a:solidFill>
                  <a:srgbClr val="5B9BD5">
                    <a:lumMod val="50000"/>
                  </a:srgbClr>
                </a:solidFill>
                <a:latin typeface="Century Gothic" panose="020B0502020202020204" pitchFamily="34" charset="0"/>
                <a:ea typeface="+mn-ea"/>
              </a:rPr>
              <a:t> au concert. </a:t>
            </a:r>
            <a:r>
              <a:rPr lang="en-GB" sz="2200" dirty="0" err="1">
                <a:solidFill>
                  <a:srgbClr val="5B9BD5">
                    <a:lumMod val="50000"/>
                  </a:srgbClr>
                </a:solidFill>
                <a:latin typeface="Century Gothic" panose="020B0502020202020204" pitchFamily="34" charset="0"/>
                <a:ea typeface="+mn-ea"/>
              </a:rPr>
              <a:t>Ils</a:t>
            </a:r>
            <a:r>
              <a:rPr lang="en-GB" sz="2200" dirty="0">
                <a:solidFill>
                  <a:srgbClr val="5B9BD5">
                    <a:lumMod val="50000"/>
                  </a:srgbClr>
                </a:solidFill>
                <a:latin typeface="Century Gothic" panose="020B0502020202020204" pitchFamily="34" charset="0"/>
                <a:ea typeface="+mn-ea"/>
              </a:rPr>
              <a:t> </a:t>
            </a:r>
            <a:r>
              <a:rPr lang="en-GB" sz="2200" dirty="0" err="1">
                <a:solidFill>
                  <a:srgbClr val="5B9BD5">
                    <a:lumMod val="50000"/>
                  </a:srgbClr>
                </a:solidFill>
                <a:latin typeface="Century Gothic" panose="020B0502020202020204" pitchFamily="34" charset="0"/>
                <a:ea typeface="+mn-ea"/>
              </a:rPr>
              <a:t>sont</a:t>
            </a:r>
            <a:r>
              <a:rPr lang="en-GB" sz="2200" dirty="0">
                <a:solidFill>
                  <a:srgbClr val="5B9BD5">
                    <a:lumMod val="50000"/>
                  </a:srgbClr>
                </a:solidFill>
                <a:latin typeface="Century Gothic" panose="020B0502020202020204" pitchFamily="34" charset="0"/>
                <a:ea typeface="+mn-ea"/>
              </a:rPr>
              <a:t> des </a:t>
            </a:r>
            <a:r>
              <a:rPr lang="en-GB" sz="2200" dirty="0" err="1">
                <a:solidFill>
                  <a:srgbClr val="5B9BD5">
                    <a:lumMod val="50000"/>
                  </a:srgbClr>
                </a:solidFill>
                <a:latin typeface="Century Gothic" panose="020B0502020202020204" pitchFamily="34" charset="0"/>
                <a:ea typeface="+mn-ea"/>
              </a:rPr>
              <a:t>acteurs</a:t>
            </a:r>
            <a:r>
              <a:rPr lang="en-GB" sz="2200" dirty="0">
                <a:solidFill>
                  <a:srgbClr val="5B9BD5">
                    <a:lumMod val="50000"/>
                  </a:srgbClr>
                </a:solidFill>
                <a:latin typeface="Century Gothic" panose="020B0502020202020204" pitchFamily="34" charset="0"/>
                <a:ea typeface="+mn-ea"/>
              </a:rPr>
              <a:t> </a:t>
            </a:r>
            <a:r>
              <a:rPr lang="en-GB" sz="2200" dirty="0" err="1">
                <a:solidFill>
                  <a:srgbClr val="5B9BD5">
                    <a:lumMod val="50000"/>
                  </a:srgbClr>
                </a:solidFill>
                <a:latin typeface="Century Gothic" panose="020B0502020202020204" pitchFamily="34" charset="0"/>
                <a:ea typeface="+mn-ea"/>
              </a:rPr>
              <a:t>fantastiques</a:t>
            </a:r>
            <a:r>
              <a:rPr lang="en-GB" sz="2200" dirty="0">
                <a:solidFill>
                  <a:srgbClr val="5B9BD5">
                    <a:lumMod val="50000"/>
                  </a:srgbClr>
                </a:solidFill>
                <a:latin typeface="Century Gothic" panose="020B0502020202020204" pitchFamily="34" charset="0"/>
                <a:ea typeface="+mn-ea"/>
              </a:rPr>
              <a:t>!</a:t>
            </a:r>
          </a:p>
          <a:p>
            <a:pPr>
              <a:defRPr/>
            </a:pPr>
            <a:endParaRPr lang="en-GB" sz="2200" dirty="0">
              <a:solidFill>
                <a:srgbClr val="5B9BD5">
                  <a:lumMod val="50000"/>
                </a:srgbClr>
              </a:solidFill>
              <a:latin typeface="Century Gothic" panose="020B0502020202020204" pitchFamily="34" charset="0"/>
              <a:ea typeface="+mn-ea"/>
            </a:endParaRPr>
          </a:p>
          <a:p>
            <a:pPr>
              <a:defRPr/>
            </a:pPr>
            <a:r>
              <a:rPr lang="en-GB" sz="2200" dirty="0">
                <a:solidFill>
                  <a:srgbClr val="5B9BD5">
                    <a:lumMod val="50000"/>
                  </a:srgbClr>
                </a:solidFill>
                <a:latin typeface="Century Gothic" panose="020B0502020202020204" pitchFamily="34" charset="0"/>
                <a:ea typeface="+mn-ea"/>
              </a:rPr>
              <a:t>Les enfants </a:t>
            </a:r>
            <a:r>
              <a:rPr lang="en-GB" sz="2200" dirty="0" err="1">
                <a:solidFill>
                  <a:srgbClr val="5B9BD5">
                    <a:lumMod val="50000"/>
                  </a:srgbClr>
                </a:solidFill>
                <a:latin typeface="Century Gothic" panose="020B0502020202020204" pitchFamily="34" charset="0"/>
                <a:ea typeface="+mn-ea"/>
              </a:rPr>
              <a:t>sont</a:t>
            </a:r>
            <a:r>
              <a:rPr lang="en-GB" sz="2200" dirty="0">
                <a:solidFill>
                  <a:srgbClr val="5B9BD5">
                    <a:lumMod val="50000"/>
                  </a:srgbClr>
                </a:solidFill>
                <a:latin typeface="Century Gothic" panose="020B0502020202020204" pitchFamily="34" charset="0"/>
                <a:ea typeface="+mn-ea"/>
              </a:rPr>
              <a:t> contents. La solution </a:t>
            </a:r>
            <a:r>
              <a:rPr lang="en-GB" sz="2200" dirty="0" err="1">
                <a:solidFill>
                  <a:srgbClr val="5B9BD5">
                    <a:lumMod val="50000"/>
                  </a:srgbClr>
                </a:solidFill>
                <a:latin typeface="Century Gothic" panose="020B0502020202020204" pitchFamily="34" charset="0"/>
                <a:ea typeface="+mn-ea"/>
              </a:rPr>
              <a:t>est</a:t>
            </a:r>
            <a:r>
              <a:rPr lang="en-GB" sz="2200" dirty="0">
                <a:solidFill>
                  <a:srgbClr val="5B9BD5">
                    <a:lumMod val="50000"/>
                  </a:srgbClr>
                </a:solidFill>
                <a:latin typeface="Century Gothic" panose="020B0502020202020204" pitchFamily="34" charset="0"/>
                <a:ea typeface="+mn-ea"/>
              </a:rPr>
              <a:t> super!</a:t>
            </a:r>
          </a:p>
          <a:p>
            <a:pPr>
              <a:defRPr/>
            </a:pPr>
            <a:r>
              <a:rPr lang="en-GB" sz="2200" dirty="0">
                <a:solidFill>
                  <a:srgbClr val="5B9BD5">
                    <a:lumMod val="50000"/>
                  </a:srgbClr>
                </a:solidFill>
                <a:latin typeface="Century Gothic" panose="020B0502020202020204" pitchFamily="34" charset="0"/>
                <a:ea typeface="+mn-ea"/>
              </a:rPr>
              <a:t> </a:t>
            </a:r>
          </a:p>
        </p:txBody>
      </p:sp>
      <p:sp>
        <p:nvSpPr>
          <p:cNvPr id="11" name="TextBox 10"/>
          <p:cNvSpPr txBox="1"/>
          <p:nvPr/>
        </p:nvSpPr>
        <p:spPr>
          <a:xfrm>
            <a:off x="406380" y="1323110"/>
            <a:ext cx="5449213" cy="430887"/>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ea typeface="+mn-ea"/>
              </a:rPr>
              <a:t>Écoute</a:t>
            </a:r>
            <a:r>
              <a:rPr lang="en-GB" sz="2200" dirty="0">
                <a:solidFill>
                  <a:srgbClr val="5B9BD5">
                    <a:lumMod val="50000"/>
                  </a:srgbClr>
                </a:solidFill>
                <a:latin typeface="Century Gothic" panose="020B0502020202020204" pitchFamily="34" charset="0"/>
                <a:ea typeface="+mn-ea"/>
              </a:rPr>
              <a:t> et </a:t>
            </a:r>
            <a:r>
              <a:rPr lang="en-GB" sz="2200" dirty="0" err="1">
                <a:solidFill>
                  <a:srgbClr val="5B9BD5">
                    <a:lumMod val="50000"/>
                  </a:srgbClr>
                </a:solidFill>
                <a:latin typeface="Century Gothic" panose="020B0502020202020204" pitchFamily="34" charset="0"/>
                <a:ea typeface="+mn-ea"/>
              </a:rPr>
              <a:t>lis</a:t>
            </a:r>
            <a:r>
              <a:rPr lang="en-GB" sz="2200" dirty="0">
                <a:solidFill>
                  <a:srgbClr val="5B9BD5">
                    <a:lumMod val="50000"/>
                  </a:srgbClr>
                </a:solidFill>
                <a:latin typeface="Century Gothic" panose="020B0502020202020204" pitchFamily="34" charset="0"/>
                <a:ea typeface="+mn-ea"/>
              </a:rPr>
              <a:t> </a:t>
            </a:r>
            <a:r>
              <a:rPr lang="en-GB" sz="2200" dirty="0" err="1">
                <a:solidFill>
                  <a:srgbClr val="5B9BD5">
                    <a:lumMod val="50000"/>
                  </a:srgbClr>
                </a:solidFill>
                <a:latin typeface="Century Gothic" panose="020B0502020202020204" pitchFamily="34" charset="0"/>
                <a:ea typeface="+mn-ea"/>
              </a:rPr>
              <a:t>l’histoire</a:t>
            </a:r>
            <a:r>
              <a:rPr lang="en-GB" sz="2200" dirty="0">
                <a:solidFill>
                  <a:srgbClr val="5B9BD5">
                    <a:lumMod val="50000"/>
                  </a:srgbClr>
                </a:solidFill>
                <a:latin typeface="Century Gothic" panose="020B0502020202020204" pitchFamily="34" charset="0"/>
                <a:ea typeface="+mn-ea"/>
              </a:rPr>
              <a:t>.</a:t>
            </a:r>
          </a:p>
        </p:txBody>
      </p:sp>
      <p:sp>
        <p:nvSpPr>
          <p:cNvPr id="2" name="Action Button: Custom 1">
            <a:hlinkClick r:id="" action="ppaction://noaction" highlightClick="1">
              <a:snd r:embed="rId7" name="2.1.3_1_medium.wav"/>
            </a:hlinkClick>
          </p:cNvPr>
          <p:cNvSpPr/>
          <p:nvPr/>
        </p:nvSpPr>
        <p:spPr>
          <a:xfrm>
            <a:off x="7426002" y="1323110"/>
            <a:ext cx="495605" cy="462993"/>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2000" b="1" kern="1200" dirty="0">
                <a:solidFill>
                  <a:schemeClr val="bg1"/>
                </a:solidFill>
              </a:rPr>
              <a:t>1</a:t>
            </a:r>
          </a:p>
        </p:txBody>
      </p:sp>
      <p:sp>
        <p:nvSpPr>
          <p:cNvPr id="14" name="Action Button: Custom 13">
            <a:hlinkClick r:id="" action="ppaction://noaction" highlightClick="1">
              <a:snd r:embed="rId8" name="2.1.3_2_slow.wav"/>
            </a:hlinkClick>
          </p:cNvPr>
          <p:cNvSpPr/>
          <p:nvPr/>
        </p:nvSpPr>
        <p:spPr>
          <a:xfrm>
            <a:off x="8078357" y="1307056"/>
            <a:ext cx="495605" cy="462993"/>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2000" b="1" kern="1200" dirty="0">
                <a:solidFill>
                  <a:schemeClr val="bg1"/>
                </a:solidFill>
              </a:rPr>
              <a:t>2</a:t>
            </a:r>
          </a:p>
        </p:txBody>
      </p:sp>
      <p:sp>
        <p:nvSpPr>
          <p:cNvPr id="15" name="Action Button: Custom 14">
            <a:hlinkClick r:id="" action="ppaction://noaction" highlightClick="1">
              <a:snd r:embed="rId9" name="2.1.3_3_medium.wav"/>
            </a:hlinkClick>
          </p:cNvPr>
          <p:cNvSpPr/>
          <p:nvPr/>
        </p:nvSpPr>
        <p:spPr>
          <a:xfrm>
            <a:off x="8730712" y="1307629"/>
            <a:ext cx="495605" cy="462993"/>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2000" b="1" kern="1200" dirty="0">
                <a:solidFill>
                  <a:schemeClr val="bg1"/>
                </a:solidFill>
              </a:rPr>
              <a:t>3</a:t>
            </a:r>
          </a:p>
        </p:txBody>
      </p:sp>
      <p:sp>
        <p:nvSpPr>
          <p:cNvPr id="16" name="Action Button: Custom 15">
            <a:hlinkClick r:id="" action="ppaction://noaction" highlightClick="1">
              <a:snd r:embed="rId10" name="2.1.3_4_slow.wav"/>
            </a:hlinkClick>
          </p:cNvPr>
          <p:cNvSpPr/>
          <p:nvPr/>
        </p:nvSpPr>
        <p:spPr>
          <a:xfrm>
            <a:off x="9383067" y="1291004"/>
            <a:ext cx="495605" cy="462993"/>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2000" b="1" kern="1200" dirty="0">
                <a:solidFill>
                  <a:schemeClr val="bg1"/>
                </a:solidFill>
              </a:rPr>
              <a:t>4</a:t>
            </a:r>
          </a:p>
        </p:txBody>
      </p:sp>
      <p:sp>
        <p:nvSpPr>
          <p:cNvPr id="17" name="Action Button: Custom 16">
            <a:hlinkClick r:id="" action="ppaction://noaction" highlightClick="1">
              <a:snd r:embed="rId11" name="2.1.3_5_medium.wav"/>
            </a:hlinkClick>
          </p:cNvPr>
          <p:cNvSpPr/>
          <p:nvPr/>
        </p:nvSpPr>
        <p:spPr>
          <a:xfrm>
            <a:off x="10035422" y="1291004"/>
            <a:ext cx="495605" cy="462993"/>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2000" b="1" kern="1200" dirty="0">
                <a:solidFill>
                  <a:schemeClr val="bg1"/>
                </a:solidFill>
              </a:rPr>
              <a:t>5</a:t>
            </a:r>
          </a:p>
        </p:txBody>
      </p:sp>
      <p:sp>
        <p:nvSpPr>
          <p:cNvPr id="18" name="Action Button: Custom 17">
            <a:hlinkClick r:id="" action="ppaction://noaction" highlightClick="1">
              <a:snd r:embed="rId12" name="2.1.3_6_medium.wav"/>
            </a:hlinkClick>
          </p:cNvPr>
          <p:cNvSpPr/>
          <p:nvPr/>
        </p:nvSpPr>
        <p:spPr>
          <a:xfrm>
            <a:off x="10687777" y="1291004"/>
            <a:ext cx="495605" cy="462993"/>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2000" b="1" kern="1200" dirty="0">
                <a:solidFill>
                  <a:schemeClr val="bg1"/>
                </a:solidFill>
              </a:rPr>
              <a:t>6</a:t>
            </a:r>
          </a:p>
        </p:txBody>
      </p:sp>
      <p:sp>
        <p:nvSpPr>
          <p:cNvPr id="19" name="Action Button: Custom 18">
            <a:hlinkClick r:id="" action="ppaction://noaction" highlightClick="1">
              <a:snd r:embed="rId13" name="2.1.3_7_medium.wav"/>
            </a:hlinkClick>
          </p:cNvPr>
          <p:cNvSpPr/>
          <p:nvPr/>
        </p:nvSpPr>
        <p:spPr>
          <a:xfrm>
            <a:off x="11340132" y="1283389"/>
            <a:ext cx="495605" cy="462993"/>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2000" b="1" kern="1200" dirty="0">
                <a:solidFill>
                  <a:schemeClr val="bg1"/>
                </a:solidFill>
              </a:rPr>
              <a:t>7</a:t>
            </a:r>
          </a:p>
        </p:txBody>
      </p:sp>
      <p:pic>
        <p:nvPicPr>
          <p:cNvPr id="12" name="Sto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673804" y="81191"/>
            <a:ext cx="609600" cy="609600"/>
          </a:xfrm>
          <a:prstGeom prst="rect">
            <a:avLst/>
          </a:prstGeom>
        </p:spPr>
      </p:pic>
    </p:spTree>
    <p:extLst>
      <p:ext uri="{BB962C8B-B14F-4D97-AF65-F5344CB8AC3E}">
        <p14:creationId xmlns:p14="http://schemas.microsoft.com/office/powerpoint/2010/main" val="2605269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316"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5" name="Google Shape;147;p2"/>
          <p:cNvSpPr/>
          <p:nvPr/>
        </p:nvSpPr>
        <p:spPr>
          <a:xfrm>
            <a:off x="10929937" y="249869"/>
            <a:ext cx="979984" cy="41960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a:solidFill>
                  <a:srgbClr val="FFFFFF"/>
                </a:solidFill>
                <a:latin typeface="Century Gothic"/>
                <a:ea typeface="Century Gothic"/>
                <a:cs typeface="Century Gothic"/>
                <a:sym typeface="Century Gothic"/>
              </a:rPr>
              <a:t>lire </a:t>
            </a:r>
            <a:endParaRPr sz="1800" b="1" i="0" u="none" strike="noStrike" cap="none" dirty="0">
              <a:solidFill>
                <a:srgbClr val="FFFFFF"/>
              </a:solidFill>
              <a:latin typeface="Century Gothic"/>
              <a:ea typeface="Century Gothic"/>
              <a:cs typeface="Century Gothic"/>
              <a:sym typeface="Century Gothic"/>
            </a:endParaRPr>
          </a:p>
        </p:txBody>
      </p:sp>
      <p:pic>
        <p:nvPicPr>
          <p:cNvPr id="6" name="Picture 5"/>
          <p:cNvPicPr>
            <a:picLocks noChangeAspect="1"/>
          </p:cNvPicPr>
          <p:nvPr/>
        </p:nvPicPr>
        <p:blipFill>
          <a:blip r:embed="rId3"/>
          <a:stretch>
            <a:fillRect/>
          </a:stretch>
        </p:blipFill>
        <p:spPr>
          <a:xfrm>
            <a:off x="432483" y="1734363"/>
            <a:ext cx="11477438" cy="4545196"/>
          </a:xfrm>
          <a:prstGeom prst="rect">
            <a:avLst/>
          </a:prstGeom>
        </p:spPr>
      </p:pic>
      <p:sp>
        <p:nvSpPr>
          <p:cNvPr id="7" name="TextBox 6"/>
          <p:cNvSpPr txBox="1"/>
          <p:nvPr/>
        </p:nvSpPr>
        <p:spPr>
          <a:xfrm>
            <a:off x="600075" y="2028825"/>
            <a:ext cx="5086350" cy="400110"/>
          </a:xfrm>
          <a:prstGeom prst="rect">
            <a:avLst/>
          </a:prstGeom>
          <a:noFill/>
        </p:spPr>
        <p:txBody>
          <a:bodyPr wrap="square" rtlCol="0">
            <a:spAutoFit/>
          </a:bodyPr>
          <a:lstStyle/>
          <a:p>
            <a:endParaRPr lang="en-GB" sz="2000" dirty="0">
              <a:latin typeface="Century Gothic" panose="020B0502020202020204" pitchFamily="34" charset="0"/>
            </a:endParaRPr>
          </a:p>
        </p:txBody>
      </p:sp>
      <p:sp>
        <p:nvSpPr>
          <p:cNvPr id="8" name="TextBox 7"/>
          <p:cNvSpPr txBox="1"/>
          <p:nvPr/>
        </p:nvSpPr>
        <p:spPr>
          <a:xfrm>
            <a:off x="601651" y="2198101"/>
            <a:ext cx="5253942" cy="3477875"/>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de 6ème </a:t>
            </a:r>
            <a:r>
              <a:rPr lang="en-GB" sz="2200" dirty="0" err="1">
                <a:solidFill>
                  <a:schemeClr val="accent1">
                    <a:lumMod val="50000"/>
                  </a:schemeClr>
                </a:solidFill>
                <a:latin typeface="Century Gothic" panose="020B0502020202020204" pitchFamily="34" charset="0"/>
              </a:rPr>
              <a:t>organisent</a:t>
            </a:r>
            <a:r>
              <a:rPr lang="en-GB" sz="2200" dirty="0">
                <a:solidFill>
                  <a:schemeClr val="accent1">
                    <a:lumMod val="50000"/>
                  </a:schemeClr>
                </a:solidFill>
                <a:latin typeface="Century Gothic" panose="020B0502020202020204" pitchFamily="34" charset="0"/>
              </a:rPr>
              <a:t> un concert pour les enfants. Le concert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grand et important et les enfants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enthousiastes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chanteurs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drôles</a:t>
            </a:r>
            <a:r>
              <a:rPr lang="en-GB" sz="2200" dirty="0">
                <a:solidFill>
                  <a:schemeClr val="accent1">
                    <a:lumMod val="50000"/>
                  </a:schemeClr>
                </a:solidFill>
                <a:latin typeface="Century Gothic" panose="020B0502020202020204" pitchFamily="34" charset="0"/>
              </a:rPr>
              <a:t> et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amusants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Mais</a:t>
            </a:r>
            <a:r>
              <a:rPr lang="en-GB" sz="2200" dirty="0">
                <a:solidFill>
                  <a:schemeClr val="accent1">
                    <a:lumMod val="50000"/>
                  </a:schemeClr>
                </a:solidFill>
                <a:latin typeface="Century Gothic" panose="020B0502020202020204" pitchFamily="34" charset="0"/>
              </a:rPr>
              <a:t> 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ont un problème. Les chanteurs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malades</a:t>
            </a:r>
            <a:r>
              <a:rPr lang="en-GB" sz="2200" dirty="0">
                <a:solidFill>
                  <a:schemeClr val="accent1">
                    <a:lumMod val="50000"/>
                  </a:schemeClr>
                </a:solidFill>
                <a:latin typeface="Century Gothic" panose="020B0502020202020204" pitchFamily="34" charset="0"/>
              </a:rPr>
              <a:t>! La situation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difficile.</a:t>
            </a:r>
          </a:p>
        </p:txBody>
      </p:sp>
      <p:sp>
        <p:nvSpPr>
          <p:cNvPr id="9" name="TextBox 8"/>
          <p:cNvSpPr txBox="1"/>
          <p:nvPr/>
        </p:nvSpPr>
        <p:spPr>
          <a:xfrm>
            <a:off x="6457245" y="2198101"/>
            <a:ext cx="5219021" cy="3816429"/>
          </a:xfrm>
          <a:prstGeom prst="rect">
            <a:avLst/>
          </a:prstGeom>
          <a:noFill/>
        </p:spPr>
        <p:txBody>
          <a:bodyPr wrap="square" rtlCol="0">
            <a:spAutoFit/>
          </a:bodyPr>
          <a:lstStyle/>
          <a:p>
            <a:r>
              <a:rPr lang="fr-FR" sz="2200" dirty="0">
                <a:solidFill>
                  <a:schemeClr val="accent1">
                    <a:lumMod val="50000"/>
                  </a:schemeClr>
                </a:solidFill>
                <a:latin typeface="Century Gothic" panose="020B0502020202020204" pitchFamily="34" charset="0"/>
              </a:rPr>
              <a:t>Les professeurs ont une idée. Ils sont drôles et amusants, et ils parlent très bien anglais aussi …</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portent des </a:t>
            </a:r>
            <a:r>
              <a:rPr lang="en-GB" sz="2200" dirty="0" err="1">
                <a:solidFill>
                  <a:schemeClr val="accent1">
                    <a:lumMod val="50000"/>
                  </a:schemeClr>
                </a:solidFill>
                <a:latin typeface="Century Gothic" panose="020B0502020202020204" pitchFamily="34" charset="0"/>
              </a:rPr>
              <a:t>uniformes</a:t>
            </a:r>
            <a:r>
              <a:rPr lang="en-GB" sz="2200" dirty="0">
                <a:solidFill>
                  <a:schemeClr val="accent1">
                    <a:lumMod val="50000"/>
                  </a:schemeClr>
                </a:solidFill>
                <a:latin typeface="Century Gothic" panose="020B0502020202020204" pitchFamily="34" charset="0"/>
              </a:rPr>
              <a:t> violets et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au concert.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des </a:t>
            </a:r>
            <a:r>
              <a:rPr lang="en-GB" sz="2200" dirty="0" err="1">
                <a:solidFill>
                  <a:schemeClr val="accent1">
                    <a:lumMod val="50000"/>
                  </a:schemeClr>
                </a:solidFill>
                <a:latin typeface="Century Gothic" panose="020B0502020202020204" pitchFamily="34" charset="0"/>
              </a:rPr>
              <a:t>acteurs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fantastiques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enfants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contents. La solution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super!</a:t>
            </a:r>
          </a:p>
          <a:p>
            <a:r>
              <a:rPr lang="en-GB" sz="2200" dirty="0">
                <a:solidFill>
                  <a:schemeClr val="accent1">
                    <a:lumMod val="50000"/>
                  </a:schemeClr>
                </a:solidFill>
                <a:latin typeface="Century Gothic" panose="020B0502020202020204" pitchFamily="34" charset="0"/>
              </a:rPr>
              <a:t> </a:t>
            </a:r>
          </a:p>
        </p:txBody>
      </p:sp>
      <p:sp>
        <p:nvSpPr>
          <p:cNvPr id="10" name="TextBox 9"/>
          <p:cNvSpPr txBox="1"/>
          <p:nvPr/>
        </p:nvSpPr>
        <p:spPr>
          <a:xfrm>
            <a:off x="442912" y="1271370"/>
            <a:ext cx="10487025"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Trouve</a:t>
            </a:r>
            <a:r>
              <a:rPr lang="en-GB" sz="2200" dirty="0">
                <a:solidFill>
                  <a:schemeClr val="accent1">
                    <a:lumMod val="50000"/>
                  </a:schemeClr>
                </a:solidFill>
                <a:latin typeface="Century Gothic" panose="020B0502020202020204" pitchFamily="34" charset="0"/>
              </a:rPr>
              <a:t> 16 </a:t>
            </a:r>
            <a:r>
              <a:rPr lang="en-GB" sz="2200" dirty="0" err="1">
                <a:solidFill>
                  <a:schemeClr val="accent1">
                    <a:lumMod val="50000"/>
                  </a:schemeClr>
                </a:solidFill>
                <a:latin typeface="Century Gothic" panose="020B0502020202020204" pitchFamily="34" charset="0"/>
              </a:rPr>
              <a:t>verbes</a:t>
            </a:r>
            <a:r>
              <a:rPr lang="en-GB" sz="2200" dirty="0">
                <a:solidFill>
                  <a:schemeClr val="accent1">
                    <a:lumMod val="50000"/>
                  </a:schemeClr>
                </a:solidFill>
                <a:latin typeface="Century Gothic" panose="020B0502020202020204" pitchFamily="34" charset="0"/>
              </a:rPr>
              <a:t> dans le </a:t>
            </a:r>
            <a:r>
              <a:rPr lang="en-GB" sz="2200" dirty="0" err="1">
                <a:solidFill>
                  <a:schemeClr val="accent1">
                    <a:lumMod val="50000"/>
                  </a:schemeClr>
                </a:solidFill>
                <a:latin typeface="Century Gothic" panose="020B0502020202020204" pitchFamily="34" charset="0"/>
              </a:rPr>
              <a:t>texte</a:t>
            </a:r>
            <a:r>
              <a:rPr lang="en-GB" sz="2200" dirty="0">
                <a:solidFill>
                  <a:schemeClr val="accent1">
                    <a:lumMod val="50000"/>
                  </a:schemeClr>
                </a:solidFill>
                <a:latin typeface="Century Gothic" panose="020B0502020202020204" pitchFamily="34" charset="0"/>
              </a:rPr>
              <a:t>.</a:t>
            </a:r>
          </a:p>
        </p:txBody>
      </p:sp>
      <p:sp>
        <p:nvSpPr>
          <p:cNvPr id="13" name="Google Shape;146;p2">
            <a:extLst>
              <a:ext uri="{FF2B5EF4-FFF2-40B4-BE49-F238E27FC236}">
                <a16:creationId xmlns:a16="http://schemas.microsoft.com/office/drawing/2014/main" id="{F1AA1491-EDBF-4D18-9971-06A164FB7CB1}"/>
              </a:ext>
            </a:extLst>
          </p:cNvPr>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14" name="Google Shape;145;p2">
            <a:extLst>
              <a:ext uri="{FF2B5EF4-FFF2-40B4-BE49-F238E27FC236}">
                <a16:creationId xmlns:a16="http://schemas.microsoft.com/office/drawing/2014/main" id="{F23FADF3-25A5-4B7E-9E70-248CC13ADC0F}"/>
              </a:ext>
            </a:extLst>
          </p:cNvPr>
          <p:cNvPicPr preferRelativeResize="0"/>
          <p:nvPr/>
        </p:nvPicPr>
        <p:blipFill rotWithShape="1">
          <a:blip r:embed="rId4">
            <a:alphaModFix/>
          </a:blip>
          <a:srcRect/>
          <a:stretch/>
        </p:blipFill>
        <p:spPr>
          <a:xfrm>
            <a:off x="-1" y="212197"/>
            <a:ext cx="7071361" cy="867128"/>
          </a:xfrm>
          <a:prstGeom prst="rect">
            <a:avLst/>
          </a:prstGeom>
          <a:noFill/>
          <a:ln>
            <a:noFill/>
          </a:ln>
        </p:spPr>
      </p:pic>
      <p:sp>
        <p:nvSpPr>
          <p:cNvPr id="15" name="Google Shape;146;p2">
            <a:extLst>
              <a:ext uri="{FF2B5EF4-FFF2-40B4-BE49-F238E27FC236}">
                <a16:creationId xmlns:a16="http://schemas.microsoft.com/office/drawing/2014/main" id="{1BDFC847-F441-42FF-AA30-0088FCEFC025}"/>
              </a:ext>
            </a:extLst>
          </p:cNvPr>
          <p:cNvSpPr txBox="1">
            <a:spLocks/>
          </p:cNvSpPr>
          <p:nvPr/>
        </p:nvSpPr>
        <p:spPr>
          <a:xfrm>
            <a:off x="-1" y="270459"/>
            <a:ext cx="5907058" cy="707849"/>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FFFF"/>
              </a:buClr>
              <a:buSzPts val="3600"/>
              <a:defRPr/>
            </a:pPr>
            <a:r>
              <a:rPr lang="en-GB" sz="3600" b="1" dirty="0">
                <a:solidFill>
                  <a:srgbClr val="FFFFFF"/>
                </a:solidFill>
              </a:rPr>
              <a:t>Une situation </a:t>
            </a:r>
            <a:r>
              <a:rPr lang="en-GB" sz="3600" b="1" dirty="0" err="1">
                <a:solidFill>
                  <a:srgbClr val="FFFFFF"/>
                </a:solidFill>
              </a:rPr>
              <a:t>d'urgence</a:t>
            </a:r>
            <a:r>
              <a:rPr lang="en-GB" sz="3600" b="1" dirty="0">
                <a:solidFill>
                  <a:srgbClr val="FFFFFF"/>
                </a:solidFill>
              </a:rPr>
              <a:t> à </a:t>
            </a:r>
            <a:r>
              <a:rPr lang="en-GB" sz="3600" b="1" dirty="0" err="1">
                <a:solidFill>
                  <a:srgbClr val="FFFFFF"/>
                </a:solidFill>
              </a:rPr>
              <a:t>l'école</a:t>
            </a:r>
            <a:endParaRPr lang="en-GB" sz="3600" b="1" dirty="0">
              <a:solidFill>
                <a:srgbClr val="FFFFFF"/>
              </a:solidFill>
            </a:endParaRPr>
          </a:p>
        </p:txBody>
      </p:sp>
    </p:spTree>
    <p:extLst>
      <p:ext uri="{BB962C8B-B14F-4D97-AF65-F5344CB8AC3E}">
        <p14:creationId xmlns:p14="http://schemas.microsoft.com/office/powerpoint/2010/main" val="26028230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2483" y="1734363"/>
            <a:ext cx="11477438" cy="4545196"/>
          </a:xfrm>
          <a:prstGeom prst="rect">
            <a:avLst/>
          </a:prstGeom>
        </p:spPr>
      </p:pic>
      <p:sp>
        <p:nvSpPr>
          <p:cNvPr id="6" name="TextBox 5"/>
          <p:cNvSpPr txBox="1"/>
          <p:nvPr/>
        </p:nvSpPr>
        <p:spPr>
          <a:xfrm>
            <a:off x="600075" y="2028825"/>
            <a:ext cx="5086350" cy="400110"/>
          </a:xfrm>
          <a:prstGeom prst="rect">
            <a:avLst/>
          </a:prstGeom>
          <a:noFill/>
        </p:spPr>
        <p:txBody>
          <a:bodyPr wrap="square" rtlCol="0">
            <a:spAutoFit/>
          </a:bodyPr>
          <a:lstStyle/>
          <a:p>
            <a:endParaRPr lang="en-GB" sz="2000" dirty="0">
              <a:latin typeface="Century Gothic" panose="020B0502020202020204" pitchFamily="34" charset="0"/>
            </a:endParaRPr>
          </a:p>
        </p:txBody>
      </p:sp>
      <p:sp>
        <p:nvSpPr>
          <p:cNvPr id="7" name="TextBox 6"/>
          <p:cNvSpPr txBox="1"/>
          <p:nvPr/>
        </p:nvSpPr>
        <p:spPr>
          <a:xfrm>
            <a:off x="601651" y="2198101"/>
            <a:ext cx="5253942" cy="3477875"/>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de 6ème </a:t>
            </a:r>
            <a:r>
              <a:rPr lang="en-GB" sz="2200" dirty="0" err="1">
                <a:solidFill>
                  <a:srgbClr val="EE6000"/>
                </a:solidFill>
                <a:latin typeface="Century Gothic" panose="020B0502020202020204" pitchFamily="34" charset="0"/>
              </a:rPr>
              <a:t>organisent</a:t>
            </a:r>
            <a:r>
              <a:rPr lang="en-GB" sz="2200" dirty="0">
                <a:solidFill>
                  <a:schemeClr val="accent1">
                    <a:lumMod val="50000"/>
                  </a:schemeClr>
                </a:solidFill>
                <a:latin typeface="Century Gothic" panose="020B0502020202020204" pitchFamily="34" charset="0"/>
              </a:rPr>
              <a:t> un concert pour les enfants. Le concert </a:t>
            </a:r>
            <a:r>
              <a:rPr lang="en-GB" sz="2200" dirty="0" err="1">
                <a:solidFill>
                  <a:srgbClr val="EE6000"/>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grand et important et les enfants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enthousiastes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chanteurs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drôles</a:t>
            </a:r>
            <a:r>
              <a:rPr lang="en-GB" sz="2200" dirty="0">
                <a:solidFill>
                  <a:schemeClr val="accent1">
                    <a:lumMod val="50000"/>
                  </a:schemeClr>
                </a:solidFill>
                <a:latin typeface="Century Gothic" panose="020B0502020202020204" pitchFamily="34" charset="0"/>
              </a:rPr>
              <a:t> et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amusants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Mais</a:t>
            </a:r>
            <a:r>
              <a:rPr lang="en-GB" sz="2200" dirty="0">
                <a:solidFill>
                  <a:schemeClr val="accent1">
                    <a:lumMod val="50000"/>
                  </a:schemeClr>
                </a:solidFill>
                <a:latin typeface="Century Gothic" panose="020B0502020202020204" pitchFamily="34" charset="0"/>
              </a:rPr>
              <a:t> 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a:t>
            </a:r>
            <a:r>
              <a:rPr lang="en-GB" sz="2200" dirty="0">
                <a:solidFill>
                  <a:srgbClr val="EE6000"/>
                </a:solidFill>
                <a:latin typeface="Century Gothic" panose="020B0502020202020204" pitchFamily="34" charset="0"/>
              </a:rPr>
              <a:t>ont</a:t>
            </a:r>
            <a:r>
              <a:rPr lang="en-GB" sz="2200" dirty="0">
                <a:solidFill>
                  <a:schemeClr val="accent1">
                    <a:lumMod val="50000"/>
                  </a:schemeClr>
                </a:solidFill>
                <a:latin typeface="Century Gothic" panose="020B0502020202020204" pitchFamily="34" charset="0"/>
              </a:rPr>
              <a:t> un problème. Les </a:t>
            </a:r>
            <a:r>
              <a:rPr lang="en-GB" sz="2200" dirty="0" err="1">
                <a:solidFill>
                  <a:schemeClr val="accent1">
                    <a:lumMod val="50000"/>
                  </a:schemeClr>
                </a:solidFill>
                <a:latin typeface="Century Gothic" panose="020B0502020202020204" pitchFamily="34" charset="0"/>
              </a:rPr>
              <a:t>chanteurs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malades</a:t>
            </a:r>
            <a:r>
              <a:rPr lang="en-GB" sz="2200" dirty="0">
                <a:solidFill>
                  <a:schemeClr val="accent1">
                    <a:lumMod val="50000"/>
                  </a:schemeClr>
                </a:solidFill>
                <a:latin typeface="Century Gothic" panose="020B0502020202020204" pitchFamily="34" charset="0"/>
              </a:rPr>
              <a:t>! La situation </a:t>
            </a:r>
            <a:r>
              <a:rPr lang="en-GB" sz="2200" dirty="0" err="1">
                <a:solidFill>
                  <a:srgbClr val="EE6000"/>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difficile.</a:t>
            </a:r>
          </a:p>
        </p:txBody>
      </p:sp>
      <p:sp>
        <p:nvSpPr>
          <p:cNvPr id="8" name="TextBox 7"/>
          <p:cNvSpPr txBox="1"/>
          <p:nvPr/>
        </p:nvSpPr>
        <p:spPr>
          <a:xfrm>
            <a:off x="6457245" y="2198101"/>
            <a:ext cx="5219021" cy="3816429"/>
          </a:xfrm>
          <a:prstGeom prst="rect">
            <a:avLst/>
          </a:prstGeom>
          <a:noFill/>
        </p:spPr>
        <p:txBody>
          <a:bodyPr wrap="square" rtlCol="0">
            <a:spAutoFit/>
          </a:bodyPr>
          <a:lstStyle/>
          <a:p>
            <a:r>
              <a:rPr lang="fr-FR" sz="2200" dirty="0">
                <a:solidFill>
                  <a:schemeClr val="accent1">
                    <a:lumMod val="50000"/>
                  </a:schemeClr>
                </a:solidFill>
                <a:latin typeface="Century Gothic" panose="020B0502020202020204" pitchFamily="34" charset="0"/>
              </a:rPr>
              <a:t>Les professeurs </a:t>
            </a:r>
            <a:r>
              <a:rPr lang="fr-FR" sz="2200" dirty="0">
                <a:solidFill>
                  <a:srgbClr val="EE6000"/>
                </a:solidFill>
                <a:latin typeface="Century Gothic" panose="020B0502020202020204" pitchFamily="34" charset="0"/>
              </a:rPr>
              <a:t>ont </a:t>
            </a:r>
            <a:r>
              <a:rPr lang="fr-FR" sz="2200" dirty="0">
                <a:solidFill>
                  <a:schemeClr val="accent1">
                    <a:lumMod val="50000"/>
                  </a:schemeClr>
                </a:solidFill>
                <a:latin typeface="Century Gothic" panose="020B0502020202020204" pitchFamily="34" charset="0"/>
              </a:rPr>
              <a:t>une idée. Ils </a:t>
            </a:r>
            <a:r>
              <a:rPr lang="fr-FR" sz="2200" dirty="0">
                <a:solidFill>
                  <a:srgbClr val="EE6000"/>
                </a:solidFill>
                <a:latin typeface="Century Gothic" panose="020B0502020202020204" pitchFamily="34" charset="0"/>
              </a:rPr>
              <a:t>sont</a:t>
            </a:r>
            <a:r>
              <a:rPr lang="fr-FR" sz="2200" dirty="0">
                <a:solidFill>
                  <a:schemeClr val="accent1">
                    <a:lumMod val="50000"/>
                  </a:schemeClr>
                </a:solidFill>
                <a:latin typeface="Century Gothic" panose="020B0502020202020204" pitchFamily="34" charset="0"/>
              </a:rPr>
              <a:t> drôles et amusants, et ils</a:t>
            </a:r>
            <a:r>
              <a:rPr lang="fr-FR" sz="2200" dirty="0">
                <a:solidFill>
                  <a:srgbClr val="EE6000"/>
                </a:solidFill>
                <a:latin typeface="Century Gothic" panose="020B0502020202020204" pitchFamily="34" charset="0"/>
              </a:rPr>
              <a:t> parlent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bien </a:t>
            </a:r>
            <a:r>
              <a:rPr lang="fr-FR" sz="2200" dirty="0">
                <a:solidFill>
                  <a:schemeClr val="accent1">
                    <a:lumMod val="50000"/>
                  </a:schemeClr>
                </a:solidFill>
                <a:latin typeface="Century Gothic" panose="020B0502020202020204" pitchFamily="34" charset="0"/>
              </a:rPr>
              <a:t>anglais aussi …</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a:t>
            </a:r>
            <a:r>
              <a:rPr lang="en-GB" sz="2200" dirty="0">
                <a:solidFill>
                  <a:srgbClr val="EE6000"/>
                </a:solidFill>
                <a:latin typeface="Century Gothic" panose="020B0502020202020204" pitchFamily="34" charset="0"/>
              </a:rPr>
              <a:t>portent </a:t>
            </a:r>
            <a:r>
              <a:rPr lang="en-GB" sz="2200" dirty="0">
                <a:solidFill>
                  <a:schemeClr val="accent1">
                    <a:lumMod val="50000"/>
                  </a:schemeClr>
                </a:solidFill>
                <a:latin typeface="Century Gothic" panose="020B0502020202020204" pitchFamily="34" charset="0"/>
              </a:rPr>
              <a:t>des </a:t>
            </a:r>
            <a:r>
              <a:rPr lang="en-GB" sz="2200" dirty="0" err="1">
                <a:solidFill>
                  <a:schemeClr val="accent1">
                    <a:lumMod val="50000"/>
                  </a:schemeClr>
                </a:solidFill>
                <a:latin typeface="Century Gothic" panose="020B0502020202020204" pitchFamily="34" charset="0"/>
              </a:rPr>
              <a:t>uniformes</a:t>
            </a:r>
            <a:r>
              <a:rPr lang="en-GB" sz="2200" dirty="0">
                <a:solidFill>
                  <a:schemeClr val="accent1">
                    <a:lumMod val="50000"/>
                  </a:schemeClr>
                </a:solidFill>
                <a:latin typeface="Century Gothic" panose="020B0502020202020204" pitchFamily="34" charset="0"/>
              </a:rPr>
              <a:t> violets et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au concert.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sont</a:t>
            </a:r>
            <a:r>
              <a:rPr lang="en-GB" sz="2200" dirty="0">
                <a:solidFill>
                  <a:srgbClr val="EE6000"/>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des </a:t>
            </a:r>
            <a:r>
              <a:rPr lang="en-GB" sz="2200" dirty="0" err="1">
                <a:solidFill>
                  <a:schemeClr val="accent1">
                    <a:lumMod val="50000"/>
                  </a:schemeClr>
                </a:solidFill>
                <a:latin typeface="Century Gothic" panose="020B0502020202020204" pitchFamily="34" charset="0"/>
              </a:rPr>
              <a:t>acteurs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fantastiques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enfants </a:t>
            </a:r>
            <a:r>
              <a:rPr lang="en-GB" sz="2200" dirty="0" err="1">
                <a:solidFill>
                  <a:srgbClr val="EE6000"/>
                </a:solidFill>
                <a:latin typeface="Century Gothic" panose="020B0502020202020204" pitchFamily="34" charset="0"/>
              </a:rPr>
              <a:t>sont</a:t>
            </a:r>
            <a:r>
              <a:rPr lang="en-GB" sz="2200" dirty="0">
                <a:solidFill>
                  <a:srgbClr val="EE6000"/>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contents. La solution </a:t>
            </a:r>
            <a:r>
              <a:rPr lang="en-GB" sz="2200" dirty="0" err="1">
                <a:solidFill>
                  <a:srgbClr val="EE6000"/>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super!</a:t>
            </a:r>
          </a:p>
          <a:p>
            <a:r>
              <a:rPr lang="en-GB" sz="2200" dirty="0">
                <a:solidFill>
                  <a:schemeClr val="accent1">
                    <a:lumMod val="50000"/>
                  </a:schemeClr>
                </a:solidFill>
                <a:latin typeface="Century Gothic" panose="020B0502020202020204" pitchFamily="34" charset="0"/>
              </a:rPr>
              <a:t> </a:t>
            </a:r>
          </a:p>
        </p:txBody>
      </p:sp>
      <p:sp>
        <p:nvSpPr>
          <p:cNvPr id="9" name="TextBox 8"/>
          <p:cNvSpPr txBox="1"/>
          <p:nvPr/>
        </p:nvSpPr>
        <p:spPr>
          <a:xfrm>
            <a:off x="442912" y="1271370"/>
            <a:ext cx="10487025"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Trouve</a:t>
            </a:r>
            <a:r>
              <a:rPr lang="en-GB" sz="2200" dirty="0">
                <a:solidFill>
                  <a:schemeClr val="accent1">
                    <a:lumMod val="50000"/>
                  </a:schemeClr>
                </a:solidFill>
                <a:latin typeface="Century Gothic" panose="020B0502020202020204" pitchFamily="34" charset="0"/>
              </a:rPr>
              <a:t> 16 </a:t>
            </a:r>
            <a:r>
              <a:rPr lang="en-GB" sz="2200" dirty="0" err="1">
                <a:solidFill>
                  <a:schemeClr val="accent1">
                    <a:lumMod val="50000"/>
                  </a:schemeClr>
                </a:solidFill>
                <a:latin typeface="Century Gothic" panose="020B0502020202020204" pitchFamily="34" charset="0"/>
              </a:rPr>
              <a:t>verbes</a:t>
            </a:r>
            <a:r>
              <a:rPr lang="en-GB" sz="2200" dirty="0">
                <a:solidFill>
                  <a:schemeClr val="accent1">
                    <a:lumMod val="50000"/>
                  </a:schemeClr>
                </a:solidFill>
                <a:latin typeface="Century Gothic" panose="020B0502020202020204" pitchFamily="34" charset="0"/>
              </a:rPr>
              <a:t> dans le </a:t>
            </a:r>
            <a:r>
              <a:rPr lang="en-GB" sz="2200" dirty="0" err="1">
                <a:solidFill>
                  <a:schemeClr val="accent1">
                    <a:lumMod val="50000"/>
                  </a:schemeClr>
                </a:solidFill>
                <a:latin typeface="Century Gothic" panose="020B0502020202020204" pitchFamily="34" charset="0"/>
              </a:rPr>
              <a:t>texte</a:t>
            </a:r>
            <a:r>
              <a:rPr lang="en-GB" sz="2200" dirty="0">
                <a:solidFill>
                  <a:schemeClr val="accent1">
                    <a:lumMod val="50000"/>
                  </a:schemeClr>
                </a:solidFill>
                <a:latin typeface="Century Gothic" panose="020B0502020202020204" pitchFamily="34" charset="0"/>
              </a:rPr>
              <a:t>.</a:t>
            </a:r>
          </a:p>
        </p:txBody>
      </p:sp>
      <p:sp>
        <p:nvSpPr>
          <p:cNvPr id="10" name="Google Shape;147;p2"/>
          <p:cNvSpPr/>
          <p:nvPr/>
        </p:nvSpPr>
        <p:spPr>
          <a:xfrm>
            <a:off x="10929937" y="249869"/>
            <a:ext cx="979984" cy="41960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a:solidFill>
                  <a:srgbClr val="FFFFFF"/>
                </a:solidFill>
                <a:latin typeface="Century Gothic"/>
                <a:ea typeface="Century Gothic"/>
                <a:cs typeface="Century Gothic"/>
                <a:sym typeface="Century Gothic"/>
              </a:rPr>
              <a:t>lire </a:t>
            </a:r>
            <a:endParaRPr sz="1800" b="1" i="0" u="none" strike="noStrike" cap="none" dirty="0">
              <a:solidFill>
                <a:srgbClr val="FFFFFF"/>
              </a:solidFill>
              <a:latin typeface="Century Gothic"/>
              <a:ea typeface="Century Gothic"/>
              <a:cs typeface="Century Gothic"/>
              <a:sym typeface="Century Gothic"/>
            </a:endParaRPr>
          </a:p>
        </p:txBody>
      </p:sp>
      <p:sp>
        <p:nvSpPr>
          <p:cNvPr id="13" name="Google Shape;146;p2">
            <a:extLst>
              <a:ext uri="{FF2B5EF4-FFF2-40B4-BE49-F238E27FC236}">
                <a16:creationId xmlns:a16="http://schemas.microsoft.com/office/drawing/2014/main" id="{06277743-7873-4D9B-B266-11E865D2E4DC}"/>
              </a:ext>
            </a:extLst>
          </p:cNvPr>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14" name="Google Shape;145;p2">
            <a:extLst>
              <a:ext uri="{FF2B5EF4-FFF2-40B4-BE49-F238E27FC236}">
                <a16:creationId xmlns:a16="http://schemas.microsoft.com/office/drawing/2014/main" id="{443B1649-6A24-4739-8262-F457CAD10726}"/>
              </a:ext>
            </a:extLst>
          </p:cNvPr>
          <p:cNvPicPr preferRelativeResize="0"/>
          <p:nvPr/>
        </p:nvPicPr>
        <p:blipFill rotWithShape="1">
          <a:blip r:embed="rId4">
            <a:alphaModFix/>
          </a:blip>
          <a:srcRect/>
          <a:stretch/>
        </p:blipFill>
        <p:spPr>
          <a:xfrm>
            <a:off x="-1" y="212197"/>
            <a:ext cx="7071361" cy="867128"/>
          </a:xfrm>
          <a:prstGeom prst="rect">
            <a:avLst/>
          </a:prstGeom>
          <a:noFill/>
          <a:ln>
            <a:noFill/>
          </a:ln>
        </p:spPr>
      </p:pic>
      <p:sp>
        <p:nvSpPr>
          <p:cNvPr id="15" name="Google Shape;146;p2">
            <a:extLst>
              <a:ext uri="{FF2B5EF4-FFF2-40B4-BE49-F238E27FC236}">
                <a16:creationId xmlns:a16="http://schemas.microsoft.com/office/drawing/2014/main" id="{E6DFDF34-FC03-484A-B0B4-F7D9448ED957}"/>
              </a:ext>
            </a:extLst>
          </p:cNvPr>
          <p:cNvSpPr txBox="1">
            <a:spLocks/>
          </p:cNvSpPr>
          <p:nvPr/>
        </p:nvSpPr>
        <p:spPr>
          <a:xfrm>
            <a:off x="-1" y="270459"/>
            <a:ext cx="5907058" cy="707849"/>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FFFF"/>
              </a:buClr>
              <a:buSzPts val="3600"/>
              <a:defRPr/>
            </a:pPr>
            <a:r>
              <a:rPr lang="en-GB" sz="3600" b="1" dirty="0">
                <a:solidFill>
                  <a:srgbClr val="FFFFFF"/>
                </a:solidFill>
              </a:rPr>
              <a:t>Une situation </a:t>
            </a:r>
            <a:r>
              <a:rPr lang="en-GB" sz="3600" b="1" dirty="0" err="1">
                <a:solidFill>
                  <a:srgbClr val="FFFFFF"/>
                </a:solidFill>
              </a:rPr>
              <a:t>d'urgence</a:t>
            </a:r>
            <a:r>
              <a:rPr lang="en-GB" sz="3600" b="1" dirty="0">
                <a:solidFill>
                  <a:srgbClr val="FFFFFF"/>
                </a:solidFill>
              </a:rPr>
              <a:t> à </a:t>
            </a:r>
            <a:r>
              <a:rPr lang="en-GB" sz="3600" b="1" dirty="0" err="1">
                <a:solidFill>
                  <a:srgbClr val="FFFFFF"/>
                </a:solidFill>
              </a:rPr>
              <a:t>l'école</a:t>
            </a:r>
            <a:endParaRPr lang="en-GB" sz="3600" b="1" dirty="0">
              <a:solidFill>
                <a:srgbClr val="FFFFFF"/>
              </a:solidFill>
            </a:endParaRPr>
          </a:p>
        </p:txBody>
      </p:sp>
    </p:spTree>
    <p:extLst>
      <p:ext uri="{BB962C8B-B14F-4D97-AF65-F5344CB8AC3E}">
        <p14:creationId xmlns:p14="http://schemas.microsoft.com/office/powerpoint/2010/main" val="17957546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5" name="Google Shape;147;p2"/>
          <p:cNvSpPr/>
          <p:nvPr/>
        </p:nvSpPr>
        <p:spPr>
          <a:xfrm>
            <a:off x="10401300" y="249869"/>
            <a:ext cx="1508621" cy="41960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traduire</a:t>
            </a:r>
            <a:endParaRPr sz="1800" b="1" i="0" u="none" strike="noStrike" cap="none" dirty="0">
              <a:solidFill>
                <a:srgbClr val="FFFFFF"/>
              </a:solidFill>
              <a:latin typeface="Century Gothic"/>
              <a:ea typeface="Century Gothic"/>
              <a:cs typeface="Century Gothic"/>
              <a:sym typeface="Century Gothic"/>
            </a:endParaRPr>
          </a:p>
        </p:txBody>
      </p:sp>
      <p:pic>
        <p:nvPicPr>
          <p:cNvPr id="6" name="Picture 5"/>
          <p:cNvPicPr>
            <a:picLocks noChangeAspect="1"/>
          </p:cNvPicPr>
          <p:nvPr/>
        </p:nvPicPr>
        <p:blipFill>
          <a:blip r:embed="rId3"/>
          <a:stretch>
            <a:fillRect/>
          </a:stretch>
        </p:blipFill>
        <p:spPr>
          <a:xfrm>
            <a:off x="432483" y="1734363"/>
            <a:ext cx="11477438" cy="4545196"/>
          </a:xfrm>
          <a:prstGeom prst="rect">
            <a:avLst/>
          </a:prstGeom>
        </p:spPr>
      </p:pic>
      <p:sp>
        <p:nvSpPr>
          <p:cNvPr id="7" name="TextBox 6"/>
          <p:cNvSpPr txBox="1"/>
          <p:nvPr/>
        </p:nvSpPr>
        <p:spPr>
          <a:xfrm>
            <a:off x="600075" y="2028825"/>
            <a:ext cx="5086350" cy="400110"/>
          </a:xfrm>
          <a:prstGeom prst="rect">
            <a:avLst/>
          </a:prstGeom>
          <a:noFill/>
        </p:spPr>
        <p:txBody>
          <a:bodyPr wrap="square" rtlCol="0">
            <a:spAutoFit/>
          </a:bodyPr>
          <a:lstStyle/>
          <a:p>
            <a:endParaRPr lang="en-GB" sz="2000" dirty="0">
              <a:latin typeface="Century Gothic" panose="020B0502020202020204" pitchFamily="34" charset="0"/>
            </a:endParaRPr>
          </a:p>
        </p:txBody>
      </p:sp>
      <p:sp>
        <p:nvSpPr>
          <p:cNvPr id="10" name="TextBox 9"/>
          <p:cNvSpPr txBox="1"/>
          <p:nvPr/>
        </p:nvSpPr>
        <p:spPr>
          <a:xfrm>
            <a:off x="442912" y="1271370"/>
            <a:ext cx="11368088"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Écris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l’histoire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r>
              <a:rPr lang="fr-FR" sz="2200" b="1" dirty="0">
                <a:solidFill>
                  <a:schemeClr val="accent1">
                    <a:lumMod val="50000"/>
                  </a:schemeClr>
                </a:solidFill>
                <a:latin typeface="Century Gothic" panose="020B0502020202020204" pitchFamily="34" charset="0"/>
              </a:rPr>
              <a:t>Attention</a:t>
            </a:r>
            <a:r>
              <a:rPr lang="fr-FR" sz="2200" b="1" dirty="0">
                <a:solidFill>
                  <a:srgbClr val="EE6000"/>
                </a:solidFill>
                <a:latin typeface="Century Gothic" panose="020B0502020202020204" pitchFamily="34" charset="0"/>
              </a:rPr>
              <a:t> </a:t>
            </a:r>
            <a:r>
              <a:rPr lang="fr-FR" sz="2200" dirty="0">
                <a:solidFill>
                  <a:schemeClr val="accent1">
                    <a:lumMod val="50000"/>
                  </a:schemeClr>
                </a:solidFill>
                <a:latin typeface="Century Gothic" panose="020B0502020202020204" pitchFamily="34" charset="0"/>
              </a:rPr>
              <a:t>aux verbes au présent</a:t>
            </a:r>
            <a:r>
              <a:rPr lang="en-GB" sz="2200" dirty="0">
                <a:solidFill>
                  <a:schemeClr val="accent1">
                    <a:lumMod val="50000"/>
                  </a:schemeClr>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Simple</a:t>
            </a:r>
            <a:r>
              <a:rPr lang="en-GB" sz="2200" dirty="0">
                <a:solidFill>
                  <a:schemeClr val="accent1">
                    <a:lumMod val="50000"/>
                  </a:schemeClr>
                </a:solidFill>
                <a:latin typeface="Century Gothic" panose="020B0502020202020204" pitchFamily="34" charset="0"/>
              </a:rPr>
              <a:t> or </a:t>
            </a:r>
            <a:r>
              <a:rPr lang="en-GB" sz="2200" b="1" dirty="0">
                <a:solidFill>
                  <a:schemeClr val="accent1">
                    <a:lumMod val="50000"/>
                  </a:schemeClr>
                </a:solidFill>
                <a:latin typeface="Century Gothic" panose="020B0502020202020204" pitchFamily="34" charset="0"/>
              </a:rPr>
              <a:t>continuous</a:t>
            </a:r>
            <a:r>
              <a:rPr lang="en-GB" sz="2200" dirty="0">
                <a:solidFill>
                  <a:schemeClr val="accent1">
                    <a:lumMod val="50000"/>
                  </a:schemeClr>
                </a:solidFill>
                <a:latin typeface="Century Gothic" panose="020B0502020202020204" pitchFamily="34" charset="0"/>
              </a:rPr>
              <a:t>?</a:t>
            </a:r>
          </a:p>
        </p:txBody>
      </p:sp>
      <p:sp>
        <p:nvSpPr>
          <p:cNvPr id="12" name="TextBox 11"/>
          <p:cNvSpPr txBox="1"/>
          <p:nvPr/>
        </p:nvSpPr>
        <p:spPr>
          <a:xfrm>
            <a:off x="601651" y="2198101"/>
            <a:ext cx="5253942" cy="3477875"/>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de 6ème </a:t>
            </a:r>
            <a:r>
              <a:rPr lang="en-GB" sz="2200" dirty="0" err="1">
                <a:solidFill>
                  <a:srgbClr val="EE6000"/>
                </a:solidFill>
                <a:latin typeface="Century Gothic" panose="020B0502020202020204" pitchFamily="34" charset="0"/>
              </a:rPr>
              <a:t>organisent</a:t>
            </a:r>
            <a:r>
              <a:rPr lang="en-GB" sz="2200" dirty="0">
                <a:solidFill>
                  <a:schemeClr val="accent1">
                    <a:lumMod val="50000"/>
                  </a:schemeClr>
                </a:solidFill>
                <a:latin typeface="Century Gothic" panose="020B0502020202020204" pitchFamily="34" charset="0"/>
              </a:rPr>
              <a:t> un concert pour les enfants. Le concert </a:t>
            </a:r>
            <a:r>
              <a:rPr lang="en-GB" sz="2200" dirty="0" err="1">
                <a:solidFill>
                  <a:srgbClr val="EE6000"/>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grand et important et les enfants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enthousiastes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chanteurs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drôles</a:t>
            </a:r>
            <a:r>
              <a:rPr lang="en-GB" sz="2200" dirty="0">
                <a:solidFill>
                  <a:schemeClr val="accent1">
                    <a:lumMod val="50000"/>
                  </a:schemeClr>
                </a:solidFill>
                <a:latin typeface="Century Gothic" panose="020B0502020202020204" pitchFamily="34" charset="0"/>
              </a:rPr>
              <a:t> et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amusants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Mais</a:t>
            </a:r>
            <a:r>
              <a:rPr lang="en-GB" sz="2200" dirty="0">
                <a:solidFill>
                  <a:schemeClr val="accent1">
                    <a:lumMod val="50000"/>
                  </a:schemeClr>
                </a:solidFill>
                <a:latin typeface="Century Gothic" panose="020B0502020202020204" pitchFamily="34" charset="0"/>
              </a:rPr>
              <a:t> 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a:t>
            </a:r>
            <a:r>
              <a:rPr lang="en-GB" sz="2200" dirty="0">
                <a:solidFill>
                  <a:srgbClr val="EE6000"/>
                </a:solidFill>
                <a:latin typeface="Century Gothic" panose="020B0502020202020204" pitchFamily="34" charset="0"/>
              </a:rPr>
              <a:t>ont</a:t>
            </a:r>
            <a:r>
              <a:rPr lang="en-GB" sz="2200" dirty="0">
                <a:solidFill>
                  <a:schemeClr val="accent1">
                    <a:lumMod val="50000"/>
                  </a:schemeClr>
                </a:solidFill>
                <a:latin typeface="Century Gothic" panose="020B0502020202020204" pitchFamily="34" charset="0"/>
              </a:rPr>
              <a:t> un problème. Les </a:t>
            </a:r>
            <a:r>
              <a:rPr lang="en-GB" sz="2200" dirty="0" err="1">
                <a:solidFill>
                  <a:schemeClr val="accent1">
                    <a:lumMod val="50000"/>
                  </a:schemeClr>
                </a:solidFill>
                <a:latin typeface="Century Gothic" panose="020B0502020202020204" pitchFamily="34" charset="0"/>
              </a:rPr>
              <a:t>chanteurs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malades</a:t>
            </a:r>
            <a:r>
              <a:rPr lang="en-GB" sz="2200" dirty="0">
                <a:solidFill>
                  <a:schemeClr val="accent1">
                    <a:lumMod val="50000"/>
                  </a:schemeClr>
                </a:solidFill>
                <a:latin typeface="Century Gothic" panose="020B0502020202020204" pitchFamily="34" charset="0"/>
              </a:rPr>
              <a:t>! La situation </a:t>
            </a:r>
            <a:r>
              <a:rPr lang="en-GB" sz="2200" dirty="0" err="1">
                <a:solidFill>
                  <a:srgbClr val="EE6000"/>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difficile.</a:t>
            </a:r>
          </a:p>
        </p:txBody>
      </p:sp>
      <p:sp>
        <p:nvSpPr>
          <p:cNvPr id="13" name="TextBox 12"/>
          <p:cNvSpPr txBox="1"/>
          <p:nvPr/>
        </p:nvSpPr>
        <p:spPr>
          <a:xfrm>
            <a:off x="6457245" y="2198101"/>
            <a:ext cx="5219021" cy="3816429"/>
          </a:xfrm>
          <a:prstGeom prst="rect">
            <a:avLst/>
          </a:prstGeom>
          <a:noFill/>
        </p:spPr>
        <p:txBody>
          <a:bodyPr wrap="square" rtlCol="0">
            <a:spAutoFit/>
          </a:bodyPr>
          <a:lstStyle/>
          <a:p>
            <a:r>
              <a:rPr lang="fr-FR" sz="2200" dirty="0">
                <a:solidFill>
                  <a:schemeClr val="accent1">
                    <a:lumMod val="50000"/>
                  </a:schemeClr>
                </a:solidFill>
                <a:latin typeface="Century Gothic" panose="020B0502020202020204" pitchFamily="34" charset="0"/>
              </a:rPr>
              <a:t>Les professeurs </a:t>
            </a:r>
            <a:r>
              <a:rPr lang="fr-FR" sz="2200" dirty="0">
                <a:solidFill>
                  <a:srgbClr val="EE6000"/>
                </a:solidFill>
                <a:latin typeface="Century Gothic" panose="020B0502020202020204" pitchFamily="34" charset="0"/>
              </a:rPr>
              <a:t>ont </a:t>
            </a:r>
            <a:r>
              <a:rPr lang="fr-FR" sz="2200" dirty="0">
                <a:solidFill>
                  <a:schemeClr val="accent1">
                    <a:lumMod val="50000"/>
                  </a:schemeClr>
                </a:solidFill>
                <a:latin typeface="Century Gothic" panose="020B0502020202020204" pitchFamily="34" charset="0"/>
              </a:rPr>
              <a:t>une idée. Ils </a:t>
            </a:r>
            <a:r>
              <a:rPr lang="fr-FR" sz="2200" dirty="0">
                <a:solidFill>
                  <a:srgbClr val="EE6000"/>
                </a:solidFill>
                <a:latin typeface="Century Gothic" panose="020B0502020202020204" pitchFamily="34" charset="0"/>
              </a:rPr>
              <a:t>sont</a:t>
            </a:r>
            <a:r>
              <a:rPr lang="fr-FR" sz="2200" dirty="0">
                <a:solidFill>
                  <a:schemeClr val="accent1">
                    <a:lumMod val="50000"/>
                  </a:schemeClr>
                </a:solidFill>
                <a:latin typeface="Century Gothic" panose="020B0502020202020204" pitchFamily="34" charset="0"/>
              </a:rPr>
              <a:t> drôles et amusants, et ils</a:t>
            </a:r>
            <a:r>
              <a:rPr lang="fr-FR" sz="2200" dirty="0">
                <a:solidFill>
                  <a:srgbClr val="EE6000"/>
                </a:solidFill>
                <a:latin typeface="Century Gothic" panose="020B0502020202020204" pitchFamily="34" charset="0"/>
              </a:rPr>
              <a:t> parlent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bien </a:t>
            </a:r>
            <a:r>
              <a:rPr lang="fr-FR" sz="2200" dirty="0">
                <a:solidFill>
                  <a:schemeClr val="accent1">
                    <a:lumMod val="50000"/>
                  </a:schemeClr>
                </a:solidFill>
                <a:latin typeface="Century Gothic" panose="020B0502020202020204" pitchFamily="34" charset="0"/>
              </a:rPr>
              <a:t>anglais aussi …</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a:t>
            </a:r>
            <a:r>
              <a:rPr lang="en-GB" sz="2200" dirty="0">
                <a:solidFill>
                  <a:srgbClr val="EE6000"/>
                </a:solidFill>
                <a:latin typeface="Century Gothic" panose="020B0502020202020204" pitchFamily="34" charset="0"/>
              </a:rPr>
              <a:t>portent </a:t>
            </a:r>
            <a:r>
              <a:rPr lang="en-GB" sz="2200" dirty="0">
                <a:solidFill>
                  <a:schemeClr val="accent1">
                    <a:lumMod val="50000"/>
                  </a:schemeClr>
                </a:solidFill>
                <a:latin typeface="Century Gothic" panose="020B0502020202020204" pitchFamily="34" charset="0"/>
              </a:rPr>
              <a:t>des </a:t>
            </a:r>
            <a:r>
              <a:rPr lang="en-GB" sz="2200" dirty="0" err="1">
                <a:solidFill>
                  <a:schemeClr val="accent1">
                    <a:lumMod val="50000"/>
                  </a:schemeClr>
                </a:solidFill>
                <a:latin typeface="Century Gothic" panose="020B0502020202020204" pitchFamily="34" charset="0"/>
              </a:rPr>
              <a:t>uniformes</a:t>
            </a:r>
            <a:r>
              <a:rPr lang="en-GB" sz="2200" dirty="0">
                <a:solidFill>
                  <a:schemeClr val="accent1">
                    <a:lumMod val="50000"/>
                  </a:schemeClr>
                </a:solidFill>
                <a:latin typeface="Century Gothic" panose="020B0502020202020204" pitchFamily="34" charset="0"/>
              </a:rPr>
              <a:t> violets et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au concert.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sont</a:t>
            </a:r>
            <a:r>
              <a:rPr lang="en-GB" sz="2200" dirty="0">
                <a:solidFill>
                  <a:srgbClr val="EE6000"/>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des </a:t>
            </a:r>
            <a:r>
              <a:rPr lang="en-GB" sz="2200" dirty="0" err="1">
                <a:solidFill>
                  <a:schemeClr val="accent1">
                    <a:lumMod val="50000"/>
                  </a:schemeClr>
                </a:solidFill>
                <a:latin typeface="Century Gothic" panose="020B0502020202020204" pitchFamily="34" charset="0"/>
              </a:rPr>
              <a:t>acteurs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fantastiques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enfants </a:t>
            </a:r>
            <a:r>
              <a:rPr lang="en-GB" sz="2200" dirty="0" err="1">
                <a:solidFill>
                  <a:srgbClr val="EE6000"/>
                </a:solidFill>
                <a:latin typeface="Century Gothic" panose="020B0502020202020204" pitchFamily="34" charset="0"/>
              </a:rPr>
              <a:t>sont</a:t>
            </a:r>
            <a:r>
              <a:rPr lang="en-GB" sz="2200" dirty="0">
                <a:solidFill>
                  <a:srgbClr val="EE6000"/>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contents. La solution </a:t>
            </a:r>
            <a:r>
              <a:rPr lang="en-GB" sz="2200" dirty="0" err="1">
                <a:solidFill>
                  <a:srgbClr val="EE6000"/>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super!</a:t>
            </a:r>
          </a:p>
          <a:p>
            <a:r>
              <a:rPr lang="en-GB" sz="2200" dirty="0">
                <a:solidFill>
                  <a:schemeClr val="accent1">
                    <a:lumMod val="50000"/>
                  </a:schemeClr>
                </a:solidFill>
                <a:latin typeface="Century Gothic" panose="020B0502020202020204" pitchFamily="34" charset="0"/>
              </a:rPr>
              <a:t> </a:t>
            </a:r>
          </a:p>
        </p:txBody>
      </p:sp>
      <p:sp>
        <p:nvSpPr>
          <p:cNvPr id="15" name="Google Shape;146;p2">
            <a:extLst>
              <a:ext uri="{FF2B5EF4-FFF2-40B4-BE49-F238E27FC236}">
                <a16:creationId xmlns:a16="http://schemas.microsoft.com/office/drawing/2014/main" id="{124D6C69-1DA0-4CC0-93B4-78A2B9730477}"/>
              </a:ext>
            </a:extLst>
          </p:cNvPr>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16" name="Google Shape;145;p2">
            <a:extLst>
              <a:ext uri="{FF2B5EF4-FFF2-40B4-BE49-F238E27FC236}">
                <a16:creationId xmlns:a16="http://schemas.microsoft.com/office/drawing/2014/main" id="{80D1013B-E900-4760-BFA1-2F48E06DB24D}"/>
              </a:ext>
            </a:extLst>
          </p:cNvPr>
          <p:cNvPicPr preferRelativeResize="0"/>
          <p:nvPr/>
        </p:nvPicPr>
        <p:blipFill rotWithShape="1">
          <a:blip r:embed="rId4">
            <a:alphaModFix/>
          </a:blip>
          <a:srcRect/>
          <a:stretch/>
        </p:blipFill>
        <p:spPr>
          <a:xfrm>
            <a:off x="-1" y="212197"/>
            <a:ext cx="7071361" cy="867128"/>
          </a:xfrm>
          <a:prstGeom prst="rect">
            <a:avLst/>
          </a:prstGeom>
          <a:noFill/>
          <a:ln>
            <a:noFill/>
          </a:ln>
        </p:spPr>
      </p:pic>
      <p:sp>
        <p:nvSpPr>
          <p:cNvPr id="17" name="Google Shape;146;p2">
            <a:extLst>
              <a:ext uri="{FF2B5EF4-FFF2-40B4-BE49-F238E27FC236}">
                <a16:creationId xmlns:a16="http://schemas.microsoft.com/office/drawing/2014/main" id="{CD6DBE69-74EA-4714-9AF5-D6CEA6E096EB}"/>
              </a:ext>
            </a:extLst>
          </p:cNvPr>
          <p:cNvSpPr txBox="1">
            <a:spLocks/>
          </p:cNvSpPr>
          <p:nvPr/>
        </p:nvSpPr>
        <p:spPr>
          <a:xfrm>
            <a:off x="-1" y="270459"/>
            <a:ext cx="5907058" cy="707849"/>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FFFF"/>
              </a:buClr>
              <a:buSzPts val="3600"/>
              <a:defRPr/>
            </a:pPr>
            <a:r>
              <a:rPr lang="en-GB" sz="3600" b="1" dirty="0">
                <a:solidFill>
                  <a:srgbClr val="FFFFFF"/>
                </a:solidFill>
              </a:rPr>
              <a:t>Une situation </a:t>
            </a:r>
            <a:r>
              <a:rPr lang="en-GB" sz="3600" b="1" dirty="0" err="1">
                <a:solidFill>
                  <a:srgbClr val="FFFFFF"/>
                </a:solidFill>
              </a:rPr>
              <a:t>d'urgence</a:t>
            </a:r>
            <a:r>
              <a:rPr lang="en-GB" sz="3600" b="1" dirty="0">
                <a:solidFill>
                  <a:srgbClr val="FFFFFF"/>
                </a:solidFill>
              </a:rPr>
              <a:t> à </a:t>
            </a:r>
            <a:r>
              <a:rPr lang="en-GB" sz="3600" b="1" dirty="0" err="1">
                <a:solidFill>
                  <a:srgbClr val="FFFFFF"/>
                </a:solidFill>
              </a:rPr>
              <a:t>l'école</a:t>
            </a:r>
            <a:endParaRPr lang="en-GB" sz="3600" b="1" dirty="0">
              <a:solidFill>
                <a:srgbClr val="FFFFFF"/>
              </a:solidFill>
            </a:endParaRPr>
          </a:p>
        </p:txBody>
      </p:sp>
    </p:spTree>
    <p:extLst>
      <p:ext uri="{BB962C8B-B14F-4D97-AF65-F5344CB8AC3E}">
        <p14:creationId xmlns:p14="http://schemas.microsoft.com/office/powerpoint/2010/main" val="8707660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2483" y="1734363"/>
            <a:ext cx="11477438" cy="4545196"/>
          </a:xfrm>
          <a:prstGeom prst="rect">
            <a:avLst/>
          </a:prstGeom>
        </p:spPr>
      </p:pic>
      <p:sp>
        <p:nvSpPr>
          <p:cNvPr id="6" name="TextBox 5"/>
          <p:cNvSpPr txBox="1"/>
          <p:nvPr/>
        </p:nvSpPr>
        <p:spPr>
          <a:xfrm>
            <a:off x="600075" y="2028825"/>
            <a:ext cx="5086350" cy="400110"/>
          </a:xfrm>
          <a:prstGeom prst="rect">
            <a:avLst/>
          </a:prstGeom>
          <a:noFill/>
        </p:spPr>
        <p:txBody>
          <a:bodyPr wrap="square" rtlCol="0">
            <a:spAutoFit/>
          </a:bodyPr>
          <a:lstStyle/>
          <a:p>
            <a:endParaRPr lang="en-GB" sz="2000" dirty="0">
              <a:latin typeface="Century Gothic" panose="020B0502020202020204" pitchFamily="34" charset="0"/>
            </a:endParaRPr>
          </a:p>
        </p:txBody>
      </p:sp>
      <p:sp>
        <p:nvSpPr>
          <p:cNvPr id="7" name="TextBox 6"/>
          <p:cNvSpPr txBox="1"/>
          <p:nvPr/>
        </p:nvSpPr>
        <p:spPr>
          <a:xfrm>
            <a:off x="626008" y="2028825"/>
            <a:ext cx="5253942" cy="3816429"/>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de 6ème </a:t>
            </a:r>
            <a:r>
              <a:rPr lang="en-GB" sz="2200" dirty="0" err="1">
                <a:solidFill>
                  <a:srgbClr val="EE6000"/>
                </a:solidFill>
                <a:latin typeface="Century Gothic" panose="020B0502020202020204" pitchFamily="34" charset="0"/>
              </a:rPr>
              <a:t>organisent</a:t>
            </a:r>
            <a:r>
              <a:rPr lang="en-GB" sz="2200" dirty="0">
                <a:solidFill>
                  <a:schemeClr val="accent1">
                    <a:lumMod val="50000"/>
                  </a:schemeClr>
                </a:solidFill>
                <a:latin typeface="Century Gothic" panose="020B0502020202020204" pitchFamily="34" charset="0"/>
              </a:rPr>
              <a:t> un concert pour les enfants. </a:t>
            </a:r>
          </a:p>
          <a:p>
            <a:r>
              <a:rPr lang="en-GB" sz="2200" dirty="0">
                <a:solidFill>
                  <a:schemeClr val="accent1">
                    <a:lumMod val="50000"/>
                  </a:schemeClr>
                </a:solidFill>
                <a:latin typeface="Century Gothic" panose="020B0502020202020204" pitchFamily="34" charset="0"/>
              </a:rPr>
              <a:t>Le concert </a:t>
            </a:r>
            <a:r>
              <a:rPr lang="en-GB" sz="2200" dirty="0" err="1">
                <a:solidFill>
                  <a:srgbClr val="EE6000"/>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grand et important et les enfants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enthousiastes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chanteurs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drôles</a:t>
            </a:r>
            <a:r>
              <a:rPr lang="en-GB" sz="2200" dirty="0">
                <a:solidFill>
                  <a:schemeClr val="accent1">
                    <a:lumMod val="50000"/>
                  </a:schemeClr>
                </a:solidFill>
                <a:latin typeface="Century Gothic" panose="020B0502020202020204" pitchFamily="34" charset="0"/>
              </a:rPr>
              <a:t> et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amusants</a:t>
            </a:r>
            <a:r>
              <a:rPr lang="en-GB" sz="2200" dirty="0">
                <a:solidFill>
                  <a:schemeClr val="accent1">
                    <a:lumMod val="50000"/>
                  </a:schemeClr>
                </a:solidFill>
                <a:latin typeface="Century Gothic" panose="020B0502020202020204" pitchFamily="34" charset="0"/>
              </a:rPr>
              <a:t>. </a:t>
            </a:r>
          </a:p>
          <a:p>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chantent</a:t>
            </a:r>
            <a:r>
              <a:rPr lang="en-GB" sz="2200" dirty="0">
                <a:solidFill>
                  <a:srgbClr val="EE6000"/>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p>
          <a:p>
            <a:r>
              <a:rPr lang="en-GB" sz="2200" dirty="0" err="1">
                <a:solidFill>
                  <a:schemeClr val="accent1">
                    <a:lumMod val="50000"/>
                  </a:schemeClr>
                </a:solidFill>
                <a:latin typeface="Century Gothic" panose="020B0502020202020204" pitchFamily="34" charset="0"/>
              </a:rPr>
              <a:t>Mais</a:t>
            </a:r>
            <a:r>
              <a:rPr lang="en-GB" sz="2200" dirty="0">
                <a:solidFill>
                  <a:schemeClr val="accent1">
                    <a:lumMod val="50000"/>
                  </a:schemeClr>
                </a:solidFill>
                <a:latin typeface="Century Gothic" panose="020B0502020202020204" pitchFamily="34" charset="0"/>
              </a:rPr>
              <a:t> 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a:t>
            </a:r>
            <a:r>
              <a:rPr lang="en-GB" sz="2200" dirty="0">
                <a:solidFill>
                  <a:srgbClr val="EE6000"/>
                </a:solidFill>
                <a:latin typeface="Century Gothic" panose="020B0502020202020204" pitchFamily="34" charset="0"/>
              </a:rPr>
              <a:t>ont</a:t>
            </a:r>
            <a:r>
              <a:rPr lang="en-GB" sz="2200" dirty="0">
                <a:solidFill>
                  <a:schemeClr val="accent1">
                    <a:lumMod val="50000"/>
                  </a:schemeClr>
                </a:solidFill>
                <a:latin typeface="Century Gothic" panose="020B0502020202020204" pitchFamily="34" charset="0"/>
              </a:rPr>
              <a:t> un problème. Les </a:t>
            </a:r>
            <a:r>
              <a:rPr lang="en-GB" sz="2200" dirty="0" err="1">
                <a:solidFill>
                  <a:schemeClr val="accent1">
                    <a:lumMod val="50000"/>
                  </a:schemeClr>
                </a:solidFill>
                <a:latin typeface="Century Gothic" panose="020B0502020202020204" pitchFamily="34" charset="0"/>
              </a:rPr>
              <a:t>chanteurs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malades</a:t>
            </a:r>
            <a:r>
              <a:rPr lang="en-GB" sz="2200" dirty="0">
                <a:solidFill>
                  <a:schemeClr val="accent1">
                    <a:lumMod val="50000"/>
                  </a:schemeClr>
                </a:solidFill>
                <a:latin typeface="Century Gothic" panose="020B0502020202020204" pitchFamily="34" charset="0"/>
              </a:rPr>
              <a:t>! </a:t>
            </a:r>
          </a:p>
          <a:p>
            <a:r>
              <a:rPr lang="en-GB" sz="2200" dirty="0">
                <a:solidFill>
                  <a:schemeClr val="accent1">
                    <a:lumMod val="50000"/>
                  </a:schemeClr>
                </a:solidFill>
                <a:latin typeface="Century Gothic" panose="020B0502020202020204" pitchFamily="34" charset="0"/>
              </a:rPr>
              <a:t>La situation </a:t>
            </a:r>
            <a:r>
              <a:rPr lang="en-GB" sz="2200" dirty="0" err="1">
                <a:solidFill>
                  <a:srgbClr val="EE6000"/>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difficile.</a:t>
            </a:r>
          </a:p>
        </p:txBody>
      </p:sp>
      <p:sp>
        <p:nvSpPr>
          <p:cNvPr id="8" name="TextBox 7"/>
          <p:cNvSpPr txBox="1"/>
          <p:nvPr/>
        </p:nvSpPr>
        <p:spPr>
          <a:xfrm>
            <a:off x="442912" y="1271370"/>
            <a:ext cx="11368088"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Écris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l’histoire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r>
              <a:rPr lang="fr-FR" sz="2200" b="1" dirty="0">
                <a:solidFill>
                  <a:schemeClr val="accent1">
                    <a:lumMod val="50000"/>
                  </a:schemeClr>
                </a:solidFill>
                <a:latin typeface="Century Gothic" panose="020B0502020202020204" pitchFamily="34" charset="0"/>
              </a:rPr>
              <a:t>Attention</a:t>
            </a:r>
            <a:r>
              <a:rPr lang="fr-FR" sz="2200" b="1" dirty="0">
                <a:solidFill>
                  <a:srgbClr val="EE6000"/>
                </a:solidFill>
                <a:latin typeface="Century Gothic" panose="020B0502020202020204" pitchFamily="34" charset="0"/>
              </a:rPr>
              <a:t> </a:t>
            </a:r>
            <a:r>
              <a:rPr lang="fr-FR" sz="2200" dirty="0">
                <a:solidFill>
                  <a:schemeClr val="accent1">
                    <a:lumMod val="50000"/>
                  </a:schemeClr>
                </a:solidFill>
                <a:latin typeface="Century Gothic" panose="020B0502020202020204" pitchFamily="34" charset="0"/>
              </a:rPr>
              <a:t>aux verbes au présent</a:t>
            </a:r>
            <a:r>
              <a:rPr lang="en-GB" sz="2200" dirty="0">
                <a:solidFill>
                  <a:schemeClr val="accent1">
                    <a:lumMod val="50000"/>
                  </a:schemeClr>
                </a:solidFill>
                <a:latin typeface="Century Gothic" panose="020B0502020202020204" pitchFamily="34" charset="0"/>
              </a:rPr>
              <a:t>! Simple or continuous?</a:t>
            </a:r>
          </a:p>
        </p:txBody>
      </p:sp>
      <p:sp>
        <p:nvSpPr>
          <p:cNvPr id="9" name="Google Shape;147;p2"/>
          <p:cNvSpPr/>
          <p:nvPr/>
        </p:nvSpPr>
        <p:spPr>
          <a:xfrm>
            <a:off x="10401300" y="249869"/>
            <a:ext cx="1508621" cy="41960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traduire</a:t>
            </a:r>
            <a:endParaRPr sz="1800" b="1" i="0" u="none" strike="noStrike" cap="none" dirty="0">
              <a:solidFill>
                <a:srgbClr val="FFFFFF"/>
              </a:solidFill>
              <a:latin typeface="Century Gothic"/>
              <a:ea typeface="Century Gothic"/>
              <a:cs typeface="Century Gothic"/>
              <a:sym typeface="Century Gothic"/>
            </a:endParaRPr>
          </a:p>
        </p:txBody>
      </p:sp>
      <p:grpSp>
        <p:nvGrpSpPr>
          <p:cNvPr id="17" name="Group 16"/>
          <p:cNvGrpSpPr/>
          <p:nvPr/>
        </p:nvGrpSpPr>
        <p:grpSpPr>
          <a:xfrm>
            <a:off x="6270171" y="3805084"/>
            <a:ext cx="5406095" cy="832593"/>
            <a:chOff x="6480413" y="3805084"/>
            <a:chExt cx="3643301" cy="832593"/>
          </a:xfrm>
        </p:grpSpPr>
        <p:sp>
          <p:nvSpPr>
            <p:cNvPr id="18" name="Rectangle 17"/>
            <p:cNvSpPr/>
            <p:nvPr/>
          </p:nvSpPr>
          <p:spPr>
            <a:xfrm>
              <a:off x="6480413" y="3805084"/>
              <a:ext cx="3643301" cy="416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6558319" y="4145922"/>
              <a:ext cx="1743744" cy="4917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Rectangle 19"/>
          <p:cNvSpPr/>
          <p:nvPr/>
        </p:nvSpPr>
        <p:spPr>
          <a:xfrm>
            <a:off x="8302063" y="4216598"/>
            <a:ext cx="2627873" cy="3972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p:cNvGrpSpPr/>
          <p:nvPr/>
        </p:nvGrpSpPr>
        <p:grpSpPr>
          <a:xfrm>
            <a:off x="6558319" y="4245539"/>
            <a:ext cx="5002310" cy="657871"/>
            <a:chOff x="6558319" y="4245539"/>
            <a:chExt cx="5002310" cy="657871"/>
          </a:xfrm>
        </p:grpSpPr>
        <p:sp>
          <p:nvSpPr>
            <p:cNvPr id="22" name="Rectangle 21"/>
            <p:cNvSpPr/>
            <p:nvPr/>
          </p:nvSpPr>
          <p:spPr>
            <a:xfrm>
              <a:off x="6558319" y="4593974"/>
              <a:ext cx="4071581" cy="3094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0929936" y="4245539"/>
              <a:ext cx="630693" cy="317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p:cNvGrpSpPr/>
          <p:nvPr/>
        </p:nvGrpSpPr>
        <p:grpSpPr>
          <a:xfrm>
            <a:off x="6451330" y="4637678"/>
            <a:ext cx="4780222" cy="708866"/>
            <a:chOff x="6451330" y="4637678"/>
            <a:chExt cx="4780222" cy="708866"/>
          </a:xfrm>
        </p:grpSpPr>
        <p:sp>
          <p:nvSpPr>
            <p:cNvPr id="25" name="Rectangle 24"/>
            <p:cNvSpPr/>
            <p:nvPr/>
          </p:nvSpPr>
          <p:spPr>
            <a:xfrm>
              <a:off x="6451330" y="4987944"/>
              <a:ext cx="1821650" cy="35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10689923" y="4637678"/>
              <a:ext cx="541629" cy="388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p:cNvGrpSpPr/>
          <p:nvPr/>
        </p:nvGrpSpPr>
        <p:grpSpPr>
          <a:xfrm>
            <a:off x="6480413" y="4917773"/>
            <a:ext cx="3920887" cy="755132"/>
            <a:chOff x="6480413" y="4917773"/>
            <a:chExt cx="3920887" cy="755132"/>
          </a:xfrm>
        </p:grpSpPr>
        <p:sp>
          <p:nvSpPr>
            <p:cNvPr id="28" name="Rectangle 27"/>
            <p:cNvSpPr/>
            <p:nvPr/>
          </p:nvSpPr>
          <p:spPr>
            <a:xfrm>
              <a:off x="8348170" y="4917773"/>
              <a:ext cx="2053130" cy="372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6480413" y="5300061"/>
              <a:ext cx="2053130" cy="372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p:cNvSpPr txBox="1"/>
          <p:nvPr/>
        </p:nvSpPr>
        <p:spPr>
          <a:xfrm>
            <a:off x="6385771" y="2028824"/>
            <a:ext cx="5253942" cy="3816429"/>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The Year 7 teachers </a:t>
            </a:r>
            <a:r>
              <a:rPr lang="en-GB" sz="2200" dirty="0">
                <a:solidFill>
                  <a:srgbClr val="EE6000"/>
                </a:solidFill>
                <a:latin typeface="Century Gothic" panose="020B0502020202020204" pitchFamily="34" charset="0"/>
              </a:rPr>
              <a:t>are organising </a:t>
            </a:r>
            <a:r>
              <a:rPr lang="en-GB" sz="2200" dirty="0">
                <a:solidFill>
                  <a:schemeClr val="accent1">
                    <a:lumMod val="50000"/>
                  </a:schemeClr>
                </a:solidFill>
                <a:latin typeface="Century Gothic" panose="020B0502020202020204" pitchFamily="34" charset="0"/>
              </a:rPr>
              <a:t>a concert for the children.</a:t>
            </a:r>
          </a:p>
          <a:p>
            <a:r>
              <a:rPr lang="en-GB" sz="2200" dirty="0">
                <a:solidFill>
                  <a:schemeClr val="accent1">
                    <a:lumMod val="50000"/>
                  </a:schemeClr>
                </a:solidFill>
                <a:latin typeface="Century Gothic" panose="020B0502020202020204" pitchFamily="34" charset="0"/>
              </a:rPr>
              <a:t>The concert </a:t>
            </a:r>
            <a:r>
              <a:rPr lang="en-GB" sz="2200" dirty="0">
                <a:solidFill>
                  <a:srgbClr val="EE6000"/>
                </a:solidFill>
                <a:latin typeface="Century Gothic" panose="020B0502020202020204" pitchFamily="34" charset="0"/>
              </a:rPr>
              <a:t>is</a:t>
            </a:r>
            <a:r>
              <a:rPr lang="en-GB" sz="2200" dirty="0">
                <a:solidFill>
                  <a:schemeClr val="accent1">
                    <a:lumMod val="50000"/>
                  </a:schemeClr>
                </a:solidFill>
                <a:latin typeface="Century Gothic" panose="020B0502020202020204" pitchFamily="34" charset="0"/>
              </a:rPr>
              <a:t> big and important and the students </a:t>
            </a:r>
            <a:r>
              <a:rPr lang="en-GB" sz="2200" dirty="0">
                <a:solidFill>
                  <a:srgbClr val="EE6000"/>
                </a:solidFill>
                <a:latin typeface="Century Gothic" panose="020B0502020202020204" pitchFamily="34" charset="0"/>
              </a:rPr>
              <a:t>are</a:t>
            </a:r>
            <a:r>
              <a:rPr lang="en-GB" sz="2200" dirty="0">
                <a:solidFill>
                  <a:schemeClr val="accent1">
                    <a:lumMod val="50000"/>
                  </a:schemeClr>
                </a:solidFill>
                <a:latin typeface="Century Gothic" panose="020B0502020202020204" pitchFamily="34" charset="0"/>
              </a:rPr>
              <a:t> very enthusiastic.</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The singers </a:t>
            </a:r>
            <a:r>
              <a:rPr lang="en-GB" sz="2200" dirty="0">
                <a:solidFill>
                  <a:srgbClr val="EE6000"/>
                </a:solidFill>
                <a:latin typeface="Century Gothic" panose="020B0502020202020204" pitchFamily="34" charset="0"/>
              </a:rPr>
              <a:t>are</a:t>
            </a:r>
            <a:r>
              <a:rPr lang="en-GB" sz="2200" dirty="0">
                <a:solidFill>
                  <a:schemeClr val="accent1">
                    <a:lumMod val="50000"/>
                  </a:schemeClr>
                </a:solidFill>
                <a:latin typeface="Century Gothic" panose="020B0502020202020204" pitchFamily="34" charset="0"/>
              </a:rPr>
              <a:t> funny and very entertaining.</a:t>
            </a:r>
          </a:p>
          <a:p>
            <a:r>
              <a:rPr lang="en-GB" sz="2200" dirty="0">
                <a:solidFill>
                  <a:schemeClr val="accent1">
                    <a:lumMod val="50000"/>
                  </a:schemeClr>
                </a:solidFill>
                <a:latin typeface="Century Gothic" panose="020B0502020202020204" pitchFamily="34" charset="0"/>
              </a:rPr>
              <a:t>They </a:t>
            </a:r>
            <a:r>
              <a:rPr lang="en-GB" sz="2200" dirty="0">
                <a:solidFill>
                  <a:srgbClr val="EE6000"/>
                </a:solidFill>
                <a:latin typeface="Century Gothic" panose="020B0502020202020204" pitchFamily="34" charset="0"/>
              </a:rPr>
              <a:t>sing</a:t>
            </a:r>
            <a:r>
              <a:rPr lang="en-GB" sz="2200" dirty="0">
                <a:solidFill>
                  <a:schemeClr val="accent1">
                    <a:lumMod val="50000"/>
                  </a:schemeClr>
                </a:solidFill>
                <a:latin typeface="Century Gothic" panose="020B0502020202020204" pitchFamily="34" charset="0"/>
              </a:rPr>
              <a:t> in English.</a:t>
            </a:r>
          </a:p>
          <a:p>
            <a:r>
              <a:rPr lang="en-GB" sz="2200" dirty="0">
                <a:solidFill>
                  <a:schemeClr val="accent1">
                    <a:lumMod val="50000"/>
                  </a:schemeClr>
                </a:solidFill>
                <a:latin typeface="Century Gothic" panose="020B0502020202020204" pitchFamily="34" charset="0"/>
              </a:rPr>
              <a:t>But the teachers </a:t>
            </a:r>
            <a:r>
              <a:rPr lang="en-GB" sz="2200" dirty="0">
                <a:solidFill>
                  <a:srgbClr val="EE6000"/>
                </a:solidFill>
                <a:latin typeface="Century Gothic" panose="020B0502020202020204" pitchFamily="34" charset="0"/>
              </a:rPr>
              <a:t>have</a:t>
            </a:r>
            <a:r>
              <a:rPr lang="en-GB" sz="2200" dirty="0">
                <a:solidFill>
                  <a:schemeClr val="accent1">
                    <a:lumMod val="50000"/>
                  </a:schemeClr>
                </a:solidFill>
                <a:latin typeface="Century Gothic" panose="020B0502020202020204" pitchFamily="34" charset="0"/>
              </a:rPr>
              <a:t> a problem.</a:t>
            </a:r>
          </a:p>
          <a:p>
            <a:r>
              <a:rPr lang="en-GB" sz="2200" dirty="0">
                <a:solidFill>
                  <a:schemeClr val="accent1">
                    <a:lumMod val="50000"/>
                  </a:schemeClr>
                </a:solidFill>
                <a:latin typeface="Century Gothic" panose="020B0502020202020204" pitchFamily="34" charset="0"/>
              </a:rPr>
              <a:t>The singers </a:t>
            </a:r>
            <a:r>
              <a:rPr lang="en-GB" sz="2200" dirty="0">
                <a:solidFill>
                  <a:srgbClr val="EE6000"/>
                </a:solidFill>
                <a:latin typeface="Century Gothic" panose="020B0502020202020204" pitchFamily="34" charset="0"/>
              </a:rPr>
              <a:t>are</a:t>
            </a:r>
            <a:r>
              <a:rPr lang="en-GB" sz="2200" dirty="0">
                <a:solidFill>
                  <a:schemeClr val="accent1">
                    <a:lumMod val="50000"/>
                  </a:schemeClr>
                </a:solidFill>
                <a:latin typeface="Century Gothic" panose="020B0502020202020204" pitchFamily="34" charset="0"/>
              </a:rPr>
              <a:t> ill!</a:t>
            </a:r>
          </a:p>
          <a:p>
            <a:r>
              <a:rPr lang="en-GB" sz="2200" dirty="0">
                <a:solidFill>
                  <a:schemeClr val="accent1">
                    <a:lumMod val="50000"/>
                  </a:schemeClr>
                </a:solidFill>
                <a:latin typeface="Century Gothic" panose="020B0502020202020204" pitchFamily="34" charset="0"/>
              </a:rPr>
              <a:t>The situation </a:t>
            </a:r>
            <a:r>
              <a:rPr lang="en-GB" sz="2200" dirty="0">
                <a:solidFill>
                  <a:srgbClr val="EE6000"/>
                </a:solidFill>
                <a:latin typeface="Century Gothic" panose="020B0502020202020204" pitchFamily="34" charset="0"/>
              </a:rPr>
              <a:t>is</a:t>
            </a:r>
            <a:r>
              <a:rPr lang="en-GB" sz="2200" dirty="0">
                <a:solidFill>
                  <a:schemeClr val="accent1">
                    <a:lumMod val="50000"/>
                  </a:schemeClr>
                </a:solidFill>
                <a:latin typeface="Century Gothic" panose="020B0502020202020204" pitchFamily="34" charset="0"/>
              </a:rPr>
              <a:t> very difficult.</a:t>
            </a:r>
          </a:p>
        </p:txBody>
      </p:sp>
      <p:sp>
        <p:nvSpPr>
          <p:cNvPr id="2" name="Rounded Rectangular Callout 1"/>
          <p:cNvSpPr/>
          <p:nvPr/>
        </p:nvSpPr>
        <p:spPr>
          <a:xfrm>
            <a:off x="8967774" y="232839"/>
            <a:ext cx="3038064" cy="1452388"/>
          </a:xfrm>
          <a:prstGeom prst="wedgeRoundRectCallout">
            <a:avLst>
              <a:gd name="adj1" fmla="val -20833"/>
              <a:gd name="adj2" fmla="val 74492"/>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Here, the verb is in the </a:t>
            </a:r>
            <a:r>
              <a:rPr lang="en-GB" sz="2000" b="1" dirty="0">
                <a:latin typeface="Century Gothic" panose="020B0502020202020204" pitchFamily="34" charset="0"/>
              </a:rPr>
              <a:t>continuous</a:t>
            </a:r>
            <a:r>
              <a:rPr lang="en-GB" sz="2000" dirty="0">
                <a:latin typeface="Century Gothic" panose="020B0502020202020204" pitchFamily="34" charset="0"/>
              </a:rPr>
              <a:t> form because the action is </a:t>
            </a:r>
            <a:r>
              <a:rPr lang="en-GB" sz="2000" b="1" dirty="0">
                <a:latin typeface="Century Gothic" panose="020B0502020202020204" pitchFamily="34" charset="0"/>
              </a:rPr>
              <a:t>current </a:t>
            </a:r>
            <a:r>
              <a:rPr lang="en-GB" sz="2000" dirty="0">
                <a:latin typeface="Century Gothic" panose="020B0502020202020204" pitchFamily="34" charset="0"/>
              </a:rPr>
              <a:t>and </a:t>
            </a:r>
            <a:r>
              <a:rPr lang="en-GB" sz="2000" b="1" dirty="0">
                <a:latin typeface="Century Gothic" panose="020B0502020202020204" pitchFamily="34" charset="0"/>
              </a:rPr>
              <a:t>ongoing</a:t>
            </a:r>
            <a:r>
              <a:rPr lang="en-GB" sz="2000" dirty="0">
                <a:latin typeface="Century Gothic" panose="020B0502020202020204" pitchFamily="34" charset="0"/>
              </a:rPr>
              <a:t>.</a:t>
            </a:r>
          </a:p>
        </p:txBody>
      </p:sp>
      <p:sp>
        <p:nvSpPr>
          <p:cNvPr id="31" name="Rounded Rectangular Callout 32">
            <a:extLst>
              <a:ext uri="{FF2B5EF4-FFF2-40B4-BE49-F238E27FC236}">
                <a16:creationId xmlns:a16="http://schemas.microsoft.com/office/drawing/2014/main" id="{5CE8EC8C-43A4-4833-B4FC-616CA97BD4E1}"/>
              </a:ext>
            </a:extLst>
          </p:cNvPr>
          <p:cNvSpPr/>
          <p:nvPr/>
        </p:nvSpPr>
        <p:spPr>
          <a:xfrm>
            <a:off x="8497692" y="3805084"/>
            <a:ext cx="3038064" cy="1452388"/>
          </a:xfrm>
          <a:prstGeom prst="wedgeRoundRectCallout">
            <a:avLst>
              <a:gd name="adj1" fmla="val -62039"/>
              <a:gd name="adj2" fmla="val 10784"/>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Here, the verb is in the </a:t>
            </a:r>
            <a:r>
              <a:rPr lang="en-GB" sz="2000" b="1" dirty="0">
                <a:latin typeface="Century Gothic" panose="020B0502020202020204" pitchFamily="34" charset="0"/>
              </a:rPr>
              <a:t>simple</a:t>
            </a:r>
            <a:r>
              <a:rPr lang="en-GB" sz="2000" dirty="0">
                <a:latin typeface="Century Gothic" panose="020B0502020202020204" pitchFamily="34" charset="0"/>
              </a:rPr>
              <a:t> form because the action is </a:t>
            </a:r>
            <a:r>
              <a:rPr lang="en-GB" sz="2000" b="1" dirty="0">
                <a:latin typeface="Century Gothic" panose="020B0502020202020204" pitchFamily="34" charset="0"/>
              </a:rPr>
              <a:t>routine.</a:t>
            </a:r>
            <a:endParaRPr lang="en-GB" sz="2000" dirty="0">
              <a:latin typeface="Century Gothic" panose="020B0502020202020204" pitchFamily="34" charset="0"/>
            </a:endParaRPr>
          </a:p>
        </p:txBody>
      </p:sp>
      <p:sp>
        <p:nvSpPr>
          <p:cNvPr id="34" name="Google Shape;146;p2">
            <a:extLst>
              <a:ext uri="{FF2B5EF4-FFF2-40B4-BE49-F238E27FC236}">
                <a16:creationId xmlns:a16="http://schemas.microsoft.com/office/drawing/2014/main" id="{2FBD84A1-1C79-45AD-80D0-A1D0F80B39B2}"/>
              </a:ext>
            </a:extLst>
          </p:cNvPr>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35" name="Google Shape;145;p2">
            <a:extLst>
              <a:ext uri="{FF2B5EF4-FFF2-40B4-BE49-F238E27FC236}">
                <a16:creationId xmlns:a16="http://schemas.microsoft.com/office/drawing/2014/main" id="{3C89B800-E8B2-4C76-AB48-055EB5BEF1E2}"/>
              </a:ext>
            </a:extLst>
          </p:cNvPr>
          <p:cNvPicPr preferRelativeResize="0"/>
          <p:nvPr/>
        </p:nvPicPr>
        <p:blipFill rotWithShape="1">
          <a:blip r:embed="rId4">
            <a:alphaModFix/>
          </a:blip>
          <a:srcRect/>
          <a:stretch/>
        </p:blipFill>
        <p:spPr>
          <a:xfrm>
            <a:off x="-1" y="212197"/>
            <a:ext cx="7071361" cy="867128"/>
          </a:xfrm>
          <a:prstGeom prst="rect">
            <a:avLst/>
          </a:prstGeom>
          <a:noFill/>
          <a:ln>
            <a:noFill/>
          </a:ln>
        </p:spPr>
      </p:pic>
      <p:sp>
        <p:nvSpPr>
          <p:cNvPr id="36" name="Google Shape;146;p2">
            <a:extLst>
              <a:ext uri="{FF2B5EF4-FFF2-40B4-BE49-F238E27FC236}">
                <a16:creationId xmlns:a16="http://schemas.microsoft.com/office/drawing/2014/main" id="{070EB963-18CC-4808-A027-921EDFE2FAA3}"/>
              </a:ext>
            </a:extLst>
          </p:cNvPr>
          <p:cNvSpPr txBox="1">
            <a:spLocks/>
          </p:cNvSpPr>
          <p:nvPr/>
        </p:nvSpPr>
        <p:spPr>
          <a:xfrm>
            <a:off x="-1" y="270459"/>
            <a:ext cx="5907058" cy="707849"/>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FFFF"/>
              </a:buClr>
              <a:buSzPts val="3600"/>
              <a:defRPr/>
            </a:pPr>
            <a:r>
              <a:rPr lang="en-GB" sz="3600" b="1" dirty="0">
                <a:solidFill>
                  <a:srgbClr val="FFFFFF"/>
                </a:solidFill>
              </a:rPr>
              <a:t>Une situation </a:t>
            </a:r>
            <a:r>
              <a:rPr lang="en-GB" sz="3600" b="1" dirty="0" err="1">
                <a:solidFill>
                  <a:srgbClr val="FFFFFF"/>
                </a:solidFill>
              </a:rPr>
              <a:t>d'urgence</a:t>
            </a:r>
            <a:r>
              <a:rPr lang="en-GB" sz="3600" b="1" dirty="0">
                <a:solidFill>
                  <a:srgbClr val="FFFFFF"/>
                </a:solidFill>
              </a:rPr>
              <a:t> à </a:t>
            </a:r>
            <a:r>
              <a:rPr lang="en-GB" sz="3600" b="1" dirty="0" err="1">
                <a:solidFill>
                  <a:srgbClr val="FFFFFF"/>
                </a:solidFill>
              </a:rPr>
              <a:t>l'école</a:t>
            </a:r>
            <a:endParaRPr lang="en-GB" sz="3600" b="1" dirty="0">
              <a:solidFill>
                <a:srgbClr val="FFFFFF"/>
              </a:solidFill>
            </a:endParaRPr>
          </a:p>
        </p:txBody>
      </p:sp>
    </p:spTree>
    <p:extLst>
      <p:ext uri="{BB962C8B-B14F-4D97-AF65-F5344CB8AC3E}">
        <p14:creationId xmlns:p14="http://schemas.microsoft.com/office/powerpoint/2010/main" val="190583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2483" y="1734363"/>
            <a:ext cx="11477438" cy="4545196"/>
          </a:xfrm>
          <a:prstGeom prst="rect">
            <a:avLst/>
          </a:prstGeom>
        </p:spPr>
      </p:pic>
      <p:sp>
        <p:nvSpPr>
          <p:cNvPr id="6" name="TextBox 5"/>
          <p:cNvSpPr txBox="1"/>
          <p:nvPr/>
        </p:nvSpPr>
        <p:spPr>
          <a:xfrm>
            <a:off x="600075" y="2028825"/>
            <a:ext cx="5086350" cy="400110"/>
          </a:xfrm>
          <a:prstGeom prst="rect">
            <a:avLst/>
          </a:prstGeom>
          <a:noFill/>
        </p:spPr>
        <p:txBody>
          <a:bodyPr wrap="square" rtlCol="0">
            <a:spAutoFit/>
          </a:bodyPr>
          <a:lstStyle/>
          <a:p>
            <a:endParaRPr lang="en-GB" sz="2000" dirty="0">
              <a:latin typeface="Century Gothic" panose="020B0502020202020204" pitchFamily="34" charset="0"/>
            </a:endParaRPr>
          </a:p>
        </p:txBody>
      </p:sp>
      <p:sp>
        <p:nvSpPr>
          <p:cNvPr id="7" name="TextBox 6"/>
          <p:cNvSpPr txBox="1"/>
          <p:nvPr/>
        </p:nvSpPr>
        <p:spPr>
          <a:xfrm>
            <a:off x="6337985" y="2198100"/>
            <a:ext cx="5452676" cy="3816429"/>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The teachers </a:t>
            </a:r>
            <a:r>
              <a:rPr lang="en-GB" sz="2200" dirty="0">
                <a:solidFill>
                  <a:srgbClr val="EE6000"/>
                </a:solidFill>
                <a:latin typeface="Century Gothic" panose="020B0502020202020204" pitchFamily="34" charset="0"/>
              </a:rPr>
              <a:t>have</a:t>
            </a:r>
            <a:r>
              <a:rPr lang="en-GB" sz="2200" dirty="0">
                <a:solidFill>
                  <a:schemeClr val="accent1">
                    <a:lumMod val="50000"/>
                  </a:schemeClr>
                </a:solidFill>
                <a:latin typeface="Century Gothic" panose="020B0502020202020204" pitchFamily="34" charset="0"/>
              </a:rPr>
              <a:t> an idea. </a:t>
            </a:r>
          </a:p>
          <a:p>
            <a:r>
              <a:rPr lang="en-GB" sz="2200" dirty="0">
                <a:solidFill>
                  <a:schemeClr val="accent1">
                    <a:lumMod val="50000"/>
                  </a:schemeClr>
                </a:solidFill>
                <a:latin typeface="Century Gothic" panose="020B0502020202020204" pitchFamily="34" charset="0"/>
              </a:rPr>
              <a:t>They </a:t>
            </a:r>
            <a:r>
              <a:rPr lang="en-GB" sz="2200" dirty="0">
                <a:solidFill>
                  <a:srgbClr val="EE6000"/>
                </a:solidFill>
                <a:latin typeface="Century Gothic" panose="020B0502020202020204" pitchFamily="34" charset="0"/>
              </a:rPr>
              <a:t>are</a:t>
            </a:r>
            <a:r>
              <a:rPr lang="en-GB" sz="2200" dirty="0">
                <a:solidFill>
                  <a:schemeClr val="accent1">
                    <a:lumMod val="50000"/>
                  </a:schemeClr>
                </a:solidFill>
                <a:latin typeface="Century Gothic" panose="020B0502020202020204" pitchFamily="34" charset="0"/>
              </a:rPr>
              <a:t> funny and entertaining, and they </a:t>
            </a:r>
            <a:r>
              <a:rPr lang="en-GB" sz="2200" dirty="0">
                <a:solidFill>
                  <a:srgbClr val="EE6000"/>
                </a:solidFill>
                <a:latin typeface="Century Gothic" panose="020B0502020202020204" pitchFamily="34" charset="0"/>
              </a:rPr>
              <a:t>speak </a:t>
            </a:r>
            <a:r>
              <a:rPr lang="en-GB" sz="2200" dirty="0">
                <a:solidFill>
                  <a:schemeClr val="accent1">
                    <a:lumMod val="50000"/>
                  </a:schemeClr>
                </a:solidFill>
                <a:latin typeface="Century Gothic" panose="020B0502020202020204" pitchFamily="34" charset="0"/>
              </a:rPr>
              <a:t>English very well too …</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The teachers </a:t>
            </a:r>
            <a:r>
              <a:rPr lang="en-GB" sz="2200" dirty="0">
                <a:solidFill>
                  <a:srgbClr val="EE6000"/>
                </a:solidFill>
                <a:latin typeface="Century Gothic" panose="020B0502020202020204" pitchFamily="34" charset="0"/>
              </a:rPr>
              <a:t>wear/are wearing </a:t>
            </a:r>
            <a:r>
              <a:rPr lang="en-GB" sz="2200" dirty="0">
                <a:solidFill>
                  <a:schemeClr val="accent1">
                    <a:lumMod val="50000"/>
                  </a:schemeClr>
                </a:solidFill>
                <a:latin typeface="Century Gothic" panose="020B0502020202020204" pitchFamily="34" charset="0"/>
              </a:rPr>
              <a:t>purple uniforms and </a:t>
            </a:r>
            <a:r>
              <a:rPr lang="en-GB" sz="2200" dirty="0">
                <a:solidFill>
                  <a:srgbClr val="EE6000"/>
                </a:solidFill>
                <a:latin typeface="Century Gothic" panose="020B0502020202020204" pitchFamily="34" charset="0"/>
              </a:rPr>
              <a:t>sing/are singing </a:t>
            </a:r>
            <a:r>
              <a:rPr lang="en-GB" sz="2200" dirty="0">
                <a:solidFill>
                  <a:schemeClr val="accent1">
                    <a:lumMod val="50000"/>
                  </a:schemeClr>
                </a:solidFill>
                <a:latin typeface="Century Gothic" panose="020B0502020202020204" pitchFamily="34" charset="0"/>
              </a:rPr>
              <a:t>at the concert. They </a:t>
            </a:r>
            <a:r>
              <a:rPr lang="en-GB" sz="2200" dirty="0">
                <a:solidFill>
                  <a:srgbClr val="EE6000"/>
                </a:solidFill>
                <a:latin typeface="Century Gothic" panose="020B0502020202020204" pitchFamily="34" charset="0"/>
              </a:rPr>
              <a:t>are</a:t>
            </a:r>
            <a:r>
              <a:rPr lang="en-GB" sz="2200" dirty="0">
                <a:solidFill>
                  <a:schemeClr val="accent1">
                    <a:lumMod val="50000"/>
                  </a:schemeClr>
                </a:solidFill>
                <a:latin typeface="Century Gothic" panose="020B0502020202020204" pitchFamily="34" charset="0"/>
              </a:rPr>
              <a:t> fantastic actors!</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The children </a:t>
            </a:r>
            <a:r>
              <a:rPr lang="en-GB" sz="2200" dirty="0">
                <a:solidFill>
                  <a:srgbClr val="EE6000"/>
                </a:solidFill>
                <a:latin typeface="Century Gothic" panose="020B0502020202020204" pitchFamily="34" charset="0"/>
              </a:rPr>
              <a:t>are</a:t>
            </a:r>
            <a:r>
              <a:rPr lang="en-GB" sz="2200" dirty="0">
                <a:solidFill>
                  <a:schemeClr val="accent1">
                    <a:lumMod val="50000"/>
                  </a:schemeClr>
                </a:solidFill>
                <a:latin typeface="Century Gothic" panose="020B0502020202020204" pitchFamily="34" charset="0"/>
              </a:rPr>
              <a:t> happy. </a:t>
            </a:r>
          </a:p>
          <a:p>
            <a:r>
              <a:rPr lang="en-GB" sz="2200" dirty="0">
                <a:solidFill>
                  <a:schemeClr val="accent1">
                    <a:lumMod val="50000"/>
                  </a:schemeClr>
                </a:solidFill>
                <a:latin typeface="Century Gothic" panose="020B0502020202020204" pitchFamily="34" charset="0"/>
              </a:rPr>
              <a:t>The solution </a:t>
            </a:r>
            <a:r>
              <a:rPr lang="en-GB" sz="2200" dirty="0">
                <a:solidFill>
                  <a:srgbClr val="EE6000"/>
                </a:solidFill>
                <a:latin typeface="Century Gothic" panose="020B0502020202020204" pitchFamily="34" charset="0"/>
              </a:rPr>
              <a:t>is</a:t>
            </a:r>
            <a:r>
              <a:rPr lang="en-GB" sz="2200" dirty="0">
                <a:solidFill>
                  <a:schemeClr val="accent1">
                    <a:lumMod val="50000"/>
                  </a:schemeClr>
                </a:solidFill>
                <a:latin typeface="Century Gothic" panose="020B0502020202020204" pitchFamily="34" charset="0"/>
              </a:rPr>
              <a:t> brilliant!</a:t>
            </a:r>
          </a:p>
          <a:p>
            <a:r>
              <a:rPr lang="en-GB" sz="2200" dirty="0">
                <a:solidFill>
                  <a:schemeClr val="accent1">
                    <a:lumMod val="50000"/>
                  </a:schemeClr>
                </a:solidFill>
                <a:latin typeface="Century Gothic" panose="020B0502020202020204" pitchFamily="34" charset="0"/>
              </a:rPr>
              <a:t> </a:t>
            </a:r>
          </a:p>
        </p:txBody>
      </p:sp>
      <p:sp>
        <p:nvSpPr>
          <p:cNvPr id="8" name="TextBox 7"/>
          <p:cNvSpPr txBox="1"/>
          <p:nvPr/>
        </p:nvSpPr>
        <p:spPr>
          <a:xfrm>
            <a:off x="442912" y="1271370"/>
            <a:ext cx="11467009"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Écris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l’histoire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r>
              <a:rPr lang="fr-FR" sz="2200" b="1" dirty="0">
                <a:solidFill>
                  <a:schemeClr val="accent1">
                    <a:lumMod val="50000"/>
                  </a:schemeClr>
                </a:solidFill>
                <a:latin typeface="Century Gothic" panose="020B0502020202020204" pitchFamily="34" charset="0"/>
              </a:rPr>
              <a:t>Attention</a:t>
            </a:r>
            <a:r>
              <a:rPr lang="fr-FR" sz="2200" b="1" dirty="0">
                <a:solidFill>
                  <a:srgbClr val="EE6000"/>
                </a:solidFill>
                <a:latin typeface="Century Gothic" panose="020B0502020202020204" pitchFamily="34" charset="0"/>
              </a:rPr>
              <a:t> </a:t>
            </a:r>
            <a:r>
              <a:rPr lang="fr-FR" sz="2200" dirty="0">
                <a:solidFill>
                  <a:schemeClr val="accent1">
                    <a:lumMod val="50000"/>
                  </a:schemeClr>
                </a:solidFill>
                <a:latin typeface="Century Gothic" panose="020B0502020202020204" pitchFamily="34" charset="0"/>
              </a:rPr>
              <a:t>aux verbes au présent</a:t>
            </a:r>
            <a:r>
              <a:rPr lang="en-GB" sz="2200" dirty="0">
                <a:solidFill>
                  <a:schemeClr val="accent1">
                    <a:lumMod val="50000"/>
                  </a:schemeClr>
                </a:solidFill>
                <a:latin typeface="Century Gothic" panose="020B0502020202020204" pitchFamily="34" charset="0"/>
              </a:rPr>
              <a:t>! Simple or continuous?</a:t>
            </a:r>
          </a:p>
        </p:txBody>
      </p:sp>
      <p:sp>
        <p:nvSpPr>
          <p:cNvPr id="9" name="Google Shape;147;p2"/>
          <p:cNvSpPr/>
          <p:nvPr/>
        </p:nvSpPr>
        <p:spPr>
          <a:xfrm>
            <a:off x="10401300" y="249869"/>
            <a:ext cx="1508621" cy="41960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traduire</a:t>
            </a:r>
            <a:endParaRPr sz="1800" b="1" i="0" u="none" strike="noStrike" cap="none" dirty="0">
              <a:solidFill>
                <a:srgbClr val="FFFFFF"/>
              </a:solidFill>
              <a:latin typeface="Century Gothic"/>
              <a:ea typeface="Century Gothic"/>
              <a:cs typeface="Century Gothic"/>
              <a:sym typeface="Century Gothic"/>
            </a:endParaRPr>
          </a:p>
        </p:txBody>
      </p:sp>
      <p:sp>
        <p:nvSpPr>
          <p:cNvPr id="10" name="TextBox 9"/>
          <p:cNvSpPr txBox="1"/>
          <p:nvPr/>
        </p:nvSpPr>
        <p:spPr>
          <a:xfrm>
            <a:off x="634996" y="2198100"/>
            <a:ext cx="5219021" cy="3816429"/>
          </a:xfrm>
          <a:prstGeom prst="rect">
            <a:avLst/>
          </a:prstGeom>
          <a:noFill/>
        </p:spPr>
        <p:txBody>
          <a:bodyPr wrap="square" rtlCol="0">
            <a:spAutoFit/>
          </a:bodyPr>
          <a:lstStyle/>
          <a:p>
            <a:r>
              <a:rPr lang="fr-FR" sz="2200" dirty="0">
                <a:solidFill>
                  <a:schemeClr val="accent1">
                    <a:lumMod val="50000"/>
                  </a:schemeClr>
                </a:solidFill>
                <a:latin typeface="Century Gothic" panose="020B0502020202020204" pitchFamily="34" charset="0"/>
              </a:rPr>
              <a:t>Les professeurs </a:t>
            </a:r>
            <a:r>
              <a:rPr lang="fr-FR" sz="2200" dirty="0">
                <a:solidFill>
                  <a:srgbClr val="EE6000"/>
                </a:solidFill>
                <a:latin typeface="Century Gothic" panose="020B0502020202020204" pitchFamily="34" charset="0"/>
              </a:rPr>
              <a:t>ont</a:t>
            </a:r>
            <a:r>
              <a:rPr lang="fr-FR" sz="2200" dirty="0">
                <a:solidFill>
                  <a:schemeClr val="accent1">
                    <a:lumMod val="50000"/>
                  </a:schemeClr>
                </a:solidFill>
                <a:latin typeface="Century Gothic" panose="020B0502020202020204" pitchFamily="34" charset="0"/>
              </a:rPr>
              <a:t> une idée. </a:t>
            </a:r>
          </a:p>
          <a:p>
            <a:r>
              <a:rPr lang="fr-FR" sz="2200" dirty="0">
                <a:solidFill>
                  <a:schemeClr val="accent1">
                    <a:lumMod val="50000"/>
                  </a:schemeClr>
                </a:solidFill>
                <a:latin typeface="Century Gothic" panose="020B0502020202020204" pitchFamily="34" charset="0"/>
              </a:rPr>
              <a:t>Ils </a:t>
            </a:r>
            <a:r>
              <a:rPr lang="fr-FR" sz="2200" dirty="0">
                <a:solidFill>
                  <a:srgbClr val="EE6000"/>
                </a:solidFill>
                <a:latin typeface="Century Gothic" panose="020B0502020202020204" pitchFamily="34" charset="0"/>
              </a:rPr>
              <a:t>sont </a:t>
            </a:r>
            <a:r>
              <a:rPr lang="fr-FR" sz="2200" dirty="0">
                <a:solidFill>
                  <a:schemeClr val="accent1">
                    <a:lumMod val="50000"/>
                  </a:schemeClr>
                </a:solidFill>
                <a:latin typeface="Century Gothic" panose="020B0502020202020204" pitchFamily="34" charset="0"/>
              </a:rPr>
              <a:t>drôles et amusants, et ils </a:t>
            </a:r>
            <a:r>
              <a:rPr lang="fr-FR" sz="2200" dirty="0">
                <a:solidFill>
                  <a:srgbClr val="EE6000"/>
                </a:solidFill>
                <a:latin typeface="Century Gothic" panose="020B0502020202020204" pitchFamily="34" charset="0"/>
              </a:rPr>
              <a:t>parlent</a:t>
            </a:r>
            <a:r>
              <a:rPr lang="fr-FR"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bien </a:t>
            </a:r>
            <a:r>
              <a:rPr lang="fr-FR" sz="2200" dirty="0">
                <a:solidFill>
                  <a:schemeClr val="accent1">
                    <a:lumMod val="50000"/>
                  </a:schemeClr>
                </a:solidFill>
                <a:latin typeface="Century Gothic" panose="020B0502020202020204" pitchFamily="34" charset="0"/>
              </a:rPr>
              <a:t>anglais aussi …</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a:t>
            </a:r>
            <a:r>
              <a:rPr lang="en-GB" sz="2200" dirty="0">
                <a:solidFill>
                  <a:srgbClr val="EE6000"/>
                </a:solidFill>
                <a:latin typeface="Century Gothic" panose="020B0502020202020204" pitchFamily="34" charset="0"/>
              </a:rPr>
              <a:t>portent</a:t>
            </a:r>
            <a:r>
              <a:rPr lang="en-GB" sz="2200" dirty="0">
                <a:solidFill>
                  <a:schemeClr val="accent1">
                    <a:lumMod val="50000"/>
                  </a:schemeClr>
                </a:solidFill>
                <a:latin typeface="Century Gothic" panose="020B0502020202020204" pitchFamily="34" charset="0"/>
              </a:rPr>
              <a:t> des </a:t>
            </a:r>
            <a:r>
              <a:rPr lang="en-GB" sz="2200" dirty="0" err="1">
                <a:solidFill>
                  <a:schemeClr val="accent1">
                    <a:lumMod val="50000"/>
                  </a:schemeClr>
                </a:solidFill>
                <a:latin typeface="Century Gothic" panose="020B0502020202020204" pitchFamily="34" charset="0"/>
              </a:rPr>
              <a:t>uniformes</a:t>
            </a:r>
            <a:r>
              <a:rPr lang="en-GB" sz="2200" dirty="0">
                <a:solidFill>
                  <a:schemeClr val="accent1">
                    <a:lumMod val="50000"/>
                  </a:schemeClr>
                </a:solidFill>
                <a:latin typeface="Century Gothic" panose="020B0502020202020204" pitchFamily="34" charset="0"/>
              </a:rPr>
              <a:t> violets et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au concert. </a:t>
            </a:r>
          </a:p>
          <a:p>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des </a:t>
            </a:r>
            <a:r>
              <a:rPr lang="en-GB" sz="2200" dirty="0" err="1">
                <a:solidFill>
                  <a:schemeClr val="accent1">
                    <a:lumMod val="50000"/>
                  </a:schemeClr>
                </a:solidFill>
                <a:latin typeface="Century Gothic" panose="020B0502020202020204" pitchFamily="34" charset="0"/>
              </a:rPr>
              <a:t>acteurs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fantastiques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enfants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contents. </a:t>
            </a:r>
          </a:p>
          <a:p>
            <a:r>
              <a:rPr lang="en-GB" sz="2200" dirty="0">
                <a:solidFill>
                  <a:schemeClr val="accent1">
                    <a:lumMod val="50000"/>
                  </a:schemeClr>
                </a:solidFill>
                <a:latin typeface="Century Gothic" panose="020B0502020202020204" pitchFamily="34" charset="0"/>
              </a:rPr>
              <a:t>La solution </a:t>
            </a:r>
            <a:r>
              <a:rPr lang="en-GB" sz="2200" dirty="0" err="1">
                <a:solidFill>
                  <a:srgbClr val="EE6000"/>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super!</a:t>
            </a:r>
          </a:p>
          <a:p>
            <a:r>
              <a:rPr lang="en-GB" sz="2200" dirty="0">
                <a:solidFill>
                  <a:schemeClr val="accent1">
                    <a:lumMod val="50000"/>
                  </a:schemeClr>
                </a:solidFill>
                <a:latin typeface="Century Gothic" panose="020B0502020202020204" pitchFamily="34" charset="0"/>
              </a:rPr>
              <a:t> </a:t>
            </a:r>
          </a:p>
        </p:txBody>
      </p:sp>
      <p:sp>
        <p:nvSpPr>
          <p:cNvPr id="16" name="Rounded Rectangular Callout 24">
            <a:extLst>
              <a:ext uri="{FF2B5EF4-FFF2-40B4-BE49-F238E27FC236}">
                <a16:creationId xmlns:a16="http://schemas.microsoft.com/office/drawing/2014/main" id="{297EB9B8-F543-414A-8F73-72323F1F045F}"/>
              </a:ext>
            </a:extLst>
          </p:cNvPr>
          <p:cNvSpPr/>
          <p:nvPr/>
        </p:nvSpPr>
        <p:spPr>
          <a:xfrm>
            <a:off x="7363236" y="1290310"/>
            <a:ext cx="3038064" cy="1452388"/>
          </a:xfrm>
          <a:prstGeom prst="wedgeRoundRectCallout">
            <a:avLst>
              <a:gd name="adj1" fmla="val -21192"/>
              <a:gd name="adj2" fmla="val 66997"/>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Here, the verb is in the </a:t>
            </a:r>
            <a:r>
              <a:rPr lang="en-GB" sz="2000" b="1" dirty="0">
                <a:latin typeface="Century Gothic" panose="020B0502020202020204" pitchFamily="34" charset="0"/>
              </a:rPr>
              <a:t>simple</a:t>
            </a:r>
            <a:r>
              <a:rPr lang="en-GB" sz="2000" dirty="0">
                <a:latin typeface="Century Gothic" panose="020B0502020202020204" pitchFamily="34" charset="0"/>
              </a:rPr>
              <a:t> form because the action is </a:t>
            </a:r>
            <a:r>
              <a:rPr lang="en-GB" sz="2000" b="1" dirty="0">
                <a:latin typeface="Century Gothic" panose="020B0502020202020204" pitchFamily="34" charset="0"/>
              </a:rPr>
              <a:t>routine.</a:t>
            </a:r>
            <a:endParaRPr lang="en-GB" sz="2000" dirty="0">
              <a:latin typeface="Century Gothic" panose="020B0502020202020204" pitchFamily="34" charset="0"/>
            </a:endParaRPr>
          </a:p>
        </p:txBody>
      </p:sp>
      <p:sp>
        <p:nvSpPr>
          <p:cNvPr id="17" name="Rounded Rectangular Callout 25">
            <a:extLst>
              <a:ext uri="{FF2B5EF4-FFF2-40B4-BE49-F238E27FC236}">
                <a16:creationId xmlns:a16="http://schemas.microsoft.com/office/drawing/2014/main" id="{0AE6179B-D67E-418E-B8C9-DA6B3A900428}"/>
              </a:ext>
            </a:extLst>
          </p:cNvPr>
          <p:cNvSpPr/>
          <p:nvPr/>
        </p:nvSpPr>
        <p:spPr>
          <a:xfrm>
            <a:off x="4213412" y="3313069"/>
            <a:ext cx="3194558" cy="2414434"/>
          </a:xfrm>
          <a:prstGeom prst="wedgeRoundRectCallout">
            <a:avLst>
              <a:gd name="adj1" fmla="val 59885"/>
              <a:gd name="adj2" fmla="val -24001"/>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Here, the verbs can be either in the </a:t>
            </a:r>
            <a:r>
              <a:rPr lang="en-GB" sz="2000" b="1" dirty="0">
                <a:latin typeface="Century Gothic" panose="020B0502020202020204" pitchFamily="34" charset="0"/>
              </a:rPr>
              <a:t>simple </a:t>
            </a:r>
            <a:r>
              <a:rPr lang="en-GB" sz="2000" dirty="0">
                <a:latin typeface="Century Gothic" panose="020B0502020202020204" pitchFamily="34" charset="0"/>
              </a:rPr>
              <a:t>or </a:t>
            </a:r>
            <a:r>
              <a:rPr lang="en-GB" sz="2000" b="1" dirty="0">
                <a:latin typeface="Century Gothic" panose="020B0502020202020204" pitchFamily="34" charset="0"/>
              </a:rPr>
              <a:t>continuous</a:t>
            </a:r>
            <a:r>
              <a:rPr lang="en-GB" sz="2000" dirty="0">
                <a:latin typeface="Century Gothic" panose="020B0502020202020204" pitchFamily="34" charset="0"/>
              </a:rPr>
              <a:t> form. What difference does the tense make to the meaning?</a:t>
            </a:r>
          </a:p>
        </p:txBody>
      </p:sp>
      <p:sp>
        <p:nvSpPr>
          <p:cNvPr id="18" name="Google Shape;146;p2">
            <a:extLst>
              <a:ext uri="{FF2B5EF4-FFF2-40B4-BE49-F238E27FC236}">
                <a16:creationId xmlns:a16="http://schemas.microsoft.com/office/drawing/2014/main" id="{6A095383-2A76-4F91-983D-C946D2575B1A}"/>
              </a:ext>
            </a:extLst>
          </p:cNvPr>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19" name="Google Shape;145;p2">
            <a:extLst>
              <a:ext uri="{FF2B5EF4-FFF2-40B4-BE49-F238E27FC236}">
                <a16:creationId xmlns:a16="http://schemas.microsoft.com/office/drawing/2014/main" id="{78F14357-457E-45B7-82D5-C9842D18FE6C}"/>
              </a:ext>
            </a:extLst>
          </p:cNvPr>
          <p:cNvPicPr preferRelativeResize="0"/>
          <p:nvPr/>
        </p:nvPicPr>
        <p:blipFill rotWithShape="1">
          <a:blip r:embed="rId4">
            <a:alphaModFix/>
          </a:blip>
          <a:srcRect/>
          <a:stretch/>
        </p:blipFill>
        <p:spPr>
          <a:xfrm>
            <a:off x="-1" y="212197"/>
            <a:ext cx="7071361" cy="867128"/>
          </a:xfrm>
          <a:prstGeom prst="rect">
            <a:avLst/>
          </a:prstGeom>
          <a:noFill/>
          <a:ln>
            <a:noFill/>
          </a:ln>
        </p:spPr>
      </p:pic>
      <p:sp>
        <p:nvSpPr>
          <p:cNvPr id="20" name="Google Shape;146;p2">
            <a:extLst>
              <a:ext uri="{FF2B5EF4-FFF2-40B4-BE49-F238E27FC236}">
                <a16:creationId xmlns:a16="http://schemas.microsoft.com/office/drawing/2014/main" id="{2DDFDE4E-417F-4D9D-99B2-492B106C1F10}"/>
              </a:ext>
            </a:extLst>
          </p:cNvPr>
          <p:cNvSpPr txBox="1">
            <a:spLocks/>
          </p:cNvSpPr>
          <p:nvPr/>
        </p:nvSpPr>
        <p:spPr>
          <a:xfrm>
            <a:off x="-1" y="270459"/>
            <a:ext cx="5907058" cy="707849"/>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FFFF"/>
              </a:buClr>
              <a:buSzPts val="3600"/>
              <a:defRPr/>
            </a:pPr>
            <a:r>
              <a:rPr lang="en-GB" sz="3600" b="1" dirty="0">
                <a:solidFill>
                  <a:srgbClr val="FFFFFF"/>
                </a:solidFill>
              </a:rPr>
              <a:t>Une situation </a:t>
            </a:r>
            <a:r>
              <a:rPr lang="en-GB" sz="3600" b="1" dirty="0" err="1">
                <a:solidFill>
                  <a:srgbClr val="FFFFFF"/>
                </a:solidFill>
              </a:rPr>
              <a:t>d'urgence</a:t>
            </a:r>
            <a:r>
              <a:rPr lang="en-GB" sz="3600" b="1" dirty="0">
                <a:solidFill>
                  <a:srgbClr val="FFFFFF"/>
                </a:solidFill>
              </a:rPr>
              <a:t> à </a:t>
            </a:r>
            <a:r>
              <a:rPr lang="en-GB" sz="3600" b="1" dirty="0" err="1">
                <a:solidFill>
                  <a:srgbClr val="FFFFFF"/>
                </a:solidFill>
              </a:rPr>
              <a:t>l'école</a:t>
            </a:r>
            <a:endParaRPr lang="en-GB" sz="3600" b="1" dirty="0">
              <a:solidFill>
                <a:srgbClr val="FFFFFF"/>
              </a:solidFill>
            </a:endParaRPr>
          </a:p>
        </p:txBody>
      </p:sp>
    </p:spTree>
    <p:extLst>
      <p:ext uri="{BB962C8B-B14F-4D97-AF65-F5344CB8AC3E}">
        <p14:creationId xmlns:p14="http://schemas.microsoft.com/office/powerpoint/2010/main" val="421462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2483" y="1734363"/>
            <a:ext cx="11477438" cy="4545196"/>
          </a:xfrm>
          <a:prstGeom prst="rect">
            <a:avLst/>
          </a:prstGeom>
        </p:spPr>
      </p:pic>
      <p:sp>
        <p:nvSpPr>
          <p:cNvPr id="6" name="TextBox 5"/>
          <p:cNvSpPr txBox="1"/>
          <p:nvPr/>
        </p:nvSpPr>
        <p:spPr>
          <a:xfrm>
            <a:off x="600075" y="2268022"/>
            <a:ext cx="5407263" cy="3477875"/>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Les </a:t>
            </a:r>
            <a:r>
              <a:rPr lang="en-GB" sz="2200" b="1" dirty="0" err="1">
                <a:solidFill>
                  <a:schemeClr val="accent1">
                    <a:lumMod val="50000"/>
                  </a:schemeClr>
                </a:solidFill>
                <a:latin typeface="Century Gothic" panose="020B0502020202020204" pitchFamily="34" charset="0"/>
              </a:rPr>
              <a:t>professeurs</a:t>
            </a:r>
            <a:r>
              <a:rPr lang="en-GB" sz="2200" b="1" dirty="0">
                <a:solidFill>
                  <a:schemeClr val="accent1">
                    <a:lumMod val="50000"/>
                  </a:schemeClr>
                </a:solidFill>
                <a:latin typeface="Century Gothic" panose="020B0502020202020204" pitchFamily="34" charset="0"/>
              </a:rPr>
              <a:t> de 6ème </a:t>
            </a:r>
            <a:r>
              <a:rPr lang="en-GB" sz="2200" dirty="0" err="1">
                <a:solidFill>
                  <a:schemeClr val="accent1">
                    <a:lumMod val="50000"/>
                  </a:schemeClr>
                </a:solidFill>
                <a:latin typeface="Century Gothic" panose="020B0502020202020204" pitchFamily="34" charset="0"/>
              </a:rPr>
              <a:t>organisent</a:t>
            </a:r>
            <a:r>
              <a:rPr lang="en-GB" sz="2200" dirty="0">
                <a:solidFill>
                  <a:schemeClr val="accent1">
                    <a:lumMod val="50000"/>
                  </a:schemeClr>
                </a:solidFill>
                <a:latin typeface="Century Gothic" panose="020B0502020202020204" pitchFamily="34" charset="0"/>
              </a:rPr>
              <a:t> un concert à </a:t>
            </a:r>
            <a:r>
              <a:rPr lang="en-GB" sz="2200" dirty="0" err="1">
                <a:solidFill>
                  <a:schemeClr val="accent1">
                    <a:lumMod val="50000"/>
                  </a:schemeClr>
                </a:solidFill>
                <a:latin typeface="Century Gothic" panose="020B0502020202020204" pitchFamily="34" charset="0"/>
              </a:rPr>
              <a:t>l'école</a:t>
            </a:r>
            <a:r>
              <a:rPr lang="en-GB" sz="2200" dirty="0">
                <a:solidFill>
                  <a:schemeClr val="accent1">
                    <a:lumMod val="50000"/>
                  </a:schemeClr>
                </a:solidFill>
                <a:latin typeface="Century Gothic" panose="020B0502020202020204" pitchFamily="34" charset="0"/>
              </a:rPr>
              <a:t>. Le concert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grand et important et les enfants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enthousiastes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a:t>
            </a:r>
            <a:r>
              <a:rPr lang="en-GB" sz="2200" dirty="0" err="1">
                <a:solidFill>
                  <a:schemeClr val="accent1">
                    <a:lumMod val="50000"/>
                  </a:schemeClr>
                </a:solidFill>
                <a:latin typeface="Century Gothic" panose="020B0502020202020204" pitchFamily="34" charset="0"/>
              </a:rPr>
              <a:t>chanteurs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drôles</a:t>
            </a:r>
            <a:r>
              <a:rPr lang="en-GB" sz="2200" dirty="0">
                <a:solidFill>
                  <a:schemeClr val="accent1">
                    <a:lumMod val="50000"/>
                  </a:schemeClr>
                </a:solidFill>
                <a:latin typeface="Century Gothic" panose="020B0502020202020204" pitchFamily="34" charset="0"/>
              </a:rPr>
              <a:t> et </a:t>
            </a:r>
            <a:r>
              <a:rPr lang="en-GB" sz="2200" dirty="0" err="1">
                <a:solidFill>
                  <a:schemeClr val="accent1">
                    <a:lumMod val="50000"/>
                  </a:schemeClr>
                </a:solidFill>
                <a:latin typeface="Century Gothic" panose="020B0502020202020204" pitchFamily="34" charset="0"/>
              </a:rPr>
              <a:t>amusants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Mais</a:t>
            </a:r>
            <a:r>
              <a:rPr lang="en-GB" sz="2200" dirty="0">
                <a:solidFill>
                  <a:schemeClr val="accent1">
                    <a:lumMod val="50000"/>
                  </a:schemeClr>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les </a:t>
            </a:r>
            <a:r>
              <a:rPr lang="en-GB" sz="2200" b="1" dirty="0" err="1">
                <a:solidFill>
                  <a:schemeClr val="accent1">
                    <a:lumMod val="50000"/>
                  </a:schemeClr>
                </a:solidFill>
                <a:latin typeface="Century Gothic" panose="020B0502020202020204" pitchFamily="34" charset="0"/>
              </a:rPr>
              <a:t>professeurs</a:t>
            </a:r>
            <a:r>
              <a:rPr lang="en-GB" sz="2200" b="1" dirty="0">
                <a:solidFill>
                  <a:schemeClr val="accent1">
                    <a:lumMod val="50000"/>
                  </a:schemeClr>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ont un problème. Les </a:t>
            </a:r>
            <a:r>
              <a:rPr lang="en-GB" sz="2200" dirty="0" err="1">
                <a:solidFill>
                  <a:schemeClr val="accent1">
                    <a:lumMod val="50000"/>
                  </a:schemeClr>
                </a:solidFill>
                <a:latin typeface="Century Gothic" panose="020B0502020202020204" pitchFamily="34" charset="0"/>
              </a:rPr>
              <a:t>chanteurs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malades</a:t>
            </a:r>
            <a:r>
              <a:rPr lang="en-GB" sz="2200" dirty="0">
                <a:solidFill>
                  <a:schemeClr val="accent1">
                    <a:lumMod val="50000"/>
                  </a:schemeClr>
                </a:solidFill>
                <a:latin typeface="Century Gothic" panose="020B0502020202020204" pitchFamily="34" charset="0"/>
              </a:rPr>
              <a:t>! La situation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problematique</a:t>
            </a:r>
            <a:r>
              <a:rPr lang="en-GB" sz="2200" dirty="0">
                <a:solidFill>
                  <a:schemeClr val="accent1">
                    <a:lumMod val="50000"/>
                  </a:schemeClr>
                </a:solidFill>
                <a:latin typeface="Century Gothic" panose="020B0502020202020204" pitchFamily="34" charset="0"/>
              </a:rPr>
              <a:t>.</a:t>
            </a:r>
          </a:p>
        </p:txBody>
      </p:sp>
      <p:sp>
        <p:nvSpPr>
          <p:cNvPr id="7" name="TextBox 6"/>
          <p:cNvSpPr txBox="1"/>
          <p:nvPr/>
        </p:nvSpPr>
        <p:spPr>
          <a:xfrm>
            <a:off x="6457245" y="2268022"/>
            <a:ext cx="5219021" cy="3816429"/>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Les </a:t>
            </a:r>
            <a:r>
              <a:rPr lang="en-GB" sz="2200" b="1" dirty="0" err="1">
                <a:solidFill>
                  <a:schemeClr val="accent1">
                    <a:lumMod val="50000"/>
                  </a:schemeClr>
                </a:solidFill>
                <a:latin typeface="Century Gothic" panose="020B0502020202020204" pitchFamily="34" charset="0"/>
              </a:rPr>
              <a:t>professeurs</a:t>
            </a:r>
            <a:r>
              <a:rPr lang="en-GB" sz="2200" b="1"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une</a:t>
            </a:r>
            <a:r>
              <a:rPr lang="en-GB" sz="2200" dirty="0">
                <a:solidFill>
                  <a:schemeClr val="accent1">
                    <a:lumMod val="50000"/>
                  </a:schemeClr>
                </a:solidFill>
                <a:latin typeface="Century Gothic" panose="020B0502020202020204" pitchFamily="34" charset="0"/>
              </a:rPr>
              <a:t> idée.</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Ils</a:t>
            </a:r>
            <a:r>
              <a:rPr lang="en-GB" sz="2200" b="1"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drôles</a:t>
            </a:r>
            <a:r>
              <a:rPr lang="en-GB" sz="2200" dirty="0">
                <a:solidFill>
                  <a:schemeClr val="accent1">
                    <a:lumMod val="50000"/>
                  </a:schemeClr>
                </a:solidFill>
                <a:latin typeface="Century Gothic" panose="020B0502020202020204" pitchFamily="34" charset="0"/>
              </a:rPr>
              <a:t> et </a:t>
            </a:r>
            <a:r>
              <a:rPr lang="en-GB" sz="2200" dirty="0" err="1">
                <a:solidFill>
                  <a:schemeClr val="accent1">
                    <a:lumMod val="50000"/>
                  </a:schemeClr>
                </a:solidFill>
                <a:latin typeface="Century Gothic" panose="020B0502020202020204" pitchFamily="34" charset="0"/>
              </a:rPr>
              <a:t>amusants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aussi</a:t>
            </a:r>
            <a:r>
              <a:rPr lang="en-GB" sz="2200" dirty="0">
                <a:solidFill>
                  <a:schemeClr val="accent1">
                    <a:lumMod val="50000"/>
                  </a:schemeClr>
                </a:solidFill>
                <a:latin typeface="Century Gothic" panose="020B0502020202020204" pitchFamily="34" charset="0"/>
              </a:rPr>
              <a:t>, et</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ils</a:t>
            </a:r>
            <a:r>
              <a:rPr lang="en-GB" sz="2200" b="1"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parlent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p>
          <a:p>
            <a:endParaRPr lang="en-GB" sz="2200" dirty="0">
              <a:solidFill>
                <a:schemeClr val="accent1">
                  <a:lumMod val="50000"/>
                </a:schemeClr>
              </a:solidFill>
              <a:latin typeface="Century Gothic" panose="020B0502020202020204" pitchFamily="34" charset="0"/>
            </a:endParaRPr>
          </a:p>
          <a:p>
            <a:r>
              <a:rPr lang="en-GB" sz="2200" b="1" dirty="0">
                <a:solidFill>
                  <a:schemeClr val="accent1">
                    <a:lumMod val="50000"/>
                  </a:schemeClr>
                </a:solidFill>
                <a:latin typeface="Century Gothic" panose="020B0502020202020204" pitchFamily="34" charset="0"/>
              </a:rPr>
              <a:t>Les </a:t>
            </a:r>
            <a:r>
              <a:rPr lang="en-GB" sz="2200" b="1" dirty="0" err="1">
                <a:solidFill>
                  <a:schemeClr val="accent1">
                    <a:lumMod val="50000"/>
                  </a:schemeClr>
                </a:solidFill>
                <a:latin typeface="Century Gothic" panose="020B0502020202020204" pitchFamily="34" charset="0"/>
              </a:rPr>
              <a:t>professeurs</a:t>
            </a:r>
            <a:r>
              <a:rPr lang="en-GB" sz="2200" b="1" dirty="0">
                <a:solidFill>
                  <a:schemeClr val="accent1">
                    <a:lumMod val="50000"/>
                  </a:schemeClr>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portent des </a:t>
            </a:r>
            <a:r>
              <a:rPr lang="en-GB" sz="2200" dirty="0" err="1">
                <a:solidFill>
                  <a:schemeClr val="accent1">
                    <a:lumMod val="50000"/>
                  </a:schemeClr>
                </a:solidFill>
                <a:latin typeface="Century Gothic" panose="020B0502020202020204" pitchFamily="34" charset="0"/>
              </a:rPr>
              <a:t>uniformes</a:t>
            </a:r>
            <a:r>
              <a:rPr lang="en-GB" sz="2200" dirty="0">
                <a:solidFill>
                  <a:schemeClr val="accent1">
                    <a:lumMod val="50000"/>
                  </a:schemeClr>
                </a:solidFill>
                <a:latin typeface="Century Gothic" panose="020B0502020202020204" pitchFamily="34" charset="0"/>
              </a:rPr>
              <a:t> violets et</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ils</a:t>
            </a:r>
            <a:r>
              <a:rPr lang="en-GB" sz="2200" b="1"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au concert. </a:t>
            </a:r>
            <a:r>
              <a:rPr lang="en-GB" sz="2200" b="1"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des </a:t>
            </a:r>
            <a:r>
              <a:rPr lang="en-GB" sz="2200" dirty="0" err="1">
                <a:solidFill>
                  <a:schemeClr val="accent1">
                    <a:lumMod val="50000"/>
                  </a:schemeClr>
                </a:solidFill>
                <a:latin typeface="Century Gothic" panose="020B0502020202020204" pitchFamily="34" charset="0"/>
              </a:rPr>
              <a:t>bons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acteurs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enfants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contents. La solution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super!</a:t>
            </a:r>
          </a:p>
          <a:p>
            <a:r>
              <a:rPr lang="en-GB" sz="2200" dirty="0">
                <a:solidFill>
                  <a:schemeClr val="accent1">
                    <a:lumMod val="50000"/>
                  </a:schemeClr>
                </a:solidFill>
                <a:latin typeface="Century Gothic" panose="020B0502020202020204" pitchFamily="34" charset="0"/>
              </a:rPr>
              <a:t> </a:t>
            </a:r>
          </a:p>
        </p:txBody>
      </p:sp>
      <p:sp>
        <p:nvSpPr>
          <p:cNvPr id="8" name="TextBox 7"/>
          <p:cNvSpPr txBox="1"/>
          <p:nvPr/>
        </p:nvSpPr>
        <p:spPr>
          <a:xfrm>
            <a:off x="442912" y="1271370"/>
            <a:ext cx="11233354"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Imagine you are telling the story from the teacher’s point of view. What changes? </a:t>
            </a:r>
          </a:p>
        </p:txBody>
      </p:sp>
      <p:sp>
        <p:nvSpPr>
          <p:cNvPr id="9" name="Google Shape;147;p2"/>
          <p:cNvSpPr/>
          <p:nvPr/>
        </p:nvSpPr>
        <p:spPr>
          <a:xfrm>
            <a:off x="10580914" y="249869"/>
            <a:ext cx="1329007" cy="41960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écrire</a:t>
            </a:r>
            <a:r>
              <a:rPr lang="en-GB" sz="1800" b="1" dirty="0">
                <a:solidFill>
                  <a:srgbClr val="FFFFFF"/>
                </a:solidFill>
                <a:latin typeface="Century Gothic"/>
                <a:ea typeface="Century Gothic"/>
                <a:cs typeface="Century Gothic"/>
                <a:sym typeface="Century Gothic"/>
              </a:rPr>
              <a:t> </a:t>
            </a:r>
            <a:endParaRPr sz="1800" b="1" i="0" u="none" strike="noStrike" cap="none" dirty="0">
              <a:solidFill>
                <a:srgbClr val="FFFFFF"/>
              </a:solidFill>
              <a:latin typeface="Century Gothic"/>
              <a:ea typeface="Century Gothic"/>
              <a:cs typeface="Century Gothic"/>
              <a:sym typeface="Century Gothic"/>
            </a:endParaRPr>
          </a:p>
        </p:txBody>
      </p:sp>
      <p:sp>
        <p:nvSpPr>
          <p:cNvPr id="10" name="TextBox 9"/>
          <p:cNvSpPr txBox="1"/>
          <p:nvPr/>
        </p:nvSpPr>
        <p:spPr>
          <a:xfrm>
            <a:off x="600074" y="2287049"/>
            <a:ext cx="5245555" cy="1446550"/>
          </a:xfrm>
          <a:prstGeom prst="rect">
            <a:avLst/>
          </a:prstGeom>
          <a:solidFill>
            <a:schemeClr val="bg1"/>
          </a:solidFill>
        </p:spPr>
        <p:txBody>
          <a:bodyPr wrap="square" rtlCol="0">
            <a:spAutoFit/>
          </a:bodyPr>
          <a:lstStyle/>
          <a:p>
            <a:r>
              <a:rPr lang="en-GB" sz="2200" b="1" dirty="0">
                <a:solidFill>
                  <a:schemeClr val="accent1">
                    <a:lumMod val="50000"/>
                  </a:schemeClr>
                </a:solidFill>
                <a:latin typeface="Century Gothic" panose="020B0502020202020204" pitchFamily="34" charset="0"/>
              </a:rPr>
              <a:t>Nous </a:t>
            </a:r>
            <a:r>
              <a:rPr lang="en-GB" sz="2200" b="1" dirty="0" err="1">
                <a:solidFill>
                  <a:srgbClr val="EE6000"/>
                </a:solidFill>
                <a:latin typeface="Century Gothic" panose="020B0502020202020204" pitchFamily="34" charset="0"/>
              </a:rPr>
              <a:t>organisons</a:t>
            </a:r>
            <a:r>
              <a:rPr lang="en-GB" sz="2200" b="1" dirty="0">
                <a:solidFill>
                  <a:srgbClr val="EE6000"/>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un concert pour les enfants. Le concert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grand et important et les enfants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enthousiastes</a:t>
            </a:r>
            <a:r>
              <a:rPr lang="en-GB" sz="2200" dirty="0">
                <a:solidFill>
                  <a:schemeClr val="accent1">
                    <a:lumMod val="50000"/>
                  </a:schemeClr>
                </a:solidFill>
                <a:latin typeface="Century Gothic" panose="020B0502020202020204" pitchFamily="34" charset="0"/>
              </a:rPr>
              <a:t>.</a:t>
            </a:r>
          </a:p>
        </p:txBody>
      </p:sp>
      <p:sp>
        <p:nvSpPr>
          <p:cNvPr id="11" name="TextBox 10"/>
          <p:cNvSpPr txBox="1"/>
          <p:nvPr/>
        </p:nvSpPr>
        <p:spPr>
          <a:xfrm>
            <a:off x="600075" y="4017181"/>
            <a:ext cx="5245554" cy="1785104"/>
          </a:xfrm>
          <a:prstGeom prst="rect">
            <a:avLst/>
          </a:prstGeom>
          <a:solidFill>
            <a:schemeClr val="bg1"/>
          </a:solidFill>
        </p:spPr>
        <p:txBody>
          <a:bodyPr wrap="square" rtlCol="0">
            <a:spAutoFit/>
          </a:bodyPr>
          <a:lstStyle/>
          <a:p>
            <a:r>
              <a:rPr lang="en-GB" sz="2200" dirty="0">
                <a:solidFill>
                  <a:schemeClr val="accent1">
                    <a:lumMod val="50000"/>
                  </a:schemeClr>
                </a:solidFill>
                <a:latin typeface="Century Gothic" panose="020B0502020202020204" pitchFamily="34" charset="0"/>
              </a:rPr>
              <a:t>Les chanteurs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drôles</a:t>
            </a:r>
            <a:r>
              <a:rPr lang="en-GB" sz="2200" dirty="0">
                <a:solidFill>
                  <a:schemeClr val="accent1">
                    <a:lumMod val="50000"/>
                  </a:schemeClr>
                </a:solidFill>
                <a:latin typeface="Century Gothic" panose="020B0502020202020204" pitchFamily="34" charset="0"/>
              </a:rPr>
              <a:t> et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amusants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Mais</a:t>
            </a:r>
            <a:r>
              <a:rPr lang="en-GB" sz="2200" b="1" dirty="0">
                <a:solidFill>
                  <a:schemeClr val="accent1">
                    <a:lumMod val="50000"/>
                  </a:schemeClr>
                </a:solidFill>
                <a:latin typeface="Century Gothic" panose="020B0502020202020204" pitchFamily="34" charset="0"/>
              </a:rPr>
              <a:t> nous </a:t>
            </a:r>
            <a:r>
              <a:rPr lang="en-GB" sz="2200" b="1" dirty="0" err="1">
                <a:solidFill>
                  <a:srgbClr val="EE6000"/>
                </a:solidFill>
                <a:latin typeface="Century Gothic" panose="020B0502020202020204" pitchFamily="34" charset="0"/>
              </a:rPr>
              <a:t>avons</a:t>
            </a:r>
            <a:r>
              <a:rPr lang="en-GB" sz="2200" b="1" dirty="0">
                <a:solidFill>
                  <a:srgbClr val="EE6000"/>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un problème. Les </a:t>
            </a:r>
            <a:r>
              <a:rPr lang="en-GB" sz="2200" dirty="0" err="1">
                <a:solidFill>
                  <a:schemeClr val="accent1">
                    <a:lumMod val="50000"/>
                  </a:schemeClr>
                </a:solidFill>
                <a:latin typeface="Century Gothic" panose="020B0502020202020204" pitchFamily="34" charset="0"/>
              </a:rPr>
              <a:t>chanteurs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malades</a:t>
            </a:r>
            <a:r>
              <a:rPr lang="en-GB" sz="2200" dirty="0">
                <a:solidFill>
                  <a:schemeClr val="accent1">
                    <a:lumMod val="50000"/>
                  </a:schemeClr>
                </a:solidFill>
                <a:latin typeface="Century Gothic" panose="020B0502020202020204" pitchFamily="34" charset="0"/>
              </a:rPr>
              <a:t>! La situation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difficile.</a:t>
            </a:r>
          </a:p>
        </p:txBody>
      </p:sp>
      <p:sp>
        <p:nvSpPr>
          <p:cNvPr id="12" name="TextBox 11"/>
          <p:cNvSpPr txBox="1"/>
          <p:nvPr/>
        </p:nvSpPr>
        <p:spPr>
          <a:xfrm>
            <a:off x="6457245" y="2268022"/>
            <a:ext cx="5086350" cy="1107996"/>
          </a:xfrm>
          <a:prstGeom prst="rect">
            <a:avLst/>
          </a:prstGeom>
          <a:solidFill>
            <a:schemeClr val="bg1"/>
          </a:solidFill>
        </p:spPr>
        <p:txBody>
          <a:bodyPr wrap="square" rtlCol="0">
            <a:spAutoFit/>
          </a:bodyPr>
          <a:lstStyle/>
          <a:p>
            <a:r>
              <a:rPr lang="en-GB" sz="2200" b="1" dirty="0">
                <a:solidFill>
                  <a:schemeClr val="accent1">
                    <a:lumMod val="50000"/>
                  </a:schemeClr>
                </a:solidFill>
                <a:latin typeface="Century Gothic" panose="020B0502020202020204" pitchFamily="34" charset="0"/>
              </a:rPr>
              <a:t>Nous </a:t>
            </a:r>
            <a:r>
              <a:rPr lang="en-GB" sz="2200" b="1" dirty="0" err="1">
                <a:solidFill>
                  <a:srgbClr val="EE6000"/>
                </a:solidFill>
                <a:latin typeface="Century Gothic" panose="020B0502020202020204" pitchFamily="34" charset="0"/>
              </a:rPr>
              <a:t>avons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une</a:t>
            </a:r>
            <a:r>
              <a:rPr lang="en-GB" sz="2200" dirty="0">
                <a:solidFill>
                  <a:schemeClr val="accent1">
                    <a:lumMod val="50000"/>
                  </a:schemeClr>
                </a:solidFill>
                <a:latin typeface="Century Gothic" panose="020B0502020202020204" pitchFamily="34" charset="0"/>
              </a:rPr>
              <a:t> idée.</a:t>
            </a:r>
            <a:r>
              <a:rPr lang="en-GB" sz="2200" b="1" dirty="0">
                <a:solidFill>
                  <a:schemeClr val="accent1">
                    <a:lumMod val="50000"/>
                  </a:schemeClr>
                </a:solidFill>
                <a:latin typeface="Century Gothic" panose="020B0502020202020204" pitchFamily="34" charset="0"/>
              </a:rPr>
              <a:t> Nous</a:t>
            </a:r>
            <a:r>
              <a:rPr lang="en-GB" sz="2200" b="1" dirty="0">
                <a:solidFill>
                  <a:srgbClr val="EE6000"/>
                </a:solidFill>
                <a:latin typeface="Century Gothic" panose="020B0502020202020204" pitchFamily="34" charset="0"/>
              </a:rPr>
              <a:t> </a:t>
            </a:r>
            <a:r>
              <a:rPr lang="en-GB" sz="2200" b="1" dirty="0" err="1">
                <a:solidFill>
                  <a:srgbClr val="EE6000"/>
                </a:solidFill>
                <a:latin typeface="Century Gothic" panose="020B0502020202020204" pitchFamily="34" charset="0"/>
              </a:rPr>
              <a:t>sommes</a:t>
            </a:r>
            <a:r>
              <a:rPr lang="en-GB" sz="2200" dirty="0">
                <a:solidFill>
                  <a:srgbClr val="EE6000"/>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drôles</a:t>
            </a:r>
            <a:r>
              <a:rPr lang="en-GB" sz="2200" dirty="0">
                <a:solidFill>
                  <a:schemeClr val="accent1">
                    <a:lumMod val="50000"/>
                  </a:schemeClr>
                </a:solidFill>
                <a:latin typeface="Century Gothic" panose="020B0502020202020204" pitchFamily="34" charset="0"/>
              </a:rPr>
              <a:t> et </a:t>
            </a:r>
            <a:r>
              <a:rPr lang="en-GB" sz="2200" dirty="0" err="1">
                <a:solidFill>
                  <a:schemeClr val="accent1">
                    <a:lumMod val="50000"/>
                  </a:schemeClr>
                </a:solidFill>
                <a:latin typeface="Century Gothic" panose="020B0502020202020204" pitchFamily="34" charset="0"/>
              </a:rPr>
              <a:t>amusants</a:t>
            </a:r>
            <a:r>
              <a:rPr lang="en-GB" sz="2200" dirty="0">
                <a:solidFill>
                  <a:schemeClr val="accent1">
                    <a:lumMod val="50000"/>
                  </a:schemeClr>
                </a:solidFill>
                <a:latin typeface="Century Gothic" panose="020B0502020202020204" pitchFamily="34" charset="0"/>
              </a:rPr>
              <a:t>, et</a:t>
            </a:r>
            <a:r>
              <a:rPr lang="en-GB" sz="2200" b="1" dirty="0">
                <a:solidFill>
                  <a:schemeClr val="accent1">
                    <a:lumMod val="50000"/>
                  </a:schemeClr>
                </a:solidFill>
                <a:latin typeface="Century Gothic" panose="020B0502020202020204" pitchFamily="34" charset="0"/>
              </a:rPr>
              <a:t> nous </a:t>
            </a:r>
            <a:r>
              <a:rPr lang="en-GB" sz="2200" b="1" dirty="0" err="1">
                <a:solidFill>
                  <a:srgbClr val="EE6000"/>
                </a:solidFill>
                <a:latin typeface="Century Gothic" panose="020B0502020202020204" pitchFamily="34" charset="0"/>
              </a:rPr>
              <a:t>parlons</a:t>
            </a:r>
            <a:r>
              <a:rPr lang="en-GB" sz="2200" b="1" dirty="0">
                <a:solidFill>
                  <a:srgbClr val="EE6000"/>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bien anglaise </a:t>
            </a:r>
            <a:r>
              <a:rPr lang="fr-FR" sz="2200" dirty="0">
                <a:solidFill>
                  <a:schemeClr val="accent1">
                    <a:lumMod val="50000"/>
                  </a:schemeClr>
                </a:solidFill>
                <a:latin typeface="Century Gothic" panose="020B0502020202020204" pitchFamily="34" charset="0"/>
              </a:rPr>
              <a:t>aussi</a:t>
            </a:r>
            <a:r>
              <a:rPr lang="en-GB" sz="2200" dirty="0">
                <a:solidFill>
                  <a:schemeClr val="accent1">
                    <a:lumMod val="50000"/>
                  </a:schemeClr>
                </a:solidFill>
                <a:latin typeface="Century Gothic" panose="020B0502020202020204" pitchFamily="34" charset="0"/>
              </a:rPr>
              <a:t> …</a:t>
            </a:r>
          </a:p>
        </p:txBody>
      </p:sp>
      <p:sp>
        <p:nvSpPr>
          <p:cNvPr id="13" name="TextBox 12"/>
          <p:cNvSpPr txBox="1"/>
          <p:nvPr/>
        </p:nvSpPr>
        <p:spPr>
          <a:xfrm>
            <a:off x="6457244" y="3668405"/>
            <a:ext cx="5219021" cy="2123658"/>
          </a:xfrm>
          <a:prstGeom prst="rect">
            <a:avLst/>
          </a:prstGeom>
          <a:solidFill>
            <a:schemeClr val="bg1"/>
          </a:solidFill>
        </p:spPr>
        <p:txBody>
          <a:bodyPr wrap="square" rtlCol="0">
            <a:spAutoFit/>
          </a:bodyPr>
          <a:lstStyle/>
          <a:p>
            <a:r>
              <a:rPr lang="en-GB" sz="2200" b="1" dirty="0">
                <a:solidFill>
                  <a:schemeClr val="accent1">
                    <a:lumMod val="50000"/>
                  </a:schemeClr>
                </a:solidFill>
                <a:latin typeface="Century Gothic" panose="020B0502020202020204" pitchFamily="34" charset="0"/>
              </a:rPr>
              <a:t>Nous </a:t>
            </a:r>
            <a:r>
              <a:rPr lang="en-GB" sz="2200" b="1" dirty="0" err="1">
                <a:solidFill>
                  <a:srgbClr val="EE6000"/>
                </a:solidFill>
                <a:latin typeface="Century Gothic" panose="020B0502020202020204" pitchFamily="34" charset="0"/>
              </a:rPr>
              <a:t>portons</a:t>
            </a:r>
            <a:r>
              <a:rPr lang="en-GB" sz="2200" dirty="0">
                <a:solidFill>
                  <a:srgbClr val="EE6000"/>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des </a:t>
            </a:r>
            <a:r>
              <a:rPr lang="en-GB" sz="2200" dirty="0" err="1">
                <a:solidFill>
                  <a:schemeClr val="accent1">
                    <a:lumMod val="50000"/>
                  </a:schemeClr>
                </a:solidFill>
                <a:latin typeface="Century Gothic" panose="020B0502020202020204" pitchFamily="34" charset="0"/>
              </a:rPr>
              <a:t>uniformes</a:t>
            </a:r>
            <a:r>
              <a:rPr lang="en-GB" sz="2200" dirty="0">
                <a:solidFill>
                  <a:schemeClr val="accent1">
                    <a:lumMod val="50000"/>
                  </a:schemeClr>
                </a:solidFill>
                <a:latin typeface="Century Gothic" panose="020B0502020202020204" pitchFamily="34" charset="0"/>
              </a:rPr>
              <a:t> violets et </a:t>
            </a:r>
            <a:r>
              <a:rPr lang="en-GB" sz="2200" b="1" dirty="0">
                <a:solidFill>
                  <a:schemeClr val="accent1">
                    <a:lumMod val="50000"/>
                  </a:schemeClr>
                </a:solidFill>
                <a:latin typeface="Century Gothic" panose="020B0502020202020204" pitchFamily="34" charset="0"/>
              </a:rPr>
              <a:t>nous </a:t>
            </a:r>
            <a:r>
              <a:rPr lang="en-GB" sz="2200" b="1" dirty="0" err="1">
                <a:solidFill>
                  <a:srgbClr val="EE6000"/>
                </a:solidFill>
                <a:latin typeface="Century Gothic" panose="020B0502020202020204" pitchFamily="34" charset="0"/>
              </a:rPr>
              <a:t>chantons</a:t>
            </a:r>
            <a:r>
              <a:rPr lang="en-GB" sz="2200" b="1" dirty="0">
                <a:solidFill>
                  <a:schemeClr val="accent1">
                    <a:lumMod val="50000"/>
                  </a:schemeClr>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au concert. </a:t>
            </a:r>
            <a:r>
              <a:rPr lang="en-GB" sz="2200" b="1" dirty="0">
                <a:solidFill>
                  <a:schemeClr val="accent1">
                    <a:lumMod val="50000"/>
                  </a:schemeClr>
                </a:solidFill>
                <a:latin typeface="Century Gothic" panose="020B0502020202020204" pitchFamily="34" charset="0"/>
              </a:rPr>
              <a:t>Nous </a:t>
            </a:r>
            <a:r>
              <a:rPr lang="en-GB" sz="2200" b="1" dirty="0" err="1">
                <a:solidFill>
                  <a:srgbClr val="EE6000"/>
                </a:solidFill>
                <a:latin typeface="Century Gothic" panose="020B0502020202020204" pitchFamily="34" charset="0"/>
              </a:rPr>
              <a:t>sommes</a:t>
            </a:r>
            <a:r>
              <a:rPr lang="en-GB" sz="2200" dirty="0">
                <a:solidFill>
                  <a:srgbClr val="EE6000"/>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des </a:t>
            </a:r>
            <a:r>
              <a:rPr lang="en-GB" sz="2200" dirty="0" err="1">
                <a:solidFill>
                  <a:schemeClr val="accent1">
                    <a:lumMod val="50000"/>
                  </a:schemeClr>
                </a:solidFill>
                <a:latin typeface="Century Gothic" panose="020B0502020202020204" pitchFamily="34" charset="0"/>
              </a:rPr>
              <a:t>acteurs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fantastiques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enfants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contents. La solution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super!</a:t>
            </a:r>
          </a:p>
        </p:txBody>
      </p:sp>
      <p:sp>
        <p:nvSpPr>
          <p:cNvPr id="16" name="Google Shape;146;p2">
            <a:extLst>
              <a:ext uri="{FF2B5EF4-FFF2-40B4-BE49-F238E27FC236}">
                <a16:creationId xmlns:a16="http://schemas.microsoft.com/office/drawing/2014/main" id="{90A1A521-5315-4551-8CBE-3EA398FFC820}"/>
              </a:ext>
            </a:extLst>
          </p:cNvPr>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17" name="Google Shape;145;p2">
            <a:extLst>
              <a:ext uri="{FF2B5EF4-FFF2-40B4-BE49-F238E27FC236}">
                <a16:creationId xmlns:a16="http://schemas.microsoft.com/office/drawing/2014/main" id="{510B812B-7D4A-461A-A3D0-EA0D357EF1F0}"/>
              </a:ext>
            </a:extLst>
          </p:cNvPr>
          <p:cNvPicPr preferRelativeResize="0"/>
          <p:nvPr/>
        </p:nvPicPr>
        <p:blipFill rotWithShape="1">
          <a:blip r:embed="rId4">
            <a:alphaModFix/>
          </a:blip>
          <a:srcRect/>
          <a:stretch/>
        </p:blipFill>
        <p:spPr>
          <a:xfrm>
            <a:off x="-1" y="212197"/>
            <a:ext cx="7071361" cy="867128"/>
          </a:xfrm>
          <a:prstGeom prst="rect">
            <a:avLst/>
          </a:prstGeom>
          <a:noFill/>
          <a:ln>
            <a:noFill/>
          </a:ln>
        </p:spPr>
      </p:pic>
      <p:sp>
        <p:nvSpPr>
          <p:cNvPr id="18" name="Google Shape;146;p2">
            <a:extLst>
              <a:ext uri="{FF2B5EF4-FFF2-40B4-BE49-F238E27FC236}">
                <a16:creationId xmlns:a16="http://schemas.microsoft.com/office/drawing/2014/main" id="{1901CA56-7134-4910-B57D-68C1F726F50A}"/>
              </a:ext>
            </a:extLst>
          </p:cNvPr>
          <p:cNvSpPr txBox="1">
            <a:spLocks/>
          </p:cNvSpPr>
          <p:nvPr/>
        </p:nvSpPr>
        <p:spPr>
          <a:xfrm>
            <a:off x="-1" y="270459"/>
            <a:ext cx="5907058" cy="707849"/>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FFFF"/>
              </a:buClr>
              <a:buSzPts val="3600"/>
              <a:defRPr/>
            </a:pPr>
            <a:r>
              <a:rPr lang="en-GB" sz="3600" b="1" dirty="0">
                <a:solidFill>
                  <a:srgbClr val="FFFFFF"/>
                </a:solidFill>
              </a:rPr>
              <a:t>Une situation </a:t>
            </a:r>
            <a:r>
              <a:rPr lang="en-GB" sz="3600" b="1" dirty="0" err="1">
                <a:solidFill>
                  <a:srgbClr val="FFFFFF"/>
                </a:solidFill>
              </a:rPr>
              <a:t>d'urgence</a:t>
            </a:r>
            <a:r>
              <a:rPr lang="en-GB" sz="3600" b="1" dirty="0">
                <a:solidFill>
                  <a:srgbClr val="FFFFFF"/>
                </a:solidFill>
              </a:rPr>
              <a:t> à </a:t>
            </a:r>
            <a:r>
              <a:rPr lang="en-GB" sz="3600" b="1" dirty="0" err="1">
                <a:solidFill>
                  <a:srgbClr val="FFFFFF"/>
                </a:solidFill>
              </a:rPr>
              <a:t>l'école</a:t>
            </a:r>
            <a:endParaRPr lang="en-GB" sz="3600" b="1" dirty="0">
              <a:solidFill>
                <a:srgbClr val="FFFFFF"/>
              </a:solidFill>
            </a:endParaRPr>
          </a:p>
        </p:txBody>
      </p:sp>
    </p:spTree>
    <p:extLst>
      <p:ext uri="{BB962C8B-B14F-4D97-AF65-F5344CB8AC3E}">
        <p14:creationId xmlns:p14="http://schemas.microsoft.com/office/powerpoint/2010/main" val="322138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92111" y="1301577"/>
            <a:ext cx="69848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R="0" lvl="0" algn="l" defTabSz="914400" rtl="0" eaLnBrk="1" fontAlgn="auto" latinLnBrk="0" hangingPunct="1">
              <a:lnSpc>
                <a:spcPct val="100000"/>
              </a:lnSpc>
              <a:spcBef>
                <a:spcPts val="0"/>
              </a:spcBef>
              <a:spcAft>
                <a:spcPts val="0"/>
              </a:spcAft>
              <a:buClrTx/>
              <a:buSzTx/>
              <a:tabLst/>
              <a:defRPr/>
            </a:pPr>
            <a:r>
              <a:rPr lang="en-GB" sz="1800" dirty="0">
                <a:solidFill>
                  <a:srgbClr val="002060"/>
                </a:solidFill>
                <a:latin typeface="Century Gothic" panose="020B0502020202020204" pitchFamily="34" charset="0"/>
                <a:cs typeface="Arial"/>
                <a:sym typeface="Arial"/>
                <a:hlinkClick r:id="rId3"/>
              </a:rPr>
              <a:t>Indefinite articles: Gender (Article agreement)</a:t>
            </a:r>
            <a:endParaRPr lang="en-GB" sz="1800" dirty="0">
              <a:solidFill>
                <a:srgbClr val="002060"/>
              </a:solidFill>
              <a:latin typeface="Century Gothic" panose="020B0502020202020204" pitchFamily="34" charset="0"/>
              <a:cs typeface="Arial"/>
              <a:sym typeface="Arial"/>
            </a:endParaRPr>
          </a:p>
          <a:p>
            <a:pPr>
              <a:buClrTx/>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To have and to be: 1</a:t>
            </a:r>
            <a:r>
              <a:rPr kumimoji="0" lang="en-GB" sz="18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st</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and 3</a:t>
            </a:r>
            <a:r>
              <a:rPr kumimoji="0" lang="en-GB" sz="18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rd</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singular </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dirty="0">
                <a:ln>
                  <a:noFill/>
                </a:ln>
                <a:solidFill>
                  <a:srgbClr val="FFFFFF"/>
                </a:solidFill>
                <a:effectLst/>
                <a:uLnTx/>
                <a:uFillTx/>
                <a:latin typeface="Century Gothic"/>
                <a:sym typeface="Century Gothic"/>
              </a:rPr>
              <a:t>Gaming Grammar  </a:t>
            </a:r>
          </a:p>
        </p:txBody>
      </p:sp>
      <p:pic>
        <p:nvPicPr>
          <p:cNvPr id="9" name="Picture 8" descr="Diagram&#10;&#10;Description automatically generated">
            <a:extLst>
              <a:ext uri="{FF2B5EF4-FFF2-40B4-BE49-F238E27FC236}">
                <a16:creationId xmlns:a16="http://schemas.microsoft.com/office/drawing/2014/main" id="{463BA13D-505E-4586-9208-C47A50F551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8622" y="2461947"/>
            <a:ext cx="6427087" cy="3616076"/>
          </a:xfrm>
          <a:prstGeom prst="rect">
            <a:avLst/>
          </a:prstGeom>
        </p:spPr>
      </p:pic>
    </p:spTree>
    <p:extLst>
      <p:ext uri="{BB962C8B-B14F-4D97-AF65-F5344CB8AC3E}">
        <p14:creationId xmlns:p14="http://schemas.microsoft.com/office/powerpoint/2010/main" val="11524778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8"/>
          <p:cNvPicPr preferRelativeResize="0"/>
          <p:nvPr/>
        </p:nvPicPr>
        <p:blipFill rotWithShape="1">
          <a:blip r:embed="rId3">
            <a:alphaModFix/>
          </a:blip>
          <a:srcRect/>
          <a:stretch/>
        </p:blipFill>
        <p:spPr>
          <a:xfrm>
            <a:off x="0" y="215562"/>
            <a:ext cx="6457246" cy="867128"/>
          </a:xfrm>
          <a:prstGeom prst="rect">
            <a:avLst/>
          </a:prstGeom>
          <a:noFill/>
          <a:ln>
            <a:noFill/>
          </a:ln>
        </p:spPr>
      </p:pic>
      <p:sp>
        <p:nvSpPr>
          <p:cNvPr id="286" name="Google Shape;286;p8"/>
          <p:cNvSpPr txBox="1">
            <a:spLocks noGrp="1"/>
          </p:cNvSpPr>
          <p:nvPr>
            <p:ph type="title"/>
          </p:nvPr>
        </p:nvSpPr>
        <p:spPr>
          <a:xfrm>
            <a:off x="92597" y="239034"/>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Devoirs</a:t>
            </a:r>
            <a:endParaRPr/>
          </a:p>
        </p:txBody>
      </p:sp>
      <p:pic>
        <p:nvPicPr>
          <p:cNvPr id="287" name="Google Shape;287;p8" descr="Smiley face with headphones"/>
          <p:cNvPicPr preferRelativeResize="0"/>
          <p:nvPr/>
        </p:nvPicPr>
        <p:blipFill rotWithShape="1">
          <a:blip r:embed="rId4">
            <a:alphaModFix/>
          </a:blip>
          <a:srcRect/>
          <a:stretch/>
        </p:blipFill>
        <p:spPr>
          <a:xfrm>
            <a:off x="10541342" y="105601"/>
            <a:ext cx="1401221" cy="1401221"/>
          </a:xfrm>
          <a:prstGeom prst="rect">
            <a:avLst/>
          </a:prstGeom>
          <a:noFill/>
          <a:ln>
            <a:noFill/>
          </a:ln>
        </p:spPr>
      </p:pic>
      <p:sp>
        <p:nvSpPr>
          <p:cNvPr id="289" name="Google Shape;289;p8"/>
          <p:cNvSpPr txBox="1"/>
          <p:nvPr/>
        </p:nvSpPr>
        <p:spPr>
          <a:xfrm>
            <a:off x="175149" y="1971779"/>
            <a:ext cx="1088578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hlinkClick r:id="rId5"/>
              </a:rPr>
              <a:t>Audio file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0" name="Google Shape;290;p8"/>
          <p:cNvSpPr txBox="1"/>
          <p:nvPr/>
        </p:nvSpPr>
        <p:spPr>
          <a:xfrm>
            <a:off x="175149" y="2869678"/>
            <a:ext cx="307537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Audio file QR code: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8"/>
          <p:cNvSpPr txBox="1"/>
          <p:nvPr/>
        </p:nvSpPr>
        <p:spPr>
          <a:xfrm>
            <a:off x="175149" y="3849829"/>
            <a:ext cx="11066804"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hlinkClick r:id="rId6"/>
              </a:rPr>
              <a:t>Student worksheet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3" name="Google Shape;293;p8"/>
          <p:cNvSpPr txBox="1"/>
          <p:nvPr/>
        </p:nvSpPr>
        <p:spPr>
          <a:xfrm>
            <a:off x="175149" y="4555407"/>
            <a:ext cx="10338404"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hlinkClick r:id="rId7"/>
              </a:rPr>
              <a:t>Quizlet link </a:t>
            </a:r>
            <a:br>
              <a:rPr kumimoji="0" lang="en-GB" sz="2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br>
            <a:endParaRPr kumimoji="0" sz="2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94" name="Google Shape;294;p8"/>
          <p:cNvSpPr/>
          <p:nvPr/>
        </p:nvSpPr>
        <p:spPr>
          <a:xfrm>
            <a:off x="175149" y="5373936"/>
            <a:ext cx="11066804" cy="1200288"/>
          </a:xfrm>
          <a:prstGeom prst="rect">
            <a:avLst/>
          </a:prstGeom>
          <a:noFill/>
          <a:ln>
            <a:noFill/>
          </a:ln>
        </p:spPr>
        <p:txBody>
          <a:bodyPr spcFirstLastPara="1" wrap="square" lIns="91425" tIns="45700" rIns="91425" bIns="45700" anchor="t" anchorCtr="0">
            <a:spAutoFit/>
          </a:bodyPr>
          <a:lstStyle/>
          <a:p>
            <a:pPr lvl="0"/>
            <a:r>
              <a:rPr kumimoji="0" lang="en-GB" sz="24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In addition, revisit:	</a:t>
            </a:r>
            <a:r>
              <a:rPr lang="en-GB" sz="2400" dirty="0">
                <a:solidFill>
                  <a:srgbClr val="1E4E79"/>
                </a:solidFill>
                <a:latin typeface="Century Gothic"/>
                <a:ea typeface="Century Gothic"/>
                <a:cs typeface="Century Gothic"/>
                <a:sym typeface="Century Gothic"/>
                <a:hlinkClick r:id="rId8"/>
              </a:rPr>
              <a:t>Term 2.1 Week 1</a:t>
            </a:r>
            <a:r>
              <a:rPr lang="en-GB" sz="2400" dirty="0">
                <a:solidFill>
                  <a:srgbClr val="1E4E79"/>
                </a:solidFill>
                <a:latin typeface="Century Gothic"/>
                <a:ea typeface="Century Gothic"/>
                <a:cs typeface="Century Gothic"/>
                <a:sym typeface="Century Gothic"/>
              </a:rPr>
              <a:t> </a:t>
            </a:r>
          </a:p>
          <a:p>
            <a:pPr lvl="0"/>
            <a:r>
              <a:rPr lang="en-GB" sz="2400" dirty="0">
                <a:solidFill>
                  <a:srgbClr val="1E4E79"/>
                </a:solidFill>
                <a:latin typeface="Century Gothic"/>
                <a:ea typeface="Century Gothic"/>
                <a:cs typeface="Century Gothic"/>
                <a:sym typeface="Century Gothic"/>
              </a:rPr>
              <a:t>			</a:t>
            </a:r>
            <a:r>
              <a:rPr lang="en-GB" sz="2400" dirty="0">
                <a:solidFill>
                  <a:srgbClr val="1E4E79"/>
                </a:solidFill>
                <a:latin typeface="Century Gothic"/>
                <a:ea typeface="Century Gothic"/>
                <a:cs typeface="Century Gothic"/>
                <a:sym typeface="Century Gothic"/>
                <a:hlinkClick r:id="rId9"/>
              </a:rPr>
              <a:t>Term 1.2 Week 3</a:t>
            </a:r>
            <a:br>
              <a:rPr kumimoji="0" lang="en-GB" sz="2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br>
            <a:endParaRPr kumimoji="0" sz="2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pic>
        <p:nvPicPr>
          <p:cNvPr id="295" name="Google Shape;295;p8" descr="the letter Q"/>
          <p:cNvPicPr preferRelativeResize="0"/>
          <p:nvPr/>
        </p:nvPicPr>
        <p:blipFill rotWithShape="1">
          <a:blip r:embed="rId10">
            <a:alphaModFix/>
          </a:blip>
          <a:srcRect/>
          <a:stretch/>
        </p:blipFill>
        <p:spPr>
          <a:xfrm>
            <a:off x="10641925" y="4800601"/>
            <a:ext cx="1300638" cy="1300638"/>
          </a:xfrm>
          <a:prstGeom prst="rect">
            <a:avLst/>
          </a:prstGeom>
          <a:noFill/>
          <a:ln>
            <a:noFill/>
          </a:ln>
        </p:spPr>
      </p:pic>
      <p:pic>
        <p:nvPicPr>
          <p:cNvPr id="12" name="Picture 11">
            <a:extLst>
              <a:ext uri="{FF2B5EF4-FFF2-40B4-BE49-F238E27FC236}">
                <a16:creationId xmlns:a16="http://schemas.microsoft.com/office/drawing/2014/main" id="{30F320C3-0F87-42AD-8979-CFE3EC57E20F}"/>
              </a:ext>
            </a:extLst>
          </p:cNvPr>
          <p:cNvPicPr/>
          <p:nvPr/>
        </p:nvPicPr>
        <p:blipFill>
          <a:blip r:embed="rId11"/>
          <a:srcRect/>
          <a:stretch/>
        </p:blipFill>
        <p:spPr>
          <a:xfrm>
            <a:off x="3355412" y="2464600"/>
            <a:ext cx="1275434" cy="1275434"/>
          </a:xfrm>
          <a:prstGeom prst="rect">
            <a:avLst/>
          </a:prstGeom>
        </p:spPr>
      </p:pic>
      <p:sp>
        <p:nvSpPr>
          <p:cNvPr id="2" name="TextBox 1">
            <a:extLst>
              <a:ext uri="{FF2B5EF4-FFF2-40B4-BE49-F238E27FC236}">
                <a16:creationId xmlns:a16="http://schemas.microsoft.com/office/drawing/2014/main" id="{A8FFFD73-9696-4F19-982A-43E1F978230F}"/>
              </a:ext>
            </a:extLst>
          </p:cNvPr>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(Y7,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2.1, Week 4)</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8587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792" y="61027"/>
            <a:ext cx="10515600" cy="914468"/>
          </a:xfrm>
        </p:spPr>
        <p:txBody>
          <a:bodyPr>
            <a:normAutofit fontScale="90000"/>
          </a:bodyPr>
          <a:lstStyle/>
          <a:p>
            <a:pPr algn="ctr"/>
            <a:r>
              <a:rPr lang="en-GB" sz="13300" b="1" dirty="0">
                <a:solidFill>
                  <a:srgbClr val="115076"/>
                </a:solidFill>
                <a:cs typeface="Calibri" panose="020F0502020204030204" pitchFamily="34" charset="0"/>
              </a:rPr>
              <a:t>au</a:t>
            </a:r>
            <a:endParaRPr lang="en-GB" dirty="0"/>
          </a:p>
        </p:txBody>
      </p:sp>
      <p:sp>
        <p:nvSpPr>
          <p:cNvPr id="25" name="TextBox 24"/>
          <p:cNvSpPr txBox="1"/>
          <p:nvPr/>
        </p:nvSpPr>
        <p:spPr>
          <a:xfrm>
            <a:off x="4216400" y="979154"/>
            <a:ext cx="3756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eau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grpSp>
        <p:nvGrpSpPr>
          <p:cNvPr id="11" name="Group 10" descr="split arrow pointing to the left">
            <a:extLst>
              <a:ext uri="{FF2B5EF4-FFF2-40B4-BE49-F238E27FC236}">
                <a16:creationId xmlns:a16="http://schemas.microsoft.com/office/drawing/2014/main" id="{F2C52D34-C7D0-2041-BEFB-8BC38045F7F2}"/>
              </a:ext>
            </a:extLst>
          </p:cNvPr>
          <p:cNvGrpSpPr/>
          <p:nvPr/>
        </p:nvGrpSpPr>
        <p:grpSpPr>
          <a:xfrm>
            <a:off x="5174520" y="1873069"/>
            <a:ext cx="1862415" cy="2037271"/>
            <a:chOff x="5075098" y="1923905"/>
            <a:chExt cx="2089010" cy="2124417"/>
          </a:xfrm>
        </p:grpSpPr>
        <p:pic>
          <p:nvPicPr>
            <p:cNvPr id="13" name="Picture 12" descr="split arrow pointing to the left">
              <a:extLst>
                <a:ext uri="{FF2B5EF4-FFF2-40B4-BE49-F238E27FC236}">
                  <a16:creationId xmlns:a16="http://schemas.microsoft.com/office/drawing/2014/main" id="{4494FF4A-6933-6C40-B116-6704106B59E2}"/>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14" name="Straight Arrow Connector 13">
              <a:extLst>
                <a:ext uri="{FF2B5EF4-FFF2-40B4-BE49-F238E27FC236}">
                  <a16:creationId xmlns:a16="http://schemas.microsoft.com/office/drawing/2014/main" id="{6D1C969B-4820-4241-BF26-782C7C4DDE63}"/>
                </a:ext>
              </a:extLst>
            </p:cNvPr>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53D5507-C951-744E-A74F-6258A02F9E74}"/>
                </a:ext>
              </a:extLst>
            </p:cNvPr>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4364783" y="3855617"/>
            <a:ext cx="34624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18" name="TextBox 17"/>
          <p:cNvSpPr txBox="1"/>
          <p:nvPr/>
        </p:nvSpPr>
        <p:spPr>
          <a:xfrm>
            <a:off x="208638" y="3453355"/>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sp>
        <p:nvSpPr>
          <p:cNvPr id="15" name="TextBox 14"/>
          <p:cNvSpPr txBox="1"/>
          <p:nvPr/>
        </p:nvSpPr>
        <p:spPr>
          <a:xfrm>
            <a:off x="4579145" y="4881131"/>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ssi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a:off x="7890595" y="352803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sp>
        <p:nvSpPr>
          <p:cNvPr id="17" name="TextBox 16">
            <a:extLst>
              <a:ext uri="{FF2B5EF4-FFF2-40B4-BE49-F238E27FC236}">
                <a16:creationId xmlns:a16="http://schemas.microsoft.com/office/drawing/2014/main" id="{40087C27-526A-4871-A458-682C3FF3F7E8}"/>
              </a:ext>
            </a:extLst>
          </p:cNvPr>
          <p:cNvSpPr txBox="1"/>
          <p:nvPr/>
        </p:nvSpPr>
        <p:spPr>
          <a:xfrm>
            <a:off x="8635793" y="432512"/>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19726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 grpId="0" animBg="1"/>
      <p:bldP spid="12" grpId="0"/>
      <p:bldP spid="7" grpId="0"/>
      <p:bldP spid="18" grpId="0"/>
      <p:bldP spid="15" grpId="0"/>
      <p:bldP spid="21"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96765147"/>
              </p:ext>
            </p:extLst>
          </p:nvPr>
        </p:nvGraphicFramePr>
        <p:xfrm>
          <a:off x="1766743" y="2034736"/>
          <a:ext cx="8128000" cy="4069035"/>
        </p:xfrm>
        <a:graphic>
          <a:graphicData uri="http://schemas.openxmlformats.org/drawingml/2006/table">
            <a:tbl>
              <a:tblPr firstRow="1" bandRow="1">
                <a:tableStyleId>{7436B53B-AF2B-4ED9-AE7D-DA19A883150E}</a:tableStyleId>
              </a:tblPr>
              <a:tblGrid>
                <a:gridCol w="900784">
                  <a:extLst>
                    <a:ext uri="{9D8B030D-6E8A-4147-A177-3AD203B41FA5}">
                      <a16:colId xmlns:a16="http://schemas.microsoft.com/office/drawing/2014/main" val="1118016199"/>
                    </a:ext>
                  </a:extLst>
                </a:gridCol>
                <a:gridCol w="3823854">
                  <a:extLst>
                    <a:ext uri="{9D8B030D-6E8A-4147-A177-3AD203B41FA5}">
                      <a16:colId xmlns:a16="http://schemas.microsoft.com/office/drawing/2014/main" val="4203655257"/>
                    </a:ext>
                  </a:extLst>
                </a:gridCol>
                <a:gridCol w="1701681">
                  <a:extLst>
                    <a:ext uri="{9D8B030D-6E8A-4147-A177-3AD203B41FA5}">
                      <a16:colId xmlns:a16="http://schemas.microsoft.com/office/drawing/2014/main" val="2905538644"/>
                    </a:ext>
                  </a:extLst>
                </a:gridCol>
                <a:gridCol w="1701681">
                  <a:extLst>
                    <a:ext uri="{9D8B030D-6E8A-4147-A177-3AD203B41FA5}">
                      <a16:colId xmlns:a16="http://schemas.microsoft.com/office/drawing/2014/main" val="1948756583"/>
                    </a:ext>
                  </a:extLst>
                </a:gridCol>
              </a:tblGrid>
              <a:tr h="452115">
                <a:tc>
                  <a:txBody>
                    <a:bodyPr/>
                    <a:lstStyle/>
                    <a:p>
                      <a:r>
                        <a:rPr lang="en-GB" sz="2200" dirty="0"/>
                        <a:t>  </a:t>
                      </a:r>
                    </a:p>
                  </a:txBody>
                  <a:tcPr marL="0" marR="0"/>
                </a:tc>
                <a:tc>
                  <a:txBody>
                    <a:bodyPr/>
                    <a:lstStyle/>
                    <a:p>
                      <a:endParaRPr lang="en-GB" sz="2000" dirty="0">
                        <a:solidFill>
                          <a:schemeClr val="accent5">
                            <a:lumMod val="50000"/>
                          </a:schemeClr>
                        </a:solidFill>
                      </a:endParaRPr>
                    </a:p>
                  </a:txBody>
                  <a:tcPr marL="0" marR="0"/>
                </a:tc>
                <a:tc>
                  <a:txBody>
                    <a:bodyPr/>
                    <a:lstStyle/>
                    <a:p>
                      <a:pPr algn="ctr"/>
                      <a:r>
                        <a:rPr lang="en-GB" sz="2200" dirty="0" err="1">
                          <a:solidFill>
                            <a:schemeClr val="accent5">
                              <a:lumMod val="50000"/>
                            </a:schemeClr>
                          </a:solidFill>
                        </a:rPr>
                        <a:t>Oui</a:t>
                      </a:r>
                      <a:endParaRPr lang="en-GB" sz="2200" dirty="0">
                        <a:solidFill>
                          <a:schemeClr val="accent5">
                            <a:lumMod val="50000"/>
                          </a:schemeClr>
                        </a:solidFill>
                      </a:endParaRPr>
                    </a:p>
                  </a:txBody>
                  <a:tcPr marL="0" marR="0"/>
                </a:tc>
                <a:tc>
                  <a:txBody>
                    <a:bodyPr/>
                    <a:lstStyle/>
                    <a:p>
                      <a:pPr algn="ctr"/>
                      <a:r>
                        <a:rPr lang="en-GB" sz="2200" dirty="0">
                          <a:solidFill>
                            <a:schemeClr val="accent5">
                              <a:lumMod val="50000"/>
                            </a:schemeClr>
                          </a:solidFill>
                        </a:rPr>
                        <a:t>Non</a:t>
                      </a:r>
                    </a:p>
                  </a:txBody>
                  <a:tcPr marL="0" marR="0"/>
                </a:tc>
                <a:extLst>
                  <a:ext uri="{0D108BD9-81ED-4DB2-BD59-A6C34878D82A}">
                    <a16:rowId xmlns:a16="http://schemas.microsoft.com/office/drawing/2014/main" val="4178424517"/>
                  </a:ext>
                </a:extLst>
              </a:tr>
              <a:tr h="452115">
                <a:tc>
                  <a:txBody>
                    <a:bodyPr/>
                    <a:lstStyle/>
                    <a:p>
                      <a:endParaRPr lang="en-GB" sz="2200" dirty="0"/>
                    </a:p>
                  </a:txBody>
                  <a:tcPr marL="0" marR="0"/>
                </a:tc>
                <a:tc>
                  <a:txBody>
                    <a:bodyPr/>
                    <a:lstStyle/>
                    <a:p>
                      <a:r>
                        <a:rPr lang="en-GB" sz="2000" dirty="0">
                          <a:solidFill>
                            <a:schemeClr val="accent5">
                              <a:lumMod val="50000"/>
                            </a:schemeClr>
                          </a:solidFill>
                        </a:rPr>
                        <a:t> Bord</a:t>
                      </a:r>
                      <a:r>
                        <a:rPr lang="en-GB" sz="2000" b="1" dirty="0">
                          <a:solidFill>
                            <a:schemeClr val="accent5">
                              <a:lumMod val="50000"/>
                            </a:schemeClr>
                          </a:solidFill>
                        </a:rPr>
                        <a:t>eau</a:t>
                      </a:r>
                      <a:r>
                        <a:rPr lang="en-GB" sz="2000" b="0" dirty="0">
                          <a:solidFill>
                            <a:schemeClr val="accent5">
                              <a:lumMod val="50000"/>
                            </a:schemeClr>
                          </a:solidFill>
                        </a:rPr>
                        <a:t>x</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4071568724"/>
                  </a:ext>
                </a:extLst>
              </a:tr>
              <a:tr h="452115">
                <a:tc>
                  <a:txBody>
                    <a:bodyPr/>
                    <a:lstStyle/>
                    <a:p>
                      <a:endParaRPr lang="en-GB" sz="2200" dirty="0"/>
                    </a:p>
                  </a:txBody>
                  <a:tcPr marL="0" marR="0"/>
                </a:tc>
                <a:tc>
                  <a:txBody>
                    <a:bodyPr/>
                    <a:lstStyle/>
                    <a:p>
                      <a:r>
                        <a:rPr lang="en-GB" sz="2000" dirty="0">
                          <a:solidFill>
                            <a:schemeClr val="accent5">
                              <a:lumMod val="50000"/>
                            </a:schemeClr>
                          </a:solidFill>
                        </a:rPr>
                        <a:t> Gren  </a:t>
                      </a:r>
                      <a:r>
                        <a:rPr lang="en-GB" sz="2000" b="1" dirty="0">
                          <a:solidFill>
                            <a:schemeClr val="accent5">
                              <a:lumMod val="50000"/>
                            </a:schemeClr>
                          </a:solidFill>
                        </a:rPr>
                        <a:t>o  </a:t>
                      </a:r>
                      <a:r>
                        <a:rPr lang="en-GB" sz="2000" b="0" dirty="0" err="1">
                          <a:solidFill>
                            <a:schemeClr val="accent5">
                              <a:lumMod val="50000"/>
                            </a:schemeClr>
                          </a:solidFill>
                        </a:rPr>
                        <a:t>ble</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2556074237"/>
                  </a:ext>
                </a:extLst>
              </a:tr>
              <a:tr h="452115">
                <a:tc>
                  <a:txBody>
                    <a:bodyPr/>
                    <a:lstStyle/>
                    <a:p>
                      <a:endParaRPr lang="en-GB" sz="2200" dirty="0"/>
                    </a:p>
                  </a:txBody>
                  <a:tcPr marL="0" marR="0"/>
                </a:tc>
                <a:tc>
                  <a:txBody>
                    <a:bodyPr/>
                    <a:lstStyle/>
                    <a:p>
                      <a:r>
                        <a:rPr lang="en-GB" sz="2000" dirty="0">
                          <a:solidFill>
                            <a:schemeClr val="accent5">
                              <a:lumMod val="50000"/>
                            </a:schemeClr>
                          </a:solidFill>
                        </a:rPr>
                        <a:t> C  </a:t>
                      </a:r>
                      <a:r>
                        <a:rPr lang="en-GB" sz="2000" b="1" dirty="0">
                          <a:solidFill>
                            <a:schemeClr val="accent5">
                              <a:lumMod val="50000"/>
                            </a:schemeClr>
                          </a:solidFill>
                        </a:rPr>
                        <a:t>o </a:t>
                      </a:r>
                      <a:r>
                        <a:rPr lang="en-GB" sz="2000" b="0" dirty="0">
                          <a:solidFill>
                            <a:schemeClr val="accent5">
                              <a:lumMod val="50000"/>
                            </a:schemeClr>
                          </a:solidFill>
                        </a:rPr>
                        <a:t> </a:t>
                      </a:r>
                      <a:r>
                        <a:rPr lang="en-GB" sz="2000" b="0" dirty="0" err="1">
                          <a:solidFill>
                            <a:schemeClr val="accent5">
                              <a:lumMod val="50000"/>
                            </a:schemeClr>
                          </a:solidFill>
                        </a:rPr>
                        <a:t>rse</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3112760799"/>
                  </a:ext>
                </a:extLst>
              </a:tr>
              <a:tr h="452115">
                <a:tc>
                  <a:txBody>
                    <a:bodyPr/>
                    <a:lstStyle/>
                    <a:p>
                      <a:endParaRPr lang="en-GB" sz="2200"/>
                    </a:p>
                  </a:txBody>
                  <a:tcPr marL="0" marR="0"/>
                </a:tc>
                <a:tc>
                  <a:txBody>
                    <a:bodyPr/>
                    <a:lstStyle/>
                    <a:p>
                      <a:r>
                        <a:rPr lang="en-GB" sz="2000" dirty="0">
                          <a:solidFill>
                            <a:schemeClr val="accent5">
                              <a:lumMod val="50000"/>
                            </a:schemeClr>
                          </a:solidFill>
                        </a:rPr>
                        <a:t> B</a:t>
                      </a:r>
                      <a:r>
                        <a:rPr lang="en-GB" sz="2000" b="1" dirty="0">
                          <a:solidFill>
                            <a:schemeClr val="accent5">
                              <a:lumMod val="50000"/>
                            </a:schemeClr>
                          </a:solidFill>
                        </a:rPr>
                        <a:t>eau</a:t>
                      </a:r>
                      <a:r>
                        <a:rPr lang="en-GB" sz="2000" b="0" dirty="0">
                          <a:solidFill>
                            <a:schemeClr val="accent5">
                              <a:lumMod val="50000"/>
                            </a:schemeClr>
                          </a:solidFill>
                        </a:rPr>
                        <a:t>vais</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1239497187"/>
                  </a:ext>
                </a:extLst>
              </a:tr>
              <a:tr h="452115">
                <a:tc>
                  <a:txBody>
                    <a:bodyPr/>
                    <a:lstStyle/>
                    <a:p>
                      <a:endParaRPr lang="en-GB" sz="2200"/>
                    </a:p>
                  </a:txBody>
                  <a:tcPr marL="0" marR="0"/>
                </a:tc>
                <a:tc>
                  <a:txBody>
                    <a:bodyPr/>
                    <a:lstStyle/>
                    <a:p>
                      <a:r>
                        <a:rPr lang="en-GB" sz="2000" dirty="0">
                          <a:solidFill>
                            <a:schemeClr val="accent5">
                              <a:lumMod val="50000"/>
                            </a:schemeClr>
                          </a:solidFill>
                        </a:rPr>
                        <a:t> L </a:t>
                      </a:r>
                      <a:r>
                        <a:rPr lang="en-GB" sz="2000" b="1" dirty="0">
                          <a:solidFill>
                            <a:schemeClr val="accent5">
                              <a:lumMod val="50000"/>
                            </a:schemeClr>
                          </a:solidFill>
                        </a:rPr>
                        <a:t>au </a:t>
                      </a:r>
                      <a:r>
                        <a:rPr lang="en-GB" sz="2000" b="0" dirty="0" err="1">
                          <a:solidFill>
                            <a:schemeClr val="accent5">
                              <a:lumMod val="50000"/>
                            </a:schemeClr>
                          </a:solidFill>
                        </a:rPr>
                        <a:t>sanne</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1209830504"/>
                  </a:ext>
                </a:extLst>
              </a:tr>
              <a:tr h="452115">
                <a:tc>
                  <a:txBody>
                    <a:bodyPr/>
                    <a:lstStyle/>
                    <a:p>
                      <a:endParaRPr lang="en-GB" sz="2200"/>
                    </a:p>
                  </a:txBody>
                  <a:tcPr marL="0" marR="0"/>
                </a:tc>
                <a:tc>
                  <a:txBody>
                    <a:bodyPr/>
                    <a:lstStyle/>
                    <a:p>
                      <a:r>
                        <a:rPr lang="en-GB" sz="2000" dirty="0">
                          <a:solidFill>
                            <a:schemeClr val="accent5">
                              <a:lumMod val="50000"/>
                            </a:schemeClr>
                          </a:solidFill>
                        </a:rPr>
                        <a:t>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O  </a:t>
                      </a: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rléans</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3252524636"/>
                  </a:ext>
                </a:extLst>
              </a:tr>
              <a:tr h="452115">
                <a:tc>
                  <a:txBody>
                    <a:bodyPr/>
                    <a:lstStyle/>
                    <a:p>
                      <a:endParaRPr lang="en-GB" sz="2200"/>
                    </a:p>
                  </a:txBody>
                  <a:tcPr marL="0" marR="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 Aix-</a:t>
                      </a:r>
                      <a:r>
                        <a:rPr lang="en-GB" sz="2000" dirty="0" err="1">
                          <a:solidFill>
                            <a:schemeClr val="accent5">
                              <a:lumMod val="50000"/>
                            </a:schemeClr>
                          </a:solidFill>
                        </a:rPr>
                        <a:t>en</a:t>
                      </a:r>
                      <a:r>
                        <a:rPr lang="en-GB" sz="2000" dirty="0">
                          <a:solidFill>
                            <a:schemeClr val="accent5">
                              <a:lumMod val="50000"/>
                            </a:schemeClr>
                          </a:solidFill>
                        </a:rPr>
                        <a:t>-</a:t>
                      </a:r>
                      <a:r>
                        <a:rPr lang="en-GB" sz="2000" dirty="0" err="1">
                          <a:solidFill>
                            <a:schemeClr val="accent5">
                              <a:lumMod val="50000"/>
                            </a:schemeClr>
                          </a:solidFill>
                        </a:rPr>
                        <a:t>Pr</a:t>
                      </a:r>
                      <a:r>
                        <a:rPr lang="en-GB" sz="2000" dirty="0">
                          <a:solidFill>
                            <a:schemeClr val="accent5">
                              <a:lumMod val="50000"/>
                            </a:schemeClr>
                          </a:solidFill>
                        </a:rPr>
                        <a:t>  </a:t>
                      </a:r>
                      <a:r>
                        <a:rPr lang="en-GB" sz="2000" b="1" dirty="0">
                          <a:solidFill>
                            <a:schemeClr val="accent5">
                              <a:lumMod val="50000"/>
                            </a:schemeClr>
                          </a:solidFill>
                        </a:rPr>
                        <a:t>o</a:t>
                      </a:r>
                      <a:r>
                        <a:rPr lang="en-GB" sz="2000" b="0" dirty="0">
                          <a:solidFill>
                            <a:schemeClr val="accent5">
                              <a:lumMod val="50000"/>
                            </a:schemeClr>
                          </a:solidFill>
                        </a:rPr>
                        <a:t>  </a:t>
                      </a:r>
                      <a:r>
                        <a:rPr lang="en-GB" sz="2000" b="0" dirty="0" err="1">
                          <a:solidFill>
                            <a:schemeClr val="accent5">
                              <a:lumMod val="50000"/>
                            </a:schemeClr>
                          </a:solidFill>
                        </a:rPr>
                        <a:t>vence</a:t>
                      </a: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txBody>
                  <a:tcPr marL="0" marR="0"/>
                </a:tc>
                <a:tc>
                  <a:txBody>
                    <a:bodyPr/>
                    <a:lstStyle/>
                    <a:p>
                      <a:endParaRPr lang="en-GB" sz="2200"/>
                    </a:p>
                  </a:txBody>
                  <a:tcPr marL="0" marR="0"/>
                </a:tc>
                <a:tc>
                  <a:txBody>
                    <a:bodyPr/>
                    <a:lstStyle/>
                    <a:p>
                      <a:endParaRPr lang="en-GB" sz="2200" dirty="0"/>
                    </a:p>
                  </a:txBody>
                  <a:tcPr marL="0" marR="0"/>
                </a:tc>
                <a:extLst>
                  <a:ext uri="{0D108BD9-81ED-4DB2-BD59-A6C34878D82A}">
                    <a16:rowId xmlns:a16="http://schemas.microsoft.com/office/drawing/2014/main" val="1698592541"/>
                  </a:ext>
                </a:extLst>
              </a:tr>
              <a:tr h="452115">
                <a:tc>
                  <a:txBody>
                    <a:bodyPr/>
                    <a:lstStyle/>
                    <a:p>
                      <a:endParaRPr lang="en-GB" sz="2200" dirty="0"/>
                    </a:p>
                  </a:txBody>
                  <a:tcPr marL="0" marR="0"/>
                </a:tc>
                <a:tc>
                  <a:txBody>
                    <a:bodyPr/>
                    <a:lstStyle/>
                    <a:p>
                      <a:r>
                        <a:rPr lang="en-GB" sz="2000" dirty="0">
                          <a:solidFill>
                            <a:schemeClr val="accent5">
                              <a:lumMod val="50000"/>
                            </a:schemeClr>
                          </a:solidFill>
                        </a:rPr>
                        <a:t> M</a:t>
                      </a:r>
                      <a:r>
                        <a:rPr lang="en-GB" sz="2000" b="0" dirty="0">
                          <a:solidFill>
                            <a:schemeClr val="accent5">
                              <a:lumMod val="50000"/>
                            </a:schemeClr>
                          </a:solidFill>
                        </a:rPr>
                        <a:t>onac</a:t>
                      </a:r>
                      <a:r>
                        <a:rPr lang="en-GB" sz="2000" b="1" dirty="0">
                          <a:solidFill>
                            <a:schemeClr val="accent5">
                              <a:lumMod val="50000"/>
                            </a:schemeClr>
                          </a:solidFill>
                        </a:rPr>
                        <a:t>o</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1910616776"/>
                  </a:ext>
                </a:extLst>
              </a:tr>
            </a:tbl>
          </a:graphicData>
        </a:graphic>
      </p:graphicFrame>
      <p:sp>
        <p:nvSpPr>
          <p:cNvPr id="38" name="Google Shape;172;p5">
            <a:hlinkClick r:id="" action="ppaction://noaction">
              <a:snd r:embed="rId3" name="bordeaux.wav"/>
            </a:hlinkClick>
          </p:cNvPr>
          <p:cNvSpPr/>
          <p:nvPr/>
        </p:nvSpPr>
        <p:spPr>
          <a:xfrm>
            <a:off x="2007156" y="2512269"/>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0" name="Google Shape;174;p5"/>
          <p:cNvSpPr txBox="1"/>
          <p:nvPr/>
        </p:nvSpPr>
        <p:spPr>
          <a:xfrm>
            <a:off x="5208267" y="2684307"/>
            <a:ext cx="3237225" cy="36929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41" name="Google Shape;175;p5">
            <a:hlinkClick r:id="" action="ppaction://noaction">
              <a:snd r:embed="rId4" name="grenoble.wav"/>
            </a:hlinkClick>
          </p:cNvPr>
          <p:cNvSpPr/>
          <p:nvPr/>
        </p:nvSpPr>
        <p:spPr>
          <a:xfrm>
            <a:off x="2007156" y="2964671"/>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prstClr val="white"/>
                </a:solidFill>
                <a:effectLst/>
                <a:uLnTx/>
                <a:uFillTx/>
                <a:latin typeface="Century Gothic"/>
                <a:ea typeface="Century Gothic"/>
                <a:cs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77;p5"/>
          <p:cNvSpPr txBox="1"/>
          <p:nvPr/>
        </p:nvSpPr>
        <p:spPr>
          <a:xfrm>
            <a:off x="5208267" y="3135253"/>
            <a:ext cx="3237225" cy="36929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44" name="Google Shape;178;p5">
            <a:hlinkClick r:id="" action="ppaction://noaction">
              <a:snd r:embed="rId5" name="corse.wav"/>
            </a:hlinkClick>
          </p:cNvPr>
          <p:cNvSpPr/>
          <p:nvPr/>
        </p:nvSpPr>
        <p:spPr>
          <a:xfrm>
            <a:off x="2007156" y="3417073"/>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6" name="Google Shape;180;p5"/>
          <p:cNvSpPr txBox="1"/>
          <p:nvPr/>
        </p:nvSpPr>
        <p:spPr>
          <a:xfrm>
            <a:off x="5222725" y="3605662"/>
            <a:ext cx="3222766" cy="36646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47" name="Google Shape;181;p5">
            <a:hlinkClick r:id="" action="ppaction://noaction">
              <a:snd r:embed="rId6" name="beauvais.wav"/>
            </a:hlinkClick>
          </p:cNvPr>
          <p:cNvSpPr/>
          <p:nvPr/>
        </p:nvSpPr>
        <p:spPr>
          <a:xfrm>
            <a:off x="2007156" y="3869475"/>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prstClr val="white"/>
                </a:solidFill>
                <a:effectLst/>
                <a:uLnTx/>
                <a:uFillTx/>
                <a:latin typeface="Century Gothic"/>
                <a:ea typeface="Century Gothic"/>
                <a:cs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83;p5"/>
          <p:cNvSpPr txBox="1"/>
          <p:nvPr/>
        </p:nvSpPr>
        <p:spPr>
          <a:xfrm>
            <a:off x="5222726" y="4069254"/>
            <a:ext cx="3149085" cy="36646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50" name="Google Shape;184;p5">
            <a:hlinkClick r:id="" action="ppaction://noaction">
              <a:snd r:embed="rId7" name="lausanne.wav"/>
            </a:hlinkClick>
          </p:cNvPr>
          <p:cNvSpPr/>
          <p:nvPr/>
        </p:nvSpPr>
        <p:spPr>
          <a:xfrm>
            <a:off x="2007156" y="4321877"/>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cs typeface="Arial"/>
                <a:sym typeface="Century Gothic"/>
              </a:rPr>
              <a:t>5</a:t>
            </a:r>
            <a:endParaRPr kumimoji="0" sz="1400" b="0" i="0" u="none" strike="noStrike" kern="0" cap="none" spc="0" normalizeH="0" baseline="0" noProof="0" dirty="0">
              <a:ln>
                <a:noFill/>
              </a:ln>
              <a:solidFill>
                <a:prstClr val="white"/>
              </a:solidFill>
              <a:effectLst/>
              <a:uLnTx/>
              <a:uFillTx/>
              <a:latin typeface="Arial"/>
              <a:cs typeface="Arial"/>
              <a:sym typeface="Arial"/>
            </a:endParaRPr>
          </a:p>
        </p:txBody>
      </p:sp>
      <p:sp>
        <p:nvSpPr>
          <p:cNvPr id="52" name="Google Shape;186;p5"/>
          <p:cNvSpPr txBox="1"/>
          <p:nvPr/>
        </p:nvSpPr>
        <p:spPr>
          <a:xfrm>
            <a:off x="5213776" y="4499258"/>
            <a:ext cx="3149085" cy="36646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53" name="Google Shape;187;p5">
            <a:hlinkClick r:id="" action="ppaction://noaction">
              <a:snd r:embed="rId8" name="aix en provence.wav"/>
            </a:hlinkClick>
          </p:cNvPr>
          <p:cNvSpPr/>
          <p:nvPr/>
        </p:nvSpPr>
        <p:spPr>
          <a:xfrm>
            <a:off x="2007156" y="5224976"/>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7</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6" name="Google Shape;190;p5">
            <a:hlinkClick r:id="" action="ppaction://noaction">
              <a:snd r:embed="rId9" name="orleans.wav"/>
            </a:hlinkClick>
          </p:cNvPr>
          <p:cNvSpPr/>
          <p:nvPr/>
        </p:nvSpPr>
        <p:spPr>
          <a:xfrm>
            <a:off x="2007156" y="4775981"/>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6</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8" name="Google Shape;192;p5"/>
          <p:cNvSpPr txBox="1"/>
          <p:nvPr/>
        </p:nvSpPr>
        <p:spPr>
          <a:xfrm>
            <a:off x="5213776" y="5392855"/>
            <a:ext cx="3231715" cy="36646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59" name="Google Shape;193;p5">
            <a:hlinkClick r:id="" action="ppaction://noaction">
              <a:snd r:embed="rId10" name="monaco.wav"/>
            </a:hlinkClick>
          </p:cNvPr>
          <p:cNvSpPr/>
          <p:nvPr/>
        </p:nvSpPr>
        <p:spPr>
          <a:xfrm>
            <a:off x="2007156" y="5679080"/>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8</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1" name="Google Shape;195;p5"/>
          <p:cNvSpPr txBox="1"/>
          <p:nvPr/>
        </p:nvSpPr>
        <p:spPr>
          <a:xfrm>
            <a:off x="5222726" y="5874349"/>
            <a:ext cx="3149085" cy="36646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3" name="TextBox 2"/>
          <p:cNvSpPr txBox="1"/>
          <p:nvPr/>
        </p:nvSpPr>
        <p:spPr>
          <a:xfrm>
            <a:off x="188942" y="1399309"/>
            <a:ext cx="117209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Do these place names contain the sound [au]? </a:t>
            </a: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Écoutez</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et </a:t>
            </a: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cochez</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p>
        </p:txBody>
      </p:sp>
      <p:pic>
        <p:nvPicPr>
          <p:cNvPr id="145" name="Google Shape;145;p2"/>
          <p:cNvPicPr preferRelativeResize="0"/>
          <p:nvPr/>
        </p:nvPicPr>
        <p:blipFill rotWithShape="1">
          <a:blip r:embed="rId11">
            <a:alphaModFix/>
          </a:blip>
          <a:srcRect/>
          <a:stretch/>
        </p:blipFill>
        <p:spPr>
          <a:xfrm>
            <a:off x="-1" y="296864"/>
            <a:ext cx="6457246" cy="867128"/>
          </a:xfrm>
          <a:prstGeom prst="rect">
            <a:avLst/>
          </a:prstGeom>
          <a:noFill/>
          <a:ln>
            <a:noFill/>
          </a:ln>
        </p:spPr>
      </p:pic>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Phonétique</a:t>
            </a:r>
            <a:endParaRPr sz="3600" b="1" dirty="0">
              <a:solidFill>
                <a:schemeClr val="lt1"/>
              </a:solidFill>
            </a:endParaRPr>
          </a:p>
        </p:txBody>
      </p:sp>
      <p:sp>
        <p:nvSpPr>
          <p:cNvPr id="147" name="Google Shape;147;p2"/>
          <p:cNvSpPr/>
          <p:nvPr/>
        </p:nvSpPr>
        <p:spPr>
          <a:xfrm>
            <a:off x="9546400" y="237229"/>
            <a:ext cx="2363519" cy="40011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écouter</a:t>
            </a: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73" name="Picture 7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8910332" y="2985342"/>
            <a:ext cx="346161" cy="360584"/>
          </a:xfrm>
          <a:prstGeom prst="rect">
            <a:avLst/>
          </a:prstGeom>
        </p:spPr>
      </p:pic>
      <p:pic>
        <p:nvPicPr>
          <p:cNvPr id="74" name="Picture 7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8910331" y="3433947"/>
            <a:ext cx="346161" cy="360584"/>
          </a:xfrm>
          <a:prstGeom prst="rect">
            <a:avLst/>
          </a:prstGeom>
        </p:spPr>
      </p:pic>
      <p:pic>
        <p:nvPicPr>
          <p:cNvPr id="77" name="Picture 7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8942104" y="4807436"/>
            <a:ext cx="346161" cy="360584"/>
          </a:xfrm>
          <a:prstGeom prst="rect">
            <a:avLst/>
          </a:prstGeom>
        </p:spPr>
      </p:pic>
      <p:pic>
        <p:nvPicPr>
          <p:cNvPr id="78" name="Picture 7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8954174" y="5232284"/>
            <a:ext cx="346161" cy="360584"/>
          </a:xfrm>
          <a:prstGeom prst="rect">
            <a:avLst/>
          </a:prstGeom>
        </p:spPr>
      </p:pic>
      <p:pic>
        <p:nvPicPr>
          <p:cNvPr id="72" name="Picture 7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7248270" y="2548277"/>
            <a:ext cx="346161" cy="360584"/>
          </a:xfrm>
          <a:prstGeom prst="rect">
            <a:avLst/>
          </a:prstGeom>
        </p:spPr>
      </p:pic>
      <p:pic>
        <p:nvPicPr>
          <p:cNvPr id="75" name="Picture 7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7248267" y="3882362"/>
            <a:ext cx="346161" cy="360584"/>
          </a:xfrm>
          <a:prstGeom prst="rect">
            <a:avLst/>
          </a:prstGeom>
        </p:spPr>
      </p:pic>
      <p:pic>
        <p:nvPicPr>
          <p:cNvPr id="76" name="Picture 7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7248267" y="4346817"/>
            <a:ext cx="346161" cy="360584"/>
          </a:xfrm>
          <a:prstGeom prst="rect">
            <a:avLst/>
          </a:prstGeom>
        </p:spPr>
      </p:pic>
      <p:pic>
        <p:nvPicPr>
          <p:cNvPr id="79" name="Picture 7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7248267" y="5701605"/>
            <a:ext cx="346161" cy="360584"/>
          </a:xfrm>
          <a:prstGeom prst="rect">
            <a:avLst/>
          </a:prstGeom>
        </p:spPr>
      </p:pic>
      <p:sp>
        <p:nvSpPr>
          <p:cNvPr id="2" name="Speech Bubble: Rectangle with Corners Rounded 1">
            <a:extLst>
              <a:ext uri="{FF2B5EF4-FFF2-40B4-BE49-F238E27FC236}">
                <a16:creationId xmlns:a16="http://schemas.microsoft.com/office/drawing/2014/main" id="{5517CE20-0678-4043-9CFD-A8BD6A79378C}"/>
              </a:ext>
            </a:extLst>
          </p:cNvPr>
          <p:cNvSpPr/>
          <p:nvPr/>
        </p:nvSpPr>
        <p:spPr>
          <a:xfrm>
            <a:off x="9809018" y="4174872"/>
            <a:ext cx="2000876" cy="2100207"/>
          </a:xfrm>
          <a:prstGeom prst="wedgeRoundRectCallout">
            <a:avLst>
              <a:gd name="adj1" fmla="val -63194"/>
              <a:gd name="adj2" fmla="val 19374"/>
              <a:gd name="adj3" fmla="val 16667"/>
            </a:avLst>
          </a:prstGeom>
          <a:solidFill>
            <a:schemeClr val="accent1">
              <a:lumMod val="50000"/>
            </a:schemeClr>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bg1"/>
                </a:solidFill>
                <a:latin typeface="Century Gothic" panose="020B0502020202020204" pitchFamily="34" charset="0"/>
              </a:rPr>
              <a:t>The letter ‘o’ is  </a:t>
            </a:r>
            <a:r>
              <a:rPr lang="en-GB" sz="2000" b="1" dirty="0">
                <a:solidFill>
                  <a:schemeClr val="bg1"/>
                </a:solidFill>
                <a:latin typeface="Century Gothic" panose="020B0502020202020204" pitchFamily="34" charset="0"/>
              </a:rPr>
              <a:t>sometimes</a:t>
            </a:r>
            <a:r>
              <a:rPr lang="en-GB" sz="2000" dirty="0">
                <a:solidFill>
                  <a:schemeClr val="bg1"/>
                </a:solidFill>
                <a:latin typeface="Century Gothic" panose="020B0502020202020204" pitchFamily="34" charset="0"/>
              </a:rPr>
              <a:t> (but </a:t>
            </a:r>
            <a:r>
              <a:rPr lang="en-GB" sz="2000" b="1" dirty="0">
                <a:solidFill>
                  <a:schemeClr val="bg1"/>
                </a:solidFill>
                <a:latin typeface="Century Gothic" panose="020B0502020202020204" pitchFamily="34" charset="0"/>
              </a:rPr>
              <a:t>not always!</a:t>
            </a:r>
            <a:r>
              <a:rPr lang="en-GB" sz="2000" dirty="0">
                <a:solidFill>
                  <a:schemeClr val="bg1"/>
                </a:solidFill>
                <a:latin typeface="Century Gothic" panose="020B0502020202020204" pitchFamily="34" charset="0"/>
              </a:rPr>
              <a:t>) pronounced like [au] too.</a:t>
            </a:r>
            <a:endParaRPr lang="fr-FR" sz="2000"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B713D4E7-C24B-4740-ADC5-E4A349CE4153}"/>
              </a:ext>
            </a:extLst>
          </p:cNvPr>
          <p:cNvSpPr/>
          <p:nvPr/>
        </p:nvSpPr>
        <p:spPr>
          <a:xfrm>
            <a:off x="3293116" y="2613543"/>
            <a:ext cx="490199" cy="186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schemeClr val="accent1">
                    <a:lumMod val="50000"/>
                  </a:schemeClr>
                </a:solidFill>
              </a:rPr>
              <a:t>____</a:t>
            </a:r>
            <a:endParaRPr lang="fr-FR" b="1" dirty="0">
              <a:solidFill>
                <a:schemeClr val="accent1">
                  <a:lumMod val="50000"/>
                </a:schemeClr>
              </a:solidFill>
            </a:endParaRPr>
          </a:p>
        </p:txBody>
      </p:sp>
      <p:sp>
        <p:nvSpPr>
          <p:cNvPr id="63" name="Rectangle 62">
            <a:extLst>
              <a:ext uri="{FF2B5EF4-FFF2-40B4-BE49-F238E27FC236}">
                <a16:creationId xmlns:a16="http://schemas.microsoft.com/office/drawing/2014/main" id="{F241E953-ECDD-47AD-AD9B-262CD69D05A9}"/>
              </a:ext>
            </a:extLst>
          </p:cNvPr>
          <p:cNvSpPr/>
          <p:nvPr/>
        </p:nvSpPr>
        <p:spPr>
          <a:xfrm>
            <a:off x="3383173" y="3033145"/>
            <a:ext cx="400142" cy="205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schemeClr val="accent1">
                    <a:lumMod val="50000"/>
                  </a:schemeClr>
                </a:solidFill>
              </a:rPr>
              <a:t>____</a:t>
            </a:r>
            <a:endParaRPr lang="fr-FR" b="1" dirty="0">
              <a:solidFill>
                <a:schemeClr val="accent1">
                  <a:lumMod val="50000"/>
                </a:schemeClr>
              </a:solidFill>
            </a:endParaRPr>
          </a:p>
        </p:txBody>
      </p:sp>
      <p:sp>
        <p:nvSpPr>
          <p:cNvPr id="64" name="Rectangle 63">
            <a:extLst>
              <a:ext uri="{FF2B5EF4-FFF2-40B4-BE49-F238E27FC236}">
                <a16:creationId xmlns:a16="http://schemas.microsoft.com/office/drawing/2014/main" id="{60447E2B-C2F4-46CB-8A0C-FF0FB031B50B}"/>
              </a:ext>
            </a:extLst>
          </p:cNvPr>
          <p:cNvSpPr/>
          <p:nvPr/>
        </p:nvSpPr>
        <p:spPr>
          <a:xfrm>
            <a:off x="2945812" y="3532865"/>
            <a:ext cx="400142" cy="205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schemeClr val="accent1">
                    <a:lumMod val="50000"/>
                  </a:schemeClr>
                </a:solidFill>
              </a:rPr>
              <a:t>____</a:t>
            </a:r>
            <a:endParaRPr lang="fr-FR" b="1" dirty="0">
              <a:solidFill>
                <a:schemeClr val="accent1">
                  <a:lumMod val="50000"/>
                </a:schemeClr>
              </a:solidFill>
            </a:endParaRPr>
          </a:p>
        </p:txBody>
      </p:sp>
      <p:sp>
        <p:nvSpPr>
          <p:cNvPr id="65" name="Rectangle 64">
            <a:extLst>
              <a:ext uri="{FF2B5EF4-FFF2-40B4-BE49-F238E27FC236}">
                <a16:creationId xmlns:a16="http://schemas.microsoft.com/office/drawing/2014/main" id="{784B8135-C40F-49D2-89C1-237AE9A2C008}"/>
              </a:ext>
            </a:extLst>
          </p:cNvPr>
          <p:cNvSpPr/>
          <p:nvPr/>
        </p:nvSpPr>
        <p:spPr>
          <a:xfrm>
            <a:off x="2873282" y="3981219"/>
            <a:ext cx="472672" cy="1833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schemeClr val="accent1">
                    <a:lumMod val="50000"/>
                  </a:schemeClr>
                </a:solidFill>
              </a:rPr>
              <a:t>____</a:t>
            </a:r>
            <a:endParaRPr lang="fr-FR" b="1" dirty="0">
              <a:solidFill>
                <a:schemeClr val="accent1">
                  <a:lumMod val="50000"/>
                </a:schemeClr>
              </a:solidFill>
            </a:endParaRPr>
          </a:p>
        </p:txBody>
      </p:sp>
      <p:sp>
        <p:nvSpPr>
          <p:cNvPr id="66" name="Rectangle 65">
            <a:extLst>
              <a:ext uri="{FF2B5EF4-FFF2-40B4-BE49-F238E27FC236}">
                <a16:creationId xmlns:a16="http://schemas.microsoft.com/office/drawing/2014/main" id="{785E482C-A2F0-4572-B035-8FC88A77024D}"/>
              </a:ext>
            </a:extLst>
          </p:cNvPr>
          <p:cNvSpPr/>
          <p:nvPr/>
        </p:nvSpPr>
        <p:spPr>
          <a:xfrm>
            <a:off x="2834903" y="4435715"/>
            <a:ext cx="472672" cy="1833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schemeClr val="accent1">
                    <a:lumMod val="50000"/>
                  </a:schemeClr>
                </a:solidFill>
              </a:rPr>
              <a:t>____</a:t>
            </a:r>
            <a:endParaRPr lang="fr-FR" b="1" dirty="0">
              <a:solidFill>
                <a:schemeClr val="accent1">
                  <a:lumMod val="50000"/>
                </a:schemeClr>
              </a:solidFill>
            </a:endParaRPr>
          </a:p>
        </p:txBody>
      </p:sp>
      <p:sp>
        <p:nvSpPr>
          <p:cNvPr id="67" name="Rectangle 66">
            <a:extLst>
              <a:ext uri="{FF2B5EF4-FFF2-40B4-BE49-F238E27FC236}">
                <a16:creationId xmlns:a16="http://schemas.microsoft.com/office/drawing/2014/main" id="{4E92612D-458A-499F-BC63-824E0EED6740}"/>
              </a:ext>
            </a:extLst>
          </p:cNvPr>
          <p:cNvSpPr/>
          <p:nvPr/>
        </p:nvSpPr>
        <p:spPr>
          <a:xfrm>
            <a:off x="2694615" y="4854334"/>
            <a:ext cx="400141" cy="237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schemeClr val="accent1">
                    <a:lumMod val="50000"/>
                  </a:schemeClr>
                </a:solidFill>
              </a:rPr>
              <a:t>____</a:t>
            </a:r>
            <a:endParaRPr lang="fr-FR" b="1" dirty="0">
              <a:solidFill>
                <a:schemeClr val="accent1">
                  <a:lumMod val="50000"/>
                </a:schemeClr>
              </a:solidFill>
            </a:endParaRPr>
          </a:p>
        </p:txBody>
      </p:sp>
      <p:sp>
        <p:nvSpPr>
          <p:cNvPr id="68" name="Rectangle 67">
            <a:extLst>
              <a:ext uri="{FF2B5EF4-FFF2-40B4-BE49-F238E27FC236}">
                <a16:creationId xmlns:a16="http://schemas.microsoft.com/office/drawing/2014/main" id="{472FB744-39DE-4AF0-8FA5-5334420187D5}"/>
              </a:ext>
            </a:extLst>
          </p:cNvPr>
          <p:cNvSpPr/>
          <p:nvPr/>
        </p:nvSpPr>
        <p:spPr>
          <a:xfrm>
            <a:off x="3850249" y="5303045"/>
            <a:ext cx="400141" cy="273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schemeClr val="accent1">
                    <a:lumMod val="50000"/>
                  </a:schemeClr>
                </a:solidFill>
              </a:rPr>
              <a:t>____</a:t>
            </a:r>
            <a:endParaRPr lang="fr-FR" b="1" dirty="0">
              <a:solidFill>
                <a:schemeClr val="accent1">
                  <a:lumMod val="50000"/>
                </a:schemeClr>
              </a:solidFill>
            </a:endParaRPr>
          </a:p>
        </p:txBody>
      </p:sp>
      <p:sp>
        <p:nvSpPr>
          <p:cNvPr id="69" name="Rectangle 68">
            <a:extLst>
              <a:ext uri="{FF2B5EF4-FFF2-40B4-BE49-F238E27FC236}">
                <a16:creationId xmlns:a16="http://schemas.microsoft.com/office/drawing/2014/main" id="{4E007DF3-79F8-4E66-A223-2F45942A86D5}"/>
              </a:ext>
            </a:extLst>
          </p:cNvPr>
          <p:cNvSpPr/>
          <p:nvPr/>
        </p:nvSpPr>
        <p:spPr>
          <a:xfrm>
            <a:off x="3633368" y="5753470"/>
            <a:ext cx="400141" cy="273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schemeClr val="accent1">
                    <a:lumMod val="50000"/>
                  </a:schemeClr>
                </a:solidFill>
              </a:rPr>
              <a:t>____</a:t>
            </a:r>
            <a:endParaRPr lang="fr-FR" b="1" dirty="0">
              <a:solidFill>
                <a:schemeClr val="accent1">
                  <a:lumMod val="50000"/>
                </a:schemeClr>
              </a:solidFill>
            </a:endParaRPr>
          </a:p>
        </p:txBody>
      </p:sp>
      <p:pic>
        <p:nvPicPr>
          <p:cNvPr id="1026" name="Picture 2" descr="France, Corsica, Map, Flag, Land, Country, Borders">
            <a:extLst>
              <a:ext uri="{FF2B5EF4-FFF2-40B4-BE49-F238E27FC236}">
                <a16:creationId xmlns:a16="http://schemas.microsoft.com/office/drawing/2014/main" id="{8D684A4B-6379-4EA5-9FD2-25998858B7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15184" y="852800"/>
            <a:ext cx="3024029" cy="3024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26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6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6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7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69"/>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3" grpId="0" animBg="1"/>
      <p:bldP spid="64" grpId="0" animBg="1"/>
      <p:bldP spid="65" grpId="0" animBg="1"/>
      <p:bldP spid="66" grpId="0" animBg="1"/>
      <p:bldP spid="67" grpId="0" animBg="1"/>
      <p:bldP spid="68" grpId="0" animBg="1"/>
      <p:bldP spid="6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TextBox 14"/>
          <p:cNvSpPr txBox="1"/>
          <p:nvPr/>
        </p:nvSpPr>
        <p:spPr>
          <a:xfrm>
            <a:off x="285499" y="1342054"/>
            <a:ext cx="8955106" cy="4862870"/>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Complète</a:t>
            </a:r>
            <a:r>
              <a:rPr lang="en-GB" sz="2400" dirty="0">
                <a:solidFill>
                  <a:schemeClr val="accent1">
                    <a:lumMod val="50000"/>
                  </a:schemeClr>
                </a:solidFill>
                <a:latin typeface="Century Gothic" panose="020B0502020202020204" pitchFamily="34" charset="0"/>
              </a:rPr>
              <a:t> la </a:t>
            </a:r>
            <a:r>
              <a:rPr lang="en-GB" sz="2400" dirty="0" err="1">
                <a:solidFill>
                  <a:schemeClr val="accent1">
                    <a:lumMod val="50000"/>
                  </a:schemeClr>
                </a:solidFill>
                <a:latin typeface="Century Gothic" panose="020B0502020202020204" pitchFamily="34" charset="0"/>
              </a:rPr>
              <a:t>liste</a:t>
            </a:r>
            <a:r>
              <a:rPr lang="en-GB" sz="2400" dirty="0">
                <a:solidFill>
                  <a:schemeClr val="accent1">
                    <a:lumMod val="50000"/>
                  </a:schemeClr>
                </a:solidFill>
                <a:latin typeface="Century Gothic" panose="020B0502020202020204" pitchFamily="34" charset="0"/>
              </a:rPr>
              <a:t> avec les mots corrects.</a:t>
            </a:r>
            <a:br>
              <a:rPr lang="en-GB" sz="2400" dirty="0">
                <a:solidFill>
                  <a:schemeClr val="accent5">
                    <a:lumMod val="50000"/>
                  </a:schemeClr>
                </a:solidFill>
                <a:latin typeface="Century Gothic" panose="020B0502020202020204" pitchFamily="34" charset="0"/>
              </a:rPr>
            </a:br>
            <a:endParaRPr lang="en-GB" sz="2200" dirty="0">
              <a:solidFill>
                <a:schemeClr val="accent5">
                  <a:lumMod val="50000"/>
                </a:schemeClr>
              </a:solidFill>
              <a:latin typeface="Century Gothic" panose="020B0502020202020204" pitchFamily="34" charset="0"/>
            </a:endParaRPr>
          </a:p>
          <a:p>
            <a:r>
              <a:rPr lang="en-GB" sz="2200" dirty="0">
                <a:solidFill>
                  <a:schemeClr val="accent5">
                    <a:lumMod val="50000"/>
                  </a:schemeClr>
                </a:solidFill>
                <a:latin typeface="Century Gothic" panose="020B0502020202020204" pitchFamily="34" charset="0"/>
              </a:rPr>
              <a:t>1) les parents, la </a:t>
            </a:r>
            <a:r>
              <a:rPr lang="en-GB" sz="2200" dirty="0" err="1">
                <a:solidFill>
                  <a:schemeClr val="accent5">
                    <a:lumMod val="50000"/>
                  </a:schemeClr>
                </a:solidFill>
                <a:latin typeface="Century Gothic" panose="020B0502020202020204" pitchFamily="34" charset="0"/>
              </a:rPr>
              <a:t>famille</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l’enfant</a:t>
            </a:r>
            <a:endParaRPr lang="en-GB" sz="2200" u="sng" dirty="0">
              <a:solidFill>
                <a:schemeClr val="accent5">
                  <a:lumMod val="50000"/>
                </a:schemeClr>
              </a:solidFill>
              <a:latin typeface="Century Gothic" panose="020B0502020202020204" pitchFamily="34" charset="0"/>
            </a:endParaRPr>
          </a:p>
          <a:p>
            <a:endParaRPr lang="en-GB" sz="2200" dirty="0">
              <a:solidFill>
                <a:schemeClr val="accent5">
                  <a:lumMod val="50000"/>
                </a:schemeClr>
              </a:solidFill>
              <a:latin typeface="Century Gothic" panose="020B0502020202020204" pitchFamily="34" charset="0"/>
            </a:endParaRPr>
          </a:p>
          <a:p>
            <a:r>
              <a:rPr lang="en-GB" sz="2200" dirty="0">
                <a:solidFill>
                  <a:schemeClr val="accent5">
                    <a:lumMod val="50000"/>
                  </a:schemeClr>
                </a:solidFill>
                <a:latin typeface="Century Gothic" panose="020B0502020202020204" pitchFamily="34" charset="0"/>
              </a:rPr>
              <a:t>2) à </a:t>
            </a:r>
            <a:r>
              <a:rPr lang="en-GB" sz="2200" dirty="0" err="1">
                <a:solidFill>
                  <a:schemeClr val="accent5">
                    <a:lumMod val="50000"/>
                  </a:schemeClr>
                </a:solidFill>
                <a:latin typeface="Century Gothic" panose="020B0502020202020204" pitchFamily="34" charset="0"/>
              </a:rPr>
              <a:t>l'école</a:t>
            </a:r>
            <a:r>
              <a:rPr lang="en-GB" sz="2200" dirty="0">
                <a:solidFill>
                  <a:schemeClr val="accent5">
                    <a:lumMod val="50000"/>
                  </a:schemeClr>
                </a:solidFill>
                <a:latin typeface="Century Gothic" panose="020B0502020202020204" pitchFamily="34" charset="0"/>
              </a:rPr>
              <a:t>, à la </a:t>
            </a:r>
            <a:r>
              <a:rPr lang="en-GB" sz="2200" dirty="0" err="1">
                <a:solidFill>
                  <a:schemeClr val="accent5">
                    <a:lumMod val="50000"/>
                  </a:schemeClr>
                </a:solidFill>
                <a:latin typeface="Century Gothic" panose="020B0502020202020204" pitchFamily="34" charset="0"/>
              </a:rPr>
              <a:t>maison</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ici</a:t>
            </a:r>
            <a:endParaRPr lang="en-GB" sz="2200" dirty="0">
              <a:solidFill>
                <a:schemeClr val="accent5">
                  <a:lumMod val="50000"/>
                </a:schemeClr>
              </a:solidFill>
              <a:latin typeface="Century Gothic" panose="020B0502020202020204" pitchFamily="34" charset="0"/>
            </a:endParaRPr>
          </a:p>
          <a:p>
            <a:endParaRPr lang="en-GB" sz="2200" dirty="0">
              <a:solidFill>
                <a:schemeClr val="accent5">
                  <a:lumMod val="50000"/>
                </a:schemeClr>
              </a:solidFill>
              <a:latin typeface="Century Gothic" panose="020B0502020202020204" pitchFamily="34" charset="0"/>
            </a:endParaRPr>
          </a:p>
          <a:p>
            <a:r>
              <a:rPr lang="en-GB" sz="2200" dirty="0">
                <a:solidFill>
                  <a:schemeClr val="accent5">
                    <a:lumMod val="50000"/>
                  </a:schemeClr>
                </a:solidFill>
                <a:latin typeface="Century Gothic" panose="020B0502020202020204" pitchFamily="34" charset="0"/>
              </a:rPr>
              <a:t>3) </a:t>
            </a:r>
            <a:r>
              <a:rPr lang="en-GB" sz="2200" dirty="0" err="1">
                <a:solidFill>
                  <a:schemeClr val="accent5">
                    <a:lumMod val="50000"/>
                  </a:schemeClr>
                </a:solidFill>
                <a:latin typeface="Century Gothic" panose="020B0502020202020204" pitchFamily="34" charset="0"/>
              </a:rPr>
              <a:t>méchant</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mauvais</a:t>
            </a:r>
            <a:r>
              <a:rPr lang="en-GB" sz="2200" dirty="0">
                <a:solidFill>
                  <a:schemeClr val="accent5">
                    <a:lumMod val="50000"/>
                  </a:schemeClr>
                </a:solidFill>
                <a:latin typeface="Century Gothic" panose="020B0502020202020204" pitchFamily="34" charset="0"/>
              </a:rPr>
              <a:t>, difficile</a:t>
            </a:r>
          </a:p>
          <a:p>
            <a:endParaRPr lang="en-GB" sz="2200" dirty="0">
              <a:solidFill>
                <a:schemeClr val="accent5">
                  <a:lumMod val="50000"/>
                </a:schemeClr>
              </a:solidFill>
              <a:latin typeface="Century Gothic" panose="020B0502020202020204" pitchFamily="34" charset="0"/>
            </a:endParaRPr>
          </a:p>
          <a:p>
            <a:r>
              <a:rPr lang="en-GB" sz="2200" dirty="0">
                <a:solidFill>
                  <a:schemeClr val="accent5">
                    <a:lumMod val="50000"/>
                  </a:schemeClr>
                </a:solidFill>
                <a:latin typeface="Century Gothic" panose="020B0502020202020204" pitchFamily="34" charset="0"/>
              </a:rPr>
              <a:t>4) et, dans, </a:t>
            </a:r>
            <a:r>
              <a:rPr lang="en-GB" sz="2200" dirty="0" err="1">
                <a:solidFill>
                  <a:schemeClr val="accent5">
                    <a:lumMod val="50000"/>
                  </a:schemeClr>
                </a:solidFill>
                <a:latin typeface="Century Gothic" panose="020B0502020202020204" pitchFamily="34" charset="0"/>
              </a:rPr>
              <a:t>aussi</a:t>
            </a:r>
            <a:r>
              <a:rPr lang="en-GB" sz="2200" dirty="0">
                <a:solidFill>
                  <a:schemeClr val="accent5">
                    <a:lumMod val="50000"/>
                  </a:schemeClr>
                </a:solidFill>
                <a:latin typeface="Century Gothic" panose="020B0502020202020204" pitchFamily="34" charset="0"/>
              </a:rPr>
              <a:t>, pour</a:t>
            </a:r>
          </a:p>
          <a:p>
            <a:endParaRPr lang="en-GB" sz="2200" dirty="0">
              <a:solidFill>
                <a:schemeClr val="accent5">
                  <a:lumMod val="50000"/>
                </a:schemeClr>
              </a:solidFill>
              <a:latin typeface="Century Gothic" panose="020B0502020202020204" pitchFamily="34" charset="0"/>
            </a:endParaRPr>
          </a:p>
          <a:p>
            <a:r>
              <a:rPr lang="en-GB" sz="2200" dirty="0">
                <a:solidFill>
                  <a:schemeClr val="accent5">
                    <a:lumMod val="50000"/>
                  </a:schemeClr>
                </a:solidFill>
                <a:latin typeface="Century Gothic" panose="020B0502020202020204" pitchFamily="34" charset="0"/>
              </a:rPr>
              <a:t>5) la solution, la question, le problème</a:t>
            </a:r>
          </a:p>
          <a:p>
            <a:endParaRPr lang="en-GB" sz="2200" dirty="0">
              <a:solidFill>
                <a:schemeClr val="accent5">
                  <a:lumMod val="50000"/>
                </a:schemeClr>
              </a:solidFill>
              <a:latin typeface="Century Gothic" panose="020B0502020202020204" pitchFamily="34" charset="0"/>
            </a:endParaRPr>
          </a:p>
          <a:p>
            <a:r>
              <a:rPr lang="en-GB" sz="2200" dirty="0">
                <a:solidFill>
                  <a:schemeClr val="accent5">
                    <a:lumMod val="50000"/>
                  </a:schemeClr>
                </a:solidFill>
                <a:latin typeface="Century Gothic" panose="020B0502020202020204" pitchFamily="34" charset="0"/>
              </a:rPr>
              <a:t>6) </a:t>
            </a:r>
            <a:r>
              <a:rPr lang="en-GB" sz="2200" dirty="0" err="1">
                <a:solidFill>
                  <a:schemeClr val="accent5">
                    <a:lumMod val="50000"/>
                  </a:schemeClr>
                </a:solidFill>
                <a:latin typeface="Century Gothic" panose="020B0502020202020204" pitchFamily="34" charset="0"/>
              </a:rPr>
              <a:t>extrêmement</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particulièrement</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très</a:t>
            </a:r>
            <a:endParaRPr lang="en-GB" sz="2200" dirty="0">
              <a:solidFill>
                <a:schemeClr val="accent5">
                  <a:lumMod val="50000"/>
                </a:schemeClr>
              </a:solidFill>
              <a:latin typeface="Century Gothic" panose="020B0502020202020204" pitchFamily="34" charset="0"/>
            </a:endParaRPr>
          </a:p>
          <a:p>
            <a:r>
              <a:rPr lang="en-GB" sz="2200" dirty="0">
                <a:solidFill>
                  <a:schemeClr val="accent5">
                    <a:lumMod val="50000"/>
                  </a:schemeClr>
                </a:solidFill>
                <a:latin typeface="Century Gothic" panose="020B0502020202020204" pitchFamily="34" charset="0"/>
              </a:rPr>
              <a:t> </a:t>
            </a:r>
          </a:p>
        </p:txBody>
      </p:sp>
      <p:sp>
        <p:nvSpPr>
          <p:cNvPr id="5" name="TextBox 4"/>
          <p:cNvSpPr txBox="1"/>
          <p:nvPr/>
        </p:nvSpPr>
        <p:spPr>
          <a:xfrm>
            <a:off x="9735469" y="3899125"/>
            <a:ext cx="2171032" cy="4308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lvl="0" algn="ctr">
              <a:buClrTx/>
              <a:defRPr/>
            </a:pPr>
            <a:r>
              <a:rPr lang="en-GB" sz="2200" b="1" dirty="0">
                <a:solidFill>
                  <a:schemeClr val="bg1"/>
                </a:solidFill>
                <a:latin typeface="Century Gothic" panose="020F0302020204030204"/>
              </a:rPr>
              <a:t>le problème</a:t>
            </a:r>
            <a:endParaRPr kumimoji="0" lang="en-GB" sz="2200" b="1" i="0" u="none" strike="noStrike" kern="0" cap="none" spc="0" normalizeH="0" baseline="0" noProof="0" dirty="0">
              <a:ln>
                <a:noFill/>
              </a:ln>
              <a:solidFill>
                <a:schemeClr val="bg1"/>
              </a:solidFill>
              <a:effectLst/>
              <a:uLnTx/>
              <a:uFillTx/>
              <a:latin typeface="Century Gothic" panose="020F0302020204030204"/>
            </a:endParaRPr>
          </a:p>
        </p:txBody>
      </p:sp>
      <p:sp>
        <p:nvSpPr>
          <p:cNvPr id="6" name="TextBox 5"/>
          <p:cNvSpPr txBox="1"/>
          <p:nvPr/>
        </p:nvSpPr>
        <p:spPr>
          <a:xfrm>
            <a:off x="9735469" y="4511322"/>
            <a:ext cx="2171032" cy="4308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lvl="0" algn="ctr">
              <a:buClrTx/>
              <a:defRPr/>
            </a:pPr>
            <a:r>
              <a:rPr lang="en-GB" sz="2200" b="1" dirty="0" err="1">
                <a:solidFill>
                  <a:schemeClr val="bg1"/>
                </a:solidFill>
                <a:latin typeface="Century Gothic" panose="020F0302020204030204"/>
              </a:rPr>
              <a:t>très</a:t>
            </a:r>
            <a:endParaRPr kumimoji="0" lang="en-GB" sz="2200" b="1" i="0" u="none" strike="noStrike" kern="0" cap="none" spc="0" normalizeH="0" baseline="0" noProof="0" dirty="0">
              <a:ln>
                <a:noFill/>
              </a:ln>
              <a:solidFill>
                <a:schemeClr val="bg1"/>
              </a:solidFill>
              <a:effectLst/>
              <a:uLnTx/>
              <a:uFillTx/>
              <a:latin typeface="Century Gothic" panose="020F0302020204030204"/>
            </a:endParaRPr>
          </a:p>
        </p:txBody>
      </p:sp>
      <p:sp>
        <p:nvSpPr>
          <p:cNvPr id="8" name="TextBox 7"/>
          <p:cNvSpPr txBox="1"/>
          <p:nvPr/>
        </p:nvSpPr>
        <p:spPr>
          <a:xfrm>
            <a:off x="9735469" y="5123519"/>
            <a:ext cx="2171032" cy="4308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chemeClr val="bg1"/>
                </a:solidFill>
                <a:effectLst/>
                <a:uLnTx/>
                <a:uFillTx/>
                <a:latin typeface="Century Gothic" panose="020F0302020204030204"/>
              </a:rPr>
              <a:t>difficile</a:t>
            </a:r>
          </a:p>
        </p:txBody>
      </p:sp>
      <p:sp>
        <p:nvSpPr>
          <p:cNvPr id="9" name="TextBox 8"/>
          <p:cNvSpPr txBox="1"/>
          <p:nvPr/>
        </p:nvSpPr>
        <p:spPr>
          <a:xfrm>
            <a:off x="9735469" y="3286928"/>
            <a:ext cx="2171032" cy="4308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lvl="0" algn="ctr"/>
            <a:r>
              <a:rPr lang="en-GB" sz="2200" b="1" kern="0" dirty="0">
                <a:solidFill>
                  <a:schemeClr val="bg1"/>
                </a:solidFill>
                <a:latin typeface="Century Gothic" panose="020F0302020204030204"/>
              </a:rPr>
              <a:t>la </a:t>
            </a:r>
            <a:r>
              <a:rPr lang="en-GB" sz="2200" b="1" kern="0" dirty="0" err="1">
                <a:solidFill>
                  <a:schemeClr val="bg1"/>
                </a:solidFill>
                <a:latin typeface="Century Gothic" panose="020F0302020204030204"/>
              </a:rPr>
              <a:t>famille</a:t>
            </a:r>
            <a:endParaRPr kumimoji="0" lang="en-GB" sz="2200" b="1" i="0" u="none" strike="noStrike" kern="0" cap="none" spc="0" normalizeH="0" baseline="0" noProof="0" dirty="0">
              <a:ln>
                <a:noFill/>
              </a:ln>
              <a:solidFill>
                <a:schemeClr val="bg1"/>
              </a:solidFill>
              <a:effectLst/>
              <a:uLnTx/>
              <a:uFillTx/>
              <a:latin typeface="Century Gothic" panose="020F0302020204030204"/>
            </a:endParaRPr>
          </a:p>
        </p:txBody>
      </p:sp>
      <p:sp>
        <p:nvSpPr>
          <p:cNvPr id="16" name="TextBox 15"/>
          <p:cNvSpPr txBox="1"/>
          <p:nvPr/>
        </p:nvSpPr>
        <p:spPr>
          <a:xfrm>
            <a:off x="2316480" y="2102992"/>
            <a:ext cx="2056438"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sp>
        <p:nvSpPr>
          <p:cNvPr id="18" name="TextBox 17"/>
          <p:cNvSpPr txBox="1"/>
          <p:nvPr/>
        </p:nvSpPr>
        <p:spPr>
          <a:xfrm>
            <a:off x="3369524" y="3429000"/>
            <a:ext cx="2056438"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sp>
        <p:nvSpPr>
          <p:cNvPr id="19" name="TextBox 18"/>
          <p:cNvSpPr txBox="1"/>
          <p:nvPr/>
        </p:nvSpPr>
        <p:spPr>
          <a:xfrm>
            <a:off x="3792434" y="4755008"/>
            <a:ext cx="2056438"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 _________________</a:t>
            </a:r>
          </a:p>
        </p:txBody>
      </p:sp>
      <p:sp>
        <p:nvSpPr>
          <p:cNvPr id="21" name="TextBox 20"/>
          <p:cNvSpPr txBox="1"/>
          <p:nvPr/>
        </p:nvSpPr>
        <p:spPr>
          <a:xfrm>
            <a:off x="9735469" y="2674731"/>
            <a:ext cx="2171032" cy="4308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lvl="0" algn="ctr"/>
            <a:r>
              <a:rPr lang="en-GB" sz="2200" b="1" noProof="0" dirty="0" err="1">
                <a:solidFill>
                  <a:schemeClr val="bg1"/>
                </a:solidFill>
                <a:latin typeface="Century Gothic" panose="020F0302020204030204"/>
              </a:rPr>
              <a:t>aussi</a:t>
            </a:r>
            <a:endParaRPr kumimoji="0" lang="en-GB" sz="2200" b="1" i="0" strike="noStrike" kern="0" cap="none" spc="0" normalizeH="0" baseline="0" noProof="0" dirty="0">
              <a:ln>
                <a:noFill/>
              </a:ln>
              <a:solidFill>
                <a:schemeClr val="bg1"/>
              </a:solidFill>
              <a:effectLst/>
              <a:uLnTx/>
              <a:uFillTx/>
              <a:latin typeface="Century Gothic" panose="020F0302020204030204"/>
            </a:endParaRPr>
          </a:p>
        </p:txBody>
      </p:sp>
      <p:sp>
        <p:nvSpPr>
          <p:cNvPr id="22" name="TextBox 21"/>
          <p:cNvSpPr txBox="1"/>
          <p:nvPr/>
        </p:nvSpPr>
        <p:spPr>
          <a:xfrm>
            <a:off x="4249112" y="2102992"/>
            <a:ext cx="2056438"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sp>
        <p:nvSpPr>
          <p:cNvPr id="23" name="TextBox 22">
            <a:extLst>
              <a:ext uri="{FF2B5EF4-FFF2-40B4-BE49-F238E27FC236}">
                <a16:creationId xmlns:a16="http://schemas.microsoft.com/office/drawing/2014/main" id="{2CB08CC0-953F-4C87-958C-7126E21B2205}"/>
              </a:ext>
            </a:extLst>
          </p:cNvPr>
          <p:cNvSpPr txBox="1"/>
          <p:nvPr/>
        </p:nvSpPr>
        <p:spPr>
          <a:xfrm>
            <a:off x="9735469" y="5735713"/>
            <a:ext cx="2171032" cy="4308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lvl="0" algn="ctr"/>
            <a:r>
              <a:rPr lang="en-GB" sz="2200" b="1" dirty="0" err="1">
                <a:solidFill>
                  <a:schemeClr val="bg1"/>
                </a:solidFill>
                <a:latin typeface="Century Gothic" panose="020F0302020204030204"/>
              </a:rPr>
              <a:t>l</a:t>
            </a:r>
            <a:r>
              <a:rPr lang="en-GB" sz="2200" b="1" kern="0" dirty="0" err="1">
                <a:solidFill>
                  <a:schemeClr val="bg1"/>
                </a:solidFill>
                <a:latin typeface="Century Gothic" panose="020F0302020204030204"/>
              </a:rPr>
              <a:t>’enfant</a:t>
            </a:r>
            <a:endParaRPr kumimoji="0" lang="en-GB" sz="2200" b="1" i="0" u="none" strike="noStrike" kern="0" cap="none" spc="0" normalizeH="0" baseline="0" noProof="0" dirty="0">
              <a:ln>
                <a:noFill/>
              </a:ln>
              <a:solidFill>
                <a:schemeClr val="bg1"/>
              </a:solidFill>
              <a:effectLst/>
              <a:uLnTx/>
              <a:uFillTx/>
              <a:latin typeface="Century Gothic" panose="020F0302020204030204"/>
            </a:endParaRPr>
          </a:p>
        </p:txBody>
      </p:sp>
      <p:sp>
        <p:nvSpPr>
          <p:cNvPr id="24" name="TextBox 23">
            <a:extLst>
              <a:ext uri="{FF2B5EF4-FFF2-40B4-BE49-F238E27FC236}">
                <a16:creationId xmlns:a16="http://schemas.microsoft.com/office/drawing/2014/main" id="{93E3931C-81FC-47DC-B95B-13854CA3F0CD}"/>
              </a:ext>
            </a:extLst>
          </p:cNvPr>
          <p:cNvSpPr txBox="1"/>
          <p:nvPr/>
        </p:nvSpPr>
        <p:spPr>
          <a:xfrm>
            <a:off x="9735469" y="2062534"/>
            <a:ext cx="2171032" cy="4308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lvl="0" algn="ctr"/>
            <a:r>
              <a:rPr lang="en-GB" sz="2200" b="1" noProof="0" dirty="0">
                <a:solidFill>
                  <a:schemeClr val="bg1"/>
                </a:solidFill>
                <a:latin typeface="Century Gothic" panose="020F0302020204030204"/>
              </a:rPr>
              <a:t>pour</a:t>
            </a:r>
            <a:endParaRPr kumimoji="0" lang="en-GB" sz="2200" b="1" i="0" strike="noStrike" kern="0" cap="none" spc="0" normalizeH="0" baseline="0" noProof="0" dirty="0">
              <a:ln>
                <a:noFill/>
              </a:ln>
              <a:solidFill>
                <a:schemeClr val="bg1"/>
              </a:solidFill>
              <a:effectLst/>
              <a:uLnTx/>
              <a:uFillTx/>
              <a:latin typeface="Century Gothic" panose="020F0302020204030204"/>
            </a:endParaRPr>
          </a:p>
        </p:txBody>
      </p:sp>
      <p:sp>
        <p:nvSpPr>
          <p:cNvPr id="25" name="TextBox 24">
            <a:extLst>
              <a:ext uri="{FF2B5EF4-FFF2-40B4-BE49-F238E27FC236}">
                <a16:creationId xmlns:a16="http://schemas.microsoft.com/office/drawing/2014/main" id="{8076636C-6053-43C4-BA4E-093BCAA3A3FC}"/>
              </a:ext>
            </a:extLst>
          </p:cNvPr>
          <p:cNvSpPr txBox="1"/>
          <p:nvPr/>
        </p:nvSpPr>
        <p:spPr>
          <a:xfrm>
            <a:off x="9735469" y="1450337"/>
            <a:ext cx="2171032" cy="4308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lvl="0" algn="ctr"/>
            <a:r>
              <a:rPr lang="en-GB" sz="2200" b="1" noProof="0" dirty="0" err="1">
                <a:solidFill>
                  <a:schemeClr val="bg1"/>
                </a:solidFill>
                <a:latin typeface="Century Gothic" panose="020F0302020204030204"/>
              </a:rPr>
              <a:t>ici</a:t>
            </a:r>
            <a:endParaRPr kumimoji="0" lang="en-GB" sz="2200" b="1" i="0" strike="noStrike" kern="0" cap="none" spc="0" normalizeH="0" baseline="0" noProof="0" dirty="0">
              <a:ln>
                <a:noFill/>
              </a:ln>
              <a:solidFill>
                <a:schemeClr val="bg1"/>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DE02C579-1677-49D4-AC52-8B6F5D8F7F92}"/>
              </a:ext>
            </a:extLst>
          </p:cNvPr>
          <p:cNvSpPr txBox="1"/>
          <p:nvPr/>
        </p:nvSpPr>
        <p:spPr>
          <a:xfrm>
            <a:off x="3734833" y="2765996"/>
            <a:ext cx="2056438"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sp>
        <p:nvSpPr>
          <p:cNvPr id="27" name="TextBox 26">
            <a:extLst>
              <a:ext uri="{FF2B5EF4-FFF2-40B4-BE49-F238E27FC236}">
                <a16:creationId xmlns:a16="http://schemas.microsoft.com/office/drawing/2014/main" id="{939AA6BB-B5C7-4684-B9F0-CB7FE28C640D}"/>
              </a:ext>
            </a:extLst>
          </p:cNvPr>
          <p:cNvSpPr txBox="1"/>
          <p:nvPr/>
        </p:nvSpPr>
        <p:spPr>
          <a:xfrm>
            <a:off x="1144162" y="4139392"/>
            <a:ext cx="2056438"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sp>
        <p:nvSpPr>
          <p:cNvPr id="28" name="TextBox 27">
            <a:extLst>
              <a:ext uri="{FF2B5EF4-FFF2-40B4-BE49-F238E27FC236}">
                <a16:creationId xmlns:a16="http://schemas.microsoft.com/office/drawing/2014/main" id="{20F3C2D9-6E4D-4551-9032-D03C85BE413E}"/>
              </a:ext>
            </a:extLst>
          </p:cNvPr>
          <p:cNvSpPr txBox="1"/>
          <p:nvPr/>
        </p:nvSpPr>
        <p:spPr>
          <a:xfrm>
            <a:off x="3076794" y="4139392"/>
            <a:ext cx="2056438"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sp>
        <p:nvSpPr>
          <p:cNvPr id="30" name="TextBox 29">
            <a:extLst>
              <a:ext uri="{FF2B5EF4-FFF2-40B4-BE49-F238E27FC236}">
                <a16:creationId xmlns:a16="http://schemas.microsoft.com/office/drawing/2014/main" id="{F1478FAC-39FB-4948-A0A8-5DC28F9E06CC}"/>
              </a:ext>
            </a:extLst>
          </p:cNvPr>
          <p:cNvSpPr txBox="1"/>
          <p:nvPr/>
        </p:nvSpPr>
        <p:spPr>
          <a:xfrm>
            <a:off x="5067781" y="5412147"/>
            <a:ext cx="2056438"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sp>
        <p:nvSpPr>
          <p:cNvPr id="31" name="TextBox 30">
            <a:extLst>
              <a:ext uri="{FF2B5EF4-FFF2-40B4-BE49-F238E27FC236}">
                <a16:creationId xmlns:a16="http://schemas.microsoft.com/office/drawing/2014/main" id="{32EBC09F-C400-44DA-A0DE-FD1C988C9278}"/>
              </a:ext>
            </a:extLst>
          </p:cNvPr>
          <p:cNvSpPr txBox="1"/>
          <p:nvPr/>
        </p:nvSpPr>
        <p:spPr>
          <a:xfrm>
            <a:off x="9735469" y="897552"/>
            <a:ext cx="2171032" cy="4308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lvl="0" algn="ctr"/>
            <a:r>
              <a:rPr lang="en-GB" sz="2200" b="1" noProof="0" dirty="0">
                <a:solidFill>
                  <a:schemeClr val="bg1"/>
                </a:solidFill>
                <a:latin typeface="Century Gothic" panose="020F0302020204030204"/>
              </a:rPr>
              <a:t>dans</a:t>
            </a:r>
            <a:endParaRPr kumimoji="0" lang="en-GB" sz="2200" b="1" i="0" strike="noStrike" kern="0" cap="none" spc="0" normalizeH="0" baseline="0" noProof="0" dirty="0">
              <a:ln>
                <a:noFill/>
              </a:ln>
              <a:solidFill>
                <a:schemeClr val="bg1"/>
              </a:solidFill>
              <a:effectLst/>
              <a:uLnTx/>
              <a:uFillTx/>
              <a:latin typeface="Century Gothic" panose="020F0302020204030204"/>
            </a:endParaRPr>
          </a:p>
        </p:txBody>
      </p:sp>
      <p:sp>
        <p:nvSpPr>
          <p:cNvPr id="32" name="TextBox 31">
            <a:extLst>
              <a:ext uri="{FF2B5EF4-FFF2-40B4-BE49-F238E27FC236}">
                <a16:creationId xmlns:a16="http://schemas.microsoft.com/office/drawing/2014/main" id="{3F9C04CA-EC64-4807-93B2-47230831ACA5}"/>
              </a:ext>
            </a:extLst>
          </p:cNvPr>
          <p:cNvSpPr txBox="1"/>
          <p:nvPr/>
        </p:nvSpPr>
        <p:spPr>
          <a:xfrm>
            <a:off x="4919098" y="4139392"/>
            <a:ext cx="2056438"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sp>
        <p:nvSpPr>
          <p:cNvPr id="3" name="Rounded Rectangle 46">
            <a:extLst>
              <a:ext uri="{FF2B5EF4-FFF2-40B4-BE49-F238E27FC236}">
                <a16:creationId xmlns:a16="http://schemas.microsoft.com/office/drawing/2014/main" id="{23210D29-B1BE-461C-A378-58159CF70F0B}"/>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6">
            <a:extLst>
              <a:ext uri="{FF2B5EF4-FFF2-40B4-BE49-F238E27FC236}">
                <a16:creationId xmlns:a16="http://schemas.microsoft.com/office/drawing/2014/main" id="{0F0C936F-130A-4B5F-8F35-A512A7BDFD63}"/>
              </a:ext>
            </a:extLst>
          </p:cNvPr>
          <p:cNvSpPr>
            <a:spLocks noGrp="1"/>
          </p:cNvSpPr>
          <p:nvPr>
            <p:ph type="title"/>
          </p:nvPr>
        </p:nvSpPr>
        <p:spPr>
          <a:xfrm>
            <a:off x="838200" y="443073"/>
            <a:ext cx="4427184" cy="454479"/>
          </a:xfrm>
        </p:spPr>
        <p:txBody>
          <a:bodyPr>
            <a:normAutofit fontScale="90000"/>
          </a:bodyPr>
          <a:lstStyle/>
          <a:p>
            <a:r>
              <a:rPr lang="fr-FR" dirty="0"/>
              <a:t>Vocabulaire</a:t>
            </a:r>
          </a:p>
        </p:txBody>
      </p:sp>
      <p:pic>
        <p:nvPicPr>
          <p:cNvPr id="38" name="Picture 37" descr="background rectangle">
            <a:extLst>
              <a:ext uri="{FF2B5EF4-FFF2-40B4-BE49-F238E27FC236}">
                <a16:creationId xmlns:a16="http://schemas.microsoft.com/office/drawing/2014/main" id="{07F4C685-E96B-4D23-A394-8F4770099DA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9" name="Title 3">
            <a:extLst>
              <a:ext uri="{FF2B5EF4-FFF2-40B4-BE49-F238E27FC236}">
                <a16:creationId xmlns:a16="http://schemas.microsoft.com/office/drawing/2014/main" id="{8E540CCD-185C-4F93-AD37-DDC61A81D2B6}"/>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a:solidFill>
                  <a:schemeClr val="bg1"/>
                </a:solidFill>
              </a:rPr>
              <a:t>Vocabulaire</a:t>
            </a:r>
            <a:endParaRPr lang="en-GB" sz="3600" b="1" dirty="0">
              <a:solidFill>
                <a:schemeClr val="bg1"/>
              </a:solidFill>
            </a:endParaRPr>
          </a:p>
        </p:txBody>
      </p:sp>
    </p:spTree>
    <p:extLst>
      <p:ext uri="{BB962C8B-B14F-4D97-AF65-F5344CB8AC3E}">
        <p14:creationId xmlns:p14="http://schemas.microsoft.com/office/powerpoint/2010/main" val="278586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6" grpId="0" animBg="1"/>
      <p:bldP spid="18" grpId="0" animBg="1"/>
      <p:bldP spid="19" grpId="0" animBg="1"/>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6.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11779</Words>
  <Application>Microsoft Office PowerPoint</Application>
  <PresentationFormat>Widescreen</PresentationFormat>
  <Paragraphs>1656</Paragraphs>
  <Slides>68</Slides>
  <Notes>68</Notes>
  <HiddenSlides>0</HiddenSlides>
  <MMClips>1</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68</vt:i4>
      </vt:variant>
    </vt:vector>
  </HeadingPairs>
  <TitlesOfParts>
    <vt:vector size="79" baseType="lpstr">
      <vt:lpstr>Century Gothic</vt:lpstr>
      <vt:lpstr>Georgia</vt:lpstr>
      <vt:lpstr>Arial</vt:lpstr>
      <vt:lpstr>Tw Cen MT</vt:lpstr>
      <vt:lpstr>Calibri</vt:lpstr>
      <vt:lpstr>1_Office Theme</vt:lpstr>
      <vt:lpstr>2_Office Theme</vt:lpstr>
      <vt:lpstr>3_Office Theme</vt:lpstr>
      <vt:lpstr>4_Office Theme</vt:lpstr>
      <vt:lpstr>5_Office Theme</vt:lpstr>
      <vt:lpstr>NCELP Theme</vt:lpstr>
      <vt:lpstr>Saying what people have </vt:lpstr>
      <vt:lpstr>au</vt:lpstr>
      <vt:lpstr>au</vt:lpstr>
      <vt:lpstr>au</vt:lpstr>
      <vt:lpstr>au</vt:lpstr>
      <vt:lpstr>au</vt:lpstr>
      <vt:lpstr>au</vt:lpstr>
      <vt:lpstr>Phonétique</vt:lpstr>
      <vt:lpstr>Vocabulaire</vt:lpstr>
      <vt:lpstr>Saying what people have: nous and vous</vt:lpstr>
      <vt:lpstr>La liaison</vt:lpstr>
      <vt:lpstr>Avoir: nous and vous</vt:lpstr>
      <vt:lpstr>Avoir: nous and vous</vt:lpstr>
      <vt:lpstr>Avoir: nous and vous</vt:lpstr>
      <vt:lpstr>Avoir: nous and vous</vt:lpstr>
      <vt:lpstr>Avoir: nous and vous</vt:lpstr>
      <vt:lpstr>Avoir: nous and vous</vt:lpstr>
      <vt:lpstr>Avoir: nous and vous</vt:lpstr>
      <vt:lpstr>Avoir: nous and vous</vt:lpstr>
      <vt:lpstr>Avoir: nous and vous</vt:lpstr>
      <vt:lpstr>Avoir: nous and vous</vt:lpstr>
      <vt:lpstr>Avoir: nous and vous</vt:lpstr>
      <vt:lpstr>Avoir: nous and vous</vt:lpstr>
      <vt:lpstr>Avoir: nous and vous</vt:lpstr>
      <vt:lpstr>Avoir: nous and vous</vt:lpstr>
      <vt:lpstr>Deux villes françaises</vt:lpstr>
      <vt:lpstr>PowerPoint Presentation</vt:lpstr>
      <vt:lpstr>Deux chambres</vt:lpstr>
      <vt:lpstr>Nous ou vous ?</vt:lpstr>
      <vt:lpstr>Nous ou vous ?</vt:lpstr>
      <vt:lpstr>Vocabulaire</vt:lpstr>
      <vt:lpstr>Vocabulaire</vt:lpstr>
      <vt:lpstr>Saying what people have </vt:lpstr>
      <vt:lpstr>Phonétique  </vt:lpstr>
      <vt:lpstr>Phonétique  </vt:lpstr>
      <vt:lpstr>Phonétique  </vt:lpstr>
      <vt:lpstr>Vocabulaire</vt:lpstr>
      <vt:lpstr>Vocabulaire</vt:lpstr>
      <vt:lpstr>Vocabulaire</vt:lpstr>
      <vt:lpstr>Avoir: ils and elles</vt:lpstr>
      <vt:lpstr>Avoir: ils and elles</vt:lpstr>
      <vt:lpstr>Avoir: ils and elles</vt:lpstr>
      <vt:lpstr>Avoir: ils and elles</vt:lpstr>
      <vt:lpstr>Avoir: ils and elles</vt:lpstr>
      <vt:lpstr>Avoir: ils and elles</vt:lpstr>
      <vt:lpstr>Avoir: ils and elles</vt:lpstr>
      <vt:lpstr>Avoir: ils and elles</vt:lpstr>
      <vt:lpstr>Avoir: ils and elles</vt:lpstr>
      <vt:lpstr>Avoir: ils and elles</vt:lpstr>
      <vt:lpstr>Avoir: ils and elles</vt:lpstr>
      <vt:lpstr>Avoir: ils and elles</vt:lpstr>
      <vt:lpstr>Avoir: ils and elles</vt:lpstr>
      <vt:lpstr>Il, elle, ils ou elles?</vt:lpstr>
      <vt:lpstr>Il, elle, ils ou elles?</vt:lpstr>
      <vt:lpstr>Il, elle, ils ou elles?</vt:lpstr>
      <vt:lpstr>Il, elle, ils ou elles?</vt:lpstr>
      <vt:lpstr>Il, elle, ils ou elles?</vt:lpstr>
      <vt:lpstr>Il, elle, ils ou elles?</vt:lpstr>
      <vt:lpstr>Il, elle, ils ou elles?</vt:lpstr>
      <vt:lpstr>Vocabulaire</vt:lpstr>
      <vt:lpstr>Vocabulaire</vt:lpstr>
      <vt:lpstr>Vocabulaire</vt:lpstr>
      <vt:lpstr>Vocabulaire</vt:lpstr>
      <vt:lpstr>Vocabulaire</vt:lpstr>
      <vt:lpstr>Vocabulaire</vt:lpstr>
      <vt:lpstr>Vocabulaire</vt:lpstr>
      <vt:lpstr>Gaming Grammar</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Louise Bibbey</cp:lastModifiedBy>
  <cp:revision>369</cp:revision>
  <dcterms:created xsi:type="dcterms:W3CDTF">2019-03-27T07:30:03Z</dcterms:created>
  <dcterms:modified xsi:type="dcterms:W3CDTF">2022-08-04T15:36:42Z</dcterms:modified>
</cp:coreProperties>
</file>