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0"/>
  </p:notesMasterIdLst>
  <p:sldIdLst>
    <p:sldId id="257" r:id="rId4"/>
    <p:sldId id="434" r:id="rId5"/>
    <p:sldId id="321" r:id="rId6"/>
    <p:sldId id="415" r:id="rId7"/>
    <p:sldId id="424" r:id="rId8"/>
    <p:sldId id="425" r:id="rId9"/>
    <p:sldId id="418" r:id="rId10"/>
    <p:sldId id="426" r:id="rId11"/>
    <p:sldId id="383" r:id="rId12"/>
    <p:sldId id="384" r:id="rId13"/>
    <p:sldId id="427" r:id="rId14"/>
    <p:sldId id="428" r:id="rId15"/>
    <p:sldId id="336" r:id="rId16"/>
    <p:sldId id="437" r:id="rId17"/>
    <p:sldId id="429" r:id="rId18"/>
    <p:sldId id="438" r:id="rId19"/>
    <p:sldId id="311" r:id="rId20"/>
    <p:sldId id="337" r:id="rId21"/>
    <p:sldId id="430" r:id="rId22"/>
    <p:sldId id="420" r:id="rId23"/>
    <p:sldId id="431" r:id="rId24"/>
    <p:sldId id="289" r:id="rId25"/>
    <p:sldId id="432" r:id="rId26"/>
    <p:sldId id="433" r:id="rId27"/>
    <p:sldId id="446" r:id="rId28"/>
    <p:sldId id="43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BF0D5"/>
    <a:srgbClr val="1F4D81"/>
    <a:srgbClr val="203864"/>
    <a:srgbClr val="F66400"/>
    <a:srgbClr val="E25B00"/>
    <a:srgbClr val="115076"/>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91160" autoAdjust="0"/>
  </p:normalViewPr>
  <p:slideViewPr>
    <p:cSldViewPr snapToGrid="0">
      <p:cViewPr varScale="1">
        <p:scale>
          <a:sx n="66" d="100"/>
          <a:sy n="66" d="100"/>
        </p:scale>
        <p:origin x="1008"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lipart-library.com/search2/?q=guess%20who#gsc.tab=1&amp;gsc.q=guess%20who&amp;gsc.page=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lipart-library.com/search2/?q=guess%20who#gsc.tab=1&amp;gsc.q=guess%20who&amp;gsc.page=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 (lesson 1): </a:t>
            </a:r>
          </a:p>
          <a:p>
            <a:r>
              <a:rPr lang="en-US" sz="1200" b="0" kern="1200" dirty="0">
                <a:solidFill>
                  <a:schemeClr val="tx1"/>
                </a:solidFill>
                <a:effectLst/>
                <a:latin typeface="+mn-lt"/>
                <a:ea typeface="+mn-ea"/>
                <a:cs typeface="+mn-cs"/>
              </a:rPr>
              <a:t>Consolidation</a:t>
            </a:r>
            <a:r>
              <a:rPr lang="en-US" sz="1200" b="0" kern="1200" baseline="0" dirty="0">
                <a:solidFill>
                  <a:schemeClr val="tx1"/>
                </a:solidFill>
                <a:effectLst/>
                <a:latin typeface="+mn-lt"/>
                <a:ea typeface="+mn-ea"/>
                <a:cs typeface="+mn-cs"/>
              </a:rPr>
              <a:t> of</a:t>
            </a:r>
            <a:r>
              <a:rPr lang="en-US" sz="1200" b="0" kern="1200" dirty="0">
                <a:solidFill>
                  <a:schemeClr val="tx1"/>
                </a:solidFill>
                <a:effectLst/>
                <a:latin typeface="+mn-lt"/>
                <a:ea typeface="+mn-ea"/>
                <a:cs typeface="+mn-cs"/>
              </a:rPr>
              <a:t> SER (for traits) vs ESTAR (for state/mood) in singular and plural persons; </a:t>
            </a:r>
          </a:p>
          <a:p>
            <a:r>
              <a:rPr lang="en-US" sz="1200" b="0" kern="1200" dirty="0">
                <a:solidFill>
                  <a:schemeClr val="tx1"/>
                </a:solidFill>
                <a:effectLst/>
                <a:latin typeface="+mn-lt"/>
                <a:ea typeface="+mn-ea"/>
                <a:cs typeface="+mn-cs"/>
              </a:rPr>
              <a:t>Consolidation of adjectival agreement for gender &amp; number.</a:t>
            </a:r>
            <a:endParaRPr lang="es-GB"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a:t>
            </a:r>
            <a:r>
              <a:rPr lang="es-ES" sz="1200" kern="1200" dirty="0">
                <a:solidFill>
                  <a:schemeClr val="tx1"/>
                </a:solidFill>
                <a:effectLst/>
                <a:latin typeface="+mn-lt"/>
                <a:ea typeface="+mn-ea"/>
                <a:cs typeface="+mn-cs"/>
              </a:rPr>
              <a:t>weak </a:t>
            </a:r>
            <a:r>
              <a:rPr lang="es-ES" sz="1200" kern="1200" dirty="0" err="1">
                <a:solidFill>
                  <a:schemeClr val="tx1"/>
                </a:solidFill>
                <a:effectLst/>
                <a:latin typeface="+mn-lt"/>
                <a:ea typeface="+mn-ea"/>
                <a:cs typeface="+mn-cs"/>
              </a:rPr>
              <a:t>vowels</a:t>
            </a:r>
            <a:r>
              <a:rPr lang="es-ES" sz="1200" kern="1200" dirty="0">
                <a:solidFill>
                  <a:schemeClr val="tx1"/>
                </a:solidFill>
                <a:effectLst/>
                <a:latin typeface="+mn-lt"/>
                <a:ea typeface="+mn-ea"/>
                <a:cs typeface="+mn-cs"/>
              </a:rPr>
              <a:t> [i], [u]</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New vocabulary (introduce): </a:t>
            </a:r>
            <a:r>
              <a:rPr lang="es-ES" sz="1200" kern="1200" dirty="0">
                <a:solidFill>
                  <a:schemeClr val="tx1"/>
                </a:solidFill>
                <a:effectLst/>
                <a:latin typeface="+mn-lt"/>
                <a:ea typeface="+mn-ea"/>
                <a:cs typeface="+mn-cs"/>
              </a:rPr>
              <a:t>gente [137]; malo² [360]; sucio [1855]; limpio [1710]; precioso [1777]; listo² [1684]; contento [1949]; triste [1371]; seguro² [407]; igual [263]; quizás [346]; según [237]; así [67]; generalmente [1387]; ahora [81]</a:t>
            </a:r>
            <a:endParaRPr lang="es-ES" sz="1200" b="1" kern="1200" dirty="0">
              <a:solidFill>
                <a:schemeClr val="tx1"/>
              </a:solidFill>
              <a:effectLst/>
              <a:latin typeface="+mn-lt"/>
              <a:ea typeface="+mn-ea"/>
              <a:cs typeface="+mn-cs"/>
            </a:endParaRPr>
          </a:p>
          <a:p>
            <a:r>
              <a:rPr lang="es-419" sz="1200" b="1" kern="1200" dirty="0" err="1">
                <a:solidFill>
                  <a:schemeClr val="tx1"/>
                </a:solidFill>
                <a:effectLst/>
                <a:latin typeface="+mn-lt"/>
                <a:ea typeface="+mn-ea"/>
                <a:cs typeface="+mn-cs"/>
              </a:rPr>
              <a:t>Revisit</a:t>
            </a:r>
            <a:r>
              <a:rPr lang="es-419" sz="1200" b="1" kern="1200" baseline="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Y7, 3.2.6</a:t>
            </a:r>
            <a:r>
              <a:rPr lang="es-GB" sz="1200" b="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cielo [620]; cenar [3087]; dormir [403]; pelo [873]</a:t>
            </a:r>
          </a:p>
          <a:p>
            <a:r>
              <a:rPr lang="es-419" sz="1200" b="1" kern="1200" dirty="0" err="1">
                <a:solidFill>
                  <a:schemeClr val="tx1"/>
                </a:solidFill>
                <a:effectLst/>
                <a:latin typeface="+mn-lt"/>
                <a:ea typeface="+mn-ea"/>
                <a:cs typeface="+mn-cs"/>
              </a:rPr>
              <a:t>Revisit</a:t>
            </a:r>
            <a:r>
              <a:rPr lang="es-419" sz="1200" b="1" kern="1200" baseline="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Y7, 3.1.5: </a:t>
            </a:r>
            <a:r>
              <a:rPr lang="es-419" sz="1200" kern="1200" dirty="0">
                <a:solidFill>
                  <a:schemeClr val="tx1"/>
                </a:solidFill>
                <a:effectLst/>
                <a:latin typeface="+mn-lt"/>
                <a:ea typeface="+mn-ea"/>
                <a:cs typeface="+mn-cs"/>
              </a:rPr>
              <a:t>correr [343]; por¹ [15]; escribir [198]; algo [110]; aprender (a) [428]; mujer [120]; carta¹ [627]; idioma [1159]; chino [1349]; parque [1354]; después [115]; siempre [96]</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1" dirty="0"/>
          </a:p>
          <a:p>
            <a:r>
              <a:rPr lang="en-GB" b="1" baseline="0" dirty="0"/>
              <a:t>Target answers for Person A during speaking, based on Person B’s questions:</a:t>
            </a:r>
          </a:p>
          <a:p>
            <a:pPr marL="228600" indent="-228600">
              <a:buAutoNum type="arabicPeriod"/>
            </a:pPr>
            <a:r>
              <a:rPr lang="en-GB" b="0" baseline="0" dirty="0" err="1"/>
              <a:t>Sí</a:t>
            </a:r>
            <a:r>
              <a:rPr lang="en-GB" b="0" baseline="0" dirty="0"/>
              <a:t>, soy </a:t>
            </a:r>
            <a:r>
              <a:rPr lang="en-GB" b="0" baseline="0" dirty="0" err="1"/>
              <a:t>alegre</a:t>
            </a:r>
            <a:r>
              <a:rPr lang="en-GB" b="0" baseline="0" dirty="0"/>
              <a:t>.</a:t>
            </a:r>
          </a:p>
          <a:p>
            <a:pPr marL="228600" indent="-228600">
              <a:buAutoNum type="arabicPeriod"/>
            </a:pPr>
            <a:r>
              <a:rPr lang="en-GB" b="0" baseline="0" dirty="0"/>
              <a:t>No, </a:t>
            </a:r>
            <a:r>
              <a:rPr lang="en-GB" b="0" baseline="0" dirty="0" err="1"/>
              <a:t>estoy</a:t>
            </a:r>
            <a:r>
              <a:rPr lang="en-GB" b="0" baseline="0" dirty="0"/>
              <a:t> </a:t>
            </a:r>
            <a:r>
              <a:rPr lang="en-GB" b="0" baseline="0" dirty="0" err="1"/>
              <a:t>guapo</a:t>
            </a:r>
            <a:r>
              <a:rPr lang="en-GB" b="0" baseline="0" dirty="0"/>
              <a:t>.</a:t>
            </a:r>
          </a:p>
          <a:p>
            <a:pPr marL="228600" indent="-228600">
              <a:buAutoNum type="arabicPeriod"/>
            </a:pPr>
            <a:r>
              <a:rPr lang="en-GB" b="0" baseline="0" dirty="0" err="1"/>
              <a:t>Sí</a:t>
            </a:r>
            <a:r>
              <a:rPr lang="en-GB" b="0" baseline="0" dirty="0"/>
              <a:t>, </a:t>
            </a:r>
            <a:r>
              <a:rPr lang="en-GB" b="0" baseline="0" dirty="0" err="1"/>
              <a:t>estoy</a:t>
            </a:r>
            <a:r>
              <a:rPr lang="en-GB" b="0" baseline="0" dirty="0"/>
              <a:t> </a:t>
            </a:r>
            <a:r>
              <a:rPr lang="en-GB" b="0" baseline="0" dirty="0" err="1"/>
              <a:t>tranquilo</a:t>
            </a:r>
            <a:r>
              <a:rPr lang="en-GB" b="0" baseline="0" dirty="0"/>
              <a:t>.</a:t>
            </a:r>
          </a:p>
          <a:p>
            <a:pPr marL="228600" indent="-228600">
              <a:buAutoNum type="arabicPeriod"/>
            </a:pPr>
            <a:r>
              <a:rPr lang="en-GB" b="0" baseline="0" dirty="0"/>
              <a:t>No, </a:t>
            </a:r>
            <a:r>
              <a:rPr lang="en-GB" b="0" baseline="0" dirty="0" err="1"/>
              <a:t>estoy</a:t>
            </a:r>
            <a:r>
              <a:rPr lang="en-GB" b="0" baseline="0" dirty="0"/>
              <a:t> </a:t>
            </a:r>
            <a:r>
              <a:rPr lang="en-GB" b="0" baseline="0" dirty="0" err="1"/>
              <a:t>raro</a:t>
            </a:r>
            <a:r>
              <a:rPr lang="en-GB" b="0" baseline="0" dirty="0"/>
              <a:t>.</a:t>
            </a:r>
          </a:p>
          <a:p>
            <a:pPr marL="228600" indent="-228600">
              <a:buAutoNum type="arabicPeriod"/>
            </a:pPr>
            <a:r>
              <a:rPr lang="en-GB" b="0" baseline="0" dirty="0" err="1"/>
              <a:t>Sí</a:t>
            </a:r>
            <a:r>
              <a:rPr lang="en-GB" b="0" baseline="0" dirty="0"/>
              <a:t>, soy </a:t>
            </a:r>
            <a:r>
              <a:rPr lang="en-GB" b="0" baseline="0" dirty="0" err="1"/>
              <a:t>simpático</a:t>
            </a:r>
            <a:r>
              <a:rPr lang="en-GB" b="0" baseline="0" dirty="0"/>
              <a:t>.</a:t>
            </a:r>
          </a:p>
          <a:p>
            <a:pPr marL="228600" indent="-228600">
              <a:buAutoNum type="arabicPeriod"/>
            </a:pPr>
            <a:r>
              <a:rPr lang="en-GB" b="0" baseline="0" dirty="0"/>
              <a:t>No, soy </a:t>
            </a:r>
            <a:r>
              <a:rPr lang="en-GB" b="0" baseline="0" dirty="0" err="1"/>
              <a:t>limpio</a:t>
            </a:r>
            <a:r>
              <a:rPr lang="en-GB" b="0" baseline="0" dirty="0"/>
              <a:t>.</a:t>
            </a:r>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1" dirty="0"/>
          </a:p>
          <a:p>
            <a:r>
              <a:rPr lang="en-GB" b="1" baseline="0" dirty="0"/>
              <a:t>Target answers for Person B during speaking, based on Person B’s questions:</a:t>
            </a:r>
          </a:p>
          <a:p>
            <a:pPr marL="228600" indent="-228600">
              <a:buAutoNum type="arabicPeriod"/>
            </a:pPr>
            <a:r>
              <a:rPr lang="en-GB" b="0" baseline="0" dirty="0" err="1"/>
              <a:t>Sí</a:t>
            </a:r>
            <a:r>
              <a:rPr lang="en-GB" b="0" baseline="0" dirty="0"/>
              <a:t>, </a:t>
            </a:r>
            <a:r>
              <a:rPr lang="en-GB" b="0" baseline="0" dirty="0" err="1"/>
              <a:t>estoy</a:t>
            </a:r>
            <a:r>
              <a:rPr lang="en-GB" b="0" baseline="0" dirty="0"/>
              <a:t> triste.</a:t>
            </a:r>
          </a:p>
          <a:p>
            <a:pPr marL="228600" indent="-228600">
              <a:buAutoNum type="arabicPeriod"/>
            </a:pPr>
            <a:r>
              <a:rPr lang="en-GB" b="0" baseline="0" dirty="0"/>
              <a:t>No, </a:t>
            </a:r>
            <a:r>
              <a:rPr lang="en-GB" b="0" baseline="0" dirty="0" err="1"/>
              <a:t>estoy</a:t>
            </a:r>
            <a:r>
              <a:rPr lang="en-GB" b="0" baseline="0" dirty="0"/>
              <a:t> </a:t>
            </a:r>
            <a:r>
              <a:rPr lang="en-GB" b="0" baseline="0" dirty="0" err="1"/>
              <a:t>feliz</a:t>
            </a:r>
            <a:r>
              <a:rPr lang="en-GB" b="0" baseline="0" dirty="0"/>
              <a:t>.</a:t>
            </a:r>
          </a:p>
          <a:p>
            <a:pPr marL="228600" indent="-228600">
              <a:buAutoNum type="arabicPeriod"/>
            </a:pPr>
            <a:r>
              <a:rPr lang="en-GB" b="0" baseline="0" dirty="0"/>
              <a:t>No, soy serio.</a:t>
            </a:r>
          </a:p>
          <a:p>
            <a:pPr marL="228600" indent="-228600">
              <a:buAutoNum type="arabicPeriod"/>
            </a:pPr>
            <a:r>
              <a:rPr lang="en-GB" b="0" baseline="0" dirty="0" err="1"/>
              <a:t>Sí</a:t>
            </a:r>
            <a:r>
              <a:rPr lang="en-GB" b="0" baseline="0" dirty="0"/>
              <a:t>, soy </a:t>
            </a:r>
            <a:r>
              <a:rPr lang="en-GB" b="0" baseline="0" dirty="0" err="1"/>
              <a:t>famoso</a:t>
            </a:r>
            <a:r>
              <a:rPr lang="en-GB" b="0" baseline="0" dirty="0"/>
              <a:t>.</a:t>
            </a:r>
          </a:p>
          <a:p>
            <a:pPr marL="228600" indent="-228600">
              <a:buAutoNum type="arabicPeriod"/>
            </a:pPr>
            <a:r>
              <a:rPr lang="en-GB" b="0" baseline="0" dirty="0"/>
              <a:t>No, soy </a:t>
            </a:r>
            <a:r>
              <a:rPr lang="en-GB" b="0" baseline="0" dirty="0" err="1"/>
              <a:t>limpio</a:t>
            </a:r>
            <a:r>
              <a:rPr lang="en-GB" b="0" baseline="0" dirty="0"/>
              <a:t>.</a:t>
            </a:r>
          </a:p>
          <a:p>
            <a:pPr marL="228600" indent="-228600">
              <a:buAutoNum type="arabicPeriod"/>
            </a:pPr>
            <a:r>
              <a:rPr lang="en-GB" b="0" baseline="0" dirty="0"/>
              <a:t>No, </a:t>
            </a:r>
            <a:r>
              <a:rPr lang="en-GB" b="0" baseline="0" dirty="0" err="1"/>
              <a:t>estoy</a:t>
            </a:r>
            <a:r>
              <a:rPr lang="en-GB" b="0" baseline="0" dirty="0"/>
              <a:t> </a:t>
            </a:r>
            <a:r>
              <a:rPr lang="en-GB" b="0" baseline="0" dirty="0" err="1"/>
              <a:t>feo</a:t>
            </a:r>
            <a:r>
              <a:rPr lang="en-GB" b="0" baseline="0" dirty="0"/>
              <a:t>.</a:t>
            </a:r>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97264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endParaRPr lang="en-GB" b="1" dirty="0"/>
          </a:p>
          <a:p>
            <a:r>
              <a:rPr lang="en-GB" b="1" dirty="0"/>
              <a:t>ANSWER</a:t>
            </a:r>
            <a:r>
              <a:rPr lang="en-GB" b="1" baseline="0" dirty="0"/>
              <a:t> SLIDE</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06029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Learning outcomes (lesson 2):</a:t>
            </a:r>
          </a:p>
          <a:p>
            <a:r>
              <a:rPr lang="en-US" sz="1200" b="0" kern="1200" dirty="0">
                <a:solidFill>
                  <a:schemeClr val="tx1"/>
                </a:solidFill>
                <a:effectLst/>
                <a:latin typeface="+mn-lt"/>
                <a:ea typeface="+mn-ea"/>
                <a:cs typeface="+mn-cs"/>
              </a:rPr>
              <a:t>Consolidation</a:t>
            </a:r>
            <a:r>
              <a:rPr lang="en-US" sz="1200" b="0" kern="1200" baseline="0" dirty="0">
                <a:solidFill>
                  <a:schemeClr val="tx1"/>
                </a:solidFill>
                <a:effectLst/>
                <a:latin typeface="+mn-lt"/>
                <a:ea typeface="+mn-ea"/>
                <a:cs typeface="+mn-cs"/>
              </a:rPr>
              <a:t> of</a:t>
            </a:r>
            <a:r>
              <a:rPr lang="en-US" sz="1200" b="0" kern="1200" dirty="0">
                <a:solidFill>
                  <a:schemeClr val="tx1"/>
                </a:solidFill>
                <a:effectLst/>
                <a:latin typeface="+mn-lt"/>
                <a:ea typeface="+mn-ea"/>
                <a:cs typeface="+mn-cs"/>
              </a:rPr>
              <a:t> SER (for traits) vs ESTAR (for state/mood) in singular and plural persons</a:t>
            </a:r>
          </a:p>
          <a:p>
            <a:r>
              <a:rPr lang="en-US" sz="1200" b="0" kern="1200" dirty="0">
                <a:solidFill>
                  <a:schemeClr val="tx1"/>
                </a:solidFill>
                <a:effectLst/>
                <a:latin typeface="+mn-lt"/>
                <a:ea typeface="+mn-ea"/>
                <a:cs typeface="+mn-cs"/>
              </a:rPr>
              <a:t>Consolidation of adjectival agreement for gender &amp; number</a:t>
            </a:r>
          </a:p>
          <a:p>
            <a:r>
              <a:rPr lang="en-US" sz="1200" b="0" kern="1200" dirty="0">
                <a:solidFill>
                  <a:schemeClr val="tx1"/>
                </a:solidFill>
                <a:effectLst/>
                <a:latin typeface="+mn-lt"/>
                <a:ea typeface="+mn-ea"/>
                <a:cs typeface="+mn-cs"/>
              </a:rPr>
              <a:t>Introduction</a:t>
            </a:r>
            <a:r>
              <a:rPr lang="en-US" sz="1200" b="0" kern="1200" baseline="0" dirty="0">
                <a:solidFill>
                  <a:schemeClr val="tx1"/>
                </a:solidFill>
                <a:effectLst/>
                <a:latin typeface="+mn-lt"/>
                <a:ea typeface="+mn-ea"/>
                <a:cs typeface="+mn-cs"/>
              </a:rPr>
              <a:t> of weak vowel [i]</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b="1" kern="1200" baseline="0" dirty="0">
                <a:solidFill>
                  <a:schemeClr val="tx1"/>
                </a:solidFill>
                <a:effectLst/>
                <a:latin typeface="+mn-lt"/>
                <a:ea typeface="+mn-ea"/>
                <a:cs typeface="+mn-cs"/>
              </a:rPr>
              <a:t> </a:t>
            </a:r>
            <a:r>
              <a:rPr lang="en-US" sz="1200" b="0" kern="1200" baseline="0" dirty="0">
                <a:solidFill>
                  <a:schemeClr val="tx1"/>
                </a:solidFill>
                <a:effectLst/>
                <a:latin typeface="+mn-lt"/>
                <a:ea typeface="+mn-ea"/>
                <a:cs typeface="+mn-cs"/>
              </a:rPr>
              <a:t>In this lesson there will be a</a:t>
            </a:r>
            <a:r>
              <a:rPr lang="en-GB" sz="1200" kern="1200" dirty="0">
                <a:solidFill>
                  <a:schemeClr val="tx1"/>
                </a:solidFill>
                <a:effectLst/>
                <a:latin typeface="+mn-lt"/>
                <a:ea typeface="+mn-ea"/>
                <a:cs typeface="+mn-cs"/>
              </a:rPr>
              <a:t> continued focus on what people are like at the moment vs in general</a:t>
            </a:r>
            <a:r>
              <a:rPr lang="es-GB"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but also including some focus on location and places.</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sz="1200" b="1" i="0" u="none" strike="noStrike" kern="1200" cap="none" dirty="0">
                <a:solidFill>
                  <a:schemeClr val="tx1"/>
                </a:solidFill>
                <a:effectLst/>
                <a:latin typeface="+mn-lt"/>
                <a:ea typeface="Calibri"/>
                <a:cs typeface="Calibri"/>
                <a:sym typeface="Calibri"/>
              </a:rPr>
              <a:t>New vocabulary (introduce): </a:t>
            </a:r>
            <a:r>
              <a:rPr lang="es-ES" sz="1200" kern="1200" dirty="0">
                <a:solidFill>
                  <a:schemeClr val="tx1"/>
                </a:solidFill>
                <a:effectLst/>
                <a:latin typeface="+mn-lt"/>
                <a:ea typeface="+mn-ea"/>
                <a:cs typeface="+mn-cs"/>
              </a:rPr>
              <a:t>gente [137]; malo² [360]; sucio [1855]; limpio [1710]; precioso [1777]; listo² [1684]; contento [1949]; triste [1371]; seguro² [407]; igual [263]; quizás [346]; según [237]; así [67]; generalmente [1387]; ahora [81]</a:t>
            </a:r>
            <a:endParaRPr lang="es-ES" sz="1200" b="1" kern="1200" dirty="0">
              <a:solidFill>
                <a:schemeClr val="tx1"/>
              </a:solidFill>
              <a:effectLst/>
              <a:latin typeface="+mn-lt"/>
              <a:ea typeface="+mn-ea"/>
              <a:cs typeface="+mn-cs"/>
            </a:endParaRPr>
          </a:p>
          <a:p>
            <a:r>
              <a:rPr lang="es-419" sz="1200" b="1" kern="1200" dirty="0" err="1">
                <a:solidFill>
                  <a:schemeClr val="tx1"/>
                </a:solidFill>
                <a:effectLst/>
                <a:latin typeface="+mn-lt"/>
                <a:ea typeface="+mn-ea"/>
                <a:cs typeface="+mn-cs"/>
              </a:rPr>
              <a:t>Revisit</a:t>
            </a:r>
            <a:r>
              <a:rPr lang="es-419" sz="1200" b="1" kern="1200" baseline="0" dirty="0">
                <a:solidFill>
                  <a:schemeClr val="tx1"/>
                </a:solidFill>
                <a:effectLst/>
                <a:latin typeface="+mn-lt"/>
                <a:ea typeface="+mn-ea"/>
                <a:cs typeface="+mn-cs"/>
              </a:rPr>
              <a:t> </a:t>
            </a:r>
            <a:r>
              <a:rPr lang="es-419" sz="1200" b="1" kern="1200" dirty="0">
                <a:solidFill>
                  <a:schemeClr val="tx1"/>
                </a:solidFill>
                <a:effectLst/>
                <a:latin typeface="+mn-lt"/>
                <a:ea typeface="+mn-ea"/>
                <a:cs typeface="+mn-cs"/>
              </a:rPr>
              <a:t>Y7, 3.2.6</a:t>
            </a:r>
            <a:r>
              <a:rPr lang="es-GB" sz="1200" b="1" kern="120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cielo [620]; cenar [3087]; dormir [403]; pelo [873]</a:t>
            </a:r>
          </a:p>
          <a:p>
            <a:r>
              <a:rPr lang="es-419" sz="1200" b="1" kern="1200" dirty="0" err="1">
                <a:solidFill>
                  <a:schemeClr val="tx1"/>
                </a:solidFill>
                <a:effectLst/>
                <a:latin typeface="+mn-lt"/>
                <a:ea typeface="+mn-ea"/>
                <a:cs typeface="+mn-cs"/>
              </a:rPr>
              <a:t>Revisit</a:t>
            </a:r>
            <a:r>
              <a:rPr lang="es-419" sz="1200" b="1" kern="1200" dirty="0">
                <a:solidFill>
                  <a:schemeClr val="tx1"/>
                </a:solidFill>
                <a:effectLst/>
                <a:latin typeface="+mn-lt"/>
                <a:ea typeface="+mn-ea"/>
                <a:cs typeface="+mn-cs"/>
              </a:rPr>
              <a:t> Y7, 3.1.5: </a:t>
            </a:r>
            <a:r>
              <a:rPr lang="es-419" sz="1200" kern="1200" dirty="0">
                <a:solidFill>
                  <a:schemeClr val="tx1"/>
                </a:solidFill>
                <a:effectLst/>
                <a:latin typeface="+mn-lt"/>
                <a:ea typeface="+mn-ea"/>
                <a:cs typeface="+mn-cs"/>
              </a:rPr>
              <a:t>correr [343]; por¹ [15]; escribir [198]; algo [110]; aprender (a) [428]; mujer [120]; carta¹ [627]; idioma [1159]; chino [1349]; parque [1354]; después [115]; siempre [96]</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mins</a:t>
            </a:r>
          </a:p>
          <a:p>
            <a:endParaRPr lang="en-US" b="1" dirty="0"/>
          </a:p>
          <a:p>
            <a:r>
              <a:rPr lang="en-US" b="1" dirty="0"/>
              <a:t>Aim: </a:t>
            </a:r>
            <a:r>
              <a:rPr lang="en-US" b="0" dirty="0"/>
              <a:t>to</a:t>
            </a:r>
            <a:r>
              <a:rPr lang="en-US" b="0" baseline="0" dirty="0"/>
              <a:t> introduce the ‘weak’ vowel [i]. </a:t>
            </a:r>
            <a:r>
              <a:rPr lang="en-GB" sz="1200" kern="1200" dirty="0">
                <a:solidFill>
                  <a:schemeClr val="tx1"/>
                </a:solidFill>
                <a:effectLst/>
                <a:latin typeface="+mn-lt"/>
                <a:ea typeface="+mn-ea"/>
                <a:cs typeface="+mn-cs"/>
              </a:rPr>
              <a:t>This attaches to a strong vowel to create a diphthong, where one vowel ‘glides’ into another.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911851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a:t>
            </a:r>
          </a:p>
          <a:p>
            <a:endParaRPr lang="en-US" b="1" dirty="0"/>
          </a:p>
          <a:p>
            <a:r>
              <a:rPr lang="en-US" b="1" dirty="0"/>
              <a:t>Aim: </a:t>
            </a:r>
            <a:r>
              <a:rPr lang="en-US" b="0" dirty="0"/>
              <a:t>To recap </a:t>
            </a:r>
            <a:r>
              <a:rPr lang="en-GB" sz="1200" kern="1200" dirty="0">
                <a:solidFill>
                  <a:schemeClr val="tx1"/>
                </a:solidFill>
                <a:effectLst/>
                <a:latin typeface="+mn-lt"/>
                <a:ea typeface="+mn-ea"/>
                <a:cs typeface="+mn-cs"/>
              </a:rPr>
              <a:t>weak vowels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[u] and to practice specifically with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 weak or closed vowels attach to a strong vowel to create a diphthong, where one vowel ‘glides’ into another. </a:t>
            </a:r>
          </a:p>
          <a:p>
            <a:endParaRPr lang="en-US" b="1" dirty="0"/>
          </a:p>
          <a:p>
            <a:r>
              <a:rPr lang="en-US" b="1" dirty="0"/>
              <a:t>Procedure:</a:t>
            </a:r>
          </a:p>
          <a:p>
            <a:r>
              <a:rPr lang="en-US" b="0" dirty="0"/>
              <a:t>1. Play the audio for each phrase and tick the correct column depending on what you hear.</a:t>
            </a:r>
          </a:p>
          <a:p>
            <a:r>
              <a:rPr lang="en-US" b="0" dirty="0"/>
              <a:t>2. See the answers for each phrase.</a:t>
            </a:r>
          </a:p>
          <a:p>
            <a:r>
              <a:rPr lang="en-US" b="0" dirty="0"/>
              <a:t>3. </a:t>
            </a:r>
            <a:r>
              <a:rPr lang="en-US" b="0" dirty="0" err="1"/>
              <a:t>Practise</a:t>
            </a:r>
            <a:r>
              <a:rPr lang="en-US" b="0" dirty="0"/>
              <a:t> pronunciation: read each phrase out loud. Try to mimic the sounds as close to the recording as you can. The sentences appear on</a:t>
            </a:r>
            <a:r>
              <a:rPr lang="en-US" b="0" baseline="0" dirty="0"/>
              <a:t> the next slide.</a:t>
            </a:r>
            <a:endParaRPr lang="en-US" b="0" dirty="0"/>
          </a:p>
          <a:p>
            <a:endParaRPr lang="en-US" b="0" dirty="0"/>
          </a:p>
          <a:p>
            <a:r>
              <a:rPr lang="en-US" b="1" dirty="0"/>
              <a:t>Transcript:</a:t>
            </a:r>
          </a:p>
          <a:p>
            <a:pPr marL="228600" indent="-228600">
              <a:buAutoNum type="arabicPeriod"/>
            </a:pPr>
            <a:r>
              <a:rPr lang="en-GB" sz="1200" kern="1200" dirty="0">
                <a:solidFill>
                  <a:schemeClr val="tx1"/>
                </a:solidFill>
                <a:effectLst/>
                <a:latin typeface="+mn-lt"/>
                <a:ea typeface="+mn-ea"/>
                <a:cs typeface="+mn-cs"/>
              </a:rPr>
              <a:t>La </a:t>
            </a:r>
            <a:r>
              <a:rPr lang="en-GB" sz="1200" kern="1200" dirty="0" err="1">
                <a:solidFill>
                  <a:schemeClr val="tx1"/>
                </a:solidFill>
                <a:effectLst/>
                <a:latin typeface="+mn-lt"/>
                <a:ea typeface="+mn-ea"/>
                <a:cs typeface="+mn-cs"/>
              </a:rPr>
              <a:t>mujer</a:t>
            </a:r>
            <a:r>
              <a:rPr lang="en-GB" sz="1200" kern="1200" dirty="0">
                <a:solidFill>
                  <a:schemeClr val="tx1"/>
                </a:solidFill>
                <a:effectLst/>
                <a:latin typeface="+mn-lt"/>
                <a:ea typeface="+mn-ea"/>
                <a:cs typeface="+mn-cs"/>
              </a:rPr>
              <a:t> ser</a:t>
            </a:r>
            <a:r>
              <a:rPr lang="en-GB" sz="1200" b="1" kern="1200" dirty="0">
                <a:solidFill>
                  <a:schemeClr val="tx1"/>
                </a:solidFill>
                <a:effectLst/>
                <a:latin typeface="+mn-lt"/>
                <a:ea typeface="+mn-ea"/>
                <a:cs typeface="+mn-cs"/>
              </a:rPr>
              <a:t>ia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aprende</a:t>
            </a:r>
            <a:r>
              <a:rPr lang="en-GB" sz="1200" kern="1200" dirty="0">
                <a:solidFill>
                  <a:schemeClr val="tx1"/>
                </a:solidFill>
                <a:effectLst/>
                <a:latin typeface="+mn-lt"/>
                <a:ea typeface="+mn-ea"/>
                <a:cs typeface="+mn-cs"/>
              </a:rPr>
              <a:t> chino.</a:t>
            </a:r>
          </a:p>
          <a:p>
            <a:pPr marL="228600" indent="-228600">
              <a:buAutoNum type="arabicPeriod"/>
            </a:pPr>
            <a:r>
              <a:rPr lang="es-ES" sz="1200" kern="1200" dirty="0">
                <a:solidFill>
                  <a:schemeClr val="tx1"/>
                </a:solidFill>
                <a:effectLst/>
                <a:latin typeface="+mn-lt"/>
                <a:ea typeface="+mn-ea"/>
                <a:cs typeface="+mn-cs"/>
              </a:rPr>
              <a:t>Está nerv</a:t>
            </a:r>
            <a:r>
              <a:rPr lang="es-ES" sz="1200" b="1" kern="1200" dirty="0">
                <a:solidFill>
                  <a:schemeClr val="tx1"/>
                </a:solidFill>
                <a:effectLst/>
                <a:latin typeface="+mn-lt"/>
                <a:ea typeface="+mn-ea"/>
                <a:cs typeface="+mn-cs"/>
              </a:rPr>
              <a:t>io</a:t>
            </a:r>
            <a:r>
              <a:rPr lang="es-ES" sz="1200" kern="1200" dirty="0">
                <a:solidFill>
                  <a:schemeClr val="tx1"/>
                </a:solidFill>
                <a:effectLst/>
                <a:latin typeface="+mn-lt"/>
                <a:ea typeface="+mn-ea"/>
                <a:cs typeface="+mn-cs"/>
              </a:rPr>
              <a:t>so cuando habla el id</a:t>
            </a:r>
            <a:r>
              <a:rPr lang="es-ES" sz="1200" b="1" kern="1200" dirty="0">
                <a:solidFill>
                  <a:schemeClr val="tx1"/>
                </a:solidFill>
                <a:effectLst/>
                <a:latin typeface="+mn-lt"/>
                <a:ea typeface="+mn-ea"/>
                <a:cs typeface="+mn-cs"/>
              </a:rPr>
              <a:t>io</a:t>
            </a:r>
            <a:r>
              <a:rPr lang="es-ES" sz="1200" kern="1200" dirty="0">
                <a:solidFill>
                  <a:schemeClr val="tx1"/>
                </a:solidFill>
                <a:effectLst/>
                <a:latin typeface="+mn-lt"/>
                <a:ea typeface="+mn-ea"/>
                <a:cs typeface="+mn-cs"/>
              </a:rPr>
              <a:t>ma.</a:t>
            </a:r>
          </a:p>
          <a:p>
            <a:pPr marL="228600" indent="-228600">
              <a:buAutoNum type="arabicPeriod"/>
            </a:pPr>
            <a:r>
              <a:rPr lang="es-ES" sz="1200" kern="1200" dirty="0">
                <a:solidFill>
                  <a:schemeClr val="tx1"/>
                </a:solidFill>
                <a:effectLst/>
                <a:latin typeface="+mn-lt"/>
                <a:ea typeface="+mn-ea"/>
                <a:cs typeface="+mn-cs"/>
              </a:rPr>
              <a:t>No ent</a:t>
            </a:r>
            <a:r>
              <a:rPr lang="es-ES" sz="1200" b="1" kern="1200" dirty="0">
                <a:solidFill>
                  <a:schemeClr val="tx1"/>
                </a:solidFill>
                <a:effectLst/>
                <a:latin typeface="+mn-lt"/>
                <a:ea typeface="+mn-ea"/>
                <a:cs typeface="+mn-cs"/>
              </a:rPr>
              <a:t>ie</a:t>
            </a:r>
            <a:r>
              <a:rPr lang="es-ES" sz="1200" kern="1200" dirty="0">
                <a:solidFill>
                  <a:schemeClr val="tx1"/>
                </a:solidFill>
                <a:effectLst/>
                <a:latin typeface="+mn-lt"/>
                <a:ea typeface="+mn-ea"/>
                <a:cs typeface="+mn-cs"/>
              </a:rPr>
              <a:t>ndo b</a:t>
            </a:r>
            <a:r>
              <a:rPr lang="es-ES" sz="1200" b="1" kern="1200" dirty="0">
                <a:solidFill>
                  <a:schemeClr val="tx1"/>
                </a:solidFill>
                <a:effectLst/>
                <a:latin typeface="+mn-lt"/>
                <a:ea typeface="+mn-ea"/>
                <a:cs typeface="+mn-cs"/>
              </a:rPr>
              <a:t>ie</a:t>
            </a:r>
            <a:r>
              <a:rPr lang="es-ES" sz="1200" kern="1200" dirty="0">
                <a:solidFill>
                  <a:schemeClr val="tx1"/>
                </a:solidFill>
                <a:effectLst/>
                <a:latin typeface="+mn-lt"/>
                <a:ea typeface="+mn-ea"/>
                <a:cs typeface="+mn-cs"/>
              </a:rPr>
              <a:t>n la pregunta d</a:t>
            </a:r>
            <a:r>
              <a:rPr lang="es-ES" sz="1200" b="1" kern="1200" dirty="0">
                <a:solidFill>
                  <a:schemeClr val="tx1"/>
                </a:solidFill>
                <a:effectLst/>
                <a:latin typeface="+mn-lt"/>
                <a:ea typeface="+mn-ea"/>
                <a:cs typeface="+mn-cs"/>
              </a:rPr>
              <a:t>ie</a:t>
            </a:r>
            <a:r>
              <a:rPr lang="es-ES" sz="1200" kern="1200" dirty="0">
                <a:solidFill>
                  <a:schemeClr val="tx1"/>
                </a:solidFill>
                <a:effectLst/>
                <a:latin typeface="+mn-lt"/>
                <a:ea typeface="+mn-ea"/>
                <a:cs typeface="+mn-cs"/>
              </a:rPr>
              <a:t>z. </a:t>
            </a:r>
          </a:p>
          <a:p>
            <a:pPr marL="228600" indent="-228600">
              <a:buAutoNum type="arabicPeriod"/>
            </a:pPr>
            <a:r>
              <a:rPr lang="en-US" b="0" dirty="0" err="1"/>
              <a:t>Viajo</a:t>
            </a:r>
            <a:r>
              <a:rPr lang="en-US" b="0" dirty="0"/>
              <a:t> con mi </a:t>
            </a:r>
            <a:r>
              <a:rPr lang="en-US" b="0" dirty="0" err="1"/>
              <a:t>famil</a:t>
            </a:r>
            <a:r>
              <a:rPr lang="en-US" b="1" dirty="0" err="1"/>
              <a:t>ia</a:t>
            </a:r>
            <a:r>
              <a:rPr lang="en-US" b="0" dirty="0"/>
              <a:t> a </a:t>
            </a:r>
            <a:r>
              <a:rPr lang="en-US" b="0" dirty="0" err="1"/>
              <a:t>Franc</a:t>
            </a:r>
            <a:r>
              <a:rPr lang="en-US" b="1" dirty="0" err="1"/>
              <a:t>ia</a:t>
            </a:r>
            <a:r>
              <a:rPr lang="en-US" b="0" dirty="0"/>
              <a:t> y a Ital</a:t>
            </a:r>
            <a:r>
              <a:rPr lang="en-US" b="1" dirty="0"/>
              <a:t>ia</a:t>
            </a:r>
            <a:r>
              <a:rPr lang="en-US" b="0" baseline="0" dirty="0"/>
              <a:t> </a:t>
            </a:r>
            <a:r>
              <a:rPr lang="en-US" b="0" baseline="0" dirty="0" err="1"/>
              <a:t>en</a:t>
            </a:r>
            <a:r>
              <a:rPr lang="en-US" b="0" baseline="0" dirty="0"/>
              <a:t> </a:t>
            </a:r>
            <a:r>
              <a:rPr lang="en-US" b="0" baseline="0" dirty="0" err="1"/>
              <a:t>verano</a:t>
            </a:r>
            <a:r>
              <a:rPr lang="en-US" b="0" baseline="0" dirty="0"/>
              <a:t>.</a:t>
            </a:r>
            <a:endParaRPr lang="en-US" b="0" dirty="0"/>
          </a:p>
          <a:p>
            <a:pPr marL="228600" indent="-228600">
              <a:buAutoNum type="arabicPeriod"/>
            </a:pPr>
            <a:r>
              <a:rPr lang="en-US" b="0" dirty="0"/>
              <a:t>El edific</a:t>
            </a:r>
            <a:r>
              <a:rPr lang="en-US" b="1" dirty="0"/>
              <a:t>io</a:t>
            </a:r>
            <a:r>
              <a:rPr lang="en-US" b="0" dirty="0"/>
              <a:t> </a:t>
            </a:r>
            <a:r>
              <a:rPr lang="en-US" b="0" dirty="0" err="1"/>
              <a:t>está</a:t>
            </a:r>
            <a:r>
              <a:rPr lang="en-US" b="0" dirty="0"/>
              <a:t> </a:t>
            </a:r>
            <a:r>
              <a:rPr lang="en-US" b="0" dirty="0" err="1"/>
              <a:t>en</a:t>
            </a:r>
            <a:r>
              <a:rPr lang="en-US" b="0" dirty="0"/>
              <a:t> un barr</a:t>
            </a:r>
            <a:r>
              <a:rPr lang="en-US" b="1" dirty="0"/>
              <a:t>io</a:t>
            </a:r>
            <a:r>
              <a:rPr lang="en-US" b="0" dirty="0"/>
              <a:t> </a:t>
            </a:r>
            <a:r>
              <a:rPr lang="en-US" b="0" dirty="0" err="1"/>
              <a:t>prec</a:t>
            </a:r>
            <a:r>
              <a:rPr lang="en-US" b="1" dirty="0" err="1"/>
              <a:t>io</a:t>
            </a:r>
            <a:r>
              <a:rPr lang="en-US" b="0" dirty="0" err="1"/>
              <a:t>so</a:t>
            </a:r>
            <a:r>
              <a:rPr lang="en-US" b="0" dirty="0"/>
              <a:t>.</a:t>
            </a:r>
          </a:p>
          <a:p>
            <a:pPr marL="228600" indent="-228600">
              <a:buAutoNum type="arabicPeriod"/>
            </a:pPr>
            <a:r>
              <a:rPr lang="en-US" b="0" dirty="0"/>
              <a:t>¿</a:t>
            </a:r>
            <a:r>
              <a:rPr lang="en-US" b="0" dirty="0" err="1"/>
              <a:t>Quién</a:t>
            </a:r>
            <a:r>
              <a:rPr lang="en-US" b="0" dirty="0"/>
              <a:t> va a la </a:t>
            </a:r>
            <a:r>
              <a:rPr lang="en-US" b="0" dirty="0" err="1"/>
              <a:t>t</a:t>
            </a:r>
            <a:r>
              <a:rPr lang="en-US" b="1" dirty="0" err="1"/>
              <a:t>ie</a:t>
            </a:r>
            <a:r>
              <a:rPr lang="en-US" b="0" dirty="0" err="1"/>
              <a:t>nda</a:t>
            </a:r>
            <a:r>
              <a:rPr lang="en-US" b="0" dirty="0"/>
              <a:t> </a:t>
            </a:r>
            <a:r>
              <a:rPr lang="en-US" b="0" dirty="0" err="1"/>
              <a:t>después</a:t>
            </a:r>
            <a:r>
              <a:rPr lang="en-US" b="0" dirty="0"/>
              <a:t>? </a:t>
            </a:r>
            <a:r>
              <a:rPr lang="en-US" b="0" dirty="0" err="1"/>
              <a:t>Voy</a:t>
            </a:r>
            <a:r>
              <a:rPr lang="en-US" b="0" dirty="0"/>
              <a:t> a </a:t>
            </a:r>
            <a:r>
              <a:rPr lang="en-US" b="0" dirty="0" err="1"/>
              <a:t>comprar</a:t>
            </a:r>
            <a:r>
              <a:rPr lang="en-US" b="0" dirty="0"/>
              <a:t> </a:t>
            </a:r>
            <a:r>
              <a:rPr lang="en-US" b="0" dirty="0" err="1"/>
              <a:t>algo</a:t>
            </a:r>
            <a:r>
              <a:rPr lang="en-US" b="0" dirty="0"/>
              <a:t>.</a:t>
            </a:r>
          </a:p>
          <a:p>
            <a:pPr marL="228600" indent="-228600">
              <a:buAutoNum type="arabicPeriod"/>
            </a:pPr>
            <a:endParaRPr lang="en-US" b="0" dirty="0"/>
          </a:p>
          <a:p>
            <a:pPr marL="0" indent="0">
              <a:buNone/>
            </a:pPr>
            <a:r>
              <a:rPr lang="en-GB" b="1" baseline="0" dirty="0"/>
              <a:t>Word frequency (1 is the most frequent word in Spanish): </a:t>
            </a:r>
          </a:p>
          <a:p>
            <a:pPr marL="0" indent="0">
              <a:buNone/>
            </a:pPr>
            <a:r>
              <a:rPr lang="en-GB" b="0" baseline="0" dirty="0"/>
              <a:t>From 3.2.6: </a:t>
            </a:r>
            <a:r>
              <a:rPr lang="en-GB" b="0" baseline="0" dirty="0" err="1"/>
              <a:t>verano</a:t>
            </a:r>
            <a:r>
              <a:rPr lang="en-GB" b="0" baseline="0" dirty="0"/>
              <a:t> [1139]</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3.1.5: siempre [96];  </a:t>
            </a:r>
            <a:r>
              <a:rPr lang="en-GB" b="0" baseline="0" dirty="0" err="1"/>
              <a:t>idioma</a:t>
            </a:r>
            <a:r>
              <a:rPr lang="en-GB" b="0" baseline="0" dirty="0"/>
              <a:t> [1159]; </a:t>
            </a:r>
            <a:r>
              <a:rPr lang="en-GB" b="0" baseline="0" dirty="0" err="1"/>
              <a:t>mujer</a:t>
            </a:r>
            <a:r>
              <a:rPr lang="en-GB" b="0" baseline="0" dirty="0"/>
              <a:t> [120]; chino [1349]; </a:t>
            </a:r>
            <a:r>
              <a:rPr lang="en-GB" b="0" baseline="0" dirty="0" err="1"/>
              <a:t>después</a:t>
            </a:r>
            <a:r>
              <a:rPr lang="en-GB" b="0" baseline="0" dirty="0"/>
              <a:t> [115]; </a:t>
            </a:r>
            <a:r>
              <a:rPr lang="en-GB" b="0" baseline="0" dirty="0" err="1"/>
              <a:t>algo</a:t>
            </a:r>
            <a:r>
              <a:rPr lang="en-GB" b="0" baseline="0" dirty="0"/>
              <a:t> [110]; </a:t>
            </a:r>
            <a:r>
              <a:rPr lang="en-GB" b="0" baseline="0" dirty="0" err="1"/>
              <a:t>aprender</a:t>
            </a:r>
            <a:r>
              <a:rPr lang="en-GB" b="0" baseline="0" dirty="0"/>
              <a:t> [3.1.5]</a:t>
            </a:r>
          </a:p>
          <a:p>
            <a:pPr marL="0" indent="0">
              <a:buNone/>
            </a:pPr>
            <a:r>
              <a:rPr lang="en-GB" b="0" baseline="0" dirty="0"/>
              <a:t>From other Y7 weeks: </a:t>
            </a:r>
            <a:r>
              <a:rPr lang="en-GB" b="0" baseline="0" dirty="0" err="1"/>
              <a:t>serio</a:t>
            </a:r>
            <a:r>
              <a:rPr lang="en-GB" b="0" baseline="0" dirty="0"/>
              <a:t> [856]; </a:t>
            </a:r>
            <a:r>
              <a:rPr lang="en-GB" b="0" baseline="0" dirty="0" err="1"/>
              <a:t>estudiar</a:t>
            </a:r>
            <a:r>
              <a:rPr lang="en-GB" b="0" baseline="0" dirty="0"/>
              <a:t> [281]; </a:t>
            </a:r>
            <a:r>
              <a:rPr lang="en-GB" b="0" baseline="0" dirty="0" err="1"/>
              <a:t>ciencias</a:t>
            </a:r>
            <a:r>
              <a:rPr lang="en-GB" b="0" baseline="0" dirty="0"/>
              <a:t> [738]; </a:t>
            </a:r>
            <a:r>
              <a:rPr lang="en-GB" b="0" baseline="0" dirty="0" err="1"/>
              <a:t>nervioso</a:t>
            </a:r>
            <a:r>
              <a:rPr lang="en-GB" b="0" baseline="0" dirty="0"/>
              <a:t> [1521]; </a:t>
            </a:r>
            <a:r>
              <a:rPr lang="en-GB" b="0" baseline="0" dirty="0" err="1"/>
              <a:t>cuando</a:t>
            </a:r>
            <a:r>
              <a:rPr lang="en-GB" b="0" baseline="0" dirty="0"/>
              <a:t> [57]; </a:t>
            </a:r>
            <a:r>
              <a:rPr lang="en-GB" b="0" baseline="0" dirty="0" err="1"/>
              <a:t>hablar</a:t>
            </a:r>
            <a:r>
              <a:rPr lang="en-GB" b="0" baseline="0" dirty="0"/>
              <a:t> [90]; </a:t>
            </a:r>
            <a:r>
              <a:rPr lang="en-GB" b="0" baseline="0" dirty="0" err="1"/>
              <a:t>idioma</a:t>
            </a:r>
            <a:r>
              <a:rPr lang="en-GB" b="0" baseline="0" dirty="0"/>
              <a:t> [1159]; </a:t>
            </a:r>
            <a:r>
              <a:rPr lang="en-GB" b="0" baseline="0" dirty="0" err="1"/>
              <a:t>entender</a:t>
            </a:r>
            <a:r>
              <a:rPr lang="en-GB" b="0" baseline="0" dirty="0"/>
              <a:t> [229]; </a:t>
            </a:r>
            <a:r>
              <a:rPr lang="en-GB" b="0" baseline="0" dirty="0" err="1"/>
              <a:t>pregunta</a:t>
            </a:r>
            <a:r>
              <a:rPr lang="en-GB" b="0" baseline="0" dirty="0"/>
              <a:t> [507]; </a:t>
            </a:r>
            <a:r>
              <a:rPr lang="en-GB" b="0" baseline="0" dirty="0" err="1"/>
              <a:t>diez</a:t>
            </a:r>
            <a:r>
              <a:rPr lang="en-GB" b="0" baseline="0" dirty="0"/>
              <a:t> [449]; </a:t>
            </a:r>
            <a:r>
              <a:rPr lang="en-GB" b="0" baseline="0" dirty="0" err="1"/>
              <a:t>viajar</a:t>
            </a:r>
            <a:r>
              <a:rPr lang="en-GB" b="0" baseline="0" dirty="0"/>
              <a:t> [902]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 [14]; mi [37]; </a:t>
            </a:r>
            <a:r>
              <a:rPr lang="en-GB" b="0" baseline="0" dirty="0" err="1"/>
              <a:t>familia</a:t>
            </a:r>
            <a:r>
              <a:rPr lang="en-GB" b="0" baseline="0" dirty="0"/>
              <a:t> [233]; </a:t>
            </a:r>
            <a:r>
              <a:rPr lang="en-GB" b="0" baseline="0" dirty="0" err="1"/>
              <a:t>edificio</a:t>
            </a:r>
            <a:r>
              <a:rPr lang="en-GB" b="0" baseline="0" dirty="0"/>
              <a:t> [857]; barrio [940]; </a:t>
            </a:r>
            <a:r>
              <a:rPr lang="en-GB" b="0" baseline="0" dirty="0" err="1"/>
              <a:t>tienda</a:t>
            </a:r>
            <a:r>
              <a:rPr lang="en-GB" b="0" baseline="0" dirty="0"/>
              <a:t> [1515]; </a:t>
            </a:r>
            <a:r>
              <a:rPr lang="en-GB" b="0" baseline="0" dirty="0" err="1"/>
              <a:t>quién</a:t>
            </a:r>
            <a:r>
              <a:rPr lang="en-GB" b="0" baseline="0" dirty="0"/>
              <a:t> [289]; va [33]</a:t>
            </a:r>
          </a:p>
          <a:p>
            <a:pPr marL="0" indent="0">
              <a:buNone/>
            </a:pPr>
            <a:endParaRPr lang="en-GB" b="0" baseline="0" dirty="0"/>
          </a:p>
          <a:p>
            <a:pPr marL="0" indent="0">
              <a:buNone/>
            </a:pPr>
            <a:r>
              <a:rPr lang="en-GB" b="0" baseline="0" dirty="0"/>
              <a:t>New vocabulary: </a:t>
            </a:r>
            <a:r>
              <a:rPr lang="en-GB" b="0" baseline="0" dirty="0" err="1"/>
              <a:t>precioso</a:t>
            </a:r>
            <a:r>
              <a:rPr lang="en-GB" b="0" baseline="0" dirty="0"/>
              <a:t> [1777]</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2345562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sentences used for</a:t>
            </a:r>
            <a:r>
              <a:rPr lang="en-GB" baseline="0" dirty="0"/>
              <a:t> the listening activity on the previous slide.</a:t>
            </a:r>
          </a:p>
          <a:p>
            <a:r>
              <a:rPr lang="en-GB" baseline="0" dirty="0"/>
              <a:t>See the notes under the previous slide for instructions.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674551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a:t>
            </a:r>
          </a:p>
          <a:p>
            <a:endParaRPr lang="en-US" b="1" dirty="0"/>
          </a:p>
          <a:p>
            <a:r>
              <a:rPr lang="en-US" b="1" dirty="0"/>
              <a:t>Aim: </a:t>
            </a:r>
            <a:r>
              <a:rPr lang="en-US" b="0" dirty="0"/>
              <a:t>To </a:t>
            </a:r>
            <a:r>
              <a:rPr lang="es-ES" b="0" dirty="0" err="1"/>
              <a:t>learn</a:t>
            </a:r>
            <a:r>
              <a:rPr lang="es-ES" b="0" dirty="0"/>
              <a:t> </a:t>
            </a:r>
            <a:r>
              <a:rPr lang="es-ES" b="0" dirty="0" err="1"/>
              <a:t>about</a:t>
            </a:r>
            <a:r>
              <a:rPr lang="es-ES" b="0" dirty="0"/>
              <a:t> the </a:t>
            </a:r>
            <a:r>
              <a:rPr lang="es-ES" b="0" dirty="0" err="1"/>
              <a:t>differences</a:t>
            </a:r>
            <a:r>
              <a:rPr lang="es-ES" b="0" dirty="0"/>
              <a:t> in </a:t>
            </a:r>
            <a:r>
              <a:rPr lang="es-ES" b="0" dirty="0" err="1"/>
              <a:t>meaning</a:t>
            </a:r>
            <a:r>
              <a:rPr lang="es-ES" b="0" dirty="0"/>
              <a:t> of </a:t>
            </a:r>
            <a:r>
              <a:rPr lang="es-ES" b="0" dirty="0" err="1"/>
              <a:t>certain</a:t>
            </a:r>
            <a:r>
              <a:rPr lang="es-ES" b="0" dirty="0"/>
              <a:t> </a:t>
            </a:r>
            <a:r>
              <a:rPr lang="es-ES" b="0" dirty="0" err="1"/>
              <a:t>adjectives</a:t>
            </a:r>
            <a:r>
              <a:rPr lang="es-ES" b="0" dirty="0"/>
              <a:t> </a:t>
            </a:r>
            <a:r>
              <a:rPr lang="es-ES" b="0" dirty="0" err="1"/>
              <a:t>depending</a:t>
            </a:r>
            <a:r>
              <a:rPr lang="es-ES" b="0" dirty="0"/>
              <a:t> </a:t>
            </a:r>
            <a:r>
              <a:rPr lang="es-ES" b="0" dirty="0" err="1"/>
              <a:t>on</a:t>
            </a:r>
            <a:r>
              <a:rPr lang="es-ES" b="0" dirty="0"/>
              <a:t> their use </a:t>
            </a:r>
            <a:r>
              <a:rPr lang="es-ES" b="0" dirty="0" err="1"/>
              <a:t>with</a:t>
            </a:r>
            <a:r>
              <a:rPr lang="es-ES" b="0" dirty="0"/>
              <a:t> ‘ser’ </a:t>
            </a:r>
            <a:r>
              <a:rPr lang="es-ES" b="0" dirty="0" err="1"/>
              <a:t>or</a:t>
            </a:r>
            <a:r>
              <a:rPr lang="es-ES" b="0" dirty="0"/>
              <a:t> ‘estar’.</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Read the example sentences and compare the differences.</a:t>
            </a:r>
          </a:p>
          <a:p>
            <a:pPr marL="0" indent="0">
              <a:buNone/>
            </a:pPr>
            <a:endParaRPr lang="en-US" b="0" baseline="0" dirty="0"/>
          </a:p>
          <a:p>
            <a:pPr marL="0" indent="0">
              <a:buNone/>
            </a:pPr>
            <a:r>
              <a:rPr lang="en-US" b="1" baseline="0" dirty="0"/>
              <a:t>Notes: </a:t>
            </a:r>
          </a:p>
          <a:p>
            <a:pPr marL="0" indent="0">
              <a:buNone/>
            </a:pPr>
            <a:r>
              <a:rPr lang="en-US" b="0" baseline="0" dirty="0"/>
              <a:t>1. These three adjectives were introduced in Y7 with the first meaning in each pair of examples. They are reintroduced here with the meaning in the second sentence.</a:t>
            </a:r>
            <a:endParaRPr lang="es-ES" b="0" baseline="0" dirty="0"/>
          </a:p>
          <a:p>
            <a:pPr marL="228600" indent="-228600">
              <a:buAutoNum type="arabicPeriod"/>
            </a:pPr>
            <a:endParaRPr lang="es-ES" b="1" baseline="0" dirty="0"/>
          </a:p>
          <a:p>
            <a:pPr marL="0" indent="0">
              <a:buNone/>
            </a:pPr>
            <a:r>
              <a:rPr lang="en-GB" b="1" baseline="0" dirty="0"/>
              <a:t>Word frequency (1 is the most frequent word in Spanish): </a:t>
            </a:r>
          </a:p>
          <a:p>
            <a:pPr marL="0" indent="0">
              <a:buNone/>
            </a:pPr>
            <a:r>
              <a:rPr lang="en-GB" b="0" baseline="0" dirty="0" err="1"/>
              <a:t>malo</a:t>
            </a:r>
            <a:r>
              <a:rPr lang="en-GB" b="0" baseline="0" dirty="0"/>
              <a:t> [360]; </a:t>
            </a:r>
            <a:r>
              <a:rPr lang="en-GB" b="0" baseline="0" dirty="0" err="1"/>
              <a:t>seguro</a:t>
            </a:r>
            <a:r>
              <a:rPr lang="en-GB" b="0" baseline="0" dirty="0"/>
              <a:t> [407]; </a:t>
            </a:r>
            <a:r>
              <a:rPr lang="en-GB" b="0" baseline="0" dirty="0" err="1"/>
              <a:t>listo</a:t>
            </a:r>
            <a:r>
              <a:rPr lang="en-GB" b="0" baseline="0" dirty="0"/>
              <a:t> [1684]</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11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s-ES" b="0" dirty="0"/>
              <a:t>To </a:t>
            </a:r>
            <a:r>
              <a:rPr lang="es-ES" b="0" dirty="0" err="1"/>
              <a:t>further</a:t>
            </a:r>
            <a:r>
              <a:rPr lang="es-ES" b="0" dirty="0"/>
              <a:t> </a:t>
            </a:r>
            <a:r>
              <a:rPr lang="es-ES" b="0" dirty="0" err="1"/>
              <a:t>embed</a:t>
            </a:r>
            <a:r>
              <a:rPr lang="es-ES" b="0" baseline="0" dirty="0"/>
              <a:t> the </a:t>
            </a:r>
            <a:r>
              <a:rPr lang="es-ES" b="0" baseline="0" dirty="0" err="1"/>
              <a:t>meaning</a:t>
            </a:r>
            <a:r>
              <a:rPr lang="es-ES" b="0" baseline="0" dirty="0"/>
              <a:t> of new </a:t>
            </a:r>
            <a:r>
              <a:rPr lang="es-ES" b="0" baseline="0" dirty="0" err="1"/>
              <a:t>vocabulary</a:t>
            </a:r>
            <a:r>
              <a:rPr lang="es-ES" b="0" baseline="0" dirty="0"/>
              <a:t> and </a:t>
            </a:r>
            <a:r>
              <a:rPr lang="es-ES" b="0" baseline="0" dirty="0" err="1"/>
              <a:t>present</a:t>
            </a:r>
            <a:r>
              <a:rPr lang="es-ES" b="0" baseline="0" dirty="0"/>
              <a:t> </a:t>
            </a:r>
            <a:r>
              <a:rPr lang="es-ES" b="0" baseline="0" dirty="0" err="1"/>
              <a:t>three</a:t>
            </a:r>
            <a:r>
              <a:rPr lang="es-ES" b="0" baseline="0" dirty="0"/>
              <a:t> new </a:t>
            </a:r>
            <a:r>
              <a:rPr lang="es-ES" b="0" baseline="0" dirty="0" err="1"/>
              <a:t>words</a:t>
            </a:r>
            <a:r>
              <a:rPr lang="es-ES" b="0" baseline="0" dirty="0"/>
              <a:t> </a:t>
            </a:r>
            <a:r>
              <a:rPr lang="es-ES" b="0" baseline="0" dirty="0" err="1"/>
              <a:t>from</a:t>
            </a:r>
            <a:r>
              <a:rPr lang="es-ES" b="0" baseline="0" dirty="0"/>
              <a:t> </a:t>
            </a:r>
            <a:r>
              <a:rPr lang="es-ES" b="0" baseline="0" dirty="0" err="1"/>
              <a:t>this</a:t>
            </a:r>
            <a:r>
              <a:rPr lang="es-ES" b="0" baseline="0" dirty="0"/>
              <a:t> </a:t>
            </a:r>
            <a:r>
              <a:rPr lang="es-ES" b="0" baseline="0" dirty="0" err="1"/>
              <a:t>week’s</a:t>
            </a:r>
            <a:r>
              <a:rPr lang="es-ES" b="0" baseline="0" dirty="0"/>
              <a:t> set in </a:t>
            </a:r>
            <a:r>
              <a:rPr lang="es-ES" b="0" baseline="0" dirty="0" err="1"/>
              <a:t>context</a:t>
            </a:r>
            <a:r>
              <a:rPr lang="es-ES" b="0" baseline="0" dirty="0"/>
              <a:t>.</a:t>
            </a:r>
          </a:p>
          <a:p>
            <a:endParaRPr lang="en-US" b="1" dirty="0"/>
          </a:p>
          <a:p>
            <a:r>
              <a:rPr lang="en-US" b="1" dirty="0"/>
              <a:t>Procedure:</a:t>
            </a:r>
          </a:p>
          <a:p>
            <a:pPr marL="228600" indent="-228600">
              <a:buAutoNum type="arabicPeriod"/>
            </a:pPr>
            <a:r>
              <a:rPr lang="en-US" b="0" dirty="0"/>
              <a:t>Read the sentences and try to think of the meaning of the words in bold. Most of these have</a:t>
            </a:r>
            <a:r>
              <a:rPr lang="en-US" b="0" baseline="0" dirty="0"/>
              <a:t> been presented and practised already this week. </a:t>
            </a:r>
          </a:p>
          <a:p>
            <a:pPr marL="228600" indent="-228600">
              <a:buAutoNum type="arabicPeriod"/>
            </a:pPr>
            <a:r>
              <a:rPr lang="en-US" b="0" dirty="0"/>
              <a:t>Write the meaning of the bold words in English.</a:t>
            </a:r>
            <a:endParaRPr lang="en-US" b="0" baseline="0" dirty="0"/>
          </a:p>
          <a:p>
            <a:pPr marL="228600" indent="-228600">
              <a:buAutoNum type="arabicPeriod"/>
            </a:pPr>
            <a:r>
              <a:rPr lang="en-US" b="0" baseline="0" dirty="0"/>
              <a:t>Three words (</a:t>
            </a:r>
            <a:r>
              <a:rPr lang="en-US" b="0" baseline="0" dirty="0" err="1"/>
              <a:t>quizás</a:t>
            </a:r>
            <a:r>
              <a:rPr lang="en-US" b="0" baseline="0" dirty="0"/>
              <a:t>, </a:t>
            </a:r>
            <a:r>
              <a:rPr lang="en-US" b="0" baseline="0" dirty="0" err="1"/>
              <a:t>así</a:t>
            </a:r>
            <a:r>
              <a:rPr lang="en-US" b="0" baseline="0" dirty="0"/>
              <a:t>, </a:t>
            </a:r>
            <a:r>
              <a:rPr lang="en-US" b="0" baseline="0" dirty="0" err="1"/>
              <a:t>según</a:t>
            </a:r>
            <a:r>
              <a:rPr lang="en-US" b="0" baseline="0" dirty="0"/>
              <a:t>) are new this week, so their meanings are given upfront.  Teachers should draw students’ attention to these.</a:t>
            </a:r>
          </a:p>
          <a:p>
            <a:pPr marL="228600" indent="-228600">
              <a:buAutoNum type="arabicPeriod"/>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introduced this week: </a:t>
            </a:r>
            <a:r>
              <a:rPr lang="en-GB" b="0" baseline="0" dirty="0" err="1"/>
              <a:t>malo</a:t>
            </a:r>
            <a:r>
              <a:rPr lang="en-GB" b="0" baseline="0" dirty="0"/>
              <a:t> [368]; triste </a:t>
            </a:r>
            <a:r>
              <a:rPr lang="es-GB" sz="1200" b="0" i="0" kern="1200" dirty="0">
                <a:solidFill>
                  <a:schemeClr val="tx1"/>
                </a:solidFill>
                <a:effectLst/>
                <a:latin typeface="+mn-lt"/>
                <a:ea typeface="+mn-ea"/>
                <a:cs typeface="+mn-cs"/>
              </a:rPr>
              <a:t>[1371]</a:t>
            </a:r>
            <a:r>
              <a:rPr lang="en-GB" sz="1200" b="0" i="0" kern="1200" dirty="0">
                <a:solidFill>
                  <a:schemeClr val="tx1"/>
                </a:solidFill>
                <a:effectLst/>
                <a:latin typeface="+mn-lt"/>
                <a:ea typeface="+mn-ea"/>
                <a:cs typeface="+mn-cs"/>
              </a:rPr>
              <a:t>; </a:t>
            </a:r>
            <a:r>
              <a:rPr lang="en-GB" b="0" baseline="0" dirty="0" err="1"/>
              <a:t>quizás</a:t>
            </a:r>
            <a:r>
              <a:rPr lang="en-GB" b="0" baseline="0" dirty="0"/>
              <a:t> [346]; </a:t>
            </a:r>
            <a:r>
              <a:rPr lang="en-GB" baseline="0" dirty="0" err="1"/>
              <a:t>así</a:t>
            </a:r>
            <a:r>
              <a:rPr lang="en-GB" baseline="0" dirty="0"/>
              <a:t> [67]; </a:t>
            </a:r>
            <a:r>
              <a:rPr lang="en-GB" baseline="0" dirty="0" err="1"/>
              <a:t>según</a:t>
            </a:r>
            <a:r>
              <a:rPr lang="en-GB" baseline="0" dirty="0"/>
              <a:t> [237]; gente [137]; </a:t>
            </a:r>
            <a:r>
              <a:rPr lang="en-GB" b="0" baseline="0" dirty="0"/>
              <a:t>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igual [263]</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listo [1684]</a:t>
            </a:r>
            <a:r>
              <a:rPr lang="en-GB" sz="1200" b="0" i="0" kern="1200" baseline="0" dirty="0">
                <a:solidFill>
                  <a:schemeClr val="tx1"/>
                </a:solidFill>
                <a:effectLst/>
                <a:latin typeface="+mn-lt"/>
                <a:ea typeface="+mn-ea"/>
                <a:cs typeface="+mn-cs"/>
              </a:rPr>
              <a:t>; </a:t>
            </a:r>
            <a:r>
              <a:rPr lang="es-GB" sz="1200" b="0" i="0" kern="1200" baseline="0" dirty="0">
                <a:solidFill>
                  <a:schemeClr val="tx1"/>
                </a:solidFill>
                <a:effectLst/>
                <a:latin typeface="+mn-lt"/>
                <a:ea typeface="+mn-ea"/>
                <a:cs typeface="+mn-cs"/>
              </a:rPr>
              <a:t>seguro [407]</a:t>
            </a:r>
            <a:r>
              <a:rPr lang="en-GB" sz="1200" b="0" i="0" kern="1200" baseline="0" dirty="0">
                <a:solidFill>
                  <a:schemeClr val="tx1"/>
                </a:solidFill>
                <a:effectLst/>
                <a:latin typeface="+mn-lt"/>
                <a:ea typeface="+mn-ea"/>
                <a:cs typeface="+mn-cs"/>
              </a:rPr>
              <a:t>; </a:t>
            </a:r>
            <a:r>
              <a:rPr lang="en-GB" baseline="0" dirty="0" err="1"/>
              <a:t>precioso</a:t>
            </a:r>
            <a:r>
              <a:rPr lang="en-GB" baseline="0" dirty="0"/>
              <a:t> [1777]; </a:t>
            </a:r>
            <a:r>
              <a:rPr lang="en-GB" b="0" baseline="0" dirty="0" err="1"/>
              <a:t>limpio</a:t>
            </a:r>
            <a:r>
              <a:rPr lang="en-GB" b="0" baseline="0" dirty="0"/>
              <a:t> </a:t>
            </a:r>
            <a:r>
              <a:rPr lang="es-GB" sz="1200" b="0" i="0" kern="1200" dirty="0">
                <a:solidFill>
                  <a:schemeClr val="tx1"/>
                </a:solidFill>
                <a:effectLst/>
                <a:latin typeface="+mn-lt"/>
                <a:ea typeface="+mn-ea"/>
                <a:cs typeface="+mn-cs"/>
              </a:rPr>
              <a:t>[1710]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3.2.6 [revisited in SoW this week]: </a:t>
            </a:r>
            <a:r>
              <a:rPr lang="en-GB" b="0" baseline="0" dirty="0" err="1"/>
              <a:t>cenar</a:t>
            </a:r>
            <a:r>
              <a:rPr lang="en-GB" b="0" baseline="0" dirty="0"/>
              <a:t> [3087]; </a:t>
            </a:r>
            <a:r>
              <a:rPr lang="en-GB" sz="1200" b="0" i="0" kern="1200" baseline="0" dirty="0" err="1">
                <a:solidFill>
                  <a:schemeClr val="tx1"/>
                </a:solidFill>
                <a:effectLst/>
                <a:latin typeface="+mn-lt"/>
                <a:ea typeface="+mn-ea"/>
                <a:cs typeface="+mn-cs"/>
              </a:rPr>
              <a:t>dormir</a:t>
            </a:r>
            <a:r>
              <a:rPr lang="en-GB" sz="1200" b="0" i="0" kern="1200" baseline="0" dirty="0">
                <a:solidFill>
                  <a:schemeClr val="tx1"/>
                </a:solidFill>
                <a:effectLst/>
                <a:latin typeface="+mn-lt"/>
                <a:ea typeface="+mn-ea"/>
                <a:cs typeface="+mn-cs"/>
              </a:rPr>
              <a:t> [403]. Other words from the poem are included for further exposure to words that have been previously encountered in the poem: </a:t>
            </a:r>
            <a:r>
              <a:rPr lang="es-GB" sz="1200" b="0" i="0" kern="1200" baseline="0" dirty="0">
                <a:solidFill>
                  <a:schemeClr val="tx1"/>
                </a:solidFill>
                <a:effectLst/>
                <a:latin typeface="+mn-lt"/>
                <a:ea typeface="+mn-ea"/>
                <a:cs typeface="+mn-cs"/>
              </a:rPr>
              <a:t>playa [1475]</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mediodía</a:t>
            </a:r>
            <a:r>
              <a:rPr lang="en-GB" sz="1200" b="0" i="0" kern="1200" baseline="0" dirty="0">
                <a:solidFill>
                  <a:schemeClr val="tx1"/>
                </a:solidFill>
                <a:effectLst/>
                <a:latin typeface="+mn-lt"/>
                <a:ea typeface="+mn-ea"/>
                <a:cs typeface="+mn-cs"/>
              </a:rPr>
              <a:t> [2647]; </a:t>
            </a:r>
            <a:r>
              <a:rPr lang="en-GB" sz="1200" b="0" i="0" kern="1200" baseline="0" dirty="0" err="1">
                <a:solidFill>
                  <a:schemeClr val="tx1"/>
                </a:solidFill>
                <a:effectLst/>
                <a:latin typeface="+mn-lt"/>
                <a:ea typeface="+mn-ea"/>
                <a:cs typeface="+mn-cs"/>
              </a:rPr>
              <a:t>papá</a:t>
            </a:r>
            <a:r>
              <a:rPr lang="en-GB" sz="1200" b="0" i="0" kern="1200" baseline="0" dirty="0">
                <a:solidFill>
                  <a:schemeClr val="tx1"/>
                </a:solidFill>
                <a:effectLst/>
                <a:latin typeface="+mn-lt"/>
                <a:ea typeface="+mn-ea"/>
                <a:cs typeface="+mn-cs"/>
              </a:rPr>
              <a:t> [865]; </a:t>
            </a:r>
            <a:r>
              <a:rPr lang="en-GB" sz="1200" b="0" i="0" kern="1200" baseline="0" dirty="0" err="1">
                <a:solidFill>
                  <a:schemeClr val="tx1"/>
                </a:solidFill>
                <a:effectLst/>
                <a:latin typeface="+mn-lt"/>
                <a:ea typeface="+mn-ea"/>
                <a:cs typeface="+mn-cs"/>
              </a:rPr>
              <a:t>su</a:t>
            </a:r>
            <a:r>
              <a:rPr lang="en-GB" sz="1200" b="0" i="0" kern="1200" baseline="0" dirty="0">
                <a:solidFill>
                  <a:schemeClr val="tx1"/>
                </a:solidFill>
                <a:effectLst/>
                <a:latin typeface="+mn-lt"/>
                <a:ea typeface="+mn-ea"/>
                <a:cs typeface="+mn-cs"/>
              </a:rPr>
              <a:t>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3.1.5 [revisited in SoW this week]: </a:t>
            </a:r>
            <a:r>
              <a:rPr lang="en-GB" baseline="0" dirty="0" err="1"/>
              <a:t>parque</a:t>
            </a:r>
            <a:r>
              <a:rPr lang="en-GB" baseline="0" dirty="0"/>
              <a:t> [1354]; correr [343]; </a:t>
            </a:r>
            <a:r>
              <a:rPr lang="es-419" sz="1200" kern="1200" dirty="0">
                <a:solidFill>
                  <a:schemeClr val="tx1"/>
                </a:solidFill>
                <a:effectLst/>
                <a:latin typeface="+mn-lt"/>
                <a:ea typeface="+mn-ea"/>
                <a:cs typeface="+mn-cs"/>
              </a:rPr>
              <a:t>escribir [198]; carta [627]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other Y7 weeks: </a:t>
            </a:r>
            <a:r>
              <a:rPr lang="en-GB" b="0" baseline="0" dirty="0" err="1"/>
              <a:t>querer</a:t>
            </a:r>
            <a:r>
              <a:rPr lang="en-GB" b="0" baseline="0" dirty="0"/>
              <a:t> [58]; </a:t>
            </a:r>
            <a:r>
              <a:rPr lang="en-GB" b="0" baseline="0" dirty="0" err="1"/>
              <a:t>porque</a:t>
            </a:r>
            <a:r>
              <a:rPr lang="en-GB" b="0" baseline="0" dirty="0"/>
              <a:t> [40]; </a:t>
            </a:r>
            <a:r>
              <a:rPr lang="en-GB" b="0" baseline="0" dirty="0" err="1"/>
              <a:t>pero</a:t>
            </a:r>
            <a:r>
              <a:rPr lang="en-GB" b="0" baseline="0" dirty="0"/>
              <a:t> [30]; </a:t>
            </a:r>
            <a:r>
              <a:rPr lang="en-GB" baseline="0" dirty="0"/>
              <a:t>ciudad [178]; </a:t>
            </a:r>
            <a:r>
              <a:rPr lang="en-GB" baseline="0" dirty="0" err="1"/>
              <a:t>muy</a:t>
            </a:r>
            <a:r>
              <a:rPr lang="en-GB" baseline="0" dirty="0"/>
              <a:t> [43]; bonito [891]; </a:t>
            </a:r>
            <a:r>
              <a:rPr lang="es-GB" sz="1200" b="0" i="0" kern="1200" baseline="0" dirty="0">
                <a:solidFill>
                  <a:schemeClr val="tx1"/>
                </a:solidFill>
                <a:effectLst/>
                <a:latin typeface="+mn-lt"/>
                <a:ea typeface="+mn-ea"/>
                <a:cs typeface="+mn-cs"/>
              </a:rPr>
              <a:t>calle [269]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1022345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revise the </a:t>
            </a:r>
            <a:r>
              <a:rPr lang="es-ES" dirty="0" err="1"/>
              <a:t>meanings</a:t>
            </a:r>
            <a:r>
              <a:rPr lang="es-ES" dirty="0"/>
              <a:t> of the 2nd </a:t>
            </a:r>
            <a:r>
              <a:rPr lang="es-ES" dirty="0" err="1"/>
              <a:t>person</a:t>
            </a:r>
            <a:r>
              <a:rPr lang="es-ES" dirty="0"/>
              <a:t> plural </a:t>
            </a:r>
            <a:r>
              <a:rPr lang="es-ES" dirty="0" err="1"/>
              <a:t>for</a:t>
            </a:r>
            <a:r>
              <a:rPr lang="es-ES" dirty="0"/>
              <a:t> the verb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Reveal</a:t>
            </a:r>
            <a:r>
              <a:rPr lang="es-ES" b="0" dirty="0"/>
              <a:t> </a:t>
            </a:r>
            <a:r>
              <a:rPr lang="es-ES" b="0" dirty="0" err="1"/>
              <a:t>each</a:t>
            </a:r>
            <a:r>
              <a:rPr lang="es-ES" b="0" dirty="0"/>
              <a:t> </a:t>
            </a:r>
            <a:r>
              <a:rPr lang="es-ES" b="0" dirty="0" err="1"/>
              <a:t>sentence</a:t>
            </a:r>
            <a:r>
              <a:rPr lang="es-ES" b="0" dirty="0"/>
              <a:t> to show </a:t>
            </a:r>
            <a:r>
              <a:rPr lang="es-ES" b="0" dirty="0" err="1"/>
              <a:t>students</a:t>
            </a:r>
            <a:r>
              <a:rPr lang="es-ES" b="0" dirty="0"/>
              <a:t> the English </a:t>
            </a:r>
            <a:r>
              <a:rPr lang="es-ES" b="0" dirty="0" err="1"/>
              <a:t>sentences</a:t>
            </a:r>
            <a:r>
              <a:rPr lang="es-ES" b="0" dirty="0"/>
              <a:t> and </a:t>
            </a:r>
            <a:r>
              <a:rPr lang="es-ES" b="0" dirty="0" err="1"/>
              <a:t>elicit</a:t>
            </a:r>
            <a:r>
              <a:rPr lang="es-ES" b="0" dirty="0"/>
              <a:t> the </a:t>
            </a:r>
            <a:r>
              <a:rPr lang="es-ES" b="0" dirty="0" err="1"/>
              <a:t>Spanish</a:t>
            </a:r>
            <a:r>
              <a:rPr lang="es-ES" b="0" dirty="0"/>
              <a:t> </a:t>
            </a:r>
            <a:r>
              <a:rPr lang="es-ES" b="0" dirty="0" err="1"/>
              <a:t>translation</a:t>
            </a:r>
            <a:r>
              <a:rPr lang="es-ES" b="0" dirty="0"/>
              <a:t>.</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Introduced this week: </a:t>
            </a:r>
            <a:r>
              <a:rPr lang="en-GB" b="0" baseline="0" dirty="0" err="1"/>
              <a:t>malo</a:t>
            </a:r>
            <a:r>
              <a:rPr lang="en-GB" b="0" baseline="0" dirty="0"/>
              <a:t> </a:t>
            </a:r>
            <a:r>
              <a:rPr lang="es-GB" sz="1200" b="0" i="0" kern="1200" dirty="0">
                <a:solidFill>
                  <a:schemeClr val="tx1"/>
                </a:solidFill>
                <a:effectLst/>
                <a:latin typeface="+mn-lt"/>
                <a:ea typeface="+mn-ea"/>
                <a:cs typeface="+mn-cs"/>
              </a:rPr>
              <a:t>[368]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From Y7, 3.2.6 [revisited this week]: playa [1475]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33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mins</a:t>
            </a:r>
          </a:p>
          <a:p>
            <a:endParaRPr lang="en-US" b="1" dirty="0"/>
          </a:p>
          <a:p>
            <a:r>
              <a:rPr lang="en-US" b="1" dirty="0"/>
              <a:t>Aim: </a:t>
            </a:r>
            <a:r>
              <a:rPr lang="en-US" b="0" dirty="0"/>
              <a:t>to</a:t>
            </a:r>
            <a:r>
              <a:rPr lang="en-US" b="0" baseline="0" dirty="0"/>
              <a:t> recap ‘strong’ vowels and introduce the ‘weak’ vowel [u]. </a:t>
            </a:r>
            <a:r>
              <a:rPr lang="en-GB" sz="1200" kern="1200" dirty="0">
                <a:solidFill>
                  <a:schemeClr val="tx1"/>
                </a:solidFill>
                <a:effectLst/>
                <a:latin typeface="+mn-lt"/>
                <a:ea typeface="+mn-ea"/>
                <a:cs typeface="+mn-cs"/>
              </a:rPr>
              <a:t>This attaches to a strong vowel to create a diphthong, where one vowel ‘glides’ into another.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a:t>
            </a:r>
          </a:p>
          <a:p>
            <a:pPr marL="228600" indent="-228600">
              <a:buAutoNum type="arabicPeriod"/>
            </a:pPr>
            <a:r>
              <a:rPr lang="en-GB" sz="1200" kern="1200" baseline="0" dirty="0">
                <a:solidFill>
                  <a:schemeClr val="tx1"/>
                </a:solidFill>
                <a:effectLst/>
                <a:latin typeface="+mn-lt"/>
                <a:ea typeface="+mn-ea"/>
                <a:cs typeface="+mn-cs"/>
              </a:rPr>
              <a:t>Teacher introduces igual [263]. This is a new vocabulary item this week.</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Note: </a:t>
            </a:r>
            <a:r>
              <a:rPr lang="en-GB" sz="1200" b="0" kern="1200" baseline="0" dirty="0">
                <a:solidFill>
                  <a:schemeClr val="tx1"/>
                </a:solidFill>
                <a:effectLst/>
                <a:latin typeface="+mn-lt"/>
                <a:ea typeface="+mn-ea"/>
                <a:cs typeface="+mn-cs"/>
              </a:rPr>
              <a:t>the weak vowel [i] will be introduced in lesson 2</a:t>
            </a:r>
          </a:p>
          <a:p>
            <a:pPr marL="0" inden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56760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5 </a:t>
            </a:r>
            <a:r>
              <a:rPr lang="es-ES" b="0" dirty="0"/>
              <a:t>min.</a:t>
            </a:r>
            <a:endParaRPr lang="en-US" b="0" dirty="0"/>
          </a:p>
          <a:p>
            <a:endParaRPr lang="en-US" b="1" dirty="0"/>
          </a:p>
          <a:p>
            <a:r>
              <a:rPr lang="en-US" b="1" dirty="0"/>
              <a:t>Aim: </a:t>
            </a:r>
            <a:r>
              <a:rPr lang="en-US" b="0" dirty="0"/>
              <a:t>Consolidate the meaning of ‘es’, ‘</a:t>
            </a:r>
            <a:r>
              <a:rPr lang="en-US" b="0" dirty="0" err="1"/>
              <a:t>está</a:t>
            </a:r>
            <a:r>
              <a:rPr lang="en-US" b="0" dirty="0"/>
              <a:t>’, ‘son’, ‘</a:t>
            </a:r>
            <a:r>
              <a:rPr lang="en-US" b="0" dirty="0" err="1"/>
              <a:t>están</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Read each phrase and compare both options. Decide which one is correct, considering that sometimes both could be correct.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the answers. In particular, check understanding of ‘Según Daniel’ and ‘El</a:t>
            </a:r>
            <a:r>
              <a:rPr lang="en-US" b="0" baseline="0" dirty="0"/>
              <a:t> edificio </a:t>
            </a:r>
            <a:r>
              <a:rPr lang="en-US" b="0" baseline="0" dirty="0" err="1"/>
              <a:t>es</a:t>
            </a:r>
            <a:r>
              <a:rPr lang="en-US" b="0" baseline="0" dirty="0"/>
              <a:t> seguro’ because these words have just been (re)introduced.</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New vocabulary this week: 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n-GB" b="0" baseline="0" dirty="0" err="1"/>
              <a:t>limpio</a:t>
            </a:r>
            <a:r>
              <a:rPr lang="en-GB" b="0" baseline="0" dirty="0"/>
              <a:t> </a:t>
            </a:r>
            <a:r>
              <a:rPr lang="es-GB" sz="1200" b="0" i="0" kern="1200" dirty="0">
                <a:solidFill>
                  <a:schemeClr val="tx1"/>
                </a:solidFill>
                <a:effectLst/>
                <a:latin typeface="+mn-lt"/>
                <a:ea typeface="+mn-ea"/>
                <a:cs typeface="+mn-cs"/>
              </a:rPr>
              <a:t>[1710]</a:t>
            </a:r>
            <a:r>
              <a:rPr lang="en-GB" sz="1200" b="0" i="0" kern="1200" baseline="0" dirty="0">
                <a:solidFill>
                  <a:schemeClr val="tx1"/>
                </a:solidFill>
                <a:effectLst/>
                <a:latin typeface="+mn-lt"/>
                <a:ea typeface="+mn-ea"/>
                <a:cs typeface="+mn-cs"/>
              </a:rPr>
              <a:t>; </a:t>
            </a:r>
            <a:r>
              <a:rPr lang="en-GB" baseline="0" dirty="0" err="1"/>
              <a:t>seguro</a:t>
            </a:r>
            <a:r>
              <a:rPr lang="en-GB" baseline="0" dirty="0"/>
              <a:t> [407]; </a:t>
            </a:r>
            <a:r>
              <a:rPr lang="en-GB" baseline="0" dirty="0" err="1"/>
              <a:t>precioso</a:t>
            </a:r>
            <a:r>
              <a:rPr lang="en-GB" baseline="0" dirty="0"/>
              <a:t> [1777];</a:t>
            </a:r>
            <a:r>
              <a:rPr lang="en-GB" b="0" baseline="0" dirty="0"/>
              <a:t> content</a:t>
            </a:r>
            <a:r>
              <a:rPr lang="es-ES" sz="1200" b="0" i="0" kern="1200" dirty="0">
                <a:solidFill>
                  <a:schemeClr val="tx1"/>
                </a:solidFill>
                <a:effectLst/>
                <a:latin typeface="+mn-lt"/>
                <a:ea typeface="+mn-ea"/>
                <a:cs typeface="+mn-cs"/>
              </a:rPr>
              <a:t>o [1949]; según [237]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baseline="0" dirty="0" err="1">
                <a:solidFill>
                  <a:schemeClr val="tx1"/>
                </a:solidFill>
                <a:effectLst/>
                <a:latin typeface="+mn-lt"/>
                <a:ea typeface="+mn-ea"/>
                <a:cs typeface="+mn-cs"/>
              </a:rPr>
              <a:t>Revisited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from</a:t>
            </a:r>
            <a:r>
              <a:rPr lang="es-ES" sz="1200" b="0" i="0" kern="1200" baseline="0" dirty="0">
                <a:solidFill>
                  <a:schemeClr val="tx1"/>
                </a:solidFill>
                <a:effectLst/>
                <a:latin typeface="+mn-lt"/>
                <a:ea typeface="+mn-ea"/>
                <a:cs typeface="+mn-cs"/>
              </a:rPr>
              <a:t> 3.2.7: cielo [620]. </a:t>
            </a:r>
            <a:r>
              <a:rPr lang="es-ES" sz="1200" b="0" i="0" kern="1200" baseline="0" dirty="0" err="1">
                <a:solidFill>
                  <a:schemeClr val="tx1"/>
                </a:solidFill>
                <a:effectLst/>
                <a:latin typeface="+mn-lt"/>
                <a:ea typeface="+mn-ea"/>
                <a:cs typeface="+mn-cs"/>
              </a:rPr>
              <a:t>Another</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word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from</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poem</a:t>
            </a:r>
            <a:r>
              <a:rPr lang="es-ES" sz="1200" b="0" i="0" kern="1200" baseline="0" dirty="0">
                <a:solidFill>
                  <a:schemeClr val="tx1"/>
                </a:solidFill>
                <a:effectLst/>
                <a:latin typeface="+mn-lt"/>
                <a:ea typeface="+mn-ea"/>
                <a:cs typeface="+mn-cs"/>
              </a:rPr>
              <a:t>, arena [1672], </a:t>
            </a:r>
            <a:r>
              <a:rPr lang="es-ES" sz="1200" b="0" i="0" kern="1200" baseline="0" dirty="0" err="1">
                <a:solidFill>
                  <a:schemeClr val="tx1"/>
                </a:solidFill>
                <a:effectLst/>
                <a:latin typeface="+mn-lt"/>
                <a:ea typeface="+mn-ea"/>
                <a:cs typeface="+mn-cs"/>
              </a:rPr>
              <a:t>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included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for</a:t>
            </a:r>
            <a:r>
              <a:rPr lang="es-ES" sz="1200" b="0" i="0" kern="1200" baseline="0" dirty="0">
                <a:solidFill>
                  <a:schemeClr val="tx1"/>
                </a:solidFill>
                <a:effectLst/>
                <a:latin typeface="+mn-lt"/>
                <a:ea typeface="+mn-ea"/>
                <a:cs typeface="+mn-cs"/>
              </a:rPr>
              <a:t> incidental </a:t>
            </a:r>
            <a:r>
              <a:rPr lang="es-ES" sz="1200" b="0" i="0" kern="1200" baseline="0" dirty="0" err="1">
                <a:solidFill>
                  <a:schemeClr val="tx1"/>
                </a:solidFill>
                <a:effectLst/>
                <a:latin typeface="+mn-lt"/>
                <a:ea typeface="+mn-ea"/>
                <a:cs typeface="+mn-cs"/>
              </a:rPr>
              <a:t>exposure</a:t>
            </a:r>
            <a:r>
              <a:rPr lang="es-ES" sz="1200" b="0" i="0" kern="1200" baseline="0" dirty="0">
                <a:solidFill>
                  <a:schemeClr val="tx1"/>
                </a:solidFill>
                <a:effectLst/>
                <a:latin typeface="+mn-lt"/>
                <a:ea typeface="+mn-ea"/>
                <a:cs typeface="+mn-cs"/>
              </a:rPr>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Revisited from Y7: ciudad [178]; antiguo [446];</a:t>
            </a:r>
            <a:r>
              <a:rPr lang="en-GB" baseline="0" dirty="0"/>
              <a:t> </a:t>
            </a:r>
            <a:r>
              <a:rPr lang="en-GB" b="0" baseline="0" dirty="0" err="1"/>
              <a:t>muy</a:t>
            </a:r>
            <a:r>
              <a:rPr lang="en-GB" b="0" baseline="0" dirty="0"/>
              <a:t> [43]; </a:t>
            </a:r>
            <a:r>
              <a:rPr lang="en-GB" b="0" baseline="0" dirty="0" err="1"/>
              <a:t>grande</a:t>
            </a:r>
            <a:r>
              <a:rPr lang="en-GB" b="0" baseline="0" dirty="0"/>
              <a:t> [66]; </a:t>
            </a:r>
            <a:r>
              <a:rPr lang="en-GB" b="0" baseline="0" dirty="0" err="1"/>
              <a:t>centro</a:t>
            </a:r>
            <a:r>
              <a:rPr lang="en-GB" b="0" baseline="0" dirty="0"/>
              <a:t> [316]; </a:t>
            </a:r>
            <a:r>
              <a:rPr lang="en-GB" b="0" baseline="0" dirty="0" err="1"/>
              <a:t>lejos</a:t>
            </a:r>
            <a:r>
              <a:rPr lang="en-GB" b="0" baseline="0" dirty="0"/>
              <a:t> [833]; pueblo [244]; </a:t>
            </a:r>
            <a:r>
              <a:rPr lang="en-GB" b="0" baseline="0" dirty="0" err="1"/>
              <a:t>cerca</a:t>
            </a:r>
            <a:r>
              <a:rPr lang="en-GB" b="0" baseline="0" dirty="0"/>
              <a:t> [1042]; escuela [424]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baseline="0" dirty="0"/>
          </a:p>
          <a:p>
            <a:r>
              <a:rPr lang="en-GB" baseline="0" dirty="0"/>
              <a:t>Picture of Cádiz by @</a:t>
            </a:r>
            <a:r>
              <a:rPr lang="en-GB" baseline="0" dirty="0" err="1"/>
              <a:t>vidarnm</a:t>
            </a:r>
            <a:r>
              <a:rPr lang="en-GB" baseline="0" dirty="0"/>
              <a:t> from </a:t>
            </a:r>
            <a:r>
              <a:rPr lang="en-GB" baseline="0" dirty="0" err="1"/>
              <a:t>unsplash.com</a:t>
            </a:r>
            <a:endParaRPr lang="en-GB" baseline="0" dirty="0"/>
          </a:p>
          <a:p>
            <a:r>
              <a:rPr lang="en-GB" baseline="0" dirty="0"/>
              <a:t>Picture of Mérida by @</a:t>
            </a:r>
            <a:r>
              <a:rPr lang="en-GB" baseline="0" dirty="0" err="1"/>
              <a:t>gunnarridder</a:t>
            </a:r>
            <a:r>
              <a:rPr lang="en-GB" baseline="0" dirty="0"/>
              <a:t> from </a:t>
            </a:r>
            <a:r>
              <a:rPr lang="en-GB" baseline="0" dirty="0" err="1"/>
              <a:t>unsplash.com</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364930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a:t>
            </a:r>
            <a:r>
              <a:rPr lang="es-ES" dirty="0"/>
              <a:t>min.</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revise the </a:t>
            </a:r>
            <a:r>
              <a:rPr lang="es-ES" dirty="0" err="1"/>
              <a:t>meanings</a:t>
            </a:r>
            <a:r>
              <a:rPr lang="es-ES" dirty="0"/>
              <a:t> of the 1st </a:t>
            </a:r>
            <a:r>
              <a:rPr lang="es-ES" dirty="0" err="1"/>
              <a:t>person</a:t>
            </a:r>
            <a:r>
              <a:rPr lang="es-ES" dirty="0"/>
              <a:t> plural </a:t>
            </a:r>
            <a:r>
              <a:rPr lang="es-ES" dirty="0" err="1"/>
              <a:t>for</a:t>
            </a:r>
            <a:r>
              <a:rPr lang="es-ES" dirty="0"/>
              <a:t> the verb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Reveal</a:t>
            </a:r>
            <a:r>
              <a:rPr lang="es-ES" b="0" dirty="0"/>
              <a:t> </a:t>
            </a:r>
            <a:r>
              <a:rPr lang="es-ES" b="0" dirty="0" err="1"/>
              <a:t>each</a:t>
            </a:r>
            <a:r>
              <a:rPr lang="es-ES" b="0" dirty="0"/>
              <a:t> </a:t>
            </a:r>
            <a:r>
              <a:rPr lang="es-ES" b="0" dirty="0" err="1"/>
              <a:t>sentence</a:t>
            </a:r>
            <a:r>
              <a:rPr lang="es-ES" b="0" dirty="0"/>
              <a:t> to show </a:t>
            </a:r>
            <a:r>
              <a:rPr lang="es-ES" b="0" dirty="0" err="1"/>
              <a:t>students</a:t>
            </a:r>
            <a:r>
              <a:rPr lang="es-ES" b="0" dirty="0"/>
              <a:t> the English </a:t>
            </a:r>
            <a:r>
              <a:rPr lang="es-ES" b="0" dirty="0" err="1"/>
              <a:t>phrases</a:t>
            </a:r>
            <a:r>
              <a:rPr lang="es-ES" b="0" dirty="0"/>
              <a:t> and </a:t>
            </a:r>
            <a:r>
              <a:rPr lang="es-ES" b="0" dirty="0" err="1"/>
              <a:t>elicit</a:t>
            </a:r>
            <a:r>
              <a:rPr lang="es-ES" b="0" dirty="0"/>
              <a:t> the </a:t>
            </a:r>
            <a:r>
              <a:rPr lang="es-ES" b="0" dirty="0" err="1"/>
              <a:t>Spanish</a:t>
            </a:r>
            <a:r>
              <a:rPr lang="es-ES" b="0" dirty="0"/>
              <a:t> </a:t>
            </a:r>
            <a:r>
              <a:rPr lang="es-ES" b="0" dirty="0" err="1"/>
              <a:t>translation</a:t>
            </a:r>
            <a:r>
              <a:rPr lang="es-ES" b="0" dirty="0"/>
              <a:t>.</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Vocabulary introduced this week: </a:t>
            </a:r>
            <a:r>
              <a:rPr lang="en-GB" b="0" baseline="0" dirty="0" err="1"/>
              <a:t>listo</a:t>
            </a:r>
            <a:r>
              <a:rPr lang="en-GB" b="0" baseline="0" dirty="0"/>
              <a:t> </a:t>
            </a:r>
            <a:r>
              <a:rPr lang="es-GB" sz="1200" b="0" i="0" kern="1200" dirty="0">
                <a:solidFill>
                  <a:schemeClr val="tx1"/>
                </a:solidFill>
                <a:effectLst/>
                <a:latin typeface="+mn-lt"/>
                <a:ea typeface="+mn-ea"/>
                <a:cs typeface="+mn-cs"/>
              </a:rPr>
              <a:t>[1684]</a:t>
            </a:r>
            <a:r>
              <a:rPr lang="en-GB" sz="1200" b="0" i="0" kern="1200" dirty="0">
                <a:solidFill>
                  <a:schemeClr val="tx1"/>
                </a:solidFill>
                <a:effectLst/>
                <a:latin typeface="+mn-lt"/>
                <a:ea typeface="+mn-ea"/>
                <a:cs typeface="+mn-cs"/>
              </a:rPr>
              <a:t>; </a:t>
            </a:r>
            <a:r>
              <a:rPr lang="en-GB" b="0" baseline="0" dirty="0" err="1"/>
              <a:t>malo</a:t>
            </a:r>
            <a:r>
              <a:rPr lang="en-GB" b="0" baseline="0" dirty="0"/>
              <a:t> </a:t>
            </a:r>
            <a:r>
              <a:rPr lang="es-GB" sz="1200" b="0" i="0" kern="1200" dirty="0">
                <a:solidFill>
                  <a:schemeClr val="tx1"/>
                </a:solidFill>
                <a:effectLst/>
                <a:latin typeface="+mn-lt"/>
                <a:ea typeface="+mn-ea"/>
                <a:cs typeface="+mn-cs"/>
              </a:rPr>
              <a:t>[368]</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330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identify </a:t>
            </a:r>
            <a:r>
              <a:rPr lang="es-ES" b="0" dirty="0"/>
              <a:t>the verb forms ‘somos’ and ‘estamos’ and their </a:t>
            </a:r>
            <a:r>
              <a:rPr lang="es-ES" b="0" dirty="0" err="1"/>
              <a:t>meanings</a:t>
            </a:r>
            <a:r>
              <a:rPr lang="es-ES" b="0" dirty="0"/>
              <a:t>; to practise </a:t>
            </a:r>
            <a:r>
              <a:rPr lang="es-ES" b="0" dirty="0" err="1"/>
              <a:t>attending</a:t>
            </a:r>
            <a:r>
              <a:rPr lang="es-ES" b="0" dirty="0"/>
              <a:t> to </a:t>
            </a:r>
            <a:r>
              <a:rPr lang="es-ES" b="0" dirty="0" err="1"/>
              <a:t>gender</a:t>
            </a:r>
            <a:r>
              <a:rPr lang="es-ES" b="0" dirty="0"/>
              <a:t> </a:t>
            </a:r>
            <a:r>
              <a:rPr lang="es-ES" b="0" dirty="0" err="1"/>
              <a:t>agreement</a:t>
            </a:r>
            <a:r>
              <a:rPr lang="es-ES" b="0" dirty="0"/>
              <a:t> </a:t>
            </a:r>
            <a:r>
              <a:rPr lang="es-ES" b="0" dirty="0" err="1"/>
              <a:t>marking</a:t>
            </a:r>
            <a:r>
              <a:rPr lang="es-ES" b="0" dirty="0"/>
              <a:t> </a:t>
            </a:r>
            <a:r>
              <a:rPr lang="es-ES" b="0" dirty="0" err="1"/>
              <a:t>on</a:t>
            </a:r>
            <a:r>
              <a:rPr lang="es-ES" b="0" dirty="0"/>
              <a:t> </a:t>
            </a:r>
            <a:r>
              <a:rPr lang="es-ES" b="0" dirty="0" err="1"/>
              <a:t>adjectives</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write 1-8.</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a:t>
            </a:r>
            <a:r>
              <a:rPr lang="en-US" b="0" baseline="0" dirty="0"/>
              <a:t> listen</a:t>
            </a:r>
            <a:r>
              <a:rPr lang="en-US" b="0" dirty="0"/>
              <a:t> to each recording</a:t>
            </a:r>
            <a:r>
              <a:rPr lang="en-US" b="0" baseline="0" dirty="0"/>
              <a:t> and </a:t>
            </a:r>
            <a:r>
              <a:rPr lang="en-US" b="0" dirty="0"/>
              <a:t>write ‘state’ or ‘trait’, depending on what is heard.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Listen again.</a:t>
            </a:r>
            <a:r>
              <a:rPr lang="en-US" b="0" baseline="0" dirty="0"/>
              <a:t> W</a:t>
            </a:r>
            <a:r>
              <a:rPr lang="en-US" b="0" dirty="0"/>
              <a:t>ho is talking?</a:t>
            </a:r>
            <a:r>
              <a:rPr lang="en-US" b="0" baseline="0" dirty="0"/>
              <a:t> Write ‘A’ (the </a:t>
            </a:r>
            <a:r>
              <a:rPr lang="en-US" b="0" dirty="0"/>
              <a:t>girls)</a:t>
            </a:r>
            <a:r>
              <a:rPr lang="en-US" b="0" baseline="0" dirty="0"/>
              <a:t> or ‘B’</a:t>
            </a:r>
            <a:r>
              <a:rPr lang="en-US" b="0" dirty="0"/>
              <a:t> (the boys/</a:t>
            </a:r>
            <a:r>
              <a:rPr lang="en-US" b="0" dirty="0" err="1"/>
              <a:t>boy+girl</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Somos</a:t>
            </a:r>
            <a:r>
              <a:rPr lang="en-US" b="0" dirty="0"/>
              <a:t> </a:t>
            </a:r>
            <a:r>
              <a:rPr lang="en-US" b="0" dirty="0" err="1"/>
              <a:t>felices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tristes.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Somos</a:t>
            </a:r>
            <a:r>
              <a:rPr lang="en-US" b="0" dirty="0"/>
              <a:t> malas.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Somos</a:t>
            </a:r>
            <a:r>
              <a:rPr lang="en-US" b="0" dirty="0"/>
              <a:t> </a:t>
            </a:r>
            <a:r>
              <a:rPr lang="en-US" b="0" dirty="0" err="1"/>
              <a:t>listos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contentas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err="1"/>
              <a:t>Somos</a:t>
            </a:r>
            <a:r>
              <a:rPr lang="en-US" b="0" dirty="0"/>
              <a:t> </a:t>
            </a:r>
            <a:r>
              <a:rPr lang="en-US" b="0" dirty="0" err="1"/>
              <a:t>sucios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limpios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Estamos </a:t>
            </a:r>
            <a:r>
              <a:rPr lang="en-US" b="0" dirty="0" err="1"/>
              <a:t>seguras</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Introduced this week: </a:t>
            </a:r>
            <a:r>
              <a:rPr lang="en-GB" b="0" baseline="0" dirty="0" err="1"/>
              <a:t>malo</a:t>
            </a:r>
            <a:r>
              <a:rPr lang="en-GB" b="0" baseline="0" dirty="0"/>
              <a:t> </a:t>
            </a:r>
            <a:r>
              <a:rPr lang="es-GB" sz="1200" b="0" i="0" kern="1200" dirty="0">
                <a:solidFill>
                  <a:schemeClr val="tx1"/>
                </a:solidFill>
                <a:effectLst/>
                <a:latin typeface="+mn-lt"/>
                <a:ea typeface="+mn-ea"/>
                <a:cs typeface="+mn-cs"/>
              </a:rPr>
              <a:t>[368]</a:t>
            </a:r>
            <a:r>
              <a:rPr lang="en-GB" sz="1200" b="0" i="0" kern="1200" dirty="0">
                <a:solidFill>
                  <a:schemeClr val="tx1"/>
                </a:solidFill>
                <a:effectLst/>
                <a:latin typeface="+mn-lt"/>
                <a:ea typeface="+mn-ea"/>
                <a:cs typeface="+mn-cs"/>
              </a:rPr>
              <a:t>;  </a:t>
            </a:r>
            <a:r>
              <a:rPr lang="en-GB" b="0" baseline="0" dirty="0" err="1"/>
              <a:t>listo</a:t>
            </a:r>
            <a:r>
              <a:rPr lang="en-GB" b="0" baseline="0" dirty="0"/>
              <a:t> </a:t>
            </a:r>
            <a:r>
              <a:rPr lang="es-GB" sz="1200" b="0" i="0" kern="1200" dirty="0">
                <a:solidFill>
                  <a:schemeClr val="tx1"/>
                </a:solidFill>
                <a:effectLst/>
                <a:latin typeface="+mn-lt"/>
                <a:ea typeface="+mn-ea"/>
                <a:cs typeface="+mn-cs"/>
              </a:rPr>
              <a:t>[1684]</a:t>
            </a:r>
            <a:r>
              <a:rPr lang="en-GB" sz="1200" b="0" i="0" kern="1200" dirty="0">
                <a:solidFill>
                  <a:schemeClr val="tx1"/>
                </a:solidFill>
                <a:effectLst/>
                <a:latin typeface="+mn-lt"/>
                <a:ea typeface="+mn-ea"/>
                <a:cs typeface="+mn-cs"/>
              </a:rPr>
              <a:t>; </a:t>
            </a:r>
            <a:r>
              <a:rPr lang="en-GB" b="0" baseline="0" dirty="0"/>
              <a:t>content</a:t>
            </a:r>
            <a:r>
              <a:rPr lang="es-ES" sz="1200" b="0" i="0" kern="1200" dirty="0">
                <a:solidFill>
                  <a:schemeClr val="tx1"/>
                </a:solidFill>
                <a:effectLst/>
                <a:latin typeface="+mn-lt"/>
                <a:ea typeface="+mn-ea"/>
                <a:cs typeface="+mn-cs"/>
              </a:rPr>
              <a:t>o [1949]; </a:t>
            </a:r>
            <a:r>
              <a:rPr lang="en-GB" b="0" baseline="0" dirty="0"/>
              <a:t>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 </a:t>
            </a:r>
            <a:r>
              <a:rPr lang="en-GB" b="0" baseline="0" dirty="0" err="1"/>
              <a:t>limpio</a:t>
            </a:r>
            <a:r>
              <a:rPr lang="en-GB" b="0" baseline="0" dirty="0"/>
              <a:t> </a:t>
            </a:r>
            <a:r>
              <a:rPr lang="es-GB" sz="1200" b="0" i="0" kern="1200" dirty="0">
                <a:solidFill>
                  <a:schemeClr val="tx1"/>
                </a:solidFill>
                <a:effectLst/>
                <a:latin typeface="+mn-lt"/>
                <a:ea typeface="+mn-ea"/>
                <a:cs typeface="+mn-cs"/>
              </a:rPr>
              <a:t>[1710]</a:t>
            </a:r>
            <a:r>
              <a:rPr lang="en-GB" sz="1200" b="0" i="0" kern="1200" dirty="0">
                <a:solidFill>
                  <a:schemeClr val="tx1"/>
                </a:solidFill>
                <a:effectLst/>
                <a:latin typeface="+mn-lt"/>
                <a:ea typeface="+mn-ea"/>
                <a:cs typeface="+mn-cs"/>
              </a:rPr>
              <a:t>; </a:t>
            </a:r>
            <a:r>
              <a:rPr lang="en-GB" b="0" baseline="0" dirty="0" err="1"/>
              <a:t>seguro</a:t>
            </a:r>
            <a:r>
              <a:rPr lang="en-GB" b="0" baseline="0" dirty="0"/>
              <a:t> </a:t>
            </a:r>
            <a:r>
              <a:rPr lang="es-GB" sz="1200" b="0" i="0" kern="1200" dirty="0">
                <a:solidFill>
                  <a:schemeClr val="tx1"/>
                </a:solidFill>
                <a:effectLst/>
                <a:latin typeface="+mn-lt"/>
                <a:ea typeface="+mn-ea"/>
                <a:cs typeface="+mn-cs"/>
              </a:rPr>
              <a:t>[407]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Revisited from Y7: </a:t>
            </a:r>
            <a:r>
              <a:rPr lang="en-GB" b="0" baseline="0" dirty="0" err="1"/>
              <a:t>feliz</a:t>
            </a:r>
            <a:r>
              <a:rPr lang="en-GB" b="0" baseline="0" dirty="0"/>
              <a:t> </a:t>
            </a:r>
            <a:r>
              <a:rPr lang="es-GB" sz="1200" b="0" i="0" kern="1200" dirty="0">
                <a:solidFill>
                  <a:schemeClr val="tx1"/>
                </a:solidFill>
                <a:effectLst/>
                <a:latin typeface="+mn-lt"/>
                <a:ea typeface="+mn-ea"/>
                <a:cs typeface="+mn-cs"/>
              </a:rPr>
              <a:t>[908]</a:t>
            </a:r>
            <a:r>
              <a:rPr lang="en-GB" sz="1200" b="0" i="0" kern="1200" dirty="0">
                <a:solidFill>
                  <a:schemeClr val="tx1"/>
                </a:solidFill>
                <a:effectLst/>
                <a:latin typeface="+mn-lt"/>
                <a:ea typeface="+mn-ea"/>
                <a:cs typeface="+mn-cs"/>
              </a:rPr>
              <a:t>; </a:t>
            </a:r>
            <a:r>
              <a:rPr lang="en-GB" b="0" baseline="0" dirty="0"/>
              <a:t>triste </a:t>
            </a:r>
            <a:r>
              <a:rPr lang="es-GB" sz="1200" b="0" i="0" kern="1200" dirty="0">
                <a:solidFill>
                  <a:schemeClr val="tx1"/>
                </a:solidFill>
                <a:effectLst/>
                <a:latin typeface="+mn-lt"/>
                <a:ea typeface="+mn-ea"/>
                <a:cs typeface="+mn-cs"/>
              </a:rPr>
              <a:t>[1371]</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1623408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15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all singular forms of </a:t>
            </a:r>
            <a:r>
              <a:rPr lang="es-ES" b="0" dirty="0" err="1"/>
              <a:t>verbs</a:t>
            </a:r>
            <a:r>
              <a:rPr lang="es-ES" b="0" dirty="0"/>
              <a:t> ‘ser’ and ‘estar’ plus </a:t>
            </a:r>
            <a:r>
              <a:rPr lang="es-ES" b="0" dirty="0" err="1"/>
              <a:t>first</a:t>
            </a:r>
            <a:r>
              <a:rPr lang="es-ES" b="0" dirty="0"/>
              <a:t> </a:t>
            </a:r>
            <a:r>
              <a:rPr lang="es-ES" b="0" dirty="0" err="1"/>
              <a:t>person</a:t>
            </a:r>
            <a:r>
              <a:rPr lang="es-ES" b="0" dirty="0"/>
              <a:t> plural;</a:t>
            </a:r>
            <a:r>
              <a:rPr lang="es-ES" b="0" baseline="0" dirty="0"/>
              <a:t> to </a:t>
            </a:r>
            <a:r>
              <a:rPr lang="es-ES" b="0" baseline="0" dirty="0" err="1"/>
              <a:t>also</a:t>
            </a:r>
            <a:r>
              <a:rPr lang="es-ES" b="0" baseline="0" dirty="0"/>
              <a:t> </a:t>
            </a:r>
            <a:r>
              <a:rPr lang="es-ES" b="0" baseline="0" dirty="0" err="1"/>
              <a:t>consilidate</a:t>
            </a:r>
            <a:r>
              <a:rPr lang="es-ES" b="0" baseline="0" dirty="0"/>
              <a:t> </a:t>
            </a:r>
            <a:r>
              <a:rPr lang="es-ES" b="0" dirty="0" err="1"/>
              <a:t>adjectival</a:t>
            </a:r>
            <a:r>
              <a:rPr lang="es-ES" b="0" dirty="0"/>
              <a:t> </a:t>
            </a:r>
            <a:r>
              <a:rPr lang="es-ES" b="0" dirty="0" err="1"/>
              <a:t>agreement</a:t>
            </a:r>
            <a:r>
              <a:rPr lang="es-ES" b="0" dirty="0"/>
              <a:t> and </a:t>
            </a:r>
            <a:r>
              <a:rPr lang="es-ES" b="0" dirty="0" err="1"/>
              <a:t>vocabulary</a:t>
            </a:r>
            <a:r>
              <a:rPr lang="es-ES" b="0" dirty="0"/>
              <a:t> (</a:t>
            </a:r>
            <a:r>
              <a:rPr lang="es-ES" b="0" dirty="0" err="1"/>
              <a:t>e.g</a:t>
            </a:r>
            <a:r>
              <a:rPr lang="es-ES" b="0" dirty="0"/>
              <a:t> temporal </a:t>
            </a:r>
            <a:r>
              <a:rPr lang="es-ES" b="0" dirty="0" err="1"/>
              <a:t>adverbs</a:t>
            </a:r>
            <a:r>
              <a:rPr lang="es-ES" b="0" baseline="0" dirty="0"/>
              <a:t> and </a:t>
            </a:r>
            <a:r>
              <a:rPr lang="es-ES" b="0" baseline="0" dirty="0" err="1"/>
              <a:t>preposition</a:t>
            </a:r>
            <a:r>
              <a:rPr lang="es-ES" b="0" baseline="0" dirty="0"/>
              <a:t> ‘por’)</a:t>
            </a:r>
            <a:r>
              <a:rPr lang="es-ES" b="0" dirty="0"/>
              <a:t>.</a:t>
            </a:r>
            <a:endParaRPr lang="en-US" b="0" dirty="0"/>
          </a:p>
          <a:p>
            <a:endParaRPr lang="en-US" b="1" dirty="0"/>
          </a:p>
          <a:p>
            <a:r>
              <a:rPr lang="en-US" b="1" dirty="0"/>
              <a:t>Note: </a:t>
            </a:r>
            <a:r>
              <a:rPr lang="en-US" b="0" dirty="0"/>
              <a:t>a gloss is provided for</a:t>
            </a:r>
            <a:r>
              <a:rPr lang="en-US" b="0" baseline="0" dirty="0"/>
              <a:t> ‘classroom’ because ‘</a:t>
            </a:r>
            <a:r>
              <a:rPr lang="en-US" b="0" baseline="0" dirty="0" err="1"/>
              <a:t>clase</a:t>
            </a:r>
            <a:r>
              <a:rPr lang="en-US" b="0" baseline="0" dirty="0"/>
              <a:t>’ has only been used as ‘class’ so far in the </a:t>
            </a:r>
            <a:r>
              <a:rPr lang="en-US" b="0" baseline="0" dirty="0" err="1"/>
              <a:t>SoW.</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Imagine you are overhearing these conversations.</a:t>
            </a:r>
            <a:r>
              <a:rPr lang="en-US" b="0" baseline="0" dirty="0"/>
              <a:t> T</a:t>
            </a:r>
            <a:r>
              <a:rPr lang="en-US" b="0" dirty="0"/>
              <a:t>ranslate each phrase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your answers on the next slide.</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944091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15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all singular forms of </a:t>
            </a:r>
            <a:r>
              <a:rPr lang="es-ES" b="0" dirty="0" err="1"/>
              <a:t>verbs</a:t>
            </a:r>
            <a:r>
              <a:rPr lang="es-ES" b="0" dirty="0"/>
              <a:t> ‘ser’ and ‘estar’ plus </a:t>
            </a:r>
            <a:r>
              <a:rPr lang="es-ES" b="0" dirty="0" err="1"/>
              <a:t>first</a:t>
            </a:r>
            <a:r>
              <a:rPr lang="es-ES" b="0" dirty="0"/>
              <a:t> </a:t>
            </a:r>
            <a:r>
              <a:rPr lang="es-ES" b="0" dirty="0" err="1"/>
              <a:t>person</a:t>
            </a:r>
            <a:r>
              <a:rPr lang="es-ES" b="0" dirty="0"/>
              <a:t> plural, </a:t>
            </a:r>
            <a:r>
              <a:rPr lang="es-ES" b="0" dirty="0" err="1"/>
              <a:t>considering</a:t>
            </a:r>
            <a:r>
              <a:rPr lang="es-ES" b="0" dirty="0"/>
              <a:t> </a:t>
            </a:r>
            <a:r>
              <a:rPr lang="es-ES" b="0" dirty="0" err="1"/>
              <a:t>adjectival</a:t>
            </a:r>
            <a:r>
              <a:rPr lang="es-ES" b="0" dirty="0"/>
              <a:t> </a:t>
            </a:r>
            <a:r>
              <a:rPr lang="es-ES" b="0" dirty="0" err="1"/>
              <a:t>agreement</a:t>
            </a:r>
            <a:r>
              <a:rPr lang="es-ES" b="0" dirty="0"/>
              <a:t> and the use of </a:t>
            </a:r>
            <a:r>
              <a:rPr lang="es-ES" b="0" dirty="0" err="1"/>
              <a:t>adverbs</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check your answers, one by 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Words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From Y7</a:t>
            </a:r>
            <a:r>
              <a:rPr lang="en-GB" baseline="0" dirty="0"/>
              <a:t>: </a:t>
            </a:r>
            <a:r>
              <a:rPr lang="en-GB" baseline="0" dirty="0" err="1"/>
              <a:t>nervioso</a:t>
            </a:r>
            <a:r>
              <a:rPr lang="en-GB" baseline="0" dirty="0"/>
              <a:t> </a:t>
            </a:r>
            <a:r>
              <a:rPr lang="es-GB" sz="1200" b="0" i="0" kern="1200" dirty="0">
                <a:solidFill>
                  <a:schemeClr val="tx1"/>
                </a:solidFill>
                <a:effectLst/>
                <a:latin typeface="+mn-lt"/>
                <a:ea typeface="+mn-ea"/>
                <a:cs typeface="+mn-cs"/>
              </a:rPr>
              <a:t>[1521]</a:t>
            </a:r>
            <a:r>
              <a:rPr lang="en-GB" sz="1200" b="0" i="0" kern="1200" dirty="0">
                <a:solidFill>
                  <a:schemeClr val="tx1"/>
                </a:solidFill>
                <a:effectLst/>
                <a:latin typeface="+mn-lt"/>
                <a:ea typeface="+mn-ea"/>
                <a:cs typeface="+mn-cs"/>
              </a:rPr>
              <a:t>; </a:t>
            </a:r>
            <a:r>
              <a:rPr lang="en-GB" baseline="0" dirty="0" err="1"/>
              <a:t>tranquilo</a:t>
            </a:r>
            <a:r>
              <a:rPr lang="en-GB" baseline="0" dirty="0"/>
              <a:t> </a:t>
            </a:r>
            <a:r>
              <a:rPr lang="es-GB" sz="1200" b="0" i="0" kern="1200" dirty="0">
                <a:solidFill>
                  <a:schemeClr val="tx1"/>
                </a:solidFill>
                <a:effectLst/>
                <a:latin typeface="+mn-lt"/>
                <a:ea typeface="+mn-ea"/>
                <a:cs typeface="+mn-cs"/>
              </a:rPr>
              <a:t>[1073]</a:t>
            </a:r>
            <a:r>
              <a:rPr lang="en-GB" sz="1200" b="0" i="0" kern="1200" dirty="0">
                <a:solidFill>
                  <a:schemeClr val="tx1"/>
                </a:solidFill>
                <a:effectLst/>
                <a:latin typeface="+mn-lt"/>
                <a:ea typeface="+mn-ea"/>
                <a:cs typeface="+mn-cs"/>
              </a:rPr>
              <a:t>; </a:t>
            </a:r>
            <a:r>
              <a:rPr lang="en-GB" baseline="0" dirty="0" err="1"/>
              <a:t>profesor</a:t>
            </a:r>
            <a:r>
              <a:rPr lang="en-GB" baseline="0" dirty="0"/>
              <a:t> [501]; </a:t>
            </a:r>
            <a:r>
              <a:rPr lang="en-GB" baseline="0" dirty="0" err="1"/>
              <a:t>simpático</a:t>
            </a:r>
            <a:r>
              <a:rPr lang="en-GB" baseline="0" dirty="0"/>
              <a:t> [3349];</a:t>
            </a:r>
            <a:r>
              <a:rPr lang="en-GB" b="0" baseline="0" dirty="0"/>
              <a:t> </a:t>
            </a:r>
            <a:r>
              <a:rPr lang="en-GB" b="0" baseline="0" dirty="0" err="1"/>
              <a:t>listo</a:t>
            </a:r>
            <a:r>
              <a:rPr lang="en-GB" b="0" baseline="0" dirty="0"/>
              <a:t> </a:t>
            </a:r>
            <a:r>
              <a:rPr lang="es-GB" sz="1200" b="0" i="0" kern="1200" dirty="0">
                <a:solidFill>
                  <a:schemeClr val="tx1"/>
                </a:solidFill>
                <a:effectLst/>
                <a:latin typeface="+mn-lt"/>
                <a:ea typeface="+mn-ea"/>
                <a:cs typeface="+mn-cs"/>
              </a:rPr>
              <a:t>[1684]</a:t>
            </a:r>
            <a:r>
              <a:rPr lang="en-GB" sz="1200" b="0" i="0" kern="1200" dirty="0">
                <a:solidFill>
                  <a:schemeClr val="tx1"/>
                </a:solidFill>
                <a:effectLst/>
                <a:latin typeface="+mn-lt"/>
                <a:ea typeface="+mn-ea"/>
                <a:cs typeface="+mn-cs"/>
              </a:rPr>
              <a:t>; </a:t>
            </a:r>
            <a:r>
              <a:rPr lang="en-GB" baseline="0" dirty="0"/>
              <a:t>escuela [424]; </a:t>
            </a:r>
            <a:r>
              <a:rPr lang="en-GB" baseline="0" dirty="0" err="1"/>
              <a:t>aquí</a:t>
            </a:r>
            <a:r>
              <a:rPr lang="en-GB" baseline="0" dirty="0"/>
              <a:t> [130]; amigo [210]; clase [320]; </a:t>
            </a:r>
            <a:r>
              <a:rPr lang="en-GB" baseline="0" dirty="0" err="1"/>
              <a:t>allí</a:t>
            </a:r>
            <a:r>
              <a:rPr lang="en-GB" baseline="0" dirty="0"/>
              <a:t> [197]; </a:t>
            </a:r>
            <a:r>
              <a:rPr lang="en-GB" baseline="0" dirty="0" err="1"/>
              <a:t>pelo</a:t>
            </a:r>
            <a:r>
              <a:rPr lang="en-GB" baseline="0" dirty="0"/>
              <a:t> [873]</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From Y8: </a:t>
            </a:r>
            <a:r>
              <a:rPr lang="en-GB" baseline="0" dirty="0"/>
              <a:t>por</a:t>
            </a:r>
            <a:r>
              <a:rPr lang="en-GB" baseline="0" dirty="0">
                <a:latin typeface="Century Gothic" panose="020B0502020202020204" pitchFamily="34" charset="0"/>
              </a:rPr>
              <a:t>²</a:t>
            </a:r>
            <a:r>
              <a:rPr lang="en-GB" baseline="0" dirty="0"/>
              <a:t>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New vocabulary this week: </a:t>
            </a:r>
            <a:r>
              <a:rPr lang="en-GB" b="0" baseline="0" dirty="0" err="1"/>
              <a:t>malo</a:t>
            </a:r>
            <a:r>
              <a:rPr lang="en-GB" b="0" baseline="0" dirty="0"/>
              <a:t> </a:t>
            </a:r>
            <a:r>
              <a:rPr lang="es-GB" sz="1200" b="0" i="0" kern="1200" dirty="0">
                <a:solidFill>
                  <a:schemeClr val="tx1"/>
                </a:solidFill>
                <a:effectLst/>
                <a:latin typeface="+mn-lt"/>
                <a:ea typeface="+mn-ea"/>
                <a:cs typeface="+mn-cs"/>
              </a:rPr>
              <a:t>[368]</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baseline="0" dirty="0" err="1"/>
              <a:t>seguro</a:t>
            </a:r>
            <a:r>
              <a:rPr lang="en-GB" baseline="0" dirty="0"/>
              <a:t> [407]; </a:t>
            </a:r>
            <a:r>
              <a:rPr lang="en-GB" b="0" baseline="0" dirty="0"/>
              <a:t>listo</a:t>
            </a:r>
            <a:r>
              <a:rPr lang="en-GB" b="0" baseline="0" dirty="0">
                <a:latin typeface="Century Gothic" panose="020B0502020202020204" pitchFamily="34" charset="0"/>
              </a:rPr>
              <a:t>²</a:t>
            </a:r>
            <a:r>
              <a:rPr lang="en-GB" b="0" baseline="0" dirty="0"/>
              <a:t> </a:t>
            </a:r>
            <a:r>
              <a:rPr lang="es-GB" sz="1200" b="0" i="0" kern="1200" dirty="0">
                <a:solidFill>
                  <a:schemeClr val="tx1"/>
                </a:solidFill>
                <a:effectLst/>
                <a:latin typeface="+mn-lt"/>
                <a:ea typeface="+mn-ea"/>
                <a:cs typeface="+mn-cs"/>
              </a:rPr>
              <a:t>[1684]</a:t>
            </a:r>
            <a:r>
              <a:rPr lang="en-GB" sz="1200" b="0" i="0" kern="1200" dirty="0">
                <a:solidFill>
                  <a:schemeClr val="tx1"/>
                </a:solidFill>
                <a:effectLst/>
                <a:latin typeface="+mn-lt"/>
                <a:ea typeface="+mn-ea"/>
                <a:cs typeface="+mn-cs"/>
              </a:rPr>
              <a:t>; </a:t>
            </a:r>
            <a:r>
              <a:rPr lang="en-GB" b="0" baseline="0" dirty="0" err="1"/>
              <a:t>limpio</a:t>
            </a:r>
            <a:r>
              <a:rPr lang="en-GB" b="0" baseline="0" dirty="0"/>
              <a:t> </a:t>
            </a:r>
            <a:r>
              <a:rPr lang="es-GB" sz="1200" b="0" i="0" kern="1200" dirty="0">
                <a:solidFill>
                  <a:schemeClr val="tx1"/>
                </a:solidFill>
                <a:effectLst/>
                <a:latin typeface="+mn-lt"/>
                <a:ea typeface="+mn-ea"/>
                <a:cs typeface="+mn-cs"/>
              </a:rPr>
              <a:t>[1710]</a:t>
            </a:r>
            <a:r>
              <a:rPr lang="en-GB" sz="1200" b="0" i="0" kern="1200" dirty="0">
                <a:solidFill>
                  <a:schemeClr val="tx1"/>
                </a:solidFill>
                <a:effectLst/>
                <a:latin typeface="+mn-lt"/>
                <a:ea typeface="+mn-ea"/>
                <a:cs typeface="+mn-cs"/>
              </a:rPr>
              <a:t>; </a:t>
            </a:r>
            <a:r>
              <a:rPr lang="en-GB" b="0" baseline="0" dirty="0"/>
              <a:t>sucio </a:t>
            </a:r>
            <a:r>
              <a:rPr lang="es-GB" sz="1200" b="0" i="0" kern="1200" dirty="0">
                <a:solidFill>
                  <a:schemeClr val="tx1"/>
                </a:solidFill>
                <a:effectLst/>
                <a:latin typeface="+mn-lt"/>
                <a:ea typeface="+mn-ea"/>
                <a:cs typeface="+mn-cs"/>
              </a:rPr>
              <a:t>[1855</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baseline="0" dirty="0" err="1"/>
              <a:t>precioso</a:t>
            </a:r>
            <a:r>
              <a:rPr lang="en-GB" baseline="0" dirty="0"/>
              <a:t> [1777]</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r>
              <a:rPr lang="en-GB" dirty="0"/>
              <a:t>Also</a:t>
            </a:r>
            <a:r>
              <a:rPr lang="en-GB" baseline="0" dirty="0"/>
              <a:t> ask</a:t>
            </a:r>
            <a:r>
              <a:rPr lang="en-GB" dirty="0"/>
              <a:t> students to say what do/make/does/makes</a:t>
            </a:r>
            <a:r>
              <a:rPr lang="en-GB" baseline="0" dirty="0"/>
              <a:t> refers to here to help them keep the meaning of new vocabulary in focus.</a:t>
            </a:r>
            <a:endParaRPr lang="en-GB"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92580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8.1.1.4 vocabulary learning homework is here: https://resources.ncelp.org/concern/parent/s4655h04f/file_sets/v692t6812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71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practise mapping sound to spelling with strong + weak vowel combinations, focusing specifically on words that have [u].</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Play the audio for each word and write the two missing vowels. Is it [a], [e], [o], [</a:t>
            </a:r>
            <a:r>
              <a:rPr lang="en-US" b="0" dirty="0" err="1"/>
              <a:t>i</a:t>
            </a:r>
            <a:r>
              <a:rPr lang="en-US" b="0" dirty="0"/>
              <a:t>] or [u]?</a:t>
            </a:r>
          </a:p>
          <a:p>
            <a:r>
              <a:rPr lang="en-US" b="0" dirty="0"/>
              <a:t>2. See the answers for each word, one by one.</a:t>
            </a:r>
          </a:p>
          <a:p>
            <a:r>
              <a:rPr lang="en-US" b="0" dirty="0"/>
              <a:t>3. Practise pronunciation with in</a:t>
            </a:r>
            <a:r>
              <a:rPr lang="en-US" b="0" baseline="0" dirty="0"/>
              <a:t> pairs</a:t>
            </a:r>
            <a:r>
              <a:rPr lang="en-US" b="0" dirty="0"/>
              <a:t>: read each word out loud. Try to mimic the sounds as close to the recording as you can.</a:t>
            </a:r>
          </a:p>
          <a:p>
            <a:endParaRPr lang="en-US" b="0" dirty="0"/>
          </a:p>
          <a:p>
            <a:r>
              <a:rPr lang="en-US" b="1" dirty="0"/>
              <a:t>Transcript:</a:t>
            </a:r>
          </a:p>
          <a:p>
            <a:pPr marL="228600" indent="-228600">
              <a:buAutoNum type="arabicPeriod"/>
            </a:pPr>
            <a:r>
              <a:rPr lang="en-GB" sz="1200" kern="1200" dirty="0">
                <a:solidFill>
                  <a:schemeClr val="tx1"/>
                </a:solidFill>
                <a:effectLst/>
                <a:latin typeface="+mn-lt"/>
                <a:ea typeface="+mn-ea"/>
                <a:cs typeface="+mn-cs"/>
              </a:rPr>
              <a:t>igual </a:t>
            </a:r>
          </a:p>
          <a:p>
            <a:pPr marL="228600" indent="-228600">
              <a:buAutoNum type="arabicPeriod"/>
            </a:pPr>
            <a:r>
              <a:rPr lang="en-GB" sz="1200" kern="1200" dirty="0" err="1">
                <a:solidFill>
                  <a:schemeClr val="tx1"/>
                </a:solidFill>
                <a:effectLst/>
                <a:latin typeface="+mn-lt"/>
                <a:ea typeface="+mn-ea"/>
                <a:cs typeface="+mn-cs"/>
              </a:rPr>
              <a:t>monstruo</a:t>
            </a:r>
            <a:r>
              <a:rPr lang="en-GB" sz="1200" kern="1200" dirty="0">
                <a:solidFill>
                  <a:schemeClr val="tx1"/>
                </a:solidFill>
                <a:effectLst/>
                <a:latin typeface="+mn-lt"/>
                <a:ea typeface="+mn-ea"/>
                <a:cs typeface="+mn-cs"/>
              </a:rPr>
              <a:t> </a:t>
            </a:r>
          </a:p>
          <a:p>
            <a:pPr marL="228600" indent="-228600">
              <a:buAutoNum type="arabicPeriod"/>
            </a:pPr>
            <a:r>
              <a:rPr lang="es-ES" sz="1200" kern="1200" dirty="0">
                <a:solidFill>
                  <a:schemeClr val="tx1"/>
                </a:solidFill>
                <a:effectLst/>
                <a:latin typeface="+mn-lt"/>
                <a:ea typeface="+mn-ea"/>
                <a:cs typeface="+mn-cs"/>
              </a:rPr>
              <a:t>individuo</a:t>
            </a:r>
          </a:p>
          <a:p>
            <a:pPr marL="228600" indent="-228600">
              <a:buAutoNum type="arabicPeriod"/>
            </a:pPr>
            <a:r>
              <a:rPr lang="es-ES" sz="1200" kern="1200" dirty="0">
                <a:solidFill>
                  <a:schemeClr val="tx1"/>
                </a:solidFill>
                <a:effectLst/>
                <a:latin typeface="+mn-lt"/>
                <a:ea typeface="+mn-ea"/>
                <a:cs typeface="+mn-cs"/>
              </a:rPr>
              <a:t>puerta</a:t>
            </a:r>
          </a:p>
          <a:p>
            <a:pPr marL="228600" indent="-228600">
              <a:buAutoNum type="arabicPeriod"/>
            </a:pPr>
            <a:r>
              <a:rPr lang="es-ES" sz="1200" kern="1200" dirty="0">
                <a:solidFill>
                  <a:schemeClr val="tx1"/>
                </a:solidFill>
                <a:effectLst/>
                <a:latin typeface="+mn-lt"/>
                <a:ea typeface="+mn-ea"/>
                <a:cs typeface="+mn-cs"/>
              </a:rPr>
              <a:t>antiguo </a:t>
            </a:r>
          </a:p>
          <a:p>
            <a:pPr marL="228600" indent="-228600">
              <a:buAutoNum type="arabicPeriod"/>
            </a:pPr>
            <a:r>
              <a:rPr lang="es-ES" sz="1200" kern="1200" dirty="0">
                <a:solidFill>
                  <a:schemeClr val="tx1"/>
                </a:solidFill>
                <a:effectLst/>
                <a:latin typeface="+mn-lt"/>
                <a:ea typeface="+mn-ea"/>
                <a:cs typeface="+mn-cs"/>
              </a:rPr>
              <a:t>aguantar</a:t>
            </a:r>
          </a:p>
          <a:p>
            <a:pPr marL="228600" indent="-228600">
              <a:buAutoNum type="arabicPeriod"/>
            </a:pPr>
            <a:r>
              <a:rPr lang="es-ES" sz="1200" kern="1200" dirty="0">
                <a:solidFill>
                  <a:schemeClr val="tx1"/>
                </a:solidFill>
                <a:effectLst/>
                <a:latin typeface="+mn-lt"/>
                <a:ea typeface="+mn-ea"/>
                <a:cs typeface="+mn-cs"/>
              </a:rPr>
              <a:t>guardar </a:t>
            </a:r>
          </a:p>
          <a:p>
            <a:pPr marL="228600" indent="-228600">
              <a:buAutoNum type="arabicPeriod"/>
            </a:pPr>
            <a:r>
              <a:rPr lang="en-GB" sz="1200" kern="1200" dirty="0" err="1">
                <a:solidFill>
                  <a:schemeClr val="tx1"/>
                </a:solidFill>
                <a:effectLst/>
                <a:latin typeface="+mn-lt"/>
                <a:ea typeface="+mn-ea"/>
                <a:cs typeface="+mn-cs"/>
              </a:rPr>
              <a:t>lengua</a:t>
            </a:r>
            <a:endParaRPr lang="en-GB" sz="1200" kern="1200" dirty="0">
              <a:solidFill>
                <a:schemeClr val="tx1"/>
              </a:solidFill>
              <a:effectLst/>
              <a:latin typeface="+mn-lt"/>
              <a:ea typeface="+mn-ea"/>
              <a:cs typeface="+mn-cs"/>
            </a:endParaRPr>
          </a:p>
          <a:p>
            <a:pPr marL="228600" indent="-228600">
              <a:buAutoNum type="arabicPeriod"/>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r>
              <a:rPr lang="en-GB" sz="1200" kern="1200" dirty="0">
                <a:solidFill>
                  <a:schemeClr val="tx1"/>
                </a:solidFill>
                <a:effectLst/>
                <a:latin typeface="+mn-lt"/>
                <a:ea typeface="+mn-ea"/>
                <a:cs typeface="+mn-cs"/>
              </a:rPr>
              <a:t>igual (introduced this week)</a:t>
            </a:r>
            <a:endParaRPr lang="es-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monstruo</a:t>
            </a:r>
            <a:r>
              <a:rPr lang="en-GB" sz="1200" kern="1200" dirty="0">
                <a:solidFill>
                  <a:schemeClr val="tx1"/>
                </a:solidFill>
                <a:effectLst/>
                <a:latin typeface="+mn-lt"/>
                <a:ea typeface="+mn-ea"/>
                <a:cs typeface="+mn-cs"/>
              </a:rPr>
              <a:t> [3699] near-cognate</a:t>
            </a:r>
            <a:endParaRPr lang="es-GB"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individuo [1133] </a:t>
            </a:r>
            <a:r>
              <a:rPr lang="es-ES" sz="1200" kern="1200" dirty="0" err="1">
                <a:solidFill>
                  <a:schemeClr val="tx1"/>
                </a:solidFill>
                <a:effectLst/>
                <a:latin typeface="+mn-lt"/>
                <a:ea typeface="+mn-ea"/>
                <a:cs typeface="+mn-cs"/>
              </a:rPr>
              <a:t>near-cognate</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puerta [274]</a:t>
            </a:r>
          </a:p>
          <a:p>
            <a:r>
              <a:rPr lang="es-ES" sz="1200" kern="1200" dirty="0">
                <a:solidFill>
                  <a:schemeClr val="tx1"/>
                </a:solidFill>
                <a:effectLst/>
                <a:latin typeface="+mn-lt"/>
                <a:ea typeface="+mn-ea"/>
                <a:cs typeface="+mn-cs"/>
              </a:rPr>
              <a:t>antiguo [446]</a:t>
            </a:r>
            <a:endParaRPr lang="es-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aguantar</a:t>
            </a:r>
            <a:r>
              <a:rPr lang="en-GB" sz="1200" kern="1200" dirty="0">
                <a:solidFill>
                  <a:schemeClr val="tx1"/>
                </a:solidFill>
                <a:effectLst/>
                <a:latin typeface="+mn-lt"/>
                <a:ea typeface="+mn-ea"/>
                <a:cs typeface="+mn-cs"/>
              </a:rPr>
              <a:t> [1879]</a:t>
            </a:r>
          </a:p>
          <a:p>
            <a:r>
              <a:rPr lang="es-ES" sz="1200" kern="1200" dirty="0">
                <a:solidFill>
                  <a:schemeClr val="tx1"/>
                </a:solidFill>
                <a:effectLst/>
                <a:latin typeface="+mn-lt"/>
                <a:ea typeface="+mn-ea"/>
                <a:cs typeface="+mn-cs"/>
              </a:rPr>
              <a:t>guardar [687]</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lengua [586] </a:t>
            </a:r>
            <a:endParaRPr lang="es-GB" sz="1200" kern="1200" dirty="0">
              <a:solidFill>
                <a:schemeClr val="tx1"/>
              </a:solidFill>
              <a:effectLst/>
              <a:latin typeface="+mn-lt"/>
              <a:ea typeface="+mn-ea"/>
              <a:cs typeface="+mn-cs"/>
            </a:endParaRP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590361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a:t>
            </a:r>
            <a:r>
              <a:rPr lang="en-GB"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group</a:t>
            </a:r>
            <a:r>
              <a:rPr lang="es-ES" b="0" dirty="0"/>
              <a:t> </a:t>
            </a:r>
            <a:r>
              <a:rPr lang="es-ES" b="0" dirty="0" err="1"/>
              <a:t>adjectives</a:t>
            </a:r>
            <a:r>
              <a:rPr lang="es-ES" b="0" dirty="0"/>
              <a:t> </a:t>
            </a:r>
            <a:r>
              <a:rPr lang="es-ES" b="0" dirty="0" err="1"/>
              <a:t>considering</a:t>
            </a:r>
            <a:r>
              <a:rPr lang="es-ES" b="0" dirty="0"/>
              <a:t> their </a:t>
            </a:r>
            <a:r>
              <a:rPr lang="es-ES" b="0" dirty="0" err="1"/>
              <a:t>meaning</a:t>
            </a:r>
            <a:r>
              <a:rPr lang="es-ES" b="0" dirty="0"/>
              <a:t>: do </a:t>
            </a:r>
            <a:r>
              <a:rPr lang="es-ES" b="0" dirty="0" err="1"/>
              <a:t>they</a:t>
            </a:r>
            <a:r>
              <a:rPr lang="es-ES" b="0" dirty="0"/>
              <a:t> </a:t>
            </a:r>
            <a:r>
              <a:rPr lang="es-ES" b="0" dirty="0" err="1"/>
              <a:t>normally</a:t>
            </a:r>
            <a:r>
              <a:rPr lang="es-ES" b="0" dirty="0"/>
              <a:t> describe </a:t>
            </a:r>
            <a:r>
              <a:rPr lang="es-ES" b="0" dirty="0" err="1"/>
              <a:t>people</a:t>
            </a:r>
            <a:r>
              <a:rPr lang="es-ES" b="0" dirty="0"/>
              <a:t>, places/</a:t>
            </a:r>
            <a:r>
              <a:rPr lang="es-ES" b="0" dirty="0" err="1"/>
              <a:t>things</a:t>
            </a:r>
            <a:r>
              <a:rPr lang="es-ES" b="0" dirty="0"/>
              <a:t> </a:t>
            </a:r>
            <a:r>
              <a:rPr lang="es-ES" b="0" dirty="0" err="1"/>
              <a:t>or</a:t>
            </a:r>
            <a:r>
              <a:rPr lang="es-ES" b="0" dirty="0"/>
              <a:t> </a:t>
            </a:r>
            <a:r>
              <a:rPr lang="es-ES" b="0" dirty="0" err="1"/>
              <a:t>both</a:t>
            </a:r>
            <a:r>
              <a:rPr lang="es-ES" b="0" dirty="0"/>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Teacher ensures that ‘</a:t>
            </a:r>
            <a:r>
              <a:rPr lang="en-US" b="0" dirty="0" err="1"/>
              <a:t>gente</a:t>
            </a:r>
            <a:r>
              <a:rPr lang="en-US" b="0" dirty="0"/>
              <a:t>’ is understood</a:t>
            </a:r>
          </a:p>
          <a:p>
            <a:pPr marL="228600" indent="-228600">
              <a:buAutoNum type="arabicPeriod"/>
            </a:pPr>
            <a:r>
              <a:rPr lang="en-US" b="0" dirty="0"/>
              <a:t>Group the listed adjectives in a diagram.</a:t>
            </a:r>
          </a:p>
          <a:p>
            <a:pPr marL="228600" indent="-228600">
              <a:buAutoNum type="arabicPeriod"/>
            </a:pPr>
            <a:endParaRPr lang="en-US" b="0" dirty="0"/>
          </a:p>
          <a:p>
            <a:pPr marL="0" indent="0">
              <a:buNone/>
            </a:pPr>
            <a:r>
              <a:rPr lang="en-US" b="1" dirty="0"/>
              <a:t>Note: </a:t>
            </a:r>
            <a:r>
              <a:rPr lang="en-US" b="0" dirty="0"/>
              <a:t>‘</a:t>
            </a:r>
            <a:r>
              <a:rPr lang="en-US" b="0" dirty="0" err="1"/>
              <a:t>Rojo</a:t>
            </a:r>
            <a:r>
              <a:rPr lang="en-US" b="0" dirty="0"/>
              <a:t>’ was used in Y7 with ‘estar’ to described sunburnt people,</a:t>
            </a:r>
            <a:r>
              <a:rPr lang="en-US" b="0" baseline="0" dirty="0"/>
              <a:t> so we include it in the ‘</a:t>
            </a:r>
            <a:r>
              <a:rPr lang="en-US" b="0" baseline="0" dirty="0" err="1"/>
              <a:t>los</a:t>
            </a:r>
            <a:r>
              <a:rPr lang="en-US" b="0" baseline="0" dirty="0"/>
              <a:t> dos’ column.</a:t>
            </a:r>
            <a:endParaRPr lang="en-US" b="0" dirty="0"/>
          </a:p>
          <a:p>
            <a:pPr marL="228600" indent="-228600">
              <a:buAutoNum type="arabicPeriod"/>
            </a:pPr>
            <a:endParaRPr lang="en-US" b="0" dirty="0"/>
          </a:p>
          <a:p>
            <a:pPr marL="228600" indent="-228600">
              <a:buAutoNum type="arabicPeriod"/>
            </a:pPr>
            <a:endParaRPr lang="en-US" b="0"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891150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2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revision slide can</a:t>
            </a:r>
            <a:r>
              <a:rPr lang="en-GB" baseline="0" dirty="0"/>
              <a:t> be used for interactive elicitation of the target grammar forms ‘soy’, ‘</a:t>
            </a:r>
            <a:r>
              <a:rPr lang="en-GB" baseline="0" dirty="0" err="1"/>
              <a:t>eres</a:t>
            </a:r>
            <a:r>
              <a:rPr lang="en-GB" baseline="0" dirty="0"/>
              <a:t>’, ‘es’, ‘</a:t>
            </a:r>
            <a:r>
              <a:rPr lang="en-GB" baseline="0" dirty="0" err="1"/>
              <a:t>estoy</a:t>
            </a:r>
            <a:r>
              <a:rPr lang="en-GB" baseline="0" dirty="0"/>
              <a:t>’, ‘</a:t>
            </a:r>
            <a:r>
              <a:rPr lang="en-GB" baseline="0" dirty="0" err="1"/>
              <a:t>estás</a:t>
            </a:r>
            <a:r>
              <a:rPr lang="en-GB" baseline="0" dirty="0"/>
              <a:t>’, ‘</a:t>
            </a:r>
            <a:r>
              <a:rPr lang="en-GB" baseline="0" dirty="0" err="1"/>
              <a:t>está</a:t>
            </a:r>
            <a:r>
              <a:rPr lang="en-GB" baseline="0" dirty="0"/>
              <a:t>’ and their respective functions before the subsequent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964115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2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revision slide can</a:t>
            </a:r>
            <a:r>
              <a:rPr lang="en-GB" baseline="0" dirty="0"/>
              <a:t> be used to show an example of how the verb ‘be’ works in statements and questions, in English and in Spanish.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triste [1371]</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US" b="1" dirty="0"/>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794407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GB" b="1" baseline="0" dirty="0"/>
              <a:t>Vocabulario</a:t>
            </a:r>
            <a:br>
              <a:rPr lang="en-GB" b="1" baseline="0" dirty="0"/>
            </a:br>
            <a:r>
              <a:rPr lang="en-GB" b="1" baseline="0" dirty="0"/>
              <a:t>Timing: </a:t>
            </a:r>
            <a:r>
              <a:rPr lang="en-GB" b="0" baseline="0" dirty="0"/>
              <a:t>7 minutes</a:t>
            </a:r>
          </a:p>
          <a:p>
            <a:pPr marL="0"/>
            <a:br>
              <a:rPr lang="en-GB" b="1" baseline="0" dirty="0"/>
            </a:br>
            <a:r>
              <a:rPr lang="en-GB" b="1" baseline="0" dirty="0"/>
              <a:t>Aim: </a:t>
            </a:r>
            <a:r>
              <a:rPr lang="en-GB" b="0" baseline="0" dirty="0"/>
              <a:t>To focus on the contrast between ‘soy/</a:t>
            </a:r>
            <a:r>
              <a:rPr lang="en-GB" b="0" baseline="0" dirty="0" err="1"/>
              <a:t>estoy</a:t>
            </a:r>
            <a:r>
              <a:rPr lang="en-GB" b="0" baseline="0" dirty="0"/>
              <a:t>’ and ‘</a:t>
            </a:r>
            <a:r>
              <a:rPr lang="en-GB" b="0" baseline="0" dirty="0" err="1"/>
              <a:t>eres</a:t>
            </a:r>
            <a:r>
              <a:rPr lang="en-GB" b="0" baseline="0" dirty="0"/>
              <a:t>/</a:t>
            </a:r>
            <a:r>
              <a:rPr lang="en-GB" b="0" baseline="0" dirty="0" err="1"/>
              <a:t>estás</a:t>
            </a:r>
            <a:r>
              <a:rPr lang="en-GB" b="0" baseline="0" dirty="0"/>
              <a:t>’. Specifically, to attend to the meaning of the verb (1</a:t>
            </a:r>
            <a:r>
              <a:rPr lang="en-GB" b="0" baseline="30000" dirty="0"/>
              <a:t>st</a:t>
            </a:r>
            <a:r>
              <a:rPr lang="en-GB" b="0" baseline="0" dirty="0"/>
              <a:t> vs 2</a:t>
            </a:r>
            <a:r>
              <a:rPr lang="en-GB" b="0" baseline="30000" dirty="0"/>
              <a:t>nd</a:t>
            </a:r>
            <a:r>
              <a:rPr lang="en-GB" b="0" baseline="0" dirty="0"/>
              <a:t> person singular, and then state vs trait).</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Read each phrase and decide if its meaning refers to ‘Am I...’ or ‘Are you...’ . </a:t>
            </a:r>
          </a:p>
          <a:p>
            <a:pPr marL="0"/>
            <a:r>
              <a:rPr lang="en-GB" sz="1200" kern="1200" dirty="0">
                <a:solidFill>
                  <a:schemeClr val="tx1"/>
                </a:solidFill>
                <a:effectLst/>
                <a:latin typeface="+mn-lt"/>
                <a:ea typeface="+mn-ea"/>
                <a:cs typeface="+mn-cs"/>
              </a:rPr>
              <a:t>2. Then,</a:t>
            </a:r>
            <a:r>
              <a:rPr lang="en-GB" sz="1200" kern="1200" baseline="0" dirty="0">
                <a:solidFill>
                  <a:schemeClr val="tx1"/>
                </a:solidFill>
                <a:effectLst/>
                <a:latin typeface="+mn-lt"/>
                <a:ea typeface="+mn-ea"/>
                <a:cs typeface="+mn-cs"/>
              </a:rPr>
              <a:t> read them again and decide </a:t>
            </a:r>
            <a:r>
              <a:rPr lang="en-GB" sz="1200" kern="1200" dirty="0">
                <a:solidFill>
                  <a:schemeClr val="tx1"/>
                </a:solidFill>
                <a:effectLst/>
                <a:latin typeface="+mn-lt"/>
                <a:ea typeface="+mn-ea"/>
                <a:cs typeface="+mn-cs"/>
              </a:rPr>
              <a:t>and if they refer to ‘now’ or ‘generally’. </a:t>
            </a:r>
          </a:p>
          <a:p>
            <a:pPr marL="0"/>
            <a:r>
              <a:rPr lang="en-GB" sz="1200" kern="1200" dirty="0">
                <a:solidFill>
                  <a:schemeClr val="tx1"/>
                </a:solidFill>
                <a:effectLst/>
                <a:latin typeface="+mn-lt"/>
                <a:ea typeface="+mn-ea"/>
                <a:cs typeface="+mn-cs"/>
              </a:rPr>
              <a:t>3. Write the adjectives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4. Check the answers.</a:t>
            </a:r>
          </a:p>
          <a:p>
            <a:endParaRPr lang="en-GB" dirty="0"/>
          </a:p>
          <a:p>
            <a:r>
              <a:rPr lang="en-GB" b="1" dirty="0"/>
              <a:t>Note:</a:t>
            </a:r>
          </a:p>
          <a:p>
            <a:pPr marL="228600" indent="-228600">
              <a:buAutoNum type="arabicPeriod"/>
            </a:pPr>
            <a:r>
              <a:rPr lang="en-GB" b="0" dirty="0"/>
              <a:t>S</a:t>
            </a:r>
            <a:r>
              <a:rPr lang="en-GB" dirty="0"/>
              <a:t>ome students may be able to 1 and 2 above at the same time. Answers are animated for</a:t>
            </a:r>
            <a:r>
              <a:rPr lang="en-GB" baseline="0" dirty="0"/>
              <a:t> these two parts separately to support those who do one step at a time.      </a:t>
            </a:r>
          </a:p>
          <a:p>
            <a:pPr marL="228600" indent="-228600">
              <a:buAutoNum type="arabicPeriod"/>
            </a:pPr>
            <a:endParaRPr lang="en-GB" baseline="0" dirty="0"/>
          </a:p>
          <a:p>
            <a:pPr marL="0" indent="0">
              <a:buNone/>
            </a:pPr>
            <a:r>
              <a:rPr lang="en-GB" baseline="0" dirty="0"/>
              <a:t>Free clipart source: </a:t>
            </a:r>
            <a:r>
              <a:rPr lang="en-GB" dirty="0">
                <a:hlinkClick r:id="rId3"/>
              </a:rPr>
              <a:t>http://clipart-library.com/search2/?q=guess%20who#gsc.tab=1&amp;gsc.q=guess%20who&amp;gsc.page=1</a:t>
            </a: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36236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r>
              <a:rPr lang="en-GB" b="1" baseline="0" dirty="0"/>
              <a:t>Timing: </a:t>
            </a:r>
            <a:r>
              <a:rPr lang="en-GB" b="0" baseline="0" dirty="0"/>
              <a:t>8 minutes</a:t>
            </a:r>
          </a:p>
          <a:p>
            <a:pPr marL="0"/>
            <a:br>
              <a:rPr lang="en-GB" b="1" baseline="0" dirty="0"/>
            </a:br>
            <a:r>
              <a:rPr lang="en-GB" b="1" baseline="0" dirty="0"/>
              <a:t>Aim: </a:t>
            </a:r>
            <a:r>
              <a:rPr lang="en-GB" b="0" baseline="0" dirty="0"/>
              <a:t>To practise with the contrast between ‘</a:t>
            </a:r>
            <a:r>
              <a:rPr lang="en-GB" b="0" baseline="0" dirty="0" err="1"/>
              <a:t>eres</a:t>
            </a:r>
            <a:r>
              <a:rPr lang="en-GB" b="0" baseline="0" dirty="0"/>
              <a:t>/</a:t>
            </a:r>
            <a:r>
              <a:rPr lang="en-GB" b="0" baseline="0" dirty="0" err="1"/>
              <a:t>estás</a:t>
            </a:r>
            <a:r>
              <a:rPr lang="en-GB" b="0" baseline="0" dirty="0"/>
              <a:t>’ and ‘es/</a:t>
            </a:r>
            <a:r>
              <a:rPr lang="en-GB" b="0" baseline="0" dirty="0" err="1"/>
              <a:t>está</a:t>
            </a:r>
            <a:r>
              <a:rPr lang="en-GB" b="0" baseline="0" dirty="0"/>
              <a:t>’.</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Listen to each question and decide if its meaning refers to ‘Are you or ‘Is s/he/Is it... and if it refers to ‘now’ or ‘generally’.</a:t>
            </a:r>
          </a:p>
          <a:p>
            <a:pPr marL="0"/>
            <a:r>
              <a:rPr lang="en-GB" sz="1200" kern="1200" dirty="0">
                <a:solidFill>
                  <a:schemeClr val="tx1"/>
                </a:solidFill>
                <a:effectLst/>
                <a:latin typeface="+mn-lt"/>
                <a:ea typeface="+mn-ea"/>
                <a:cs typeface="+mn-cs"/>
              </a:rPr>
              <a:t>2. Check the correct answers.</a:t>
            </a:r>
          </a:p>
          <a:p>
            <a:pPr marL="0"/>
            <a:r>
              <a:rPr lang="en-GB" sz="1200" kern="1200" dirty="0">
                <a:solidFill>
                  <a:schemeClr val="tx1"/>
                </a:solidFill>
                <a:effectLst/>
                <a:latin typeface="+mn-lt"/>
                <a:ea typeface="+mn-ea"/>
                <a:cs typeface="+mn-cs"/>
              </a:rPr>
              <a:t>3. Write the adjectives in English.</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Transcription:</a:t>
            </a:r>
          </a:p>
          <a:p>
            <a:pPr marL="228600" indent="-228600">
              <a:buAutoNum type="arabicPeriod"/>
            </a:pP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famosa</a:t>
            </a:r>
            <a:r>
              <a:rPr lang="en-GB" sz="1200" kern="1200" dirty="0">
                <a:solidFill>
                  <a:schemeClr val="tx1"/>
                </a:solidFill>
                <a:effectLst/>
                <a:latin typeface="+mn-lt"/>
                <a:ea typeface="+mn-ea"/>
                <a:cs typeface="+mn-cs"/>
              </a:rPr>
              <a:t>?</a:t>
            </a:r>
          </a:p>
          <a:p>
            <a:pPr marL="228600" indent="-228600">
              <a:buAutoNum type="arabicPeriod"/>
            </a:pPr>
            <a:r>
              <a:rPr lang="en-GB" sz="1200" kern="1200" dirty="0">
                <a:solidFill>
                  <a:schemeClr val="tx1"/>
                </a:solidFill>
                <a:effectLst/>
                <a:latin typeface="+mn-lt"/>
                <a:ea typeface="+mn-ea"/>
                <a:cs typeface="+mn-cs"/>
              </a:rPr>
              <a:t>¿Eres </a:t>
            </a:r>
            <a:r>
              <a:rPr lang="en-GB" sz="1200" kern="1200" dirty="0" err="1">
                <a:solidFill>
                  <a:schemeClr val="tx1"/>
                </a:solidFill>
                <a:effectLst/>
                <a:latin typeface="+mn-lt"/>
                <a:ea typeface="+mn-ea"/>
                <a:cs typeface="+mn-cs"/>
              </a:rPr>
              <a:t>interesante</a:t>
            </a:r>
            <a:r>
              <a:rPr lang="en-GB" sz="1200" kern="1200" dirty="0">
                <a:solidFill>
                  <a:schemeClr val="tx1"/>
                </a:solidFill>
                <a:effectLst/>
                <a:latin typeface="+mn-lt"/>
                <a:ea typeface="+mn-ea"/>
                <a:cs typeface="+mn-cs"/>
              </a:rPr>
              <a:t>?</a:t>
            </a:r>
          </a:p>
          <a:p>
            <a:pPr marL="228600" indent="-228600">
              <a:buAutoNum type="arabicPeriod"/>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Estás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nerviosa</a:t>
            </a:r>
            <a:r>
              <a:rPr lang="en-GB" sz="1200" kern="1200" dirty="0">
                <a:solidFill>
                  <a:schemeClr val="tx1"/>
                </a:solidFill>
                <a:effectLst/>
                <a:latin typeface="+mn-lt"/>
                <a:ea typeface="+mn-ea"/>
                <a:cs typeface="+mn-cs"/>
              </a:rPr>
              <a:t>?</a:t>
            </a:r>
          </a:p>
          <a:p>
            <a:pPr marL="228600" indent="-228600">
              <a:buAutoNum type="arabicPeriod"/>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Está</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raro</a:t>
            </a:r>
            <a:r>
              <a:rPr lang="en-GB" sz="1200" kern="1200" dirty="0">
                <a:solidFill>
                  <a:schemeClr val="tx1"/>
                </a:solidFill>
                <a:effectLst/>
                <a:latin typeface="+mn-lt"/>
                <a:ea typeface="+mn-ea"/>
                <a:cs typeface="+mn-cs"/>
              </a:rPr>
              <a:t>?</a:t>
            </a:r>
          </a:p>
          <a:p>
            <a:pPr marL="228600" indent="-228600">
              <a:buAutoNum type="arabicPeriod"/>
            </a:pPr>
            <a:r>
              <a:rPr lang="en-GB" sz="1200" kern="1200" dirty="0">
                <a:solidFill>
                  <a:schemeClr val="tx1"/>
                </a:solidFill>
                <a:effectLst/>
                <a:latin typeface="+mn-lt"/>
                <a:ea typeface="+mn-ea"/>
                <a:cs typeface="+mn-cs"/>
              </a:rPr>
              <a:t>¿Eres </a:t>
            </a:r>
            <a:r>
              <a:rPr lang="en-GB" sz="1200" kern="1200" dirty="0" err="1">
                <a:solidFill>
                  <a:schemeClr val="tx1"/>
                </a:solidFill>
                <a:effectLst/>
                <a:latin typeface="+mn-lt"/>
                <a:ea typeface="+mn-ea"/>
                <a:cs typeface="+mn-cs"/>
              </a:rPr>
              <a:t>feliz</a:t>
            </a:r>
            <a:r>
              <a:rPr lang="en-GB" sz="1200" kern="1200" dirty="0">
                <a:solidFill>
                  <a:schemeClr val="tx1"/>
                </a:solidFill>
                <a:effectLst/>
                <a:latin typeface="+mn-lt"/>
                <a:ea typeface="+mn-ea"/>
                <a:cs typeface="+mn-cs"/>
              </a:rPr>
              <a:t>?</a:t>
            </a:r>
          </a:p>
          <a:p>
            <a:pPr marL="228600" indent="-228600">
              <a:buAutoNum type="arabicPeriod"/>
            </a:pPr>
            <a:r>
              <a:rPr lang="en-GB" sz="1200" kern="1200" dirty="0">
                <a:solidFill>
                  <a:schemeClr val="tx1"/>
                </a:solidFill>
                <a:effectLst/>
                <a:latin typeface="+mn-lt"/>
                <a:ea typeface="+mn-ea"/>
                <a:cs typeface="+mn-cs"/>
              </a:rPr>
              <a:t>¿Es </a:t>
            </a:r>
            <a:r>
              <a:rPr lang="en-GB" sz="1200" kern="1200" dirty="0" err="1">
                <a:solidFill>
                  <a:schemeClr val="tx1"/>
                </a:solidFill>
                <a:effectLst/>
                <a:latin typeface="+mn-lt"/>
                <a:ea typeface="+mn-ea"/>
                <a:cs typeface="+mn-cs"/>
              </a:rPr>
              <a:t>azul</a:t>
            </a:r>
            <a:r>
              <a:rPr lang="en-GB" sz="1200" kern="1200" dirty="0">
                <a:solidFill>
                  <a:schemeClr val="tx1"/>
                </a:solidFill>
                <a:effectLst/>
                <a:latin typeface="+mn-lt"/>
                <a:ea typeface="+mn-ea"/>
                <a:cs typeface="+mn-cs"/>
              </a:rPr>
              <a:t>?</a:t>
            </a:r>
          </a:p>
          <a:p>
            <a:pPr marL="228600" indent="-228600">
              <a:buAutoNum type="arabicPeriod"/>
            </a:pP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Estás</a:t>
            </a:r>
            <a:r>
              <a:rPr lang="en-GB" sz="1200" kern="1200" dirty="0">
                <a:solidFill>
                  <a:schemeClr val="tx1"/>
                </a:solidFill>
                <a:effectLst/>
                <a:latin typeface="+mn-lt"/>
                <a:ea typeface="+mn-ea"/>
                <a:cs typeface="+mn-cs"/>
              </a:rPr>
              <a:t> tonto?</a:t>
            </a:r>
          </a:p>
          <a:p>
            <a:pPr marL="228600" indent="-228600">
              <a:buAutoNum type="arabicPeriod"/>
            </a:pPr>
            <a:r>
              <a:rPr lang="en-GB" sz="1200" kern="1200" dirty="0">
                <a:solidFill>
                  <a:schemeClr val="tx1"/>
                </a:solidFill>
                <a:effectLst/>
                <a:latin typeface="+mn-lt"/>
                <a:ea typeface="+mn-ea"/>
                <a:cs typeface="+mn-cs"/>
              </a:rPr>
              <a:t>¿Es bonito?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Free clipart source: </a:t>
            </a:r>
            <a:r>
              <a:rPr lang="en-GB" dirty="0">
                <a:hlinkClick r:id="rId3"/>
              </a:rPr>
              <a:t>http://clipart-library.com/search2/?q=guess%20who#gsc.tab=1&amp;gsc.q=guess%20who&amp;gsc.page=1</a:t>
            </a: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2808189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12</a:t>
            </a:r>
            <a:r>
              <a:rPr lang="en-GB" baseline="0" dirty="0"/>
              <a:t> minutes</a:t>
            </a:r>
            <a:endParaRPr lang="en-GB" dirty="0"/>
          </a:p>
          <a:p>
            <a:endParaRPr lang="en-GB" dirty="0"/>
          </a:p>
          <a:p>
            <a:r>
              <a:rPr lang="en-US" b="1" dirty="0"/>
              <a:t>Aim:  </a:t>
            </a:r>
            <a:r>
              <a:rPr lang="en-GB" dirty="0"/>
              <a:t>To practise using ‘ser’ and ‘</a:t>
            </a:r>
            <a:r>
              <a:rPr lang="en-GB" dirty="0" err="1"/>
              <a:t>estar</a:t>
            </a:r>
            <a:r>
              <a:rPr lang="en-GB" dirty="0"/>
              <a:t>’ in the 1</a:t>
            </a:r>
            <a:r>
              <a:rPr lang="en-GB" baseline="30000" dirty="0"/>
              <a:t>st</a:t>
            </a:r>
            <a:r>
              <a:rPr lang="en-GB" dirty="0"/>
              <a:t> and 2</a:t>
            </a:r>
            <a:r>
              <a:rPr lang="en-GB" baseline="30000" dirty="0"/>
              <a:t>nd</a:t>
            </a:r>
            <a:r>
              <a:rPr lang="en-GB" dirty="0"/>
              <a:t> person singular in the oral modality. </a:t>
            </a:r>
            <a:r>
              <a:rPr lang="en-GB" baseline="0" dirty="0"/>
              <a:t>An active choice will be needed between these two verb forms in each interaction, both by the speaker and listener. This makes the choice of verb essential to completion of the task. Other features practised here include: question intonation, gender agreement on adjectives and vocabulary drawn from previous weeks. </a:t>
            </a:r>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prompt card to ask a question that either starts with ‘</a:t>
            </a:r>
            <a:r>
              <a:rPr lang="en-GB" baseline="0" dirty="0" err="1"/>
              <a:t>estás</a:t>
            </a:r>
            <a:r>
              <a:rPr lang="en-GB" baseline="0" dirty="0"/>
              <a:t>’  or ‘</a:t>
            </a:r>
            <a:r>
              <a:rPr lang="en-GB" baseline="0" dirty="0" err="1"/>
              <a:t>eres</a:t>
            </a:r>
            <a:r>
              <a:rPr lang="en-GB" baseline="0" dirty="0"/>
              <a:t>’.</a:t>
            </a:r>
          </a:p>
          <a:p>
            <a:pPr marL="228600" indent="-228600">
              <a:buFontTx/>
              <a:buAutoNum type="arabicPeriod"/>
            </a:pPr>
            <a:r>
              <a:rPr lang="en-GB" baseline="0" dirty="0"/>
              <a:t>Person B listens and says ‘</a:t>
            </a:r>
            <a:r>
              <a:rPr lang="en-GB" baseline="0" dirty="0" err="1"/>
              <a:t>sí</a:t>
            </a:r>
            <a:r>
              <a:rPr lang="en-GB" baseline="0" dirty="0"/>
              <a:t>’ or ‘no’, the corresponding verb (‘soy’ or ‘</a:t>
            </a:r>
            <a:r>
              <a:rPr lang="en-GB" baseline="0" dirty="0" err="1"/>
              <a:t>estoy</a:t>
            </a:r>
            <a:r>
              <a:rPr lang="en-GB" baseline="0" dirty="0"/>
              <a:t>’) and the adjective in the questions. The answers depend on the information on the table.</a:t>
            </a:r>
          </a:p>
          <a:p>
            <a:pPr marL="228600" indent="-228600">
              <a:buFontTx/>
              <a:buAutoNum type="arabicPeriod"/>
            </a:pPr>
            <a:r>
              <a:rPr lang="en-GB" baseline="0" dirty="0"/>
              <a:t>Try to answer in full sentences, if possible. Student A then completes their card accordingly, adding a tick or cross after each question. </a:t>
            </a:r>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326410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92583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84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2201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8116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3603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09274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541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01505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2391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48296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8446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163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2148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71257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4407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7439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927966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51538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90670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38692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43292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60840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91707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0091500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6.png"/><Relationship Id="rId7"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s>
</file>

<file path=ppt/slides/_rels/slide15.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6.png"/><Relationship Id="rId7" Type="http://schemas.openxmlformats.org/officeDocument/2006/relationships/audio" Target="../media/audio22.wav"/><Relationship Id="rId12" Type="http://schemas.openxmlformats.org/officeDocument/2006/relationships/audio" Target="../media/audio25.wav"/><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audio" Target="../media/audio21.wav"/><Relationship Id="rId11" Type="http://schemas.openxmlformats.org/officeDocument/2006/relationships/image" Target="../media/image7.png"/><Relationship Id="rId5" Type="http://schemas.openxmlformats.org/officeDocument/2006/relationships/audio" Target="../media/audio20.wav"/><Relationship Id="rId10" Type="http://schemas.openxmlformats.org/officeDocument/2006/relationships/image" Target="../media/image11.tiff"/><Relationship Id="rId4" Type="http://schemas.openxmlformats.org/officeDocument/2006/relationships/image" Target="../media/image12.tiff"/><Relationship Id="rId9" Type="http://schemas.openxmlformats.org/officeDocument/2006/relationships/audio" Target="../media/audio24.wav"/></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4.tiff"/><Relationship Id="rId4" Type="http://schemas.openxmlformats.org/officeDocument/2006/relationships/image" Target="../media/image13.tif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audio" Target="../media/audio30.wav"/><Relationship Id="rId13" Type="http://schemas.microsoft.com/office/2007/relationships/hdphoto" Target="../media/hdphoto2.wdp"/><Relationship Id="rId18" Type="http://schemas.openxmlformats.org/officeDocument/2006/relationships/audio" Target="../media/audio32.wav"/><Relationship Id="rId3" Type="http://schemas.openxmlformats.org/officeDocument/2006/relationships/image" Target="../media/image7.png"/><Relationship Id="rId7" Type="http://schemas.openxmlformats.org/officeDocument/2006/relationships/audio" Target="../media/audio29.wav"/><Relationship Id="rId12" Type="http://schemas.openxmlformats.org/officeDocument/2006/relationships/image" Target="../media/image16.png"/><Relationship Id="rId17" Type="http://schemas.microsoft.com/office/2007/relationships/hdphoto" Target="../media/hdphoto4.wdp"/><Relationship Id="rId2" Type="http://schemas.openxmlformats.org/officeDocument/2006/relationships/notesSlide" Target="../notesSlides/notesSlide22.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audio" Target="../media/audio28.wav"/><Relationship Id="rId11" Type="http://schemas.microsoft.com/office/2007/relationships/hdphoto" Target="../media/hdphoto1.wdp"/><Relationship Id="rId5" Type="http://schemas.openxmlformats.org/officeDocument/2006/relationships/audio" Target="../media/audio27.wav"/><Relationship Id="rId15" Type="http://schemas.microsoft.com/office/2007/relationships/hdphoto" Target="../media/hdphoto3.wdp"/><Relationship Id="rId10" Type="http://schemas.openxmlformats.org/officeDocument/2006/relationships/image" Target="../media/image15.png"/><Relationship Id="rId19" Type="http://schemas.openxmlformats.org/officeDocument/2006/relationships/audio" Target="../media/audio33.wav"/><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hyperlink" Target="https://quizlet.com/gb/515382015/year-8-spanish-term-11-week-4-flash-cards/" TargetMode="External"/><Relationship Id="rId3" Type="http://schemas.openxmlformats.org/officeDocument/2006/relationships/image" Target="../media/image6.png"/><Relationship Id="rId7" Type="http://schemas.openxmlformats.org/officeDocument/2006/relationships/hyperlink" Target="https://quizlet.com/gb/499167513/y7-spanish-term-31-week-6-flash-cards/"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hyperlink" Target="https://quizlet.com/gb/514835518/year-8-spanish-term-11-week-1-flash-cards/" TargetMode="External"/><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6.png"/><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audio" Target="../media/audio8.wav"/><Relationship Id="rId5" Type="http://schemas.openxmlformats.org/officeDocument/2006/relationships/audio" Target="../media/audio4.wav"/><Relationship Id="rId10" Type="http://schemas.openxmlformats.org/officeDocument/2006/relationships/audio" Target="../media/audio7.wav"/><Relationship Id="rId4" Type="http://schemas.openxmlformats.org/officeDocument/2006/relationships/audio" Target="../media/audio3.wav"/><Relationship Id="rId9" Type="http://schemas.openxmlformats.org/officeDocument/2006/relationships/audio" Target="../media/audio6.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7.png"/><Relationship Id="rId7" Type="http://schemas.openxmlformats.org/officeDocument/2006/relationships/audio" Target="../media/audio12.wav"/><Relationship Id="rId12"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audio" Target="../media/audio16.wav"/><Relationship Id="rId5" Type="http://schemas.openxmlformats.org/officeDocument/2006/relationships/audio" Target="../media/audio10.wav"/><Relationship Id="rId10" Type="http://schemas.openxmlformats.org/officeDocument/2006/relationships/audio" Target="../media/audio15.wav"/><Relationship Id="rId4" Type="http://schemas.openxmlformats.org/officeDocument/2006/relationships/audio" Target="../media/audio9.wav"/><Relationship Id="rId9" Type="http://schemas.openxmlformats.org/officeDocument/2006/relationships/audio" Target="../media/audio14.wav"/></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23130" y="2080138"/>
            <a:ext cx="7741515" cy="1129964"/>
          </a:xfrm>
        </p:spPr>
        <p:txBody>
          <a:bodyPr>
            <a:normAutofit fontScale="90000"/>
          </a:bodyPr>
          <a:lstStyle/>
          <a:p>
            <a:pPr algn="l"/>
            <a:r>
              <a:rPr lang="en-GB" sz="4000" b="1" dirty="0">
                <a:solidFill>
                  <a:prstClr val="white"/>
                </a:solidFill>
              </a:rPr>
              <a:t>Talking about people and places now vs in general</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3129" y="3313763"/>
            <a:ext cx="8140707" cy="591436"/>
          </a:xfrm>
        </p:spPr>
        <p:txBody>
          <a:bodyPr>
            <a:noAutofit/>
          </a:bodyPr>
          <a:lstStyle/>
          <a:p>
            <a:pPr algn="l"/>
            <a:r>
              <a:rPr lang="en-GB" sz="2600" dirty="0">
                <a:solidFill>
                  <a:prstClr val="white"/>
                </a:solidFill>
              </a:rPr>
              <a:t>SER vs ESTAR in singular persons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24953" y="3819783"/>
            <a:ext cx="4649198"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weak vowel [u]</a:t>
            </a:r>
            <a:endParaRPr lang="en-US" sz="26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4</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0" y="179388"/>
            <a:ext cx="2735263" cy="363537"/>
          </a:xfrm>
        </p:spPr>
        <p:txBody>
          <a:bodyPr>
            <a:normAutofit fontScale="90000"/>
          </a:bodyPr>
          <a:lstStyle/>
          <a:p>
            <a:r>
              <a:rPr lang="es-GB" sz="2200" b="1" dirty="0"/>
              <a:t>Persona A</a:t>
            </a:r>
          </a:p>
        </p:txBody>
      </p:sp>
      <p:graphicFrame>
        <p:nvGraphicFramePr>
          <p:cNvPr id="41" name="Tabla 40">
            <a:extLst>
              <a:ext uri="{FF2B5EF4-FFF2-40B4-BE49-F238E27FC236}">
                <a16:creationId xmlns:a16="http://schemas.microsoft.com/office/drawing/2014/main" id="{42912A1C-7C5F-DC46-AEA6-33B99EFD02B6}"/>
              </a:ext>
            </a:extLst>
          </p:cNvPr>
          <p:cNvGraphicFramePr>
            <a:graphicFrameLocks noGrp="1"/>
          </p:cNvGraphicFramePr>
          <p:nvPr>
            <p:extLst>
              <p:ext uri="{D42A27DB-BD31-4B8C-83A1-F6EECF244321}">
                <p14:modId xmlns:p14="http://schemas.microsoft.com/office/powerpoint/2010/main" val="3510127328"/>
              </p:ext>
            </p:extLst>
          </p:nvPr>
        </p:nvGraphicFramePr>
        <p:xfrm>
          <a:off x="118635" y="891596"/>
          <a:ext cx="6783611" cy="5334000"/>
        </p:xfrm>
        <a:graphic>
          <a:graphicData uri="http://schemas.openxmlformats.org/drawingml/2006/table">
            <a:tbl>
              <a:tblPr firstRow="1" bandRow="1">
                <a:tableStyleId>{21E4AEA4-8DFA-4A89-87EB-49C32662AFE0}</a:tableStyleId>
              </a:tblPr>
              <a:tblGrid>
                <a:gridCol w="1652108">
                  <a:extLst>
                    <a:ext uri="{9D8B030D-6E8A-4147-A177-3AD203B41FA5}">
                      <a16:colId xmlns:a16="http://schemas.microsoft.com/office/drawing/2014/main" val="1998051271"/>
                    </a:ext>
                  </a:extLst>
                </a:gridCol>
                <a:gridCol w="1190171">
                  <a:extLst>
                    <a:ext uri="{9D8B030D-6E8A-4147-A177-3AD203B41FA5}">
                      <a16:colId xmlns:a16="http://schemas.microsoft.com/office/drawing/2014/main" val="3716944981"/>
                    </a:ext>
                  </a:extLst>
                </a:gridCol>
                <a:gridCol w="2177143">
                  <a:extLst>
                    <a:ext uri="{9D8B030D-6E8A-4147-A177-3AD203B41FA5}">
                      <a16:colId xmlns:a16="http://schemas.microsoft.com/office/drawing/2014/main" val="924800970"/>
                    </a:ext>
                  </a:extLst>
                </a:gridCol>
                <a:gridCol w="1764189">
                  <a:extLst>
                    <a:ext uri="{9D8B030D-6E8A-4147-A177-3AD203B41FA5}">
                      <a16:colId xmlns:a16="http://schemas.microsoft.com/office/drawing/2014/main" val="1535687052"/>
                    </a:ext>
                  </a:extLst>
                </a:gridCol>
              </a:tblGrid>
              <a:tr h="693428">
                <a:tc>
                  <a:txBody>
                    <a:bodyPr/>
                    <a:lstStyle/>
                    <a:p>
                      <a:endParaRPr lang="es-GB" sz="2200" dirty="0"/>
                    </a:p>
                  </a:txBody>
                  <a:tcPr/>
                </a:tc>
                <a:tc>
                  <a:txBody>
                    <a:bodyPr/>
                    <a:lstStyle/>
                    <a:p>
                      <a:pPr algn="ctr"/>
                      <a:r>
                        <a:rPr lang="es-GB" sz="2200" dirty="0"/>
                        <a:t>Ahora</a:t>
                      </a:r>
                      <a:endParaRPr lang="es-GB" sz="2200" dirty="0">
                        <a:solidFill>
                          <a:srgbClr val="203864"/>
                        </a:solidFill>
                      </a:endParaRPr>
                    </a:p>
                  </a:txBody>
                  <a:tcPr/>
                </a:tc>
                <a:tc>
                  <a:txBody>
                    <a:bodyPr/>
                    <a:lstStyle/>
                    <a:p>
                      <a:pPr algn="ctr"/>
                      <a:r>
                        <a:rPr lang="es-GB" sz="2200" dirty="0"/>
                        <a:t>General</a:t>
                      </a:r>
                      <a:r>
                        <a:rPr lang="en-GB" sz="2200" dirty="0"/>
                        <a:t>-</a:t>
                      </a:r>
                      <a:r>
                        <a:rPr lang="es-GB" sz="2200" dirty="0"/>
                        <a:t>mente</a:t>
                      </a:r>
                      <a:endParaRPr lang="es-GB" sz="2200" dirty="0">
                        <a:solidFill>
                          <a:srgbClr val="203864"/>
                        </a:solidFill>
                      </a:endParaRPr>
                    </a:p>
                  </a:txBody>
                  <a:tcPr/>
                </a:tc>
                <a:tc>
                  <a:txBody>
                    <a:bodyPr/>
                    <a:lstStyle/>
                    <a:p>
                      <a:pPr algn="ctr"/>
                      <a:r>
                        <a:rPr lang="es-GB" sz="2200" dirty="0">
                          <a:solidFill>
                            <a:schemeClr val="bg1"/>
                          </a:solidFill>
                        </a:rPr>
                        <a:t>Respuesta</a:t>
                      </a:r>
                      <a:r>
                        <a:rPr lang="en-GB" sz="2200" dirty="0">
                          <a:solidFill>
                            <a:schemeClr val="bg1"/>
                          </a:solidFill>
                        </a:rPr>
                        <a:t>   </a:t>
                      </a:r>
                      <a:r>
                        <a:rPr lang="en-GB" sz="2200" dirty="0">
                          <a:solidFill>
                            <a:schemeClr val="accent5">
                              <a:lumMod val="50000"/>
                            </a:schemeClr>
                          </a:solidFill>
                        </a:rPr>
                        <a:t>            </a:t>
                      </a:r>
                      <a:endParaRPr lang="es-GB" sz="2200" dirty="0">
                        <a:solidFill>
                          <a:schemeClr val="accent5">
                            <a:lumMod val="50000"/>
                          </a:schemeClr>
                        </a:solidFill>
                      </a:endParaRPr>
                    </a:p>
                  </a:txBody>
                  <a:tcPr/>
                </a:tc>
                <a:extLst>
                  <a:ext uri="{0D108BD9-81ED-4DB2-BD59-A6C34878D82A}">
                    <a16:rowId xmlns:a16="http://schemas.microsoft.com/office/drawing/2014/main" val="1197234132"/>
                  </a:ext>
                </a:extLst>
              </a:tr>
              <a:tr h="693428">
                <a:tc>
                  <a:txBody>
                    <a:bodyPr/>
                    <a:lstStyle/>
                    <a:p>
                      <a:r>
                        <a:rPr lang="es-GB" sz="2200" dirty="0">
                          <a:solidFill>
                            <a:schemeClr val="accent5">
                              <a:lumMod val="50000"/>
                            </a:schemeClr>
                          </a:solidFill>
                        </a:rPr>
                        <a:t>Are you sad?</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p>
                  </a:txBody>
                  <a:tcPr anchor="ctr"/>
                </a:tc>
                <a:extLst>
                  <a:ext uri="{0D108BD9-81ED-4DB2-BD59-A6C34878D82A}">
                    <a16:rowId xmlns:a16="http://schemas.microsoft.com/office/drawing/2014/main" val="3269459615"/>
                  </a:ext>
                </a:extLst>
              </a:tr>
              <a:tr h="693428">
                <a:tc>
                  <a:txBody>
                    <a:bodyPr/>
                    <a:lstStyle/>
                    <a:p>
                      <a:r>
                        <a:rPr lang="es-GB" sz="2200" dirty="0">
                          <a:solidFill>
                            <a:schemeClr val="accent5">
                              <a:lumMod val="50000"/>
                            </a:schemeClr>
                          </a:solidFill>
                        </a:rPr>
                        <a:t>Are you happy?</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p>
                  </a:txBody>
                  <a:tcPr anchor="ctr"/>
                </a:tc>
                <a:extLst>
                  <a:ext uri="{0D108BD9-81ED-4DB2-BD59-A6C34878D82A}">
                    <a16:rowId xmlns:a16="http://schemas.microsoft.com/office/drawing/2014/main" val="3839704635"/>
                  </a:ext>
                </a:extLst>
              </a:tr>
              <a:tr h="693428">
                <a:tc>
                  <a:txBody>
                    <a:bodyPr/>
                    <a:lstStyle/>
                    <a:p>
                      <a:r>
                        <a:rPr lang="es-GB" sz="2200" dirty="0">
                          <a:solidFill>
                            <a:schemeClr val="accent5">
                              <a:lumMod val="50000"/>
                            </a:schemeClr>
                          </a:solidFill>
                        </a:rPr>
                        <a:t>Are you serious?</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p>
                  </a:txBody>
                  <a:tcPr anchor="ctr"/>
                </a:tc>
                <a:extLst>
                  <a:ext uri="{0D108BD9-81ED-4DB2-BD59-A6C34878D82A}">
                    <a16:rowId xmlns:a16="http://schemas.microsoft.com/office/drawing/2014/main" val="3095736056"/>
                  </a:ext>
                </a:extLst>
              </a:tr>
              <a:tr h="693428">
                <a:tc>
                  <a:txBody>
                    <a:bodyPr/>
                    <a:lstStyle/>
                    <a:p>
                      <a:r>
                        <a:rPr lang="es-GB" sz="2200" dirty="0">
                          <a:solidFill>
                            <a:schemeClr val="accent5">
                              <a:lumMod val="50000"/>
                            </a:schemeClr>
                          </a:solidFill>
                        </a:rPr>
                        <a:t>Are you famous?</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p>
                  </a:txBody>
                  <a:tcPr anchor="ctr"/>
                </a:tc>
                <a:extLst>
                  <a:ext uri="{0D108BD9-81ED-4DB2-BD59-A6C34878D82A}">
                    <a16:rowId xmlns:a16="http://schemas.microsoft.com/office/drawing/2014/main" val="3338707403"/>
                  </a:ext>
                </a:extLst>
              </a:tr>
              <a:tr h="693428">
                <a:tc>
                  <a:txBody>
                    <a:bodyPr/>
                    <a:lstStyle/>
                    <a:p>
                      <a:r>
                        <a:rPr lang="es-GB" sz="2200" dirty="0">
                          <a:solidFill>
                            <a:schemeClr val="accent5">
                              <a:lumMod val="50000"/>
                            </a:schemeClr>
                          </a:solidFill>
                        </a:rPr>
                        <a:t>Are you clean?</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p>
                  </a:txBody>
                  <a:tcPr anchor="ctr"/>
                </a:tc>
                <a:extLst>
                  <a:ext uri="{0D108BD9-81ED-4DB2-BD59-A6C34878D82A}">
                    <a16:rowId xmlns:a16="http://schemas.microsoft.com/office/drawing/2014/main" val="3174012597"/>
                  </a:ext>
                </a:extLst>
              </a:tr>
              <a:tr h="693428">
                <a:tc>
                  <a:txBody>
                    <a:bodyPr/>
                    <a:lstStyle/>
                    <a:p>
                      <a:r>
                        <a:rPr lang="es-GB" sz="2200" dirty="0">
                          <a:solidFill>
                            <a:schemeClr val="accent5">
                              <a:lumMod val="50000"/>
                            </a:schemeClr>
                          </a:solidFill>
                        </a:rPr>
                        <a:t>Are you ugly?</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p>
                  </a:txBody>
                  <a:tcPr anchor="ctr"/>
                </a:tc>
                <a:extLst>
                  <a:ext uri="{0D108BD9-81ED-4DB2-BD59-A6C34878D82A}">
                    <a16:rowId xmlns:a16="http://schemas.microsoft.com/office/drawing/2014/main" val="3566722058"/>
                  </a:ext>
                </a:extLst>
              </a:tr>
            </a:tbl>
          </a:graphicData>
        </a:graphic>
      </p:graphicFrame>
      <p:graphicFrame>
        <p:nvGraphicFramePr>
          <p:cNvPr id="42" name="Tabla 41">
            <a:extLst>
              <a:ext uri="{FF2B5EF4-FFF2-40B4-BE49-F238E27FC236}">
                <a16:creationId xmlns:a16="http://schemas.microsoft.com/office/drawing/2014/main" id="{C8E9B49C-5B67-8142-8B6A-C51C740554F3}"/>
              </a:ext>
            </a:extLst>
          </p:cNvPr>
          <p:cNvGraphicFramePr>
            <a:graphicFrameLocks noGrp="1"/>
          </p:cNvGraphicFramePr>
          <p:nvPr>
            <p:extLst>
              <p:ext uri="{D42A27DB-BD31-4B8C-83A1-F6EECF244321}">
                <p14:modId xmlns:p14="http://schemas.microsoft.com/office/powerpoint/2010/main" val="2692453071"/>
              </p:ext>
            </p:extLst>
          </p:nvPr>
        </p:nvGraphicFramePr>
        <p:xfrm>
          <a:off x="7158531" y="845574"/>
          <a:ext cx="4684425" cy="5260893"/>
        </p:xfrm>
        <a:graphic>
          <a:graphicData uri="http://schemas.openxmlformats.org/drawingml/2006/table">
            <a:tbl>
              <a:tblPr firstRow="1" bandRow="1">
                <a:tableStyleId>{21E4AEA4-8DFA-4A89-87EB-49C32662AFE0}</a:tableStyleId>
              </a:tblPr>
              <a:tblGrid>
                <a:gridCol w="761353">
                  <a:extLst>
                    <a:ext uri="{9D8B030D-6E8A-4147-A177-3AD203B41FA5}">
                      <a16:colId xmlns:a16="http://schemas.microsoft.com/office/drawing/2014/main" val="1998051271"/>
                    </a:ext>
                  </a:extLst>
                </a:gridCol>
                <a:gridCol w="1961536">
                  <a:extLst>
                    <a:ext uri="{9D8B030D-6E8A-4147-A177-3AD203B41FA5}">
                      <a16:colId xmlns:a16="http://schemas.microsoft.com/office/drawing/2014/main" val="3716944981"/>
                    </a:ext>
                  </a:extLst>
                </a:gridCol>
                <a:gridCol w="1961536">
                  <a:extLst>
                    <a:ext uri="{9D8B030D-6E8A-4147-A177-3AD203B41FA5}">
                      <a16:colId xmlns:a16="http://schemas.microsoft.com/office/drawing/2014/main" val="924800970"/>
                    </a:ext>
                  </a:extLst>
                </a:gridCol>
              </a:tblGrid>
              <a:tr h="740707">
                <a:tc>
                  <a:txBody>
                    <a:bodyPr/>
                    <a:lstStyle/>
                    <a:p>
                      <a:endParaRPr lang="es-GB" sz="2200" dirty="0"/>
                    </a:p>
                  </a:txBody>
                  <a:tcPr/>
                </a:tc>
                <a:tc>
                  <a:txBody>
                    <a:bodyPr/>
                    <a:lstStyle/>
                    <a:p>
                      <a:pPr algn="ctr"/>
                      <a:r>
                        <a:rPr lang="es-GB" sz="2200" dirty="0"/>
                        <a:t>Ahora</a:t>
                      </a:r>
                      <a:endParaRPr lang="es-GB" sz="2200" dirty="0">
                        <a:solidFill>
                          <a:srgbClr val="203864"/>
                        </a:solidFill>
                      </a:endParaRPr>
                    </a:p>
                  </a:txBody>
                  <a:tcPr/>
                </a:tc>
                <a:tc>
                  <a:txBody>
                    <a:bodyPr/>
                    <a:lstStyle/>
                    <a:p>
                      <a:pPr algn="ctr"/>
                      <a:r>
                        <a:rPr lang="es-GB" sz="2200" dirty="0"/>
                        <a:t>General-mente</a:t>
                      </a:r>
                      <a:endParaRPr lang="es-GB" sz="2200" dirty="0">
                        <a:solidFill>
                          <a:srgbClr val="203864"/>
                        </a:solidFill>
                      </a:endParaRPr>
                    </a:p>
                  </a:txBody>
                  <a:tcPr/>
                </a:tc>
                <a:extLst>
                  <a:ext uri="{0D108BD9-81ED-4DB2-BD59-A6C34878D82A}">
                    <a16:rowId xmlns:a16="http://schemas.microsoft.com/office/drawing/2014/main" val="1197234132"/>
                  </a:ext>
                </a:extLst>
              </a:tr>
              <a:tr h="740707">
                <a:tc>
                  <a:txBody>
                    <a:bodyPr/>
                    <a:lstStyle/>
                    <a:p>
                      <a:r>
                        <a:rPr lang="es-GB" sz="2200" dirty="0">
                          <a:solidFill>
                            <a:schemeClr val="accent5">
                              <a:lumMod val="50000"/>
                            </a:schemeClr>
                          </a:solidFill>
                        </a:rPr>
                        <a:t>1.</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extLst>
                  <a:ext uri="{0D108BD9-81ED-4DB2-BD59-A6C34878D82A}">
                    <a16:rowId xmlns:a16="http://schemas.microsoft.com/office/drawing/2014/main" val="3269459615"/>
                  </a:ext>
                </a:extLst>
              </a:tr>
              <a:tr h="740707">
                <a:tc>
                  <a:txBody>
                    <a:bodyPr/>
                    <a:lstStyle/>
                    <a:p>
                      <a:r>
                        <a:rPr lang="es-GB" sz="2200" dirty="0">
                          <a:solidFill>
                            <a:schemeClr val="accent5">
                              <a:lumMod val="50000"/>
                            </a:schemeClr>
                          </a:solidFill>
                        </a:rPr>
                        <a:t>2.</a:t>
                      </a: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839704635"/>
                  </a:ext>
                </a:extLst>
              </a:tr>
              <a:tr h="740707">
                <a:tc>
                  <a:txBody>
                    <a:bodyPr/>
                    <a:lstStyle/>
                    <a:p>
                      <a:r>
                        <a:rPr lang="es-GB" sz="2200" dirty="0">
                          <a:solidFill>
                            <a:schemeClr val="accent5">
                              <a:lumMod val="50000"/>
                            </a:schemeClr>
                          </a:solidFill>
                        </a:rPr>
                        <a:t>3.</a:t>
                      </a: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095736056"/>
                  </a:ext>
                </a:extLst>
              </a:tr>
              <a:tr h="740707">
                <a:tc>
                  <a:txBody>
                    <a:bodyPr/>
                    <a:lstStyle/>
                    <a:p>
                      <a:r>
                        <a:rPr lang="es-GB" sz="2200" dirty="0">
                          <a:solidFill>
                            <a:schemeClr val="accent5">
                              <a:lumMod val="50000"/>
                            </a:schemeClr>
                          </a:solidFill>
                        </a:rPr>
                        <a:t>4.</a:t>
                      </a: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338707403"/>
                  </a:ext>
                </a:extLst>
              </a:tr>
              <a:tr h="740707">
                <a:tc>
                  <a:txBody>
                    <a:bodyPr/>
                    <a:lstStyle/>
                    <a:p>
                      <a:r>
                        <a:rPr lang="es-GB" sz="2200" dirty="0">
                          <a:solidFill>
                            <a:schemeClr val="accent5">
                              <a:lumMod val="50000"/>
                            </a:schemeClr>
                          </a:solidFill>
                        </a:rPr>
                        <a:t>5.</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extLst>
                  <a:ext uri="{0D108BD9-81ED-4DB2-BD59-A6C34878D82A}">
                    <a16:rowId xmlns:a16="http://schemas.microsoft.com/office/drawing/2014/main" val="3174012597"/>
                  </a:ext>
                </a:extLst>
              </a:tr>
              <a:tr h="795358">
                <a:tc>
                  <a:txBody>
                    <a:bodyPr/>
                    <a:lstStyle/>
                    <a:p>
                      <a:r>
                        <a:rPr lang="es-GB" sz="2200" dirty="0">
                          <a:solidFill>
                            <a:schemeClr val="accent5">
                              <a:lumMod val="50000"/>
                            </a:schemeClr>
                          </a:solidFill>
                        </a:rPr>
                        <a:t>6.</a:t>
                      </a: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566722058"/>
                  </a:ext>
                </a:extLst>
              </a:tr>
            </a:tbl>
          </a:graphicData>
        </a:graphic>
      </p:graphicFrame>
      <p:sp>
        <p:nvSpPr>
          <p:cNvPr id="56" name="Title 2">
            <a:extLst>
              <a:ext uri="{FF2B5EF4-FFF2-40B4-BE49-F238E27FC236}">
                <a16:creationId xmlns:a16="http://schemas.microsoft.com/office/drawing/2014/main" id="{CE0BC2B7-BD1B-484C-899E-BC55CD23937F}"/>
              </a:ext>
            </a:extLst>
          </p:cNvPr>
          <p:cNvSpPr txBox="1">
            <a:spLocks/>
          </p:cNvSpPr>
          <p:nvPr/>
        </p:nvSpPr>
        <p:spPr>
          <a:xfrm>
            <a:off x="2249706" y="476095"/>
            <a:ext cx="2735263"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002060"/>
                </a:solidFill>
              </a:rPr>
              <a:t>Ask these questions</a:t>
            </a:r>
            <a:endParaRPr lang="en-US" sz="2000" dirty="0">
              <a:solidFill>
                <a:srgbClr val="002060"/>
              </a:solidFill>
            </a:endParaRPr>
          </a:p>
        </p:txBody>
      </p:sp>
      <p:sp>
        <p:nvSpPr>
          <p:cNvPr id="65" name="Title 2">
            <a:extLst>
              <a:ext uri="{FF2B5EF4-FFF2-40B4-BE49-F238E27FC236}">
                <a16:creationId xmlns:a16="http://schemas.microsoft.com/office/drawing/2014/main" id="{A7CCAFEF-58AC-6F48-954E-7DCC4D26AE6E}"/>
              </a:ext>
            </a:extLst>
          </p:cNvPr>
          <p:cNvSpPr txBox="1">
            <a:spLocks/>
          </p:cNvSpPr>
          <p:nvPr/>
        </p:nvSpPr>
        <p:spPr>
          <a:xfrm>
            <a:off x="7474857" y="476094"/>
            <a:ext cx="4528457"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002060"/>
                </a:solidFill>
              </a:rPr>
              <a:t>Use this grid to give your answers</a:t>
            </a:r>
            <a:endParaRPr lang="en-US" sz="2000" dirty="0">
              <a:solidFill>
                <a:srgbClr val="002060"/>
              </a:solidFill>
            </a:endParaRPr>
          </a:p>
        </p:txBody>
      </p:sp>
      <p:sp>
        <p:nvSpPr>
          <p:cNvPr id="3" name="TextBox 2"/>
          <p:cNvSpPr txBox="1"/>
          <p:nvPr/>
        </p:nvSpPr>
        <p:spPr>
          <a:xfrm>
            <a:off x="5123383" y="1196400"/>
            <a:ext cx="2339788" cy="461665"/>
          </a:xfrm>
          <a:prstGeom prst="rect">
            <a:avLst/>
          </a:prstGeom>
          <a:noFill/>
        </p:spPr>
        <p:txBody>
          <a:bodyPr wrap="square" rtlCol="0">
            <a:spAutoFit/>
          </a:bodyPr>
          <a:lstStyle/>
          <a:p>
            <a:pPr algn="l"/>
            <a:r>
              <a:rPr lang="en-GB" sz="2400" dirty="0">
                <a:solidFill>
                  <a:schemeClr val="bg1"/>
                </a:solidFill>
              </a:rPr>
              <a:t>¿       o      ?</a:t>
            </a:r>
          </a:p>
        </p:txBody>
      </p:sp>
      <p:pic>
        <p:nvPicPr>
          <p:cNvPr id="7"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56135" y="1300607"/>
            <a:ext cx="297966" cy="2979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93277" y="1241115"/>
            <a:ext cx="400104" cy="4169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5123383" y="891596"/>
            <a:ext cx="0" cy="5334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0890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0" y="179388"/>
            <a:ext cx="2735263" cy="363537"/>
          </a:xfrm>
        </p:spPr>
        <p:txBody>
          <a:bodyPr>
            <a:normAutofit fontScale="90000"/>
          </a:bodyPr>
          <a:lstStyle/>
          <a:p>
            <a:r>
              <a:rPr lang="es-GB" sz="2200" b="1" dirty="0"/>
              <a:t>Persona B</a:t>
            </a:r>
          </a:p>
        </p:txBody>
      </p:sp>
      <p:graphicFrame>
        <p:nvGraphicFramePr>
          <p:cNvPr id="41" name="Tabla 40">
            <a:extLst>
              <a:ext uri="{FF2B5EF4-FFF2-40B4-BE49-F238E27FC236}">
                <a16:creationId xmlns:a16="http://schemas.microsoft.com/office/drawing/2014/main" id="{42912A1C-7C5F-DC46-AEA6-33B99EFD02B6}"/>
              </a:ext>
            </a:extLst>
          </p:cNvPr>
          <p:cNvGraphicFramePr>
            <a:graphicFrameLocks noGrp="1"/>
          </p:cNvGraphicFramePr>
          <p:nvPr>
            <p:extLst>
              <p:ext uri="{D42A27DB-BD31-4B8C-83A1-F6EECF244321}">
                <p14:modId xmlns:p14="http://schemas.microsoft.com/office/powerpoint/2010/main" val="2773024174"/>
              </p:ext>
            </p:extLst>
          </p:nvPr>
        </p:nvGraphicFramePr>
        <p:xfrm>
          <a:off x="118633" y="849640"/>
          <a:ext cx="6783611" cy="5256827"/>
        </p:xfrm>
        <a:graphic>
          <a:graphicData uri="http://schemas.openxmlformats.org/drawingml/2006/table">
            <a:tbl>
              <a:tblPr firstRow="1" bandRow="1">
                <a:tableStyleId>{21E4AEA4-8DFA-4A89-87EB-49C32662AFE0}</a:tableStyleId>
              </a:tblPr>
              <a:tblGrid>
                <a:gridCol w="2108371">
                  <a:extLst>
                    <a:ext uri="{9D8B030D-6E8A-4147-A177-3AD203B41FA5}">
                      <a16:colId xmlns:a16="http://schemas.microsoft.com/office/drawing/2014/main" val="1998051271"/>
                    </a:ext>
                  </a:extLst>
                </a:gridCol>
                <a:gridCol w="1283434">
                  <a:extLst>
                    <a:ext uri="{9D8B030D-6E8A-4147-A177-3AD203B41FA5}">
                      <a16:colId xmlns:a16="http://schemas.microsoft.com/office/drawing/2014/main" val="3716944981"/>
                    </a:ext>
                  </a:extLst>
                </a:gridCol>
                <a:gridCol w="1695903">
                  <a:extLst>
                    <a:ext uri="{9D8B030D-6E8A-4147-A177-3AD203B41FA5}">
                      <a16:colId xmlns:a16="http://schemas.microsoft.com/office/drawing/2014/main" val="924800970"/>
                    </a:ext>
                  </a:extLst>
                </a:gridCol>
                <a:gridCol w="1695903">
                  <a:extLst>
                    <a:ext uri="{9D8B030D-6E8A-4147-A177-3AD203B41FA5}">
                      <a16:colId xmlns:a16="http://schemas.microsoft.com/office/drawing/2014/main" val="1535687052"/>
                    </a:ext>
                  </a:extLst>
                </a:gridCol>
              </a:tblGrid>
              <a:tr h="642752">
                <a:tc>
                  <a:txBody>
                    <a:bodyPr/>
                    <a:lstStyle/>
                    <a:p>
                      <a:endParaRPr lang="es-GB" sz="2200" dirty="0"/>
                    </a:p>
                  </a:txBody>
                  <a:tcPr/>
                </a:tc>
                <a:tc>
                  <a:txBody>
                    <a:bodyPr/>
                    <a:lstStyle/>
                    <a:p>
                      <a:pPr algn="ctr"/>
                      <a:r>
                        <a:rPr lang="es-GB" sz="2200" dirty="0"/>
                        <a:t>Ahora</a:t>
                      </a:r>
                      <a:endParaRPr lang="es-GB" sz="2200" dirty="0">
                        <a:solidFill>
                          <a:srgbClr val="203864"/>
                        </a:solidFill>
                      </a:endParaRPr>
                    </a:p>
                  </a:txBody>
                  <a:tcPr/>
                </a:tc>
                <a:tc>
                  <a:txBody>
                    <a:bodyPr/>
                    <a:lstStyle/>
                    <a:p>
                      <a:pPr algn="ctr"/>
                      <a:r>
                        <a:rPr lang="es-GB" sz="2200" dirty="0"/>
                        <a:t>General-mente</a:t>
                      </a:r>
                      <a:endParaRPr lang="es-GB" sz="2200" dirty="0">
                        <a:solidFill>
                          <a:srgbClr val="203864"/>
                        </a:solidFill>
                      </a:endParaRPr>
                    </a:p>
                  </a:txBody>
                  <a:tcPr/>
                </a:tc>
                <a:tc>
                  <a:txBody>
                    <a:bodyPr/>
                    <a:lstStyle/>
                    <a:p>
                      <a:pPr algn="ctr"/>
                      <a:r>
                        <a:rPr lang="es-GB" sz="2200" dirty="0">
                          <a:solidFill>
                            <a:schemeClr val="bg1"/>
                          </a:solidFill>
                        </a:rPr>
                        <a:t>Respuesta</a:t>
                      </a:r>
                    </a:p>
                  </a:txBody>
                  <a:tcPr/>
                </a:tc>
                <a:extLst>
                  <a:ext uri="{0D108BD9-81ED-4DB2-BD59-A6C34878D82A}">
                    <a16:rowId xmlns:a16="http://schemas.microsoft.com/office/drawing/2014/main" val="1197234132"/>
                  </a:ext>
                </a:extLst>
              </a:tr>
              <a:tr h="642752">
                <a:tc>
                  <a:txBody>
                    <a:bodyPr/>
                    <a:lstStyle/>
                    <a:p>
                      <a:r>
                        <a:rPr lang="es-GB" sz="2200" dirty="0">
                          <a:solidFill>
                            <a:schemeClr val="accent5">
                              <a:lumMod val="50000"/>
                            </a:schemeClr>
                          </a:solidFill>
                        </a:rPr>
                        <a:t>Are you cheerful?</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269459615"/>
                  </a:ext>
                </a:extLst>
              </a:tr>
              <a:tr h="853865">
                <a:tc>
                  <a:txBody>
                    <a:bodyPr/>
                    <a:lstStyle/>
                    <a:p>
                      <a:r>
                        <a:rPr lang="es-GB" sz="2200" dirty="0">
                          <a:solidFill>
                            <a:schemeClr val="accent5">
                              <a:lumMod val="50000"/>
                            </a:schemeClr>
                          </a:solidFill>
                        </a:rPr>
                        <a:t>Are you good looking?</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839704635"/>
                  </a:ext>
                </a:extLst>
              </a:tr>
              <a:tr h="642752">
                <a:tc>
                  <a:txBody>
                    <a:bodyPr/>
                    <a:lstStyle/>
                    <a:p>
                      <a:r>
                        <a:rPr lang="es-GB" sz="2200" dirty="0">
                          <a:solidFill>
                            <a:schemeClr val="accent5">
                              <a:lumMod val="50000"/>
                            </a:schemeClr>
                          </a:solidFill>
                        </a:rPr>
                        <a:t>Are you calm?</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095736056"/>
                  </a:ext>
                </a:extLst>
              </a:tr>
              <a:tr h="642752">
                <a:tc>
                  <a:txBody>
                    <a:bodyPr/>
                    <a:lstStyle/>
                    <a:p>
                      <a:r>
                        <a:rPr lang="es-GB" sz="2200" dirty="0">
                          <a:solidFill>
                            <a:schemeClr val="accent5">
                              <a:lumMod val="50000"/>
                            </a:schemeClr>
                          </a:solidFill>
                        </a:rPr>
                        <a:t>Are you strange?</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338707403"/>
                  </a:ext>
                </a:extLst>
              </a:tr>
              <a:tr h="592962">
                <a:tc>
                  <a:txBody>
                    <a:bodyPr/>
                    <a:lstStyle/>
                    <a:p>
                      <a:r>
                        <a:rPr lang="es-GB" sz="2200" dirty="0">
                          <a:solidFill>
                            <a:schemeClr val="accent5">
                              <a:lumMod val="50000"/>
                            </a:schemeClr>
                          </a:solidFill>
                        </a:rPr>
                        <a:t>Are you nice?</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174012597"/>
                  </a:ext>
                </a:extLst>
              </a:tr>
              <a:tr h="642752">
                <a:tc>
                  <a:txBody>
                    <a:bodyPr/>
                    <a:lstStyle/>
                    <a:p>
                      <a:r>
                        <a:rPr lang="es-GB" sz="2200" dirty="0">
                          <a:solidFill>
                            <a:schemeClr val="accent5">
                              <a:lumMod val="50000"/>
                            </a:schemeClr>
                          </a:solidFill>
                        </a:rPr>
                        <a:t>Are you clean?</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566722058"/>
                  </a:ext>
                </a:extLst>
              </a:tr>
            </a:tbl>
          </a:graphicData>
        </a:graphic>
      </p:graphicFrame>
      <p:graphicFrame>
        <p:nvGraphicFramePr>
          <p:cNvPr id="42" name="Tabla 41">
            <a:extLst>
              <a:ext uri="{FF2B5EF4-FFF2-40B4-BE49-F238E27FC236}">
                <a16:creationId xmlns:a16="http://schemas.microsoft.com/office/drawing/2014/main" id="{C8E9B49C-5B67-8142-8B6A-C51C740554F3}"/>
              </a:ext>
            </a:extLst>
          </p:cNvPr>
          <p:cNvGraphicFramePr>
            <a:graphicFrameLocks noGrp="1"/>
          </p:cNvGraphicFramePr>
          <p:nvPr>
            <p:extLst>
              <p:ext uri="{D42A27DB-BD31-4B8C-83A1-F6EECF244321}">
                <p14:modId xmlns:p14="http://schemas.microsoft.com/office/powerpoint/2010/main" val="3962316026"/>
              </p:ext>
            </p:extLst>
          </p:nvPr>
        </p:nvGraphicFramePr>
        <p:xfrm>
          <a:off x="7158531" y="845574"/>
          <a:ext cx="4684425" cy="5260893"/>
        </p:xfrm>
        <a:graphic>
          <a:graphicData uri="http://schemas.openxmlformats.org/drawingml/2006/table">
            <a:tbl>
              <a:tblPr firstRow="1" bandRow="1">
                <a:tableStyleId>{21E4AEA4-8DFA-4A89-87EB-49C32662AFE0}</a:tableStyleId>
              </a:tblPr>
              <a:tblGrid>
                <a:gridCol w="761353">
                  <a:extLst>
                    <a:ext uri="{9D8B030D-6E8A-4147-A177-3AD203B41FA5}">
                      <a16:colId xmlns:a16="http://schemas.microsoft.com/office/drawing/2014/main" val="1998051271"/>
                    </a:ext>
                  </a:extLst>
                </a:gridCol>
                <a:gridCol w="1961536">
                  <a:extLst>
                    <a:ext uri="{9D8B030D-6E8A-4147-A177-3AD203B41FA5}">
                      <a16:colId xmlns:a16="http://schemas.microsoft.com/office/drawing/2014/main" val="3716944981"/>
                    </a:ext>
                  </a:extLst>
                </a:gridCol>
                <a:gridCol w="1961536">
                  <a:extLst>
                    <a:ext uri="{9D8B030D-6E8A-4147-A177-3AD203B41FA5}">
                      <a16:colId xmlns:a16="http://schemas.microsoft.com/office/drawing/2014/main" val="924800970"/>
                    </a:ext>
                  </a:extLst>
                </a:gridCol>
              </a:tblGrid>
              <a:tr h="740707">
                <a:tc>
                  <a:txBody>
                    <a:bodyPr/>
                    <a:lstStyle/>
                    <a:p>
                      <a:endParaRPr lang="es-GB" sz="2200" dirty="0"/>
                    </a:p>
                  </a:txBody>
                  <a:tcPr/>
                </a:tc>
                <a:tc>
                  <a:txBody>
                    <a:bodyPr/>
                    <a:lstStyle/>
                    <a:p>
                      <a:pPr algn="ctr"/>
                      <a:r>
                        <a:rPr lang="es-GB" sz="2200" dirty="0"/>
                        <a:t>Ahora</a:t>
                      </a:r>
                      <a:endParaRPr lang="es-GB" sz="2200" dirty="0">
                        <a:solidFill>
                          <a:srgbClr val="203864"/>
                        </a:solidFill>
                      </a:endParaRPr>
                    </a:p>
                  </a:txBody>
                  <a:tcPr/>
                </a:tc>
                <a:tc>
                  <a:txBody>
                    <a:bodyPr/>
                    <a:lstStyle/>
                    <a:p>
                      <a:pPr algn="ctr"/>
                      <a:r>
                        <a:rPr lang="es-GB" sz="2200" dirty="0"/>
                        <a:t>General-mente</a:t>
                      </a:r>
                      <a:endParaRPr lang="es-GB" sz="2200" dirty="0">
                        <a:solidFill>
                          <a:srgbClr val="203864"/>
                        </a:solidFill>
                      </a:endParaRPr>
                    </a:p>
                  </a:txBody>
                  <a:tcPr/>
                </a:tc>
                <a:extLst>
                  <a:ext uri="{0D108BD9-81ED-4DB2-BD59-A6C34878D82A}">
                    <a16:rowId xmlns:a16="http://schemas.microsoft.com/office/drawing/2014/main" val="1197234132"/>
                  </a:ext>
                </a:extLst>
              </a:tr>
              <a:tr h="740707">
                <a:tc>
                  <a:txBody>
                    <a:bodyPr/>
                    <a:lstStyle/>
                    <a:p>
                      <a:r>
                        <a:rPr lang="es-GB" sz="2200" dirty="0">
                          <a:solidFill>
                            <a:schemeClr val="accent5">
                              <a:lumMod val="50000"/>
                            </a:schemeClr>
                          </a:solidFill>
                        </a:rPr>
                        <a:t>1.</a:t>
                      </a: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269459615"/>
                  </a:ext>
                </a:extLst>
              </a:tr>
              <a:tr h="740707">
                <a:tc>
                  <a:txBody>
                    <a:bodyPr/>
                    <a:lstStyle/>
                    <a:p>
                      <a:r>
                        <a:rPr lang="es-GB" sz="2200" dirty="0">
                          <a:solidFill>
                            <a:schemeClr val="accent5">
                              <a:lumMod val="50000"/>
                            </a:schemeClr>
                          </a:solidFill>
                        </a:rPr>
                        <a:t>2.</a:t>
                      </a: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839704635"/>
                  </a:ext>
                </a:extLst>
              </a:tr>
              <a:tr h="740707">
                <a:tc>
                  <a:txBody>
                    <a:bodyPr/>
                    <a:lstStyle/>
                    <a:p>
                      <a:r>
                        <a:rPr lang="es-GB" sz="2200" dirty="0">
                          <a:solidFill>
                            <a:schemeClr val="accent5">
                              <a:lumMod val="50000"/>
                            </a:schemeClr>
                          </a:solidFill>
                        </a:rPr>
                        <a:t>3.</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extLst>
                  <a:ext uri="{0D108BD9-81ED-4DB2-BD59-A6C34878D82A}">
                    <a16:rowId xmlns:a16="http://schemas.microsoft.com/office/drawing/2014/main" val="3095736056"/>
                  </a:ext>
                </a:extLst>
              </a:tr>
              <a:tr h="740707">
                <a:tc>
                  <a:txBody>
                    <a:bodyPr/>
                    <a:lstStyle/>
                    <a:p>
                      <a:r>
                        <a:rPr lang="es-GB" sz="2200" dirty="0">
                          <a:solidFill>
                            <a:schemeClr val="accent5">
                              <a:lumMod val="50000"/>
                            </a:schemeClr>
                          </a:solidFill>
                        </a:rPr>
                        <a:t>4.</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extLst>
                  <a:ext uri="{0D108BD9-81ED-4DB2-BD59-A6C34878D82A}">
                    <a16:rowId xmlns:a16="http://schemas.microsoft.com/office/drawing/2014/main" val="3338707403"/>
                  </a:ext>
                </a:extLst>
              </a:tr>
              <a:tr h="740707">
                <a:tc>
                  <a:txBody>
                    <a:bodyPr/>
                    <a:lstStyle/>
                    <a:p>
                      <a:r>
                        <a:rPr lang="es-GB" sz="2200" dirty="0">
                          <a:solidFill>
                            <a:schemeClr val="accent5">
                              <a:lumMod val="50000"/>
                            </a:schemeClr>
                          </a:solidFill>
                        </a:rPr>
                        <a:t>5.</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extLst>
                  <a:ext uri="{0D108BD9-81ED-4DB2-BD59-A6C34878D82A}">
                    <a16:rowId xmlns:a16="http://schemas.microsoft.com/office/drawing/2014/main" val="3174012597"/>
                  </a:ext>
                </a:extLst>
              </a:tr>
              <a:tr h="795358">
                <a:tc>
                  <a:txBody>
                    <a:bodyPr/>
                    <a:lstStyle/>
                    <a:p>
                      <a:r>
                        <a:rPr lang="es-GB" sz="2200" dirty="0">
                          <a:solidFill>
                            <a:schemeClr val="accent5">
                              <a:lumMod val="50000"/>
                            </a:schemeClr>
                          </a:solidFill>
                        </a:rPr>
                        <a:t>6.</a:t>
                      </a: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566722058"/>
                  </a:ext>
                </a:extLst>
              </a:tr>
            </a:tbl>
          </a:graphicData>
        </a:graphic>
      </p:graphicFrame>
      <p:sp>
        <p:nvSpPr>
          <p:cNvPr id="11" name="Title 2">
            <a:extLst>
              <a:ext uri="{FF2B5EF4-FFF2-40B4-BE49-F238E27FC236}">
                <a16:creationId xmlns:a16="http://schemas.microsoft.com/office/drawing/2014/main" id="{14AB7D1D-94CB-7043-8086-A7DD0A0C99A0}"/>
              </a:ext>
            </a:extLst>
          </p:cNvPr>
          <p:cNvSpPr txBox="1">
            <a:spLocks/>
          </p:cNvSpPr>
          <p:nvPr/>
        </p:nvSpPr>
        <p:spPr>
          <a:xfrm>
            <a:off x="2142808" y="361156"/>
            <a:ext cx="2735263"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002060"/>
                </a:solidFill>
              </a:rPr>
              <a:t>Ask these questions</a:t>
            </a:r>
            <a:endParaRPr lang="en-US" sz="2000" dirty="0">
              <a:solidFill>
                <a:srgbClr val="002060"/>
              </a:solidFill>
            </a:endParaRPr>
          </a:p>
        </p:txBody>
      </p:sp>
      <p:sp>
        <p:nvSpPr>
          <p:cNvPr id="12" name="Title 2">
            <a:extLst>
              <a:ext uri="{FF2B5EF4-FFF2-40B4-BE49-F238E27FC236}">
                <a16:creationId xmlns:a16="http://schemas.microsoft.com/office/drawing/2014/main" id="{37B0D9B2-FC3D-4647-BF59-F8A8CAC5E624}"/>
              </a:ext>
            </a:extLst>
          </p:cNvPr>
          <p:cNvSpPr txBox="1">
            <a:spLocks/>
          </p:cNvSpPr>
          <p:nvPr/>
        </p:nvSpPr>
        <p:spPr>
          <a:xfrm>
            <a:off x="7445828" y="359968"/>
            <a:ext cx="4397127"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002060"/>
                </a:solidFill>
              </a:rPr>
              <a:t>Use this grid to give your answers</a:t>
            </a:r>
            <a:endParaRPr lang="en-US" sz="2000" dirty="0">
              <a:solidFill>
                <a:srgbClr val="002060"/>
              </a:solidFill>
            </a:endParaRPr>
          </a:p>
        </p:txBody>
      </p:sp>
      <p:cxnSp>
        <p:nvCxnSpPr>
          <p:cNvPr id="7" name="Straight Connector 6"/>
          <p:cNvCxnSpPr/>
          <p:nvPr/>
        </p:nvCxnSpPr>
        <p:spPr>
          <a:xfrm>
            <a:off x="5210469" y="845574"/>
            <a:ext cx="160" cy="526089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10469" y="1136908"/>
            <a:ext cx="2339788" cy="461665"/>
          </a:xfrm>
          <a:prstGeom prst="rect">
            <a:avLst/>
          </a:prstGeom>
          <a:noFill/>
        </p:spPr>
        <p:txBody>
          <a:bodyPr wrap="square" rtlCol="0">
            <a:spAutoFit/>
          </a:bodyPr>
          <a:lstStyle/>
          <a:p>
            <a:pPr algn="l"/>
            <a:r>
              <a:rPr lang="en-GB" sz="2400" dirty="0">
                <a:solidFill>
                  <a:schemeClr val="bg1"/>
                </a:solidFill>
              </a:rPr>
              <a:t>¿      o     ?</a:t>
            </a:r>
          </a:p>
        </p:txBody>
      </p:sp>
      <p:pic>
        <p:nvPicPr>
          <p:cNvPr id="14"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57495" y="1265314"/>
            <a:ext cx="297966" cy="2979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4206" y="1265314"/>
            <a:ext cx="319794" cy="33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774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0" y="179388"/>
            <a:ext cx="1489587" cy="363537"/>
          </a:xfrm>
        </p:spPr>
        <p:txBody>
          <a:bodyPr>
            <a:normAutofit fontScale="90000"/>
          </a:bodyPr>
          <a:lstStyle/>
          <a:p>
            <a:r>
              <a:rPr lang="es-GB" sz="2200" b="1" dirty="0"/>
              <a:t>Persona A</a:t>
            </a:r>
          </a:p>
        </p:txBody>
      </p:sp>
      <p:graphicFrame>
        <p:nvGraphicFramePr>
          <p:cNvPr id="41" name="Tabla 40">
            <a:extLst>
              <a:ext uri="{FF2B5EF4-FFF2-40B4-BE49-F238E27FC236}">
                <a16:creationId xmlns:a16="http://schemas.microsoft.com/office/drawing/2014/main" id="{42912A1C-7C5F-DC46-AEA6-33B99EFD02B6}"/>
              </a:ext>
            </a:extLst>
          </p:cNvPr>
          <p:cNvGraphicFramePr>
            <a:graphicFrameLocks noGrp="1"/>
          </p:cNvGraphicFramePr>
          <p:nvPr>
            <p:extLst>
              <p:ext uri="{D42A27DB-BD31-4B8C-83A1-F6EECF244321}">
                <p14:modId xmlns:p14="http://schemas.microsoft.com/office/powerpoint/2010/main" val="225006201"/>
              </p:ext>
            </p:extLst>
          </p:nvPr>
        </p:nvGraphicFramePr>
        <p:xfrm>
          <a:off x="6253316" y="542925"/>
          <a:ext cx="5722375" cy="5610253"/>
        </p:xfrm>
        <a:graphic>
          <a:graphicData uri="http://schemas.openxmlformats.org/drawingml/2006/table">
            <a:tbl>
              <a:tblPr firstRow="1" bandRow="1">
                <a:tableStyleId>{21E4AEA4-8DFA-4A89-87EB-49C32662AFE0}</a:tableStyleId>
              </a:tblPr>
              <a:tblGrid>
                <a:gridCol w="1533832">
                  <a:extLst>
                    <a:ext uri="{9D8B030D-6E8A-4147-A177-3AD203B41FA5}">
                      <a16:colId xmlns:a16="http://schemas.microsoft.com/office/drawing/2014/main" val="1998051271"/>
                    </a:ext>
                  </a:extLst>
                </a:gridCol>
                <a:gridCol w="1165123">
                  <a:extLst>
                    <a:ext uri="{9D8B030D-6E8A-4147-A177-3AD203B41FA5}">
                      <a16:colId xmlns:a16="http://schemas.microsoft.com/office/drawing/2014/main" val="3716944981"/>
                    </a:ext>
                  </a:extLst>
                </a:gridCol>
                <a:gridCol w="1533832">
                  <a:extLst>
                    <a:ext uri="{9D8B030D-6E8A-4147-A177-3AD203B41FA5}">
                      <a16:colId xmlns:a16="http://schemas.microsoft.com/office/drawing/2014/main" val="924800970"/>
                    </a:ext>
                  </a:extLst>
                </a:gridCol>
                <a:gridCol w="1489588">
                  <a:extLst>
                    <a:ext uri="{9D8B030D-6E8A-4147-A177-3AD203B41FA5}">
                      <a16:colId xmlns:a16="http://schemas.microsoft.com/office/drawing/2014/main" val="1535687052"/>
                    </a:ext>
                  </a:extLst>
                </a:gridCol>
              </a:tblGrid>
              <a:tr h="702973">
                <a:tc>
                  <a:txBody>
                    <a:bodyPr/>
                    <a:lstStyle/>
                    <a:p>
                      <a:endParaRPr lang="es-GB" sz="2200" dirty="0"/>
                    </a:p>
                  </a:txBody>
                  <a:tcPr/>
                </a:tc>
                <a:tc>
                  <a:txBody>
                    <a:bodyPr/>
                    <a:lstStyle/>
                    <a:p>
                      <a:pPr algn="ctr"/>
                      <a:r>
                        <a:rPr lang="es-GB" sz="2000" dirty="0"/>
                        <a:t>Ahora</a:t>
                      </a:r>
                      <a:endParaRPr lang="es-GB" sz="2000" dirty="0">
                        <a:solidFill>
                          <a:srgbClr val="203864"/>
                        </a:solidFill>
                      </a:endParaRPr>
                    </a:p>
                  </a:txBody>
                  <a:tcPr/>
                </a:tc>
                <a:tc>
                  <a:txBody>
                    <a:bodyPr/>
                    <a:lstStyle/>
                    <a:p>
                      <a:pPr algn="ctr"/>
                      <a:r>
                        <a:rPr lang="es-GB" sz="2000" dirty="0"/>
                        <a:t>General-mente</a:t>
                      </a:r>
                      <a:endParaRPr lang="es-GB" sz="2000" dirty="0">
                        <a:solidFill>
                          <a:srgbClr val="203864"/>
                        </a:solidFill>
                      </a:endParaRPr>
                    </a:p>
                  </a:txBody>
                  <a:tcPr/>
                </a:tc>
                <a:tc>
                  <a:txBody>
                    <a:bodyPr/>
                    <a:lstStyle/>
                    <a:p>
                      <a:pPr algn="ctr"/>
                      <a:r>
                        <a:rPr lang="es-GB" sz="2000" dirty="0">
                          <a:solidFill>
                            <a:schemeClr val="bg1"/>
                          </a:solidFill>
                        </a:rPr>
                        <a:t>Respuesta</a:t>
                      </a:r>
                    </a:p>
                  </a:txBody>
                  <a:tcPr/>
                </a:tc>
                <a:extLst>
                  <a:ext uri="{0D108BD9-81ED-4DB2-BD59-A6C34878D82A}">
                    <a16:rowId xmlns:a16="http://schemas.microsoft.com/office/drawing/2014/main" val="1197234132"/>
                  </a:ext>
                </a:extLst>
              </a:tr>
              <a:tr h="702973">
                <a:tc>
                  <a:txBody>
                    <a:bodyPr/>
                    <a:lstStyle/>
                    <a:p>
                      <a:r>
                        <a:rPr lang="es-GB" sz="2200" dirty="0">
                          <a:solidFill>
                            <a:schemeClr val="accent5">
                              <a:lumMod val="50000"/>
                            </a:schemeClr>
                          </a:solidFill>
                        </a:rPr>
                        <a:t>Are you cheerful?</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269459615"/>
                  </a:ext>
                </a:extLst>
              </a:tr>
              <a:tr h="1012281">
                <a:tc>
                  <a:txBody>
                    <a:bodyPr/>
                    <a:lstStyle/>
                    <a:p>
                      <a:r>
                        <a:rPr lang="es-GB" sz="2200" dirty="0">
                          <a:solidFill>
                            <a:schemeClr val="accent5">
                              <a:lumMod val="50000"/>
                            </a:schemeClr>
                          </a:solidFill>
                        </a:rPr>
                        <a:t>Are you good looking?</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839704635"/>
                  </a:ext>
                </a:extLst>
              </a:tr>
              <a:tr h="702973">
                <a:tc>
                  <a:txBody>
                    <a:bodyPr/>
                    <a:lstStyle/>
                    <a:p>
                      <a:r>
                        <a:rPr lang="es-GB" sz="2200" dirty="0">
                          <a:solidFill>
                            <a:schemeClr val="accent5">
                              <a:lumMod val="50000"/>
                            </a:schemeClr>
                          </a:solidFill>
                        </a:rPr>
                        <a:t>Are you calm?</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095736056"/>
                  </a:ext>
                </a:extLst>
              </a:tr>
              <a:tr h="702973">
                <a:tc>
                  <a:txBody>
                    <a:bodyPr/>
                    <a:lstStyle/>
                    <a:p>
                      <a:r>
                        <a:rPr lang="es-GB" sz="2200" dirty="0">
                          <a:solidFill>
                            <a:schemeClr val="accent5">
                              <a:lumMod val="50000"/>
                            </a:schemeClr>
                          </a:solidFill>
                        </a:rPr>
                        <a:t>Are you strange?</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338707403"/>
                  </a:ext>
                </a:extLst>
              </a:tr>
              <a:tr h="702973">
                <a:tc>
                  <a:txBody>
                    <a:bodyPr/>
                    <a:lstStyle/>
                    <a:p>
                      <a:r>
                        <a:rPr lang="es-GB" sz="2200" dirty="0">
                          <a:solidFill>
                            <a:schemeClr val="accent5">
                              <a:lumMod val="50000"/>
                            </a:schemeClr>
                          </a:solidFill>
                        </a:rPr>
                        <a:t>Are you nice?</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174012597"/>
                  </a:ext>
                </a:extLst>
              </a:tr>
              <a:tr h="733747">
                <a:tc>
                  <a:txBody>
                    <a:bodyPr/>
                    <a:lstStyle/>
                    <a:p>
                      <a:r>
                        <a:rPr lang="es-GB" sz="2200" dirty="0">
                          <a:solidFill>
                            <a:schemeClr val="accent5">
                              <a:lumMod val="50000"/>
                            </a:schemeClr>
                          </a:solidFill>
                        </a:rPr>
                        <a:t>Are you clean?</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solidFill>
                          <a:schemeClr val="accent5">
                            <a:lumMod val="50000"/>
                          </a:schemeClr>
                        </a:solidFill>
                      </a:endParaRPr>
                    </a:p>
                  </a:txBody>
                  <a:tcPr anchor="ctr"/>
                </a:tc>
                <a:extLst>
                  <a:ext uri="{0D108BD9-81ED-4DB2-BD59-A6C34878D82A}">
                    <a16:rowId xmlns:a16="http://schemas.microsoft.com/office/drawing/2014/main" val="3566722058"/>
                  </a:ext>
                </a:extLst>
              </a:tr>
            </a:tbl>
          </a:graphicData>
        </a:graphic>
      </p:graphicFrame>
      <p:graphicFrame>
        <p:nvGraphicFramePr>
          <p:cNvPr id="7" name="Tabla 6">
            <a:extLst>
              <a:ext uri="{FF2B5EF4-FFF2-40B4-BE49-F238E27FC236}">
                <a16:creationId xmlns:a16="http://schemas.microsoft.com/office/drawing/2014/main" id="{6357F442-BE9A-1940-9CDC-73689C064996}"/>
              </a:ext>
            </a:extLst>
          </p:cNvPr>
          <p:cNvGraphicFramePr>
            <a:graphicFrameLocks noGrp="1"/>
          </p:cNvGraphicFramePr>
          <p:nvPr>
            <p:extLst>
              <p:ext uri="{D42A27DB-BD31-4B8C-83A1-F6EECF244321}">
                <p14:modId xmlns:p14="http://schemas.microsoft.com/office/powerpoint/2010/main" val="293373384"/>
              </p:ext>
            </p:extLst>
          </p:nvPr>
        </p:nvGraphicFramePr>
        <p:xfrm>
          <a:off x="118635" y="542924"/>
          <a:ext cx="5820050" cy="5669282"/>
        </p:xfrm>
        <a:graphic>
          <a:graphicData uri="http://schemas.openxmlformats.org/drawingml/2006/table">
            <a:tbl>
              <a:tblPr firstRow="1" bandRow="1">
                <a:tableStyleId>{21E4AEA4-8DFA-4A89-87EB-49C32662AFE0}</a:tableStyleId>
              </a:tblPr>
              <a:tblGrid>
                <a:gridCol w="1643606">
                  <a:extLst>
                    <a:ext uri="{9D8B030D-6E8A-4147-A177-3AD203B41FA5}">
                      <a16:colId xmlns:a16="http://schemas.microsoft.com/office/drawing/2014/main" val="1998051271"/>
                    </a:ext>
                  </a:extLst>
                </a:gridCol>
                <a:gridCol w="1266418">
                  <a:extLst>
                    <a:ext uri="{9D8B030D-6E8A-4147-A177-3AD203B41FA5}">
                      <a16:colId xmlns:a16="http://schemas.microsoft.com/office/drawing/2014/main" val="3716944981"/>
                    </a:ext>
                  </a:extLst>
                </a:gridCol>
                <a:gridCol w="1455013">
                  <a:extLst>
                    <a:ext uri="{9D8B030D-6E8A-4147-A177-3AD203B41FA5}">
                      <a16:colId xmlns:a16="http://schemas.microsoft.com/office/drawing/2014/main" val="924800970"/>
                    </a:ext>
                  </a:extLst>
                </a:gridCol>
                <a:gridCol w="1455013">
                  <a:extLst>
                    <a:ext uri="{9D8B030D-6E8A-4147-A177-3AD203B41FA5}">
                      <a16:colId xmlns:a16="http://schemas.microsoft.com/office/drawing/2014/main" val="1535687052"/>
                    </a:ext>
                  </a:extLst>
                </a:gridCol>
              </a:tblGrid>
              <a:tr h="804864">
                <a:tc>
                  <a:txBody>
                    <a:bodyPr/>
                    <a:lstStyle/>
                    <a:p>
                      <a:endParaRPr lang="es-GB" sz="2000" dirty="0"/>
                    </a:p>
                  </a:txBody>
                  <a:tcPr/>
                </a:tc>
                <a:tc>
                  <a:txBody>
                    <a:bodyPr/>
                    <a:lstStyle/>
                    <a:p>
                      <a:pPr algn="ctr"/>
                      <a:r>
                        <a:rPr lang="es-GB" sz="2000" dirty="0"/>
                        <a:t>Ahora</a:t>
                      </a:r>
                      <a:endParaRPr lang="es-GB" sz="2000" dirty="0">
                        <a:solidFill>
                          <a:srgbClr val="203864"/>
                        </a:solidFill>
                      </a:endParaRPr>
                    </a:p>
                  </a:txBody>
                  <a:tcPr/>
                </a:tc>
                <a:tc>
                  <a:txBody>
                    <a:bodyPr/>
                    <a:lstStyle/>
                    <a:p>
                      <a:pPr algn="ctr"/>
                      <a:r>
                        <a:rPr lang="es-GB" sz="2000" dirty="0"/>
                        <a:t>General-mente</a:t>
                      </a:r>
                      <a:endParaRPr lang="es-GB" sz="2000" dirty="0">
                        <a:solidFill>
                          <a:srgbClr val="203864"/>
                        </a:solidFill>
                      </a:endParaRPr>
                    </a:p>
                  </a:txBody>
                  <a:tcPr/>
                </a:tc>
                <a:tc>
                  <a:txBody>
                    <a:bodyPr/>
                    <a:lstStyle/>
                    <a:p>
                      <a:pPr algn="ctr"/>
                      <a:r>
                        <a:rPr lang="es-GB" sz="2000" dirty="0">
                          <a:solidFill>
                            <a:schemeClr val="bg1"/>
                          </a:solidFill>
                        </a:rPr>
                        <a:t>Respuesta</a:t>
                      </a:r>
                    </a:p>
                  </a:txBody>
                  <a:tcPr/>
                </a:tc>
                <a:extLst>
                  <a:ext uri="{0D108BD9-81ED-4DB2-BD59-A6C34878D82A}">
                    <a16:rowId xmlns:a16="http://schemas.microsoft.com/office/drawing/2014/main" val="1197234132"/>
                  </a:ext>
                </a:extLst>
              </a:tr>
              <a:tr h="804864">
                <a:tc>
                  <a:txBody>
                    <a:bodyPr/>
                    <a:lstStyle/>
                    <a:p>
                      <a:r>
                        <a:rPr lang="es-GB" sz="2200" dirty="0">
                          <a:solidFill>
                            <a:schemeClr val="accent5">
                              <a:lumMod val="50000"/>
                            </a:schemeClr>
                          </a:solidFill>
                        </a:rPr>
                        <a:t>Are you sad?</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p>
                  </a:txBody>
                  <a:tcPr anchor="ctr"/>
                </a:tc>
                <a:extLst>
                  <a:ext uri="{0D108BD9-81ED-4DB2-BD59-A6C34878D82A}">
                    <a16:rowId xmlns:a16="http://schemas.microsoft.com/office/drawing/2014/main" val="3269459615"/>
                  </a:ext>
                </a:extLst>
              </a:tr>
              <a:tr h="804864">
                <a:tc>
                  <a:txBody>
                    <a:bodyPr/>
                    <a:lstStyle/>
                    <a:p>
                      <a:r>
                        <a:rPr lang="es-GB" sz="2200" dirty="0">
                          <a:solidFill>
                            <a:schemeClr val="accent5">
                              <a:lumMod val="50000"/>
                            </a:schemeClr>
                          </a:solidFill>
                        </a:rPr>
                        <a:t>Are you happy?</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p>
                  </a:txBody>
                  <a:tcPr anchor="ctr"/>
                </a:tc>
                <a:extLst>
                  <a:ext uri="{0D108BD9-81ED-4DB2-BD59-A6C34878D82A}">
                    <a16:rowId xmlns:a16="http://schemas.microsoft.com/office/drawing/2014/main" val="3839704635"/>
                  </a:ext>
                </a:extLst>
              </a:tr>
              <a:tr h="804864">
                <a:tc>
                  <a:txBody>
                    <a:bodyPr/>
                    <a:lstStyle/>
                    <a:p>
                      <a:r>
                        <a:rPr lang="es-GB" sz="2200" dirty="0">
                          <a:solidFill>
                            <a:schemeClr val="accent5">
                              <a:lumMod val="50000"/>
                            </a:schemeClr>
                          </a:solidFill>
                        </a:rPr>
                        <a:t>Are you serious?</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p>
                  </a:txBody>
                  <a:tcPr anchor="ctr"/>
                </a:tc>
                <a:extLst>
                  <a:ext uri="{0D108BD9-81ED-4DB2-BD59-A6C34878D82A}">
                    <a16:rowId xmlns:a16="http://schemas.microsoft.com/office/drawing/2014/main" val="3095736056"/>
                  </a:ext>
                </a:extLst>
              </a:tr>
              <a:tr h="804864">
                <a:tc>
                  <a:txBody>
                    <a:bodyPr/>
                    <a:lstStyle/>
                    <a:p>
                      <a:r>
                        <a:rPr lang="es-GB" sz="2200" dirty="0">
                          <a:solidFill>
                            <a:schemeClr val="accent5">
                              <a:lumMod val="50000"/>
                            </a:schemeClr>
                          </a:solidFill>
                        </a:rPr>
                        <a:t>Are you famous?</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p>
                  </a:txBody>
                  <a:tcPr anchor="ctr"/>
                </a:tc>
                <a:extLst>
                  <a:ext uri="{0D108BD9-81ED-4DB2-BD59-A6C34878D82A}">
                    <a16:rowId xmlns:a16="http://schemas.microsoft.com/office/drawing/2014/main" val="3338707403"/>
                  </a:ext>
                </a:extLst>
              </a:tr>
              <a:tr h="804864">
                <a:tc>
                  <a:txBody>
                    <a:bodyPr/>
                    <a:lstStyle/>
                    <a:p>
                      <a:r>
                        <a:rPr lang="es-GB" sz="2200" dirty="0">
                          <a:solidFill>
                            <a:schemeClr val="accent5">
                              <a:lumMod val="50000"/>
                            </a:schemeClr>
                          </a:solidFill>
                        </a:rPr>
                        <a:t>Are you clean?</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solidFill>
                          <a:schemeClr val="accent5">
                            <a:lumMod val="50000"/>
                          </a:schemeClr>
                        </a:solidFill>
                      </a:endParaRPr>
                    </a:p>
                  </a:txBody>
                  <a:tcPr anchor="ctr"/>
                </a:tc>
                <a:tc>
                  <a:txBody>
                    <a:bodyPr/>
                    <a:lstStyle/>
                    <a:p>
                      <a:pPr algn="ctr"/>
                      <a:endParaRPr lang="es-GB" sz="2200" dirty="0"/>
                    </a:p>
                  </a:txBody>
                  <a:tcPr anchor="ctr"/>
                </a:tc>
                <a:extLst>
                  <a:ext uri="{0D108BD9-81ED-4DB2-BD59-A6C34878D82A}">
                    <a16:rowId xmlns:a16="http://schemas.microsoft.com/office/drawing/2014/main" val="3174012597"/>
                  </a:ext>
                </a:extLst>
              </a:tr>
              <a:tr h="840098">
                <a:tc>
                  <a:txBody>
                    <a:bodyPr/>
                    <a:lstStyle/>
                    <a:p>
                      <a:r>
                        <a:rPr lang="es-GB" sz="2200" dirty="0">
                          <a:solidFill>
                            <a:schemeClr val="accent5">
                              <a:lumMod val="50000"/>
                            </a:schemeClr>
                          </a:solidFill>
                        </a:rPr>
                        <a:t>Are you ugly?</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p>
                  </a:txBody>
                  <a:tcPr anchor="ctr"/>
                </a:tc>
                <a:extLst>
                  <a:ext uri="{0D108BD9-81ED-4DB2-BD59-A6C34878D82A}">
                    <a16:rowId xmlns:a16="http://schemas.microsoft.com/office/drawing/2014/main" val="3566722058"/>
                  </a:ext>
                </a:extLst>
              </a:tr>
            </a:tbl>
          </a:graphicData>
        </a:graphic>
      </p:graphicFrame>
      <p:sp>
        <p:nvSpPr>
          <p:cNvPr id="8" name="Título 1">
            <a:extLst>
              <a:ext uri="{FF2B5EF4-FFF2-40B4-BE49-F238E27FC236}">
                <a16:creationId xmlns:a16="http://schemas.microsoft.com/office/drawing/2014/main" id="{504521A8-9534-F748-AC1E-EE4E42941E28}"/>
              </a:ext>
            </a:extLst>
          </p:cNvPr>
          <p:cNvSpPr txBox="1">
            <a:spLocks/>
          </p:cNvSpPr>
          <p:nvPr/>
        </p:nvSpPr>
        <p:spPr>
          <a:xfrm>
            <a:off x="6253316" y="179388"/>
            <a:ext cx="1489587" cy="36353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t>Persona B</a:t>
            </a:r>
          </a:p>
        </p:txBody>
      </p:sp>
      <p:pic>
        <p:nvPicPr>
          <p:cNvPr id="9" name="Picture 2" descr="http://www.clker.com/cliparts/j/p/l/D/8/K/green-tick-md.png">
            <a:extLst>
              <a:ext uri="{FF2B5EF4-FFF2-40B4-BE49-F238E27FC236}">
                <a16:creationId xmlns:a16="http://schemas.microsoft.com/office/drawing/2014/main" id="{2B52A173-B641-1645-853B-B27D533689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7055" y="1505742"/>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d X Cross Wrong Not Clip Art">
            <a:extLst>
              <a:ext uri="{FF2B5EF4-FFF2-40B4-BE49-F238E27FC236}">
                <a16:creationId xmlns:a16="http://schemas.microsoft.com/office/drawing/2014/main" id="{1D61E3C6-202E-C042-9EF4-DE9495A9C70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57055" y="2396613"/>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57055" y="3189523"/>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7212" y="3982433"/>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d X Cross Wrong Not Clip Art">
            <a:extLst>
              <a:ext uri="{FF2B5EF4-FFF2-40B4-BE49-F238E27FC236}">
                <a16:creationId xmlns:a16="http://schemas.microsoft.com/office/drawing/2014/main" id="{5433EA90-DC4C-FD42-9D67-F3D1B327050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78967" y="4836847"/>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d X Cross Wrong Not Clip Art">
            <a:extLst>
              <a:ext uri="{FF2B5EF4-FFF2-40B4-BE49-F238E27FC236}">
                <a16:creationId xmlns:a16="http://schemas.microsoft.com/office/drawing/2014/main" id="{2E5EEAF5-44AF-4344-BE5A-867D7F9A56B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99716" y="5571145"/>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44F199E3-8B8C-244C-8C1C-23FE6C66D3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049" y="1505742"/>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Red X Cross Wrong Not Clip Art">
            <a:extLst>
              <a:ext uri="{FF2B5EF4-FFF2-40B4-BE49-F238E27FC236}">
                <a16:creationId xmlns:a16="http://schemas.microsoft.com/office/drawing/2014/main" id="{11076B81-AC8D-4644-BA47-C53CB36A04D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12049" y="2396613"/>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0055FF09-CEF5-4C48-AD53-14B0B2DFA4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2049" y="3225980"/>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d X Cross Wrong Not Clip Art">
            <a:extLst>
              <a:ext uri="{FF2B5EF4-FFF2-40B4-BE49-F238E27FC236}">
                <a16:creationId xmlns:a16="http://schemas.microsoft.com/office/drawing/2014/main" id="{C2056FF7-7746-C84C-BA2B-E522136E865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096440" y="4116851"/>
            <a:ext cx="376084" cy="3760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a:extLst>
              <a:ext uri="{FF2B5EF4-FFF2-40B4-BE49-F238E27FC236}">
                <a16:creationId xmlns:a16="http://schemas.microsoft.com/office/drawing/2014/main" id="{D6FD1D52-9B7D-854D-A805-E24D2202B56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39825" y="4775343"/>
            <a:ext cx="419908" cy="4375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d X Cross Wrong Not Clip Art">
            <a:extLst>
              <a:ext uri="{FF2B5EF4-FFF2-40B4-BE49-F238E27FC236}">
                <a16:creationId xmlns:a16="http://schemas.microsoft.com/office/drawing/2014/main" id="{10AE35B2-4377-9D49-B37C-EE33F61FD1C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12049" y="5571145"/>
            <a:ext cx="376084" cy="376084"/>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4491409" y="559076"/>
            <a:ext cx="0" cy="56531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464037" y="542924"/>
            <a:ext cx="0" cy="56531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425751" y="869979"/>
            <a:ext cx="2339788" cy="461665"/>
          </a:xfrm>
          <a:prstGeom prst="rect">
            <a:avLst/>
          </a:prstGeom>
          <a:noFill/>
        </p:spPr>
        <p:txBody>
          <a:bodyPr wrap="square" rtlCol="0">
            <a:spAutoFit/>
          </a:bodyPr>
          <a:lstStyle/>
          <a:p>
            <a:pPr algn="l"/>
            <a:r>
              <a:rPr lang="en-GB" sz="2400" dirty="0">
                <a:solidFill>
                  <a:schemeClr val="bg1"/>
                </a:solidFill>
              </a:rPr>
              <a:t>¿     o     ?</a:t>
            </a:r>
          </a:p>
        </p:txBody>
      </p:sp>
      <p:pic>
        <p:nvPicPr>
          <p:cNvPr id="24"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01750" y="998385"/>
            <a:ext cx="297966" cy="2979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5748" y="980738"/>
            <a:ext cx="319794" cy="3332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0464037" y="793501"/>
            <a:ext cx="2339788" cy="461665"/>
          </a:xfrm>
          <a:prstGeom prst="rect">
            <a:avLst/>
          </a:prstGeom>
          <a:noFill/>
        </p:spPr>
        <p:txBody>
          <a:bodyPr wrap="square" rtlCol="0">
            <a:spAutoFit/>
          </a:bodyPr>
          <a:lstStyle/>
          <a:p>
            <a:pPr algn="l"/>
            <a:r>
              <a:rPr lang="en-GB" sz="2400" dirty="0">
                <a:solidFill>
                  <a:schemeClr val="bg1"/>
                </a:solidFill>
              </a:rPr>
              <a:t>¿     o     ?</a:t>
            </a:r>
          </a:p>
        </p:txBody>
      </p:sp>
      <p:pic>
        <p:nvPicPr>
          <p:cNvPr id="27"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0036" y="921907"/>
            <a:ext cx="297966" cy="29796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74034" y="904260"/>
            <a:ext cx="319794" cy="333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94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7" y="1843549"/>
            <a:ext cx="7664861" cy="1209484"/>
          </a:xfrm>
        </p:spPr>
        <p:txBody>
          <a:bodyPr>
            <a:normAutofit/>
          </a:bodyPr>
          <a:lstStyle/>
          <a:p>
            <a:pPr algn="l"/>
            <a:r>
              <a:rPr lang="en-GB" sz="3600" b="1" dirty="0">
                <a:solidFill>
                  <a:prstClr val="white"/>
                </a:solidFill>
              </a:rPr>
              <a:t>Talking about people and places now vs in general [2]</a:t>
            </a:r>
            <a:endParaRPr lang="en-US" sz="36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6"/>
            <a:ext cx="7407096" cy="998893"/>
          </a:xfrm>
        </p:spPr>
        <p:txBody>
          <a:bodyPr>
            <a:normAutofit/>
          </a:bodyPr>
          <a:lstStyle/>
          <a:p>
            <a:pPr algn="l"/>
            <a:r>
              <a:rPr lang="en-GB" sz="2800" dirty="0">
                <a:solidFill>
                  <a:prstClr val="white"/>
                </a:solidFill>
              </a:rPr>
              <a:t>SER vs ESTAR in plural persons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55947" y="3687621"/>
            <a:ext cx="4595934"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weak vowels [</a:t>
            </a:r>
            <a:r>
              <a:rPr lang="en-GB" sz="2600" dirty="0" err="1">
                <a:solidFill>
                  <a:prstClr val="white"/>
                </a:solidFill>
              </a:rPr>
              <a:t>i</a:t>
            </a:r>
            <a:r>
              <a:rPr lang="en-GB" sz="2600" dirty="0">
                <a:solidFill>
                  <a:prstClr val="white"/>
                </a:solidFill>
              </a:rPr>
              <a:t>], [u]</a:t>
            </a:r>
            <a:endParaRPr lang="en-US" sz="2600" dirty="0"/>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2200" b="1" dirty="0">
                <a:solidFill>
                  <a:prstClr val="white"/>
                </a:solidFill>
                <a:latin typeface="Century Gothic" panose="020B0502020202020204" pitchFamily="34" charset="0"/>
              </a:rPr>
              <a:t>Y8 Spanish</a:t>
            </a:r>
          </a:p>
          <a:p>
            <a:pPr lvl="0">
              <a:defRPr/>
            </a:pPr>
            <a:r>
              <a:rPr lang="en-GB" sz="2200" dirty="0">
                <a:solidFill>
                  <a:prstClr val="white"/>
                </a:solidFill>
                <a:latin typeface="Century Gothic" panose="020B0502020202020204" pitchFamily="34" charset="0"/>
              </a:rPr>
              <a:t>Term 1.1 - Week 3 - Lesson 5</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94134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7" name="CuadroTexto 6">
            <a:extLst>
              <a:ext uri="{FF2B5EF4-FFF2-40B4-BE49-F238E27FC236}">
                <a16:creationId xmlns:a16="http://schemas.microsoft.com/office/drawing/2014/main" id="{ADE901FF-8DB6-F343-8BBA-5F1102ACAC04}"/>
              </a:ext>
            </a:extLst>
          </p:cNvPr>
          <p:cNvSpPr txBox="1"/>
          <p:nvPr/>
        </p:nvSpPr>
        <p:spPr>
          <a:xfrm>
            <a:off x="8319318" y="2540618"/>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61" name="TextBox 5">
            <a:extLst>
              <a:ext uri="{FF2B5EF4-FFF2-40B4-BE49-F238E27FC236}">
                <a16:creationId xmlns:a16="http://schemas.microsoft.com/office/drawing/2014/main" id="{65F3D602-B3FB-1B49-B8F8-CF701E0F5586}"/>
              </a:ext>
            </a:extLst>
          </p:cNvPr>
          <p:cNvSpPr txBox="1"/>
          <p:nvPr/>
        </p:nvSpPr>
        <p:spPr>
          <a:xfrm>
            <a:off x="237124" y="2680308"/>
            <a:ext cx="7837930" cy="461665"/>
          </a:xfrm>
          <a:prstGeom prst="rect">
            <a:avLst/>
          </a:prstGeom>
          <a:noFill/>
        </p:spPr>
        <p:txBody>
          <a:bodyPr wrap="square" rtlCol="0">
            <a:spAutoFit/>
          </a:bodyPr>
          <a:lstStyle/>
          <a:p>
            <a:r>
              <a:rPr lang="en-US" sz="2400" dirty="0">
                <a:solidFill>
                  <a:schemeClr val="accent5">
                    <a:lumMod val="50000"/>
                  </a:schemeClr>
                </a:solidFill>
              </a:rPr>
              <a:t>The same happens with [i]:</a:t>
            </a:r>
          </a:p>
        </p:txBody>
      </p:sp>
      <p:sp>
        <p:nvSpPr>
          <p:cNvPr id="63" name="Action Button: Custom 20">
            <a:hlinkClick r:id="" action="ppaction://noaction" highlightClick="1">
              <a:snd r:embed="rId4" name="bien.wav"/>
            </a:hlinkClick>
            <a:extLst>
              <a:ext uri="{FF2B5EF4-FFF2-40B4-BE49-F238E27FC236}">
                <a16:creationId xmlns:a16="http://schemas.microsoft.com/office/drawing/2014/main" id="{8693F625-3775-754A-8780-907E35F2875E}"/>
              </a:ext>
            </a:extLst>
          </p:cNvPr>
          <p:cNvSpPr/>
          <p:nvPr/>
        </p:nvSpPr>
        <p:spPr>
          <a:xfrm>
            <a:off x="355416" y="3492805"/>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64" name="Action Button: Custom 20">
            <a:hlinkClick r:id="" action="ppaction://noaction" highlightClick="1">
              <a:snd r:embed="rId5" name="sucio.wav"/>
            </a:hlinkClick>
            <a:extLst>
              <a:ext uri="{FF2B5EF4-FFF2-40B4-BE49-F238E27FC236}">
                <a16:creationId xmlns:a16="http://schemas.microsoft.com/office/drawing/2014/main" id="{C7E57F02-CB42-0340-A8A3-CE128A1455AC}"/>
              </a:ext>
            </a:extLst>
          </p:cNvPr>
          <p:cNvSpPr/>
          <p:nvPr/>
        </p:nvSpPr>
        <p:spPr>
          <a:xfrm>
            <a:off x="355416" y="4241418"/>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65" name="Action Button: Custom 20">
            <a:hlinkClick r:id="" action="ppaction://noaction" highlightClick="1">
              <a:snd r:embed="rId6" name="seria.wav"/>
            </a:hlinkClick>
            <a:extLst>
              <a:ext uri="{FF2B5EF4-FFF2-40B4-BE49-F238E27FC236}">
                <a16:creationId xmlns:a16="http://schemas.microsoft.com/office/drawing/2014/main" id="{A1326BF0-22C9-FB4D-8331-38C770CA298D}"/>
              </a:ext>
            </a:extLst>
          </p:cNvPr>
          <p:cNvSpPr/>
          <p:nvPr/>
        </p:nvSpPr>
        <p:spPr>
          <a:xfrm>
            <a:off x="355416" y="5033273"/>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0" name="TextBox 9"/>
          <p:cNvSpPr txBox="1"/>
          <p:nvPr/>
        </p:nvSpPr>
        <p:spPr>
          <a:xfrm>
            <a:off x="1191841" y="3567289"/>
            <a:ext cx="1962503" cy="461665"/>
          </a:xfrm>
          <a:prstGeom prst="rect">
            <a:avLst/>
          </a:prstGeom>
          <a:noFill/>
        </p:spPr>
        <p:txBody>
          <a:bodyPr wrap="square" rtlCol="0">
            <a:spAutoFit/>
          </a:bodyPr>
          <a:lstStyle/>
          <a:p>
            <a:pPr algn="l"/>
            <a:r>
              <a:rPr lang="en-GB" sz="2400" dirty="0">
                <a:solidFill>
                  <a:schemeClr val="accent5">
                    <a:lumMod val="50000"/>
                  </a:schemeClr>
                </a:solidFill>
              </a:rPr>
              <a:t>b</a:t>
            </a:r>
            <a:r>
              <a:rPr lang="en-GB" sz="2400" b="1" dirty="0">
                <a:solidFill>
                  <a:schemeClr val="accent5">
                    <a:lumMod val="50000"/>
                  </a:schemeClr>
                </a:solidFill>
              </a:rPr>
              <a:t>ie</a:t>
            </a:r>
            <a:r>
              <a:rPr lang="en-GB" sz="2400" dirty="0">
                <a:solidFill>
                  <a:schemeClr val="accent5">
                    <a:lumMod val="50000"/>
                  </a:schemeClr>
                </a:solidFill>
              </a:rPr>
              <a:t>n</a:t>
            </a:r>
            <a:endParaRPr lang="en-GB" sz="2400" b="1" dirty="0">
              <a:solidFill>
                <a:schemeClr val="accent5">
                  <a:lumMod val="50000"/>
                </a:schemeClr>
              </a:solidFill>
            </a:endParaRPr>
          </a:p>
        </p:txBody>
      </p:sp>
      <p:sp>
        <p:nvSpPr>
          <p:cNvPr id="66" name="TextBox 65"/>
          <p:cNvSpPr txBox="1"/>
          <p:nvPr/>
        </p:nvSpPr>
        <p:spPr>
          <a:xfrm>
            <a:off x="1191839" y="4349227"/>
            <a:ext cx="1962503" cy="461665"/>
          </a:xfrm>
          <a:prstGeom prst="rect">
            <a:avLst/>
          </a:prstGeom>
          <a:noFill/>
        </p:spPr>
        <p:txBody>
          <a:bodyPr wrap="square" rtlCol="0">
            <a:spAutoFit/>
          </a:bodyPr>
          <a:lstStyle/>
          <a:p>
            <a:pPr algn="l"/>
            <a:r>
              <a:rPr lang="en-GB" sz="2400" dirty="0">
                <a:solidFill>
                  <a:schemeClr val="accent5">
                    <a:lumMod val="50000"/>
                  </a:schemeClr>
                </a:solidFill>
              </a:rPr>
              <a:t>suc</a:t>
            </a:r>
            <a:r>
              <a:rPr lang="en-GB" sz="2400" b="1" dirty="0">
                <a:solidFill>
                  <a:schemeClr val="accent5">
                    <a:lumMod val="50000"/>
                  </a:schemeClr>
                </a:solidFill>
              </a:rPr>
              <a:t>io</a:t>
            </a:r>
          </a:p>
        </p:txBody>
      </p:sp>
      <p:sp>
        <p:nvSpPr>
          <p:cNvPr id="67" name="TextBox 66"/>
          <p:cNvSpPr txBox="1"/>
          <p:nvPr/>
        </p:nvSpPr>
        <p:spPr>
          <a:xfrm>
            <a:off x="1191840" y="5073436"/>
            <a:ext cx="1962503" cy="461665"/>
          </a:xfrm>
          <a:prstGeom prst="rect">
            <a:avLst/>
          </a:prstGeom>
          <a:noFill/>
        </p:spPr>
        <p:txBody>
          <a:bodyPr wrap="square" rtlCol="0">
            <a:spAutoFit/>
          </a:bodyPr>
          <a:lstStyle/>
          <a:p>
            <a:r>
              <a:rPr lang="en-GB" sz="2400" dirty="0">
                <a:solidFill>
                  <a:schemeClr val="accent5">
                    <a:lumMod val="50000"/>
                  </a:schemeClr>
                </a:solidFill>
              </a:rPr>
              <a:t>ser</a:t>
            </a:r>
            <a:r>
              <a:rPr lang="en-GB" sz="2400" b="1" dirty="0">
                <a:solidFill>
                  <a:schemeClr val="accent5">
                    <a:lumMod val="50000"/>
                  </a:schemeClr>
                </a:solidFill>
              </a:rPr>
              <a:t>ia</a:t>
            </a:r>
          </a:p>
        </p:txBody>
      </p:sp>
      <p:sp>
        <p:nvSpPr>
          <p:cNvPr id="16" name="TextBox 15">
            <a:extLst>
              <a:ext uri="{FF2B5EF4-FFF2-40B4-BE49-F238E27FC236}">
                <a16:creationId xmlns:a16="http://schemas.microsoft.com/office/drawing/2014/main" id="{EF8CDABB-FE34-9B40-A7AC-9470E22856BF}"/>
              </a:ext>
            </a:extLst>
          </p:cNvPr>
          <p:cNvSpPr txBox="1"/>
          <p:nvPr/>
        </p:nvSpPr>
        <p:spPr>
          <a:xfrm>
            <a:off x="237124" y="1633394"/>
            <a:ext cx="9410633" cy="830997"/>
          </a:xfrm>
          <a:prstGeom prst="rect">
            <a:avLst/>
          </a:prstGeom>
          <a:noFill/>
        </p:spPr>
        <p:txBody>
          <a:bodyPr wrap="square" rtlCol="0">
            <a:spAutoFit/>
          </a:bodyPr>
          <a:lstStyle/>
          <a:p>
            <a:r>
              <a:rPr lang="en-US" sz="2400" dirty="0">
                <a:solidFill>
                  <a:schemeClr val="accent5">
                    <a:lumMod val="50000"/>
                  </a:schemeClr>
                </a:solidFill>
              </a:rPr>
              <a:t>Last lesson, we saw that the vowel ____ </a:t>
            </a:r>
            <a:r>
              <a:rPr lang="en-US" sz="2400" b="1" dirty="0">
                <a:solidFill>
                  <a:schemeClr val="accent5">
                    <a:lumMod val="50000"/>
                  </a:schemeClr>
                </a:solidFill>
              </a:rPr>
              <a:t>merges</a:t>
            </a:r>
            <a:r>
              <a:rPr lang="en-US" sz="2400" dirty="0">
                <a:solidFill>
                  <a:schemeClr val="accent5">
                    <a:lumMod val="50000"/>
                  </a:schemeClr>
                </a:solidFill>
              </a:rPr>
              <a:t> with [a], [e] and [o] to make a single syllable. This makes it a ‘weak’ vowel. </a:t>
            </a:r>
          </a:p>
        </p:txBody>
      </p:sp>
      <p:sp>
        <p:nvSpPr>
          <p:cNvPr id="20" name="TextBox 19"/>
          <p:cNvSpPr txBox="1"/>
          <p:nvPr/>
        </p:nvSpPr>
        <p:spPr>
          <a:xfrm>
            <a:off x="5460200" y="1564133"/>
            <a:ext cx="688769" cy="461665"/>
          </a:xfrm>
          <a:prstGeom prst="rect">
            <a:avLst/>
          </a:prstGeom>
          <a:noFill/>
        </p:spPr>
        <p:txBody>
          <a:bodyPr wrap="square" rtlCol="0">
            <a:spAutoFit/>
          </a:bodyPr>
          <a:lstStyle/>
          <a:p>
            <a:pPr algn="l"/>
            <a:r>
              <a:rPr lang="en-GB" sz="2400" b="1" dirty="0">
                <a:solidFill>
                  <a:srgbClr val="EE6000"/>
                </a:solidFill>
              </a:rPr>
              <a:t>[u]</a:t>
            </a:r>
          </a:p>
        </p:txBody>
      </p:sp>
      <p:pic>
        <p:nvPicPr>
          <p:cNvPr id="18" name="Imagen 2">
            <a:extLst>
              <a:ext uri="{FF2B5EF4-FFF2-40B4-BE49-F238E27FC236}">
                <a16:creationId xmlns:a16="http://schemas.microsoft.com/office/drawing/2014/main" id="{7CD57072-3F9F-B749-ADC0-DE6E0D3BAD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80151" y="789666"/>
            <a:ext cx="1768562" cy="2296834"/>
          </a:xfrm>
          <a:prstGeom prst="rect">
            <a:avLst/>
          </a:prstGeom>
        </p:spPr>
      </p:pic>
      <p:sp>
        <p:nvSpPr>
          <p:cNvPr id="21" name="CuadroTexto 6">
            <a:extLst>
              <a:ext uri="{FF2B5EF4-FFF2-40B4-BE49-F238E27FC236}">
                <a16:creationId xmlns:a16="http://schemas.microsoft.com/office/drawing/2014/main" id="{ADE901FF-8DB6-F343-8BBA-5F1102ACAC04}"/>
              </a:ext>
            </a:extLst>
          </p:cNvPr>
          <p:cNvSpPr txBox="1"/>
          <p:nvPr/>
        </p:nvSpPr>
        <p:spPr>
          <a:xfrm>
            <a:off x="10122269" y="1498096"/>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22" name="Llamada ovalada 7">
            <a:extLst>
              <a:ext uri="{FF2B5EF4-FFF2-40B4-BE49-F238E27FC236}">
                <a16:creationId xmlns:a16="http://schemas.microsoft.com/office/drawing/2014/main" id="{6CF41A94-914D-C04A-BD3A-ACB5AAC0D790}"/>
              </a:ext>
            </a:extLst>
          </p:cNvPr>
          <p:cNvSpPr/>
          <p:nvPr/>
        </p:nvSpPr>
        <p:spPr>
          <a:xfrm>
            <a:off x="7775342" y="3032575"/>
            <a:ext cx="4098213" cy="889599"/>
          </a:xfrm>
          <a:prstGeom prst="wedgeEllipseCallout">
            <a:avLst>
              <a:gd name="adj1" fmla="val 16383"/>
              <a:gd name="adj2" fmla="val -7633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 e, o = strong/open vowels</a:t>
            </a:r>
          </a:p>
        </p:txBody>
      </p:sp>
      <p:pic>
        <p:nvPicPr>
          <p:cNvPr id="23" name="Imagen 8">
            <a:extLst>
              <a:ext uri="{FF2B5EF4-FFF2-40B4-BE49-F238E27FC236}">
                <a16:creationId xmlns:a16="http://schemas.microsoft.com/office/drawing/2014/main" id="{35E12B55-8E0E-D248-B405-A0A36FE09A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7906" y="4028954"/>
            <a:ext cx="2422192" cy="1360465"/>
          </a:xfrm>
          <a:prstGeom prst="rect">
            <a:avLst/>
          </a:prstGeom>
        </p:spPr>
      </p:pic>
      <p:sp>
        <p:nvSpPr>
          <p:cNvPr id="24" name="Llamada ovalada 61">
            <a:extLst>
              <a:ext uri="{FF2B5EF4-FFF2-40B4-BE49-F238E27FC236}">
                <a16:creationId xmlns:a16="http://schemas.microsoft.com/office/drawing/2014/main" id="{7B3C00A2-EF20-804F-8F26-D21938F65213}"/>
              </a:ext>
            </a:extLst>
          </p:cNvPr>
          <p:cNvSpPr/>
          <p:nvPr/>
        </p:nvSpPr>
        <p:spPr>
          <a:xfrm>
            <a:off x="4098253" y="5405963"/>
            <a:ext cx="5015696" cy="593434"/>
          </a:xfrm>
          <a:prstGeom prst="wedgeEllipseCallout">
            <a:avLst>
              <a:gd name="adj1" fmla="val 16383"/>
              <a:gd name="adj2" fmla="val -9974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i = weak/close</a:t>
            </a:r>
            <a:r>
              <a:rPr lang="en-GB" sz="2200" dirty="0">
                <a:solidFill>
                  <a:srgbClr val="203864"/>
                </a:solidFill>
              </a:rPr>
              <a:t>d</a:t>
            </a:r>
            <a:r>
              <a:rPr lang="es-GB" sz="2200" dirty="0">
                <a:solidFill>
                  <a:srgbClr val="203864"/>
                </a:solidFill>
              </a:rPr>
              <a:t> vowel</a:t>
            </a:r>
          </a:p>
        </p:txBody>
      </p:sp>
      <p:sp>
        <p:nvSpPr>
          <p:cNvPr id="25" name="CuadroTexto 62">
            <a:extLst>
              <a:ext uri="{FF2B5EF4-FFF2-40B4-BE49-F238E27FC236}">
                <a16:creationId xmlns:a16="http://schemas.microsoft.com/office/drawing/2014/main" id="{1FEB12AE-F0B4-C444-B928-AFA5542AC10D}"/>
              </a:ext>
            </a:extLst>
          </p:cNvPr>
          <p:cNvSpPr txBox="1"/>
          <p:nvPr/>
        </p:nvSpPr>
        <p:spPr>
          <a:xfrm>
            <a:off x="7348203" y="4570289"/>
            <a:ext cx="579005" cy="430887"/>
          </a:xfrm>
          <a:prstGeom prst="rect">
            <a:avLst/>
          </a:prstGeom>
          <a:noFill/>
        </p:spPr>
        <p:txBody>
          <a:bodyPr wrap="none" rtlCol="0">
            <a:spAutoFit/>
          </a:bodyPr>
          <a:lstStyle/>
          <a:p>
            <a:pPr algn="l"/>
            <a:r>
              <a:rPr lang="es-GB" sz="2200" b="1" dirty="0">
                <a:solidFill>
                  <a:schemeClr val="bg1"/>
                </a:solidFill>
              </a:rPr>
              <a:t>i, u</a:t>
            </a:r>
          </a:p>
        </p:txBody>
      </p:sp>
    </p:spTree>
    <p:extLst>
      <p:ext uri="{BB962C8B-B14F-4D97-AF65-F5344CB8AC3E}">
        <p14:creationId xmlns:p14="http://schemas.microsoft.com/office/powerpoint/2010/main" val="105272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1" grpId="0"/>
      <p:bldP spid="63" grpId="0" animBg="1"/>
      <p:bldP spid="64" grpId="0" animBg="1"/>
      <p:bldP spid="65" grpId="0" animBg="1"/>
      <p:bldP spid="10" grpId="0"/>
      <p:bldP spid="66" grpId="0"/>
      <p:bldP spid="67" grpId="0"/>
      <p:bldP spid="16" grpId="0"/>
      <p:bldP spid="20" grpId="0"/>
      <p:bldP spid="21" grpId="0"/>
      <p:bldP spid="22" grpId="0" animBg="1"/>
      <p:bldP spid="24"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escuchar / escribir</a:t>
            </a:r>
          </a:p>
        </p:txBody>
      </p:sp>
      <p:sp>
        <p:nvSpPr>
          <p:cNvPr id="6" name="TextBox 5">
            <a:extLst>
              <a:ext uri="{FF2B5EF4-FFF2-40B4-BE49-F238E27FC236}">
                <a16:creationId xmlns:a16="http://schemas.microsoft.com/office/drawing/2014/main" id="{EF8CDABB-FE34-9B40-A7AC-9470E22856BF}"/>
              </a:ext>
            </a:extLst>
          </p:cNvPr>
          <p:cNvSpPr txBox="1"/>
          <p:nvPr/>
        </p:nvSpPr>
        <p:spPr>
          <a:xfrm>
            <a:off x="384645" y="1345210"/>
            <a:ext cx="7200799" cy="461665"/>
          </a:xfrm>
          <a:prstGeom prst="rect">
            <a:avLst/>
          </a:prstGeom>
          <a:noFill/>
        </p:spPr>
        <p:txBody>
          <a:bodyPr wrap="square" rtlCol="0">
            <a:spAutoFit/>
          </a:bodyPr>
          <a:lstStyle/>
          <a:p>
            <a:r>
              <a:rPr lang="en-US" sz="2400" b="1" dirty="0" err="1">
                <a:solidFill>
                  <a:schemeClr val="accent5">
                    <a:lumMod val="50000"/>
                  </a:schemeClr>
                </a:solidFill>
              </a:rPr>
              <a:t>Escucha</a:t>
            </a:r>
            <a:r>
              <a:rPr lang="en-US" sz="2400" b="1" dirty="0">
                <a:solidFill>
                  <a:schemeClr val="accent5">
                    <a:lumMod val="50000"/>
                  </a:schemeClr>
                </a:solidFill>
              </a:rPr>
              <a:t> las frases. ¿</a:t>
            </a:r>
            <a:r>
              <a:rPr lang="en-US" sz="2400" b="1" dirty="0" err="1">
                <a:solidFill>
                  <a:schemeClr val="accent5">
                    <a:lumMod val="50000"/>
                  </a:schemeClr>
                </a:solidFill>
              </a:rPr>
              <a:t>Escuchas</a:t>
            </a:r>
            <a:r>
              <a:rPr lang="en-US" sz="2400" b="1" dirty="0">
                <a:solidFill>
                  <a:schemeClr val="accent5">
                    <a:lumMod val="50000"/>
                  </a:schemeClr>
                </a:solidFill>
              </a:rPr>
              <a:t> IA, IO or IE?</a:t>
            </a:r>
          </a:p>
        </p:txBody>
      </p:sp>
      <p:pic>
        <p:nvPicPr>
          <p:cNvPr id="9" name="Imagen 8">
            <a:extLst>
              <a:ext uri="{FF2B5EF4-FFF2-40B4-BE49-F238E27FC236}">
                <a16:creationId xmlns:a16="http://schemas.microsoft.com/office/drawing/2014/main" id="{35E12B55-8E0E-D248-B405-A0A36FE09A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2181" y="880829"/>
            <a:ext cx="2422192" cy="1360465"/>
          </a:xfrm>
          <a:prstGeom prst="rect">
            <a:avLst/>
          </a:prstGeom>
        </p:spPr>
      </p:pic>
      <p:sp>
        <p:nvSpPr>
          <p:cNvPr id="63" name="CuadroTexto 62">
            <a:extLst>
              <a:ext uri="{FF2B5EF4-FFF2-40B4-BE49-F238E27FC236}">
                <a16:creationId xmlns:a16="http://schemas.microsoft.com/office/drawing/2014/main" id="{1FEB12AE-F0B4-C444-B928-AFA5542AC10D}"/>
              </a:ext>
            </a:extLst>
          </p:cNvPr>
          <p:cNvSpPr txBox="1"/>
          <p:nvPr/>
        </p:nvSpPr>
        <p:spPr>
          <a:xfrm>
            <a:off x="10332478" y="1422164"/>
            <a:ext cx="579005" cy="430887"/>
          </a:xfrm>
          <a:prstGeom prst="rect">
            <a:avLst/>
          </a:prstGeom>
          <a:noFill/>
        </p:spPr>
        <p:txBody>
          <a:bodyPr wrap="none" rtlCol="0">
            <a:spAutoFit/>
          </a:bodyPr>
          <a:lstStyle/>
          <a:p>
            <a:pPr algn="l"/>
            <a:r>
              <a:rPr lang="es-GB" sz="2200" b="1" dirty="0">
                <a:solidFill>
                  <a:schemeClr val="bg1"/>
                </a:solidFill>
              </a:rPr>
              <a:t>i, u</a:t>
            </a:r>
          </a:p>
        </p:txBody>
      </p:sp>
      <p:graphicFrame>
        <p:nvGraphicFramePr>
          <p:cNvPr id="10" name="Tabla 9">
            <a:extLst>
              <a:ext uri="{FF2B5EF4-FFF2-40B4-BE49-F238E27FC236}">
                <a16:creationId xmlns:a16="http://schemas.microsoft.com/office/drawing/2014/main" id="{81476573-FAC0-B441-833F-294C0461E86F}"/>
              </a:ext>
            </a:extLst>
          </p:cNvPr>
          <p:cNvGraphicFramePr>
            <a:graphicFrameLocks noGrp="1"/>
          </p:cNvGraphicFramePr>
          <p:nvPr>
            <p:extLst>
              <p:ext uri="{D42A27DB-BD31-4B8C-83A1-F6EECF244321}">
                <p14:modId xmlns:p14="http://schemas.microsoft.com/office/powerpoint/2010/main" val="3826376644"/>
              </p:ext>
            </p:extLst>
          </p:nvPr>
        </p:nvGraphicFramePr>
        <p:xfrm>
          <a:off x="500551" y="2059625"/>
          <a:ext cx="6796963" cy="4240635"/>
        </p:xfrm>
        <a:graphic>
          <a:graphicData uri="http://schemas.openxmlformats.org/drawingml/2006/table">
            <a:tbl>
              <a:tblPr firstRow="1" bandRow="1">
                <a:tableStyleId>{5DA37D80-6434-44D0-A028-1B22A696006F}</a:tableStyleId>
              </a:tblPr>
              <a:tblGrid>
                <a:gridCol w="1122760">
                  <a:extLst>
                    <a:ext uri="{9D8B030D-6E8A-4147-A177-3AD203B41FA5}">
                      <a16:colId xmlns:a16="http://schemas.microsoft.com/office/drawing/2014/main" val="3386188039"/>
                    </a:ext>
                  </a:extLst>
                </a:gridCol>
                <a:gridCol w="1891401">
                  <a:extLst>
                    <a:ext uri="{9D8B030D-6E8A-4147-A177-3AD203B41FA5}">
                      <a16:colId xmlns:a16="http://schemas.microsoft.com/office/drawing/2014/main" val="1851239200"/>
                    </a:ext>
                  </a:extLst>
                </a:gridCol>
                <a:gridCol w="1891401">
                  <a:extLst>
                    <a:ext uri="{9D8B030D-6E8A-4147-A177-3AD203B41FA5}">
                      <a16:colId xmlns:a16="http://schemas.microsoft.com/office/drawing/2014/main" val="3636185913"/>
                    </a:ext>
                  </a:extLst>
                </a:gridCol>
                <a:gridCol w="1891401">
                  <a:extLst>
                    <a:ext uri="{9D8B030D-6E8A-4147-A177-3AD203B41FA5}">
                      <a16:colId xmlns:a16="http://schemas.microsoft.com/office/drawing/2014/main" val="773392270"/>
                    </a:ext>
                  </a:extLst>
                </a:gridCol>
              </a:tblGrid>
              <a:tr h="605805">
                <a:tc>
                  <a:txBody>
                    <a:bodyPr/>
                    <a:lstStyle/>
                    <a:p>
                      <a:endParaRPr lang="es-GB" dirty="0"/>
                    </a:p>
                  </a:txBody>
                  <a:tcPr/>
                </a:tc>
                <a:tc>
                  <a:txBody>
                    <a:bodyPr/>
                    <a:lstStyle/>
                    <a:p>
                      <a:pPr algn="ctr"/>
                      <a:r>
                        <a:rPr lang="es-GB" sz="2200" dirty="0">
                          <a:solidFill>
                            <a:srgbClr val="203864"/>
                          </a:solidFill>
                        </a:rPr>
                        <a:t>IA</a:t>
                      </a:r>
                    </a:p>
                  </a:txBody>
                  <a:tcPr anchor="ctr"/>
                </a:tc>
                <a:tc>
                  <a:txBody>
                    <a:bodyPr/>
                    <a:lstStyle/>
                    <a:p>
                      <a:pPr algn="ctr"/>
                      <a:r>
                        <a:rPr lang="es-GB" sz="2200" dirty="0">
                          <a:solidFill>
                            <a:srgbClr val="203864"/>
                          </a:solidFill>
                        </a:rPr>
                        <a:t>IO</a:t>
                      </a:r>
                    </a:p>
                  </a:txBody>
                  <a:tcPr anchor="ctr"/>
                </a:tc>
                <a:tc>
                  <a:txBody>
                    <a:bodyPr/>
                    <a:lstStyle/>
                    <a:p>
                      <a:pPr algn="ctr"/>
                      <a:r>
                        <a:rPr lang="es-GB" sz="2200" dirty="0">
                          <a:solidFill>
                            <a:srgbClr val="203864"/>
                          </a:solidFill>
                        </a:rPr>
                        <a:t>IE</a:t>
                      </a:r>
                    </a:p>
                  </a:txBody>
                  <a:tcPr anchor="ctr"/>
                </a:tc>
                <a:extLst>
                  <a:ext uri="{0D108BD9-81ED-4DB2-BD59-A6C34878D82A}">
                    <a16:rowId xmlns:a16="http://schemas.microsoft.com/office/drawing/2014/main" val="1571604190"/>
                  </a:ext>
                </a:extLst>
              </a:tr>
              <a:tr h="605805">
                <a:tc>
                  <a:txBody>
                    <a:bodyPr/>
                    <a:lstStyle/>
                    <a:p>
                      <a:endParaRPr lang="es-GB" dirty="0"/>
                    </a:p>
                  </a:txBody>
                  <a:tcPr/>
                </a:tc>
                <a:tc>
                  <a:txBody>
                    <a:bodyPr/>
                    <a:lstStyle/>
                    <a:p>
                      <a:endParaRPr lang="es-GB" dirty="0"/>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4148442341"/>
                  </a:ext>
                </a:extLst>
              </a:tr>
              <a:tr h="605805">
                <a:tc>
                  <a:txBody>
                    <a:bodyPr/>
                    <a:lstStyle/>
                    <a:p>
                      <a:endParaRPr lang="es-GB"/>
                    </a:p>
                  </a:txBody>
                  <a:tcPr/>
                </a:tc>
                <a:tc>
                  <a:txBody>
                    <a:bodyPr/>
                    <a:lstStyle/>
                    <a:p>
                      <a:endParaRPr lang="es-GB"/>
                    </a:p>
                  </a:txBody>
                  <a:tcPr/>
                </a:tc>
                <a:tc>
                  <a:txBody>
                    <a:bodyPr/>
                    <a:lstStyle/>
                    <a:p>
                      <a:endParaRPr lang="es-GB" dirty="0"/>
                    </a:p>
                  </a:txBody>
                  <a:tcPr/>
                </a:tc>
                <a:tc>
                  <a:txBody>
                    <a:bodyPr/>
                    <a:lstStyle/>
                    <a:p>
                      <a:endParaRPr lang="es-GB"/>
                    </a:p>
                  </a:txBody>
                  <a:tcPr/>
                </a:tc>
                <a:extLst>
                  <a:ext uri="{0D108BD9-81ED-4DB2-BD59-A6C34878D82A}">
                    <a16:rowId xmlns:a16="http://schemas.microsoft.com/office/drawing/2014/main" val="100426871"/>
                  </a:ext>
                </a:extLst>
              </a:tr>
              <a:tr h="605805">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579477802"/>
                  </a:ext>
                </a:extLst>
              </a:tr>
              <a:tr h="605805">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a:p>
                  </a:txBody>
                  <a:tcPr/>
                </a:tc>
                <a:extLst>
                  <a:ext uri="{0D108BD9-81ED-4DB2-BD59-A6C34878D82A}">
                    <a16:rowId xmlns:a16="http://schemas.microsoft.com/office/drawing/2014/main" val="2533808554"/>
                  </a:ext>
                </a:extLst>
              </a:tr>
              <a:tr h="605805">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3758992066"/>
                  </a:ext>
                </a:extLst>
              </a:tr>
              <a:tr h="605805">
                <a:tc>
                  <a:txBody>
                    <a:bodyPr/>
                    <a:lstStyle/>
                    <a:p>
                      <a:endParaRPr lang="es-GB"/>
                    </a:p>
                  </a:txBody>
                  <a:tcPr/>
                </a:tc>
                <a:tc>
                  <a:txBody>
                    <a:bodyPr/>
                    <a:lstStyle/>
                    <a:p>
                      <a:endParaRPr lang="es-GB"/>
                    </a:p>
                  </a:txBody>
                  <a:tcPr/>
                </a:tc>
                <a:tc>
                  <a:txBody>
                    <a:bodyPr/>
                    <a:lstStyle/>
                    <a:p>
                      <a:endParaRPr lang="es-GB"/>
                    </a:p>
                  </a:txBody>
                  <a:tcPr/>
                </a:tc>
                <a:tc>
                  <a:txBody>
                    <a:bodyPr/>
                    <a:lstStyle/>
                    <a:p>
                      <a:endParaRPr lang="es-GB" dirty="0"/>
                    </a:p>
                  </a:txBody>
                  <a:tcPr/>
                </a:tc>
                <a:extLst>
                  <a:ext uri="{0D108BD9-81ED-4DB2-BD59-A6C34878D82A}">
                    <a16:rowId xmlns:a16="http://schemas.microsoft.com/office/drawing/2014/main" val="4039549746"/>
                  </a:ext>
                </a:extLst>
              </a:tr>
            </a:tbl>
          </a:graphicData>
        </a:graphic>
      </p:graphicFrame>
      <p:sp>
        <p:nvSpPr>
          <p:cNvPr id="19" name="Action Button: Custom 20">
            <a:hlinkClick r:id="" action="ppaction://noaction" highlightClick="1">
              <a:snd r:embed="rId5" name="la mujer seria aprende china.wav"/>
            </a:hlinkClick>
            <a:extLst>
              <a:ext uri="{FF2B5EF4-FFF2-40B4-BE49-F238E27FC236}">
                <a16:creationId xmlns:a16="http://schemas.microsoft.com/office/drawing/2014/main" id="{08477CF2-FD4D-3D4C-9B24-D94E27A7FD65}"/>
              </a:ext>
            </a:extLst>
          </p:cNvPr>
          <p:cNvSpPr/>
          <p:nvPr/>
        </p:nvSpPr>
        <p:spPr>
          <a:xfrm>
            <a:off x="788481" y="2742035"/>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20" name="Action Button: Custom 20">
            <a:hlinkClick r:id="" action="ppaction://noaction" highlightClick="1">
              <a:snd r:embed="rId6" name="está nervioso cuando habla el idioma.wav"/>
            </a:hlinkClick>
            <a:extLst>
              <a:ext uri="{FF2B5EF4-FFF2-40B4-BE49-F238E27FC236}">
                <a16:creationId xmlns:a16="http://schemas.microsoft.com/office/drawing/2014/main" id="{C15A471C-B57F-B94F-88A4-A2CCD28B921B}"/>
              </a:ext>
            </a:extLst>
          </p:cNvPr>
          <p:cNvSpPr/>
          <p:nvPr/>
        </p:nvSpPr>
        <p:spPr>
          <a:xfrm>
            <a:off x="788481" y="3332293"/>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21" name="Action Button: Custom 20">
            <a:hlinkClick r:id="" action="ppaction://noaction" highlightClick="1">
              <a:snd r:embed="rId7" name="no entiendo bien la pregunta diez.wav"/>
            </a:hlinkClick>
            <a:extLst>
              <a:ext uri="{FF2B5EF4-FFF2-40B4-BE49-F238E27FC236}">
                <a16:creationId xmlns:a16="http://schemas.microsoft.com/office/drawing/2014/main" id="{610B3865-C1FB-964A-B319-D585D656E846}"/>
              </a:ext>
            </a:extLst>
          </p:cNvPr>
          <p:cNvSpPr/>
          <p:nvPr/>
        </p:nvSpPr>
        <p:spPr>
          <a:xfrm>
            <a:off x="788481" y="3922551"/>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22" name="Action Button: Custom 20">
            <a:hlinkClick r:id="" action="ppaction://noaction" highlightClick="1">
              <a:snd r:embed="rId8" name="viajo con mi familia a Francia y a Italia en verano.wav"/>
            </a:hlinkClick>
            <a:extLst>
              <a:ext uri="{FF2B5EF4-FFF2-40B4-BE49-F238E27FC236}">
                <a16:creationId xmlns:a16="http://schemas.microsoft.com/office/drawing/2014/main" id="{CFF207E3-1221-9245-B8CA-7F059C27D525}"/>
              </a:ext>
            </a:extLst>
          </p:cNvPr>
          <p:cNvSpPr/>
          <p:nvPr/>
        </p:nvSpPr>
        <p:spPr>
          <a:xfrm>
            <a:off x="788481" y="4552826"/>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23" name="Action Button: Custom 20">
            <a:hlinkClick r:id="" action="ppaction://noaction" highlightClick="1">
              <a:snd r:embed="rId9" name="el edificio está en un barrio precioso.wav"/>
            </a:hlinkClick>
            <a:extLst>
              <a:ext uri="{FF2B5EF4-FFF2-40B4-BE49-F238E27FC236}">
                <a16:creationId xmlns:a16="http://schemas.microsoft.com/office/drawing/2014/main" id="{026C6F15-BA7A-914E-8FD0-F8D2F25C158C}"/>
              </a:ext>
            </a:extLst>
          </p:cNvPr>
          <p:cNvSpPr/>
          <p:nvPr/>
        </p:nvSpPr>
        <p:spPr>
          <a:xfrm>
            <a:off x="788481" y="5143862"/>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pic>
        <p:nvPicPr>
          <p:cNvPr id="24" name="Imagen 23">
            <a:extLst>
              <a:ext uri="{FF2B5EF4-FFF2-40B4-BE49-F238E27FC236}">
                <a16:creationId xmlns:a16="http://schemas.microsoft.com/office/drawing/2014/main" id="{DA70DED7-DC57-EA4F-B705-76A4141C5D6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02518" y="2982738"/>
            <a:ext cx="1768562" cy="2296834"/>
          </a:xfrm>
          <a:prstGeom prst="rect">
            <a:avLst/>
          </a:prstGeom>
        </p:spPr>
      </p:pic>
      <p:sp>
        <p:nvSpPr>
          <p:cNvPr id="25" name="CuadroTexto 24">
            <a:extLst>
              <a:ext uri="{FF2B5EF4-FFF2-40B4-BE49-F238E27FC236}">
                <a16:creationId xmlns:a16="http://schemas.microsoft.com/office/drawing/2014/main" id="{3D8E2FAF-AAA0-6D46-96C2-55D859906EA1}"/>
              </a:ext>
            </a:extLst>
          </p:cNvPr>
          <p:cNvSpPr txBox="1"/>
          <p:nvPr/>
        </p:nvSpPr>
        <p:spPr>
          <a:xfrm>
            <a:off x="9944636" y="3691168"/>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26" name="Llamada ovalada 25">
            <a:extLst>
              <a:ext uri="{FF2B5EF4-FFF2-40B4-BE49-F238E27FC236}">
                <a16:creationId xmlns:a16="http://schemas.microsoft.com/office/drawing/2014/main" id="{33848ADD-6355-CD43-90CB-7A7F19B8ED67}"/>
              </a:ext>
            </a:extLst>
          </p:cNvPr>
          <p:cNvSpPr/>
          <p:nvPr/>
        </p:nvSpPr>
        <p:spPr>
          <a:xfrm>
            <a:off x="7792552" y="5279572"/>
            <a:ext cx="4098213" cy="889599"/>
          </a:xfrm>
          <a:prstGeom prst="wedgeEllipseCallout">
            <a:avLst>
              <a:gd name="adj1" fmla="val 16383"/>
              <a:gd name="adj2" fmla="val -7633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 e, o = strong/open vowels</a:t>
            </a:r>
          </a:p>
        </p:txBody>
      </p:sp>
      <p:sp>
        <p:nvSpPr>
          <p:cNvPr id="27" name="Llamada ovalada 26">
            <a:extLst>
              <a:ext uri="{FF2B5EF4-FFF2-40B4-BE49-F238E27FC236}">
                <a16:creationId xmlns:a16="http://schemas.microsoft.com/office/drawing/2014/main" id="{E0D242D2-C17E-904B-BCD8-C74FFB58A6E2}"/>
              </a:ext>
            </a:extLst>
          </p:cNvPr>
          <p:cNvSpPr/>
          <p:nvPr/>
        </p:nvSpPr>
        <p:spPr>
          <a:xfrm>
            <a:off x="7585444" y="2167559"/>
            <a:ext cx="4507818" cy="750676"/>
          </a:xfrm>
          <a:prstGeom prst="wedgeEllipseCallout">
            <a:avLst>
              <a:gd name="adj1" fmla="val 18346"/>
              <a:gd name="adj2" fmla="val -103834"/>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i, u =</a:t>
            </a:r>
            <a:endParaRPr lang="en-GB" sz="2200" dirty="0">
              <a:solidFill>
                <a:srgbClr val="203864"/>
              </a:solidFill>
            </a:endParaRPr>
          </a:p>
          <a:p>
            <a:pPr algn="ctr"/>
            <a:r>
              <a:rPr lang="es-GB" sz="2200" dirty="0">
                <a:solidFill>
                  <a:srgbClr val="203864"/>
                </a:solidFill>
              </a:rPr>
              <a:t> weak/close</a:t>
            </a:r>
            <a:r>
              <a:rPr lang="en-GB" sz="2200" dirty="0">
                <a:solidFill>
                  <a:srgbClr val="203864"/>
                </a:solidFill>
              </a:rPr>
              <a:t>d</a:t>
            </a:r>
            <a:r>
              <a:rPr lang="es-GB" sz="2200" dirty="0">
                <a:solidFill>
                  <a:srgbClr val="203864"/>
                </a:solidFill>
              </a:rPr>
              <a:t> vowels</a:t>
            </a:r>
          </a:p>
        </p:txBody>
      </p:sp>
      <p:pic>
        <p:nvPicPr>
          <p:cNvPr id="28" name="Picture 8" descr="green checkmark">
            <a:extLst>
              <a:ext uri="{FF2B5EF4-FFF2-40B4-BE49-F238E27FC236}">
                <a16:creationId xmlns:a16="http://schemas.microsoft.com/office/drawing/2014/main" id="{AC671612-8692-8C43-880B-757BAE4E4A4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03960" y="2742035"/>
            <a:ext cx="449548" cy="468280"/>
          </a:xfrm>
          <a:prstGeom prst="rect">
            <a:avLst/>
          </a:prstGeom>
        </p:spPr>
      </p:pic>
      <p:pic>
        <p:nvPicPr>
          <p:cNvPr id="29" name="Picture 8" descr="green checkmark">
            <a:extLst>
              <a:ext uri="{FF2B5EF4-FFF2-40B4-BE49-F238E27FC236}">
                <a16:creationId xmlns:a16="http://schemas.microsoft.com/office/drawing/2014/main" id="{6AF24CA6-0694-3F4D-BAD7-15ECE287C9E1}"/>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07668" y="3328985"/>
            <a:ext cx="449548" cy="468280"/>
          </a:xfrm>
          <a:prstGeom prst="rect">
            <a:avLst/>
          </a:prstGeom>
        </p:spPr>
      </p:pic>
      <p:pic>
        <p:nvPicPr>
          <p:cNvPr id="30" name="Picture 8" descr="green checkmark">
            <a:extLst>
              <a:ext uri="{FF2B5EF4-FFF2-40B4-BE49-F238E27FC236}">
                <a16:creationId xmlns:a16="http://schemas.microsoft.com/office/drawing/2014/main" id="{5F9DEC59-5335-094E-B2C1-0A52FCAA909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3398" y="3922551"/>
            <a:ext cx="449548" cy="468280"/>
          </a:xfrm>
          <a:prstGeom prst="rect">
            <a:avLst/>
          </a:prstGeom>
        </p:spPr>
      </p:pic>
      <p:pic>
        <p:nvPicPr>
          <p:cNvPr id="31" name="Picture 8" descr="green checkmark">
            <a:extLst>
              <a:ext uri="{FF2B5EF4-FFF2-40B4-BE49-F238E27FC236}">
                <a16:creationId xmlns:a16="http://schemas.microsoft.com/office/drawing/2014/main" id="{0DE8809C-17A4-EC4E-808F-51CB72371BB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303960" y="4546211"/>
            <a:ext cx="449548" cy="468280"/>
          </a:xfrm>
          <a:prstGeom prst="rect">
            <a:avLst/>
          </a:prstGeom>
        </p:spPr>
      </p:pic>
      <p:pic>
        <p:nvPicPr>
          <p:cNvPr id="32" name="Picture 8" descr="green checkmark">
            <a:extLst>
              <a:ext uri="{FF2B5EF4-FFF2-40B4-BE49-F238E27FC236}">
                <a16:creationId xmlns:a16="http://schemas.microsoft.com/office/drawing/2014/main" id="{73D98F3B-8C9F-834A-826F-9E2573AB384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207668" y="5137247"/>
            <a:ext cx="449548" cy="468280"/>
          </a:xfrm>
          <a:prstGeom prst="rect">
            <a:avLst/>
          </a:prstGeom>
        </p:spPr>
      </p:pic>
      <p:sp>
        <p:nvSpPr>
          <p:cNvPr id="33" name="Action Button: Custom 20">
            <a:hlinkClick r:id="" action="ppaction://noaction" highlightClick="1">
              <a:snd r:embed="rId12" name="quien va a la tienda despues_.wav"/>
            </a:hlinkClick>
            <a:extLst>
              <a:ext uri="{FF2B5EF4-FFF2-40B4-BE49-F238E27FC236}">
                <a16:creationId xmlns:a16="http://schemas.microsoft.com/office/drawing/2014/main" id="{9397797D-3AF5-0B46-80B2-C0BDFB70BA55}"/>
              </a:ext>
            </a:extLst>
          </p:cNvPr>
          <p:cNvSpPr/>
          <p:nvPr/>
        </p:nvSpPr>
        <p:spPr>
          <a:xfrm>
            <a:off x="788481" y="5746533"/>
            <a:ext cx="531096" cy="46166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pic>
        <p:nvPicPr>
          <p:cNvPr id="34" name="Picture 8" descr="green checkmark">
            <a:extLst>
              <a:ext uri="{FF2B5EF4-FFF2-40B4-BE49-F238E27FC236}">
                <a16:creationId xmlns:a16="http://schemas.microsoft.com/office/drawing/2014/main" id="{2DF6102D-9A73-AF4F-B8F1-0F69D0687B18}"/>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23398" y="5739918"/>
            <a:ext cx="449548" cy="468280"/>
          </a:xfrm>
          <a:prstGeom prst="rect">
            <a:avLst/>
          </a:prstGeom>
        </p:spPr>
      </p:pic>
    </p:spTree>
    <p:extLst>
      <p:ext uri="{BB962C8B-B14F-4D97-AF65-F5344CB8AC3E}">
        <p14:creationId xmlns:p14="http://schemas.microsoft.com/office/powerpoint/2010/main" val="39271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25" grpId="0"/>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491" y="1156263"/>
            <a:ext cx="10515600" cy="1325563"/>
          </a:xfrm>
        </p:spPr>
        <p:txBody>
          <a:bodyPr>
            <a:normAutofit/>
          </a:bodyPr>
          <a:lstStyle/>
          <a:p>
            <a:r>
              <a:rPr lang="en-US" sz="3600" b="1" dirty="0" err="1"/>
              <a:t>Ahora</a:t>
            </a:r>
            <a:r>
              <a:rPr lang="en-US" sz="3600" b="1" dirty="0"/>
              <a:t> </a:t>
            </a:r>
            <a:r>
              <a:rPr lang="en-US" sz="3600" b="1" dirty="0" err="1"/>
              <a:t>pronuncia</a:t>
            </a:r>
            <a:r>
              <a:rPr lang="en-US" sz="3600" b="1" dirty="0"/>
              <a:t> las </a:t>
            </a:r>
            <a:r>
              <a:rPr lang="en-US" sz="3600" b="1" dirty="0" err="1"/>
              <a:t>frases</a:t>
            </a:r>
            <a:r>
              <a:rPr lang="en-US" sz="3600" b="1" dirty="0"/>
              <a:t>.</a:t>
            </a:r>
            <a:endParaRPr lang="en-GB" sz="3600" dirty="0"/>
          </a:p>
        </p:txBody>
      </p:sp>
      <p:sp>
        <p:nvSpPr>
          <p:cNvPr id="3" name="Content Placeholder 2"/>
          <p:cNvSpPr>
            <a:spLocks noGrp="1"/>
          </p:cNvSpPr>
          <p:nvPr>
            <p:ph idx="1"/>
          </p:nvPr>
        </p:nvSpPr>
        <p:spPr>
          <a:xfrm>
            <a:off x="810491" y="2330788"/>
            <a:ext cx="10515600" cy="3294157"/>
          </a:xfrm>
        </p:spPr>
        <p:txBody>
          <a:bodyPr/>
          <a:lstStyle/>
          <a:p>
            <a:pPr>
              <a:buAutoNum type="arabicPeriod"/>
            </a:pPr>
            <a:r>
              <a:rPr lang="en-GB" dirty="0">
                <a:solidFill>
                  <a:srgbClr val="002060"/>
                </a:solidFill>
              </a:rPr>
              <a:t> La </a:t>
            </a:r>
            <a:r>
              <a:rPr lang="en-GB" dirty="0" err="1">
                <a:solidFill>
                  <a:srgbClr val="002060"/>
                </a:solidFill>
              </a:rPr>
              <a:t>mujer</a:t>
            </a:r>
            <a:r>
              <a:rPr lang="en-GB" dirty="0">
                <a:solidFill>
                  <a:srgbClr val="002060"/>
                </a:solidFill>
              </a:rPr>
              <a:t> </a:t>
            </a:r>
            <a:r>
              <a:rPr lang="en-GB" dirty="0" err="1">
                <a:solidFill>
                  <a:srgbClr val="002060"/>
                </a:solidFill>
              </a:rPr>
              <a:t>ser</a:t>
            </a:r>
            <a:r>
              <a:rPr lang="en-GB" b="1" dirty="0" err="1">
                <a:solidFill>
                  <a:srgbClr val="002060"/>
                </a:solidFill>
              </a:rPr>
              <a:t>ia</a:t>
            </a:r>
            <a:r>
              <a:rPr lang="en-GB" dirty="0">
                <a:solidFill>
                  <a:srgbClr val="002060"/>
                </a:solidFill>
              </a:rPr>
              <a:t> </a:t>
            </a:r>
            <a:r>
              <a:rPr lang="en-GB" dirty="0" err="1">
                <a:solidFill>
                  <a:srgbClr val="002060"/>
                </a:solidFill>
              </a:rPr>
              <a:t>aprende</a:t>
            </a:r>
            <a:r>
              <a:rPr lang="en-GB" dirty="0">
                <a:solidFill>
                  <a:srgbClr val="002060"/>
                </a:solidFill>
              </a:rPr>
              <a:t> chino.</a:t>
            </a:r>
          </a:p>
          <a:p>
            <a:pPr>
              <a:buAutoNum type="arabicPeriod"/>
            </a:pPr>
            <a:r>
              <a:rPr lang="es-ES" dirty="0">
                <a:solidFill>
                  <a:srgbClr val="002060"/>
                </a:solidFill>
              </a:rPr>
              <a:t> Está nerv</a:t>
            </a:r>
            <a:r>
              <a:rPr lang="es-ES" b="1" dirty="0">
                <a:solidFill>
                  <a:srgbClr val="002060"/>
                </a:solidFill>
              </a:rPr>
              <a:t>io</a:t>
            </a:r>
            <a:r>
              <a:rPr lang="es-ES" dirty="0">
                <a:solidFill>
                  <a:srgbClr val="002060"/>
                </a:solidFill>
              </a:rPr>
              <a:t>so cuando habla el id</a:t>
            </a:r>
            <a:r>
              <a:rPr lang="es-ES" b="1" dirty="0">
                <a:solidFill>
                  <a:srgbClr val="002060"/>
                </a:solidFill>
              </a:rPr>
              <a:t>io</a:t>
            </a:r>
            <a:r>
              <a:rPr lang="es-ES" dirty="0">
                <a:solidFill>
                  <a:srgbClr val="002060"/>
                </a:solidFill>
              </a:rPr>
              <a:t>ma.</a:t>
            </a:r>
          </a:p>
          <a:p>
            <a:pPr>
              <a:buAutoNum type="arabicPeriod"/>
            </a:pPr>
            <a:r>
              <a:rPr lang="es-ES" dirty="0">
                <a:solidFill>
                  <a:srgbClr val="002060"/>
                </a:solidFill>
              </a:rPr>
              <a:t> No ent</a:t>
            </a:r>
            <a:r>
              <a:rPr lang="es-ES" b="1" dirty="0">
                <a:solidFill>
                  <a:srgbClr val="002060"/>
                </a:solidFill>
              </a:rPr>
              <a:t>ie</a:t>
            </a:r>
            <a:r>
              <a:rPr lang="es-ES" dirty="0">
                <a:solidFill>
                  <a:srgbClr val="002060"/>
                </a:solidFill>
              </a:rPr>
              <a:t>ndo b</a:t>
            </a:r>
            <a:r>
              <a:rPr lang="es-ES" b="1" dirty="0">
                <a:solidFill>
                  <a:srgbClr val="002060"/>
                </a:solidFill>
              </a:rPr>
              <a:t>ie</a:t>
            </a:r>
            <a:r>
              <a:rPr lang="es-ES" dirty="0">
                <a:solidFill>
                  <a:srgbClr val="002060"/>
                </a:solidFill>
              </a:rPr>
              <a:t>n la pregunta d</a:t>
            </a:r>
            <a:r>
              <a:rPr lang="es-ES" b="1" dirty="0">
                <a:solidFill>
                  <a:srgbClr val="002060"/>
                </a:solidFill>
              </a:rPr>
              <a:t>ie</a:t>
            </a:r>
            <a:r>
              <a:rPr lang="es-ES" dirty="0">
                <a:solidFill>
                  <a:srgbClr val="002060"/>
                </a:solidFill>
              </a:rPr>
              <a:t>z. </a:t>
            </a:r>
          </a:p>
          <a:p>
            <a:pPr>
              <a:buAutoNum type="arabicPeriod"/>
            </a:pPr>
            <a:r>
              <a:rPr lang="en-US" dirty="0">
                <a:solidFill>
                  <a:srgbClr val="002060"/>
                </a:solidFill>
              </a:rPr>
              <a:t> </a:t>
            </a:r>
            <a:r>
              <a:rPr lang="en-US" dirty="0" err="1">
                <a:solidFill>
                  <a:srgbClr val="002060"/>
                </a:solidFill>
              </a:rPr>
              <a:t>Viajo</a:t>
            </a:r>
            <a:r>
              <a:rPr lang="en-US" dirty="0">
                <a:solidFill>
                  <a:srgbClr val="002060"/>
                </a:solidFill>
              </a:rPr>
              <a:t> con mi </a:t>
            </a:r>
            <a:r>
              <a:rPr lang="en-US" dirty="0" err="1">
                <a:solidFill>
                  <a:srgbClr val="002060"/>
                </a:solidFill>
              </a:rPr>
              <a:t>famil</a:t>
            </a:r>
            <a:r>
              <a:rPr lang="en-US" b="1" dirty="0" err="1">
                <a:solidFill>
                  <a:srgbClr val="002060"/>
                </a:solidFill>
              </a:rPr>
              <a:t>ia</a:t>
            </a:r>
            <a:r>
              <a:rPr lang="en-US" dirty="0">
                <a:solidFill>
                  <a:srgbClr val="002060"/>
                </a:solidFill>
              </a:rPr>
              <a:t> a </a:t>
            </a:r>
            <a:r>
              <a:rPr lang="en-US" dirty="0" err="1">
                <a:solidFill>
                  <a:srgbClr val="002060"/>
                </a:solidFill>
              </a:rPr>
              <a:t>Franc</a:t>
            </a:r>
            <a:r>
              <a:rPr lang="en-US" b="1" dirty="0" err="1">
                <a:solidFill>
                  <a:srgbClr val="002060"/>
                </a:solidFill>
              </a:rPr>
              <a:t>ia</a:t>
            </a:r>
            <a:r>
              <a:rPr lang="en-US" dirty="0">
                <a:solidFill>
                  <a:srgbClr val="002060"/>
                </a:solidFill>
              </a:rPr>
              <a:t> y a Ital</a:t>
            </a:r>
            <a:r>
              <a:rPr lang="en-US" b="1" dirty="0">
                <a:solidFill>
                  <a:srgbClr val="002060"/>
                </a:solidFill>
              </a:rPr>
              <a:t>ia</a:t>
            </a:r>
            <a:r>
              <a:rPr lang="en-US" dirty="0">
                <a:solidFill>
                  <a:srgbClr val="002060"/>
                </a:solidFill>
              </a:rPr>
              <a:t> </a:t>
            </a:r>
            <a:r>
              <a:rPr lang="en-US" dirty="0" err="1">
                <a:solidFill>
                  <a:srgbClr val="002060"/>
                </a:solidFill>
              </a:rPr>
              <a:t>en</a:t>
            </a:r>
            <a:r>
              <a:rPr lang="en-US" dirty="0">
                <a:solidFill>
                  <a:srgbClr val="002060"/>
                </a:solidFill>
              </a:rPr>
              <a:t> </a:t>
            </a:r>
            <a:r>
              <a:rPr lang="en-US" dirty="0" err="1">
                <a:solidFill>
                  <a:srgbClr val="002060"/>
                </a:solidFill>
              </a:rPr>
              <a:t>verano</a:t>
            </a:r>
            <a:r>
              <a:rPr lang="en-US" dirty="0">
                <a:solidFill>
                  <a:srgbClr val="002060"/>
                </a:solidFill>
              </a:rPr>
              <a:t>.</a:t>
            </a:r>
          </a:p>
          <a:p>
            <a:pPr>
              <a:buAutoNum type="arabicPeriod"/>
            </a:pPr>
            <a:r>
              <a:rPr lang="en-US" dirty="0">
                <a:solidFill>
                  <a:srgbClr val="002060"/>
                </a:solidFill>
              </a:rPr>
              <a:t> El </a:t>
            </a:r>
            <a:r>
              <a:rPr lang="en-US" dirty="0" err="1">
                <a:solidFill>
                  <a:srgbClr val="002060"/>
                </a:solidFill>
              </a:rPr>
              <a:t>edific</a:t>
            </a:r>
            <a:r>
              <a:rPr lang="en-US" b="1" dirty="0" err="1">
                <a:solidFill>
                  <a:srgbClr val="002060"/>
                </a:solidFill>
              </a:rPr>
              <a:t>io</a:t>
            </a:r>
            <a:r>
              <a:rPr lang="en-US" dirty="0">
                <a:solidFill>
                  <a:srgbClr val="002060"/>
                </a:solidFill>
              </a:rPr>
              <a:t> </a:t>
            </a:r>
            <a:r>
              <a:rPr lang="en-US" dirty="0" err="1">
                <a:solidFill>
                  <a:srgbClr val="002060"/>
                </a:solidFill>
              </a:rPr>
              <a:t>está</a:t>
            </a:r>
            <a:r>
              <a:rPr lang="en-US" dirty="0">
                <a:solidFill>
                  <a:srgbClr val="002060"/>
                </a:solidFill>
              </a:rPr>
              <a:t> </a:t>
            </a:r>
            <a:r>
              <a:rPr lang="en-US" dirty="0" err="1">
                <a:solidFill>
                  <a:srgbClr val="002060"/>
                </a:solidFill>
              </a:rPr>
              <a:t>en</a:t>
            </a:r>
            <a:r>
              <a:rPr lang="en-US" dirty="0">
                <a:solidFill>
                  <a:srgbClr val="002060"/>
                </a:solidFill>
              </a:rPr>
              <a:t> un barr</a:t>
            </a:r>
            <a:r>
              <a:rPr lang="en-US" b="1" dirty="0">
                <a:solidFill>
                  <a:srgbClr val="002060"/>
                </a:solidFill>
              </a:rPr>
              <a:t>io</a:t>
            </a:r>
            <a:r>
              <a:rPr lang="en-US" dirty="0">
                <a:solidFill>
                  <a:srgbClr val="002060"/>
                </a:solidFill>
              </a:rPr>
              <a:t> </a:t>
            </a:r>
            <a:r>
              <a:rPr lang="en-US" dirty="0" err="1">
                <a:solidFill>
                  <a:srgbClr val="002060"/>
                </a:solidFill>
              </a:rPr>
              <a:t>prec</a:t>
            </a:r>
            <a:r>
              <a:rPr lang="en-US" b="1" dirty="0" err="1">
                <a:solidFill>
                  <a:srgbClr val="002060"/>
                </a:solidFill>
              </a:rPr>
              <a:t>io</a:t>
            </a:r>
            <a:r>
              <a:rPr lang="en-US" dirty="0" err="1">
                <a:solidFill>
                  <a:srgbClr val="002060"/>
                </a:solidFill>
              </a:rPr>
              <a:t>so</a:t>
            </a:r>
            <a:r>
              <a:rPr lang="en-US" dirty="0">
                <a:solidFill>
                  <a:srgbClr val="002060"/>
                </a:solidFill>
              </a:rPr>
              <a:t>.</a:t>
            </a:r>
          </a:p>
          <a:p>
            <a:pPr>
              <a:buAutoNum type="arabicPeriod"/>
            </a:pPr>
            <a:r>
              <a:rPr lang="en-US" dirty="0">
                <a:solidFill>
                  <a:srgbClr val="002060"/>
                </a:solidFill>
              </a:rPr>
              <a:t> ¿</a:t>
            </a:r>
            <a:r>
              <a:rPr lang="en-US" dirty="0" err="1">
                <a:solidFill>
                  <a:srgbClr val="002060"/>
                </a:solidFill>
              </a:rPr>
              <a:t>Quién</a:t>
            </a:r>
            <a:r>
              <a:rPr lang="en-US" dirty="0">
                <a:solidFill>
                  <a:srgbClr val="002060"/>
                </a:solidFill>
              </a:rPr>
              <a:t> va a la </a:t>
            </a:r>
            <a:r>
              <a:rPr lang="en-US" dirty="0" err="1">
                <a:solidFill>
                  <a:srgbClr val="002060"/>
                </a:solidFill>
              </a:rPr>
              <a:t>t</a:t>
            </a:r>
            <a:r>
              <a:rPr lang="en-US" b="1" dirty="0" err="1">
                <a:solidFill>
                  <a:srgbClr val="002060"/>
                </a:solidFill>
              </a:rPr>
              <a:t>ie</a:t>
            </a:r>
            <a:r>
              <a:rPr lang="en-US" dirty="0" err="1">
                <a:solidFill>
                  <a:srgbClr val="002060"/>
                </a:solidFill>
              </a:rPr>
              <a:t>nda</a:t>
            </a:r>
            <a:r>
              <a:rPr lang="en-US" dirty="0">
                <a:solidFill>
                  <a:srgbClr val="002060"/>
                </a:solidFill>
              </a:rPr>
              <a:t> </a:t>
            </a:r>
            <a:r>
              <a:rPr lang="en-US" dirty="0" err="1">
                <a:solidFill>
                  <a:srgbClr val="002060"/>
                </a:solidFill>
              </a:rPr>
              <a:t>después</a:t>
            </a:r>
            <a:r>
              <a:rPr lang="en-US" dirty="0">
                <a:solidFill>
                  <a:srgbClr val="002060"/>
                </a:solidFill>
              </a:rPr>
              <a:t>? </a:t>
            </a:r>
            <a:r>
              <a:rPr lang="en-US" dirty="0" err="1">
                <a:solidFill>
                  <a:srgbClr val="002060"/>
                </a:solidFill>
              </a:rPr>
              <a:t>Voy</a:t>
            </a:r>
            <a:r>
              <a:rPr lang="en-US" dirty="0">
                <a:solidFill>
                  <a:srgbClr val="002060"/>
                </a:solidFill>
              </a:rPr>
              <a:t> a </a:t>
            </a:r>
            <a:r>
              <a:rPr lang="en-US" dirty="0" err="1">
                <a:solidFill>
                  <a:srgbClr val="002060"/>
                </a:solidFill>
              </a:rPr>
              <a:t>comprar</a:t>
            </a:r>
            <a:r>
              <a:rPr lang="en-US" dirty="0">
                <a:solidFill>
                  <a:srgbClr val="002060"/>
                </a:solidFill>
              </a:rPr>
              <a:t> </a:t>
            </a:r>
            <a:r>
              <a:rPr lang="en-US" dirty="0" err="1">
                <a:solidFill>
                  <a:srgbClr val="002060"/>
                </a:solidFill>
              </a:rPr>
              <a:t>algo</a:t>
            </a:r>
            <a:r>
              <a:rPr lang="en-US" dirty="0">
                <a:solidFill>
                  <a:srgbClr val="002060"/>
                </a:solidFill>
              </a:rPr>
              <a:t>.</a:t>
            </a:r>
          </a:p>
        </p:txBody>
      </p:sp>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Fonética</a:t>
            </a:r>
            <a:endParaRPr lang="en-GB" sz="3600" b="1" dirty="0">
              <a:solidFill>
                <a:schemeClr val="bg1"/>
              </a:solidFill>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864436" y="261862"/>
            <a:ext cx="181432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012192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Vocabulario</a:t>
            </a:r>
          </a:p>
        </p:txBody>
      </p:sp>
      <p:sp>
        <p:nvSpPr>
          <p:cNvPr id="6" name="TextBox 5"/>
          <p:cNvSpPr txBox="1"/>
          <p:nvPr/>
        </p:nvSpPr>
        <p:spPr>
          <a:xfrm>
            <a:off x="187357" y="1291923"/>
            <a:ext cx="11457301"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Some adjectives</a:t>
            </a:r>
            <a:r>
              <a:rPr kumimoji="0" lang="en-GB" sz="2800" b="0" i="0" u="none" strike="noStrike" kern="1200" cap="none" spc="0" normalizeH="0" noProof="0" dirty="0">
                <a:ln>
                  <a:noFill/>
                </a:ln>
                <a:solidFill>
                  <a:srgbClr val="4472C4">
                    <a:lumMod val="50000"/>
                  </a:srgbClr>
                </a:solidFill>
                <a:effectLst/>
                <a:uLnTx/>
                <a:uFillTx/>
                <a:latin typeface="Century Gothic" panose="020B0502020202020204" pitchFamily="34" charset="0"/>
              </a:rPr>
              <a:t> in Spanish can have different meanings depending </a:t>
            </a:r>
            <a:r>
              <a:rPr lang="en-GB" sz="2800" dirty="0">
                <a:solidFill>
                  <a:srgbClr val="4472C4">
                    <a:lumMod val="50000"/>
                  </a:srgbClr>
                </a:solidFill>
                <a:latin typeface="Century Gothic" panose="020B0502020202020204" pitchFamily="34" charset="0"/>
              </a:rPr>
              <a:t>on the verb ‘ser’ or ‘</a:t>
            </a:r>
            <a:r>
              <a:rPr lang="en-GB" sz="2800" dirty="0" err="1">
                <a:solidFill>
                  <a:srgbClr val="4472C4">
                    <a:lumMod val="50000"/>
                  </a:srgbClr>
                </a:solidFill>
                <a:latin typeface="Century Gothic" panose="020B0502020202020204" pitchFamily="34" charset="0"/>
              </a:rPr>
              <a:t>estar</a:t>
            </a:r>
            <a:r>
              <a:rPr lang="en-GB" sz="2800" dirty="0">
                <a:solidFill>
                  <a:srgbClr val="4472C4">
                    <a:lumMod val="50000"/>
                  </a:srgbClr>
                </a:solidFill>
                <a:latin typeface="Century Gothic" panose="020B0502020202020204" pitchFamily="34" charset="0"/>
              </a:rPr>
              <a:t>’. Compare: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3" name="TextBox 12"/>
          <p:cNvSpPr txBox="1"/>
          <p:nvPr/>
        </p:nvSpPr>
        <p:spPr>
          <a:xfrm>
            <a:off x="450828" y="2427505"/>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Soy </a:t>
            </a:r>
            <a:r>
              <a:rPr lang="en-GB" sz="2800" dirty="0" err="1">
                <a:solidFill>
                  <a:srgbClr val="4472C4">
                    <a:lumMod val="50000"/>
                  </a:srgbClr>
                </a:solidFill>
                <a:latin typeface="Century Gothic" panose="020B0502020202020204" pitchFamily="34" charset="0"/>
              </a:rPr>
              <a:t>malo</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6" name="TextBox 12">
            <a:extLst>
              <a:ext uri="{FF2B5EF4-FFF2-40B4-BE49-F238E27FC236}">
                <a16:creationId xmlns:a16="http://schemas.microsoft.com/office/drawing/2014/main" id="{48ADE984-E4DB-0E4A-9422-A0A1FA7BD709}"/>
              </a:ext>
            </a:extLst>
          </p:cNvPr>
          <p:cNvSpPr txBox="1"/>
          <p:nvPr/>
        </p:nvSpPr>
        <p:spPr>
          <a:xfrm>
            <a:off x="4208522" y="2427505"/>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I’m a bad person.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TextBox 12">
            <a:extLst>
              <a:ext uri="{FF2B5EF4-FFF2-40B4-BE49-F238E27FC236}">
                <a16:creationId xmlns:a16="http://schemas.microsoft.com/office/drawing/2014/main" id="{EB3B8BAD-79EA-1343-A604-37438F456B09}"/>
              </a:ext>
            </a:extLst>
          </p:cNvPr>
          <p:cNvSpPr txBox="1"/>
          <p:nvPr/>
        </p:nvSpPr>
        <p:spPr>
          <a:xfrm>
            <a:off x="450828" y="2950725"/>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B0502020202020204" pitchFamily="34" charset="0"/>
              </a:rPr>
              <a:t>Estoy</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malo</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9" name="TextBox 12">
            <a:extLst>
              <a:ext uri="{FF2B5EF4-FFF2-40B4-BE49-F238E27FC236}">
                <a16:creationId xmlns:a16="http://schemas.microsoft.com/office/drawing/2014/main" id="{934F8EB8-A68D-2440-B6C2-A8669214CC5D}"/>
              </a:ext>
            </a:extLst>
          </p:cNvPr>
          <p:cNvSpPr txBox="1"/>
          <p:nvPr/>
        </p:nvSpPr>
        <p:spPr>
          <a:xfrm>
            <a:off x="4208520" y="2883390"/>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I’m ill/sick.</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0" name="TextBox 12">
            <a:extLst>
              <a:ext uri="{FF2B5EF4-FFF2-40B4-BE49-F238E27FC236}">
                <a16:creationId xmlns:a16="http://schemas.microsoft.com/office/drawing/2014/main" id="{C3F464AD-056F-3342-BC2D-80EA41B71E14}"/>
              </a:ext>
            </a:extLst>
          </p:cNvPr>
          <p:cNvSpPr txBox="1"/>
          <p:nvPr/>
        </p:nvSpPr>
        <p:spPr>
          <a:xfrm>
            <a:off x="450828" y="3752016"/>
            <a:ext cx="32575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B0502020202020204" pitchFamily="34" charset="0"/>
              </a:rPr>
              <a:t>Está</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seguro</a:t>
            </a:r>
            <a:r>
              <a:rPr lang="en-GB" sz="2800" dirty="0">
                <a:solidFill>
                  <a:srgbClr val="4472C4">
                    <a:lumMod val="50000"/>
                  </a:srgbClr>
                </a:solidFill>
                <a:latin typeface="Century Gothic" panose="020B0502020202020204" pitchFamily="34" charset="0"/>
              </a:rPr>
              <a:t>/a.</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1" name="TextBox 12">
            <a:extLst>
              <a:ext uri="{FF2B5EF4-FFF2-40B4-BE49-F238E27FC236}">
                <a16:creationId xmlns:a16="http://schemas.microsoft.com/office/drawing/2014/main" id="{8E39AF95-1CC5-E346-9F26-FC54D8E2908F}"/>
              </a:ext>
            </a:extLst>
          </p:cNvPr>
          <p:cNvSpPr txBox="1"/>
          <p:nvPr/>
        </p:nvSpPr>
        <p:spPr>
          <a:xfrm>
            <a:off x="450828" y="4275236"/>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Es </a:t>
            </a:r>
            <a:r>
              <a:rPr lang="en-GB" sz="2800" dirty="0" err="1">
                <a:solidFill>
                  <a:srgbClr val="4472C4">
                    <a:lumMod val="50000"/>
                  </a:srgbClr>
                </a:solidFill>
                <a:latin typeface="Century Gothic" panose="020B0502020202020204" pitchFamily="34" charset="0"/>
              </a:rPr>
              <a:t>seguro</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6" name="TextBox 12">
            <a:extLst>
              <a:ext uri="{FF2B5EF4-FFF2-40B4-BE49-F238E27FC236}">
                <a16:creationId xmlns:a16="http://schemas.microsoft.com/office/drawing/2014/main" id="{7CBBDE8D-BAC1-7649-9506-08E5363CBF0E}"/>
              </a:ext>
            </a:extLst>
          </p:cNvPr>
          <p:cNvSpPr txBox="1"/>
          <p:nvPr/>
        </p:nvSpPr>
        <p:spPr>
          <a:xfrm>
            <a:off x="4208521" y="3752016"/>
            <a:ext cx="46541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It is sure, certain.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7" name="TextBox 12">
            <a:extLst>
              <a:ext uri="{FF2B5EF4-FFF2-40B4-BE49-F238E27FC236}">
                <a16:creationId xmlns:a16="http://schemas.microsoft.com/office/drawing/2014/main" id="{E3D55B0E-FEE0-7E41-9529-D79965654EB9}"/>
              </a:ext>
            </a:extLst>
          </p:cNvPr>
          <p:cNvSpPr txBox="1"/>
          <p:nvPr/>
        </p:nvSpPr>
        <p:spPr>
          <a:xfrm>
            <a:off x="4208519" y="4275236"/>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It’s safe.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8" name="TextBox 12">
            <a:extLst>
              <a:ext uri="{FF2B5EF4-FFF2-40B4-BE49-F238E27FC236}">
                <a16:creationId xmlns:a16="http://schemas.microsoft.com/office/drawing/2014/main" id="{D746F33D-448C-AC43-8D67-0CD07D4C6274}"/>
              </a:ext>
            </a:extLst>
          </p:cNvPr>
          <p:cNvSpPr txBox="1"/>
          <p:nvPr/>
        </p:nvSpPr>
        <p:spPr>
          <a:xfrm>
            <a:off x="450829" y="5076527"/>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B0502020202020204" pitchFamily="34" charset="0"/>
              </a:rPr>
              <a:t>Estoy</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listo</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9" name="TextBox 12">
            <a:extLst>
              <a:ext uri="{FF2B5EF4-FFF2-40B4-BE49-F238E27FC236}">
                <a16:creationId xmlns:a16="http://schemas.microsoft.com/office/drawing/2014/main" id="{663B70BE-75AF-E24F-BEB4-F4A418D156CE}"/>
              </a:ext>
            </a:extLst>
          </p:cNvPr>
          <p:cNvSpPr txBox="1"/>
          <p:nvPr/>
        </p:nvSpPr>
        <p:spPr>
          <a:xfrm>
            <a:off x="450829" y="5599747"/>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Soy </a:t>
            </a:r>
            <a:r>
              <a:rPr lang="en-GB" sz="2800" dirty="0" err="1">
                <a:solidFill>
                  <a:srgbClr val="4472C4">
                    <a:lumMod val="50000"/>
                  </a:srgbClr>
                </a:solidFill>
                <a:latin typeface="Century Gothic" panose="020B0502020202020204" pitchFamily="34" charset="0"/>
              </a:rPr>
              <a:t>listo</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0" name="TextBox 12">
            <a:extLst>
              <a:ext uri="{FF2B5EF4-FFF2-40B4-BE49-F238E27FC236}">
                <a16:creationId xmlns:a16="http://schemas.microsoft.com/office/drawing/2014/main" id="{728F80D7-E421-314E-9BFB-2C255E684E8B}"/>
              </a:ext>
            </a:extLst>
          </p:cNvPr>
          <p:cNvSpPr txBox="1"/>
          <p:nvPr/>
        </p:nvSpPr>
        <p:spPr>
          <a:xfrm>
            <a:off x="4208519" y="5076527"/>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I’m ready.</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1" name="TextBox 12">
            <a:extLst>
              <a:ext uri="{FF2B5EF4-FFF2-40B4-BE49-F238E27FC236}">
                <a16:creationId xmlns:a16="http://schemas.microsoft.com/office/drawing/2014/main" id="{4EC668DE-7E08-684D-8B63-2A90A8D7FB5B}"/>
              </a:ext>
            </a:extLst>
          </p:cNvPr>
          <p:cNvSpPr txBox="1"/>
          <p:nvPr/>
        </p:nvSpPr>
        <p:spPr>
          <a:xfrm>
            <a:off x="4208518" y="5599747"/>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I’m intelligent, smart.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 name="Llamada rectangular redondeada 2">
            <a:extLst>
              <a:ext uri="{FF2B5EF4-FFF2-40B4-BE49-F238E27FC236}">
                <a16:creationId xmlns:a16="http://schemas.microsoft.com/office/drawing/2014/main" id="{0AA04EEE-AC40-B947-91E4-5A5E3D44C3FD}"/>
              </a:ext>
            </a:extLst>
          </p:cNvPr>
          <p:cNvSpPr/>
          <p:nvPr/>
        </p:nvSpPr>
        <p:spPr>
          <a:xfrm>
            <a:off x="8446575" y="2402751"/>
            <a:ext cx="2983425" cy="1349266"/>
          </a:xfrm>
          <a:prstGeom prst="wedgeRoundRectCallout">
            <a:avLst>
              <a:gd name="adj1" fmla="val -93353"/>
              <a:gd name="adj2" fmla="val 5413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‘Está seguro/a’ can also mean ‘s/he</a:t>
            </a:r>
            <a:r>
              <a:rPr lang="en-GB" sz="2000" dirty="0">
                <a:solidFill>
                  <a:srgbClr val="203864"/>
                </a:solidFill>
                <a:latin typeface="Century Gothic" panose="020B0502020202020204" pitchFamily="34" charset="0"/>
              </a:rPr>
              <a:t> or it is</a:t>
            </a:r>
            <a:r>
              <a:rPr lang="es-GB" sz="2000" dirty="0">
                <a:solidFill>
                  <a:srgbClr val="203864"/>
                </a:solidFill>
                <a:latin typeface="Century Gothic" panose="020B0502020202020204" pitchFamily="34" charset="0"/>
              </a:rPr>
              <a:t> safe’ </a:t>
            </a:r>
            <a:r>
              <a:rPr lang="en-GB" sz="2000" dirty="0">
                <a:solidFill>
                  <a:srgbClr val="203864"/>
                </a:solidFill>
                <a:latin typeface="Century Gothic" panose="020B0502020202020204" pitchFamily="34" charset="0"/>
              </a:rPr>
              <a:t>(</a:t>
            </a:r>
            <a:r>
              <a:rPr lang="es-GB" sz="2000" dirty="0">
                <a:solidFill>
                  <a:srgbClr val="203864"/>
                </a:solidFill>
                <a:latin typeface="Century Gothic" panose="020B0502020202020204" pitchFamily="34" charset="0"/>
              </a:rPr>
              <a:t>as a state</a:t>
            </a:r>
            <a:r>
              <a:rPr lang="en-GB" sz="2000" dirty="0">
                <a:solidFill>
                  <a:srgbClr val="203864"/>
                </a:solidFill>
                <a:latin typeface="Century Gothic" panose="020B0502020202020204" pitchFamily="34" charset="0"/>
              </a:rPr>
              <a:t>)</a:t>
            </a:r>
            <a:r>
              <a:rPr lang="es-GB" sz="2000" dirty="0">
                <a:solidFill>
                  <a:srgbClr val="203864"/>
                </a:solidFill>
                <a:latin typeface="Century Gothic" panose="020B0502020202020204" pitchFamily="34" charset="0"/>
              </a:rPr>
              <a:t>.</a:t>
            </a:r>
          </a:p>
        </p:txBody>
      </p:sp>
      <p:sp>
        <p:nvSpPr>
          <p:cNvPr id="32" name="Llamada rectangular redondeada 31">
            <a:extLst>
              <a:ext uri="{FF2B5EF4-FFF2-40B4-BE49-F238E27FC236}">
                <a16:creationId xmlns:a16="http://schemas.microsoft.com/office/drawing/2014/main" id="{B868A3AA-EE62-D046-A795-6BEE2A295EB4}"/>
              </a:ext>
            </a:extLst>
          </p:cNvPr>
          <p:cNvSpPr/>
          <p:nvPr/>
        </p:nvSpPr>
        <p:spPr>
          <a:xfrm>
            <a:off x="7315198" y="4354056"/>
            <a:ext cx="2805193" cy="789806"/>
          </a:xfrm>
          <a:prstGeom prst="wedgeRoundRectCallout">
            <a:avLst>
              <a:gd name="adj1" fmla="val -95419"/>
              <a:gd name="adj2" fmla="val 700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This meaning only works with ‘estar’.</a:t>
            </a:r>
          </a:p>
        </p:txBody>
      </p:sp>
    </p:spTree>
    <p:extLst>
      <p:ext uri="{BB962C8B-B14F-4D97-AF65-F5344CB8AC3E}">
        <p14:creationId xmlns:p14="http://schemas.microsoft.com/office/powerpoint/2010/main" val="231677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9" grpId="0"/>
      <p:bldP spid="31" grpId="0"/>
      <p:bldP spid="3"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descr="background rectangle&#10;">
            <a:extLst>
              <a:ext uri="{FF2B5EF4-FFF2-40B4-BE49-F238E27FC236}">
                <a16:creationId xmlns:a16="http://schemas.microsoft.com/office/drawing/2014/main" id="{ECA3FCD3-0625-BD49-85D6-65C0B6BFE75A}"/>
              </a:ext>
            </a:extLst>
          </p:cNvPr>
          <p:cNvSpPr/>
          <p:nvPr/>
        </p:nvSpPr>
        <p:spPr>
          <a:xfrm>
            <a:off x="10315575" y="117244"/>
            <a:ext cx="176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321256" y="145067"/>
            <a:ext cx="1757932" cy="400919"/>
          </a:xfrm>
        </p:spPr>
        <p:txBody>
          <a:bodyPr>
            <a:normAutofit/>
          </a:bodyPr>
          <a:lstStyle/>
          <a:p>
            <a:r>
              <a:rPr lang="en-GB" sz="2000" b="1" dirty="0" err="1">
                <a:solidFill>
                  <a:schemeClr val="bg1"/>
                </a:solidFill>
              </a:rPr>
              <a:t>vocabulario</a:t>
            </a:r>
            <a:endParaRPr lang="en-GB" sz="20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471615" y="164733"/>
            <a:ext cx="7293036" cy="461665"/>
          </a:xfrm>
          <a:prstGeom prst="rect">
            <a:avLst/>
          </a:prstGeom>
          <a:noFill/>
        </p:spPr>
        <p:txBody>
          <a:bodyPr wrap="square" rtlCol="0">
            <a:spAutoFit/>
          </a:bodyPr>
          <a:lstStyle/>
          <a:p>
            <a:r>
              <a:rPr lang="en-US" sz="2400" b="1" dirty="0">
                <a:solidFill>
                  <a:schemeClr val="accent5">
                    <a:lumMod val="50000"/>
                  </a:schemeClr>
                </a:solidFill>
              </a:rPr>
              <a:t>Lee las frases</a:t>
            </a:r>
            <a:r>
              <a:rPr lang="en-US" sz="2400" dirty="0">
                <a:solidFill>
                  <a:schemeClr val="accent5">
                    <a:lumMod val="50000"/>
                  </a:schemeClr>
                </a:solidFill>
              </a:rPr>
              <a:t>. ¿Qué significan las palabras?</a:t>
            </a:r>
          </a:p>
        </p:txBody>
      </p:sp>
      <p:graphicFrame>
        <p:nvGraphicFramePr>
          <p:cNvPr id="4" name="Tabla 3">
            <a:extLst>
              <a:ext uri="{FF2B5EF4-FFF2-40B4-BE49-F238E27FC236}">
                <a16:creationId xmlns:a16="http://schemas.microsoft.com/office/drawing/2014/main" id="{11F6876C-8C7D-8449-8C77-38DE5B8B8DA8}"/>
              </a:ext>
            </a:extLst>
          </p:cNvPr>
          <p:cNvGraphicFramePr>
            <a:graphicFrameLocks noGrp="1"/>
          </p:cNvGraphicFramePr>
          <p:nvPr>
            <p:extLst>
              <p:ext uri="{D42A27DB-BD31-4B8C-83A1-F6EECF244321}">
                <p14:modId xmlns:p14="http://schemas.microsoft.com/office/powerpoint/2010/main" val="1720090250"/>
              </p:ext>
            </p:extLst>
          </p:nvPr>
        </p:nvGraphicFramePr>
        <p:xfrm>
          <a:off x="140802" y="1098189"/>
          <a:ext cx="11893207" cy="5133413"/>
        </p:xfrm>
        <a:graphic>
          <a:graphicData uri="http://schemas.openxmlformats.org/drawingml/2006/table">
            <a:tbl>
              <a:tblPr firstRow="1" bandRow="1">
                <a:tableStyleId>{5DA37D80-6434-44D0-A028-1B22A696006F}</a:tableStyleId>
              </a:tblPr>
              <a:tblGrid>
                <a:gridCol w="6886835">
                  <a:extLst>
                    <a:ext uri="{9D8B030D-6E8A-4147-A177-3AD203B41FA5}">
                      <a16:colId xmlns:a16="http://schemas.microsoft.com/office/drawing/2014/main" val="1481478855"/>
                    </a:ext>
                  </a:extLst>
                </a:gridCol>
                <a:gridCol w="5006372">
                  <a:extLst>
                    <a:ext uri="{9D8B030D-6E8A-4147-A177-3AD203B41FA5}">
                      <a16:colId xmlns:a16="http://schemas.microsoft.com/office/drawing/2014/main" val="17679407"/>
                    </a:ext>
                  </a:extLst>
                </a:gridCol>
              </a:tblGrid>
              <a:tr h="667926">
                <a:tc>
                  <a:txBody>
                    <a:bodyPr/>
                    <a:lstStyle/>
                    <a:p>
                      <a:endParaRPr lang="es-GB" sz="2400" dirty="0">
                        <a:solidFill>
                          <a:srgbClr val="203864"/>
                        </a:solidFill>
                      </a:endParaRPr>
                    </a:p>
                  </a:txBody>
                  <a:tcPr/>
                </a:tc>
                <a:tc>
                  <a:txBody>
                    <a:bodyPr/>
                    <a:lstStyle/>
                    <a:p>
                      <a:pPr algn="ctr"/>
                      <a:r>
                        <a:rPr lang="es-GB" sz="2400" dirty="0">
                          <a:solidFill>
                            <a:srgbClr val="203864"/>
                          </a:solidFill>
                        </a:rPr>
                        <a:t>¿Qué significan las palabras?</a:t>
                      </a:r>
                    </a:p>
                  </a:txBody>
                  <a:tcPr/>
                </a:tc>
                <a:extLst>
                  <a:ext uri="{0D108BD9-81ED-4DB2-BD59-A6C34878D82A}">
                    <a16:rowId xmlns:a16="http://schemas.microsoft.com/office/drawing/2014/main" val="3998798577"/>
                  </a:ext>
                </a:extLst>
              </a:tr>
              <a:tr h="909352">
                <a:tc>
                  <a:txBody>
                    <a:bodyPr/>
                    <a:lstStyle/>
                    <a:p>
                      <a:r>
                        <a:rPr lang="es-GB" sz="2400" dirty="0">
                          <a:solidFill>
                            <a:srgbClr val="203864"/>
                          </a:solidFill>
                        </a:rPr>
                        <a:t>1. Bianca no quiere cenar porque está </a:t>
                      </a:r>
                      <a:r>
                        <a:rPr lang="es-GB" sz="2400" b="1" dirty="0">
                          <a:solidFill>
                            <a:srgbClr val="203864"/>
                          </a:solidFill>
                        </a:rPr>
                        <a:t>mala</a:t>
                      </a:r>
                      <a:r>
                        <a:rPr lang="es-GB" sz="2400" dirty="0">
                          <a:solidFill>
                            <a:srgbClr val="203864"/>
                          </a:solidFill>
                        </a:rPr>
                        <a:t>.</a:t>
                      </a:r>
                      <a:r>
                        <a:rPr lang="en-GB" sz="2400" dirty="0">
                          <a:solidFill>
                            <a:srgbClr val="203864"/>
                          </a:solidFill>
                        </a:rPr>
                        <a:t> Solo quiere dormir.</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364388296"/>
                  </a:ext>
                </a:extLst>
              </a:tr>
              <a:tr h="909352">
                <a:tc>
                  <a:txBody>
                    <a:bodyPr/>
                    <a:lstStyle/>
                    <a:p>
                      <a:r>
                        <a:rPr lang="es-GB" sz="2400" dirty="0">
                          <a:solidFill>
                            <a:srgbClr val="203864"/>
                          </a:solidFill>
                        </a:rPr>
                        <a:t>2. </a:t>
                      </a:r>
                      <a:r>
                        <a:rPr lang="en-GB" sz="2400" dirty="0">
                          <a:solidFill>
                            <a:srgbClr val="203864"/>
                          </a:solidFill>
                        </a:rPr>
                        <a:t>Papá</a:t>
                      </a:r>
                      <a:r>
                        <a:rPr lang="es-GB" sz="2400" dirty="0">
                          <a:solidFill>
                            <a:srgbClr val="203864"/>
                          </a:solidFill>
                        </a:rPr>
                        <a:t> está </a:t>
                      </a:r>
                      <a:r>
                        <a:rPr lang="es-GB" sz="2400" b="1" dirty="0">
                          <a:solidFill>
                            <a:srgbClr val="203864"/>
                          </a:solidFill>
                        </a:rPr>
                        <a:t>triste</a:t>
                      </a:r>
                      <a:r>
                        <a:rPr lang="es-GB" sz="2400" dirty="0">
                          <a:solidFill>
                            <a:srgbClr val="203864"/>
                          </a:solidFill>
                        </a:rPr>
                        <a:t>, pero </a:t>
                      </a:r>
                      <a:r>
                        <a:rPr lang="es-GB" sz="2400" b="0" dirty="0">
                          <a:solidFill>
                            <a:srgbClr val="203864"/>
                          </a:solidFill>
                        </a:rPr>
                        <a:t>quizás</a:t>
                      </a:r>
                      <a:r>
                        <a:rPr lang="es-GB" sz="2400" dirty="0">
                          <a:solidFill>
                            <a:srgbClr val="203864"/>
                          </a:solidFill>
                        </a:rPr>
                        <a:t> </a:t>
                      </a:r>
                      <a:r>
                        <a:rPr lang="en-GB" sz="2400" dirty="0">
                          <a:solidFill>
                            <a:srgbClr val="203864"/>
                          </a:solidFill>
                        </a:rPr>
                        <a:t>su amigo</a:t>
                      </a:r>
                      <a:r>
                        <a:rPr lang="es-GB" sz="2400" dirty="0">
                          <a:solidFill>
                            <a:srgbClr val="203864"/>
                          </a:solidFill>
                        </a:rPr>
                        <a:t> no está </a:t>
                      </a:r>
                      <a:r>
                        <a:rPr lang="es-GB" sz="2400" b="0" dirty="0">
                          <a:solidFill>
                            <a:srgbClr val="203864"/>
                          </a:solidFill>
                        </a:rPr>
                        <a:t>así</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1131220993"/>
                  </a:ext>
                </a:extLst>
              </a:tr>
              <a:tr h="607941">
                <a:tc>
                  <a:txBody>
                    <a:bodyPr/>
                    <a:lstStyle/>
                    <a:p>
                      <a:r>
                        <a:rPr lang="es-GB" sz="2400" dirty="0">
                          <a:solidFill>
                            <a:srgbClr val="203864"/>
                          </a:solidFill>
                        </a:rPr>
                        <a:t>3. </a:t>
                      </a:r>
                      <a:r>
                        <a:rPr lang="es-GB" sz="2400" b="0" dirty="0">
                          <a:solidFill>
                            <a:srgbClr val="203864"/>
                          </a:solidFill>
                        </a:rPr>
                        <a:t>Según</a:t>
                      </a:r>
                      <a:r>
                        <a:rPr lang="es-GB" sz="2400" dirty="0">
                          <a:solidFill>
                            <a:srgbClr val="203864"/>
                          </a:solidFill>
                        </a:rPr>
                        <a:t> la </a:t>
                      </a:r>
                      <a:r>
                        <a:rPr lang="es-GB" sz="2400" b="1" dirty="0">
                          <a:solidFill>
                            <a:srgbClr val="203864"/>
                          </a:solidFill>
                        </a:rPr>
                        <a:t>gente</a:t>
                      </a:r>
                      <a:r>
                        <a:rPr lang="es-GB" sz="2400" dirty="0">
                          <a:solidFill>
                            <a:srgbClr val="203864"/>
                          </a:solidFill>
                        </a:rPr>
                        <a:t> la ciudad es muy bonita.</a:t>
                      </a:r>
                      <a:r>
                        <a:rPr lang="en-GB" sz="2400" dirty="0">
                          <a:solidFill>
                            <a:srgbClr val="203864"/>
                          </a:solidFill>
                        </a:rPr>
                        <a:t> Voy a ir</a:t>
                      </a:r>
                      <a:r>
                        <a:rPr lang="en-GB" sz="2400" baseline="0" dirty="0">
                          <a:solidFill>
                            <a:srgbClr val="203864"/>
                          </a:solidFill>
                        </a:rPr>
                        <a:t> a mediodía.</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824358541"/>
                  </a:ext>
                </a:extLst>
              </a:tr>
              <a:tr h="607941">
                <a:tc>
                  <a:txBody>
                    <a:bodyPr/>
                    <a:lstStyle/>
                    <a:p>
                      <a:r>
                        <a:rPr lang="es-GB" sz="2400" dirty="0">
                          <a:solidFill>
                            <a:srgbClr val="203864"/>
                          </a:solidFill>
                        </a:rPr>
                        <a:t>4. El parque está </a:t>
                      </a:r>
                      <a:r>
                        <a:rPr lang="es-GB" sz="2400" b="1" dirty="0">
                          <a:solidFill>
                            <a:srgbClr val="203864"/>
                          </a:solidFill>
                        </a:rPr>
                        <a:t>sucio</a:t>
                      </a:r>
                      <a:r>
                        <a:rPr lang="es-GB" sz="2400" dirty="0">
                          <a:solidFill>
                            <a:srgbClr val="203864"/>
                          </a:solidFill>
                        </a:rPr>
                        <a:t> y la calle está </a:t>
                      </a:r>
                      <a:r>
                        <a:rPr lang="es-GB" sz="2400" b="1" dirty="0">
                          <a:solidFill>
                            <a:srgbClr val="203864"/>
                          </a:solidFill>
                        </a:rPr>
                        <a:t>igual</a:t>
                      </a:r>
                      <a:r>
                        <a:rPr lang="es-GB" sz="2400" dirty="0">
                          <a:solidFill>
                            <a:srgbClr val="203864"/>
                          </a:solidFill>
                        </a:rPr>
                        <a:t>.</a:t>
                      </a: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30219871"/>
                  </a:ext>
                </a:extLst>
              </a:tr>
              <a:tr h="607941">
                <a:tc>
                  <a:txBody>
                    <a:bodyPr/>
                    <a:lstStyle/>
                    <a:p>
                      <a:r>
                        <a:rPr lang="es-GB" sz="2400" dirty="0">
                          <a:solidFill>
                            <a:srgbClr val="203864"/>
                          </a:solidFill>
                        </a:rPr>
                        <a:t>5. No está </a:t>
                      </a:r>
                      <a:r>
                        <a:rPr lang="es-GB" sz="2400" b="1" dirty="0">
                          <a:solidFill>
                            <a:srgbClr val="203864"/>
                          </a:solidFill>
                        </a:rPr>
                        <a:t>lista</a:t>
                      </a:r>
                      <a:r>
                        <a:rPr lang="en-GB" sz="2400" b="0" dirty="0">
                          <a:solidFill>
                            <a:srgbClr val="203864"/>
                          </a:solidFill>
                        </a:rPr>
                        <a:t> para escribir</a:t>
                      </a:r>
                      <a:r>
                        <a:rPr lang="en-GB" sz="2400" b="0" baseline="0" dirty="0">
                          <a:solidFill>
                            <a:srgbClr val="203864"/>
                          </a:solidFill>
                        </a:rPr>
                        <a:t> una carta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526490231"/>
                  </a:ext>
                </a:extLst>
              </a:tr>
              <a:tr h="607941">
                <a:tc>
                  <a:txBody>
                    <a:bodyPr/>
                    <a:lstStyle/>
                    <a:p>
                      <a:r>
                        <a:rPr lang="es-GB" sz="2400" dirty="0">
                          <a:solidFill>
                            <a:srgbClr val="203864"/>
                          </a:solidFill>
                        </a:rPr>
                        <a:t>6. La playa es </a:t>
                      </a:r>
                      <a:r>
                        <a:rPr lang="es-GB" sz="2400" b="1" dirty="0">
                          <a:solidFill>
                            <a:srgbClr val="203864"/>
                          </a:solidFill>
                        </a:rPr>
                        <a:t>preciosa</a:t>
                      </a:r>
                      <a:r>
                        <a:rPr lang="es-GB" sz="2400" dirty="0">
                          <a:solidFill>
                            <a:srgbClr val="203864"/>
                          </a:solidFill>
                        </a:rPr>
                        <a:t>, pero no está </a:t>
                      </a:r>
                      <a:r>
                        <a:rPr lang="es-GB" sz="2400" b="1" dirty="0">
                          <a:solidFill>
                            <a:srgbClr val="203864"/>
                          </a:solidFill>
                        </a:rPr>
                        <a:t>limpia</a:t>
                      </a:r>
                      <a:r>
                        <a:rPr lang="es-GB" sz="2400" dirty="0">
                          <a:solidFill>
                            <a:srgbClr val="203864"/>
                          </a:solidFill>
                        </a:rPr>
                        <a:t>.</a:t>
                      </a:r>
                      <a:r>
                        <a:rPr lang="en-GB" sz="2400" dirty="0">
                          <a:solidFill>
                            <a:srgbClr val="203864"/>
                          </a:solidFill>
                        </a:rPr>
                        <a:t> </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2994816"/>
                  </a:ext>
                </a:extLst>
              </a:tr>
            </a:tbl>
          </a:graphicData>
        </a:graphic>
      </p:graphicFrame>
      <p:sp>
        <p:nvSpPr>
          <p:cNvPr id="17" name="TextBox 5">
            <a:extLst>
              <a:ext uri="{FF2B5EF4-FFF2-40B4-BE49-F238E27FC236}">
                <a16:creationId xmlns:a16="http://schemas.microsoft.com/office/drawing/2014/main" id="{05E3C8A6-008B-A54B-B2E3-EBBAF2023B56}"/>
              </a:ext>
            </a:extLst>
          </p:cNvPr>
          <p:cNvSpPr txBox="1"/>
          <p:nvPr/>
        </p:nvSpPr>
        <p:spPr>
          <a:xfrm>
            <a:off x="471614" y="626398"/>
            <a:ext cx="9653455" cy="461665"/>
          </a:xfrm>
          <a:prstGeom prst="rect">
            <a:avLst/>
          </a:prstGeom>
          <a:noFill/>
        </p:spPr>
        <p:txBody>
          <a:bodyPr wrap="square" rtlCol="0">
            <a:spAutoFit/>
          </a:bodyPr>
          <a:lstStyle/>
          <a:p>
            <a:r>
              <a:rPr lang="en-US" sz="2400" dirty="0">
                <a:solidFill>
                  <a:schemeClr val="accent5">
                    <a:lumMod val="50000"/>
                  </a:schemeClr>
                </a:solidFill>
              </a:rPr>
              <a:t>Write the meaning of the bold words.</a:t>
            </a:r>
          </a:p>
        </p:txBody>
      </p:sp>
      <p:sp>
        <p:nvSpPr>
          <p:cNvPr id="5" name="CuadroTexto 4">
            <a:extLst>
              <a:ext uri="{FF2B5EF4-FFF2-40B4-BE49-F238E27FC236}">
                <a16:creationId xmlns:a16="http://schemas.microsoft.com/office/drawing/2014/main" id="{6193B883-A2A0-2046-8FC8-BAEAB60FD9AC}"/>
              </a:ext>
            </a:extLst>
          </p:cNvPr>
          <p:cNvSpPr txBox="1"/>
          <p:nvPr/>
        </p:nvSpPr>
        <p:spPr>
          <a:xfrm>
            <a:off x="7109331" y="1893217"/>
            <a:ext cx="1140056" cy="430887"/>
          </a:xfrm>
          <a:prstGeom prst="rect">
            <a:avLst/>
          </a:prstGeom>
          <a:noFill/>
        </p:spPr>
        <p:txBody>
          <a:bodyPr wrap="none" rtlCol="0">
            <a:spAutoFit/>
          </a:bodyPr>
          <a:lstStyle/>
          <a:p>
            <a:pPr algn="l"/>
            <a:r>
              <a:rPr lang="es-GB" sz="2200" dirty="0">
                <a:solidFill>
                  <a:schemeClr val="accent5">
                    <a:lumMod val="50000"/>
                  </a:schemeClr>
                </a:solidFill>
              </a:rPr>
              <a:t>mala =</a:t>
            </a:r>
          </a:p>
        </p:txBody>
      </p:sp>
      <p:sp>
        <p:nvSpPr>
          <p:cNvPr id="19" name="CuadroTexto 18">
            <a:extLst>
              <a:ext uri="{FF2B5EF4-FFF2-40B4-BE49-F238E27FC236}">
                <a16:creationId xmlns:a16="http://schemas.microsoft.com/office/drawing/2014/main" id="{D2D91EDC-8090-764F-A6E4-ACBDAC3C00FA}"/>
              </a:ext>
            </a:extLst>
          </p:cNvPr>
          <p:cNvSpPr txBox="1"/>
          <p:nvPr/>
        </p:nvSpPr>
        <p:spPr>
          <a:xfrm>
            <a:off x="7083531" y="2660993"/>
            <a:ext cx="1059906" cy="430887"/>
          </a:xfrm>
          <a:prstGeom prst="rect">
            <a:avLst/>
          </a:prstGeom>
          <a:noFill/>
        </p:spPr>
        <p:txBody>
          <a:bodyPr wrap="none" rtlCol="0">
            <a:spAutoFit/>
          </a:bodyPr>
          <a:lstStyle/>
          <a:p>
            <a:pPr algn="l"/>
            <a:r>
              <a:rPr lang="es-GB" sz="2200" dirty="0">
                <a:solidFill>
                  <a:schemeClr val="accent5">
                    <a:lumMod val="50000"/>
                  </a:schemeClr>
                </a:solidFill>
              </a:rPr>
              <a:t>triste =</a:t>
            </a:r>
          </a:p>
        </p:txBody>
      </p:sp>
      <p:sp>
        <p:nvSpPr>
          <p:cNvPr id="20" name="CuadroTexto 19">
            <a:extLst>
              <a:ext uri="{FF2B5EF4-FFF2-40B4-BE49-F238E27FC236}">
                <a16:creationId xmlns:a16="http://schemas.microsoft.com/office/drawing/2014/main" id="{CEBCABA4-5839-2C4D-9DBD-CDEDD82B7181}"/>
              </a:ext>
            </a:extLst>
          </p:cNvPr>
          <p:cNvSpPr txBox="1"/>
          <p:nvPr/>
        </p:nvSpPr>
        <p:spPr>
          <a:xfrm>
            <a:off x="7094857" y="3052406"/>
            <a:ext cx="1276311" cy="430887"/>
          </a:xfrm>
          <a:prstGeom prst="rect">
            <a:avLst/>
          </a:prstGeom>
          <a:noFill/>
        </p:spPr>
        <p:txBody>
          <a:bodyPr wrap="none" rtlCol="0">
            <a:spAutoFit/>
          </a:bodyPr>
          <a:lstStyle/>
          <a:p>
            <a:pPr algn="l"/>
            <a:r>
              <a:rPr lang="es-GB" sz="2200" dirty="0">
                <a:solidFill>
                  <a:schemeClr val="accent5">
                    <a:lumMod val="50000"/>
                  </a:schemeClr>
                </a:solidFill>
              </a:rPr>
              <a:t>quizás =</a:t>
            </a:r>
          </a:p>
        </p:txBody>
      </p:sp>
      <p:sp>
        <p:nvSpPr>
          <p:cNvPr id="21" name="CuadroTexto 20">
            <a:extLst>
              <a:ext uri="{FF2B5EF4-FFF2-40B4-BE49-F238E27FC236}">
                <a16:creationId xmlns:a16="http://schemas.microsoft.com/office/drawing/2014/main" id="{353033FC-2FB1-5043-A07E-492D8EA39EFF}"/>
              </a:ext>
            </a:extLst>
          </p:cNvPr>
          <p:cNvSpPr txBox="1"/>
          <p:nvPr/>
        </p:nvSpPr>
        <p:spPr>
          <a:xfrm>
            <a:off x="9820465" y="2715608"/>
            <a:ext cx="792205" cy="430887"/>
          </a:xfrm>
          <a:prstGeom prst="rect">
            <a:avLst/>
          </a:prstGeom>
          <a:noFill/>
        </p:spPr>
        <p:txBody>
          <a:bodyPr wrap="none" rtlCol="0">
            <a:spAutoFit/>
          </a:bodyPr>
          <a:lstStyle/>
          <a:p>
            <a:pPr algn="l"/>
            <a:r>
              <a:rPr lang="es-GB" sz="2200" dirty="0">
                <a:solidFill>
                  <a:schemeClr val="accent5">
                    <a:lumMod val="50000"/>
                  </a:schemeClr>
                </a:solidFill>
              </a:rPr>
              <a:t>así =</a:t>
            </a:r>
          </a:p>
        </p:txBody>
      </p:sp>
      <p:sp>
        <p:nvSpPr>
          <p:cNvPr id="22" name="CuadroTexto 21">
            <a:extLst>
              <a:ext uri="{FF2B5EF4-FFF2-40B4-BE49-F238E27FC236}">
                <a16:creationId xmlns:a16="http://schemas.microsoft.com/office/drawing/2014/main" id="{D55800B6-2D3C-E149-975C-53C833BCAA72}"/>
              </a:ext>
            </a:extLst>
          </p:cNvPr>
          <p:cNvSpPr txBox="1"/>
          <p:nvPr/>
        </p:nvSpPr>
        <p:spPr>
          <a:xfrm>
            <a:off x="7037140" y="3546469"/>
            <a:ext cx="1258678" cy="430887"/>
          </a:xfrm>
          <a:prstGeom prst="rect">
            <a:avLst/>
          </a:prstGeom>
          <a:noFill/>
        </p:spPr>
        <p:txBody>
          <a:bodyPr wrap="none" rtlCol="0">
            <a:spAutoFit/>
          </a:bodyPr>
          <a:lstStyle/>
          <a:p>
            <a:pPr algn="l"/>
            <a:r>
              <a:rPr lang="es-GB" sz="2200" dirty="0">
                <a:solidFill>
                  <a:schemeClr val="accent5">
                    <a:lumMod val="50000"/>
                  </a:schemeClr>
                </a:solidFill>
              </a:rPr>
              <a:t>según =</a:t>
            </a:r>
          </a:p>
        </p:txBody>
      </p:sp>
      <p:sp>
        <p:nvSpPr>
          <p:cNvPr id="23" name="CuadroTexto 22">
            <a:extLst>
              <a:ext uri="{FF2B5EF4-FFF2-40B4-BE49-F238E27FC236}">
                <a16:creationId xmlns:a16="http://schemas.microsoft.com/office/drawing/2014/main" id="{F0F45424-0F78-F143-871E-E06FD43A9A28}"/>
              </a:ext>
            </a:extLst>
          </p:cNvPr>
          <p:cNvSpPr txBox="1"/>
          <p:nvPr/>
        </p:nvSpPr>
        <p:spPr>
          <a:xfrm>
            <a:off x="7030909" y="3930125"/>
            <a:ext cx="1257075" cy="430887"/>
          </a:xfrm>
          <a:prstGeom prst="rect">
            <a:avLst/>
          </a:prstGeom>
          <a:noFill/>
        </p:spPr>
        <p:txBody>
          <a:bodyPr wrap="none" rtlCol="0">
            <a:spAutoFit/>
          </a:bodyPr>
          <a:lstStyle/>
          <a:p>
            <a:pPr algn="l"/>
            <a:r>
              <a:rPr lang="es-GB" sz="2200" dirty="0">
                <a:solidFill>
                  <a:schemeClr val="accent5">
                    <a:lumMod val="50000"/>
                  </a:schemeClr>
                </a:solidFill>
              </a:rPr>
              <a:t>gente =</a:t>
            </a:r>
          </a:p>
        </p:txBody>
      </p:sp>
      <p:sp>
        <p:nvSpPr>
          <p:cNvPr id="24" name="CuadroTexto 23">
            <a:extLst>
              <a:ext uri="{FF2B5EF4-FFF2-40B4-BE49-F238E27FC236}">
                <a16:creationId xmlns:a16="http://schemas.microsoft.com/office/drawing/2014/main" id="{0796082C-0002-2347-8A8B-17C8B5AB4BD7}"/>
              </a:ext>
            </a:extLst>
          </p:cNvPr>
          <p:cNvSpPr txBox="1"/>
          <p:nvPr/>
        </p:nvSpPr>
        <p:spPr>
          <a:xfrm>
            <a:off x="7004984" y="4477152"/>
            <a:ext cx="1138453" cy="430887"/>
          </a:xfrm>
          <a:prstGeom prst="rect">
            <a:avLst/>
          </a:prstGeom>
          <a:noFill/>
        </p:spPr>
        <p:txBody>
          <a:bodyPr wrap="none" rtlCol="0">
            <a:spAutoFit/>
          </a:bodyPr>
          <a:lstStyle/>
          <a:p>
            <a:pPr algn="l"/>
            <a:r>
              <a:rPr lang="es-GB" sz="2200" dirty="0">
                <a:solidFill>
                  <a:schemeClr val="accent5">
                    <a:lumMod val="50000"/>
                  </a:schemeClr>
                </a:solidFill>
              </a:rPr>
              <a:t>sucio =</a:t>
            </a:r>
          </a:p>
        </p:txBody>
      </p:sp>
      <p:sp>
        <p:nvSpPr>
          <p:cNvPr id="25" name="CuadroTexto 24">
            <a:extLst>
              <a:ext uri="{FF2B5EF4-FFF2-40B4-BE49-F238E27FC236}">
                <a16:creationId xmlns:a16="http://schemas.microsoft.com/office/drawing/2014/main" id="{2C1ADB34-F8A4-BF45-98D1-9B5AC48E2F8B}"/>
              </a:ext>
            </a:extLst>
          </p:cNvPr>
          <p:cNvSpPr txBox="1"/>
          <p:nvPr/>
        </p:nvSpPr>
        <p:spPr>
          <a:xfrm>
            <a:off x="9439446" y="4482099"/>
            <a:ext cx="1099981" cy="430887"/>
          </a:xfrm>
          <a:prstGeom prst="rect">
            <a:avLst/>
          </a:prstGeom>
          <a:noFill/>
        </p:spPr>
        <p:txBody>
          <a:bodyPr wrap="none" rtlCol="0">
            <a:spAutoFit/>
          </a:bodyPr>
          <a:lstStyle/>
          <a:p>
            <a:pPr algn="l"/>
            <a:r>
              <a:rPr lang="es-GB" sz="2200" dirty="0">
                <a:solidFill>
                  <a:schemeClr val="accent5">
                    <a:lumMod val="50000"/>
                  </a:schemeClr>
                </a:solidFill>
              </a:rPr>
              <a:t>igual =</a:t>
            </a:r>
          </a:p>
        </p:txBody>
      </p:sp>
      <p:sp>
        <p:nvSpPr>
          <p:cNvPr id="26" name="CuadroTexto 25">
            <a:extLst>
              <a:ext uri="{FF2B5EF4-FFF2-40B4-BE49-F238E27FC236}">
                <a16:creationId xmlns:a16="http://schemas.microsoft.com/office/drawing/2014/main" id="{7EF4FC89-E93A-A744-9597-6DD054CF01B2}"/>
              </a:ext>
            </a:extLst>
          </p:cNvPr>
          <p:cNvSpPr txBox="1"/>
          <p:nvPr/>
        </p:nvSpPr>
        <p:spPr>
          <a:xfrm>
            <a:off x="7064724" y="5103058"/>
            <a:ext cx="944489" cy="430887"/>
          </a:xfrm>
          <a:prstGeom prst="rect">
            <a:avLst/>
          </a:prstGeom>
          <a:noFill/>
        </p:spPr>
        <p:txBody>
          <a:bodyPr wrap="none" rtlCol="0">
            <a:spAutoFit/>
          </a:bodyPr>
          <a:lstStyle/>
          <a:p>
            <a:pPr algn="l"/>
            <a:r>
              <a:rPr lang="es-GB" sz="2200" dirty="0">
                <a:solidFill>
                  <a:schemeClr val="accent5">
                    <a:lumMod val="50000"/>
                  </a:schemeClr>
                </a:solidFill>
              </a:rPr>
              <a:t>lista =</a:t>
            </a:r>
          </a:p>
        </p:txBody>
      </p:sp>
      <p:sp>
        <p:nvSpPr>
          <p:cNvPr id="28" name="CuadroTexto 27">
            <a:extLst>
              <a:ext uri="{FF2B5EF4-FFF2-40B4-BE49-F238E27FC236}">
                <a16:creationId xmlns:a16="http://schemas.microsoft.com/office/drawing/2014/main" id="{D8817887-2EC8-0B47-AE19-98974B631263}"/>
              </a:ext>
            </a:extLst>
          </p:cNvPr>
          <p:cNvSpPr txBox="1"/>
          <p:nvPr/>
        </p:nvSpPr>
        <p:spPr>
          <a:xfrm>
            <a:off x="7004984" y="5681625"/>
            <a:ext cx="1619354" cy="430887"/>
          </a:xfrm>
          <a:prstGeom prst="rect">
            <a:avLst/>
          </a:prstGeom>
          <a:noFill/>
        </p:spPr>
        <p:txBody>
          <a:bodyPr wrap="none" rtlCol="0">
            <a:spAutoFit/>
          </a:bodyPr>
          <a:lstStyle/>
          <a:p>
            <a:pPr algn="l"/>
            <a:r>
              <a:rPr lang="es-GB" sz="2200" dirty="0">
                <a:solidFill>
                  <a:schemeClr val="accent5">
                    <a:lumMod val="50000"/>
                  </a:schemeClr>
                </a:solidFill>
              </a:rPr>
              <a:t>preciosa =</a:t>
            </a:r>
          </a:p>
        </p:txBody>
      </p:sp>
      <p:sp>
        <p:nvSpPr>
          <p:cNvPr id="29" name="CuadroTexto 28">
            <a:extLst>
              <a:ext uri="{FF2B5EF4-FFF2-40B4-BE49-F238E27FC236}">
                <a16:creationId xmlns:a16="http://schemas.microsoft.com/office/drawing/2014/main" id="{3A757014-1F2C-1945-B601-3F78BD303890}"/>
              </a:ext>
            </a:extLst>
          </p:cNvPr>
          <p:cNvSpPr txBox="1"/>
          <p:nvPr/>
        </p:nvSpPr>
        <p:spPr>
          <a:xfrm>
            <a:off x="9860822" y="5690863"/>
            <a:ext cx="1252266" cy="430887"/>
          </a:xfrm>
          <a:prstGeom prst="rect">
            <a:avLst/>
          </a:prstGeom>
          <a:noFill/>
        </p:spPr>
        <p:txBody>
          <a:bodyPr wrap="none" rtlCol="0">
            <a:spAutoFit/>
          </a:bodyPr>
          <a:lstStyle/>
          <a:p>
            <a:pPr algn="l"/>
            <a:r>
              <a:rPr lang="es-GB" sz="2200" dirty="0">
                <a:solidFill>
                  <a:schemeClr val="accent5">
                    <a:lumMod val="50000"/>
                  </a:schemeClr>
                </a:solidFill>
              </a:rPr>
              <a:t>limpia =</a:t>
            </a:r>
          </a:p>
        </p:txBody>
      </p:sp>
      <p:sp>
        <p:nvSpPr>
          <p:cNvPr id="30" name="CuadroTexto 29">
            <a:extLst>
              <a:ext uri="{FF2B5EF4-FFF2-40B4-BE49-F238E27FC236}">
                <a16:creationId xmlns:a16="http://schemas.microsoft.com/office/drawing/2014/main" id="{8CC638B5-C1FF-6E4C-A9BB-1A2462D92924}"/>
              </a:ext>
            </a:extLst>
          </p:cNvPr>
          <p:cNvSpPr txBox="1"/>
          <p:nvPr/>
        </p:nvSpPr>
        <p:spPr>
          <a:xfrm>
            <a:off x="8202597" y="1878478"/>
            <a:ext cx="1146458" cy="430887"/>
          </a:xfrm>
          <a:prstGeom prst="rect">
            <a:avLst/>
          </a:prstGeom>
          <a:noFill/>
        </p:spPr>
        <p:txBody>
          <a:bodyPr wrap="square" rtlCol="0">
            <a:spAutoFit/>
          </a:bodyPr>
          <a:lstStyle/>
          <a:p>
            <a:pPr algn="l"/>
            <a:r>
              <a:rPr lang="en-GB" sz="2200" dirty="0">
                <a:solidFill>
                  <a:schemeClr val="accent5">
                    <a:lumMod val="50000"/>
                  </a:schemeClr>
                </a:solidFill>
              </a:rPr>
              <a:t>ill, sick</a:t>
            </a:r>
            <a:endParaRPr lang="es-GB" sz="2200" dirty="0">
              <a:solidFill>
                <a:schemeClr val="accent5">
                  <a:lumMod val="50000"/>
                </a:schemeClr>
              </a:solidFill>
            </a:endParaRPr>
          </a:p>
        </p:txBody>
      </p:sp>
      <p:sp>
        <p:nvSpPr>
          <p:cNvPr id="31" name="CuadroTexto 30">
            <a:extLst>
              <a:ext uri="{FF2B5EF4-FFF2-40B4-BE49-F238E27FC236}">
                <a16:creationId xmlns:a16="http://schemas.microsoft.com/office/drawing/2014/main" id="{A3C7E513-DCAB-3443-9280-1C2D9EF8C56F}"/>
              </a:ext>
            </a:extLst>
          </p:cNvPr>
          <p:cNvSpPr txBox="1"/>
          <p:nvPr/>
        </p:nvSpPr>
        <p:spPr>
          <a:xfrm>
            <a:off x="8095832" y="2653508"/>
            <a:ext cx="679994" cy="430887"/>
          </a:xfrm>
          <a:prstGeom prst="rect">
            <a:avLst/>
          </a:prstGeom>
          <a:noFill/>
        </p:spPr>
        <p:txBody>
          <a:bodyPr wrap="none" rtlCol="0">
            <a:spAutoFit/>
          </a:bodyPr>
          <a:lstStyle/>
          <a:p>
            <a:pPr algn="l"/>
            <a:r>
              <a:rPr lang="es-GB" sz="2200" dirty="0">
                <a:solidFill>
                  <a:schemeClr val="accent5">
                    <a:lumMod val="50000"/>
                  </a:schemeClr>
                </a:solidFill>
              </a:rPr>
              <a:t>sad</a:t>
            </a:r>
          </a:p>
        </p:txBody>
      </p:sp>
      <p:sp>
        <p:nvSpPr>
          <p:cNvPr id="33" name="CuadroTexto 32">
            <a:extLst>
              <a:ext uri="{FF2B5EF4-FFF2-40B4-BE49-F238E27FC236}">
                <a16:creationId xmlns:a16="http://schemas.microsoft.com/office/drawing/2014/main" id="{26F4ED7B-3F07-E843-BD5D-430EA791DF4A}"/>
              </a:ext>
            </a:extLst>
          </p:cNvPr>
          <p:cNvSpPr txBox="1"/>
          <p:nvPr/>
        </p:nvSpPr>
        <p:spPr>
          <a:xfrm>
            <a:off x="8283027" y="3037667"/>
            <a:ext cx="1167307" cy="430887"/>
          </a:xfrm>
          <a:prstGeom prst="rect">
            <a:avLst/>
          </a:prstGeom>
          <a:noFill/>
        </p:spPr>
        <p:txBody>
          <a:bodyPr wrap="none" rtlCol="0">
            <a:spAutoFit/>
          </a:bodyPr>
          <a:lstStyle/>
          <a:p>
            <a:pPr algn="l"/>
            <a:r>
              <a:rPr lang="es-GB" sz="2200" dirty="0">
                <a:solidFill>
                  <a:schemeClr val="accent5">
                    <a:lumMod val="50000"/>
                  </a:schemeClr>
                </a:solidFill>
              </a:rPr>
              <a:t>maybe</a:t>
            </a:r>
          </a:p>
        </p:txBody>
      </p:sp>
      <p:sp>
        <p:nvSpPr>
          <p:cNvPr id="34" name="CuadroTexto 33">
            <a:extLst>
              <a:ext uri="{FF2B5EF4-FFF2-40B4-BE49-F238E27FC236}">
                <a16:creationId xmlns:a16="http://schemas.microsoft.com/office/drawing/2014/main" id="{D6FC5988-873B-7340-8C58-6114E1CB427C}"/>
              </a:ext>
            </a:extLst>
          </p:cNvPr>
          <p:cNvSpPr txBox="1"/>
          <p:nvPr/>
        </p:nvSpPr>
        <p:spPr>
          <a:xfrm>
            <a:off x="10516973" y="2715607"/>
            <a:ext cx="1268296" cy="430887"/>
          </a:xfrm>
          <a:prstGeom prst="rect">
            <a:avLst/>
          </a:prstGeom>
          <a:noFill/>
        </p:spPr>
        <p:txBody>
          <a:bodyPr wrap="none" rtlCol="0">
            <a:spAutoFit/>
          </a:bodyPr>
          <a:lstStyle/>
          <a:p>
            <a:pPr algn="l"/>
            <a:r>
              <a:rPr lang="en-GB" sz="2200" dirty="0">
                <a:solidFill>
                  <a:schemeClr val="accent5">
                    <a:lumMod val="50000"/>
                  </a:schemeClr>
                </a:solidFill>
              </a:rPr>
              <a:t>like that</a:t>
            </a:r>
            <a:endParaRPr lang="es-GB" sz="2200" dirty="0">
              <a:solidFill>
                <a:schemeClr val="accent5">
                  <a:lumMod val="50000"/>
                </a:schemeClr>
              </a:solidFill>
            </a:endParaRPr>
          </a:p>
        </p:txBody>
      </p:sp>
      <p:sp>
        <p:nvSpPr>
          <p:cNvPr id="36" name="CuadroTexto 35">
            <a:extLst>
              <a:ext uri="{FF2B5EF4-FFF2-40B4-BE49-F238E27FC236}">
                <a16:creationId xmlns:a16="http://schemas.microsoft.com/office/drawing/2014/main" id="{F304A025-992E-754F-83AB-87D1F060713C}"/>
              </a:ext>
            </a:extLst>
          </p:cNvPr>
          <p:cNvSpPr txBox="1"/>
          <p:nvPr/>
        </p:nvSpPr>
        <p:spPr>
          <a:xfrm>
            <a:off x="8143437" y="3533994"/>
            <a:ext cx="1981633" cy="430887"/>
          </a:xfrm>
          <a:prstGeom prst="rect">
            <a:avLst/>
          </a:prstGeom>
          <a:noFill/>
        </p:spPr>
        <p:txBody>
          <a:bodyPr wrap="none" rtlCol="0">
            <a:spAutoFit/>
          </a:bodyPr>
          <a:lstStyle/>
          <a:p>
            <a:pPr algn="l"/>
            <a:r>
              <a:rPr lang="es-GB" sz="2200" dirty="0">
                <a:solidFill>
                  <a:schemeClr val="accent5">
                    <a:lumMod val="50000"/>
                  </a:schemeClr>
                </a:solidFill>
              </a:rPr>
              <a:t>according to</a:t>
            </a:r>
          </a:p>
        </p:txBody>
      </p:sp>
      <p:sp>
        <p:nvSpPr>
          <p:cNvPr id="37" name="CuadroTexto 36">
            <a:extLst>
              <a:ext uri="{FF2B5EF4-FFF2-40B4-BE49-F238E27FC236}">
                <a16:creationId xmlns:a16="http://schemas.microsoft.com/office/drawing/2014/main" id="{ABC6A1FA-0403-7148-99A4-94C4A365F30D}"/>
              </a:ext>
            </a:extLst>
          </p:cNvPr>
          <p:cNvSpPr txBox="1"/>
          <p:nvPr/>
        </p:nvSpPr>
        <p:spPr>
          <a:xfrm>
            <a:off x="8247113" y="3907676"/>
            <a:ext cx="1175322" cy="430887"/>
          </a:xfrm>
          <a:prstGeom prst="rect">
            <a:avLst/>
          </a:prstGeom>
          <a:noFill/>
        </p:spPr>
        <p:txBody>
          <a:bodyPr wrap="none" rtlCol="0">
            <a:spAutoFit/>
          </a:bodyPr>
          <a:lstStyle/>
          <a:p>
            <a:pPr algn="l"/>
            <a:r>
              <a:rPr lang="es-GB" sz="2200" dirty="0">
                <a:solidFill>
                  <a:schemeClr val="accent5">
                    <a:lumMod val="50000"/>
                  </a:schemeClr>
                </a:solidFill>
              </a:rPr>
              <a:t>people</a:t>
            </a:r>
          </a:p>
        </p:txBody>
      </p:sp>
      <p:sp>
        <p:nvSpPr>
          <p:cNvPr id="38" name="CuadroTexto 37">
            <a:extLst>
              <a:ext uri="{FF2B5EF4-FFF2-40B4-BE49-F238E27FC236}">
                <a16:creationId xmlns:a16="http://schemas.microsoft.com/office/drawing/2014/main" id="{AF55F5B1-90B7-F047-963B-62807DF544AB}"/>
              </a:ext>
            </a:extLst>
          </p:cNvPr>
          <p:cNvSpPr txBox="1"/>
          <p:nvPr/>
        </p:nvSpPr>
        <p:spPr>
          <a:xfrm>
            <a:off x="8049693" y="4464677"/>
            <a:ext cx="776175" cy="430887"/>
          </a:xfrm>
          <a:prstGeom prst="rect">
            <a:avLst/>
          </a:prstGeom>
          <a:noFill/>
        </p:spPr>
        <p:txBody>
          <a:bodyPr wrap="none" rtlCol="0">
            <a:spAutoFit/>
          </a:bodyPr>
          <a:lstStyle/>
          <a:p>
            <a:pPr algn="l"/>
            <a:r>
              <a:rPr lang="es-GB" sz="2200" dirty="0">
                <a:solidFill>
                  <a:schemeClr val="accent5">
                    <a:lumMod val="50000"/>
                  </a:schemeClr>
                </a:solidFill>
              </a:rPr>
              <a:t>dirty</a:t>
            </a:r>
          </a:p>
        </p:txBody>
      </p:sp>
      <p:sp>
        <p:nvSpPr>
          <p:cNvPr id="41" name="CuadroTexto 40">
            <a:extLst>
              <a:ext uri="{FF2B5EF4-FFF2-40B4-BE49-F238E27FC236}">
                <a16:creationId xmlns:a16="http://schemas.microsoft.com/office/drawing/2014/main" id="{33D94738-4C68-0E47-9A43-B9E499A276BA}"/>
              </a:ext>
            </a:extLst>
          </p:cNvPr>
          <p:cNvSpPr txBox="1"/>
          <p:nvPr/>
        </p:nvSpPr>
        <p:spPr>
          <a:xfrm>
            <a:off x="10419991" y="4472292"/>
            <a:ext cx="1462260" cy="430887"/>
          </a:xfrm>
          <a:prstGeom prst="rect">
            <a:avLst/>
          </a:prstGeom>
          <a:noFill/>
        </p:spPr>
        <p:txBody>
          <a:bodyPr wrap="none" rtlCol="0">
            <a:spAutoFit/>
          </a:bodyPr>
          <a:lstStyle/>
          <a:p>
            <a:pPr algn="l"/>
            <a:r>
              <a:rPr lang="es-GB" sz="2200" dirty="0">
                <a:solidFill>
                  <a:schemeClr val="accent5">
                    <a:lumMod val="50000"/>
                  </a:schemeClr>
                </a:solidFill>
              </a:rPr>
              <a:t>the same</a:t>
            </a:r>
          </a:p>
        </p:txBody>
      </p:sp>
      <p:sp>
        <p:nvSpPr>
          <p:cNvPr id="43" name="CuadroTexto 42">
            <a:extLst>
              <a:ext uri="{FF2B5EF4-FFF2-40B4-BE49-F238E27FC236}">
                <a16:creationId xmlns:a16="http://schemas.microsoft.com/office/drawing/2014/main" id="{0BF162A4-D5E0-D64E-B864-E90CC165110B}"/>
              </a:ext>
            </a:extLst>
          </p:cNvPr>
          <p:cNvSpPr txBox="1"/>
          <p:nvPr/>
        </p:nvSpPr>
        <p:spPr>
          <a:xfrm>
            <a:off x="7941142" y="5092358"/>
            <a:ext cx="989373" cy="430887"/>
          </a:xfrm>
          <a:prstGeom prst="rect">
            <a:avLst/>
          </a:prstGeom>
          <a:noFill/>
        </p:spPr>
        <p:txBody>
          <a:bodyPr wrap="none" rtlCol="0">
            <a:spAutoFit/>
          </a:bodyPr>
          <a:lstStyle/>
          <a:p>
            <a:pPr algn="l"/>
            <a:r>
              <a:rPr lang="es-GB" sz="2200" dirty="0">
                <a:solidFill>
                  <a:schemeClr val="accent5">
                    <a:lumMod val="50000"/>
                  </a:schemeClr>
                </a:solidFill>
              </a:rPr>
              <a:t>ready</a:t>
            </a:r>
          </a:p>
        </p:txBody>
      </p:sp>
      <p:sp>
        <p:nvSpPr>
          <p:cNvPr id="50" name="CuadroTexto 49">
            <a:extLst>
              <a:ext uri="{FF2B5EF4-FFF2-40B4-BE49-F238E27FC236}">
                <a16:creationId xmlns:a16="http://schemas.microsoft.com/office/drawing/2014/main" id="{E3E83CEA-7190-D641-9063-F7DDF2E7203D}"/>
              </a:ext>
            </a:extLst>
          </p:cNvPr>
          <p:cNvSpPr txBox="1"/>
          <p:nvPr/>
        </p:nvSpPr>
        <p:spPr>
          <a:xfrm>
            <a:off x="8469094" y="5686572"/>
            <a:ext cx="1391728" cy="430887"/>
          </a:xfrm>
          <a:prstGeom prst="rect">
            <a:avLst/>
          </a:prstGeom>
          <a:noFill/>
        </p:spPr>
        <p:txBody>
          <a:bodyPr wrap="none" rtlCol="0">
            <a:spAutoFit/>
          </a:bodyPr>
          <a:lstStyle/>
          <a:p>
            <a:pPr algn="l"/>
            <a:r>
              <a:rPr lang="es-GB" sz="2200" dirty="0">
                <a:solidFill>
                  <a:schemeClr val="accent5">
                    <a:lumMod val="50000"/>
                  </a:schemeClr>
                </a:solidFill>
              </a:rPr>
              <a:t>beautiful</a:t>
            </a:r>
          </a:p>
        </p:txBody>
      </p:sp>
      <p:sp>
        <p:nvSpPr>
          <p:cNvPr id="51" name="CuadroTexto 50">
            <a:extLst>
              <a:ext uri="{FF2B5EF4-FFF2-40B4-BE49-F238E27FC236}">
                <a16:creationId xmlns:a16="http://schemas.microsoft.com/office/drawing/2014/main" id="{A2596690-E9C2-7847-8B09-054AC50DD6D1}"/>
              </a:ext>
            </a:extLst>
          </p:cNvPr>
          <p:cNvSpPr txBox="1"/>
          <p:nvPr/>
        </p:nvSpPr>
        <p:spPr>
          <a:xfrm>
            <a:off x="10994801" y="5690862"/>
            <a:ext cx="970137" cy="430887"/>
          </a:xfrm>
          <a:prstGeom prst="rect">
            <a:avLst/>
          </a:prstGeom>
          <a:noFill/>
        </p:spPr>
        <p:txBody>
          <a:bodyPr wrap="none" rtlCol="0">
            <a:spAutoFit/>
          </a:bodyPr>
          <a:lstStyle/>
          <a:p>
            <a:pPr algn="l"/>
            <a:r>
              <a:rPr lang="es-GB" sz="2200" dirty="0">
                <a:solidFill>
                  <a:schemeClr val="accent5">
                    <a:lumMod val="50000"/>
                  </a:schemeClr>
                </a:solidFill>
              </a:rPr>
              <a:t>clean</a:t>
            </a:r>
          </a:p>
        </p:txBody>
      </p:sp>
    </p:spTree>
    <p:extLst>
      <p:ext uri="{BB962C8B-B14F-4D97-AF65-F5344CB8AC3E}">
        <p14:creationId xmlns:p14="http://schemas.microsoft.com/office/powerpoint/2010/main" val="264896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7" grpId="0"/>
      <p:bldP spid="38" grpId="0"/>
      <p:bldP spid="41" grpId="0"/>
      <p:bldP spid="43"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SER and ESTAR [revisited]</a:t>
            </a:r>
          </a:p>
        </p:txBody>
      </p:sp>
      <p:sp>
        <p:nvSpPr>
          <p:cNvPr id="6" name="TextBox 5"/>
          <p:cNvSpPr txBox="1"/>
          <p:nvPr/>
        </p:nvSpPr>
        <p:spPr>
          <a:xfrm>
            <a:off x="0" y="1305001"/>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there are two ways to say ‘</a:t>
            </a:r>
            <a:r>
              <a:rPr lang="en-GB" sz="3200" dirty="0">
                <a:solidFill>
                  <a:srgbClr val="4472C4">
                    <a:lumMod val="50000"/>
                  </a:srgbClr>
                </a:solidFill>
                <a:latin typeface="Century Gothic" panose="020B0502020202020204" pitchFamily="34" charset="0"/>
              </a:rPr>
              <a:t>they</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 ________ and _______</a:t>
            </a:r>
          </a:p>
        </p:txBody>
      </p:sp>
      <p:sp>
        <p:nvSpPr>
          <p:cNvPr id="7" name="TextBox 6"/>
          <p:cNvSpPr txBox="1"/>
          <p:nvPr/>
        </p:nvSpPr>
        <p:spPr>
          <a:xfrm>
            <a:off x="3165009" y="1774130"/>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están</a:t>
            </a:r>
          </a:p>
        </p:txBody>
      </p:sp>
      <p:sp>
        <p:nvSpPr>
          <p:cNvPr id="8" name="TextBox 7"/>
          <p:cNvSpPr txBox="1"/>
          <p:nvPr/>
        </p:nvSpPr>
        <p:spPr>
          <a:xfrm>
            <a:off x="429900" y="2453282"/>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 for location</a:t>
            </a:r>
            <a:r>
              <a:rPr kumimoji="0" lang="en-GB" sz="32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and for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state</a:t>
            </a:r>
            <a:r>
              <a:rPr lang="en-GB" sz="3200" b="1" dirty="0">
                <a:solidFill>
                  <a:srgbClr val="4472C4">
                    <a:lumMod val="50000"/>
                  </a:srgbClr>
                </a:solidFill>
                <a:latin typeface="Century Gothic" panose="020B0502020202020204" pitchFamily="34" charset="0"/>
              </a:rPr>
              <a:t> or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mood.</a:t>
            </a:r>
          </a:p>
        </p:txBody>
      </p:sp>
      <p:sp>
        <p:nvSpPr>
          <p:cNvPr id="11" name="TextBox 10"/>
          <p:cNvSpPr txBox="1"/>
          <p:nvPr/>
        </p:nvSpPr>
        <p:spPr>
          <a:xfrm>
            <a:off x="8052038" y="4548062"/>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Están en</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la playa</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p:cNvSpPr txBox="1"/>
          <p:nvPr/>
        </p:nvSpPr>
        <p:spPr>
          <a:xfrm>
            <a:off x="429899" y="4578775"/>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They</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on the beach</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lang="en-GB" sz="3200" noProof="0" dirty="0">
                <a:solidFill>
                  <a:srgbClr val="4472C4">
                    <a:lumMod val="50000"/>
                  </a:srgbClr>
                </a:solidFill>
                <a:latin typeface="Century Gothic" panose="020B0502020202020204" pitchFamily="34" charset="0"/>
              </a:rPr>
              <a:t>location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4" name="TextBox 13"/>
          <p:cNvSpPr txBox="1"/>
          <p:nvPr/>
        </p:nvSpPr>
        <p:spPr>
          <a:xfrm>
            <a:off x="8052038" y="5398258"/>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Son</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malos.</a:t>
            </a:r>
          </a:p>
        </p:txBody>
      </p:sp>
      <p:sp>
        <p:nvSpPr>
          <p:cNvPr id="17" name="TextBox 16"/>
          <p:cNvSpPr txBox="1"/>
          <p:nvPr/>
        </p:nvSpPr>
        <p:spPr>
          <a:xfrm>
            <a:off x="429899" y="5398258"/>
            <a:ext cx="7622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They</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 bad (</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trait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2" name="TextBox 21"/>
          <p:cNvSpPr txBox="1"/>
          <p:nvPr/>
        </p:nvSpPr>
        <p:spPr>
          <a:xfrm>
            <a:off x="5854078" y="1759244"/>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son</a:t>
            </a:r>
          </a:p>
        </p:txBody>
      </p:sp>
      <p:sp>
        <p:nvSpPr>
          <p:cNvPr id="23" name="TextBox 22"/>
          <p:cNvSpPr txBox="1"/>
          <p:nvPr/>
        </p:nvSpPr>
        <p:spPr>
          <a:xfrm>
            <a:off x="429899" y="348562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‘_______’ for traits.</a:t>
            </a:r>
          </a:p>
        </p:txBody>
      </p:sp>
      <p:sp>
        <p:nvSpPr>
          <p:cNvPr id="24" name="TextBox 23"/>
          <p:cNvSpPr txBox="1"/>
          <p:nvPr/>
        </p:nvSpPr>
        <p:spPr>
          <a:xfrm>
            <a:off x="1717696" y="3447426"/>
            <a:ext cx="1083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solidFill>
                  <a:srgbClr val="ED7D31"/>
                </a:solidFill>
                <a:latin typeface="Century Gothic" panose="020B0502020202020204" pitchFamily="34" charset="0"/>
              </a:rPr>
              <a:t>son</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5" name="TextBox 24"/>
          <p:cNvSpPr txBox="1"/>
          <p:nvPr/>
        </p:nvSpPr>
        <p:spPr>
          <a:xfrm>
            <a:off x="1477066" y="2397836"/>
            <a:ext cx="1564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están </a:t>
            </a:r>
          </a:p>
        </p:txBody>
      </p:sp>
    </p:spTree>
    <p:extLst>
      <p:ext uri="{BB962C8B-B14F-4D97-AF65-F5344CB8AC3E}">
        <p14:creationId xmlns:p14="http://schemas.microsoft.com/office/powerpoint/2010/main" val="30803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2"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237123" y="1337165"/>
            <a:ext cx="11317567" cy="830997"/>
          </a:xfrm>
          <a:prstGeom prst="rect">
            <a:avLst/>
          </a:prstGeom>
          <a:noFill/>
        </p:spPr>
        <p:txBody>
          <a:bodyPr wrap="square" rtlCol="0">
            <a:spAutoFit/>
          </a:bodyPr>
          <a:lstStyle/>
          <a:p>
            <a:r>
              <a:rPr lang="en-US" sz="2400" dirty="0">
                <a:solidFill>
                  <a:schemeClr val="accent5">
                    <a:lumMod val="50000"/>
                  </a:schemeClr>
                </a:solidFill>
              </a:rPr>
              <a:t>When they appear next to each other, the Spanish vowels </a:t>
            </a:r>
            <a:r>
              <a:rPr lang="en-US" sz="2400" b="1" dirty="0">
                <a:solidFill>
                  <a:schemeClr val="accent5">
                    <a:lumMod val="50000"/>
                  </a:schemeClr>
                </a:solidFill>
              </a:rPr>
              <a:t>____</a:t>
            </a:r>
            <a:r>
              <a:rPr lang="en-US" sz="2400" dirty="0">
                <a:solidFill>
                  <a:schemeClr val="accent5">
                    <a:lumMod val="50000"/>
                  </a:schemeClr>
                </a:solidFill>
              </a:rPr>
              <a:t>, </a:t>
            </a:r>
            <a:r>
              <a:rPr lang="en-US" sz="2400" b="1" dirty="0">
                <a:solidFill>
                  <a:schemeClr val="accent5">
                    <a:lumMod val="50000"/>
                  </a:schemeClr>
                </a:solidFill>
              </a:rPr>
              <a:t>____</a:t>
            </a:r>
            <a:r>
              <a:rPr lang="en-US" sz="2400" dirty="0">
                <a:solidFill>
                  <a:schemeClr val="accent5">
                    <a:lumMod val="50000"/>
                  </a:schemeClr>
                </a:solidFill>
              </a:rPr>
              <a:t> and </a:t>
            </a:r>
            <a:r>
              <a:rPr lang="en-US" sz="2400" b="1" dirty="0">
                <a:solidFill>
                  <a:schemeClr val="accent5">
                    <a:lumMod val="50000"/>
                  </a:schemeClr>
                </a:solidFill>
              </a:rPr>
              <a:t>_____</a:t>
            </a:r>
            <a:r>
              <a:rPr lang="en-US" sz="2400" dirty="0">
                <a:solidFill>
                  <a:schemeClr val="accent5">
                    <a:lumMod val="50000"/>
                  </a:schemeClr>
                </a:solidFill>
              </a:rPr>
              <a:t>are pronounced </a:t>
            </a:r>
            <a:r>
              <a:rPr lang="en-US" sz="2400" b="1" dirty="0">
                <a:solidFill>
                  <a:schemeClr val="accent5">
                    <a:lumMod val="50000"/>
                  </a:schemeClr>
                </a:solidFill>
              </a:rPr>
              <a:t>separately</a:t>
            </a:r>
            <a:r>
              <a:rPr lang="en-US" sz="2400" dirty="0">
                <a:solidFill>
                  <a:schemeClr val="accent5">
                    <a:lumMod val="50000"/>
                  </a:schemeClr>
                </a:solidFill>
              </a:rPr>
              <a:t>. These are ‘strong’ vowels.</a:t>
            </a:r>
          </a:p>
        </p:txBody>
      </p:sp>
      <p:sp>
        <p:nvSpPr>
          <p:cNvPr id="7" name="CuadroTexto 6">
            <a:extLst>
              <a:ext uri="{FF2B5EF4-FFF2-40B4-BE49-F238E27FC236}">
                <a16:creationId xmlns:a16="http://schemas.microsoft.com/office/drawing/2014/main" id="{ADE901FF-8DB6-F343-8BBA-5F1102ACAC04}"/>
              </a:ext>
            </a:extLst>
          </p:cNvPr>
          <p:cNvSpPr txBox="1"/>
          <p:nvPr/>
        </p:nvSpPr>
        <p:spPr>
          <a:xfrm>
            <a:off x="8319318" y="2540618"/>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61" name="TextBox 5">
            <a:extLst>
              <a:ext uri="{FF2B5EF4-FFF2-40B4-BE49-F238E27FC236}">
                <a16:creationId xmlns:a16="http://schemas.microsoft.com/office/drawing/2014/main" id="{65F3D602-B3FB-1B49-B8F8-CF701E0F5586}"/>
              </a:ext>
            </a:extLst>
          </p:cNvPr>
          <p:cNvSpPr txBox="1"/>
          <p:nvPr/>
        </p:nvSpPr>
        <p:spPr>
          <a:xfrm>
            <a:off x="237123" y="3290477"/>
            <a:ext cx="4476390" cy="461665"/>
          </a:xfrm>
          <a:prstGeom prst="rect">
            <a:avLst/>
          </a:prstGeom>
          <a:noFill/>
        </p:spPr>
        <p:txBody>
          <a:bodyPr wrap="square" rtlCol="0">
            <a:spAutoFit/>
          </a:bodyPr>
          <a:lstStyle/>
          <a:p>
            <a:r>
              <a:rPr lang="en-US" sz="2400" dirty="0">
                <a:solidFill>
                  <a:schemeClr val="accent5">
                    <a:lumMod val="50000"/>
                  </a:schemeClr>
                </a:solidFill>
              </a:rPr>
              <a:t>Escucha unos ejemplos:</a:t>
            </a:r>
          </a:p>
        </p:txBody>
      </p:sp>
      <p:sp>
        <p:nvSpPr>
          <p:cNvPr id="63" name="Action Button: Custom 20">
            <a:hlinkClick r:id="" action="ppaction://noaction" highlightClick="1">
              <a:snd r:embed="rId4" name="antiguo.wav"/>
            </a:hlinkClick>
            <a:extLst>
              <a:ext uri="{FF2B5EF4-FFF2-40B4-BE49-F238E27FC236}">
                <a16:creationId xmlns:a16="http://schemas.microsoft.com/office/drawing/2014/main" id="{8693F625-3775-754A-8780-907E35F2875E}"/>
              </a:ext>
            </a:extLst>
          </p:cNvPr>
          <p:cNvSpPr/>
          <p:nvPr/>
        </p:nvSpPr>
        <p:spPr>
          <a:xfrm>
            <a:off x="355416" y="387917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64" name="Action Button: Custom 20">
            <a:hlinkClick r:id="" action="ppaction://noaction" highlightClick="1">
              <a:snd r:embed="rId5" name="puerta.wav"/>
            </a:hlinkClick>
            <a:extLst>
              <a:ext uri="{FF2B5EF4-FFF2-40B4-BE49-F238E27FC236}">
                <a16:creationId xmlns:a16="http://schemas.microsoft.com/office/drawing/2014/main" id="{C7E57F02-CB42-0340-A8A3-CE128A1455AC}"/>
              </a:ext>
            </a:extLst>
          </p:cNvPr>
          <p:cNvSpPr/>
          <p:nvPr/>
        </p:nvSpPr>
        <p:spPr>
          <a:xfrm>
            <a:off x="355416" y="462778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65" name="Action Button: Custom 20">
            <a:hlinkClick r:id="" action="ppaction://noaction" highlightClick="1">
              <a:snd r:embed="rId6" name="igual.wav"/>
            </a:hlinkClick>
            <a:extLst>
              <a:ext uri="{FF2B5EF4-FFF2-40B4-BE49-F238E27FC236}">
                <a16:creationId xmlns:a16="http://schemas.microsoft.com/office/drawing/2014/main" id="{A1326BF0-22C9-FB4D-8331-38C770CA298D}"/>
              </a:ext>
            </a:extLst>
          </p:cNvPr>
          <p:cNvSpPr/>
          <p:nvPr/>
        </p:nvSpPr>
        <p:spPr>
          <a:xfrm>
            <a:off x="355416" y="5419639"/>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10" name="TextBox 9"/>
          <p:cNvSpPr txBox="1"/>
          <p:nvPr/>
        </p:nvSpPr>
        <p:spPr>
          <a:xfrm>
            <a:off x="1191841" y="3953655"/>
            <a:ext cx="1962503" cy="461665"/>
          </a:xfrm>
          <a:prstGeom prst="rect">
            <a:avLst/>
          </a:prstGeom>
          <a:noFill/>
        </p:spPr>
        <p:txBody>
          <a:bodyPr wrap="square" rtlCol="0">
            <a:spAutoFit/>
          </a:bodyPr>
          <a:lstStyle/>
          <a:p>
            <a:pPr algn="l"/>
            <a:r>
              <a:rPr lang="en-GB" sz="2400" dirty="0">
                <a:solidFill>
                  <a:schemeClr val="accent5">
                    <a:lumMod val="50000"/>
                  </a:schemeClr>
                </a:solidFill>
              </a:rPr>
              <a:t>antig</a:t>
            </a:r>
            <a:r>
              <a:rPr lang="en-GB" sz="2400" b="1" dirty="0">
                <a:solidFill>
                  <a:schemeClr val="accent5">
                    <a:lumMod val="50000"/>
                  </a:schemeClr>
                </a:solidFill>
              </a:rPr>
              <a:t>uo</a:t>
            </a:r>
          </a:p>
        </p:txBody>
      </p:sp>
      <p:sp>
        <p:nvSpPr>
          <p:cNvPr id="66" name="TextBox 65"/>
          <p:cNvSpPr txBox="1"/>
          <p:nvPr/>
        </p:nvSpPr>
        <p:spPr>
          <a:xfrm>
            <a:off x="1191839" y="4735593"/>
            <a:ext cx="1962503" cy="461665"/>
          </a:xfrm>
          <a:prstGeom prst="rect">
            <a:avLst/>
          </a:prstGeom>
          <a:noFill/>
        </p:spPr>
        <p:txBody>
          <a:bodyPr wrap="square" rtlCol="0">
            <a:spAutoFit/>
          </a:bodyPr>
          <a:lstStyle/>
          <a:p>
            <a:pPr algn="l"/>
            <a:r>
              <a:rPr lang="en-GB" sz="2400" dirty="0">
                <a:solidFill>
                  <a:schemeClr val="accent5">
                    <a:lumMod val="50000"/>
                  </a:schemeClr>
                </a:solidFill>
              </a:rPr>
              <a:t>p</a:t>
            </a:r>
            <a:r>
              <a:rPr lang="en-GB" sz="2400" b="1" dirty="0">
                <a:solidFill>
                  <a:schemeClr val="accent5">
                    <a:lumMod val="50000"/>
                  </a:schemeClr>
                </a:solidFill>
              </a:rPr>
              <a:t>ue</a:t>
            </a:r>
            <a:r>
              <a:rPr lang="en-GB" sz="2400" dirty="0">
                <a:solidFill>
                  <a:schemeClr val="accent5">
                    <a:lumMod val="50000"/>
                  </a:schemeClr>
                </a:solidFill>
              </a:rPr>
              <a:t>rta</a:t>
            </a:r>
            <a:endParaRPr lang="en-GB" sz="2400" b="1" dirty="0">
              <a:solidFill>
                <a:schemeClr val="accent5">
                  <a:lumMod val="50000"/>
                </a:schemeClr>
              </a:solidFill>
            </a:endParaRPr>
          </a:p>
        </p:txBody>
      </p:sp>
      <p:sp>
        <p:nvSpPr>
          <p:cNvPr id="67" name="TextBox 66"/>
          <p:cNvSpPr txBox="1"/>
          <p:nvPr/>
        </p:nvSpPr>
        <p:spPr>
          <a:xfrm>
            <a:off x="1191840" y="5459802"/>
            <a:ext cx="1962503" cy="461665"/>
          </a:xfrm>
          <a:prstGeom prst="rect">
            <a:avLst/>
          </a:prstGeom>
          <a:noFill/>
        </p:spPr>
        <p:txBody>
          <a:bodyPr wrap="square" rtlCol="0">
            <a:spAutoFit/>
          </a:bodyPr>
          <a:lstStyle/>
          <a:p>
            <a:r>
              <a:rPr lang="en-GB" sz="2400" dirty="0">
                <a:solidFill>
                  <a:schemeClr val="accent5">
                    <a:lumMod val="50000"/>
                  </a:schemeClr>
                </a:solidFill>
              </a:rPr>
              <a:t>ig</a:t>
            </a:r>
            <a:r>
              <a:rPr lang="en-GB" sz="2400" b="1" dirty="0">
                <a:solidFill>
                  <a:schemeClr val="accent5">
                    <a:lumMod val="50000"/>
                  </a:schemeClr>
                </a:solidFill>
              </a:rPr>
              <a:t>ua</a:t>
            </a:r>
            <a:r>
              <a:rPr lang="en-GB" sz="2400" dirty="0">
                <a:solidFill>
                  <a:schemeClr val="accent5">
                    <a:lumMod val="50000"/>
                  </a:schemeClr>
                </a:solidFill>
              </a:rPr>
              <a:t>l</a:t>
            </a:r>
            <a:endParaRPr lang="en-GB" sz="2400" b="1" dirty="0">
              <a:solidFill>
                <a:schemeClr val="accent5">
                  <a:lumMod val="50000"/>
                </a:schemeClr>
              </a:solidFill>
            </a:endParaRPr>
          </a:p>
        </p:txBody>
      </p:sp>
      <p:sp>
        <p:nvSpPr>
          <p:cNvPr id="16" name="TextBox 15">
            <a:extLst>
              <a:ext uri="{FF2B5EF4-FFF2-40B4-BE49-F238E27FC236}">
                <a16:creationId xmlns:a16="http://schemas.microsoft.com/office/drawing/2014/main" id="{EF8CDABB-FE34-9B40-A7AC-9470E22856BF}"/>
              </a:ext>
            </a:extLst>
          </p:cNvPr>
          <p:cNvSpPr txBox="1"/>
          <p:nvPr/>
        </p:nvSpPr>
        <p:spPr>
          <a:xfrm>
            <a:off x="237123" y="2352001"/>
            <a:ext cx="11954877" cy="830997"/>
          </a:xfrm>
          <a:prstGeom prst="rect">
            <a:avLst/>
          </a:prstGeom>
          <a:noFill/>
        </p:spPr>
        <p:txBody>
          <a:bodyPr wrap="square" rtlCol="0">
            <a:spAutoFit/>
          </a:bodyPr>
          <a:lstStyle/>
          <a:p>
            <a:r>
              <a:rPr lang="en-US" sz="2400" dirty="0">
                <a:solidFill>
                  <a:schemeClr val="accent5">
                    <a:lumMod val="50000"/>
                  </a:schemeClr>
                </a:solidFill>
              </a:rPr>
              <a:t>In contrast, the vowel [u] </a:t>
            </a:r>
            <a:r>
              <a:rPr lang="en-US" sz="2400" b="1" dirty="0">
                <a:solidFill>
                  <a:schemeClr val="accent5">
                    <a:lumMod val="50000"/>
                  </a:schemeClr>
                </a:solidFill>
              </a:rPr>
              <a:t>merges</a:t>
            </a:r>
            <a:r>
              <a:rPr lang="en-US" sz="2400" dirty="0">
                <a:solidFill>
                  <a:schemeClr val="accent5">
                    <a:lumMod val="50000"/>
                  </a:schemeClr>
                </a:solidFill>
              </a:rPr>
              <a:t> with [a], [e] and [o] to make a single syllable. This is a ‘weak’ vowel. </a:t>
            </a:r>
          </a:p>
        </p:txBody>
      </p:sp>
      <p:sp>
        <p:nvSpPr>
          <p:cNvPr id="4" name="Rounded Rectangular Callout 3"/>
          <p:cNvSpPr/>
          <p:nvPr/>
        </p:nvSpPr>
        <p:spPr>
          <a:xfrm>
            <a:off x="5557652" y="3953655"/>
            <a:ext cx="4410596" cy="1853379"/>
          </a:xfrm>
          <a:prstGeom prst="wedgeRoundRectCallout">
            <a:avLst>
              <a:gd name="adj1" fmla="val -128439"/>
              <a:gd name="adj2" fmla="val 44095"/>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endParaRPr>
          </a:p>
          <a:p>
            <a:pPr algn="ctr"/>
            <a:r>
              <a:rPr lang="en-GB" sz="2000" dirty="0">
                <a:solidFill>
                  <a:schemeClr val="bg1"/>
                </a:solidFill>
              </a:rPr>
              <a:t>‘Igual’ means ‘(the) same’.</a:t>
            </a:r>
          </a:p>
          <a:p>
            <a:pPr algn="ctr"/>
            <a:endParaRPr lang="en-GB" sz="2000" dirty="0">
              <a:solidFill>
                <a:schemeClr val="bg1"/>
              </a:solidFill>
            </a:endParaRPr>
          </a:p>
          <a:p>
            <a:pPr algn="ctr"/>
            <a:r>
              <a:rPr lang="en-GB" sz="2000" dirty="0">
                <a:solidFill>
                  <a:schemeClr val="bg1"/>
                </a:solidFill>
              </a:rPr>
              <a:t>e.g. Las casas son </a:t>
            </a:r>
            <a:r>
              <a:rPr lang="en-GB" sz="2000" b="1" dirty="0">
                <a:solidFill>
                  <a:schemeClr val="bg1"/>
                </a:solidFill>
              </a:rPr>
              <a:t>iguales.</a:t>
            </a:r>
          </a:p>
          <a:p>
            <a:pPr algn="ctr"/>
            <a:r>
              <a:rPr lang="en-GB" sz="2000" dirty="0">
                <a:solidFill>
                  <a:schemeClr val="bg1"/>
                </a:solidFill>
              </a:rPr>
              <a:t>The houses are </a:t>
            </a:r>
            <a:r>
              <a:rPr lang="en-GB" sz="2000" b="1" dirty="0">
                <a:solidFill>
                  <a:schemeClr val="bg1"/>
                </a:solidFill>
              </a:rPr>
              <a:t>the same</a:t>
            </a:r>
            <a:r>
              <a:rPr lang="en-GB" sz="2000" dirty="0">
                <a:solidFill>
                  <a:schemeClr val="bg1"/>
                </a:solidFill>
              </a:rPr>
              <a:t>.</a:t>
            </a:r>
          </a:p>
          <a:p>
            <a:pPr algn="ctr"/>
            <a:endParaRPr lang="en-GB" dirty="0">
              <a:solidFill>
                <a:schemeClr val="bg1"/>
              </a:solidFill>
            </a:endParaRPr>
          </a:p>
          <a:p>
            <a:pPr algn="ctr"/>
            <a:endParaRPr lang="en-GB" dirty="0">
              <a:solidFill>
                <a:schemeClr val="bg1"/>
              </a:solidFill>
            </a:endParaRPr>
          </a:p>
        </p:txBody>
      </p:sp>
      <p:sp>
        <p:nvSpPr>
          <p:cNvPr id="9" name="TextBox 8"/>
          <p:cNvSpPr txBox="1"/>
          <p:nvPr/>
        </p:nvSpPr>
        <p:spPr>
          <a:xfrm>
            <a:off x="9008983" y="1263620"/>
            <a:ext cx="688769" cy="461665"/>
          </a:xfrm>
          <a:prstGeom prst="rect">
            <a:avLst/>
          </a:prstGeom>
          <a:noFill/>
        </p:spPr>
        <p:txBody>
          <a:bodyPr wrap="square" rtlCol="0">
            <a:spAutoFit/>
          </a:bodyPr>
          <a:lstStyle/>
          <a:p>
            <a:pPr algn="l"/>
            <a:r>
              <a:rPr lang="en-GB" sz="2400" b="1" dirty="0">
                <a:solidFill>
                  <a:srgbClr val="EE6000"/>
                </a:solidFill>
              </a:rPr>
              <a:t>[a]</a:t>
            </a:r>
          </a:p>
        </p:txBody>
      </p:sp>
      <p:sp>
        <p:nvSpPr>
          <p:cNvPr id="19" name="TextBox 18"/>
          <p:cNvSpPr txBox="1"/>
          <p:nvPr/>
        </p:nvSpPr>
        <p:spPr>
          <a:xfrm>
            <a:off x="9773393" y="1274387"/>
            <a:ext cx="688769" cy="461665"/>
          </a:xfrm>
          <a:prstGeom prst="rect">
            <a:avLst/>
          </a:prstGeom>
          <a:noFill/>
        </p:spPr>
        <p:txBody>
          <a:bodyPr wrap="square" rtlCol="0">
            <a:spAutoFit/>
          </a:bodyPr>
          <a:lstStyle/>
          <a:p>
            <a:pPr algn="l"/>
            <a:r>
              <a:rPr lang="en-GB" sz="2400" b="1" dirty="0">
                <a:solidFill>
                  <a:srgbClr val="EE6000"/>
                </a:solidFill>
              </a:rPr>
              <a:t>[e]</a:t>
            </a:r>
          </a:p>
        </p:txBody>
      </p:sp>
      <p:sp>
        <p:nvSpPr>
          <p:cNvPr id="20" name="TextBox 19"/>
          <p:cNvSpPr txBox="1"/>
          <p:nvPr/>
        </p:nvSpPr>
        <p:spPr>
          <a:xfrm>
            <a:off x="355416" y="1653955"/>
            <a:ext cx="688769" cy="461665"/>
          </a:xfrm>
          <a:prstGeom prst="rect">
            <a:avLst/>
          </a:prstGeom>
          <a:noFill/>
        </p:spPr>
        <p:txBody>
          <a:bodyPr wrap="square" rtlCol="0">
            <a:spAutoFit/>
          </a:bodyPr>
          <a:lstStyle/>
          <a:p>
            <a:pPr algn="l"/>
            <a:r>
              <a:rPr lang="en-GB" sz="2400" b="1" dirty="0">
                <a:solidFill>
                  <a:srgbClr val="EE6000"/>
                </a:solidFill>
              </a:rPr>
              <a:t>[o]</a:t>
            </a:r>
          </a:p>
        </p:txBody>
      </p:sp>
    </p:spTree>
    <p:extLst>
      <p:ext uri="{BB962C8B-B14F-4D97-AF65-F5344CB8AC3E}">
        <p14:creationId xmlns:p14="http://schemas.microsoft.com/office/powerpoint/2010/main" val="414197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61" grpId="0"/>
      <p:bldP spid="63" grpId="0" animBg="1"/>
      <p:bldP spid="64" grpId="0" animBg="1"/>
      <p:bldP spid="65" grpId="0" animBg="1"/>
      <p:bldP spid="10" grpId="0"/>
      <p:bldP spid="66" grpId="0"/>
      <p:bldP spid="67" grpId="0"/>
      <p:bldP spid="16" grpId="0"/>
      <p:bldP spid="4" grpId="0" animBg="1"/>
      <p:bldP spid="9"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10906150" y="181052"/>
            <a:ext cx="1010358" cy="478818"/>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ext uri="{D42A27DB-BD31-4B8C-83A1-F6EECF244321}">
                <p14:modId xmlns:p14="http://schemas.microsoft.com/office/powerpoint/2010/main" val="1708816082"/>
              </p:ext>
            </p:extLst>
          </p:nvPr>
        </p:nvGraphicFramePr>
        <p:xfrm>
          <a:off x="229343" y="1045019"/>
          <a:ext cx="8425260" cy="5094972"/>
        </p:xfrm>
        <a:graphic>
          <a:graphicData uri="http://schemas.openxmlformats.org/drawingml/2006/table">
            <a:tbl>
              <a:tblPr firstRow="1" bandRow="1">
                <a:noFill/>
              </a:tblPr>
              <a:tblGrid>
                <a:gridCol w="518509">
                  <a:extLst>
                    <a:ext uri="{9D8B030D-6E8A-4147-A177-3AD203B41FA5}">
                      <a16:colId xmlns:a16="http://schemas.microsoft.com/office/drawing/2014/main" val="3539909308"/>
                    </a:ext>
                  </a:extLst>
                </a:gridCol>
                <a:gridCol w="4171878">
                  <a:extLst>
                    <a:ext uri="{9D8B030D-6E8A-4147-A177-3AD203B41FA5}">
                      <a16:colId xmlns:a16="http://schemas.microsoft.com/office/drawing/2014/main" val="20000"/>
                    </a:ext>
                  </a:extLst>
                </a:gridCol>
                <a:gridCol w="3734873">
                  <a:extLst>
                    <a:ext uri="{9D8B030D-6E8A-4147-A177-3AD203B41FA5}">
                      <a16:colId xmlns:a16="http://schemas.microsoft.com/office/drawing/2014/main" val="20001"/>
                    </a:ext>
                  </a:extLst>
                </a:gridCol>
              </a:tblGrid>
              <a:tr h="892738">
                <a:tc>
                  <a:txBody>
                    <a:bodyPr/>
                    <a:lstStyle/>
                    <a:p>
                      <a:pPr marL="0" marR="0" lvl="0" indent="0" algn="ctr" rtl="0">
                        <a:spcBef>
                          <a:spcPts val="0"/>
                        </a:spcBef>
                        <a:spcAft>
                          <a:spcPts val="0"/>
                        </a:spcAft>
                        <a:buNone/>
                      </a:pPr>
                      <a:r>
                        <a:rPr lang="es-ES" sz="2200" dirty="0"/>
                        <a:t>1.</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Cádiz y Mérida son...</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ciudades antiguas.</a:t>
                      </a:r>
                    </a:p>
                    <a:p>
                      <a:pPr marL="457200" marR="0" lvl="0" indent="-457200" algn="l" rtl="0">
                        <a:spcBef>
                          <a:spcPts val="0"/>
                        </a:spcBef>
                        <a:spcAft>
                          <a:spcPts val="0"/>
                        </a:spcAft>
                        <a:buAutoNum type="alphaLcPeriod"/>
                      </a:pPr>
                      <a:r>
                        <a:rPr lang="es-ES" sz="2200" dirty="0"/>
                        <a:t>en España.</a:t>
                      </a: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892738">
                <a:tc>
                  <a:txBody>
                    <a:bodyPr/>
                    <a:lstStyle/>
                    <a:p>
                      <a:pPr marL="0" marR="0" lvl="0" indent="0" algn="ctr" rtl="0">
                        <a:spcBef>
                          <a:spcPts val="0"/>
                        </a:spcBef>
                        <a:spcAft>
                          <a:spcPts val="0"/>
                        </a:spcAft>
                        <a:buNone/>
                      </a:pPr>
                      <a:r>
                        <a:rPr lang="es-ES" sz="2200" dirty="0"/>
                        <a:t>2.</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Según Daniel,</a:t>
                      </a:r>
                      <a:r>
                        <a:rPr lang="es-ES" sz="2200" baseline="0" dirty="0"/>
                        <a:t> l</a:t>
                      </a:r>
                      <a:r>
                        <a:rPr lang="es-ES" sz="2200" dirty="0"/>
                        <a:t>a arena en la</a:t>
                      </a:r>
                      <a:r>
                        <a:rPr lang="es-ES" sz="2200" baseline="0" dirty="0"/>
                        <a:t> playa</a:t>
                      </a:r>
                      <a:r>
                        <a:rPr lang="es-ES" sz="2200" dirty="0"/>
                        <a:t> está...</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bastante sucia.</a:t>
                      </a:r>
                    </a:p>
                    <a:p>
                      <a:pPr marL="457200" marR="0" lvl="0" indent="-457200" algn="l" rtl="0">
                        <a:spcBef>
                          <a:spcPts val="0"/>
                        </a:spcBef>
                        <a:spcAft>
                          <a:spcPts val="0"/>
                        </a:spcAft>
                        <a:buAutoNum type="alphaLcPeriod"/>
                      </a:pPr>
                      <a:r>
                        <a:rPr lang="es-ES" sz="2200" dirty="0"/>
                        <a:t>muy grande.</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622214">
                <a:tc>
                  <a:txBody>
                    <a:bodyPr/>
                    <a:lstStyle/>
                    <a:p>
                      <a:pPr marL="0" marR="0" lvl="0" indent="0" algn="ctr" rtl="0">
                        <a:spcBef>
                          <a:spcPts val="0"/>
                        </a:spcBef>
                        <a:spcAft>
                          <a:spcPts val="0"/>
                        </a:spcAft>
                        <a:buNone/>
                      </a:pPr>
                      <a:r>
                        <a:rPr lang="es-ES" sz="2200" dirty="0"/>
                        <a:t>3.</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Los parques están...</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en el centro.</a:t>
                      </a:r>
                    </a:p>
                    <a:p>
                      <a:pPr marL="457200" marR="0" lvl="0" indent="-457200" algn="l" rtl="0">
                        <a:spcBef>
                          <a:spcPts val="0"/>
                        </a:spcBef>
                        <a:spcAft>
                          <a:spcPts val="0"/>
                        </a:spcAft>
                        <a:buAutoNum type="alphaLcPeriod"/>
                      </a:pPr>
                      <a:r>
                        <a:rPr lang="es-ES" sz="2200" dirty="0"/>
                        <a:t>limpios.</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892738">
                <a:tc>
                  <a:txBody>
                    <a:bodyPr/>
                    <a:lstStyle/>
                    <a:p>
                      <a:pPr marL="0" marR="0" lvl="0" indent="0" algn="ctr" rtl="0">
                        <a:spcBef>
                          <a:spcPts val="0"/>
                        </a:spcBef>
                        <a:spcAft>
                          <a:spcPts val="0"/>
                        </a:spcAft>
                        <a:buNone/>
                      </a:pPr>
                      <a:r>
                        <a:rPr lang="es-ES" sz="2200" dirty="0"/>
                        <a:t>4.</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El edificio es...</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seguro.</a:t>
                      </a:r>
                    </a:p>
                    <a:p>
                      <a:pPr marL="457200" marR="0" lvl="0" indent="-457200" algn="l" rtl="0">
                        <a:spcBef>
                          <a:spcPts val="0"/>
                        </a:spcBef>
                        <a:spcAft>
                          <a:spcPts val="0"/>
                        </a:spcAft>
                        <a:buAutoNum type="alphaLcPeriod"/>
                      </a:pPr>
                      <a:r>
                        <a:rPr lang="es-ES" sz="2200" dirty="0"/>
                        <a:t>cerca de la escuela.</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892738">
                <a:tc>
                  <a:txBody>
                    <a:bodyPr/>
                    <a:lstStyle/>
                    <a:p>
                      <a:pPr marL="0" marR="0" lvl="0" indent="0" algn="ctr" rtl="0">
                        <a:spcBef>
                          <a:spcPts val="0"/>
                        </a:spcBef>
                        <a:spcAft>
                          <a:spcPts val="0"/>
                        </a:spcAft>
                        <a:buNone/>
                      </a:pPr>
                      <a:r>
                        <a:rPr lang="es-ES" sz="2200" dirty="0"/>
                        <a:t>5.</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El cielo y los barrios son...</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preciosos.</a:t>
                      </a:r>
                    </a:p>
                    <a:p>
                      <a:pPr marL="457200" marR="0" lvl="0" indent="-457200" algn="l" rtl="0">
                        <a:spcBef>
                          <a:spcPts val="0"/>
                        </a:spcBef>
                        <a:spcAft>
                          <a:spcPts val="0"/>
                        </a:spcAft>
                        <a:buAutoNum type="alphaLcPeriod"/>
                      </a:pPr>
                      <a:r>
                        <a:rPr lang="es-ES" sz="2200" dirty="0"/>
                        <a:t>lejos de la escuela.</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489321">
                <a:tc>
                  <a:txBody>
                    <a:bodyPr/>
                    <a:lstStyle/>
                    <a:p>
                      <a:pPr marL="0" marR="0" lvl="0" indent="0" algn="ctr" rtl="0">
                        <a:spcBef>
                          <a:spcPts val="0"/>
                        </a:spcBef>
                        <a:spcAft>
                          <a:spcPts val="0"/>
                        </a:spcAft>
                        <a:buNone/>
                      </a:pPr>
                      <a:r>
                        <a:rPr lang="es-ES" sz="2200" dirty="0"/>
                        <a:t>6.</a:t>
                      </a:r>
                      <a:endParaRPr sz="22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l" rtl="0">
                        <a:spcBef>
                          <a:spcPts val="0"/>
                        </a:spcBef>
                        <a:spcAft>
                          <a:spcPts val="0"/>
                        </a:spcAft>
                        <a:buNone/>
                      </a:pPr>
                      <a:r>
                        <a:rPr lang="es-ES" sz="2200" dirty="0"/>
                        <a:t>Daniel y Lucía están...</a:t>
                      </a:r>
                      <a:endParaRPr sz="22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457200" marR="0" lvl="0" indent="-457200" algn="l" rtl="0">
                        <a:spcBef>
                          <a:spcPts val="0"/>
                        </a:spcBef>
                        <a:spcAft>
                          <a:spcPts val="0"/>
                        </a:spcAft>
                        <a:buAutoNum type="alphaLcPeriod"/>
                      </a:pPr>
                      <a:r>
                        <a:rPr lang="es-ES" sz="2200" dirty="0"/>
                        <a:t>en el pueblo.</a:t>
                      </a:r>
                    </a:p>
                    <a:p>
                      <a:pPr marL="457200" marR="0" lvl="0" indent="-457200" algn="l" rtl="0">
                        <a:spcBef>
                          <a:spcPts val="0"/>
                        </a:spcBef>
                        <a:spcAft>
                          <a:spcPts val="0"/>
                        </a:spcAft>
                        <a:buAutoNum type="alphaLcPeriod"/>
                      </a:pPr>
                      <a:r>
                        <a:rPr lang="es-ES" sz="2200" dirty="0"/>
                        <a:t>contentos.</a:t>
                      </a:r>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040473459"/>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229343" y="181052"/>
            <a:ext cx="6915121"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Lee las frases.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Cuál</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es la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opción</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correcta</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p:nvPr>
        </p:nvSpPr>
        <p:spPr>
          <a:xfrm>
            <a:off x="10629860" y="211020"/>
            <a:ext cx="1618747" cy="400919"/>
          </a:xfrm>
        </p:spPr>
        <p:txBody>
          <a:bodyPr>
            <a:noAutofit/>
          </a:bodyPr>
          <a:lstStyle/>
          <a:p>
            <a:pPr algn="ctr"/>
            <a:r>
              <a:rPr lang="en-US" sz="2000" b="1" dirty="0">
                <a:solidFill>
                  <a:schemeClr val="bg1"/>
                </a:solidFill>
              </a:rPr>
              <a:t>leer</a:t>
            </a:r>
          </a:p>
        </p:txBody>
      </p:sp>
      <p:pic>
        <p:nvPicPr>
          <p:cNvPr id="25" name="Picture 8" descr="green checkmark">
            <a:extLst>
              <a:ext uri="{FF2B5EF4-FFF2-40B4-BE49-F238E27FC236}">
                <a16:creationId xmlns:a16="http://schemas.microsoft.com/office/drawing/2014/main" id="{07685BF2-9BDB-0B4C-B346-8905C7A4A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7908" y="1150135"/>
            <a:ext cx="327443" cy="341087"/>
          </a:xfrm>
          <a:prstGeom prst="rect">
            <a:avLst/>
          </a:prstGeom>
        </p:spPr>
      </p:pic>
      <p:sp>
        <p:nvSpPr>
          <p:cNvPr id="33" name="TextBox 22">
            <a:extLst>
              <a:ext uri="{FF2B5EF4-FFF2-40B4-BE49-F238E27FC236}">
                <a16:creationId xmlns:a16="http://schemas.microsoft.com/office/drawing/2014/main" id="{0E86096A-74A7-6243-8EC9-DA1A09E0EB44}"/>
              </a:ext>
            </a:extLst>
          </p:cNvPr>
          <p:cNvSpPr txBox="1"/>
          <p:nvPr/>
        </p:nvSpPr>
        <p:spPr>
          <a:xfrm>
            <a:off x="229343" y="535422"/>
            <a:ext cx="9801348"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 </a:t>
            </a:r>
            <a:r>
              <a:rPr kumimoji="0" lang="en-US" sz="220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veces</a:t>
            </a:r>
            <a:r>
              <a:rPr kumimoji="0" lang="en-US" sz="22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las dos </a:t>
            </a:r>
            <a:r>
              <a:rPr kumimoji="0" lang="en-US" sz="220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opciones</a:t>
            </a:r>
            <a:r>
              <a:rPr kumimoji="0" lang="en-US" sz="22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son </a:t>
            </a:r>
            <a:r>
              <a:rPr kumimoji="0" lang="en-US" sz="220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correctas</a:t>
            </a:r>
            <a:r>
              <a:rPr kumimoji="0" lang="en-US" sz="22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US" sz="2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pic>
        <p:nvPicPr>
          <p:cNvPr id="31" name="Picture 8" descr="green checkmark">
            <a:extLst>
              <a:ext uri="{FF2B5EF4-FFF2-40B4-BE49-F238E27FC236}">
                <a16:creationId xmlns:a16="http://schemas.microsoft.com/office/drawing/2014/main" id="{0C070AD8-3C56-914D-A67E-10DED54DEF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6340" y="2021111"/>
            <a:ext cx="327443" cy="341087"/>
          </a:xfrm>
          <a:prstGeom prst="rect">
            <a:avLst/>
          </a:prstGeom>
        </p:spPr>
      </p:pic>
      <p:pic>
        <p:nvPicPr>
          <p:cNvPr id="32" name="Picture 8" descr="green checkmark">
            <a:extLst>
              <a:ext uri="{FF2B5EF4-FFF2-40B4-BE49-F238E27FC236}">
                <a16:creationId xmlns:a16="http://schemas.microsoft.com/office/drawing/2014/main" id="{7897677C-C7DB-B148-A9F3-FBE7C1852F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4590" y="2888769"/>
            <a:ext cx="327443" cy="341087"/>
          </a:xfrm>
          <a:prstGeom prst="rect">
            <a:avLst/>
          </a:prstGeom>
        </p:spPr>
      </p:pic>
      <p:pic>
        <p:nvPicPr>
          <p:cNvPr id="35" name="Picture 8" descr="green checkmark">
            <a:extLst>
              <a:ext uri="{FF2B5EF4-FFF2-40B4-BE49-F238E27FC236}">
                <a16:creationId xmlns:a16="http://schemas.microsoft.com/office/drawing/2014/main" id="{98BB110D-ACE4-554D-B4B9-EFE1671D67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582" y="3181741"/>
            <a:ext cx="327443" cy="341087"/>
          </a:xfrm>
          <a:prstGeom prst="rect">
            <a:avLst/>
          </a:prstGeom>
        </p:spPr>
      </p:pic>
      <p:pic>
        <p:nvPicPr>
          <p:cNvPr id="36" name="Picture 8" descr="green checkmark">
            <a:extLst>
              <a:ext uri="{FF2B5EF4-FFF2-40B4-BE49-F238E27FC236}">
                <a16:creationId xmlns:a16="http://schemas.microsoft.com/office/drawing/2014/main" id="{FF0B2818-18F7-F547-8067-73778E3BD8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8380" y="3675925"/>
            <a:ext cx="327443" cy="341087"/>
          </a:xfrm>
          <a:prstGeom prst="rect">
            <a:avLst/>
          </a:prstGeom>
        </p:spPr>
      </p:pic>
      <p:pic>
        <p:nvPicPr>
          <p:cNvPr id="39" name="Picture 8" descr="green checkmark">
            <a:extLst>
              <a:ext uri="{FF2B5EF4-FFF2-40B4-BE49-F238E27FC236}">
                <a16:creationId xmlns:a16="http://schemas.microsoft.com/office/drawing/2014/main" id="{34A5333F-ADDC-6544-8319-1F62923B2C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5504" y="4585806"/>
            <a:ext cx="327443" cy="341087"/>
          </a:xfrm>
          <a:prstGeom prst="rect">
            <a:avLst/>
          </a:prstGeom>
        </p:spPr>
      </p:pic>
      <p:pic>
        <p:nvPicPr>
          <p:cNvPr id="49" name="Picture 8" descr="green checkmark">
            <a:extLst>
              <a:ext uri="{FF2B5EF4-FFF2-40B4-BE49-F238E27FC236}">
                <a16:creationId xmlns:a16="http://schemas.microsoft.com/office/drawing/2014/main" id="{F7F4978E-0804-974F-8D9F-0D577FC654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8311" y="5427837"/>
            <a:ext cx="327443" cy="341087"/>
          </a:xfrm>
          <a:prstGeom prst="rect">
            <a:avLst/>
          </a:prstGeom>
        </p:spPr>
      </p:pic>
      <p:pic>
        <p:nvPicPr>
          <p:cNvPr id="50" name="Picture 8" descr="green checkmark">
            <a:extLst>
              <a:ext uri="{FF2B5EF4-FFF2-40B4-BE49-F238E27FC236}">
                <a16:creationId xmlns:a16="http://schemas.microsoft.com/office/drawing/2014/main" id="{512DBD06-459A-CF47-8EC0-EAA16AB60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4093" y="5768924"/>
            <a:ext cx="327443" cy="341087"/>
          </a:xfrm>
          <a:prstGeom prst="rect">
            <a:avLst/>
          </a:prstGeom>
        </p:spPr>
      </p:pic>
      <p:pic>
        <p:nvPicPr>
          <p:cNvPr id="4" name="Imagen 3">
            <a:extLst>
              <a:ext uri="{FF2B5EF4-FFF2-40B4-BE49-F238E27FC236}">
                <a16:creationId xmlns:a16="http://schemas.microsoft.com/office/drawing/2014/main" id="{C5A867E3-270D-EE40-8A5B-E96EA724DF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8178" y="1252200"/>
            <a:ext cx="3079481" cy="2030328"/>
          </a:xfrm>
          <a:prstGeom prst="rect">
            <a:avLst/>
          </a:prstGeom>
        </p:spPr>
      </p:pic>
      <p:pic>
        <p:nvPicPr>
          <p:cNvPr id="6" name="Imagen 5">
            <a:extLst>
              <a:ext uri="{FF2B5EF4-FFF2-40B4-BE49-F238E27FC236}">
                <a16:creationId xmlns:a16="http://schemas.microsoft.com/office/drawing/2014/main" id="{2C70A0ED-C11B-7C4E-9E15-FD030FDEEA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88179" y="4025940"/>
            <a:ext cx="3079481" cy="1733113"/>
          </a:xfrm>
          <a:prstGeom prst="rect">
            <a:avLst/>
          </a:prstGeom>
        </p:spPr>
      </p:pic>
      <p:sp>
        <p:nvSpPr>
          <p:cNvPr id="7" name="CuadroTexto 6">
            <a:extLst>
              <a:ext uri="{FF2B5EF4-FFF2-40B4-BE49-F238E27FC236}">
                <a16:creationId xmlns:a16="http://schemas.microsoft.com/office/drawing/2014/main" id="{402FFFBD-5427-144E-8FA5-00D35A81335F}"/>
              </a:ext>
            </a:extLst>
          </p:cNvPr>
          <p:cNvSpPr txBox="1"/>
          <p:nvPr/>
        </p:nvSpPr>
        <p:spPr>
          <a:xfrm>
            <a:off x="11063244" y="2876570"/>
            <a:ext cx="904415" cy="400110"/>
          </a:xfrm>
          <a:prstGeom prst="rect">
            <a:avLst/>
          </a:prstGeom>
          <a:noFill/>
        </p:spPr>
        <p:txBody>
          <a:bodyPr wrap="none" rtlCol="0">
            <a:spAutoFit/>
          </a:bodyPr>
          <a:lstStyle/>
          <a:p>
            <a:pPr algn="l"/>
            <a:r>
              <a:rPr lang="es-GB" sz="2000" b="1" dirty="0">
                <a:solidFill>
                  <a:schemeClr val="bg1"/>
                </a:solidFill>
              </a:rPr>
              <a:t>Cádiz</a:t>
            </a:r>
          </a:p>
        </p:txBody>
      </p:sp>
      <p:sp>
        <p:nvSpPr>
          <p:cNvPr id="51" name="CuadroTexto 50">
            <a:extLst>
              <a:ext uri="{FF2B5EF4-FFF2-40B4-BE49-F238E27FC236}">
                <a16:creationId xmlns:a16="http://schemas.microsoft.com/office/drawing/2014/main" id="{90FEEF90-13EA-4340-94EC-AB245948EF74}"/>
              </a:ext>
            </a:extLst>
          </p:cNvPr>
          <p:cNvSpPr txBox="1"/>
          <p:nvPr/>
        </p:nvSpPr>
        <p:spPr>
          <a:xfrm>
            <a:off x="10906150" y="5393441"/>
            <a:ext cx="1061509" cy="400110"/>
          </a:xfrm>
          <a:prstGeom prst="rect">
            <a:avLst/>
          </a:prstGeom>
          <a:noFill/>
        </p:spPr>
        <p:txBody>
          <a:bodyPr wrap="none" rtlCol="0">
            <a:spAutoFit/>
          </a:bodyPr>
          <a:lstStyle/>
          <a:p>
            <a:pPr algn="l"/>
            <a:r>
              <a:rPr lang="es-GB" sz="2000" b="1" dirty="0">
                <a:solidFill>
                  <a:schemeClr val="bg1"/>
                </a:solidFill>
              </a:rPr>
              <a:t>Mérida</a:t>
            </a:r>
          </a:p>
        </p:txBody>
      </p:sp>
    </p:spTree>
    <p:extLst>
      <p:ext uri="{BB962C8B-B14F-4D97-AF65-F5344CB8AC3E}">
        <p14:creationId xmlns:p14="http://schemas.microsoft.com/office/powerpoint/2010/main" val="385787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SER and ESTAR [revisited]</a:t>
            </a:r>
          </a:p>
        </p:txBody>
      </p:sp>
      <p:sp>
        <p:nvSpPr>
          <p:cNvPr id="6" name="TextBox 5"/>
          <p:cNvSpPr txBox="1"/>
          <p:nvPr/>
        </p:nvSpPr>
        <p:spPr>
          <a:xfrm>
            <a:off x="0" y="1305001"/>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there are two ways to say ‘</a:t>
            </a:r>
            <a:r>
              <a:rPr lang="en-GB" sz="3200" dirty="0">
                <a:solidFill>
                  <a:srgbClr val="4472C4">
                    <a:lumMod val="50000"/>
                  </a:srgbClr>
                </a:solidFill>
                <a:latin typeface="Century Gothic" panose="020B0502020202020204" pitchFamily="34" charset="0"/>
              </a:rPr>
              <a:t>we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 __________ and _________</a:t>
            </a:r>
          </a:p>
        </p:txBody>
      </p:sp>
      <p:sp>
        <p:nvSpPr>
          <p:cNvPr id="7" name="TextBox 6"/>
          <p:cNvSpPr txBox="1"/>
          <p:nvPr/>
        </p:nvSpPr>
        <p:spPr>
          <a:xfrm>
            <a:off x="2625224" y="1697130"/>
            <a:ext cx="19156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estamos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8" name="TextBox 7"/>
          <p:cNvSpPr txBox="1"/>
          <p:nvPr/>
        </p:nvSpPr>
        <p:spPr>
          <a:xfrm>
            <a:off x="429900" y="2453282"/>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Use ‘_________’ for location</a:t>
            </a:r>
            <a:r>
              <a:rPr kumimoji="0" lang="en-GB" sz="3200" i="0" u="none" strike="noStrike" kern="1200" cap="none" spc="0" normalizeH="0" noProof="0" dirty="0">
                <a:ln>
                  <a:noFill/>
                </a:ln>
                <a:solidFill>
                  <a:srgbClr val="4472C4">
                    <a:lumMod val="50000"/>
                  </a:srgbClr>
                </a:solidFill>
                <a:effectLst/>
                <a:uLnTx/>
                <a:uFillTx/>
                <a:latin typeface="Century Gothic" panose="020B0502020202020204" pitchFamily="34" charset="0"/>
              </a:rPr>
              <a:t> and for </a:t>
            </a: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state</a:t>
            </a:r>
            <a:r>
              <a:rPr lang="en-GB" sz="3200" dirty="0">
                <a:solidFill>
                  <a:srgbClr val="4472C4">
                    <a:lumMod val="50000"/>
                  </a:srgbClr>
                </a:solidFill>
                <a:latin typeface="Century Gothic" panose="020B0502020202020204" pitchFamily="34" charset="0"/>
              </a:rPr>
              <a:t> or </a:t>
            </a: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mood.</a:t>
            </a:r>
          </a:p>
        </p:txBody>
      </p:sp>
      <p:sp>
        <p:nvSpPr>
          <p:cNvPr id="11" name="TextBox 10"/>
          <p:cNvSpPr txBox="1"/>
          <p:nvPr/>
        </p:nvSpPr>
        <p:spPr>
          <a:xfrm>
            <a:off x="7905858" y="5055851"/>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Somos list</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p:cNvSpPr txBox="1"/>
          <p:nvPr/>
        </p:nvSpPr>
        <p:spPr>
          <a:xfrm>
            <a:off x="429765" y="5040519"/>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We are smart/intelligent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lang="en-GB" sz="3200" b="1" noProof="0" dirty="0">
                <a:solidFill>
                  <a:srgbClr val="4472C4">
                    <a:lumMod val="50000"/>
                  </a:srgbClr>
                </a:solidFill>
                <a:latin typeface="Century Gothic" panose="020B0502020202020204" pitchFamily="34" charset="0"/>
              </a:rPr>
              <a:t>feminine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4" name="TextBox 13"/>
          <p:cNvSpPr txBox="1"/>
          <p:nvPr/>
        </p:nvSpPr>
        <p:spPr>
          <a:xfrm>
            <a:off x="7905858" y="5611430"/>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Estamos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mal</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7" name="TextBox 16"/>
          <p:cNvSpPr txBox="1"/>
          <p:nvPr/>
        </p:nvSpPr>
        <p:spPr>
          <a:xfrm>
            <a:off x="429898" y="5625295"/>
            <a:ext cx="621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We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 sick/ill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masculine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2" name="TextBox 21"/>
          <p:cNvSpPr txBox="1"/>
          <p:nvPr/>
        </p:nvSpPr>
        <p:spPr>
          <a:xfrm>
            <a:off x="5767580" y="1728841"/>
            <a:ext cx="17721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somos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3" name="TextBox 22"/>
          <p:cNvSpPr txBox="1"/>
          <p:nvPr/>
        </p:nvSpPr>
        <p:spPr>
          <a:xfrm>
            <a:off x="429899" y="315979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‘________’ for traits.</a:t>
            </a:r>
          </a:p>
        </p:txBody>
      </p:sp>
      <p:sp>
        <p:nvSpPr>
          <p:cNvPr id="24" name="TextBox 23"/>
          <p:cNvSpPr txBox="1"/>
          <p:nvPr/>
        </p:nvSpPr>
        <p:spPr>
          <a:xfrm>
            <a:off x="1559589" y="3103170"/>
            <a:ext cx="15480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D7D31"/>
                </a:solidFill>
                <a:latin typeface="Century Gothic" panose="020B0502020202020204" pitchFamily="34" charset="0"/>
              </a:rPr>
              <a:t>somos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5" name="TextBox 24"/>
          <p:cNvSpPr txBox="1"/>
          <p:nvPr/>
        </p:nvSpPr>
        <p:spPr>
          <a:xfrm>
            <a:off x="1401482" y="2382219"/>
            <a:ext cx="18642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estamos</a:t>
            </a: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p>
        </p:txBody>
      </p:sp>
      <p:sp>
        <p:nvSpPr>
          <p:cNvPr id="15" name="TextBox 22">
            <a:extLst>
              <a:ext uri="{FF2B5EF4-FFF2-40B4-BE49-F238E27FC236}">
                <a16:creationId xmlns:a16="http://schemas.microsoft.com/office/drawing/2014/main" id="{22B85CEB-73EF-734A-B8B0-34825741B002}"/>
              </a:ext>
            </a:extLst>
          </p:cNvPr>
          <p:cNvSpPr txBox="1"/>
          <p:nvPr/>
        </p:nvSpPr>
        <p:spPr>
          <a:xfrm>
            <a:off x="429765" y="3841563"/>
            <a:ext cx="115672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Also, remember that adjectives change (-o, -a) to agree in gender with what</a:t>
            </a:r>
            <a:r>
              <a:rPr kumimoji="0" lang="en-GB" sz="320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we are talking about</a:t>
            </a: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8634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2" grpId="0"/>
      <p:bldP spid="23" grpId="0"/>
      <p:bldP spid="24" grpId="0"/>
      <p:bldP spid="25"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578714D-3580-C545-B5C1-E2A9449A0E26}"/>
              </a:ext>
            </a:extLst>
          </p:cNvPr>
          <p:cNvSpPr/>
          <p:nvPr/>
        </p:nvSpPr>
        <p:spPr>
          <a:xfrm>
            <a:off x="10538230" y="207493"/>
            <a:ext cx="1281266" cy="369877"/>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graphicFrame>
        <p:nvGraphicFramePr>
          <p:cNvPr id="14" name="Google Shape;92;p5" descr="Table for exercises"/>
          <p:cNvGraphicFramePr/>
          <p:nvPr>
            <p:extLst>
              <p:ext uri="{D42A27DB-BD31-4B8C-83A1-F6EECF244321}">
                <p14:modId xmlns:p14="http://schemas.microsoft.com/office/powerpoint/2010/main" val="941759772"/>
              </p:ext>
            </p:extLst>
          </p:nvPr>
        </p:nvGraphicFramePr>
        <p:xfrm>
          <a:off x="1753974" y="1064934"/>
          <a:ext cx="9424889" cy="5201071"/>
        </p:xfrm>
        <a:graphic>
          <a:graphicData uri="http://schemas.openxmlformats.org/drawingml/2006/table">
            <a:tbl>
              <a:tblPr firstRow="1" bandRow="1">
                <a:noFill/>
              </a:tblPr>
              <a:tblGrid>
                <a:gridCol w="696718">
                  <a:extLst>
                    <a:ext uri="{9D8B030D-6E8A-4147-A177-3AD203B41FA5}">
                      <a16:colId xmlns:a16="http://schemas.microsoft.com/office/drawing/2014/main" val="20000"/>
                    </a:ext>
                  </a:extLst>
                </a:gridCol>
                <a:gridCol w="1349811">
                  <a:extLst>
                    <a:ext uri="{9D8B030D-6E8A-4147-A177-3AD203B41FA5}">
                      <a16:colId xmlns:a16="http://schemas.microsoft.com/office/drawing/2014/main" val="20001"/>
                    </a:ext>
                  </a:extLst>
                </a:gridCol>
                <a:gridCol w="1429750">
                  <a:extLst>
                    <a:ext uri="{9D8B030D-6E8A-4147-A177-3AD203B41FA5}">
                      <a16:colId xmlns:a16="http://schemas.microsoft.com/office/drawing/2014/main" val="20002"/>
                    </a:ext>
                  </a:extLst>
                </a:gridCol>
                <a:gridCol w="2690254">
                  <a:extLst>
                    <a:ext uri="{9D8B030D-6E8A-4147-A177-3AD203B41FA5}">
                      <a16:colId xmlns:a16="http://schemas.microsoft.com/office/drawing/2014/main" val="3214767890"/>
                    </a:ext>
                  </a:extLst>
                </a:gridCol>
                <a:gridCol w="3258356">
                  <a:extLst>
                    <a:ext uri="{9D8B030D-6E8A-4147-A177-3AD203B41FA5}">
                      <a16:colId xmlns:a16="http://schemas.microsoft.com/office/drawing/2014/main" val="2473522203"/>
                    </a:ext>
                  </a:extLst>
                </a:gridCol>
              </a:tblGrid>
              <a:tr h="1331383">
                <a:tc>
                  <a:txBody>
                    <a:body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rgbClr val="1F3864"/>
                          </a:solidFill>
                        </a:rPr>
                        <a:t>‘We’ (state)</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n-GB" sz="2000" b="1" dirty="0">
                          <a:solidFill>
                            <a:srgbClr val="1F3864"/>
                          </a:solidFill>
                        </a:rPr>
                        <a:t>‘We’</a:t>
                      </a:r>
                    </a:p>
                    <a:p>
                      <a:pPr marL="0" marR="0" lvl="0" indent="0" algn="ctr" rtl="0">
                        <a:spcBef>
                          <a:spcPts val="0"/>
                        </a:spcBef>
                        <a:spcAft>
                          <a:spcPts val="0"/>
                        </a:spcAft>
                        <a:buNone/>
                      </a:pPr>
                      <a:r>
                        <a:rPr lang="en-GB" sz="2000" b="1" dirty="0">
                          <a:solidFill>
                            <a:srgbClr val="1F3864"/>
                          </a:solidFill>
                        </a:rPr>
                        <a:t>(traits)</a:t>
                      </a: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s-ES" sz="2000" b="1" dirty="0">
                          <a:solidFill>
                            <a:srgbClr val="1F3864"/>
                          </a:solidFill>
                        </a:rPr>
                        <a:t>A (chicas)</a:t>
                      </a:r>
                      <a:endParaRPr sz="2000" b="1" dirty="0">
                        <a:solidFill>
                          <a:srgbClr val="1F3864"/>
                        </a:solidFill>
                      </a:endParaRPr>
                    </a:p>
                  </a:txBody>
                  <a:tcPr marL="91450" marR="91450" marT="45725" marB="45725" anchor="b">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r>
                        <a:rPr lang="es-ES" sz="2000" b="1" dirty="0">
                          <a:solidFill>
                            <a:srgbClr val="1F3864"/>
                          </a:solidFill>
                        </a:rPr>
                        <a:t>B (chicos/chico</a:t>
                      </a:r>
                      <a:r>
                        <a:rPr lang="es-ES" sz="2000" b="1" baseline="0" dirty="0">
                          <a:solidFill>
                            <a:srgbClr val="1F3864"/>
                          </a:solidFill>
                        </a:rPr>
                        <a:t> y chica</a:t>
                      </a:r>
                      <a:r>
                        <a:rPr lang="es-ES" sz="2000" b="1" dirty="0">
                          <a:solidFill>
                            <a:srgbClr val="1F3864"/>
                          </a:solidFill>
                        </a:rPr>
                        <a:t>)</a:t>
                      </a:r>
                      <a:endParaRPr sz="2000" b="1" dirty="0">
                        <a:solidFill>
                          <a:srgbClr val="1F3864"/>
                        </a:solidFill>
                      </a:endParaRPr>
                    </a:p>
                  </a:txBody>
                  <a:tcPr marL="91450" marR="91450" marT="45725" marB="45725" anchor="b">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0"/>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1"/>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2"/>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3"/>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10004"/>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212571357"/>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980988508"/>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2559655036"/>
                  </a:ext>
                </a:extLst>
              </a:tr>
              <a:tr h="483711">
                <a:tc>
                  <a:txBody>
                    <a:body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tc>
                  <a:txBody>
                    <a:bodyPr/>
                    <a:lstStyle/>
                    <a:p>
                      <a:pPr marL="0" marR="0" lvl="0" indent="0" algn="ctr"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lgn="ctr">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solidFill>
                      <a:schemeClr val="accent4">
                        <a:lumMod val="20000"/>
                        <a:lumOff val="80000"/>
                      </a:schemeClr>
                    </a:solidFill>
                  </a:tcPr>
                </a:tc>
                <a:extLst>
                  <a:ext uri="{0D108BD9-81ED-4DB2-BD59-A6C34878D82A}">
                    <a16:rowId xmlns:a16="http://schemas.microsoft.com/office/drawing/2014/main" val="3855095694"/>
                  </a:ext>
                </a:extLst>
              </a:tr>
            </a:tbl>
          </a:graphicData>
        </a:graphic>
      </p:graphicFrame>
      <p:sp>
        <p:nvSpPr>
          <p:cNvPr id="23" name="TextBox 22">
            <a:extLst>
              <a:ext uri="{FF2B5EF4-FFF2-40B4-BE49-F238E27FC236}">
                <a16:creationId xmlns:a16="http://schemas.microsoft.com/office/drawing/2014/main" id="{6A500173-7AE1-4980-9C52-2DFAE38768EA}"/>
              </a:ext>
            </a:extLst>
          </p:cNvPr>
          <p:cNvSpPr txBox="1"/>
          <p:nvPr/>
        </p:nvSpPr>
        <p:spPr>
          <a:xfrm>
            <a:off x="229343" y="181052"/>
            <a:ext cx="10457052"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lang="en-US" sz="2200" b="1" dirty="0">
                <a:solidFill>
                  <a:schemeClr val="accent5">
                    <a:lumMod val="50000"/>
                  </a:schemeClr>
                </a:solidFill>
                <a:latin typeface="Century Gothic" panose="020B0502020202020204" pitchFamily="34" charset="0"/>
              </a:rPr>
              <a:t> </a:t>
            </a:r>
            <a:r>
              <a:rPr lang="en-US" sz="2200" b="1" dirty="0" err="1">
                <a:solidFill>
                  <a:schemeClr val="accent5">
                    <a:lumMod val="50000"/>
                  </a:schemeClr>
                </a:solidFill>
                <a:latin typeface="Century Gothic" panose="020B0502020202020204" pitchFamily="34" charset="0"/>
              </a:rPr>
              <a:t>cada</a:t>
            </a:r>
            <a:r>
              <a:rPr lang="en-US" sz="2200" b="1" dirty="0">
                <a:solidFill>
                  <a:schemeClr val="accent5">
                    <a:lumMod val="50000"/>
                  </a:schemeClr>
                </a:solidFill>
                <a:latin typeface="Century Gothic" panose="020B0502020202020204" pitchFamily="34" charset="0"/>
              </a:rPr>
              <a:t> </a:t>
            </a:r>
            <a:r>
              <a:rPr lang="en-US" sz="2200" b="1" dirty="0" err="1">
                <a:solidFill>
                  <a:schemeClr val="accent5">
                    <a:lumMod val="50000"/>
                  </a:schemeClr>
                </a:solidFill>
                <a:latin typeface="Century Gothic" panose="020B0502020202020204" pitchFamily="34" charset="0"/>
              </a:rPr>
              <a:t>frase</a:t>
            </a:r>
            <a:r>
              <a:rPr lang="en-US" sz="2200" b="1" dirty="0">
                <a:solidFill>
                  <a:schemeClr val="accent5">
                    <a:lumMod val="50000"/>
                  </a:schemeClr>
                </a:solidFill>
                <a:latin typeface="Century Gothic" panose="020B0502020202020204" pitchFamily="34" charset="0"/>
              </a:rPr>
              <a:t>. ¿Es </a:t>
            </a:r>
            <a:r>
              <a:rPr lang="en-US" sz="2200" b="1" dirty="0" err="1">
                <a:solidFill>
                  <a:schemeClr val="accent5">
                    <a:lumMod val="50000"/>
                  </a:schemeClr>
                </a:solidFill>
                <a:latin typeface="Century Gothic" panose="020B0502020202020204" pitchFamily="34" charset="0"/>
              </a:rPr>
              <a:t>ahora</a:t>
            </a:r>
            <a:r>
              <a:rPr lang="en-US" sz="2200" b="1" dirty="0">
                <a:solidFill>
                  <a:schemeClr val="accent5">
                    <a:lumMod val="50000"/>
                  </a:schemeClr>
                </a:solidFill>
                <a:latin typeface="Century Gothic" panose="020B0502020202020204" pitchFamily="34" charset="0"/>
              </a:rPr>
              <a:t> o </a:t>
            </a:r>
            <a:r>
              <a:rPr lang="en-US" sz="2200" b="1" dirty="0" err="1">
                <a:solidFill>
                  <a:schemeClr val="accent5">
                    <a:lumMod val="50000"/>
                  </a:schemeClr>
                </a:solidFill>
                <a:latin typeface="Century Gothic" panose="020B0502020202020204" pitchFamily="34" charset="0"/>
              </a:rPr>
              <a:t>en</a:t>
            </a:r>
            <a:r>
              <a:rPr lang="en-US" sz="2200" b="1" dirty="0">
                <a:solidFill>
                  <a:schemeClr val="accent5">
                    <a:lumMod val="50000"/>
                  </a:schemeClr>
                </a:solidFill>
                <a:latin typeface="Century Gothic" panose="020B0502020202020204" pitchFamily="34" charset="0"/>
              </a:rPr>
              <a:t> general?</a:t>
            </a: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0C21955C-C002-4A4F-B04D-2337936F4F74}"/>
              </a:ext>
            </a:extLst>
          </p:cNvPr>
          <p:cNvSpPr>
            <a:spLocks noGrp="1"/>
          </p:cNvSpPr>
          <p:nvPr>
            <p:ph type="title" idx="4294967295"/>
          </p:nvPr>
        </p:nvSpPr>
        <p:spPr>
          <a:xfrm>
            <a:off x="10483909" y="191612"/>
            <a:ext cx="1389907" cy="401637"/>
          </a:xfrm>
        </p:spPr>
        <p:txBody>
          <a:bodyPr>
            <a:noAutofit/>
          </a:bodyPr>
          <a:lstStyle/>
          <a:p>
            <a:pPr algn="ctr"/>
            <a:r>
              <a:rPr lang="en-GB" sz="2000" b="1" dirty="0">
                <a:solidFill>
                  <a:prstClr val="white"/>
                </a:solidFill>
              </a:rPr>
              <a:t>escuchar</a:t>
            </a:r>
            <a:endParaRPr lang="en-US" sz="2000" dirty="0"/>
          </a:p>
        </p:txBody>
      </p:sp>
      <p:pic>
        <p:nvPicPr>
          <p:cNvPr id="25" name="Picture 8" descr="green checkmark">
            <a:extLst>
              <a:ext uri="{FF2B5EF4-FFF2-40B4-BE49-F238E27FC236}">
                <a16:creationId xmlns:a16="http://schemas.microsoft.com/office/drawing/2014/main" id="{07685BF2-9BDB-0B4C-B346-8905C7A4A9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927" y="2468000"/>
            <a:ext cx="343656" cy="357976"/>
          </a:xfrm>
          <a:prstGeom prst="rect">
            <a:avLst/>
          </a:prstGeom>
        </p:spPr>
      </p:pic>
      <p:sp>
        <p:nvSpPr>
          <p:cNvPr id="33" name="TextBox 22">
            <a:extLst>
              <a:ext uri="{FF2B5EF4-FFF2-40B4-BE49-F238E27FC236}">
                <a16:creationId xmlns:a16="http://schemas.microsoft.com/office/drawing/2014/main" id="{0E86096A-74A7-6243-8EC9-DA1A09E0EB44}"/>
              </a:ext>
            </a:extLst>
          </p:cNvPr>
          <p:cNvSpPr txBox="1"/>
          <p:nvPr/>
        </p:nvSpPr>
        <p:spPr>
          <a:xfrm>
            <a:off x="224339" y="591995"/>
            <a:ext cx="10457052" cy="43088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Escucha</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otra</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vez</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lang="en-US" sz="2200" b="1" dirty="0" err="1">
                <a:solidFill>
                  <a:schemeClr val="accent5">
                    <a:lumMod val="50000"/>
                  </a:schemeClr>
                </a:solidFill>
                <a:latin typeface="Century Gothic" panose="020B0502020202020204" pitchFamily="34" charset="0"/>
              </a:rPr>
              <a:t>hablan</a:t>
            </a:r>
            <a:r>
              <a:rPr lang="en-US" sz="2200" b="1" dirty="0">
                <a:solidFill>
                  <a:schemeClr val="accent5">
                    <a:lumMod val="50000"/>
                  </a:schemeClr>
                </a:solidFill>
                <a:latin typeface="Century Gothic" panose="020B0502020202020204" pitchFamily="34" charset="0"/>
              </a:rPr>
              <a:t> las </a:t>
            </a:r>
            <a:r>
              <a:rPr lang="en-US" sz="2200" b="1" dirty="0" err="1">
                <a:solidFill>
                  <a:schemeClr val="accent5">
                    <a:lumMod val="50000"/>
                  </a:schemeClr>
                </a:solidFill>
                <a:latin typeface="Century Gothic" panose="020B0502020202020204" pitchFamily="34" charset="0"/>
              </a:rPr>
              <a:t>chicas</a:t>
            </a:r>
            <a:r>
              <a:rPr lang="en-US" sz="2200" b="1" dirty="0">
                <a:solidFill>
                  <a:schemeClr val="accent5">
                    <a:lumMod val="50000"/>
                  </a:schemeClr>
                </a:solidFill>
                <a:latin typeface="Century Gothic" panose="020B0502020202020204" pitchFamily="34" charset="0"/>
              </a:rPr>
              <a:t>, </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los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chicos</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o </a:t>
            </a:r>
            <a:r>
              <a:rPr kumimoji="0" lang="en-US" sz="22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los</a:t>
            </a:r>
            <a:r>
              <a:rPr kumimoji="0" lang="en-US" sz="2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dos?</a:t>
            </a:r>
            <a:endParaRPr kumimoji="0" lang="en-US" sz="2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60" name="Action Button: Custom 20">
            <a:hlinkClick r:id="" action="ppaction://noaction" highlightClick="1">
              <a:snd r:embed="rId4" name="somos felices.wav"/>
            </a:hlinkClick>
            <a:extLst>
              <a:ext uri="{FF2B5EF4-FFF2-40B4-BE49-F238E27FC236}">
                <a16:creationId xmlns:a16="http://schemas.microsoft.com/office/drawing/2014/main" id="{3FE32317-88BA-E54D-B193-C1978C48890A}"/>
              </a:ext>
            </a:extLst>
          </p:cNvPr>
          <p:cNvSpPr/>
          <p:nvPr/>
        </p:nvSpPr>
        <p:spPr>
          <a:xfrm>
            <a:off x="1882330" y="2468000"/>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61" name="Action Button: Custom 20">
            <a:hlinkClick r:id="" action="ppaction://noaction" highlightClick="1">
              <a:snd r:embed="rId5" name="estamos tristes.wav"/>
            </a:hlinkClick>
            <a:extLst>
              <a:ext uri="{FF2B5EF4-FFF2-40B4-BE49-F238E27FC236}">
                <a16:creationId xmlns:a16="http://schemas.microsoft.com/office/drawing/2014/main" id="{2C4F357B-8C5B-EC4B-857F-66B8A06171B5}"/>
              </a:ext>
            </a:extLst>
          </p:cNvPr>
          <p:cNvSpPr/>
          <p:nvPr/>
        </p:nvSpPr>
        <p:spPr>
          <a:xfrm>
            <a:off x="1882330" y="2933243"/>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62" name="Action Button: Custom 20">
            <a:hlinkClick r:id="" action="ppaction://noaction" highlightClick="1">
              <a:snd r:embed="rId6" name="somos malas.wav"/>
            </a:hlinkClick>
            <a:extLst>
              <a:ext uri="{FF2B5EF4-FFF2-40B4-BE49-F238E27FC236}">
                <a16:creationId xmlns:a16="http://schemas.microsoft.com/office/drawing/2014/main" id="{07DE8B7C-7928-AD42-8E79-C0AACF51F389}"/>
              </a:ext>
            </a:extLst>
          </p:cNvPr>
          <p:cNvSpPr/>
          <p:nvPr/>
        </p:nvSpPr>
        <p:spPr>
          <a:xfrm>
            <a:off x="1882330" y="3429000"/>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63" name="Action Button: Custom 20">
            <a:hlinkClick r:id="" action="ppaction://noaction" highlightClick="1">
              <a:snd r:embed="rId7" name="somos listos 2.wav"/>
            </a:hlinkClick>
            <a:extLst>
              <a:ext uri="{FF2B5EF4-FFF2-40B4-BE49-F238E27FC236}">
                <a16:creationId xmlns:a16="http://schemas.microsoft.com/office/drawing/2014/main" id="{8026F327-736A-2E45-AA5F-B2E01E9516DF}"/>
              </a:ext>
            </a:extLst>
          </p:cNvPr>
          <p:cNvSpPr/>
          <p:nvPr/>
        </p:nvSpPr>
        <p:spPr>
          <a:xfrm>
            <a:off x="1882330" y="3893428"/>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64" name="Action Button: Custom 20">
            <a:hlinkClick r:id="" action="ppaction://noaction" highlightClick="1">
              <a:snd r:embed="rId8" name="estamos contentas.wav"/>
            </a:hlinkClick>
            <a:extLst>
              <a:ext uri="{FF2B5EF4-FFF2-40B4-BE49-F238E27FC236}">
                <a16:creationId xmlns:a16="http://schemas.microsoft.com/office/drawing/2014/main" id="{6CC3692B-2628-6342-93D3-C98D02236CF0}"/>
              </a:ext>
            </a:extLst>
          </p:cNvPr>
          <p:cNvSpPr/>
          <p:nvPr/>
        </p:nvSpPr>
        <p:spPr>
          <a:xfrm>
            <a:off x="1882330" y="4391544"/>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65" name="Action Button: Custom 20">
            <a:hlinkClick r:id="" action="ppaction://noaction" highlightClick="1">
              <a:snd r:embed="rId9" name="somos sucios 2.wav"/>
            </a:hlinkClick>
            <a:extLst>
              <a:ext uri="{FF2B5EF4-FFF2-40B4-BE49-F238E27FC236}">
                <a16:creationId xmlns:a16="http://schemas.microsoft.com/office/drawing/2014/main" id="{A6EF5998-3E57-6043-8026-2FEC005891A1}"/>
              </a:ext>
            </a:extLst>
          </p:cNvPr>
          <p:cNvSpPr/>
          <p:nvPr/>
        </p:nvSpPr>
        <p:spPr>
          <a:xfrm>
            <a:off x="1890785" y="4889504"/>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8" name="Imagen 7">
            <a:extLst>
              <a:ext uri="{FF2B5EF4-FFF2-40B4-BE49-F238E27FC236}">
                <a16:creationId xmlns:a16="http://schemas.microsoft.com/office/drawing/2014/main" id="{2C9EFFFF-B4D3-F44B-B207-C2353DB3E206}"/>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4231" b="95962" l="5192" r="93077">
                        <a14:foregroundMark x1="69423" y1="10962" x2="63077" y2="6154"/>
                        <a14:foregroundMark x1="63077" y1="6154" x2="54231" y2="4615"/>
                        <a14:foregroundMark x1="54231" y1="4615" x2="39038" y2="10192"/>
                        <a14:foregroundMark x1="39038" y1="10192" x2="39038" y2="10192"/>
                        <a14:foregroundMark x1="50192" y1="38654" x2="46346" y2="38654"/>
                        <a14:foregroundMark x1="21923" y1="72885" x2="13654" y2="73077"/>
                        <a14:foregroundMark x1="13654" y1="73077" x2="5962" y2="79231"/>
                        <a14:foregroundMark x1="5962" y1="79231" x2="11346" y2="85769"/>
                        <a14:foregroundMark x1="11346" y1="85769" x2="19038" y2="83654"/>
                        <a14:foregroundMark x1="19038" y1="83654" x2="21346" y2="76154"/>
                        <a14:foregroundMark x1="21346" y1="76154" x2="12115" y2="78269"/>
                        <a14:foregroundMark x1="12115" y1="78269" x2="19231" y2="81154"/>
                        <a14:foregroundMark x1="19231" y1="81154" x2="18077" y2="72500"/>
                        <a14:foregroundMark x1="18077" y1="72500" x2="14231" y2="81346"/>
                        <a14:foregroundMark x1="14231" y1="81346" x2="22500" y2="85192"/>
                        <a14:foregroundMark x1="22500" y1="85192" x2="23846" y2="75192"/>
                        <a14:foregroundMark x1="23846" y1="75192" x2="15962" y2="75000"/>
                        <a14:foregroundMark x1="15962" y1="75000" x2="16731" y2="82500"/>
                        <a14:foregroundMark x1="16731" y1="82500" x2="18654" y2="82115"/>
                        <a14:foregroundMark x1="43462" y1="73654" x2="52115" y2="76538"/>
                        <a14:foregroundMark x1="52115" y1="76538" x2="57115" y2="81731"/>
                        <a14:foregroundMark x1="57115" y1="81731" x2="48462" y2="77115"/>
                        <a14:foregroundMark x1="48462" y1="77115" x2="41731" y2="77115"/>
                        <a14:foregroundMark x1="34423" y1="76538" x2="35769" y2="78269"/>
                        <a14:foregroundMark x1="40385" y1="88077" x2="42308" y2="95962"/>
                        <a14:foregroundMark x1="42308" y1="95962" x2="41923" y2="92115"/>
                        <a14:foregroundMark x1="36731" y1="78846" x2="35577" y2="74038"/>
                        <a14:foregroundMark x1="90192" y1="47885" x2="93269" y2="48077"/>
                        <a14:foregroundMark x1="27500" y1="82500" x2="26346" y2="74808"/>
                        <a14:foregroundMark x1="26346" y1="74808" x2="19423" y2="71538"/>
                        <a14:foregroundMark x1="19423" y1="71538" x2="12308" y2="71346"/>
                        <a14:foregroundMark x1="12308" y1="71346" x2="9423" y2="73269"/>
                        <a14:foregroundMark x1="27500" y1="76731" x2="23846" y2="70577"/>
                        <a14:foregroundMark x1="23846" y1="70577" x2="15577" y2="69423"/>
                        <a14:foregroundMark x1="15577" y1="69423" x2="14231" y2="70192"/>
                        <a14:foregroundMark x1="27115" y1="76731" x2="22308" y2="70385"/>
                        <a14:foregroundMark x1="22308" y1="70385" x2="15000" y2="69038"/>
                        <a14:foregroundMark x1="15000" y1="69038" x2="15000" y2="69038"/>
                        <a14:foregroundMark x1="28654" y1="76731" x2="23654" y2="70962"/>
                        <a14:foregroundMark x1="23654" y1="70962" x2="14423" y2="68269"/>
                        <a14:foregroundMark x1="29038" y1="75000" x2="21923" y2="68846"/>
                        <a14:foregroundMark x1="26346" y1="81346" x2="30192" y2="74615"/>
                        <a14:foregroundMark x1="30192" y1="74615" x2="24038" y2="68846"/>
                        <a14:foregroundMark x1="24038" y1="68846" x2="14231" y2="71923"/>
                        <a14:foregroundMark x1="14231" y1="71923" x2="7115" y2="76731"/>
                        <a14:foregroundMark x1="7115" y1="76731" x2="5192" y2="84038"/>
                        <a14:foregroundMark x1="5192" y1="84038" x2="11538" y2="88269"/>
                        <a14:foregroundMark x1="11538" y1="88269" x2="20385" y2="90000"/>
                        <a14:foregroundMark x1="20385" y1="90000" x2="25962" y2="83462"/>
                        <a14:foregroundMark x1="25962" y1="83462" x2="21538" y2="76346"/>
                        <a14:foregroundMark x1="21538" y1="76346" x2="11154" y2="76346"/>
                        <a14:foregroundMark x1="11154" y1="76346" x2="5962" y2="82692"/>
                        <a14:foregroundMark x1="5962" y1="82692" x2="8654" y2="88654"/>
                        <a14:foregroundMark x1="18846" y1="88654" x2="26923" y2="85962"/>
                        <a14:foregroundMark x1="26923" y1="85962" x2="28654" y2="78462"/>
                        <a14:foregroundMark x1="28654" y1="78462" x2="28077" y2="77885"/>
                        <a14:foregroundMark x1="29423" y1="78269" x2="25962" y2="70962"/>
                        <a14:foregroundMark x1="25962" y1="70962" x2="19038" y2="68654"/>
                        <a14:foregroundMark x1="19038" y1="68654" x2="10385" y2="70385"/>
                        <a14:foregroundMark x1="10385" y1="70385" x2="8269" y2="72115"/>
                        <a14:foregroundMark x1="29808" y1="75577" x2="26731" y2="68462"/>
                        <a14:foregroundMark x1="26731" y1="68462" x2="19423" y2="67500"/>
                        <a14:foregroundMark x1="19423" y1="67500" x2="11538" y2="70962"/>
                        <a14:foregroundMark x1="11538" y1="70962" x2="8269" y2="75962"/>
                        <a14:foregroundMark x1="28269" y1="76346" x2="30000" y2="83654"/>
                        <a14:foregroundMark x1="30000" y1="83654" x2="20962" y2="92692"/>
                      </a14:backgroundRemoval>
                    </a14:imgEffect>
                  </a14:imgLayer>
                </a14:imgProps>
              </a:ext>
              <a:ext uri="{28A0092B-C50C-407E-A947-70E740481C1C}">
                <a14:useLocalDpi xmlns:a14="http://schemas.microsoft.com/office/drawing/2010/main"/>
              </a:ext>
            </a:extLst>
          </a:blip>
          <a:stretch>
            <a:fillRect/>
          </a:stretch>
        </p:blipFill>
        <p:spPr>
          <a:xfrm>
            <a:off x="5098300" y="1264356"/>
            <a:ext cx="1117366" cy="1117366"/>
          </a:xfrm>
          <a:prstGeom prst="rect">
            <a:avLst/>
          </a:prstGeom>
        </p:spPr>
      </p:pic>
      <p:pic>
        <p:nvPicPr>
          <p:cNvPr id="9" name="Imagen 8">
            <a:extLst>
              <a:ext uri="{FF2B5EF4-FFF2-40B4-BE49-F238E27FC236}">
                <a16:creationId xmlns:a16="http://schemas.microsoft.com/office/drawing/2014/main" id="{EABBC518-FEF2-C340-9D2D-141397080DDA}"/>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4906" b="94717" l="5938" r="95938">
                        <a14:foregroundMark x1="55625" y1="23208" x2="49375" y2="31132"/>
                        <a14:foregroundMark x1="49375" y1="31132" x2="39375" y2="26604"/>
                        <a14:foregroundMark x1="39375" y1="26604" x2="53750" y2="9245"/>
                        <a14:foregroundMark x1="53750" y1="9245" x2="68125" y2="5849"/>
                        <a14:foregroundMark x1="68125" y1="5849" x2="54063" y2="5472"/>
                        <a14:foregroundMark x1="54063" y1="5472" x2="76875" y2="5283"/>
                        <a14:foregroundMark x1="76875" y1="5283" x2="91563" y2="42830"/>
                        <a14:foregroundMark x1="92303" y1="52092" x2="92411" y2="51052"/>
                        <a14:foregroundMark x1="92188" y1="53208" x2="92245" y2="52660"/>
                        <a14:foregroundMark x1="91563" y1="39434" x2="93750" y2="40566"/>
                        <a14:foregroundMark x1="54688" y1="23962" x2="40625" y2="33774"/>
                        <a14:foregroundMark x1="40625" y1="33774" x2="39375" y2="26604"/>
                        <a14:foregroundMark x1="39375" y1="26604" x2="36875" y2="26226"/>
                        <a14:foregroundMark x1="55313" y1="23774" x2="58438" y2="27170"/>
                        <a14:foregroundMark x1="52812" y1="31509" x2="43438" y2="34340"/>
                        <a14:foregroundMark x1="28438" y1="79245" x2="16563" y2="84340"/>
                        <a14:foregroundMark x1="16563" y1="84340" x2="21875" y2="83774"/>
                        <a14:foregroundMark x1="62500" y1="81698" x2="62187" y2="90189"/>
                        <a14:foregroundMark x1="62187" y1="90189" x2="58438" y2="94717"/>
                        <a14:foregroundMark x1="22500" y1="88113" x2="5938" y2="79623"/>
                        <a14:foregroundMark x1="17813" y1="80377" x2="15313" y2="80566"/>
                        <a14:foregroundMark x1="15536" y1="44717" x2="15000" y2="44340"/>
                        <a14:foregroundMark x1="16646" y1="45499" x2="15536" y2="44717"/>
                        <a14:foregroundMark x1="16527" y1="45555" x2="16250" y2="45472"/>
                        <a14:foregroundMark x1="16941" y1="45359" x2="16563" y2="45283"/>
                        <a14:foregroundMark x1="13750" y1="46604" x2="12812" y2="46038"/>
                        <a14:foregroundMark x1="14584" y1="46478" x2="14375" y2="46226"/>
                        <a14:foregroundMark x1="72500" y1="32642" x2="70625" y2="34528"/>
                        <a14:foregroundMark x1="18438" y1="46415" x2="16875" y2="45472"/>
                        <a14:foregroundMark x1="14688" y1="46981" x2="14375" y2="46226"/>
                        <a14:foregroundMark x1="14688" y1="48113" x2="12188" y2="48113"/>
                        <a14:foregroundMark x1="12500" y1="48302" x2="11563" y2="48302"/>
                        <a14:foregroundMark x1="92188" y1="53396" x2="95000" y2="53962"/>
                        <a14:foregroundMark x1="92188" y1="52075" x2="95938" y2="52075"/>
                        <a14:foregroundMark x1="93125" y1="49434" x2="92500" y2="50000"/>
                        <a14:foregroundMark x1="18125" y1="46226" x2="16875" y2="45660"/>
                        <a14:backgroundMark x1="82188" y1="52075" x2="82188" y2="52075"/>
                        <a14:backgroundMark x1="17500" y1="44717" x2="17500" y2="44717"/>
                        <a14:backgroundMark x1="17500" y1="45094" x2="18125" y2="45472"/>
                        <a14:backgroundMark x1="18750" y1="46226" x2="18125" y2="45849"/>
                        <a14:backgroundMark x1="15000" y1="46038" x2="14375" y2="45849"/>
                        <a14:backgroundMark x1="91172" y1="49529" x2="90938" y2="49623"/>
                        <a14:backgroundMark x1="94063" y1="52642" x2="94063" y2="52642"/>
                        <a14:backgroundMark x1="92813" y1="50943" x2="92813" y2="50943"/>
                      </a14:backgroundRemoval>
                    </a14:imgEffect>
                  </a14:imgLayer>
                </a14:imgProps>
              </a:ext>
              <a:ext uri="{28A0092B-C50C-407E-A947-70E740481C1C}">
                <a14:useLocalDpi xmlns:a14="http://schemas.microsoft.com/office/drawing/2010/main"/>
              </a:ext>
            </a:extLst>
          </a:blip>
          <a:stretch>
            <a:fillRect/>
          </a:stretch>
        </p:blipFill>
        <p:spPr>
          <a:xfrm>
            <a:off x="7157156" y="1148002"/>
            <a:ext cx="732448" cy="1213117"/>
          </a:xfrm>
          <a:prstGeom prst="rect">
            <a:avLst/>
          </a:prstGeom>
        </p:spPr>
      </p:pic>
      <p:pic>
        <p:nvPicPr>
          <p:cNvPr id="11" name="Imagen 10">
            <a:extLst>
              <a:ext uri="{FF2B5EF4-FFF2-40B4-BE49-F238E27FC236}">
                <a16:creationId xmlns:a16="http://schemas.microsoft.com/office/drawing/2014/main" id="{55764D82-71DF-9E44-94B4-DA5633D08A83}"/>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5354" b="97953" l="6610" r="100000">
                        <a14:foregroundMark x1="53305" y1="7717" x2="45842" y2="45197"/>
                        <a14:foregroundMark x1="45842" y1="45197" x2="51173" y2="72283"/>
                        <a14:foregroundMark x1="50959" y1="26772" x2="56503" y2="34961"/>
                        <a14:foregroundMark x1="34542" y1="26142" x2="32196" y2="35433"/>
                        <a14:foregroundMark x1="32196" y1="35433" x2="32196" y2="36063"/>
                        <a14:foregroundMark x1="42857" y1="52598" x2="18977" y2="47559"/>
                        <a14:foregroundMark x1="18977" y1="47559" x2="10021" y2="42677"/>
                        <a14:foregroundMark x1="10021" y1="42677" x2="7249" y2="39370"/>
                        <a14:foregroundMark x1="34968" y1="50551" x2="46908" y2="49449"/>
                        <a14:foregroundMark x1="46908" y1="49449" x2="58849" y2="49449"/>
                        <a14:foregroundMark x1="58849" y1="49449" x2="80384" y2="44409"/>
                        <a14:foregroundMark x1="80384" y1="44409" x2="87846" y2="38583"/>
                        <a14:foregroundMark x1="87846" y1="38583" x2="88699" y2="37008"/>
                        <a14:foregroundMark x1="71855" y1="52913" x2="25586" y2="54961"/>
                        <a14:foregroundMark x1="41578" y1="52283" x2="40725" y2="81102"/>
                        <a14:foregroundMark x1="40725" y1="81102" x2="45203" y2="88189"/>
                        <a14:foregroundMark x1="45203" y1="88189" x2="40938" y2="94331"/>
                        <a14:foregroundMark x1="41578" y1="93858" x2="48614" y2="95591"/>
                        <a14:foregroundMark x1="50107" y1="95591" x2="38593" y2="97953"/>
                        <a14:foregroundMark x1="38593" y1="97953" x2="39232" y2="93228"/>
                        <a14:foregroundMark x1="36887" y1="93858" x2="35821" y2="96693"/>
                        <a14:foregroundMark x1="65032" y1="81102" x2="74627" y2="86142"/>
                        <a14:foregroundMark x1="74627" y1="86142" x2="78465" y2="91496"/>
                        <a14:foregroundMark x1="76759" y1="85039" x2="80810" y2="88976"/>
                        <a14:foregroundMark x1="80384" y1="89134" x2="79104" y2="92598"/>
                        <a14:foregroundMark x1="81237" y1="90709" x2="78891" y2="86614"/>
                        <a14:foregroundMark x1="81450" y1="90236" x2="79744" y2="87559"/>
                        <a14:foregroundMark x1="65672" y1="30551" x2="66738" y2="22047"/>
                        <a14:foregroundMark x1="66738" y1="22047" x2="59701" y2="13543"/>
                        <a14:foregroundMark x1="59701" y1="13543" x2="47974" y2="9921"/>
                        <a14:foregroundMark x1="47974" y1="9921" x2="25586" y2="17953"/>
                        <a14:foregroundMark x1="81237" y1="91339" x2="78252" y2="85827"/>
                        <a14:foregroundMark x1="81237" y1="91496" x2="79957" y2="86142"/>
                        <a14:foregroundMark x1="78465" y1="86614" x2="75693" y2="84882"/>
                        <a14:foregroundMark x1="80384" y1="87559" x2="76546" y2="83937"/>
                      </a14:backgroundRemoval>
                    </a14:imgEffect>
                  </a14:imgLayer>
                </a14:imgProps>
              </a:ext>
              <a:ext uri="{28A0092B-C50C-407E-A947-70E740481C1C}">
                <a14:useLocalDpi xmlns:a14="http://schemas.microsoft.com/office/drawing/2010/main"/>
              </a:ext>
            </a:extLst>
          </a:blip>
          <a:srcRect/>
          <a:stretch/>
        </p:blipFill>
        <p:spPr>
          <a:xfrm>
            <a:off x="8528199" y="1065682"/>
            <a:ext cx="718832" cy="973476"/>
          </a:xfrm>
          <a:prstGeom prst="rect">
            <a:avLst/>
          </a:prstGeom>
        </p:spPr>
      </p:pic>
      <p:pic>
        <p:nvPicPr>
          <p:cNvPr id="12" name="Imagen 11">
            <a:extLst>
              <a:ext uri="{FF2B5EF4-FFF2-40B4-BE49-F238E27FC236}">
                <a16:creationId xmlns:a16="http://schemas.microsoft.com/office/drawing/2014/main" id="{7E63FA23-CF04-F74E-8FCB-3A0D26450E8C}"/>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ackgroundRemoval t="5541" b="100000" l="0" r="100000">
                        <a14:foregroundMark x1="68588" y1="23784" x2="75793" y2="15541"/>
                        <a14:foregroundMark x1="75793" y1="15541" x2="62536" y2="8919"/>
                        <a14:foregroundMark x1="62536" y1="8919" x2="42651" y2="5541"/>
                        <a14:foregroundMark x1="42651" y1="5541" x2="26225" y2="7973"/>
                        <a14:foregroundMark x1="26225" y1="7973" x2="19308" y2="17027"/>
                        <a14:foregroundMark x1="19308" y1="17027" x2="31700" y2="22162"/>
                        <a14:foregroundMark x1="31700" y1="22162" x2="32565" y2="22297"/>
                        <a14:foregroundMark x1="48415" y1="42162" x2="76657" y2="51892"/>
                        <a14:foregroundMark x1="76657" y1="51892" x2="78098" y2="54595"/>
                        <a14:foregroundMark x1="30548" y1="45135" x2="16138" y2="49324"/>
                        <a14:foregroundMark x1="16138" y1="49324" x2="9222" y2="53514"/>
                        <a14:foregroundMark x1="55908" y1="43108" x2="71758" y2="47162"/>
                        <a14:foregroundMark x1="71758" y1="47162" x2="79251" y2="51622"/>
                        <a14:foregroundMark x1="83573" y1="97838" x2="67723" y2="95946"/>
                        <a14:foregroundMark x1="67723" y1="95946" x2="66571" y2="96351"/>
                        <a14:foregroundMark x1="91066" y1="97838" x2="82421" y2="98243"/>
                        <a14:foregroundMark x1="50144" y1="96892" x2="39481" y2="99865"/>
                        <a14:foregroundMark x1="63689" y1="98108" x2="78963" y2="97568"/>
                        <a14:foregroundMark x1="89625" y1="98378" x2="95677" y2="97568"/>
                        <a14:foregroundMark x1="47550" y1="11892" x2="10086" y2="16081"/>
                        <a14:foregroundMark x1="18156" y1="12973" x2="9510" y2="16351"/>
                        <a14:foregroundMark x1="8934" y1="15270" x2="7205" y2="16622"/>
                        <a14:foregroundMark x1="46110" y1="98649" x2="35735" y2="99865"/>
                        <a14:foregroundMark x1="27089" y1="98108" x2="28242" y2="99865"/>
                        <a14:foregroundMark x1="29395" y1="96892" x2="47550" y2="98919"/>
                      </a14:backgroundRemoval>
                    </a14:imgEffect>
                  </a14:imgLayer>
                </a14:imgProps>
              </a:ext>
              <a:ext uri="{28A0092B-C50C-407E-A947-70E740481C1C}">
                <a14:useLocalDpi xmlns:a14="http://schemas.microsoft.com/office/drawing/2010/main"/>
              </a:ext>
            </a:extLst>
          </a:blip>
          <a:srcRect/>
          <a:stretch/>
        </p:blipFill>
        <p:spPr>
          <a:xfrm flipH="1">
            <a:off x="8061127" y="1043316"/>
            <a:ext cx="467072" cy="995842"/>
          </a:xfrm>
          <a:prstGeom prst="rect">
            <a:avLst/>
          </a:prstGeom>
        </p:spPr>
      </p:pic>
      <p:sp>
        <p:nvSpPr>
          <p:cNvPr id="35" name="Action Button: Custom 20">
            <a:hlinkClick r:id="" action="ppaction://noaction" highlightClick="1">
              <a:snd r:embed="rId18" name="estamos limpios 2.wav"/>
            </a:hlinkClick>
            <a:extLst>
              <a:ext uri="{FF2B5EF4-FFF2-40B4-BE49-F238E27FC236}">
                <a16:creationId xmlns:a16="http://schemas.microsoft.com/office/drawing/2014/main" id="{7FA1EBCC-9CBA-2745-B5A9-9E2122731C15}"/>
              </a:ext>
            </a:extLst>
          </p:cNvPr>
          <p:cNvSpPr/>
          <p:nvPr/>
        </p:nvSpPr>
        <p:spPr>
          <a:xfrm>
            <a:off x="1890313" y="5353932"/>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6" name="Action Button: Custom 20">
            <a:hlinkClick r:id="" action="ppaction://noaction" highlightClick="1">
              <a:snd r:embed="rId19" name="estamos seguras.wav"/>
            </a:hlinkClick>
            <a:extLst>
              <a:ext uri="{FF2B5EF4-FFF2-40B4-BE49-F238E27FC236}">
                <a16:creationId xmlns:a16="http://schemas.microsoft.com/office/drawing/2014/main" id="{2CCC1988-1D17-1745-9DFE-32DF80B52A3A}"/>
              </a:ext>
            </a:extLst>
          </p:cNvPr>
          <p:cNvSpPr/>
          <p:nvPr/>
        </p:nvSpPr>
        <p:spPr>
          <a:xfrm>
            <a:off x="1882330" y="5847969"/>
            <a:ext cx="406746" cy="35797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37" name="Picture 8" descr="green checkmark">
            <a:extLst>
              <a:ext uri="{FF2B5EF4-FFF2-40B4-BE49-F238E27FC236}">
                <a16:creationId xmlns:a16="http://schemas.microsoft.com/office/drawing/2014/main" id="{384FECBD-6BB1-DC4C-AD7C-ED4E15032C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8606" y="2468000"/>
            <a:ext cx="343656" cy="357976"/>
          </a:xfrm>
          <a:prstGeom prst="rect">
            <a:avLst/>
          </a:prstGeom>
        </p:spPr>
      </p:pic>
      <p:pic>
        <p:nvPicPr>
          <p:cNvPr id="38" name="Picture 8" descr="green checkmark">
            <a:extLst>
              <a:ext uri="{FF2B5EF4-FFF2-40B4-BE49-F238E27FC236}">
                <a16:creationId xmlns:a16="http://schemas.microsoft.com/office/drawing/2014/main" id="{FCF86D01-84F0-2249-915F-B2748379B2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2468000"/>
            <a:ext cx="343656" cy="357976"/>
          </a:xfrm>
          <a:prstGeom prst="rect">
            <a:avLst/>
          </a:prstGeom>
        </p:spPr>
      </p:pic>
      <p:pic>
        <p:nvPicPr>
          <p:cNvPr id="39" name="Picture 8" descr="green checkmark">
            <a:extLst>
              <a:ext uri="{FF2B5EF4-FFF2-40B4-BE49-F238E27FC236}">
                <a16:creationId xmlns:a16="http://schemas.microsoft.com/office/drawing/2014/main" id="{E693CBA9-7DCD-D142-9DB2-0CCCB7B6B1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2933243"/>
            <a:ext cx="343656" cy="357976"/>
          </a:xfrm>
          <a:prstGeom prst="rect">
            <a:avLst/>
          </a:prstGeom>
        </p:spPr>
      </p:pic>
      <p:pic>
        <p:nvPicPr>
          <p:cNvPr id="40" name="Picture 8" descr="green checkmark">
            <a:extLst>
              <a:ext uri="{FF2B5EF4-FFF2-40B4-BE49-F238E27FC236}">
                <a16:creationId xmlns:a16="http://schemas.microsoft.com/office/drawing/2014/main" id="{BA4A4AA8-8CC8-5C42-A5A7-77555C99F5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840" y="2933243"/>
            <a:ext cx="343656" cy="357976"/>
          </a:xfrm>
          <a:prstGeom prst="rect">
            <a:avLst/>
          </a:prstGeom>
        </p:spPr>
      </p:pic>
      <p:pic>
        <p:nvPicPr>
          <p:cNvPr id="41" name="Picture 8" descr="green checkmark">
            <a:extLst>
              <a:ext uri="{FF2B5EF4-FFF2-40B4-BE49-F238E27FC236}">
                <a16:creationId xmlns:a16="http://schemas.microsoft.com/office/drawing/2014/main" id="{DE66C1D7-745F-1B42-8039-FA9239ED9D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2948766"/>
            <a:ext cx="343656" cy="357976"/>
          </a:xfrm>
          <a:prstGeom prst="rect">
            <a:avLst/>
          </a:prstGeom>
        </p:spPr>
      </p:pic>
      <p:pic>
        <p:nvPicPr>
          <p:cNvPr id="42" name="Picture 8" descr="green checkmark">
            <a:extLst>
              <a:ext uri="{FF2B5EF4-FFF2-40B4-BE49-F238E27FC236}">
                <a16:creationId xmlns:a16="http://schemas.microsoft.com/office/drawing/2014/main" id="{F2A729AD-D6B2-0A40-AD41-F0526F2E54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927" y="3429000"/>
            <a:ext cx="343656" cy="357976"/>
          </a:xfrm>
          <a:prstGeom prst="rect">
            <a:avLst/>
          </a:prstGeom>
        </p:spPr>
      </p:pic>
      <p:pic>
        <p:nvPicPr>
          <p:cNvPr id="43" name="Picture 8" descr="green checkmark">
            <a:extLst>
              <a:ext uri="{FF2B5EF4-FFF2-40B4-BE49-F238E27FC236}">
                <a16:creationId xmlns:a16="http://schemas.microsoft.com/office/drawing/2014/main" id="{1E630FFC-EAF9-6B4F-8714-42CCA6AC32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840" y="3429000"/>
            <a:ext cx="343656" cy="357976"/>
          </a:xfrm>
          <a:prstGeom prst="rect">
            <a:avLst/>
          </a:prstGeom>
        </p:spPr>
      </p:pic>
      <p:pic>
        <p:nvPicPr>
          <p:cNvPr id="44" name="Picture 8" descr="green checkmark">
            <a:extLst>
              <a:ext uri="{FF2B5EF4-FFF2-40B4-BE49-F238E27FC236}">
                <a16:creationId xmlns:a16="http://schemas.microsoft.com/office/drawing/2014/main" id="{17267702-2305-8746-8D76-EF75097569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1126" y="3938262"/>
            <a:ext cx="343656" cy="357976"/>
          </a:xfrm>
          <a:prstGeom prst="rect">
            <a:avLst/>
          </a:prstGeom>
        </p:spPr>
      </p:pic>
      <p:pic>
        <p:nvPicPr>
          <p:cNvPr id="45" name="Picture 8" descr="green checkmark">
            <a:extLst>
              <a:ext uri="{FF2B5EF4-FFF2-40B4-BE49-F238E27FC236}">
                <a16:creationId xmlns:a16="http://schemas.microsoft.com/office/drawing/2014/main" id="{91EC3CF2-F2E7-B841-BFEC-3F99A4A76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3891599"/>
            <a:ext cx="343656" cy="357976"/>
          </a:xfrm>
          <a:prstGeom prst="rect">
            <a:avLst/>
          </a:prstGeom>
        </p:spPr>
      </p:pic>
      <p:pic>
        <p:nvPicPr>
          <p:cNvPr id="46" name="Picture 8" descr="green checkmark">
            <a:extLst>
              <a:ext uri="{FF2B5EF4-FFF2-40B4-BE49-F238E27FC236}">
                <a16:creationId xmlns:a16="http://schemas.microsoft.com/office/drawing/2014/main" id="{6BA9A2FA-9A98-7947-B516-7ABCB8B78E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4377752"/>
            <a:ext cx="343656" cy="357976"/>
          </a:xfrm>
          <a:prstGeom prst="rect">
            <a:avLst/>
          </a:prstGeom>
        </p:spPr>
      </p:pic>
      <p:pic>
        <p:nvPicPr>
          <p:cNvPr id="47" name="Picture 8" descr="green checkmark">
            <a:extLst>
              <a:ext uri="{FF2B5EF4-FFF2-40B4-BE49-F238E27FC236}">
                <a16:creationId xmlns:a16="http://schemas.microsoft.com/office/drawing/2014/main" id="{C448164B-1489-B148-8BB9-5194A71266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840" y="4399529"/>
            <a:ext cx="343656" cy="357976"/>
          </a:xfrm>
          <a:prstGeom prst="rect">
            <a:avLst/>
          </a:prstGeom>
        </p:spPr>
      </p:pic>
      <p:pic>
        <p:nvPicPr>
          <p:cNvPr id="48" name="Picture 8" descr="green checkmark">
            <a:extLst>
              <a:ext uri="{FF2B5EF4-FFF2-40B4-BE49-F238E27FC236}">
                <a16:creationId xmlns:a16="http://schemas.microsoft.com/office/drawing/2014/main" id="{7EA8F350-1A40-E945-9480-EED335DE5E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7927" y="4889504"/>
            <a:ext cx="343656" cy="357976"/>
          </a:xfrm>
          <a:prstGeom prst="rect">
            <a:avLst/>
          </a:prstGeom>
        </p:spPr>
      </p:pic>
      <p:pic>
        <p:nvPicPr>
          <p:cNvPr id="49" name="Picture 8" descr="green checkmark">
            <a:extLst>
              <a:ext uri="{FF2B5EF4-FFF2-40B4-BE49-F238E27FC236}">
                <a16:creationId xmlns:a16="http://schemas.microsoft.com/office/drawing/2014/main" id="{3AECEFCE-D94E-2348-9300-934F47C753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2527" y="4899814"/>
            <a:ext cx="343656" cy="357976"/>
          </a:xfrm>
          <a:prstGeom prst="rect">
            <a:avLst/>
          </a:prstGeom>
        </p:spPr>
      </p:pic>
      <p:pic>
        <p:nvPicPr>
          <p:cNvPr id="50" name="Picture 8" descr="green checkmark">
            <a:extLst>
              <a:ext uri="{FF2B5EF4-FFF2-40B4-BE49-F238E27FC236}">
                <a16:creationId xmlns:a16="http://schemas.microsoft.com/office/drawing/2014/main" id="{E9BB522C-2AF2-6F4D-8514-55FBDA3AC0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5353922"/>
            <a:ext cx="343656" cy="357976"/>
          </a:xfrm>
          <a:prstGeom prst="rect">
            <a:avLst/>
          </a:prstGeom>
        </p:spPr>
      </p:pic>
      <p:pic>
        <p:nvPicPr>
          <p:cNvPr id="51" name="Picture 8" descr="green checkmark">
            <a:extLst>
              <a:ext uri="{FF2B5EF4-FFF2-40B4-BE49-F238E27FC236}">
                <a16:creationId xmlns:a16="http://schemas.microsoft.com/office/drawing/2014/main" id="{49CA88F6-A2CF-754B-9056-33C2CF1833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65154" y="5353922"/>
            <a:ext cx="343656" cy="357976"/>
          </a:xfrm>
          <a:prstGeom prst="rect">
            <a:avLst/>
          </a:prstGeom>
        </p:spPr>
      </p:pic>
      <p:pic>
        <p:nvPicPr>
          <p:cNvPr id="52" name="Picture 8" descr="green checkmark">
            <a:extLst>
              <a:ext uri="{FF2B5EF4-FFF2-40B4-BE49-F238E27FC236}">
                <a16:creationId xmlns:a16="http://schemas.microsoft.com/office/drawing/2014/main" id="{03F021EE-C294-0B4E-9229-8C180CDB20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2871" y="5840274"/>
            <a:ext cx="343656" cy="357976"/>
          </a:xfrm>
          <a:prstGeom prst="rect">
            <a:avLst/>
          </a:prstGeom>
        </p:spPr>
      </p:pic>
      <p:pic>
        <p:nvPicPr>
          <p:cNvPr id="53" name="Picture 8" descr="green checkmark">
            <a:extLst>
              <a:ext uri="{FF2B5EF4-FFF2-40B4-BE49-F238E27FC236}">
                <a16:creationId xmlns:a16="http://schemas.microsoft.com/office/drawing/2014/main" id="{DB78D2E7-5692-DB47-A464-7F25B67F91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8606" y="5840274"/>
            <a:ext cx="343656" cy="357976"/>
          </a:xfrm>
          <a:prstGeom prst="rect">
            <a:avLst/>
          </a:prstGeom>
        </p:spPr>
      </p:pic>
      <p:pic>
        <p:nvPicPr>
          <p:cNvPr id="54" name="Imagen 8">
            <a:extLst>
              <a:ext uri="{FF2B5EF4-FFF2-40B4-BE49-F238E27FC236}">
                <a16:creationId xmlns:a16="http://schemas.microsoft.com/office/drawing/2014/main" id="{EABBC518-FEF2-C340-9D2D-141397080DDA}"/>
              </a:ext>
            </a:extLst>
          </p:cNvPr>
          <p:cNvPicPr>
            <a:picLocks noChangeAspect="1"/>
          </p:cNvPicPr>
          <p:nvPr/>
        </p:nvPicPr>
        <p:blipFill>
          <a:blip r:embed="rId12" cstate="screen">
            <a:extLst>
              <a:ext uri="{BEBA8EAE-BF5A-486C-A8C5-ECC9F3942E4B}">
                <a14:imgProps xmlns:a14="http://schemas.microsoft.com/office/drawing/2010/main">
                  <a14:imgLayer r:embed="rId13">
                    <a14:imgEffect>
                      <a14:backgroundRemoval t="4906" b="94717" l="5938" r="95938">
                        <a14:foregroundMark x1="55625" y1="23208" x2="49375" y2="31132"/>
                        <a14:foregroundMark x1="49375" y1="31132" x2="39375" y2="26604"/>
                        <a14:foregroundMark x1="39375" y1="26604" x2="53750" y2="9245"/>
                        <a14:foregroundMark x1="53750" y1="9245" x2="68125" y2="5849"/>
                        <a14:foregroundMark x1="68125" y1="5849" x2="54063" y2="5472"/>
                        <a14:foregroundMark x1="54063" y1="5472" x2="76875" y2="5283"/>
                        <a14:foregroundMark x1="76875" y1="5283" x2="91563" y2="42830"/>
                        <a14:foregroundMark x1="92303" y1="52092" x2="92411" y2="51052"/>
                        <a14:foregroundMark x1="92188" y1="53208" x2="92245" y2="52660"/>
                        <a14:foregroundMark x1="91563" y1="39434" x2="93750" y2="40566"/>
                        <a14:foregroundMark x1="54688" y1="23962" x2="40625" y2="33774"/>
                        <a14:foregroundMark x1="40625" y1="33774" x2="39375" y2="26604"/>
                        <a14:foregroundMark x1="39375" y1="26604" x2="36875" y2="26226"/>
                        <a14:foregroundMark x1="55313" y1="23774" x2="58438" y2="27170"/>
                        <a14:foregroundMark x1="52812" y1="31509" x2="43438" y2="34340"/>
                        <a14:foregroundMark x1="28438" y1="79245" x2="16563" y2="84340"/>
                        <a14:foregroundMark x1="16563" y1="84340" x2="21875" y2="83774"/>
                        <a14:foregroundMark x1="62500" y1="81698" x2="62187" y2="90189"/>
                        <a14:foregroundMark x1="62187" y1="90189" x2="58438" y2="94717"/>
                        <a14:foregroundMark x1="22500" y1="88113" x2="5938" y2="79623"/>
                        <a14:foregroundMark x1="17813" y1="80377" x2="15313" y2="80566"/>
                        <a14:foregroundMark x1="15536" y1="44717" x2="15000" y2="44340"/>
                        <a14:foregroundMark x1="16646" y1="45499" x2="15536" y2="44717"/>
                        <a14:foregroundMark x1="16527" y1="45555" x2="16250" y2="45472"/>
                        <a14:foregroundMark x1="16941" y1="45359" x2="16563" y2="45283"/>
                        <a14:foregroundMark x1="13750" y1="46604" x2="12812" y2="46038"/>
                        <a14:foregroundMark x1="14584" y1="46478" x2="14375" y2="46226"/>
                        <a14:foregroundMark x1="72500" y1="32642" x2="70625" y2="34528"/>
                        <a14:foregroundMark x1="18438" y1="46415" x2="16875" y2="45472"/>
                        <a14:foregroundMark x1="14688" y1="46981" x2="14375" y2="46226"/>
                        <a14:foregroundMark x1="14688" y1="48113" x2="12188" y2="48113"/>
                        <a14:foregroundMark x1="12500" y1="48302" x2="11563" y2="48302"/>
                        <a14:foregroundMark x1="92188" y1="53396" x2="95000" y2="53962"/>
                        <a14:foregroundMark x1="92188" y1="52075" x2="95938" y2="52075"/>
                        <a14:foregroundMark x1="93125" y1="49434" x2="92500" y2="50000"/>
                        <a14:foregroundMark x1="18125" y1="46226" x2="16875" y2="45660"/>
                        <a14:backgroundMark x1="82188" y1="52075" x2="82188" y2="52075"/>
                        <a14:backgroundMark x1="17500" y1="44717" x2="17500" y2="44717"/>
                        <a14:backgroundMark x1="17500" y1="45094" x2="18125" y2="45472"/>
                        <a14:backgroundMark x1="18750" y1="46226" x2="18125" y2="45849"/>
                        <a14:backgroundMark x1="15000" y1="46038" x2="14375" y2="45849"/>
                        <a14:backgroundMark x1="91172" y1="49529" x2="90938" y2="49623"/>
                        <a14:backgroundMark x1="94063" y1="52642" x2="94063" y2="52642"/>
                        <a14:backgroundMark x1="92813" y1="50943" x2="92813" y2="50943"/>
                      </a14:backgroundRemoval>
                    </a14:imgEffect>
                  </a14:imgLayer>
                </a14:imgProps>
              </a:ext>
              <a:ext uri="{28A0092B-C50C-407E-A947-70E740481C1C}">
                <a14:useLocalDpi xmlns:a14="http://schemas.microsoft.com/office/drawing/2010/main"/>
              </a:ext>
            </a:extLst>
          </a:blip>
          <a:stretch>
            <a:fillRect/>
          </a:stretch>
        </p:blipFill>
        <p:spPr>
          <a:xfrm>
            <a:off x="9714103" y="1022882"/>
            <a:ext cx="649559" cy="1075832"/>
          </a:xfrm>
          <a:prstGeom prst="rect">
            <a:avLst/>
          </a:prstGeom>
        </p:spPr>
      </p:pic>
      <p:pic>
        <p:nvPicPr>
          <p:cNvPr id="55" name="Imagen 10">
            <a:extLst>
              <a:ext uri="{FF2B5EF4-FFF2-40B4-BE49-F238E27FC236}">
                <a16:creationId xmlns:a16="http://schemas.microsoft.com/office/drawing/2014/main" id="{55764D82-71DF-9E44-94B4-DA5633D08A83}"/>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ackgroundRemoval t="5354" b="97953" l="6610" r="100000">
                        <a14:foregroundMark x1="53305" y1="7717" x2="45842" y2="45197"/>
                        <a14:foregroundMark x1="45842" y1="45197" x2="51173" y2="72283"/>
                        <a14:foregroundMark x1="50959" y1="26772" x2="56503" y2="34961"/>
                        <a14:foregroundMark x1="34542" y1="26142" x2="32196" y2="35433"/>
                        <a14:foregroundMark x1="32196" y1="35433" x2="32196" y2="36063"/>
                        <a14:foregroundMark x1="42857" y1="52598" x2="18977" y2="47559"/>
                        <a14:foregroundMark x1="18977" y1="47559" x2="10021" y2="42677"/>
                        <a14:foregroundMark x1="10021" y1="42677" x2="7249" y2="39370"/>
                        <a14:foregroundMark x1="34968" y1="50551" x2="46908" y2="49449"/>
                        <a14:foregroundMark x1="46908" y1="49449" x2="58849" y2="49449"/>
                        <a14:foregroundMark x1="58849" y1="49449" x2="80384" y2="44409"/>
                        <a14:foregroundMark x1="80384" y1="44409" x2="87846" y2="38583"/>
                        <a14:foregroundMark x1="87846" y1="38583" x2="88699" y2="37008"/>
                        <a14:foregroundMark x1="71855" y1="52913" x2="25586" y2="54961"/>
                        <a14:foregroundMark x1="41578" y1="52283" x2="40725" y2="81102"/>
                        <a14:foregroundMark x1="40725" y1="81102" x2="45203" y2="88189"/>
                        <a14:foregroundMark x1="45203" y1="88189" x2="40938" y2="94331"/>
                        <a14:foregroundMark x1="41578" y1="93858" x2="48614" y2="95591"/>
                        <a14:foregroundMark x1="50107" y1="95591" x2="38593" y2="97953"/>
                        <a14:foregroundMark x1="38593" y1="97953" x2="39232" y2="93228"/>
                        <a14:foregroundMark x1="36887" y1="93858" x2="35821" y2="96693"/>
                        <a14:foregroundMark x1="65032" y1="81102" x2="74627" y2="86142"/>
                        <a14:foregroundMark x1="74627" y1="86142" x2="78465" y2="91496"/>
                        <a14:foregroundMark x1="76759" y1="85039" x2="80810" y2="88976"/>
                        <a14:foregroundMark x1="80384" y1="89134" x2="79104" y2="92598"/>
                        <a14:foregroundMark x1="81237" y1="90709" x2="78891" y2="86614"/>
                        <a14:foregroundMark x1="81450" y1="90236" x2="79744" y2="87559"/>
                        <a14:foregroundMark x1="65672" y1="30551" x2="66738" y2="22047"/>
                        <a14:foregroundMark x1="66738" y1="22047" x2="59701" y2="13543"/>
                        <a14:foregroundMark x1="59701" y1="13543" x2="47974" y2="9921"/>
                        <a14:foregroundMark x1="47974" y1="9921" x2="25586" y2="17953"/>
                        <a14:foregroundMark x1="81237" y1="91339" x2="78252" y2="85827"/>
                        <a14:foregroundMark x1="81237" y1="91496" x2="79957" y2="86142"/>
                        <a14:foregroundMark x1="78465" y1="86614" x2="75693" y2="84882"/>
                        <a14:foregroundMark x1="80384" y1="87559" x2="76546" y2="83937"/>
                      </a14:backgroundRemoval>
                    </a14:imgEffect>
                  </a14:imgLayer>
                </a14:imgProps>
              </a:ext>
              <a:ext uri="{28A0092B-C50C-407E-A947-70E740481C1C}">
                <a14:useLocalDpi xmlns:a14="http://schemas.microsoft.com/office/drawing/2010/main"/>
              </a:ext>
            </a:extLst>
          </a:blip>
          <a:srcRect/>
          <a:stretch/>
        </p:blipFill>
        <p:spPr>
          <a:xfrm>
            <a:off x="10321975" y="1054499"/>
            <a:ext cx="718832" cy="973476"/>
          </a:xfrm>
          <a:prstGeom prst="rect">
            <a:avLst/>
          </a:prstGeom>
        </p:spPr>
      </p:pic>
    </p:spTree>
    <p:extLst>
      <p:ext uri="{BB962C8B-B14F-4D97-AF65-F5344CB8AC3E}">
        <p14:creationId xmlns:p14="http://schemas.microsoft.com/office/powerpoint/2010/main" val="30818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FD807E-E0EC-704D-AE88-60B45A7BCB54}"/>
              </a:ext>
            </a:extLst>
          </p:cNvPr>
          <p:cNvSpPr txBox="1"/>
          <p:nvPr/>
        </p:nvSpPr>
        <p:spPr>
          <a:xfrm>
            <a:off x="241300" y="165100"/>
            <a:ext cx="10083800" cy="1107996"/>
          </a:xfrm>
          <a:prstGeom prst="rect">
            <a:avLst/>
          </a:prstGeom>
          <a:noFill/>
        </p:spPr>
        <p:txBody>
          <a:bodyPr wrap="square" rtlCol="0">
            <a:spAutoFit/>
          </a:bodyPr>
          <a:lstStyle/>
          <a:p>
            <a:r>
              <a:rPr lang="es-ES" sz="2200" b="1" dirty="0" err="1">
                <a:solidFill>
                  <a:schemeClr val="accent5">
                    <a:lumMod val="50000"/>
                  </a:schemeClr>
                </a:solidFill>
              </a:rPr>
              <a:t>Your</a:t>
            </a:r>
            <a:r>
              <a:rPr lang="es-ES" sz="2200" b="1" dirty="0">
                <a:solidFill>
                  <a:schemeClr val="accent5">
                    <a:lumMod val="50000"/>
                  </a:schemeClr>
                </a:solidFill>
              </a:rPr>
              <a:t> </a:t>
            </a:r>
            <a:r>
              <a:rPr lang="es-ES" sz="2200" b="1" dirty="0" err="1">
                <a:solidFill>
                  <a:schemeClr val="accent5">
                    <a:lumMod val="50000"/>
                  </a:schemeClr>
                </a:solidFill>
              </a:rPr>
              <a:t>school</a:t>
            </a:r>
            <a:r>
              <a:rPr lang="es-ES" sz="2200" b="1" dirty="0">
                <a:solidFill>
                  <a:schemeClr val="accent5">
                    <a:lumMod val="50000"/>
                  </a:schemeClr>
                </a:solidFill>
              </a:rPr>
              <a:t> </a:t>
            </a:r>
            <a:r>
              <a:rPr lang="es-ES" sz="2200" b="1" dirty="0" err="1">
                <a:solidFill>
                  <a:schemeClr val="accent5">
                    <a:lumMod val="50000"/>
                  </a:schemeClr>
                </a:solidFill>
              </a:rPr>
              <a:t>is</a:t>
            </a:r>
            <a:r>
              <a:rPr lang="es-ES" sz="2200" b="1" dirty="0">
                <a:solidFill>
                  <a:schemeClr val="accent5">
                    <a:lumMod val="50000"/>
                  </a:schemeClr>
                </a:solidFill>
              </a:rPr>
              <a:t> </a:t>
            </a:r>
            <a:r>
              <a:rPr lang="es-ES" sz="2200" b="1" dirty="0" err="1">
                <a:solidFill>
                  <a:schemeClr val="accent5">
                    <a:lumMod val="50000"/>
                  </a:schemeClr>
                </a:solidFill>
              </a:rPr>
              <a:t>recruiting</a:t>
            </a:r>
            <a:r>
              <a:rPr lang="es-ES" sz="2200" b="1" dirty="0">
                <a:solidFill>
                  <a:schemeClr val="accent5">
                    <a:lumMod val="50000"/>
                  </a:schemeClr>
                </a:solidFill>
              </a:rPr>
              <a:t> a new </a:t>
            </a:r>
            <a:r>
              <a:rPr lang="es-ES" sz="2200" b="1" dirty="0" err="1">
                <a:solidFill>
                  <a:schemeClr val="accent5">
                    <a:lumMod val="50000"/>
                  </a:schemeClr>
                </a:solidFill>
              </a:rPr>
              <a:t>teacher</a:t>
            </a:r>
            <a:r>
              <a:rPr lang="es-ES" sz="2200" b="1" dirty="0">
                <a:solidFill>
                  <a:schemeClr val="accent5">
                    <a:lumMod val="50000"/>
                  </a:schemeClr>
                </a:solidFill>
              </a:rPr>
              <a:t> and </a:t>
            </a:r>
            <a:r>
              <a:rPr lang="es-ES" sz="2200" b="1" dirty="0" err="1">
                <a:solidFill>
                  <a:schemeClr val="accent5">
                    <a:lumMod val="50000"/>
                  </a:schemeClr>
                </a:solidFill>
              </a:rPr>
              <a:t>you</a:t>
            </a:r>
            <a:r>
              <a:rPr lang="es-ES" sz="2200" b="1" dirty="0">
                <a:solidFill>
                  <a:schemeClr val="accent5">
                    <a:lumMod val="50000"/>
                  </a:schemeClr>
                </a:solidFill>
              </a:rPr>
              <a:t> </a:t>
            </a:r>
            <a:r>
              <a:rPr lang="es-ES" sz="2200" b="1" dirty="0" err="1">
                <a:solidFill>
                  <a:schemeClr val="accent5">
                    <a:lumMod val="50000"/>
                  </a:schemeClr>
                </a:solidFill>
              </a:rPr>
              <a:t>overhear</a:t>
            </a:r>
            <a:r>
              <a:rPr lang="es-ES" sz="2200" b="1" dirty="0">
                <a:solidFill>
                  <a:schemeClr val="accent5">
                    <a:lumMod val="50000"/>
                  </a:schemeClr>
                </a:solidFill>
              </a:rPr>
              <a:t> a </a:t>
            </a:r>
            <a:r>
              <a:rPr lang="es-ES" sz="2200" b="1" dirty="0" err="1">
                <a:solidFill>
                  <a:schemeClr val="accent5">
                    <a:lumMod val="50000"/>
                  </a:schemeClr>
                </a:solidFill>
              </a:rPr>
              <a:t>few</a:t>
            </a:r>
            <a:r>
              <a:rPr lang="es-ES" sz="2200" b="1" dirty="0">
                <a:solidFill>
                  <a:schemeClr val="accent5">
                    <a:lumMod val="50000"/>
                  </a:schemeClr>
                </a:solidFill>
              </a:rPr>
              <a:t> </a:t>
            </a:r>
            <a:r>
              <a:rPr lang="es-ES" sz="2200" b="1" dirty="0" err="1">
                <a:solidFill>
                  <a:schemeClr val="accent5">
                    <a:lumMod val="50000"/>
                  </a:schemeClr>
                </a:solidFill>
              </a:rPr>
              <a:t>conversations</a:t>
            </a:r>
            <a:r>
              <a:rPr lang="es-ES" sz="2200" b="1" dirty="0">
                <a:solidFill>
                  <a:schemeClr val="accent5">
                    <a:lumMod val="50000"/>
                  </a:schemeClr>
                </a:solidFill>
              </a:rPr>
              <a:t> </a:t>
            </a:r>
            <a:r>
              <a:rPr lang="es-ES" sz="2200" b="1" dirty="0" err="1">
                <a:solidFill>
                  <a:schemeClr val="accent5">
                    <a:lumMod val="50000"/>
                  </a:schemeClr>
                </a:solidFill>
              </a:rPr>
              <a:t>between</a:t>
            </a:r>
            <a:r>
              <a:rPr lang="es-ES" sz="2200" b="1" dirty="0">
                <a:solidFill>
                  <a:schemeClr val="accent5">
                    <a:lumMod val="50000"/>
                  </a:schemeClr>
                </a:solidFill>
              </a:rPr>
              <a:t> the </a:t>
            </a:r>
            <a:r>
              <a:rPr lang="es-ES" sz="2200" b="1" dirty="0" err="1">
                <a:solidFill>
                  <a:schemeClr val="accent5">
                    <a:lumMod val="50000"/>
                  </a:schemeClr>
                </a:solidFill>
              </a:rPr>
              <a:t>candidates</a:t>
            </a:r>
            <a:r>
              <a:rPr lang="es-ES" sz="2200" b="1" dirty="0">
                <a:solidFill>
                  <a:schemeClr val="accent5">
                    <a:lumMod val="50000"/>
                  </a:schemeClr>
                </a:solidFill>
              </a:rPr>
              <a:t>.  </a:t>
            </a:r>
            <a:r>
              <a:rPr lang="es-ES" sz="2200" b="1" dirty="0" err="1">
                <a:solidFill>
                  <a:schemeClr val="accent5">
                    <a:lumMod val="50000"/>
                  </a:schemeClr>
                </a:solidFill>
              </a:rPr>
              <a:t>You</a:t>
            </a:r>
            <a:r>
              <a:rPr lang="es-ES" sz="2200" b="1" dirty="0">
                <a:solidFill>
                  <a:schemeClr val="accent5">
                    <a:lumMod val="50000"/>
                  </a:schemeClr>
                </a:solidFill>
              </a:rPr>
              <a:t> </a:t>
            </a:r>
            <a:r>
              <a:rPr lang="es-ES" sz="2200" b="1" dirty="0" err="1">
                <a:solidFill>
                  <a:schemeClr val="accent5">
                    <a:lumMod val="50000"/>
                  </a:schemeClr>
                </a:solidFill>
              </a:rPr>
              <a:t>challenge</a:t>
            </a:r>
            <a:r>
              <a:rPr lang="es-ES" sz="2200" b="1" dirty="0">
                <a:solidFill>
                  <a:schemeClr val="accent5">
                    <a:lumMod val="50000"/>
                  </a:schemeClr>
                </a:solidFill>
              </a:rPr>
              <a:t> </a:t>
            </a:r>
            <a:r>
              <a:rPr lang="es-ES" sz="2200" b="1" dirty="0" err="1">
                <a:solidFill>
                  <a:schemeClr val="accent5">
                    <a:lumMod val="50000"/>
                  </a:schemeClr>
                </a:solidFill>
              </a:rPr>
              <a:t>yourself</a:t>
            </a:r>
            <a:r>
              <a:rPr lang="es-ES" sz="2200" b="1" dirty="0">
                <a:solidFill>
                  <a:schemeClr val="accent5">
                    <a:lumMod val="50000"/>
                  </a:schemeClr>
                </a:solidFill>
              </a:rPr>
              <a:t> to </a:t>
            </a:r>
            <a:r>
              <a:rPr lang="es-ES" sz="2200" b="1" dirty="0" err="1">
                <a:solidFill>
                  <a:schemeClr val="accent5">
                    <a:lumMod val="50000"/>
                  </a:schemeClr>
                </a:solidFill>
              </a:rPr>
              <a:t>translate</a:t>
            </a:r>
            <a:r>
              <a:rPr lang="es-ES" sz="2200" b="1" dirty="0">
                <a:solidFill>
                  <a:schemeClr val="accent5">
                    <a:lumMod val="50000"/>
                  </a:schemeClr>
                </a:solidFill>
              </a:rPr>
              <a:t> </a:t>
            </a:r>
            <a:r>
              <a:rPr lang="es-ES" sz="2200" b="1" dirty="0" err="1">
                <a:solidFill>
                  <a:schemeClr val="accent5">
                    <a:lumMod val="50000"/>
                  </a:schemeClr>
                </a:solidFill>
              </a:rPr>
              <a:t>what</a:t>
            </a:r>
            <a:r>
              <a:rPr lang="es-ES" sz="2200" b="1" dirty="0">
                <a:solidFill>
                  <a:schemeClr val="accent5">
                    <a:lumMod val="50000"/>
                  </a:schemeClr>
                </a:solidFill>
              </a:rPr>
              <a:t> </a:t>
            </a:r>
            <a:r>
              <a:rPr lang="es-ES" sz="2200" b="1" dirty="0" err="1">
                <a:solidFill>
                  <a:schemeClr val="accent5">
                    <a:lumMod val="50000"/>
                  </a:schemeClr>
                </a:solidFill>
              </a:rPr>
              <a:t>you</a:t>
            </a:r>
            <a:r>
              <a:rPr lang="es-ES" sz="2200" b="1" dirty="0">
                <a:solidFill>
                  <a:schemeClr val="accent5">
                    <a:lumMod val="50000"/>
                  </a:schemeClr>
                </a:solidFill>
              </a:rPr>
              <a:t> </a:t>
            </a:r>
            <a:r>
              <a:rPr lang="es-ES" sz="2200" b="1" dirty="0" err="1">
                <a:solidFill>
                  <a:schemeClr val="accent5">
                    <a:lumMod val="50000"/>
                  </a:schemeClr>
                </a:solidFill>
              </a:rPr>
              <a:t>hear</a:t>
            </a:r>
            <a:r>
              <a:rPr lang="es-ES" sz="2200" b="1" dirty="0">
                <a:solidFill>
                  <a:schemeClr val="accent5">
                    <a:lumMod val="50000"/>
                  </a:schemeClr>
                </a:solidFill>
              </a:rPr>
              <a:t> </a:t>
            </a:r>
            <a:r>
              <a:rPr lang="es-ES" sz="2200" b="1" dirty="0" err="1">
                <a:solidFill>
                  <a:schemeClr val="accent5">
                    <a:lumMod val="50000"/>
                  </a:schemeClr>
                </a:solidFill>
              </a:rPr>
              <a:t>into</a:t>
            </a:r>
            <a:r>
              <a:rPr lang="es-ES" sz="2200" b="1" dirty="0">
                <a:solidFill>
                  <a:schemeClr val="accent5">
                    <a:lumMod val="50000"/>
                  </a:schemeClr>
                </a:solidFill>
              </a:rPr>
              <a:t> </a:t>
            </a:r>
            <a:r>
              <a:rPr lang="es-ES" sz="2200" b="1" dirty="0" err="1">
                <a:solidFill>
                  <a:schemeClr val="accent5">
                    <a:lumMod val="50000"/>
                  </a:schemeClr>
                </a:solidFill>
              </a:rPr>
              <a:t>Spanish</a:t>
            </a:r>
            <a:r>
              <a:rPr lang="es-ES" sz="2200" b="1" dirty="0">
                <a:solidFill>
                  <a:schemeClr val="accent5">
                    <a:lumMod val="50000"/>
                  </a:schemeClr>
                </a:solidFill>
              </a:rPr>
              <a:t>.</a:t>
            </a:r>
            <a:endParaRPr lang="es-GB" sz="2200" b="1" dirty="0">
              <a:solidFill>
                <a:schemeClr val="accent5">
                  <a:lumMod val="50000"/>
                </a:schemeClr>
              </a:solidFill>
            </a:endParaRPr>
          </a:p>
        </p:txBody>
      </p:sp>
      <p:sp>
        <p:nvSpPr>
          <p:cNvPr id="5" name="Rounded Rectangle 2">
            <a:extLst>
              <a:ext uri="{FF2B5EF4-FFF2-40B4-BE49-F238E27FC236}">
                <a16:creationId xmlns:a16="http://schemas.microsoft.com/office/drawing/2014/main" id="{45192EAB-DF89-8249-9381-4A78135F164E}"/>
              </a:ext>
            </a:extLst>
          </p:cNvPr>
          <p:cNvSpPr/>
          <p:nvPr/>
        </p:nvSpPr>
        <p:spPr>
          <a:xfrm>
            <a:off x="10686395" y="321972"/>
            <a:ext cx="1281266" cy="382756"/>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312194"/>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p>
        </p:txBody>
      </p:sp>
      <p:pic>
        <p:nvPicPr>
          <p:cNvPr id="7" name="Imagen 6">
            <a:extLst>
              <a:ext uri="{FF2B5EF4-FFF2-40B4-BE49-F238E27FC236}">
                <a16:creationId xmlns:a16="http://schemas.microsoft.com/office/drawing/2014/main" id="{E7F8B49E-5F93-8F46-9786-4E4AFA03B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77081" y="165100"/>
            <a:ext cx="820414" cy="1736325"/>
          </a:xfrm>
          <a:prstGeom prst="rect">
            <a:avLst/>
          </a:prstGeom>
        </p:spPr>
      </p:pic>
      <p:sp>
        <p:nvSpPr>
          <p:cNvPr id="8" name="Llamada ovalada 7">
            <a:extLst>
              <a:ext uri="{FF2B5EF4-FFF2-40B4-BE49-F238E27FC236}">
                <a16:creationId xmlns:a16="http://schemas.microsoft.com/office/drawing/2014/main" id="{93226D4E-136D-B04A-86C4-06BFA1CB7AC7}"/>
              </a:ext>
            </a:extLst>
          </p:cNvPr>
          <p:cNvSpPr/>
          <p:nvPr/>
        </p:nvSpPr>
        <p:spPr>
          <a:xfrm>
            <a:off x="1594505" y="1349929"/>
            <a:ext cx="3619500" cy="990600"/>
          </a:xfrm>
          <a:prstGeom prst="wedgeEllipseCallout">
            <a:avLst>
              <a:gd name="adj1" fmla="val -77219"/>
              <a:gd name="adj2" fmla="val 46429"/>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Are you (feeling) nervous today?</a:t>
            </a:r>
            <a:endParaRPr lang="es-GB" sz="2200" dirty="0">
              <a:solidFill>
                <a:srgbClr val="1F4D81"/>
              </a:solidFill>
            </a:endParaRPr>
          </a:p>
        </p:txBody>
      </p:sp>
      <p:sp>
        <p:nvSpPr>
          <p:cNvPr id="9" name="Llamada ovalada 8">
            <a:extLst>
              <a:ext uri="{FF2B5EF4-FFF2-40B4-BE49-F238E27FC236}">
                <a16:creationId xmlns:a16="http://schemas.microsoft.com/office/drawing/2014/main" id="{65FC6EBF-6EE1-1A40-A56C-D312D049BB83}"/>
              </a:ext>
            </a:extLst>
          </p:cNvPr>
          <p:cNvSpPr/>
          <p:nvPr/>
        </p:nvSpPr>
        <p:spPr>
          <a:xfrm>
            <a:off x="5321300" y="1262969"/>
            <a:ext cx="4455781" cy="1107996"/>
          </a:xfrm>
          <a:prstGeom prst="wedgeEllipseCallout">
            <a:avLst>
              <a:gd name="adj1" fmla="val 57074"/>
              <a:gd name="adj2" fmla="val 3725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Generally we’re calm, but today we’re (feeling) sick.</a:t>
            </a:r>
            <a:endParaRPr lang="es-GB" sz="2200" dirty="0">
              <a:solidFill>
                <a:srgbClr val="1F4D81"/>
              </a:solidFill>
            </a:endParaRPr>
          </a:p>
        </p:txBody>
      </p:sp>
      <p:sp>
        <p:nvSpPr>
          <p:cNvPr id="10" name="Llamada ovalada 9">
            <a:extLst>
              <a:ext uri="{FF2B5EF4-FFF2-40B4-BE49-F238E27FC236}">
                <a16:creationId xmlns:a16="http://schemas.microsoft.com/office/drawing/2014/main" id="{B01293DE-2F4C-DC42-A84A-C41574DC07EB}"/>
              </a:ext>
            </a:extLst>
          </p:cNvPr>
          <p:cNvSpPr/>
          <p:nvPr/>
        </p:nvSpPr>
        <p:spPr>
          <a:xfrm>
            <a:off x="1468769" y="2493416"/>
            <a:ext cx="4893022" cy="990601"/>
          </a:xfrm>
          <a:prstGeom prst="wedgeEllipseCallout">
            <a:avLst>
              <a:gd name="adj1" fmla="val -78912"/>
              <a:gd name="adj2" fmla="val 5216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The teachers are always very nice here, I’m sure.</a:t>
            </a:r>
            <a:endParaRPr lang="es-GB" sz="2200" dirty="0">
              <a:solidFill>
                <a:srgbClr val="1F4D81"/>
              </a:solidFill>
            </a:endParaRPr>
          </a:p>
        </p:txBody>
      </p:sp>
      <p:sp>
        <p:nvSpPr>
          <p:cNvPr id="11" name="Llamada ovalada 10">
            <a:extLst>
              <a:ext uri="{FF2B5EF4-FFF2-40B4-BE49-F238E27FC236}">
                <a16:creationId xmlns:a16="http://schemas.microsoft.com/office/drawing/2014/main" id="{9BEC7B58-1B28-574B-A804-02E36F9A2C4B}"/>
              </a:ext>
            </a:extLst>
          </p:cNvPr>
          <p:cNvSpPr/>
          <p:nvPr/>
        </p:nvSpPr>
        <p:spPr>
          <a:xfrm>
            <a:off x="4876637" y="3467948"/>
            <a:ext cx="5720858" cy="717165"/>
          </a:xfrm>
          <a:prstGeom prst="wedgeEllipseCallout">
            <a:avLst>
              <a:gd name="adj1" fmla="val 74284"/>
              <a:gd name="adj2" fmla="val 3152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The school is (looking) clean.</a:t>
            </a:r>
            <a:endParaRPr lang="es-GB" sz="2200" dirty="0">
              <a:solidFill>
                <a:srgbClr val="1F4D81"/>
              </a:solidFill>
            </a:endParaRPr>
          </a:p>
        </p:txBody>
      </p:sp>
      <p:sp>
        <p:nvSpPr>
          <p:cNvPr id="12" name="Llamada ovalada 11">
            <a:extLst>
              <a:ext uri="{FF2B5EF4-FFF2-40B4-BE49-F238E27FC236}">
                <a16:creationId xmlns:a16="http://schemas.microsoft.com/office/drawing/2014/main" id="{6136AC2A-69F3-694F-904D-004D118C4F8D}"/>
              </a:ext>
            </a:extLst>
          </p:cNvPr>
          <p:cNvSpPr/>
          <p:nvPr/>
        </p:nvSpPr>
        <p:spPr>
          <a:xfrm>
            <a:off x="753244" y="3567944"/>
            <a:ext cx="3799543" cy="814654"/>
          </a:xfrm>
          <a:prstGeom prst="wedgeEllipseCallout">
            <a:avLst>
              <a:gd name="adj1" fmla="val -63861"/>
              <a:gd name="adj2" fmla="val -4042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Is he smart/intelligent?</a:t>
            </a:r>
            <a:endParaRPr lang="es-GB" sz="2200" dirty="0">
              <a:solidFill>
                <a:srgbClr val="1F4D81"/>
              </a:solidFill>
            </a:endParaRPr>
          </a:p>
        </p:txBody>
      </p:sp>
      <p:sp>
        <p:nvSpPr>
          <p:cNvPr id="13" name="Llamada ovalada 12">
            <a:extLst>
              <a:ext uri="{FF2B5EF4-FFF2-40B4-BE49-F238E27FC236}">
                <a16:creationId xmlns:a16="http://schemas.microsoft.com/office/drawing/2014/main" id="{FC328B67-E5FD-D14F-BBD1-9722B2D80C51}"/>
              </a:ext>
            </a:extLst>
          </p:cNvPr>
          <p:cNvSpPr/>
          <p:nvPr/>
        </p:nvSpPr>
        <p:spPr>
          <a:xfrm>
            <a:off x="6450991" y="2532293"/>
            <a:ext cx="4272240" cy="753484"/>
          </a:xfrm>
          <a:prstGeom prst="wedgeEllipseCallout">
            <a:avLst>
              <a:gd name="adj1" fmla="val 63983"/>
              <a:gd name="adj2" fmla="val 247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Are you ready now?</a:t>
            </a:r>
            <a:endParaRPr lang="es-GB" sz="2200" dirty="0">
              <a:solidFill>
                <a:srgbClr val="1F4D81"/>
              </a:solidFill>
            </a:endParaRPr>
          </a:p>
        </p:txBody>
      </p:sp>
      <p:sp>
        <p:nvSpPr>
          <p:cNvPr id="14" name="Llamada ovalada 13">
            <a:extLst>
              <a:ext uri="{FF2B5EF4-FFF2-40B4-BE49-F238E27FC236}">
                <a16:creationId xmlns:a16="http://schemas.microsoft.com/office/drawing/2014/main" id="{9AF7F7DE-B355-854C-8DBB-91A608652DDA}"/>
              </a:ext>
            </a:extLst>
          </p:cNvPr>
          <p:cNvSpPr/>
          <p:nvPr/>
        </p:nvSpPr>
        <p:spPr>
          <a:xfrm>
            <a:off x="1512610" y="4441809"/>
            <a:ext cx="4665941" cy="671516"/>
          </a:xfrm>
          <a:prstGeom prst="wedgeEllipseCallout">
            <a:avLst>
              <a:gd name="adj1" fmla="val -77862"/>
              <a:gd name="adj2" fmla="val 8391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Oh, no! My hair is dirty.</a:t>
            </a:r>
            <a:endParaRPr lang="es-GB" sz="2200" dirty="0">
              <a:solidFill>
                <a:srgbClr val="1F4D81"/>
              </a:solidFill>
            </a:endParaRPr>
          </a:p>
        </p:txBody>
      </p:sp>
      <p:sp>
        <p:nvSpPr>
          <p:cNvPr id="15" name="Llamada ovalada 14">
            <a:extLst>
              <a:ext uri="{FF2B5EF4-FFF2-40B4-BE49-F238E27FC236}">
                <a16:creationId xmlns:a16="http://schemas.microsoft.com/office/drawing/2014/main" id="{CC37DD94-DAFD-5041-A567-6D1EE88B62D3}"/>
              </a:ext>
            </a:extLst>
          </p:cNvPr>
          <p:cNvSpPr/>
          <p:nvPr/>
        </p:nvSpPr>
        <p:spPr>
          <a:xfrm>
            <a:off x="6826250" y="4341651"/>
            <a:ext cx="4272240" cy="986950"/>
          </a:xfrm>
          <a:prstGeom prst="wedgeEllipseCallout">
            <a:avLst>
              <a:gd name="adj1" fmla="val 64292"/>
              <a:gd name="adj2" fmla="val 273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We are here because of a friend.</a:t>
            </a:r>
            <a:endParaRPr lang="es-GB" sz="2200" dirty="0">
              <a:solidFill>
                <a:srgbClr val="1F4D81"/>
              </a:solidFill>
            </a:endParaRPr>
          </a:p>
        </p:txBody>
      </p:sp>
      <p:sp>
        <p:nvSpPr>
          <p:cNvPr id="16" name="Llamada ovalada 15">
            <a:extLst>
              <a:ext uri="{FF2B5EF4-FFF2-40B4-BE49-F238E27FC236}">
                <a16:creationId xmlns:a16="http://schemas.microsoft.com/office/drawing/2014/main" id="{BA32DC32-B1C6-3642-ABDF-3B7CF00BEFCC}"/>
              </a:ext>
            </a:extLst>
          </p:cNvPr>
          <p:cNvSpPr/>
          <p:nvPr/>
        </p:nvSpPr>
        <p:spPr>
          <a:xfrm>
            <a:off x="3097864" y="5256463"/>
            <a:ext cx="5552747" cy="814654"/>
          </a:xfrm>
          <a:prstGeom prst="wedgeEllipseCallout">
            <a:avLst>
              <a:gd name="adj1" fmla="val 55402"/>
              <a:gd name="adj2" fmla="val 4929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The classroom is beautiful! (trait)</a:t>
            </a:r>
            <a:endParaRPr lang="es-GB" sz="2200" dirty="0">
              <a:solidFill>
                <a:srgbClr val="1F4D81"/>
              </a:solidFill>
            </a:endParaRPr>
          </a:p>
        </p:txBody>
      </p:sp>
      <p:sp>
        <p:nvSpPr>
          <p:cNvPr id="2" name="TextBox 1"/>
          <p:cNvSpPr txBox="1"/>
          <p:nvPr/>
        </p:nvSpPr>
        <p:spPr>
          <a:xfrm>
            <a:off x="8950817" y="5840284"/>
            <a:ext cx="3303992" cy="461665"/>
          </a:xfrm>
          <a:prstGeom prst="rect">
            <a:avLst/>
          </a:prstGeom>
          <a:noFill/>
        </p:spPr>
        <p:txBody>
          <a:bodyPr wrap="square" rtlCol="0">
            <a:spAutoFit/>
          </a:bodyPr>
          <a:lstStyle/>
          <a:p>
            <a:pPr algn="l"/>
            <a:r>
              <a:rPr lang="en-GB" sz="2400" dirty="0">
                <a:solidFill>
                  <a:schemeClr val="accent5">
                    <a:lumMod val="50000"/>
                  </a:schemeClr>
                </a:solidFill>
              </a:rPr>
              <a:t>*classroom – la clase</a:t>
            </a:r>
          </a:p>
        </p:txBody>
      </p:sp>
      <p:sp>
        <p:nvSpPr>
          <p:cNvPr id="3" name="Title 2"/>
          <p:cNvSpPr>
            <a:spLocks noGrp="1"/>
          </p:cNvSpPr>
          <p:nvPr>
            <p:ph type="title" idx="4294967295"/>
          </p:nvPr>
        </p:nvSpPr>
        <p:spPr>
          <a:xfrm>
            <a:off x="10832921" y="-149770"/>
            <a:ext cx="10515600" cy="1325563"/>
          </a:xfrm>
        </p:spPr>
        <p:txBody>
          <a:bodyPr>
            <a:normAutofit/>
          </a:bodyPr>
          <a:lstStyle/>
          <a:p>
            <a:r>
              <a:rPr lang="en-GB" sz="2000" b="1" dirty="0">
                <a:solidFill>
                  <a:schemeClr val="bg1"/>
                </a:solidFill>
              </a:rPr>
              <a:t>escribir</a:t>
            </a:r>
          </a:p>
        </p:txBody>
      </p:sp>
    </p:spTree>
    <p:extLst>
      <p:ext uri="{BB962C8B-B14F-4D97-AF65-F5344CB8AC3E}">
        <p14:creationId xmlns:p14="http://schemas.microsoft.com/office/powerpoint/2010/main" val="1192798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FD807E-E0EC-704D-AE88-60B45A7BCB54}"/>
              </a:ext>
            </a:extLst>
          </p:cNvPr>
          <p:cNvSpPr txBox="1"/>
          <p:nvPr/>
        </p:nvSpPr>
        <p:spPr>
          <a:xfrm>
            <a:off x="493954" y="361485"/>
            <a:ext cx="2429550" cy="523220"/>
          </a:xfrm>
          <a:prstGeom prst="rect">
            <a:avLst/>
          </a:prstGeom>
          <a:noFill/>
        </p:spPr>
        <p:txBody>
          <a:bodyPr wrap="square" rtlCol="0">
            <a:spAutoFit/>
          </a:bodyPr>
          <a:lstStyle/>
          <a:p>
            <a:r>
              <a:rPr lang="es-ES" sz="2800" b="1" dirty="0">
                <a:solidFill>
                  <a:schemeClr val="accent5">
                    <a:lumMod val="50000"/>
                  </a:schemeClr>
                </a:solidFill>
              </a:rPr>
              <a:t>Respuestas</a:t>
            </a:r>
            <a:endParaRPr lang="es-GB" sz="2800" b="1" dirty="0">
              <a:solidFill>
                <a:schemeClr val="accent5">
                  <a:lumMod val="50000"/>
                </a:schemeClr>
              </a:solidFill>
            </a:endParaRPr>
          </a:p>
        </p:txBody>
      </p:sp>
      <p:pic>
        <p:nvPicPr>
          <p:cNvPr id="7" name="Imagen 6">
            <a:extLst>
              <a:ext uri="{FF2B5EF4-FFF2-40B4-BE49-F238E27FC236}">
                <a16:creationId xmlns:a16="http://schemas.microsoft.com/office/drawing/2014/main" id="{E7F8B49E-5F93-8F46-9786-4E4AFA03BB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77081" y="165100"/>
            <a:ext cx="820414" cy="1736325"/>
          </a:xfrm>
          <a:prstGeom prst="rect">
            <a:avLst/>
          </a:prstGeom>
        </p:spPr>
      </p:pic>
      <p:sp>
        <p:nvSpPr>
          <p:cNvPr id="8" name="Llamada ovalada 7">
            <a:extLst>
              <a:ext uri="{FF2B5EF4-FFF2-40B4-BE49-F238E27FC236}">
                <a16:creationId xmlns:a16="http://schemas.microsoft.com/office/drawing/2014/main" id="{93226D4E-136D-B04A-86C4-06BFA1CB7AC7}"/>
              </a:ext>
            </a:extLst>
          </p:cNvPr>
          <p:cNvSpPr/>
          <p:nvPr/>
        </p:nvSpPr>
        <p:spPr>
          <a:xfrm>
            <a:off x="1298291" y="961472"/>
            <a:ext cx="3619500" cy="990600"/>
          </a:xfrm>
          <a:prstGeom prst="wedgeEllipseCallout">
            <a:avLst>
              <a:gd name="adj1" fmla="val -77219"/>
              <a:gd name="adj2" fmla="val 46429"/>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Are you (feeling) nervous today?</a:t>
            </a:r>
            <a:endParaRPr lang="es-GB" sz="2200" dirty="0">
              <a:solidFill>
                <a:srgbClr val="1F4D81"/>
              </a:solidFill>
            </a:endParaRPr>
          </a:p>
        </p:txBody>
      </p:sp>
      <p:sp>
        <p:nvSpPr>
          <p:cNvPr id="9" name="Llamada ovalada 8">
            <a:extLst>
              <a:ext uri="{FF2B5EF4-FFF2-40B4-BE49-F238E27FC236}">
                <a16:creationId xmlns:a16="http://schemas.microsoft.com/office/drawing/2014/main" id="{65FC6EBF-6EE1-1A40-A56C-D312D049BB83}"/>
              </a:ext>
            </a:extLst>
          </p:cNvPr>
          <p:cNvSpPr/>
          <p:nvPr/>
        </p:nvSpPr>
        <p:spPr>
          <a:xfrm>
            <a:off x="5025086" y="874512"/>
            <a:ext cx="4455781" cy="1107996"/>
          </a:xfrm>
          <a:prstGeom prst="wedgeEllipseCallout">
            <a:avLst>
              <a:gd name="adj1" fmla="val 57074"/>
              <a:gd name="adj2" fmla="val 3725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Generally we’re calm, but today we’re (feeling) sick.</a:t>
            </a:r>
            <a:endParaRPr lang="es-GB" sz="2200" dirty="0">
              <a:solidFill>
                <a:srgbClr val="1F4D81"/>
              </a:solidFill>
            </a:endParaRPr>
          </a:p>
        </p:txBody>
      </p:sp>
      <p:sp>
        <p:nvSpPr>
          <p:cNvPr id="10" name="Llamada ovalada 9">
            <a:extLst>
              <a:ext uri="{FF2B5EF4-FFF2-40B4-BE49-F238E27FC236}">
                <a16:creationId xmlns:a16="http://schemas.microsoft.com/office/drawing/2014/main" id="{B01293DE-2F4C-DC42-A84A-C41574DC07EB}"/>
              </a:ext>
            </a:extLst>
          </p:cNvPr>
          <p:cNvSpPr/>
          <p:nvPr/>
        </p:nvSpPr>
        <p:spPr>
          <a:xfrm>
            <a:off x="1468767" y="2312007"/>
            <a:ext cx="4893022" cy="990601"/>
          </a:xfrm>
          <a:prstGeom prst="wedgeEllipseCallout">
            <a:avLst>
              <a:gd name="adj1" fmla="val -78912"/>
              <a:gd name="adj2" fmla="val 5216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The teachers are always very nice here, I’m sure.</a:t>
            </a:r>
            <a:endParaRPr lang="es-GB" sz="2200" dirty="0">
              <a:solidFill>
                <a:srgbClr val="1F4D81"/>
              </a:solidFill>
            </a:endParaRPr>
          </a:p>
        </p:txBody>
      </p:sp>
      <p:sp>
        <p:nvSpPr>
          <p:cNvPr id="11" name="Llamada ovalada 10">
            <a:extLst>
              <a:ext uri="{FF2B5EF4-FFF2-40B4-BE49-F238E27FC236}">
                <a16:creationId xmlns:a16="http://schemas.microsoft.com/office/drawing/2014/main" id="{9BEC7B58-1B28-574B-A804-02E36F9A2C4B}"/>
              </a:ext>
            </a:extLst>
          </p:cNvPr>
          <p:cNvSpPr/>
          <p:nvPr/>
        </p:nvSpPr>
        <p:spPr>
          <a:xfrm>
            <a:off x="4911216" y="3431179"/>
            <a:ext cx="5720858" cy="717165"/>
          </a:xfrm>
          <a:prstGeom prst="wedgeEllipseCallout">
            <a:avLst>
              <a:gd name="adj1" fmla="val 74284"/>
              <a:gd name="adj2" fmla="val 3152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The school is (looking) clean.</a:t>
            </a:r>
            <a:endParaRPr lang="es-GB" sz="2200" dirty="0">
              <a:solidFill>
                <a:srgbClr val="1F4D81"/>
              </a:solidFill>
            </a:endParaRPr>
          </a:p>
        </p:txBody>
      </p:sp>
      <p:sp>
        <p:nvSpPr>
          <p:cNvPr id="12" name="Llamada ovalada 11">
            <a:extLst>
              <a:ext uri="{FF2B5EF4-FFF2-40B4-BE49-F238E27FC236}">
                <a16:creationId xmlns:a16="http://schemas.microsoft.com/office/drawing/2014/main" id="{6136AC2A-69F3-694F-904D-004D118C4F8D}"/>
              </a:ext>
            </a:extLst>
          </p:cNvPr>
          <p:cNvSpPr/>
          <p:nvPr/>
        </p:nvSpPr>
        <p:spPr>
          <a:xfrm>
            <a:off x="824249" y="3451268"/>
            <a:ext cx="3648390" cy="807980"/>
          </a:xfrm>
          <a:prstGeom prst="wedgeEllipseCallout">
            <a:avLst>
              <a:gd name="adj1" fmla="val -67481"/>
              <a:gd name="adj2" fmla="val -3891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Is he smart/intelligent?</a:t>
            </a:r>
            <a:endParaRPr lang="es-GB" sz="2200" dirty="0">
              <a:solidFill>
                <a:srgbClr val="1F4D81"/>
              </a:solidFill>
            </a:endParaRPr>
          </a:p>
        </p:txBody>
      </p:sp>
      <p:sp>
        <p:nvSpPr>
          <p:cNvPr id="13" name="Llamada ovalada 12">
            <a:extLst>
              <a:ext uri="{FF2B5EF4-FFF2-40B4-BE49-F238E27FC236}">
                <a16:creationId xmlns:a16="http://schemas.microsoft.com/office/drawing/2014/main" id="{FC328B67-E5FD-D14F-BBD1-9722B2D80C51}"/>
              </a:ext>
            </a:extLst>
          </p:cNvPr>
          <p:cNvSpPr/>
          <p:nvPr/>
        </p:nvSpPr>
        <p:spPr>
          <a:xfrm>
            <a:off x="6514489" y="2404832"/>
            <a:ext cx="4272240" cy="658618"/>
          </a:xfrm>
          <a:prstGeom prst="wedgeEllipseCallout">
            <a:avLst>
              <a:gd name="adj1" fmla="val 63983"/>
              <a:gd name="adj2" fmla="val 247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Are you ready now?</a:t>
            </a:r>
            <a:endParaRPr lang="es-GB" sz="2200" dirty="0">
              <a:solidFill>
                <a:srgbClr val="1F4D81"/>
              </a:solidFill>
            </a:endParaRPr>
          </a:p>
        </p:txBody>
      </p:sp>
      <p:sp>
        <p:nvSpPr>
          <p:cNvPr id="14" name="Llamada ovalada 13">
            <a:extLst>
              <a:ext uri="{FF2B5EF4-FFF2-40B4-BE49-F238E27FC236}">
                <a16:creationId xmlns:a16="http://schemas.microsoft.com/office/drawing/2014/main" id="{9AF7F7DE-B355-854C-8DBB-91A608652DDA}"/>
              </a:ext>
            </a:extLst>
          </p:cNvPr>
          <p:cNvSpPr/>
          <p:nvPr/>
        </p:nvSpPr>
        <p:spPr>
          <a:xfrm>
            <a:off x="1594505" y="4508425"/>
            <a:ext cx="4665941" cy="671516"/>
          </a:xfrm>
          <a:prstGeom prst="wedgeEllipseCallout">
            <a:avLst>
              <a:gd name="adj1" fmla="val -77862"/>
              <a:gd name="adj2" fmla="val 8391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Oh, no! My hair is dirty.</a:t>
            </a:r>
            <a:endParaRPr lang="es-GB" sz="2200" dirty="0">
              <a:solidFill>
                <a:srgbClr val="1F4D81"/>
              </a:solidFill>
            </a:endParaRPr>
          </a:p>
        </p:txBody>
      </p:sp>
      <p:sp>
        <p:nvSpPr>
          <p:cNvPr id="15" name="Llamada ovalada 14">
            <a:extLst>
              <a:ext uri="{FF2B5EF4-FFF2-40B4-BE49-F238E27FC236}">
                <a16:creationId xmlns:a16="http://schemas.microsoft.com/office/drawing/2014/main" id="{CC37DD94-DAFD-5041-A567-6D1EE88B62D3}"/>
              </a:ext>
            </a:extLst>
          </p:cNvPr>
          <p:cNvSpPr/>
          <p:nvPr/>
        </p:nvSpPr>
        <p:spPr>
          <a:xfrm>
            <a:off x="6826250" y="4341651"/>
            <a:ext cx="4272240" cy="986950"/>
          </a:xfrm>
          <a:prstGeom prst="wedgeEllipseCallout">
            <a:avLst>
              <a:gd name="adj1" fmla="val 64292"/>
              <a:gd name="adj2" fmla="val 273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We are here because of a friend.</a:t>
            </a:r>
            <a:endParaRPr lang="es-GB" sz="2200" dirty="0">
              <a:solidFill>
                <a:srgbClr val="1F4D81"/>
              </a:solidFill>
            </a:endParaRPr>
          </a:p>
        </p:txBody>
      </p:sp>
      <p:sp>
        <p:nvSpPr>
          <p:cNvPr id="17" name="Llamada ovalada 16">
            <a:extLst>
              <a:ext uri="{FF2B5EF4-FFF2-40B4-BE49-F238E27FC236}">
                <a16:creationId xmlns:a16="http://schemas.microsoft.com/office/drawing/2014/main" id="{D86F4BA4-921C-DE41-BBEE-B6B0AADB268F}"/>
              </a:ext>
            </a:extLst>
          </p:cNvPr>
          <p:cNvSpPr/>
          <p:nvPr/>
        </p:nvSpPr>
        <p:spPr>
          <a:xfrm>
            <a:off x="1298291" y="961472"/>
            <a:ext cx="3619500" cy="990600"/>
          </a:xfrm>
          <a:prstGeom prst="wedgeEllipseCallout">
            <a:avLst>
              <a:gd name="adj1" fmla="val -77219"/>
              <a:gd name="adj2" fmla="val 46429"/>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a:t>
            </a:r>
            <a:r>
              <a:rPr lang="en-GB" sz="2200" dirty="0" err="1">
                <a:solidFill>
                  <a:srgbClr val="1F4D81"/>
                </a:solidFill>
              </a:rPr>
              <a:t>Estás</a:t>
            </a:r>
            <a:r>
              <a:rPr lang="en-GB" sz="2200" dirty="0">
                <a:solidFill>
                  <a:srgbClr val="1F4D81"/>
                </a:solidFill>
              </a:rPr>
              <a:t> </a:t>
            </a:r>
            <a:r>
              <a:rPr lang="en-GB" sz="2200" dirty="0" err="1">
                <a:solidFill>
                  <a:srgbClr val="1F4D81"/>
                </a:solidFill>
              </a:rPr>
              <a:t>nervioso</a:t>
            </a:r>
            <a:r>
              <a:rPr lang="en-GB" sz="2200" dirty="0">
                <a:solidFill>
                  <a:srgbClr val="1F4D81"/>
                </a:solidFill>
              </a:rPr>
              <a:t>/a?</a:t>
            </a:r>
            <a:endParaRPr lang="es-GB" sz="2200" dirty="0">
              <a:solidFill>
                <a:srgbClr val="1F4D81"/>
              </a:solidFill>
            </a:endParaRPr>
          </a:p>
        </p:txBody>
      </p:sp>
      <p:sp>
        <p:nvSpPr>
          <p:cNvPr id="18" name="Llamada ovalada 17">
            <a:extLst>
              <a:ext uri="{FF2B5EF4-FFF2-40B4-BE49-F238E27FC236}">
                <a16:creationId xmlns:a16="http://schemas.microsoft.com/office/drawing/2014/main" id="{3A95138E-6CD0-4D46-9FB8-D3390D26F973}"/>
              </a:ext>
            </a:extLst>
          </p:cNvPr>
          <p:cNvSpPr/>
          <p:nvPr/>
        </p:nvSpPr>
        <p:spPr>
          <a:xfrm>
            <a:off x="5025086" y="858445"/>
            <a:ext cx="4559300" cy="1169682"/>
          </a:xfrm>
          <a:prstGeom prst="wedgeEllipseCallout">
            <a:avLst>
              <a:gd name="adj1" fmla="val 57074"/>
              <a:gd name="adj2" fmla="val 3725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1F4D81"/>
                </a:solidFill>
              </a:rPr>
              <a:t>Generalmente</a:t>
            </a:r>
            <a:r>
              <a:rPr lang="en-GB" sz="2200" dirty="0">
                <a:solidFill>
                  <a:srgbClr val="1F4D81"/>
                </a:solidFill>
              </a:rPr>
              <a:t> </a:t>
            </a:r>
            <a:r>
              <a:rPr lang="en-GB" sz="2200" dirty="0" err="1">
                <a:solidFill>
                  <a:srgbClr val="1F4D81"/>
                </a:solidFill>
              </a:rPr>
              <a:t>somos</a:t>
            </a:r>
            <a:r>
              <a:rPr lang="en-GB" sz="2200" dirty="0">
                <a:solidFill>
                  <a:srgbClr val="1F4D81"/>
                </a:solidFill>
              </a:rPr>
              <a:t> </a:t>
            </a:r>
            <a:r>
              <a:rPr lang="en-GB" sz="2200" dirty="0" err="1">
                <a:solidFill>
                  <a:srgbClr val="1F4D81"/>
                </a:solidFill>
              </a:rPr>
              <a:t>tranquilos</a:t>
            </a:r>
            <a:r>
              <a:rPr lang="en-GB" sz="2200" dirty="0">
                <a:solidFill>
                  <a:srgbClr val="1F4D81"/>
                </a:solidFill>
              </a:rPr>
              <a:t>, </a:t>
            </a:r>
            <a:r>
              <a:rPr lang="en-GB" sz="2200" dirty="0" err="1">
                <a:solidFill>
                  <a:srgbClr val="1F4D81"/>
                </a:solidFill>
              </a:rPr>
              <a:t>pero</a:t>
            </a:r>
            <a:r>
              <a:rPr lang="en-GB" sz="2200" dirty="0">
                <a:solidFill>
                  <a:srgbClr val="1F4D81"/>
                </a:solidFill>
              </a:rPr>
              <a:t> hoy </a:t>
            </a:r>
            <a:r>
              <a:rPr lang="en-GB" sz="2200" dirty="0" err="1">
                <a:solidFill>
                  <a:srgbClr val="1F4D81"/>
                </a:solidFill>
              </a:rPr>
              <a:t>estamos</a:t>
            </a:r>
            <a:r>
              <a:rPr lang="en-GB" sz="2200" dirty="0">
                <a:solidFill>
                  <a:srgbClr val="1F4D81"/>
                </a:solidFill>
              </a:rPr>
              <a:t> malos.</a:t>
            </a:r>
            <a:endParaRPr lang="es-GB" sz="2200" dirty="0">
              <a:solidFill>
                <a:srgbClr val="1F4D81"/>
              </a:solidFill>
            </a:endParaRPr>
          </a:p>
        </p:txBody>
      </p:sp>
      <p:sp>
        <p:nvSpPr>
          <p:cNvPr id="19" name="Llamada ovalada 18">
            <a:extLst>
              <a:ext uri="{FF2B5EF4-FFF2-40B4-BE49-F238E27FC236}">
                <a16:creationId xmlns:a16="http://schemas.microsoft.com/office/drawing/2014/main" id="{51A46BE4-B246-804D-924A-CFDEA491B954}"/>
              </a:ext>
            </a:extLst>
          </p:cNvPr>
          <p:cNvSpPr/>
          <p:nvPr/>
        </p:nvSpPr>
        <p:spPr>
          <a:xfrm>
            <a:off x="1433383" y="2234782"/>
            <a:ext cx="4928406" cy="1196397"/>
          </a:xfrm>
          <a:prstGeom prst="wedgeEllipseCallout">
            <a:avLst>
              <a:gd name="adj1" fmla="val -77873"/>
              <a:gd name="adj2" fmla="val 41545"/>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Los </a:t>
            </a:r>
            <a:r>
              <a:rPr lang="en-GB" sz="2200" dirty="0" err="1">
                <a:solidFill>
                  <a:srgbClr val="1F4D81"/>
                </a:solidFill>
              </a:rPr>
              <a:t>profesores</a:t>
            </a:r>
            <a:r>
              <a:rPr lang="en-GB" sz="2200" dirty="0">
                <a:solidFill>
                  <a:srgbClr val="1F4D81"/>
                </a:solidFill>
              </a:rPr>
              <a:t> son siempre </a:t>
            </a:r>
            <a:r>
              <a:rPr lang="en-GB" sz="2200" dirty="0" err="1">
                <a:solidFill>
                  <a:srgbClr val="1F4D81"/>
                </a:solidFill>
              </a:rPr>
              <a:t>simpáticos</a:t>
            </a:r>
            <a:r>
              <a:rPr lang="en-GB" sz="2200" dirty="0">
                <a:solidFill>
                  <a:srgbClr val="1F4D81"/>
                </a:solidFill>
              </a:rPr>
              <a:t> </a:t>
            </a:r>
            <a:r>
              <a:rPr lang="en-GB" sz="2200" dirty="0" err="1">
                <a:solidFill>
                  <a:srgbClr val="1F4D81"/>
                </a:solidFill>
              </a:rPr>
              <a:t>aquí</a:t>
            </a:r>
            <a:r>
              <a:rPr lang="en-GB" sz="2200" dirty="0">
                <a:solidFill>
                  <a:srgbClr val="1F4D81"/>
                </a:solidFill>
              </a:rPr>
              <a:t>, </a:t>
            </a:r>
            <a:r>
              <a:rPr lang="en-GB" sz="2200" dirty="0" err="1">
                <a:solidFill>
                  <a:srgbClr val="1F4D81"/>
                </a:solidFill>
              </a:rPr>
              <a:t>estoy</a:t>
            </a:r>
            <a:r>
              <a:rPr lang="en-GB" sz="2200" dirty="0">
                <a:solidFill>
                  <a:srgbClr val="1F4D81"/>
                </a:solidFill>
              </a:rPr>
              <a:t> </a:t>
            </a:r>
            <a:r>
              <a:rPr lang="en-GB" sz="2200" dirty="0" err="1">
                <a:solidFill>
                  <a:srgbClr val="1F4D81"/>
                </a:solidFill>
              </a:rPr>
              <a:t>seguro</a:t>
            </a:r>
            <a:r>
              <a:rPr lang="en-GB" sz="2200" dirty="0">
                <a:solidFill>
                  <a:srgbClr val="1F4D81"/>
                </a:solidFill>
              </a:rPr>
              <a:t>/a.</a:t>
            </a:r>
            <a:endParaRPr lang="es-GB" sz="2200" dirty="0">
              <a:solidFill>
                <a:srgbClr val="1F4D81"/>
              </a:solidFill>
            </a:endParaRPr>
          </a:p>
        </p:txBody>
      </p:sp>
      <p:sp>
        <p:nvSpPr>
          <p:cNvPr id="20" name="Llamada ovalada 19">
            <a:extLst>
              <a:ext uri="{FF2B5EF4-FFF2-40B4-BE49-F238E27FC236}">
                <a16:creationId xmlns:a16="http://schemas.microsoft.com/office/drawing/2014/main" id="{4CD5324E-1223-3941-8266-3A8C7F9383B8}"/>
              </a:ext>
            </a:extLst>
          </p:cNvPr>
          <p:cNvSpPr/>
          <p:nvPr/>
        </p:nvSpPr>
        <p:spPr>
          <a:xfrm>
            <a:off x="6514489" y="2389695"/>
            <a:ext cx="4272240" cy="717165"/>
          </a:xfrm>
          <a:prstGeom prst="wedgeEllipseCallout">
            <a:avLst>
              <a:gd name="adj1" fmla="val 65469"/>
              <a:gd name="adj2" fmla="val 2295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a:t>
            </a:r>
            <a:r>
              <a:rPr lang="en-GB" sz="2200" dirty="0" err="1">
                <a:solidFill>
                  <a:srgbClr val="1F4D81"/>
                </a:solidFill>
              </a:rPr>
              <a:t>Estás</a:t>
            </a:r>
            <a:r>
              <a:rPr lang="en-GB" sz="2200" dirty="0">
                <a:solidFill>
                  <a:srgbClr val="1F4D81"/>
                </a:solidFill>
              </a:rPr>
              <a:t> </a:t>
            </a:r>
            <a:r>
              <a:rPr lang="en-GB" sz="2200" dirty="0" err="1">
                <a:solidFill>
                  <a:srgbClr val="1F4D81"/>
                </a:solidFill>
              </a:rPr>
              <a:t>listo</a:t>
            </a:r>
            <a:r>
              <a:rPr lang="en-GB" sz="2200" dirty="0">
                <a:solidFill>
                  <a:srgbClr val="1F4D81"/>
                </a:solidFill>
              </a:rPr>
              <a:t>/a </a:t>
            </a:r>
            <a:r>
              <a:rPr lang="en-GB" sz="2200" dirty="0" err="1">
                <a:solidFill>
                  <a:srgbClr val="1F4D81"/>
                </a:solidFill>
              </a:rPr>
              <a:t>ahora</a:t>
            </a:r>
            <a:r>
              <a:rPr lang="en-GB" sz="2200" dirty="0">
                <a:solidFill>
                  <a:srgbClr val="1F4D81"/>
                </a:solidFill>
              </a:rPr>
              <a:t>?</a:t>
            </a:r>
            <a:endParaRPr lang="es-GB" sz="2200" dirty="0">
              <a:solidFill>
                <a:srgbClr val="1F4D81"/>
              </a:solidFill>
            </a:endParaRPr>
          </a:p>
        </p:txBody>
      </p:sp>
      <p:sp>
        <p:nvSpPr>
          <p:cNvPr id="21" name="Llamada ovalada 20">
            <a:extLst>
              <a:ext uri="{FF2B5EF4-FFF2-40B4-BE49-F238E27FC236}">
                <a16:creationId xmlns:a16="http://schemas.microsoft.com/office/drawing/2014/main" id="{1E693341-EB14-D247-A135-8C3A4CD7D735}"/>
              </a:ext>
            </a:extLst>
          </p:cNvPr>
          <p:cNvSpPr/>
          <p:nvPr/>
        </p:nvSpPr>
        <p:spPr>
          <a:xfrm>
            <a:off x="798491" y="3451268"/>
            <a:ext cx="3674148" cy="807980"/>
          </a:xfrm>
          <a:prstGeom prst="wedgeEllipseCallout">
            <a:avLst>
              <a:gd name="adj1" fmla="val -66918"/>
              <a:gd name="adj2" fmla="val -3891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¿Es </a:t>
            </a:r>
            <a:r>
              <a:rPr lang="en-GB" sz="2200" dirty="0" err="1">
                <a:solidFill>
                  <a:srgbClr val="1F4D81"/>
                </a:solidFill>
              </a:rPr>
              <a:t>listo</a:t>
            </a:r>
            <a:r>
              <a:rPr lang="en-GB" sz="2200" dirty="0">
                <a:solidFill>
                  <a:srgbClr val="1F4D81"/>
                </a:solidFill>
              </a:rPr>
              <a:t>/a?</a:t>
            </a:r>
            <a:endParaRPr lang="es-GB" sz="2200" dirty="0">
              <a:solidFill>
                <a:srgbClr val="1F4D81"/>
              </a:solidFill>
            </a:endParaRPr>
          </a:p>
        </p:txBody>
      </p:sp>
      <p:sp>
        <p:nvSpPr>
          <p:cNvPr id="22" name="Llamada ovalada 21">
            <a:extLst>
              <a:ext uri="{FF2B5EF4-FFF2-40B4-BE49-F238E27FC236}">
                <a16:creationId xmlns:a16="http://schemas.microsoft.com/office/drawing/2014/main" id="{BA0B425D-4767-4449-A49E-C687D8C9AAFA}"/>
              </a:ext>
            </a:extLst>
          </p:cNvPr>
          <p:cNvSpPr/>
          <p:nvPr/>
        </p:nvSpPr>
        <p:spPr>
          <a:xfrm>
            <a:off x="4911216" y="3431179"/>
            <a:ext cx="5720858" cy="717165"/>
          </a:xfrm>
          <a:prstGeom prst="wedgeEllipseCallout">
            <a:avLst>
              <a:gd name="adj1" fmla="val 74284"/>
              <a:gd name="adj2" fmla="val 31528"/>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La </a:t>
            </a:r>
            <a:r>
              <a:rPr lang="en-GB" sz="2200" dirty="0" err="1">
                <a:solidFill>
                  <a:srgbClr val="1F4D81"/>
                </a:solidFill>
              </a:rPr>
              <a:t>escuela</a:t>
            </a:r>
            <a:r>
              <a:rPr lang="en-GB" sz="2200" dirty="0">
                <a:solidFill>
                  <a:srgbClr val="1F4D81"/>
                </a:solidFill>
              </a:rPr>
              <a:t> </a:t>
            </a:r>
            <a:r>
              <a:rPr lang="en-GB" sz="2200" dirty="0" err="1">
                <a:solidFill>
                  <a:srgbClr val="1F4D81"/>
                </a:solidFill>
              </a:rPr>
              <a:t>está</a:t>
            </a:r>
            <a:r>
              <a:rPr lang="en-GB" sz="2200" dirty="0">
                <a:solidFill>
                  <a:srgbClr val="1F4D81"/>
                </a:solidFill>
              </a:rPr>
              <a:t> </a:t>
            </a:r>
            <a:r>
              <a:rPr lang="en-GB" sz="2200" dirty="0" err="1">
                <a:solidFill>
                  <a:srgbClr val="1F4D81"/>
                </a:solidFill>
              </a:rPr>
              <a:t>limpia</a:t>
            </a:r>
            <a:r>
              <a:rPr lang="en-GB" sz="2200" dirty="0">
                <a:solidFill>
                  <a:srgbClr val="1F4D81"/>
                </a:solidFill>
              </a:rPr>
              <a:t>.</a:t>
            </a:r>
            <a:endParaRPr lang="es-GB" sz="2200" dirty="0">
              <a:solidFill>
                <a:srgbClr val="1F4D81"/>
              </a:solidFill>
            </a:endParaRPr>
          </a:p>
        </p:txBody>
      </p:sp>
      <p:sp>
        <p:nvSpPr>
          <p:cNvPr id="23" name="Llamada ovalada 22">
            <a:extLst>
              <a:ext uri="{FF2B5EF4-FFF2-40B4-BE49-F238E27FC236}">
                <a16:creationId xmlns:a16="http://schemas.microsoft.com/office/drawing/2014/main" id="{0C69D4BF-2030-414B-907B-FA50CC3E7A67}"/>
              </a:ext>
            </a:extLst>
          </p:cNvPr>
          <p:cNvSpPr/>
          <p:nvPr/>
        </p:nvSpPr>
        <p:spPr>
          <a:xfrm>
            <a:off x="1594505" y="4508425"/>
            <a:ext cx="4665941" cy="671516"/>
          </a:xfrm>
          <a:prstGeom prst="wedgeEllipseCallout">
            <a:avLst>
              <a:gd name="adj1" fmla="val -77862"/>
              <a:gd name="adj2" fmla="val 8391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¡Oh, no! </a:t>
            </a:r>
            <a:r>
              <a:rPr lang="en-GB" sz="2200" dirty="0" err="1">
                <a:solidFill>
                  <a:srgbClr val="1F4D81"/>
                </a:solidFill>
              </a:rPr>
              <a:t>Mi</a:t>
            </a:r>
            <a:r>
              <a:rPr lang="en-GB" sz="2200" dirty="0">
                <a:solidFill>
                  <a:srgbClr val="1F4D81"/>
                </a:solidFill>
              </a:rPr>
              <a:t> </a:t>
            </a:r>
            <a:r>
              <a:rPr lang="en-GB" sz="2200" dirty="0" err="1">
                <a:solidFill>
                  <a:srgbClr val="1F4D81"/>
                </a:solidFill>
              </a:rPr>
              <a:t>pelo</a:t>
            </a:r>
            <a:r>
              <a:rPr lang="en-GB" sz="2200" dirty="0">
                <a:solidFill>
                  <a:srgbClr val="1F4D81"/>
                </a:solidFill>
              </a:rPr>
              <a:t> </a:t>
            </a:r>
            <a:r>
              <a:rPr lang="en-GB" sz="2200" dirty="0" err="1">
                <a:solidFill>
                  <a:srgbClr val="1F4D81"/>
                </a:solidFill>
              </a:rPr>
              <a:t>está</a:t>
            </a:r>
            <a:r>
              <a:rPr lang="en-GB" sz="2200" dirty="0">
                <a:solidFill>
                  <a:srgbClr val="1F4D81"/>
                </a:solidFill>
              </a:rPr>
              <a:t> </a:t>
            </a:r>
            <a:r>
              <a:rPr lang="en-GB" sz="2200" dirty="0" err="1">
                <a:solidFill>
                  <a:srgbClr val="1F4D81"/>
                </a:solidFill>
              </a:rPr>
              <a:t>sucio</a:t>
            </a:r>
            <a:r>
              <a:rPr lang="en-GB" sz="2200" dirty="0">
                <a:solidFill>
                  <a:srgbClr val="1F4D81"/>
                </a:solidFill>
              </a:rPr>
              <a:t>.</a:t>
            </a:r>
            <a:endParaRPr lang="es-GB" sz="2200" dirty="0">
              <a:solidFill>
                <a:srgbClr val="1F4D81"/>
              </a:solidFill>
            </a:endParaRPr>
          </a:p>
        </p:txBody>
      </p:sp>
      <p:sp>
        <p:nvSpPr>
          <p:cNvPr id="24" name="Llamada ovalada 23">
            <a:extLst>
              <a:ext uri="{FF2B5EF4-FFF2-40B4-BE49-F238E27FC236}">
                <a16:creationId xmlns:a16="http://schemas.microsoft.com/office/drawing/2014/main" id="{05FCCCCF-9079-CA47-A59B-A03FB335A461}"/>
              </a:ext>
            </a:extLst>
          </p:cNvPr>
          <p:cNvSpPr/>
          <p:nvPr/>
        </p:nvSpPr>
        <p:spPr>
          <a:xfrm>
            <a:off x="6826250" y="4341651"/>
            <a:ext cx="4272240" cy="986950"/>
          </a:xfrm>
          <a:prstGeom prst="wedgeEllipseCallout">
            <a:avLst>
              <a:gd name="adj1" fmla="val 64292"/>
              <a:gd name="adj2" fmla="val 273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Estamos </a:t>
            </a:r>
            <a:r>
              <a:rPr lang="en-GB" sz="2200" dirty="0" err="1">
                <a:solidFill>
                  <a:srgbClr val="1F4D81"/>
                </a:solidFill>
              </a:rPr>
              <a:t>aquí</a:t>
            </a:r>
            <a:r>
              <a:rPr lang="en-GB" sz="2200" dirty="0">
                <a:solidFill>
                  <a:srgbClr val="1F4D81"/>
                </a:solidFill>
              </a:rPr>
              <a:t> por un amigo.</a:t>
            </a:r>
            <a:endParaRPr lang="es-GB" sz="2200" dirty="0">
              <a:solidFill>
                <a:srgbClr val="1F4D81"/>
              </a:solidFill>
            </a:endParaRPr>
          </a:p>
        </p:txBody>
      </p:sp>
      <p:sp>
        <p:nvSpPr>
          <p:cNvPr id="25" name="Llamada ovalada 24">
            <a:extLst>
              <a:ext uri="{FF2B5EF4-FFF2-40B4-BE49-F238E27FC236}">
                <a16:creationId xmlns:a16="http://schemas.microsoft.com/office/drawing/2014/main" id="{797791E5-744F-E541-8C1E-46B58AC5FC2B}"/>
              </a:ext>
            </a:extLst>
          </p:cNvPr>
          <p:cNvSpPr/>
          <p:nvPr/>
        </p:nvSpPr>
        <p:spPr>
          <a:xfrm>
            <a:off x="3097864" y="5328601"/>
            <a:ext cx="5552747" cy="891176"/>
          </a:xfrm>
          <a:prstGeom prst="wedgeEllipseCallout">
            <a:avLst>
              <a:gd name="adj1" fmla="val 60968"/>
              <a:gd name="adj2" fmla="val 651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The classroom is beautiful! (trait)</a:t>
            </a:r>
            <a:endParaRPr lang="es-GB" sz="2200" dirty="0">
              <a:solidFill>
                <a:srgbClr val="1F4D81"/>
              </a:solidFill>
            </a:endParaRPr>
          </a:p>
        </p:txBody>
      </p:sp>
      <p:sp>
        <p:nvSpPr>
          <p:cNvPr id="26" name="Llamada ovalada 25">
            <a:extLst>
              <a:ext uri="{FF2B5EF4-FFF2-40B4-BE49-F238E27FC236}">
                <a16:creationId xmlns:a16="http://schemas.microsoft.com/office/drawing/2014/main" id="{F5697B79-E3E5-4E44-9E1F-9A2AB48430D1}"/>
              </a:ext>
            </a:extLst>
          </p:cNvPr>
          <p:cNvSpPr/>
          <p:nvPr/>
        </p:nvSpPr>
        <p:spPr>
          <a:xfrm>
            <a:off x="3097862" y="5335548"/>
            <a:ext cx="5552747" cy="884229"/>
          </a:xfrm>
          <a:prstGeom prst="wedgeEllipseCallout">
            <a:avLst>
              <a:gd name="adj1" fmla="val 60968"/>
              <a:gd name="adj2" fmla="val 651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1F4D81"/>
                </a:solidFill>
              </a:rPr>
              <a:t>¡La clase es </a:t>
            </a:r>
            <a:r>
              <a:rPr lang="en-GB" sz="2200" dirty="0" err="1">
                <a:solidFill>
                  <a:srgbClr val="1F4D81"/>
                </a:solidFill>
              </a:rPr>
              <a:t>preciosa</a:t>
            </a:r>
            <a:r>
              <a:rPr lang="en-GB" sz="2200" dirty="0">
                <a:solidFill>
                  <a:srgbClr val="1F4D81"/>
                </a:solidFill>
              </a:rPr>
              <a:t>!</a:t>
            </a:r>
            <a:endParaRPr lang="es-GB" sz="2200" dirty="0">
              <a:solidFill>
                <a:srgbClr val="1F4D81"/>
              </a:solidFill>
            </a:endParaRPr>
          </a:p>
        </p:txBody>
      </p:sp>
      <p:sp>
        <p:nvSpPr>
          <p:cNvPr id="27" name="Rounded Rectangle 2">
            <a:extLst>
              <a:ext uri="{FF2B5EF4-FFF2-40B4-BE49-F238E27FC236}">
                <a16:creationId xmlns:a16="http://schemas.microsoft.com/office/drawing/2014/main" id="{45192EAB-DF89-8249-9381-4A78135F164E}"/>
              </a:ext>
            </a:extLst>
          </p:cNvPr>
          <p:cNvSpPr/>
          <p:nvPr/>
        </p:nvSpPr>
        <p:spPr>
          <a:xfrm>
            <a:off x="10686395" y="321972"/>
            <a:ext cx="1281266" cy="382756"/>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idx="4294967295"/>
          </p:nvPr>
        </p:nvSpPr>
        <p:spPr>
          <a:xfrm>
            <a:off x="10786729" y="-149432"/>
            <a:ext cx="10515600" cy="1325563"/>
          </a:xfrm>
        </p:spPr>
        <p:txBody>
          <a:bodyPr>
            <a:normAutofit/>
          </a:bodyPr>
          <a:lstStyle/>
          <a:p>
            <a:r>
              <a:rPr lang="en-GB" sz="2000" b="1" dirty="0">
                <a:solidFill>
                  <a:schemeClr val="bg1"/>
                </a:solidFill>
              </a:rPr>
              <a:t>escribir</a:t>
            </a:r>
          </a:p>
        </p:txBody>
      </p:sp>
    </p:spTree>
    <p:extLst>
      <p:ext uri="{BB962C8B-B14F-4D97-AF65-F5344CB8AC3E}">
        <p14:creationId xmlns:p14="http://schemas.microsoft.com/office/powerpoint/2010/main" val="21969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dissolv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dissolv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Adjectives: Number in the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Arial"/>
                <a:sym typeface="Arial"/>
                <a:hlinkClick r:id="rId3"/>
              </a:rPr>
              <a:t>Adjective agreement’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Rectangle 2">
            <a:extLst>
              <a:ext uri="{FF2B5EF4-FFF2-40B4-BE49-F238E27FC236}">
                <a16:creationId xmlns:a16="http://schemas.microsoft.com/office/drawing/2014/main" id="{9C510481-6675-4F90-84A2-D82658D07066}"/>
              </a:ext>
            </a:extLst>
          </p:cNvPr>
          <p:cNvSpPr/>
          <p:nvPr/>
        </p:nvSpPr>
        <p:spPr>
          <a:xfrm>
            <a:off x="92597" y="4572270"/>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6"/>
              </a:rPr>
              <a:t>Y8 Term 1.1 Week 1</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t>Y7 Term 3.1 Week 6</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6F16002D-30FC-44A5-9A1A-6AB15C36220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Y8 Term 1.1 Week 4</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899AAC4-ECB3-4A6F-AA97-28E087FD7A8E}"/>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7" name="Picture 6">
            <a:extLst>
              <a:ext uri="{FF2B5EF4-FFF2-40B4-BE49-F238E27FC236}">
                <a16:creationId xmlns:a16="http://schemas.microsoft.com/office/drawing/2014/main" id="{3E01D5F6-E89B-4644-8BB4-F5C8A7174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8717" y="2899304"/>
            <a:ext cx="1440000" cy="1440000"/>
          </a:xfrm>
          <a:prstGeom prst="rect">
            <a:avLst/>
          </a:prstGeom>
        </p:spPr>
      </p:pic>
    </p:spTree>
    <p:extLst>
      <p:ext uri="{BB962C8B-B14F-4D97-AF65-F5344CB8AC3E}">
        <p14:creationId xmlns:p14="http://schemas.microsoft.com/office/powerpoint/2010/main" val="3653896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escuchar / escribir</a:t>
            </a:r>
          </a:p>
        </p:txBody>
      </p:sp>
      <p:sp>
        <p:nvSpPr>
          <p:cNvPr id="6" name="TextBox 5">
            <a:extLst>
              <a:ext uri="{FF2B5EF4-FFF2-40B4-BE49-F238E27FC236}">
                <a16:creationId xmlns:a16="http://schemas.microsoft.com/office/drawing/2014/main" id="{EF8CDABB-FE34-9B40-A7AC-9470E22856BF}"/>
              </a:ext>
            </a:extLst>
          </p:cNvPr>
          <p:cNvSpPr txBox="1"/>
          <p:nvPr/>
        </p:nvSpPr>
        <p:spPr>
          <a:xfrm>
            <a:off x="172274" y="1166049"/>
            <a:ext cx="7200799" cy="461665"/>
          </a:xfrm>
          <a:prstGeom prst="rect">
            <a:avLst/>
          </a:prstGeom>
          <a:noFill/>
        </p:spPr>
        <p:txBody>
          <a:bodyPr wrap="square" rtlCol="0">
            <a:spAutoFit/>
          </a:bodyPr>
          <a:lstStyle/>
          <a:p>
            <a:r>
              <a:rPr lang="en-US" sz="2400" b="1" dirty="0" err="1">
                <a:solidFill>
                  <a:schemeClr val="accent5">
                    <a:lumMod val="50000"/>
                  </a:schemeClr>
                </a:solidFill>
              </a:rPr>
              <a:t>Escucha</a:t>
            </a:r>
            <a:r>
              <a:rPr lang="en-US" sz="2400" b="1" dirty="0">
                <a:solidFill>
                  <a:schemeClr val="accent5">
                    <a:lumMod val="50000"/>
                  </a:schemeClr>
                </a:solidFill>
              </a:rPr>
              <a:t> </a:t>
            </a:r>
            <a:r>
              <a:rPr lang="en-US" sz="2400" b="1" dirty="0" err="1">
                <a:solidFill>
                  <a:schemeClr val="accent5">
                    <a:lumMod val="50000"/>
                  </a:schemeClr>
                </a:solidFill>
              </a:rPr>
              <a:t>cada</a:t>
            </a:r>
            <a:r>
              <a:rPr lang="en-US" sz="2400" b="1" dirty="0">
                <a:solidFill>
                  <a:schemeClr val="accent5">
                    <a:lumMod val="50000"/>
                  </a:schemeClr>
                </a:solidFill>
              </a:rPr>
              <a:t> palabra y escribe las dos </a:t>
            </a:r>
            <a:r>
              <a:rPr lang="en-US" sz="2400" b="1" dirty="0" err="1">
                <a:solidFill>
                  <a:schemeClr val="accent5">
                    <a:lumMod val="50000"/>
                  </a:schemeClr>
                </a:solidFill>
              </a:rPr>
              <a:t>letras</a:t>
            </a:r>
            <a:r>
              <a:rPr lang="en-US" sz="2400" b="1" dirty="0">
                <a:solidFill>
                  <a:schemeClr val="accent5">
                    <a:lumMod val="50000"/>
                  </a:schemeClr>
                </a:solidFill>
              </a:rPr>
              <a:t>.</a:t>
            </a:r>
          </a:p>
        </p:txBody>
      </p:sp>
      <p:sp>
        <p:nvSpPr>
          <p:cNvPr id="16" name="CuadroTexto 15">
            <a:extLst>
              <a:ext uri="{FF2B5EF4-FFF2-40B4-BE49-F238E27FC236}">
                <a16:creationId xmlns:a16="http://schemas.microsoft.com/office/drawing/2014/main" id="{42649076-08F4-9F47-8D8C-2F8672A3186B}"/>
              </a:ext>
            </a:extLst>
          </p:cNvPr>
          <p:cNvSpPr txBox="1"/>
          <p:nvPr/>
        </p:nvSpPr>
        <p:spPr>
          <a:xfrm>
            <a:off x="1456980" y="2323927"/>
            <a:ext cx="1656609" cy="584775"/>
          </a:xfrm>
          <a:prstGeom prst="rect">
            <a:avLst/>
          </a:prstGeom>
          <a:noFill/>
        </p:spPr>
        <p:txBody>
          <a:bodyPr wrap="square" rtlCol="0">
            <a:spAutoFit/>
          </a:bodyPr>
          <a:lstStyle/>
          <a:p>
            <a:r>
              <a:rPr lang="es-GB" sz="3200" dirty="0">
                <a:solidFill>
                  <a:schemeClr val="accent5">
                    <a:lumMod val="50000"/>
                  </a:schemeClr>
                </a:solidFill>
              </a:rPr>
              <a:t>ig__ __l</a:t>
            </a:r>
          </a:p>
        </p:txBody>
      </p:sp>
      <p:sp>
        <p:nvSpPr>
          <p:cNvPr id="35" name="Action Button: Custom 20">
            <a:hlinkClick r:id="" action="ppaction://noaction" highlightClick="1">
              <a:snd r:embed="rId4" name="igual.wav"/>
            </a:hlinkClick>
            <a:extLst>
              <a:ext uri="{FF2B5EF4-FFF2-40B4-BE49-F238E27FC236}">
                <a16:creationId xmlns:a16="http://schemas.microsoft.com/office/drawing/2014/main" id="{8693F625-3775-754A-8780-907E35F2875E}"/>
              </a:ext>
            </a:extLst>
          </p:cNvPr>
          <p:cNvSpPr/>
          <p:nvPr/>
        </p:nvSpPr>
        <p:spPr>
          <a:xfrm>
            <a:off x="530788"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36" name="Action Button: Custom 20">
            <a:hlinkClick r:id="" action="ppaction://noaction" highlightClick="1">
              <a:snd r:embed="rId5" name="monstruo.wav"/>
            </a:hlinkClick>
            <a:extLst>
              <a:ext uri="{FF2B5EF4-FFF2-40B4-BE49-F238E27FC236}">
                <a16:creationId xmlns:a16="http://schemas.microsoft.com/office/drawing/2014/main" id="{C7E57F02-CB42-0340-A8A3-CE128A1455AC}"/>
              </a:ext>
            </a:extLst>
          </p:cNvPr>
          <p:cNvSpPr/>
          <p:nvPr/>
        </p:nvSpPr>
        <p:spPr>
          <a:xfrm>
            <a:off x="530788" y="331706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7" name="Action Button: Custom 20">
            <a:hlinkClick r:id="" action="ppaction://noaction" highlightClick="1">
              <a:snd r:embed="rId6" name="individuo.wav"/>
            </a:hlinkClick>
            <a:extLst>
              <a:ext uri="{FF2B5EF4-FFF2-40B4-BE49-F238E27FC236}">
                <a16:creationId xmlns:a16="http://schemas.microsoft.com/office/drawing/2014/main" id="{A1326BF0-22C9-FB4D-8331-38C770CA298D}"/>
              </a:ext>
            </a:extLst>
          </p:cNvPr>
          <p:cNvSpPr/>
          <p:nvPr/>
        </p:nvSpPr>
        <p:spPr>
          <a:xfrm>
            <a:off x="530788" y="4323864"/>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
        <p:nvSpPr>
          <p:cNvPr id="38" name="Action Button: Custom 20">
            <a:hlinkClick r:id="" action="ppaction://noaction" highlightClick="1">
              <a:snd r:embed="rId7" name="puerta.wav"/>
            </a:hlinkClick>
            <a:extLst>
              <a:ext uri="{FF2B5EF4-FFF2-40B4-BE49-F238E27FC236}">
                <a16:creationId xmlns:a16="http://schemas.microsoft.com/office/drawing/2014/main" id="{4CFCB5C3-B4C2-484D-8C86-157D90C51787}"/>
              </a:ext>
            </a:extLst>
          </p:cNvPr>
          <p:cNvSpPr/>
          <p:nvPr/>
        </p:nvSpPr>
        <p:spPr>
          <a:xfrm>
            <a:off x="530788" y="5357851"/>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4</a:t>
            </a:r>
          </a:p>
        </p:txBody>
      </p:sp>
      <p:sp>
        <p:nvSpPr>
          <p:cNvPr id="39" name="Action Button: Custom 20">
            <a:hlinkClick r:id="" action="ppaction://noaction" highlightClick="1">
              <a:snd r:embed="rId8" name="antiguo.wav"/>
            </a:hlinkClick>
            <a:extLst>
              <a:ext uri="{FF2B5EF4-FFF2-40B4-BE49-F238E27FC236}">
                <a16:creationId xmlns:a16="http://schemas.microsoft.com/office/drawing/2014/main" id="{323BEAB4-1D8F-D84B-A689-888E71C106E5}"/>
              </a:ext>
            </a:extLst>
          </p:cNvPr>
          <p:cNvSpPr/>
          <p:nvPr/>
        </p:nvSpPr>
        <p:spPr>
          <a:xfrm>
            <a:off x="4413026" y="2278490"/>
            <a:ext cx="684075" cy="6106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5</a:t>
            </a:r>
          </a:p>
        </p:txBody>
      </p:sp>
      <p:sp>
        <p:nvSpPr>
          <p:cNvPr id="40" name="Action Button: Custom 20">
            <a:hlinkClick r:id="" action="ppaction://noaction" highlightClick="1">
              <a:snd r:embed="rId9" name="aguantar.wav"/>
            </a:hlinkClick>
            <a:extLst>
              <a:ext uri="{FF2B5EF4-FFF2-40B4-BE49-F238E27FC236}">
                <a16:creationId xmlns:a16="http://schemas.microsoft.com/office/drawing/2014/main" id="{E84FA9C0-1595-AB44-969F-32FE773812E1}"/>
              </a:ext>
            </a:extLst>
          </p:cNvPr>
          <p:cNvSpPr/>
          <p:nvPr/>
        </p:nvSpPr>
        <p:spPr>
          <a:xfrm>
            <a:off x="4413023" y="3310584"/>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6</a:t>
            </a:r>
          </a:p>
        </p:txBody>
      </p:sp>
      <p:sp>
        <p:nvSpPr>
          <p:cNvPr id="41" name="CuadroTexto 40">
            <a:extLst>
              <a:ext uri="{FF2B5EF4-FFF2-40B4-BE49-F238E27FC236}">
                <a16:creationId xmlns:a16="http://schemas.microsoft.com/office/drawing/2014/main" id="{EA8D6F99-1BAC-5147-84E3-FAAE51C0B654}"/>
              </a:ext>
            </a:extLst>
          </p:cNvPr>
          <p:cNvSpPr txBox="1"/>
          <p:nvPr/>
        </p:nvSpPr>
        <p:spPr>
          <a:xfrm>
            <a:off x="1471383" y="3424410"/>
            <a:ext cx="2444900" cy="584775"/>
          </a:xfrm>
          <a:prstGeom prst="rect">
            <a:avLst/>
          </a:prstGeom>
          <a:noFill/>
        </p:spPr>
        <p:txBody>
          <a:bodyPr wrap="none" rtlCol="0">
            <a:spAutoFit/>
          </a:bodyPr>
          <a:lstStyle/>
          <a:p>
            <a:r>
              <a:rPr lang="es-GB" sz="3200" dirty="0">
                <a:solidFill>
                  <a:schemeClr val="accent5">
                    <a:lumMod val="50000"/>
                  </a:schemeClr>
                </a:solidFill>
              </a:rPr>
              <a:t>monstr__ __</a:t>
            </a:r>
          </a:p>
        </p:txBody>
      </p:sp>
      <p:sp>
        <p:nvSpPr>
          <p:cNvPr id="42" name="CuadroTexto 41">
            <a:extLst>
              <a:ext uri="{FF2B5EF4-FFF2-40B4-BE49-F238E27FC236}">
                <a16:creationId xmlns:a16="http://schemas.microsoft.com/office/drawing/2014/main" id="{16BB90E1-4A91-6C4B-BF35-6E6FA036C931}"/>
              </a:ext>
            </a:extLst>
          </p:cNvPr>
          <p:cNvSpPr txBox="1"/>
          <p:nvPr/>
        </p:nvSpPr>
        <p:spPr>
          <a:xfrm>
            <a:off x="1471382" y="4420248"/>
            <a:ext cx="2617900" cy="584775"/>
          </a:xfrm>
          <a:prstGeom prst="rect">
            <a:avLst/>
          </a:prstGeom>
          <a:noFill/>
        </p:spPr>
        <p:txBody>
          <a:bodyPr wrap="square" rtlCol="0">
            <a:spAutoFit/>
          </a:bodyPr>
          <a:lstStyle/>
          <a:p>
            <a:r>
              <a:rPr lang="es-GB" sz="3200" dirty="0">
                <a:solidFill>
                  <a:schemeClr val="accent5">
                    <a:lumMod val="50000"/>
                  </a:schemeClr>
                </a:solidFill>
              </a:rPr>
              <a:t>individ__ __</a:t>
            </a:r>
          </a:p>
        </p:txBody>
      </p:sp>
      <p:sp>
        <p:nvSpPr>
          <p:cNvPr id="43" name="CuadroTexto 42">
            <a:extLst>
              <a:ext uri="{FF2B5EF4-FFF2-40B4-BE49-F238E27FC236}">
                <a16:creationId xmlns:a16="http://schemas.microsoft.com/office/drawing/2014/main" id="{8734369C-7FE8-F148-A9F3-2410FB047EF1}"/>
              </a:ext>
            </a:extLst>
          </p:cNvPr>
          <p:cNvSpPr txBox="1"/>
          <p:nvPr/>
        </p:nvSpPr>
        <p:spPr>
          <a:xfrm>
            <a:off x="1456981" y="5400448"/>
            <a:ext cx="2087497" cy="584775"/>
          </a:xfrm>
          <a:prstGeom prst="rect">
            <a:avLst/>
          </a:prstGeom>
          <a:noFill/>
        </p:spPr>
        <p:txBody>
          <a:bodyPr wrap="square" rtlCol="0">
            <a:spAutoFit/>
          </a:bodyPr>
          <a:lstStyle/>
          <a:p>
            <a:r>
              <a:rPr lang="es-GB" sz="3200" dirty="0">
                <a:solidFill>
                  <a:schemeClr val="accent5">
                    <a:lumMod val="50000"/>
                  </a:schemeClr>
                </a:solidFill>
              </a:rPr>
              <a:t>p __ __rta</a:t>
            </a:r>
          </a:p>
        </p:txBody>
      </p:sp>
      <p:sp>
        <p:nvSpPr>
          <p:cNvPr id="44" name="Action Button: Custom 20">
            <a:hlinkClick r:id="" action="ppaction://noaction" highlightClick="1">
              <a:snd r:embed="rId10" name="guardar.wav"/>
            </a:hlinkClick>
            <a:extLst>
              <a:ext uri="{FF2B5EF4-FFF2-40B4-BE49-F238E27FC236}">
                <a16:creationId xmlns:a16="http://schemas.microsoft.com/office/drawing/2014/main" id="{133F0902-E509-3A48-B57E-2702B6A0E273}"/>
              </a:ext>
            </a:extLst>
          </p:cNvPr>
          <p:cNvSpPr/>
          <p:nvPr/>
        </p:nvSpPr>
        <p:spPr>
          <a:xfrm>
            <a:off x="4413022" y="4332333"/>
            <a:ext cx="684075" cy="593695"/>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7</a:t>
            </a:r>
          </a:p>
        </p:txBody>
      </p:sp>
      <p:sp>
        <p:nvSpPr>
          <p:cNvPr id="45" name="Action Button: Custom 20">
            <a:hlinkClick r:id="" action="ppaction://noaction" highlightClick="1">
              <a:snd r:embed="rId11" name="lengua.wav"/>
            </a:hlinkClick>
            <a:extLst>
              <a:ext uri="{FF2B5EF4-FFF2-40B4-BE49-F238E27FC236}">
                <a16:creationId xmlns:a16="http://schemas.microsoft.com/office/drawing/2014/main" id="{6E3914FA-C9E5-2548-A158-9ADD8273CD80}"/>
              </a:ext>
            </a:extLst>
          </p:cNvPr>
          <p:cNvSpPr/>
          <p:nvPr/>
        </p:nvSpPr>
        <p:spPr>
          <a:xfrm>
            <a:off x="4413023" y="5336654"/>
            <a:ext cx="684075" cy="63183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8</a:t>
            </a:r>
          </a:p>
        </p:txBody>
      </p:sp>
      <p:sp>
        <p:nvSpPr>
          <p:cNvPr id="46" name="CuadroTexto 45">
            <a:extLst>
              <a:ext uri="{FF2B5EF4-FFF2-40B4-BE49-F238E27FC236}">
                <a16:creationId xmlns:a16="http://schemas.microsoft.com/office/drawing/2014/main" id="{886BF651-E91A-2E44-B154-C3BFD2B77FF8}"/>
              </a:ext>
            </a:extLst>
          </p:cNvPr>
          <p:cNvSpPr txBox="1"/>
          <p:nvPr/>
        </p:nvSpPr>
        <p:spPr>
          <a:xfrm>
            <a:off x="5293674" y="4341253"/>
            <a:ext cx="2316660" cy="584775"/>
          </a:xfrm>
          <a:prstGeom prst="rect">
            <a:avLst/>
          </a:prstGeom>
          <a:noFill/>
        </p:spPr>
        <p:txBody>
          <a:bodyPr wrap="none" rtlCol="0">
            <a:spAutoFit/>
          </a:bodyPr>
          <a:lstStyle/>
          <a:p>
            <a:r>
              <a:rPr lang="es-GB" sz="3200" dirty="0">
                <a:solidFill>
                  <a:schemeClr val="accent5">
                    <a:lumMod val="50000"/>
                  </a:schemeClr>
                </a:solidFill>
              </a:rPr>
              <a:t>g __ __rdar</a:t>
            </a:r>
          </a:p>
        </p:txBody>
      </p:sp>
      <p:sp>
        <p:nvSpPr>
          <p:cNvPr id="47" name="CuadroTexto 46">
            <a:extLst>
              <a:ext uri="{FF2B5EF4-FFF2-40B4-BE49-F238E27FC236}">
                <a16:creationId xmlns:a16="http://schemas.microsoft.com/office/drawing/2014/main" id="{5F7C59E2-7101-F949-8126-3470DC3322C0}"/>
              </a:ext>
            </a:extLst>
          </p:cNvPr>
          <p:cNvSpPr txBox="1"/>
          <p:nvPr/>
        </p:nvSpPr>
        <p:spPr>
          <a:xfrm>
            <a:off x="5293674" y="5421284"/>
            <a:ext cx="1992853" cy="584775"/>
          </a:xfrm>
          <a:prstGeom prst="rect">
            <a:avLst/>
          </a:prstGeom>
          <a:noFill/>
        </p:spPr>
        <p:txBody>
          <a:bodyPr wrap="none" rtlCol="0">
            <a:spAutoFit/>
          </a:bodyPr>
          <a:lstStyle/>
          <a:p>
            <a:r>
              <a:rPr lang="es-GB" sz="3200" dirty="0">
                <a:solidFill>
                  <a:schemeClr val="accent5">
                    <a:lumMod val="50000"/>
                  </a:schemeClr>
                </a:solidFill>
              </a:rPr>
              <a:t>leng__ __</a:t>
            </a:r>
          </a:p>
        </p:txBody>
      </p:sp>
      <p:sp>
        <p:nvSpPr>
          <p:cNvPr id="48" name="CuadroTexto 47">
            <a:extLst>
              <a:ext uri="{FF2B5EF4-FFF2-40B4-BE49-F238E27FC236}">
                <a16:creationId xmlns:a16="http://schemas.microsoft.com/office/drawing/2014/main" id="{1CB8B66E-472C-1E4E-A876-130DF42FE6B4}"/>
              </a:ext>
            </a:extLst>
          </p:cNvPr>
          <p:cNvSpPr txBox="1"/>
          <p:nvPr/>
        </p:nvSpPr>
        <p:spPr>
          <a:xfrm>
            <a:off x="5235695" y="2253270"/>
            <a:ext cx="3999873" cy="584775"/>
          </a:xfrm>
          <a:prstGeom prst="rect">
            <a:avLst/>
          </a:prstGeom>
          <a:noFill/>
        </p:spPr>
        <p:txBody>
          <a:bodyPr wrap="square" rtlCol="0">
            <a:spAutoFit/>
          </a:bodyPr>
          <a:lstStyle/>
          <a:p>
            <a:r>
              <a:rPr lang="es-GB" sz="3200" dirty="0">
                <a:solidFill>
                  <a:schemeClr val="accent5">
                    <a:lumMod val="50000"/>
                  </a:schemeClr>
                </a:solidFill>
              </a:rPr>
              <a:t>antig__ __</a:t>
            </a:r>
          </a:p>
        </p:txBody>
      </p:sp>
      <p:sp>
        <p:nvSpPr>
          <p:cNvPr id="49" name="CuadroTexto 48">
            <a:extLst>
              <a:ext uri="{FF2B5EF4-FFF2-40B4-BE49-F238E27FC236}">
                <a16:creationId xmlns:a16="http://schemas.microsoft.com/office/drawing/2014/main" id="{D0DAD0DC-34A3-5746-80AC-AB3B1011FCD1}"/>
              </a:ext>
            </a:extLst>
          </p:cNvPr>
          <p:cNvSpPr txBox="1"/>
          <p:nvPr/>
        </p:nvSpPr>
        <p:spPr>
          <a:xfrm>
            <a:off x="5235695" y="3264609"/>
            <a:ext cx="2468946" cy="584775"/>
          </a:xfrm>
          <a:prstGeom prst="rect">
            <a:avLst/>
          </a:prstGeom>
          <a:noFill/>
        </p:spPr>
        <p:txBody>
          <a:bodyPr wrap="none" rtlCol="0">
            <a:spAutoFit/>
          </a:bodyPr>
          <a:lstStyle/>
          <a:p>
            <a:r>
              <a:rPr lang="es-GB" sz="3200" dirty="0">
                <a:solidFill>
                  <a:schemeClr val="accent5">
                    <a:lumMod val="50000"/>
                  </a:schemeClr>
                </a:solidFill>
              </a:rPr>
              <a:t>ag__ __ntar</a:t>
            </a:r>
          </a:p>
        </p:txBody>
      </p:sp>
      <p:sp>
        <p:nvSpPr>
          <p:cNvPr id="50" name="CuadroTexto 49">
            <a:extLst>
              <a:ext uri="{FF2B5EF4-FFF2-40B4-BE49-F238E27FC236}">
                <a16:creationId xmlns:a16="http://schemas.microsoft.com/office/drawing/2014/main" id="{CF8BE925-1E57-DE49-9A13-72A0733545EF}"/>
              </a:ext>
            </a:extLst>
          </p:cNvPr>
          <p:cNvSpPr txBox="1"/>
          <p:nvPr/>
        </p:nvSpPr>
        <p:spPr>
          <a:xfrm>
            <a:off x="1851894" y="2297213"/>
            <a:ext cx="450764" cy="584775"/>
          </a:xfrm>
          <a:prstGeom prst="rect">
            <a:avLst/>
          </a:prstGeom>
          <a:noFill/>
        </p:spPr>
        <p:txBody>
          <a:bodyPr wrap="square" rtlCol="0">
            <a:spAutoFit/>
          </a:bodyPr>
          <a:lstStyle/>
          <a:p>
            <a:pPr algn="ctr"/>
            <a:r>
              <a:rPr lang="es-GB" sz="3200" dirty="0">
                <a:solidFill>
                  <a:srgbClr val="E25B00"/>
                </a:solidFill>
              </a:rPr>
              <a:t>u</a:t>
            </a:r>
            <a:endParaRPr lang="es-GB" sz="2400" dirty="0">
              <a:solidFill>
                <a:srgbClr val="E25B00"/>
              </a:solidFill>
            </a:endParaRPr>
          </a:p>
        </p:txBody>
      </p:sp>
      <p:sp>
        <p:nvSpPr>
          <p:cNvPr id="61" name="TextBox 5">
            <a:extLst>
              <a:ext uri="{FF2B5EF4-FFF2-40B4-BE49-F238E27FC236}">
                <a16:creationId xmlns:a16="http://schemas.microsoft.com/office/drawing/2014/main" id="{65F3D602-B3FB-1B49-B8F8-CF701E0F5586}"/>
              </a:ext>
            </a:extLst>
          </p:cNvPr>
          <p:cNvSpPr txBox="1"/>
          <p:nvPr/>
        </p:nvSpPr>
        <p:spPr>
          <a:xfrm>
            <a:off x="218074" y="1612012"/>
            <a:ext cx="4701167" cy="461665"/>
          </a:xfrm>
          <a:prstGeom prst="rect">
            <a:avLst/>
          </a:prstGeom>
          <a:noFill/>
        </p:spPr>
        <p:txBody>
          <a:bodyPr wrap="square" rtlCol="0">
            <a:spAutoFit/>
          </a:bodyPr>
          <a:lstStyle/>
          <a:p>
            <a:r>
              <a:rPr lang="en-US" sz="2400" b="1" dirty="0" err="1">
                <a:solidFill>
                  <a:schemeClr val="accent5">
                    <a:lumMod val="50000"/>
                  </a:schemeClr>
                </a:solidFill>
              </a:rPr>
              <a:t>Ahora</a:t>
            </a:r>
            <a:r>
              <a:rPr lang="en-US" sz="2400" b="1" dirty="0">
                <a:solidFill>
                  <a:schemeClr val="accent5">
                    <a:lumMod val="50000"/>
                  </a:schemeClr>
                </a:solidFill>
              </a:rPr>
              <a:t> </a:t>
            </a:r>
            <a:r>
              <a:rPr lang="en-US" sz="2400" b="1" dirty="0" err="1">
                <a:solidFill>
                  <a:schemeClr val="accent5">
                    <a:lumMod val="50000"/>
                  </a:schemeClr>
                </a:solidFill>
              </a:rPr>
              <a:t>pronuncia</a:t>
            </a:r>
            <a:r>
              <a:rPr lang="en-US" sz="2400" b="1" dirty="0">
                <a:solidFill>
                  <a:schemeClr val="accent5">
                    <a:lumMod val="50000"/>
                  </a:schemeClr>
                </a:solidFill>
              </a:rPr>
              <a:t> las palabras.</a:t>
            </a:r>
          </a:p>
        </p:txBody>
      </p:sp>
      <p:sp>
        <p:nvSpPr>
          <p:cNvPr id="64" name="CuadroTexto 63">
            <a:extLst>
              <a:ext uri="{FF2B5EF4-FFF2-40B4-BE49-F238E27FC236}">
                <a16:creationId xmlns:a16="http://schemas.microsoft.com/office/drawing/2014/main" id="{27782D58-6B49-E04A-A47B-A83DBC9A6FA0}"/>
              </a:ext>
            </a:extLst>
          </p:cNvPr>
          <p:cNvSpPr txBox="1"/>
          <p:nvPr/>
        </p:nvSpPr>
        <p:spPr>
          <a:xfrm>
            <a:off x="2376298" y="2300532"/>
            <a:ext cx="465192" cy="584775"/>
          </a:xfrm>
          <a:prstGeom prst="rect">
            <a:avLst/>
          </a:prstGeom>
          <a:noFill/>
        </p:spPr>
        <p:txBody>
          <a:bodyPr wrap="none" rtlCol="0">
            <a:spAutoFit/>
          </a:bodyPr>
          <a:lstStyle/>
          <a:p>
            <a:pPr algn="ctr"/>
            <a:r>
              <a:rPr lang="es-GB" sz="3200" dirty="0">
                <a:solidFill>
                  <a:srgbClr val="E25B00"/>
                </a:solidFill>
              </a:rPr>
              <a:t>a</a:t>
            </a:r>
            <a:endParaRPr lang="es-GB" sz="2400" dirty="0">
              <a:solidFill>
                <a:srgbClr val="E25B00"/>
              </a:solidFill>
            </a:endParaRPr>
          </a:p>
        </p:txBody>
      </p:sp>
      <p:sp>
        <p:nvSpPr>
          <p:cNvPr id="65" name="CuadroTexto 64">
            <a:extLst>
              <a:ext uri="{FF2B5EF4-FFF2-40B4-BE49-F238E27FC236}">
                <a16:creationId xmlns:a16="http://schemas.microsoft.com/office/drawing/2014/main" id="{6AED7B47-6027-A647-9C89-4C7D6F6F63EB}"/>
              </a:ext>
            </a:extLst>
          </p:cNvPr>
          <p:cNvSpPr txBox="1"/>
          <p:nvPr/>
        </p:nvSpPr>
        <p:spPr>
          <a:xfrm>
            <a:off x="2874615" y="3366220"/>
            <a:ext cx="434734" cy="584775"/>
          </a:xfrm>
          <a:prstGeom prst="rect">
            <a:avLst/>
          </a:prstGeom>
          <a:noFill/>
        </p:spPr>
        <p:txBody>
          <a:bodyPr wrap="none" rtlCol="0">
            <a:spAutoFit/>
          </a:bodyPr>
          <a:lstStyle/>
          <a:p>
            <a:pPr algn="ctr"/>
            <a:r>
              <a:rPr lang="es-GB" sz="3200" dirty="0">
                <a:solidFill>
                  <a:srgbClr val="E25B00"/>
                </a:solidFill>
              </a:rPr>
              <a:t>u</a:t>
            </a:r>
            <a:endParaRPr lang="es-GB" sz="2400" dirty="0">
              <a:solidFill>
                <a:srgbClr val="E25B00"/>
              </a:solidFill>
            </a:endParaRPr>
          </a:p>
        </p:txBody>
      </p:sp>
      <p:sp>
        <p:nvSpPr>
          <p:cNvPr id="66" name="CuadroTexto 65">
            <a:extLst>
              <a:ext uri="{FF2B5EF4-FFF2-40B4-BE49-F238E27FC236}">
                <a16:creationId xmlns:a16="http://schemas.microsoft.com/office/drawing/2014/main" id="{2375F7D8-6A1A-374E-AF2C-B8F2FA6CEFB8}"/>
              </a:ext>
            </a:extLst>
          </p:cNvPr>
          <p:cNvSpPr txBox="1"/>
          <p:nvPr/>
        </p:nvSpPr>
        <p:spPr>
          <a:xfrm>
            <a:off x="3356229" y="3366220"/>
            <a:ext cx="453971" cy="584775"/>
          </a:xfrm>
          <a:prstGeom prst="rect">
            <a:avLst/>
          </a:prstGeom>
          <a:noFill/>
        </p:spPr>
        <p:txBody>
          <a:bodyPr wrap="none" rtlCol="0">
            <a:spAutoFit/>
          </a:bodyPr>
          <a:lstStyle/>
          <a:p>
            <a:pPr algn="ctr"/>
            <a:r>
              <a:rPr lang="es-GB" sz="3200" dirty="0">
                <a:solidFill>
                  <a:srgbClr val="E25B00"/>
                </a:solidFill>
              </a:rPr>
              <a:t>o</a:t>
            </a:r>
            <a:endParaRPr lang="es-GB" sz="2400" dirty="0">
              <a:solidFill>
                <a:srgbClr val="E25B00"/>
              </a:solidFill>
            </a:endParaRPr>
          </a:p>
        </p:txBody>
      </p:sp>
      <p:sp>
        <p:nvSpPr>
          <p:cNvPr id="67" name="CuadroTexto 66">
            <a:extLst>
              <a:ext uri="{FF2B5EF4-FFF2-40B4-BE49-F238E27FC236}">
                <a16:creationId xmlns:a16="http://schemas.microsoft.com/office/drawing/2014/main" id="{6930BE87-A6E5-9542-B2D2-7B48F861AF2D}"/>
              </a:ext>
            </a:extLst>
          </p:cNvPr>
          <p:cNvSpPr txBox="1"/>
          <p:nvPr/>
        </p:nvSpPr>
        <p:spPr>
          <a:xfrm>
            <a:off x="2804960" y="4391754"/>
            <a:ext cx="434734" cy="584775"/>
          </a:xfrm>
          <a:prstGeom prst="rect">
            <a:avLst/>
          </a:prstGeom>
          <a:noFill/>
        </p:spPr>
        <p:txBody>
          <a:bodyPr wrap="none" rtlCol="0">
            <a:spAutoFit/>
          </a:bodyPr>
          <a:lstStyle/>
          <a:p>
            <a:pPr algn="ctr"/>
            <a:r>
              <a:rPr lang="es-GB" sz="3200" dirty="0">
                <a:solidFill>
                  <a:srgbClr val="E25B00"/>
                </a:solidFill>
              </a:rPr>
              <a:t>u</a:t>
            </a:r>
            <a:endParaRPr lang="es-GB" sz="2400" dirty="0">
              <a:solidFill>
                <a:srgbClr val="E25B00"/>
              </a:solidFill>
            </a:endParaRPr>
          </a:p>
        </p:txBody>
      </p:sp>
      <p:sp>
        <p:nvSpPr>
          <p:cNvPr id="68" name="CuadroTexto 67">
            <a:extLst>
              <a:ext uri="{FF2B5EF4-FFF2-40B4-BE49-F238E27FC236}">
                <a16:creationId xmlns:a16="http://schemas.microsoft.com/office/drawing/2014/main" id="{FC27D7BF-CB7A-224C-B4F6-3BA45BB87511}"/>
              </a:ext>
            </a:extLst>
          </p:cNvPr>
          <p:cNvSpPr txBox="1"/>
          <p:nvPr/>
        </p:nvSpPr>
        <p:spPr>
          <a:xfrm>
            <a:off x="3336449" y="4391754"/>
            <a:ext cx="453971" cy="584775"/>
          </a:xfrm>
          <a:prstGeom prst="rect">
            <a:avLst/>
          </a:prstGeom>
          <a:noFill/>
        </p:spPr>
        <p:txBody>
          <a:bodyPr wrap="none" rtlCol="0">
            <a:spAutoFit/>
          </a:bodyPr>
          <a:lstStyle/>
          <a:p>
            <a:pPr algn="ctr"/>
            <a:r>
              <a:rPr lang="es-GB" sz="3200" dirty="0">
                <a:solidFill>
                  <a:srgbClr val="E25B00"/>
                </a:solidFill>
              </a:rPr>
              <a:t>o</a:t>
            </a:r>
            <a:endParaRPr lang="es-GB" sz="2400" dirty="0">
              <a:solidFill>
                <a:srgbClr val="E25B00"/>
              </a:solidFill>
            </a:endParaRPr>
          </a:p>
        </p:txBody>
      </p:sp>
      <p:sp>
        <p:nvSpPr>
          <p:cNvPr id="69" name="CuadroTexto 68">
            <a:extLst>
              <a:ext uri="{FF2B5EF4-FFF2-40B4-BE49-F238E27FC236}">
                <a16:creationId xmlns:a16="http://schemas.microsoft.com/office/drawing/2014/main" id="{02C6D659-DDED-734D-9791-1533C3ACD759}"/>
              </a:ext>
            </a:extLst>
          </p:cNvPr>
          <p:cNvSpPr txBox="1"/>
          <p:nvPr/>
        </p:nvSpPr>
        <p:spPr>
          <a:xfrm>
            <a:off x="1941564" y="5357851"/>
            <a:ext cx="434734" cy="584775"/>
          </a:xfrm>
          <a:prstGeom prst="rect">
            <a:avLst/>
          </a:prstGeom>
          <a:noFill/>
        </p:spPr>
        <p:txBody>
          <a:bodyPr wrap="none" rtlCol="0">
            <a:spAutoFit/>
          </a:bodyPr>
          <a:lstStyle/>
          <a:p>
            <a:pPr algn="ctr"/>
            <a:r>
              <a:rPr lang="es-GB" sz="3200" dirty="0">
                <a:solidFill>
                  <a:srgbClr val="E25B00"/>
                </a:solidFill>
              </a:rPr>
              <a:t>u</a:t>
            </a:r>
            <a:endParaRPr lang="es-GB" sz="2400" dirty="0">
              <a:solidFill>
                <a:srgbClr val="E25B00"/>
              </a:solidFill>
            </a:endParaRPr>
          </a:p>
        </p:txBody>
      </p:sp>
      <p:sp>
        <p:nvSpPr>
          <p:cNvPr id="70" name="CuadroTexto 69">
            <a:extLst>
              <a:ext uri="{FF2B5EF4-FFF2-40B4-BE49-F238E27FC236}">
                <a16:creationId xmlns:a16="http://schemas.microsoft.com/office/drawing/2014/main" id="{9209DB90-0D75-EF41-96AD-1C1D4FB22B1D}"/>
              </a:ext>
            </a:extLst>
          </p:cNvPr>
          <p:cNvSpPr txBox="1"/>
          <p:nvPr/>
        </p:nvSpPr>
        <p:spPr>
          <a:xfrm>
            <a:off x="2427738" y="5357851"/>
            <a:ext cx="450764" cy="584775"/>
          </a:xfrm>
          <a:prstGeom prst="rect">
            <a:avLst/>
          </a:prstGeom>
          <a:noFill/>
        </p:spPr>
        <p:txBody>
          <a:bodyPr wrap="none" rtlCol="0">
            <a:spAutoFit/>
          </a:bodyPr>
          <a:lstStyle/>
          <a:p>
            <a:pPr algn="ctr"/>
            <a:r>
              <a:rPr lang="es-GB" sz="3200" dirty="0">
                <a:solidFill>
                  <a:srgbClr val="E25B00"/>
                </a:solidFill>
              </a:rPr>
              <a:t>e</a:t>
            </a:r>
            <a:endParaRPr lang="es-GB" sz="2400" dirty="0">
              <a:solidFill>
                <a:srgbClr val="E25B00"/>
              </a:solidFill>
            </a:endParaRPr>
          </a:p>
        </p:txBody>
      </p:sp>
      <p:sp>
        <p:nvSpPr>
          <p:cNvPr id="71" name="CuadroTexto 70">
            <a:extLst>
              <a:ext uri="{FF2B5EF4-FFF2-40B4-BE49-F238E27FC236}">
                <a16:creationId xmlns:a16="http://schemas.microsoft.com/office/drawing/2014/main" id="{2D3AA995-D4A1-0740-BD77-25AABC0562C1}"/>
              </a:ext>
            </a:extLst>
          </p:cNvPr>
          <p:cNvSpPr txBox="1"/>
          <p:nvPr/>
        </p:nvSpPr>
        <p:spPr>
          <a:xfrm>
            <a:off x="6341488" y="2224796"/>
            <a:ext cx="450764" cy="584775"/>
          </a:xfrm>
          <a:prstGeom prst="rect">
            <a:avLst/>
          </a:prstGeom>
          <a:noFill/>
        </p:spPr>
        <p:txBody>
          <a:bodyPr wrap="none" rtlCol="0">
            <a:spAutoFit/>
          </a:bodyPr>
          <a:lstStyle/>
          <a:p>
            <a:pPr algn="ctr"/>
            <a:r>
              <a:rPr lang="es-GB" sz="3200" dirty="0">
                <a:solidFill>
                  <a:srgbClr val="E25B00"/>
                </a:solidFill>
              </a:rPr>
              <a:t>u</a:t>
            </a:r>
            <a:endParaRPr lang="es-GB" sz="2400" dirty="0">
              <a:solidFill>
                <a:srgbClr val="E25B00"/>
              </a:solidFill>
            </a:endParaRPr>
          </a:p>
        </p:txBody>
      </p:sp>
      <p:sp>
        <p:nvSpPr>
          <p:cNvPr id="72" name="CuadroTexto 71">
            <a:extLst>
              <a:ext uri="{FF2B5EF4-FFF2-40B4-BE49-F238E27FC236}">
                <a16:creationId xmlns:a16="http://schemas.microsoft.com/office/drawing/2014/main" id="{E8B23E28-D8F3-904F-B618-2732801D3C9C}"/>
              </a:ext>
            </a:extLst>
          </p:cNvPr>
          <p:cNvSpPr txBox="1"/>
          <p:nvPr/>
        </p:nvSpPr>
        <p:spPr>
          <a:xfrm>
            <a:off x="6862322" y="2227253"/>
            <a:ext cx="450764" cy="584775"/>
          </a:xfrm>
          <a:prstGeom prst="rect">
            <a:avLst/>
          </a:prstGeom>
          <a:noFill/>
        </p:spPr>
        <p:txBody>
          <a:bodyPr wrap="none" rtlCol="0">
            <a:spAutoFit/>
          </a:bodyPr>
          <a:lstStyle/>
          <a:p>
            <a:pPr algn="ctr"/>
            <a:r>
              <a:rPr lang="es-GB" sz="3200" dirty="0">
                <a:solidFill>
                  <a:srgbClr val="E25B00"/>
                </a:solidFill>
              </a:rPr>
              <a:t>o</a:t>
            </a:r>
            <a:endParaRPr lang="es-GB" sz="2400" dirty="0">
              <a:solidFill>
                <a:srgbClr val="E25B00"/>
              </a:solidFill>
            </a:endParaRPr>
          </a:p>
        </p:txBody>
      </p:sp>
      <p:sp>
        <p:nvSpPr>
          <p:cNvPr id="73" name="CuadroTexto 72">
            <a:extLst>
              <a:ext uri="{FF2B5EF4-FFF2-40B4-BE49-F238E27FC236}">
                <a16:creationId xmlns:a16="http://schemas.microsoft.com/office/drawing/2014/main" id="{F4DDF711-44B4-4C43-AA4C-6058BD4D0B21}"/>
              </a:ext>
            </a:extLst>
          </p:cNvPr>
          <p:cNvSpPr txBox="1"/>
          <p:nvPr/>
        </p:nvSpPr>
        <p:spPr>
          <a:xfrm>
            <a:off x="5839336" y="3251865"/>
            <a:ext cx="450764" cy="584775"/>
          </a:xfrm>
          <a:prstGeom prst="rect">
            <a:avLst/>
          </a:prstGeom>
          <a:noFill/>
        </p:spPr>
        <p:txBody>
          <a:bodyPr wrap="none" rtlCol="0">
            <a:spAutoFit/>
          </a:bodyPr>
          <a:lstStyle/>
          <a:p>
            <a:pPr algn="ctr"/>
            <a:r>
              <a:rPr lang="es-GB" sz="3200" dirty="0">
                <a:solidFill>
                  <a:srgbClr val="E25B00"/>
                </a:solidFill>
              </a:rPr>
              <a:t>u</a:t>
            </a:r>
            <a:endParaRPr lang="es-GB" sz="2400" dirty="0">
              <a:solidFill>
                <a:srgbClr val="E25B00"/>
              </a:solidFill>
            </a:endParaRPr>
          </a:p>
        </p:txBody>
      </p:sp>
      <p:sp>
        <p:nvSpPr>
          <p:cNvPr id="74" name="CuadroTexto 73">
            <a:extLst>
              <a:ext uri="{FF2B5EF4-FFF2-40B4-BE49-F238E27FC236}">
                <a16:creationId xmlns:a16="http://schemas.microsoft.com/office/drawing/2014/main" id="{6C25C21C-3961-3A4A-9C32-9A81FC9F8C18}"/>
              </a:ext>
            </a:extLst>
          </p:cNvPr>
          <p:cNvSpPr txBox="1"/>
          <p:nvPr/>
        </p:nvSpPr>
        <p:spPr>
          <a:xfrm>
            <a:off x="6353249" y="3256405"/>
            <a:ext cx="465192" cy="584775"/>
          </a:xfrm>
          <a:prstGeom prst="rect">
            <a:avLst/>
          </a:prstGeom>
          <a:noFill/>
        </p:spPr>
        <p:txBody>
          <a:bodyPr wrap="none" rtlCol="0">
            <a:spAutoFit/>
          </a:bodyPr>
          <a:lstStyle/>
          <a:p>
            <a:pPr algn="ctr"/>
            <a:r>
              <a:rPr lang="es-GB" sz="3200" dirty="0">
                <a:solidFill>
                  <a:srgbClr val="E25B00"/>
                </a:solidFill>
              </a:rPr>
              <a:t>a</a:t>
            </a:r>
            <a:endParaRPr lang="es-GB" sz="2400" dirty="0">
              <a:solidFill>
                <a:srgbClr val="E25B00"/>
              </a:solidFill>
            </a:endParaRPr>
          </a:p>
        </p:txBody>
      </p:sp>
      <p:sp>
        <p:nvSpPr>
          <p:cNvPr id="75" name="CuadroTexto 74">
            <a:extLst>
              <a:ext uri="{FF2B5EF4-FFF2-40B4-BE49-F238E27FC236}">
                <a16:creationId xmlns:a16="http://schemas.microsoft.com/office/drawing/2014/main" id="{AB8575D6-62CB-0E46-868E-E8A1F2339DDD}"/>
              </a:ext>
            </a:extLst>
          </p:cNvPr>
          <p:cNvSpPr txBox="1"/>
          <p:nvPr/>
        </p:nvSpPr>
        <p:spPr>
          <a:xfrm>
            <a:off x="5737538" y="4305417"/>
            <a:ext cx="434734" cy="584775"/>
          </a:xfrm>
          <a:prstGeom prst="rect">
            <a:avLst/>
          </a:prstGeom>
          <a:noFill/>
        </p:spPr>
        <p:txBody>
          <a:bodyPr wrap="none" rtlCol="0">
            <a:spAutoFit/>
          </a:bodyPr>
          <a:lstStyle/>
          <a:p>
            <a:pPr algn="ctr"/>
            <a:r>
              <a:rPr lang="es-GB" sz="3200" dirty="0">
                <a:solidFill>
                  <a:srgbClr val="E25B00"/>
                </a:solidFill>
              </a:rPr>
              <a:t>u</a:t>
            </a:r>
            <a:endParaRPr lang="es-GB" sz="2400" dirty="0">
              <a:solidFill>
                <a:srgbClr val="E25B00"/>
              </a:solidFill>
            </a:endParaRPr>
          </a:p>
        </p:txBody>
      </p:sp>
      <p:sp>
        <p:nvSpPr>
          <p:cNvPr id="76" name="CuadroTexto 75">
            <a:extLst>
              <a:ext uri="{FF2B5EF4-FFF2-40B4-BE49-F238E27FC236}">
                <a16:creationId xmlns:a16="http://schemas.microsoft.com/office/drawing/2014/main" id="{9F64AF03-8B52-D944-A7F6-1C1133F009F8}"/>
              </a:ext>
            </a:extLst>
          </p:cNvPr>
          <p:cNvSpPr txBox="1"/>
          <p:nvPr/>
        </p:nvSpPr>
        <p:spPr>
          <a:xfrm>
            <a:off x="6237572" y="4310165"/>
            <a:ext cx="465192" cy="584775"/>
          </a:xfrm>
          <a:prstGeom prst="rect">
            <a:avLst/>
          </a:prstGeom>
          <a:noFill/>
        </p:spPr>
        <p:txBody>
          <a:bodyPr wrap="none" rtlCol="0">
            <a:spAutoFit/>
          </a:bodyPr>
          <a:lstStyle/>
          <a:p>
            <a:pPr algn="ctr"/>
            <a:r>
              <a:rPr lang="es-GB" sz="3200" dirty="0">
                <a:solidFill>
                  <a:srgbClr val="E25B00"/>
                </a:solidFill>
              </a:rPr>
              <a:t>a</a:t>
            </a:r>
            <a:endParaRPr lang="es-GB" sz="2400" dirty="0">
              <a:solidFill>
                <a:srgbClr val="E25B00"/>
              </a:solidFill>
            </a:endParaRPr>
          </a:p>
        </p:txBody>
      </p:sp>
      <p:sp>
        <p:nvSpPr>
          <p:cNvPr id="77" name="CuadroTexto 76">
            <a:extLst>
              <a:ext uri="{FF2B5EF4-FFF2-40B4-BE49-F238E27FC236}">
                <a16:creationId xmlns:a16="http://schemas.microsoft.com/office/drawing/2014/main" id="{B12CE8F1-8E7E-2145-8F1D-8904DFEAB80F}"/>
              </a:ext>
            </a:extLst>
          </p:cNvPr>
          <p:cNvSpPr txBox="1"/>
          <p:nvPr/>
        </p:nvSpPr>
        <p:spPr>
          <a:xfrm>
            <a:off x="6224814" y="5400448"/>
            <a:ext cx="434734" cy="584775"/>
          </a:xfrm>
          <a:prstGeom prst="rect">
            <a:avLst/>
          </a:prstGeom>
          <a:noFill/>
        </p:spPr>
        <p:txBody>
          <a:bodyPr wrap="none" rtlCol="0">
            <a:spAutoFit/>
          </a:bodyPr>
          <a:lstStyle/>
          <a:p>
            <a:pPr algn="ctr"/>
            <a:r>
              <a:rPr lang="es-GB" sz="3200" dirty="0">
                <a:solidFill>
                  <a:srgbClr val="E25B00"/>
                </a:solidFill>
              </a:rPr>
              <a:t>u</a:t>
            </a:r>
            <a:endParaRPr lang="es-GB" sz="2400" dirty="0">
              <a:solidFill>
                <a:srgbClr val="E25B00"/>
              </a:solidFill>
            </a:endParaRPr>
          </a:p>
        </p:txBody>
      </p:sp>
      <p:sp>
        <p:nvSpPr>
          <p:cNvPr id="78" name="CuadroTexto 77">
            <a:extLst>
              <a:ext uri="{FF2B5EF4-FFF2-40B4-BE49-F238E27FC236}">
                <a16:creationId xmlns:a16="http://schemas.microsoft.com/office/drawing/2014/main" id="{26F99E48-FDC1-ED42-AA3B-91B19C8E0557}"/>
              </a:ext>
            </a:extLst>
          </p:cNvPr>
          <p:cNvSpPr txBox="1"/>
          <p:nvPr/>
        </p:nvSpPr>
        <p:spPr>
          <a:xfrm>
            <a:off x="6691502" y="5400448"/>
            <a:ext cx="465192" cy="584775"/>
          </a:xfrm>
          <a:prstGeom prst="rect">
            <a:avLst/>
          </a:prstGeom>
          <a:noFill/>
        </p:spPr>
        <p:txBody>
          <a:bodyPr wrap="none" rtlCol="0">
            <a:spAutoFit/>
          </a:bodyPr>
          <a:lstStyle/>
          <a:p>
            <a:pPr algn="ctr"/>
            <a:r>
              <a:rPr lang="es-GB" sz="3200" dirty="0">
                <a:solidFill>
                  <a:srgbClr val="E25B00"/>
                </a:solidFill>
              </a:rPr>
              <a:t>a</a:t>
            </a:r>
            <a:endParaRPr lang="es-GB" sz="2400" dirty="0">
              <a:solidFill>
                <a:srgbClr val="E25B00"/>
              </a:solidFill>
            </a:endParaRPr>
          </a:p>
        </p:txBody>
      </p:sp>
      <p:sp>
        <p:nvSpPr>
          <p:cNvPr id="11" name="Rounded Rectangular Callout 10"/>
          <p:cNvSpPr/>
          <p:nvPr/>
        </p:nvSpPr>
        <p:spPr>
          <a:xfrm>
            <a:off x="8085005" y="2464833"/>
            <a:ext cx="3984503" cy="1704454"/>
          </a:xfrm>
          <a:prstGeom prst="wedgeRoundRectCallout">
            <a:avLst>
              <a:gd name="adj1" fmla="val -63253"/>
              <a:gd name="adj2" fmla="val 4610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Because the [u] is ‘gliding’ into the next vowel, it sounds like a [w]!</a:t>
            </a: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CF15FCF-7056-8E43-9CF6-5415EF8BF061}"/>
              </a:ext>
            </a:extLst>
          </p:cNvPr>
          <p:cNvSpPr/>
          <p:nvPr/>
        </p:nvSpPr>
        <p:spPr>
          <a:xfrm>
            <a:off x="10335126" y="93581"/>
            <a:ext cx="168056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ítulo 44">
            <a:extLst>
              <a:ext uri="{FF2B5EF4-FFF2-40B4-BE49-F238E27FC236}">
                <a16:creationId xmlns:a16="http://schemas.microsoft.com/office/drawing/2014/main" id="{5143B270-8F17-394E-ABDA-4155B8956566}"/>
              </a:ext>
            </a:extLst>
          </p:cNvPr>
          <p:cNvSpPr>
            <a:spLocks noGrp="1"/>
          </p:cNvSpPr>
          <p:nvPr>
            <p:ph type="title" idx="4294967295"/>
          </p:nvPr>
        </p:nvSpPr>
        <p:spPr>
          <a:xfrm>
            <a:off x="10335126" y="53301"/>
            <a:ext cx="1766028" cy="449050"/>
          </a:xfrm>
        </p:spPr>
        <p:txBody>
          <a:bodyPr>
            <a:normAutofit/>
          </a:bodyPr>
          <a:lstStyle/>
          <a:p>
            <a:r>
              <a:rPr lang="es-GB" sz="2000" b="1" dirty="0">
                <a:solidFill>
                  <a:schemeClr val="bg1"/>
                </a:solidFill>
              </a:rPr>
              <a:t>vocabulario</a:t>
            </a:r>
          </a:p>
        </p:txBody>
      </p:sp>
      <p:sp>
        <p:nvSpPr>
          <p:cNvPr id="3" name="CuadroTexto 2">
            <a:extLst>
              <a:ext uri="{FF2B5EF4-FFF2-40B4-BE49-F238E27FC236}">
                <a16:creationId xmlns:a16="http://schemas.microsoft.com/office/drawing/2014/main" id="{832E9D54-724B-D848-A076-AA43F2A8B032}"/>
              </a:ext>
            </a:extLst>
          </p:cNvPr>
          <p:cNvSpPr txBox="1"/>
          <p:nvPr/>
        </p:nvSpPr>
        <p:spPr>
          <a:xfrm>
            <a:off x="90846" y="151312"/>
            <a:ext cx="10158818" cy="769441"/>
          </a:xfrm>
          <a:prstGeom prst="rect">
            <a:avLst/>
          </a:prstGeom>
          <a:noFill/>
        </p:spPr>
        <p:txBody>
          <a:bodyPr wrap="square" rtlCol="0">
            <a:spAutoFit/>
          </a:bodyPr>
          <a:lstStyle/>
          <a:p>
            <a:pPr algn="l"/>
            <a:r>
              <a:rPr lang="es-GB" sz="2200" b="1" dirty="0">
                <a:solidFill>
                  <a:schemeClr val="accent5">
                    <a:lumMod val="50000"/>
                  </a:schemeClr>
                </a:solidFill>
              </a:rPr>
              <a:t>Organiza los adjetivos. Normalmente ¿describen lugares y cosas, gente (people) o los dos?</a:t>
            </a:r>
          </a:p>
        </p:txBody>
      </p:sp>
      <p:sp>
        <p:nvSpPr>
          <p:cNvPr id="46" name="CuadroTexto 45">
            <a:extLst>
              <a:ext uri="{FF2B5EF4-FFF2-40B4-BE49-F238E27FC236}">
                <a16:creationId xmlns:a16="http://schemas.microsoft.com/office/drawing/2014/main" id="{EF3D6720-7048-DD48-93A4-321EF025FCF0}"/>
              </a:ext>
            </a:extLst>
          </p:cNvPr>
          <p:cNvSpPr txBox="1"/>
          <p:nvPr/>
        </p:nvSpPr>
        <p:spPr>
          <a:xfrm>
            <a:off x="87972" y="1027351"/>
            <a:ext cx="11826937" cy="769441"/>
          </a:xfrm>
          <a:prstGeom prst="rect">
            <a:avLst/>
          </a:prstGeom>
          <a:noFill/>
        </p:spPr>
        <p:txBody>
          <a:bodyPr wrap="square" rtlCol="0">
            <a:spAutoFit/>
          </a:bodyPr>
          <a:lstStyle/>
          <a:p>
            <a:pPr algn="l"/>
            <a:r>
              <a:rPr lang="es-GB" sz="2200" dirty="0">
                <a:solidFill>
                  <a:schemeClr val="accent5">
                    <a:lumMod val="50000"/>
                  </a:schemeClr>
                </a:solidFill>
              </a:rPr>
              <a:t>bonito, feo, hermoso, tranquilo, raro, serio, alegre, simpático, feliz, tonto, nervioso, guapo, azul, rojo, amarillo</a:t>
            </a:r>
          </a:p>
        </p:txBody>
      </p:sp>
      <p:sp>
        <p:nvSpPr>
          <p:cNvPr id="47" name="CuadroTexto 46">
            <a:extLst>
              <a:ext uri="{FF2B5EF4-FFF2-40B4-BE49-F238E27FC236}">
                <a16:creationId xmlns:a16="http://schemas.microsoft.com/office/drawing/2014/main" id="{190958DF-30C9-D440-B58F-616B63F55362}"/>
              </a:ext>
            </a:extLst>
          </p:cNvPr>
          <p:cNvSpPr txBox="1"/>
          <p:nvPr/>
        </p:nvSpPr>
        <p:spPr>
          <a:xfrm>
            <a:off x="87972" y="1900223"/>
            <a:ext cx="4369006" cy="2462213"/>
          </a:xfrm>
          <a:prstGeom prst="rect">
            <a:avLst/>
          </a:prstGeom>
          <a:noFill/>
        </p:spPr>
        <p:txBody>
          <a:bodyPr wrap="square" rtlCol="0">
            <a:spAutoFit/>
          </a:bodyPr>
          <a:lstStyle/>
          <a:p>
            <a:pPr algn="l"/>
            <a:r>
              <a:rPr lang="es-GB" sz="2200" b="1" dirty="0">
                <a:solidFill>
                  <a:schemeClr val="accent5">
                    <a:lumMod val="50000"/>
                  </a:schemeClr>
                </a:solidFill>
              </a:rPr>
              <a:t>Vocabulario nuevo:</a:t>
            </a:r>
          </a:p>
          <a:p>
            <a:pPr algn="l"/>
            <a:r>
              <a:rPr lang="en-GB" sz="2200" dirty="0">
                <a:solidFill>
                  <a:schemeClr val="accent5">
                    <a:lumMod val="50000"/>
                  </a:schemeClr>
                </a:solidFill>
              </a:rPr>
              <a:t>la gente = people</a:t>
            </a:r>
          </a:p>
          <a:p>
            <a:pPr algn="l"/>
            <a:r>
              <a:rPr lang="es-GB" sz="2200" dirty="0">
                <a:solidFill>
                  <a:schemeClr val="accent5">
                    <a:lumMod val="50000"/>
                  </a:schemeClr>
                </a:solidFill>
              </a:rPr>
              <a:t>sucio = dirty</a:t>
            </a:r>
          </a:p>
          <a:p>
            <a:pPr algn="l"/>
            <a:r>
              <a:rPr lang="es-GB" sz="2200" dirty="0">
                <a:solidFill>
                  <a:schemeClr val="accent5">
                    <a:lumMod val="50000"/>
                  </a:schemeClr>
                </a:solidFill>
              </a:rPr>
              <a:t>limpio = clean</a:t>
            </a:r>
          </a:p>
          <a:p>
            <a:pPr algn="l"/>
            <a:r>
              <a:rPr lang="es-GB" sz="2200" dirty="0">
                <a:solidFill>
                  <a:schemeClr val="accent5">
                    <a:lumMod val="50000"/>
                  </a:schemeClr>
                </a:solidFill>
              </a:rPr>
              <a:t>precioso = </a:t>
            </a:r>
            <a:r>
              <a:rPr lang="en-GB" sz="2200" dirty="0">
                <a:solidFill>
                  <a:schemeClr val="accent5">
                    <a:lumMod val="50000"/>
                  </a:schemeClr>
                </a:solidFill>
              </a:rPr>
              <a:t>precious, </a:t>
            </a:r>
            <a:r>
              <a:rPr lang="es-GB" sz="2200" dirty="0">
                <a:solidFill>
                  <a:schemeClr val="accent5">
                    <a:lumMod val="50000"/>
                  </a:schemeClr>
                </a:solidFill>
              </a:rPr>
              <a:t>beautiful</a:t>
            </a:r>
          </a:p>
          <a:p>
            <a:pPr algn="l"/>
            <a:r>
              <a:rPr lang="es-GB" sz="2200" dirty="0">
                <a:solidFill>
                  <a:schemeClr val="accent5">
                    <a:lumMod val="50000"/>
                  </a:schemeClr>
                </a:solidFill>
              </a:rPr>
              <a:t>triste = sad</a:t>
            </a:r>
          </a:p>
          <a:p>
            <a:pPr algn="l"/>
            <a:r>
              <a:rPr lang="es-GB" sz="2200" dirty="0">
                <a:solidFill>
                  <a:schemeClr val="accent5">
                    <a:lumMod val="50000"/>
                  </a:schemeClr>
                </a:solidFill>
              </a:rPr>
              <a:t>contento = </a:t>
            </a:r>
            <a:r>
              <a:rPr lang="en-GB" sz="2200" dirty="0">
                <a:solidFill>
                  <a:schemeClr val="accent5">
                    <a:lumMod val="50000"/>
                  </a:schemeClr>
                </a:solidFill>
              </a:rPr>
              <a:t>content, happy</a:t>
            </a:r>
            <a:endParaRPr lang="es-GB" sz="2200" dirty="0">
              <a:solidFill>
                <a:schemeClr val="accent5">
                  <a:lumMod val="50000"/>
                </a:schemeClr>
              </a:solidFill>
            </a:endParaRPr>
          </a:p>
        </p:txBody>
      </p:sp>
      <p:sp>
        <p:nvSpPr>
          <p:cNvPr id="48" name="Elipse 47">
            <a:extLst>
              <a:ext uri="{FF2B5EF4-FFF2-40B4-BE49-F238E27FC236}">
                <a16:creationId xmlns:a16="http://schemas.microsoft.com/office/drawing/2014/main" id="{C49F96B1-43EA-3D46-89B3-AE101CE78FA3}"/>
              </a:ext>
            </a:extLst>
          </p:cNvPr>
          <p:cNvSpPr/>
          <p:nvPr/>
        </p:nvSpPr>
        <p:spPr>
          <a:xfrm>
            <a:off x="6457104" y="2258339"/>
            <a:ext cx="4419600" cy="39069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50" name="Elipse 49">
            <a:extLst>
              <a:ext uri="{FF2B5EF4-FFF2-40B4-BE49-F238E27FC236}">
                <a16:creationId xmlns:a16="http://schemas.microsoft.com/office/drawing/2014/main" id="{07E10D7D-17FC-F248-9852-5F825A0755EE}"/>
              </a:ext>
            </a:extLst>
          </p:cNvPr>
          <p:cNvSpPr/>
          <p:nvPr/>
        </p:nvSpPr>
        <p:spPr>
          <a:xfrm>
            <a:off x="4600017" y="2242038"/>
            <a:ext cx="4419600" cy="39069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52" name="CuadroTexto 51">
            <a:extLst>
              <a:ext uri="{FF2B5EF4-FFF2-40B4-BE49-F238E27FC236}">
                <a16:creationId xmlns:a16="http://schemas.microsoft.com/office/drawing/2014/main" id="{D4F14E3C-23BE-4740-8871-E47592C19072}"/>
              </a:ext>
            </a:extLst>
          </p:cNvPr>
          <p:cNvSpPr txBox="1"/>
          <p:nvPr/>
        </p:nvSpPr>
        <p:spPr>
          <a:xfrm>
            <a:off x="5172074" y="1699917"/>
            <a:ext cx="1059906" cy="461665"/>
          </a:xfrm>
          <a:prstGeom prst="rect">
            <a:avLst/>
          </a:prstGeom>
          <a:noFill/>
        </p:spPr>
        <p:txBody>
          <a:bodyPr wrap="none" rtlCol="0">
            <a:spAutoFit/>
          </a:bodyPr>
          <a:lstStyle/>
          <a:p>
            <a:pPr algn="l"/>
            <a:r>
              <a:rPr lang="es-GB" sz="2400" b="1" dirty="0">
                <a:solidFill>
                  <a:schemeClr val="accent5">
                    <a:lumMod val="50000"/>
                  </a:schemeClr>
                </a:solidFill>
              </a:rPr>
              <a:t>gente</a:t>
            </a:r>
          </a:p>
        </p:txBody>
      </p:sp>
      <p:sp>
        <p:nvSpPr>
          <p:cNvPr id="53" name="CuadroTexto 52">
            <a:extLst>
              <a:ext uri="{FF2B5EF4-FFF2-40B4-BE49-F238E27FC236}">
                <a16:creationId xmlns:a16="http://schemas.microsoft.com/office/drawing/2014/main" id="{BF511155-9AFD-DD4E-927A-4CB10F354FC6}"/>
              </a:ext>
            </a:extLst>
          </p:cNvPr>
          <p:cNvSpPr txBox="1"/>
          <p:nvPr/>
        </p:nvSpPr>
        <p:spPr>
          <a:xfrm>
            <a:off x="9361326" y="1699917"/>
            <a:ext cx="2497800" cy="461665"/>
          </a:xfrm>
          <a:prstGeom prst="rect">
            <a:avLst/>
          </a:prstGeom>
          <a:noFill/>
        </p:spPr>
        <p:txBody>
          <a:bodyPr wrap="none" rtlCol="0">
            <a:spAutoFit/>
          </a:bodyPr>
          <a:lstStyle/>
          <a:p>
            <a:pPr algn="l"/>
            <a:r>
              <a:rPr lang="es-GB" sz="2400" b="1" dirty="0">
                <a:solidFill>
                  <a:schemeClr val="accent5">
                    <a:lumMod val="50000"/>
                  </a:schemeClr>
                </a:solidFill>
              </a:rPr>
              <a:t>lugares y cosas</a:t>
            </a:r>
          </a:p>
        </p:txBody>
      </p:sp>
      <p:sp>
        <p:nvSpPr>
          <p:cNvPr id="54" name="CuadroTexto 53">
            <a:extLst>
              <a:ext uri="{FF2B5EF4-FFF2-40B4-BE49-F238E27FC236}">
                <a16:creationId xmlns:a16="http://schemas.microsoft.com/office/drawing/2014/main" id="{28EFA05B-6F86-D14A-826B-6A3D9ED0B5F0}"/>
              </a:ext>
            </a:extLst>
          </p:cNvPr>
          <p:cNvSpPr txBox="1"/>
          <p:nvPr/>
        </p:nvSpPr>
        <p:spPr>
          <a:xfrm>
            <a:off x="6728392" y="3137444"/>
            <a:ext cx="1151277" cy="461665"/>
          </a:xfrm>
          <a:prstGeom prst="rect">
            <a:avLst/>
          </a:prstGeom>
          <a:noFill/>
        </p:spPr>
        <p:txBody>
          <a:bodyPr wrap="none" rtlCol="0">
            <a:spAutoFit/>
          </a:bodyPr>
          <a:lstStyle/>
          <a:p>
            <a:pPr algn="l"/>
            <a:r>
              <a:rPr lang="es-GB" sz="2400" dirty="0">
                <a:solidFill>
                  <a:schemeClr val="accent5">
                    <a:lumMod val="50000"/>
                  </a:schemeClr>
                </a:solidFill>
              </a:rPr>
              <a:t>bonito</a:t>
            </a:r>
          </a:p>
        </p:txBody>
      </p:sp>
      <p:sp>
        <p:nvSpPr>
          <p:cNvPr id="55" name="CuadroTexto 54">
            <a:extLst>
              <a:ext uri="{FF2B5EF4-FFF2-40B4-BE49-F238E27FC236}">
                <a16:creationId xmlns:a16="http://schemas.microsoft.com/office/drawing/2014/main" id="{26691286-B7D0-964C-B013-42883CBE21B7}"/>
              </a:ext>
            </a:extLst>
          </p:cNvPr>
          <p:cNvSpPr txBox="1"/>
          <p:nvPr/>
        </p:nvSpPr>
        <p:spPr>
          <a:xfrm>
            <a:off x="7471831" y="2531408"/>
            <a:ext cx="683200" cy="461665"/>
          </a:xfrm>
          <a:prstGeom prst="rect">
            <a:avLst/>
          </a:prstGeom>
          <a:noFill/>
        </p:spPr>
        <p:txBody>
          <a:bodyPr wrap="none" rtlCol="0">
            <a:spAutoFit/>
          </a:bodyPr>
          <a:lstStyle/>
          <a:p>
            <a:pPr algn="l"/>
            <a:r>
              <a:rPr lang="es-GB" sz="2400" dirty="0">
                <a:solidFill>
                  <a:schemeClr val="accent5">
                    <a:lumMod val="50000"/>
                  </a:schemeClr>
                </a:solidFill>
              </a:rPr>
              <a:t>feo</a:t>
            </a:r>
          </a:p>
        </p:txBody>
      </p:sp>
      <p:sp>
        <p:nvSpPr>
          <p:cNvPr id="56" name="CuadroTexto 55">
            <a:extLst>
              <a:ext uri="{FF2B5EF4-FFF2-40B4-BE49-F238E27FC236}">
                <a16:creationId xmlns:a16="http://schemas.microsoft.com/office/drawing/2014/main" id="{EE796839-6CB3-1D49-8E40-24BFB703E5F4}"/>
              </a:ext>
            </a:extLst>
          </p:cNvPr>
          <p:cNvSpPr txBox="1"/>
          <p:nvPr/>
        </p:nvSpPr>
        <p:spPr>
          <a:xfrm>
            <a:off x="8798677" y="2779754"/>
            <a:ext cx="1478290" cy="461665"/>
          </a:xfrm>
          <a:prstGeom prst="rect">
            <a:avLst/>
          </a:prstGeom>
          <a:noFill/>
        </p:spPr>
        <p:txBody>
          <a:bodyPr wrap="none" rtlCol="0">
            <a:spAutoFit/>
          </a:bodyPr>
          <a:lstStyle/>
          <a:p>
            <a:pPr algn="l"/>
            <a:r>
              <a:rPr lang="es-GB" sz="2400" dirty="0">
                <a:solidFill>
                  <a:schemeClr val="accent5">
                    <a:lumMod val="50000"/>
                  </a:schemeClr>
                </a:solidFill>
              </a:rPr>
              <a:t>hermoso</a:t>
            </a:r>
          </a:p>
        </p:txBody>
      </p:sp>
      <p:sp>
        <p:nvSpPr>
          <p:cNvPr id="57" name="CuadroTexto 56">
            <a:extLst>
              <a:ext uri="{FF2B5EF4-FFF2-40B4-BE49-F238E27FC236}">
                <a16:creationId xmlns:a16="http://schemas.microsoft.com/office/drawing/2014/main" id="{533A5A4D-C4D4-074A-A66A-7868E8CAC9C4}"/>
              </a:ext>
            </a:extLst>
          </p:cNvPr>
          <p:cNvSpPr txBox="1"/>
          <p:nvPr/>
        </p:nvSpPr>
        <p:spPr>
          <a:xfrm>
            <a:off x="6527157" y="3644418"/>
            <a:ext cx="1500732" cy="461665"/>
          </a:xfrm>
          <a:prstGeom prst="rect">
            <a:avLst/>
          </a:prstGeom>
          <a:noFill/>
        </p:spPr>
        <p:txBody>
          <a:bodyPr wrap="none" rtlCol="0">
            <a:spAutoFit/>
          </a:bodyPr>
          <a:lstStyle/>
          <a:p>
            <a:pPr algn="l"/>
            <a:r>
              <a:rPr lang="es-GB" sz="2400" dirty="0">
                <a:solidFill>
                  <a:schemeClr val="accent5">
                    <a:lumMod val="50000"/>
                  </a:schemeClr>
                </a:solidFill>
              </a:rPr>
              <a:t>tranquilo</a:t>
            </a:r>
          </a:p>
        </p:txBody>
      </p:sp>
      <p:sp>
        <p:nvSpPr>
          <p:cNvPr id="58" name="CuadroTexto 57">
            <a:extLst>
              <a:ext uri="{FF2B5EF4-FFF2-40B4-BE49-F238E27FC236}">
                <a16:creationId xmlns:a16="http://schemas.microsoft.com/office/drawing/2014/main" id="{9178E460-F106-D049-B1BC-3061E44EB77B}"/>
              </a:ext>
            </a:extLst>
          </p:cNvPr>
          <p:cNvSpPr txBox="1"/>
          <p:nvPr/>
        </p:nvSpPr>
        <p:spPr>
          <a:xfrm>
            <a:off x="8132459" y="3931882"/>
            <a:ext cx="782587" cy="461665"/>
          </a:xfrm>
          <a:prstGeom prst="rect">
            <a:avLst/>
          </a:prstGeom>
          <a:noFill/>
        </p:spPr>
        <p:txBody>
          <a:bodyPr wrap="none" rtlCol="0">
            <a:spAutoFit/>
          </a:bodyPr>
          <a:lstStyle/>
          <a:p>
            <a:pPr algn="l"/>
            <a:r>
              <a:rPr lang="es-GB" sz="2400" dirty="0">
                <a:solidFill>
                  <a:schemeClr val="accent5">
                    <a:lumMod val="50000"/>
                  </a:schemeClr>
                </a:solidFill>
              </a:rPr>
              <a:t>raro</a:t>
            </a:r>
          </a:p>
        </p:txBody>
      </p:sp>
      <p:sp>
        <p:nvSpPr>
          <p:cNvPr id="59" name="CuadroTexto 58">
            <a:extLst>
              <a:ext uri="{FF2B5EF4-FFF2-40B4-BE49-F238E27FC236}">
                <a16:creationId xmlns:a16="http://schemas.microsoft.com/office/drawing/2014/main" id="{0A3769EA-8F7E-294B-93DE-7BD6844FFB6F}"/>
              </a:ext>
            </a:extLst>
          </p:cNvPr>
          <p:cNvSpPr txBox="1"/>
          <p:nvPr/>
        </p:nvSpPr>
        <p:spPr>
          <a:xfrm>
            <a:off x="7879669" y="2992519"/>
            <a:ext cx="861133" cy="461665"/>
          </a:xfrm>
          <a:prstGeom prst="rect">
            <a:avLst/>
          </a:prstGeom>
          <a:noFill/>
        </p:spPr>
        <p:txBody>
          <a:bodyPr wrap="none" rtlCol="0">
            <a:spAutoFit/>
          </a:bodyPr>
          <a:lstStyle/>
          <a:p>
            <a:pPr algn="l"/>
            <a:r>
              <a:rPr lang="es-GB" sz="2400" dirty="0">
                <a:solidFill>
                  <a:schemeClr val="accent5">
                    <a:lumMod val="50000"/>
                  </a:schemeClr>
                </a:solidFill>
              </a:rPr>
              <a:t>serio</a:t>
            </a:r>
          </a:p>
        </p:txBody>
      </p:sp>
      <p:sp>
        <p:nvSpPr>
          <p:cNvPr id="60" name="CuadroTexto 59">
            <a:extLst>
              <a:ext uri="{FF2B5EF4-FFF2-40B4-BE49-F238E27FC236}">
                <a16:creationId xmlns:a16="http://schemas.microsoft.com/office/drawing/2014/main" id="{F8E0FB0D-4295-6F42-AEBD-7433A905996A}"/>
              </a:ext>
            </a:extLst>
          </p:cNvPr>
          <p:cNvSpPr txBox="1"/>
          <p:nvPr/>
        </p:nvSpPr>
        <p:spPr>
          <a:xfrm>
            <a:off x="6673925" y="4698021"/>
            <a:ext cx="1156086" cy="461665"/>
          </a:xfrm>
          <a:prstGeom prst="rect">
            <a:avLst/>
          </a:prstGeom>
          <a:noFill/>
        </p:spPr>
        <p:txBody>
          <a:bodyPr wrap="none" rtlCol="0">
            <a:spAutoFit/>
          </a:bodyPr>
          <a:lstStyle/>
          <a:p>
            <a:pPr algn="l"/>
            <a:r>
              <a:rPr lang="es-GB" sz="2400" dirty="0">
                <a:solidFill>
                  <a:schemeClr val="accent5">
                    <a:lumMod val="50000"/>
                  </a:schemeClr>
                </a:solidFill>
              </a:rPr>
              <a:t>alegre</a:t>
            </a:r>
          </a:p>
        </p:txBody>
      </p:sp>
      <p:sp>
        <p:nvSpPr>
          <p:cNvPr id="61" name="CuadroTexto 60">
            <a:extLst>
              <a:ext uri="{FF2B5EF4-FFF2-40B4-BE49-F238E27FC236}">
                <a16:creationId xmlns:a16="http://schemas.microsoft.com/office/drawing/2014/main" id="{1C84D453-89B0-5B48-B826-2DD457E4720B}"/>
              </a:ext>
            </a:extLst>
          </p:cNvPr>
          <p:cNvSpPr txBox="1"/>
          <p:nvPr/>
        </p:nvSpPr>
        <p:spPr>
          <a:xfrm>
            <a:off x="4849927" y="3238269"/>
            <a:ext cx="1640193" cy="461665"/>
          </a:xfrm>
          <a:prstGeom prst="rect">
            <a:avLst/>
          </a:prstGeom>
          <a:noFill/>
        </p:spPr>
        <p:txBody>
          <a:bodyPr wrap="none" rtlCol="0">
            <a:spAutoFit/>
          </a:bodyPr>
          <a:lstStyle/>
          <a:p>
            <a:pPr algn="l"/>
            <a:r>
              <a:rPr lang="es-GB" sz="2400" dirty="0">
                <a:solidFill>
                  <a:schemeClr val="accent5">
                    <a:lumMod val="50000"/>
                  </a:schemeClr>
                </a:solidFill>
              </a:rPr>
              <a:t>simpático</a:t>
            </a:r>
          </a:p>
        </p:txBody>
      </p:sp>
      <p:sp>
        <p:nvSpPr>
          <p:cNvPr id="62" name="CuadroTexto 61">
            <a:extLst>
              <a:ext uri="{FF2B5EF4-FFF2-40B4-BE49-F238E27FC236}">
                <a16:creationId xmlns:a16="http://schemas.microsoft.com/office/drawing/2014/main" id="{BE3A852B-7841-5342-AAF3-35FB47E72657}"/>
              </a:ext>
            </a:extLst>
          </p:cNvPr>
          <p:cNvSpPr txBox="1"/>
          <p:nvPr/>
        </p:nvSpPr>
        <p:spPr>
          <a:xfrm>
            <a:off x="4662671" y="3863916"/>
            <a:ext cx="734496" cy="461665"/>
          </a:xfrm>
          <a:prstGeom prst="rect">
            <a:avLst/>
          </a:prstGeom>
          <a:noFill/>
        </p:spPr>
        <p:txBody>
          <a:bodyPr wrap="none" rtlCol="0">
            <a:spAutoFit/>
          </a:bodyPr>
          <a:lstStyle/>
          <a:p>
            <a:pPr algn="l"/>
            <a:r>
              <a:rPr lang="es-GB" sz="2400" dirty="0">
                <a:solidFill>
                  <a:schemeClr val="accent5">
                    <a:lumMod val="50000"/>
                  </a:schemeClr>
                </a:solidFill>
              </a:rPr>
              <a:t>feliz</a:t>
            </a:r>
          </a:p>
        </p:txBody>
      </p:sp>
      <p:sp>
        <p:nvSpPr>
          <p:cNvPr id="63" name="CuadroTexto 62">
            <a:extLst>
              <a:ext uri="{FF2B5EF4-FFF2-40B4-BE49-F238E27FC236}">
                <a16:creationId xmlns:a16="http://schemas.microsoft.com/office/drawing/2014/main" id="{0B0F8799-3A16-9B48-8C94-E6630E6CC73B}"/>
              </a:ext>
            </a:extLst>
          </p:cNvPr>
          <p:cNvSpPr txBox="1"/>
          <p:nvPr/>
        </p:nvSpPr>
        <p:spPr>
          <a:xfrm>
            <a:off x="7277523" y="5412325"/>
            <a:ext cx="984565" cy="461665"/>
          </a:xfrm>
          <a:prstGeom prst="rect">
            <a:avLst/>
          </a:prstGeom>
          <a:noFill/>
        </p:spPr>
        <p:txBody>
          <a:bodyPr wrap="none" rtlCol="0">
            <a:spAutoFit/>
          </a:bodyPr>
          <a:lstStyle/>
          <a:p>
            <a:pPr algn="l"/>
            <a:r>
              <a:rPr lang="es-GB" sz="2400" dirty="0">
                <a:solidFill>
                  <a:schemeClr val="accent5">
                    <a:lumMod val="50000"/>
                  </a:schemeClr>
                </a:solidFill>
              </a:rPr>
              <a:t>tonto</a:t>
            </a:r>
          </a:p>
        </p:txBody>
      </p:sp>
      <p:sp>
        <p:nvSpPr>
          <p:cNvPr id="64" name="CuadroTexto 63">
            <a:extLst>
              <a:ext uri="{FF2B5EF4-FFF2-40B4-BE49-F238E27FC236}">
                <a16:creationId xmlns:a16="http://schemas.microsoft.com/office/drawing/2014/main" id="{4EA4CF2F-555F-3F44-BD50-99BF78534D7B}"/>
              </a:ext>
            </a:extLst>
          </p:cNvPr>
          <p:cNvSpPr txBox="1"/>
          <p:nvPr/>
        </p:nvSpPr>
        <p:spPr>
          <a:xfrm>
            <a:off x="5389235" y="5094331"/>
            <a:ext cx="1420582" cy="461665"/>
          </a:xfrm>
          <a:prstGeom prst="rect">
            <a:avLst/>
          </a:prstGeom>
          <a:noFill/>
        </p:spPr>
        <p:txBody>
          <a:bodyPr wrap="none" rtlCol="0">
            <a:spAutoFit/>
          </a:bodyPr>
          <a:lstStyle/>
          <a:p>
            <a:pPr algn="l"/>
            <a:r>
              <a:rPr lang="es-GB" sz="2400" dirty="0">
                <a:solidFill>
                  <a:schemeClr val="accent5">
                    <a:lumMod val="50000"/>
                  </a:schemeClr>
                </a:solidFill>
              </a:rPr>
              <a:t>nervioso</a:t>
            </a:r>
          </a:p>
        </p:txBody>
      </p:sp>
      <p:sp>
        <p:nvSpPr>
          <p:cNvPr id="65" name="CuadroTexto 64">
            <a:extLst>
              <a:ext uri="{FF2B5EF4-FFF2-40B4-BE49-F238E27FC236}">
                <a16:creationId xmlns:a16="http://schemas.microsoft.com/office/drawing/2014/main" id="{F8A8457E-BA29-1842-BF35-84C816AA0C49}"/>
              </a:ext>
            </a:extLst>
          </p:cNvPr>
          <p:cNvSpPr txBox="1"/>
          <p:nvPr/>
        </p:nvSpPr>
        <p:spPr>
          <a:xfrm>
            <a:off x="4868134" y="4487938"/>
            <a:ext cx="1200970" cy="461665"/>
          </a:xfrm>
          <a:prstGeom prst="rect">
            <a:avLst/>
          </a:prstGeom>
          <a:noFill/>
        </p:spPr>
        <p:txBody>
          <a:bodyPr wrap="none" rtlCol="0">
            <a:spAutoFit/>
          </a:bodyPr>
          <a:lstStyle/>
          <a:p>
            <a:pPr algn="l"/>
            <a:r>
              <a:rPr lang="es-GB" sz="2400" dirty="0">
                <a:solidFill>
                  <a:schemeClr val="accent5">
                    <a:lumMod val="50000"/>
                  </a:schemeClr>
                </a:solidFill>
              </a:rPr>
              <a:t>guapo</a:t>
            </a:r>
          </a:p>
        </p:txBody>
      </p:sp>
      <p:sp>
        <p:nvSpPr>
          <p:cNvPr id="66" name="CuadroTexto 65">
            <a:extLst>
              <a:ext uri="{FF2B5EF4-FFF2-40B4-BE49-F238E27FC236}">
                <a16:creationId xmlns:a16="http://schemas.microsoft.com/office/drawing/2014/main" id="{C2C6F067-135B-3F4F-A6B7-9CFFBAFED736}"/>
              </a:ext>
            </a:extLst>
          </p:cNvPr>
          <p:cNvSpPr txBox="1"/>
          <p:nvPr/>
        </p:nvSpPr>
        <p:spPr>
          <a:xfrm>
            <a:off x="9822190" y="3520394"/>
            <a:ext cx="774571" cy="461665"/>
          </a:xfrm>
          <a:prstGeom prst="rect">
            <a:avLst/>
          </a:prstGeom>
          <a:noFill/>
        </p:spPr>
        <p:txBody>
          <a:bodyPr wrap="none" rtlCol="0">
            <a:spAutoFit/>
          </a:bodyPr>
          <a:lstStyle/>
          <a:p>
            <a:pPr algn="l"/>
            <a:r>
              <a:rPr lang="es-GB" sz="2400" dirty="0">
                <a:solidFill>
                  <a:schemeClr val="accent5">
                    <a:lumMod val="50000"/>
                  </a:schemeClr>
                </a:solidFill>
              </a:rPr>
              <a:t>azul</a:t>
            </a:r>
          </a:p>
        </p:txBody>
      </p:sp>
      <p:sp>
        <p:nvSpPr>
          <p:cNvPr id="67" name="CuadroTexto 66">
            <a:extLst>
              <a:ext uri="{FF2B5EF4-FFF2-40B4-BE49-F238E27FC236}">
                <a16:creationId xmlns:a16="http://schemas.microsoft.com/office/drawing/2014/main" id="{EE275518-EF9F-1A49-AF9B-F8C69A723A25}"/>
              </a:ext>
            </a:extLst>
          </p:cNvPr>
          <p:cNvSpPr txBox="1"/>
          <p:nvPr/>
        </p:nvSpPr>
        <p:spPr>
          <a:xfrm>
            <a:off x="8042073" y="4460411"/>
            <a:ext cx="744114" cy="461665"/>
          </a:xfrm>
          <a:prstGeom prst="rect">
            <a:avLst/>
          </a:prstGeom>
          <a:noFill/>
        </p:spPr>
        <p:txBody>
          <a:bodyPr wrap="none" rtlCol="0">
            <a:spAutoFit/>
          </a:bodyPr>
          <a:lstStyle/>
          <a:p>
            <a:pPr algn="l"/>
            <a:r>
              <a:rPr lang="es-GB" sz="2400" dirty="0">
                <a:solidFill>
                  <a:schemeClr val="accent5">
                    <a:lumMod val="50000"/>
                  </a:schemeClr>
                </a:solidFill>
              </a:rPr>
              <a:t>rojo</a:t>
            </a:r>
          </a:p>
        </p:txBody>
      </p:sp>
      <p:sp>
        <p:nvSpPr>
          <p:cNvPr id="68" name="CuadroTexto 67">
            <a:extLst>
              <a:ext uri="{FF2B5EF4-FFF2-40B4-BE49-F238E27FC236}">
                <a16:creationId xmlns:a16="http://schemas.microsoft.com/office/drawing/2014/main" id="{1B74CA85-F482-5044-98E6-AD88310935E6}"/>
              </a:ext>
            </a:extLst>
          </p:cNvPr>
          <p:cNvSpPr txBox="1"/>
          <p:nvPr/>
        </p:nvSpPr>
        <p:spPr>
          <a:xfrm>
            <a:off x="9361326" y="4279073"/>
            <a:ext cx="1370888" cy="461665"/>
          </a:xfrm>
          <a:prstGeom prst="rect">
            <a:avLst/>
          </a:prstGeom>
          <a:noFill/>
        </p:spPr>
        <p:txBody>
          <a:bodyPr wrap="none" rtlCol="0">
            <a:spAutoFit/>
          </a:bodyPr>
          <a:lstStyle/>
          <a:p>
            <a:pPr algn="l"/>
            <a:r>
              <a:rPr lang="es-GB" sz="2400" dirty="0">
                <a:solidFill>
                  <a:schemeClr val="accent5">
                    <a:lumMod val="50000"/>
                  </a:schemeClr>
                </a:solidFill>
              </a:rPr>
              <a:t>amarillo</a:t>
            </a:r>
          </a:p>
        </p:txBody>
      </p:sp>
      <p:sp>
        <p:nvSpPr>
          <p:cNvPr id="69" name="CuadroTexto 68">
            <a:extLst>
              <a:ext uri="{FF2B5EF4-FFF2-40B4-BE49-F238E27FC236}">
                <a16:creationId xmlns:a16="http://schemas.microsoft.com/office/drawing/2014/main" id="{C29C12AF-D515-2F4B-9FA6-BF1D29D2B7AC}"/>
              </a:ext>
            </a:extLst>
          </p:cNvPr>
          <p:cNvSpPr txBox="1"/>
          <p:nvPr/>
        </p:nvSpPr>
        <p:spPr>
          <a:xfrm>
            <a:off x="7727555" y="4949603"/>
            <a:ext cx="954107" cy="461665"/>
          </a:xfrm>
          <a:prstGeom prst="rect">
            <a:avLst/>
          </a:prstGeom>
          <a:noFill/>
        </p:spPr>
        <p:txBody>
          <a:bodyPr wrap="none" rtlCol="0">
            <a:spAutoFit/>
          </a:bodyPr>
          <a:lstStyle/>
          <a:p>
            <a:pPr algn="l"/>
            <a:r>
              <a:rPr lang="es-GB" sz="2400" dirty="0">
                <a:solidFill>
                  <a:schemeClr val="accent5">
                    <a:lumMod val="50000"/>
                  </a:schemeClr>
                </a:solidFill>
              </a:rPr>
              <a:t>sucio</a:t>
            </a:r>
          </a:p>
        </p:txBody>
      </p:sp>
      <p:sp>
        <p:nvSpPr>
          <p:cNvPr id="70" name="CuadroTexto 69">
            <a:extLst>
              <a:ext uri="{FF2B5EF4-FFF2-40B4-BE49-F238E27FC236}">
                <a16:creationId xmlns:a16="http://schemas.microsoft.com/office/drawing/2014/main" id="{241970C3-DD2F-A942-A869-DA42123C0B64}"/>
              </a:ext>
            </a:extLst>
          </p:cNvPr>
          <p:cNvSpPr txBox="1"/>
          <p:nvPr/>
        </p:nvSpPr>
        <p:spPr>
          <a:xfrm>
            <a:off x="6602092" y="4187420"/>
            <a:ext cx="1067921" cy="461665"/>
          </a:xfrm>
          <a:prstGeom prst="rect">
            <a:avLst/>
          </a:prstGeom>
          <a:noFill/>
        </p:spPr>
        <p:txBody>
          <a:bodyPr wrap="none" rtlCol="0">
            <a:spAutoFit/>
          </a:bodyPr>
          <a:lstStyle/>
          <a:p>
            <a:pPr algn="l"/>
            <a:r>
              <a:rPr lang="es-GB" sz="2400" dirty="0">
                <a:solidFill>
                  <a:schemeClr val="accent5">
                    <a:lumMod val="50000"/>
                  </a:schemeClr>
                </a:solidFill>
              </a:rPr>
              <a:t>limpio</a:t>
            </a:r>
          </a:p>
        </p:txBody>
      </p:sp>
      <p:sp>
        <p:nvSpPr>
          <p:cNvPr id="71" name="CuadroTexto 70">
            <a:extLst>
              <a:ext uri="{FF2B5EF4-FFF2-40B4-BE49-F238E27FC236}">
                <a16:creationId xmlns:a16="http://schemas.microsoft.com/office/drawing/2014/main" id="{CFAD3764-18A5-1F4F-B374-E0AC89AFB11B}"/>
              </a:ext>
            </a:extLst>
          </p:cNvPr>
          <p:cNvSpPr txBox="1"/>
          <p:nvPr/>
        </p:nvSpPr>
        <p:spPr>
          <a:xfrm>
            <a:off x="8097898" y="3469101"/>
            <a:ext cx="867545" cy="461665"/>
          </a:xfrm>
          <a:prstGeom prst="rect">
            <a:avLst/>
          </a:prstGeom>
          <a:noFill/>
        </p:spPr>
        <p:txBody>
          <a:bodyPr wrap="none" rtlCol="0">
            <a:spAutoFit/>
          </a:bodyPr>
          <a:lstStyle/>
          <a:p>
            <a:pPr algn="l"/>
            <a:r>
              <a:rPr lang="es-GB" sz="2400" dirty="0">
                <a:solidFill>
                  <a:schemeClr val="accent5">
                    <a:lumMod val="50000"/>
                  </a:schemeClr>
                </a:solidFill>
              </a:rPr>
              <a:t>triste</a:t>
            </a:r>
          </a:p>
        </p:txBody>
      </p:sp>
      <p:sp>
        <p:nvSpPr>
          <p:cNvPr id="72" name="CuadroTexto 71">
            <a:extLst>
              <a:ext uri="{FF2B5EF4-FFF2-40B4-BE49-F238E27FC236}">
                <a16:creationId xmlns:a16="http://schemas.microsoft.com/office/drawing/2014/main" id="{8E773152-CAF7-EC43-81E6-67AEE4030B91}"/>
              </a:ext>
            </a:extLst>
          </p:cNvPr>
          <p:cNvSpPr txBox="1"/>
          <p:nvPr/>
        </p:nvSpPr>
        <p:spPr>
          <a:xfrm>
            <a:off x="5283472" y="2671781"/>
            <a:ext cx="1571264" cy="461665"/>
          </a:xfrm>
          <a:prstGeom prst="rect">
            <a:avLst/>
          </a:prstGeom>
          <a:noFill/>
        </p:spPr>
        <p:txBody>
          <a:bodyPr wrap="none" rtlCol="0">
            <a:spAutoFit/>
          </a:bodyPr>
          <a:lstStyle/>
          <a:p>
            <a:pPr algn="l"/>
            <a:r>
              <a:rPr lang="es-GB" sz="2400" dirty="0">
                <a:solidFill>
                  <a:schemeClr val="accent5">
                    <a:lumMod val="50000"/>
                  </a:schemeClr>
                </a:solidFill>
              </a:rPr>
              <a:t>contento</a:t>
            </a:r>
          </a:p>
        </p:txBody>
      </p:sp>
      <p:sp>
        <p:nvSpPr>
          <p:cNvPr id="73" name="Llamada ovalada 72">
            <a:extLst>
              <a:ext uri="{FF2B5EF4-FFF2-40B4-BE49-F238E27FC236}">
                <a16:creationId xmlns:a16="http://schemas.microsoft.com/office/drawing/2014/main" id="{6780DB2B-0720-E940-AEA0-DCF293CA608F}"/>
              </a:ext>
            </a:extLst>
          </p:cNvPr>
          <p:cNvSpPr/>
          <p:nvPr/>
        </p:nvSpPr>
        <p:spPr>
          <a:xfrm>
            <a:off x="215900" y="4602933"/>
            <a:ext cx="3621182" cy="1562388"/>
          </a:xfrm>
          <a:prstGeom prst="wedgeEllipseCallout">
            <a:avLst>
              <a:gd name="adj1" fmla="val -41764"/>
              <a:gd name="adj2" fmla="val -66083"/>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03864"/>
                </a:solidFill>
              </a:rPr>
              <a:t>‘</a:t>
            </a:r>
            <a:r>
              <a:rPr lang="es-GB" dirty="0">
                <a:solidFill>
                  <a:srgbClr val="203864"/>
                </a:solidFill>
              </a:rPr>
              <a:t>Contento</a:t>
            </a:r>
            <a:r>
              <a:rPr lang="en-GB" dirty="0">
                <a:solidFill>
                  <a:srgbClr val="203864"/>
                </a:solidFill>
              </a:rPr>
              <a:t>’ describes a state, so is on</a:t>
            </a:r>
            <a:r>
              <a:rPr lang="es-GB" dirty="0">
                <a:solidFill>
                  <a:srgbClr val="203864"/>
                </a:solidFill>
              </a:rPr>
              <a:t>ly used with ‘estar’</a:t>
            </a:r>
            <a:r>
              <a:rPr lang="en-GB" dirty="0">
                <a:solidFill>
                  <a:srgbClr val="203864"/>
                </a:solidFill>
              </a:rPr>
              <a:t>.</a:t>
            </a:r>
            <a:endParaRPr lang="es-GB" dirty="0">
              <a:solidFill>
                <a:srgbClr val="203864"/>
              </a:solidFill>
            </a:endParaRPr>
          </a:p>
        </p:txBody>
      </p:sp>
      <p:sp>
        <p:nvSpPr>
          <p:cNvPr id="75" name="CuadroTexto 74">
            <a:extLst>
              <a:ext uri="{FF2B5EF4-FFF2-40B4-BE49-F238E27FC236}">
                <a16:creationId xmlns:a16="http://schemas.microsoft.com/office/drawing/2014/main" id="{A7F6A21E-35DF-8947-9EC3-84A3ACA8F12F}"/>
              </a:ext>
            </a:extLst>
          </p:cNvPr>
          <p:cNvSpPr txBox="1"/>
          <p:nvPr/>
        </p:nvSpPr>
        <p:spPr>
          <a:xfrm>
            <a:off x="6777702" y="1682502"/>
            <a:ext cx="2210862" cy="461665"/>
          </a:xfrm>
          <a:prstGeom prst="rect">
            <a:avLst/>
          </a:prstGeom>
          <a:noFill/>
        </p:spPr>
        <p:txBody>
          <a:bodyPr wrap="none" rtlCol="0">
            <a:spAutoFit/>
          </a:bodyPr>
          <a:lstStyle/>
          <a:p>
            <a:pPr algn="l"/>
            <a:r>
              <a:rPr lang="es-GB" sz="2400" b="1" dirty="0">
                <a:solidFill>
                  <a:schemeClr val="accent5">
                    <a:lumMod val="50000"/>
                  </a:schemeClr>
                </a:solidFill>
              </a:rPr>
              <a:t>both (los dos)</a:t>
            </a:r>
          </a:p>
        </p:txBody>
      </p:sp>
      <p:sp>
        <p:nvSpPr>
          <p:cNvPr id="76" name="CuadroTexto 75">
            <a:extLst>
              <a:ext uri="{FF2B5EF4-FFF2-40B4-BE49-F238E27FC236}">
                <a16:creationId xmlns:a16="http://schemas.microsoft.com/office/drawing/2014/main" id="{BE8E0629-B08A-174D-844B-862B5541D41F}"/>
              </a:ext>
            </a:extLst>
          </p:cNvPr>
          <p:cNvSpPr txBox="1"/>
          <p:nvPr/>
        </p:nvSpPr>
        <p:spPr>
          <a:xfrm>
            <a:off x="8912353" y="5043365"/>
            <a:ext cx="1471878" cy="461665"/>
          </a:xfrm>
          <a:prstGeom prst="rect">
            <a:avLst/>
          </a:prstGeom>
          <a:noFill/>
        </p:spPr>
        <p:txBody>
          <a:bodyPr wrap="none" rtlCol="0">
            <a:spAutoFit/>
          </a:bodyPr>
          <a:lstStyle/>
          <a:p>
            <a:pPr algn="l"/>
            <a:r>
              <a:rPr lang="es-GB" sz="2400" dirty="0">
                <a:solidFill>
                  <a:schemeClr val="accent5">
                    <a:lumMod val="50000"/>
                  </a:schemeClr>
                </a:solidFill>
              </a:rPr>
              <a:t>precioso</a:t>
            </a:r>
          </a:p>
        </p:txBody>
      </p:sp>
    </p:spTree>
    <p:extLst>
      <p:ext uri="{BB962C8B-B14F-4D97-AF65-F5344CB8AC3E}">
        <p14:creationId xmlns:p14="http://schemas.microsoft.com/office/powerpoint/2010/main" val="144902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animBg="1"/>
      <p:bldP spid="50" grpId="0" animBg="1"/>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animBg="1"/>
      <p:bldP spid="75" grpId="0"/>
      <p:bldP spid="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SER	and ESTAR [revisited]</a:t>
            </a:r>
          </a:p>
        </p:txBody>
      </p:sp>
      <p:sp>
        <p:nvSpPr>
          <p:cNvPr id="6" name="TextBox 5"/>
          <p:cNvSpPr txBox="1"/>
          <p:nvPr/>
        </p:nvSpPr>
        <p:spPr>
          <a:xfrm>
            <a:off x="102982" y="1280626"/>
            <a:ext cx="11577389" cy="492443"/>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In Spanish, there are two ways to say ‘I am’: ________ and _______.</a:t>
            </a:r>
          </a:p>
        </p:txBody>
      </p:sp>
      <p:sp>
        <p:nvSpPr>
          <p:cNvPr id="7" name="TextBox 6"/>
          <p:cNvSpPr txBox="1"/>
          <p:nvPr/>
        </p:nvSpPr>
        <p:spPr>
          <a:xfrm>
            <a:off x="7252014" y="1233714"/>
            <a:ext cx="1307856" cy="492443"/>
          </a:xfrm>
          <a:prstGeom prst="rect">
            <a:avLst/>
          </a:prstGeom>
          <a:noFill/>
        </p:spPr>
        <p:txBody>
          <a:bodyPr wrap="square" rtlCol="0">
            <a:spAutoFit/>
          </a:bodyPr>
          <a:lstStyle/>
          <a:p>
            <a:pPr algn="ctr"/>
            <a:r>
              <a:rPr lang="en-GB" sz="2600" b="1" dirty="0">
                <a:solidFill>
                  <a:schemeClr val="accent2"/>
                </a:solidFill>
                <a:latin typeface="Century Gothic" panose="020B0502020202020204" pitchFamily="34" charset="0"/>
              </a:rPr>
              <a:t>estoy</a:t>
            </a:r>
          </a:p>
        </p:txBody>
      </p:sp>
      <p:sp>
        <p:nvSpPr>
          <p:cNvPr id="8" name="TextBox 7"/>
          <p:cNvSpPr txBox="1"/>
          <p:nvPr/>
        </p:nvSpPr>
        <p:spPr>
          <a:xfrm>
            <a:off x="98363" y="3385803"/>
            <a:ext cx="11995273" cy="492443"/>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Use ‘______’, ‘______’ and ‘______ ’ for location and temporary state/mood.  </a:t>
            </a:r>
          </a:p>
        </p:txBody>
      </p:sp>
      <p:sp>
        <p:nvSpPr>
          <p:cNvPr id="13" name="TextBox 12"/>
          <p:cNvSpPr txBox="1"/>
          <p:nvPr/>
        </p:nvSpPr>
        <p:spPr>
          <a:xfrm>
            <a:off x="169712" y="4937050"/>
            <a:ext cx="3587274" cy="492443"/>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I am happy (now).</a:t>
            </a:r>
          </a:p>
        </p:txBody>
      </p:sp>
      <p:sp>
        <p:nvSpPr>
          <p:cNvPr id="22" name="TextBox 21"/>
          <p:cNvSpPr txBox="1"/>
          <p:nvPr/>
        </p:nvSpPr>
        <p:spPr>
          <a:xfrm>
            <a:off x="9466192" y="1201538"/>
            <a:ext cx="1307856" cy="492443"/>
          </a:xfrm>
          <a:prstGeom prst="rect">
            <a:avLst/>
          </a:prstGeom>
          <a:noFill/>
        </p:spPr>
        <p:txBody>
          <a:bodyPr wrap="square" rtlCol="0">
            <a:spAutoFit/>
          </a:bodyPr>
          <a:lstStyle/>
          <a:p>
            <a:pPr algn="ctr"/>
            <a:r>
              <a:rPr lang="en-GB" sz="2600" b="1" dirty="0">
                <a:solidFill>
                  <a:schemeClr val="accent2"/>
                </a:solidFill>
                <a:latin typeface="Century Gothic" panose="020B0502020202020204" pitchFamily="34" charset="0"/>
              </a:rPr>
              <a:t>soy</a:t>
            </a:r>
          </a:p>
        </p:txBody>
      </p:sp>
      <p:sp>
        <p:nvSpPr>
          <p:cNvPr id="23" name="TextBox 22"/>
          <p:cNvSpPr txBox="1"/>
          <p:nvPr/>
        </p:nvSpPr>
        <p:spPr>
          <a:xfrm>
            <a:off x="98363" y="4087324"/>
            <a:ext cx="11392331" cy="492443"/>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Use ‘______’, ‘______’ and ‘______ ’ for permanent traits. </a:t>
            </a:r>
          </a:p>
        </p:txBody>
      </p:sp>
      <p:sp>
        <p:nvSpPr>
          <p:cNvPr id="15" name="TextBox 5">
            <a:extLst>
              <a:ext uri="{FF2B5EF4-FFF2-40B4-BE49-F238E27FC236}">
                <a16:creationId xmlns:a16="http://schemas.microsoft.com/office/drawing/2014/main" id="{8246465D-4295-9148-956F-B5EDBB5ACB01}"/>
              </a:ext>
            </a:extLst>
          </p:cNvPr>
          <p:cNvSpPr txBox="1"/>
          <p:nvPr/>
        </p:nvSpPr>
        <p:spPr>
          <a:xfrm>
            <a:off x="98363" y="1954184"/>
            <a:ext cx="9548422" cy="492443"/>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Two ways to say ‘you are’: ________ and _______.</a:t>
            </a:r>
          </a:p>
        </p:txBody>
      </p:sp>
      <p:sp>
        <p:nvSpPr>
          <p:cNvPr id="16" name="TextBox 5">
            <a:extLst>
              <a:ext uri="{FF2B5EF4-FFF2-40B4-BE49-F238E27FC236}">
                <a16:creationId xmlns:a16="http://schemas.microsoft.com/office/drawing/2014/main" id="{75AA9F86-C43B-244C-8D03-9603CADE96E8}"/>
              </a:ext>
            </a:extLst>
          </p:cNvPr>
          <p:cNvSpPr txBox="1"/>
          <p:nvPr/>
        </p:nvSpPr>
        <p:spPr>
          <a:xfrm>
            <a:off x="98363" y="2683975"/>
            <a:ext cx="11716113" cy="492443"/>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And two ways to say ‘s/he is’: ________ and _______.</a:t>
            </a:r>
          </a:p>
        </p:txBody>
      </p:sp>
      <p:sp>
        <p:nvSpPr>
          <p:cNvPr id="18" name="TextBox 6">
            <a:extLst>
              <a:ext uri="{FF2B5EF4-FFF2-40B4-BE49-F238E27FC236}">
                <a16:creationId xmlns:a16="http://schemas.microsoft.com/office/drawing/2014/main" id="{129FB1FD-86C2-CE4D-97CA-84D3B947243E}"/>
              </a:ext>
            </a:extLst>
          </p:cNvPr>
          <p:cNvSpPr txBox="1"/>
          <p:nvPr/>
        </p:nvSpPr>
        <p:spPr>
          <a:xfrm>
            <a:off x="4884803" y="2656012"/>
            <a:ext cx="1307856" cy="492443"/>
          </a:xfrm>
          <a:prstGeom prst="rect">
            <a:avLst/>
          </a:prstGeom>
          <a:noFill/>
        </p:spPr>
        <p:txBody>
          <a:bodyPr wrap="square" rtlCol="0">
            <a:spAutoFit/>
          </a:bodyPr>
          <a:lstStyle/>
          <a:p>
            <a:pPr algn="ctr"/>
            <a:r>
              <a:rPr lang="en-GB" sz="2600" b="1" dirty="0" err="1">
                <a:solidFill>
                  <a:schemeClr val="accent2"/>
                </a:solidFill>
                <a:latin typeface="Century Gothic" panose="020B0502020202020204" pitchFamily="34" charset="0"/>
              </a:rPr>
              <a:t>está</a:t>
            </a:r>
            <a:endParaRPr lang="en-GB" sz="2600" b="1" dirty="0">
              <a:solidFill>
                <a:schemeClr val="accent2"/>
              </a:solidFill>
              <a:latin typeface="Century Gothic" panose="020B0502020202020204" pitchFamily="34" charset="0"/>
            </a:endParaRPr>
          </a:p>
        </p:txBody>
      </p:sp>
      <p:sp>
        <p:nvSpPr>
          <p:cNvPr id="19" name="TextBox 6">
            <a:extLst>
              <a:ext uri="{FF2B5EF4-FFF2-40B4-BE49-F238E27FC236}">
                <a16:creationId xmlns:a16="http://schemas.microsoft.com/office/drawing/2014/main" id="{01FE9A6E-C489-9740-8F1A-119E4181E555}"/>
              </a:ext>
            </a:extLst>
          </p:cNvPr>
          <p:cNvSpPr txBox="1"/>
          <p:nvPr/>
        </p:nvSpPr>
        <p:spPr>
          <a:xfrm>
            <a:off x="6598086" y="1906829"/>
            <a:ext cx="1307856" cy="492443"/>
          </a:xfrm>
          <a:prstGeom prst="rect">
            <a:avLst/>
          </a:prstGeom>
          <a:noFill/>
        </p:spPr>
        <p:txBody>
          <a:bodyPr wrap="square" rtlCol="0">
            <a:spAutoFit/>
          </a:bodyPr>
          <a:lstStyle/>
          <a:p>
            <a:pPr algn="ctr"/>
            <a:r>
              <a:rPr lang="en-GB" sz="2600" b="1" dirty="0" err="1">
                <a:solidFill>
                  <a:schemeClr val="accent2"/>
                </a:solidFill>
                <a:latin typeface="Century Gothic" panose="020B0502020202020204" pitchFamily="34" charset="0"/>
              </a:rPr>
              <a:t>eres</a:t>
            </a:r>
            <a:endParaRPr lang="en-GB" sz="2600" b="1" dirty="0">
              <a:solidFill>
                <a:schemeClr val="accent2"/>
              </a:solidFill>
              <a:latin typeface="Century Gothic" panose="020B0502020202020204" pitchFamily="34" charset="0"/>
            </a:endParaRPr>
          </a:p>
        </p:txBody>
      </p:sp>
      <p:sp>
        <p:nvSpPr>
          <p:cNvPr id="20" name="TextBox 6">
            <a:extLst>
              <a:ext uri="{FF2B5EF4-FFF2-40B4-BE49-F238E27FC236}">
                <a16:creationId xmlns:a16="http://schemas.microsoft.com/office/drawing/2014/main" id="{F1AE77C9-D7F6-2648-9013-5BB0D0D59B9D}"/>
              </a:ext>
            </a:extLst>
          </p:cNvPr>
          <p:cNvSpPr txBox="1"/>
          <p:nvPr/>
        </p:nvSpPr>
        <p:spPr>
          <a:xfrm>
            <a:off x="4542210" y="1903641"/>
            <a:ext cx="1307856" cy="492443"/>
          </a:xfrm>
          <a:prstGeom prst="rect">
            <a:avLst/>
          </a:prstGeom>
          <a:noFill/>
        </p:spPr>
        <p:txBody>
          <a:bodyPr wrap="square" rtlCol="0">
            <a:spAutoFit/>
          </a:bodyPr>
          <a:lstStyle/>
          <a:p>
            <a:pPr algn="ctr"/>
            <a:r>
              <a:rPr lang="en-GB" sz="2600" b="1" dirty="0" err="1">
                <a:solidFill>
                  <a:schemeClr val="accent2"/>
                </a:solidFill>
                <a:latin typeface="Century Gothic" panose="020B0502020202020204" pitchFamily="34" charset="0"/>
              </a:rPr>
              <a:t>estás</a:t>
            </a:r>
            <a:endParaRPr lang="en-GB" sz="2600" b="1" dirty="0">
              <a:solidFill>
                <a:schemeClr val="accent2"/>
              </a:solidFill>
              <a:latin typeface="Century Gothic" panose="020B0502020202020204" pitchFamily="34" charset="0"/>
            </a:endParaRPr>
          </a:p>
        </p:txBody>
      </p:sp>
      <p:sp>
        <p:nvSpPr>
          <p:cNvPr id="21" name="TextBox 6">
            <a:extLst>
              <a:ext uri="{FF2B5EF4-FFF2-40B4-BE49-F238E27FC236}">
                <a16:creationId xmlns:a16="http://schemas.microsoft.com/office/drawing/2014/main" id="{3EC941ED-8183-4F48-86B9-2418E6600408}"/>
              </a:ext>
            </a:extLst>
          </p:cNvPr>
          <p:cNvSpPr txBox="1"/>
          <p:nvPr/>
        </p:nvSpPr>
        <p:spPr>
          <a:xfrm>
            <a:off x="7041783" y="2658289"/>
            <a:ext cx="1307856" cy="492443"/>
          </a:xfrm>
          <a:prstGeom prst="rect">
            <a:avLst/>
          </a:prstGeom>
          <a:noFill/>
        </p:spPr>
        <p:txBody>
          <a:bodyPr wrap="square" rtlCol="0">
            <a:spAutoFit/>
          </a:bodyPr>
          <a:lstStyle/>
          <a:p>
            <a:pPr algn="ctr"/>
            <a:r>
              <a:rPr lang="en-GB" sz="2600" b="1" dirty="0">
                <a:solidFill>
                  <a:schemeClr val="accent2"/>
                </a:solidFill>
                <a:latin typeface="Century Gothic" panose="020B0502020202020204" pitchFamily="34" charset="0"/>
              </a:rPr>
              <a:t>es</a:t>
            </a:r>
          </a:p>
        </p:txBody>
      </p:sp>
      <p:sp>
        <p:nvSpPr>
          <p:cNvPr id="26" name="TextBox 6">
            <a:extLst>
              <a:ext uri="{FF2B5EF4-FFF2-40B4-BE49-F238E27FC236}">
                <a16:creationId xmlns:a16="http://schemas.microsoft.com/office/drawing/2014/main" id="{7C0EC690-7E06-474B-B07E-BDC57DD9493D}"/>
              </a:ext>
            </a:extLst>
          </p:cNvPr>
          <p:cNvSpPr txBox="1"/>
          <p:nvPr/>
        </p:nvSpPr>
        <p:spPr>
          <a:xfrm>
            <a:off x="821223" y="3336835"/>
            <a:ext cx="1307856" cy="492443"/>
          </a:xfrm>
          <a:prstGeom prst="rect">
            <a:avLst/>
          </a:prstGeom>
          <a:noFill/>
        </p:spPr>
        <p:txBody>
          <a:bodyPr wrap="square" rtlCol="0">
            <a:spAutoFit/>
          </a:bodyPr>
          <a:lstStyle/>
          <a:p>
            <a:pPr algn="ctr"/>
            <a:r>
              <a:rPr lang="en-GB" sz="2600" b="1" dirty="0">
                <a:solidFill>
                  <a:schemeClr val="accent2"/>
                </a:solidFill>
                <a:latin typeface="Century Gothic" panose="020B0502020202020204" pitchFamily="34" charset="0"/>
              </a:rPr>
              <a:t>estoy</a:t>
            </a:r>
          </a:p>
        </p:txBody>
      </p:sp>
      <p:sp>
        <p:nvSpPr>
          <p:cNvPr id="27" name="TextBox 6">
            <a:extLst>
              <a:ext uri="{FF2B5EF4-FFF2-40B4-BE49-F238E27FC236}">
                <a16:creationId xmlns:a16="http://schemas.microsoft.com/office/drawing/2014/main" id="{DF1E80E6-F10A-454D-B300-346F7ED4B0EC}"/>
              </a:ext>
            </a:extLst>
          </p:cNvPr>
          <p:cNvSpPr txBox="1"/>
          <p:nvPr/>
        </p:nvSpPr>
        <p:spPr>
          <a:xfrm>
            <a:off x="4088155" y="3353793"/>
            <a:ext cx="1307856" cy="492443"/>
          </a:xfrm>
          <a:prstGeom prst="rect">
            <a:avLst/>
          </a:prstGeom>
          <a:noFill/>
        </p:spPr>
        <p:txBody>
          <a:bodyPr wrap="square" rtlCol="0">
            <a:spAutoFit/>
          </a:bodyPr>
          <a:lstStyle/>
          <a:p>
            <a:pPr algn="ctr"/>
            <a:r>
              <a:rPr lang="en-GB" sz="2600" b="1" dirty="0" err="1">
                <a:solidFill>
                  <a:schemeClr val="accent2"/>
                </a:solidFill>
                <a:latin typeface="Century Gothic" panose="020B0502020202020204" pitchFamily="34" charset="0"/>
              </a:rPr>
              <a:t>está</a:t>
            </a:r>
            <a:endParaRPr lang="en-GB" sz="2600" b="1" dirty="0">
              <a:solidFill>
                <a:schemeClr val="accent2"/>
              </a:solidFill>
              <a:latin typeface="Century Gothic" panose="020B0502020202020204" pitchFamily="34" charset="0"/>
            </a:endParaRPr>
          </a:p>
        </p:txBody>
      </p:sp>
      <p:sp>
        <p:nvSpPr>
          <p:cNvPr id="28" name="TextBox 6">
            <a:extLst>
              <a:ext uri="{FF2B5EF4-FFF2-40B4-BE49-F238E27FC236}">
                <a16:creationId xmlns:a16="http://schemas.microsoft.com/office/drawing/2014/main" id="{D67AB5D0-6098-394A-8803-0F36990A2B39}"/>
              </a:ext>
            </a:extLst>
          </p:cNvPr>
          <p:cNvSpPr txBox="1"/>
          <p:nvPr/>
        </p:nvSpPr>
        <p:spPr>
          <a:xfrm>
            <a:off x="2127725" y="3353794"/>
            <a:ext cx="1307856" cy="492443"/>
          </a:xfrm>
          <a:prstGeom prst="rect">
            <a:avLst/>
          </a:prstGeom>
          <a:noFill/>
        </p:spPr>
        <p:txBody>
          <a:bodyPr wrap="square" rtlCol="0">
            <a:spAutoFit/>
          </a:bodyPr>
          <a:lstStyle/>
          <a:p>
            <a:pPr algn="ctr"/>
            <a:r>
              <a:rPr lang="en-GB" sz="2600" b="1" dirty="0" err="1">
                <a:solidFill>
                  <a:schemeClr val="accent2"/>
                </a:solidFill>
                <a:latin typeface="Century Gothic" panose="020B0502020202020204" pitchFamily="34" charset="0"/>
              </a:rPr>
              <a:t>estás</a:t>
            </a:r>
            <a:endParaRPr lang="en-GB" sz="2600" b="1" dirty="0">
              <a:solidFill>
                <a:schemeClr val="accent2"/>
              </a:solidFill>
              <a:latin typeface="Century Gothic" panose="020B0502020202020204" pitchFamily="34" charset="0"/>
            </a:endParaRPr>
          </a:p>
        </p:txBody>
      </p:sp>
      <p:sp>
        <p:nvSpPr>
          <p:cNvPr id="29" name="TextBox 21">
            <a:extLst>
              <a:ext uri="{FF2B5EF4-FFF2-40B4-BE49-F238E27FC236}">
                <a16:creationId xmlns:a16="http://schemas.microsoft.com/office/drawing/2014/main" id="{01BA0A90-974C-694E-9B14-0C77A4006B4F}"/>
              </a:ext>
            </a:extLst>
          </p:cNvPr>
          <p:cNvSpPr txBox="1"/>
          <p:nvPr/>
        </p:nvSpPr>
        <p:spPr>
          <a:xfrm>
            <a:off x="850649" y="4023306"/>
            <a:ext cx="1307856" cy="492443"/>
          </a:xfrm>
          <a:prstGeom prst="rect">
            <a:avLst/>
          </a:prstGeom>
          <a:noFill/>
        </p:spPr>
        <p:txBody>
          <a:bodyPr wrap="square" rtlCol="0">
            <a:spAutoFit/>
          </a:bodyPr>
          <a:lstStyle/>
          <a:p>
            <a:pPr algn="ctr"/>
            <a:r>
              <a:rPr lang="en-GB" sz="2600" b="1" dirty="0">
                <a:solidFill>
                  <a:schemeClr val="accent2"/>
                </a:solidFill>
                <a:latin typeface="Century Gothic" panose="020B0502020202020204" pitchFamily="34" charset="0"/>
              </a:rPr>
              <a:t>soy</a:t>
            </a:r>
          </a:p>
        </p:txBody>
      </p:sp>
      <p:sp>
        <p:nvSpPr>
          <p:cNvPr id="30" name="TextBox 6">
            <a:extLst>
              <a:ext uri="{FF2B5EF4-FFF2-40B4-BE49-F238E27FC236}">
                <a16:creationId xmlns:a16="http://schemas.microsoft.com/office/drawing/2014/main" id="{8F0A63F0-6624-4840-8A15-D6340209708D}"/>
              </a:ext>
            </a:extLst>
          </p:cNvPr>
          <p:cNvSpPr txBox="1"/>
          <p:nvPr/>
        </p:nvSpPr>
        <p:spPr>
          <a:xfrm>
            <a:off x="2127725" y="4055315"/>
            <a:ext cx="1307856" cy="492443"/>
          </a:xfrm>
          <a:prstGeom prst="rect">
            <a:avLst/>
          </a:prstGeom>
          <a:noFill/>
        </p:spPr>
        <p:txBody>
          <a:bodyPr wrap="square" rtlCol="0">
            <a:spAutoFit/>
          </a:bodyPr>
          <a:lstStyle/>
          <a:p>
            <a:pPr algn="ctr"/>
            <a:r>
              <a:rPr lang="en-GB" sz="2600" b="1" dirty="0" err="1">
                <a:solidFill>
                  <a:schemeClr val="accent2"/>
                </a:solidFill>
                <a:latin typeface="Century Gothic" panose="020B0502020202020204" pitchFamily="34" charset="0"/>
              </a:rPr>
              <a:t>eres</a:t>
            </a:r>
            <a:endParaRPr lang="en-GB" sz="2600" b="1" dirty="0">
              <a:solidFill>
                <a:schemeClr val="accent2"/>
              </a:solidFill>
              <a:latin typeface="Century Gothic" panose="020B0502020202020204" pitchFamily="34" charset="0"/>
            </a:endParaRPr>
          </a:p>
        </p:txBody>
      </p:sp>
      <p:sp>
        <p:nvSpPr>
          <p:cNvPr id="31" name="TextBox 6">
            <a:extLst>
              <a:ext uri="{FF2B5EF4-FFF2-40B4-BE49-F238E27FC236}">
                <a16:creationId xmlns:a16="http://schemas.microsoft.com/office/drawing/2014/main" id="{11E82D63-B734-C54E-BD60-AFC65F37F084}"/>
              </a:ext>
            </a:extLst>
          </p:cNvPr>
          <p:cNvSpPr txBox="1"/>
          <p:nvPr/>
        </p:nvSpPr>
        <p:spPr>
          <a:xfrm>
            <a:off x="4102912" y="4087323"/>
            <a:ext cx="1307856" cy="492443"/>
          </a:xfrm>
          <a:prstGeom prst="rect">
            <a:avLst/>
          </a:prstGeom>
          <a:noFill/>
        </p:spPr>
        <p:txBody>
          <a:bodyPr wrap="square" rtlCol="0">
            <a:spAutoFit/>
          </a:bodyPr>
          <a:lstStyle/>
          <a:p>
            <a:pPr algn="ctr"/>
            <a:r>
              <a:rPr lang="en-GB" sz="2600" b="1" dirty="0">
                <a:solidFill>
                  <a:schemeClr val="accent2"/>
                </a:solidFill>
                <a:latin typeface="Century Gothic" panose="020B0502020202020204" pitchFamily="34" charset="0"/>
              </a:rPr>
              <a:t>es</a:t>
            </a:r>
          </a:p>
        </p:txBody>
      </p:sp>
      <p:sp>
        <p:nvSpPr>
          <p:cNvPr id="33" name="TextBox 12">
            <a:extLst>
              <a:ext uri="{FF2B5EF4-FFF2-40B4-BE49-F238E27FC236}">
                <a16:creationId xmlns:a16="http://schemas.microsoft.com/office/drawing/2014/main" id="{F07CB205-471F-5B47-806F-5DB0F60BA575}"/>
              </a:ext>
            </a:extLst>
          </p:cNvPr>
          <p:cNvSpPr txBox="1"/>
          <p:nvPr/>
        </p:nvSpPr>
        <p:spPr>
          <a:xfrm>
            <a:off x="5615287" y="4956315"/>
            <a:ext cx="4160848" cy="492443"/>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I am happy (in general).</a:t>
            </a:r>
          </a:p>
        </p:txBody>
      </p:sp>
      <p:sp>
        <p:nvSpPr>
          <p:cNvPr id="34" name="TextBox 12">
            <a:extLst>
              <a:ext uri="{FF2B5EF4-FFF2-40B4-BE49-F238E27FC236}">
                <a16:creationId xmlns:a16="http://schemas.microsoft.com/office/drawing/2014/main" id="{BFBBE691-61B9-D040-93C7-F94350639C84}"/>
              </a:ext>
            </a:extLst>
          </p:cNvPr>
          <p:cNvSpPr txBox="1"/>
          <p:nvPr/>
        </p:nvSpPr>
        <p:spPr>
          <a:xfrm>
            <a:off x="169712" y="5643623"/>
            <a:ext cx="3429231" cy="492443"/>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She is nice (now).</a:t>
            </a:r>
          </a:p>
        </p:txBody>
      </p:sp>
      <p:sp>
        <p:nvSpPr>
          <p:cNvPr id="35" name="TextBox 12">
            <a:extLst>
              <a:ext uri="{FF2B5EF4-FFF2-40B4-BE49-F238E27FC236}">
                <a16:creationId xmlns:a16="http://schemas.microsoft.com/office/drawing/2014/main" id="{21883198-3C81-7843-BE7A-414C8504C0F6}"/>
              </a:ext>
            </a:extLst>
          </p:cNvPr>
          <p:cNvSpPr txBox="1"/>
          <p:nvPr/>
        </p:nvSpPr>
        <p:spPr>
          <a:xfrm>
            <a:off x="5763788" y="5652388"/>
            <a:ext cx="3882997" cy="492443"/>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She is nice (in general).</a:t>
            </a:r>
          </a:p>
        </p:txBody>
      </p:sp>
      <p:sp>
        <p:nvSpPr>
          <p:cNvPr id="36" name="TextBox 12">
            <a:extLst>
              <a:ext uri="{FF2B5EF4-FFF2-40B4-BE49-F238E27FC236}">
                <a16:creationId xmlns:a16="http://schemas.microsoft.com/office/drawing/2014/main" id="{67C0620A-3D68-FD44-AD5E-5CC24F532ED7}"/>
              </a:ext>
            </a:extLst>
          </p:cNvPr>
          <p:cNvSpPr txBox="1"/>
          <p:nvPr/>
        </p:nvSpPr>
        <p:spPr>
          <a:xfrm>
            <a:off x="3153655" y="5648446"/>
            <a:ext cx="2865638" cy="492443"/>
          </a:xfrm>
          <a:prstGeom prst="rect">
            <a:avLst/>
          </a:prstGeom>
          <a:noFill/>
        </p:spPr>
        <p:txBody>
          <a:bodyPr wrap="square" rtlCol="0">
            <a:spAutoFit/>
          </a:bodyPr>
          <a:lstStyle/>
          <a:p>
            <a:r>
              <a:rPr lang="en-GB" sz="2600" b="1" dirty="0" err="1">
                <a:solidFill>
                  <a:schemeClr val="accent5">
                    <a:lumMod val="50000"/>
                  </a:schemeClr>
                </a:solidFill>
                <a:latin typeface="Century Gothic" panose="020B0502020202020204" pitchFamily="34" charset="0"/>
              </a:rPr>
              <a:t>Está</a:t>
            </a:r>
            <a:r>
              <a:rPr lang="en-GB" sz="2600" b="1" dirty="0">
                <a:solidFill>
                  <a:schemeClr val="accent5">
                    <a:lumMod val="50000"/>
                  </a:schemeClr>
                </a:solidFill>
                <a:latin typeface="Century Gothic" panose="020B0502020202020204" pitchFamily="34" charset="0"/>
              </a:rPr>
              <a:t> </a:t>
            </a:r>
            <a:r>
              <a:rPr lang="en-GB" sz="2600" b="1" dirty="0" err="1">
                <a:solidFill>
                  <a:schemeClr val="accent5">
                    <a:lumMod val="50000"/>
                  </a:schemeClr>
                </a:solidFill>
                <a:latin typeface="Century Gothic" panose="020B0502020202020204" pitchFamily="34" charset="0"/>
              </a:rPr>
              <a:t>simpática</a:t>
            </a:r>
            <a:r>
              <a:rPr lang="en-GB" sz="2600" b="1" dirty="0">
                <a:solidFill>
                  <a:schemeClr val="accent5">
                    <a:lumMod val="50000"/>
                  </a:schemeClr>
                </a:solidFill>
                <a:latin typeface="Century Gothic" panose="020B0502020202020204" pitchFamily="34" charset="0"/>
              </a:rPr>
              <a:t>.</a:t>
            </a:r>
          </a:p>
        </p:txBody>
      </p:sp>
      <p:sp>
        <p:nvSpPr>
          <p:cNvPr id="37" name="TextBox 12">
            <a:extLst>
              <a:ext uri="{FF2B5EF4-FFF2-40B4-BE49-F238E27FC236}">
                <a16:creationId xmlns:a16="http://schemas.microsoft.com/office/drawing/2014/main" id="{3C842058-80F3-4E46-BCD8-395D0C479F84}"/>
              </a:ext>
            </a:extLst>
          </p:cNvPr>
          <p:cNvSpPr txBox="1"/>
          <p:nvPr/>
        </p:nvSpPr>
        <p:spPr>
          <a:xfrm>
            <a:off x="9646785" y="5643622"/>
            <a:ext cx="2777902" cy="492443"/>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Es </a:t>
            </a:r>
            <a:r>
              <a:rPr lang="en-GB" sz="2600" b="1" dirty="0" err="1">
                <a:solidFill>
                  <a:schemeClr val="accent5">
                    <a:lumMod val="50000"/>
                  </a:schemeClr>
                </a:solidFill>
                <a:latin typeface="Century Gothic" panose="020B0502020202020204" pitchFamily="34" charset="0"/>
              </a:rPr>
              <a:t>simpática</a:t>
            </a:r>
            <a:r>
              <a:rPr lang="en-GB" sz="2600" b="1" dirty="0">
                <a:solidFill>
                  <a:schemeClr val="accent5">
                    <a:lumMod val="50000"/>
                  </a:schemeClr>
                </a:solidFill>
                <a:latin typeface="Century Gothic" panose="020B0502020202020204" pitchFamily="34" charset="0"/>
              </a:rPr>
              <a:t>.</a:t>
            </a:r>
          </a:p>
        </p:txBody>
      </p:sp>
      <p:sp>
        <p:nvSpPr>
          <p:cNvPr id="38" name="TextBox 12">
            <a:extLst>
              <a:ext uri="{FF2B5EF4-FFF2-40B4-BE49-F238E27FC236}">
                <a16:creationId xmlns:a16="http://schemas.microsoft.com/office/drawing/2014/main" id="{2540DFF0-BAED-BB44-A5AE-6A97E8F65BD1}"/>
              </a:ext>
            </a:extLst>
          </p:cNvPr>
          <p:cNvSpPr txBox="1"/>
          <p:nvPr/>
        </p:nvSpPr>
        <p:spPr>
          <a:xfrm>
            <a:off x="3166751" y="4952373"/>
            <a:ext cx="1842808" cy="492443"/>
          </a:xfrm>
          <a:prstGeom prst="rect">
            <a:avLst/>
          </a:prstGeom>
          <a:noFill/>
        </p:spPr>
        <p:txBody>
          <a:bodyPr wrap="square" rtlCol="0">
            <a:spAutoFit/>
          </a:bodyPr>
          <a:lstStyle/>
          <a:p>
            <a:r>
              <a:rPr lang="en-GB" sz="2600" b="1" dirty="0" err="1">
                <a:solidFill>
                  <a:schemeClr val="accent5">
                    <a:lumMod val="50000"/>
                  </a:schemeClr>
                </a:solidFill>
                <a:latin typeface="Century Gothic" panose="020B0502020202020204" pitchFamily="34" charset="0"/>
              </a:rPr>
              <a:t>Estoy</a:t>
            </a:r>
            <a:r>
              <a:rPr lang="en-GB" sz="2600" b="1" dirty="0">
                <a:solidFill>
                  <a:schemeClr val="accent5">
                    <a:lumMod val="50000"/>
                  </a:schemeClr>
                </a:solidFill>
                <a:latin typeface="Century Gothic" panose="020B0502020202020204" pitchFamily="34" charset="0"/>
              </a:rPr>
              <a:t> </a:t>
            </a:r>
            <a:r>
              <a:rPr lang="en-GB" sz="2600" b="1" dirty="0" err="1">
                <a:solidFill>
                  <a:schemeClr val="accent5">
                    <a:lumMod val="50000"/>
                  </a:schemeClr>
                </a:solidFill>
                <a:latin typeface="Century Gothic" panose="020B0502020202020204" pitchFamily="34" charset="0"/>
              </a:rPr>
              <a:t>feliz</a:t>
            </a:r>
            <a:r>
              <a:rPr lang="en-GB" sz="2600" b="1" dirty="0">
                <a:solidFill>
                  <a:schemeClr val="accent5">
                    <a:lumMod val="50000"/>
                  </a:schemeClr>
                </a:solidFill>
                <a:latin typeface="Century Gothic" panose="020B0502020202020204" pitchFamily="34" charset="0"/>
              </a:rPr>
              <a:t>.</a:t>
            </a:r>
          </a:p>
        </p:txBody>
      </p:sp>
      <p:sp>
        <p:nvSpPr>
          <p:cNvPr id="39" name="TextBox 12">
            <a:extLst>
              <a:ext uri="{FF2B5EF4-FFF2-40B4-BE49-F238E27FC236}">
                <a16:creationId xmlns:a16="http://schemas.microsoft.com/office/drawing/2014/main" id="{7373746F-E217-0A4F-ACB7-4D063A5F4474}"/>
              </a:ext>
            </a:extLst>
          </p:cNvPr>
          <p:cNvSpPr txBox="1"/>
          <p:nvPr/>
        </p:nvSpPr>
        <p:spPr>
          <a:xfrm>
            <a:off x="9646785" y="4952373"/>
            <a:ext cx="1842808" cy="492443"/>
          </a:xfrm>
          <a:prstGeom prst="rect">
            <a:avLst/>
          </a:prstGeom>
          <a:noFill/>
        </p:spPr>
        <p:txBody>
          <a:bodyPr wrap="square" rtlCol="0">
            <a:spAutoFit/>
          </a:bodyPr>
          <a:lstStyle/>
          <a:p>
            <a:r>
              <a:rPr lang="en-GB" sz="2600" b="1" dirty="0">
                <a:solidFill>
                  <a:schemeClr val="accent5">
                    <a:lumMod val="50000"/>
                  </a:schemeClr>
                </a:solidFill>
                <a:latin typeface="Century Gothic" panose="020B0502020202020204" pitchFamily="34" charset="0"/>
              </a:rPr>
              <a:t>Soy </a:t>
            </a:r>
            <a:r>
              <a:rPr lang="en-GB" sz="2600" b="1" dirty="0" err="1">
                <a:solidFill>
                  <a:schemeClr val="accent5">
                    <a:lumMod val="50000"/>
                  </a:schemeClr>
                </a:solidFill>
                <a:latin typeface="Century Gothic" panose="020B0502020202020204" pitchFamily="34" charset="0"/>
              </a:rPr>
              <a:t>feliz</a:t>
            </a:r>
            <a:r>
              <a:rPr lang="en-GB" sz="2600" b="1" dirty="0">
                <a:solidFill>
                  <a:schemeClr val="accent5">
                    <a:lumMod val="50000"/>
                  </a:schemeClr>
                </a:solidFill>
                <a:latin typeface="Century Gothic" panose="020B0502020202020204" pitchFamily="34" charset="0"/>
              </a:rPr>
              <a:t>.</a:t>
            </a:r>
          </a:p>
        </p:txBody>
      </p:sp>
    </p:spTree>
    <p:extLst>
      <p:ext uri="{BB962C8B-B14F-4D97-AF65-F5344CB8AC3E}">
        <p14:creationId xmlns:p14="http://schemas.microsoft.com/office/powerpoint/2010/main" val="252760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8" grpId="0"/>
      <p:bldP spid="20" grpId="0"/>
      <p:bldP spid="30" grpId="0"/>
      <p:bldP spid="31"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Questions [revisited]</a:t>
            </a:r>
          </a:p>
        </p:txBody>
      </p:sp>
      <p:sp>
        <p:nvSpPr>
          <p:cNvPr id="6" name="TextBox 5"/>
          <p:cNvSpPr txBox="1"/>
          <p:nvPr/>
        </p:nvSpPr>
        <p:spPr>
          <a:xfrm>
            <a:off x="102982" y="1280626"/>
            <a:ext cx="11577389" cy="954107"/>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In English, when we ask a question we invert the order of subject and verb:</a:t>
            </a:r>
          </a:p>
        </p:txBody>
      </p:sp>
      <p:sp>
        <p:nvSpPr>
          <p:cNvPr id="32" name="TextBox 5">
            <a:extLst>
              <a:ext uri="{FF2B5EF4-FFF2-40B4-BE49-F238E27FC236}">
                <a16:creationId xmlns:a16="http://schemas.microsoft.com/office/drawing/2014/main" id="{382B0A68-29CE-6949-AF61-75473730C301}"/>
              </a:ext>
            </a:extLst>
          </p:cNvPr>
          <p:cNvSpPr txBox="1"/>
          <p:nvPr/>
        </p:nvSpPr>
        <p:spPr>
          <a:xfrm>
            <a:off x="252560" y="2315939"/>
            <a:ext cx="3072018"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The girl is </a:t>
            </a:r>
            <a:r>
              <a:rPr lang="en-GB" sz="2800" dirty="0">
                <a:solidFill>
                  <a:schemeClr val="accent5">
                    <a:lumMod val="50000"/>
                  </a:schemeClr>
                </a:solidFill>
                <a:latin typeface="Century Gothic" panose="020B0502020202020204" pitchFamily="34" charset="0"/>
              </a:rPr>
              <a:t>sad. </a:t>
            </a:r>
            <a:r>
              <a:rPr lang="en-GB" sz="2800" dirty="0">
                <a:solidFill>
                  <a:schemeClr val="accent5">
                    <a:lumMod val="50000"/>
                  </a:schemeClr>
                </a:solidFill>
                <a:latin typeface="Century Gothic" panose="020B0502020202020204" pitchFamily="34" charset="0"/>
                <a:sym typeface="Wingdings" pitchFamily="2" charset="2"/>
              </a:rPr>
              <a:t> </a:t>
            </a:r>
            <a:endParaRPr lang="en-GB" sz="2800" dirty="0">
              <a:solidFill>
                <a:schemeClr val="accent5">
                  <a:lumMod val="50000"/>
                </a:schemeClr>
              </a:solidFill>
              <a:latin typeface="Century Gothic" panose="020B0502020202020204" pitchFamily="34" charset="0"/>
            </a:endParaRPr>
          </a:p>
        </p:txBody>
      </p:sp>
      <p:sp>
        <p:nvSpPr>
          <p:cNvPr id="40" name="TextBox 5">
            <a:extLst>
              <a:ext uri="{FF2B5EF4-FFF2-40B4-BE49-F238E27FC236}">
                <a16:creationId xmlns:a16="http://schemas.microsoft.com/office/drawing/2014/main" id="{AF92F844-33FD-F346-99BE-CD47487E8A2F}"/>
              </a:ext>
            </a:extLst>
          </p:cNvPr>
          <p:cNvSpPr txBox="1"/>
          <p:nvPr/>
        </p:nvSpPr>
        <p:spPr>
          <a:xfrm>
            <a:off x="4559991" y="2315938"/>
            <a:ext cx="3072018" cy="523220"/>
          </a:xfrm>
          <a:prstGeom prst="rect">
            <a:avLst/>
          </a:prstGeom>
          <a:noFill/>
        </p:spPr>
        <p:txBody>
          <a:bodyPr wrap="square" rtlCol="0">
            <a:spAutoFit/>
          </a:bodyPr>
          <a:lstStyle/>
          <a:p>
            <a:r>
              <a:rPr lang="en-GB" sz="2800" b="1" dirty="0">
                <a:solidFill>
                  <a:schemeClr val="accent5">
                    <a:lumMod val="50000"/>
                  </a:schemeClr>
                </a:solidFill>
                <a:latin typeface="Century Gothic" panose="020B0502020202020204" pitchFamily="34" charset="0"/>
              </a:rPr>
              <a:t>Is the girl </a:t>
            </a:r>
            <a:r>
              <a:rPr lang="en-GB" sz="2800" dirty="0">
                <a:solidFill>
                  <a:schemeClr val="accent5">
                    <a:lumMod val="50000"/>
                  </a:schemeClr>
                </a:solidFill>
                <a:latin typeface="Century Gothic" panose="020B0502020202020204" pitchFamily="34" charset="0"/>
              </a:rPr>
              <a:t>sad?</a:t>
            </a:r>
          </a:p>
        </p:txBody>
      </p:sp>
      <p:sp>
        <p:nvSpPr>
          <p:cNvPr id="41" name="TextBox 5">
            <a:extLst>
              <a:ext uri="{FF2B5EF4-FFF2-40B4-BE49-F238E27FC236}">
                <a16:creationId xmlns:a16="http://schemas.microsoft.com/office/drawing/2014/main" id="{B326A252-AA8A-0745-AAF7-263E6F9D6A78}"/>
              </a:ext>
            </a:extLst>
          </p:cNvPr>
          <p:cNvSpPr txBox="1"/>
          <p:nvPr/>
        </p:nvSpPr>
        <p:spPr>
          <a:xfrm>
            <a:off x="102982" y="3141232"/>
            <a:ext cx="11822318"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In Spanish, the word order is the </a:t>
            </a:r>
            <a:r>
              <a:rPr lang="en-GB" sz="2800" b="1" dirty="0">
                <a:solidFill>
                  <a:schemeClr val="accent5">
                    <a:lumMod val="50000"/>
                  </a:schemeClr>
                </a:solidFill>
                <a:latin typeface="Century Gothic" panose="020B0502020202020204" pitchFamily="34" charset="0"/>
              </a:rPr>
              <a:t>same</a:t>
            </a:r>
            <a:r>
              <a:rPr lang="en-GB" sz="2800" dirty="0">
                <a:solidFill>
                  <a:schemeClr val="accent5">
                    <a:lumMod val="50000"/>
                  </a:schemeClr>
                </a:solidFill>
                <a:latin typeface="Century Gothic" panose="020B0502020202020204" pitchFamily="34" charset="0"/>
              </a:rPr>
              <a:t> in statements and questions:</a:t>
            </a:r>
          </a:p>
        </p:txBody>
      </p:sp>
      <p:sp>
        <p:nvSpPr>
          <p:cNvPr id="42" name="TextBox 5">
            <a:extLst>
              <a:ext uri="{FF2B5EF4-FFF2-40B4-BE49-F238E27FC236}">
                <a16:creationId xmlns:a16="http://schemas.microsoft.com/office/drawing/2014/main" id="{524EB9C0-A098-4945-9B87-3DDD2940CD89}"/>
              </a:ext>
            </a:extLst>
          </p:cNvPr>
          <p:cNvSpPr txBox="1"/>
          <p:nvPr/>
        </p:nvSpPr>
        <p:spPr>
          <a:xfrm>
            <a:off x="252560" y="3966525"/>
            <a:ext cx="4056204" cy="523220"/>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La </a:t>
            </a:r>
            <a:r>
              <a:rPr lang="en-GB" sz="2800" dirty="0" err="1">
                <a:solidFill>
                  <a:schemeClr val="accent5">
                    <a:lumMod val="50000"/>
                  </a:schemeClr>
                </a:solidFill>
                <a:latin typeface="Century Gothic" panose="020B0502020202020204" pitchFamily="34" charset="0"/>
              </a:rPr>
              <a:t>chica</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está</a:t>
            </a:r>
            <a:r>
              <a:rPr lang="en-GB" sz="2800" dirty="0">
                <a:solidFill>
                  <a:schemeClr val="accent5">
                    <a:lumMod val="50000"/>
                  </a:schemeClr>
                </a:solidFill>
                <a:latin typeface="Century Gothic" panose="020B0502020202020204" pitchFamily="34" charset="0"/>
              </a:rPr>
              <a:t> triste.</a:t>
            </a:r>
            <a:r>
              <a:rPr lang="en-GB" sz="2800" dirty="0">
                <a:solidFill>
                  <a:schemeClr val="accent5">
                    <a:lumMod val="50000"/>
                  </a:schemeClr>
                </a:solidFill>
                <a:latin typeface="Century Gothic" panose="020B0502020202020204" pitchFamily="34" charset="0"/>
                <a:sym typeface="Wingdings" pitchFamily="2" charset="2"/>
              </a:rPr>
              <a:t> </a:t>
            </a:r>
            <a:endParaRPr lang="en-GB" sz="2800" dirty="0">
              <a:solidFill>
                <a:schemeClr val="accent5">
                  <a:lumMod val="50000"/>
                </a:schemeClr>
              </a:solidFill>
              <a:latin typeface="Century Gothic" panose="020B0502020202020204" pitchFamily="34" charset="0"/>
            </a:endParaRPr>
          </a:p>
        </p:txBody>
      </p:sp>
      <p:sp>
        <p:nvSpPr>
          <p:cNvPr id="43" name="TextBox 5">
            <a:extLst>
              <a:ext uri="{FF2B5EF4-FFF2-40B4-BE49-F238E27FC236}">
                <a16:creationId xmlns:a16="http://schemas.microsoft.com/office/drawing/2014/main" id="{C8301688-7990-0340-8BF2-03908DC19887}"/>
              </a:ext>
            </a:extLst>
          </p:cNvPr>
          <p:cNvSpPr txBox="1"/>
          <p:nvPr/>
        </p:nvSpPr>
        <p:spPr>
          <a:xfrm>
            <a:off x="4621336" y="3966525"/>
            <a:ext cx="5094164" cy="523220"/>
          </a:xfrm>
          <a:prstGeom prst="rect">
            <a:avLst/>
          </a:prstGeom>
          <a:noFill/>
        </p:spPr>
        <p:txBody>
          <a:bodyPr wrap="square" rtlCol="0">
            <a:spAutoFit/>
          </a:bodyPr>
          <a:lstStyle/>
          <a:p>
            <a:r>
              <a:rPr lang="en-GB" sz="2800" b="1" dirty="0">
                <a:solidFill>
                  <a:srgbClr val="F66400"/>
                </a:solidFill>
                <a:latin typeface="Century Gothic" panose="020B0502020202020204" pitchFamily="34" charset="0"/>
              </a:rPr>
              <a:t>¿</a:t>
            </a:r>
            <a:r>
              <a:rPr lang="en-GB" sz="2800" dirty="0">
                <a:solidFill>
                  <a:schemeClr val="accent5">
                    <a:lumMod val="50000"/>
                  </a:schemeClr>
                </a:solidFill>
                <a:latin typeface="Century Gothic" panose="020B0502020202020204" pitchFamily="34" charset="0"/>
              </a:rPr>
              <a:t>La </a:t>
            </a:r>
            <a:r>
              <a:rPr lang="en-GB" sz="2800" dirty="0" err="1">
                <a:solidFill>
                  <a:schemeClr val="accent5">
                    <a:lumMod val="50000"/>
                  </a:schemeClr>
                </a:solidFill>
                <a:latin typeface="Century Gothic" panose="020B0502020202020204" pitchFamily="34" charset="0"/>
              </a:rPr>
              <a:t>chica</a:t>
            </a:r>
            <a:r>
              <a:rPr lang="en-GB" sz="2800" dirty="0">
                <a:solidFill>
                  <a:schemeClr val="accent5">
                    <a:lumMod val="50000"/>
                  </a:schemeClr>
                </a:solidFill>
                <a:latin typeface="Century Gothic" panose="020B0502020202020204" pitchFamily="34" charset="0"/>
              </a:rPr>
              <a:t> </a:t>
            </a:r>
            <a:r>
              <a:rPr lang="en-GB" sz="2800" dirty="0" err="1">
                <a:solidFill>
                  <a:schemeClr val="accent5">
                    <a:lumMod val="50000"/>
                  </a:schemeClr>
                </a:solidFill>
                <a:latin typeface="Century Gothic" panose="020B0502020202020204" pitchFamily="34" charset="0"/>
              </a:rPr>
              <a:t>está</a:t>
            </a:r>
            <a:r>
              <a:rPr lang="en-GB" sz="2800" dirty="0">
                <a:solidFill>
                  <a:schemeClr val="accent5">
                    <a:lumMod val="50000"/>
                  </a:schemeClr>
                </a:solidFill>
                <a:latin typeface="Century Gothic" panose="020B0502020202020204" pitchFamily="34" charset="0"/>
              </a:rPr>
              <a:t> triste</a:t>
            </a:r>
            <a:r>
              <a:rPr lang="en-GB" sz="2800" b="1" dirty="0">
                <a:solidFill>
                  <a:srgbClr val="F66400"/>
                </a:solidFill>
                <a:latin typeface="Century Gothic" panose="020B0502020202020204" pitchFamily="34" charset="0"/>
              </a:rPr>
              <a:t>?</a:t>
            </a:r>
          </a:p>
        </p:txBody>
      </p:sp>
      <p:sp>
        <p:nvSpPr>
          <p:cNvPr id="44" name="TextBox 5">
            <a:extLst>
              <a:ext uri="{FF2B5EF4-FFF2-40B4-BE49-F238E27FC236}">
                <a16:creationId xmlns:a16="http://schemas.microsoft.com/office/drawing/2014/main" id="{0044460A-E6AA-7E4C-923D-546F6391CCA8}"/>
              </a:ext>
            </a:extLst>
          </p:cNvPr>
          <p:cNvSpPr txBox="1"/>
          <p:nvPr/>
        </p:nvSpPr>
        <p:spPr>
          <a:xfrm>
            <a:off x="102982" y="4821136"/>
            <a:ext cx="11577389" cy="954107"/>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rPr>
              <a:t>In Spanish, we pay attention to the question marks in writing and the intonation in speaking to know whether it is a question.</a:t>
            </a:r>
          </a:p>
        </p:txBody>
      </p:sp>
    </p:spTree>
    <p:extLst>
      <p:ext uri="{BB962C8B-B14F-4D97-AF65-F5344CB8AC3E}">
        <p14:creationId xmlns:p14="http://schemas.microsoft.com/office/powerpoint/2010/main" val="45485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2" grpId="0"/>
      <p:bldP spid="40" grpId="0"/>
      <p:bldP spid="41" grpId="0"/>
      <p:bldP spid="42"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E18A69-842C-9C4E-AD8B-F27A51C9BBFA}"/>
              </a:ext>
            </a:extLst>
          </p:cNvPr>
          <p:cNvSpPr>
            <a:spLocks noGrp="1"/>
          </p:cNvSpPr>
          <p:nvPr>
            <p:ph type="title"/>
          </p:nvPr>
        </p:nvSpPr>
        <p:spPr>
          <a:xfrm>
            <a:off x="158551" y="199636"/>
            <a:ext cx="9376105" cy="376734"/>
          </a:xfrm>
        </p:spPr>
        <p:txBody>
          <a:bodyPr>
            <a:noAutofit/>
          </a:bodyPr>
          <a:lstStyle/>
          <a:p>
            <a:r>
              <a:rPr lang="es-GB" sz="2200" b="1" dirty="0">
                <a:solidFill>
                  <a:srgbClr val="1F4D81"/>
                </a:solidFill>
              </a:rPr>
              <a:t>Estás en clase y vas a jugar a </a:t>
            </a:r>
            <a:r>
              <a:rPr lang="en-GB" sz="2200" b="1" dirty="0">
                <a:solidFill>
                  <a:srgbClr val="1F4D81"/>
                </a:solidFill>
              </a:rPr>
              <a:t>‘</a:t>
            </a:r>
            <a:r>
              <a:rPr lang="es-GB" sz="2200" b="1" dirty="0">
                <a:solidFill>
                  <a:srgbClr val="1F4D81"/>
                </a:solidFill>
              </a:rPr>
              <a:t>¿Quién es quién?’ (=‘Guess who?’). </a:t>
            </a:r>
          </a:p>
        </p:txBody>
      </p:sp>
      <p:sp>
        <p:nvSpPr>
          <p:cNvPr id="4" name="Rounded Rectangle 2">
            <a:extLst>
              <a:ext uri="{FF2B5EF4-FFF2-40B4-BE49-F238E27FC236}">
                <a16:creationId xmlns:a16="http://schemas.microsoft.com/office/drawing/2014/main" id="{38A6E190-5BE7-9343-90AB-8AB68A489683}"/>
              </a:ext>
            </a:extLst>
          </p:cNvPr>
          <p:cNvSpPr/>
          <p:nvPr/>
        </p:nvSpPr>
        <p:spPr>
          <a:xfrm>
            <a:off x="10798629" y="233238"/>
            <a:ext cx="1201598"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7D311B9D-2F80-9143-A52F-316290F35753}"/>
              </a:ext>
            </a:extLst>
          </p:cNvPr>
          <p:cNvSpPr txBox="1">
            <a:spLocks/>
          </p:cNvSpPr>
          <p:nvPr/>
        </p:nvSpPr>
        <p:spPr>
          <a:xfrm>
            <a:off x="10891672" y="246388"/>
            <a:ext cx="1048087" cy="400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800" b="1" dirty="0">
                <a:solidFill>
                  <a:prstClr val="white"/>
                </a:solidFill>
              </a:rPr>
              <a:t>leer</a:t>
            </a:r>
            <a:endParaRPr lang="en-US" sz="1800" dirty="0"/>
          </a:p>
        </p:txBody>
      </p:sp>
      <p:graphicFrame>
        <p:nvGraphicFramePr>
          <p:cNvPr id="6" name="Table 6">
            <a:extLst>
              <a:ext uri="{FF2B5EF4-FFF2-40B4-BE49-F238E27FC236}">
                <a16:creationId xmlns:a16="http://schemas.microsoft.com/office/drawing/2014/main" id="{EA2F4AC7-4CB4-2E4B-8D8F-944635618208}"/>
              </a:ext>
            </a:extLst>
          </p:cNvPr>
          <p:cNvGraphicFramePr>
            <a:graphicFrameLocks noGrp="1"/>
          </p:cNvGraphicFramePr>
          <p:nvPr>
            <p:extLst>
              <p:ext uri="{D42A27DB-BD31-4B8C-83A1-F6EECF244321}">
                <p14:modId xmlns:p14="http://schemas.microsoft.com/office/powerpoint/2010/main" val="2527666580"/>
              </p:ext>
            </p:extLst>
          </p:nvPr>
        </p:nvGraphicFramePr>
        <p:xfrm>
          <a:off x="267767" y="1148156"/>
          <a:ext cx="9231833" cy="5089944"/>
        </p:xfrm>
        <a:graphic>
          <a:graphicData uri="http://schemas.openxmlformats.org/drawingml/2006/table">
            <a:tbl>
              <a:tblPr firstRow="1" bandRow="1">
                <a:tableStyleId>{21E4AEA4-8DFA-4A89-87EB-49C32662AFE0}</a:tableStyleId>
              </a:tblPr>
              <a:tblGrid>
                <a:gridCol w="398173">
                  <a:extLst>
                    <a:ext uri="{9D8B030D-6E8A-4147-A177-3AD203B41FA5}">
                      <a16:colId xmlns:a16="http://schemas.microsoft.com/office/drawing/2014/main" val="2607353726"/>
                    </a:ext>
                  </a:extLst>
                </a:gridCol>
                <a:gridCol w="2554068">
                  <a:extLst>
                    <a:ext uri="{9D8B030D-6E8A-4147-A177-3AD203B41FA5}">
                      <a16:colId xmlns:a16="http://schemas.microsoft.com/office/drawing/2014/main" val="1600817978"/>
                    </a:ext>
                  </a:extLst>
                </a:gridCol>
                <a:gridCol w="1288492">
                  <a:extLst>
                    <a:ext uri="{9D8B030D-6E8A-4147-A177-3AD203B41FA5}">
                      <a16:colId xmlns:a16="http://schemas.microsoft.com/office/drawing/2014/main" val="4128092149"/>
                    </a:ext>
                  </a:extLst>
                </a:gridCol>
                <a:gridCol w="1689100">
                  <a:extLst>
                    <a:ext uri="{9D8B030D-6E8A-4147-A177-3AD203B41FA5}">
                      <a16:colId xmlns:a16="http://schemas.microsoft.com/office/drawing/2014/main" val="2609792770"/>
                    </a:ext>
                  </a:extLst>
                </a:gridCol>
                <a:gridCol w="1130300">
                  <a:extLst>
                    <a:ext uri="{9D8B030D-6E8A-4147-A177-3AD203B41FA5}">
                      <a16:colId xmlns:a16="http://schemas.microsoft.com/office/drawing/2014/main" val="1616836717"/>
                    </a:ext>
                  </a:extLst>
                </a:gridCol>
                <a:gridCol w="2171700">
                  <a:extLst>
                    <a:ext uri="{9D8B030D-6E8A-4147-A177-3AD203B41FA5}">
                      <a16:colId xmlns:a16="http://schemas.microsoft.com/office/drawing/2014/main" val="2977198328"/>
                    </a:ext>
                  </a:extLst>
                </a:gridCol>
              </a:tblGrid>
              <a:tr h="12816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‘Am I...?’</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‘Are you...?’</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i="0" kern="1200" dirty="0">
                        <a:solidFill>
                          <a:schemeClr val="l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err="1">
                          <a:solidFill>
                            <a:schemeClr val="lt1"/>
                          </a:solidFill>
                          <a:effectLst/>
                          <a:latin typeface="+mn-lt"/>
                          <a:ea typeface="+mn-ea"/>
                          <a:cs typeface="+mn-cs"/>
                        </a:rPr>
                        <a:t>Ahora</a:t>
                      </a:r>
                      <a:r>
                        <a:rPr lang="en-GB" sz="2000" b="1" i="0" kern="1200" dirty="0">
                          <a:solidFill>
                            <a:schemeClr val="lt1"/>
                          </a:solidFill>
                          <a:effectLst/>
                          <a:latin typeface="+mn-lt"/>
                          <a:ea typeface="+mn-ea"/>
                          <a:cs typeface="+mn-cs"/>
                        </a:rPr>
                        <a:t> (now)</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Generalmente</a:t>
                      </a:r>
                      <a:endParaRPr lang="en-GB" sz="2000" b="1" dirty="0"/>
                    </a:p>
                  </a:txBody>
                  <a:tcPr/>
                </a:tc>
                <a:extLst>
                  <a:ext uri="{0D108BD9-81ED-4DB2-BD59-A6C34878D82A}">
                    <a16:rowId xmlns:a16="http://schemas.microsoft.com/office/drawing/2014/main" val="1153431983"/>
                  </a:ext>
                </a:extLst>
              </a:tr>
              <a:tr h="476038">
                <a:tc>
                  <a:txBody>
                    <a:bodyPr/>
                    <a:lstStyle/>
                    <a:p>
                      <a:pPr algn="ctr"/>
                      <a:r>
                        <a:rPr lang="en-GB" sz="2000" dirty="0">
                          <a:solidFill>
                            <a:schemeClr val="accent1">
                              <a:lumMod val="50000"/>
                            </a:schemeClr>
                          </a:solidFill>
                        </a:rPr>
                        <a:t>1.</a:t>
                      </a:r>
                    </a:p>
                  </a:txBody>
                  <a:tcPr/>
                </a:tc>
                <a:tc>
                  <a:txBody>
                    <a:bodyPr/>
                    <a:lstStyle/>
                    <a:p>
                      <a:r>
                        <a:rPr lang="en-GB" sz="2000" dirty="0">
                          <a:solidFill>
                            <a:schemeClr val="accent1">
                              <a:lumMod val="50000"/>
                            </a:schemeClr>
                          </a:solidFill>
                        </a:rPr>
                        <a:t>¿Soy serio?</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76038">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
                      </a:r>
                      <a:r>
                        <a:rPr lang="en-GB" sz="2000" dirty="0" err="1">
                          <a:solidFill>
                            <a:schemeClr val="accent1">
                              <a:lumMod val="50000"/>
                            </a:schemeClr>
                          </a:solidFill>
                        </a:rPr>
                        <a:t>Estás</a:t>
                      </a:r>
                      <a:r>
                        <a:rPr lang="en-GB" sz="2000" dirty="0">
                          <a:solidFill>
                            <a:schemeClr val="accent1">
                              <a:lumMod val="50000"/>
                            </a:schemeClr>
                          </a:solidFill>
                        </a:rPr>
                        <a:t> sucio?</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76038">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¿Eres </a:t>
                      </a:r>
                      <a:r>
                        <a:rPr lang="en-GB" sz="2000" dirty="0" err="1">
                          <a:solidFill>
                            <a:schemeClr val="accent1">
                              <a:lumMod val="50000"/>
                            </a:schemeClr>
                          </a:solidFill>
                        </a:rPr>
                        <a:t>feo</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76038">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a:t>
                      </a:r>
                      <a:r>
                        <a:rPr lang="en-GB" sz="2000" dirty="0" err="1">
                          <a:solidFill>
                            <a:schemeClr val="accent1">
                              <a:lumMod val="50000"/>
                            </a:schemeClr>
                          </a:solidFill>
                        </a:rPr>
                        <a:t>Estás</a:t>
                      </a:r>
                      <a:r>
                        <a:rPr lang="en-GB" sz="2000" dirty="0">
                          <a:solidFill>
                            <a:schemeClr val="accent1">
                              <a:lumMod val="50000"/>
                            </a:schemeClr>
                          </a:solidFill>
                        </a:rPr>
                        <a:t> </a:t>
                      </a:r>
                      <a:r>
                        <a:rPr lang="en-GB" sz="2000" dirty="0" err="1">
                          <a:solidFill>
                            <a:schemeClr val="accent1">
                              <a:lumMod val="50000"/>
                            </a:schemeClr>
                          </a:solidFill>
                        </a:rPr>
                        <a:t>contento</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76038">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
                      </a:r>
                      <a:r>
                        <a:rPr lang="en-GB" sz="2000" dirty="0" err="1">
                          <a:solidFill>
                            <a:schemeClr val="accent1">
                              <a:lumMod val="50000"/>
                            </a:schemeClr>
                          </a:solidFill>
                        </a:rPr>
                        <a:t>Estoy</a:t>
                      </a:r>
                      <a:r>
                        <a:rPr lang="en-GB" sz="2000" dirty="0">
                          <a:solidFill>
                            <a:schemeClr val="accent1">
                              <a:lumMod val="50000"/>
                            </a:schemeClr>
                          </a:solidFill>
                        </a:rPr>
                        <a:t> </a:t>
                      </a:r>
                      <a:r>
                        <a:rPr lang="en-GB" sz="2000" dirty="0" err="1">
                          <a:solidFill>
                            <a:schemeClr val="accent1">
                              <a:lumMod val="50000"/>
                            </a:schemeClr>
                          </a:solidFill>
                        </a:rPr>
                        <a:t>alegre</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76038">
                <a:tc>
                  <a:txBody>
                    <a:bodyPr/>
                    <a:lstStyle/>
                    <a:p>
                      <a:pPr algn="ctr"/>
                      <a:r>
                        <a:rPr lang="en-GB" sz="2000" dirty="0">
                          <a:solidFill>
                            <a:schemeClr val="accent1">
                              <a:lumMod val="50000"/>
                            </a:schemeClr>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¿Eres </a:t>
                      </a:r>
                      <a:r>
                        <a:rPr lang="en-GB" sz="2000" dirty="0" err="1">
                          <a:solidFill>
                            <a:schemeClr val="accent1">
                              <a:lumMod val="50000"/>
                            </a:schemeClr>
                          </a:solidFill>
                        </a:rPr>
                        <a:t>guapa</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82688482"/>
                  </a:ext>
                </a:extLst>
              </a:tr>
              <a:tr h="476038">
                <a:tc>
                  <a:txBody>
                    <a:bodyPr/>
                    <a:lstStyle/>
                    <a:p>
                      <a:pPr algn="ctr"/>
                      <a:r>
                        <a:rPr lang="en-GB" sz="2000" dirty="0">
                          <a:solidFill>
                            <a:schemeClr val="accent1">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
                      </a:r>
                      <a:r>
                        <a:rPr lang="en-GB" sz="2000" dirty="0" err="1">
                          <a:solidFill>
                            <a:schemeClr val="accent1">
                              <a:lumMod val="50000"/>
                            </a:schemeClr>
                          </a:solidFill>
                        </a:rPr>
                        <a:t>Estoy</a:t>
                      </a:r>
                      <a:r>
                        <a:rPr lang="en-GB" sz="2000" dirty="0">
                          <a:solidFill>
                            <a:schemeClr val="accent1">
                              <a:lumMod val="50000"/>
                            </a:schemeClr>
                          </a:solidFill>
                        </a:rPr>
                        <a:t> </a:t>
                      </a:r>
                      <a:r>
                        <a:rPr lang="en-GB" sz="2000" dirty="0" err="1">
                          <a:solidFill>
                            <a:schemeClr val="accent1">
                              <a:lumMod val="50000"/>
                            </a:schemeClr>
                          </a:solidFill>
                        </a:rPr>
                        <a:t>limpio</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998854534"/>
                  </a:ext>
                </a:extLst>
              </a:tr>
              <a:tr h="476038">
                <a:tc>
                  <a:txBody>
                    <a:bodyPr/>
                    <a:lstStyle/>
                    <a:p>
                      <a:pPr algn="ctr"/>
                      <a:r>
                        <a:rPr lang="en-GB" sz="2000" dirty="0">
                          <a:solidFill>
                            <a:schemeClr val="accent1">
                              <a:lumMod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¿Soy </a:t>
                      </a:r>
                      <a:r>
                        <a:rPr lang="en-GB" sz="2000" dirty="0" err="1">
                          <a:solidFill>
                            <a:schemeClr val="accent1">
                              <a:lumMod val="50000"/>
                            </a:schemeClr>
                          </a:solidFill>
                        </a:rPr>
                        <a:t>tranquilo</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217350948"/>
                  </a:ext>
                </a:extLst>
              </a:tr>
            </a:tbl>
          </a:graphicData>
        </a:graphic>
      </p:graphicFrame>
      <p:pic>
        <p:nvPicPr>
          <p:cNvPr id="7" name="Picture 8" descr="green checkmark">
            <a:extLst>
              <a:ext uri="{FF2B5EF4-FFF2-40B4-BE49-F238E27FC236}">
                <a16:creationId xmlns:a16="http://schemas.microsoft.com/office/drawing/2014/main" id="{B7BD267B-391B-6348-B480-9C2A1A72AF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3904" y="2546186"/>
            <a:ext cx="282522" cy="294294"/>
          </a:xfrm>
          <a:prstGeom prst="rect">
            <a:avLst/>
          </a:prstGeom>
        </p:spPr>
      </p:pic>
      <p:sp>
        <p:nvSpPr>
          <p:cNvPr id="17" name="Título 1">
            <a:extLst>
              <a:ext uri="{FF2B5EF4-FFF2-40B4-BE49-F238E27FC236}">
                <a16:creationId xmlns:a16="http://schemas.microsoft.com/office/drawing/2014/main" id="{1AA67C57-471C-AE48-A2FE-4E2120C74FD8}"/>
              </a:ext>
            </a:extLst>
          </p:cNvPr>
          <p:cNvSpPr txBox="1">
            <a:spLocks/>
          </p:cNvSpPr>
          <p:nvPr/>
        </p:nvSpPr>
        <p:spPr>
          <a:xfrm>
            <a:off x="158551" y="592573"/>
            <a:ext cx="7486849" cy="376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solidFill>
                  <a:srgbClr val="1F4D81"/>
                </a:solidFill>
              </a:rPr>
              <a:t>Lee las frases y marca la opción correcta.</a:t>
            </a:r>
          </a:p>
        </p:txBody>
      </p:sp>
      <p:pic>
        <p:nvPicPr>
          <p:cNvPr id="18" name="Picture 8" descr="green checkmark">
            <a:extLst>
              <a:ext uri="{FF2B5EF4-FFF2-40B4-BE49-F238E27FC236}">
                <a16:creationId xmlns:a16="http://schemas.microsoft.com/office/drawing/2014/main" id="{690F6ADB-5E3C-CC4A-A073-9F43F09279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77" y="2510781"/>
            <a:ext cx="282522" cy="294294"/>
          </a:xfrm>
          <a:prstGeom prst="rect">
            <a:avLst/>
          </a:prstGeom>
        </p:spPr>
      </p:pic>
      <p:pic>
        <p:nvPicPr>
          <p:cNvPr id="19" name="Picture 8" descr="green checkmark">
            <a:extLst>
              <a:ext uri="{FF2B5EF4-FFF2-40B4-BE49-F238E27FC236}">
                <a16:creationId xmlns:a16="http://schemas.microsoft.com/office/drawing/2014/main" id="{D75F6792-564C-AB4C-A57D-3A2F87E39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8241" y="2999066"/>
            <a:ext cx="282522" cy="294294"/>
          </a:xfrm>
          <a:prstGeom prst="rect">
            <a:avLst/>
          </a:prstGeom>
        </p:spPr>
      </p:pic>
      <p:pic>
        <p:nvPicPr>
          <p:cNvPr id="20" name="Picture 8" descr="green checkmark">
            <a:extLst>
              <a:ext uri="{FF2B5EF4-FFF2-40B4-BE49-F238E27FC236}">
                <a16:creationId xmlns:a16="http://schemas.microsoft.com/office/drawing/2014/main" id="{E38844B5-AA69-B448-8A21-40BA42A1B1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3839" y="2996135"/>
            <a:ext cx="282522" cy="294294"/>
          </a:xfrm>
          <a:prstGeom prst="rect">
            <a:avLst/>
          </a:prstGeom>
        </p:spPr>
      </p:pic>
      <p:pic>
        <p:nvPicPr>
          <p:cNvPr id="21" name="Picture 8" descr="green checkmark">
            <a:extLst>
              <a:ext uri="{FF2B5EF4-FFF2-40B4-BE49-F238E27FC236}">
                <a16:creationId xmlns:a16="http://schemas.microsoft.com/office/drawing/2014/main" id="{1E816DA0-8BEA-EE43-A5FA-E58BAD4080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8241" y="3444882"/>
            <a:ext cx="282522" cy="294294"/>
          </a:xfrm>
          <a:prstGeom prst="rect">
            <a:avLst/>
          </a:prstGeom>
        </p:spPr>
      </p:pic>
      <p:pic>
        <p:nvPicPr>
          <p:cNvPr id="22" name="Picture 8" descr="green checkmark">
            <a:extLst>
              <a:ext uri="{FF2B5EF4-FFF2-40B4-BE49-F238E27FC236}">
                <a16:creationId xmlns:a16="http://schemas.microsoft.com/office/drawing/2014/main" id="{A367DB1B-9B80-4543-A0B2-9D30B38EBB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77" y="3503823"/>
            <a:ext cx="282522" cy="294294"/>
          </a:xfrm>
          <a:prstGeom prst="rect">
            <a:avLst/>
          </a:prstGeom>
        </p:spPr>
      </p:pic>
      <p:pic>
        <p:nvPicPr>
          <p:cNvPr id="23" name="Picture 8" descr="green checkmark">
            <a:extLst>
              <a:ext uri="{FF2B5EF4-FFF2-40B4-BE49-F238E27FC236}">
                <a16:creationId xmlns:a16="http://schemas.microsoft.com/office/drawing/2014/main" id="{38EF5CFC-FC6A-6242-9E93-24EB9861C7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8241" y="3986732"/>
            <a:ext cx="282522" cy="294294"/>
          </a:xfrm>
          <a:prstGeom prst="rect">
            <a:avLst/>
          </a:prstGeom>
        </p:spPr>
      </p:pic>
      <p:pic>
        <p:nvPicPr>
          <p:cNvPr id="24" name="Picture 8" descr="green checkmark">
            <a:extLst>
              <a:ext uri="{FF2B5EF4-FFF2-40B4-BE49-F238E27FC236}">
                <a16:creationId xmlns:a16="http://schemas.microsoft.com/office/drawing/2014/main" id="{6D722CB7-6557-654B-8FE9-ACA1C7F42B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3839" y="3983801"/>
            <a:ext cx="282522" cy="294294"/>
          </a:xfrm>
          <a:prstGeom prst="rect">
            <a:avLst/>
          </a:prstGeom>
        </p:spPr>
      </p:pic>
      <p:pic>
        <p:nvPicPr>
          <p:cNvPr id="25" name="Picture 8" descr="green checkmark">
            <a:extLst>
              <a:ext uri="{FF2B5EF4-FFF2-40B4-BE49-F238E27FC236}">
                <a16:creationId xmlns:a16="http://schemas.microsoft.com/office/drawing/2014/main" id="{92DBAA26-6274-D644-8835-3722201D0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3904" y="4392143"/>
            <a:ext cx="282522" cy="294294"/>
          </a:xfrm>
          <a:prstGeom prst="rect">
            <a:avLst/>
          </a:prstGeom>
        </p:spPr>
      </p:pic>
      <p:pic>
        <p:nvPicPr>
          <p:cNvPr id="26" name="Picture 8" descr="green checkmark">
            <a:extLst>
              <a:ext uri="{FF2B5EF4-FFF2-40B4-BE49-F238E27FC236}">
                <a16:creationId xmlns:a16="http://schemas.microsoft.com/office/drawing/2014/main" id="{FA3D78FA-4A56-B749-8BD0-E27E3726F8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3839" y="4442454"/>
            <a:ext cx="282522" cy="294294"/>
          </a:xfrm>
          <a:prstGeom prst="rect">
            <a:avLst/>
          </a:prstGeom>
        </p:spPr>
      </p:pic>
      <p:pic>
        <p:nvPicPr>
          <p:cNvPr id="27" name="Picture 8" descr="green checkmark">
            <a:extLst>
              <a:ext uri="{FF2B5EF4-FFF2-40B4-BE49-F238E27FC236}">
                <a16:creationId xmlns:a16="http://schemas.microsoft.com/office/drawing/2014/main" id="{1484B1F5-66E1-DC45-9569-06D6C92BAF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8241" y="4848270"/>
            <a:ext cx="282522" cy="294294"/>
          </a:xfrm>
          <a:prstGeom prst="rect">
            <a:avLst/>
          </a:prstGeom>
        </p:spPr>
      </p:pic>
      <p:pic>
        <p:nvPicPr>
          <p:cNvPr id="28" name="Picture 8" descr="green checkmark">
            <a:extLst>
              <a:ext uri="{FF2B5EF4-FFF2-40B4-BE49-F238E27FC236}">
                <a16:creationId xmlns:a16="http://schemas.microsoft.com/office/drawing/2014/main" id="{75A756D8-9901-754B-A410-075AE9102B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77" y="4855285"/>
            <a:ext cx="282522" cy="294294"/>
          </a:xfrm>
          <a:prstGeom prst="rect">
            <a:avLst/>
          </a:prstGeom>
        </p:spPr>
      </p:pic>
      <p:pic>
        <p:nvPicPr>
          <p:cNvPr id="29" name="Picture 8" descr="green checkmark">
            <a:extLst>
              <a:ext uri="{FF2B5EF4-FFF2-40B4-BE49-F238E27FC236}">
                <a16:creationId xmlns:a16="http://schemas.microsoft.com/office/drawing/2014/main" id="{99282684-A094-B54D-9D98-47D4EB0614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3904" y="5315121"/>
            <a:ext cx="282522" cy="294294"/>
          </a:xfrm>
          <a:prstGeom prst="rect">
            <a:avLst/>
          </a:prstGeom>
        </p:spPr>
      </p:pic>
      <p:pic>
        <p:nvPicPr>
          <p:cNvPr id="30" name="Picture 8" descr="green checkmark">
            <a:extLst>
              <a:ext uri="{FF2B5EF4-FFF2-40B4-BE49-F238E27FC236}">
                <a16:creationId xmlns:a16="http://schemas.microsoft.com/office/drawing/2014/main" id="{51848D0E-3DE5-F440-A070-8A18EC977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3839" y="5343257"/>
            <a:ext cx="282522" cy="294294"/>
          </a:xfrm>
          <a:prstGeom prst="rect">
            <a:avLst/>
          </a:prstGeom>
        </p:spPr>
      </p:pic>
      <p:pic>
        <p:nvPicPr>
          <p:cNvPr id="31" name="Picture 8" descr="green checkmark">
            <a:extLst>
              <a:ext uri="{FF2B5EF4-FFF2-40B4-BE49-F238E27FC236}">
                <a16:creationId xmlns:a16="http://schemas.microsoft.com/office/drawing/2014/main" id="{497B8890-A025-A249-9136-DAE084B4A8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3904" y="5841312"/>
            <a:ext cx="282522" cy="294294"/>
          </a:xfrm>
          <a:prstGeom prst="rect">
            <a:avLst/>
          </a:prstGeom>
        </p:spPr>
      </p:pic>
      <p:pic>
        <p:nvPicPr>
          <p:cNvPr id="32" name="Picture 8" descr="green checkmark">
            <a:extLst>
              <a:ext uri="{FF2B5EF4-FFF2-40B4-BE49-F238E27FC236}">
                <a16:creationId xmlns:a16="http://schemas.microsoft.com/office/drawing/2014/main" id="{CC35513C-11FB-A548-9EA6-8AD179E07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2777" y="5848327"/>
            <a:ext cx="282522" cy="294294"/>
          </a:xfrm>
          <a:prstGeom prst="rect">
            <a:avLst/>
          </a:prstGeom>
        </p:spPr>
      </p:pic>
      <p:sp>
        <p:nvSpPr>
          <p:cNvPr id="40" name="Título 1">
            <a:extLst>
              <a:ext uri="{FF2B5EF4-FFF2-40B4-BE49-F238E27FC236}">
                <a16:creationId xmlns:a16="http://schemas.microsoft.com/office/drawing/2014/main" id="{F622FAA8-F066-034A-B4DB-EDF332618326}"/>
              </a:ext>
            </a:extLst>
          </p:cNvPr>
          <p:cNvSpPr txBox="1">
            <a:spLocks/>
          </p:cNvSpPr>
          <p:nvPr/>
        </p:nvSpPr>
        <p:spPr>
          <a:xfrm>
            <a:off x="6096000" y="585071"/>
            <a:ext cx="4026630" cy="376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solidFill>
                  <a:srgbClr val="1F4D81"/>
                </a:solidFill>
              </a:rPr>
              <a:t>Escribe la palabra en inglés.</a:t>
            </a:r>
          </a:p>
        </p:txBody>
      </p:sp>
      <p:graphicFrame>
        <p:nvGraphicFramePr>
          <p:cNvPr id="41" name="Tabla 40">
            <a:extLst>
              <a:ext uri="{FF2B5EF4-FFF2-40B4-BE49-F238E27FC236}">
                <a16:creationId xmlns:a16="http://schemas.microsoft.com/office/drawing/2014/main" id="{A1744520-3333-5A49-B358-F2CDE616ECD0}"/>
              </a:ext>
            </a:extLst>
          </p:cNvPr>
          <p:cNvGraphicFramePr>
            <a:graphicFrameLocks noGrp="1"/>
          </p:cNvGraphicFramePr>
          <p:nvPr>
            <p:extLst>
              <p:ext uri="{D42A27DB-BD31-4B8C-83A1-F6EECF244321}">
                <p14:modId xmlns:p14="http://schemas.microsoft.com/office/powerpoint/2010/main" val="2448855417"/>
              </p:ext>
            </p:extLst>
          </p:nvPr>
        </p:nvGraphicFramePr>
        <p:xfrm>
          <a:off x="9495481" y="1148156"/>
          <a:ext cx="2592793" cy="5077179"/>
        </p:xfrm>
        <a:graphic>
          <a:graphicData uri="http://schemas.openxmlformats.org/drawingml/2006/table">
            <a:tbl>
              <a:tblPr firstRow="1" bandRow="1">
                <a:tableStyleId>{21E4AEA4-8DFA-4A89-87EB-49C32662AFE0}</a:tableStyleId>
              </a:tblPr>
              <a:tblGrid>
                <a:gridCol w="2592793">
                  <a:extLst>
                    <a:ext uri="{9D8B030D-6E8A-4147-A177-3AD203B41FA5}">
                      <a16:colId xmlns:a16="http://schemas.microsoft.com/office/drawing/2014/main" val="643809061"/>
                    </a:ext>
                  </a:extLst>
                </a:gridCol>
              </a:tblGrid>
              <a:tr h="12784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Escribe la palabra </a:t>
                      </a:r>
                      <a:r>
                        <a:rPr lang="en-GB" sz="2000" b="1" dirty="0" err="1"/>
                        <a:t>en</a:t>
                      </a:r>
                      <a:r>
                        <a:rPr lang="en-GB" sz="2000" b="1" dirty="0"/>
                        <a:t> </a:t>
                      </a:r>
                      <a:r>
                        <a:rPr lang="en-GB" sz="2000" b="1" dirty="0" err="1"/>
                        <a:t>inglés</a:t>
                      </a:r>
                      <a:endParaRPr lang="en-GB" sz="2000" b="1" dirty="0"/>
                    </a:p>
                  </a:txBody>
                  <a:tcPr/>
                </a:tc>
                <a:extLst>
                  <a:ext uri="{0D108BD9-81ED-4DB2-BD59-A6C34878D82A}">
                    <a16:rowId xmlns:a16="http://schemas.microsoft.com/office/drawing/2014/main" val="4240488911"/>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17180340"/>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264413080"/>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531986573"/>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097074906"/>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3654110"/>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33533696"/>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340819700"/>
                  </a:ext>
                </a:extLst>
              </a:tr>
              <a:tr h="474844">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69522956"/>
                  </a:ext>
                </a:extLst>
              </a:tr>
            </a:tbl>
          </a:graphicData>
        </a:graphic>
      </p:graphicFrame>
      <p:sp>
        <p:nvSpPr>
          <p:cNvPr id="42" name="CuadroTexto 41">
            <a:extLst>
              <a:ext uri="{FF2B5EF4-FFF2-40B4-BE49-F238E27FC236}">
                <a16:creationId xmlns:a16="http://schemas.microsoft.com/office/drawing/2014/main" id="{25645A96-A40D-BF46-8B0F-EC3B9D98E0D7}"/>
              </a:ext>
            </a:extLst>
          </p:cNvPr>
          <p:cNvSpPr txBox="1"/>
          <p:nvPr/>
        </p:nvSpPr>
        <p:spPr>
          <a:xfrm>
            <a:off x="10350500" y="2435469"/>
            <a:ext cx="1082348" cy="430887"/>
          </a:xfrm>
          <a:prstGeom prst="rect">
            <a:avLst/>
          </a:prstGeom>
          <a:noFill/>
        </p:spPr>
        <p:txBody>
          <a:bodyPr wrap="none" rtlCol="0">
            <a:spAutoFit/>
          </a:bodyPr>
          <a:lstStyle/>
          <a:p>
            <a:pPr algn="l"/>
            <a:r>
              <a:rPr lang="es-GB" sz="2200" dirty="0">
                <a:solidFill>
                  <a:schemeClr val="accent5">
                    <a:lumMod val="50000"/>
                  </a:schemeClr>
                </a:solidFill>
              </a:rPr>
              <a:t>serious</a:t>
            </a:r>
          </a:p>
        </p:txBody>
      </p:sp>
      <p:sp>
        <p:nvSpPr>
          <p:cNvPr id="43" name="CuadroTexto 42">
            <a:extLst>
              <a:ext uri="{FF2B5EF4-FFF2-40B4-BE49-F238E27FC236}">
                <a16:creationId xmlns:a16="http://schemas.microsoft.com/office/drawing/2014/main" id="{08B7B7FE-DD8E-7045-927D-630A48E034E3}"/>
              </a:ext>
            </a:extLst>
          </p:cNvPr>
          <p:cNvSpPr txBox="1"/>
          <p:nvPr/>
        </p:nvSpPr>
        <p:spPr>
          <a:xfrm>
            <a:off x="10441535" y="2927839"/>
            <a:ext cx="766557" cy="430887"/>
          </a:xfrm>
          <a:prstGeom prst="rect">
            <a:avLst/>
          </a:prstGeom>
          <a:noFill/>
        </p:spPr>
        <p:txBody>
          <a:bodyPr wrap="none" rtlCol="0">
            <a:spAutoFit/>
          </a:bodyPr>
          <a:lstStyle/>
          <a:p>
            <a:pPr algn="l"/>
            <a:r>
              <a:rPr lang="es-GB" sz="2200" dirty="0">
                <a:solidFill>
                  <a:schemeClr val="accent5">
                    <a:lumMod val="50000"/>
                  </a:schemeClr>
                </a:solidFill>
              </a:rPr>
              <a:t>dirty</a:t>
            </a:r>
          </a:p>
        </p:txBody>
      </p:sp>
      <p:sp>
        <p:nvSpPr>
          <p:cNvPr id="44" name="CuadroTexto 43">
            <a:extLst>
              <a:ext uri="{FF2B5EF4-FFF2-40B4-BE49-F238E27FC236}">
                <a16:creationId xmlns:a16="http://schemas.microsoft.com/office/drawing/2014/main" id="{684E9BF5-C76F-5F4C-BAD8-4989DA99AE97}"/>
              </a:ext>
            </a:extLst>
          </p:cNvPr>
          <p:cNvSpPr txBox="1"/>
          <p:nvPr/>
        </p:nvSpPr>
        <p:spPr>
          <a:xfrm>
            <a:off x="10441535" y="3376585"/>
            <a:ext cx="752129" cy="430887"/>
          </a:xfrm>
          <a:prstGeom prst="rect">
            <a:avLst/>
          </a:prstGeom>
          <a:noFill/>
        </p:spPr>
        <p:txBody>
          <a:bodyPr wrap="none" rtlCol="0">
            <a:spAutoFit/>
          </a:bodyPr>
          <a:lstStyle/>
          <a:p>
            <a:pPr algn="l"/>
            <a:r>
              <a:rPr lang="es-GB" sz="2200" dirty="0">
                <a:solidFill>
                  <a:schemeClr val="accent5">
                    <a:lumMod val="50000"/>
                  </a:schemeClr>
                </a:solidFill>
              </a:rPr>
              <a:t>ugly</a:t>
            </a:r>
          </a:p>
        </p:txBody>
      </p:sp>
      <p:sp>
        <p:nvSpPr>
          <p:cNvPr id="45" name="CuadroTexto 44">
            <a:extLst>
              <a:ext uri="{FF2B5EF4-FFF2-40B4-BE49-F238E27FC236}">
                <a16:creationId xmlns:a16="http://schemas.microsoft.com/office/drawing/2014/main" id="{C065F0D2-B342-BF4C-BA7B-649C37622252}"/>
              </a:ext>
            </a:extLst>
          </p:cNvPr>
          <p:cNvSpPr txBox="1"/>
          <p:nvPr/>
        </p:nvSpPr>
        <p:spPr>
          <a:xfrm>
            <a:off x="10409474" y="3850139"/>
            <a:ext cx="816249" cy="430887"/>
          </a:xfrm>
          <a:prstGeom prst="rect">
            <a:avLst/>
          </a:prstGeom>
          <a:noFill/>
        </p:spPr>
        <p:txBody>
          <a:bodyPr wrap="none" rtlCol="0">
            <a:spAutoFit/>
          </a:bodyPr>
          <a:lstStyle/>
          <a:p>
            <a:pPr algn="l"/>
            <a:r>
              <a:rPr lang="es-GB" sz="2200" dirty="0">
                <a:solidFill>
                  <a:schemeClr val="accent5">
                    <a:lumMod val="50000"/>
                  </a:schemeClr>
                </a:solidFill>
              </a:rPr>
              <a:t>glad</a:t>
            </a:r>
          </a:p>
        </p:txBody>
      </p:sp>
      <p:sp>
        <p:nvSpPr>
          <p:cNvPr id="46" name="CuadroTexto 45">
            <a:extLst>
              <a:ext uri="{FF2B5EF4-FFF2-40B4-BE49-F238E27FC236}">
                <a16:creationId xmlns:a16="http://schemas.microsoft.com/office/drawing/2014/main" id="{C7CBAC52-574B-B04D-B051-5D66CF632BD4}"/>
              </a:ext>
            </a:extLst>
          </p:cNvPr>
          <p:cNvSpPr txBox="1"/>
          <p:nvPr/>
        </p:nvSpPr>
        <p:spPr>
          <a:xfrm>
            <a:off x="10165015" y="4336784"/>
            <a:ext cx="1305165" cy="430887"/>
          </a:xfrm>
          <a:prstGeom prst="rect">
            <a:avLst/>
          </a:prstGeom>
          <a:noFill/>
        </p:spPr>
        <p:txBody>
          <a:bodyPr wrap="none" rtlCol="0">
            <a:spAutoFit/>
          </a:bodyPr>
          <a:lstStyle/>
          <a:p>
            <a:pPr algn="l"/>
            <a:r>
              <a:rPr lang="es-GB" sz="2200" dirty="0">
                <a:solidFill>
                  <a:schemeClr val="accent5">
                    <a:lumMod val="50000"/>
                  </a:schemeClr>
                </a:solidFill>
              </a:rPr>
              <a:t>cheerful</a:t>
            </a:r>
          </a:p>
        </p:txBody>
      </p:sp>
      <p:sp>
        <p:nvSpPr>
          <p:cNvPr id="47" name="CuadroTexto 46">
            <a:extLst>
              <a:ext uri="{FF2B5EF4-FFF2-40B4-BE49-F238E27FC236}">
                <a16:creationId xmlns:a16="http://schemas.microsoft.com/office/drawing/2014/main" id="{67007D16-28A9-0945-82C7-9F5055089837}"/>
              </a:ext>
            </a:extLst>
          </p:cNvPr>
          <p:cNvSpPr txBox="1"/>
          <p:nvPr/>
        </p:nvSpPr>
        <p:spPr>
          <a:xfrm>
            <a:off x="9825981" y="4820772"/>
            <a:ext cx="2068195" cy="430887"/>
          </a:xfrm>
          <a:prstGeom prst="rect">
            <a:avLst/>
          </a:prstGeom>
          <a:noFill/>
        </p:spPr>
        <p:txBody>
          <a:bodyPr wrap="none" rtlCol="0">
            <a:spAutoFit/>
          </a:bodyPr>
          <a:lstStyle/>
          <a:p>
            <a:pPr algn="l"/>
            <a:r>
              <a:rPr lang="en-GB" sz="2200" dirty="0">
                <a:solidFill>
                  <a:schemeClr val="accent5">
                    <a:lumMod val="50000"/>
                  </a:schemeClr>
                </a:solidFill>
              </a:rPr>
              <a:t>g</a:t>
            </a:r>
            <a:r>
              <a:rPr lang="es-GB" sz="2200" dirty="0">
                <a:solidFill>
                  <a:schemeClr val="accent5">
                    <a:lumMod val="50000"/>
                  </a:schemeClr>
                </a:solidFill>
              </a:rPr>
              <a:t>ood</a:t>
            </a:r>
            <a:r>
              <a:rPr lang="en-GB" sz="2200" dirty="0">
                <a:solidFill>
                  <a:schemeClr val="accent5">
                    <a:lumMod val="50000"/>
                  </a:schemeClr>
                </a:solidFill>
              </a:rPr>
              <a:t>-</a:t>
            </a:r>
            <a:r>
              <a:rPr lang="es-GB" sz="2200" dirty="0">
                <a:solidFill>
                  <a:schemeClr val="accent5">
                    <a:lumMod val="50000"/>
                  </a:schemeClr>
                </a:solidFill>
              </a:rPr>
              <a:t>looking</a:t>
            </a:r>
          </a:p>
        </p:txBody>
      </p:sp>
      <p:sp>
        <p:nvSpPr>
          <p:cNvPr id="48" name="CuadroTexto 47">
            <a:extLst>
              <a:ext uri="{FF2B5EF4-FFF2-40B4-BE49-F238E27FC236}">
                <a16:creationId xmlns:a16="http://schemas.microsoft.com/office/drawing/2014/main" id="{92FBB1DE-DBAA-7B40-8676-77380FB7BA9F}"/>
              </a:ext>
            </a:extLst>
          </p:cNvPr>
          <p:cNvSpPr txBox="1"/>
          <p:nvPr/>
        </p:nvSpPr>
        <p:spPr>
          <a:xfrm>
            <a:off x="10406605" y="5264809"/>
            <a:ext cx="970137" cy="430887"/>
          </a:xfrm>
          <a:prstGeom prst="rect">
            <a:avLst/>
          </a:prstGeom>
          <a:noFill/>
        </p:spPr>
        <p:txBody>
          <a:bodyPr wrap="none" rtlCol="0">
            <a:spAutoFit/>
          </a:bodyPr>
          <a:lstStyle/>
          <a:p>
            <a:pPr algn="l"/>
            <a:r>
              <a:rPr lang="es-GB" sz="2200" dirty="0">
                <a:solidFill>
                  <a:schemeClr val="accent5">
                    <a:lumMod val="50000"/>
                  </a:schemeClr>
                </a:solidFill>
              </a:rPr>
              <a:t>clean</a:t>
            </a:r>
          </a:p>
        </p:txBody>
      </p:sp>
      <p:sp>
        <p:nvSpPr>
          <p:cNvPr id="49" name="CuadroTexto 48">
            <a:extLst>
              <a:ext uri="{FF2B5EF4-FFF2-40B4-BE49-F238E27FC236}">
                <a16:creationId xmlns:a16="http://schemas.microsoft.com/office/drawing/2014/main" id="{7BF0561F-C8C8-1046-B3CD-13184EB818E4}"/>
              </a:ext>
            </a:extLst>
          </p:cNvPr>
          <p:cNvSpPr txBox="1"/>
          <p:nvPr/>
        </p:nvSpPr>
        <p:spPr>
          <a:xfrm>
            <a:off x="10451488" y="5751454"/>
            <a:ext cx="880369" cy="430887"/>
          </a:xfrm>
          <a:prstGeom prst="rect">
            <a:avLst/>
          </a:prstGeom>
          <a:noFill/>
        </p:spPr>
        <p:txBody>
          <a:bodyPr wrap="none" rtlCol="0">
            <a:spAutoFit/>
          </a:bodyPr>
          <a:lstStyle/>
          <a:p>
            <a:pPr algn="l"/>
            <a:r>
              <a:rPr lang="es-GB" sz="2200" dirty="0">
                <a:solidFill>
                  <a:schemeClr val="accent5">
                    <a:lumMod val="50000"/>
                  </a:schemeClr>
                </a:solidFill>
              </a:rPr>
              <a:t>calm</a:t>
            </a:r>
          </a:p>
        </p:txBody>
      </p:sp>
      <p:pic>
        <p:nvPicPr>
          <p:cNvPr id="1026" name="Picture 2" descr="guess who clip art - Clip Art Libra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3463" y="985510"/>
            <a:ext cx="812038" cy="130186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6187318" y="1148156"/>
            <a:ext cx="13730" cy="507717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34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E18A69-842C-9C4E-AD8B-F27A51C9BBFA}"/>
              </a:ext>
            </a:extLst>
          </p:cNvPr>
          <p:cNvSpPr>
            <a:spLocks noGrp="1"/>
          </p:cNvSpPr>
          <p:nvPr>
            <p:ph type="title"/>
          </p:nvPr>
        </p:nvSpPr>
        <p:spPr>
          <a:xfrm>
            <a:off x="158551" y="199636"/>
            <a:ext cx="9376105" cy="376734"/>
          </a:xfrm>
        </p:spPr>
        <p:txBody>
          <a:bodyPr>
            <a:noAutofit/>
          </a:bodyPr>
          <a:lstStyle/>
          <a:p>
            <a:r>
              <a:rPr lang="es-GB" sz="2200" b="1" dirty="0">
                <a:solidFill>
                  <a:srgbClr val="1F4D81"/>
                </a:solidFill>
              </a:rPr>
              <a:t>Ahora, escucha las preguntas y marca la opción correcta.</a:t>
            </a:r>
          </a:p>
        </p:txBody>
      </p:sp>
      <p:sp>
        <p:nvSpPr>
          <p:cNvPr id="4" name="Rounded Rectangle 2">
            <a:extLst>
              <a:ext uri="{FF2B5EF4-FFF2-40B4-BE49-F238E27FC236}">
                <a16:creationId xmlns:a16="http://schemas.microsoft.com/office/drawing/2014/main" id="{38A6E190-5BE7-9343-90AB-8AB68A489683}"/>
              </a:ext>
            </a:extLst>
          </p:cNvPr>
          <p:cNvSpPr/>
          <p:nvPr/>
        </p:nvSpPr>
        <p:spPr>
          <a:xfrm>
            <a:off x="10377715" y="246383"/>
            <a:ext cx="1619340" cy="400919"/>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5" name="Title 1">
            <a:extLst>
              <a:ext uri="{FF2B5EF4-FFF2-40B4-BE49-F238E27FC236}">
                <a16:creationId xmlns:a16="http://schemas.microsoft.com/office/drawing/2014/main" id="{7D311B9D-2F80-9143-A52F-316290F35753}"/>
              </a:ext>
            </a:extLst>
          </p:cNvPr>
          <p:cNvSpPr txBox="1">
            <a:spLocks/>
          </p:cNvSpPr>
          <p:nvPr/>
        </p:nvSpPr>
        <p:spPr>
          <a:xfrm>
            <a:off x="10377716" y="199636"/>
            <a:ext cx="1708058" cy="4789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escuchar</a:t>
            </a:r>
            <a:endParaRPr lang="en-US" sz="2000" dirty="0"/>
          </a:p>
        </p:txBody>
      </p:sp>
      <p:graphicFrame>
        <p:nvGraphicFramePr>
          <p:cNvPr id="6" name="Table 6">
            <a:extLst>
              <a:ext uri="{FF2B5EF4-FFF2-40B4-BE49-F238E27FC236}">
                <a16:creationId xmlns:a16="http://schemas.microsoft.com/office/drawing/2014/main" id="{EA2F4AC7-4CB4-2E4B-8D8F-944635618208}"/>
              </a:ext>
            </a:extLst>
          </p:cNvPr>
          <p:cNvGraphicFramePr>
            <a:graphicFrameLocks noGrp="1"/>
          </p:cNvGraphicFramePr>
          <p:nvPr>
            <p:extLst>
              <p:ext uri="{D42A27DB-BD31-4B8C-83A1-F6EECF244321}">
                <p14:modId xmlns:p14="http://schemas.microsoft.com/office/powerpoint/2010/main" val="4022123933"/>
              </p:ext>
            </p:extLst>
          </p:nvPr>
        </p:nvGraphicFramePr>
        <p:xfrm>
          <a:off x="1122551" y="1076061"/>
          <a:ext cx="6677765" cy="5118944"/>
        </p:xfrm>
        <a:graphic>
          <a:graphicData uri="http://schemas.openxmlformats.org/drawingml/2006/table">
            <a:tbl>
              <a:tblPr firstRow="1" bandRow="1">
                <a:tableStyleId>{21E4AEA4-8DFA-4A89-87EB-49C32662AFE0}</a:tableStyleId>
              </a:tblPr>
              <a:tblGrid>
                <a:gridCol w="398173">
                  <a:extLst>
                    <a:ext uri="{9D8B030D-6E8A-4147-A177-3AD203B41FA5}">
                      <a16:colId xmlns:a16="http://schemas.microsoft.com/office/drawing/2014/main" val="2607353726"/>
                    </a:ext>
                  </a:extLst>
                </a:gridCol>
                <a:gridCol w="1569898">
                  <a:extLst>
                    <a:ext uri="{9D8B030D-6E8A-4147-A177-3AD203B41FA5}">
                      <a16:colId xmlns:a16="http://schemas.microsoft.com/office/drawing/2014/main" val="4128092149"/>
                    </a:ext>
                  </a:extLst>
                </a:gridCol>
                <a:gridCol w="1569898">
                  <a:extLst>
                    <a:ext uri="{9D8B030D-6E8A-4147-A177-3AD203B41FA5}">
                      <a16:colId xmlns:a16="http://schemas.microsoft.com/office/drawing/2014/main" val="2609792770"/>
                    </a:ext>
                  </a:extLst>
                </a:gridCol>
                <a:gridCol w="1117980">
                  <a:extLst>
                    <a:ext uri="{9D8B030D-6E8A-4147-A177-3AD203B41FA5}">
                      <a16:colId xmlns:a16="http://schemas.microsoft.com/office/drawing/2014/main" val="1616836717"/>
                    </a:ext>
                  </a:extLst>
                </a:gridCol>
                <a:gridCol w="2021816">
                  <a:extLst>
                    <a:ext uri="{9D8B030D-6E8A-4147-A177-3AD203B41FA5}">
                      <a16:colId xmlns:a16="http://schemas.microsoft.com/office/drawing/2014/main" val="2977198328"/>
                    </a:ext>
                  </a:extLst>
                </a:gridCol>
              </a:tblGrid>
              <a:tr h="1281640">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‘Are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‘Is s/he,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Is it...’?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i="0" kern="1200" dirty="0">
                        <a:solidFill>
                          <a:schemeClr val="l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err="1">
                          <a:solidFill>
                            <a:schemeClr val="lt1"/>
                          </a:solidFill>
                          <a:effectLst/>
                          <a:latin typeface="+mn-lt"/>
                          <a:ea typeface="+mn-ea"/>
                          <a:cs typeface="+mn-cs"/>
                        </a:rPr>
                        <a:t>Ahora</a:t>
                      </a:r>
                      <a:endParaRPr lang="en-GB" sz="2000" b="1" i="0" kern="1200" dirty="0">
                        <a:solidFill>
                          <a:schemeClr val="lt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(now)</a:t>
                      </a:r>
                      <a:endParaRPr lang="en-GB" sz="24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Generalmente</a:t>
                      </a:r>
                      <a:endParaRPr lang="en-GB" sz="2000" b="1" dirty="0"/>
                    </a:p>
                  </a:txBody>
                  <a:tcPr/>
                </a:tc>
                <a:extLst>
                  <a:ext uri="{0D108BD9-81ED-4DB2-BD59-A6C34878D82A}">
                    <a16:rowId xmlns:a16="http://schemas.microsoft.com/office/drawing/2014/main" val="1153431983"/>
                  </a:ext>
                </a:extLst>
              </a:tr>
              <a:tr h="476038">
                <a:tc>
                  <a:txBody>
                    <a:bodyPr/>
                    <a:lstStyle/>
                    <a:p>
                      <a:pPr algn="ctr"/>
                      <a:r>
                        <a:rPr lang="en-GB" sz="2000" dirty="0">
                          <a:solidFill>
                            <a:schemeClr val="accent1">
                              <a:lumMod val="50000"/>
                            </a:schemeClr>
                          </a:solidFill>
                        </a:rPr>
                        <a:t>1.</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76038">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76038">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76038">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76038">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76038">
                <a:tc>
                  <a:txBody>
                    <a:bodyPr/>
                    <a:lstStyle/>
                    <a:p>
                      <a:pPr algn="ctr"/>
                      <a:r>
                        <a:rPr lang="en-GB" sz="2000" dirty="0">
                          <a:solidFill>
                            <a:schemeClr val="accent1">
                              <a:lumMod val="50000"/>
                            </a:schemeClr>
                          </a:solidFill>
                        </a:rPr>
                        <a:t>6.</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82688482"/>
                  </a:ext>
                </a:extLst>
              </a:tr>
              <a:tr h="476038">
                <a:tc>
                  <a:txBody>
                    <a:bodyPr/>
                    <a:lstStyle/>
                    <a:p>
                      <a:pPr algn="ctr"/>
                      <a:r>
                        <a:rPr lang="en-GB" sz="2000" dirty="0">
                          <a:solidFill>
                            <a:schemeClr val="accent1">
                              <a:lumMod val="50000"/>
                            </a:schemeClr>
                          </a:solidFill>
                        </a:rPr>
                        <a:t>7.</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998854534"/>
                  </a:ext>
                </a:extLst>
              </a:tr>
              <a:tr h="476038">
                <a:tc>
                  <a:txBody>
                    <a:bodyPr/>
                    <a:lstStyle/>
                    <a:p>
                      <a:pPr algn="ctr"/>
                      <a:r>
                        <a:rPr lang="en-GB" sz="2000" dirty="0">
                          <a:solidFill>
                            <a:schemeClr val="accent1">
                              <a:lumMod val="50000"/>
                            </a:schemeClr>
                          </a:solidFill>
                        </a:rPr>
                        <a:t>8.</a:t>
                      </a: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217350948"/>
                  </a:ext>
                </a:extLst>
              </a:tr>
            </a:tbl>
          </a:graphicData>
        </a:graphic>
      </p:graphicFrame>
      <p:pic>
        <p:nvPicPr>
          <p:cNvPr id="7" name="Picture 8" descr="green checkmark">
            <a:extLst>
              <a:ext uri="{FF2B5EF4-FFF2-40B4-BE49-F238E27FC236}">
                <a16:creationId xmlns:a16="http://schemas.microsoft.com/office/drawing/2014/main" id="{B7BD267B-391B-6348-B480-9C2A1A72AF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9496" y="2451714"/>
            <a:ext cx="282522" cy="294294"/>
          </a:xfrm>
          <a:prstGeom prst="rect">
            <a:avLst/>
          </a:prstGeom>
        </p:spPr>
      </p:pic>
      <p:pic>
        <p:nvPicPr>
          <p:cNvPr id="18" name="Picture 8" descr="green checkmark">
            <a:extLst>
              <a:ext uri="{FF2B5EF4-FFF2-40B4-BE49-F238E27FC236}">
                <a16:creationId xmlns:a16="http://schemas.microsoft.com/office/drawing/2014/main" id="{690F6ADB-5E3C-CC4A-A073-9F43F09279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5032" y="2430105"/>
            <a:ext cx="282522" cy="294294"/>
          </a:xfrm>
          <a:prstGeom prst="rect">
            <a:avLst/>
          </a:prstGeom>
        </p:spPr>
      </p:pic>
      <p:pic>
        <p:nvPicPr>
          <p:cNvPr id="19" name="Picture 8" descr="green checkmark">
            <a:extLst>
              <a:ext uri="{FF2B5EF4-FFF2-40B4-BE49-F238E27FC236}">
                <a16:creationId xmlns:a16="http://schemas.microsoft.com/office/drawing/2014/main" id="{D75F6792-564C-AB4C-A57D-3A2F87E39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9673" y="2936458"/>
            <a:ext cx="282522" cy="294294"/>
          </a:xfrm>
          <a:prstGeom prst="rect">
            <a:avLst/>
          </a:prstGeom>
        </p:spPr>
      </p:pic>
      <p:pic>
        <p:nvPicPr>
          <p:cNvPr id="20" name="Picture 8" descr="green checkmark">
            <a:extLst>
              <a:ext uri="{FF2B5EF4-FFF2-40B4-BE49-F238E27FC236}">
                <a16:creationId xmlns:a16="http://schemas.microsoft.com/office/drawing/2014/main" id="{E38844B5-AA69-B448-8A21-40BA42A1B1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5032" y="2954044"/>
            <a:ext cx="282522" cy="294294"/>
          </a:xfrm>
          <a:prstGeom prst="rect">
            <a:avLst/>
          </a:prstGeom>
        </p:spPr>
      </p:pic>
      <p:pic>
        <p:nvPicPr>
          <p:cNvPr id="21" name="Picture 8" descr="green checkmark">
            <a:extLst>
              <a:ext uri="{FF2B5EF4-FFF2-40B4-BE49-F238E27FC236}">
                <a16:creationId xmlns:a16="http://schemas.microsoft.com/office/drawing/2014/main" id="{1E816DA0-8BEA-EE43-A5FA-E58BAD4080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9673" y="3397171"/>
            <a:ext cx="282522" cy="294294"/>
          </a:xfrm>
          <a:prstGeom prst="rect">
            <a:avLst/>
          </a:prstGeom>
        </p:spPr>
      </p:pic>
      <p:pic>
        <p:nvPicPr>
          <p:cNvPr id="22" name="Picture 8" descr="green checkmark">
            <a:extLst>
              <a:ext uri="{FF2B5EF4-FFF2-40B4-BE49-F238E27FC236}">
                <a16:creationId xmlns:a16="http://schemas.microsoft.com/office/drawing/2014/main" id="{A367DB1B-9B80-4543-A0B2-9D30B38EBB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9546" y="3428837"/>
            <a:ext cx="282522" cy="294294"/>
          </a:xfrm>
          <a:prstGeom prst="rect">
            <a:avLst/>
          </a:prstGeom>
        </p:spPr>
      </p:pic>
      <p:pic>
        <p:nvPicPr>
          <p:cNvPr id="23" name="Picture 8" descr="green checkmark">
            <a:extLst>
              <a:ext uri="{FF2B5EF4-FFF2-40B4-BE49-F238E27FC236}">
                <a16:creationId xmlns:a16="http://schemas.microsoft.com/office/drawing/2014/main" id="{38EF5CFC-FC6A-6242-9E93-24EB9861C7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9496" y="3851278"/>
            <a:ext cx="282522" cy="294294"/>
          </a:xfrm>
          <a:prstGeom prst="rect">
            <a:avLst/>
          </a:prstGeom>
        </p:spPr>
      </p:pic>
      <p:pic>
        <p:nvPicPr>
          <p:cNvPr id="24" name="Picture 8" descr="green checkmark">
            <a:extLst>
              <a:ext uri="{FF2B5EF4-FFF2-40B4-BE49-F238E27FC236}">
                <a16:creationId xmlns:a16="http://schemas.microsoft.com/office/drawing/2014/main" id="{6D722CB7-6557-654B-8FE9-ACA1C7F42B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0919" y="3927183"/>
            <a:ext cx="282522" cy="294294"/>
          </a:xfrm>
          <a:prstGeom prst="rect">
            <a:avLst/>
          </a:prstGeom>
        </p:spPr>
      </p:pic>
      <p:pic>
        <p:nvPicPr>
          <p:cNvPr id="25" name="Picture 8" descr="green checkmark">
            <a:extLst>
              <a:ext uri="{FF2B5EF4-FFF2-40B4-BE49-F238E27FC236}">
                <a16:creationId xmlns:a16="http://schemas.microsoft.com/office/drawing/2014/main" id="{92DBAA26-6274-D644-8835-3722201D07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5496" y="4300928"/>
            <a:ext cx="282522" cy="294294"/>
          </a:xfrm>
          <a:prstGeom prst="rect">
            <a:avLst/>
          </a:prstGeom>
        </p:spPr>
      </p:pic>
      <p:pic>
        <p:nvPicPr>
          <p:cNvPr id="26" name="Picture 8" descr="green checkmark">
            <a:extLst>
              <a:ext uri="{FF2B5EF4-FFF2-40B4-BE49-F238E27FC236}">
                <a16:creationId xmlns:a16="http://schemas.microsoft.com/office/drawing/2014/main" id="{FA3D78FA-4A56-B749-8BD0-E27E3726F8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5032" y="4363098"/>
            <a:ext cx="282522" cy="294294"/>
          </a:xfrm>
          <a:prstGeom prst="rect">
            <a:avLst/>
          </a:prstGeom>
        </p:spPr>
      </p:pic>
      <p:pic>
        <p:nvPicPr>
          <p:cNvPr id="27" name="Picture 8" descr="green checkmark">
            <a:extLst>
              <a:ext uri="{FF2B5EF4-FFF2-40B4-BE49-F238E27FC236}">
                <a16:creationId xmlns:a16="http://schemas.microsoft.com/office/drawing/2014/main" id="{1484B1F5-66E1-DC45-9569-06D6C92BAF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9496" y="4860362"/>
            <a:ext cx="282522" cy="294294"/>
          </a:xfrm>
          <a:prstGeom prst="rect">
            <a:avLst/>
          </a:prstGeom>
        </p:spPr>
      </p:pic>
      <p:pic>
        <p:nvPicPr>
          <p:cNvPr id="28" name="Picture 8" descr="green checkmark">
            <a:extLst>
              <a:ext uri="{FF2B5EF4-FFF2-40B4-BE49-F238E27FC236}">
                <a16:creationId xmlns:a16="http://schemas.microsoft.com/office/drawing/2014/main" id="{75A756D8-9901-754B-A410-075AE9102B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5032" y="4774609"/>
            <a:ext cx="282522" cy="294294"/>
          </a:xfrm>
          <a:prstGeom prst="rect">
            <a:avLst/>
          </a:prstGeom>
        </p:spPr>
      </p:pic>
      <p:pic>
        <p:nvPicPr>
          <p:cNvPr id="29" name="Picture 8" descr="green checkmark">
            <a:extLst>
              <a:ext uri="{FF2B5EF4-FFF2-40B4-BE49-F238E27FC236}">
                <a16:creationId xmlns:a16="http://schemas.microsoft.com/office/drawing/2014/main" id="{99282684-A094-B54D-9D98-47D4EB0614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69673" y="5305101"/>
            <a:ext cx="282522" cy="294294"/>
          </a:xfrm>
          <a:prstGeom prst="rect">
            <a:avLst/>
          </a:prstGeom>
        </p:spPr>
      </p:pic>
      <p:pic>
        <p:nvPicPr>
          <p:cNvPr id="30" name="Picture 8" descr="green checkmark">
            <a:extLst>
              <a:ext uri="{FF2B5EF4-FFF2-40B4-BE49-F238E27FC236}">
                <a16:creationId xmlns:a16="http://schemas.microsoft.com/office/drawing/2014/main" id="{51848D0E-3DE5-F440-A070-8A18EC977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0919" y="5286639"/>
            <a:ext cx="282522" cy="294294"/>
          </a:xfrm>
          <a:prstGeom prst="rect">
            <a:avLst/>
          </a:prstGeom>
        </p:spPr>
      </p:pic>
      <p:pic>
        <p:nvPicPr>
          <p:cNvPr id="31" name="Picture 8" descr="green checkmark">
            <a:extLst>
              <a:ext uri="{FF2B5EF4-FFF2-40B4-BE49-F238E27FC236}">
                <a16:creationId xmlns:a16="http://schemas.microsoft.com/office/drawing/2014/main" id="{497B8890-A025-A249-9136-DAE084B4A8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9496" y="5750097"/>
            <a:ext cx="282522" cy="294294"/>
          </a:xfrm>
          <a:prstGeom prst="rect">
            <a:avLst/>
          </a:prstGeom>
        </p:spPr>
      </p:pic>
      <p:pic>
        <p:nvPicPr>
          <p:cNvPr id="32" name="Picture 8" descr="green checkmark">
            <a:extLst>
              <a:ext uri="{FF2B5EF4-FFF2-40B4-BE49-F238E27FC236}">
                <a16:creationId xmlns:a16="http://schemas.microsoft.com/office/drawing/2014/main" id="{CC35513C-11FB-A548-9EA6-8AD179E07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5032" y="5817474"/>
            <a:ext cx="282522" cy="294294"/>
          </a:xfrm>
          <a:prstGeom prst="rect">
            <a:avLst/>
          </a:prstGeom>
        </p:spPr>
      </p:pic>
      <p:sp>
        <p:nvSpPr>
          <p:cNvPr id="40" name="Título 1">
            <a:extLst>
              <a:ext uri="{FF2B5EF4-FFF2-40B4-BE49-F238E27FC236}">
                <a16:creationId xmlns:a16="http://schemas.microsoft.com/office/drawing/2014/main" id="{F622FAA8-F066-034A-B4DB-EDF332618326}"/>
              </a:ext>
            </a:extLst>
          </p:cNvPr>
          <p:cNvSpPr txBox="1">
            <a:spLocks/>
          </p:cNvSpPr>
          <p:nvPr/>
        </p:nvSpPr>
        <p:spPr>
          <a:xfrm>
            <a:off x="179795" y="617789"/>
            <a:ext cx="6263867" cy="3767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200" b="1" dirty="0">
                <a:solidFill>
                  <a:srgbClr val="1F4D81"/>
                </a:solidFill>
              </a:rPr>
              <a:t>Luego, escribe la palabra en inglés.</a:t>
            </a:r>
          </a:p>
        </p:txBody>
      </p:sp>
      <p:graphicFrame>
        <p:nvGraphicFramePr>
          <p:cNvPr id="41" name="Tabla 40">
            <a:extLst>
              <a:ext uri="{FF2B5EF4-FFF2-40B4-BE49-F238E27FC236}">
                <a16:creationId xmlns:a16="http://schemas.microsoft.com/office/drawing/2014/main" id="{A1744520-3333-5A49-B358-F2CDE616ECD0}"/>
              </a:ext>
            </a:extLst>
          </p:cNvPr>
          <p:cNvGraphicFramePr>
            <a:graphicFrameLocks noGrp="1"/>
          </p:cNvGraphicFramePr>
          <p:nvPr>
            <p:extLst>
              <p:ext uri="{D42A27DB-BD31-4B8C-83A1-F6EECF244321}">
                <p14:modId xmlns:p14="http://schemas.microsoft.com/office/powerpoint/2010/main" val="2555755907"/>
              </p:ext>
            </p:extLst>
          </p:nvPr>
        </p:nvGraphicFramePr>
        <p:xfrm>
          <a:off x="7909998" y="1076062"/>
          <a:ext cx="2592793" cy="5118943"/>
        </p:xfrm>
        <a:graphic>
          <a:graphicData uri="http://schemas.openxmlformats.org/drawingml/2006/table">
            <a:tbl>
              <a:tblPr firstRow="1" bandRow="1">
                <a:tableStyleId>{21E4AEA4-8DFA-4A89-87EB-49C32662AFE0}</a:tableStyleId>
              </a:tblPr>
              <a:tblGrid>
                <a:gridCol w="2592793">
                  <a:extLst>
                    <a:ext uri="{9D8B030D-6E8A-4147-A177-3AD203B41FA5}">
                      <a16:colId xmlns:a16="http://schemas.microsoft.com/office/drawing/2014/main" val="643809061"/>
                    </a:ext>
                  </a:extLst>
                </a:gridCol>
              </a:tblGrid>
              <a:tr h="1288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Escribe la palabra </a:t>
                      </a:r>
                      <a:r>
                        <a:rPr lang="en-GB" sz="2000" b="1" dirty="0" err="1"/>
                        <a:t>en</a:t>
                      </a:r>
                      <a:r>
                        <a:rPr lang="en-GB" sz="2000" b="1" dirty="0"/>
                        <a:t> </a:t>
                      </a:r>
                      <a:r>
                        <a:rPr lang="en-GB" sz="2000" b="1" dirty="0" err="1"/>
                        <a:t>inglés</a:t>
                      </a:r>
                      <a:endParaRPr lang="en-GB" sz="2000" b="1" dirty="0"/>
                    </a:p>
                  </a:txBody>
                  <a:tcPr/>
                </a:tc>
                <a:extLst>
                  <a:ext uri="{0D108BD9-81ED-4DB2-BD59-A6C34878D82A}">
                    <a16:rowId xmlns:a16="http://schemas.microsoft.com/office/drawing/2014/main" val="4240488911"/>
                  </a:ext>
                </a:extLst>
              </a:tr>
              <a:tr h="47875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817180340"/>
                  </a:ext>
                </a:extLst>
              </a:tr>
              <a:tr h="47875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264413080"/>
                  </a:ext>
                </a:extLst>
              </a:tr>
              <a:tr h="47875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531986573"/>
                  </a:ext>
                </a:extLst>
              </a:tr>
              <a:tr h="47875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097074906"/>
                  </a:ext>
                </a:extLst>
              </a:tr>
              <a:tr h="47875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3654110"/>
                  </a:ext>
                </a:extLst>
              </a:tr>
              <a:tr h="47875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733533696"/>
                  </a:ext>
                </a:extLst>
              </a:tr>
              <a:tr h="47875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340819700"/>
                  </a:ext>
                </a:extLst>
              </a:tr>
              <a:tr h="478750">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469522956"/>
                  </a:ext>
                </a:extLst>
              </a:tr>
            </a:tbl>
          </a:graphicData>
        </a:graphic>
      </p:graphicFrame>
      <p:sp>
        <p:nvSpPr>
          <p:cNvPr id="42" name="CuadroTexto 41">
            <a:extLst>
              <a:ext uri="{FF2B5EF4-FFF2-40B4-BE49-F238E27FC236}">
                <a16:creationId xmlns:a16="http://schemas.microsoft.com/office/drawing/2014/main" id="{25645A96-A40D-BF46-8B0F-EC3B9D98E0D7}"/>
              </a:ext>
            </a:extLst>
          </p:cNvPr>
          <p:cNvSpPr txBox="1"/>
          <p:nvPr/>
        </p:nvSpPr>
        <p:spPr>
          <a:xfrm>
            <a:off x="8634835" y="2376628"/>
            <a:ext cx="1194558" cy="430887"/>
          </a:xfrm>
          <a:prstGeom prst="rect">
            <a:avLst/>
          </a:prstGeom>
          <a:noFill/>
        </p:spPr>
        <p:txBody>
          <a:bodyPr wrap="none" rtlCol="0">
            <a:spAutoFit/>
          </a:bodyPr>
          <a:lstStyle/>
          <a:p>
            <a:pPr algn="l"/>
            <a:r>
              <a:rPr lang="es-GB" sz="2200" dirty="0">
                <a:solidFill>
                  <a:schemeClr val="accent5">
                    <a:lumMod val="50000"/>
                  </a:schemeClr>
                </a:solidFill>
              </a:rPr>
              <a:t>famous</a:t>
            </a:r>
          </a:p>
        </p:txBody>
      </p:sp>
      <p:sp>
        <p:nvSpPr>
          <p:cNvPr id="43" name="CuadroTexto 42">
            <a:extLst>
              <a:ext uri="{FF2B5EF4-FFF2-40B4-BE49-F238E27FC236}">
                <a16:creationId xmlns:a16="http://schemas.microsoft.com/office/drawing/2014/main" id="{08B7B7FE-DD8E-7045-927D-630A48E034E3}"/>
              </a:ext>
            </a:extLst>
          </p:cNvPr>
          <p:cNvSpPr txBox="1"/>
          <p:nvPr/>
        </p:nvSpPr>
        <p:spPr>
          <a:xfrm>
            <a:off x="8515748" y="2852492"/>
            <a:ext cx="1580882" cy="430887"/>
          </a:xfrm>
          <a:prstGeom prst="rect">
            <a:avLst/>
          </a:prstGeom>
          <a:noFill/>
        </p:spPr>
        <p:txBody>
          <a:bodyPr wrap="none" rtlCol="0">
            <a:spAutoFit/>
          </a:bodyPr>
          <a:lstStyle/>
          <a:p>
            <a:pPr algn="l"/>
            <a:r>
              <a:rPr lang="es-GB" sz="2200" dirty="0">
                <a:solidFill>
                  <a:schemeClr val="accent5">
                    <a:lumMod val="50000"/>
                  </a:schemeClr>
                </a:solidFill>
              </a:rPr>
              <a:t>interesting</a:t>
            </a:r>
          </a:p>
        </p:txBody>
      </p:sp>
      <p:sp>
        <p:nvSpPr>
          <p:cNvPr id="44" name="CuadroTexto 43">
            <a:extLst>
              <a:ext uri="{FF2B5EF4-FFF2-40B4-BE49-F238E27FC236}">
                <a16:creationId xmlns:a16="http://schemas.microsoft.com/office/drawing/2014/main" id="{684E9BF5-C76F-5F4C-BAD8-4989DA99AE97}"/>
              </a:ext>
            </a:extLst>
          </p:cNvPr>
          <p:cNvSpPr txBox="1"/>
          <p:nvPr/>
        </p:nvSpPr>
        <p:spPr>
          <a:xfrm>
            <a:off x="8613982" y="3319278"/>
            <a:ext cx="1245854" cy="430887"/>
          </a:xfrm>
          <a:prstGeom prst="rect">
            <a:avLst/>
          </a:prstGeom>
          <a:noFill/>
        </p:spPr>
        <p:txBody>
          <a:bodyPr wrap="none" rtlCol="0">
            <a:spAutoFit/>
          </a:bodyPr>
          <a:lstStyle/>
          <a:p>
            <a:pPr algn="l"/>
            <a:r>
              <a:rPr lang="es-GB" sz="2200" dirty="0">
                <a:solidFill>
                  <a:schemeClr val="accent5">
                    <a:lumMod val="50000"/>
                  </a:schemeClr>
                </a:solidFill>
              </a:rPr>
              <a:t>nervous</a:t>
            </a:r>
          </a:p>
        </p:txBody>
      </p:sp>
      <p:sp>
        <p:nvSpPr>
          <p:cNvPr id="45" name="CuadroTexto 44">
            <a:extLst>
              <a:ext uri="{FF2B5EF4-FFF2-40B4-BE49-F238E27FC236}">
                <a16:creationId xmlns:a16="http://schemas.microsoft.com/office/drawing/2014/main" id="{C065F0D2-B342-BF4C-BA7B-649C37622252}"/>
              </a:ext>
            </a:extLst>
          </p:cNvPr>
          <p:cNvSpPr txBox="1"/>
          <p:nvPr/>
        </p:nvSpPr>
        <p:spPr>
          <a:xfrm>
            <a:off x="8626820" y="3763849"/>
            <a:ext cx="1210588" cy="430887"/>
          </a:xfrm>
          <a:prstGeom prst="rect">
            <a:avLst/>
          </a:prstGeom>
          <a:noFill/>
        </p:spPr>
        <p:txBody>
          <a:bodyPr wrap="none" rtlCol="0">
            <a:spAutoFit/>
          </a:bodyPr>
          <a:lstStyle/>
          <a:p>
            <a:pPr algn="l"/>
            <a:r>
              <a:rPr lang="es-GB" sz="2200" dirty="0">
                <a:solidFill>
                  <a:schemeClr val="accent5">
                    <a:lumMod val="50000"/>
                  </a:schemeClr>
                </a:solidFill>
              </a:rPr>
              <a:t>strange</a:t>
            </a:r>
          </a:p>
        </p:txBody>
      </p:sp>
      <p:sp>
        <p:nvSpPr>
          <p:cNvPr id="46" name="CuadroTexto 45">
            <a:extLst>
              <a:ext uri="{FF2B5EF4-FFF2-40B4-BE49-F238E27FC236}">
                <a16:creationId xmlns:a16="http://schemas.microsoft.com/office/drawing/2014/main" id="{C7CBAC52-574B-B04D-B051-5D66CF632BD4}"/>
              </a:ext>
            </a:extLst>
          </p:cNvPr>
          <p:cNvSpPr txBox="1"/>
          <p:nvPr/>
        </p:nvSpPr>
        <p:spPr>
          <a:xfrm>
            <a:off x="8697353" y="4250494"/>
            <a:ext cx="1083951" cy="430887"/>
          </a:xfrm>
          <a:prstGeom prst="rect">
            <a:avLst/>
          </a:prstGeom>
          <a:noFill/>
        </p:spPr>
        <p:txBody>
          <a:bodyPr wrap="none" rtlCol="0">
            <a:spAutoFit/>
          </a:bodyPr>
          <a:lstStyle/>
          <a:p>
            <a:pPr algn="l"/>
            <a:r>
              <a:rPr lang="es-GB" sz="2200" dirty="0">
                <a:solidFill>
                  <a:schemeClr val="accent5">
                    <a:lumMod val="50000"/>
                  </a:schemeClr>
                </a:solidFill>
              </a:rPr>
              <a:t>happy</a:t>
            </a:r>
          </a:p>
        </p:txBody>
      </p:sp>
      <p:sp>
        <p:nvSpPr>
          <p:cNvPr id="47" name="CuadroTexto 46">
            <a:extLst>
              <a:ext uri="{FF2B5EF4-FFF2-40B4-BE49-F238E27FC236}">
                <a16:creationId xmlns:a16="http://schemas.microsoft.com/office/drawing/2014/main" id="{67007D16-28A9-0945-82C7-9F5055089837}"/>
              </a:ext>
            </a:extLst>
          </p:cNvPr>
          <p:cNvSpPr txBox="1"/>
          <p:nvPr/>
        </p:nvSpPr>
        <p:spPr>
          <a:xfrm>
            <a:off x="8912491" y="4748143"/>
            <a:ext cx="787395" cy="430887"/>
          </a:xfrm>
          <a:prstGeom prst="rect">
            <a:avLst/>
          </a:prstGeom>
          <a:noFill/>
        </p:spPr>
        <p:txBody>
          <a:bodyPr wrap="none" rtlCol="0">
            <a:spAutoFit/>
          </a:bodyPr>
          <a:lstStyle/>
          <a:p>
            <a:pPr algn="l"/>
            <a:r>
              <a:rPr lang="es-GB" sz="2200" dirty="0">
                <a:solidFill>
                  <a:schemeClr val="accent5">
                    <a:lumMod val="50000"/>
                  </a:schemeClr>
                </a:solidFill>
              </a:rPr>
              <a:t>blue</a:t>
            </a:r>
          </a:p>
        </p:txBody>
      </p:sp>
      <p:sp>
        <p:nvSpPr>
          <p:cNvPr id="48" name="CuadroTexto 47">
            <a:extLst>
              <a:ext uri="{FF2B5EF4-FFF2-40B4-BE49-F238E27FC236}">
                <a16:creationId xmlns:a16="http://schemas.microsoft.com/office/drawing/2014/main" id="{92FBB1DE-DBAA-7B40-8676-77380FB7BA9F}"/>
              </a:ext>
            </a:extLst>
          </p:cNvPr>
          <p:cNvSpPr txBox="1"/>
          <p:nvPr/>
        </p:nvSpPr>
        <p:spPr>
          <a:xfrm>
            <a:off x="8848835" y="5236805"/>
            <a:ext cx="612668" cy="430887"/>
          </a:xfrm>
          <a:prstGeom prst="rect">
            <a:avLst/>
          </a:prstGeom>
          <a:noFill/>
        </p:spPr>
        <p:txBody>
          <a:bodyPr wrap="none" rtlCol="0">
            <a:spAutoFit/>
          </a:bodyPr>
          <a:lstStyle/>
          <a:p>
            <a:pPr algn="l"/>
            <a:r>
              <a:rPr lang="es-GB" sz="2200" dirty="0">
                <a:solidFill>
                  <a:schemeClr val="accent5">
                    <a:lumMod val="50000"/>
                  </a:schemeClr>
                </a:solidFill>
              </a:rPr>
              <a:t>silly</a:t>
            </a:r>
          </a:p>
        </p:txBody>
      </p:sp>
      <p:sp>
        <p:nvSpPr>
          <p:cNvPr id="49" name="CuadroTexto 48">
            <a:extLst>
              <a:ext uri="{FF2B5EF4-FFF2-40B4-BE49-F238E27FC236}">
                <a16:creationId xmlns:a16="http://schemas.microsoft.com/office/drawing/2014/main" id="{7BF0561F-C8C8-1046-B3CD-13184EB818E4}"/>
              </a:ext>
            </a:extLst>
          </p:cNvPr>
          <p:cNvSpPr txBox="1"/>
          <p:nvPr/>
        </p:nvSpPr>
        <p:spPr>
          <a:xfrm>
            <a:off x="8743023" y="5750097"/>
            <a:ext cx="987771" cy="430887"/>
          </a:xfrm>
          <a:prstGeom prst="rect">
            <a:avLst/>
          </a:prstGeom>
          <a:noFill/>
        </p:spPr>
        <p:txBody>
          <a:bodyPr wrap="none" rtlCol="0">
            <a:spAutoFit/>
          </a:bodyPr>
          <a:lstStyle/>
          <a:p>
            <a:pPr algn="l"/>
            <a:r>
              <a:rPr lang="es-GB" sz="2200" dirty="0">
                <a:solidFill>
                  <a:schemeClr val="accent5">
                    <a:lumMod val="50000"/>
                  </a:schemeClr>
                </a:solidFill>
              </a:rPr>
              <a:t>pretty</a:t>
            </a:r>
          </a:p>
        </p:txBody>
      </p:sp>
      <p:sp>
        <p:nvSpPr>
          <p:cNvPr id="33" name="Action Button: Custom 20">
            <a:hlinkClick r:id="" action="ppaction://noaction" highlightClick="1">
              <a:snd r:embed="rId4" name="es famosa_.wav"/>
            </a:hlinkClick>
            <a:extLst>
              <a:ext uri="{FF2B5EF4-FFF2-40B4-BE49-F238E27FC236}">
                <a16:creationId xmlns:a16="http://schemas.microsoft.com/office/drawing/2014/main" id="{F1A71E04-746F-B24E-93D5-36179DF224D4}"/>
              </a:ext>
            </a:extLst>
          </p:cNvPr>
          <p:cNvSpPr/>
          <p:nvPr/>
        </p:nvSpPr>
        <p:spPr>
          <a:xfrm>
            <a:off x="1147640" y="2430105"/>
            <a:ext cx="332285" cy="3767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4" name="Action Button: Custom 20">
            <a:hlinkClick r:id="" action="ppaction://noaction" highlightClick="1">
              <a:snd r:embed="rId5" name="eres interesante_.wav"/>
            </a:hlinkClick>
            <a:extLst>
              <a:ext uri="{FF2B5EF4-FFF2-40B4-BE49-F238E27FC236}">
                <a16:creationId xmlns:a16="http://schemas.microsoft.com/office/drawing/2014/main" id="{8D631CB0-BD15-9F43-B505-50D46DE44CE5}"/>
              </a:ext>
            </a:extLst>
          </p:cNvPr>
          <p:cNvSpPr/>
          <p:nvPr/>
        </p:nvSpPr>
        <p:spPr>
          <a:xfrm>
            <a:off x="1147640" y="2906645"/>
            <a:ext cx="332285" cy="3767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5" name="Action Button: Custom 20">
            <a:hlinkClick r:id="" action="ppaction://noaction" highlightClick="1">
              <a:snd r:embed="rId6" name="estas nerviosa_.wav"/>
            </a:hlinkClick>
            <a:extLst>
              <a:ext uri="{FF2B5EF4-FFF2-40B4-BE49-F238E27FC236}">
                <a16:creationId xmlns:a16="http://schemas.microsoft.com/office/drawing/2014/main" id="{4304ED52-9733-ED49-8E7F-EF183A93843E}"/>
              </a:ext>
            </a:extLst>
          </p:cNvPr>
          <p:cNvSpPr/>
          <p:nvPr/>
        </p:nvSpPr>
        <p:spPr>
          <a:xfrm>
            <a:off x="1147640" y="3375260"/>
            <a:ext cx="332285" cy="3767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6" name="Action Button: Custom 20">
            <a:hlinkClick r:id="" action="ppaction://noaction" highlightClick="1">
              <a:snd r:embed="rId7" name="esta raro_.wav"/>
            </a:hlinkClick>
            <a:extLst>
              <a:ext uri="{FF2B5EF4-FFF2-40B4-BE49-F238E27FC236}">
                <a16:creationId xmlns:a16="http://schemas.microsoft.com/office/drawing/2014/main" id="{17F15E55-471B-3E48-8656-0D0DDCA2181A}"/>
              </a:ext>
            </a:extLst>
          </p:cNvPr>
          <p:cNvSpPr/>
          <p:nvPr/>
        </p:nvSpPr>
        <p:spPr>
          <a:xfrm>
            <a:off x="1147639" y="3855552"/>
            <a:ext cx="332285" cy="3767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7" name="Action Button: Custom 20">
            <a:hlinkClick r:id="" action="ppaction://noaction" highlightClick="1">
              <a:snd r:embed="rId8" name="eres feliz_.wav"/>
            </a:hlinkClick>
            <a:extLst>
              <a:ext uri="{FF2B5EF4-FFF2-40B4-BE49-F238E27FC236}">
                <a16:creationId xmlns:a16="http://schemas.microsoft.com/office/drawing/2014/main" id="{98CA81D2-7D36-5F49-AAD2-12BFF649C500}"/>
              </a:ext>
            </a:extLst>
          </p:cNvPr>
          <p:cNvSpPr/>
          <p:nvPr/>
        </p:nvSpPr>
        <p:spPr>
          <a:xfrm>
            <a:off x="1151074" y="4321617"/>
            <a:ext cx="332285" cy="3767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38" name="Action Button: Custom 20">
            <a:hlinkClick r:id="" action="ppaction://noaction" highlightClick="1">
              <a:snd r:embed="rId9" name="es azul_.wav"/>
            </a:hlinkClick>
            <a:extLst>
              <a:ext uri="{FF2B5EF4-FFF2-40B4-BE49-F238E27FC236}">
                <a16:creationId xmlns:a16="http://schemas.microsoft.com/office/drawing/2014/main" id="{51F5BF6A-C44E-2A41-9F58-9C37319C631C}"/>
              </a:ext>
            </a:extLst>
          </p:cNvPr>
          <p:cNvSpPr/>
          <p:nvPr/>
        </p:nvSpPr>
        <p:spPr>
          <a:xfrm>
            <a:off x="1147638" y="4813545"/>
            <a:ext cx="332285" cy="3767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39" name="Action Button: Custom 20">
            <a:hlinkClick r:id="" action="ppaction://noaction" highlightClick="1">
              <a:snd r:embed="rId10" name="estas tonto_.wav"/>
            </a:hlinkClick>
            <a:extLst>
              <a:ext uri="{FF2B5EF4-FFF2-40B4-BE49-F238E27FC236}">
                <a16:creationId xmlns:a16="http://schemas.microsoft.com/office/drawing/2014/main" id="{E7CBB8F4-43C1-E247-81A4-7C6BCC247485}"/>
              </a:ext>
            </a:extLst>
          </p:cNvPr>
          <p:cNvSpPr/>
          <p:nvPr/>
        </p:nvSpPr>
        <p:spPr>
          <a:xfrm>
            <a:off x="1147638" y="5286828"/>
            <a:ext cx="332285" cy="3767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50" name="Action Button: Custom 20">
            <a:hlinkClick r:id="" action="ppaction://noaction" highlightClick="1">
              <a:snd r:embed="rId11" name="es bonito_.wav"/>
            </a:hlinkClick>
            <a:extLst>
              <a:ext uri="{FF2B5EF4-FFF2-40B4-BE49-F238E27FC236}">
                <a16:creationId xmlns:a16="http://schemas.microsoft.com/office/drawing/2014/main" id="{6DBFB576-6E55-7E47-A47D-236EDDE9ED92}"/>
              </a:ext>
            </a:extLst>
          </p:cNvPr>
          <p:cNvSpPr/>
          <p:nvPr/>
        </p:nvSpPr>
        <p:spPr>
          <a:xfrm>
            <a:off x="1139377" y="5758700"/>
            <a:ext cx="332285" cy="37673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51" name="Picture 2" descr="guess who clip art - Clip Art Librar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24125" y="1275387"/>
            <a:ext cx="812038" cy="1301865"/>
          </a:xfrm>
          <a:prstGeom prst="rect">
            <a:avLst/>
          </a:prstGeom>
          <a:noFill/>
          <a:extLst>
            <a:ext uri="{909E8E84-426E-40DD-AFC4-6F175D3DCCD1}">
              <a14:hiddenFill xmlns:a14="http://schemas.microsoft.com/office/drawing/2010/main">
                <a:solidFill>
                  <a:srgbClr val="FFFFFF"/>
                </a:solidFill>
              </a14:hiddenFill>
            </a:ext>
          </a:extLst>
        </p:spPr>
      </p:pic>
      <p:cxnSp>
        <p:nvCxnSpPr>
          <p:cNvPr id="52" name="Straight Connector 51"/>
          <p:cNvCxnSpPr/>
          <p:nvPr/>
        </p:nvCxnSpPr>
        <p:spPr>
          <a:xfrm>
            <a:off x="4652379" y="1103805"/>
            <a:ext cx="13730" cy="507717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99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48">
                                            <p:txEl>
                                              <p:pRg st="0" end="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93" y="137843"/>
            <a:ext cx="1173849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¿Cómo </a:t>
            </a:r>
            <a:r>
              <a:rPr lang="en-GB" sz="2000" b="1" dirty="0" err="1">
                <a:solidFill>
                  <a:srgbClr val="002060"/>
                </a:solidFill>
                <a:latin typeface="Century Gothic" panose="020B0502020202020204" pitchFamily="34" charset="0"/>
              </a:rPr>
              <a:t>eres</a:t>
            </a:r>
            <a:r>
              <a:rPr lang="en-GB" sz="2000" b="1" dirty="0">
                <a:solidFill>
                  <a:srgbClr val="002060"/>
                </a:solidFill>
                <a:latin typeface="Century Gothic" panose="020B0502020202020204" pitchFamily="34" charset="0"/>
              </a:rPr>
              <a:t>? ¿Cómo </a:t>
            </a:r>
            <a:r>
              <a:rPr lang="en-GB" sz="2000" b="1" dirty="0" err="1">
                <a:solidFill>
                  <a:srgbClr val="002060"/>
                </a:solidFill>
                <a:latin typeface="Century Gothic" panose="020B0502020202020204" pitchFamily="34" charset="0"/>
              </a:rPr>
              <a:t>estás</a:t>
            </a:r>
            <a:r>
              <a:rPr lang="en-GB" sz="2000" b="1" dirty="0">
                <a:solidFill>
                  <a:srgbClr val="002060"/>
                </a:solidFill>
                <a:latin typeface="Century Gothic" panose="020B0502020202020204" pitchFamily="34" charset="0"/>
              </a:rPr>
              <a:t>? Un </a:t>
            </a:r>
            <a:r>
              <a:rPr lang="en-GB" sz="2000" b="1" dirty="0" err="1">
                <a:solidFill>
                  <a:srgbClr val="002060"/>
                </a:solidFill>
                <a:latin typeface="Century Gothic" panose="020B0502020202020204" pitchFamily="34" charset="0"/>
              </a:rPr>
              <a:t>juego</a:t>
            </a:r>
            <a:r>
              <a:rPr lang="en-GB" sz="2000" b="1" dirty="0">
                <a:solidFill>
                  <a:srgbClr val="002060"/>
                </a:solidFill>
                <a:latin typeface="Century Gothic" panose="020B0502020202020204" pitchFamily="34" charset="0"/>
              </a:rPr>
              <a:t> de </a:t>
            </a:r>
            <a:r>
              <a:rPr lang="en-GB" sz="2000" b="1" dirty="0" err="1">
                <a:solidFill>
                  <a:srgbClr val="002060"/>
                </a:solidFill>
                <a:latin typeface="Century Gothic" panose="020B0502020202020204" pitchFamily="34" charset="0"/>
              </a:rPr>
              <a:t>preguntas</a:t>
            </a:r>
            <a:r>
              <a:rPr lang="en-GB" sz="2000" b="1" dirty="0">
                <a:solidFill>
                  <a:srgbClr val="002060"/>
                </a:solidFill>
                <a:latin typeface="Century Gothic" panose="020B0502020202020204" pitchFamily="34" charset="0"/>
              </a:rPr>
              <a:t>.</a:t>
            </a:r>
          </a:p>
        </p:txBody>
      </p:sp>
      <p:sp>
        <p:nvSpPr>
          <p:cNvPr id="4" name="TextBox 3"/>
          <p:cNvSpPr txBox="1"/>
          <p:nvPr/>
        </p:nvSpPr>
        <p:spPr>
          <a:xfrm>
            <a:off x="86044" y="576023"/>
            <a:ext cx="11839230" cy="1015663"/>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Use your cards to </a:t>
            </a:r>
          </a:p>
          <a:p>
            <a:pPr marL="457200" indent="-457200">
              <a:buAutoNum type="alphaLcParenR"/>
            </a:pPr>
            <a:r>
              <a:rPr lang="en-GB" sz="2000" b="1" dirty="0">
                <a:solidFill>
                  <a:srgbClr val="002060"/>
                </a:solidFill>
                <a:latin typeface="Century Gothic" panose="020B0502020202020204" pitchFamily="34" charset="0"/>
              </a:rPr>
              <a:t>ask your partner questions – does the prompt refer to ‘</a:t>
            </a:r>
            <a:r>
              <a:rPr lang="en-GB" sz="2000" b="1" dirty="0" err="1">
                <a:solidFill>
                  <a:srgbClr val="002060"/>
                </a:solidFill>
                <a:latin typeface="Century Gothic" panose="020B0502020202020204" pitchFamily="34" charset="0"/>
              </a:rPr>
              <a:t>ahora</a:t>
            </a:r>
            <a:r>
              <a:rPr lang="en-GB" sz="2000" b="1" dirty="0">
                <a:solidFill>
                  <a:srgbClr val="002060"/>
                </a:solidFill>
                <a:latin typeface="Century Gothic" panose="020B0502020202020204" pitchFamily="34" charset="0"/>
              </a:rPr>
              <a:t>’ (now) or ‘</a:t>
            </a:r>
            <a:r>
              <a:rPr lang="en-GB" sz="2000" b="1" dirty="0" err="1">
                <a:solidFill>
                  <a:srgbClr val="002060"/>
                </a:solidFill>
                <a:latin typeface="Century Gothic" panose="020B0502020202020204" pitchFamily="34" charset="0"/>
              </a:rPr>
              <a:t>generalmente</a:t>
            </a:r>
            <a:r>
              <a:rPr lang="en-GB" sz="2000" b="1" dirty="0">
                <a:solidFill>
                  <a:srgbClr val="002060"/>
                </a:solidFill>
                <a:latin typeface="Century Gothic" panose="020B0502020202020204" pitchFamily="34" charset="0"/>
              </a:rPr>
              <a:t>’?</a:t>
            </a:r>
          </a:p>
          <a:p>
            <a:pPr marL="457200" indent="-457200">
              <a:buAutoNum type="alphaLcParenR"/>
            </a:pPr>
            <a:r>
              <a:rPr lang="en-GB" sz="2000" b="1" dirty="0">
                <a:solidFill>
                  <a:srgbClr val="002060"/>
                </a:solidFill>
                <a:latin typeface="Century Gothic" panose="020B0502020202020204" pitchFamily="34" charset="0"/>
              </a:rPr>
              <a:t>answer questions with ‘soy’ or ‘</a:t>
            </a:r>
            <a:r>
              <a:rPr lang="en-GB" sz="2000" b="1" dirty="0" err="1">
                <a:solidFill>
                  <a:srgbClr val="002060"/>
                </a:solidFill>
                <a:latin typeface="Century Gothic" panose="020B0502020202020204" pitchFamily="34" charset="0"/>
              </a:rPr>
              <a:t>estoy</a:t>
            </a:r>
            <a:r>
              <a:rPr lang="en-GB" sz="2000" b="1" dirty="0">
                <a:solidFill>
                  <a:srgbClr val="002060"/>
                </a:solidFill>
                <a:latin typeface="Century Gothic" panose="020B0502020202020204" pitchFamily="34" charset="0"/>
              </a:rPr>
              <a:t>’.</a:t>
            </a:r>
          </a:p>
        </p:txBody>
      </p:sp>
      <p:sp>
        <p:nvSpPr>
          <p:cNvPr id="5" name="TextBox 4"/>
          <p:cNvSpPr txBox="1"/>
          <p:nvPr/>
        </p:nvSpPr>
        <p:spPr>
          <a:xfrm>
            <a:off x="69475" y="1894173"/>
            <a:ext cx="5974010"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Your partner will also ask you. Take turns.</a:t>
            </a:r>
          </a:p>
        </p:txBody>
      </p:sp>
      <p:sp>
        <p:nvSpPr>
          <p:cNvPr id="45" name="TextBox 44"/>
          <p:cNvSpPr txBox="1"/>
          <p:nvPr/>
        </p:nvSpPr>
        <p:spPr>
          <a:xfrm>
            <a:off x="86044" y="2442097"/>
            <a:ext cx="2045772"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Un ejemplo:</a:t>
            </a:r>
          </a:p>
        </p:txBody>
      </p:sp>
      <p:sp>
        <p:nvSpPr>
          <p:cNvPr id="46" name="Oval Callout 45"/>
          <p:cNvSpPr/>
          <p:nvPr/>
        </p:nvSpPr>
        <p:spPr>
          <a:xfrm>
            <a:off x="2322574" y="2735559"/>
            <a:ext cx="3720911" cy="868942"/>
          </a:xfrm>
          <a:prstGeom prst="wedgeEllipseCallout">
            <a:avLst>
              <a:gd name="adj1" fmla="val -32385"/>
              <a:gd name="adj2" fmla="val 13870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Estás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nerviosa</a:t>
            </a:r>
            <a:r>
              <a:rPr lang="en-GB" sz="2400" dirty="0">
                <a:solidFill>
                  <a:srgbClr val="002060"/>
                </a:solidFill>
                <a:latin typeface="Century Gothic" panose="020B0502020202020204" pitchFamily="34" charset="0"/>
              </a:rPr>
              <a:t>?</a:t>
            </a:r>
          </a:p>
        </p:txBody>
      </p:sp>
      <p:sp>
        <p:nvSpPr>
          <p:cNvPr id="47" name="TextBox 46"/>
          <p:cNvSpPr txBox="1"/>
          <p:nvPr/>
        </p:nvSpPr>
        <p:spPr>
          <a:xfrm>
            <a:off x="91559" y="2971647"/>
            <a:ext cx="2777139"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A (pregunta):</a:t>
            </a:r>
          </a:p>
        </p:txBody>
      </p:sp>
      <p:sp>
        <p:nvSpPr>
          <p:cNvPr id="48" name="TextBox 47"/>
          <p:cNvSpPr txBox="1"/>
          <p:nvPr/>
        </p:nvSpPr>
        <p:spPr>
          <a:xfrm>
            <a:off x="10079322" y="2971647"/>
            <a:ext cx="1845952" cy="769441"/>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Persona B (contesta):</a:t>
            </a:r>
          </a:p>
        </p:txBody>
      </p:sp>
      <p:sp>
        <p:nvSpPr>
          <p:cNvPr id="49" name="Oval Callout 48"/>
          <p:cNvSpPr/>
          <p:nvPr/>
        </p:nvSpPr>
        <p:spPr>
          <a:xfrm>
            <a:off x="5847490" y="3024112"/>
            <a:ext cx="3959464" cy="950879"/>
          </a:xfrm>
          <a:prstGeom prst="wedgeEllipseCallout">
            <a:avLst>
              <a:gd name="adj1" fmla="val 67535"/>
              <a:gd name="adj2" fmla="val 7844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No</a:t>
            </a:r>
            <a:r>
              <a:rPr lang="en-GB" sz="2400" b="1" dirty="0">
                <a:solidFill>
                  <a:srgbClr val="002060"/>
                </a:solidFill>
                <a:latin typeface="Century Gothic" panose="020B0502020202020204" pitchFamily="34" charset="0"/>
              </a:rPr>
              <a:t>. Soy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nerviosa</a:t>
            </a:r>
            <a:r>
              <a:rPr lang="en-GB" sz="2400" dirty="0">
                <a:solidFill>
                  <a:srgbClr val="002060"/>
                </a:solidFill>
                <a:latin typeface="Century Gothic" panose="020B0502020202020204" pitchFamily="34" charset="0"/>
              </a:rPr>
              <a:t>.</a:t>
            </a:r>
          </a:p>
        </p:txBody>
      </p:sp>
      <p:sp>
        <p:nvSpPr>
          <p:cNvPr id="2049" name="Rounded Rectangular Callout 2048"/>
          <p:cNvSpPr/>
          <p:nvPr/>
        </p:nvSpPr>
        <p:spPr>
          <a:xfrm>
            <a:off x="7483656" y="1519250"/>
            <a:ext cx="4431402" cy="1138290"/>
          </a:xfrm>
          <a:prstGeom prst="wedgeRoundRectCallout">
            <a:avLst>
              <a:gd name="adj1" fmla="val -44651"/>
              <a:gd name="adj2" fmla="val 75459"/>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Say ‘</a:t>
            </a:r>
            <a:r>
              <a:rPr lang="en-GB" sz="2000" b="1" dirty="0" err="1">
                <a:solidFill>
                  <a:srgbClr val="203864"/>
                </a:solidFill>
              </a:rPr>
              <a:t>Sí</a:t>
            </a:r>
            <a:r>
              <a:rPr lang="en-GB" sz="2000" b="1" dirty="0">
                <a:solidFill>
                  <a:srgbClr val="203864"/>
                </a:solidFill>
              </a:rPr>
              <a:t> …</a:t>
            </a:r>
            <a:r>
              <a:rPr lang="en-GB" sz="2000" dirty="0">
                <a:solidFill>
                  <a:srgbClr val="203864"/>
                </a:solidFill>
              </a:rPr>
              <a:t>’ or '</a:t>
            </a:r>
            <a:r>
              <a:rPr lang="en-GB" sz="2000" b="1" dirty="0">
                <a:solidFill>
                  <a:srgbClr val="203864"/>
                </a:solidFill>
              </a:rPr>
              <a:t>No …</a:t>
            </a:r>
            <a:r>
              <a:rPr lang="en-GB" sz="2000" dirty="0">
                <a:solidFill>
                  <a:srgbClr val="203864"/>
                </a:solidFill>
              </a:rPr>
              <a:t>’, and ‘soy’ or ‘</a:t>
            </a:r>
            <a:r>
              <a:rPr lang="en-GB" sz="2000" dirty="0" err="1">
                <a:solidFill>
                  <a:srgbClr val="203864"/>
                </a:solidFill>
              </a:rPr>
              <a:t>estoy</a:t>
            </a:r>
            <a:r>
              <a:rPr lang="en-GB" sz="2000" dirty="0">
                <a:solidFill>
                  <a:srgbClr val="203864"/>
                </a:solidFill>
              </a:rPr>
              <a:t>’ depending on the information on your card.</a:t>
            </a:r>
          </a:p>
        </p:txBody>
      </p:sp>
      <p:sp>
        <p:nvSpPr>
          <p:cNvPr id="67" name="Rounded Rectangle 11" descr="background rectangle&#10;">
            <a:extLst>
              <a:ext uri="{FF2B5EF4-FFF2-40B4-BE49-F238E27FC236}">
                <a16:creationId xmlns:a16="http://schemas.microsoft.com/office/drawing/2014/main" id="{9268BA27-9508-448E-9915-ACE234D74542}"/>
              </a:ext>
            </a:extLst>
          </p:cNvPr>
          <p:cNvSpPr/>
          <p:nvPr/>
        </p:nvSpPr>
        <p:spPr>
          <a:xfrm>
            <a:off x="9434286" y="273536"/>
            <a:ext cx="2650919" cy="43324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ítulo 1">
            <a:extLst>
              <a:ext uri="{FF2B5EF4-FFF2-40B4-BE49-F238E27FC236}">
                <a16:creationId xmlns:a16="http://schemas.microsoft.com/office/drawing/2014/main" id="{BED2BC8F-189A-4144-B86B-BCE6C5A1E11C}"/>
              </a:ext>
            </a:extLst>
          </p:cNvPr>
          <p:cNvSpPr>
            <a:spLocks noGrp="1"/>
          </p:cNvSpPr>
          <p:nvPr>
            <p:ph type="title" idx="4294967295"/>
          </p:nvPr>
        </p:nvSpPr>
        <p:spPr>
          <a:xfrm>
            <a:off x="9622076" y="283628"/>
            <a:ext cx="2569924" cy="448071"/>
          </a:xfrm>
        </p:spPr>
        <p:txBody>
          <a:bodyPr>
            <a:noAutofit/>
          </a:bodyPr>
          <a:lstStyle/>
          <a:p>
            <a:r>
              <a:rPr lang="en-GB" sz="2000" b="1" dirty="0">
                <a:solidFill>
                  <a:schemeClr val="bg1"/>
                </a:solidFill>
              </a:rPr>
              <a:t>h</a:t>
            </a:r>
            <a:r>
              <a:rPr lang="es-GB" sz="2000" b="1" dirty="0">
                <a:solidFill>
                  <a:schemeClr val="bg1"/>
                </a:solidFill>
              </a:rPr>
              <a:t>ablar / escuchar</a:t>
            </a:r>
          </a:p>
        </p:txBody>
      </p:sp>
      <p:graphicFrame>
        <p:nvGraphicFramePr>
          <p:cNvPr id="6" name="Tabla 5">
            <a:extLst>
              <a:ext uri="{FF2B5EF4-FFF2-40B4-BE49-F238E27FC236}">
                <a16:creationId xmlns:a16="http://schemas.microsoft.com/office/drawing/2014/main" id="{111A40E2-F29E-3243-9F35-035C0D04AD80}"/>
              </a:ext>
            </a:extLst>
          </p:cNvPr>
          <p:cNvGraphicFramePr>
            <a:graphicFrameLocks noGrp="1"/>
          </p:cNvGraphicFramePr>
          <p:nvPr>
            <p:extLst>
              <p:ext uri="{D42A27DB-BD31-4B8C-83A1-F6EECF244321}">
                <p14:modId xmlns:p14="http://schemas.microsoft.com/office/powerpoint/2010/main" val="965508808"/>
              </p:ext>
            </p:extLst>
          </p:nvPr>
        </p:nvGraphicFramePr>
        <p:xfrm>
          <a:off x="86044" y="4771671"/>
          <a:ext cx="6783611" cy="1524000"/>
        </p:xfrm>
        <a:graphic>
          <a:graphicData uri="http://schemas.openxmlformats.org/drawingml/2006/table">
            <a:tbl>
              <a:tblPr firstRow="1" bandRow="1">
                <a:tableStyleId>{21E4AEA4-8DFA-4A89-87EB-49C32662AFE0}</a:tableStyleId>
              </a:tblPr>
              <a:tblGrid>
                <a:gridCol w="1915720">
                  <a:extLst>
                    <a:ext uri="{9D8B030D-6E8A-4147-A177-3AD203B41FA5}">
                      <a16:colId xmlns:a16="http://schemas.microsoft.com/office/drawing/2014/main" val="2830681079"/>
                    </a:ext>
                  </a:extLst>
                </a:gridCol>
                <a:gridCol w="1476085">
                  <a:extLst>
                    <a:ext uri="{9D8B030D-6E8A-4147-A177-3AD203B41FA5}">
                      <a16:colId xmlns:a16="http://schemas.microsoft.com/office/drawing/2014/main" val="375109159"/>
                    </a:ext>
                  </a:extLst>
                </a:gridCol>
                <a:gridCol w="1695903">
                  <a:extLst>
                    <a:ext uri="{9D8B030D-6E8A-4147-A177-3AD203B41FA5}">
                      <a16:colId xmlns:a16="http://schemas.microsoft.com/office/drawing/2014/main" val="638996879"/>
                    </a:ext>
                  </a:extLst>
                </a:gridCol>
                <a:gridCol w="1695903">
                  <a:extLst>
                    <a:ext uri="{9D8B030D-6E8A-4147-A177-3AD203B41FA5}">
                      <a16:colId xmlns:a16="http://schemas.microsoft.com/office/drawing/2014/main" val="221038961"/>
                    </a:ext>
                  </a:extLst>
                </a:gridCol>
              </a:tblGrid>
              <a:tr h="693428">
                <a:tc>
                  <a:txBody>
                    <a:bodyPr/>
                    <a:lstStyle/>
                    <a:p>
                      <a:endParaRPr lang="es-GB" sz="2200" dirty="0"/>
                    </a:p>
                  </a:txBody>
                  <a:tcPr/>
                </a:tc>
                <a:tc>
                  <a:txBody>
                    <a:bodyPr/>
                    <a:lstStyle/>
                    <a:p>
                      <a:pPr algn="ctr"/>
                      <a:r>
                        <a:rPr lang="es-GB" sz="2200" dirty="0"/>
                        <a:t>Ahora</a:t>
                      </a:r>
                      <a:endParaRPr lang="es-GB" sz="2200" dirty="0">
                        <a:solidFill>
                          <a:srgbClr val="203864"/>
                        </a:solidFill>
                      </a:endParaRPr>
                    </a:p>
                  </a:txBody>
                  <a:tcPr/>
                </a:tc>
                <a:tc>
                  <a:txBody>
                    <a:bodyPr/>
                    <a:lstStyle/>
                    <a:p>
                      <a:pPr algn="ctr"/>
                      <a:r>
                        <a:rPr lang="es-GB" sz="2200" dirty="0"/>
                        <a:t>General-mente</a:t>
                      </a:r>
                      <a:endParaRPr lang="es-GB" sz="2200" dirty="0">
                        <a:solidFill>
                          <a:srgbClr val="203864"/>
                        </a:solidFill>
                      </a:endParaRPr>
                    </a:p>
                  </a:txBody>
                  <a:tcPr/>
                </a:tc>
                <a:tc>
                  <a:txBody>
                    <a:bodyPr/>
                    <a:lstStyle/>
                    <a:p>
                      <a:pPr algn="ctr"/>
                      <a:r>
                        <a:rPr lang="es-GB" sz="2200" dirty="0">
                          <a:solidFill>
                            <a:schemeClr val="bg1"/>
                          </a:solidFill>
                        </a:rPr>
                        <a:t>Respuesta</a:t>
                      </a:r>
                    </a:p>
                  </a:txBody>
                  <a:tcPr/>
                </a:tc>
                <a:extLst>
                  <a:ext uri="{0D108BD9-81ED-4DB2-BD59-A6C34878D82A}">
                    <a16:rowId xmlns:a16="http://schemas.microsoft.com/office/drawing/2014/main" val="3997706242"/>
                  </a:ext>
                </a:extLst>
              </a:tr>
              <a:tr h="693428">
                <a:tc>
                  <a:txBody>
                    <a:bodyPr/>
                    <a:lstStyle/>
                    <a:p>
                      <a:r>
                        <a:rPr lang="es-GB" sz="2200" dirty="0">
                          <a:solidFill>
                            <a:schemeClr val="accent5">
                              <a:lumMod val="50000"/>
                            </a:schemeClr>
                          </a:solidFill>
                        </a:rPr>
                        <a:t>Are you nervous?</a:t>
                      </a:r>
                    </a:p>
                  </a:txBody>
                  <a:tcPr/>
                </a:tc>
                <a:tc>
                  <a:txBody>
                    <a:bodyPr/>
                    <a:lstStyle/>
                    <a:p>
                      <a:pPr algn="ctr"/>
                      <a:r>
                        <a:rPr lang="es-GB" sz="2200" dirty="0">
                          <a:solidFill>
                            <a:schemeClr val="accent5">
                              <a:lumMod val="50000"/>
                            </a:schemeClr>
                          </a:solidFill>
                        </a:rPr>
                        <a:t>X</a:t>
                      </a:r>
                    </a:p>
                  </a:txBody>
                  <a:tcPr anchor="ctr"/>
                </a:tc>
                <a:tc>
                  <a:txBody>
                    <a:bodyPr/>
                    <a:lstStyle/>
                    <a:p>
                      <a:pPr algn="ctr"/>
                      <a:endParaRPr lang="es-GB" sz="2200" dirty="0"/>
                    </a:p>
                  </a:txBody>
                  <a:tcPr anchor="ctr"/>
                </a:tc>
                <a:tc>
                  <a:txBody>
                    <a:bodyPr/>
                    <a:lstStyle/>
                    <a:p>
                      <a:pPr algn="ctr"/>
                      <a:endParaRPr lang="es-GB" sz="2200" dirty="0"/>
                    </a:p>
                  </a:txBody>
                  <a:tcPr anchor="ctr"/>
                </a:tc>
                <a:extLst>
                  <a:ext uri="{0D108BD9-81ED-4DB2-BD59-A6C34878D82A}">
                    <a16:rowId xmlns:a16="http://schemas.microsoft.com/office/drawing/2014/main" val="1244895333"/>
                  </a:ext>
                </a:extLst>
              </a:tr>
            </a:tbl>
          </a:graphicData>
        </a:graphic>
      </p:graphicFrame>
      <p:sp>
        <p:nvSpPr>
          <p:cNvPr id="30" name="Title 2">
            <a:extLst>
              <a:ext uri="{FF2B5EF4-FFF2-40B4-BE49-F238E27FC236}">
                <a16:creationId xmlns:a16="http://schemas.microsoft.com/office/drawing/2014/main" id="{DFDC9B28-4367-F54B-AC03-516225272BD3}"/>
              </a:ext>
            </a:extLst>
          </p:cNvPr>
          <p:cNvSpPr txBox="1">
            <a:spLocks/>
          </p:cNvSpPr>
          <p:nvPr/>
        </p:nvSpPr>
        <p:spPr>
          <a:xfrm>
            <a:off x="3088405" y="4263544"/>
            <a:ext cx="2735263"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002060"/>
                </a:solidFill>
              </a:rPr>
              <a:t>Ask these questions</a:t>
            </a:r>
            <a:endParaRPr lang="en-US" sz="2000" dirty="0">
              <a:solidFill>
                <a:srgbClr val="002060"/>
              </a:solidFill>
            </a:endParaRPr>
          </a:p>
        </p:txBody>
      </p:sp>
      <p:graphicFrame>
        <p:nvGraphicFramePr>
          <p:cNvPr id="7" name="Tabla 6">
            <a:extLst>
              <a:ext uri="{FF2B5EF4-FFF2-40B4-BE49-F238E27FC236}">
                <a16:creationId xmlns:a16="http://schemas.microsoft.com/office/drawing/2014/main" id="{61E0DAB5-3D0A-894B-A72F-9DEE749A2B0F}"/>
              </a:ext>
            </a:extLst>
          </p:cNvPr>
          <p:cNvGraphicFramePr>
            <a:graphicFrameLocks noGrp="1"/>
          </p:cNvGraphicFramePr>
          <p:nvPr>
            <p:extLst>
              <p:ext uri="{D42A27DB-BD31-4B8C-83A1-F6EECF244321}">
                <p14:modId xmlns:p14="http://schemas.microsoft.com/office/powerpoint/2010/main" val="571215633"/>
              </p:ext>
            </p:extLst>
          </p:nvPr>
        </p:nvGraphicFramePr>
        <p:xfrm>
          <a:off x="7357145" y="4771671"/>
          <a:ext cx="4684425" cy="1502707"/>
        </p:xfrm>
        <a:graphic>
          <a:graphicData uri="http://schemas.openxmlformats.org/drawingml/2006/table">
            <a:tbl>
              <a:tblPr firstRow="1" bandRow="1">
                <a:tableStyleId>{21E4AEA4-8DFA-4A89-87EB-49C32662AFE0}</a:tableStyleId>
              </a:tblPr>
              <a:tblGrid>
                <a:gridCol w="761353">
                  <a:extLst>
                    <a:ext uri="{9D8B030D-6E8A-4147-A177-3AD203B41FA5}">
                      <a16:colId xmlns:a16="http://schemas.microsoft.com/office/drawing/2014/main" val="2863893086"/>
                    </a:ext>
                  </a:extLst>
                </a:gridCol>
                <a:gridCol w="1961536">
                  <a:extLst>
                    <a:ext uri="{9D8B030D-6E8A-4147-A177-3AD203B41FA5}">
                      <a16:colId xmlns:a16="http://schemas.microsoft.com/office/drawing/2014/main" val="129308834"/>
                    </a:ext>
                  </a:extLst>
                </a:gridCol>
                <a:gridCol w="1961536">
                  <a:extLst>
                    <a:ext uri="{9D8B030D-6E8A-4147-A177-3AD203B41FA5}">
                      <a16:colId xmlns:a16="http://schemas.microsoft.com/office/drawing/2014/main" val="397505934"/>
                    </a:ext>
                  </a:extLst>
                </a:gridCol>
              </a:tblGrid>
              <a:tr h="740707">
                <a:tc>
                  <a:txBody>
                    <a:bodyPr/>
                    <a:lstStyle/>
                    <a:p>
                      <a:endParaRPr lang="es-GB" sz="2200" dirty="0"/>
                    </a:p>
                  </a:txBody>
                  <a:tcPr/>
                </a:tc>
                <a:tc>
                  <a:txBody>
                    <a:bodyPr/>
                    <a:lstStyle/>
                    <a:p>
                      <a:pPr algn="ctr"/>
                      <a:r>
                        <a:rPr lang="es-GB" sz="2200" dirty="0"/>
                        <a:t>Ahora</a:t>
                      </a:r>
                      <a:endParaRPr lang="es-GB" sz="2200" dirty="0">
                        <a:solidFill>
                          <a:srgbClr val="203864"/>
                        </a:solidFill>
                      </a:endParaRPr>
                    </a:p>
                  </a:txBody>
                  <a:tcPr/>
                </a:tc>
                <a:tc>
                  <a:txBody>
                    <a:bodyPr/>
                    <a:lstStyle/>
                    <a:p>
                      <a:pPr algn="ctr"/>
                      <a:r>
                        <a:rPr lang="es-GB" sz="2200" dirty="0"/>
                        <a:t>General-mente</a:t>
                      </a:r>
                      <a:endParaRPr lang="es-GB" sz="2200" dirty="0">
                        <a:solidFill>
                          <a:srgbClr val="203864"/>
                        </a:solidFill>
                      </a:endParaRPr>
                    </a:p>
                  </a:txBody>
                  <a:tcPr/>
                </a:tc>
                <a:extLst>
                  <a:ext uri="{0D108BD9-81ED-4DB2-BD59-A6C34878D82A}">
                    <a16:rowId xmlns:a16="http://schemas.microsoft.com/office/drawing/2014/main" val="432230660"/>
                  </a:ext>
                </a:extLst>
              </a:tr>
              <a:tr h="740707">
                <a:tc>
                  <a:txBody>
                    <a:bodyPr/>
                    <a:lstStyle/>
                    <a:p>
                      <a:r>
                        <a:rPr lang="es-GB" sz="2200" dirty="0">
                          <a:solidFill>
                            <a:schemeClr val="accent5">
                              <a:lumMod val="50000"/>
                            </a:schemeClr>
                          </a:solidFill>
                        </a:rPr>
                        <a:t>1.</a:t>
                      </a:r>
                    </a:p>
                  </a:txBody>
                  <a:tcPr/>
                </a:tc>
                <a:tc>
                  <a:txBody>
                    <a:bodyPr/>
                    <a:lstStyle/>
                    <a:p>
                      <a:pPr algn="ctr"/>
                      <a:endParaRPr lang="es-GB" sz="2200" dirty="0">
                        <a:solidFill>
                          <a:schemeClr val="accent5">
                            <a:lumMod val="50000"/>
                          </a:schemeClr>
                        </a:solidFill>
                      </a:endParaRPr>
                    </a:p>
                  </a:txBody>
                  <a:tcPr anchor="ctr"/>
                </a:tc>
                <a:tc>
                  <a:txBody>
                    <a:bodyPr/>
                    <a:lstStyle/>
                    <a:p>
                      <a:pPr algn="ctr"/>
                      <a:r>
                        <a:rPr lang="es-GB" sz="2200" dirty="0">
                          <a:solidFill>
                            <a:schemeClr val="accent5">
                              <a:lumMod val="50000"/>
                            </a:schemeClr>
                          </a:solidFill>
                        </a:rPr>
                        <a:t>X</a:t>
                      </a:r>
                    </a:p>
                  </a:txBody>
                  <a:tcPr anchor="ctr"/>
                </a:tc>
                <a:extLst>
                  <a:ext uri="{0D108BD9-81ED-4DB2-BD59-A6C34878D82A}">
                    <a16:rowId xmlns:a16="http://schemas.microsoft.com/office/drawing/2014/main" val="2427266248"/>
                  </a:ext>
                </a:extLst>
              </a:tr>
            </a:tbl>
          </a:graphicData>
        </a:graphic>
      </p:graphicFrame>
      <p:sp>
        <p:nvSpPr>
          <p:cNvPr id="36" name="Title 2">
            <a:extLst>
              <a:ext uri="{FF2B5EF4-FFF2-40B4-BE49-F238E27FC236}">
                <a16:creationId xmlns:a16="http://schemas.microsoft.com/office/drawing/2014/main" id="{4AD9B8A7-4861-A44C-8122-C27ADFCB4CDC}"/>
              </a:ext>
            </a:extLst>
          </p:cNvPr>
          <p:cNvSpPr txBox="1">
            <a:spLocks/>
          </p:cNvSpPr>
          <p:nvPr/>
        </p:nvSpPr>
        <p:spPr>
          <a:xfrm>
            <a:off x="9049970" y="4263544"/>
            <a:ext cx="1952328"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20000"/>
              </a:lnSpc>
            </a:pPr>
            <a:r>
              <a:rPr lang="en-GB" sz="2000" b="1" dirty="0">
                <a:solidFill>
                  <a:srgbClr val="002060"/>
                </a:solidFill>
              </a:rPr>
              <a:t>Your answers</a:t>
            </a:r>
            <a:endParaRPr lang="en-US" sz="2000" dirty="0">
              <a:solidFill>
                <a:srgbClr val="002060"/>
              </a:solidFill>
            </a:endParaRPr>
          </a:p>
        </p:txBody>
      </p:sp>
      <p:pic>
        <p:nvPicPr>
          <p:cNvPr id="37" name="Picture 2" descr="Red X Cross Wrong Not Clip Art">
            <a:extLst>
              <a:ext uri="{FF2B5EF4-FFF2-40B4-BE49-F238E27FC236}">
                <a16:creationId xmlns:a16="http://schemas.microsoft.com/office/drawing/2014/main" id="{E25F852C-2915-BC46-B503-B2FC3443765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23668" y="5685636"/>
            <a:ext cx="376084" cy="376084"/>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flipH="1">
            <a:off x="5167087" y="4771671"/>
            <a:ext cx="14513" cy="152400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 descr="Red X Cross Wrong Not Clip Art">
            <a:extLst>
              <a:ext uri="{FF2B5EF4-FFF2-40B4-BE49-F238E27FC236}">
                <a16:creationId xmlns:a16="http://schemas.microsoft.com/office/drawing/2014/main" id="{D4A21239-A5D7-EA4C-8368-9B22479BEBE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95795" y="5181995"/>
            <a:ext cx="297966" cy="29796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143868" y="5056464"/>
            <a:ext cx="2339788" cy="461665"/>
          </a:xfrm>
          <a:prstGeom prst="rect">
            <a:avLst/>
          </a:prstGeom>
          <a:noFill/>
        </p:spPr>
        <p:txBody>
          <a:bodyPr wrap="square" rtlCol="0">
            <a:spAutoFit/>
          </a:bodyPr>
          <a:lstStyle/>
          <a:p>
            <a:pPr algn="l"/>
            <a:r>
              <a:rPr lang="en-GB" sz="2400" dirty="0">
                <a:solidFill>
                  <a:schemeClr val="bg1"/>
                </a:solidFill>
              </a:rPr>
              <a:t>¿       o     ?</a:t>
            </a:r>
          </a:p>
        </p:txBody>
      </p:sp>
      <p:pic>
        <p:nvPicPr>
          <p:cNvPr id="23" name="Picture 2" descr="http://www.clker.com/cliparts/j/p/l/D/8/K/green-tick-md.png">
            <a:extLst>
              <a:ext uri="{FF2B5EF4-FFF2-40B4-BE49-F238E27FC236}">
                <a16:creationId xmlns:a16="http://schemas.microsoft.com/office/drawing/2014/main" id="{750F2286-0B03-0A4E-8117-4A5C4F47B3D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1251" y="5122503"/>
            <a:ext cx="343016" cy="35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4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45" grpId="0"/>
      <p:bldP spid="46" grpId="0" animBg="1"/>
      <p:bldP spid="47" grpId="0"/>
      <p:bldP spid="48" grpId="0"/>
      <p:bldP spid="49" grpId="0" animBg="1"/>
      <p:bldP spid="2049" grpId="0" animBg="1"/>
      <p:bldP spid="30" grpId="0"/>
      <p:bldP spid="3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3704</TotalTime>
  <Words>5704</Words>
  <Application>Microsoft Office PowerPoint</Application>
  <PresentationFormat>Widescreen</PresentationFormat>
  <Paragraphs>862</Paragraphs>
  <Slides>26</Slides>
  <Notes>26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26</vt:i4>
      </vt:variant>
    </vt:vector>
  </HeadingPairs>
  <TitlesOfParts>
    <vt:vector size="35" baseType="lpstr">
      <vt:lpstr>Arial</vt:lpstr>
      <vt:lpstr>Calibri</vt:lpstr>
      <vt:lpstr>Century Gothic</vt:lpstr>
      <vt:lpstr>Times New Roman</vt:lpstr>
      <vt:lpstr>Tw Cen MT</vt:lpstr>
      <vt:lpstr>Wingdings</vt:lpstr>
      <vt:lpstr>1_Office Theme</vt:lpstr>
      <vt:lpstr>2_Office Theme</vt:lpstr>
      <vt:lpstr>4_Office Theme</vt:lpstr>
      <vt:lpstr>Talking about people and places now vs in general</vt:lpstr>
      <vt:lpstr>Fonética</vt:lpstr>
      <vt:lpstr>Fonética</vt:lpstr>
      <vt:lpstr>vocabulario</vt:lpstr>
      <vt:lpstr>SER and ESTAR [revisited]</vt:lpstr>
      <vt:lpstr>Questions [revisited]</vt:lpstr>
      <vt:lpstr>Estás en clase y vas a jugar a ‘¿Quién es quién?’ (=‘Guess who?’). </vt:lpstr>
      <vt:lpstr>Ahora, escucha las preguntas y marca la opción correcta.</vt:lpstr>
      <vt:lpstr>hablar / escuchar</vt:lpstr>
      <vt:lpstr>Persona A</vt:lpstr>
      <vt:lpstr>Persona B</vt:lpstr>
      <vt:lpstr>Persona A</vt:lpstr>
      <vt:lpstr>Talking about people and places now vs in general [2]</vt:lpstr>
      <vt:lpstr>Fonética</vt:lpstr>
      <vt:lpstr>Fonética</vt:lpstr>
      <vt:lpstr>Ahora pronuncia las frases.</vt:lpstr>
      <vt:lpstr>Vocabulario</vt:lpstr>
      <vt:lpstr>vocabulario</vt:lpstr>
      <vt:lpstr>SER and ESTAR [revisited]</vt:lpstr>
      <vt:lpstr>leer</vt:lpstr>
      <vt:lpstr>SER and ESTAR [revisited]</vt:lpstr>
      <vt:lpstr>escuchar</vt:lpstr>
      <vt:lpstr>escribir</vt:lpstr>
      <vt:lpstr>escribir</vt:lpstr>
      <vt:lpstr>Gaming Grammar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Peter Watson</cp:lastModifiedBy>
  <cp:revision>362</cp:revision>
  <dcterms:created xsi:type="dcterms:W3CDTF">2020-06-12T19:18:08Z</dcterms:created>
  <dcterms:modified xsi:type="dcterms:W3CDTF">2021-06-30T13:55:01Z</dcterms:modified>
</cp:coreProperties>
</file>