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22" r:id="rId4"/>
    <p:sldMasterId id="2147483746" r:id="rId5"/>
    <p:sldMasterId id="2147483758" r:id="rId6"/>
    <p:sldMasterId id="2147483770" r:id="rId7"/>
  </p:sldMasterIdLst>
  <p:notesMasterIdLst>
    <p:notesMasterId r:id="rId61"/>
  </p:notesMasterIdLst>
  <p:sldIdLst>
    <p:sldId id="258" r:id="rId8"/>
    <p:sldId id="280" r:id="rId9"/>
    <p:sldId id="339" r:id="rId10"/>
    <p:sldId id="367" r:id="rId11"/>
    <p:sldId id="289" r:id="rId12"/>
    <p:sldId id="304" r:id="rId13"/>
    <p:sldId id="395" r:id="rId14"/>
    <p:sldId id="594" r:id="rId15"/>
    <p:sldId id="588" r:id="rId16"/>
    <p:sldId id="589" r:id="rId17"/>
    <p:sldId id="600" r:id="rId18"/>
    <p:sldId id="541" r:id="rId19"/>
    <p:sldId id="607" r:id="rId20"/>
    <p:sldId id="606" r:id="rId21"/>
    <p:sldId id="549" r:id="rId22"/>
    <p:sldId id="543" r:id="rId23"/>
    <p:sldId id="570" r:id="rId24"/>
    <p:sldId id="608" r:id="rId25"/>
    <p:sldId id="563" r:id="rId26"/>
    <p:sldId id="536" r:id="rId27"/>
    <p:sldId id="571" r:id="rId28"/>
    <p:sldId id="507" r:id="rId29"/>
    <p:sldId id="569" r:id="rId30"/>
    <p:sldId id="548" r:id="rId31"/>
    <p:sldId id="572" r:id="rId32"/>
    <p:sldId id="539" r:id="rId33"/>
    <p:sldId id="573" r:id="rId34"/>
    <p:sldId id="537" r:id="rId35"/>
    <p:sldId id="504" r:id="rId36"/>
    <p:sldId id="404" r:id="rId37"/>
    <p:sldId id="610" r:id="rId38"/>
    <p:sldId id="611" r:id="rId39"/>
    <p:sldId id="403" r:id="rId40"/>
    <p:sldId id="585" r:id="rId41"/>
    <p:sldId id="609" r:id="rId42"/>
    <p:sldId id="590" r:id="rId43"/>
    <p:sldId id="578" r:id="rId44"/>
    <p:sldId id="508" r:id="rId45"/>
    <p:sldId id="591" r:id="rId46"/>
    <p:sldId id="509" r:id="rId47"/>
    <p:sldId id="564" r:id="rId48"/>
    <p:sldId id="580" r:id="rId49"/>
    <p:sldId id="581" r:id="rId50"/>
    <p:sldId id="582" r:id="rId51"/>
    <p:sldId id="565" r:id="rId52"/>
    <p:sldId id="576" r:id="rId53"/>
    <p:sldId id="574" r:id="rId54"/>
    <p:sldId id="575" r:id="rId55"/>
    <p:sldId id="554" r:id="rId56"/>
    <p:sldId id="603" r:id="rId57"/>
    <p:sldId id="592" r:id="rId58"/>
    <p:sldId id="448" r:id="rId59"/>
    <p:sldId id="57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lafalie@gmail.com" initials="f" lastIdx="1" clrIdx="0">
    <p:extLst>
      <p:ext uri="{19B8F6BF-5375-455C-9EA6-DF929625EA0E}">
        <p15:presenceInfo xmlns:p15="http://schemas.microsoft.com/office/powerpoint/2012/main" userId="1dbfc56e662127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15076"/>
    <a:srgbClr val="EAEFF7"/>
    <a:srgbClr val="FF9900"/>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32" autoAdjust="0"/>
    <p:restoredTop sz="68960" autoAdjust="0"/>
  </p:normalViewPr>
  <p:slideViewPr>
    <p:cSldViewPr snapToGrid="0">
      <p:cViewPr varScale="1">
        <p:scale>
          <a:sx n="75" d="100"/>
          <a:sy n="75" d="100"/>
        </p:scale>
        <p:origin x="1674"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06"/>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16/08/2021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i="1" dirty="0" err="1"/>
              <a:t>quel</a:t>
            </a:r>
            <a:r>
              <a:rPr lang="en-GB" b="0" i="1" dirty="0"/>
              <a:t> </a:t>
            </a:r>
            <a:r>
              <a:rPr lang="en-GB" b="0" dirty="0"/>
              <a:t>and </a:t>
            </a:r>
            <a:r>
              <a:rPr lang="en-GB" b="0" i="1" dirty="0"/>
              <a:t>quelle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information questions with inversion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7.3.1.3 (introduce) </a:t>
            </a:r>
            <a:r>
              <a:rPr lang="fr-FR" sz="1200" b="0" i="0" kern="1200" dirty="0">
                <a:solidFill>
                  <a:schemeClr val="tx1"/>
                </a:solidFill>
                <a:effectLst/>
                <a:latin typeface="+mn-lt"/>
                <a:ea typeface="+mn-ea"/>
                <a:cs typeface="+mn-cs"/>
              </a:rPr>
              <a:t>langue</a:t>
            </a:r>
            <a:r>
              <a:rPr lang="fr-FR" sz="1200" b="0" i="0" kern="1200" baseline="30000" dirty="0">
                <a:solidFill>
                  <a:schemeClr val="tx1"/>
                </a:solidFill>
                <a:effectLst/>
                <a:latin typeface="+mn-lt"/>
                <a:ea typeface="+mn-ea"/>
                <a:cs typeface="+mn-cs"/>
              </a:rPr>
              <a:t>1</a:t>
            </a:r>
            <a:r>
              <a:rPr lang="fr-FR" sz="1200" b="0" i="0" kern="1200" dirty="0">
                <a:solidFill>
                  <a:schemeClr val="tx1"/>
                </a:solidFill>
                <a:effectLst/>
                <a:latin typeface="+mn-lt"/>
                <a:ea typeface="+mn-ea"/>
                <a:cs typeface="+mn-cs"/>
              </a:rPr>
              <a:t> [712], maths [3438], matière</a:t>
            </a:r>
            <a:r>
              <a:rPr lang="fr-FR" sz="1200" b="0" i="0" kern="1200" baseline="30000" dirty="0">
                <a:solidFill>
                  <a:schemeClr val="tx1"/>
                </a:solidFill>
                <a:effectLst/>
                <a:latin typeface="+mn-lt"/>
                <a:ea typeface="+mn-ea"/>
                <a:cs typeface="+mn-cs"/>
              </a:rPr>
              <a:t>1</a:t>
            </a:r>
            <a:r>
              <a:rPr lang="fr-FR" sz="1200" b="0" i="0" kern="1200" dirty="0">
                <a:solidFill>
                  <a:schemeClr val="tx1"/>
                </a:solidFill>
                <a:effectLst/>
                <a:latin typeface="+mn-lt"/>
                <a:ea typeface="+mn-ea"/>
                <a:cs typeface="+mn-cs"/>
              </a:rPr>
              <a:t> [562], musique [1139], science [1114], quel [146], quelle [146], nom</a:t>
            </a:r>
            <a:r>
              <a:rPr lang="fr-FR" sz="1200" b="0" i="0" kern="1200" baseline="30000" dirty="0">
                <a:solidFill>
                  <a:schemeClr val="tx1"/>
                </a:solidFill>
                <a:effectLst/>
                <a:latin typeface="+mn-lt"/>
                <a:ea typeface="+mn-ea"/>
                <a:cs typeface="+mn-cs"/>
              </a:rPr>
              <a:t>1</a:t>
            </a:r>
            <a:r>
              <a:rPr lang="fr-FR" sz="1200" b="0" i="0" kern="1200" dirty="0">
                <a:solidFill>
                  <a:schemeClr val="tx1"/>
                </a:solidFill>
                <a:effectLst/>
                <a:latin typeface="+mn-lt"/>
                <a:ea typeface="+mn-ea"/>
                <a:cs typeface="+mn-cs"/>
              </a:rPr>
              <a:t> [171], que</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[9], combien [800], pourquoi [193], parce que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arriver [174], changer [283], créer [332], gagner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[258], habiter [1186], monde [77], pays [114], politique [128], vêtements [2383], à</a:t>
            </a:r>
            <a:r>
              <a:rPr lang="fr-FR" sz="1200" b="0" i="0" u="none" strike="noStrike" kern="1200" cap="none" baseline="30000" dirty="0">
                <a:solidFill>
                  <a:schemeClr val="tx1"/>
                </a:solidFill>
                <a:effectLst/>
                <a:latin typeface="+mn-lt"/>
                <a:ea typeface="Calibri"/>
                <a:cs typeface="Calibri"/>
                <a:sym typeface="Calibri"/>
              </a:rPr>
              <a:t>3</a:t>
            </a:r>
            <a:r>
              <a:rPr lang="fr-FR" sz="1200" b="0" i="0" u="none" strike="noStrike" kern="1200" cap="none" dirty="0">
                <a:solidFill>
                  <a:schemeClr val="tx1"/>
                </a:solidFill>
                <a:effectLst/>
                <a:latin typeface="+mn-lt"/>
                <a:ea typeface="Calibri"/>
                <a:cs typeface="Calibri"/>
                <a:sym typeface="Calibri"/>
              </a:rPr>
              <a:t>[2], chez</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[206], comme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[32]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faisons [25], faites [25], font [25], attention [482], effort [388], exercice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[1290], fête [1490], liste [924], d'accord [736]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up the words one by one, for students to pronounce chorally without teacher support.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833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Aural recognition of words in this week’s vocabulary set.</a:t>
            </a:r>
            <a:endParaRPr lang="en-US" b="1" dirty="0"/>
          </a:p>
          <a:p>
            <a:endParaRPr lang="en-US" b="1" dirty="0"/>
          </a:p>
          <a:p>
            <a:r>
              <a:rPr lang="en-US" b="1" dirty="0"/>
              <a:t>Procedure:</a:t>
            </a:r>
          </a:p>
          <a:p>
            <a:pPr marL="228600" indent="-228600">
              <a:buAutoNum type="arabicPeriod"/>
            </a:pPr>
            <a:r>
              <a:rPr lang="en-US" dirty="0"/>
              <a:t>Click on a number to hear a word said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Teacher asks ‘</a:t>
            </a:r>
            <a:r>
              <a:rPr lang="en-US" dirty="0" err="1"/>
              <a:t>C’est</a:t>
            </a:r>
            <a:r>
              <a:rPr lang="en-US" dirty="0"/>
              <a:t> quelle </a:t>
            </a:r>
            <a:r>
              <a:rPr lang="en-US" dirty="0" err="1"/>
              <a:t>lettre</a:t>
            </a:r>
            <a:r>
              <a:rPr lang="en-US" dirty="0"/>
              <a:t>?’ (Students should recognize </a:t>
            </a:r>
            <a:r>
              <a:rPr lang="en-US" i="1" dirty="0"/>
              <a:t>quelle</a:t>
            </a:r>
            <a:r>
              <a:rPr lang="en-US" i="0" dirty="0"/>
              <a:t> from this week’s pre-learning homework).</a:t>
            </a:r>
            <a:endParaRPr lang="en-US" dirty="0"/>
          </a:p>
          <a:p>
            <a:pPr marL="228600" indent="-228600">
              <a:buAutoNum type="arabicPeriod"/>
            </a:pPr>
            <a:r>
              <a:rPr lang="en-US" dirty="0"/>
              <a:t>Students respond with the correct letter in French.</a:t>
            </a:r>
            <a:endParaRPr lang="en-US" b="1" dirty="0"/>
          </a:p>
          <a:p>
            <a:endParaRPr lang="en-US" dirty="0"/>
          </a:p>
          <a:p>
            <a:r>
              <a:rPr lang="en-US" b="1" dirty="0"/>
              <a:t>Transcript and answers:</a:t>
            </a:r>
          </a:p>
          <a:p>
            <a:pPr marL="0" indent="0">
              <a:buNone/>
            </a:pPr>
            <a:r>
              <a:rPr lang="en-US" dirty="0"/>
              <a:t>1. la science (A)</a:t>
            </a:r>
          </a:p>
          <a:p>
            <a:pPr marL="0" indent="0">
              <a:buNone/>
            </a:pPr>
            <a:r>
              <a:rPr lang="en-US" dirty="0"/>
              <a:t>2. la langue (B)</a:t>
            </a:r>
          </a:p>
          <a:p>
            <a:pPr marL="0" indent="0">
              <a:buNone/>
            </a:pPr>
            <a:r>
              <a:rPr lang="en-US" dirty="0"/>
              <a:t>3. les </a:t>
            </a:r>
            <a:r>
              <a:rPr lang="en-US" dirty="0" err="1"/>
              <a:t>maths</a:t>
            </a:r>
            <a:r>
              <a:rPr lang="en-US" dirty="0"/>
              <a:t> (G)</a:t>
            </a:r>
          </a:p>
          <a:p>
            <a:pPr marL="0" indent="0">
              <a:buNone/>
            </a:pPr>
            <a:r>
              <a:rPr lang="en-US" dirty="0"/>
              <a:t>4. la matière (E)</a:t>
            </a:r>
          </a:p>
          <a:p>
            <a:pPr marL="0" indent="0">
              <a:buNone/>
            </a:pPr>
            <a:r>
              <a:rPr lang="en-US" dirty="0"/>
              <a:t>5. la musique (D)</a:t>
            </a:r>
          </a:p>
          <a:p>
            <a:pPr marL="0" indent="0">
              <a:buNone/>
            </a:pPr>
            <a:r>
              <a:rPr lang="en-US" dirty="0"/>
              <a:t>6. le nom (C)</a:t>
            </a:r>
          </a:p>
          <a:p>
            <a:pPr marL="0" indent="0">
              <a:buNone/>
            </a:pPr>
            <a:r>
              <a:rPr lang="en-US" dirty="0"/>
              <a:t>7. </a:t>
            </a:r>
            <a:r>
              <a:rPr lang="en-US" dirty="0" err="1"/>
              <a:t>parce</a:t>
            </a:r>
            <a:r>
              <a:rPr lang="en-US" dirty="0"/>
              <a:t> que (F)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282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r>
              <a:rPr lang="en-US" b="0" dirty="0"/>
              <a:t>for 2 slides</a:t>
            </a:r>
            <a:endParaRPr lang="en-US" b="1" dirty="0"/>
          </a:p>
          <a:p>
            <a:endParaRPr lang="en-US" b="1" dirty="0"/>
          </a:p>
          <a:p>
            <a:r>
              <a:rPr lang="en-US" b="1" dirty="0"/>
              <a:t>Aim: </a:t>
            </a:r>
            <a:r>
              <a:rPr lang="en-US" b="0" dirty="0"/>
              <a:t>Written recognition of question words in this week’s vocabulary set.</a:t>
            </a:r>
            <a:endParaRPr lang="en-US" b="1" dirty="0"/>
          </a:p>
          <a:p>
            <a:endParaRPr lang="en-US" b="1" dirty="0"/>
          </a:p>
          <a:p>
            <a:r>
              <a:rPr lang="en-US" b="1" dirty="0"/>
              <a:t>Procedure:</a:t>
            </a:r>
          </a:p>
          <a:p>
            <a:pPr marL="0" indent="0">
              <a:buNone/>
            </a:pPr>
            <a:r>
              <a:rPr lang="en-US" dirty="0"/>
              <a:t>1. On clicks, the new question words in this week’s vocabulary set appear.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Say the word aloud. Students repeat. </a:t>
            </a:r>
            <a:r>
              <a:rPr lang="en-US" baseline="0" dirty="0"/>
              <a:t>Offer a quick explanation of the difference between quell ? and quelle ?. Tell students you are going to take a closer look at this shortly, however, reinforce that they are both pronounced the same.</a:t>
            </a:r>
            <a:endParaRPr lang="en-US" dirty="0"/>
          </a:p>
          <a:p>
            <a:pPr marL="0" indent="0">
              <a:buNone/>
            </a:pPr>
            <a:r>
              <a:rPr lang="en-US" dirty="0"/>
              <a:t>3. Students say the English.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854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up the words one by one, for students to pronounce chorally without teacher support.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119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Aural recognition of question words in this week’s vocabulary set.</a:t>
            </a:r>
            <a:endParaRPr lang="en-US" b="1" dirty="0"/>
          </a:p>
          <a:p>
            <a:endParaRPr lang="en-US" b="1" dirty="0"/>
          </a:p>
          <a:p>
            <a:r>
              <a:rPr lang="en-US" b="1" dirty="0"/>
              <a:t>Procedure:</a:t>
            </a:r>
          </a:p>
          <a:p>
            <a:pPr marL="228600" indent="-228600">
              <a:buAutoNum type="arabicPeriod"/>
            </a:pPr>
            <a:r>
              <a:rPr lang="en-US" dirty="0"/>
              <a:t>Click on a number to hear a word said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Teacher asks ‘</a:t>
            </a:r>
            <a:r>
              <a:rPr lang="en-US" dirty="0" err="1"/>
              <a:t>C’est</a:t>
            </a:r>
            <a:r>
              <a:rPr lang="en-US" dirty="0"/>
              <a:t> quelle </a:t>
            </a:r>
            <a:r>
              <a:rPr lang="en-US" dirty="0" err="1"/>
              <a:t>lettre</a:t>
            </a:r>
            <a:r>
              <a:rPr lang="en-US"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Students respond with the correct letter in French.</a:t>
            </a:r>
            <a:endParaRPr lang="en-US" b="1" dirty="0"/>
          </a:p>
          <a:p>
            <a:endParaRPr lang="en-US" dirty="0"/>
          </a:p>
          <a:p>
            <a:r>
              <a:rPr lang="en-US" b="1" dirty="0"/>
              <a:t>Transcript and answers:</a:t>
            </a:r>
          </a:p>
          <a:p>
            <a:pPr marL="0" indent="0">
              <a:buNone/>
            </a:pPr>
            <a:r>
              <a:rPr lang="en-US" dirty="0"/>
              <a:t>1. </a:t>
            </a:r>
            <a:r>
              <a:rPr lang="en-US" dirty="0" err="1"/>
              <a:t>quel</a:t>
            </a:r>
            <a:r>
              <a:rPr lang="en-US" dirty="0"/>
              <a:t>(le) ? (D)</a:t>
            </a:r>
          </a:p>
          <a:p>
            <a:pPr marL="0" indent="0">
              <a:buNone/>
            </a:pPr>
            <a:r>
              <a:rPr lang="en-US" dirty="0"/>
              <a:t>2. </a:t>
            </a:r>
            <a:r>
              <a:rPr lang="en-US" dirty="0" err="1"/>
              <a:t>combien</a:t>
            </a:r>
            <a:r>
              <a:rPr lang="en-US" dirty="0"/>
              <a:t> ? (A)</a:t>
            </a:r>
          </a:p>
          <a:p>
            <a:pPr marL="0" indent="0">
              <a:buNone/>
            </a:pPr>
            <a:r>
              <a:rPr lang="en-US" dirty="0"/>
              <a:t>3. que ? (C)</a:t>
            </a:r>
          </a:p>
          <a:p>
            <a:pPr marL="0" indent="0">
              <a:buNone/>
            </a:pPr>
            <a:r>
              <a:rPr lang="en-US" dirty="0"/>
              <a:t>4. </a:t>
            </a:r>
            <a:r>
              <a:rPr lang="en-US" dirty="0" err="1"/>
              <a:t>pourquoi</a:t>
            </a:r>
            <a:r>
              <a:rPr lang="en-US" dirty="0"/>
              <a:t> ?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877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1 minute</a:t>
            </a:r>
          </a:p>
          <a:p>
            <a:endParaRPr lang="en-US" b="1" baseline="0" dirty="0"/>
          </a:p>
          <a:p>
            <a:r>
              <a:rPr lang="en-US" b="1" baseline="0" dirty="0"/>
              <a:t>Aim: </a:t>
            </a:r>
            <a:r>
              <a:rPr lang="en-US" b="0" baseline="0" dirty="0"/>
              <a:t>Oral recall of known question words.</a:t>
            </a:r>
            <a:endParaRPr lang="en-US" b="1" baseline="0" dirty="0"/>
          </a:p>
          <a:p>
            <a:endParaRPr lang="en-US" b="1" baseline="0" dirty="0"/>
          </a:p>
          <a:p>
            <a:r>
              <a:rPr lang="en-US" b="1" baseline="0" dirty="0"/>
              <a:t>Procedure:</a:t>
            </a:r>
          </a:p>
          <a:p>
            <a:pPr marL="228600" indent="-228600">
              <a:buAutoNum type="arabicPeriod"/>
            </a:pPr>
            <a:r>
              <a:rPr lang="en-US" baseline="0" dirty="0"/>
              <a:t>Click to reveal an English word/picture.</a:t>
            </a:r>
          </a:p>
          <a:p>
            <a:pPr marL="228600" indent="-228600">
              <a:buAutoNum type="arabicPeriod"/>
            </a:pPr>
            <a:r>
              <a:rPr lang="en-US" baseline="0" dirty="0"/>
              <a:t>Elicit the French chorally from the class.</a:t>
            </a:r>
          </a:p>
          <a:p>
            <a:pPr marL="228600" indent="-228600">
              <a:buAutoNum type="arabicPeriod"/>
            </a:pPr>
            <a:r>
              <a:rPr lang="en-US" baseline="0" dirty="0"/>
              <a:t>Click to reveal the French.</a:t>
            </a:r>
          </a:p>
          <a:p>
            <a:endParaRPr lang="en-US" baseline="0" dirty="0"/>
          </a:p>
          <a:p>
            <a:r>
              <a:rPr lang="en-US" baseline="0" dirty="0"/>
              <a:t>Note that this week’s revisited set includes another word for ‘what’ – ‘quoi’. The difference between the use of ‘que’ and ‘quoi’ will be examined later in the lesson.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199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introduce the difference between </a:t>
            </a:r>
            <a:r>
              <a:rPr lang="en-US" b="0" dirty="0" err="1"/>
              <a:t>quel</a:t>
            </a:r>
            <a:r>
              <a:rPr lang="en-US" b="0" dirty="0"/>
              <a:t> and quelle.</a:t>
            </a:r>
            <a:endParaRPr lang="en-US" b="1" dirty="0"/>
          </a:p>
          <a:p>
            <a:endParaRPr lang="en-US" b="1" dirty="0"/>
          </a:p>
          <a:p>
            <a:r>
              <a:rPr lang="en-US" b="1" dirty="0"/>
              <a:t>Procedure:</a:t>
            </a:r>
          </a:p>
          <a:p>
            <a:pPr marL="228600" indent="-228600">
              <a:buAutoNum type="arabicPeriod"/>
            </a:pPr>
            <a:r>
              <a:rPr lang="en-US" dirty="0"/>
              <a:t>This slide offers a</a:t>
            </a:r>
            <a:r>
              <a:rPr lang="en-US" baseline="0" dirty="0"/>
              <a:t> worked example of both </a:t>
            </a:r>
            <a:r>
              <a:rPr lang="en-US" baseline="0" dirty="0" err="1"/>
              <a:t>Quel</a:t>
            </a:r>
            <a:r>
              <a:rPr lang="en-US" baseline="0" dirty="0"/>
              <a:t>? and </a:t>
            </a:r>
            <a:r>
              <a:rPr lang="en-US" baseline="0" dirty="0" err="1"/>
              <a:t>Quelle</a:t>
            </a:r>
            <a:r>
              <a:rPr lang="en-US" baseline="0" dirty="0"/>
              <a:t>? to illustrate its uses to students. </a:t>
            </a:r>
          </a:p>
          <a:p>
            <a:pPr marL="228600" indent="-228600">
              <a:buAutoNum type="arabicPeriod"/>
            </a:pPr>
            <a:r>
              <a:rPr lang="en-US" baseline="0" dirty="0"/>
              <a:t>Teacher to read out examples to illustrate that the two forms sound identical.</a:t>
            </a:r>
          </a:p>
          <a:p>
            <a:pPr marL="228600" indent="-228600">
              <a:buAutoNum type="arabicPeriod"/>
            </a:pPr>
            <a:r>
              <a:rPr lang="en-US" baseline="0" dirty="0"/>
              <a:t>Only singular forms are learnt here.  </a:t>
            </a:r>
          </a:p>
          <a:p>
            <a:pPr marL="228600" indent="-228600">
              <a:buAutoNum type="arabicPeriod"/>
            </a:pPr>
            <a:r>
              <a:rPr lang="en-US" baseline="0" dirty="0"/>
              <a:t>Plural forms will be covered later in Year 8.</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79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a:t>
            </a:r>
            <a:r>
              <a:rPr lang="en-US" b="0" i="1" dirty="0" err="1"/>
              <a:t>quel</a:t>
            </a:r>
            <a:r>
              <a:rPr lang="en-US" b="0" i="1" dirty="0"/>
              <a:t>/quelle</a:t>
            </a:r>
            <a:r>
              <a:rPr lang="en-US" b="0" i="0" dirty="0"/>
              <a:t> and connecting this with meaning.</a:t>
            </a:r>
            <a:endParaRPr lang="en-US" b="1" dirty="0"/>
          </a:p>
          <a:p>
            <a:endParaRPr lang="en-US" b="1" dirty="0"/>
          </a:p>
          <a:p>
            <a:r>
              <a:rPr lang="en-US" b="1" dirty="0"/>
              <a:t>Procedure:</a:t>
            </a:r>
          </a:p>
          <a:p>
            <a:pPr marL="228600" indent="-228600">
              <a:buAutoNum type="arabicPeriod"/>
            </a:pPr>
            <a:r>
              <a:rPr lang="en-US" baseline="0" dirty="0"/>
              <a:t>Students write 1-8 and use their knowledge of noun gender to decide which noun being asked about.</a:t>
            </a:r>
          </a:p>
          <a:p>
            <a:pPr marL="228600" indent="-228600">
              <a:buAutoNum type="arabicPeriod"/>
            </a:pPr>
            <a:r>
              <a:rPr lang="en-US" baseline="0" dirty="0"/>
              <a:t>Answers revealed on clicks.</a:t>
            </a:r>
          </a:p>
          <a:p>
            <a:pPr marL="228600" indent="-228600">
              <a:buAutoNum type="arabicPeriod"/>
            </a:pPr>
            <a:r>
              <a:rPr lang="en-US" baseline="0" dirty="0"/>
              <a:t>Elicit full translations, noting that </a:t>
            </a:r>
            <a:r>
              <a:rPr lang="en-US" i="0" baseline="0" dirty="0"/>
              <a:t>the English equivalent </a:t>
            </a:r>
            <a:r>
              <a:rPr lang="en-US" i="1" baseline="0" dirty="0"/>
              <a:t>which</a:t>
            </a:r>
            <a:r>
              <a:rPr lang="en-US" i="0" baseline="0" dirty="0"/>
              <a:t> comes at the beginning of the sentence while </a:t>
            </a:r>
            <a:r>
              <a:rPr lang="en-US" i="1" baseline="0" dirty="0" err="1"/>
              <a:t>quel</a:t>
            </a:r>
            <a:r>
              <a:rPr lang="en-US" i="1" baseline="0" dirty="0"/>
              <a:t>/le </a:t>
            </a:r>
            <a:r>
              <a:rPr lang="en-US" i="0" baseline="0" dirty="0"/>
              <a:t>comes before the noun.</a:t>
            </a:r>
            <a:endParaRPr lang="en-US" baseline="0" dirty="0"/>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875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 usage of the word </a:t>
            </a:r>
            <a:r>
              <a:rPr lang="en-US" b="0" i="1" dirty="0"/>
              <a:t>nom </a:t>
            </a:r>
          </a:p>
          <a:p>
            <a:endParaRPr lang="en-US" b="0" i="1" dirty="0"/>
          </a:p>
          <a:p>
            <a:r>
              <a:rPr lang="en-US" b="1" dirty="0"/>
              <a:t>Procedure:</a:t>
            </a:r>
          </a:p>
          <a:p>
            <a:r>
              <a:rPr lang="en-US" b="0" dirty="0"/>
              <a:t>1. Click to bring up the French.</a:t>
            </a:r>
          </a:p>
          <a:p>
            <a:r>
              <a:rPr lang="en-US" b="0" dirty="0"/>
              <a:t>2. Students try to infer the English translation.</a:t>
            </a:r>
          </a:p>
          <a:p>
            <a:r>
              <a:rPr lang="en-US" b="0" dirty="0"/>
              <a:t>3. Click to reveal a picture hint.</a:t>
            </a:r>
          </a:p>
          <a:p>
            <a:r>
              <a:rPr lang="en-US" b="0" dirty="0"/>
              <a:t>4. Click to reveal the English.</a:t>
            </a:r>
          </a:p>
          <a:p>
            <a:r>
              <a:rPr lang="en-US" b="0" dirty="0"/>
              <a:t>5. Click to bring up the translations of ‘what is your name’, drawing attention to the different question word used in French.</a:t>
            </a:r>
          </a:p>
          <a:p>
            <a:r>
              <a:rPr lang="en-US" b="0" dirty="0"/>
              <a:t>6. Ask students how they think they would answer these questions (using </a:t>
            </a:r>
            <a:r>
              <a:rPr lang="en-US" b="0" i="1" dirty="0"/>
              <a:t>mon...</a:t>
            </a:r>
            <a:r>
              <a:rPr lang="en-US" b="0" i="0" dirty="0"/>
              <a:t>). Have them </a:t>
            </a:r>
            <a:r>
              <a:rPr lang="en-US" b="0" i="0" dirty="0" err="1"/>
              <a:t>practise</a:t>
            </a:r>
            <a:r>
              <a:rPr lang="en-US" b="0" i="0" dirty="0"/>
              <a:t> asking and answering questions in pairs.</a:t>
            </a:r>
            <a:endParaRPr lang="en-US" b="0" dirty="0"/>
          </a:p>
          <a:p>
            <a:endParaRPr lang="en-US" dirty="0"/>
          </a:p>
          <a:p>
            <a:r>
              <a:rPr lang="en-US" b="1" dirty="0"/>
              <a:t>Transcript:</a:t>
            </a:r>
          </a:p>
          <a:p>
            <a:r>
              <a:rPr lang="en-US" b="0" dirty="0"/>
              <a:t>le nom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356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Aim: </a:t>
            </a:r>
            <a:r>
              <a:rPr lang="en-GB" b="0" i="0" dirty="0"/>
              <a:t>To revisit the formation of yes/no question with inversion, and explain how to turn these into information questions through use of a question word.</a:t>
            </a:r>
            <a:endParaRPr lang="en-GB" b="1"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261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a ‘tick’.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[ai] </a:t>
            </a:r>
            <a:r>
              <a:rPr lang="en-GB" baseline="0" dirty="0"/>
              <a:t>sound, pronouncing </a:t>
            </a:r>
            <a:r>
              <a:rPr lang="en-GB" b="0" baseline="0" dirty="0"/>
              <a:t>”</a:t>
            </a:r>
            <a:r>
              <a:rPr lang="en-GB" b="1" baseline="0" dirty="0" err="1"/>
              <a:t>vrai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72116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Written recognition of yes/no and information questions.</a:t>
            </a:r>
            <a:endParaRPr lang="en-US" b="1" dirty="0"/>
          </a:p>
          <a:p>
            <a:endParaRPr lang="en-US" b="1" dirty="0"/>
          </a:p>
          <a:p>
            <a:r>
              <a:rPr lang="en-US" b="1" dirty="0"/>
              <a:t>Procedure:</a:t>
            </a:r>
          </a:p>
          <a:p>
            <a:pPr marL="228600" indent="-228600">
              <a:buAutoNum type="arabicPeriod"/>
            </a:pPr>
            <a:r>
              <a:rPr lang="en-US" dirty="0"/>
              <a:t>Students read and tick what type of question they think it is.</a:t>
            </a:r>
          </a:p>
          <a:p>
            <a:pPr marL="228600" indent="-228600">
              <a:buAutoNum type="arabicPeriod"/>
            </a:pPr>
            <a:r>
              <a:rPr lang="en-US" dirty="0"/>
              <a:t>Answers </a:t>
            </a:r>
            <a:r>
              <a:rPr lang="en-US" baseline="0" dirty="0"/>
              <a:t>appear on clicks.</a:t>
            </a:r>
          </a:p>
          <a:p>
            <a:pPr marL="228600" indent="-228600">
              <a:buAutoNum type="arabicPeriod"/>
            </a:pPr>
            <a:r>
              <a:rPr lang="en-US" dirty="0"/>
              <a:t>Draw students’ attention to:</a:t>
            </a:r>
            <a:br>
              <a:rPr lang="en-US" dirty="0"/>
            </a:br>
            <a:r>
              <a:rPr lang="en-US" dirty="0"/>
              <a:t>1] the two different forms</a:t>
            </a:r>
            <a:r>
              <a:rPr lang="en-US" baseline="0" dirty="0"/>
              <a:t> of ‘</a:t>
            </a:r>
            <a:r>
              <a:rPr lang="en-US" baseline="0" dirty="0" err="1"/>
              <a:t>quel</a:t>
            </a:r>
            <a:r>
              <a:rPr lang="en-US" baseline="0" dirty="0"/>
              <a:t>’ and take the opportunity to reinforce again why this is the case, to build on this from the earlier vocabulary presentation of the question words.</a:t>
            </a:r>
            <a:br>
              <a:rPr lang="en-US" baseline="0" dirty="0"/>
            </a:br>
            <a:r>
              <a:rPr lang="en-US" baseline="0" dirty="0"/>
              <a:t>To facilitate this, the words ‘</a:t>
            </a:r>
            <a:r>
              <a:rPr lang="en-US" baseline="0" dirty="0" err="1"/>
              <a:t>quel</a:t>
            </a:r>
            <a:r>
              <a:rPr lang="en-US" baseline="0" dirty="0"/>
              <a:t>’ and ‘</a:t>
            </a:r>
            <a:r>
              <a:rPr lang="en-US" baseline="0" dirty="0" err="1"/>
              <a:t>quelle</a:t>
            </a:r>
            <a:r>
              <a:rPr lang="en-US" baseline="0" dirty="0"/>
              <a:t>’ are animated to appear in bold on clicks.</a:t>
            </a:r>
            <a:br>
              <a:rPr lang="en-US" baseline="0" dirty="0"/>
            </a:br>
            <a:r>
              <a:rPr lang="en-US" baseline="0" dirty="0"/>
              <a:t>2] the fact that </a:t>
            </a:r>
            <a:r>
              <a:rPr lang="en-US" baseline="0" dirty="0" err="1"/>
              <a:t>combien</a:t>
            </a:r>
            <a:r>
              <a:rPr lang="en-US" baseline="0" dirty="0"/>
              <a:t> is always followed by ‘de’ when followed by a noun.  The ‘de’ is animated to appear in bold on next click.</a:t>
            </a:r>
            <a:br>
              <a:rPr lang="en-US" baseline="0" dirty="0"/>
            </a:br>
            <a:endParaRPr lang="en-US" baseline="0" dirty="0"/>
          </a:p>
          <a:p>
            <a:r>
              <a:rPr lang="en-US" baseline="0" dirty="0"/>
              <a:t>Note that the verbs used here were the ones used with subject-verb inversions in the previous two weeks of the scheme of work, along with ‘faire’.  They do not require a different form in first and second person singular, which will aid the production activities to come.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190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Timing: 5 minutes</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Aim: </a:t>
            </a:r>
            <a:r>
              <a:rPr lang="en-GB" sz="1200" b="0" i="0" kern="1200" dirty="0">
                <a:solidFill>
                  <a:schemeClr val="tx1"/>
                </a:solidFill>
                <a:effectLst/>
                <a:latin typeface="+mn-lt"/>
                <a:ea typeface="+mn-ea"/>
                <a:cs typeface="+mn-cs"/>
              </a:rPr>
              <a:t>L2-L1 translation of questions.</a:t>
            </a:r>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pPr marL="228600" indent="-228600">
              <a:buAutoNum type="arabicPeriod"/>
            </a:pPr>
            <a:r>
              <a:rPr lang="en-GB" sz="1200" b="0" i="0" kern="1200" dirty="0">
                <a:solidFill>
                  <a:schemeClr val="tx1"/>
                </a:solidFill>
                <a:effectLst/>
                <a:latin typeface="+mn-lt"/>
                <a:ea typeface="+mn-ea"/>
                <a:cs typeface="+mn-cs"/>
              </a:rPr>
              <a:t>Students translate each sentence.</a:t>
            </a:r>
          </a:p>
          <a:p>
            <a:pPr marL="228600" indent="-228600">
              <a:buAutoNum type="arabicPeriod"/>
            </a:pPr>
            <a:r>
              <a:rPr lang="en-GB" sz="1200" b="0" i="0" kern="1200" dirty="0">
                <a:solidFill>
                  <a:schemeClr val="tx1"/>
                </a:solidFill>
                <a:effectLst/>
                <a:latin typeface="+mn-lt"/>
                <a:ea typeface="+mn-ea"/>
                <a:cs typeface="+mn-cs"/>
              </a:rPr>
              <a:t>Answers revealed on clicks.</a:t>
            </a:r>
          </a:p>
          <a:p>
            <a:pPr marL="228600" indent="-228600">
              <a:buAutoNum type="arabicPeriod"/>
            </a:pPr>
            <a:r>
              <a:rPr lang="en-GB" sz="1200" b="1" i="0" kern="1200" dirty="0">
                <a:solidFill>
                  <a:schemeClr val="tx1"/>
                </a:solidFill>
                <a:effectLst/>
                <a:latin typeface="+mn-lt"/>
                <a:ea typeface="+mn-ea"/>
                <a:cs typeface="+mn-cs"/>
              </a:rPr>
              <a:t>Note: </a:t>
            </a:r>
            <a:r>
              <a:rPr lang="en-GB" sz="1200" b="1" i="1" kern="1200" dirty="0">
                <a:solidFill>
                  <a:schemeClr val="tx1"/>
                </a:solidFill>
                <a:effectLst/>
                <a:latin typeface="+mn-lt"/>
                <a:ea typeface="+mn-ea"/>
                <a:cs typeface="+mn-cs"/>
              </a:rPr>
              <a:t>In the absence of an adverb/adverbial phrase of time</a:t>
            </a:r>
            <a:r>
              <a:rPr lang="en-GB" sz="1200" kern="1200" dirty="0">
                <a:solidFill>
                  <a:schemeClr val="tx1"/>
                </a:solidFill>
                <a:effectLst/>
                <a:latin typeface="+mn-lt"/>
                <a:ea typeface="+mn-ea"/>
                <a:cs typeface="+mn-cs"/>
              </a:rPr>
              <a:t>, some of the sentences work in both the simple and continuous present.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Students may therefore translate the sentences differently from the answers given.</a:t>
            </a:r>
          </a:p>
          <a:p>
            <a:pPr marL="228600" indent="-228600">
              <a:buAutoNum type="arabicPeriod"/>
            </a:pPr>
            <a:r>
              <a:rPr lang="en-GB" sz="1200" kern="1200" dirty="0">
                <a:solidFill>
                  <a:schemeClr val="tx1"/>
                </a:solidFill>
                <a:effectLst/>
                <a:latin typeface="+mn-lt"/>
                <a:ea typeface="+mn-ea"/>
                <a:cs typeface="+mn-cs"/>
              </a:rPr>
              <a:t>Draw attention to the word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 (question word first, followed by subject-verb inversion). This primes for production in the next lesson.</a:t>
            </a:r>
            <a:br>
              <a:rPr lang="en-GB" sz="1200" kern="1200" dirty="0">
                <a:solidFill>
                  <a:schemeClr val="tx1"/>
                </a:solidFill>
                <a:effectLst/>
                <a:latin typeface="+mn-lt"/>
                <a:ea typeface="+mn-ea"/>
                <a:cs typeface="+mn-cs"/>
              </a:rPr>
            </a:b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Possible answers:</a:t>
            </a:r>
            <a:br>
              <a:rPr lang="en-GB" sz="1200" b="1" kern="1200" baseline="0" dirty="0">
                <a:solidFill>
                  <a:schemeClr val="tx1"/>
                </a:solidFill>
                <a:effectLst/>
                <a:latin typeface="+mn-lt"/>
                <a:ea typeface="+mn-ea"/>
                <a:cs typeface="+mn-cs"/>
              </a:rPr>
            </a:br>
            <a:r>
              <a:rPr lang="en-GB" sz="1200" kern="1200" dirty="0">
                <a:solidFill>
                  <a:schemeClr val="tx1"/>
                </a:solidFill>
                <a:effectLst/>
                <a:latin typeface="+mn-lt"/>
                <a:ea typeface="+mn-ea"/>
                <a:cs typeface="+mn-cs"/>
              </a:rPr>
              <a:t>1. Which sentence are you learning? Which sentence do you learn?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What are you doing on Saturday? (present continuous only – present simple would require </a:t>
            </a:r>
            <a:r>
              <a:rPr lang="en-GB" sz="1200" i="1" kern="1200" dirty="0">
                <a:solidFill>
                  <a:schemeClr val="tx1"/>
                </a:solidFill>
                <a:effectLst/>
                <a:latin typeface="+mn-lt"/>
                <a:ea typeface="+mn-ea"/>
                <a:cs typeface="+mn-cs"/>
              </a:rPr>
              <a:t>le </a:t>
            </a:r>
            <a:r>
              <a:rPr lang="en-GB" sz="1200" i="1" kern="1200" dirty="0" err="1">
                <a:solidFill>
                  <a:schemeClr val="tx1"/>
                </a:solidFill>
                <a:effectLst/>
                <a:latin typeface="+mn-lt"/>
                <a:ea typeface="+mn-ea"/>
                <a:cs typeface="+mn-cs"/>
              </a:rPr>
              <a:t>samedi</a:t>
            </a:r>
            <a:r>
              <a:rPr lang="en-GB" sz="1200" i="0" kern="1200" dirty="0">
                <a:solidFill>
                  <a:schemeClr val="tx1"/>
                </a:solidFill>
                <a:effectLst/>
                <a:latin typeface="+mn-lt"/>
                <a:ea typeface="+mn-ea"/>
                <a:cs typeface="+mn-cs"/>
              </a:rPr>
              <a:t> – on Saturday</a:t>
            </a:r>
            <a:r>
              <a:rPr lang="en-GB" sz="1200" b="1" i="0" kern="1200" dirty="0">
                <a:solidFill>
                  <a:schemeClr val="tx1"/>
                </a:solidFill>
                <a:effectLst/>
                <a:latin typeface="+mn-lt"/>
                <a:ea typeface="+mn-ea"/>
                <a:cs typeface="+mn-cs"/>
              </a:rPr>
              <a:t>s</a:t>
            </a:r>
            <a:r>
              <a:rPr lang="en-GB" sz="1200" b="0" i="0" kern="1200" dirty="0">
                <a:solidFill>
                  <a:schemeClr val="tx1"/>
                </a:solidFill>
                <a:effectLst/>
                <a:latin typeface="+mn-lt"/>
                <a:ea typeface="+mn-ea"/>
                <a:cs typeface="+mn-cs"/>
              </a:rPr>
              <a:t> / on </a:t>
            </a:r>
            <a:r>
              <a:rPr lang="en-GB" sz="1200" b="1" i="0" kern="1200" dirty="0">
                <a:solidFill>
                  <a:schemeClr val="tx1"/>
                </a:solidFill>
                <a:effectLst/>
                <a:latin typeface="+mn-lt"/>
                <a:ea typeface="+mn-ea"/>
                <a:cs typeface="+mn-cs"/>
              </a:rPr>
              <a:t>a </a:t>
            </a:r>
            <a:r>
              <a:rPr lang="en-GB" sz="1200" b="0" i="0" kern="1200" dirty="0">
                <a:solidFill>
                  <a:schemeClr val="tx1"/>
                </a:solidFill>
                <a:effectLst/>
                <a:latin typeface="+mn-lt"/>
                <a:ea typeface="+mn-ea"/>
                <a:cs typeface="+mn-cs"/>
              </a:rPr>
              <a:t>Saturday)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How many languages do you understand? How many languages are you understanding?</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Are you coming to the party today? (present continuous only)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5. Which day do you go normally go out? (present simple only)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6. </a:t>
            </a:r>
            <a:r>
              <a:rPr lang="en-GB" sz="1200" b="0" dirty="0">
                <a:solidFill>
                  <a:srgbClr val="115076"/>
                </a:solidFill>
              </a:rPr>
              <a:t>Which name are you saying ? (present continuous only, most likely)</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Are you paying attention? Do you pay attention?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8.  Do you take the train each day? (present simple only)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376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p>
          <a:p>
            <a:endParaRPr lang="en-GB" b="1" dirty="0"/>
          </a:p>
          <a:p>
            <a:r>
              <a:rPr lang="en-GB" b="1" dirty="0"/>
              <a:t>Aim: </a:t>
            </a:r>
            <a:r>
              <a:rPr lang="en-GB" b="0" dirty="0"/>
              <a:t>Contrast functions of questions with and without question words</a:t>
            </a:r>
            <a:endParaRPr lang="en-GB" b="1" dirty="0"/>
          </a:p>
          <a:p>
            <a:endParaRPr lang="en-GB" b="1" dirty="0"/>
          </a:p>
          <a:p>
            <a:r>
              <a:rPr lang="en-GB" b="1" dirty="0"/>
              <a:t>Procedure:</a:t>
            </a:r>
          </a:p>
          <a:p>
            <a:pPr marL="228600" indent="-228600">
              <a:buAutoNum type="arabicPeriod"/>
            </a:pPr>
            <a:r>
              <a:rPr lang="en-GB" dirty="0"/>
              <a:t>Students listen to the audio and select the type of response that would be required. </a:t>
            </a:r>
          </a:p>
          <a:p>
            <a:pPr marL="228600" indent="-228600">
              <a:buAutoNum type="arabicPeriod"/>
            </a:pPr>
            <a:r>
              <a:rPr lang="en-GB" dirty="0"/>
              <a:t>They can answer by writing 1-8 and “</a:t>
            </a:r>
            <a:r>
              <a:rPr lang="en-GB" dirty="0" err="1"/>
              <a:t>oui</a:t>
            </a:r>
            <a:r>
              <a:rPr lang="en-GB" dirty="0"/>
              <a:t>/non” or “information” as needed.</a:t>
            </a:r>
          </a:p>
          <a:p>
            <a:endParaRPr lang="en-GB" dirty="0"/>
          </a:p>
          <a:p>
            <a:r>
              <a:rPr lang="en-GB" dirty="0"/>
              <a:t>The next slide includes a more challenging version of this task, which also requires students to translate the question word into English where applicable – delete slides as required for your class level.</a:t>
            </a:r>
          </a:p>
          <a:p>
            <a:endParaRPr lang="en-GB" dirty="0"/>
          </a:p>
          <a:p>
            <a:r>
              <a:rPr lang="en-GB" b="1" dirty="0"/>
              <a:t>Transcript</a:t>
            </a:r>
            <a:endParaRPr lang="en-GB" dirty="0"/>
          </a:p>
          <a:p>
            <a:pPr marL="228600" indent="-228600">
              <a:buAutoNum type="arabicParenR"/>
            </a:pPr>
            <a:r>
              <a:rPr lang="en-GB" baseline="0" dirty="0"/>
              <a:t>Quelle science </a:t>
            </a:r>
            <a:r>
              <a:rPr lang="en-GB" baseline="0" dirty="0" err="1"/>
              <a:t>apprends-tu</a:t>
            </a:r>
            <a:r>
              <a:rPr lang="en-GB" baseline="0" dirty="0"/>
              <a:t> ?</a:t>
            </a:r>
          </a:p>
          <a:p>
            <a:pPr marL="228600" indent="-228600">
              <a:buAutoNum type="arabicParenR"/>
            </a:pPr>
            <a:r>
              <a:rPr lang="en-GB" baseline="0" dirty="0" err="1"/>
              <a:t>Sors-tu</a:t>
            </a:r>
            <a:r>
              <a:rPr lang="en-GB" baseline="0" dirty="0"/>
              <a:t> le week-end?</a:t>
            </a:r>
          </a:p>
          <a:p>
            <a:pPr marL="228600" indent="-228600">
              <a:buAutoNum type="arabicParenR"/>
            </a:pPr>
            <a:r>
              <a:rPr lang="en-GB" baseline="0" dirty="0"/>
              <a:t>Dis-</a:t>
            </a:r>
            <a:r>
              <a:rPr lang="en-GB" baseline="0" dirty="0" err="1"/>
              <a:t>tu</a:t>
            </a:r>
            <a:r>
              <a:rPr lang="en-GB" baseline="0" dirty="0"/>
              <a:t> la </a:t>
            </a:r>
            <a:r>
              <a:rPr lang="en-GB" baseline="0" dirty="0" err="1"/>
              <a:t>vérité</a:t>
            </a:r>
            <a:r>
              <a:rPr lang="en-GB" baseline="0" dirty="0"/>
              <a:t>?</a:t>
            </a:r>
          </a:p>
          <a:p>
            <a:pPr marL="228600" indent="-228600">
              <a:buAutoNum type="arabicParenR"/>
            </a:pPr>
            <a:r>
              <a:rPr lang="en-GB" baseline="0" dirty="0"/>
              <a:t>Que </a:t>
            </a:r>
            <a:r>
              <a:rPr lang="en-GB" baseline="0" dirty="0" err="1"/>
              <a:t>prends-tu</a:t>
            </a:r>
            <a:r>
              <a:rPr lang="en-GB" baseline="0" dirty="0"/>
              <a:t>?</a:t>
            </a:r>
          </a:p>
          <a:p>
            <a:pPr marL="228600" indent="-228600">
              <a:buAutoNum type="arabicParenR"/>
            </a:pPr>
            <a:r>
              <a:rPr lang="en-GB" baseline="0" dirty="0" err="1"/>
              <a:t>Combien</a:t>
            </a:r>
            <a:r>
              <a:rPr lang="en-GB" baseline="0" dirty="0"/>
              <a:t> </a:t>
            </a:r>
            <a:r>
              <a:rPr lang="en-GB" baseline="0" dirty="0" err="1"/>
              <a:t>comprends-tu</a:t>
            </a:r>
            <a:r>
              <a:rPr lang="en-GB" baseline="0" dirty="0"/>
              <a:t> ?</a:t>
            </a:r>
          </a:p>
          <a:p>
            <a:pPr marL="228600" indent="-228600">
              <a:buAutoNum type="arabicParenR"/>
            </a:pPr>
            <a:r>
              <a:rPr lang="en-GB" baseline="0" dirty="0" err="1"/>
              <a:t>Viens-tu</a:t>
            </a:r>
            <a:r>
              <a:rPr lang="en-GB" baseline="0" dirty="0"/>
              <a:t> au </a:t>
            </a:r>
            <a:r>
              <a:rPr lang="en-GB" baseline="0" dirty="0" err="1"/>
              <a:t>parc</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err="1"/>
              <a:t>Combien</a:t>
            </a:r>
            <a:r>
              <a:rPr lang="en-GB" baseline="0" dirty="0"/>
              <a:t> de matières </a:t>
            </a:r>
            <a:r>
              <a:rPr lang="en-GB" baseline="0" dirty="0" err="1"/>
              <a:t>fais-tu</a:t>
            </a:r>
            <a:r>
              <a:rPr lang="en-GB"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err="1"/>
              <a:t>Fais-tu</a:t>
            </a:r>
            <a:r>
              <a:rPr lang="en-GB" baseline="0" dirty="0"/>
              <a:t> un effort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756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challenging version of Slide 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921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aseline="0" dirty="0"/>
              <a:t>Written production of information questions.</a:t>
            </a:r>
            <a:endParaRPr lang="en-US" b="1" dirty="0"/>
          </a:p>
          <a:p>
            <a:endParaRPr lang="en-US" b="1" dirty="0"/>
          </a:p>
          <a:p>
            <a:r>
              <a:rPr lang="en-US" b="1" dirty="0"/>
              <a:t>Procedure:</a:t>
            </a:r>
          </a:p>
          <a:p>
            <a:pPr marL="228600" indent="-228600">
              <a:buAutoNum type="arabicPeriod"/>
            </a:pPr>
            <a:r>
              <a:rPr lang="en-US" baseline="0" dirty="0"/>
              <a:t>Students write the question in French.</a:t>
            </a:r>
          </a:p>
          <a:p>
            <a:pPr marL="228600" indent="-228600">
              <a:buAutoNum type="arabicPeriod"/>
            </a:pPr>
            <a:r>
              <a:rPr lang="en-US" baseline="0" dirty="0"/>
              <a:t>The answer is revealed by clicking on the box.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518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Oral production of yes/no and information questions with question words.</a:t>
            </a:r>
          </a:p>
          <a:p>
            <a:endParaRPr lang="en-US" b="1" dirty="0"/>
          </a:p>
          <a:p>
            <a:r>
              <a:rPr lang="en-US" b="1" dirty="0"/>
              <a:t>Procedure:</a:t>
            </a:r>
          </a:p>
          <a:p>
            <a:pPr marL="0" indent="0">
              <a:buNone/>
            </a:pPr>
            <a:r>
              <a:rPr lang="en-US" dirty="0"/>
              <a:t>1. Use this slide to model the task. </a:t>
            </a:r>
            <a:r>
              <a:rPr lang="en-US" baseline="0" dirty="0"/>
              <a:t>Explain to students that they are going to be constructing questions that either a) require a yes/no answer i.e. inversion only, or: b) require a question word + inversion.</a:t>
            </a:r>
            <a:r>
              <a:rPr lang="en-US" dirty="0"/>
              <a:t> </a:t>
            </a:r>
          </a:p>
          <a:p>
            <a:r>
              <a:rPr lang="en-US" dirty="0"/>
              <a:t>2. It</a:t>
            </a:r>
            <a:r>
              <a:rPr lang="en-US" baseline="0" dirty="0"/>
              <a:t> is the answer that indicates which question type is required. </a:t>
            </a:r>
            <a:r>
              <a:rPr lang="en-GB" baseline="0" dirty="0"/>
              <a:t> </a:t>
            </a:r>
          </a:p>
          <a:p>
            <a:r>
              <a:rPr lang="en-GB" baseline="0" dirty="0"/>
              <a:t>3. Teachers should make it clear to students that the bold ‘</a:t>
            </a:r>
            <a:r>
              <a:rPr lang="en-GB" b="1" baseline="0" dirty="0" err="1"/>
              <a:t>oui</a:t>
            </a:r>
            <a:r>
              <a:rPr lang="en-GB" baseline="0" dirty="0"/>
              <a:t>’ indicates that a yes/no question type is required. Where there is not the word ‘</a:t>
            </a:r>
            <a:r>
              <a:rPr lang="en-GB" baseline="0" dirty="0" err="1"/>
              <a:t>oui</a:t>
            </a:r>
            <a:r>
              <a:rPr lang="en-GB" baseline="0" dirty="0"/>
              <a:t>’ – a question word will be needed.</a:t>
            </a:r>
          </a:p>
          <a:p>
            <a:endParaRPr lang="en-GB" baseline="0"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3020572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Master – display this on the</a:t>
            </a:r>
            <a:r>
              <a:rPr lang="en-GB" b="1" baseline="0" dirty="0"/>
              <a:t> IWB whilst the speaking activity is taking place.</a:t>
            </a:r>
            <a:br>
              <a:rPr lang="en-GB" baseline="0" dirty="0"/>
            </a:br>
            <a:r>
              <a:rPr lang="en-GB" baseline="0" dirty="0"/>
              <a:t>(also available with answers in English  - teachers should choose which version to use with their groups.)</a:t>
            </a:r>
          </a:p>
          <a:p>
            <a:endParaRPr lang="en-GB" baseline="0" dirty="0"/>
          </a:p>
          <a:p>
            <a:r>
              <a:rPr lang="en-GB" baseline="0" dirty="0"/>
              <a:t>There are various ways this slide could be used in class:</a:t>
            </a:r>
          </a:p>
          <a:p>
            <a:pPr marL="0" indent="0">
              <a:buNone/>
            </a:pPr>
            <a:r>
              <a:rPr lang="en-GB" baseline="0" dirty="0"/>
              <a:t>1)the teacher puts the 16 names in a hat/bag (this can be done very roughly on scrap paper – only for teacher use), then pulls the names out of the bag one at a time.  Students can all give the question in a choral response style or</a:t>
            </a:r>
          </a:p>
          <a:p>
            <a:pPr marL="0" indent="0">
              <a:buNone/>
            </a:pPr>
            <a:r>
              <a:rPr lang="en-GB" baseline="0" dirty="0"/>
              <a:t>2a) as above but in pairs – the teacher picks a name -  if it is a boy partner A says the question, or a girl partner B says the question. (Or partners could simply just take it in turns).  The teacher gives the students time to form their questions and then reveals the answer before picking the next name.  </a:t>
            </a:r>
          </a:p>
          <a:p>
            <a:endParaRPr lang="en-GB" u="sng" baseline="0" dirty="0"/>
          </a:p>
          <a:p>
            <a:r>
              <a:rPr lang="en-GB" sz="1200" b="1" kern="1200" dirty="0">
                <a:solidFill>
                  <a:schemeClr val="tx1"/>
                </a:solidFill>
                <a:effectLst/>
                <a:latin typeface="+mn-lt"/>
                <a:ea typeface="+mn-ea"/>
                <a:cs typeface="+mn-cs"/>
              </a:rPr>
              <a:t>SELF-STUDY VARIANT</a:t>
            </a:r>
            <a:r>
              <a:rPr lang="en-GB" sz="1200" kern="1200" dirty="0">
                <a:solidFill>
                  <a:schemeClr val="tx1"/>
                </a:solidFill>
                <a:effectLst/>
                <a:latin typeface="+mn-lt"/>
                <a:ea typeface="+mn-ea"/>
                <a:cs typeface="+mn-cs"/>
              </a:rPr>
              <a:t> </a:t>
            </a:r>
            <a:endParaRPr lang="en-GB" b="1" u="none" baseline="0" dirty="0"/>
          </a:p>
          <a:p>
            <a:r>
              <a:rPr lang="en-GB" b="0" u="none" baseline="0" dirty="0"/>
              <a:t>For independent study, students can simply say the question for each name and click to check.</a:t>
            </a:r>
          </a:p>
          <a:p>
            <a:endParaRPr lang="en-GB" u="sng" baseline="0" dirty="0"/>
          </a:p>
          <a:p>
            <a:r>
              <a:rPr lang="en-GB" u="sng" baseline="0" dirty="0"/>
              <a:t>Questions</a:t>
            </a:r>
            <a:r>
              <a:rPr lang="en-GB" baseline="0" dirty="0"/>
              <a:t> – these will appear on clicking the box.</a:t>
            </a:r>
          </a:p>
          <a:p>
            <a:r>
              <a:rPr lang="en-GB" baseline="0" dirty="0"/>
              <a:t>Marc – </a:t>
            </a:r>
            <a:r>
              <a:rPr lang="en-GB" baseline="0" dirty="0" err="1"/>
              <a:t>Combien</a:t>
            </a:r>
            <a:r>
              <a:rPr lang="en-GB" baseline="0" dirty="0"/>
              <a:t> de </a:t>
            </a:r>
            <a:r>
              <a:rPr lang="en-GB" baseline="0" dirty="0" err="1"/>
              <a:t>réponses</a:t>
            </a:r>
            <a:r>
              <a:rPr lang="en-GB" baseline="0" dirty="0"/>
              <a:t> </a:t>
            </a:r>
            <a:r>
              <a:rPr lang="en-GB" baseline="0" dirty="0" err="1"/>
              <a:t>comprends-tu</a:t>
            </a:r>
            <a:r>
              <a:rPr lang="en-GB" baseline="0" dirty="0"/>
              <a:t> ?</a:t>
            </a:r>
          </a:p>
          <a:p>
            <a:r>
              <a:rPr lang="en-GB" baseline="0" dirty="0"/>
              <a:t>Hélène – </a:t>
            </a:r>
            <a:r>
              <a:rPr lang="en-GB" baseline="0" dirty="0" err="1"/>
              <a:t>Quel</a:t>
            </a:r>
            <a:r>
              <a:rPr lang="en-GB" baseline="0" dirty="0"/>
              <a:t> jour </a:t>
            </a:r>
            <a:r>
              <a:rPr lang="en-GB" baseline="0" dirty="0" err="1"/>
              <a:t>sors-tu</a:t>
            </a:r>
            <a:r>
              <a:rPr lang="en-GB" baseline="0" dirty="0"/>
              <a:t> ?</a:t>
            </a:r>
          </a:p>
          <a:p>
            <a:r>
              <a:rPr lang="en-GB" baseline="0" dirty="0"/>
              <a:t>Clara – </a:t>
            </a:r>
            <a:r>
              <a:rPr lang="en-GB" baseline="0" dirty="0" err="1"/>
              <a:t>Comprends-tu</a:t>
            </a:r>
            <a:r>
              <a:rPr lang="en-GB" baseline="0" dirty="0"/>
              <a:t> les maths ?</a:t>
            </a:r>
          </a:p>
          <a:p>
            <a:r>
              <a:rPr lang="en-GB" baseline="0" dirty="0"/>
              <a:t>Philippe – </a:t>
            </a:r>
            <a:r>
              <a:rPr lang="en-GB" baseline="0" dirty="0" err="1"/>
              <a:t>Combien</a:t>
            </a:r>
            <a:r>
              <a:rPr lang="en-GB" baseline="0" dirty="0"/>
              <a:t> de mots </a:t>
            </a:r>
            <a:r>
              <a:rPr lang="en-GB" baseline="0" dirty="0" err="1"/>
              <a:t>apprends-tu</a:t>
            </a:r>
            <a:r>
              <a:rPr lang="en-GB" baseline="0" dirty="0"/>
              <a:t> ?</a:t>
            </a:r>
          </a:p>
          <a:p>
            <a:r>
              <a:rPr lang="en-GB" baseline="0" dirty="0"/>
              <a:t>Maya – </a:t>
            </a:r>
            <a:r>
              <a:rPr lang="en-GB" baseline="0" dirty="0" err="1"/>
              <a:t>Sors-tu</a:t>
            </a:r>
            <a:r>
              <a:rPr lang="en-GB" baseline="0" dirty="0"/>
              <a:t> </a:t>
            </a:r>
            <a:r>
              <a:rPr lang="en-GB" baseline="0" dirty="0" err="1"/>
              <a:t>souvent</a:t>
            </a:r>
            <a:r>
              <a:rPr lang="en-GB" baseline="0" dirty="0"/>
              <a:t> ?</a:t>
            </a:r>
          </a:p>
          <a:p>
            <a:r>
              <a:rPr lang="en-GB" baseline="0" dirty="0"/>
              <a:t>Rahul – Quelle question </a:t>
            </a:r>
            <a:r>
              <a:rPr lang="en-GB" baseline="0" dirty="0" err="1"/>
              <a:t>fais-tu</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Émile – Que </a:t>
            </a:r>
            <a:r>
              <a:rPr lang="en-GB" baseline="0" dirty="0" err="1"/>
              <a:t>fais-tu</a:t>
            </a:r>
            <a:r>
              <a:rPr lang="en-GB" baseline="0" dirty="0"/>
              <a:t> au college ?</a:t>
            </a:r>
          </a:p>
          <a:p>
            <a:r>
              <a:rPr lang="en-GB" baseline="0" dirty="0"/>
              <a:t>Anya – </a:t>
            </a:r>
            <a:r>
              <a:rPr lang="en-GB" baseline="0" dirty="0" err="1"/>
              <a:t>Aimes-tu</a:t>
            </a:r>
            <a:r>
              <a:rPr lang="en-GB" baseline="0" dirty="0"/>
              <a:t> mon nom ?</a:t>
            </a:r>
          </a:p>
          <a:p>
            <a:r>
              <a:rPr lang="en-GB" baseline="0" dirty="0"/>
              <a:t>Chloe -  </a:t>
            </a:r>
            <a:r>
              <a:rPr lang="en-GB" baseline="0" dirty="0" err="1"/>
              <a:t>Apprends-tu</a:t>
            </a:r>
            <a:r>
              <a:rPr lang="en-GB" baseline="0" dirty="0"/>
              <a:t> </a:t>
            </a:r>
            <a:r>
              <a:rPr lang="en-GB" baseline="0" dirty="0" err="1"/>
              <a:t>une</a:t>
            </a:r>
            <a:r>
              <a:rPr lang="en-GB" baseline="0" dirty="0"/>
              <a:t> langue ?</a:t>
            </a:r>
          </a:p>
          <a:p>
            <a:r>
              <a:rPr lang="en-GB" baseline="0" dirty="0"/>
              <a:t>Luca – </a:t>
            </a:r>
            <a:r>
              <a:rPr lang="en-GB" baseline="0" dirty="0" err="1"/>
              <a:t>Viens-tu</a:t>
            </a:r>
            <a:r>
              <a:rPr lang="en-GB" baseline="0" dirty="0"/>
              <a:t> à </a:t>
            </a:r>
            <a:r>
              <a:rPr lang="en-GB" baseline="0" dirty="0" err="1"/>
              <a:t>Londres</a:t>
            </a:r>
            <a:r>
              <a:rPr lang="en-GB" baseline="0" dirty="0"/>
              <a:t> </a:t>
            </a:r>
            <a:r>
              <a:rPr lang="en-GB" baseline="0" dirty="0" err="1"/>
              <a:t>chaque</a:t>
            </a:r>
            <a:r>
              <a:rPr lang="en-GB" baseline="0" dirty="0"/>
              <a:t> jour ?</a:t>
            </a:r>
          </a:p>
          <a:p>
            <a:r>
              <a:rPr lang="en-GB" baseline="0" dirty="0"/>
              <a:t>Oscar – </a:t>
            </a:r>
            <a:r>
              <a:rPr lang="en-GB" baseline="0" dirty="0" err="1"/>
              <a:t>Prends-tu</a:t>
            </a:r>
            <a:r>
              <a:rPr lang="en-GB" baseline="0" dirty="0"/>
              <a:t> le train ?</a:t>
            </a:r>
          </a:p>
          <a:p>
            <a:r>
              <a:rPr lang="en-GB" baseline="0" dirty="0"/>
              <a:t>Ella – </a:t>
            </a:r>
            <a:r>
              <a:rPr lang="en-GB" baseline="0" dirty="0" err="1"/>
              <a:t>Comprends-tu</a:t>
            </a:r>
            <a:r>
              <a:rPr lang="en-GB" baseline="0" dirty="0"/>
              <a:t> la phrase ?</a:t>
            </a:r>
          </a:p>
          <a:p>
            <a:r>
              <a:rPr lang="en-GB" baseline="0" dirty="0"/>
              <a:t>Amir – Dis-</a:t>
            </a:r>
            <a:r>
              <a:rPr lang="en-GB" baseline="0" dirty="0" err="1"/>
              <a:t>tu</a:t>
            </a:r>
            <a:r>
              <a:rPr lang="en-GB" baseline="0" dirty="0"/>
              <a:t> la verité ?</a:t>
            </a:r>
          </a:p>
          <a:p>
            <a:r>
              <a:rPr lang="en-GB" baseline="0" dirty="0"/>
              <a:t>Anna – </a:t>
            </a:r>
            <a:r>
              <a:rPr lang="en-GB" baseline="0" dirty="0" err="1"/>
              <a:t>Quel</a:t>
            </a:r>
            <a:r>
              <a:rPr lang="en-GB" baseline="0" dirty="0"/>
              <a:t> train </a:t>
            </a:r>
            <a:r>
              <a:rPr lang="en-GB" baseline="0" dirty="0" err="1"/>
              <a:t>prends-tu</a:t>
            </a:r>
            <a:r>
              <a:rPr lang="en-GB" baseline="0" dirty="0"/>
              <a:t> ?</a:t>
            </a:r>
          </a:p>
          <a:p>
            <a:r>
              <a:rPr lang="en-GB" baseline="0" dirty="0"/>
              <a:t>Faiza – Que dis-</a:t>
            </a:r>
            <a:r>
              <a:rPr lang="en-GB" baseline="0" dirty="0" err="1"/>
              <a:t>tu</a:t>
            </a:r>
            <a:r>
              <a:rPr lang="en-GB" baseline="0" dirty="0"/>
              <a:t> ?</a:t>
            </a:r>
          </a:p>
          <a:p>
            <a:r>
              <a:rPr lang="en-GB" baseline="0" dirty="0"/>
              <a:t>Felix – </a:t>
            </a:r>
            <a:r>
              <a:rPr lang="en-GB" baseline="0" dirty="0" err="1"/>
              <a:t>Combien</a:t>
            </a:r>
            <a:r>
              <a:rPr lang="en-GB" baseline="0" dirty="0"/>
              <a:t> de matières </a:t>
            </a:r>
            <a:r>
              <a:rPr lang="en-GB" baseline="0" dirty="0" err="1"/>
              <a:t>fais-tu</a:t>
            </a:r>
            <a:r>
              <a:rPr lang="en-GB" baseline="0"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43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could use this slide to model the instructions for the speaking</a:t>
            </a:r>
            <a:r>
              <a:rPr lang="en-US" baseline="0" dirty="0"/>
              <a:t> task – this time, the differentiated version of also putting the answer into French.</a:t>
            </a:r>
          </a:p>
          <a:p>
            <a:endParaRPr lang="en-GB" baseline="0" dirty="0"/>
          </a:p>
          <a:p>
            <a:r>
              <a:rPr lang="en-US" b="1" dirty="0"/>
              <a:t>NB Click on the blue text box to reveal the questions in French.</a:t>
            </a:r>
          </a:p>
          <a:p>
            <a:r>
              <a:rPr lang="en-US" dirty="0"/>
              <a:t>On a mouse click</a:t>
            </a:r>
            <a:r>
              <a:rPr lang="en-US" baseline="0" dirty="0"/>
              <a:t> the English answer comes up to recap, followed by the answer in French – first for Marion and then for Pierre.  This models the extension step of translating the answer into French (version 2 of the speaking – see next slide).</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1271602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Differentiated version</a:t>
            </a:r>
            <a:r>
              <a:rPr lang="en-GB" baseline="0" dirty="0"/>
              <a:t> of the speaking activity with the answers in English.  See previous slide for instructions (and options 1-2).</a:t>
            </a:r>
          </a:p>
          <a:p>
            <a:endParaRPr lang="en-GB" b="1" baseline="0" dirty="0"/>
          </a:p>
          <a:p>
            <a:r>
              <a:rPr lang="en-GB" b="1" baseline="0" dirty="0"/>
              <a:t>The differentiated version allows two extension opportunities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2b) in pairs – the teacher picks a name -  if it is a boy partner A says the question, or a girl partner B says the question. (Or partners could simply just take it in turns).  The teacher gives the students time to form their questions and then reveals the answer before picking the next name.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Extension – the listening partner tries to give the response in French.  Teachers could ask for hands up after thinking time, for volunteers to give their answer.</a:t>
            </a:r>
          </a:p>
          <a:p>
            <a:r>
              <a:rPr lang="en-GB" baseline="0" dirty="0"/>
              <a:t>3) as a whole class activity – the teacher has eight cards/pieces of paper in a hat/bag labelled ‘subject-verb inversion’ plus eight labelled ‘question </a:t>
            </a:r>
            <a:r>
              <a:rPr lang="en-GB" baseline="0" dirty="0" err="1"/>
              <a:t>word+subject-verb</a:t>
            </a:r>
            <a:r>
              <a:rPr lang="en-GB" baseline="0" dirty="0"/>
              <a:t> inversion’.  The teacher goes around the class asking one student at a time to pick out a card.  The student who picks the card chooses one of the questions to say in French (of the correct type).  The teacher clicks on the box to reveal the answer.  The student could nominate a classmate to give the corresponding answer in French (or the teacher could ask for volunteers).  In a class of 32 each student would receive a go.  This style would potentially get more difficult as the game goes along because the students may leave the trickier sentences until the end.  If the class was split into two teams, for every correct answer a point could be awarded.</a:t>
            </a:r>
          </a:p>
          <a:p>
            <a:r>
              <a:rPr lang="en-GB" baseline="0" dirty="0"/>
              <a:t>4) the teacher leads the first question initially (to model) saying the question in French, then moves to asking for volunteers to give the question in French (as the students grow more confident).  The question is said in French and the listening students have to write the correct name of the person with the corresponding answer.  The teacher would then click on the person to reveal the correct answer.  Students receive a point if they give the correct name.  The teacher could also ask students to say the answer in French.  This would maximise the number of students involved in the speaking activity.  </a:t>
            </a:r>
          </a:p>
          <a:p>
            <a:endParaRPr lang="en-GB" baseline="0" dirty="0"/>
          </a:p>
          <a:p>
            <a:r>
              <a:rPr lang="en-GB" sz="1200" b="1" kern="1200" dirty="0">
                <a:solidFill>
                  <a:schemeClr val="tx1"/>
                </a:solidFill>
                <a:effectLst/>
                <a:latin typeface="+mn-lt"/>
                <a:ea typeface="+mn-ea"/>
                <a:cs typeface="+mn-cs"/>
              </a:rPr>
              <a:t>SELF-STUDY VARIANT</a:t>
            </a:r>
            <a:r>
              <a:rPr lang="en-GB" sz="1200" kern="1200" dirty="0">
                <a:solidFill>
                  <a:schemeClr val="tx1"/>
                </a:solidFill>
                <a:effectLst/>
                <a:latin typeface="+mn-lt"/>
                <a:ea typeface="+mn-ea"/>
                <a:cs typeface="+mn-cs"/>
              </a:rPr>
              <a:t>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baseline="0" dirty="0"/>
              <a:t>For independent study, students can simply say the question for each name and click to check.</a:t>
            </a:r>
          </a:p>
          <a:p>
            <a:endParaRPr lang="en-GB" baseline="0" dirty="0"/>
          </a:p>
          <a:p>
            <a:endParaRPr lang="en-GB" baseline="0" dirty="0"/>
          </a:p>
          <a:p>
            <a:r>
              <a:rPr lang="en-GB" u="sng" baseline="0" dirty="0"/>
              <a:t>Questions</a:t>
            </a:r>
            <a:r>
              <a:rPr lang="en-GB" baseline="0" dirty="0"/>
              <a:t> – these will appear on clicking the box.</a:t>
            </a:r>
          </a:p>
          <a:p>
            <a:r>
              <a:rPr lang="en-GB" baseline="0" dirty="0"/>
              <a:t>Marc – </a:t>
            </a:r>
            <a:r>
              <a:rPr lang="en-GB" baseline="0" dirty="0" err="1"/>
              <a:t>Combien</a:t>
            </a:r>
            <a:r>
              <a:rPr lang="en-GB" baseline="0" dirty="0"/>
              <a:t> de </a:t>
            </a:r>
            <a:r>
              <a:rPr lang="en-GB" baseline="0" dirty="0" err="1"/>
              <a:t>réponses</a:t>
            </a:r>
            <a:r>
              <a:rPr lang="en-GB" baseline="0" dirty="0"/>
              <a:t> </a:t>
            </a:r>
            <a:r>
              <a:rPr lang="en-GB" baseline="0" dirty="0" err="1"/>
              <a:t>comprends-tu</a:t>
            </a:r>
            <a:r>
              <a:rPr lang="en-GB" baseline="0" dirty="0"/>
              <a:t> ?</a:t>
            </a:r>
          </a:p>
          <a:p>
            <a:r>
              <a:rPr lang="en-GB" baseline="0" dirty="0"/>
              <a:t>Hélène – </a:t>
            </a:r>
            <a:r>
              <a:rPr lang="en-GB" baseline="0" dirty="0" err="1"/>
              <a:t>Quel</a:t>
            </a:r>
            <a:r>
              <a:rPr lang="en-GB" baseline="0" dirty="0"/>
              <a:t> jour </a:t>
            </a:r>
            <a:r>
              <a:rPr lang="en-GB" baseline="0" dirty="0" err="1"/>
              <a:t>sors-tu</a:t>
            </a:r>
            <a:r>
              <a:rPr lang="en-GB" baseline="0" dirty="0"/>
              <a:t> ?</a:t>
            </a:r>
          </a:p>
          <a:p>
            <a:r>
              <a:rPr lang="en-GB" baseline="0" dirty="0"/>
              <a:t>Clara – </a:t>
            </a:r>
            <a:r>
              <a:rPr lang="en-GB" baseline="0" dirty="0" err="1"/>
              <a:t>Comprends-tu</a:t>
            </a:r>
            <a:r>
              <a:rPr lang="en-GB" baseline="0" dirty="0"/>
              <a:t> les maths ?</a:t>
            </a:r>
          </a:p>
          <a:p>
            <a:r>
              <a:rPr lang="en-GB" baseline="0" dirty="0"/>
              <a:t>Philippe – </a:t>
            </a:r>
            <a:r>
              <a:rPr lang="en-GB" baseline="0" dirty="0" err="1"/>
              <a:t>Combien</a:t>
            </a:r>
            <a:r>
              <a:rPr lang="en-GB" baseline="0" dirty="0"/>
              <a:t> de mots </a:t>
            </a:r>
            <a:r>
              <a:rPr lang="en-GB" baseline="0" dirty="0" err="1"/>
              <a:t>apprends-tu</a:t>
            </a:r>
            <a:r>
              <a:rPr lang="en-GB" baseline="0" dirty="0"/>
              <a:t> ?</a:t>
            </a:r>
          </a:p>
          <a:p>
            <a:r>
              <a:rPr lang="en-GB" baseline="0" dirty="0"/>
              <a:t>Maya – </a:t>
            </a:r>
            <a:r>
              <a:rPr lang="en-GB" baseline="0" dirty="0" err="1"/>
              <a:t>Sors-tu</a:t>
            </a:r>
            <a:r>
              <a:rPr lang="en-GB" baseline="0" dirty="0"/>
              <a:t> </a:t>
            </a:r>
            <a:r>
              <a:rPr lang="en-GB" baseline="0" dirty="0" err="1"/>
              <a:t>souvent</a:t>
            </a:r>
            <a:r>
              <a:rPr lang="en-GB" baseline="0" dirty="0"/>
              <a:t> ?</a:t>
            </a:r>
          </a:p>
          <a:p>
            <a:r>
              <a:rPr lang="en-GB" baseline="0" dirty="0"/>
              <a:t>Rahul – Quelle question </a:t>
            </a:r>
            <a:r>
              <a:rPr lang="en-GB" baseline="0" dirty="0" err="1"/>
              <a:t>fais-tu</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Émile – Que </a:t>
            </a:r>
            <a:r>
              <a:rPr lang="en-GB" baseline="0" dirty="0" err="1"/>
              <a:t>fais-tu</a:t>
            </a:r>
            <a:r>
              <a:rPr lang="en-GB" baseline="0" dirty="0"/>
              <a:t> au college ?</a:t>
            </a:r>
          </a:p>
          <a:p>
            <a:r>
              <a:rPr lang="en-GB" baseline="0" dirty="0"/>
              <a:t>Anya – </a:t>
            </a:r>
            <a:r>
              <a:rPr lang="en-GB" baseline="0" dirty="0" err="1"/>
              <a:t>Aimes-tu</a:t>
            </a:r>
            <a:r>
              <a:rPr lang="en-GB" baseline="0" dirty="0"/>
              <a:t> mon nom ?</a:t>
            </a:r>
          </a:p>
          <a:p>
            <a:r>
              <a:rPr lang="en-GB" baseline="0" dirty="0"/>
              <a:t>Chloe -  </a:t>
            </a:r>
            <a:r>
              <a:rPr lang="en-GB" baseline="0" dirty="0" err="1"/>
              <a:t>Apprends-tu</a:t>
            </a:r>
            <a:r>
              <a:rPr lang="en-GB" baseline="0" dirty="0"/>
              <a:t> </a:t>
            </a:r>
            <a:r>
              <a:rPr lang="en-GB" baseline="0" dirty="0" err="1"/>
              <a:t>une</a:t>
            </a:r>
            <a:r>
              <a:rPr lang="en-GB" baseline="0" dirty="0"/>
              <a:t> langue ?</a:t>
            </a:r>
          </a:p>
          <a:p>
            <a:r>
              <a:rPr lang="en-GB" baseline="0" dirty="0"/>
              <a:t>Luca – </a:t>
            </a:r>
            <a:r>
              <a:rPr lang="en-GB" baseline="0" dirty="0" err="1"/>
              <a:t>Viens-tu</a:t>
            </a:r>
            <a:r>
              <a:rPr lang="en-GB" baseline="0" dirty="0"/>
              <a:t> à </a:t>
            </a:r>
            <a:r>
              <a:rPr lang="en-GB" baseline="0" dirty="0" err="1"/>
              <a:t>Londres</a:t>
            </a:r>
            <a:r>
              <a:rPr lang="en-GB" baseline="0" dirty="0"/>
              <a:t> </a:t>
            </a:r>
            <a:r>
              <a:rPr lang="en-GB" baseline="0" dirty="0" err="1"/>
              <a:t>chaque</a:t>
            </a:r>
            <a:r>
              <a:rPr lang="en-GB" baseline="0" dirty="0"/>
              <a:t> jour ?</a:t>
            </a:r>
          </a:p>
          <a:p>
            <a:r>
              <a:rPr lang="en-GB" baseline="0" dirty="0"/>
              <a:t>Oscar – </a:t>
            </a:r>
            <a:r>
              <a:rPr lang="en-GB" baseline="0" dirty="0" err="1"/>
              <a:t>Prends-tu</a:t>
            </a:r>
            <a:r>
              <a:rPr lang="en-GB" baseline="0" dirty="0"/>
              <a:t> le train ?</a:t>
            </a:r>
          </a:p>
          <a:p>
            <a:r>
              <a:rPr lang="en-GB" baseline="0" dirty="0"/>
              <a:t>Ella – </a:t>
            </a:r>
            <a:r>
              <a:rPr lang="en-GB" baseline="0" dirty="0" err="1"/>
              <a:t>Comprends-tu</a:t>
            </a:r>
            <a:r>
              <a:rPr lang="en-GB" baseline="0" dirty="0"/>
              <a:t> la phrase ?</a:t>
            </a:r>
          </a:p>
          <a:p>
            <a:r>
              <a:rPr lang="en-GB" baseline="0" dirty="0"/>
              <a:t>Amir – Dis-</a:t>
            </a:r>
            <a:r>
              <a:rPr lang="en-GB" baseline="0" dirty="0" err="1"/>
              <a:t>tu</a:t>
            </a:r>
            <a:r>
              <a:rPr lang="en-GB" baseline="0" dirty="0"/>
              <a:t> la verité ?</a:t>
            </a:r>
          </a:p>
          <a:p>
            <a:r>
              <a:rPr lang="en-GB" baseline="0" dirty="0"/>
              <a:t>Anna – </a:t>
            </a:r>
            <a:r>
              <a:rPr lang="en-GB" baseline="0" dirty="0" err="1"/>
              <a:t>Quel</a:t>
            </a:r>
            <a:r>
              <a:rPr lang="en-GB" baseline="0" dirty="0"/>
              <a:t> train </a:t>
            </a:r>
            <a:r>
              <a:rPr lang="en-GB" baseline="0" dirty="0" err="1"/>
              <a:t>prends-tu</a:t>
            </a:r>
            <a:r>
              <a:rPr lang="en-GB" baseline="0" dirty="0"/>
              <a:t> ?</a:t>
            </a:r>
          </a:p>
          <a:p>
            <a:r>
              <a:rPr lang="en-GB" baseline="0" dirty="0"/>
              <a:t>Faiza – Que dis-</a:t>
            </a:r>
            <a:r>
              <a:rPr lang="en-GB" baseline="0" dirty="0" err="1"/>
              <a:t>tu</a:t>
            </a:r>
            <a:r>
              <a:rPr lang="en-GB" baseline="0" dirty="0"/>
              <a:t> ?</a:t>
            </a:r>
          </a:p>
          <a:p>
            <a:r>
              <a:rPr lang="en-GB" baseline="0" dirty="0"/>
              <a:t>Felix – </a:t>
            </a:r>
            <a:r>
              <a:rPr lang="en-GB" baseline="0" dirty="0" err="1"/>
              <a:t>Combien</a:t>
            </a:r>
            <a:r>
              <a:rPr lang="en-GB" baseline="0" dirty="0"/>
              <a:t> de matières </a:t>
            </a:r>
            <a:r>
              <a:rPr lang="en-GB" baseline="0" dirty="0" err="1"/>
              <a:t>fais-tu</a:t>
            </a:r>
            <a:r>
              <a:rPr lang="en-GB" baseline="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592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0" i="1" dirty="0" err="1"/>
              <a:t>quel</a:t>
            </a:r>
            <a:r>
              <a:rPr lang="en-GB" b="0" i="1" dirty="0"/>
              <a:t> </a:t>
            </a:r>
            <a:r>
              <a:rPr lang="en-GB" b="0" dirty="0"/>
              <a:t>and </a:t>
            </a:r>
            <a:r>
              <a:rPr lang="en-GB" b="0" i="1" dirty="0"/>
              <a:t>quelle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 </a:t>
            </a:r>
            <a:r>
              <a:rPr lang="en-GB" sz="1200" b="0" i="0" dirty="0">
                <a:solidFill>
                  <a:prstClr val="white"/>
                </a:solidFill>
                <a:latin typeface="Calibri" panose="020F0502020204030204" pitchFamily="34" charset="0"/>
                <a:cs typeface="Calibri" panose="020F0502020204030204" pitchFamily="34" charset="0"/>
              </a:rPr>
              <a:t>information questions with inversion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7.3.1.3 (introduce) </a:t>
            </a:r>
            <a:r>
              <a:rPr lang="fr-FR" sz="1200" b="0" i="0" kern="1200" dirty="0">
                <a:solidFill>
                  <a:schemeClr val="tx1"/>
                </a:solidFill>
                <a:effectLst/>
                <a:latin typeface="+mn-lt"/>
                <a:ea typeface="+mn-ea"/>
                <a:cs typeface="+mn-cs"/>
              </a:rPr>
              <a:t>langue</a:t>
            </a:r>
            <a:r>
              <a:rPr lang="fr-FR" sz="1200" b="0" i="0" kern="1200" baseline="30000" dirty="0">
                <a:solidFill>
                  <a:schemeClr val="tx1"/>
                </a:solidFill>
                <a:effectLst/>
                <a:latin typeface="+mn-lt"/>
                <a:ea typeface="+mn-ea"/>
                <a:cs typeface="+mn-cs"/>
              </a:rPr>
              <a:t>1</a:t>
            </a:r>
            <a:r>
              <a:rPr lang="fr-FR" sz="1200" b="0" i="0" kern="1200" dirty="0">
                <a:solidFill>
                  <a:schemeClr val="tx1"/>
                </a:solidFill>
                <a:effectLst/>
                <a:latin typeface="+mn-lt"/>
                <a:ea typeface="+mn-ea"/>
                <a:cs typeface="+mn-cs"/>
              </a:rPr>
              <a:t> [712], maths [3438], matière</a:t>
            </a:r>
            <a:r>
              <a:rPr lang="fr-FR" sz="1200" b="0" i="0" kern="1200" baseline="30000" dirty="0">
                <a:solidFill>
                  <a:schemeClr val="tx1"/>
                </a:solidFill>
                <a:effectLst/>
                <a:latin typeface="+mn-lt"/>
                <a:ea typeface="+mn-ea"/>
                <a:cs typeface="+mn-cs"/>
              </a:rPr>
              <a:t>1</a:t>
            </a:r>
            <a:r>
              <a:rPr lang="fr-FR" sz="1200" b="0" i="0" kern="1200" dirty="0">
                <a:solidFill>
                  <a:schemeClr val="tx1"/>
                </a:solidFill>
                <a:effectLst/>
                <a:latin typeface="+mn-lt"/>
                <a:ea typeface="+mn-ea"/>
                <a:cs typeface="+mn-cs"/>
              </a:rPr>
              <a:t> [562], musique [1139], science [1114], quel [146], quelle [146], nom</a:t>
            </a:r>
            <a:r>
              <a:rPr lang="fr-FR" sz="1200" b="0" i="0" kern="1200" baseline="30000" dirty="0">
                <a:solidFill>
                  <a:schemeClr val="tx1"/>
                </a:solidFill>
                <a:effectLst/>
                <a:latin typeface="+mn-lt"/>
                <a:ea typeface="+mn-ea"/>
                <a:cs typeface="+mn-cs"/>
              </a:rPr>
              <a:t>1</a:t>
            </a:r>
            <a:r>
              <a:rPr lang="fr-FR" sz="1200" b="0" i="0" kern="1200" dirty="0">
                <a:solidFill>
                  <a:schemeClr val="tx1"/>
                </a:solidFill>
                <a:effectLst/>
                <a:latin typeface="+mn-lt"/>
                <a:ea typeface="+mn-ea"/>
                <a:cs typeface="+mn-cs"/>
              </a:rPr>
              <a:t> [171], que</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[9], combien [800], pourquoi [193], parce que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7.2.2.5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arriver [174], changer [283], créer [332], gagner</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[258], habiter [1186], monde [77], pays [114], politique [128], vêtements [2383], à</a:t>
            </a:r>
            <a:r>
              <a:rPr lang="fr-FR" sz="1200" b="0" i="0" u="none" strike="noStrike" kern="1200" cap="none" baseline="30000" dirty="0">
                <a:solidFill>
                  <a:schemeClr val="tx1"/>
                </a:solidFill>
                <a:effectLst/>
                <a:latin typeface="+mn-lt"/>
                <a:ea typeface="Calibri"/>
                <a:cs typeface="Calibri"/>
                <a:sym typeface="Calibri"/>
              </a:rPr>
              <a:t>3</a:t>
            </a:r>
            <a:r>
              <a:rPr lang="fr-FR" sz="1200" b="0" i="0" u="none" strike="noStrike" kern="1200" cap="none" dirty="0">
                <a:solidFill>
                  <a:schemeClr val="tx1"/>
                </a:solidFill>
                <a:effectLst/>
                <a:latin typeface="+mn-lt"/>
                <a:ea typeface="Calibri"/>
                <a:cs typeface="Calibri"/>
                <a:sym typeface="Calibri"/>
              </a:rPr>
              <a:t>[2], chez</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[206], comme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[32]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faisons [25], faites [25], font [25], attention [482], effort [388], exercice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[1290], fête [1490], liste [924], d'accord [736]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536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0947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minutes</a:t>
            </a:r>
          </a:p>
          <a:p>
            <a:endParaRPr lang="en-US" b="1" dirty="0"/>
          </a:p>
          <a:p>
            <a:r>
              <a:rPr lang="en-US" b="1" dirty="0"/>
              <a:t>Aim: </a:t>
            </a:r>
            <a:r>
              <a:rPr lang="en-US" b="0" dirty="0"/>
              <a:t>Raising awareness of the identical sound in SSCs [ai] and [</a:t>
            </a:r>
            <a:r>
              <a:rPr lang="en-GB" sz="1200" b="0" dirty="0">
                <a:solidFill>
                  <a:schemeClr val="bg1"/>
                </a:solidFill>
              </a:rPr>
              <a:t>ê/è</a:t>
            </a:r>
            <a:r>
              <a:rPr lang="en-US" b="0" dirty="0"/>
              <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For a reminder of [</a:t>
            </a:r>
            <a:r>
              <a:rPr lang="en-GB" sz="1200" b="0" dirty="0">
                <a:solidFill>
                  <a:schemeClr val="bg1"/>
                </a:solidFill>
              </a:rPr>
              <a:t>ê/è</a:t>
            </a:r>
            <a:r>
              <a:rPr lang="en-US" b="0" dirty="0"/>
              <a:t>], see the two slides that follow.</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a:t>
            </a:r>
            <a:r>
              <a:rPr lang="en-GB" b="0" baseline="0" dirty="0" err="1"/>
              <a:t>intrconsolidate</a:t>
            </a:r>
            <a:r>
              <a:rPr lang="en-GB" b="0" baseline="0" dirty="0"/>
              <a:t> SSC </a:t>
            </a:r>
            <a:r>
              <a:rPr lang="en-GB" b="1" baseline="0" dirty="0"/>
              <a:t>[ê/è]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ê</a:t>
            </a:r>
            <a:r>
              <a:rPr lang="en-GB" b="1" baseline="0" dirty="0"/>
              <a:t>/</a:t>
            </a:r>
            <a:r>
              <a:rPr lang="en-GB" b="1" baseline="0" dirty="0" err="1"/>
              <a:t>è</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tête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 to one’s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ê</a:t>
            </a:r>
            <a:r>
              <a:rPr lang="en-GB" b="1" baseline="0" dirty="0"/>
              <a:t>/</a:t>
            </a:r>
            <a:r>
              <a:rPr lang="en-GB" b="1" baseline="0" dirty="0" err="1"/>
              <a:t>è</a:t>
            </a:r>
            <a:r>
              <a:rPr lang="en-GB" b="1" dirty="0"/>
              <a:t>] </a:t>
            </a:r>
            <a:r>
              <a:rPr lang="en-GB" baseline="0" dirty="0"/>
              <a:t>sound, pronouncing </a:t>
            </a:r>
            <a:r>
              <a:rPr lang="en-GB" b="0" baseline="0" dirty="0"/>
              <a:t>”</a:t>
            </a:r>
            <a:r>
              <a:rPr lang="en-GB" sz="1200" b="1" baseline="0" dirty="0">
                <a:solidFill>
                  <a:srgbClr val="002060"/>
                </a:solidFill>
                <a:latin typeface="Century Gothic" panose="020B0502020202020204" pitchFamily="34" charset="0"/>
              </a:rPr>
              <a:t> tête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289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[ê/è]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ê</a:t>
            </a:r>
            <a:r>
              <a:rPr lang="en-GB" b="1" baseline="0" dirty="0"/>
              <a:t>/</a:t>
            </a:r>
            <a:r>
              <a:rPr lang="en-GB" b="1" baseline="0" dirty="0" err="1"/>
              <a:t>è</a:t>
            </a:r>
            <a:r>
              <a:rPr lang="en-GB" b="1" baseline="0" dirty="0"/>
              <a:t>] </a:t>
            </a:r>
            <a:r>
              <a:rPr lang="en-GB" baseline="0" dirty="0"/>
              <a:t>and then the </a:t>
            </a:r>
            <a:r>
              <a:rPr lang="en-GB" b="1" baseline="0" dirty="0"/>
              <a:t>source</a:t>
            </a:r>
            <a:r>
              <a:rPr lang="en-GB" baseline="0" dirty="0"/>
              <a:t> word again ‘</a:t>
            </a:r>
            <a:r>
              <a:rPr lang="en-GB" sz="1200" b="1" baseline="0" dirty="0">
                <a:solidFill>
                  <a:srgbClr val="002060"/>
                </a:solidFill>
                <a:latin typeface="Century Gothic" panose="020B0502020202020204" pitchFamily="34" charset="0"/>
              </a:rPr>
              <a:t>tête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fête</a:t>
            </a:r>
            <a:r>
              <a:rPr lang="en-GB" baseline="0" dirty="0"/>
              <a:t> [1490]; </a:t>
            </a:r>
            <a:r>
              <a:rPr lang="en-GB" b="1" baseline="0" dirty="0"/>
              <a:t>frère </a:t>
            </a:r>
            <a:r>
              <a:rPr lang="en-GB" b="0" baseline="0" dirty="0"/>
              <a:t>[1043]</a:t>
            </a:r>
            <a:r>
              <a:rPr lang="en-GB" baseline="0" dirty="0"/>
              <a:t> </a:t>
            </a:r>
            <a:r>
              <a:rPr lang="en-GB" b="1" baseline="0" dirty="0" err="1"/>
              <a:t>collège</a:t>
            </a:r>
            <a:r>
              <a:rPr lang="en-GB" baseline="0" dirty="0"/>
              <a:t> [2116]; </a:t>
            </a:r>
            <a:r>
              <a:rPr lang="en-GB" b="1" baseline="0" dirty="0" err="1"/>
              <a:t>problème</a:t>
            </a:r>
            <a:r>
              <a:rPr lang="en-GB" baseline="0" dirty="0"/>
              <a:t> [188]; </a:t>
            </a:r>
            <a:r>
              <a:rPr lang="en-GB" b="1" baseline="0" dirty="0" err="1"/>
              <a:t>être</a:t>
            </a:r>
            <a:r>
              <a:rPr lang="en-GB" baseline="0" dirty="0"/>
              <a:t>[5]; </a:t>
            </a: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508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production of SSCs [ai] and [ê/è]. Cognates are chosen to also practise ‘unlearning’ English pronunciation.</a:t>
            </a:r>
          </a:p>
          <a:p>
            <a:endParaRPr lang="en-US" b="1" dirty="0"/>
          </a:p>
          <a:p>
            <a:r>
              <a:rPr lang="en-US" b="1" dirty="0"/>
              <a:t>Procedure:</a:t>
            </a:r>
          </a:p>
          <a:p>
            <a:r>
              <a:rPr lang="en-US" b="0" dirty="0"/>
              <a:t>1. Students partner up and label themselves A and B.</a:t>
            </a:r>
          </a:p>
          <a:p>
            <a:r>
              <a:rPr lang="en-US" b="0" dirty="0"/>
              <a:t>2. They then treat the table as a script, but have to make sure they only pronounce the words containing SSCs [ai] and [è/ê].</a:t>
            </a:r>
          </a:p>
          <a:p>
            <a:r>
              <a:rPr lang="en-US" b="0" dirty="0"/>
              <a:t>3. The listening student notes any errors (illegal word said or SSC pronounced incorrectly) and gives their partner a score out of 5 for each round.</a:t>
            </a:r>
          </a:p>
          <a:p>
            <a:r>
              <a:rPr lang="en-US" b="0" dirty="0"/>
              <a:t>4. The student with the most points at the end is the winner!</a:t>
            </a:r>
          </a:p>
          <a:p>
            <a:r>
              <a:rPr lang="en-US" b="0" dirty="0"/>
              <a:t>5. ‘Legal’ words revealed on clicks.</a:t>
            </a:r>
          </a:p>
          <a:p>
            <a:r>
              <a:rPr lang="en-US" b="0" dirty="0"/>
              <a:t>6. Clarify meaning of the cognate words.</a:t>
            </a:r>
          </a:p>
          <a:p>
            <a:r>
              <a:rPr lang="en-US" b="0" dirty="0"/>
              <a:t>7. A challenge could be to get through the table as fast as possible without making a mistake.</a:t>
            </a:r>
          </a:p>
          <a:p>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Word frequency (1 is the most frequent word in French): </a:t>
            </a:r>
            <a:br>
              <a:rPr lang="en-GB" baseline="0" dirty="0"/>
            </a:br>
            <a:r>
              <a:rPr lang="en-GB" dirty="0" err="1"/>
              <a:t>clair</a:t>
            </a:r>
            <a:r>
              <a:rPr lang="en-GB" dirty="0"/>
              <a:t> [335], </a:t>
            </a:r>
            <a:r>
              <a:rPr lang="en-GB" dirty="0" err="1"/>
              <a:t>raisonnable</a:t>
            </a:r>
            <a:r>
              <a:rPr lang="en-GB" dirty="0"/>
              <a:t> [2021], </a:t>
            </a:r>
            <a:r>
              <a:rPr kumimoji="0" lang="fr-FR"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secondaire [2027], japonais [2097], capitaine [2518], portrait [2666], air [761], secrétaire [920], pétition [2920], défense [938], économiste [2943], réaction [947], péril [2969], réunion [971], majorité [988], procédure [933], armée [1011], collègue [1099], </a:t>
            </a:r>
            <a:r>
              <a:rPr lang="en-GB" sz="1800" b="0" i="0" u="none" strike="noStrike" dirty="0" err="1">
                <a:solidFill>
                  <a:srgbClr val="000000"/>
                </a:solidFill>
                <a:effectLst/>
                <a:latin typeface="Calibri" panose="020F0502020204030204" pitchFamily="34" charset="0"/>
              </a:rPr>
              <a:t>sincère</a:t>
            </a:r>
            <a:r>
              <a:rPr lang="en-GB" dirty="0"/>
              <a:t> [3910], </a:t>
            </a:r>
            <a:r>
              <a:rPr lang="en-GB" dirty="0" err="1"/>
              <a:t>kilomètre</a:t>
            </a:r>
            <a:r>
              <a:rPr lang="en-GB" dirty="0"/>
              <a:t> [1435], sphere [4209], </a:t>
            </a:r>
            <a:r>
              <a:rPr lang="en-GB" dirty="0" err="1"/>
              <a:t>parallèle</a:t>
            </a:r>
            <a:r>
              <a:rPr lang="en-GB" dirty="0"/>
              <a:t> [2196], </a:t>
            </a:r>
            <a:r>
              <a:rPr lang="en-GB" sz="1800" b="0" i="0" u="none" strike="noStrike" dirty="0" err="1">
                <a:solidFill>
                  <a:srgbClr val="000000"/>
                </a:solidFill>
                <a:effectLst/>
                <a:latin typeface="Calibri" panose="020F0502020204030204" pitchFamily="34" charset="0"/>
              </a:rPr>
              <a:t>honnête</a:t>
            </a:r>
            <a:r>
              <a:rPr lang="en-GB" dirty="0"/>
              <a:t> [2405], </a:t>
            </a:r>
            <a:r>
              <a:rPr lang="en-GB" sz="1800" b="0" i="0" u="none" strike="noStrike" dirty="0" err="1">
                <a:solidFill>
                  <a:srgbClr val="000000"/>
                </a:solidFill>
                <a:effectLst/>
                <a:latin typeface="Calibri" panose="020F0502020204030204" pitchFamily="34" charset="0"/>
              </a:rPr>
              <a:t>ancêtre</a:t>
            </a:r>
            <a:r>
              <a:rPr lang="en-GB" dirty="0"/>
              <a:t> [3067], </a:t>
            </a:r>
            <a:r>
              <a:rPr lang="en-GB" dirty="0" err="1"/>
              <a:t>forêt</a:t>
            </a:r>
            <a:r>
              <a:rPr lang="en-GB" dirty="0"/>
              <a:t> [1724], </a:t>
            </a:r>
            <a:r>
              <a:rPr lang="en-GB" sz="1800" b="0" i="0" u="none" strike="noStrike" dirty="0" err="1">
                <a:solidFill>
                  <a:srgbClr val="000000"/>
                </a:solidFill>
                <a:effectLst/>
                <a:latin typeface="Calibri" panose="020F0502020204030204" pitchFamily="34" charset="0"/>
              </a:rPr>
              <a:t>suprême</a:t>
            </a:r>
            <a:r>
              <a:rPr lang="en-GB" dirty="0"/>
              <a:t> [2022], </a:t>
            </a:r>
            <a:r>
              <a:rPr lang="en-GB" sz="1800" b="0" i="0" u="none" strike="noStrike" dirty="0">
                <a:solidFill>
                  <a:srgbClr val="000000"/>
                </a:solidFill>
                <a:effectLst/>
                <a:latin typeface="Calibri" panose="020F0502020204030204" pitchFamily="34" charset="0"/>
              </a:rPr>
              <a:t>plastique</a:t>
            </a:r>
            <a:r>
              <a:rPr lang="en-GB" dirty="0"/>
              <a:t> [2191], signature [2187], </a:t>
            </a:r>
            <a:r>
              <a:rPr lang="en-GB" sz="1800" b="0" i="0" u="none" strike="noStrike" dirty="0" err="1">
                <a:solidFill>
                  <a:srgbClr val="000000"/>
                </a:solidFill>
                <a:effectLst/>
                <a:latin typeface="Calibri" panose="020F0502020204030204" pitchFamily="34" charset="0"/>
              </a:rPr>
              <a:t>courageux</a:t>
            </a:r>
            <a:r>
              <a:rPr lang="en-GB" dirty="0"/>
              <a:t> [2198], satellite [2200], legal [2247]</a:t>
            </a:r>
            <a:endParaRPr kumimoji="0" lang="fr-FR"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a:p>
            <a:pPr marL="0" indent="0">
              <a:buFont typeface="+mj-lt"/>
              <a:buNone/>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750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3 minutes </a:t>
            </a:r>
            <a:r>
              <a:rPr lang="en-GB" b="0" dirty="0"/>
              <a:t>for 2 slides</a:t>
            </a:r>
            <a:endParaRPr lang="en-GB" b="1" dirty="0"/>
          </a:p>
          <a:p>
            <a:pPr marL="0" indent="0">
              <a:buNone/>
            </a:pPr>
            <a:endParaRPr lang="en-GB" b="1" dirty="0"/>
          </a:p>
          <a:p>
            <a:pPr marL="0" indent="0">
              <a:buNone/>
            </a:pPr>
            <a:r>
              <a:rPr lang="en-GB" b="1" dirty="0"/>
              <a:t>Aim: </a:t>
            </a:r>
            <a:r>
              <a:rPr lang="en-GB" b="0" dirty="0"/>
              <a:t>Written recall of question words in this week’s new vocabulary set.</a:t>
            </a:r>
            <a:endParaRPr lang="en-GB" b="1" dirty="0"/>
          </a:p>
          <a:p>
            <a:endParaRPr lang="en-US" b="1" dirty="0"/>
          </a:p>
          <a:p>
            <a:r>
              <a:rPr lang="en-US" b="1" dirty="0"/>
              <a:t>Procedure:</a:t>
            </a:r>
          </a:p>
          <a:p>
            <a:pPr marL="228600" indent="-228600">
              <a:buAutoNum type="arabicPeriod"/>
            </a:pPr>
            <a:r>
              <a:rPr lang="en-US" baseline="0" dirty="0"/>
              <a:t>On clicks, a spinning image appears. Students are challenged to write the French before the image stops spinning.</a:t>
            </a:r>
          </a:p>
          <a:p>
            <a:pPr marL="228600" indent="-228600">
              <a:buAutoNum type="arabicPeriod"/>
            </a:pPr>
            <a:r>
              <a:rPr lang="en-US" baseline="0" dirty="0"/>
              <a:t>Answers revealed on clicks.</a:t>
            </a:r>
          </a:p>
          <a:p>
            <a:pPr marL="228600" indent="-228600">
              <a:buAutoNum type="arabicPeriod"/>
            </a:pPr>
            <a:r>
              <a:rPr lang="en-US" baseline="0" dirty="0"/>
              <a:t>This activity is repeated on the next slide with the images speeded up, to further embed the vocabulary and encourage faster oral recall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8670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previous, but with oral recall this time and a faster animation.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483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3 minutes</a:t>
            </a:r>
          </a:p>
          <a:p>
            <a:pPr marL="0" indent="0">
              <a:buNone/>
            </a:pPr>
            <a:endParaRPr lang="en-GB" b="1" dirty="0"/>
          </a:p>
          <a:p>
            <a:pPr marL="0" indent="0">
              <a:buNone/>
            </a:pPr>
            <a:r>
              <a:rPr lang="en-GB" b="1" dirty="0"/>
              <a:t>Aim: </a:t>
            </a:r>
            <a:r>
              <a:rPr lang="en-GB" b="0" dirty="0"/>
              <a:t>Oral and written recall of words in this week’s new vocabulary set.</a:t>
            </a:r>
            <a:endParaRPr lang="en-GB" b="1" dirty="0"/>
          </a:p>
          <a:p>
            <a:pPr marL="0" indent="0">
              <a:buNone/>
            </a:pPr>
            <a:endParaRPr lang="en-GB" b="1" dirty="0"/>
          </a:p>
          <a:p>
            <a:pPr marL="0" indent="0">
              <a:buNone/>
            </a:pPr>
            <a:r>
              <a:rPr lang="en-GB" b="1" dirty="0"/>
              <a:t>Procedure:</a:t>
            </a:r>
          </a:p>
          <a:p>
            <a:pPr marL="228600" indent="-228600">
              <a:buAutoNum type="arabicPeriod"/>
            </a:pPr>
            <a:r>
              <a:rPr lang="en-GB" baseline="0" dirty="0"/>
              <a:t>On clicks, a picture disappears.</a:t>
            </a:r>
          </a:p>
          <a:p>
            <a:pPr marL="228600" indent="-228600">
              <a:buAutoNum type="arabicPeriod"/>
            </a:pPr>
            <a:r>
              <a:rPr lang="en-GB" baseline="0" dirty="0"/>
              <a:t>Students say then write the word.</a:t>
            </a:r>
          </a:p>
          <a:p>
            <a:pPr marL="228600" indent="-228600">
              <a:buAutoNum type="arabicPeriod"/>
            </a:pPr>
            <a:r>
              <a:rPr lang="en-GB" baseline="0" dirty="0"/>
              <a:t>On another click, the picture reappears along with the word.</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4110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question words in context.</a:t>
            </a:r>
            <a:endParaRPr lang="en-US" b="1" dirty="0"/>
          </a:p>
          <a:p>
            <a:endParaRPr lang="en-US" b="1" dirty="0"/>
          </a:p>
          <a:p>
            <a:r>
              <a:rPr lang="en-US" b="1" dirty="0"/>
              <a:t>Procedure:</a:t>
            </a:r>
          </a:p>
          <a:p>
            <a:pPr marL="228600" indent="-228600">
              <a:buAutoNum type="arabicPeriod"/>
            </a:pPr>
            <a:r>
              <a:rPr lang="en-US" baseline="0" dirty="0"/>
              <a:t>Students read the questions and select the correct question word for each response 1-5.</a:t>
            </a:r>
          </a:p>
          <a:p>
            <a:pPr marL="228600" indent="-228600">
              <a:buAutoNum type="arabicPeriod"/>
            </a:pPr>
            <a:r>
              <a:rPr lang="en-US" baseline="0" dirty="0"/>
              <a:t>Extension – students could attempt to write the questions. Teacher to prompt them to recall the placement of the question word in intonation questions.</a:t>
            </a:r>
          </a:p>
          <a:p>
            <a:pPr marL="228600" indent="-228600">
              <a:buAutoNum type="arabicPeriod"/>
            </a:pPr>
            <a:r>
              <a:rPr lang="en-US" baseline="0" dirty="0"/>
              <a:t>During the feedback teachers should clarify students’ understanding of the vocabulary in English.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8980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2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To revise ways of forming an information question (intonation and inversion questions with question words).</a:t>
            </a:r>
            <a:endParaRPr lang="en-GB" b="1"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0916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2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To introduce the difference between the use of ‘que’ and ‘quoi’.</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39630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28733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yes/no and information questions with inversion based on word order.</a:t>
            </a:r>
            <a:endParaRPr lang="en-US" b="1" dirty="0"/>
          </a:p>
          <a:p>
            <a:endParaRPr lang="en-US" b="1" dirty="0"/>
          </a:p>
          <a:p>
            <a:r>
              <a:rPr lang="en-US" b="1" dirty="0"/>
              <a:t>Procedure:</a:t>
            </a:r>
          </a:p>
          <a:p>
            <a:pPr marL="228600" indent="-228600">
              <a:buAutoNum type="arabicPeriod"/>
            </a:pPr>
            <a:r>
              <a:rPr lang="en-US" dirty="0"/>
              <a:t>Students must identify the correct placement of the question word in each method of question formation. </a:t>
            </a:r>
          </a:p>
          <a:p>
            <a:pPr marL="228600" indent="-228600">
              <a:buAutoNum type="arabicPeriod"/>
            </a:pPr>
            <a:r>
              <a:rPr lang="en-US" dirty="0" err="1"/>
              <a:t>Capitalisation</a:t>
            </a:r>
            <a:r>
              <a:rPr lang="en-US" dirty="0"/>
              <a:t> and punctuation have been removed, so that students cannot identify the beginning and end of the sentences – the only clue to the missing word placement is the order of the subject pronoun and verb.</a:t>
            </a:r>
            <a:r>
              <a:rPr lang="en-US" baseline="0" dirty="0"/>
              <a:t>  </a:t>
            </a:r>
          </a:p>
          <a:p>
            <a:pPr marL="228600" indent="-228600">
              <a:buAutoNum type="arabicPeriod"/>
            </a:pPr>
            <a:r>
              <a:rPr lang="en-US" dirty="0"/>
              <a:t>Some “distractor” gaps have been added for an additional challenge.</a:t>
            </a:r>
          </a:p>
          <a:p>
            <a:pPr marL="228600" indent="-228600">
              <a:buAutoNum type="arabicPeriod"/>
            </a:pPr>
            <a:r>
              <a:rPr lang="en-US" dirty="0"/>
              <a:t>Students read the questions and select a or b where the question word should be. </a:t>
            </a:r>
          </a:p>
          <a:p>
            <a:pPr marL="228600" indent="-228600">
              <a:buAutoNum type="arabicPeriod"/>
            </a:pPr>
            <a:r>
              <a:rPr lang="en-US" dirty="0"/>
              <a:t>The teacher can elicit which question word is missing by asking “</a:t>
            </a:r>
            <a:r>
              <a:rPr lang="en-US" i="1" dirty="0" err="1"/>
              <a:t>C’est</a:t>
            </a:r>
            <a:r>
              <a:rPr lang="en-US" i="1" dirty="0"/>
              <a:t> quoi la question?” </a:t>
            </a:r>
            <a:r>
              <a:rPr lang="en-US" dirty="0"/>
              <a:t>(several answers may be possible as well as those given here), and check students’ understanding of the whole question in English by asking </a:t>
            </a:r>
            <a:r>
              <a:rPr lang="en-US" i="1" dirty="0"/>
              <a:t>“et </a:t>
            </a:r>
            <a:r>
              <a:rPr lang="en-US" i="1" dirty="0" err="1"/>
              <a:t>en</a:t>
            </a:r>
            <a:r>
              <a:rPr lang="en-US" i="1" dirty="0"/>
              <a:t> </a:t>
            </a:r>
            <a:r>
              <a:rPr lang="en-US" i="1" dirty="0" err="1"/>
              <a:t>anglais</a:t>
            </a:r>
            <a:r>
              <a:rPr lang="en-US" i="1" dirty="0"/>
              <a:t>?”</a:t>
            </a:r>
            <a:r>
              <a:rPr lang="en-US" i="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98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minutes</a:t>
            </a:r>
          </a:p>
          <a:p>
            <a:endParaRPr lang="en-US" b="1" dirty="0"/>
          </a:p>
          <a:p>
            <a:r>
              <a:rPr lang="en-US" b="1" dirty="0"/>
              <a:t>Aim: To introduce two French celebrities</a:t>
            </a:r>
          </a:p>
          <a:p>
            <a:endParaRPr lang="en-US" b="1" dirty="0"/>
          </a:p>
          <a:p>
            <a:r>
              <a:rPr lang="en-US" b="1" dirty="0"/>
              <a:t>Procedure:</a:t>
            </a:r>
          </a:p>
          <a:p>
            <a:r>
              <a:rPr lang="en-US" b="0" dirty="0"/>
              <a:t>1. </a:t>
            </a:r>
            <a:r>
              <a:rPr lang="en-US" dirty="0"/>
              <a:t>Begin by asking students</a:t>
            </a:r>
            <a:r>
              <a:rPr lang="en-US" baseline="0" dirty="0"/>
              <a:t> if they know who these people are.  (Some students may </a:t>
            </a:r>
            <a:r>
              <a:rPr lang="en-US" baseline="0" dirty="0" err="1"/>
              <a:t>recognise</a:t>
            </a:r>
            <a:r>
              <a:rPr lang="en-US" baseline="0" dirty="0"/>
              <a:t> Pierre </a:t>
            </a:r>
            <a:r>
              <a:rPr lang="en-US" baseline="0" dirty="0" err="1"/>
              <a:t>Gasly</a:t>
            </a:r>
            <a:r>
              <a:rPr lang="en-US" baseline="0" dirty="0"/>
              <a:t> at least, but it does not matter if not.) 2. Explain that you are going to do a series of activities to find out more about them, bringing together lots of aspects of their learning so far, including the use of question words.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334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p>
          <a:p>
            <a:endParaRPr lang="en-GB" b="1" dirty="0"/>
          </a:p>
          <a:p>
            <a:r>
              <a:rPr lang="en-GB" b="1" dirty="0"/>
              <a:t>Aim: Comprehension of a longer text, text summary</a:t>
            </a:r>
          </a:p>
          <a:p>
            <a:endParaRPr lang="en-GB" b="1" dirty="0"/>
          </a:p>
          <a:p>
            <a:r>
              <a:rPr lang="en-GB" b="1" dirty="0"/>
              <a:t>Procedure:</a:t>
            </a:r>
          </a:p>
          <a:p>
            <a:pPr marL="228600" indent="-228600">
              <a:buAutoNum type="arabicPeriod"/>
            </a:pPr>
            <a:r>
              <a:rPr lang="en-GB" dirty="0"/>
              <a:t>Split</a:t>
            </a:r>
            <a:r>
              <a:rPr lang="en-GB" baseline="0" dirty="0"/>
              <a:t> the class into two.  Each half works on one of the biographies.</a:t>
            </a:r>
          </a:p>
          <a:p>
            <a:pPr marL="228600" indent="-228600">
              <a:buAutoNum type="arabicPeriod"/>
            </a:pPr>
            <a:r>
              <a:rPr lang="en-GB" dirty="0"/>
              <a:t>Students</a:t>
            </a:r>
            <a:r>
              <a:rPr lang="en-GB" baseline="0" dirty="0"/>
              <a:t> work in groups to translate the bullet points.  </a:t>
            </a:r>
          </a:p>
          <a:p>
            <a:pPr marL="228600" indent="-228600">
              <a:buAutoNum type="arabicPeriod"/>
            </a:pPr>
            <a:r>
              <a:rPr lang="en-GB" baseline="0" dirty="0"/>
              <a:t>At the end of the activity, students present their facts in English to the other half of the class.  Each group could feedback one or two of their sentences.  </a:t>
            </a:r>
          </a:p>
          <a:p>
            <a:pPr marL="228600" indent="-228600">
              <a:buAutoNum type="arabicPeriod"/>
            </a:pPr>
            <a:r>
              <a:rPr lang="en-GB" baseline="0" dirty="0"/>
              <a:t>The teacher can offer feedback on the translations into English to check accuracy within the translators and correct understanding for the listeners. </a:t>
            </a:r>
          </a:p>
          <a:p>
            <a:pPr marL="228600" indent="-228600">
              <a:buAutoNum type="arabicPeriod"/>
            </a:pPr>
            <a:r>
              <a:rPr lang="en-GB" baseline="0" dirty="0"/>
              <a:t>Repeat for the second biography.</a:t>
            </a:r>
          </a:p>
          <a:p>
            <a:pPr marL="228600" indent="-228600">
              <a:buAutoNum type="arabicPeriod"/>
            </a:pPr>
            <a:endParaRPr lang="en-GB" baseline="0" dirty="0"/>
          </a:p>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fr-FR" sz="12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comparée [comparer 1560], million [307], vue [191], populaire [1349], danser [2934], tennis [3867], </a:t>
            </a:r>
            <a:r>
              <a:rPr kumimoji="0" lang="en-GB" sz="1200" b="0" i="0" u="none" strike="noStrike" kern="1200" cap="none" spc="0" normalizeH="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hamburger [&gt;5000], </a:t>
            </a:r>
            <a:r>
              <a:rPr kumimoji="0" lang="fr-FR" sz="12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Martinique [n/a],</a:t>
            </a:r>
            <a:r>
              <a:rPr kumimoji="0" lang="en-GB" sz="1200" b="0" i="0" u="none" strike="noStrike" kern="1200" cap="none" spc="0" normalizeH="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lang="fr-FR" sz="12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Caraïbes [n/a]</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5745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pilote</a:t>
            </a:r>
            <a:r>
              <a:rPr lang="en-GB" sz="12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[3002], </a:t>
            </a:r>
            <a:r>
              <a:rPr kumimoji="0" lang="en-GB" sz="12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automobile [2407], sport [2011], passion [1866], </a:t>
            </a:r>
            <a:r>
              <a:rPr kumimoji="0" lang="en-GB" sz="12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février</a:t>
            </a:r>
            <a:r>
              <a:rPr kumimoji="0" lang="en-GB" sz="12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[1136], </a:t>
            </a:r>
            <a:r>
              <a:rPr kumimoji="0" lang="en-GB" sz="12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compte</a:t>
            </a:r>
            <a:r>
              <a:rPr kumimoji="0" lang="en-GB" sz="1200" b="0" i="0" u="none" strike="noStrike" kern="1200" cap="none" spc="0" normalizeH="0" baseline="0" noProof="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[254]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351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p>
          <a:p>
            <a:endParaRPr lang="en-GB" b="1" dirty="0"/>
          </a:p>
          <a:p>
            <a:r>
              <a:rPr lang="en-GB" b="1" dirty="0"/>
              <a:t>Aim: Verb manipulation</a:t>
            </a:r>
          </a:p>
          <a:p>
            <a:endParaRPr lang="en-GB" b="1" dirty="0"/>
          </a:p>
          <a:p>
            <a:r>
              <a:rPr lang="en-GB" b="1" dirty="0"/>
              <a:t>Procedure:</a:t>
            </a:r>
          </a:p>
          <a:p>
            <a:pPr marL="228600" indent="-228600">
              <a:buAutoNum type="arabicPeriod"/>
            </a:pPr>
            <a:r>
              <a:rPr lang="en-GB" baseline="0" dirty="0"/>
              <a:t>Now that the students have a secure understating of the texts, ask students to pick out the verbs. </a:t>
            </a:r>
          </a:p>
          <a:p>
            <a:pPr marL="228600" indent="-228600">
              <a:buAutoNum type="arabicPeriod"/>
            </a:pPr>
            <a:r>
              <a:rPr lang="en-GB" baseline="0" dirty="0"/>
              <a:t>To challenge students, do this step initially without the support of the grid (next slide).</a:t>
            </a:r>
          </a:p>
          <a:p>
            <a:pPr marL="228600" indent="-228600">
              <a:buAutoNum type="arabicPeriod"/>
            </a:pPr>
            <a:r>
              <a:rPr lang="en-GB" baseline="0" dirty="0"/>
              <a:t>Teachers may wish for students to complete this activity in groups of four, so that collaborative working enables students a greater chance of success.  </a:t>
            </a:r>
          </a:p>
          <a:p>
            <a:pPr marL="228600" indent="-228600">
              <a:buAutoNum type="arabicPeriod"/>
            </a:pPr>
            <a:r>
              <a:rPr lang="en-GB" baseline="0" dirty="0"/>
              <a:t>The second step is for students to change these verbs into 2</a:t>
            </a:r>
            <a:r>
              <a:rPr lang="en-GB" baseline="30000" dirty="0"/>
              <a:t>nd</a:t>
            </a:r>
            <a:r>
              <a:rPr lang="en-GB" baseline="0" dirty="0"/>
              <a:t> person singular.</a:t>
            </a:r>
          </a:p>
          <a:p>
            <a:pPr marL="228600" indent="-228600">
              <a:buAutoNum type="arabicPeriod"/>
            </a:pPr>
            <a:r>
              <a:rPr lang="en-GB" baseline="0" dirty="0"/>
              <a:t>Actively encourage students to look back through their exercise books to find this information to aid the completion of this activity.  Some verbs will not be as fresh in their minds.</a:t>
            </a:r>
          </a:p>
          <a:p>
            <a:pPr marL="228600" indent="-228600">
              <a:buAutoNum type="arabicPeriod"/>
            </a:pPr>
            <a:r>
              <a:rPr lang="en-GB" baseline="0" dirty="0"/>
              <a:t>Alternatively – teachers could provide the verbs in the second person for students to complete as a matching activity. (slide 37)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277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to the activity on the previous slide.</a:t>
            </a:r>
          </a:p>
          <a:p>
            <a:endParaRPr lang="en-US" b="1" dirty="0"/>
          </a:p>
          <a:p>
            <a:r>
              <a:rPr lang="en-US" b="1" dirty="0"/>
              <a:t>Aim: </a:t>
            </a:r>
            <a:r>
              <a:rPr lang="en-US" baseline="0" dirty="0"/>
              <a:t>ensure students have the correct 2</a:t>
            </a:r>
            <a:r>
              <a:rPr lang="en-US" baseline="30000" dirty="0"/>
              <a:t>nd</a:t>
            </a:r>
            <a:r>
              <a:rPr lang="en-US" baseline="0" dirty="0"/>
              <a:t> person singular forms</a:t>
            </a:r>
            <a:endParaRPr lang="en-US" b="1" dirty="0"/>
          </a:p>
          <a:p>
            <a:endParaRPr lang="en-US" b="1" dirty="0"/>
          </a:p>
          <a:p>
            <a:r>
              <a:rPr lang="en-US" b="1" dirty="0"/>
              <a:t>Procedure:</a:t>
            </a:r>
          </a:p>
          <a:p>
            <a:pPr marL="228600" indent="-228600">
              <a:buAutoNum type="arabicPeriod"/>
            </a:pPr>
            <a:r>
              <a:rPr lang="en-US" dirty="0"/>
              <a:t>Teachers can use this slide</a:t>
            </a:r>
            <a:r>
              <a:rPr lang="en-US" baseline="0" dirty="0"/>
              <a:t> to ensure students have the correct 2</a:t>
            </a:r>
            <a:r>
              <a:rPr lang="en-US" baseline="30000" dirty="0"/>
              <a:t>nd</a:t>
            </a:r>
            <a:r>
              <a:rPr lang="en-US" baseline="0" dirty="0"/>
              <a:t> person singular forms.  </a:t>
            </a:r>
          </a:p>
          <a:p>
            <a:pPr marL="228600" indent="-228600">
              <a:buAutoNum type="arabicPeriod"/>
            </a:pPr>
            <a:r>
              <a:rPr lang="en-US" baseline="0" dirty="0"/>
              <a:t>Students can then use this as a visual support when they come to construct their questions in the pair work to follow.</a:t>
            </a:r>
          </a:p>
          <a:p>
            <a:pPr marL="228600" indent="-228600">
              <a:buAutoNum type="arabicPeriod"/>
            </a:pPr>
            <a:r>
              <a:rPr lang="en-US" baseline="0" dirty="0"/>
              <a:t>The text box at the bottom allows teachers the opportunity to conduct this part as a match-up, depending on the ability of the group.  Delete as necessary.</a:t>
            </a:r>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5584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 </a:t>
            </a:r>
            <a:r>
              <a:rPr lang="en-US" b="0" baseline="0" dirty="0"/>
              <a:t>Oral production of information question sing both intonation and inversion.</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endParaRPr lang="en-US" b="1" dirty="0"/>
          </a:p>
          <a:p>
            <a:pPr marL="228600" indent="-228600">
              <a:buAutoNum type="arabicPeriod"/>
            </a:pPr>
            <a:r>
              <a:rPr lang="en-US" dirty="0"/>
              <a:t>Explain</a:t>
            </a:r>
            <a:r>
              <a:rPr lang="en-US" baseline="0" dirty="0"/>
              <a:t> to students you are now going to play a game of truth or lie.  </a:t>
            </a:r>
          </a:p>
          <a:p>
            <a:pPr marL="228600" indent="-228600">
              <a:buAutoNum type="arabicPeriod"/>
            </a:pPr>
            <a:r>
              <a:rPr lang="en-US" baseline="0" dirty="0"/>
              <a:t>In pairs, Partner A will formulate the questions for </a:t>
            </a:r>
            <a:r>
              <a:rPr lang="en-US" baseline="0" dirty="0" err="1"/>
              <a:t>Shy’M</a:t>
            </a:r>
            <a:r>
              <a:rPr lang="en-US" baseline="0" dirty="0"/>
              <a:t> and Partner B will formulate the questions for Pierre </a:t>
            </a:r>
            <a:r>
              <a:rPr lang="en-US" baseline="0" dirty="0" err="1"/>
              <a:t>Gasly</a:t>
            </a:r>
            <a:r>
              <a:rPr lang="en-US" baseline="0" dirty="0"/>
              <a:t>.</a:t>
            </a:r>
          </a:p>
          <a:p>
            <a:pPr marL="228600" indent="-228600">
              <a:buAutoNum type="arabicPeriod"/>
            </a:pPr>
            <a:r>
              <a:rPr lang="en-US" baseline="0" dirty="0"/>
              <a:t>Picture prompts on the student worksheet (slide 44-45) indicate the question students should write.</a:t>
            </a:r>
          </a:p>
          <a:p>
            <a:pPr marL="228600" indent="-228600">
              <a:buAutoNum type="arabicPeriod"/>
            </a:pPr>
            <a:r>
              <a:rPr lang="en-US" baseline="0" dirty="0"/>
              <a:t>Tell students to formulate questions 1-3 with SV inversion and question word at the beginning. 4-6 with rising intonation and question word after the verb.</a:t>
            </a:r>
          </a:p>
          <a:p>
            <a:pPr marL="228600" indent="-228600">
              <a:buAutoNum type="arabicPeriod"/>
            </a:pPr>
            <a:r>
              <a:rPr lang="en-US" dirty="0"/>
              <a:t>Partners take it in turns to ask each other</a:t>
            </a:r>
            <a:r>
              <a:rPr lang="en-US" baseline="0" dirty="0"/>
              <a:t> the questions.  The person giving the answer can choose to give either the correct answer or a lie.  The person listening must decide if they have been told the truth or a lie.  After the text familiarization activities they should have enough knowledge of the figures to be able to remember!</a:t>
            </a:r>
          </a:p>
          <a:p>
            <a:r>
              <a:rPr lang="en-US" baseline="0" dirty="0"/>
              <a:t>NB – all the information in the texts is true – if the students wish to give a lie then they need to make it up!</a:t>
            </a:r>
          </a:p>
          <a:p>
            <a:endParaRPr lang="en-US" baseline="0" dirty="0"/>
          </a:p>
          <a:p>
            <a:r>
              <a:rPr lang="en-US" baseline="0" dirty="0"/>
              <a:t>Students can swap partners and celebrities and have multiple goes – making up some different facts each time.</a:t>
            </a:r>
          </a:p>
          <a:p>
            <a:endParaRPr lang="en-US" baseline="0" dirty="0"/>
          </a:p>
          <a:p>
            <a:r>
              <a:rPr lang="en-GB" sz="1200" b="0" kern="1200" dirty="0">
                <a:solidFill>
                  <a:schemeClr val="tx1"/>
                </a:solidFill>
                <a:effectLst/>
                <a:latin typeface="+mn-lt"/>
                <a:ea typeface="+mn-ea"/>
                <a:cs typeface="+mn-cs"/>
              </a:rPr>
              <a:t>If time is short, consider setting the question formation for HW (see slide 44), and starting the following lesson by checking the answers (slides 42-43) and doing the speaking task.</a:t>
            </a:r>
            <a:endParaRPr lang="en-US" b="0" baseline="0" dirty="0"/>
          </a:p>
          <a:p>
            <a:pPr marL="171450" indent="-171450">
              <a:buFontTx/>
              <a:buChar char="-"/>
            </a:pPr>
            <a:endParaRPr lang="en-US" baseline="0" dirty="0"/>
          </a:p>
          <a:p>
            <a:pPr marL="0" indent="0">
              <a:buFontTx/>
              <a:buNone/>
            </a:pPr>
            <a:r>
              <a:rPr lang="en-US" baseline="0" dirty="0"/>
              <a:t>NB – cognates necessary for this task: sport</a:t>
            </a:r>
          </a:p>
          <a:p>
            <a:pPr marL="0" indent="0">
              <a:buFontTx/>
              <a:buNone/>
            </a:pPr>
            <a:r>
              <a:rPr lang="en-US" baseline="0" dirty="0"/>
              <a:t>Words necessary to be used from the text: </a:t>
            </a:r>
            <a:r>
              <a:rPr lang="en-US" baseline="0" dirty="0" err="1"/>
              <a:t>vues</a:t>
            </a:r>
            <a:r>
              <a:rPr lang="en-US" baseline="0" dirty="0"/>
              <a:t>/</a:t>
            </a:r>
            <a:r>
              <a:rPr lang="en-US" baseline="0" dirty="0" err="1"/>
              <a:t>pilote</a:t>
            </a:r>
            <a:r>
              <a:rPr lang="en-US" baseline="0" dirty="0"/>
              <a:t> automobile/hamburgers/</a:t>
            </a:r>
            <a:r>
              <a:rPr lang="en-US" baseline="0" dirty="0" err="1"/>
              <a:t>média</a:t>
            </a:r>
            <a:r>
              <a:rPr lang="en-US" baseline="0" dirty="0"/>
              <a:t> social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082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Ahead</a:t>
            </a:r>
            <a:r>
              <a:rPr lang="en-US" baseline="0" dirty="0"/>
              <a:t> of the speaking teachers can use this slide (which gives the correct format of the questions in French) so students are working with correct questions.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8340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0020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3</a:t>
            </a:r>
          </a:p>
          <a:p>
            <a:r>
              <a:rPr lang="en-US" dirty="0"/>
              <a:t>Student worksheets</a:t>
            </a:r>
          </a:p>
          <a:p>
            <a:r>
              <a:rPr lang="en-US" dirty="0"/>
              <a:t>Partner A formulates the questions for </a:t>
            </a:r>
            <a:r>
              <a:rPr lang="en-US" dirty="0" err="1"/>
              <a:t>Shy’M</a:t>
            </a:r>
            <a:endParaRPr lang="en-US" dirty="0"/>
          </a:p>
          <a:p>
            <a:r>
              <a:rPr lang="en-US" dirty="0"/>
              <a:t>Partner B formulates the questions for Pierre </a:t>
            </a:r>
            <a:r>
              <a:rPr lang="en-US" dirty="0" err="1"/>
              <a:t>Gasly</a:t>
            </a:r>
            <a:endParaRPr lang="en-US" dirty="0"/>
          </a:p>
          <a:p>
            <a:endParaRPr lang="en-US" dirty="0"/>
          </a:p>
          <a:p>
            <a:r>
              <a:rPr lang="en-US" baseline="0" dirty="0"/>
              <a:t>Tell students to formulate questions 1-3 with SV inversion and question word at the beginning.</a:t>
            </a:r>
          </a:p>
          <a:p>
            <a:r>
              <a:rPr lang="en-US" baseline="0" dirty="0"/>
              <a:t>4-6 with rising intonation and question word after the verb.</a:t>
            </a:r>
          </a:p>
          <a:p>
            <a:endParaRPr lang="en-US" dirty="0"/>
          </a:p>
          <a:p>
            <a:r>
              <a:rPr lang="en-US" dirty="0"/>
              <a:t>Partners take it in turns to ask each other</a:t>
            </a:r>
            <a:r>
              <a:rPr lang="en-US" baseline="0" dirty="0"/>
              <a:t> the questions.  The person giving the answer can choose to give either the correct answer or a lie.  The person listening must decide if they have been told the truth or a lie.  After the text </a:t>
            </a:r>
            <a:r>
              <a:rPr lang="en-US" baseline="0" dirty="0" err="1"/>
              <a:t>familiarisation</a:t>
            </a:r>
            <a:r>
              <a:rPr lang="en-US" baseline="0" dirty="0"/>
              <a:t> activities they should have enough knowledge of the figures to be able to remember!</a:t>
            </a:r>
          </a:p>
          <a:p>
            <a:r>
              <a:rPr lang="en-US" baseline="0" dirty="0"/>
              <a:t>NB – all the information in the texts is true – if the students wish to give a lie then they need to make it up!</a:t>
            </a:r>
          </a:p>
          <a:p>
            <a:endParaRPr lang="en-US" baseline="0" dirty="0"/>
          </a:p>
          <a:p>
            <a:r>
              <a:rPr lang="en-US" baseline="0" dirty="0"/>
              <a:t>Students can swap partners and celebrities and have multiple goes – making up some different facts each time.</a:t>
            </a:r>
          </a:p>
          <a:p>
            <a:endParaRPr lang="en-US" baseline="0" dirty="0"/>
          </a:p>
          <a:p>
            <a:r>
              <a:rPr lang="en-US" baseline="0" dirty="0"/>
              <a:t>The next slide includes an alternative version adapted for independent study.</a:t>
            </a:r>
          </a:p>
          <a:p>
            <a:pPr marL="0" indent="0">
              <a:buFontTx/>
              <a:buNone/>
            </a:pPr>
            <a:endParaRPr lang="en-US" baseline="0" dirty="0"/>
          </a:p>
          <a:p>
            <a:pPr marL="0" indent="0">
              <a:buFontTx/>
              <a:buNone/>
            </a:pPr>
            <a:r>
              <a:rPr lang="en-US" baseline="0" dirty="0"/>
              <a:t>NB – cognates necessary for this task: sport</a:t>
            </a:r>
          </a:p>
          <a:p>
            <a:pPr marL="0" indent="0">
              <a:buFontTx/>
              <a:buNone/>
            </a:pPr>
            <a:r>
              <a:rPr lang="en-US" baseline="0" dirty="0"/>
              <a:t>Words necessary to be used from the text: </a:t>
            </a:r>
            <a:r>
              <a:rPr lang="en-US" baseline="0" dirty="0" err="1"/>
              <a:t>vues</a:t>
            </a:r>
            <a:r>
              <a:rPr lang="en-US" baseline="0" dirty="0"/>
              <a:t>/</a:t>
            </a:r>
            <a:r>
              <a:rPr lang="en-US" baseline="0" dirty="0" err="1"/>
              <a:t>pilote</a:t>
            </a:r>
            <a:r>
              <a:rPr lang="en-US" baseline="0" dirty="0"/>
              <a:t> automobile/hamburgers/</a:t>
            </a:r>
            <a:r>
              <a:rPr lang="en-US" baseline="0" dirty="0" err="1"/>
              <a:t>réseau</a:t>
            </a:r>
            <a:r>
              <a:rPr lang="en-US" baseline="0" dirty="0"/>
              <a:t> social</a:t>
            </a:r>
          </a:p>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937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[ai] </a:t>
            </a:r>
            <a:r>
              <a:rPr lang="en-GB" baseline="0" dirty="0"/>
              <a:t>and then the </a:t>
            </a:r>
            <a:r>
              <a:rPr lang="en-GB" b="1" baseline="0" dirty="0"/>
              <a:t>source</a:t>
            </a:r>
            <a:r>
              <a:rPr lang="en-GB" baseline="0" dirty="0"/>
              <a:t> word again ‘</a:t>
            </a:r>
            <a:r>
              <a:rPr lang="en-GB" b="1" baseline="0" dirty="0" err="1"/>
              <a:t>vrai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maison</a:t>
            </a:r>
            <a:r>
              <a:rPr lang="en-GB" baseline="0" dirty="0"/>
              <a:t> [325]; </a:t>
            </a:r>
            <a:r>
              <a:rPr lang="en-GB" b="1" baseline="0" dirty="0"/>
              <a:t>raison </a:t>
            </a:r>
            <a:r>
              <a:rPr lang="en-GB" b="0" baseline="0" dirty="0"/>
              <a:t>[72]</a:t>
            </a:r>
            <a:r>
              <a:rPr lang="en-GB" baseline="0" dirty="0"/>
              <a:t> </a:t>
            </a:r>
            <a:r>
              <a:rPr lang="en-GB" b="1" baseline="0" dirty="0" err="1"/>
              <a:t>mauvais</a:t>
            </a:r>
            <a:r>
              <a:rPr lang="en-GB" baseline="0" dirty="0"/>
              <a:t> [274]; </a:t>
            </a:r>
            <a:r>
              <a:rPr lang="en-GB" b="1" baseline="0" dirty="0"/>
              <a:t>faire </a:t>
            </a:r>
            <a:r>
              <a:rPr lang="en-GB" baseline="0" dirty="0"/>
              <a:t>[25]; </a:t>
            </a:r>
            <a:r>
              <a:rPr lang="en-GB" b="1" baseline="0" dirty="0" err="1"/>
              <a:t>semaine</a:t>
            </a:r>
            <a:r>
              <a:rPr lang="en-GB" b="1" baseline="0" dirty="0"/>
              <a:t> </a:t>
            </a:r>
            <a:r>
              <a:rPr lang="en-GB" baseline="0" dirty="0"/>
              <a:t>[245]; </a:t>
            </a:r>
            <a:r>
              <a:rPr lang="en-GB" b="1" baseline="0" dirty="0" err="1"/>
              <a:t>vrai</a:t>
            </a:r>
            <a:r>
              <a:rPr lang="en-GB" b="1" baseline="0" dirty="0"/>
              <a:t> </a:t>
            </a:r>
            <a:r>
              <a:rPr lang="en-GB" baseline="0" dirty="0"/>
              <a:t>[292].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54432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3</a:t>
            </a:r>
          </a:p>
          <a:p>
            <a:pPr marL="0" indent="0">
              <a:buFontTx/>
              <a:buNone/>
            </a:pPr>
            <a:r>
              <a:rPr lang="en-US" dirty="0"/>
              <a:t>In this version, students work independently, formulating questions for both celebrities, listening to the responses and deciding if they are true or false. Click the box to reveal the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7038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latin typeface="Calibri" panose="020F0502020204030204" pitchFamily="34" charset="0"/>
                <a:ea typeface="Calibri" panose="020F0502020204030204" pitchFamily="34" charset="0"/>
                <a:cs typeface="Times New Roman" panose="02020603050405020304" pitchFamily="18" charset="0"/>
              </a:rPr>
              <a:t>Optional additional HW task</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This writing activity practises a selection of the question words as well as the school subject vocabulary. Students can use a dictionary to help express personal responses which contain unknown vocabulary.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081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a:effectLst/>
                <a:latin typeface="Calibri" panose="020F0502020204030204" pitchFamily="34" charset="0"/>
                <a:ea typeface="Calibri" panose="020F0502020204030204" pitchFamily="34" charset="0"/>
                <a:cs typeface="Calibri" panose="020F0502020204030204" pitchFamily="34" charset="0"/>
              </a:rPr>
              <a:t>Pre-learning:</a:t>
            </a:r>
          </a:p>
          <a:p>
            <a:r>
              <a:rPr lang="fr-FR" sz="1200" b="0" i="0" u="none" strike="noStrike" kern="1200" dirty="0">
                <a:solidFill>
                  <a:schemeClr val="tx1"/>
                </a:solidFill>
                <a:effectLst/>
                <a:latin typeface="+mn-lt"/>
                <a:ea typeface="+mn-ea"/>
                <a:cs typeface="+mn-cs"/>
              </a:rPr>
              <a:t>bureau [273], club [1860], équipe [814], parfois [410], dans [11], sous [112], sur [16], Je n'ai pas de</a:t>
            </a:r>
            <a:r>
              <a:rPr lang="fr-FR" dirty="0"/>
              <a:t>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i="0" dirty="0">
                <a:effectLst/>
                <a:latin typeface="Calibri" panose="020F0502020204030204" pitchFamily="34" charset="0"/>
                <a:ea typeface="Calibri" panose="020F0502020204030204" pitchFamily="34" charset="0"/>
                <a:cs typeface="Calibri" panose="020F0502020204030204" pitchFamily="34" charset="0"/>
              </a:rPr>
              <a:t>Revisiting:</a:t>
            </a:r>
          </a:p>
          <a:p>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1) 2.2.2</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fr-FR" sz="1200" b="0" i="0" u="none" strike="noStrike" kern="1200" dirty="0">
                <a:solidFill>
                  <a:schemeClr val="tx1"/>
                </a:solidFill>
                <a:effectLst/>
                <a:latin typeface="+mn-lt"/>
                <a:ea typeface="+mn-ea"/>
                <a:cs typeface="+mn-cs"/>
              </a:rPr>
              <a:t>allons [53], allez [53], vont [53], année [102], mois [178], vacances [1726], ville [260], Écosse [n/a], Angleterre [n/a], Londres [n/a], chez [206]</a:t>
            </a:r>
            <a:r>
              <a:rPr lang="fr-FR" dirty="0"/>
              <a:t> </a:t>
            </a:r>
          </a:p>
          <a:p>
            <a:pPr marL="0" indent="0">
              <a:buNone/>
            </a:pPr>
            <a:r>
              <a:rPr lang="en-GB" sz="1200" i="0" dirty="0">
                <a:effectLst/>
                <a:latin typeface="Calibri" panose="020F0502020204030204" pitchFamily="34" charset="0"/>
                <a:ea typeface="Calibri" panose="020F0502020204030204" pitchFamily="34" charset="0"/>
                <a:cs typeface="Calibri" panose="020F0502020204030204" pitchFamily="34" charset="0"/>
              </a:rPr>
              <a:t>2) 2.1.2 </a:t>
            </a:r>
            <a:r>
              <a:rPr lang="fr-FR" sz="1200" b="0" i="0" u="none" strike="noStrike" kern="1200" dirty="0">
                <a:solidFill>
                  <a:schemeClr val="tx1"/>
                </a:solidFill>
                <a:effectLst/>
                <a:latin typeface="+mn-lt"/>
                <a:ea typeface="+mn-ea"/>
                <a:cs typeface="+mn-cs"/>
              </a:rPr>
              <a:t>êtes [5], sommes [5], sont [5], frère [1043], parent [546], sœur [1558], jeune [152], ouvert [897], sage [2643], strict [1859]</a:t>
            </a:r>
            <a:r>
              <a:rPr lang="fr-FR" dirty="0"/>
              <a:t>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623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5241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44976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2314374-D231-4BD3-A2A7-22F97DD8D0EB}"/>
              </a:ext>
            </a:extLst>
          </p:cNvPr>
          <p:cNvSpPr>
            <a:spLocks noGrp="1"/>
          </p:cNvSpPr>
          <p:nvPr>
            <p:ph type="body" idx="1"/>
          </p:nvPr>
        </p:nvSpPr>
        <p:spPr/>
        <p:txBody>
          <a:bodyPr/>
          <a:lstStyle/>
          <a:p>
            <a:r>
              <a:rPr lang="en-GB" b="1" dirty="0"/>
              <a:t>Timing: 5 minutes </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Aural distinction between SSCs </a:t>
            </a:r>
            <a:r>
              <a:rPr lang="en-GB" dirty="0"/>
              <a:t>[a] and [ai]. </a:t>
            </a:r>
            <a:r>
              <a:rPr lang="en-GB" b="0" dirty="0"/>
              <a:t>The SCCs are presented in </a:t>
            </a:r>
            <a:r>
              <a:rPr lang="en-GB" b="1" dirty="0"/>
              <a:t>minimal pairs</a:t>
            </a:r>
            <a:r>
              <a:rPr lang="en-GB" b="0" dirty="0"/>
              <a:t>, highlighting the link between SSC and meaning and drawing students’ attention to the fact that the mispronunciation of one sound can change the meaning of a whole word.</a:t>
            </a:r>
            <a:endParaRPr lang="en-GB" dirty="0"/>
          </a:p>
          <a:p>
            <a:endParaRPr lang="en-GB" dirty="0"/>
          </a:p>
          <a:p>
            <a:r>
              <a:rPr lang="en-GB" b="1" dirty="0"/>
              <a:t>Procedure:</a:t>
            </a:r>
          </a:p>
          <a:p>
            <a:pPr marL="0" indent="0">
              <a:buFont typeface="Arial" panose="020B0604020202020204" pitchFamily="34" charset="0"/>
              <a:buNone/>
            </a:pPr>
            <a:r>
              <a:rPr lang="en-GB" dirty="0"/>
              <a:t>1. Click on the numbers to play the audio.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2. Students write 1-8 and [a] or [ai].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3. Teacher elicits answers by pointing to a number and saying e.g. ‘</a:t>
            </a:r>
            <a:r>
              <a:rPr lang="en-GB" dirty="0" err="1"/>
              <a:t>num</a:t>
            </a:r>
            <a:r>
              <a:rPr kumimoji="0" lang="fr-FR" sz="1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éro</a:t>
            </a:r>
            <a:r>
              <a:rPr kumimoji="0" lang="fr-FR" sz="1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 1 - </a:t>
            </a:r>
            <a:r>
              <a:rPr lang="en-GB" dirty="0"/>
              <a:t>[ai] </a:t>
            </a:r>
            <a:r>
              <a:rPr lang="en-GB" dirty="0" err="1"/>
              <a:t>ou</a:t>
            </a:r>
            <a:r>
              <a:rPr lang="en-GB" dirty="0"/>
              <a:t> [a]’? </a:t>
            </a:r>
          </a:p>
          <a:p>
            <a:r>
              <a:rPr lang="en-GB" dirty="0"/>
              <a:t>4. Students say the words. Teacher draws attention to the difference in mouth position when saying the two sounds ([ai] = mid-open; [a] = low, wide open).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err="1"/>
              <a:t>mais</a:t>
            </a:r>
            <a:r>
              <a:rPr lang="en-GB" b="0" dirty="0"/>
              <a:t>, ma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err="1"/>
              <a:t>baie</a:t>
            </a:r>
            <a:r>
              <a:rPr lang="en-GB" b="0" dirty="0"/>
              <a:t> ,</a:t>
            </a:r>
            <a:r>
              <a:rPr lang="en-GB" sz="1200" b="0" kern="1200" dirty="0">
                <a:solidFill>
                  <a:schemeClr val="tx1"/>
                </a:solidFill>
                <a:latin typeface="+mn-lt"/>
                <a:ea typeface="+mn-ea"/>
                <a:cs typeface="+mn-cs"/>
              </a:rPr>
              <a:t>bas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faire, </a:t>
            </a:r>
            <a:r>
              <a:rPr lang="en-GB" sz="1200" b="0" kern="1200" dirty="0" err="1">
                <a:solidFill>
                  <a:schemeClr val="tx1"/>
                </a:solidFill>
                <a:latin typeface="+mn-lt"/>
                <a:ea typeface="+mn-ea"/>
                <a:cs typeface="+mn-cs"/>
              </a:rPr>
              <a:t>phare</a:t>
            </a:r>
            <a:endParaRPr lang="en-GB" sz="1200" b="0" kern="1200" dirty="0">
              <a:solidFill>
                <a:schemeClr val="tx1"/>
              </a:solidFill>
              <a:latin typeface="+mn-lt"/>
              <a:ea typeface="+mn-ea"/>
              <a:cs typeface="+mn-cs"/>
            </a:endParaRPr>
          </a:p>
          <a:p>
            <a:pPr marL="228600" indent="-228600">
              <a:buFont typeface="+mj-lt"/>
              <a:buAutoNum type="arabicPeriod"/>
            </a:pPr>
            <a:r>
              <a:rPr lang="en-GB" sz="1200" b="0" kern="1200" dirty="0" err="1">
                <a:solidFill>
                  <a:schemeClr val="tx1"/>
                </a:solidFill>
                <a:latin typeface="+mn-lt"/>
                <a:ea typeface="+mn-ea"/>
                <a:cs typeface="+mn-cs"/>
              </a:rPr>
              <a:t>paire</a:t>
            </a:r>
            <a:r>
              <a:rPr lang="en-GB" b="0" dirty="0"/>
              <a:t>, par</a:t>
            </a:r>
          </a:p>
          <a:p>
            <a:pPr marL="228600" indent="-228600">
              <a:buFont typeface="+mj-lt"/>
              <a:buAutoNum type="arabicPeriod"/>
            </a:pPr>
            <a:r>
              <a:rPr lang="en-GB" b="0" dirty="0" err="1"/>
              <a:t>vais</a:t>
            </a:r>
            <a:r>
              <a:rPr lang="en-GB" b="0" dirty="0"/>
              <a:t>, vas</a:t>
            </a:r>
          </a:p>
          <a:p>
            <a:pPr marL="228600" indent="-228600">
              <a:buFont typeface="+mj-lt"/>
              <a:buAutoNum type="arabicPeriod"/>
            </a:pPr>
            <a:r>
              <a:rPr lang="en-GB" b="0" dirty="0" err="1"/>
              <a:t>caisse</a:t>
            </a:r>
            <a:r>
              <a:rPr lang="en-GB" b="0" dirty="0"/>
              <a:t>, </a:t>
            </a:r>
            <a:r>
              <a:rPr lang="en-GB" sz="1200" b="0" kern="1200" dirty="0">
                <a:solidFill>
                  <a:schemeClr val="tx1"/>
                </a:solidFill>
                <a:latin typeface="+mn-lt"/>
                <a:ea typeface="+mn-ea"/>
                <a:cs typeface="+mn-cs"/>
              </a:rPr>
              <a:t>case</a:t>
            </a:r>
          </a:p>
          <a:p>
            <a:pPr marL="228600" indent="-228600">
              <a:buFont typeface="+mj-lt"/>
              <a:buAutoNum type="arabicPeriod"/>
            </a:pPr>
            <a:r>
              <a:rPr lang="en-GB" sz="1200" b="0" kern="1200" dirty="0" err="1">
                <a:solidFill>
                  <a:schemeClr val="tx1"/>
                </a:solidFill>
                <a:latin typeface="+mn-lt"/>
                <a:ea typeface="+mn-ea"/>
                <a:cs typeface="+mn-cs"/>
              </a:rPr>
              <a:t>étais</a:t>
            </a:r>
            <a:r>
              <a:rPr lang="en-GB" b="0" dirty="0"/>
              <a:t>, </a:t>
            </a:r>
            <a:r>
              <a:rPr lang="en-GB" sz="1200" b="0" kern="1200" dirty="0" err="1">
                <a:solidFill>
                  <a:schemeClr val="tx1"/>
                </a:solidFill>
                <a:latin typeface="+mn-lt"/>
                <a:ea typeface="+mn-ea"/>
                <a:cs typeface="+mn-cs"/>
              </a:rPr>
              <a:t>état</a:t>
            </a:r>
            <a:r>
              <a:rPr lang="en-GB" sz="1200" b="0" kern="1200" dirty="0">
                <a:solidFill>
                  <a:schemeClr val="tx1"/>
                </a:solidFill>
                <a:latin typeface="+mn-lt"/>
                <a:ea typeface="+mn-ea"/>
                <a:cs typeface="+mn-cs"/>
              </a:rPr>
              <a:t> </a:t>
            </a:r>
          </a:p>
          <a:p>
            <a:pPr marL="228600" indent="-228600">
              <a:buFont typeface="+mj-lt"/>
              <a:buAutoNum type="arabicPeriod"/>
            </a:pPr>
            <a:r>
              <a:rPr lang="en-GB" b="0" dirty="0"/>
              <a:t>maire, </a:t>
            </a:r>
            <a:r>
              <a:rPr lang="en-GB" sz="1200" b="0" kern="1200" dirty="0" err="1">
                <a:solidFill>
                  <a:schemeClr val="tx1"/>
                </a:solidFill>
                <a:latin typeface="+mn-lt"/>
                <a:ea typeface="+mn-ea"/>
                <a:cs typeface="+mn-cs"/>
              </a:rPr>
              <a:t>marre</a:t>
            </a:r>
            <a:endParaRPr lang="en-GB" sz="1200" b="0" kern="120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err="1"/>
              <a:t>baisser</a:t>
            </a:r>
            <a:r>
              <a:rPr lang="en-GB" b="0" dirty="0"/>
              <a:t>, </a:t>
            </a:r>
            <a:r>
              <a:rPr lang="en-GB" sz="1200" b="0" kern="1200" dirty="0">
                <a:solidFill>
                  <a:schemeClr val="tx1"/>
                </a:solidFill>
                <a:latin typeface="+mn-lt"/>
                <a:ea typeface="+mn-ea"/>
                <a:cs typeface="+mn-cs"/>
              </a:rPr>
              <a:t>basset</a:t>
            </a:r>
          </a:p>
          <a:p>
            <a:pPr marL="228600" indent="-228600">
              <a:buFont typeface="+mj-lt"/>
              <a:buAutoNum type="arabicPeriod"/>
            </a:pPr>
            <a:r>
              <a:rPr lang="en-GB" sz="1200" b="0" kern="1200" dirty="0" err="1">
                <a:solidFill>
                  <a:schemeClr val="tx1"/>
                </a:solidFill>
                <a:latin typeface="+mn-lt"/>
                <a:ea typeface="+mn-ea"/>
                <a:cs typeface="+mn-cs"/>
              </a:rPr>
              <a:t>extrait</a:t>
            </a:r>
            <a:r>
              <a:rPr lang="en-GB" sz="1200" b="0" kern="1200" dirty="0">
                <a:solidFill>
                  <a:schemeClr val="tx1"/>
                </a:solidFill>
                <a:latin typeface="+mn-lt"/>
                <a:ea typeface="+mn-ea"/>
                <a:cs typeface="+mn-cs"/>
              </a:rPr>
              <a:t>, extra</a:t>
            </a:r>
          </a:p>
          <a:p>
            <a:pPr marL="228600" indent="-228600">
              <a:buFont typeface="+mj-lt"/>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Word frequency (1 is the most frequent word in French): </a:t>
            </a:r>
            <a:br>
              <a:rPr lang="en-GB" baseline="0" dirty="0"/>
            </a:br>
            <a:r>
              <a:rPr lang="en-GB" b="0" dirty="0"/>
              <a:t>ma [60], </a:t>
            </a:r>
            <a:r>
              <a:rPr lang="en-GB" b="0" dirty="0" err="1"/>
              <a:t>baie</a:t>
            </a:r>
            <a:r>
              <a:rPr lang="en-GB" b="0" dirty="0"/>
              <a:t> [3719], </a:t>
            </a:r>
            <a:r>
              <a:rPr lang="en-GB" sz="1200" b="0" kern="1200" dirty="0">
                <a:solidFill>
                  <a:schemeClr val="tx1"/>
                </a:solidFill>
                <a:latin typeface="+mn-lt"/>
                <a:ea typeface="+mn-ea"/>
                <a:cs typeface="+mn-cs"/>
              </a:rPr>
              <a:t>bas [468], </a:t>
            </a:r>
            <a:r>
              <a:rPr lang="en-GB" sz="1200" b="0" kern="1200" dirty="0" err="1">
                <a:solidFill>
                  <a:schemeClr val="tx1"/>
                </a:solidFill>
                <a:latin typeface="+mn-lt"/>
                <a:ea typeface="+mn-ea"/>
                <a:cs typeface="+mn-cs"/>
              </a:rPr>
              <a:t>phare</a:t>
            </a:r>
            <a:r>
              <a:rPr lang="en-GB" sz="1200" b="0" kern="1200" dirty="0">
                <a:solidFill>
                  <a:schemeClr val="tx1"/>
                </a:solidFill>
                <a:latin typeface="+mn-lt"/>
                <a:ea typeface="+mn-ea"/>
                <a:cs typeface="+mn-cs"/>
              </a:rPr>
              <a:t> [3884], </a:t>
            </a:r>
            <a:r>
              <a:rPr lang="en-GB" sz="1200" b="0" kern="1200" dirty="0" err="1">
                <a:solidFill>
                  <a:schemeClr val="tx1"/>
                </a:solidFill>
                <a:latin typeface="+mn-lt"/>
                <a:ea typeface="+mn-ea"/>
                <a:cs typeface="+mn-cs"/>
              </a:rPr>
              <a:t>paire</a:t>
            </a:r>
            <a:r>
              <a:rPr lang="en-GB" sz="1200" b="0" kern="1200" dirty="0">
                <a:solidFill>
                  <a:schemeClr val="tx1"/>
                </a:solidFill>
                <a:latin typeface="+mn-lt"/>
                <a:ea typeface="+mn-ea"/>
                <a:cs typeface="+mn-cs"/>
              </a:rPr>
              <a:t> [3926],</a:t>
            </a:r>
            <a:r>
              <a:rPr lang="en-GB" b="0" dirty="0"/>
              <a:t> par [21], </a:t>
            </a:r>
            <a:r>
              <a:rPr lang="en-GB" b="0" dirty="0" err="1"/>
              <a:t>caisse</a:t>
            </a:r>
            <a:r>
              <a:rPr lang="en-GB" b="0" dirty="0"/>
              <a:t> [1881], </a:t>
            </a:r>
            <a:r>
              <a:rPr lang="en-GB" sz="1200" b="0" kern="1200" dirty="0">
                <a:solidFill>
                  <a:schemeClr val="tx1"/>
                </a:solidFill>
                <a:latin typeface="+mn-lt"/>
                <a:ea typeface="+mn-ea"/>
                <a:cs typeface="+mn-cs"/>
              </a:rPr>
              <a:t>case [2185], </a:t>
            </a:r>
            <a:r>
              <a:rPr lang="en-GB" sz="1200" b="0" kern="1200" dirty="0" err="1">
                <a:solidFill>
                  <a:schemeClr val="tx1"/>
                </a:solidFill>
                <a:latin typeface="+mn-lt"/>
                <a:ea typeface="+mn-ea"/>
                <a:cs typeface="+mn-cs"/>
              </a:rPr>
              <a:t>étais</a:t>
            </a:r>
            <a:r>
              <a:rPr lang="en-GB" sz="1200" b="0" kern="1200" dirty="0">
                <a:solidFill>
                  <a:schemeClr val="tx1"/>
                </a:solidFill>
                <a:latin typeface="+mn-lt"/>
                <a:ea typeface="+mn-ea"/>
                <a:cs typeface="+mn-cs"/>
              </a:rPr>
              <a:t> [5], </a:t>
            </a:r>
            <a:r>
              <a:rPr lang="en-GB" b="0" dirty="0"/>
              <a:t>maire [1876], </a:t>
            </a:r>
            <a:r>
              <a:rPr lang="en-GB" sz="1200" b="0" kern="1200" dirty="0" err="1">
                <a:solidFill>
                  <a:schemeClr val="tx1"/>
                </a:solidFill>
                <a:latin typeface="+mn-lt"/>
                <a:ea typeface="+mn-ea"/>
                <a:cs typeface="+mn-cs"/>
              </a:rPr>
              <a:t>marre</a:t>
            </a:r>
            <a:r>
              <a:rPr lang="en-GB" sz="1200" b="0" kern="1200" dirty="0">
                <a:solidFill>
                  <a:schemeClr val="tx1"/>
                </a:solidFill>
                <a:latin typeface="+mn-lt"/>
                <a:ea typeface="+mn-ea"/>
                <a:cs typeface="+mn-cs"/>
              </a:rPr>
              <a:t> [&gt;5000], </a:t>
            </a:r>
            <a:r>
              <a:rPr lang="en-GB" b="0" dirty="0" err="1"/>
              <a:t>baisser</a:t>
            </a:r>
            <a:r>
              <a:rPr lang="en-GB" b="0" dirty="0"/>
              <a:t> [911], </a:t>
            </a:r>
            <a:r>
              <a:rPr lang="en-GB" sz="1200" b="0" kern="1200" dirty="0">
                <a:solidFill>
                  <a:schemeClr val="tx1"/>
                </a:solidFill>
                <a:latin typeface="+mn-lt"/>
                <a:ea typeface="+mn-ea"/>
                <a:cs typeface="+mn-cs"/>
              </a:rPr>
              <a:t>basset [&gt;5000] , </a:t>
            </a:r>
            <a:r>
              <a:rPr lang="en-GB" sz="1200" b="0" kern="1200" dirty="0" err="1">
                <a:solidFill>
                  <a:schemeClr val="tx1"/>
                </a:solidFill>
                <a:latin typeface="+mn-lt"/>
                <a:ea typeface="+mn-ea"/>
                <a:cs typeface="+mn-cs"/>
              </a:rPr>
              <a:t>extrait</a:t>
            </a:r>
            <a:r>
              <a:rPr lang="en-GB" sz="1200" b="0" kern="1200" dirty="0">
                <a:solidFill>
                  <a:schemeClr val="tx1"/>
                </a:solidFill>
                <a:latin typeface="+mn-lt"/>
                <a:ea typeface="+mn-ea"/>
                <a:cs typeface="+mn-cs"/>
              </a:rPr>
              <a:t> [4283], </a:t>
            </a:r>
            <a:r>
              <a:rPr lang="en-GB" b="0" dirty="0"/>
              <a:t>extra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a:p>
            <a:endParaRPr lang="en-GB" dirty="0"/>
          </a:p>
        </p:txBody>
      </p:sp>
    </p:spTree>
    <p:extLst>
      <p:ext uri="{BB962C8B-B14F-4D97-AF65-F5344CB8AC3E}">
        <p14:creationId xmlns:p14="http://schemas.microsoft.com/office/powerpoint/2010/main" val="3749471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r>
              <a:rPr lang="en-US" b="0" dirty="0"/>
              <a:t>for 2 slides.</a:t>
            </a:r>
            <a:endParaRPr lang="en-US" b="1" dirty="0"/>
          </a:p>
          <a:p>
            <a:endParaRPr lang="en-US" b="1" dirty="0"/>
          </a:p>
          <a:p>
            <a:r>
              <a:rPr lang="en-US" b="1" dirty="0"/>
              <a:t>Aim: </a:t>
            </a:r>
            <a:r>
              <a:rPr lang="en-US" b="0" dirty="0"/>
              <a:t>Written recognition of words in this week’s vocabulary set.</a:t>
            </a:r>
            <a:endParaRPr lang="en-US" b="1" dirty="0"/>
          </a:p>
          <a:p>
            <a:endParaRPr lang="en-US" b="1" dirty="0"/>
          </a:p>
          <a:p>
            <a:r>
              <a:rPr lang="en-US" b="1" dirty="0"/>
              <a:t>Procedure:</a:t>
            </a:r>
          </a:p>
          <a:p>
            <a:pPr marL="228600" indent="-228600">
              <a:buAutoNum type="arabicPeriod"/>
            </a:pPr>
            <a:r>
              <a:rPr lang="en-US" dirty="0"/>
              <a:t>On clicks, the words in this week’s vocabulary set appear (NB the question words are </a:t>
            </a:r>
            <a:r>
              <a:rPr lang="en-US" dirty="0" err="1"/>
              <a:t>practised</a:t>
            </a:r>
            <a:r>
              <a:rPr lang="en-US" dirty="0"/>
              <a:t> separately in the activities on slides 13-16).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Say the word aloud. Students repeat. With this set, it is particularly important to </a:t>
            </a:r>
            <a:r>
              <a:rPr lang="en-US" dirty="0" err="1"/>
              <a:t>emphasise</a:t>
            </a:r>
            <a:r>
              <a:rPr lang="en-US" dirty="0"/>
              <a:t> that, although many of the words look similar to the English equivalents, they are pronounced differently. The SSCs [</a:t>
            </a:r>
            <a:r>
              <a:rPr lang="en-US" dirty="0" err="1"/>
              <a:t>i</a:t>
            </a:r>
            <a:r>
              <a:rPr lang="en-US" dirty="0"/>
              <a:t>] and [an] could be highlighted here.</a:t>
            </a:r>
          </a:p>
          <a:p>
            <a:pPr marL="228600" indent="-228600">
              <a:buAutoNum type="arabicPeriod"/>
            </a:pPr>
            <a:r>
              <a:rPr lang="en-US" dirty="0"/>
              <a:t>Students say the English.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8465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78334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5986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573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4450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9482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67691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15837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27186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58731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26192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16/08/2021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29567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660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1479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93125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4381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156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1115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959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325101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23706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1683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7214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35997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04892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375199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5277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9783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34919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4324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99290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696066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9037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277537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028580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41504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19141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62383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7717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573900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4406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16946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049834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727872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692758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742665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6485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423205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0791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6040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7405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6336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67252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126878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75604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76994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73521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55311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7642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554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0127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18292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0277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75453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774607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86342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864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00101911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74145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86080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05419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9529198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375871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jpeg"/><Relationship Id="rId18" Type="http://schemas.openxmlformats.org/officeDocument/2006/relationships/audio" Target="../media/audio24.wav"/><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image" Target="../media/image17.gif"/><Relationship Id="rId17" Type="http://schemas.openxmlformats.org/officeDocument/2006/relationships/image" Target="../media/image22.png"/><Relationship Id="rId2" Type="http://schemas.openxmlformats.org/officeDocument/2006/relationships/notesSlide" Target="../notesSlides/notesSlide11.xml"/><Relationship Id="rId16" Type="http://schemas.openxmlformats.org/officeDocument/2006/relationships/image" Target="../media/image21.svg"/><Relationship Id="rId1" Type="http://schemas.openxmlformats.org/officeDocument/2006/relationships/slideLayout" Target="../slideLayouts/slideLayout24.xml"/><Relationship Id="rId6" Type="http://schemas.openxmlformats.org/officeDocument/2006/relationships/audio" Target="../media/audio22.wav"/><Relationship Id="rId11" Type="http://schemas.openxmlformats.org/officeDocument/2006/relationships/image" Target="../media/image16.png"/><Relationship Id="rId5" Type="http://schemas.openxmlformats.org/officeDocument/2006/relationships/audio" Target="../media/audio21.wav"/><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audio" Target="../media/audio25.wav"/><Relationship Id="rId4" Type="http://schemas.openxmlformats.org/officeDocument/2006/relationships/audio" Target="../media/audio20.wav"/><Relationship Id="rId9" Type="http://schemas.openxmlformats.org/officeDocument/2006/relationships/image" Target="../media/image14.pn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3.gif"/><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3.gif"/><Relationship Id="rId7" Type="http://schemas.openxmlformats.org/officeDocument/2006/relationships/image" Target="../media/image7.png"/><Relationship Id="rId12" Type="http://schemas.openxmlformats.org/officeDocument/2006/relationships/audio" Target="../media/audio29.wav"/><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6.gif"/><Relationship Id="rId11" Type="http://schemas.openxmlformats.org/officeDocument/2006/relationships/audio" Target="../media/audio28.wav"/><Relationship Id="rId5" Type="http://schemas.openxmlformats.org/officeDocument/2006/relationships/image" Target="../media/image25.gif"/><Relationship Id="rId10" Type="http://schemas.openxmlformats.org/officeDocument/2006/relationships/audio" Target="../media/audio27.wav"/><Relationship Id="rId4" Type="http://schemas.openxmlformats.org/officeDocument/2006/relationships/image" Target="../media/image24.png"/><Relationship Id="rId9" Type="http://schemas.openxmlformats.org/officeDocument/2006/relationships/audio" Target="../media/audio26.wav"/></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png"/><Relationship Id="rId7" Type="http://schemas.openxmlformats.org/officeDocument/2006/relationships/image" Target="../media/image25.gif"/><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0.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32.png"/><Relationship Id="rId7" Type="http://schemas.openxmlformats.org/officeDocument/2006/relationships/audio" Target="../media/audio33.wav"/><Relationship Id="rId12"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audio" Target="../media/audio31.wav"/><Relationship Id="rId10" Type="http://schemas.openxmlformats.org/officeDocument/2006/relationships/audio" Target="../media/audio36.wav"/><Relationship Id="rId4" Type="http://schemas.openxmlformats.org/officeDocument/2006/relationships/audio" Target="../media/audio30.wav"/><Relationship Id="rId9" Type="http://schemas.openxmlformats.org/officeDocument/2006/relationships/audio" Target="../media/audio35.wav"/></Relationships>
</file>

<file path=ppt/slides/_rels/slide23.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32.png"/><Relationship Id="rId7" Type="http://schemas.openxmlformats.org/officeDocument/2006/relationships/audio" Target="../media/audio32.wav"/><Relationship Id="rId12"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audio" Target="../media/audio30.wav"/><Relationship Id="rId10" Type="http://schemas.openxmlformats.org/officeDocument/2006/relationships/audio" Target="../media/audio35.wav"/><Relationship Id="rId4" Type="http://schemas.openxmlformats.org/officeDocument/2006/relationships/audio" Target="../media/audio37.wav"/><Relationship Id="rId9" Type="http://schemas.openxmlformats.org/officeDocument/2006/relationships/audio" Target="../media/audio34.wav"/></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38.wav"/><Relationship Id="rId7"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68.xml"/><Relationship Id="rId6" Type="http://schemas.openxmlformats.org/officeDocument/2006/relationships/image" Target="../media/image35.png"/><Relationship Id="rId5" Type="http://schemas.openxmlformats.org/officeDocument/2006/relationships/audio" Target="../media/audio39.wav"/><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31.xml"/><Relationship Id="rId1" Type="http://schemas.openxmlformats.org/officeDocument/2006/relationships/slideLayout" Target="../slideLayouts/slideLayout39.xml"/><Relationship Id="rId5" Type="http://schemas.openxmlformats.org/officeDocument/2006/relationships/image" Target="../media/image37.png"/><Relationship Id="rId4" Type="http://schemas.openxmlformats.org/officeDocument/2006/relationships/audio" Target="../media/audio41.wav"/></Relationships>
</file>

<file path=ppt/slides/_rels/slide32.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39.png"/><Relationship Id="rId3" Type="http://schemas.openxmlformats.org/officeDocument/2006/relationships/audio" Target="../media/audio40.wav"/><Relationship Id="rId7" Type="http://schemas.openxmlformats.org/officeDocument/2006/relationships/audio" Target="../media/audio44.wav"/><Relationship Id="rId12"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audio" Target="../media/audio43.wav"/><Relationship Id="rId11" Type="http://schemas.openxmlformats.org/officeDocument/2006/relationships/image" Target="../media/image37.png"/><Relationship Id="rId5" Type="http://schemas.openxmlformats.org/officeDocument/2006/relationships/audio" Target="../media/audio41.wav"/><Relationship Id="rId10" Type="http://schemas.openxmlformats.org/officeDocument/2006/relationships/audio" Target="../media/audio47.wav"/><Relationship Id="rId4" Type="http://schemas.openxmlformats.org/officeDocument/2006/relationships/audio" Target="../media/audio42.wav"/><Relationship Id="rId9" Type="http://schemas.openxmlformats.org/officeDocument/2006/relationships/audio" Target="../media/audio46.wav"/><Relationship Id="rId1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3.gif"/><Relationship Id="rId7"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3.gif"/><Relationship Id="rId7"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image" Target="../media/image17.gif"/><Relationship Id="rId11" Type="http://schemas.openxmlformats.org/officeDocument/2006/relationships/image" Target="../media/image7.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hyperlink" Target="https://www.formula1.com/en/drivers/pierre-gasly.html" TargetMode="External"/><Relationship Id="rId5" Type="http://schemas.openxmlformats.org/officeDocument/2006/relationships/hyperlink" Target="https://nvsc.fandom.com/wiki/Shy'm" TargetMode="Externa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hyperlink" Target="https://nvsc.fandom.com/wiki/Shy'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hyperlink" Target="https://www.formula1.com/en/drivers/pierre-gasly.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26.gif"/><Relationship Id="rId12" Type="http://schemas.openxmlformats.org/officeDocument/2006/relationships/image" Target="../media/image55.png"/><Relationship Id="rId17" Type="http://schemas.openxmlformats.org/officeDocument/2006/relationships/image" Target="../media/image7.png"/><Relationship Id="rId2" Type="http://schemas.openxmlformats.org/officeDocument/2006/relationships/notesSlide" Target="../notesSlides/notesSlide47.xml"/><Relationship Id="rId16" Type="http://schemas.openxmlformats.org/officeDocument/2006/relationships/image" Target="../media/image47.jpeg"/><Relationship Id="rId1" Type="http://schemas.openxmlformats.org/officeDocument/2006/relationships/slideLayout" Target="../slideLayouts/slideLayout24.xml"/><Relationship Id="rId6" Type="http://schemas.openxmlformats.org/officeDocument/2006/relationships/image" Target="../media/image25.gif"/><Relationship Id="rId11" Type="http://schemas.openxmlformats.org/officeDocument/2006/relationships/image" Target="../media/image54.png"/><Relationship Id="rId5" Type="http://schemas.openxmlformats.org/officeDocument/2006/relationships/image" Target="../media/image27.gif"/><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23.gif"/><Relationship Id="rId9" Type="http://schemas.openxmlformats.org/officeDocument/2006/relationships/image" Target="../media/image30.gif"/><Relationship Id="rId14" Type="http://schemas.openxmlformats.org/officeDocument/2006/relationships/image" Target="../media/image57.png"/></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3.png"/><Relationship Id="rId3" Type="http://schemas.openxmlformats.org/officeDocument/2006/relationships/image" Target="../media/image25.gif"/><Relationship Id="rId7" Type="http://schemas.openxmlformats.org/officeDocument/2006/relationships/image" Target="../media/image52.png"/><Relationship Id="rId12"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23.gif"/><Relationship Id="rId11" Type="http://schemas.openxmlformats.org/officeDocument/2006/relationships/image" Target="../media/image62.png"/><Relationship Id="rId5" Type="http://schemas.openxmlformats.org/officeDocument/2006/relationships/image" Target="../media/image26.gif"/><Relationship Id="rId15" Type="http://schemas.openxmlformats.org/officeDocument/2006/relationships/image" Target="../media/image7.png"/><Relationship Id="rId10" Type="http://schemas.openxmlformats.org/officeDocument/2006/relationships/image" Target="../media/image61.png"/><Relationship Id="rId4" Type="http://schemas.openxmlformats.org/officeDocument/2006/relationships/image" Target="../media/image27.gif"/><Relationship Id="rId9" Type="http://schemas.openxmlformats.org/officeDocument/2006/relationships/image" Target="../media/image60.png"/><Relationship Id="rId14" Type="http://schemas.openxmlformats.org/officeDocument/2006/relationships/image" Target="../media/image48.jpeg"/></Relationships>
</file>

<file path=ppt/slides/_rels/slide4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2.png"/><Relationship Id="rId18" Type="http://schemas.openxmlformats.org/officeDocument/2006/relationships/image" Target="../media/image56.png"/><Relationship Id="rId3" Type="http://schemas.openxmlformats.org/officeDocument/2006/relationships/image" Target="../media/image51.jpeg"/><Relationship Id="rId21" Type="http://schemas.openxmlformats.org/officeDocument/2006/relationships/image" Target="../media/image7.png"/><Relationship Id="rId7" Type="http://schemas.openxmlformats.org/officeDocument/2006/relationships/image" Target="../media/image26.gif"/><Relationship Id="rId12" Type="http://schemas.openxmlformats.org/officeDocument/2006/relationships/image" Target="../media/image61.png"/><Relationship Id="rId17" Type="http://schemas.openxmlformats.org/officeDocument/2006/relationships/image" Target="../media/image55.png"/><Relationship Id="rId2" Type="http://schemas.openxmlformats.org/officeDocument/2006/relationships/notesSlide" Target="../notesSlides/notesSlide49.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28.xml"/><Relationship Id="rId6" Type="http://schemas.openxmlformats.org/officeDocument/2006/relationships/image" Target="../media/image25.gif"/><Relationship Id="rId11" Type="http://schemas.openxmlformats.org/officeDocument/2006/relationships/image" Target="../media/image60.png"/><Relationship Id="rId5" Type="http://schemas.openxmlformats.org/officeDocument/2006/relationships/image" Target="../media/image27.gif"/><Relationship Id="rId15" Type="http://schemas.openxmlformats.org/officeDocument/2006/relationships/image" Target="../media/image53.png"/><Relationship Id="rId10" Type="http://schemas.openxmlformats.org/officeDocument/2006/relationships/image" Target="../media/image59.png"/><Relationship Id="rId19" Type="http://schemas.openxmlformats.org/officeDocument/2006/relationships/image" Target="../media/image57.png"/><Relationship Id="rId4" Type="http://schemas.openxmlformats.org/officeDocument/2006/relationships/image" Target="../media/image23.gif"/><Relationship Id="rId9" Type="http://schemas.openxmlformats.org/officeDocument/2006/relationships/image" Target="../media/image30.gif"/><Relationship Id="rId14" Type="http://schemas.openxmlformats.org/officeDocument/2006/relationships/image" Target="../media/image63.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7.wav"/></Relationships>
</file>

<file path=ppt/slides/_rels/slide50.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56.png"/><Relationship Id="rId26" Type="http://schemas.openxmlformats.org/officeDocument/2006/relationships/audio" Target="../media/audio53.wav"/><Relationship Id="rId3" Type="http://schemas.openxmlformats.org/officeDocument/2006/relationships/image" Target="../media/image51.jpeg"/><Relationship Id="rId21" Type="http://schemas.openxmlformats.org/officeDocument/2006/relationships/audio" Target="../media/audio48.wav"/><Relationship Id="rId34" Type="http://schemas.openxmlformats.org/officeDocument/2006/relationships/image" Target="../media/image7.png"/><Relationship Id="rId7" Type="http://schemas.openxmlformats.org/officeDocument/2006/relationships/image" Target="../media/image26.gif"/><Relationship Id="rId12" Type="http://schemas.openxmlformats.org/officeDocument/2006/relationships/image" Target="../media/image61.png"/><Relationship Id="rId17" Type="http://schemas.openxmlformats.org/officeDocument/2006/relationships/image" Target="../media/image55.png"/><Relationship Id="rId25" Type="http://schemas.openxmlformats.org/officeDocument/2006/relationships/audio" Target="../media/audio52.wav"/><Relationship Id="rId33" Type="http://schemas.openxmlformats.org/officeDocument/2006/relationships/image" Target="../media/image32.png"/><Relationship Id="rId2" Type="http://schemas.openxmlformats.org/officeDocument/2006/relationships/notesSlide" Target="../notesSlides/notesSlide50.xml"/><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audio" Target="../media/audio56.wav"/><Relationship Id="rId1" Type="http://schemas.openxmlformats.org/officeDocument/2006/relationships/slideLayout" Target="../slideLayouts/slideLayout28.xml"/><Relationship Id="rId6" Type="http://schemas.openxmlformats.org/officeDocument/2006/relationships/image" Target="../media/image25.gif"/><Relationship Id="rId11" Type="http://schemas.openxmlformats.org/officeDocument/2006/relationships/image" Target="../media/image60.png"/><Relationship Id="rId24" Type="http://schemas.openxmlformats.org/officeDocument/2006/relationships/audio" Target="../media/audio51.wav"/><Relationship Id="rId32" Type="http://schemas.openxmlformats.org/officeDocument/2006/relationships/audio" Target="../media/audio59.wav"/><Relationship Id="rId5" Type="http://schemas.openxmlformats.org/officeDocument/2006/relationships/image" Target="../media/image27.gif"/><Relationship Id="rId15" Type="http://schemas.openxmlformats.org/officeDocument/2006/relationships/image" Target="../media/image53.png"/><Relationship Id="rId23" Type="http://schemas.openxmlformats.org/officeDocument/2006/relationships/audio" Target="../media/audio50.wav"/><Relationship Id="rId28" Type="http://schemas.openxmlformats.org/officeDocument/2006/relationships/audio" Target="../media/audio55.wav"/><Relationship Id="rId10" Type="http://schemas.openxmlformats.org/officeDocument/2006/relationships/image" Target="../media/image59.png"/><Relationship Id="rId19" Type="http://schemas.openxmlformats.org/officeDocument/2006/relationships/image" Target="../media/image57.png"/><Relationship Id="rId31" Type="http://schemas.openxmlformats.org/officeDocument/2006/relationships/audio" Target="../media/audio58.wav"/><Relationship Id="rId4" Type="http://schemas.openxmlformats.org/officeDocument/2006/relationships/image" Target="../media/image23.gif"/><Relationship Id="rId9" Type="http://schemas.openxmlformats.org/officeDocument/2006/relationships/image" Target="../media/image30.gif"/><Relationship Id="rId14" Type="http://schemas.openxmlformats.org/officeDocument/2006/relationships/image" Target="../media/image63.png"/><Relationship Id="rId22" Type="http://schemas.openxmlformats.org/officeDocument/2006/relationships/audio" Target="../media/audio49.wav"/><Relationship Id="rId27" Type="http://schemas.openxmlformats.org/officeDocument/2006/relationships/audio" Target="../media/audio54.wav"/><Relationship Id="rId30" Type="http://schemas.openxmlformats.org/officeDocument/2006/relationships/audio" Target="../media/audio57.wav"/><Relationship Id="rId8"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hyperlink" Target="http://gamingrammar.com/" TargetMode="External"/><Relationship Id="rId2" Type="http://schemas.openxmlformats.org/officeDocument/2006/relationships/notesSlide" Target="../notesSlides/notesSlide52.xml"/><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8" Type="http://schemas.openxmlformats.org/officeDocument/2006/relationships/hyperlink" Target="https://quizlet.com/gb/490822737/year-7-french-term-31-week-1-flash-cards/" TargetMode="External"/><Relationship Id="rId3" Type="http://schemas.openxmlformats.org/officeDocument/2006/relationships/image" Target="../media/image7.png"/><Relationship Id="rId7" Type="http://schemas.openxmlformats.org/officeDocument/2006/relationships/hyperlink" Target="https://quizlet.com/gb/495458427/year-7-french-term-31-week-4-flash-cards/" TargetMode="External"/><Relationship Id="rId2" Type="http://schemas.openxmlformats.org/officeDocument/2006/relationships/notesSlide" Target="../notesSlides/notesSlide53.xml"/><Relationship Id="rId1" Type="http://schemas.openxmlformats.org/officeDocument/2006/relationships/slideLayout" Target="../slideLayouts/slideLayout24.xml"/><Relationship Id="rId6" Type="http://schemas.openxmlformats.org/officeDocument/2006/relationships/hyperlink" Target="https://resources.ncelp.org/concern/resources/8336h213p?locale=en" TargetMode="External"/><Relationship Id="rId11" Type="http://schemas.openxmlformats.org/officeDocument/2006/relationships/image" Target="../media/image68.png"/><Relationship Id="rId5" Type="http://schemas.openxmlformats.org/officeDocument/2006/relationships/hyperlink" Target="https://drive.google.com/file/d/1nrS8L9qgByE2IK1ifz0QcX-xdBt66_Fb/view" TargetMode="External"/><Relationship Id="rId10"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hyperlink" Target="https://quizlet.com/gb/460281000/year-7-french-term-22-week-1-flash-cards/" TargetMode="Externa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image" Target="../media/image11.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image" Target="../media/image10.png"/><Relationship Id="rId2" Type="http://schemas.openxmlformats.org/officeDocument/2006/relationships/notesSlide" Target="../notesSlides/notesSlide8.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57.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image" Target="../media/image8.png"/><Relationship Id="rId10" Type="http://schemas.openxmlformats.org/officeDocument/2006/relationships/audio" Target="../media/audio15.wav"/><Relationship Id="rId19" Type="http://schemas.openxmlformats.org/officeDocument/2006/relationships/image" Target="../media/image12.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7.gif"/><Relationship Id="rId11" Type="http://schemas.openxmlformats.org/officeDocument/2006/relationships/image" Target="../media/image7.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Using question words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341968" cy="886062"/>
          </a:xfrm>
        </p:spPr>
        <p:txBody>
          <a:bodyPr>
            <a:noAutofit/>
          </a:bodyPr>
          <a:lstStyle/>
          <a:p>
            <a:pPr algn="l"/>
            <a:r>
              <a:rPr lang="en-GB" sz="3000" dirty="0" err="1">
                <a:solidFill>
                  <a:prstClr val="white"/>
                </a:solidFill>
              </a:rPr>
              <a:t>Quel</a:t>
            </a:r>
            <a:r>
              <a:rPr lang="en-GB" sz="3000" dirty="0">
                <a:solidFill>
                  <a:prstClr val="white"/>
                </a:solidFill>
              </a:rPr>
              <a:t> vs quelle</a:t>
            </a:r>
          </a:p>
          <a:p>
            <a:pPr algn="l"/>
            <a:r>
              <a:rPr lang="en-GB" sz="3000" dirty="0">
                <a:solidFill>
                  <a:prstClr val="white"/>
                </a:solidFill>
              </a:rPr>
              <a:t>Information questions with inversion</a:t>
            </a:r>
          </a:p>
          <a:p>
            <a:pPr algn="l"/>
            <a:r>
              <a:rPr lang="en-GB" sz="3000" dirty="0">
                <a:solidFill>
                  <a:prstClr val="white"/>
                </a:solidFill>
              </a:rPr>
              <a:t>SSC [ai]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3 - Lesson 53</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52019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Victoria Hobson / Adeline Charlton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16/08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mc:AlternateContent xmlns:mc="http://schemas.openxmlformats.org/markup-compatibility/2006" xmlns:p14="http://schemas.microsoft.com/office/powerpoint/2010/main">
    <mc:Choice Requires="p14">
      <p:transition spd="slow" p14:dur="2000" advTm="1219"/>
    </mc:Choice>
    <mc:Fallback xmlns="">
      <p:transition spd="slow" advTm="1219"/>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10" name="Picture 9" descr="background rectangle">
            <a:extLst>
              <a:ext uri="{FF2B5EF4-FFF2-40B4-BE49-F238E27FC236}">
                <a16:creationId xmlns:a16="http://schemas.microsoft.com/office/drawing/2014/main" id="{02E22DA8-B4AC-4C26-9B43-90B7B6FC5C0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FE91BCD1-CD19-4B03-B12F-5911406480C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a:t>
            </a:r>
            <a:endParaRPr lang="en-GB" sz="3600" b="1" dirty="0">
              <a:solidFill>
                <a:schemeClr val="bg1"/>
              </a:solidFill>
            </a:endParaRPr>
          </a:p>
        </p:txBody>
      </p:sp>
      <p:sp>
        <p:nvSpPr>
          <p:cNvPr id="2" name="Rounded Rectangle 46">
            <a:extLst>
              <a:ext uri="{FF2B5EF4-FFF2-40B4-BE49-F238E27FC236}">
                <a16:creationId xmlns:a16="http://schemas.microsoft.com/office/drawing/2014/main" id="{0B55B156-EA35-41E7-BCDE-76EF16B7A70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4" name="TextBox 13">
            <a:extLst>
              <a:ext uri="{FF2B5EF4-FFF2-40B4-BE49-F238E27FC236}">
                <a16:creationId xmlns:a16="http://schemas.microsoft.com/office/drawing/2014/main" id="{C9287FEF-7842-4FFB-85FC-2FE9EA1F920A}"/>
              </a:ext>
            </a:extLst>
          </p:cNvPr>
          <p:cNvSpPr txBox="1"/>
          <p:nvPr/>
        </p:nvSpPr>
        <p:spPr>
          <a:xfrm>
            <a:off x="3472696" y="4694083"/>
            <a:ext cx="2985612" cy="769441"/>
          </a:xfrm>
          <a:prstGeom prst="rect">
            <a:avLst/>
          </a:prstGeom>
          <a:noFill/>
        </p:spPr>
        <p:txBody>
          <a:bodyPr wrap="square" rtlCol="0">
            <a:spAutoFit/>
          </a:bodyPr>
          <a:lstStyle/>
          <a:p>
            <a:r>
              <a:rPr lang="en-GB" sz="4400" b="1" dirty="0">
                <a:solidFill>
                  <a:srgbClr val="115076"/>
                </a:solidFill>
              </a:rPr>
              <a:t>la matière</a:t>
            </a:r>
          </a:p>
        </p:txBody>
      </p:sp>
      <p:sp>
        <p:nvSpPr>
          <p:cNvPr id="15" name="TextBox 14">
            <a:extLst>
              <a:ext uri="{FF2B5EF4-FFF2-40B4-BE49-F238E27FC236}">
                <a16:creationId xmlns:a16="http://schemas.microsoft.com/office/drawing/2014/main" id="{6E194BCD-6B0C-4FB7-BE8F-EE01BDB2BEB5}"/>
              </a:ext>
            </a:extLst>
          </p:cNvPr>
          <p:cNvSpPr txBox="1"/>
          <p:nvPr/>
        </p:nvSpPr>
        <p:spPr>
          <a:xfrm>
            <a:off x="6928513" y="1896833"/>
            <a:ext cx="2770840" cy="769441"/>
          </a:xfrm>
          <a:prstGeom prst="rect">
            <a:avLst/>
          </a:prstGeom>
          <a:noFill/>
        </p:spPr>
        <p:txBody>
          <a:bodyPr wrap="square" rtlCol="0">
            <a:spAutoFit/>
          </a:bodyPr>
          <a:lstStyle/>
          <a:p>
            <a:r>
              <a:rPr lang="en-GB" sz="4400" b="1" dirty="0">
                <a:solidFill>
                  <a:srgbClr val="115076"/>
                </a:solidFill>
              </a:rPr>
              <a:t>la langue</a:t>
            </a:r>
          </a:p>
        </p:txBody>
      </p:sp>
      <p:sp>
        <p:nvSpPr>
          <p:cNvPr id="16" name="TextBox 15">
            <a:extLst>
              <a:ext uri="{FF2B5EF4-FFF2-40B4-BE49-F238E27FC236}">
                <a16:creationId xmlns:a16="http://schemas.microsoft.com/office/drawing/2014/main" id="{46719070-AD76-4895-A947-9DD1A3624CE1}"/>
              </a:ext>
            </a:extLst>
          </p:cNvPr>
          <p:cNvSpPr txBox="1"/>
          <p:nvPr/>
        </p:nvSpPr>
        <p:spPr>
          <a:xfrm>
            <a:off x="63284" y="2872195"/>
            <a:ext cx="3595500" cy="769441"/>
          </a:xfrm>
          <a:prstGeom prst="rect">
            <a:avLst/>
          </a:prstGeom>
          <a:noFill/>
        </p:spPr>
        <p:txBody>
          <a:bodyPr wrap="square" rtlCol="0">
            <a:spAutoFit/>
          </a:bodyPr>
          <a:lstStyle/>
          <a:p>
            <a:r>
              <a:rPr lang="en-GB" sz="4400" b="1" dirty="0">
                <a:solidFill>
                  <a:srgbClr val="115076"/>
                </a:solidFill>
              </a:rPr>
              <a:t>les sciences</a:t>
            </a:r>
          </a:p>
        </p:txBody>
      </p:sp>
      <p:sp>
        <p:nvSpPr>
          <p:cNvPr id="17" name="TextBox 16">
            <a:extLst>
              <a:ext uri="{FF2B5EF4-FFF2-40B4-BE49-F238E27FC236}">
                <a16:creationId xmlns:a16="http://schemas.microsoft.com/office/drawing/2014/main" id="{59F4D44E-622B-40C5-A891-ED99E1086386}"/>
              </a:ext>
            </a:extLst>
          </p:cNvPr>
          <p:cNvSpPr txBox="1"/>
          <p:nvPr/>
        </p:nvSpPr>
        <p:spPr>
          <a:xfrm>
            <a:off x="188942" y="5511936"/>
            <a:ext cx="3194375" cy="769441"/>
          </a:xfrm>
          <a:prstGeom prst="rect">
            <a:avLst/>
          </a:prstGeom>
          <a:noFill/>
        </p:spPr>
        <p:txBody>
          <a:bodyPr wrap="square" rtlCol="0">
            <a:spAutoFit/>
          </a:bodyPr>
          <a:lstStyle/>
          <a:p>
            <a:r>
              <a:rPr lang="en-GB" sz="4400" b="1" dirty="0">
                <a:solidFill>
                  <a:srgbClr val="115076"/>
                </a:solidFill>
              </a:rPr>
              <a:t>la musique</a:t>
            </a:r>
          </a:p>
        </p:txBody>
      </p:sp>
      <p:sp>
        <p:nvSpPr>
          <p:cNvPr id="18" name="TextBox 17">
            <a:extLst>
              <a:ext uri="{FF2B5EF4-FFF2-40B4-BE49-F238E27FC236}">
                <a16:creationId xmlns:a16="http://schemas.microsoft.com/office/drawing/2014/main" id="{28D963CE-F497-4F6B-ADAA-A854DE37D87A}"/>
              </a:ext>
            </a:extLst>
          </p:cNvPr>
          <p:cNvSpPr txBox="1"/>
          <p:nvPr/>
        </p:nvSpPr>
        <p:spPr>
          <a:xfrm>
            <a:off x="8361826" y="5596097"/>
            <a:ext cx="4230043" cy="769441"/>
          </a:xfrm>
          <a:prstGeom prst="rect">
            <a:avLst/>
          </a:prstGeom>
          <a:noFill/>
        </p:spPr>
        <p:txBody>
          <a:bodyPr wrap="square" rtlCol="0">
            <a:spAutoFit/>
          </a:bodyPr>
          <a:lstStyle/>
          <a:p>
            <a:pPr algn="ctr"/>
            <a:r>
              <a:rPr lang="en-GB" sz="4400" b="1" dirty="0">
                <a:solidFill>
                  <a:srgbClr val="115076"/>
                </a:solidFill>
              </a:rPr>
              <a:t>les maths</a:t>
            </a:r>
          </a:p>
        </p:txBody>
      </p:sp>
      <p:sp>
        <p:nvSpPr>
          <p:cNvPr id="19" name="TextBox 18">
            <a:extLst>
              <a:ext uri="{FF2B5EF4-FFF2-40B4-BE49-F238E27FC236}">
                <a16:creationId xmlns:a16="http://schemas.microsoft.com/office/drawing/2014/main" id="{7846DDF7-F8B7-48EF-9679-AF6B33841F8F}"/>
              </a:ext>
            </a:extLst>
          </p:cNvPr>
          <p:cNvSpPr txBox="1"/>
          <p:nvPr/>
        </p:nvSpPr>
        <p:spPr>
          <a:xfrm>
            <a:off x="10078580" y="2756019"/>
            <a:ext cx="2270589" cy="769441"/>
          </a:xfrm>
          <a:prstGeom prst="rect">
            <a:avLst/>
          </a:prstGeom>
          <a:noFill/>
        </p:spPr>
        <p:txBody>
          <a:bodyPr wrap="square" rtlCol="0">
            <a:spAutoFit/>
          </a:bodyPr>
          <a:lstStyle/>
          <a:p>
            <a:r>
              <a:rPr lang="en-GB" sz="4400" b="1" dirty="0">
                <a:solidFill>
                  <a:srgbClr val="115076"/>
                </a:solidFill>
              </a:rPr>
              <a:t>le nom</a:t>
            </a:r>
          </a:p>
        </p:txBody>
      </p:sp>
      <p:sp>
        <p:nvSpPr>
          <p:cNvPr id="20" name="TextBox 19">
            <a:extLst>
              <a:ext uri="{FF2B5EF4-FFF2-40B4-BE49-F238E27FC236}">
                <a16:creationId xmlns:a16="http://schemas.microsoft.com/office/drawing/2014/main" id="{3A7B1E3B-CD1C-4A66-B907-D3DA9B4C595A}"/>
              </a:ext>
            </a:extLst>
          </p:cNvPr>
          <p:cNvSpPr txBox="1"/>
          <p:nvPr/>
        </p:nvSpPr>
        <p:spPr>
          <a:xfrm>
            <a:off x="6498442" y="3739850"/>
            <a:ext cx="3100300" cy="769441"/>
          </a:xfrm>
          <a:prstGeom prst="rect">
            <a:avLst/>
          </a:prstGeom>
          <a:noFill/>
        </p:spPr>
        <p:txBody>
          <a:bodyPr wrap="square" rtlCol="0">
            <a:spAutoFit/>
          </a:bodyPr>
          <a:lstStyle/>
          <a:p>
            <a:r>
              <a:rPr lang="en-GB" sz="4400" b="1" dirty="0" err="1">
                <a:solidFill>
                  <a:srgbClr val="115076"/>
                </a:solidFill>
              </a:rPr>
              <a:t>parce</a:t>
            </a:r>
            <a:r>
              <a:rPr lang="en-GB" sz="4400" b="1" dirty="0">
                <a:solidFill>
                  <a:srgbClr val="115076"/>
                </a:solidFill>
              </a:rPr>
              <a:t> que</a:t>
            </a:r>
          </a:p>
        </p:txBody>
      </p:sp>
    </p:spTree>
    <p:extLst>
      <p:ext uri="{BB962C8B-B14F-4D97-AF65-F5344CB8AC3E}">
        <p14:creationId xmlns:p14="http://schemas.microsoft.com/office/powerpoint/2010/main" val="9830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0" name="Action Button: Custom 27" descr="number 1">
            <a:hlinkClick r:id="" action="ppaction://noaction" highlightClick="1">
              <a:snd r:embed="rId3" name="la langue.wav"/>
            </a:hlinkClick>
            <a:extLst>
              <a:ext uri="{FF2B5EF4-FFF2-40B4-BE49-F238E27FC236}">
                <a16:creationId xmlns:a16="http://schemas.microsoft.com/office/drawing/2014/main" id="{27476657-2197-458F-886A-6B186F97A739}"/>
              </a:ext>
            </a:extLst>
          </p:cNvPr>
          <p:cNvSpPr/>
          <p:nvPr/>
        </p:nvSpPr>
        <p:spPr>
          <a:xfrm>
            <a:off x="4383939" y="553062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2" name="Action Button: Custom 28" descr="number 1">
            <a:hlinkClick r:id="" action="ppaction://noaction" highlightClick="1">
              <a:snd r:embed="rId4" name="les maths.wav"/>
            </a:hlinkClick>
            <a:extLst>
              <a:ext uri="{FF2B5EF4-FFF2-40B4-BE49-F238E27FC236}">
                <a16:creationId xmlns:a16="http://schemas.microsoft.com/office/drawing/2014/main" id="{0C3D8B4E-6699-40EA-B932-90F513C848C0}"/>
              </a:ext>
            </a:extLst>
          </p:cNvPr>
          <p:cNvSpPr/>
          <p:nvPr/>
        </p:nvSpPr>
        <p:spPr>
          <a:xfrm>
            <a:off x="5104963" y="553062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4" name="Action Button: Custom 29" descr="number 1">
            <a:hlinkClick r:id="" action="ppaction://noaction" highlightClick="1">
              <a:snd r:embed="rId5" name="la matiere.wav"/>
            </a:hlinkClick>
            <a:extLst>
              <a:ext uri="{FF2B5EF4-FFF2-40B4-BE49-F238E27FC236}">
                <a16:creationId xmlns:a16="http://schemas.microsoft.com/office/drawing/2014/main" id="{E0DCC738-DD5E-4B0D-B548-CD6BA0BF05D0}"/>
              </a:ext>
            </a:extLst>
          </p:cNvPr>
          <p:cNvSpPr/>
          <p:nvPr/>
        </p:nvSpPr>
        <p:spPr>
          <a:xfrm>
            <a:off x="5825987" y="553062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5" name="Action Button: Custom 30" descr="number 1">
            <a:hlinkClick r:id="" action="ppaction://noaction" highlightClick="1">
              <a:snd r:embed="rId6" name="la musique.wav"/>
            </a:hlinkClick>
            <a:extLst>
              <a:ext uri="{FF2B5EF4-FFF2-40B4-BE49-F238E27FC236}">
                <a16:creationId xmlns:a16="http://schemas.microsoft.com/office/drawing/2014/main" id="{FA7DD82F-CDA9-4EF1-9C22-839FDDE58E5F}"/>
              </a:ext>
            </a:extLst>
          </p:cNvPr>
          <p:cNvSpPr/>
          <p:nvPr/>
        </p:nvSpPr>
        <p:spPr>
          <a:xfrm>
            <a:off x="6547012" y="553062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26" name="Action Button: Custom 37" descr="number 1">
            <a:hlinkClick r:id="" action="ppaction://noaction" highlightClick="1">
              <a:snd r:embed="rId7" name="la science.wav"/>
            </a:hlinkClick>
            <a:extLst>
              <a:ext uri="{FF2B5EF4-FFF2-40B4-BE49-F238E27FC236}">
                <a16:creationId xmlns:a16="http://schemas.microsoft.com/office/drawing/2014/main" id="{BFA6FF5B-6AA7-40D1-AFE2-E6BCAED7FA4E}"/>
              </a:ext>
            </a:extLst>
          </p:cNvPr>
          <p:cNvSpPr/>
          <p:nvPr/>
        </p:nvSpPr>
        <p:spPr>
          <a:xfrm>
            <a:off x="3662915" y="553062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pic>
        <p:nvPicPr>
          <p:cNvPr id="23" name="Picture 22" descr="background rectangle">
            <a:extLst>
              <a:ext uri="{FF2B5EF4-FFF2-40B4-BE49-F238E27FC236}">
                <a16:creationId xmlns:a16="http://schemas.microsoft.com/office/drawing/2014/main" id="{C9E27CCB-D93A-40B8-A534-05D5BC1DC94C}"/>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F6CBD000-7932-40D3-9B10-355378E639E2}"/>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28" name="Rounded Rectangle 46">
            <a:extLst>
              <a:ext uri="{FF2B5EF4-FFF2-40B4-BE49-F238E27FC236}">
                <a16:creationId xmlns:a16="http://schemas.microsoft.com/office/drawing/2014/main" id="{5D3EE92A-0487-48FA-A5E1-55B12586EC28}"/>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4" descr="Clip Art - Transparent Background School Subjects Clipart ">
            <a:extLst>
              <a:ext uri="{FF2B5EF4-FFF2-40B4-BE49-F238E27FC236}">
                <a16:creationId xmlns:a16="http://schemas.microsoft.com/office/drawing/2014/main" id="{C674DF25-8182-4898-B70E-D9614B37638E}"/>
              </a:ext>
            </a:extLst>
          </p:cNvPr>
          <p:cNvPicPr>
            <a:picLocks noChangeAspect="1" noChangeArrowheads="1"/>
          </p:cNvPicPr>
          <p:nvPr/>
        </p:nvPicPr>
        <p:blipFill>
          <a:blip r:embed="rId9"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143985" y="3154790"/>
            <a:ext cx="1684583" cy="180000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722AD9BF-1F74-4B5F-81E1-5C8908A9A806}"/>
              </a:ext>
            </a:extLst>
          </p:cNvPr>
          <p:cNvGrpSpPr/>
          <p:nvPr/>
        </p:nvGrpSpPr>
        <p:grpSpPr>
          <a:xfrm>
            <a:off x="7154199" y="96833"/>
            <a:ext cx="2545154" cy="1800000"/>
            <a:chOff x="7162800" y="1384331"/>
            <a:chExt cx="2545154" cy="1800000"/>
          </a:xfrm>
        </p:grpSpPr>
        <p:grpSp>
          <p:nvGrpSpPr>
            <p:cNvPr id="30" name="Group 29">
              <a:extLst>
                <a:ext uri="{FF2B5EF4-FFF2-40B4-BE49-F238E27FC236}">
                  <a16:creationId xmlns:a16="http://schemas.microsoft.com/office/drawing/2014/main" id="{A29969B9-9961-4FBF-A8FF-75D69B991EB7}"/>
                </a:ext>
              </a:extLst>
            </p:cNvPr>
            <p:cNvGrpSpPr/>
            <p:nvPr/>
          </p:nvGrpSpPr>
          <p:grpSpPr>
            <a:xfrm>
              <a:off x="7162800" y="1384331"/>
              <a:ext cx="2545154" cy="1800000"/>
              <a:chOff x="8749374" y="3471298"/>
              <a:chExt cx="2545154" cy="2151804"/>
            </a:xfrm>
          </p:grpSpPr>
          <p:pic>
            <p:nvPicPr>
              <p:cNvPr id="33" name="Picture 32">
                <a:extLst>
                  <a:ext uri="{FF2B5EF4-FFF2-40B4-BE49-F238E27FC236}">
                    <a16:creationId xmlns:a16="http://schemas.microsoft.com/office/drawing/2014/main" id="{81A8EDDB-5E61-4BD8-9379-C5ACFAF195F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49374" y="3806309"/>
                <a:ext cx="2200829" cy="1816793"/>
              </a:xfrm>
              <a:prstGeom prst="rect">
                <a:avLst/>
              </a:prstGeom>
            </p:spPr>
          </p:pic>
          <p:sp>
            <p:nvSpPr>
              <p:cNvPr id="35" name="Oval 34">
                <a:extLst>
                  <a:ext uri="{FF2B5EF4-FFF2-40B4-BE49-F238E27FC236}">
                    <a16:creationId xmlns:a16="http://schemas.microsoft.com/office/drawing/2014/main" id="{EA4345FB-EBD6-4D27-9D5A-BE28F0DC0C67}"/>
                  </a:ext>
                </a:extLst>
              </p:cNvPr>
              <p:cNvSpPr/>
              <p:nvPr/>
            </p:nvSpPr>
            <p:spPr>
              <a:xfrm>
                <a:off x="9304081" y="3471298"/>
                <a:ext cx="1990447" cy="98549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accent5">
                      <a:lumMod val="50000"/>
                    </a:schemeClr>
                  </a:solidFill>
                </a:endParaRPr>
              </a:p>
            </p:txBody>
          </p:sp>
        </p:grpSp>
        <p:pic>
          <p:nvPicPr>
            <p:cNvPr id="31" name="Picture 2" descr="Free Picture Of France Flag, Download Free Clip Art, Free Clip Art ...">
              <a:extLst>
                <a:ext uri="{FF2B5EF4-FFF2-40B4-BE49-F238E27FC236}">
                  <a16:creationId xmlns:a16="http://schemas.microsoft.com/office/drawing/2014/main" id="{87DF5BB9-963F-4E65-B66A-8FE7A5D568F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29125" y="1616516"/>
              <a:ext cx="54189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Free clipart spain flag">
              <a:extLst>
                <a:ext uri="{FF2B5EF4-FFF2-40B4-BE49-F238E27FC236}">
                  <a16:creationId xmlns:a16="http://schemas.microsoft.com/office/drawing/2014/main" id="{F637CC02-D948-4C3B-8E18-A2F9B9F1BAD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55727" y="1616516"/>
              <a:ext cx="540000" cy="3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10" descr="Chemistry Laboratory Chemical Reaction Clip Art Science Clip">
            <a:extLst>
              <a:ext uri="{FF2B5EF4-FFF2-40B4-BE49-F238E27FC236}">
                <a16:creationId xmlns:a16="http://schemas.microsoft.com/office/drawing/2014/main" id="{95466BAE-5821-4347-B9AA-FC8C6B32494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9602" y="1345698"/>
            <a:ext cx="15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8" descr="Music Notes PNG Clip Art | Gallery Yopriceville - High-Quality ">
            <a:extLst>
              <a:ext uri="{FF2B5EF4-FFF2-40B4-BE49-F238E27FC236}">
                <a16:creationId xmlns:a16="http://schemas.microsoft.com/office/drawing/2014/main" id="{D6162734-383E-4405-9505-E94A9603E79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1962" y="3730625"/>
            <a:ext cx="154833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a:extLst>
              <a:ext uri="{FF2B5EF4-FFF2-40B4-BE49-F238E27FC236}">
                <a16:creationId xmlns:a16="http://schemas.microsoft.com/office/drawing/2014/main" id="{3D73F715-9222-4501-B136-369CFAB2A652}"/>
              </a:ext>
            </a:extLst>
          </p:cNvPr>
          <p:cNvPicPr>
            <a:picLocks noChangeAspect="1" noChangeArrowheads="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bwMode="auto">
          <a:xfrm>
            <a:off x="9631683" y="3979109"/>
            <a:ext cx="1582191" cy="1928054"/>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20844EFB-6F02-4688-9287-B0E92B662045}"/>
              </a:ext>
            </a:extLst>
          </p:cNvPr>
          <p:cNvGrpSpPr/>
          <p:nvPr/>
        </p:nvGrpSpPr>
        <p:grpSpPr>
          <a:xfrm>
            <a:off x="10050117" y="870267"/>
            <a:ext cx="2013734" cy="1991604"/>
            <a:chOff x="10050117" y="870267"/>
            <a:chExt cx="2013734" cy="1991604"/>
          </a:xfrm>
        </p:grpSpPr>
        <p:pic>
          <p:nvPicPr>
            <p:cNvPr id="43" name="Picture 2" descr="name tag">
              <a:extLst>
                <a:ext uri="{FF2B5EF4-FFF2-40B4-BE49-F238E27FC236}">
                  <a16:creationId xmlns:a16="http://schemas.microsoft.com/office/drawing/2014/main" id="{47867D70-99FC-4812-B7EE-1F891FB637FA}"/>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32526" r="32740"/>
            <a:stretch/>
          </p:blipFill>
          <p:spPr bwMode="auto">
            <a:xfrm>
              <a:off x="10365237" y="870267"/>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F7D5C6F7-6A31-4995-B80A-6C326D4B4A54}"/>
                </a:ext>
              </a:extLst>
            </p:cNvPr>
            <p:cNvSpPr txBox="1"/>
            <p:nvPr/>
          </p:nvSpPr>
          <p:spPr>
            <a:xfrm>
              <a:off x="10050117" y="1970660"/>
              <a:ext cx="2013734" cy="707886"/>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Nathalie</a:t>
              </a:r>
            </a:p>
            <a:p>
              <a:pPr algn="ctr"/>
              <a:r>
                <a:rPr lang="en-GB" sz="2000" dirty="0" err="1">
                  <a:solidFill>
                    <a:schemeClr val="accent1">
                      <a:lumMod val="50000"/>
                    </a:schemeClr>
                  </a:solidFill>
                  <a:latin typeface="Century Gothic" panose="020B0502020202020204" pitchFamily="34" charset="0"/>
                </a:rPr>
                <a:t>Lefèvre</a:t>
              </a:r>
              <a:endParaRPr lang="en-GB" sz="2000" dirty="0">
                <a:solidFill>
                  <a:schemeClr val="accent1">
                    <a:lumMod val="50000"/>
                  </a:schemeClr>
                </a:solidFill>
                <a:latin typeface="Century Gothic" panose="020B0502020202020204" pitchFamily="34" charset="0"/>
              </a:endParaRPr>
            </a:p>
          </p:txBody>
        </p:sp>
        <p:sp>
          <p:nvSpPr>
            <p:cNvPr id="45" name="Arrow: Right 44">
              <a:extLst>
                <a:ext uri="{FF2B5EF4-FFF2-40B4-BE49-F238E27FC236}">
                  <a16:creationId xmlns:a16="http://schemas.microsoft.com/office/drawing/2014/main" id="{7B92B283-4C4E-420B-8F63-0C0432359464}"/>
                </a:ext>
              </a:extLst>
            </p:cNvPr>
            <p:cNvSpPr/>
            <p:nvPr/>
          </p:nvSpPr>
          <p:spPr>
            <a:xfrm rot="3594895">
              <a:off x="10237977" y="1516813"/>
              <a:ext cx="733582" cy="3294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Action Button: Custom 30" descr="number 1">
            <a:hlinkClick r:id="" action="ppaction://noaction" highlightClick="1">
              <a:snd r:embed="rId18" name="le nom.wav"/>
            </a:hlinkClick>
            <a:extLst>
              <a:ext uri="{FF2B5EF4-FFF2-40B4-BE49-F238E27FC236}">
                <a16:creationId xmlns:a16="http://schemas.microsoft.com/office/drawing/2014/main" id="{13B5C931-F68D-419D-874A-54E9F8E21B32}"/>
              </a:ext>
            </a:extLst>
          </p:cNvPr>
          <p:cNvSpPr/>
          <p:nvPr/>
        </p:nvSpPr>
        <p:spPr>
          <a:xfrm>
            <a:off x="7268037" y="553062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3" name="Action Button: Custom 30" descr="number 1">
            <a:hlinkClick r:id="" action="ppaction://noaction" highlightClick="1">
              <a:snd r:embed="rId19" name="parce que.wav"/>
            </a:hlinkClick>
            <a:extLst>
              <a:ext uri="{FF2B5EF4-FFF2-40B4-BE49-F238E27FC236}">
                <a16:creationId xmlns:a16="http://schemas.microsoft.com/office/drawing/2014/main" id="{05F615FD-9B35-407C-B481-28CC3B17F107}"/>
              </a:ext>
            </a:extLst>
          </p:cNvPr>
          <p:cNvSpPr/>
          <p:nvPr/>
        </p:nvSpPr>
        <p:spPr>
          <a:xfrm>
            <a:off x="7989062" y="5530625"/>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6" name="TextBox 5">
            <a:extLst>
              <a:ext uri="{FF2B5EF4-FFF2-40B4-BE49-F238E27FC236}">
                <a16:creationId xmlns:a16="http://schemas.microsoft.com/office/drawing/2014/main" id="{3668ADA5-305E-4AA8-95BD-015C4EFED202}"/>
              </a:ext>
            </a:extLst>
          </p:cNvPr>
          <p:cNvSpPr txBox="1"/>
          <p:nvPr/>
        </p:nvSpPr>
        <p:spPr>
          <a:xfrm>
            <a:off x="1924793" y="1404404"/>
            <a:ext cx="650693" cy="461665"/>
          </a:xfrm>
          <a:prstGeom prst="rect">
            <a:avLst/>
          </a:prstGeom>
          <a:noFill/>
        </p:spPr>
        <p:txBody>
          <a:bodyPr wrap="square" rtlCol="0">
            <a:spAutoFit/>
          </a:bodyPr>
          <a:lstStyle/>
          <a:p>
            <a:r>
              <a:rPr lang="en-GB" sz="2400" b="1" dirty="0">
                <a:solidFill>
                  <a:schemeClr val="accent5">
                    <a:lumMod val="50000"/>
                  </a:schemeClr>
                </a:solidFill>
              </a:rPr>
              <a:t>A</a:t>
            </a:r>
          </a:p>
        </p:txBody>
      </p:sp>
      <p:sp>
        <p:nvSpPr>
          <p:cNvPr id="7" name="TextBox 6">
            <a:extLst>
              <a:ext uri="{FF2B5EF4-FFF2-40B4-BE49-F238E27FC236}">
                <a16:creationId xmlns:a16="http://schemas.microsoft.com/office/drawing/2014/main" id="{740466A6-48D1-4622-8D19-3955F5CB96F7}"/>
              </a:ext>
            </a:extLst>
          </p:cNvPr>
          <p:cNvSpPr txBox="1"/>
          <p:nvPr/>
        </p:nvSpPr>
        <p:spPr>
          <a:xfrm>
            <a:off x="8067761" y="1982219"/>
            <a:ext cx="650693" cy="461665"/>
          </a:xfrm>
          <a:prstGeom prst="rect">
            <a:avLst/>
          </a:prstGeom>
          <a:noFill/>
        </p:spPr>
        <p:txBody>
          <a:bodyPr wrap="square" rtlCol="0">
            <a:spAutoFit/>
          </a:bodyPr>
          <a:lstStyle/>
          <a:p>
            <a:r>
              <a:rPr lang="en-GB" sz="2400" b="1" dirty="0">
                <a:solidFill>
                  <a:schemeClr val="accent5">
                    <a:lumMod val="50000"/>
                  </a:schemeClr>
                </a:solidFill>
              </a:rPr>
              <a:t>B</a:t>
            </a:r>
          </a:p>
        </p:txBody>
      </p:sp>
      <p:sp>
        <p:nvSpPr>
          <p:cNvPr id="8" name="TextBox 7">
            <a:extLst>
              <a:ext uri="{FF2B5EF4-FFF2-40B4-BE49-F238E27FC236}">
                <a16:creationId xmlns:a16="http://schemas.microsoft.com/office/drawing/2014/main" id="{E2CBD7F8-9044-4707-8F85-BDF06615E8FE}"/>
              </a:ext>
            </a:extLst>
          </p:cNvPr>
          <p:cNvSpPr txBox="1"/>
          <p:nvPr/>
        </p:nvSpPr>
        <p:spPr>
          <a:xfrm>
            <a:off x="11360124" y="1130826"/>
            <a:ext cx="650693" cy="461665"/>
          </a:xfrm>
          <a:prstGeom prst="rect">
            <a:avLst/>
          </a:prstGeom>
          <a:noFill/>
        </p:spPr>
        <p:txBody>
          <a:bodyPr wrap="square" rtlCol="0">
            <a:spAutoFit/>
          </a:bodyPr>
          <a:lstStyle/>
          <a:p>
            <a:r>
              <a:rPr lang="en-GB" sz="2400" b="1" dirty="0">
                <a:solidFill>
                  <a:schemeClr val="accent5">
                    <a:lumMod val="50000"/>
                  </a:schemeClr>
                </a:solidFill>
              </a:rPr>
              <a:t>C</a:t>
            </a:r>
          </a:p>
        </p:txBody>
      </p:sp>
      <p:sp>
        <p:nvSpPr>
          <p:cNvPr id="51" name="TextBox 50">
            <a:extLst>
              <a:ext uri="{FF2B5EF4-FFF2-40B4-BE49-F238E27FC236}">
                <a16:creationId xmlns:a16="http://schemas.microsoft.com/office/drawing/2014/main" id="{5BE117ED-93E8-424D-8277-1B22A8BE94B4}"/>
              </a:ext>
            </a:extLst>
          </p:cNvPr>
          <p:cNvSpPr txBox="1"/>
          <p:nvPr/>
        </p:nvSpPr>
        <p:spPr>
          <a:xfrm>
            <a:off x="6782093" y="3145952"/>
            <a:ext cx="2476862" cy="615553"/>
          </a:xfrm>
          <a:prstGeom prst="rect">
            <a:avLst/>
          </a:prstGeom>
          <a:noFill/>
        </p:spPr>
        <p:txBody>
          <a:bodyPr wrap="square" rtlCol="0">
            <a:spAutoFit/>
          </a:bodyPr>
          <a:lstStyle/>
          <a:p>
            <a:r>
              <a:rPr lang="en-GB" sz="3400" dirty="0">
                <a:solidFill>
                  <a:schemeClr val="accent1">
                    <a:lumMod val="50000"/>
                  </a:schemeClr>
                </a:solidFill>
              </a:rPr>
              <a:t>[because]</a:t>
            </a:r>
          </a:p>
        </p:txBody>
      </p:sp>
      <p:sp>
        <p:nvSpPr>
          <p:cNvPr id="10" name="TextBox 9">
            <a:extLst>
              <a:ext uri="{FF2B5EF4-FFF2-40B4-BE49-F238E27FC236}">
                <a16:creationId xmlns:a16="http://schemas.microsoft.com/office/drawing/2014/main" id="{32042863-13C1-4F6A-BD0E-5B0135EC827A}"/>
              </a:ext>
            </a:extLst>
          </p:cNvPr>
          <p:cNvSpPr txBox="1"/>
          <p:nvPr/>
        </p:nvSpPr>
        <p:spPr>
          <a:xfrm>
            <a:off x="2500583" y="3823957"/>
            <a:ext cx="650693" cy="461665"/>
          </a:xfrm>
          <a:prstGeom prst="rect">
            <a:avLst/>
          </a:prstGeom>
          <a:noFill/>
        </p:spPr>
        <p:txBody>
          <a:bodyPr wrap="square" rtlCol="0">
            <a:spAutoFit/>
          </a:bodyPr>
          <a:lstStyle/>
          <a:p>
            <a:r>
              <a:rPr lang="en-GB" sz="2400" b="1" dirty="0">
                <a:solidFill>
                  <a:schemeClr val="accent5">
                    <a:lumMod val="50000"/>
                  </a:schemeClr>
                </a:solidFill>
              </a:rPr>
              <a:t>D</a:t>
            </a:r>
          </a:p>
        </p:txBody>
      </p:sp>
      <p:sp>
        <p:nvSpPr>
          <p:cNvPr id="11" name="TextBox 10">
            <a:extLst>
              <a:ext uri="{FF2B5EF4-FFF2-40B4-BE49-F238E27FC236}">
                <a16:creationId xmlns:a16="http://schemas.microsoft.com/office/drawing/2014/main" id="{DF2CD106-2463-4C9A-922F-FD0CFC96AC79}"/>
              </a:ext>
            </a:extLst>
          </p:cNvPr>
          <p:cNvSpPr txBox="1"/>
          <p:nvPr/>
        </p:nvSpPr>
        <p:spPr>
          <a:xfrm>
            <a:off x="5731284" y="4180732"/>
            <a:ext cx="650693" cy="461665"/>
          </a:xfrm>
          <a:prstGeom prst="rect">
            <a:avLst/>
          </a:prstGeom>
          <a:noFill/>
        </p:spPr>
        <p:txBody>
          <a:bodyPr wrap="square" rtlCol="0">
            <a:spAutoFit/>
          </a:bodyPr>
          <a:lstStyle/>
          <a:p>
            <a:r>
              <a:rPr lang="en-GB" sz="2400" b="1" dirty="0">
                <a:solidFill>
                  <a:schemeClr val="accent5">
                    <a:lumMod val="50000"/>
                  </a:schemeClr>
                </a:solidFill>
              </a:rPr>
              <a:t>E</a:t>
            </a:r>
          </a:p>
        </p:txBody>
      </p:sp>
      <p:sp>
        <p:nvSpPr>
          <p:cNvPr id="12" name="TextBox 11">
            <a:extLst>
              <a:ext uri="{FF2B5EF4-FFF2-40B4-BE49-F238E27FC236}">
                <a16:creationId xmlns:a16="http://schemas.microsoft.com/office/drawing/2014/main" id="{2F573FE8-5FB9-4B79-A806-46BDCE6C9202}"/>
              </a:ext>
            </a:extLst>
          </p:cNvPr>
          <p:cNvSpPr txBox="1"/>
          <p:nvPr/>
        </p:nvSpPr>
        <p:spPr>
          <a:xfrm>
            <a:off x="8203715" y="3719067"/>
            <a:ext cx="650693" cy="461665"/>
          </a:xfrm>
          <a:prstGeom prst="rect">
            <a:avLst/>
          </a:prstGeom>
          <a:noFill/>
        </p:spPr>
        <p:txBody>
          <a:bodyPr wrap="square" rtlCol="0">
            <a:spAutoFit/>
          </a:bodyPr>
          <a:lstStyle/>
          <a:p>
            <a:r>
              <a:rPr lang="en-GB" sz="2400" b="1" dirty="0">
                <a:solidFill>
                  <a:schemeClr val="accent5">
                    <a:lumMod val="50000"/>
                  </a:schemeClr>
                </a:solidFill>
              </a:rPr>
              <a:t>F</a:t>
            </a:r>
          </a:p>
        </p:txBody>
      </p:sp>
      <p:sp>
        <p:nvSpPr>
          <p:cNvPr id="13" name="TextBox 12">
            <a:extLst>
              <a:ext uri="{FF2B5EF4-FFF2-40B4-BE49-F238E27FC236}">
                <a16:creationId xmlns:a16="http://schemas.microsoft.com/office/drawing/2014/main" id="{DC79DA77-AC16-4916-8C17-57E6E83EFF48}"/>
              </a:ext>
            </a:extLst>
          </p:cNvPr>
          <p:cNvSpPr txBox="1"/>
          <p:nvPr/>
        </p:nvSpPr>
        <p:spPr>
          <a:xfrm>
            <a:off x="11176046" y="4723957"/>
            <a:ext cx="650693" cy="461665"/>
          </a:xfrm>
          <a:prstGeom prst="rect">
            <a:avLst/>
          </a:prstGeom>
          <a:noFill/>
        </p:spPr>
        <p:txBody>
          <a:bodyPr wrap="square" rtlCol="0">
            <a:spAutoFit/>
          </a:bodyPr>
          <a:lstStyle/>
          <a:p>
            <a:r>
              <a:rPr lang="en-GB" sz="2400" b="1" dirty="0">
                <a:solidFill>
                  <a:schemeClr val="accent5">
                    <a:lumMod val="50000"/>
                  </a:schemeClr>
                </a:solidFill>
              </a:rPr>
              <a:t>G</a:t>
            </a:r>
          </a:p>
        </p:txBody>
      </p:sp>
    </p:spTree>
    <p:extLst>
      <p:ext uri="{BB962C8B-B14F-4D97-AF65-F5344CB8AC3E}">
        <p14:creationId xmlns:p14="http://schemas.microsoft.com/office/powerpoint/2010/main" val="4189561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8947" y="1702918"/>
            <a:ext cx="1797191" cy="1336744"/>
          </a:xfrm>
          <a:prstGeom prst="rect">
            <a:avLst/>
          </a:prstGeom>
        </p:spPr>
      </p:pic>
      <p:grpSp>
        <p:nvGrpSpPr>
          <p:cNvPr id="14" name="Group 13"/>
          <p:cNvGrpSpPr/>
          <p:nvPr/>
        </p:nvGrpSpPr>
        <p:grpSpPr>
          <a:xfrm>
            <a:off x="4690855" y="1353033"/>
            <a:ext cx="2332069" cy="2112950"/>
            <a:chOff x="5578538" y="2524018"/>
            <a:chExt cx="2332069" cy="2112950"/>
          </a:xfrm>
        </p:grpSpPr>
        <p:pic>
          <p:nvPicPr>
            <p:cNvPr id="15" name="Picture 2" descr="http://www.clker.com/cliparts/w/d/u/B/w/V/stamp1-md.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578538" y="2524018"/>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21349562">
              <a:off x="5747196" y="2880554"/>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how many?</a:t>
              </a:r>
            </a:p>
          </p:txBody>
        </p:sp>
      </p:grpSp>
      <p:grpSp>
        <p:nvGrpSpPr>
          <p:cNvPr id="3" name="Group 2"/>
          <p:cNvGrpSpPr/>
          <p:nvPr/>
        </p:nvGrpSpPr>
        <p:grpSpPr>
          <a:xfrm>
            <a:off x="4201458" y="4048571"/>
            <a:ext cx="2332069" cy="2112950"/>
            <a:chOff x="5668115" y="765372"/>
            <a:chExt cx="2332069" cy="2112950"/>
          </a:xfrm>
        </p:grpSpPr>
        <p:pic>
          <p:nvPicPr>
            <p:cNvPr id="25" name="Picture 2" descr="http://www.clker.com/cliparts/w/d/u/B/w/V/stamp1-md.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668115" y="765372"/>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rot="21349562">
              <a:off x="5801547" y="1406350"/>
              <a:ext cx="20652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what?</a:t>
              </a:r>
            </a:p>
          </p:txBody>
        </p:sp>
      </p:gr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9296" y="4422520"/>
            <a:ext cx="1495088" cy="1544094"/>
          </a:xfrm>
          <a:prstGeom prst="rect">
            <a:avLst/>
          </a:prstGeom>
        </p:spPr>
      </p:pic>
      <p:grpSp>
        <p:nvGrpSpPr>
          <p:cNvPr id="30" name="Group 29"/>
          <p:cNvGrpSpPr/>
          <p:nvPr/>
        </p:nvGrpSpPr>
        <p:grpSpPr>
          <a:xfrm>
            <a:off x="9682588" y="3489938"/>
            <a:ext cx="2332069" cy="2112950"/>
            <a:chOff x="4809505" y="2362154"/>
            <a:chExt cx="2332069" cy="2112950"/>
          </a:xfrm>
        </p:grpSpPr>
        <p:pic>
          <p:nvPicPr>
            <p:cNvPr id="28" name="Picture 2" descr="http://www.clker.com/cliparts/w/d/u/B/w/V/stamp1-md.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809505" y="2362154"/>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rot="21349562">
              <a:off x="4952432" y="2995007"/>
              <a:ext cx="20652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which?</a:t>
              </a:r>
            </a:p>
          </p:txBody>
        </p:sp>
      </p:gr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0933" y="3730912"/>
            <a:ext cx="1712804" cy="1573296"/>
          </a:xfrm>
          <a:prstGeom prst="rect">
            <a:avLst/>
          </a:prstGeom>
        </p:spPr>
      </p:pic>
      <p:sp>
        <p:nvSpPr>
          <p:cNvPr id="33" name="TextBox 32"/>
          <p:cNvSpPr txBox="1"/>
          <p:nvPr/>
        </p:nvSpPr>
        <p:spPr>
          <a:xfrm>
            <a:off x="1535209" y="2962213"/>
            <a:ext cx="5236847" cy="923330"/>
          </a:xfrm>
          <a:prstGeom prst="rect">
            <a:avLst/>
          </a:prstGeom>
          <a:noFill/>
        </p:spPr>
        <p:txBody>
          <a:bodyPr wrap="square" rtlCol="0">
            <a:spAutoFit/>
          </a:bodyPr>
          <a:lstStyle/>
          <a:p>
            <a:r>
              <a:rPr lang="en-GB" sz="5400" b="1" dirty="0" err="1">
                <a:solidFill>
                  <a:srgbClr val="115076"/>
                </a:solidFill>
              </a:rPr>
              <a:t>combien</a:t>
            </a:r>
            <a:r>
              <a:rPr lang="en-GB" sz="5400" b="1" dirty="0">
                <a:solidFill>
                  <a:srgbClr val="115076"/>
                </a:solidFill>
              </a:rPr>
              <a:t> ?</a:t>
            </a:r>
          </a:p>
        </p:txBody>
      </p:sp>
      <p:sp>
        <p:nvSpPr>
          <p:cNvPr id="35" name="TextBox 34"/>
          <p:cNvSpPr txBox="1"/>
          <p:nvPr/>
        </p:nvSpPr>
        <p:spPr>
          <a:xfrm>
            <a:off x="271883" y="4702125"/>
            <a:ext cx="2284603" cy="984885"/>
          </a:xfrm>
          <a:prstGeom prst="rect">
            <a:avLst/>
          </a:prstGeom>
          <a:noFill/>
        </p:spPr>
        <p:txBody>
          <a:bodyPr wrap="square" rtlCol="0">
            <a:spAutoFit/>
          </a:bodyPr>
          <a:lstStyle/>
          <a:p>
            <a:r>
              <a:rPr lang="en-GB" sz="5800" b="1" dirty="0">
                <a:solidFill>
                  <a:srgbClr val="115076"/>
                </a:solidFill>
              </a:rPr>
              <a:t>que ?</a:t>
            </a:r>
          </a:p>
        </p:txBody>
      </p:sp>
      <p:sp>
        <p:nvSpPr>
          <p:cNvPr id="36" name="TextBox 35"/>
          <p:cNvSpPr txBox="1"/>
          <p:nvPr/>
        </p:nvSpPr>
        <p:spPr>
          <a:xfrm>
            <a:off x="6743329" y="5311967"/>
            <a:ext cx="2438804" cy="984885"/>
          </a:xfrm>
          <a:prstGeom prst="rect">
            <a:avLst/>
          </a:prstGeom>
          <a:noFill/>
        </p:spPr>
        <p:txBody>
          <a:bodyPr wrap="square" rtlCol="0">
            <a:spAutoFit/>
          </a:bodyPr>
          <a:lstStyle/>
          <a:p>
            <a:r>
              <a:rPr lang="en-GB" sz="5800" b="1" dirty="0" err="1">
                <a:solidFill>
                  <a:srgbClr val="115076"/>
                </a:solidFill>
              </a:rPr>
              <a:t>quel</a:t>
            </a:r>
            <a:r>
              <a:rPr lang="en-GB" sz="5800" b="1" dirty="0">
                <a:solidFill>
                  <a:srgbClr val="115076"/>
                </a:solidFill>
              </a:rPr>
              <a:t> ?</a:t>
            </a:r>
          </a:p>
        </p:txBody>
      </p:sp>
      <p:sp>
        <p:nvSpPr>
          <p:cNvPr id="37" name="TextBox 36"/>
          <p:cNvSpPr txBox="1"/>
          <p:nvPr/>
        </p:nvSpPr>
        <p:spPr>
          <a:xfrm>
            <a:off x="9180279" y="5293583"/>
            <a:ext cx="3086301" cy="984885"/>
          </a:xfrm>
          <a:prstGeom prst="rect">
            <a:avLst/>
          </a:prstGeom>
          <a:noFill/>
        </p:spPr>
        <p:txBody>
          <a:bodyPr wrap="square" rtlCol="0">
            <a:spAutoFit/>
          </a:bodyPr>
          <a:lstStyle/>
          <a:p>
            <a:r>
              <a:rPr lang="en-GB" sz="5800" b="1" dirty="0" err="1">
                <a:solidFill>
                  <a:srgbClr val="115076"/>
                </a:solidFill>
              </a:rPr>
              <a:t>quelle</a:t>
            </a:r>
            <a:r>
              <a:rPr lang="en-GB" sz="5800" b="1" dirty="0">
                <a:solidFill>
                  <a:srgbClr val="115076"/>
                </a:solidFill>
              </a:rPr>
              <a:t> ?</a:t>
            </a:r>
          </a:p>
        </p:txBody>
      </p:sp>
      <p:grpSp>
        <p:nvGrpSpPr>
          <p:cNvPr id="2" name="Group 1"/>
          <p:cNvGrpSpPr/>
          <p:nvPr/>
        </p:nvGrpSpPr>
        <p:grpSpPr>
          <a:xfrm>
            <a:off x="634654" y="1438039"/>
            <a:ext cx="2332069" cy="2112950"/>
            <a:chOff x="643102" y="897272"/>
            <a:chExt cx="2332069" cy="2112950"/>
          </a:xfrm>
        </p:grpSpPr>
        <p:pic>
          <p:nvPicPr>
            <p:cNvPr id="32" name="Picture 2" descr="http://www.clker.com/cliparts/w/d/u/B/w/V/stamp1-md.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643102" y="897272"/>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rot="21349562">
              <a:off x="800027" y="1275709"/>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how much?</a:t>
              </a:r>
            </a:p>
          </p:txBody>
        </p:sp>
      </p:grpSp>
      <p:pic>
        <p:nvPicPr>
          <p:cNvPr id="23" name="Picture 22" descr="background rectangle">
            <a:extLst>
              <a:ext uri="{FF2B5EF4-FFF2-40B4-BE49-F238E27FC236}">
                <a16:creationId xmlns:a16="http://schemas.microsoft.com/office/drawing/2014/main" id="{489DB426-05C7-4011-8718-347209E04F6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A5F7E5C5-3BAD-420F-B3C1-CFDFC7F0883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a:t>
            </a:r>
            <a:endParaRPr lang="en-GB" sz="3600" b="1" dirty="0">
              <a:solidFill>
                <a:schemeClr val="bg1"/>
              </a:solidFill>
            </a:endParaRPr>
          </a:p>
        </p:txBody>
      </p:sp>
      <p:grpSp>
        <p:nvGrpSpPr>
          <p:cNvPr id="38" name="Group 37">
            <a:extLst>
              <a:ext uri="{FF2B5EF4-FFF2-40B4-BE49-F238E27FC236}">
                <a16:creationId xmlns:a16="http://schemas.microsoft.com/office/drawing/2014/main" id="{E8BFA22F-9290-4C9D-A461-BF58328B6370}"/>
              </a:ext>
            </a:extLst>
          </p:cNvPr>
          <p:cNvGrpSpPr/>
          <p:nvPr/>
        </p:nvGrpSpPr>
        <p:grpSpPr>
          <a:xfrm>
            <a:off x="9316073" y="612761"/>
            <a:ext cx="2332069" cy="2112950"/>
            <a:chOff x="5034673" y="2362153"/>
            <a:chExt cx="2332069" cy="2112950"/>
          </a:xfrm>
        </p:grpSpPr>
        <p:pic>
          <p:nvPicPr>
            <p:cNvPr id="39" name="Picture 2" descr="http://www.clker.com/cliparts/w/d/u/B/w/V/stamp1-md.png">
              <a:extLst>
                <a:ext uri="{FF2B5EF4-FFF2-40B4-BE49-F238E27FC236}">
                  <a16:creationId xmlns:a16="http://schemas.microsoft.com/office/drawing/2014/main" id="{C6378B20-8E0E-48BB-B65F-C2A8295B3783}"/>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B4528466-AB0B-4869-861D-4D4C15EA1749}"/>
                </a:ext>
              </a:extLst>
            </p:cNvPr>
            <p:cNvSpPr txBox="1"/>
            <p:nvPr/>
          </p:nvSpPr>
          <p:spPr>
            <a:xfrm rot="21349562">
              <a:off x="5168105" y="2956965"/>
              <a:ext cx="206520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p>
          </p:txBody>
        </p:sp>
      </p:grpSp>
      <p:pic>
        <p:nvPicPr>
          <p:cNvPr id="41" name="Picture 40">
            <a:extLst>
              <a:ext uri="{FF2B5EF4-FFF2-40B4-BE49-F238E27FC236}">
                <a16:creationId xmlns:a16="http://schemas.microsoft.com/office/drawing/2014/main" id="{2F2465F8-E765-469E-91FD-2A67654F16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1881" y="1313811"/>
            <a:ext cx="1808499" cy="1557490"/>
          </a:xfrm>
          <a:prstGeom prst="rect">
            <a:avLst/>
          </a:prstGeom>
        </p:spPr>
      </p:pic>
      <p:sp>
        <p:nvSpPr>
          <p:cNvPr id="43" name="TextBox 42">
            <a:extLst>
              <a:ext uri="{FF2B5EF4-FFF2-40B4-BE49-F238E27FC236}">
                <a16:creationId xmlns:a16="http://schemas.microsoft.com/office/drawing/2014/main" id="{371C4F15-A13E-4633-BB54-30F81B19676B}"/>
              </a:ext>
            </a:extLst>
          </p:cNvPr>
          <p:cNvSpPr txBox="1"/>
          <p:nvPr/>
        </p:nvSpPr>
        <p:spPr>
          <a:xfrm>
            <a:off x="8022042" y="2635192"/>
            <a:ext cx="3807506" cy="923330"/>
          </a:xfrm>
          <a:prstGeom prst="rect">
            <a:avLst/>
          </a:prstGeom>
          <a:noFill/>
        </p:spPr>
        <p:txBody>
          <a:bodyPr wrap="square" rtlCol="0">
            <a:spAutoFit/>
          </a:bodyPr>
          <a:lstStyle/>
          <a:p>
            <a:r>
              <a:rPr lang="en-GB" sz="5400" b="1" dirty="0" err="1">
                <a:solidFill>
                  <a:srgbClr val="115076"/>
                </a:solidFill>
              </a:rPr>
              <a:t>pourquoi</a:t>
            </a:r>
            <a:r>
              <a:rPr lang="en-GB" sz="5400" b="1" dirty="0">
                <a:solidFill>
                  <a:srgbClr val="115076"/>
                </a:solidFill>
              </a:rPr>
              <a:t> ?</a:t>
            </a:r>
          </a:p>
        </p:txBody>
      </p:sp>
      <p:sp>
        <p:nvSpPr>
          <p:cNvPr id="7" name="Rounded Rectangle 46">
            <a:extLst>
              <a:ext uri="{FF2B5EF4-FFF2-40B4-BE49-F238E27FC236}">
                <a16:creationId xmlns:a16="http://schemas.microsoft.com/office/drawing/2014/main" id="{9B2F896C-7485-4F0D-AEE2-F912704D27FA}"/>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403492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P spid="37"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33" name="TextBox 32"/>
          <p:cNvSpPr txBox="1"/>
          <p:nvPr/>
        </p:nvSpPr>
        <p:spPr>
          <a:xfrm>
            <a:off x="1535209" y="2962213"/>
            <a:ext cx="52368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115076"/>
                </a:solidFill>
                <a:effectLst/>
                <a:uLnTx/>
                <a:uFillTx/>
                <a:latin typeface="Century Gothic" panose="020F0302020204030204"/>
                <a:ea typeface="+mn-ea"/>
                <a:cs typeface="+mn-cs"/>
              </a:rPr>
              <a:t>combien</a:t>
            </a:r>
            <a:r>
              <a:rPr kumimoji="0" lang="en-GB" sz="5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5" name="TextBox 34"/>
          <p:cNvSpPr txBox="1"/>
          <p:nvPr/>
        </p:nvSpPr>
        <p:spPr>
          <a:xfrm>
            <a:off x="271883" y="4702125"/>
            <a:ext cx="2284603"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800" b="1" i="0" u="none" strike="noStrike" kern="1200" cap="none" spc="0" normalizeH="0" baseline="0" noProof="0" dirty="0">
                <a:ln>
                  <a:noFill/>
                </a:ln>
                <a:solidFill>
                  <a:srgbClr val="115076"/>
                </a:solidFill>
                <a:effectLst/>
                <a:uLnTx/>
                <a:uFillTx/>
                <a:latin typeface="Century Gothic" panose="020F0302020204030204"/>
                <a:ea typeface="+mn-ea"/>
                <a:cs typeface="+mn-cs"/>
              </a:rPr>
              <a:t>que ?</a:t>
            </a:r>
          </a:p>
        </p:txBody>
      </p:sp>
      <p:sp>
        <p:nvSpPr>
          <p:cNvPr id="36" name="TextBox 35"/>
          <p:cNvSpPr txBox="1"/>
          <p:nvPr/>
        </p:nvSpPr>
        <p:spPr>
          <a:xfrm>
            <a:off x="6743329" y="5311967"/>
            <a:ext cx="2438804"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800" b="1" i="0" u="none" strike="noStrike" kern="1200" cap="none" spc="0" normalizeH="0" baseline="0" noProof="0" dirty="0" err="1">
                <a:ln>
                  <a:noFill/>
                </a:ln>
                <a:solidFill>
                  <a:srgbClr val="115076"/>
                </a:solidFill>
                <a:effectLst/>
                <a:uLnTx/>
                <a:uFillTx/>
                <a:latin typeface="Century Gothic" panose="020F0302020204030204"/>
                <a:ea typeface="+mn-ea"/>
                <a:cs typeface="+mn-cs"/>
              </a:rPr>
              <a:t>quel</a:t>
            </a:r>
            <a:r>
              <a:rPr kumimoji="0" lang="en-GB" sz="58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7" name="TextBox 36"/>
          <p:cNvSpPr txBox="1"/>
          <p:nvPr/>
        </p:nvSpPr>
        <p:spPr>
          <a:xfrm>
            <a:off x="9180279" y="5293583"/>
            <a:ext cx="308630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800" b="1" i="0" u="none" strike="noStrike" kern="1200" cap="none" spc="0" normalizeH="0" baseline="0" noProof="0" dirty="0" err="1">
                <a:ln>
                  <a:noFill/>
                </a:ln>
                <a:solidFill>
                  <a:srgbClr val="115076"/>
                </a:solidFill>
                <a:effectLst/>
                <a:uLnTx/>
                <a:uFillTx/>
                <a:latin typeface="Century Gothic" panose="020F0302020204030204"/>
                <a:ea typeface="+mn-ea"/>
                <a:cs typeface="+mn-cs"/>
              </a:rPr>
              <a:t>quelle</a:t>
            </a:r>
            <a:r>
              <a:rPr kumimoji="0" lang="en-GB" sz="58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23" name="Picture 22" descr="background rectangle">
            <a:extLst>
              <a:ext uri="{FF2B5EF4-FFF2-40B4-BE49-F238E27FC236}">
                <a16:creationId xmlns:a16="http://schemas.microsoft.com/office/drawing/2014/main" id="{489DB426-05C7-4011-8718-347209E04F6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A5F7E5C5-3BAD-420F-B3C1-CFDFC7F0883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3" name="TextBox 42">
            <a:extLst>
              <a:ext uri="{FF2B5EF4-FFF2-40B4-BE49-F238E27FC236}">
                <a16:creationId xmlns:a16="http://schemas.microsoft.com/office/drawing/2014/main" id="{371C4F15-A13E-4633-BB54-30F81B19676B}"/>
              </a:ext>
            </a:extLst>
          </p:cNvPr>
          <p:cNvSpPr txBox="1"/>
          <p:nvPr/>
        </p:nvSpPr>
        <p:spPr>
          <a:xfrm>
            <a:off x="8022042" y="2635192"/>
            <a:ext cx="380750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115076"/>
                </a:solidFill>
                <a:effectLst/>
                <a:uLnTx/>
                <a:uFillTx/>
                <a:latin typeface="Century Gothic" panose="020F0302020204030204"/>
                <a:ea typeface="+mn-ea"/>
                <a:cs typeface="+mn-cs"/>
              </a:rPr>
              <a:t>pourquoi</a:t>
            </a:r>
            <a:r>
              <a:rPr kumimoji="0" lang="en-GB" sz="5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7" name="Rounded Rectangle 46">
            <a:extLst>
              <a:ext uri="{FF2B5EF4-FFF2-40B4-BE49-F238E27FC236}">
                <a16:creationId xmlns:a16="http://schemas.microsoft.com/office/drawing/2014/main" id="{9B2F896C-7485-4F0D-AEE2-F912704D27FA}"/>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91348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8947" y="1702918"/>
            <a:ext cx="1797191" cy="1336744"/>
          </a:xfrm>
          <a:prstGeom prst="rect">
            <a:avLst/>
          </a:prstGeom>
        </p:spPr>
      </p:pic>
      <p:grpSp>
        <p:nvGrpSpPr>
          <p:cNvPr id="14" name="Group 13"/>
          <p:cNvGrpSpPr/>
          <p:nvPr/>
        </p:nvGrpSpPr>
        <p:grpSpPr>
          <a:xfrm>
            <a:off x="4690855" y="1353033"/>
            <a:ext cx="2332069" cy="2112950"/>
            <a:chOff x="5578538" y="2524018"/>
            <a:chExt cx="2332069" cy="2112950"/>
          </a:xfrm>
        </p:grpSpPr>
        <p:pic>
          <p:nvPicPr>
            <p:cNvPr id="15" name="Picture 2" descr="http://www.clker.com/cliparts/w/d/u/B/w/V/stamp1-md.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578538" y="2524018"/>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21349562">
              <a:off x="5747196" y="2880554"/>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how many?</a:t>
              </a:r>
            </a:p>
          </p:txBody>
        </p:sp>
      </p:grpSp>
      <p:grpSp>
        <p:nvGrpSpPr>
          <p:cNvPr id="3" name="Group 2"/>
          <p:cNvGrpSpPr/>
          <p:nvPr/>
        </p:nvGrpSpPr>
        <p:grpSpPr>
          <a:xfrm>
            <a:off x="4201458" y="4048571"/>
            <a:ext cx="2332069" cy="2112950"/>
            <a:chOff x="5668115" y="765372"/>
            <a:chExt cx="2332069" cy="2112950"/>
          </a:xfrm>
        </p:grpSpPr>
        <p:pic>
          <p:nvPicPr>
            <p:cNvPr id="25" name="Picture 2" descr="http://www.clker.com/cliparts/w/d/u/B/w/V/stamp1-md.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668115" y="765372"/>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rot="21349562">
              <a:off x="5801547" y="1406350"/>
              <a:ext cx="20652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what?</a:t>
              </a:r>
            </a:p>
          </p:txBody>
        </p:sp>
      </p:gr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9296" y="4422520"/>
            <a:ext cx="1495088" cy="1544094"/>
          </a:xfrm>
          <a:prstGeom prst="rect">
            <a:avLst/>
          </a:prstGeom>
        </p:spPr>
      </p:pic>
      <p:grpSp>
        <p:nvGrpSpPr>
          <p:cNvPr id="30" name="Group 29"/>
          <p:cNvGrpSpPr/>
          <p:nvPr/>
        </p:nvGrpSpPr>
        <p:grpSpPr>
          <a:xfrm>
            <a:off x="9682588" y="3489938"/>
            <a:ext cx="2332069" cy="2112950"/>
            <a:chOff x="4809505" y="2362154"/>
            <a:chExt cx="2332069" cy="2112950"/>
          </a:xfrm>
        </p:grpSpPr>
        <p:pic>
          <p:nvPicPr>
            <p:cNvPr id="28" name="Picture 2" descr="http://www.clker.com/cliparts/w/d/u/B/w/V/stamp1-md.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809505" y="2362154"/>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rot="21349562">
              <a:off x="4952432" y="2995007"/>
              <a:ext cx="20652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which?</a:t>
              </a:r>
            </a:p>
          </p:txBody>
        </p:sp>
      </p:gr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0933" y="3730912"/>
            <a:ext cx="1712804" cy="1573296"/>
          </a:xfrm>
          <a:prstGeom prst="rect">
            <a:avLst/>
          </a:prstGeom>
        </p:spPr>
      </p:pic>
      <p:sp>
        <p:nvSpPr>
          <p:cNvPr id="33" name="TextBox 32"/>
          <p:cNvSpPr txBox="1"/>
          <p:nvPr/>
        </p:nvSpPr>
        <p:spPr>
          <a:xfrm>
            <a:off x="1535209" y="2962213"/>
            <a:ext cx="52368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115076"/>
                </a:solidFill>
                <a:effectLst/>
                <a:uLnTx/>
                <a:uFillTx/>
                <a:latin typeface="Century Gothic" panose="020F0302020204030204"/>
                <a:ea typeface="+mn-ea"/>
                <a:cs typeface="+mn-cs"/>
              </a:rPr>
              <a:t>combien</a:t>
            </a:r>
            <a:r>
              <a:rPr kumimoji="0" lang="en-GB" sz="5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5" name="TextBox 34"/>
          <p:cNvSpPr txBox="1"/>
          <p:nvPr/>
        </p:nvSpPr>
        <p:spPr>
          <a:xfrm>
            <a:off x="271883" y="4702125"/>
            <a:ext cx="2284603"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800" b="1" i="0" u="none" strike="noStrike" kern="1200" cap="none" spc="0" normalizeH="0" baseline="0" noProof="0" dirty="0">
                <a:ln>
                  <a:noFill/>
                </a:ln>
                <a:solidFill>
                  <a:srgbClr val="115076"/>
                </a:solidFill>
                <a:effectLst/>
                <a:uLnTx/>
                <a:uFillTx/>
                <a:latin typeface="Century Gothic" panose="020F0302020204030204"/>
                <a:ea typeface="+mn-ea"/>
                <a:cs typeface="+mn-cs"/>
              </a:rPr>
              <a:t>que ?</a:t>
            </a:r>
          </a:p>
        </p:txBody>
      </p:sp>
      <p:sp>
        <p:nvSpPr>
          <p:cNvPr id="36" name="TextBox 35"/>
          <p:cNvSpPr txBox="1"/>
          <p:nvPr/>
        </p:nvSpPr>
        <p:spPr>
          <a:xfrm>
            <a:off x="6743329" y="5311967"/>
            <a:ext cx="2438804"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800" b="1" i="0" u="none" strike="noStrike" kern="1200" cap="none" spc="0" normalizeH="0" baseline="0" noProof="0" dirty="0" err="1">
                <a:ln>
                  <a:noFill/>
                </a:ln>
                <a:solidFill>
                  <a:srgbClr val="115076"/>
                </a:solidFill>
                <a:effectLst/>
                <a:uLnTx/>
                <a:uFillTx/>
                <a:latin typeface="Century Gothic" panose="020F0302020204030204"/>
                <a:ea typeface="+mn-ea"/>
                <a:cs typeface="+mn-cs"/>
              </a:rPr>
              <a:t>quel</a:t>
            </a:r>
            <a:r>
              <a:rPr kumimoji="0" lang="en-GB" sz="58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7" name="TextBox 36"/>
          <p:cNvSpPr txBox="1"/>
          <p:nvPr/>
        </p:nvSpPr>
        <p:spPr>
          <a:xfrm>
            <a:off x="9180279" y="5293583"/>
            <a:ext cx="308630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800" b="1" i="0" u="none" strike="noStrike" kern="1200" cap="none" spc="0" normalizeH="0" baseline="0" noProof="0" dirty="0" err="1">
                <a:ln>
                  <a:noFill/>
                </a:ln>
                <a:solidFill>
                  <a:srgbClr val="115076"/>
                </a:solidFill>
                <a:effectLst/>
                <a:uLnTx/>
                <a:uFillTx/>
                <a:latin typeface="Century Gothic" panose="020F0302020204030204"/>
                <a:ea typeface="+mn-ea"/>
                <a:cs typeface="+mn-cs"/>
              </a:rPr>
              <a:t>quelle</a:t>
            </a:r>
            <a:r>
              <a:rPr kumimoji="0" lang="en-GB" sz="58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grpSp>
        <p:nvGrpSpPr>
          <p:cNvPr id="2" name="Group 1"/>
          <p:cNvGrpSpPr/>
          <p:nvPr/>
        </p:nvGrpSpPr>
        <p:grpSpPr>
          <a:xfrm>
            <a:off x="634654" y="1438039"/>
            <a:ext cx="2332069" cy="2112950"/>
            <a:chOff x="643102" y="897272"/>
            <a:chExt cx="2332069" cy="2112950"/>
          </a:xfrm>
        </p:grpSpPr>
        <p:pic>
          <p:nvPicPr>
            <p:cNvPr id="32" name="Picture 2" descr="http://www.clker.com/cliparts/w/d/u/B/w/V/stamp1-md.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643102" y="897272"/>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rot="21349562">
              <a:off x="800027" y="1275709"/>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how much?</a:t>
              </a:r>
            </a:p>
          </p:txBody>
        </p:sp>
      </p:grpSp>
      <p:pic>
        <p:nvPicPr>
          <p:cNvPr id="23" name="Picture 22" descr="background rectangle">
            <a:extLst>
              <a:ext uri="{FF2B5EF4-FFF2-40B4-BE49-F238E27FC236}">
                <a16:creationId xmlns:a16="http://schemas.microsoft.com/office/drawing/2014/main" id="{489DB426-05C7-4011-8718-347209E04F6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A5F7E5C5-3BAD-420F-B3C1-CFDFC7F0883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pSp>
        <p:nvGrpSpPr>
          <p:cNvPr id="38" name="Group 37">
            <a:extLst>
              <a:ext uri="{FF2B5EF4-FFF2-40B4-BE49-F238E27FC236}">
                <a16:creationId xmlns:a16="http://schemas.microsoft.com/office/drawing/2014/main" id="{E8BFA22F-9290-4C9D-A461-BF58328B6370}"/>
              </a:ext>
            </a:extLst>
          </p:cNvPr>
          <p:cNvGrpSpPr/>
          <p:nvPr/>
        </p:nvGrpSpPr>
        <p:grpSpPr>
          <a:xfrm>
            <a:off x="9316073" y="612761"/>
            <a:ext cx="2332069" cy="2112950"/>
            <a:chOff x="5034673" y="2362153"/>
            <a:chExt cx="2332069" cy="2112950"/>
          </a:xfrm>
        </p:grpSpPr>
        <p:pic>
          <p:nvPicPr>
            <p:cNvPr id="39" name="Picture 2" descr="http://www.clker.com/cliparts/w/d/u/B/w/V/stamp1-md.png">
              <a:extLst>
                <a:ext uri="{FF2B5EF4-FFF2-40B4-BE49-F238E27FC236}">
                  <a16:creationId xmlns:a16="http://schemas.microsoft.com/office/drawing/2014/main" id="{C6378B20-8E0E-48BB-B65F-C2A8295B3783}"/>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B4528466-AB0B-4869-861D-4D4C15EA1749}"/>
                </a:ext>
              </a:extLst>
            </p:cNvPr>
            <p:cNvSpPr txBox="1"/>
            <p:nvPr/>
          </p:nvSpPr>
          <p:spPr>
            <a:xfrm rot="21349562">
              <a:off x="5168105" y="2956965"/>
              <a:ext cx="206520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p>
          </p:txBody>
        </p:sp>
      </p:grpSp>
      <p:pic>
        <p:nvPicPr>
          <p:cNvPr id="41" name="Picture 40">
            <a:extLst>
              <a:ext uri="{FF2B5EF4-FFF2-40B4-BE49-F238E27FC236}">
                <a16:creationId xmlns:a16="http://schemas.microsoft.com/office/drawing/2014/main" id="{2F2465F8-E765-469E-91FD-2A67654F16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11881" y="1313811"/>
            <a:ext cx="1808499" cy="1557490"/>
          </a:xfrm>
          <a:prstGeom prst="rect">
            <a:avLst/>
          </a:prstGeom>
        </p:spPr>
      </p:pic>
      <p:sp>
        <p:nvSpPr>
          <p:cNvPr id="43" name="TextBox 42">
            <a:extLst>
              <a:ext uri="{FF2B5EF4-FFF2-40B4-BE49-F238E27FC236}">
                <a16:creationId xmlns:a16="http://schemas.microsoft.com/office/drawing/2014/main" id="{371C4F15-A13E-4633-BB54-30F81B19676B}"/>
              </a:ext>
            </a:extLst>
          </p:cNvPr>
          <p:cNvSpPr txBox="1"/>
          <p:nvPr/>
        </p:nvSpPr>
        <p:spPr>
          <a:xfrm>
            <a:off x="8022042" y="2635192"/>
            <a:ext cx="380750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115076"/>
                </a:solidFill>
                <a:effectLst/>
                <a:uLnTx/>
                <a:uFillTx/>
                <a:latin typeface="Century Gothic" panose="020F0302020204030204"/>
                <a:ea typeface="+mn-ea"/>
                <a:cs typeface="+mn-cs"/>
              </a:rPr>
              <a:t>pourquoi</a:t>
            </a:r>
            <a:r>
              <a:rPr kumimoji="0" lang="en-GB" sz="5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5" name="Rounded Rectangle 46">
            <a:extLst>
              <a:ext uri="{FF2B5EF4-FFF2-40B4-BE49-F238E27FC236}">
                <a16:creationId xmlns:a16="http://schemas.microsoft.com/office/drawing/2014/main" id="{A2A7ACCF-2017-4DB6-8DB4-C4E9CC46D43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Action Button: Custom 27" descr="number 1">
            <a:hlinkClick r:id="" action="ppaction://noaction" highlightClick="1">
              <a:snd r:embed="rId9" name="combien.wav"/>
            </a:hlinkClick>
            <a:extLst>
              <a:ext uri="{FF2B5EF4-FFF2-40B4-BE49-F238E27FC236}">
                <a16:creationId xmlns:a16="http://schemas.microsoft.com/office/drawing/2014/main" id="{50AC6B5E-957E-4729-9118-561FEAE49C3D}"/>
              </a:ext>
            </a:extLst>
          </p:cNvPr>
          <p:cNvSpPr/>
          <p:nvPr/>
        </p:nvSpPr>
        <p:spPr>
          <a:xfrm>
            <a:off x="7659769" y="26410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7" name="Action Button: Custom 28" descr="number 1">
            <a:hlinkClick r:id="" action="ppaction://noaction" highlightClick="1">
              <a:snd r:embed="rId10" name="que.wav"/>
            </a:hlinkClick>
            <a:extLst>
              <a:ext uri="{FF2B5EF4-FFF2-40B4-BE49-F238E27FC236}">
                <a16:creationId xmlns:a16="http://schemas.microsoft.com/office/drawing/2014/main" id="{07E17C58-486D-48BA-BAD9-7AC00F2C8BDE}"/>
              </a:ext>
            </a:extLst>
          </p:cNvPr>
          <p:cNvSpPr/>
          <p:nvPr/>
        </p:nvSpPr>
        <p:spPr>
          <a:xfrm>
            <a:off x="8420024" y="264107"/>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8" name="Action Button: Custom 37" descr="number 1">
            <a:hlinkClick r:id="" action="ppaction://noaction" highlightClick="1">
              <a:snd r:embed="rId11" name="quel(le).wav"/>
            </a:hlinkClick>
            <a:extLst>
              <a:ext uri="{FF2B5EF4-FFF2-40B4-BE49-F238E27FC236}">
                <a16:creationId xmlns:a16="http://schemas.microsoft.com/office/drawing/2014/main" id="{0589572F-AA21-484B-B812-2387FEE04F1C}"/>
              </a:ext>
            </a:extLst>
          </p:cNvPr>
          <p:cNvSpPr/>
          <p:nvPr/>
        </p:nvSpPr>
        <p:spPr>
          <a:xfrm>
            <a:off x="6899514" y="26769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10" name="Action Button: Custom 37" descr="number 1">
            <a:hlinkClick r:id="" action="ppaction://noaction" highlightClick="1">
              <a:snd r:embed="rId12" name="pourquoi.wav"/>
            </a:hlinkClick>
            <a:extLst>
              <a:ext uri="{FF2B5EF4-FFF2-40B4-BE49-F238E27FC236}">
                <a16:creationId xmlns:a16="http://schemas.microsoft.com/office/drawing/2014/main" id="{524A78DB-D47D-4227-B4E0-15C7C2FAEBE3}"/>
              </a:ext>
            </a:extLst>
          </p:cNvPr>
          <p:cNvSpPr/>
          <p:nvPr/>
        </p:nvSpPr>
        <p:spPr>
          <a:xfrm>
            <a:off x="9180279" y="25216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1" name="TextBox 10">
            <a:extLst>
              <a:ext uri="{FF2B5EF4-FFF2-40B4-BE49-F238E27FC236}">
                <a16:creationId xmlns:a16="http://schemas.microsoft.com/office/drawing/2014/main" id="{2AEFCFBC-C85C-4474-ABA7-9DA73DE738D8}"/>
              </a:ext>
            </a:extLst>
          </p:cNvPr>
          <p:cNvSpPr txBox="1"/>
          <p:nvPr/>
        </p:nvSpPr>
        <p:spPr>
          <a:xfrm>
            <a:off x="2900891" y="1349777"/>
            <a:ext cx="650693" cy="461665"/>
          </a:xfrm>
          <a:prstGeom prst="rect">
            <a:avLst/>
          </a:prstGeom>
          <a:noFill/>
        </p:spPr>
        <p:txBody>
          <a:bodyPr wrap="square" rtlCol="0">
            <a:spAutoFit/>
          </a:bodyPr>
          <a:lstStyle/>
          <a:p>
            <a:r>
              <a:rPr lang="en-GB" sz="2400" b="1" dirty="0">
                <a:solidFill>
                  <a:schemeClr val="accent5">
                    <a:lumMod val="50000"/>
                  </a:schemeClr>
                </a:solidFill>
              </a:rPr>
              <a:t>A</a:t>
            </a:r>
          </a:p>
        </p:txBody>
      </p:sp>
      <p:sp>
        <p:nvSpPr>
          <p:cNvPr id="12" name="TextBox 11">
            <a:extLst>
              <a:ext uri="{FF2B5EF4-FFF2-40B4-BE49-F238E27FC236}">
                <a16:creationId xmlns:a16="http://schemas.microsoft.com/office/drawing/2014/main" id="{C1C5DC4B-72BB-4F0B-BD98-3D997D15D748}"/>
              </a:ext>
            </a:extLst>
          </p:cNvPr>
          <p:cNvSpPr txBox="1"/>
          <p:nvPr/>
        </p:nvSpPr>
        <p:spPr>
          <a:xfrm>
            <a:off x="11615887" y="1405333"/>
            <a:ext cx="650693" cy="461665"/>
          </a:xfrm>
          <a:prstGeom prst="rect">
            <a:avLst/>
          </a:prstGeom>
          <a:noFill/>
        </p:spPr>
        <p:txBody>
          <a:bodyPr wrap="square" rtlCol="0">
            <a:spAutoFit/>
          </a:bodyPr>
          <a:lstStyle/>
          <a:p>
            <a:r>
              <a:rPr lang="en-GB" sz="2400" b="1" dirty="0">
                <a:solidFill>
                  <a:schemeClr val="accent5">
                    <a:lumMod val="50000"/>
                  </a:schemeClr>
                </a:solidFill>
              </a:rPr>
              <a:t>B</a:t>
            </a:r>
          </a:p>
        </p:txBody>
      </p:sp>
      <p:sp>
        <p:nvSpPr>
          <p:cNvPr id="13" name="TextBox 12">
            <a:extLst>
              <a:ext uri="{FF2B5EF4-FFF2-40B4-BE49-F238E27FC236}">
                <a16:creationId xmlns:a16="http://schemas.microsoft.com/office/drawing/2014/main" id="{F63329F2-3DE8-4892-89C1-61C7FD32502B}"/>
              </a:ext>
            </a:extLst>
          </p:cNvPr>
          <p:cNvSpPr txBox="1"/>
          <p:nvPr/>
        </p:nvSpPr>
        <p:spPr>
          <a:xfrm>
            <a:off x="2261080" y="5706176"/>
            <a:ext cx="650693" cy="461665"/>
          </a:xfrm>
          <a:prstGeom prst="rect">
            <a:avLst/>
          </a:prstGeom>
          <a:noFill/>
        </p:spPr>
        <p:txBody>
          <a:bodyPr wrap="square" rtlCol="0">
            <a:spAutoFit/>
          </a:bodyPr>
          <a:lstStyle/>
          <a:p>
            <a:r>
              <a:rPr lang="en-GB" sz="2400" b="1" dirty="0">
                <a:solidFill>
                  <a:schemeClr val="accent5">
                    <a:lumMod val="50000"/>
                  </a:schemeClr>
                </a:solidFill>
              </a:rPr>
              <a:t>C</a:t>
            </a:r>
          </a:p>
        </p:txBody>
      </p:sp>
      <p:sp>
        <p:nvSpPr>
          <p:cNvPr id="17" name="TextBox 16">
            <a:extLst>
              <a:ext uri="{FF2B5EF4-FFF2-40B4-BE49-F238E27FC236}">
                <a16:creationId xmlns:a16="http://schemas.microsoft.com/office/drawing/2014/main" id="{ECC15C4E-3BAE-4E87-8615-21DA6AE934B7}"/>
              </a:ext>
            </a:extLst>
          </p:cNvPr>
          <p:cNvSpPr txBox="1"/>
          <p:nvPr/>
        </p:nvSpPr>
        <p:spPr>
          <a:xfrm>
            <a:off x="7646670" y="5013712"/>
            <a:ext cx="650693" cy="461665"/>
          </a:xfrm>
          <a:prstGeom prst="rect">
            <a:avLst/>
          </a:prstGeom>
          <a:noFill/>
        </p:spPr>
        <p:txBody>
          <a:bodyPr wrap="square" rtlCol="0">
            <a:spAutoFit/>
          </a:bodyPr>
          <a:lstStyle/>
          <a:p>
            <a:r>
              <a:rPr lang="en-GB" sz="2400" b="1" dirty="0">
                <a:solidFill>
                  <a:schemeClr val="accent5">
                    <a:lumMod val="50000"/>
                  </a:schemeClr>
                </a:solidFill>
              </a:rPr>
              <a:t>D</a:t>
            </a:r>
          </a:p>
        </p:txBody>
      </p:sp>
    </p:spTree>
    <p:extLst>
      <p:ext uri="{BB962C8B-B14F-4D97-AF65-F5344CB8AC3E}">
        <p14:creationId xmlns:p14="http://schemas.microsoft.com/office/powerpoint/2010/main" val="838185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grpSp>
        <p:nvGrpSpPr>
          <p:cNvPr id="2" name="Group 1"/>
          <p:cNvGrpSpPr/>
          <p:nvPr/>
        </p:nvGrpSpPr>
        <p:grpSpPr>
          <a:xfrm>
            <a:off x="2629514" y="856659"/>
            <a:ext cx="2332069" cy="2112950"/>
            <a:chOff x="5034673" y="2362153"/>
            <a:chExt cx="2332069" cy="2112950"/>
          </a:xfrm>
        </p:grpSpPr>
        <p:pic>
          <p:nvPicPr>
            <p:cNvPr id="7" name="Picture 2" descr="http://www.clker.com/cliparts/w/d/u/B/w/V/stamp1-md.pn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rot="21349562">
              <a:off x="5168105" y="3003130"/>
              <a:ext cx="20652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how?</a:t>
              </a:r>
            </a:p>
          </p:txBody>
        </p:sp>
      </p:grpSp>
      <p:sp>
        <p:nvSpPr>
          <p:cNvPr id="10" name="TextBox 9"/>
          <p:cNvSpPr txBox="1"/>
          <p:nvPr/>
        </p:nvSpPr>
        <p:spPr>
          <a:xfrm>
            <a:off x="385731" y="2986411"/>
            <a:ext cx="3999929" cy="923330"/>
          </a:xfrm>
          <a:prstGeom prst="rect">
            <a:avLst/>
          </a:prstGeom>
          <a:noFill/>
        </p:spPr>
        <p:txBody>
          <a:bodyPr wrap="square" rtlCol="0">
            <a:spAutoFit/>
          </a:bodyPr>
          <a:lstStyle/>
          <a:p>
            <a:r>
              <a:rPr lang="en-GB" sz="5400" b="1" dirty="0">
                <a:solidFill>
                  <a:srgbClr val="115076"/>
                </a:solidFill>
              </a:rPr>
              <a:t>comment?</a:t>
            </a:r>
          </a:p>
        </p:txBody>
      </p:sp>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9240" y="1185482"/>
            <a:ext cx="2123334" cy="2026290"/>
          </a:xfrm>
          <a:prstGeom prst="rect">
            <a:avLst/>
          </a:prstGeom>
        </p:spPr>
      </p:pic>
      <p:grpSp>
        <p:nvGrpSpPr>
          <p:cNvPr id="12" name="Group 11"/>
          <p:cNvGrpSpPr/>
          <p:nvPr/>
        </p:nvGrpSpPr>
        <p:grpSpPr>
          <a:xfrm>
            <a:off x="7839857" y="1087555"/>
            <a:ext cx="2332069" cy="2112950"/>
            <a:chOff x="5034673" y="2362153"/>
            <a:chExt cx="2332069" cy="2112950"/>
          </a:xfrm>
        </p:grpSpPr>
        <p:pic>
          <p:nvPicPr>
            <p:cNvPr id="13" name="Picture 2" descr="http://www.clker.com/cliparts/w/d/u/B/w/V/stamp1-md.pn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034673" y="2362153"/>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21349562">
              <a:off x="5168105" y="3064686"/>
              <a:ext cx="20652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where?</a:t>
              </a:r>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7218" y="885508"/>
            <a:ext cx="2522144" cy="2642923"/>
          </a:xfrm>
          <a:prstGeom prst="rect">
            <a:avLst/>
          </a:prstGeom>
        </p:spPr>
      </p:pic>
      <p:sp>
        <p:nvSpPr>
          <p:cNvPr id="16" name="TextBox 15"/>
          <p:cNvSpPr txBox="1"/>
          <p:nvPr/>
        </p:nvSpPr>
        <p:spPr>
          <a:xfrm>
            <a:off x="7381945" y="2741575"/>
            <a:ext cx="1473858" cy="923330"/>
          </a:xfrm>
          <a:prstGeom prst="rect">
            <a:avLst/>
          </a:prstGeom>
          <a:noFill/>
        </p:spPr>
        <p:txBody>
          <a:bodyPr wrap="square" rtlCol="0">
            <a:spAutoFit/>
          </a:bodyPr>
          <a:lstStyle/>
          <a:p>
            <a:r>
              <a:rPr lang="en-GB" sz="5400" b="1" dirty="0" err="1">
                <a:solidFill>
                  <a:srgbClr val="115076"/>
                </a:solidFill>
              </a:rPr>
              <a:t>où</a:t>
            </a:r>
            <a:r>
              <a:rPr lang="en-GB" sz="5400" b="1" dirty="0">
                <a:solidFill>
                  <a:srgbClr val="115076"/>
                </a:solidFill>
              </a:rPr>
              <a:t>?</a:t>
            </a:r>
          </a:p>
        </p:txBody>
      </p:sp>
      <p:grpSp>
        <p:nvGrpSpPr>
          <p:cNvPr id="3" name="Group 2"/>
          <p:cNvGrpSpPr/>
          <p:nvPr/>
        </p:nvGrpSpPr>
        <p:grpSpPr>
          <a:xfrm>
            <a:off x="4191814" y="3641293"/>
            <a:ext cx="2332069" cy="2112950"/>
            <a:chOff x="4357557" y="1820013"/>
            <a:chExt cx="2332069" cy="2112950"/>
          </a:xfrm>
        </p:grpSpPr>
        <p:pic>
          <p:nvPicPr>
            <p:cNvPr id="17" name="Picture 2" descr="http://www.clker.com/cliparts/w/d/u/B/w/V/stamp1-md.pn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357557" y="1820013"/>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rot="21349562">
              <a:off x="4526857" y="2446045"/>
              <a:ext cx="206520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when?</a:t>
              </a:r>
            </a:p>
          </p:txBody>
        </p:sp>
      </p:gr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6379" y="4347388"/>
            <a:ext cx="2410985" cy="1725327"/>
          </a:xfrm>
          <a:prstGeom prst="rect">
            <a:avLst/>
          </a:prstGeom>
        </p:spPr>
      </p:pic>
      <p:sp>
        <p:nvSpPr>
          <p:cNvPr id="20" name="TextBox 19"/>
          <p:cNvSpPr txBox="1"/>
          <p:nvPr/>
        </p:nvSpPr>
        <p:spPr>
          <a:xfrm>
            <a:off x="3655668" y="5360125"/>
            <a:ext cx="2801577" cy="923330"/>
          </a:xfrm>
          <a:prstGeom prst="rect">
            <a:avLst/>
          </a:prstGeom>
          <a:noFill/>
        </p:spPr>
        <p:txBody>
          <a:bodyPr wrap="square" rtlCol="0">
            <a:spAutoFit/>
          </a:bodyPr>
          <a:lstStyle/>
          <a:p>
            <a:r>
              <a:rPr lang="en-GB" sz="5400" b="1" dirty="0" err="1">
                <a:solidFill>
                  <a:srgbClr val="115076"/>
                </a:solidFill>
              </a:rPr>
              <a:t>quand</a:t>
            </a:r>
            <a:r>
              <a:rPr lang="en-GB" sz="5400" b="1" dirty="0">
                <a:solidFill>
                  <a:srgbClr val="115076"/>
                </a:solidFill>
              </a:rPr>
              <a:t>?</a:t>
            </a:r>
          </a:p>
        </p:txBody>
      </p:sp>
      <p:grpSp>
        <p:nvGrpSpPr>
          <p:cNvPr id="26" name="Group 25">
            <a:extLst>
              <a:ext uri="{FF2B5EF4-FFF2-40B4-BE49-F238E27FC236}">
                <a16:creationId xmlns:a16="http://schemas.microsoft.com/office/drawing/2014/main" id="{E7F286A3-27C3-44E8-9950-8D7FA122FCB2}"/>
              </a:ext>
            </a:extLst>
          </p:cNvPr>
          <p:cNvGrpSpPr/>
          <p:nvPr/>
        </p:nvGrpSpPr>
        <p:grpSpPr>
          <a:xfrm>
            <a:off x="9859931" y="3484273"/>
            <a:ext cx="2332069" cy="2112950"/>
            <a:chOff x="5668115" y="765372"/>
            <a:chExt cx="2332069" cy="2112950"/>
          </a:xfrm>
        </p:grpSpPr>
        <p:pic>
          <p:nvPicPr>
            <p:cNvPr id="27" name="Picture 2" descr="http://www.clker.com/cliparts/w/d/u/B/w/V/stamp1-md.png">
              <a:extLst>
                <a:ext uri="{FF2B5EF4-FFF2-40B4-BE49-F238E27FC236}">
                  <a16:creationId xmlns:a16="http://schemas.microsoft.com/office/drawing/2014/main" id="{93F43E7E-E92B-4E38-82DF-BC8FB97776F7}"/>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668115" y="765372"/>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FF8DA2-3C0D-45EB-8AD7-6FE57B783E1B}"/>
                </a:ext>
              </a:extLst>
            </p:cNvPr>
            <p:cNvSpPr txBox="1"/>
            <p:nvPr/>
          </p:nvSpPr>
          <p:spPr>
            <a:xfrm rot="21349562">
              <a:off x="5801547" y="1406350"/>
              <a:ext cx="20652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what?</a:t>
              </a:r>
            </a:p>
          </p:txBody>
        </p:sp>
      </p:grpSp>
      <p:pic>
        <p:nvPicPr>
          <p:cNvPr id="29" name="Picture 28">
            <a:extLst>
              <a:ext uri="{FF2B5EF4-FFF2-40B4-BE49-F238E27FC236}">
                <a16:creationId xmlns:a16="http://schemas.microsoft.com/office/drawing/2014/main" id="{EBE1FFC0-92AF-48B6-8998-A0949EEA08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1895" y="3768701"/>
            <a:ext cx="1495088" cy="1544094"/>
          </a:xfrm>
          <a:prstGeom prst="rect">
            <a:avLst/>
          </a:prstGeom>
        </p:spPr>
      </p:pic>
      <p:sp>
        <p:nvSpPr>
          <p:cNvPr id="30" name="TextBox 29">
            <a:extLst>
              <a:ext uri="{FF2B5EF4-FFF2-40B4-BE49-F238E27FC236}">
                <a16:creationId xmlns:a16="http://schemas.microsoft.com/office/drawing/2014/main" id="{535AF767-B968-41F1-9CEC-F2E5A8AF69B6}"/>
              </a:ext>
            </a:extLst>
          </p:cNvPr>
          <p:cNvSpPr txBox="1"/>
          <p:nvPr/>
        </p:nvSpPr>
        <p:spPr>
          <a:xfrm>
            <a:off x="8261933" y="5395906"/>
            <a:ext cx="2284603" cy="923330"/>
          </a:xfrm>
          <a:prstGeom prst="rect">
            <a:avLst/>
          </a:prstGeom>
          <a:noFill/>
        </p:spPr>
        <p:txBody>
          <a:bodyPr wrap="square" rtlCol="0">
            <a:spAutoFit/>
          </a:bodyPr>
          <a:lstStyle/>
          <a:p>
            <a:r>
              <a:rPr lang="en-GB" sz="5400" b="1" dirty="0">
                <a:solidFill>
                  <a:srgbClr val="115076"/>
                </a:solidFill>
              </a:rPr>
              <a:t>quoi ?</a:t>
            </a:r>
          </a:p>
        </p:txBody>
      </p:sp>
      <p:pic>
        <p:nvPicPr>
          <p:cNvPr id="31" name="Picture 30" descr="background rectangle">
            <a:extLst>
              <a:ext uri="{FF2B5EF4-FFF2-40B4-BE49-F238E27FC236}">
                <a16:creationId xmlns:a16="http://schemas.microsoft.com/office/drawing/2014/main" id="{310C5E3E-9A64-44CF-8852-06020D9043CD}"/>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2" name="Title 3">
            <a:extLst>
              <a:ext uri="{FF2B5EF4-FFF2-40B4-BE49-F238E27FC236}">
                <a16:creationId xmlns:a16="http://schemas.microsoft.com/office/drawing/2014/main" id="{29B1D196-0FAF-4729-BCB9-A5F2C8696C45}"/>
              </a:ext>
            </a:extLst>
          </p:cNvPr>
          <p:cNvSpPr txBox="1">
            <a:spLocks/>
          </p:cNvSpPr>
          <p:nvPr/>
        </p:nvSpPr>
        <p:spPr>
          <a:xfrm>
            <a:off x="0" y="296864"/>
            <a:ext cx="57658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5" name="Rounded Rectangle 46">
            <a:extLst>
              <a:ext uri="{FF2B5EF4-FFF2-40B4-BE49-F238E27FC236}">
                <a16:creationId xmlns:a16="http://schemas.microsoft.com/office/drawing/2014/main" id="{280532CA-653B-46EA-8C87-8803757BFEC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511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0"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Quel</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Quelle</a:t>
            </a:r>
            <a:r>
              <a:rPr lang="en-GB" sz="3600" b="1" dirty="0">
                <a:solidFill>
                  <a:schemeClr val="bg1"/>
                </a:solidFill>
              </a:rPr>
              <a:t>?</a:t>
            </a:r>
          </a:p>
        </p:txBody>
      </p:sp>
      <p:sp>
        <p:nvSpPr>
          <p:cNvPr id="12" name="TextBox 11"/>
          <p:cNvSpPr txBox="1"/>
          <p:nvPr/>
        </p:nvSpPr>
        <p:spPr>
          <a:xfrm>
            <a:off x="208625" y="3777020"/>
            <a:ext cx="12192000" cy="923330"/>
          </a:xfrm>
          <a:prstGeom prst="rect">
            <a:avLst/>
          </a:prstGeom>
          <a:noFill/>
        </p:spPr>
        <p:txBody>
          <a:bodyPr wrap="square" rtlCol="0">
            <a:spAutoFit/>
          </a:bodyPr>
          <a:lstStyle/>
          <a:p>
            <a:pPr algn="ctr"/>
            <a:r>
              <a:rPr lang="es-ES" sz="5400" b="1" dirty="0" err="1">
                <a:solidFill>
                  <a:srgbClr val="EA5F00"/>
                </a:solidFill>
                <a:latin typeface="Century Gothic" panose="020B0502020202020204" pitchFamily="34" charset="0"/>
                <a:cs typeface="Calibri" panose="020F0502020204030204" pitchFamily="34" charset="0"/>
              </a:rPr>
              <a:t>Quelle</a:t>
            </a:r>
            <a:r>
              <a:rPr lang="es-ES" sz="5400" b="1" dirty="0">
                <a:solidFill>
                  <a:srgbClr val="EA5F00"/>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voiture</a:t>
            </a:r>
            <a:r>
              <a:rPr lang="es-ES" sz="5400" dirty="0">
                <a:solidFill>
                  <a:srgbClr val="5B9BD5">
                    <a:lumMod val="50000"/>
                  </a:srgbClr>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aimes</a:t>
            </a:r>
            <a:r>
              <a:rPr lang="es-ES" sz="5400" dirty="0">
                <a:solidFill>
                  <a:srgbClr val="5B9BD5">
                    <a:lumMod val="50000"/>
                  </a:srgbClr>
                </a:solidFill>
                <a:latin typeface="Century Gothic" panose="020B0502020202020204" pitchFamily="34" charset="0"/>
                <a:cs typeface="Calibri" panose="020F0502020204030204" pitchFamily="34" charset="0"/>
              </a:rPr>
              <a:t>-tu ?</a:t>
            </a:r>
            <a:endParaRPr lang="fr-FR" sz="5400" dirty="0">
              <a:solidFill>
                <a:srgbClr val="5B9BD5">
                  <a:lumMod val="50000"/>
                </a:srgbClr>
              </a:solidFill>
              <a:latin typeface="Century Gothic" panose="020B0502020202020204" pitchFamily="34" charset="0"/>
              <a:cs typeface="Calibri" panose="020F0502020204030204" pitchFamily="34" charset="0"/>
            </a:endParaRPr>
          </a:p>
        </p:txBody>
      </p:sp>
      <p:sp>
        <p:nvSpPr>
          <p:cNvPr id="13" name="TextBox 12"/>
          <p:cNvSpPr txBox="1"/>
          <p:nvPr/>
        </p:nvSpPr>
        <p:spPr>
          <a:xfrm>
            <a:off x="188942" y="3050474"/>
            <a:ext cx="11720979" cy="57952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Which </a:t>
            </a:r>
            <a:r>
              <a:rPr lang="en-HK" sz="3200" dirty="0">
                <a:solidFill>
                  <a:srgbClr val="5B9BD5">
                    <a:lumMod val="50000"/>
                  </a:srgbClr>
                </a:solidFill>
                <a:latin typeface="Century Gothic" panose="020B0502020202020204" pitchFamily="34" charset="0"/>
              </a:rPr>
              <a:t>book do you like?</a:t>
            </a:r>
            <a:r>
              <a:rPr lang="en-GB" sz="3200" dirty="0">
                <a:solidFill>
                  <a:srgbClr val="5B9BD5">
                    <a:lumMod val="50000"/>
                  </a:srgbClr>
                </a:solidFill>
                <a:latin typeface="Century Gothic" panose="020B0502020202020204" pitchFamily="34" charset="0"/>
              </a:rPr>
              <a:t>]</a:t>
            </a:r>
          </a:p>
        </p:txBody>
      </p:sp>
      <p:sp>
        <p:nvSpPr>
          <p:cNvPr id="14" name="TextBox 13"/>
          <p:cNvSpPr txBox="1"/>
          <p:nvPr/>
        </p:nvSpPr>
        <p:spPr>
          <a:xfrm>
            <a:off x="188942" y="2012219"/>
            <a:ext cx="12192000" cy="923330"/>
          </a:xfrm>
          <a:prstGeom prst="rect">
            <a:avLst/>
          </a:prstGeom>
          <a:noFill/>
        </p:spPr>
        <p:txBody>
          <a:bodyPr wrap="square" rtlCol="0">
            <a:spAutoFit/>
          </a:bodyPr>
          <a:lstStyle/>
          <a:p>
            <a:pPr algn="ctr"/>
            <a:r>
              <a:rPr lang="es-ES" sz="5400" b="1" dirty="0" err="1">
                <a:solidFill>
                  <a:srgbClr val="EA5F00"/>
                </a:solidFill>
                <a:latin typeface="Century Gothic" panose="020B0502020202020204" pitchFamily="34" charset="0"/>
                <a:cs typeface="Calibri" panose="020F0502020204030204" pitchFamily="34" charset="0"/>
              </a:rPr>
              <a:t>Quel</a:t>
            </a:r>
            <a:r>
              <a:rPr lang="es-ES" sz="5400" b="1" dirty="0">
                <a:solidFill>
                  <a:srgbClr val="EA5F00"/>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livre</a:t>
            </a:r>
            <a:r>
              <a:rPr lang="es-ES" sz="5400" dirty="0">
                <a:solidFill>
                  <a:srgbClr val="5B9BD5">
                    <a:lumMod val="50000"/>
                  </a:srgbClr>
                </a:solidFill>
                <a:latin typeface="Century Gothic" panose="020B0502020202020204" pitchFamily="34" charset="0"/>
                <a:cs typeface="Calibri" panose="020F0502020204030204" pitchFamily="34" charset="0"/>
              </a:rPr>
              <a:t> </a:t>
            </a:r>
            <a:r>
              <a:rPr lang="es-ES" sz="5400" dirty="0" err="1">
                <a:solidFill>
                  <a:srgbClr val="5B9BD5">
                    <a:lumMod val="50000"/>
                  </a:srgbClr>
                </a:solidFill>
                <a:latin typeface="Century Gothic" panose="020B0502020202020204" pitchFamily="34" charset="0"/>
                <a:cs typeface="Calibri" panose="020F0502020204030204" pitchFamily="34" charset="0"/>
              </a:rPr>
              <a:t>aimes</a:t>
            </a:r>
            <a:r>
              <a:rPr lang="es-ES" sz="5400" dirty="0">
                <a:solidFill>
                  <a:srgbClr val="5B9BD5">
                    <a:lumMod val="50000"/>
                  </a:srgbClr>
                </a:solidFill>
                <a:latin typeface="Century Gothic" panose="020B0502020202020204" pitchFamily="34" charset="0"/>
                <a:cs typeface="Calibri" panose="020F0502020204030204" pitchFamily="34" charset="0"/>
              </a:rPr>
              <a:t>-</a:t>
            </a:r>
            <a:r>
              <a:rPr lang="es-ES" sz="5400" dirty="0">
                <a:solidFill>
                  <a:srgbClr val="115076"/>
                </a:solidFill>
                <a:latin typeface="Century Gothic" panose="020B0502020202020204" pitchFamily="34" charset="0"/>
                <a:cs typeface="Calibri" panose="020F0502020204030204" pitchFamily="34" charset="0"/>
              </a:rPr>
              <a:t>tu</a:t>
            </a:r>
            <a:r>
              <a:rPr lang="es-ES" sz="5400" dirty="0">
                <a:solidFill>
                  <a:srgbClr val="5B9BD5">
                    <a:lumMod val="50000"/>
                  </a:srgbClr>
                </a:solidFill>
                <a:latin typeface="Century Gothic" panose="020B0502020202020204" pitchFamily="34" charset="0"/>
                <a:cs typeface="Calibri" panose="020F0502020204030204" pitchFamily="34" charset="0"/>
              </a:rPr>
              <a:t> ?</a:t>
            </a:r>
            <a:endParaRPr lang="fr-FR" sz="5400" dirty="0">
              <a:solidFill>
                <a:srgbClr val="5B9BD5">
                  <a:lumMod val="50000"/>
                </a:srgbClr>
              </a:solidFill>
              <a:latin typeface="Century Gothic" panose="020B0502020202020204" pitchFamily="34" charset="0"/>
              <a:cs typeface="Calibri" panose="020F0502020204030204" pitchFamily="34" charset="0"/>
            </a:endParaRPr>
          </a:p>
        </p:txBody>
      </p:sp>
      <p:sp>
        <p:nvSpPr>
          <p:cNvPr id="15" name="TextBox 14"/>
          <p:cNvSpPr txBox="1"/>
          <p:nvPr/>
        </p:nvSpPr>
        <p:spPr>
          <a:xfrm>
            <a:off x="188942" y="4847371"/>
            <a:ext cx="11720979" cy="57952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Which </a:t>
            </a:r>
            <a:r>
              <a:rPr lang="en-HK" sz="3200" dirty="0">
                <a:solidFill>
                  <a:srgbClr val="5B9BD5">
                    <a:lumMod val="50000"/>
                  </a:srgbClr>
                </a:solidFill>
                <a:latin typeface="Century Gothic" panose="020B0502020202020204" pitchFamily="34" charset="0"/>
              </a:rPr>
              <a:t>car do you like?</a:t>
            </a:r>
            <a:r>
              <a:rPr lang="en-GB" sz="3200" dirty="0">
                <a:solidFill>
                  <a:srgbClr val="5B9BD5">
                    <a:lumMod val="50000"/>
                  </a:srgbClr>
                </a:solidFill>
                <a:latin typeface="Century Gothic" panose="020B0502020202020204" pitchFamily="34" charset="0"/>
              </a:rPr>
              <a:t>]</a:t>
            </a:r>
          </a:p>
        </p:txBody>
      </p:sp>
      <p:sp>
        <p:nvSpPr>
          <p:cNvPr id="9" name="TextBox 8"/>
          <p:cNvSpPr txBox="1"/>
          <p:nvPr/>
        </p:nvSpPr>
        <p:spPr>
          <a:xfrm>
            <a:off x="188942" y="1372663"/>
            <a:ext cx="11720979" cy="430887"/>
          </a:xfrm>
          <a:prstGeom prst="rect">
            <a:avLst/>
          </a:prstGeom>
          <a:solidFill>
            <a:schemeClr val="bg1"/>
          </a:solidFill>
        </p:spPr>
        <p:txBody>
          <a:bodyPr wrap="square" rtlCol="0">
            <a:spAutoFit/>
          </a:bodyPr>
          <a:lstStyle/>
          <a:p>
            <a:r>
              <a:rPr lang="en-GB" sz="2200" dirty="0">
                <a:solidFill>
                  <a:srgbClr val="5B9BD5">
                    <a:lumMod val="50000"/>
                  </a:srgbClr>
                </a:solidFill>
                <a:latin typeface="Century Gothic" panose="020B0502020202020204" pitchFamily="34" charset="0"/>
              </a:rPr>
              <a:t>The form of ‘</a:t>
            </a:r>
            <a:r>
              <a:rPr lang="en-GB" sz="2200" dirty="0" err="1">
                <a:solidFill>
                  <a:srgbClr val="5B9BD5">
                    <a:lumMod val="50000"/>
                  </a:srgbClr>
                </a:solidFill>
                <a:latin typeface="Century Gothic" panose="020B0502020202020204" pitchFamily="34" charset="0"/>
              </a:rPr>
              <a:t>quel</a:t>
            </a:r>
            <a:r>
              <a:rPr lang="en-GB" sz="2200" dirty="0">
                <a:solidFill>
                  <a:srgbClr val="5B9BD5">
                    <a:lumMod val="50000"/>
                  </a:srgbClr>
                </a:solidFill>
                <a:latin typeface="Century Gothic" panose="020B0502020202020204" pitchFamily="34" charset="0"/>
              </a:rPr>
              <a:t>’ matches the gender of the noun. The two forms </a:t>
            </a:r>
            <a:r>
              <a:rPr lang="en-GB" sz="2200" b="1" dirty="0">
                <a:solidFill>
                  <a:srgbClr val="5B9BD5">
                    <a:lumMod val="50000"/>
                  </a:srgbClr>
                </a:solidFill>
                <a:latin typeface="Century Gothic" panose="020B0502020202020204" pitchFamily="34" charset="0"/>
              </a:rPr>
              <a:t>sound</a:t>
            </a:r>
            <a:r>
              <a:rPr lang="en-GB" sz="2200" dirty="0">
                <a:solidFill>
                  <a:srgbClr val="5B9BD5">
                    <a:lumMod val="50000"/>
                  </a:srgbClr>
                </a:solidFill>
                <a:latin typeface="Century Gothic" panose="020B0502020202020204" pitchFamily="34" charset="0"/>
              </a:rPr>
              <a:t> the same.</a:t>
            </a:r>
          </a:p>
        </p:txBody>
      </p:sp>
      <p:sp>
        <p:nvSpPr>
          <p:cNvPr id="3" name="Rounded Rectangular Callout 2"/>
          <p:cNvSpPr/>
          <p:nvPr/>
        </p:nvSpPr>
        <p:spPr>
          <a:xfrm>
            <a:off x="377884" y="2162194"/>
            <a:ext cx="2001329" cy="1541315"/>
          </a:xfrm>
          <a:prstGeom prst="wedgeRoundRectCallout">
            <a:avLst>
              <a:gd name="adj1" fmla="val 76753"/>
              <a:gd name="adj2" fmla="val -3607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For masculine singular nouns</a:t>
            </a:r>
          </a:p>
        </p:txBody>
      </p:sp>
      <p:sp>
        <p:nvSpPr>
          <p:cNvPr id="11" name="Rounded Rectangular Callout 10"/>
          <p:cNvSpPr/>
          <p:nvPr/>
        </p:nvSpPr>
        <p:spPr>
          <a:xfrm>
            <a:off x="377883" y="4575398"/>
            <a:ext cx="2001329" cy="1541315"/>
          </a:xfrm>
          <a:prstGeom prst="wedgeRoundRectCallout">
            <a:avLst>
              <a:gd name="adj1" fmla="val 80201"/>
              <a:gd name="adj2" fmla="val -39429"/>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For feminine singular nouns</a:t>
            </a:r>
          </a:p>
        </p:txBody>
      </p:sp>
      <p:pic>
        <p:nvPicPr>
          <p:cNvPr id="16" name="Picture 15" descr="background rectangle">
            <a:extLst>
              <a:ext uri="{FF2B5EF4-FFF2-40B4-BE49-F238E27FC236}">
                <a16:creationId xmlns:a16="http://schemas.microsoft.com/office/drawing/2014/main" id="{4020DE74-E70A-4929-9113-83FDCE22552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5D388E36-7362-4526-8A3F-D34E09F9BDE4}"/>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Quel ? ou Quelle ?</a:t>
            </a:r>
            <a:endParaRPr lang="en-GB" sz="3600" b="1" dirty="0">
              <a:solidFill>
                <a:schemeClr val="bg1"/>
              </a:solidFill>
            </a:endParaRPr>
          </a:p>
        </p:txBody>
      </p:sp>
      <p:sp>
        <p:nvSpPr>
          <p:cNvPr id="18" name="Rounded Rectangle 46">
            <a:extLst>
              <a:ext uri="{FF2B5EF4-FFF2-40B4-BE49-F238E27FC236}">
                <a16:creationId xmlns:a16="http://schemas.microsoft.com/office/drawing/2014/main" id="{29F6C0D7-BB55-458B-9A95-FCEEA7E01A34}"/>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4775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3"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Masculin</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féminin</a:t>
            </a:r>
            <a:r>
              <a:rPr lang="en-GB" sz="3600" b="1" dirty="0">
                <a:solidFill>
                  <a:schemeClr val="bg1"/>
                </a:solidFill>
              </a:rPr>
              <a:t>?</a:t>
            </a:r>
          </a:p>
        </p:txBody>
      </p:sp>
      <p:graphicFrame>
        <p:nvGraphicFramePr>
          <p:cNvPr id="7" name="Table 6"/>
          <p:cNvGraphicFramePr>
            <a:graphicFrameLocks noGrp="1"/>
          </p:cNvGraphicFramePr>
          <p:nvPr>
            <p:extLst>
              <p:ext uri="{D42A27DB-BD31-4B8C-83A1-F6EECF244321}">
                <p14:modId xmlns:p14="http://schemas.microsoft.com/office/powerpoint/2010/main" val="3870269067"/>
              </p:ext>
            </p:extLst>
          </p:nvPr>
        </p:nvGraphicFramePr>
        <p:xfrm>
          <a:off x="188942" y="1651315"/>
          <a:ext cx="11870786" cy="4114800"/>
        </p:xfrm>
        <a:graphic>
          <a:graphicData uri="http://schemas.openxmlformats.org/drawingml/2006/table">
            <a:tbl>
              <a:tblPr firstRow="1" bandRow="1">
                <a:tableStyleId>{5C22544A-7EE6-4342-B048-85BDC9FD1C3A}</a:tableStyleId>
              </a:tblPr>
              <a:tblGrid>
                <a:gridCol w="490103">
                  <a:extLst>
                    <a:ext uri="{9D8B030D-6E8A-4147-A177-3AD203B41FA5}">
                      <a16:colId xmlns:a16="http://schemas.microsoft.com/office/drawing/2014/main" val="687361474"/>
                    </a:ext>
                  </a:extLst>
                </a:gridCol>
                <a:gridCol w="1974488">
                  <a:extLst>
                    <a:ext uri="{9D8B030D-6E8A-4147-A177-3AD203B41FA5}">
                      <a16:colId xmlns:a16="http://schemas.microsoft.com/office/drawing/2014/main" val="74856841"/>
                    </a:ext>
                  </a:extLst>
                </a:gridCol>
                <a:gridCol w="1223134">
                  <a:extLst>
                    <a:ext uri="{9D8B030D-6E8A-4147-A177-3AD203B41FA5}">
                      <a16:colId xmlns:a16="http://schemas.microsoft.com/office/drawing/2014/main" val="3001981109"/>
                    </a:ext>
                  </a:extLst>
                </a:gridCol>
                <a:gridCol w="1904595">
                  <a:extLst>
                    <a:ext uri="{9D8B030D-6E8A-4147-A177-3AD203B41FA5}">
                      <a16:colId xmlns:a16="http://schemas.microsoft.com/office/drawing/2014/main" val="3169916154"/>
                    </a:ext>
                  </a:extLst>
                </a:gridCol>
                <a:gridCol w="646514">
                  <a:extLst>
                    <a:ext uri="{9D8B030D-6E8A-4147-A177-3AD203B41FA5}">
                      <a16:colId xmlns:a16="http://schemas.microsoft.com/office/drawing/2014/main" val="3425957720"/>
                    </a:ext>
                  </a:extLst>
                </a:gridCol>
                <a:gridCol w="489253">
                  <a:extLst>
                    <a:ext uri="{9D8B030D-6E8A-4147-A177-3AD203B41FA5}">
                      <a16:colId xmlns:a16="http://schemas.microsoft.com/office/drawing/2014/main" val="4207018498"/>
                    </a:ext>
                  </a:extLst>
                </a:gridCol>
                <a:gridCol w="1729861">
                  <a:extLst>
                    <a:ext uri="{9D8B030D-6E8A-4147-A177-3AD203B41FA5}">
                      <a16:colId xmlns:a16="http://schemas.microsoft.com/office/drawing/2014/main" val="58002071"/>
                    </a:ext>
                  </a:extLst>
                </a:gridCol>
                <a:gridCol w="1135767">
                  <a:extLst>
                    <a:ext uri="{9D8B030D-6E8A-4147-A177-3AD203B41FA5}">
                      <a16:colId xmlns:a16="http://schemas.microsoft.com/office/drawing/2014/main" val="471189490"/>
                    </a:ext>
                  </a:extLst>
                </a:gridCol>
                <a:gridCol w="1782281">
                  <a:extLst>
                    <a:ext uri="{9D8B030D-6E8A-4147-A177-3AD203B41FA5}">
                      <a16:colId xmlns:a16="http://schemas.microsoft.com/office/drawing/2014/main" val="759889095"/>
                    </a:ext>
                  </a:extLst>
                </a:gridCol>
                <a:gridCol w="494790">
                  <a:extLst>
                    <a:ext uri="{9D8B030D-6E8A-4147-A177-3AD203B41FA5}">
                      <a16:colId xmlns:a16="http://schemas.microsoft.com/office/drawing/2014/main" val="3297964596"/>
                    </a:ext>
                  </a:extLst>
                </a:gridCol>
              </a:tblGrid>
              <a:tr h="395278">
                <a:tc>
                  <a:txBody>
                    <a:bodyPr/>
                    <a:lstStyle/>
                    <a:p>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endParaRPr lang="en-GB" sz="240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endParaRPr lang="en-GB" sz="240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endParaRPr lang="en-GB" sz="240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endParaRPr lang="en-GB" sz="240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endParaRPr lang="en-GB" sz="240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477993596"/>
                  </a:ext>
                </a:extLst>
              </a:tr>
              <a:tr h="395278">
                <a:tc rowSpan="2">
                  <a:txBody>
                    <a:bodyPr/>
                    <a:lstStyle/>
                    <a:p>
                      <a:r>
                        <a:rPr lang="en-GB" sz="2400" b="1" dirty="0">
                          <a:solidFill>
                            <a:schemeClr val="accent5">
                              <a:lumMod val="50000"/>
                            </a:schemeClr>
                          </a:solidFill>
                        </a:rPr>
                        <a:t>1</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err="1">
                          <a:solidFill>
                            <a:schemeClr val="accent5">
                              <a:lumMod val="50000"/>
                            </a:schemeClr>
                          </a:solidFill>
                        </a:rPr>
                        <a:t>Elles</a:t>
                      </a:r>
                      <a:r>
                        <a:rPr lang="en-GB" sz="2400" dirty="0">
                          <a:solidFill>
                            <a:schemeClr val="accent5">
                              <a:lumMod val="50000"/>
                            </a:schemeClr>
                          </a:solidFill>
                        </a:rPr>
                        <a:t> font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err="1">
                          <a:solidFill>
                            <a:schemeClr val="accent5">
                              <a:lumMod val="50000"/>
                            </a:schemeClr>
                          </a:solidFill>
                        </a:rPr>
                        <a:t>quel</a:t>
                      </a:r>
                      <a:endParaRPr lang="en-GB" sz="2400" dirty="0">
                        <a:solidFill>
                          <a:schemeClr val="accent5">
                            <a:lumMod val="50000"/>
                          </a:schemeClr>
                        </a:solidFill>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GB" sz="2400" dirty="0" err="1">
                          <a:solidFill>
                            <a:schemeClr val="accent5">
                              <a:lumMod val="50000"/>
                            </a:schemeClr>
                          </a:solidFill>
                        </a:rPr>
                        <a:t>modèle</a:t>
                      </a:r>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a:solidFill>
                            <a:schemeClr val="accent5">
                              <a:lumMod val="50000"/>
                            </a:schemeClr>
                          </a:solidFill>
                        </a:rPr>
                        <a: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b="1" dirty="0">
                          <a:solidFill>
                            <a:schemeClr val="accent5">
                              <a:lumMod val="50000"/>
                            </a:schemeClr>
                          </a:solidFill>
                        </a:rPr>
                        <a:t>5</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aimes</a:t>
                      </a:r>
                      <a:endParaRPr lang="en-GB" sz="2400" dirty="0">
                        <a:solidFill>
                          <a:schemeClr val="accent5">
                            <a:lumMod val="50000"/>
                          </a:schemeClr>
                        </a:solidFill>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err="1">
                          <a:solidFill>
                            <a:schemeClr val="accent5">
                              <a:lumMod val="50000"/>
                            </a:schemeClr>
                          </a:solidFill>
                        </a:rPr>
                        <a:t>quel</a:t>
                      </a:r>
                      <a:endParaRPr lang="en-GB" sz="2400" dirty="0">
                        <a:solidFill>
                          <a:schemeClr val="accent5">
                            <a:lumMod val="50000"/>
                          </a:schemeClr>
                        </a:solidFill>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GB" sz="2400" dirty="0" err="1">
                          <a:solidFill>
                            <a:schemeClr val="accent5">
                              <a:lumMod val="50000"/>
                            </a:schemeClr>
                          </a:solidFill>
                        </a:rPr>
                        <a:t>acteur</a:t>
                      </a:r>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a:solidFill>
                            <a:schemeClr val="accent5">
                              <a:lumMod val="50000"/>
                            </a:schemeClr>
                          </a:solidFill>
                        </a:rPr>
                        <a: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74629874"/>
                  </a:ext>
                </a:extLst>
              </a:tr>
              <a:tr h="395278">
                <a:tc vMerge="1">
                  <a:txBody>
                    <a:bodyPr/>
                    <a:lstStyle/>
                    <a:p>
                      <a:endParaRPr lang="en-GB" sz="2400" b="1"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GB" sz="2400" dirty="0" err="1">
                          <a:solidFill>
                            <a:schemeClr val="accent5">
                              <a:lumMod val="50000"/>
                            </a:schemeClr>
                          </a:solidFill>
                        </a:rPr>
                        <a:t>activité</a:t>
                      </a:r>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400" b="1"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GB" sz="2400" dirty="0" err="1">
                          <a:solidFill>
                            <a:schemeClr val="accent5">
                              <a:lumMod val="50000"/>
                            </a:schemeClr>
                          </a:solidFill>
                        </a:rPr>
                        <a:t>couleur</a:t>
                      </a:r>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2824981995"/>
                  </a:ext>
                </a:extLst>
              </a:tr>
              <a:tr h="395278">
                <a:tc rowSpan="2">
                  <a:txBody>
                    <a:bodyPr/>
                    <a:lstStyle/>
                    <a:p>
                      <a:r>
                        <a:rPr lang="en-GB" sz="2400" b="1" dirty="0">
                          <a:solidFill>
                            <a:schemeClr val="accent5">
                              <a:lumMod val="50000"/>
                            </a:schemeClr>
                          </a:solidFill>
                        </a:rPr>
                        <a:t>2</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écoutes</a:t>
                      </a:r>
                      <a:endParaRPr lang="en-GB" sz="2400" dirty="0">
                        <a:solidFill>
                          <a:schemeClr val="accent5">
                            <a:lumMod val="50000"/>
                          </a:schemeClr>
                        </a:solidFill>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err="1">
                          <a:solidFill>
                            <a:schemeClr val="accent5">
                              <a:lumMod val="50000"/>
                            </a:schemeClr>
                          </a:solidFill>
                        </a:rPr>
                        <a:t>quelle</a:t>
                      </a:r>
                      <a:endParaRPr lang="en-GB" sz="2400" dirty="0">
                        <a:solidFill>
                          <a:schemeClr val="accent5">
                            <a:lumMod val="50000"/>
                          </a:schemeClr>
                        </a:solidFill>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GB" sz="2400" dirty="0" err="1">
                          <a:solidFill>
                            <a:schemeClr val="accent5">
                              <a:lumMod val="50000"/>
                            </a:schemeClr>
                          </a:solidFill>
                        </a:rPr>
                        <a:t>musique</a:t>
                      </a:r>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a:solidFill>
                            <a:schemeClr val="accent5">
                              <a:lumMod val="50000"/>
                            </a:schemeClr>
                          </a:solidFill>
                        </a:rPr>
                        <a: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b="1" dirty="0">
                          <a:solidFill>
                            <a:schemeClr val="accent5">
                              <a:lumMod val="50000"/>
                            </a:schemeClr>
                          </a:solidFill>
                        </a:rPr>
                        <a:t>6</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a:solidFill>
                            <a:schemeClr val="accent5">
                              <a:lumMod val="50000"/>
                            </a:schemeClr>
                          </a:solidFill>
                        </a:rPr>
                        <a:t>Elle fait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err="1">
                          <a:solidFill>
                            <a:schemeClr val="accent5">
                              <a:lumMod val="50000"/>
                            </a:schemeClr>
                          </a:solidFill>
                        </a:rPr>
                        <a:t>quelle</a:t>
                      </a:r>
                      <a:endParaRPr lang="en-GB" sz="2400" dirty="0">
                        <a:solidFill>
                          <a:schemeClr val="accent5">
                            <a:lumMod val="50000"/>
                          </a:schemeClr>
                        </a:solidFill>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rPr>
                        <a:t>exercice</a:t>
                      </a:r>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a:solidFill>
                            <a:schemeClr val="accent5">
                              <a:lumMod val="50000"/>
                            </a:schemeClr>
                          </a:solidFill>
                        </a:rPr>
                        <a: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950068632"/>
                  </a:ext>
                </a:extLst>
              </a:tr>
              <a:tr h="395278">
                <a:tc vMerge="1">
                  <a:txBody>
                    <a:bodyPr/>
                    <a:lstStyle/>
                    <a:p>
                      <a:endParaRPr lang="en-GB" sz="2400" b="1"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GB" sz="2400" dirty="0" err="1">
                          <a:solidFill>
                            <a:schemeClr val="accent5">
                              <a:lumMod val="50000"/>
                            </a:schemeClr>
                          </a:solidFill>
                        </a:rPr>
                        <a:t>chanteur</a:t>
                      </a:r>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400" b="1"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GB" sz="2400" dirty="0" err="1">
                          <a:solidFill>
                            <a:schemeClr val="accent5">
                              <a:lumMod val="50000"/>
                            </a:schemeClr>
                          </a:solidFill>
                        </a:rPr>
                        <a:t>activité</a:t>
                      </a:r>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2987340172"/>
                  </a:ext>
                </a:extLst>
              </a:tr>
              <a:tr h="395278">
                <a:tc rowSpan="2">
                  <a:txBody>
                    <a:bodyPr/>
                    <a:lstStyle/>
                    <a:p>
                      <a:r>
                        <a:rPr lang="en-GB" sz="2400" b="1" dirty="0">
                          <a:solidFill>
                            <a:schemeClr val="accent5">
                              <a:lumMod val="50000"/>
                            </a:schemeClr>
                          </a:solidFill>
                        </a:rPr>
                        <a:t>3</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a:solidFill>
                            <a:schemeClr val="accent5">
                              <a:lumMod val="50000"/>
                            </a:schemeClr>
                          </a:solidFill>
                        </a:rPr>
                        <a:t>Il a</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err="1">
                          <a:solidFill>
                            <a:schemeClr val="accent5">
                              <a:lumMod val="50000"/>
                            </a:schemeClr>
                          </a:solidFill>
                        </a:rPr>
                        <a:t>quelle</a:t>
                      </a:r>
                      <a:endParaRPr lang="en-GB" sz="2400" dirty="0">
                        <a:solidFill>
                          <a:schemeClr val="accent5">
                            <a:lumMod val="50000"/>
                          </a:schemeClr>
                        </a:solidFill>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GB" sz="2400" dirty="0" err="1">
                          <a:solidFill>
                            <a:schemeClr val="accent5">
                              <a:lumMod val="50000"/>
                            </a:schemeClr>
                          </a:solidFill>
                        </a:rPr>
                        <a:t>voiture</a:t>
                      </a:r>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a:solidFill>
                            <a:schemeClr val="accent5">
                              <a:lumMod val="50000"/>
                            </a:schemeClr>
                          </a:solidFill>
                        </a:rPr>
                        <a: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b="1" dirty="0">
                          <a:solidFill>
                            <a:schemeClr val="accent5">
                              <a:lumMod val="50000"/>
                            </a:schemeClr>
                          </a:solidFill>
                        </a:rPr>
                        <a:t>7</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a:solidFill>
                            <a:schemeClr val="accent5">
                              <a:lumMod val="50000"/>
                            </a:schemeClr>
                          </a:solidFill>
                        </a:rPr>
                        <a:t>Il </a:t>
                      </a:r>
                      <a:r>
                        <a:rPr lang="en-GB" sz="2400" dirty="0" err="1">
                          <a:solidFill>
                            <a:schemeClr val="accent5">
                              <a:lumMod val="50000"/>
                            </a:schemeClr>
                          </a:solidFill>
                        </a:rPr>
                        <a:t>porte</a:t>
                      </a:r>
                      <a:endParaRPr lang="en-GB" sz="2400" dirty="0">
                        <a:solidFill>
                          <a:schemeClr val="accent5">
                            <a:lumMod val="50000"/>
                          </a:schemeClr>
                        </a:solidFill>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err="1">
                          <a:solidFill>
                            <a:schemeClr val="accent5">
                              <a:lumMod val="50000"/>
                            </a:schemeClr>
                          </a:solidFill>
                        </a:rPr>
                        <a:t>quel</a:t>
                      </a:r>
                      <a:endParaRPr lang="en-GB" sz="2400" dirty="0">
                        <a:solidFill>
                          <a:schemeClr val="accent5">
                            <a:lumMod val="50000"/>
                          </a:schemeClr>
                        </a:solidFill>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GB" sz="2400" dirty="0">
                          <a:solidFill>
                            <a:schemeClr val="accent5">
                              <a:lumMod val="50000"/>
                            </a:schemeClr>
                          </a:solidFill>
                        </a:rPr>
                        <a:t>chemise</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a:solidFill>
                            <a:schemeClr val="accent5">
                              <a:lumMod val="50000"/>
                            </a:schemeClr>
                          </a:solidFill>
                        </a:rPr>
                        <a: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620312715"/>
                  </a:ext>
                </a:extLst>
              </a:tr>
              <a:tr h="395278">
                <a:tc vMerge="1">
                  <a:txBody>
                    <a:bodyPr/>
                    <a:lstStyle/>
                    <a:p>
                      <a:endParaRPr lang="en-GB" sz="2400" b="1"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GB" sz="2400" dirty="0" err="1">
                          <a:solidFill>
                            <a:schemeClr val="accent5">
                              <a:lumMod val="50000"/>
                            </a:schemeClr>
                          </a:solidFill>
                        </a:rPr>
                        <a:t>vélo</a:t>
                      </a:r>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400" b="1"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GB" sz="2400" dirty="0" err="1">
                          <a:solidFill>
                            <a:schemeClr val="accent5">
                              <a:lumMod val="50000"/>
                            </a:schemeClr>
                          </a:solidFill>
                        </a:rPr>
                        <a:t>uniforme</a:t>
                      </a:r>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491215093"/>
                  </a:ext>
                </a:extLst>
              </a:tr>
              <a:tr h="395278">
                <a:tc rowSpan="2">
                  <a:txBody>
                    <a:bodyPr/>
                    <a:lstStyle/>
                    <a:p>
                      <a:r>
                        <a:rPr lang="en-GB" sz="2400" b="1" dirty="0">
                          <a:solidFill>
                            <a:schemeClr val="accent5">
                              <a:lumMod val="50000"/>
                            </a:schemeClr>
                          </a:solidFill>
                        </a:rPr>
                        <a:t>4</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écris</a:t>
                      </a:r>
                      <a:endParaRPr lang="en-GB" sz="2400" dirty="0">
                        <a:solidFill>
                          <a:schemeClr val="accent5">
                            <a:lumMod val="50000"/>
                          </a:schemeClr>
                        </a:solidFill>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err="1">
                          <a:solidFill>
                            <a:schemeClr val="accent5">
                              <a:lumMod val="50000"/>
                            </a:schemeClr>
                          </a:solidFill>
                        </a:rPr>
                        <a:t>quel</a:t>
                      </a:r>
                      <a:endParaRPr lang="en-GB" sz="2400" dirty="0">
                        <a:solidFill>
                          <a:schemeClr val="accent5">
                            <a:lumMod val="50000"/>
                          </a:schemeClr>
                        </a:solidFill>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GB" sz="2400" dirty="0">
                          <a:solidFill>
                            <a:schemeClr val="accent5">
                              <a:lumMod val="50000"/>
                            </a:schemeClr>
                          </a:solidFill>
                        </a:rPr>
                        <a:t>mot</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a:solidFill>
                            <a:schemeClr val="accent5">
                              <a:lumMod val="50000"/>
                            </a:schemeClr>
                          </a:solidFill>
                        </a:rPr>
                        <a: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b="1" dirty="0">
                          <a:solidFill>
                            <a:schemeClr val="accent5">
                              <a:lumMod val="50000"/>
                            </a:schemeClr>
                          </a:solidFill>
                        </a:rPr>
                        <a:t>8</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étudies</a:t>
                      </a:r>
                      <a:endParaRPr lang="en-GB" sz="2400" dirty="0">
                        <a:solidFill>
                          <a:schemeClr val="accent5">
                            <a:lumMod val="50000"/>
                          </a:schemeClr>
                        </a:solidFill>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err="1">
                          <a:solidFill>
                            <a:schemeClr val="accent5">
                              <a:lumMod val="50000"/>
                            </a:schemeClr>
                          </a:solidFill>
                        </a:rPr>
                        <a:t>quelle</a:t>
                      </a:r>
                      <a:endParaRPr lang="en-GB" sz="2400" dirty="0">
                        <a:solidFill>
                          <a:schemeClr val="accent5">
                            <a:lumMod val="50000"/>
                          </a:schemeClr>
                        </a:solidFill>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GB" sz="2400" dirty="0">
                          <a:solidFill>
                            <a:schemeClr val="accent5">
                              <a:lumMod val="50000"/>
                            </a:schemeClr>
                          </a:solidFill>
                        </a:rPr>
                        <a:t>langue</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a:txBody>
                    <a:bodyPr/>
                    <a:lstStyle/>
                    <a:p>
                      <a:r>
                        <a:rPr lang="en-GB" sz="2400" dirty="0">
                          <a:solidFill>
                            <a:schemeClr val="accent5">
                              <a:lumMod val="50000"/>
                            </a:schemeClr>
                          </a:solidFill>
                        </a:rPr>
                        <a: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462772783"/>
                  </a:ext>
                </a:extLst>
              </a:tr>
              <a:tr h="395278">
                <a:tc vMerge="1">
                  <a:txBody>
                    <a:bodyPr/>
                    <a:lstStyle/>
                    <a:p>
                      <a:endParaRPr lang="en-GB" sz="2400" b="1"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GB" sz="2400" dirty="0">
                          <a:solidFill>
                            <a:schemeClr val="accent5">
                              <a:lumMod val="50000"/>
                            </a:schemeClr>
                          </a:solidFill>
                        </a:rPr>
                        <a:t>phrase</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4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400" b="1"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r>
                        <a:rPr lang="en-GB" sz="2400" dirty="0">
                          <a:solidFill>
                            <a:schemeClr val="accent5">
                              <a:lumMod val="50000"/>
                            </a:schemeClr>
                          </a:solidFill>
                        </a:rPr>
                        <a:t>livre</a:t>
                      </a: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vMerge="1">
                  <a:txBody>
                    <a:bodyPr/>
                    <a:lstStyle/>
                    <a:p>
                      <a:endParaRPr lang="en-GB" sz="2200" dirty="0">
                        <a:solidFill>
                          <a:schemeClr val="accent5">
                            <a:lumMod val="50000"/>
                          </a:schemeClr>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10807407"/>
                  </a:ext>
                </a:extLst>
              </a:tr>
            </a:tbl>
          </a:graphicData>
        </a:graphic>
      </p:graphicFrame>
      <p:sp>
        <p:nvSpPr>
          <p:cNvPr id="9" name="Rounded Rectangle 8"/>
          <p:cNvSpPr/>
          <p:nvPr/>
        </p:nvSpPr>
        <p:spPr>
          <a:xfrm>
            <a:off x="3902150" y="2127142"/>
            <a:ext cx="1835262" cy="431320"/>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10" name="Rounded Rectangle 9"/>
          <p:cNvSpPr/>
          <p:nvPr/>
        </p:nvSpPr>
        <p:spPr>
          <a:xfrm>
            <a:off x="3902150" y="3060230"/>
            <a:ext cx="1835262" cy="431320"/>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11" name="Rounded Rectangle 10"/>
          <p:cNvSpPr/>
          <p:nvPr/>
        </p:nvSpPr>
        <p:spPr>
          <a:xfrm>
            <a:off x="3902149" y="3949042"/>
            <a:ext cx="1835263" cy="431320"/>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12" name="Rounded Rectangle 11"/>
          <p:cNvSpPr/>
          <p:nvPr/>
        </p:nvSpPr>
        <p:spPr>
          <a:xfrm>
            <a:off x="3908575" y="4882130"/>
            <a:ext cx="1828837" cy="431320"/>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13" name="Rounded Rectangle 12"/>
          <p:cNvSpPr/>
          <p:nvPr/>
        </p:nvSpPr>
        <p:spPr>
          <a:xfrm>
            <a:off x="9803219" y="2127142"/>
            <a:ext cx="1722474" cy="431320"/>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14" name="Rounded Rectangle 13"/>
          <p:cNvSpPr/>
          <p:nvPr/>
        </p:nvSpPr>
        <p:spPr>
          <a:xfrm>
            <a:off x="9803219" y="3505996"/>
            <a:ext cx="1722474" cy="431320"/>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15" name="Rounded Rectangle 14"/>
          <p:cNvSpPr/>
          <p:nvPr/>
        </p:nvSpPr>
        <p:spPr>
          <a:xfrm>
            <a:off x="9803219" y="4420395"/>
            <a:ext cx="1722474" cy="431320"/>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16" name="Rounded Rectangle 15"/>
          <p:cNvSpPr/>
          <p:nvPr/>
        </p:nvSpPr>
        <p:spPr>
          <a:xfrm>
            <a:off x="9803219" y="4851715"/>
            <a:ext cx="1722474" cy="431320"/>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18" name="TextBox 17"/>
          <p:cNvSpPr txBox="1"/>
          <p:nvPr/>
        </p:nvSpPr>
        <p:spPr>
          <a:xfrm>
            <a:off x="188942" y="1163881"/>
            <a:ext cx="8229600" cy="461665"/>
          </a:xfrm>
          <a:prstGeom prst="rect">
            <a:avLst/>
          </a:prstGeom>
          <a:noFill/>
        </p:spPr>
        <p:txBody>
          <a:bodyPr wrap="square" rtlCol="0">
            <a:spAutoFit/>
          </a:bodyPr>
          <a:lstStyle/>
          <a:p>
            <a:r>
              <a:rPr lang="en-GB" sz="2400" b="1" dirty="0">
                <a:solidFill>
                  <a:srgbClr val="115076"/>
                </a:solidFill>
              </a:rPr>
              <a:t>Lis les questions.  </a:t>
            </a:r>
            <a:r>
              <a:rPr lang="en-GB" sz="2400" b="1" dirty="0" err="1">
                <a:solidFill>
                  <a:srgbClr val="115076"/>
                </a:solidFill>
              </a:rPr>
              <a:t>Écris</a:t>
            </a:r>
            <a:r>
              <a:rPr lang="en-GB" sz="2400" b="1" dirty="0">
                <a:solidFill>
                  <a:srgbClr val="115076"/>
                </a:solidFill>
              </a:rPr>
              <a:t> le mot correct.</a:t>
            </a:r>
          </a:p>
        </p:txBody>
      </p:sp>
      <p:pic>
        <p:nvPicPr>
          <p:cNvPr id="17" name="Picture 16" descr="background rectangle">
            <a:extLst>
              <a:ext uri="{FF2B5EF4-FFF2-40B4-BE49-F238E27FC236}">
                <a16:creationId xmlns:a16="http://schemas.microsoft.com/office/drawing/2014/main" id="{CDA12A52-7AF5-4AA9-B703-5CBF9BB8792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7A0BC005-B1BA-414E-8D80-25D5470A6AC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Masculin ou féminin ?</a:t>
            </a:r>
            <a:endParaRPr lang="en-GB" sz="3600" b="1" dirty="0">
              <a:solidFill>
                <a:schemeClr val="bg1"/>
              </a:solidFill>
            </a:endParaRPr>
          </a:p>
        </p:txBody>
      </p:sp>
      <p:sp>
        <p:nvSpPr>
          <p:cNvPr id="20" name="Rounded Rectangle 46">
            <a:extLst>
              <a:ext uri="{FF2B5EF4-FFF2-40B4-BE49-F238E27FC236}">
                <a16:creationId xmlns:a16="http://schemas.microsoft.com/office/drawing/2014/main" id="{4BA923CC-1668-424F-B8FB-2F7239BC176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80657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10" name="Picture 9" descr="background rectangle">
            <a:extLst>
              <a:ext uri="{FF2B5EF4-FFF2-40B4-BE49-F238E27FC236}">
                <a16:creationId xmlns:a16="http://schemas.microsoft.com/office/drawing/2014/main" id="{02E22DA8-B4AC-4C26-9B43-90B7B6FC5C0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FE91BCD1-CD19-4B03-B12F-5911406480C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Rounded Rectangle 46">
            <a:extLst>
              <a:ext uri="{FF2B5EF4-FFF2-40B4-BE49-F238E27FC236}">
                <a16:creationId xmlns:a16="http://schemas.microsoft.com/office/drawing/2014/main" id="{0B55B156-EA35-41E7-BCDE-76EF16B7A70E}"/>
              </a:ext>
            </a:extLst>
          </p:cNvPr>
          <p:cNvSpPr/>
          <p:nvPr/>
        </p:nvSpPr>
        <p:spPr>
          <a:xfrm>
            <a:off x="9970307" y="249869"/>
            <a:ext cx="193961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7846DDF7-F8B7-48EF-9679-AF6B33841F8F}"/>
              </a:ext>
            </a:extLst>
          </p:cNvPr>
          <p:cNvSpPr txBox="1"/>
          <p:nvPr/>
        </p:nvSpPr>
        <p:spPr>
          <a:xfrm>
            <a:off x="882686" y="3377781"/>
            <a:ext cx="22705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le nom</a:t>
            </a:r>
          </a:p>
        </p:txBody>
      </p:sp>
      <p:grpSp>
        <p:nvGrpSpPr>
          <p:cNvPr id="13" name="Group 12">
            <a:extLst>
              <a:ext uri="{FF2B5EF4-FFF2-40B4-BE49-F238E27FC236}">
                <a16:creationId xmlns:a16="http://schemas.microsoft.com/office/drawing/2014/main" id="{DA2EBDF6-525E-4FD5-9B32-862AD64718B6}"/>
              </a:ext>
            </a:extLst>
          </p:cNvPr>
          <p:cNvGrpSpPr/>
          <p:nvPr/>
        </p:nvGrpSpPr>
        <p:grpSpPr>
          <a:xfrm>
            <a:off x="1038854" y="1204410"/>
            <a:ext cx="2114421" cy="2091184"/>
            <a:chOff x="10050117" y="870267"/>
            <a:chExt cx="2013734" cy="1991604"/>
          </a:xfrm>
        </p:grpSpPr>
        <p:pic>
          <p:nvPicPr>
            <p:cNvPr id="21" name="Picture 2" descr="name tag">
              <a:extLst>
                <a:ext uri="{FF2B5EF4-FFF2-40B4-BE49-F238E27FC236}">
                  <a16:creationId xmlns:a16="http://schemas.microsoft.com/office/drawing/2014/main" id="{94BAE46C-B20C-470F-84EA-5286032D02A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526" r="32740"/>
            <a:stretch/>
          </p:blipFill>
          <p:spPr bwMode="auto">
            <a:xfrm>
              <a:off x="10365237" y="870267"/>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22BED22-7FFF-428C-8E10-A19AA2B1D959}"/>
                </a:ext>
              </a:extLst>
            </p:cNvPr>
            <p:cNvSpPr txBox="1"/>
            <p:nvPr/>
          </p:nvSpPr>
          <p:spPr>
            <a:xfrm>
              <a:off x="10050117" y="1975417"/>
              <a:ext cx="2013734" cy="674177"/>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Nathalie</a:t>
              </a:r>
            </a:p>
            <a:p>
              <a:pPr algn="ctr"/>
              <a:r>
                <a:rPr lang="en-GB" sz="2000" dirty="0" err="1">
                  <a:solidFill>
                    <a:schemeClr val="accent1">
                      <a:lumMod val="50000"/>
                    </a:schemeClr>
                  </a:solidFill>
                  <a:latin typeface="Century Gothic" panose="020B0502020202020204" pitchFamily="34" charset="0"/>
                </a:rPr>
                <a:t>Lefèvre</a:t>
              </a:r>
              <a:endParaRPr lang="en-GB" sz="2000" dirty="0">
                <a:solidFill>
                  <a:schemeClr val="accent1">
                    <a:lumMod val="50000"/>
                  </a:schemeClr>
                </a:solidFill>
                <a:latin typeface="Century Gothic" panose="020B0502020202020204" pitchFamily="34" charset="0"/>
              </a:endParaRPr>
            </a:p>
          </p:txBody>
        </p:sp>
        <p:sp>
          <p:nvSpPr>
            <p:cNvPr id="23" name="Arrow: Right 22">
              <a:extLst>
                <a:ext uri="{FF2B5EF4-FFF2-40B4-BE49-F238E27FC236}">
                  <a16:creationId xmlns:a16="http://schemas.microsoft.com/office/drawing/2014/main" id="{E35894C8-0ED4-4229-9EDC-D18A8AE28CC5}"/>
                </a:ext>
              </a:extLst>
            </p:cNvPr>
            <p:cNvSpPr/>
            <p:nvPr/>
          </p:nvSpPr>
          <p:spPr>
            <a:xfrm rot="3594895">
              <a:off x="10237977" y="1516813"/>
              <a:ext cx="733582" cy="3294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E3A0CC65-BB18-423A-9CAA-D224BCB6EA72}"/>
              </a:ext>
            </a:extLst>
          </p:cNvPr>
          <p:cNvSpPr txBox="1"/>
          <p:nvPr/>
        </p:nvSpPr>
        <p:spPr>
          <a:xfrm>
            <a:off x="642910" y="3871226"/>
            <a:ext cx="28873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115076"/>
                </a:solidFill>
                <a:effectLst/>
                <a:uLnTx/>
                <a:uFillTx/>
                <a:latin typeface="Century Gothic" panose="020F0302020204030204"/>
                <a:ea typeface="+mn-ea"/>
                <a:cs typeface="+mn-cs"/>
              </a:rPr>
              <a:t>full name</a:t>
            </a:r>
          </a:p>
        </p:txBody>
      </p:sp>
      <p:grpSp>
        <p:nvGrpSpPr>
          <p:cNvPr id="29" name="Group 28">
            <a:extLst>
              <a:ext uri="{FF2B5EF4-FFF2-40B4-BE49-F238E27FC236}">
                <a16:creationId xmlns:a16="http://schemas.microsoft.com/office/drawing/2014/main" id="{37F97F35-6F34-432D-B820-1D553190DBE0}"/>
              </a:ext>
            </a:extLst>
          </p:cNvPr>
          <p:cNvGrpSpPr/>
          <p:nvPr/>
        </p:nvGrpSpPr>
        <p:grpSpPr>
          <a:xfrm>
            <a:off x="5042024" y="1204410"/>
            <a:ext cx="2114421" cy="2091184"/>
            <a:chOff x="10050117" y="870267"/>
            <a:chExt cx="2013734" cy="1991604"/>
          </a:xfrm>
        </p:grpSpPr>
        <p:pic>
          <p:nvPicPr>
            <p:cNvPr id="30" name="Picture 2" descr="name tag">
              <a:extLst>
                <a:ext uri="{FF2B5EF4-FFF2-40B4-BE49-F238E27FC236}">
                  <a16:creationId xmlns:a16="http://schemas.microsoft.com/office/drawing/2014/main" id="{96AC6751-51BE-4BBD-B622-43AC1CF7547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526" r="32740"/>
            <a:stretch/>
          </p:blipFill>
          <p:spPr bwMode="auto">
            <a:xfrm>
              <a:off x="10365237" y="870267"/>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B1979397-D94C-4982-9148-74FB128D095B}"/>
                </a:ext>
              </a:extLst>
            </p:cNvPr>
            <p:cNvSpPr txBox="1"/>
            <p:nvPr/>
          </p:nvSpPr>
          <p:spPr>
            <a:xfrm>
              <a:off x="10050117" y="2126633"/>
              <a:ext cx="2013734" cy="381057"/>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Nathalie</a:t>
              </a:r>
            </a:p>
          </p:txBody>
        </p:sp>
        <p:sp>
          <p:nvSpPr>
            <p:cNvPr id="32" name="Arrow: Right 31">
              <a:extLst>
                <a:ext uri="{FF2B5EF4-FFF2-40B4-BE49-F238E27FC236}">
                  <a16:creationId xmlns:a16="http://schemas.microsoft.com/office/drawing/2014/main" id="{088DDE09-1AAE-4922-B970-89BB8915BC28}"/>
                </a:ext>
              </a:extLst>
            </p:cNvPr>
            <p:cNvSpPr/>
            <p:nvPr/>
          </p:nvSpPr>
          <p:spPr>
            <a:xfrm rot="3594895">
              <a:off x="10237977" y="1516813"/>
              <a:ext cx="733582" cy="3294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A53133BE-982C-4098-80DF-9FF8E53D0E60}"/>
              </a:ext>
            </a:extLst>
          </p:cNvPr>
          <p:cNvGrpSpPr/>
          <p:nvPr/>
        </p:nvGrpSpPr>
        <p:grpSpPr>
          <a:xfrm>
            <a:off x="9045194" y="1204410"/>
            <a:ext cx="2114421" cy="2091184"/>
            <a:chOff x="10050117" y="870267"/>
            <a:chExt cx="2013734" cy="1991604"/>
          </a:xfrm>
        </p:grpSpPr>
        <p:pic>
          <p:nvPicPr>
            <p:cNvPr id="34" name="Picture 2" descr="name tag">
              <a:extLst>
                <a:ext uri="{FF2B5EF4-FFF2-40B4-BE49-F238E27FC236}">
                  <a16:creationId xmlns:a16="http://schemas.microsoft.com/office/drawing/2014/main" id="{9D0C034C-CACF-446A-8DCE-74C4D33A283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526" r="32740"/>
            <a:stretch/>
          </p:blipFill>
          <p:spPr bwMode="auto">
            <a:xfrm>
              <a:off x="10365237" y="870267"/>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20D30FC-B551-4B8B-9957-F1D80EB55978}"/>
                </a:ext>
              </a:extLst>
            </p:cNvPr>
            <p:cNvSpPr txBox="1"/>
            <p:nvPr/>
          </p:nvSpPr>
          <p:spPr>
            <a:xfrm>
              <a:off x="10050117" y="1975417"/>
              <a:ext cx="2013734" cy="674177"/>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Nathalie</a:t>
              </a:r>
            </a:p>
            <a:p>
              <a:pPr algn="ctr"/>
              <a:r>
                <a:rPr lang="en-GB" sz="2000" dirty="0" err="1">
                  <a:solidFill>
                    <a:schemeClr val="accent1">
                      <a:lumMod val="50000"/>
                    </a:schemeClr>
                  </a:solidFill>
                  <a:latin typeface="Century Gothic" panose="020B0502020202020204" pitchFamily="34" charset="0"/>
                </a:rPr>
                <a:t>Lefèvre</a:t>
              </a:r>
              <a:endParaRPr lang="en-GB" sz="2000" dirty="0">
                <a:solidFill>
                  <a:schemeClr val="accent1">
                    <a:lumMod val="50000"/>
                  </a:schemeClr>
                </a:solidFill>
                <a:latin typeface="Century Gothic" panose="020B0502020202020204" pitchFamily="34" charset="0"/>
              </a:endParaRPr>
            </a:p>
          </p:txBody>
        </p:sp>
        <p:sp>
          <p:nvSpPr>
            <p:cNvPr id="36" name="Arrow: Right 35">
              <a:extLst>
                <a:ext uri="{FF2B5EF4-FFF2-40B4-BE49-F238E27FC236}">
                  <a16:creationId xmlns:a16="http://schemas.microsoft.com/office/drawing/2014/main" id="{1CCDA9F3-480E-4343-ADA5-8C12416FA3B8}"/>
                </a:ext>
              </a:extLst>
            </p:cNvPr>
            <p:cNvSpPr/>
            <p:nvPr/>
          </p:nvSpPr>
          <p:spPr>
            <a:xfrm rot="3594895">
              <a:off x="10237977" y="1516813"/>
              <a:ext cx="733582" cy="3294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Box 36">
            <a:extLst>
              <a:ext uri="{FF2B5EF4-FFF2-40B4-BE49-F238E27FC236}">
                <a16:creationId xmlns:a16="http://schemas.microsoft.com/office/drawing/2014/main" id="{3AF21E6F-1674-4379-A7EF-65875FF934F7}"/>
              </a:ext>
            </a:extLst>
          </p:cNvPr>
          <p:cNvSpPr txBox="1"/>
          <p:nvPr/>
        </p:nvSpPr>
        <p:spPr>
          <a:xfrm>
            <a:off x="4257739" y="3271722"/>
            <a:ext cx="3810485" cy="584775"/>
          </a:xfrm>
          <a:prstGeom prst="rect">
            <a:avLst/>
          </a:prstGeom>
          <a:noFill/>
        </p:spPr>
        <p:txBody>
          <a:bodyPr wrap="square" rtlCol="0">
            <a:spAutoFit/>
          </a:bodyPr>
          <a:lstStyle/>
          <a:p>
            <a:pPr lvl="0" algn="ctr"/>
            <a:r>
              <a:rPr lang="en-GB" sz="3200" b="1" dirty="0">
                <a:solidFill>
                  <a:srgbClr val="115076"/>
                </a:solidFill>
              </a:rPr>
              <a:t>le </a:t>
            </a:r>
            <a:r>
              <a:rPr lang="en-GB" sz="3200" b="1" dirty="0" err="1">
                <a:solidFill>
                  <a:srgbClr val="115076"/>
                </a:solidFill>
              </a:rPr>
              <a:t>prénom</a:t>
            </a:r>
            <a:endParaRPr kumimoji="0" lang="en-GB" sz="3200" b="1" i="0" u="none" strike="noStrike" kern="1200" cap="none" spc="0" normalizeH="0" baseline="0" noProof="0" dirty="0">
              <a:ln>
                <a:noFill/>
              </a:ln>
              <a:solidFill>
                <a:srgbClr val="115076"/>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010406D9-ED9E-4820-9FB1-B348A499111E}"/>
              </a:ext>
            </a:extLst>
          </p:cNvPr>
          <p:cNvSpPr txBox="1"/>
          <p:nvPr/>
        </p:nvSpPr>
        <p:spPr>
          <a:xfrm>
            <a:off x="4771034" y="3871226"/>
            <a:ext cx="28873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115076"/>
                </a:solidFill>
                <a:effectLst/>
                <a:uLnTx/>
                <a:uFillTx/>
                <a:latin typeface="Century Gothic" panose="020F0302020204030204"/>
                <a:ea typeface="+mn-ea"/>
                <a:cs typeface="+mn-cs"/>
              </a:rPr>
              <a:t>first name</a:t>
            </a:r>
          </a:p>
        </p:txBody>
      </p:sp>
      <p:sp>
        <p:nvSpPr>
          <p:cNvPr id="39" name="TextBox 38">
            <a:extLst>
              <a:ext uri="{FF2B5EF4-FFF2-40B4-BE49-F238E27FC236}">
                <a16:creationId xmlns:a16="http://schemas.microsoft.com/office/drawing/2014/main" id="{D6D22785-46A2-41E7-AB88-612E2B661E82}"/>
              </a:ext>
            </a:extLst>
          </p:cNvPr>
          <p:cNvSpPr txBox="1"/>
          <p:nvPr/>
        </p:nvSpPr>
        <p:spPr>
          <a:xfrm>
            <a:off x="8170613" y="3271722"/>
            <a:ext cx="38104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le nom de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famille</a:t>
            </a:r>
            <a:endPar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7AF4F8DE-5C58-4010-907A-D6A948686C47}"/>
              </a:ext>
            </a:extLst>
          </p:cNvPr>
          <p:cNvSpPr txBox="1"/>
          <p:nvPr/>
        </p:nvSpPr>
        <p:spPr>
          <a:xfrm>
            <a:off x="8526657" y="3870000"/>
            <a:ext cx="28873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115076"/>
                </a:solidFill>
                <a:effectLst/>
                <a:uLnTx/>
                <a:uFillTx/>
                <a:latin typeface="Century Gothic" panose="020F0302020204030204"/>
                <a:ea typeface="+mn-ea"/>
                <a:cs typeface="+mn-cs"/>
              </a:rPr>
              <a:t>surname</a:t>
            </a:r>
          </a:p>
        </p:txBody>
      </p:sp>
      <p:sp>
        <p:nvSpPr>
          <p:cNvPr id="12" name="Speech Bubble: Oval 11">
            <a:extLst>
              <a:ext uri="{FF2B5EF4-FFF2-40B4-BE49-F238E27FC236}">
                <a16:creationId xmlns:a16="http://schemas.microsoft.com/office/drawing/2014/main" id="{1FEFBC60-2228-468D-9052-EF589D3372EC}"/>
              </a:ext>
            </a:extLst>
          </p:cNvPr>
          <p:cNvSpPr/>
          <p:nvPr/>
        </p:nvSpPr>
        <p:spPr>
          <a:xfrm>
            <a:off x="829589" y="4706060"/>
            <a:ext cx="2376000" cy="1446549"/>
          </a:xfrm>
          <a:prstGeom prst="wedgeEllipseCallout">
            <a:avLst>
              <a:gd name="adj1" fmla="val 26600"/>
              <a:gd name="adj2" fmla="val -6312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1">
                    <a:lumMod val="50000"/>
                  </a:schemeClr>
                </a:solidFill>
              </a:rPr>
              <a:t>Quel</a:t>
            </a:r>
            <a:r>
              <a:rPr lang="en-GB" sz="2200" dirty="0">
                <a:solidFill>
                  <a:schemeClr val="accent1">
                    <a:lumMod val="50000"/>
                  </a:schemeClr>
                </a:solidFill>
              </a:rPr>
              <a:t> </a:t>
            </a:r>
            <a:r>
              <a:rPr lang="en-GB" sz="2200" dirty="0" err="1">
                <a:solidFill>
                  <a:schemeClr val="accent1">
                    <a:lumMod val="50000"/>
                  </a:schemeClr>
                </a:solidFill>
              </a:rPr>
              <a:t>est</a:t>
            </a:r>
            <a:r>
              <a:rPr lang="en-GB" sz="2200" dirty="0">
                <a:solidFill>
                  <a:schemeClr val="accent1">
                    <a:lumMod val="50000"/>
                  </a:schemeClr>
                </a:solidFill>
              </a:rPr>
              <a:t> ton nom ?</a:t>
            </a:r>
          </a:p>
        </p:txBody>
      </p:sp>
      <p:sp>
        <p:nvSpPr>
          <p:cNvPr id="42" name="Speech Bubble: Oval 41">
            <a:extLst>
              <a:ext uri="{FF2B5EF4-FFF2-40B4-BE49-F238E27FC236}">
                <a16:creationId xmlns:a16="http://schemas.microsoft.com/office/drawing/2014/main" id="{76E093E1-6637-4D50-AC71-F8DD0E144E78}"/>
              </a:ext>
            </a:extLst>
          </p:cNvPr>
          <p:cNvSpPr/>
          <p:nvPr/>
        </p:nvSpPr>
        <p:spPr>
          <a:xfrm>
            <a:off x="4949050" y="4706061"/>
            <a:ext cx="2374767" cy="1446549"/>
          </a:xfrm>
          <a:prstGeom prst="wedgeEllipseCallout">
            <a:avLst>
              <a:gd name="adj1" fmla="val 26600"/>
              <a:gd name="adj2" fmla="val -6312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200" dirty="0" err="1">
                <a:solidFill>
                  <a:schemeClr val="accent1">
                    <a:lumMod val="50000"/>
                  </a:schemeClr>
                </a:solidFill>
              </a:rPr>
              <a:t>Quel</a:t>
            </a:r>
            <a:r>
              <a:rPr lang="en-GB" sz="2200" dirty="0">
                <a:solidFill>
                  <a:schemeClr val="accent1">
                    <a:lumMod val="50000"/>
                  </a:schemeClr>
                </a:solidFill>
              </a:rPr>
              <a:t> </a:t>
            </a:r>
            <a:r>
              <a:rPr lang="en-GB" sz="2200" dirty="0" err="1">
                <a:solidFill>
                  <a:schemeClr val="accent1">
                    <a:lumMod val="50000"/>
                  </a:schemeClr>
                </a:solidFill>
              </a:rPr>
              <a:t>est</a:t>
            </a:r>
            <a:r>
              <a:rPr lang="en-GB" sz="2200" dirty="0">
                <a:solidFill>
                  <a:schemeClr val="accent1">
                    <a:lumMod val="50000"/>
                  </a:schemeClr>
                </a:solidFill>
              </a:rPr>
              <a:t> ton </a:t>
            </a:r>
            <a:r>
              <a:rPr lang="en-GB" sz="2200" dirty="0" err="1">
                <a:solidFill>
                  <a:schemeClr val="accent1">
                    <a:lumMod val="50000"/>
                  </a:schemeClr>
                </a:solidFill>
              </a:rPr>
              <a:t>prénom</a:t>
            </a:r>
            <a:r>
              <a:rPr lang="en-GB" sz="2200" dirty="0">
                <a:solidFill>
                  <a:schemeClr val="accent1">
                    <a:lumMod val="50000"/>
                  </a:schemeClr>
                </a:solidFill>
              </a:rPr>
              <a:t> ?</a:t>
            </a:r>
          </a:p>
        </p:txBody>
      </p:sp>
      <p:sp>
        <p:nvSpPr>
          <p:cNvPr id="44" name="Speech Bubble: Oval 43">
            <a:extLst>
              <a:ext uri="{FF2B5EF4-FFF2-40B4-BE49-F238E27FC236}">
                <a16:creationId xmlns:a16="http://schemas.microsoft.com/office/drawing/2014/main" id="{943F5893-3D76-442F-BCFB-6174B7DC3A0C}"/>
              </a:ext>
            </a:extLst>
          </p:cNvPr>
          <p:cNvSpPr/>
          <p:nvPr/>
        </p:nvSpPr>
        <p:spPr>
          <a:xfrm>
            <a:off x="8888473" y="4705200"/>
            <a:ext cx="2374767" cy="1446549"/>
          </a:xfrm>
          <a:prstGeom prst="wedgeEllipseCallout">
            <a:avLst>
              <a:gd name="adj1" fmla="val 26188"/>
              <a:gd name="adj2" fmla="val -6340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200" dirty="0" err="1">
                <a:solidFill>
                  <a:schemeClr val="accent1">
                    <a:lumMod val="50000"/>
                  </a:schemeClr>
                </a:solidFill>
              </a:rPr>
              <a:t>Quel</a:t>
            </a:r>
            <a:r>
              <a:rPr lang="en-GB" sz="2200" dirty="0">
                <a:solidFill>
                  <a:schemeClr val="accent1">
                    <a:lumMod val="50000"/>
                  </a:schemeClr>
                </a:solidFill>
              </a:rPr>
              <a:t> </a:t>
            </a:r>
            <a:r>
              <a:rPr lang="en-GB" sz="2200" dirty="0" err="1">
                <a:solidFill>
                  <a:schemeClr val="accent1">
                    <a:lumMod val="50000"/>
                  </a:schemeClr>
                </a:solidFill>
              </a:rPr>
              <a:t>est</a:t>
            </a:r>
            <a:r>
              <a:rPr lang="en-GB" sz="2200" dirty="0">
                <a:solidFill>
                  <a:schemeClr val="accent1">
                    <a:lumMod val="50000"/>
                  </a:schemeClr>
                </a:solidFill>
              </a:rPr>
              <a:t> ton nom de </a:t>
            </a:r>
            <a:r>
              <a:rPr lang="en-GB" sz="2200" dirty="0" err="1">
                <a:solidFill>
                  <a:schemeClr val="accent1">
                    <a:lumMod val="50000"/>
                  </a:schemeClr>
                </a:solidFill>
              </a:rPr>
              <a:t>famille</a:t>
            </a:r>
            <a:r>
              <a:rPr lang="en-GB" sz="2200" dirty="0">
                <a:solidFill>
                  <a:schemeClr val="accent1">
                    <a:lumMod val="50000"/>
                  </a:schemeClr>
                </a:solidFill>
              </a:rPr>
              <a:t> ?</a:t>
            </a:r>
          </a:p>
        </p:txBody>
      </p:sp>
      <p:sp>
        <p:nvSpPr>
          <p:cNvPr id="45" name="Speech Bubble: Rectangle with Corners Rounded 44">
            <a:extLst>
              <a:ext uri="{FF2B5EF4-FFF2-40B4-BE49-F238E27FC236}">
                <a16:creationId xmlns:a16="http://schemas.microsoft.com/office/drawing/2014/main" id="{73AFD9B9-E989-4697-B78E-57D2F9A880D7}"/>
              </a:ext>
            </a:extLst>
          </p:cNvPr>
          <p:cNvSpPr/>
          <p:nvPr/>
        </p:nvSpPr>
        <p:spPr>
          <a:xfrm>
            <a:off x="6598244" y="249697"/>
            <a:ext cx="3144737" cy="907546"/>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In French we ask: ‘</a:t>
            </a:r>
            <a:r>
              <a:rPr lang="en-GB" sz="2000" b="1" dirty="0"/>
              <a:t>which</a:t>
            </a:r>
            <a:r>
              <a:rPr lang="en-GB" sz="2000" dirty="0"/>
              <a:t> name is yours ?’</a:t>
            </a:r>
          </a:p>
        </p:txBody>
      </p:sp>
    </p:spTree>
    <p:extLst>
      <p:ext uri="{BB962C8B-B14F-4D97-AF65-F5344CB8AC3E}">
        <p14:creationId xmlns:p14="http://schemas.microsoft.com/office/powerpoint/2010/main" val="55155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37" grpId="0"/>
      <p:bldP spid="38" grpId="0"/>
      <p:bldP spid="39" grpId="0"/>
      <p:bldP spid="40" grpId="0"/>
      <p:bldP spid="12" grpId="0" animBg="1"/>
      <p:bldP spid="42" grpId="0" animBg="1"/>
      <p:bldP spid="44"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442109"/>
            <a:ext cx="5915046"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dirty="0">
                <a:ln>
                  <a:noFill/>
                </a:ln>
                <a:solidFill>
                  <a:srgbClr val="FFFFFF"/>
                </a:solidFill>
                <a:effectLst/>
                <a:uLnTx/>
                <a:uFillTx/>
                <a:latin typeface="Century Gothic"/>
                <a:sym typeface="Century Gothic"/>
              </a:rPr>
              <a:t>Question words</a:t>
            </a:r>
            <a:r>
              <a:rPr kumimoji="0" lang="en-GB" sz="3600" b="1" i="1" u="none" strike="noStrike" kern="0" cap="none" spc="0" normalizeH="0" baseline="0" noProof="0" dirty="0">
                <a:ln>
                  <a:noFill/>
                </a:ln>
                <a:solidFill>
                  <a:srgbClr val="FFFFFF"/>
                </a:solidFill>
                <a:effectLst/>
                <a:uLnTx/>
                <a:uFillTx/>
                <a:latin typeface="Century Gothic"/>
                <a:sym typeface="Century Gothic"/>
              </a:rPr>
              <a:t>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
        <p:nvSpPr>
          <p:cNvPr id="7" name="Rectangle 6"/>
          <p:cNvSpPr/>
          <p:nvPr/>
        </p:nvSpPr>
        <p:spPr>
          <a:xfrm>
            <a:off x="117861" y="1316988"/>
            <a:ext cx="1207413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Remember, to form a question, we can swap the pronoun and the verb around:</a:t>
            </a:r>
          </a:p>
        </p:txBody>
      </p:sp>
      <p:sp>
        <p:nvSpPr>
          <p:cNvPr id="8" name="TextBox 7"/>
          <p:cNvSpPr txBox="1"/>
          <p:nvPr/>
        </p:nvSpPr>
        <p:spPr>
          <a:xfrm>
            <a:off x="-3" y="4501541"/>
            <a:ext cx="5870715" cy="707886"/>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kumimoji="0" lang="en-GB" sz="3200" b="1" i="1" strike="noStrike" kern="1200" cap="none" spc="0" normalizeH="0" baseline="0" noProof="0" dirty="0" err="1">
                <a:ln>
                  <a:noFill/>
                </a:ln>
                <a:solidFill>
                  <a:srgbClr val="115076"/>
                </a:solidFill>
                <a:effectLst/>
                <a:uLnTx/>
                <a:uFillTx/>
                <a:latin typeface="Century Gothic" panose="020B0502020202020204" pitchFamily="34" charset="0"/>
                <a:cs typeface="Arial"/>
                <a:sym typeface="Arial"/>
              </a:rPr>
              <a:t>Combien</a:t>
            </a:r>
            <a:r>
              <a:rPr kumimoji="0" lang="en-GB" sz="3200" i="1" u="none"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 </a:t>
            </a:r>
            <a:r>
              <a:rPr lang="en-GB" sz="3200" i="1" dirty="0" err="1">
                <a:solidFill>
                  <a:srgbClr val="115076"/>
                </a:solidFill>
                <a:latin typeface="Century Gothic" panose="020B0502020202020204" pitchFamily="34" charset="0"/>
                <a:cs typeface="Arial"/>
                <a:sym typeface="Arial"/>
              </a:rPr>
              <a:t>comprends</a:t>
            </a:r>
            <a:r>
              <a:rPr kumimoji="0" lang="en-GB" sz="3200" i="1" u="none"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a:t>
            </a:r>
            <a:r>
              <a:rPr kumimoji="0" lang="en-GB" sz="3200" i="1" u="none" strike="noStrike" kern="1200" cap="none" spc="0" normalizeH="0" baseline="0" noProof="0" dirty="0" err="1">
                <a:ln>
                  <a:noFill/>
                </a:ln>
                <a:solidFill>
                  <a:srgbClr val="115076"/>
                </a:solidFill>
                <a:effectLst/>
                <a:uLnTx/>
                <a:uFillTx/>
                <a:latin typeface="Century Gothic" panose="020B0502020202020204" pitchFamily="34" charset="0"/>
                <a:cs typeface="Arial"/>
                <a:sym typeface="Arial"/>
              </a:rPr>
              <a:t>tu</a:t>
            </a:r>
            <a:r>
              <a:rPr kumimoji="0" lang="en-GB" sz="3200" i="1" u="none"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 ?</a:t>
            </a:r>
            <a:r>
              <a:rPr kumimoji="0" lang="en-GB" sz="4000" i="1" u="none"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 </a:t>
            </a:r>
          </a:p>
        </p:txBody>
      </p:sp>
      <p:sp>
        <p:nvSpPr>
          <p:cNvPr id="9" name="TextBox 8"/>
          <p:cNvSpPr txBox="1"/>
          <p:nvPr/>
        </p:nvSpPr>
        <p:spPr>
          <a:xfrm>
            <a:off x="5838501" y="5217846"/>
            <a:ext cx="609600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What </a:t>
            </a:r>
            <a:r>
              <a:rPr kumimoji="0" lang="en-GB" sz="2800"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are you eating</a:t>
            </a:r>
            <a:r>
              <a:rPr lang="en-GB" sz="2800" dirty="0">
                <a:solidFill>
                  <a:srgbClr val="115076"/>
                </a:solidFill>
                <a:latin typeface="Century Gothic" panose="020B0502020202020204" pitchFamily="34" charset="0"/>
                <a:cs typeface="Arial"/>
                <a:sym typeface="Arial"/>
              </a:rPr>
              <a:t>?</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10" name="Rectangle 9"/>
          <p:cNvSpPr/>
          <p:nvPr/>
        </p:nvSpPr>
        <p:spPr>
          <a:xfrm>
            <a:off x="2258004" y="5187069"/>
            <a:ext cx="3650358" cy="584775"/>
          </a:xfrm>
          <a:prstGeom prst="rect">
            <a:avLst/>
          </a:prstGeom>
        </p:spPr>
        <p:txBody>
          <a:bodyPr wrap="none">
            <a:spAutoFit/>
          </a:bodyPr>
          <a:lstStyle/>
          <a:p>
            <a:pPr lvl="0" algn="r">
              <a:defRPr/>
            </a:pPr>
            <a:r>
              <a:rPr kumimoji="0" lang="en-GB" sz="3200" b="1" i="1"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Que</a:t>
            </a:r>
            <a:r>
              <a:rPr kumimoji="0" lang="en-GB" sz="3200" i="1"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 </a:t>
            </a:r>
            <a:r>
              <a:rPr kumimoji="0" lang="en-GB" sz="3200" i="1" strike="noStrike" kern="1200" cap="none" spc="0" normalizeH="0" baseline="0" noProof="0" dirty="0" err="1">
                <a:ln>
                  <a:noFill/>
                </a:ln>
                <a:solidFill>
                  <a:srgbClr val="115076"/>
                </a:solidFill>
                <a:effectLst/>
                <a:uLnTx/>
                <a:uFillTx/>
                <a:latin typeface="Century Gothic" panose="020B0502020202020204" pitchFamily="34" charset="0"/>
                <a:cs typeface="Arial"/>
                <a:sym typeface="Arial"/>
              </a:rPr>
              <a:t>manges-tu</a:t>
            </a:r>
            <a:r>
              <a:rPr kumimoji="0" lang="en-GB" sz="3200" i="1"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 ?</a:t>
            </a:r>
            <a:endParaRPr kumimoji="0" lang="en-GB" sz="3200" i="1" u="none" strike="noStrike" kern="120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11" name="Rectangle 10"/>
          <p:cNvSpPr/>
          <p:nvPr/>
        </p:nvSpPr>
        <p:spPr>
          <a:xfrm>
            <a:off x="2794093" y="5826757"/>
            <a:ext cx="732630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1200" cap="none" spc="0" normalizeH="0" baseline="0" noProof="0" dirty="0">
                <a:ln>
                  <a:noFill/>
                </a:ln>
                <a:solidFill>
                  <a:schemeClr val="accent2"/>
                </a:solidFill>
                <a:effectLst/>
                <a:uLnTx/>
                <a:uFillTx/>
                <a:latin typeface="Century Gothic" panose="020B0502020202020204" pitchFamily="34" charset="0"/>
                <a:cs typeface="Arial"/>
                <a:sym typeface="Arial"/>
              </a:rPr>
              <a:t>These questions are asking for </a:t>
            </a:r>
            <a:r>
              <a:rPr kumimoji="0" lang="en-GB" sz="2400" b="1" i="0" u="none" strike="noStrike" kern="1200" cap="none" spc="0" normalizeH="0" noProof="0" dirty="0">
                <a:ln>
                  <a:noFill/>
                </a:ln>
                <a:solidFill>
                  <a:schemeClr val="accent2"/>
                </a:solidFill>
                <a:effectLst/>
                <a:uLnTx/>
                <a:uFillTx/>
                <a:latin typeface="Century Gothic" panose="020B0502020202020204" pitchFamily="34" charset="0"/>
                <a:cs typeface="Arial"/>
                <a:sym typeface="Arial"/>
              </a:rPr>
              <a:t>information</a:t>
            </a:r>
            <a:r>
              <a:rPr kumimoji="0" lang="en-GB" sz="2400" i="0" u="none" strike="noStrike" kern="1200" cap="none" spc="0" normalizeH="0" noProof="0" dirty="0">
                <a:ln>
                  <a:noFill/>
                </a:ln>
                <a:solidFill>
                  <a:schemeClr val="accent2"/>
                </a:solidFill>
                <a:effectLst/>
                <a:uLnTx/>
                <a:uFillTx/>
                <a:latin typeface="Century Gothic" panose="020B0502020202020204" pitchFamily="34" charset="0"/>
                <a:cs typeface="Arial"/>
                <a:sym typeface="Arial"/>
              </a:rPr>
              <a:t>.</a:t>
            </a:r>
            <a:endParaRPr kumimoji="0" lang="en-GB" sz="2400" b="1" i="0" u="none" strike="noStrike" kern="1200" cap="none" spc="0" normalizeH="0" baseline="0" noProof="0" dirty="0">
              <a:ln>
                <a:noFill/>
              </a:ln>
              <a:solidFill>
                <a:schemeClr val="accent2"/>
              </a:solidFill>
              <a:effectLst/>
              <a:uLnTx/>
              <a:uFillTx/>
              <a:latin typeface="Century Gothic" panose="020B0502020202020204" pitchFamily="34" charset="0"/>
              <a:cs typeface="Arial"/>
              <a:sym typeface="Arial"/>
            </a:endParaRPr>
          </a:p>
        </p:txBody>
      </p:sp>
      <p:sp>
        <p:nvSpPr>
          <p:cNvPr id="12" name="TextBox 11"/>
          <p:cNvSpPr txBox="1"/>
          <p:nvPr/>
        </p:nvSpPr>
        <p:spPr>
          <a:xfrm>
            <a:off x="5870713" y="4577018"/>
            <a:ext cx="6321287"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How much</a:t>
            </a:r>
            <a:r>
              <a:rPr kumimoji="0" lang="en-GB" sz="2800" b="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do you understand?</a:t>
            </a:r>
            <a:endParaRPr kumimoji="0" lang="en-GB" sz="28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sp>
        <p:nvSpPr>
          <p:cNvPr id="13" name="Rectangle 12"/>
          <p:cNvSpPr/>
          <p:nvPr/>
        </p:nvSpPr>
        <p:spPr>
          <a:xfrm>
            <a:off x="2651758" y="3180413"/>
            <a:ext cx="728545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1200" cap="none" spc="0" normalizeH="0" baseline="0" noProof="0" dirty="0">
                <a:ln>
                  <a:noFill/>
                </a:ln>
                <a:solidFill>
                  <a:schemeClr val="accent2"/>
                </a:solidFill>
                <a:effectLst/>
                <a:uLnTx/>
                <a:uFillTx/>
                <a:latin typeface="Century Gothic" panose="020B0502020202020204" pitchFamily="34" charset="0"/>
                <a:cs typeface="Arial"/>
                <a:sym typeface="Arial"/>
              </a:rPr>
              <a:t>These questions </a:t>
            </a:r>
            <a:r>
              <a:rPr kumimoji="0" lang="en-GB" sz="2400" i="0" u="none" strike="noStrike" kern="1200" cap="none" spc="0" normalizeH="0" baseline="0" noProof="0" dirty="0">
                <a:ln>
                  <a:noFill/>
                </a:ln>
                <a:solidFill>
                  <a:schemeClr val="accent2"/>
                </a:solidFill>
                <a:effectLst/>
                <a:uLnTx/>
                <a:uFillTx/>
                <a:latin typeface="Century Gothic" panose="020B0502020202020204" pitchFamily="34" charset="0"/>
                <a:cs typeface="Arial"/>
                <a:sym typeface="Arial"/>
              </a:rPr>
              <a:t>are</a:t>
            </a:r>
            <a:r>
              <a:rPr kumimoji="0" lang="en-GB" sz="2400" b="0" i="0" u="none" strike="noStrike" kern="1200" cap="none" spc="0" normalizeH="0" baseline="0" noProof="0" dirty="0">
                <a:ln>
                  <a:noFill/>
                </a:ln>
                <a:solidFill>
                  <a:schemeClr val="accent2"/>
                </a:solidFill>
                <a:effectLst/>
                <a:uLnTx/>
                <a:uFillTx/>
                <a:latin typeface="Century Gothic" panose="020B0502020202020204" pitchFamily="34" charset="0"/>
                <a:cs typeface="Arial"/>
                <a:sym typeface="Arial"/>
              </a:rPr>
              <a:t> asking </a:t>
            </a:r>
            <a:r>
              <a:rPr kumimoji="0" lang="en-GB" sz="2400" b="0" i="0" u="none" strike="noStrike" kern="1200" cap="none" spc="0" normalizeH="0" baseline="0" noProof="0" dirty="0" err="1">
                <a:ln>
                  <a:noFill/>
                </a:ln>
                <a:solidFill>
                  <a:schemeClr val="accent2"/>
                </a:solidFill>
                <a:effectLst/>
                <a:uLnTx/>
                <a:uFillTx/>
                <a:latin typeface="Century Gothic" panose="020B0502020202020204" pitchFamily="34" charset="0"/>
                <a:cs typeface="Arial"/>
                <a:sym typeface="Arial"/>
              </a:rPr>
              <a:t>fo</a:t>
            </a:r>
            <a:r>
              <a:rPr lang="en-GB" sz="2400" dirty="0">
                <a:solidFill>
                  <a:schemeClr val="accent2"/>
                </a:solidFill>
                <a:latin typeface="Century Gothic" panose="020B0502020202020204" pitchFamily="34" charset="0"/>
                <a:cs typeface="Arial"/>
                <a:sym typeface="Arial"/>
              </a:rPr>
              <a:t>r a </a:t>
            </a:r>
            <a:r>
              <a:rPr lang="en-GB" sz="2400" b="1" dirty="0">
                <a:solidFill>
                  <a:schemeClr val="accent2"/>
                </a:solidFill>
                <a:latin typeface="Century Gothic" panose="020B0502020202020204" pitchFamily="34" charset="0"/>
                <a:cs typeface="Arial"/>
                <a:sym typeface="Arial"/>
              </a:rPr>
              <a:t>yes/no</a:t>
            </a:r>
            <a:r>
              <a:rPr lang="en-GB" sz="2400" dirty="0">
                <a:solidFill>
                  <a:schemeClr val="accent2"/>
                </a:solidFill>
                <a:latin typeface="Century Gothic" panose="020B0502020202020204" pitchFamily="34" charset="0"/>
                <a:cs typeface="Arial"/>
                <a:sym typeface="Arial"/>
              </a:rPr>
              <a:t> answer.</a:t>
            </a:r>
            <a:endParaRPr kumimoji="0" lang="en-GB" sz="2400" b="1" i="0" u="none" strike="noStrike" kern="0" cap="none" spc="0" normalizeH="0" baseline="0" noProof="0" dirty="0">
              <a:ln>
                <a:noFill/>
              </a:ln>
              <a:solidFill>
                <a:schemeClr val="accent2"/>
              </a:solidFill>
              <a:effectLst/>
              <a:uLnTx/>
              <a:uFillTx/>
              <a:latin typeface="Century Gothic"/>
              <a:cs typeface="Arial"/>
              <a:sym typeface="Century Gothic"/>
            </a:endParaRPr>
          </a:p>
        </p:txBody>
      </p:sp>
      <p:sp>
        <p:nvSpPr>
          <p:cNvPr id="14" name="TextBox 13">
            <a:extLst>
              <a:ext uri="{FF2B5EF4-FFF2-40B4-BE49-F238E27FC236}">
                <a16:creationId xmlns:a16="http://schemas.microsoft.com/office/drawing/2014/main" id="{25A933C4-3505-4ABD-B5C3-8EFCDBD11D8B}"/>
              </a:ext>
            </a:extLst>
          </p:cNvPr>
          <p:cNvSpPr txBox="1"/>
          <p:nvPr/>
        </p:nvSpPr>
        <p:spPr>
          <a:xfrm>
            <a:off x="289710" y="1854130"/>
            <a:ext cx="5581002" cy="584775"/>
          </a:xfrm>
          <a:prstGeom prst="rect">
            <a:avLst/>
          </a:prstGeom>
          <a:noFill/>
        </p:spPr>
        <p:txBody>
          <a:bodyPr wrap="square" rtlCol="0">
            <a:spAutoFit/>
          </a:bodyPr>
          <a:lstStyle/>
          <a:p>
            <a:pPr algn="r"/>
            <a:r>
              <a:rPr lang="en-GB" sz="3200" i="1" dirty="0" err="1">
                <a:solidFill>
                  <a:srgbClr val="115076"/>
                </a:solidFill>
                <a:latin typeface="Century Gothic" panose="020B0502020202020204" pitchFamily="34" charset="0"/>
              </a:rPr>
              <a:t>Comprends-tu</a:t>
            </a:r>
            <a:r>
              <a:rPr lang="en-GB" sz="3200" i="1" dirty="0">
                <a:solidFill>
                  <a:srgbClr val="115076"/>
                </a:solidFill>
                <a:latin typeface="Century Gothic" panose="020B0502020202020204" pitchFamily="34" charset="0"/>
              </a:rPr>
              <a:t>? </a:t>
            </a:r>
          </a:p>
        </p:txBody>
      </p:sp>
      <p:sp>
        <p:nvSpPr>
          <p:cNvPr id="15" name="TextBox 14">
            <a:extLst>
              <a:ext uri="{FF2B5EF4-FFF2-40B4-BE49-F238E27FC236}">
                <a16:creationId xmlns:a16="http://schemas.microsoft.com/office/drawing/2014/main" id="{D2453C66-FAA4-442D-91F2-DA743CB60AE7}"/>
              </a:ext>
            </a:extLst>
          </p:cNvPr>
          <p:cNvSpPr txBox="1"/>
          <p:nvPr/>
        </p:nvSpPr>
        <p:spPr>
          <a:xfrm>
            <a:off x="5800852" y="1890205"/>
            <a:ext cx="5740660"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rPr>
              <a:t>Do you understand?</a:t>
            </a:r>
          </a:p>
        </p:txBody>
      </p:sp>
      <p:sp>
        <p:nvSpPr>
          <p:cNvPr id="16" name="TextBox 15">
            <a:extLst>
              <a:ext uri="{FF2B5EF4-FFF2-40B4-BE49-F238E27FC236}">
                <a16:creationId xmlns:a16="http://schemas.microsoft.com/office/drawing/2014/main" id="{749B1412-D32F-4284-82A5-F6EE82E109B5}"/>
              </a:ext>
            </a:extLst>
          </p:cNvPr>
          <p:cNvSpPr txBox="1"/>
          <p:nvPr/>
        </p:nvSpPr>
        <p:spPr>
          <a:xfrm>
            <a:off x="562803" y="3866213"/>
            <a:ext cx="11826307"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We can also add a </a:t>
            </a:r>
            <a:r>
              <a:rPr lang="en-GB" sz="2400" b="1" i="1" dirty="0">
                <a:solidFill>
                  <a:srgbClr val="115076"/>
                </a:solidFill>
                <a:latin typeface="Century Gothic" panose="020B0502020202020204" pitchFamily="34" charset="0"/>
              </a:rPr>
              <a:t>question word </a:t>
            </a:r>
            <a:r>
              <a:rPr lang="en-GB" sz="2400" dirty="0">
                <a:solidFill>
                  <a:srgbClr val="115076"/>
                </a:solidFill>
                <a:latin typeface="Century Gothic" panose="020B0502020202020204" pitchFamily="34" charset="0"/>
              </a:rPr>
              <a:t>at the beginning of the question:</a:t>
            </a: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2" y="275079"/>
            <a:ext cx="4531705" cy="813130"/>
          </a:xfrm>
        </p:spPr>
        <p:txBody>
          <a:bodyPr>
            <a:normAutofit/>
          </a:bodyPr>
          <a:lstStyle/>
          <a:p>
            <a:pPr lvl="0">
              <a:lnSpc>
                <a:spcPct val="100000"/>
              </a:lnSpc>
              <a:spcBef>
                <a:spcPts val="0"/>
              </a:spcBef>
              <a:defRPr/>
            </a:pPr>
            <a:r>
              <a:rPr lang="en-US" sz="3600" b="1" dirty="0">
                <a:solidFill>
                  <a:schemeClr val="bg1"/>
                </a:solidFill>
              </a:rPr>
              <a:t>Question words</a:t>
            </a:r>
          </a:p>
        </p:txBody>
      </p:sp>
      <p:sp>
        <p:nvSpPr>
          <p:cNvPr id="18" name="Rectangle 17">
            <a:extLst>
              <a:ext uri="{FF2B5EF4-FFF2-40B4-BE49-F238E27FC236}">
                <a16:creationId xmlns:a16="http://schemas.microsoft.com/office/drawing/2014/main" id="{61A88181-EFA4-4650-8BEE-7F69E9978BCD}"/>
              </a:ext>
            </a:extLst>
          </p:cNvPr>
          <p:cNvSpPr/>
          <p:nvPr/>
        </p:nvSpPr>
        <p:spPr>
          <a:xfrm>
            <a:off x="3240916" y="2494885"/>
            <a:ext cx="2674130" cy="584775"/>
          </a:xfrm>
          <a:prstGeom prst="rect">
            <a:avLst/>
          </a:prstGeom>
        </p:spPr>
        <p:txBody>
          <a:bodyPr wrap="none">
            <a:spAutoFit/>
          </a:bodyPr>
          <a:lstStyle/>
          <a:p>
            <a:pPr lvl="0" algn="r">
              <a:defRPr/>
            </a:pPr>
            <a:r>
              <a:rPr kumimoji="0" lang="en-GB" sz="3200" i="1" u="none"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Manges-</a:t>
            </a:r>
            <a:r>
              <a:rPr kumimoji="0" lang="en-GB" sz="3200" i="1" u="none" strike="noStrike" kern="1200" cap="none" spc="0" normalizeH="0" baseline="0" noProof="0" dirty="0" err="1">
                <a:ln>
                  <a:noFill/>
                </a:ln>
                <a:solidFill>
                  <a:srgbClr val="115076"/>
                </a:solidFill>
                <a:effectLst/>
                <a:uLnTx/>
                <a:uFillTx/>
                <a:latin typeface="Century Gothic" panose="020B0502020202020204" pitchFamily="34" charset="0"/>
                <a:cs typeface="Arial"/>
                <a:sym typeface="Arial"/>
              </a:rPr>
              <a:t>tu</a:t>
            </a:r>
            <a:r>
              <a:rPr kumimoji="0" lang="en-GB" sz="3200" i="1" u="none" strike="noStrike" kern="1200" cap="none" spc="0" normalizeH="0" noProof="0" dirty="0">
                <a:ln>
                  <a:noFill/>
                </a:ln>
                <a:solidFill>
                  <a:srgbClr val="115076"/>
                </a:solidFill>
                <a:effectLst/>
                <a:uLnTx/>
                <a:uFillTx/>
                <a:latin typeface="Century Gothic" panose="020B0502020202020204" pitchFamily="34" charset="0"/>
                <a:cs typeface="Arial"/>
                <a:sym typeface="Arial"/>
              </a:rPr>
              <a:t> ?</a:t>
            </a:r>
            <a:endParaRPr kumimoji="0" lang="en-GB" sz="3200" i="1" u="none" strike="noStrike" kern="120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19" name="TextBox 18">
            <a:extLst>
              <a:ext uri="{FF2B5EF4-FFF2-40B4-BE49-F238E27FC236}">
                <a16:creationId xmlns:a16="http://schemas.microsoft.com/office/drawing/2014/main" id="{72721B85-3648-49DE-829C-D6EBF43ABE96}"/>
              </a:ext>
            </a:extLst>
          </p:cNvPr>
          <p:cNvSpPr txBox="1"/>
          <p:nvPr/>
        </p:nvSpPr>
        <p:spPr>
          <a:xfrm>
            <a:off x="5838501" y="2535551"/>
            <a:ext cx="6096000"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latin typeface="Century Gothic" panose="020B0502020202020204" pitchFamily="34" charset="0"/>
                <a:cs typeface="Arial"/>
                <a:sym typeface="Arial"/>
              </a:rPr>
              <a:t>Are you eating?</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20" name="Speech Bubble: Rectangle with Corners Rounded 2">
            <a:extLst>
              <a:ext uri="{FF2B5EF4-FFF2-40B4-BE49-F238E27FC236}">
                <a16:creationId xmlns:a16="http://schemas.microsoft.com/office/drawing/2014/main" id="{0CA84FE3-D061-44A5-9415-3B6509D3357C}"/>
              </a:ext>
            </a:extLst>
          </p:cNvPr>
          <p:cNvSpPr/>
          <p:nvPr/>
        </p:nvSpPr>
        <p:spPr>
          <a:xfrm>
            <a:off x="1256636" y="3264906"/>
            <a:ext cx="2790244" cy="1193220"/>
          </a:xfrm>
          <a:prstGeom prst="wedgeRoundRectCallout">
            <a:avLst>
              <a:gd name="adj1" fmla="val 33511"/>
              <a:gd name="adj2" fmla="val 70003"/>
              <a:gd name="adj3" fmla="val 16667"/>
            </a:avLst>
          </a:prstGeom>
          <a:solidFill>
            <a:srgbClr val="11507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When we do this, we also need the pronoun-verb swap!</a:t>
            </a:r>
          </a:p>
        </p:txBody>
      </p:sp>
      <p:pic>
        <p:nvPicPr>
          <p:cNvPr id="21" name="Picture 20" descr="background rectangle">
            <a:extLst>
              <a:ext uri="{FF2B5EF4-FFF2-40B4-BE49-F238E27FC236}">
                <a16:creationId xmlns:a16="http://schemas.microsoft.com/office/drawing/2014/main" id="{CAC7598D-967F-4567-9222-48F8EB9635E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2D84745A-2589-434E-9674-5E968C45184C}"/>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Question words</a:t>
            </a:r>
            <a:endParaRPr lang="en-GB" sz="3600" b="1" dirty="0">
              <a:solidFill>
                <a:schemeClr val="bg1"/>
              </a:solidFill>
            </a:endParaRPr>
          </a:p>
        </p:txBody>
      </p:sp>
      <p:sp>
        <p:nvSpPr>
          <p:cNvPr id="23" name="Rounded Rectangle 46">
            <a:extLst>
              <a:ext uri="{FF2B5EF4-FFF2-40B4-BE49-F238E27FC236}">
                <a16:creationId xmlns:a16="http://schemas.microsoft.com/office/drawing/2014/main" id="{3607065A-B783-42D4-A702-F5B01C53C79A}"/>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Speech Bubble: Rectangle with Corners Rounded 2">
            <a:extLst>
              <a:ext uri="{FF2B5EF4-FFF2-40B4-BE49-F238E27FC236}">
                <a16:creationId xmlns:a16="http://schemas.microsoft.com/office/drawing/2014/main" id="{0CA84FE3-D061-44A5-9415-3B6509D3357C}"/>
              </a:ext>
            </a:extLst>
          </p:cNvPr>
          <p:cNvSpPr/>
          <p:nvPr/>
        </p:nvSpPr>
        <p:spPr>
          <a:xfrm>
            <a:off x="431908" y="577943"/>
            <a:ext cx="3121098" cy="1788598"/>
          </a:xfrm>
          <a:prstGeom prst="wedgeRoundRectCallout">
            <a:avLst>
              <a:gd name="adj1" fmla="val -2478"/>
              <a:gd name="adj2" fmla="val 61884"/>
              <a:gd name="adj3" fmla="val 16667"/>
            </a:avLst>
          </a:prstGeom>
          <a:solidFill>
            <a:srgbClr val="11507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a:t>
            </a:r>
          </a:p>
          <a:p>
            <a:pPr algn="ctr"/>
            <a:r>
              <a:rPr lang="en-GB" sz="2000" dirty="0"/>
              <a:t> The pronoun-verb swap is used to translate </a:t>
            </a:r>
            <a:r>
              <a:rPr lang="en-GB" sz="2000" b="1" dirty="0"/>
              <a:t>both</a:t>
            </a:r>
            <a:r>
              <a:rPr lang="en-GB" sz="2000" dirty="0"/>
              <a:t> </a:t>
            </a:r>
            <a:r>
              <a:rPr lang="en-GB" sz="2000" i="1" dirty="0"/>
              <a:t>do</a:t>
            </a:r>
            <a:r>
              <a:rPr lang="en-GB" sz="2000" dirty="0"/>
              <a:t> and </a:t>
            </a:r>
            <a:r>
              <a:rPr lang="en-GB" sz="2000" i="1" dirty="0"/>
              <a:t>are</a:t>
            </a:r>
            <a:r>
              <a:rPr lang="en-GB" sz="2000" dirty="0"/>
              <a:t> questions.</a:t>
            </a:r>
          </a:p>
        </p:txBody>
      </p:sp>
    </p:spTree>
    <p:extLst>
      <p:ext uri="{BB962C8B-B14F-4D97-AF65-F5344CB8AC3E}">
        <p14:creationId xmlns:p14="http://schemas.microsoft.com/office/powerpoint/2010/main" val="330650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animBg="1"/>
      <p:bldP spid="13" grpId="0"/>
      <p:bldP spid="14" grpId="0"/>
      <p:bldP spid="15" grpId="0"/>
      <p:bldP spid="16" grpId="0"/>
      <p:bldP spid="18" grpId="0"/>
      <p:bldP spid="19" grpId="0" animBg="1"/>
      <p:bldP spid="20"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B091C3-B480-5040-B5E1-E765BC4F2C83}"/>
              </a:ext>
            </a:extLst>
          </p:cNvPr>
          <p:cNvSpPr>
            <a:spLocks noGrp="1"/>
          </p:cNvSpPr>
          <p:nvPr>
            <p:ph type="title"/>
          </p:nvPr>
        </p:nvSpPr>
        <p:spPr>
          <a:xfrm>
            <a:off x="0" y="-396068"/>
            <a:ext cx="3457575" cy="331469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pic>
        <p:nvPicPr>
          <p:cNvPr id="4" name="Picture 3" descr="a green checkmar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123" y="1468283"/>
            <a:ext cx="2719591" cy="2832906"/>
          </a:xfrm>
          <a:prstGeom prst="rect">
            <a:avLst/>
          </a:prstGeom>
        </p:spPr>
      </p:pic>
      <p:sp>
        <p:nvSpPr>
          <p:cNvPr id="3" name="TextBox 2"/>
          <p:cNvSpPr txBox="1"/>
          <p:nvPr/>
        </p:nvSpPr>
        <p:spPr>
          <a:xfrm>
            <a:off x="4653137" y="4301189"/>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51725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 vra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ai vr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07519662"/>
              </p:ext>
            </p:extLst>
          </p:nvPr>
        </p:nvGraphicFramePr>
        <p:xfrm>
          <a:off x="1009627" y="1879929"/>
          <a:ext cx="10169709" cy="4032832"/>
        </p:xfrm>
        <a:graphic>
          <a:graphicData uri="http://schemas.openxmlformats.org/drawingml/2006/table">
            <a:tbl>
              <a:tblPr firstRow="1" bandRow="1">
                <a:tableStyleId>{69CF1AB2-1976-4502-BF36-3FF5EA218861}</a:tableStyleId>
              </a:tblPr>
              <a:tblGrid>
                <a:gridCol w="555186">
                  <a:extLst>
                    <a:ext uri="{9D8B030D-6E8A-4147-A177-3AD203B41FA5}">
                      <a16:colId xmlns:a16="http://schemas.microsoft.com/office/drawing/2014/main" val="1375757404"/>
                    </a:ext>
                  </a:extLst>
                </a:gridCol>
                <a:gridCol w="5765854">
                  <a:extLst>
                    <a:ext uri="{9D8B030D-6E8A-4147-A177-3AD203B41FA5}">
                      <a16:colId xmlns:a16="http://schemas.microsoft.com/office/drawing/2014/main" val="2233703285"/>
                    </a:ext>
                  </a:extLst>
                </a:gridCol>
                <a:gridCol w="1924334">
                  <a:extLst>
                    <a:ext uri="{9D8B030D-6E8A-4147-A177-3AD203B41FA5}">
                      <a16:colId xmlns:a16="http://schemas.microsoft.com/office/drawing/2014/main" val="3561209792"/>
                    </a:ext>
                  </a:extLst>
                </a:gridCol>
                <a:gridCol w="1924335">
                  <a:extLst>
                    <a:ext uri="{9D8B030D-6E8A-4147-A177-3AD203B41FA5}">
                      <a16:colId xmlns:a16="http://schemas.microsoft.com/office/drawing/2014/main" val="1841703384"/>
                    </a:ext>
                  </a:extLst>
                </a:gridCol>
              </a:tblGrid>
              <a:tr h="418304">
                <a:tc>
                  <a:txBody>
                    <a:bodyPr/>
                    <a:lstStyle/>
                    <a:p>
                      <a:pPr algn="ctr"/>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a:txBody>
                    <a:bodyPr/>
                    <a:lstStyle/>
                    <a:p>
                      <a:pPr algn="ctr"/>
                      <a:r>
                        <a:rPr lang="en-GB" sz="2400" dirty="0" err="1">
                          <a:solidFill>
                            <a:srgbClr val="115076"/>
                          </a:solidFill>
                        </a:rPr>
                        <a:t>oui</a:t>
                      </a:r>
                      <a:r>
                        <a:rPr lang="en-GB" sz="2400" dirty="0">
                          <a:solidFill>
                            <a:srgbClr val="115076"/>
                          </a:solidFill>
                        </a:rPr>
                        <a:t>/non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2400" dirty="0">
                          <a:solidFill>
                            <a:srgbClr val="115076"/>
                          </a:solidFill>
                        </a:rPr>
                        <a:t>information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284161411"/>
                  </a:ext>
                </a:extLst>
              </a:tr>
              <a:tr h="446954">
                <a:tc>
                  <a:txBody>
                    <a:bodyPr/>
                    <a:lstStyle/>
                    <a:p>
                      <a:pPr algn="ctr"/>
                      <a:r>
                        <a:rPr lang="en-GB" sz="2000" b="1" dirty="0">
                          <a:solidFill>
                            <a:srgbClr val="115076"/>
                          </a:solidFill>
                        </a:rPr>
                        <a:t>1</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Quelle phrase </a:t>
                      </a:r>
                      <a:r>
                        <a:rPr lang="en-GB" sz="2000" dirty="0" err="1">
                          <a:solidFill>
                            <a:srgbClr val="115076"/>
                          </a:solidFill>
                        </a:rPr>
                        <a:t>apprends-tu</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146215799"/>
                  </a:ext>
                </a:extLst>
              </a:tr>
              <a:tr h="446954">
                <a:tc>
                  <a:txBody>
                    <a:bodyPr/>
                    <a:lstStyle/>
                    <a:p>
                      <a:pPr algn="ctr"/>
                      <a:r>
                        <a:rPr lang="en-GB" sz="2000" b="1" dirty="0">
                          <a:solidFill>
                            <a:srgbClr val="115076"/>
                          </a:solidFill>
                        </a:rPr>
                        <a:t>2</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a:solidFill>
                            <a:srgbClr val="115076"/>
                          </a:solidFill>
                        </a:rPr>
                        <a:t>Que </a:t>
                      </a:r>
                      <a:r>
                        <a:rPr lang="en-GB" sz="2000" dirty="0" err="1">
                          <a:solidFill>
                            <a:srgbClr val="115076"/>
                          </a:solidFill>
                        </a:rPr>
                        <a:t>fais-tu</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374275235"/>
                  </a:ext>
                </a:extLst>
              </a:tr>
              <a:tr h="446954">
                <a:tc>
                  <a:txBody>
                    <a:bodyPr/>
                    <a:lstStyle/>
                    <a:p>
                      <a:pPr algn="ctr"/>
                      <a:r>
                        <a:rPr lang="en-GB" sz="2000" b="1" dirty="0">
                          <a:solidFill>
                            <a:srgbClr val="115076"/>
                          </a:solidFill>
                        </a:rPr>
                        <a:t>3</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Combien</a:t>
                      </a:r>
                      <a:r>
                        <a:rPr lang="en-GB" sz="2000" dirty="0">
                          <a:solidFill>
                            <a:srgbClr val="115076"/>
                          </a:solidFill>
                        </a:rPr>
                        <a:t> de </a:t>
                      </a:r>
                      <a:r>
                        <a:rPr lang="en-GB" sz="2000" dirty="0" err="1">
                          <a:solidFill>
                            <a:srgbClr val="115076"/>
                          </a:solidFill>
                        </a:rPr>
                        <a:t>langues</a:t>
                      </a:r>
                      <a:r>
                        <a:rPr lang="en-GB" sz="2000" dirty="0">
                          <a:solidFill>
                            <a:srgbClr val="115076"/>
                          </a:solidFill>
                        </a:rPr>
                        <a:t> </a:t>
                      </a:r>
                      <a:r>
                        <a:rPr lang="en-GB" sz="2000" dirty="0" err="1">
                          <a:solidFill>
                            <a:srgbClr val="115076"/>
                          </a:solidFill>
                        </a:rPr>
                        <a:t>comprends-tu</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99593152"/>
                  </a:ext>
                </a:extLst>
              </a:tr>
              <a:tr h="446954">
                <a:tc>
                  <a:txBody>
                    <a:bodyPr/>
                    <a:lstStyle/>
                    <a:p>
                      <a:pPr algn="ctr"/>
                      <a:r>
                        <a:rPr lang="en-GB" sz="2000" b="1" dirty="0">
                          <a:solidFill>
                            <a:srgbClr val="115076"/>
                          </a:solidFill>
                        </a:rPr>
                        <a:t>4</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Viens-tu</a:t>
                      </a:r>
                      <a:r>
                        <a:rPr lang="en-GB" sz="2000" dirty="0">
                          <a:solidFill>
                            <a:srgbClr val="115076"/>
                          </a:solidFill>
                        </a:rPr>
                        <a:t> à la fête </a:t>
                      </a:r>
                      <a:r>
                        <a:rPr lang="en-GB" sz="2000" dirty="0" err="1">
                          <a:solidFill>
                            <a:srgbClr val="115076"/>
                          </a:solidFill>
                        </a:rPr>
                        <a:t>aujourd’hui</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37654080"/>
                  </a:ext>
                </a:extLst>
              </a:tr>
              <a:tr h="446954">
                <a:tc>
                  <a:txBody>
                    <a:bodyPr/>
                    <a:lstStyle/>
                    <a:p>
                      <a:pPr algn="ctr"/>
                      <a:r>
                        <a:rPr lang="en-GB" sz="2000" b="1" dirty="0">
                          <a:solidFill>
                            <a:srgbClr val="115076"/>
                          </a:solidFill>
                        </a:rPr>
                        <a:t>5</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Quel</a:t>
                      </a:r>
                      <a:r>
                        <a:rPr lang="en-GB" sz="2000" dirty="0">
                          <a:solidFill>
                            <a:srgbClr val="115076"/>
                          </a:solidFill>
                        </a:rPr>
                        <a:t> jour </a:t>
                      </a:r>
                      <a:r>
                        <a:rPr lang="en-GB" sz="2000" dirty="0" err="1">
                          <a:solidFill>
                            <a:srgbClr val="115076"/>
                          </a:solidFill>
                        </a:rPr>
                        <a:t>sors-tu</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37366218"/>
                  </a:ext>
                </a:extLst>
              </a:tr>
              <a:tr h="446954">
                <a:tc>
                  <a:txBody>
                    <a:bodyPr/>
                    <a:lstStyle/>
                    <a:p>
                      <a:pPr algn="ctr"/>
                      <a:r>
                        <a:rPr lang="en-GB" sz="2000" b="1" dirty="0">
                          <a:solidFill>
                            <a:srgbClr val="115076"/>
                          </a:solidFill>
                        </a:rPr>
                        <a:t>6</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Quel</a:t>
                      </a:r>
                      <a:r>
                        <a:rPr lang="en-GB" sz="2000" dirty="0">
                          <a:solidFill>
                            <a:srgbClr val="115076"/>
                          </a:solidFill>
                        </a:rPr>
                        <a:t> nom dis-</a:t>
                      </a:r>
                      <a:r>
                        <a:rPr lang="en-GB" sz="2000" dirty="0" err="1">
                          <a:solidFill>
                            <a:srgbClr val="115076"/>
                          </a:solidFill>
                        </a:rPr>
                        <a:t>tu</a:t>
                      </a:r>
                      <a:r>
                        <a:rPr lang="en-GB" sz="2000" dirty="0">
                          <a:solidFill>
                            <a:srgbClr val="115076"/>
                          </a:solidFill>
                        </a:rPr>
                        <a: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44485514"/>
                  </a:ext>
                </a:extLst>
              </a:tr>
              <a:tr h="446954">
                <a:tc>
                  <a:txBody>
                    <a:bodyPr/>
                    <a:lstStyle/>
                    <a:p>
                      <a:pPr algn="ctr"/>
                      <a:r>
                        <a:rPr lang="en-GB" sz="2000" b="1" dirty="0">
                          <a:solidFill>
                            <a:srgbClr val="115076"/>
                          </a:solidFill>
                        </a:rPr>
                        <a:t>7</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Fais-tu</a:t>
                      </a:r>
                      <a:r>
                        <a:rPr lang="en-GB" sz="2000" dirty="0">
                          <a:solidFill>
                            <a:srgbClr val="115076"/>
                          </a:solidFill>
                        </a:rPr>
                        <a:t> attention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900085658"/>
                  </a:ext>
                </a:extLst>
              </a:tr>
              <a:tr h="446954">
                <a:tc>
                  <a:txBody>
                    <a:bodyPr/>
                    <a:lstStyle/>
                    <a:p>
                      <a:pPr algn="ctr"/>
                      <a:r>
                        <a:rPr lang="en-GB" sz="2000" b="1" dirty="0">
                          <a:solidFill>
                            <a:srgbClr val="115076"/>
                          </a:solidFill>
                        </a:rPr>
                        <a:t>8</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Prends-tu</a:t>
                      </a:r>
                      <a:r>
                        <a:rPr lang="en-GB" sz="2000" dirty="0">
                          <a:solidFill>
                            <a:srgbClr val="115076"/>
                          </a:solidFill>
                        </a:rPr>
                        <a:t> le train </a:t>
                      </a:r>
                      <a:r>
                        <a:rPr lang="en-GB" sz="2000" dirty="0" err="1">
                          <a:solidFill>
                            <a:srgbClr val="115076"/>
                          </a:solidFill>
                        </a:rPr>
                        <a:t>chaque</a:t>
                      </a:r>
                      <a:r>
                        <a:rPr lang="en-GB" sz="2000" dirty="0">
                          <a:solidFill>
                            <a:srgbClr val="115076"/>
                          </a:solidFill>
                        </a:rPr>
                        <a:t> jour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54852219"/>
                  </a:ext>
                </a:extLst>
              </a:tr>
            </a:tbl>
          </a:graphicData>
        </a:graphic>
      </p:graphicFrame>
      <p:sp>
        <p:nvSpPr>
          <p:cNvPr id="4" name="Title 3"/>
          <p:cNvSpPr>
            <a:spLocks noGrp="1"/>
          </p:cNvSpPr>
          <p:nvPr>
            <p:ph type="title"/>
          </p:nvPr>
        </p:nvSpPr>
        <p:spPr>
          <a:xfrm>
            <a:off x="0" y="182843"/>
            <a:ext cx="5265384" cy="707849"/>
          </a:xfrm>
        </p:spPr>
        <p:txBody>
          <a:bodyPr>
            <a:normAutofit fontScale="90000"/>
          </a:bodyPr>
          <a:lstStyle/>
          <a:p>
            <a:r>
              <a:rPr lang="en-GB" sz="3600" b="1" dirty="0">
                <a:solidFill>
                  <a:schemeClr val="bg1"/>
                </a:solidFill>
              </a:rPr>
              <a:t>Des questions d’un </a:t>
            </a:r>
            <a:r>
              <a:rPr lang="en-GB" sz="3600" b="1" dirty="0" err="1">
                <a:solidFill>
                  <a:schemeClr val="bg1"/>
                </a:solidFill>
              </a:rPr>
              <a:t>ami</a:t>
            </a:r>
            <a:endParaRPr lang="en-GB" sz="3600" b="1" dirty="0">
              <a:solidFill>
                <a:schemeClr val="bg1"/>
              </a:solidFill>
            </a:endParaRPr>
          </a:p>
        </p:txBody>
      </p:sp>
      <p:pic>
        <p:nvPicPr>
          <p:cNvPr id="7" name="Picture 6">
            <a:extLst>
              <a:ext uri="{FF2B5EF4-FFF2-40B4-BE49-F238E27FC236}">
                <a16:creationId xmlns:a16="http://schemas.microsoft.com/office/drawing/2014/main" id="{55C3AB6E-23FA-43A5-93D4-29B9BA88B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8614" y="2365324"/>
            <a:ext cx="340755" cy="354953"/>
          </a:xfrm>
          <a:prstGeom prst="rect">
            <a:avLst/>
          </a:prstGeom>
        </p:spPr>
      </p:pic>
      <p:pic>
        <p:nvPicPr>
          <p:cNvPr id="10" name="Picture 9">
            <a:extLst>
              <a:ext uri="{FF2B5EF4-FFF2-40B4-BE49-F238E27FC236}">
                <a16:creationId xmlns:a16="http://schemas.microsoft.com/office/drawing/2014/main" id="{55C3AB6E-23FA-43A5-93D4-29B9BA88B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4412" y="2829249"/>
            <a:ext cx="340755" cy="354953"/>
          </a:xfrm>
          <a:prstGeom prst="rect">
            <a:avLst/>
          </a:prstGeom>
        </p:spPr>
      </p:pic>
      <p:pic>
        <p:nvPicPr>
          <p:cNvPr id="11" name="Picture 10">
            <a:extLst>
              <a:ext uri="{FF2B5EF4-FFF2-40B4-BE49-F238E27FC236}">
                <a16:creationId xmlns:a16="http://schemas.microsoft.com/office/drawing/2014/main" id="{55C3AB6E-23FA-43A5-93D4-29B9BA88B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4412" y="3271804"/>
            <a:ext cx="340755" cy="354953"/>
          </a:xfrm>
          <a:prstGeom prst="rect">
            <a:avLst/>
          </a:prstGeom>
        </p:spPr>
      </p:pic>
      <p:pic>
        <p:nvPicPr>
          <p:cNvPr id="12" name="Picture 11">
            <a:extLst>
              <a:ext uri="{FF2B5EF4-FFF2-40B4-BE49-F238E27FC236}">
                <a16:creationId xmlns:a16="http://schemas.microsoft.com/office/drawing/2014/main" id="{55C3AB6E-23FA-43A5-93D4-29B9BA88B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2955" y="3736559"/>
            <a:ext cx="340755" cy="354953"/>
          </a:xfrm>
          <a:prstGeom prst="rect">
            <a:avLst/>
          </a:prstGeom>
        </p:spPr>
      </p:pic>
      <p:pic>
        <p:nvPicPr>
          <p:cNvPr id="13" name="Picture 12">
            <a:extLst>
              <a:ext uri="{FF2B5EF4-FFF2-40B4-BE49-F238E27FC236}">
                <a16:creationId xmlns:a16="http://schemas.microsoft.com/office/drawing/2014/main" id="{55C3AB6E-23FA-43A5-93D4-29B9BA88B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4412" y="4151534"/>
            <a:ext cx="340755" cy="354953"/>
          </a:xfrm>
          <a:prstGeom prst="rect">
            <a:avLst/>
          </a:prstGeom>
        </p:spPr>
      </p:pic>
      <p:pic>
        <p:nvPicPr>
          <p:cNvPr id="14" name="Picture 13">
            <a:extLst>
              <a:ext uri="{FF2B5EF4-FFF2-40B4-BE49-F238E27FC236}">
                <a16:creationId xmlns:a16="http://schemas.microsoft.com/office/drawing/2014/main" id="{55C3AB6E-23FA-43A5-93D4-29B9BA88B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4411" y="4621481"/>
            <a:ext cx="340755" cy="354953"/>
          </a:xfrm>
          <a:prstGeom prst="rect">
            <a:avLst/>
          </a:prstGeom>
        </p:spPr>
      </p:pic>
      <p:pic>
        <p:nvPicPr>
          <p:cNvPr id="15" name="Picture 14">
            <a:extLst>
              <a:ext uri="{FF2B5EF4-FFF2-40B4-BE49-F238E27FC236}">
                <a16:creationId xmlns:a16="http://schemas.microsoft.com/office/drawing/2014/main" id="{55C3AB6E-23FA-43A5-93D4-29B9BA88B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2954" y="5068314"/>
            <a:ext cx="340755" cy="354953"/>
          </a:xfrm>
          <a:prstGeom prst="rect">
            <a:avLst/>
          </a:prstGeom>
        </p:spPr>
      </p:pic>
      <p:pic>
        <p:nvPicPr>
          <p:cNvPr id="16" name="Picture 15">
            <a:extLst>
              <a:ext uri="{FF2B5EF4-FFF2-40B4-BE49-F238E27FC236}">
                <a16:creationId xmlns:a16="http://schemas.microsoft.com/office/drawing/2014/main" id="{55C3AB6E-23FA-43A5-93D4-29B9BA88B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2953" y="5522535"/>
            <a:ext cx="340755" cy="354953"/>
          </a:xfrm>
          <a:prstGeom prst="rect">
            <a:avLst/>
          </a:prstGeom>
        </p:spPr>
      </p:pic>
      <p:sp>
        <p:nvSpPr>
          <p:cNvPr id="3" name="TextBox 2"/>
          <p:cNvSpPr txBox="1"/>
          <p:nvPr/>
        </p:nvSpPr>
        <p:spPr>
          <a:xfrm>
            <a:off x="185530" y="1275782"/>
            <a:ext cx="7305376" cy="830997"/>
          </a:xfrm>
          <a:prstGeom prst="rect">
            <a:avLst/>
          </a:prstGeom>
          <a:noFill/>
        </p:spPr>
        <p:txBody>
          <a:bodyPr wrap="square" rtlCol="0">
            <a:spAutoFit/>
          </a:bodyPr>
          <a:lstStyle/>
          <a:p>
            <a:r>
              <a:rPr lang="en-GB" sz="2400" b="1" dirty="0">
                <a:solidFill>
                  <a:srgbClr val="115076"/>
                </a:solidFill>
              </a:rPr>
              <a:t>Lis les questions. </a:t>
            </a:r>
            <a:r>
              <a:rPr lang="en-GB" sz="2400" b="1" dirty="0" err="1">
                <a:solidFill>
                  <a:srgbClr val="115076"/>
                </a:solidFill>
              </a:rPr>
              <a:t>C’est</a:t>
            </a:r>
            <a:r>
              <a:rPr lang="en-GB" sz="2400" b="1" dirty="0">
                <a:solidFill>
                  <a:srgbClr val="115076"/>
                </a:solidFill>
              </a:rPr>
              <a:t> quoi la </a:t>
            </a:r>
            <a:r>
              <a:rPr lang="en-GB" sz="2400" b="1" dirty="0" err="1">
                <a:solidFill>
                  <a:srgbClr val="115076"/>
                </a:solidFill>
              </a:rPr>
              <a:t>réponse</a:t>
            </a:r>
            <a:r>
              <a:rPr lang="en-GB" sz="2400" b="1" dirty="0">
                <a:solidFill>
                  <a:srgbClr val="115076"/>
                </a:solidFill>
              </a:rPr>
              <a:t> ?</a:t>
            </a:r>
          </a:p>
          <a:p>
            <a:r>
              <a:rPr lang="en-GB" sz="2400" dirty="0" err="1">
                <a:solidFill>
                  <a:srgbClr val="115076"/>
                </a:solidFill>
              </a:rPr>
              <a:t>Tu</a:t>
            </a:r>
            <a:r>
              <a:rPr lang="en-GB" sz="2400" dirty="0">
                <a:solidFill>
                  <a:srgbClr val="115076"/>
                </a:solidFill>
              </a:rPr>
              <a:t> dis ‘</a:t>
            </a:r>
            <a:r>
              <a:rPr lang="en-GB" sz="2400" dirty="0" err="1">
                <a:solidFill>
                  <a:srgbClr val="115076"/>
                </a:solidFill>
              </a:rPr>
              <a:t>oui</a:t>
            </a:r>
            <a:r>
              <a:rPr lang="en-GB" sz="2400" dirty="0">
                <a:solidFill>
                  <a:srgbClr val="115076"/>
                </a:solidFill>
              </a:rPr>
              <a:t>/non’ </a:t>
            </a:r>
            <a:r>
              <a:rPr lang="en-GB" sz="2400" dirty="0" err="1">
                <a:solidFill>
                  <a:srgbClr val="115076"/>
                </a:solidFill>
              </a:rPr>
              <a:t>ou</a:t>
            </a:r>
            <a:r>
              <a:rPr lang="en-GB" sz="2400" dirty="0">
                <a:solidFill>
                  <a:srgbClr val="115076"/>
                </a:solidFill>
              </a:rPr>
              <a:t> </a:t>
            </a:r>
            <a:r>
              <a:rPr lang="en-GB" sz="2400" dirty="0" err="1">
                <a:solidFill>
                  <a:srgbClr val="115076"/>
                </a:solidFill>
              </a:rPr>
              <a:t>tu</a:t>
            </a:r>
            <a:r>
              <a:rPr lang="en-GB" sz="2400" dirty="0">
                <a:solidFill>
                  <a:srgbClr val="115076"/>
                </a:solidFill>
              </a:rPr>
              <a:t> </a:t>
            </a:r>
            <a:r>
              <a:rPr lang="en-GB" sz="2400" dirty="0" err="1">
                <a:solidFill>
                  <a:srgbClr val="115076"/>
                </a:solidFill>
              </a:rPr>
              <a:t>donnes</a:t>
            </a:r>
            <a:r>
              <a:rPr lang="en-GB" sz="2400" dirty="0">
                <a:solidFill>
                  <a:srgbClr val="115076"/>
                </a:solidFill>
              </a:rPr>
              <a:t> </a:t>
            </a:r>
            <a:r>
              <a:rPr lang="en-GB" sz="2400" dirty="0" err="1">
                <a:solidFill>
                  <a:srgbClr val="115076"/>
                </a:solidFill>
              </a:rPr>
              <a:t>une</a:t>
            </a:r>
            <a:r>
              <a:rPr lang="en-GB" sz="2400" dirty="0">
                <a:solidFill>
                  <a:srgbClr val="115076"/>
                </a:solidFill>
              </a:rPr>
              <a:t> information ?</a:t>
            </a:r>
          </a:p>
        </p:txBody>
      </p:sp>
      <p:sp>
        <p:nvSpPr>
          <p:cNvPr id="6" name="TextBox 5"/>
          <p:cNvSpPr txBox="1"/>
          <p:nvPr/>
        </p:nvSpPr>
        <p:spPr>
          <a:xfrm>
            <a:off x="1614582" y="4143244"/>
            <a:ext cx="5690795" cy="400110"/>
          </a:xfrm>
          <a:prstGeom prst="rect">
            <a:avLst/>
          </a:prstGeom>
          <a:solidFill>
            <a:schemeClr val="accent1">
              <a:lumMod val="40000"/>
              <a:lumOff val="60000"/>
            </a:schemeClr>
          </a:solidFill>
        </p:spPr>
        <p:txBody>
          <a:bodyPr wrap="square" rtlCol="0">
            <a:spAutoFit/>
          </a:bodyPr>
          <a:lstStyle/>
          <a:p>
            <a:r>
              <a:rPr lang="en-GB" sz="2000" b="1" dirty="0" err="1">
                <a:solidFill>
                  <a:srgbClr val="EE6000"/>
                </a:solidFill>
              </a:rPr>
              <a:t>Quel</a:t>
            </a:r>
            <a:r>
              <a:rPr lang="en-GB" sz="2000" dirty="0">
                <a:solidFill>
                  <a:srgbClr val="115076"/>
                </a:solidFill>
              </a:rPr>
              <a:t> jour </a:t>
            </a:r>
            <a:r>
              <a:rPr lang="en-GB" sz="2000" dirty="0" err="1">
                <a:solidFill>
                  <a:srgbClr val="115076"/>
                </a:solidFill>
              </a:rPr>
              <a:t>sors-tu</a:t>
            </a:r>
            <a:r>
              <a:rPr lang="en-GB" sz="2000" dirty="0">
                <a:solidFill>
                  <a:srgbClr val="115076"/>
                </a:solidFill>
              </a:rPr>
              <a:t> ?</a:t>
            </a:r>
          </a:p>
        </p:txBody>
      </p:sp>
      <p:sp>
        <p:nvSpPr>
          <p:cNvPr id="19" name="TextBox 18"/>
          <p:cNvSpPr txBox="1"/>
          <p:nvPr/>
        </p:nvSpPr>
        <p:spPr>
          <a:xfrm>
            <a:off x="1618897" y="2360735"/>
            <a:ext cx="5690795" cy="400110"/>
          </a:xfrm>
          <a:prstGeom prst="rect">
            <a:avLst/>
          </a:prstGeom>
          <a:solidFill>
            <a:schemeClr val="accent1">
              <a:lumMod val="20000"/>
              <a:lumOff val="80000"/>
            </a:schemeClr>
          </a:solidFill>
        </p:spPr>
        <p:txBody>
          <a:bodyPr wrap="square" rtlCol="0">
            <a:spAutoFit/>
          </a:bodyPr>
          <a:lstStyle/>
          <a:p>
            <a:r>
              <a:rPr lang="en-GB" sz="2000" b="1" dirty="0">
                <a:solidFill>
                  <a:srgbClr val="EE6000"/>
                </a:solidFill>
              </a:rPr>
              <a:t>Quelle</a:t>
            </a:r>
            <a:r>
              <a:rPr lang="en-GB" sz="2000" dirty="0">
                <a:solidFill>
                  <a:srgbClr val="115076"/>
                </a:solidFill>
              </a:rPr>
              <a:t> phrase </a:t>
            </a:r>
            <a:r>
              <a:rPr lang="en-GB" sz="2000" dirty="0" err="1">
                <a:solidFill>
                  <a:srgbClr val="115076"/>
                </a:solidFill>
              </a:rPr>
              <a:t>apprends-tu</a:t>
            </a:r>
            <a:r>
              <a:rPr lang="en-GB" sz="2000" dirty="0">
                <a:solidFill>
                  <a:srgbClr val="115076"/>
                </a:solidFill>
              </a:rPr>
              <a:t> ?</a:t>
            </a:r>
          </a:p>
        </p:txBody>
      </p:sp>
      <p:sp>
        <p:nvSpPr>
          <p:cNvPr id="20" name="TextBox 19"/>
          <p:cNvSpPr txBox="1"/>
          <p:nvPr/>
        </p:nvSpPr>
        <p:spPr>
          <a:xfrm>
            <a:off x="1614580" y="3244659"/>
            <a:ext cx="5690795" cy="400110"/>
          </a:xfrm>
          <a:prstGeom prst="rect">
            <a:avLst/>
          </a:prstGeom>
          <a:solidFill>
            <a:schemeClr val="accent1">
              <a:lumMod val="40000"/>
              <a:lumOff val="60000"/>
            </a:schemeClr>
          </a:solidFill>
        </p:spPr>
        <p:txBody>
          <a:bodyPr wrap="square" rtlCol="0">
            <a:spAutoFit/>
          </a:bodyPr>
          <a:lstStyle/>
          <a:p>
            <a:r>
              <a:rPr lang="en-GB" sz="2000" dirty="0" err="1">
                <a:solidFill>
                  <a:srgbClr val="115076"/>
                </a:solidFill>
              </a:rPr>
              <a:t>Combien</a:t>
            </a:r>
            <a:r>
              <a:rPr lang="en-GB" sz="2000" dirty="0">
                <a:solidFill>
                  <a:srgbClr val="115076"/>
                </a:solidFill>
              </a:rPr>
              <a:t> </a:t>
            </a:r>
            <a:r>
              <a:rPr lang="en-GB" sz="2000" b="1" dirty="0">
                <a:solidFill>
                  <a:srgbClr val="EE6000"/>
                </a:solidFill>
              </a:rPr>
              <a:t>de</a:t>
            </a:r>
            <a:r>
              <a:rPr lang="en-GB" sz="2000" dirty="0">
                <a:solidFill>
                  <a:srgbClr val="115076"/>
                </a:solidFill>
              </a:rPr>
              <a:t> </a:t>
            </a:r>
            <a:r>
              <a:rPr lang="en-GB" sz="2000" dirty="0" err="1">
                <a:solidFill>
                  <a:srgbClr val="115076"/>
                </a:solidFill>
              </a:rPr>
              <a:t>langues</a:t>
            </a:r>
            <a:r>
              <a:rPr lang="en-GB" sz="2000" dirty="0">
                <a:solidFill>
                  <a:srgbClr val="115076"/>
                </a:solidFill>
              </a:rPr>
              <a:t> </a:t>
            </a:r>
            <a:r>
              <a:rPr lang="en-GB" sz="2000" dirty="0" err="1">
                <a:solidFill>
                  <a:srgbClr val="115076"/>
                </a:solidFill>
              </a:rPr>
              <a:t>comprends-tu</a:t>
            </a:r>
            <a:r>
              <a:rPr lang="en-GB" sz="2000" dirty="0">
                <a:solidFill>
                  <a:srgbClr val="115076"/>
                </a:solidFill>
              </a:rPr>
              <a:t> ?</a:t>
            </a:r>
          </a:p>
        </p:txBody>
      </p:sp>
      <p:sp>
        <p:nvSpPr>
          <p:cNvPr id="21" name="Speech Bubble: Rectangle with Corners Rounded 2">
            <a:extLst>
              <a:ext uri="{FF2B5EF4-FFF2-40B4-BE49-F238E27FC236}">
                <a16:creationId xmlns:a16="http://schemas.microsoft.com/office/drawing/2014/main" id="{0CA84FE3-D061-44A5-9415-3B6509D3357C}"/>
              </a:ext>
            </a:extLst>
          </p:cNvPr>
          <p:cNvSpPr/>
          <p:nvPr/>
        </p:nvSpPr>
        <p:spPr>
          <a:xfrm>
            <a:off x="5566963" y="2387841"/>
            <a:ext cx="3412179" cy="784108"/>
          </a:xfrm>
          <a:prstGeom prst="wedgeRoundRectCallout">
            <a:avLst>
              <a:gd name="adj1" fmla="val -59724"/>
              <a:gd name="adj2" fmla="val 48137"/>
              <a:gd name="adj3" fmla="val 16667"/>
            </a:avLst>
          </a:prstGeom>
          <a:solidFill>
            <a:srgbClr val="11507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Always use…</a:t>
            </a:r>
            <a:br>
              <a:rPr lang="en-GB" sz="2000" dirty="0"/>
            </a:br>
            <a:r>
              <a:rPr lang="en-GB" sz="2000" dirty="0" err="1"/>
              <a:t>Combien</a:t>
            </a:r>
            <a:r>
              <a:rPr lang="en-GB" sz="2000" dirty="0"/>
              <a:t> + </a:t>
            </a:r>
            <a:r>
              <a:rPr lang="en-GB" sz="2000" b="1" dirty="0"/>
              <a:t>de</a:t>
            </a:r>
            <a:r>
              <a:rPr lang="en-GB" sz="2000" dirty="0"/>
              <a:t> + noun</a:t>
            </a:r>
          </a:p>
        </p:txBody>
      </p:sp>
      <p:pic>
        <p:nvPicPr>
          <p:cNvPr id="22" name="Picture 21" descr="background rectangle">
            <a:extLst>
              <a:ext uri="{FF2B5EF4-FFF2-40B4-BE49-F238E27FC236}">
                <a16:creationId xmlns:a16="http://schemas.microsoft.com/office/drawing/2014/main" id="{1D1DA25F-FA6F-424D-9F7D-9D480ABC561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3" name="Title 3">
            <a:extLst>
              <a:ext uri="{FF2B5EF4-FFF2-40B4-BE49-F238E27FC236}">
                <a16:creationId xmlns:a16="http://schemas.microsoft.com/office/drawing/2014/main" id="{F06CFF73-042A-4554-94F2-CF4AA9D96B51}"/>
              </a:ext>
            </a:extLst>
          </p:cNvPr>
          <p:cNvSpPr txBox="1">
            <a:spLocks/>
          </p:cNvSpPr>
          <p:nvPr/>
        </p:nvSpPr>
        <p:spPr>
          <a:xfrm>
            <a:off x="0" y="296864"/>
            <a:ext cx="57658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Des questions d’un ami</a:t>
            </a:r>
            <a:endParaRPr lang="en-GB" sz="3600" b="1" dirty="0">
              <a:solidFill>
                <a:schemeClr val="bg1"/>
              </a:solidFill>
            </a:endParaRPr>
          </a:p>
        </p:txBody>
      </p:sp>
      <p:sp>
        <p:nvSpPr>
          <p:cNvPr id="24" name="Rounded Rectangle 46">
            <a:extLst>
              <a:ext uri="{FF2B5EF4-FFF2-40B4-BE49-F238E27FC236}">
                <a16:creationId xmlns:a16="http://schemas.microsoft.com/office/drawing/2014/main" id="{BE38F5A0-6DD3-4BDE-A000-3A75D9A472F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5" name="TextBox 24">
            <a:extLst>
              <a:ext uri="{FF2B5EF4-FFF2-40B4-BE49-F238E27FC236}">
                <a16:creationId xmlns:a16="http://schemas.microsoft.com/office/drawing/2014/main" id="{01122C18-9F2C-4A14-9CDA-78BADA9BC3D2}"/>
              </a:ext>
            </a:extLst>
          </p:cNvPr>
          <p:cNvSpPr txBox="1"/>
          <p:nvPr/>
        </p:nvSpPr>
        <p:spPr>
          <a:xfrm>
            <a:off x="1614580" y="4598902"/>
            <a:ext cx="5690795" cy="400110"/>
          </a:xfrm>
          <a:prstGeom prst="rect">
            <a:avLst/>
          </a:prstGeom>
          <a:solidFill>
            <a:srgbClr val="EAEFF7"/>
          </a:solidFill>
        </p:spPr>
        <p:txBody>
          <a:bodyPr wrap="square" rtlCol="0">
            <a:spAutoFit/>
          </a:bodyPr>
          <a:lstStyle/>
          <a:p>
            <a:r>
              <a:rPr lang="en-GB" sz="2000" b="1" dirty="0" err="1">
                <a:solidFill>
                  <a:srgbClr val="EE6000"/>
                </a:solidFill>
              </a:rPr>
              <a:t>Quel</a:t>
            </a:r>
            <a:r>
              <a:rPr lang="en-GB" sz="2000" dirty="0">
                <a:solidFill>
                  <a:srgbClr val="115076"/>
                </a:solidFill>
              </a:rPr>
              <a:t> nom dis-</a:t>
            </a:r>
            <a:r>
              <a:rPr lang="en-GB" sz="2000" dirty="0" err="1">
                <a:solidFill>
                  <a:srgbClr val="115076"/>
                </a:solidFill>
              </a:rPr>
              <a:t>tu</a:t>
            </a:r>
            <a:r>
              <a:rPr lang="en-GB" sz="2000" dirty="0">
                <a:solidFill>
                  <a:srgbClr val="115076"/>
                </a:solidFill>
              </a:rPr>
              <a:t> ?</a:t>
            </a:r>
          </a:p>
        </p:txBody>
      </p:sp>
    </p:spTree>
    <p:extLst>
      <p:ext uri="{BB962C8B-B14F-4D97-AF65-F5344CB8AC3E}">
        <p14:creationId xmlns:p14="http://schemas.microsoft.com/office/powerpoint/2010/main" val="224747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0" y="182843"/>
            <a:ext cx="5265384" cy="707849"/>
          </a:xfrm>
        </p:spPr>
        <p:txBody>
          <a:bodyPr>
            <a:normAutofit fontScale="90000"/>
          </a:bodyPr>
          <a:lstStyle/>
          <a:p>
            <a:r>
              <a:rPr lang="en-GB" sz="3600" b="1" dirty="0">
                <a:solidFill>
                  <a:schemeClr val="bg1"/>
                </a:solidFill>
              </a:rPr>
              <a:t>Des questions d’un </a:t>
            </a:r>
            <a:r>
              <a:rPr lang="en-GB" sz="3600" b="1" dirty="0" err="1">
                <a:solidFill>
                  <a:schemeClr val="bg1"/>
                </a:solidFill>
              </a:rPr>
              <a:t>ami</a:t>
            </a:r>
            <a:endParaRPr lang="en-GB" sz="3600" b="1"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873433457"/>
              </p:ext>
            </p:extLst>
          </p:nvPr>
        </p:nvGraphicFramePr>
        <p:xfrm>
          <a:off x="188942" y="2138519"/>
          <a:ext cx="6116608" cy="3575632"/>
        </p:xfrm>
        <a:graphic>
          <a:graphicData uri="http://schemas.openxmlformats.org/drawingml/2006/table">
            <a:tbl>
              <a:tblPr firstRow="1" bandRow="1">
                <a:tableStyleId>{69CF1AB2-1976-4502-BF36-3FF5EA218861}</a:tableStyleId>
              </a:tblPr>
              <a:tblGrid>
                <a:gridCol w="488790">
                  <a:extLst>
                    <a:ext uri="{9D8B030D-6E8A-4147-A177-3AD203B41FA5}">
                      <a16:colId xmlns:a16="http://schemas.microsoft.com/office/drawing/2014/main" val="1375757404"/>
                    </a:ext>
                  </a:extLst>
                </a:gridCol>
                <a:gridCol w="5627818">
                  <a:extLst>
                    <a:ext uri="{9D8B030D-6E8A-4147-A177-3AD203B41FA5}">
                      <a16:colId xmlns:a16="http://schemas.microsoft.com/office/drawing/2014/main" val="2233703285"/>
                    </a:ext>
                  </a:extLst>
                </a:gridCol>
              </a:tblGrid>
              <a:tr h="446954">
                <a:tc>
                  <a:txBody>
                    <a:bodyPr/>
                    <a:lstStyle/>
                    <a:p>
                      <a:pPr algn="ctr"/>
                      <a:r>
                        <a:rPr lang="en-GB" sz="2000" b="1" dirty="0">
                          <a:solidFill>
                            <a:srgbClr val="115076"/>
                          </a:solidFill>
                        </a:rPr>
                        <a:t>1</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115076"/>
                          </a:solidFill>
                        </a:rPr>
                        <a:t>Quelle phrase </a:t>
                      </a:r>
                      <a:r>
                        <a:rPr lang="en-GB" sz="2000" b="0" dirty="0" err="1">
                          <a:solidFill>
                            <a:srgbClr val="115076"/>
                          </a:solidFill>
                        </a:rPr>
                        <a:t>apprends-tu</a:t>
                      </a:r>
                      <a:r>
                        <a:rPr lang="en-GB" sz="2000" b="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146215799"/>
                  </a:ext>
                </a:extLst>
              </a:tr>
              <a:tr h="446954">
                <a:tc>
                  <a:txBody>
                    <a:bodyPr/>
                    <a:lstStyle/>
                    <a:p>
                      <a:pPr algn="ctr"/>
                      <a:r>
                        <a:rPr lang="en-GB" sz="2000" b="1" dirty="0">
                          <a:solidFill>
                            <a:srgbClr val="115076"/>
                          </a:solidFill>
                        </a:rPr>
                        <a:t>2</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a:solidFill>
                            <a:srgbClr val="115076"/>
                          </a:solidFill>
                        </a:rPr>
                        <a:t>Que </a:t>
                      </a:r>
                      <a:r>
                        <a:rPr lang="en-GB" sz="2000" dirty="0" err="1">
                          <a:solidFill>
                            <a:srgbClr val="115076"/>
                          </a:solidFill>
                        </a:rPr>
                        <a:t>fais-tu</a:t>
                      </a:r>
                      <a:r>
                        <a:rPr lang="en-GB" sz="2000" dirty="0">
                          <a:solidFill>
                            <a:srgbClr val="115076"/>
                          </a:solidFill>
                        </a:rPr>
                        <a:t> </a:t>
                      </a:r>
                      <a:r>
                        <a:rPr lang="en-GB" sz="2000" dirty="0" err="1">
                          <a:solidFill>
                            <a:srgbClr val="115076"/>
                          </a:solidFill>
                        </a:rPr>
                        <a:t>samedi</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374275235"/>
                  </a:ext>
                </a:extLst>
              </a:tr>
              <a:tr h="446954">
                <a:tc>
                  <a:txBody>
                    <a:bodyPr/>
                    <a:lstStyle/>
                    <a:p>
                      <a:pPr algn="ctr"/>
                      <a:r>
                        <a:rPr lang="en-GB" sz="2000" b="1" dirty="0">
                          <a:solidFill>
                            <a:srgbClr val="115076"/>
                          </a:solidFill>
                        </a:rPr>
                        <a:t>3</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Combien</a:t>
                      </a:r>
                      <a:r>
                        <a:rPr lang="en-GB" sz="2000" dirty="0">
                          <a:solidFill>
                            <a:srgbClr val="115076"/>
                          </a:solidFill>
                        </a:rPr>
                        <a:t> de </a:t>
                      </a:r>
                      <a:r>
                        <a:rPr lang="en-GB" sz="2000" dirty="0" err="1">
                          <a:solidFill>
                            <a:srgbClr val="115076"/>
                          </a:solidFill>
                        </a:rPr>
                        <a:t>langues</a:t>
                      </a:r>
                      <a:r>
                        <a:rPr lang="en-GB" sz="2000" dirty="0">
                          <a:solidFill>
                            <a:srgbClr val="115076"/>
                          </a:solidFill>
                        </a:rPr>
                        <a:t> </a:t>
                      </a:r>
                      <a:r>
                        <a:rPr lang="en-GB" sz="2000" dirty="0" err="1">
                          <a:solidFill>
                            <a:srgbClr val="115076"/>
                          </a:solidFill>
                        </a:rPr>
                        <a:t>comprends-tu</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899593152"/>
                  </a:ext>
                </a:extLst>
              </a:tr>
              <a:tr h="446954">
                <a:tc>
                  <a:txBody>
                    <a:bodyPr/>
                    <a:lstStyle/>
                    <a:p>
                      <a:pPr algn="ctr"/>
                      <a:r>
                        <a:rPr lang="en-GB" sz="2000" b="1" dirty="0">
                          <a:solidFill>
                            <a:srgbClr val="115076"/>
                          </a:solidFill>
                        </a:rPr>
                        <a:t>4</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Viens-tu</a:t>
                      </a:r>
                      <a:r>
                        <a:rPr lang="en-GB" sz="2000" dirty="0">
                          <a:solidFill>
                            <a:srgbClr val="115076"/>
                          </a:solidFill>
                        </a:rPr>
                        <a:t> à la fête </a:t>
                      </a:r>
                      <a:r>
                        <a:rPr lang="en-GB" sz="2000" dirty="0" err="1">
                          <a:solidFill>
                            <a:srgbClr val="115076"/>
                          </a:solidFill>
                        </a:rPr>
                        <a:t>aujourd’hui</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437654080"/>
                  </a:ext>
                </a:extLst>
              </a:tr>
              <a:tr h="446954">
                <a:tc>
                  <a:txBody>
                    <a:bodyPr/>
                    <a:lstStyle/>
                    <a:p>
                      <a:pPr algn="ctr"/>
                      <a:r>
                        <a:rPr lang="en-GB" sz="2000" b="1" dirty="0">
                          <a:solidFill>
                            <a:srgbClr val="115076"/>
                          </a:solidFill>
                        </a:rPr>
                        <a:t>5</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Quel</a:t>
                      </a:r>
                      <a:r>
                        <a:rPr lang="en-GB" sz="2000" dirty="0">
                          <a:solidFill>
                            <a:srgbClr val="115076"/>
                          </a:solidFill>
                        </a:rPr>
                        <a:t> jour </a:t>
                      </a:r>
                      <a:r>
                        <a:rPr lang="en-GB" sz="2000" dirty="0" err="1">
                          <a:solidFill>
                            <a:srgbClr val="115076"/>
                          </a:solidFill>
                        </a:rPr>
                        <a:t>sors-tu</a:t>
                      </a:r>
                      <a:r>
                        <a:rPr lang="en-GB" sz="2000" dirty="0">
                          <a:solidFill>
                            <a:srgbClr val="115076"/>
                          </a:solidFill>
                        </a:rPr>
                        <a:t> </a:t>
                      </a:r>
                      <a:r>
                        <a:rPr lang="en-GB" sz="2000" dirty="0" err="1">
                          <a:solidFill>
                            <a:srgbClr val="115076"/>
                          </a:solidFill>
                        </a:rPr>
                        <a:t>normalement</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737366218"/>
                  </a:ext>
                </a:extLst>
              </a:tr>
              <a:tr h="446954">
                <a:tc>
                  <a:txBody>
                    <a:bodyPr/>
                    <a:lstStyle/>
                    <a:p>
                      <a:pPr algn="ctr"/>
                      <a:r>
                        <a:rPr lang="en-GB" sz="2000" b="1" dirty="0">
                          <a:solidFill>
                            <a:srgbClr val="115076"/>
                          </a:solidFill>
                        </a:rPr>
                        <a:t>6</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Quel</a:t>
                      </a:r>
                      <a:r>
                        <a:rPr lang="en-GB" sz="2000" dirty="0">
                          <a:solidFill>
                            <a:srgbClr val="115076"/>
                          </a:solidFill>
                        </a:rPr>
                        <a:t> nom dis-</a:t>
                      </a:r>
                      <a:r>
                        <a:rPr lang="en-GB" sz="2000" dirty="0" err="1">
                          <a:solidFill>
                            <a:srgbClr val="115076"/>
                          </a:solidFill>
                        </a:rPr>
                        <a:t>tu</a:t>
                      </a:r>
                      <a:r>
                        <a:rPr lang="en-GB" sz="2000" dirty="0">
                          <a:solidFill>
                            <a:srgbClr val="115076"/>
                          </a:solidFill>
                        </a:rPr>
                        <a:t>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44485514"/>
                  </a:ext>
                </a:extLst>
              </a:tr>
              <a:tr h="446954">
                <a:tc>
                  <a:txBody>
                    <a:bodyPr/>
                    <a:lstStyle/>
                    <a:p>
                      <a:pPr algn="ctr"/>
                      <a:r>
                        <a:rPr lang="en-GB" sz="2000" b="1" dirty="0">
                          <a:solidFill>
                            <a:srgbClr val="115076"/>
                          </a:solidFill>
                        </a:rPr>
                        <a:t>7</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Fais-tu</a:t>
                      </a:r>
                      <a:r>
                        <a:rPr lang="en-GB" sz="2000" dirty="0">
                          <a:solidFill>
                            <a:srgbClr val="115076"/>
                          </a:solidFill>
                        </a:rPr>
                        <a:t> attention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900085658"/>
                  </a:ext>
                </a:extLst>
              </a:tr>
              <a:tr h="446954">
                <a:tc>
                  <a:txBody>
                    <a:bodyPr/>
                    <a:lstStyle/>
                    <a:p>
                      <a:pPr algn="ctr"/>
                      <a:r>
                        <a:rPr lang="en-GB" sz="2000" b="1" dirty="0">
                          <a:solidFill>
                            <a:srgbClr val="115076"/>
                          </a:solidFill>
                        </a:rPr>
                        <a:t>8</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dirty="0" err="1">
                          <a:solidFill>
                            <a:srgbClr val="115076"/>
                          </a:solidFill>
                        </a:rPr>
                        <a:t>Prends-tu</a:t>
                      </a:r>
                      <a:r>
                        <a:rPr lang="en-GB" sz="2000" dirty="0">
                          <a:solidFill>
                            <a:srgbClr val="115076"/>
                          </a:solidFill>
                        </a:rPr>
                        <a:t> le train </a:t>
                      </a:r>
                      <a:r>
                        <a:rPr lang="en-GB" sz="2000" dirty="0" err="1">
                          <a:solidFill>
                            <a:srgbClr val="115076"/>
                          </a:solidFill>
                        </a:rPr>
                        <a:t>chaque</a:t>
                      </a:r>
                      <a:r>
                        <a:rPr lang="en-GB" sz="2000" dirty="0">
                          <a:solidFill>
                            <a:srgbClr val="115076"/>
                          </a:solidFill>
                        </a:rPr>
                        <a:t> jour ?</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54852219"/>
                  </a:ext>
                </a:extLst>
              </a:tr>
            </a:tbl>
          </a:graphicData>
        </a:graphic>
      </p:graphicFrame>
      <p:sp>
        <p:nvSpPr>
          <p:cNvPr id="3" name="TextBox 2"/>
          <p:cNvSpPr txBox="1"/>
          <p:nvPr/>
        </p:nvSpPr>
        <p:spPr>
          <a:xfrm>
            <a:off x="188942" y="1143849"/>
            <a:ext cx="7710985" cy="461665"/>
          </a:xfrm>
          <a:prstGeom prst="rect">
            <a:avLst/>
          </a:prstGeom>
          <a:noFill/>
        </p:spPr>
        <p:txBody>
          <a:bodyPr wrap="square" rtlCol="0">
            <a:spAutoFit/>
          </a:bodyPr>
          <a:lstStyle/>
          <a:p>
            <a:r>
              <a:rPr lang="en-GB" sz="2400" b="1" dirty="0" err="1">
                <a:solidFill>
                  <a:srgbClr val="115076"/>
                </a:solidFill>
              </a:rPr>
              <a:t>Écris</a:t>
            </a:r>
            <a:r>
              <a:rPr lang="en-GB" sz="2400" b="1" dirty="0">
                <a:solidFill>
                  <a:srgbClr val="115076"/>
                </a:solidFill>
              </a:rPr>
              <a:t> </a:t>
            </a:r>
            <a:r>
              <a:rPr lang="en-GB" sz="2400" b="1" dirty="0" err="1">
                <a:solidFill>
                  <a:srgbClr val="115076"/>
                </a:solidFill>
              </a:rPr>
              <a:t>l’anglais</a:t>
            </a:r>
            <a:r>
              <a:rPr lang="en-GB" sz="2400" b="1" dirty="0">
                <a:solidFill>
                  <a:srgbClr val="115076"/>
                </a:solidFill>
              </a:rPr>
              <a:t>.</a:t>
            </a:r>
          </a:p>
        </p:txBody>
      </p:sp>
      <p:sp>
        <p:nvSpPr>
          <p:cNvPr id="6" name="Rounded Rectangular Callout 5"/>
          <p:cNvSpPr/>
          <p:nvPr/>
        </p:nvSpPr>
        <p:spPr>
          <a:xfrm>
            <a:off x="6457245" y="634367"/>
            <a:ext cx="3986568" cy="1248536"/>
          </a:xfrm>
          <a:prstGeom prst="wedgeRoundRectCallout">
            <a:avLst>
              <a:gd name="adj1" fmla="val -64796"/>
              <a:gd name="adj2" fmla="val 42665"/>
              <a:gd name="adj3" fmla="val 16667"/>
            </a:avLst>
          </a:prstGeom>
          <a:solidFill>
            <a:srgbClr val="11507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there are two translations into English of the present tense.  </a:t>
            </a:r>
          </a:p>
        </p:txBody>
      </p:sp>
      <p:sp>
        <p:nvSpPr>
          <p:cNvPr id="9" name="TextBox 8"/>
          <p:cNvSpPr txBox="1"/>
          <p:nvPr/>
        </p:nvSpPr>
        <p:spPr>
          <a:xfrm>
            <a:off x="6371180" y="2142598"/>
            <a:ext cx="5734755" cy="400110"/>
          </a:xfrm>
          <a:prstGeom prst="rect">
            <a:avLst/>
          </a:prstGeom>
          <a:solidFill>
            <a:schemeClr val="accent4">
              <a:lumMod val="60000"/>
              <a:lumOff val="40000"/>
            </a:schemeClr>
          </a:solidFill>
          <a:ln>
            <a:solidFill>
              <a:schemeClr val="accent4">
                <a:lumMod val="40000"/>
                <a:lumOff val="60000"/>
              </a:schemeClr>
            </a:solidFill>
          </a:ln>
        </p:spPr>
        <p:txBody>
          <a:bodyPr wrap="square" rtlCol="0">
            <a:spAutoFit/>
          </a:bodyPr>
          <a:lstStyle/>
          <a:p>
            <a:r>
              <a:rPr lang="en-GB" sz="2000" b="1" dirty="0">
                <a:solidFill>
                  <a:srgbClr val="115076"/>
                </a:solidFill>
              </a:rPr>
              <a:t>Which sentence are you learning?</a:t>
            </a:r>
          </a:p>
        </p:txBody>
      </p:sp>
      <p:sp>
        <p:nvSpPr>
          <p:cNvPr id="19" name="TextBox 18"/>
          <p:cNvSpPr txBox="1"/>
          <p:nvPr/>
        </p:nvSpPr>
        <p:spPr>
          <a:xfrm>
            <a:off x="6371180" y="2592232"/>
            <a:ext cx="5734755" cy="400110"/>
          </a:xfrm>
          <a:prstGeom prst="rect">
            <a:avLst/>
          </a:prstGeom>
          <a:solidFill>
            <a:schemeClr val="accent4">
              <a:lumMod val="60000"/>
              <a:lumOff val="40000"/>
            </a:schemeClr>
          </a:solidFill>
          <a:ln>
            <a:solidFill>
              <a:schemeClr val="accent4">
                <a:lumMod val="40000"/>
                <a:lumOff val="60000"/>
              </a:schemeClr>
            </a:solidFill>
          </a:ln>
        </p:spPr>
        <p:txBody>
          <a:bodyPr wrap="square" rtlCol="0">
            <a:spAutoFit/>
          </a:bodyPr>
          <a:lstStyle/>
          <a:p>
            <a:r>
              <a:rPr lang="en-GB" sz="2000" b="1" dirty="0">
                <a:solidFill>
                  <a:srgbClr val="115076"/>
                </a:solidFill>
              </a:rPr>
              <a:t>What are you doing on Saturday?</a:t>
            </a:r>
          </a:p>
        </p:txBody>
      </p:sp>
      <p:sp>
        <p:nvSpPr>
          <p:cNvPr id="20" name="TextBox 19"/>
          <p:cNvSpPr txBox="1"/>
          <p:nvPr/>
        </p:nvSpPr>
        <p:spPr>
          <a:xfrm>
            <a:off x="6371180" y="3042078"/>
            <a:ext cx="5734755" cy="400110"/>
          </a:xfrm>
          <a:prstGeom prst="rect">
            <a:avLst/>
          </a:prstGeom>
          <a:solidFill>
            <a:schemeClr val="accent4">
              <a:lumMod val="60000"/>
              <a:lumOff val="40000"/>
            </a:schemeClr>
          </a:solidFill>
          <a:ln>
            <a:solidFill>
              <a:schemeClr val="accent4">
                <a:lumMod val="40000"/>
                <a:lumOff val="60000"/>
              </a:schemeClr>
            </a:solidFill>
          </a:ln>
        </p:spPr>
        <p:txBody>
          <a:bodyPr wrap="square" rtlCol="0">
            <a:spAutoFit/>
          </a:bodyPr>
          <a:lstStyle/>
          <a:p>
            <a:r>
              <a:rPr lang="en-GB" sz="2000" b="1" dirty="0">
                <a:solidFill>
                  <a:srgbClr val="115076"/>
                </a:solidFill>
              </a:rPr>
              <a:t>How many languages do you understand?</a:t>
            </a:r>
          </a:p>
        </p:txBody>
      </p:sp>
      <p:sp>
        <p:nvSpPr>
          <p:cNvPr id="21" name="TextBox 20"/>
          <p:cNvSpPr txBox="1"/>
          <p:nvPr/>
        </p:nvSpPr>
        <p:spPr>
          <a:xfrm>
            <a:off x="6371180" y="3492810"/>
            <a:ext cx="5734755" cy="400110"/>
          </a:xfrm>
          <a:prstGeom prst="rect">
            <a:avLst/>
          </a:prstGeom>
          <a:solidFill>
            <a:schemeClr val="accent4">
              <a:lumMod val="60000"/>
              <a:lumOff val="40000"/>
            </a:schemeClr>
          </a:solidFill>
          <a:ln>
            <a:solidFill>
              <a:schemeClr val="accent4">
                <a:lumMod val="40000"/>
                <a:lumOff val="60000"/>
              </a:schemeClr>
            </a:solidFill>
          </a:ln>
        </p:spPr>
        <p:txBody>
          <a:bodyPr wrap="square" rtlCol="0">
            <a:spAutoFit/>
          </a:bodyPr>
          <a:lstStyle/>
          <a:p>
            <a:r>
              <a:rPr lang="en-GB" sz="2000" b="1" dirty="0">
                <a:solidFill>
                  <a:srgbClr val="115076"/>
                </a:solidFill>
              </a:rPr>
              <a:t>Are you coming to the party today?</a:t>
            </a:r>
          </a:p>
        </p:txBody>
      </p:sp>
      <p:sp>
        <p:nvSpPr>
          <p:cNvPr id="22" name="TextBox 21"/>
          <p:cNvSpPr txBox="1"/>
          <p:nvPr/>
        </p:nvSpPr>
        <p:spPr>
          <a:xfrm>
            <a:off x="6371180" y="3946732"/>
            <a:ext cx="5734755" cy="400110"/>
          </a:xfrm>
          <a:prstGeom prst="rect">
            <a:avLst/>
          </a:prstGeom>
          <a:solidFill>
            <a:schemeClr val="accent4">
              <a:lumMod val="60000"/>
              <a:lumOff val="40000"/>
            </a:schemeClr>
          </a:solidFill>
          <a:ln>
            <a:solidFill>
              <a:schemeClr val="accent4">
                <a:lumMod val="40000"/>
                <a:lumOff val="60000"/>
              </a:schemeClr>
            </a:solidFill>
          </a:ln>
        </p:spPr>
        <p:txBody>
          <a:bodyPr wrap="square" rtlCol="0">
            <a:spAutoFit/>
          </a:bodyPr>
          <a:lstStyle/>
          <a:p>
            <a:r>
              <a:rPr lang="en-GB" sz="2000" b="1" dirty="0">
                <a:solidFill>
                  <a:srgbClr val="115076"/>
                </a:solidFill>
              </a:rPr>
              <a:t>Which day do you normally go out?</a:t>
            </a:r>
          </a:p>
        </p:txBody>
      </p:sp>
      <p:sp>
        <p:nvSpPr>
          <p:cNvPr id="23" name="TextBox 22"/>
          <p:cNvSpPr txBox="1"/>
          <p:nvPr/>
        </p:nvSpPr>
        <p:spPr>
          <a:xfrm>
            <a:off x="6371180" y="4384288"/>
            <a:ext cx="5734755" cy="400110"/>
          </a:xfrm>
          <a:prstGeom prst="rect">
            <a:avLst/>
          </a:prstGeom>
          <a:solidFill>
            <a:schemeClr val="accent4">
              <a:lumMod val="60000"/>
              <a:lumOff val="40000"/>
            </a:schemeClr>
          </a:solidFill>
          <a:ln>
            <a:solidFill>
              <a:schemeClr val="accent4">
                <a:lumMod val="40000"/>
                <a:lumOff val="60000"/>
              </a:schemeClr>
            </a:solidFill>
          </a:ln>
        </p:spPr>
        <p:txBody>
          <a:bodyPr wrap="square" rtlCol="0">
            <a:spAutoFit/>
          </a:bodyPr>
          <a:lstStyle/>
          <a:p>
            <a:r>
              <a:rPr lang="en-GB" sz="2000" b="1" dirty="0">
                <a:solidFill>
                  <a:srgbClr val="115076"/>
                </a:solidFill>
              </a:rPr>
              <a:t>Which name are you saying?</a:t>
            </a:r>
          </a:p>
        </p:txBody>
      </p:sp>
      <p:sp>
        <p:nvSpPr>
          <p:cNvPr id="24" name="TextBox 23"/>
          <p:cNvSpPr txBox="1"/>
          <p:nvPr/>
        </p:nvSpPr>
        <p:spPr>
          <a:xfrm>
            <a:off x="6371180" y="4834134"/>
            <a:ext cx="5734755" cy="400110"/>
          </a:xfrm>
          <a:prstGeom prst="rect">
            <a:avLst/>
          </a:prstGeom>
          <a:solidFill>
            <a:schemeClr val="accent4">
              <a:lumMod val="60000"/>
              <a:lumOff val="40000"/>
            </a:schemeClr>
          </a:solidFill>
          <a:ln>
            <a:solidFill>
              <a:schemeClr val="accent4">
                <a:lumMod val="40000"/>
                <a:lumOff val="60000"/>
              </a:schemeClr>
            </a:solidFill>
          </a:ln>
        </p:spPr>
        <p:txBody>
          <a:bodyPr wrap="square" rtlCol="0">
            <a:spAutoFit/>
          </a:bodyPr>
          <a:lstStyle/>
          <a:p>
            <a:r>
              <a:rPr lang="en-GB" sz="2000" b="1" dirty="0">
                <a:solidFill>
                  <a:srgbClr val="115076"/>
                </a:solidFill>
              </a:rPr>
              <a:t>Are you paying attention?</a:t>
            </a:r>
          </a:p>
        </p:txBody>
      </p:sp>
      <p:sp>
        <p:nvSpPr>
          <p:cNvPr id="25" name="TextBox 24"/>
          <p:cNvSpPr txBox="1"/>
          <p:nvPr/>
        </p:nvSpPr>
        <p:spPr>
          <a:xfrm>
            <a:off x="6371180" y="5292031"/>
            <a:ext cx="5734755" cy="400110"/>
          </a:xfrm>
          <a:prstGeom prst="rect">
            <a:avLst/>
          </a:prstGeom>
          <a:solidFill>
            <a:schemeClr val="accent4">
              <a:lumMod val="60000"/>
              <a:lumOff val="40000"/>
            </a:schemeClr>
          </a:solidFill>
          <a:ln>
            <a:solidFill>
              <a:schemeClr val="accent4">
                <a:lumMod val="40000"/>
                <a:lumOff val="60000"/>
              </a:schemeClr>
            </a:solidFill>
          </a:ln>
        </p:spPr>
        <p:txBody>
          <a:bodyPr wrap="square" rtlCol="0">
            <a:spAutoFit/>
          </a:bodyPr>
          <a:lstStyle/>
          <a:p>
            <a:r>
              <a:rPr lang="en-GB" sz="2000" b="1" dirty="0">
                <a:solidFill>
                  <a:srgbClr val="115076"/>
                </a:solidFill>
              </a:rPr>
              <a:t>Do you take the train each day?</a:t>
            </a:r>
          </a:p>
        </p:txBody>
      </p:sp>
      <p:pic>
        <p:nvPicPr>
          <p:cNvPr id="16" name="Picture 15" descr="background rectangle">
            <a:extLst>
              <a:ext uri="{FF2B5EF4-FFF2-40B4-BE49-F238E27FC236}">
                <a16:creationId xmlns:a16="http://schemas.microsoft.com/office/drawing/2014/main" id="{81A09231-DA30-42E5-AF54-23D05F238E3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AE895E3C-6827-4F60-84D5-06AAAD3EB1B2}"/>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Des questions d’un ami</a:t>
            </a:r>
            <a:endParaRPr lang="en-GB" sz="3600" b="1" dirty="0">
              <a:solidFill>
                <a:schemeClr val="bg1"/>
              </a:solidFill>
            </a:endParaRPr>
          </a:p>
        </p:txBody>
      </p:sp>
      <p:sp>
        <p:nvSpPr>
          <p:cNvPr id="5" name="Rounded Rectangle 46">
            <a:extLst>
              <a:ext uri="{FF2B5EF4-FFF2-40B4-BE49-F238E27FC236}">
                <a16:creationId xmlns:a16="http://schemas.microsoft.com/office/drawing/2014/main" id="{88718B84-A3C7-4F3E-8688-5B5A91EFDC7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40014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0" grpId="0" animBg="1"/>
      <p:bldP spid="21" grpId="0" animBg="1"/>
      <p:bldP spid="22" grpId="0" animBg="1"/>
      <p:bldP spid="23" grpId="0" animBg="1"/>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2" name="Table 41">
            <a:extLst>
              <a:ext uri="{FF2B5EF4-FFF2-40B4-BE49-F238E27FC236}">
                <a16:creationId xmlns:a16="http://schemas.microsoft.com/office/drawing/2014/main" id="{0417B8FE-C6FC-4A4E-A2F0-457E2D733A06}"/>
              </a:ext>
            </a:extLst>
          </p:cNvPr>
          <p:cNvGraphicFramePr>
            <a:graphicFrameLocks noGrp="1"/>
          </p:cNvGraphicFramePr>
          <p:nvPr>
            <p:extLst>
              <p:ext uri="{D42A27DB-BD31-4B8C-83A1-F6EECF244321}">
                <p14:modId xmlns:p14="http://schemas.microsoft.com/office/powerpoint/2010/main" val="1673889611"/>
              </p:ext>
            </p:extLst>
          </p:nvPr>
        </p:nvGraphicFramePr>
        <p:xfrm>
          <a:off x="1776000" y="2264863"/>
          <a:ext cx="8640000" cy="360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810080005"/>
                    </a:ext>
                  </a:extLst>
                </a:gridCol>
                <a:gridCol w="1751841">
                  <a:extLst>
                    <a:ext uri="{9D8B030D-6E8A-4147-A177-3AD203B41FA5}">
                      <a16:colId xmlns:a16="http://schemas.microsoft.com/office/drawing/2014/main" val="1120428666"/>
                    </a:ext>
                  </a:extLst>
                </a:gridCol>
                <a:gridCol w="1848159">
                  <a:extLst>
                    <a:ext uri="{9D8B030D-6E8A-4147-A177-3AD203B41FA5}">
                      <a16:colId xmlns:a16="http://schemas.microsoft.com/office/drawing/2014/main" val="2133878556"/>
                    </a:ext>
                  </a:extLst>
                </a:gridCol>
                <a:gridCol w="720000">
                  <a:extLst>
                    <a:ext uri="{9D8B030D-6E8A-4147-A177-3AD203B41FA5}">
                      <a16:colId xmlns:a16="http://schemas.microsoft.com/office/drawing/2014/main" val="1314309203"/>
                    </a:ext>
                  </a:extLst>
                </a:gridCol>
                <a:gridCol w="1800000">
                  <a:extLst>
                    <a:ext uri="{9D8B030D-6E8A-4147-A177-3AD203B41FA5}">
                      <a16:colId xmlns:a16="http://schemas.microsoft.com/office/drawing/2014/main" val="1226845557"/>
                    </a:ext>
                  </a:extLst>
                </a:gridCol>
                <a:gridCol w="1800000">
                  <a:extLst>
                    <a:ext uri="{9D8B030D-6E8A-4147-A177-3AD203B41FA5}">
                      <a16:colId xmlns:a16="http://schemas.microsoft.com/office/drawing/2014/main" val="1897295395"/>
                    </a:ext>
                  </a:extLst>
                </a:gridCol>
              </a:tblGrid>
              <a:tr h="720000">
                <a:tc>
                  <a:txBody>
                    <a:bodyPr/>
                    <a:lstStyle/>
                    <a:p>
                      <a:pPr algn="ctr"/>
                      <a:endParaRPr lang="en-GB" sz="2000" b="1" dirty="0">
                        <a:solidFill>
                          <a:srgbClr val="115076"/>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200" b="1" dirty="0" err="1">
                          <a:solidFill>
                            <a:srgbClr val="115076"/>
                          </a:solidFill>
                        </a:rPr>
                        <a:t>oui</a:t>
                      </a:r>
                      <a:r>
                        <a:rPr lang="en-GB" sz="2200" b="1" dirty="0">
                          <a:solidFill>
                            <a:srgbClr val="115076"/>
                          </a:solidFill>
                        </a:rPr>
                        <a:t>/non</a:t>
                      </a:r>
                    </a:p>
                  </a:txBody>
                  <a:tcPr anchor="ctr">
                    <a:lnL w="12700" cap="flat" cmpd="sng" algn="ctr">
                      <a:solidFill>
                        <a:schemeClr val="tx1"/>
                      </a:solidFill>
                      <a:prstDash val="solid"/>
                      <a:round/>
                      <a:headEnd type="none" w="med" len="med"/>
                      <a:tailEnd type="none" w="med" len="med"/>
                    </a:lnL>
                  </a:tcPr>
                </a:tc>
                <a:tc>
                  <a:txBody>
                    <a:bodyPr/>
                    <a:lstStyle/>
                    <a:p>
                      <a:pPr algn="ctr"/>
                      <a:r>
                        <a:rPr lang="en-GB" sz="2200" b="1" dirty="0">
                          <a:solidFill>
                            <a:srgbClr val="115076"/>
                          </a:solidFill>
                        </a:rPr>
                        <a:t>information</a:t>
                      </a:r>
                    </a:p>
                  </a:txBody>
                  <a:tcPr anchor="ctr"/>
                </a:tc>
                <a:tc>
                  <a:txBody>
                    <a:bodyPr/>
                    <a:lstStyle/>
                    <a:p>
                      <a:pPr algn="ctr"/>
                      <a:endParaRPr lang="en-GB" sz="2200" b="1" dirty="0">
                        <a:solidFill>
                          <a:srgbClr val="115076"/>
                        </a:solidFill>
                      </a:endParaRPr>
                    </a:p>
                  </a:txBody>
                  <a:tcPr anchor="ctr">
                    <a:lnT w="12700" cap="flat" cmpd="sng" algn="ctr">
                      <a:noFill/>
                      <a:prstDash val="solid"/>
                      <a:round/>
                      <a:headEnd type="none" w="med" len="med"/>
                      <a:tailEnd type="none" w="med" len="med"/>
                    </a:lnT>
                  </a:tcPr>
                </a:tc>
                <a:tc>
                  <a:txBody>
                    <a:bodyPr/>
                    <a:lstStyle/>
                    <a:p>
                      <a:pPr algn="ctr"/>
                      <a:r>
                        <a:rPr lang="fr-FR" sz="2200" b="1" noProof="0" dirty="0">
                          <a:solidFill>
                            <a:srgbClr val="115076"/>
                          </a:solidFill>
                        </a:rPr>
                        <a:t>oui</a:t>
                      </a:r>
                      <a:r>
                        <a:rPr lang="en-GB" sz="2200" b="1" dirty="0">
                          <a:solidFill>
                            <a:srgbClr val="115076"/>
                          </a:solidFill>
                        </a:rPr>
                        <a:t>/non</a:t>
                      </a:r>
                    </a:p>
                  </a:txBody>
                  <a:tcPr anchor="ctr"/>
                </a:tc>
                <a:tc>
                  <a:txBody>
                    <a:bodyPr/>
                    <a:lstStyle/>
                    <a:p>
                      <a:pPr algn="ctr"/>
                      <a:r>
                        <a:rPr lang="en-GB" sz="2200" b="1" dirty="0">
                          <a:solidFill>
                            <a:srgbClr val="115076"/>
                          </a:solidFill>
                        </a:rPr>
                        <a:t>information</a:t>
                      </a:r>
                    </a:p>
                  </a:txBody>
                  <a:tcPr anchor="ctr"/>
                </a:tc>
                <a:extLst>
                  <a:ext uri="{0D108BD9-81ED-4DB2-BD59-A6C34878D82A}">
                    <a16:rowId xmlns:a16="http://schemas.microsoft.com/office/drawing/2014/main" val="3841078693"/>
                  </a:ext>
                </a:extLst>
              </a:tr>
              <a:tr h="720000">
                <a:tc>
                  <a:txBody>
                    <a:bodyPr/>
                    <a:lstStyle/>
                    <a:p>
                      <a:pPr algn="ctr"/>
                      <a:endParaRPr lang="en-GB" dirty="0">
                        <a:solidFill>
                          <a:srgbClr val="115076"/>
                        </a:solidFill>
                      </a:endParaRPr>
                    </a:p>
                  </a:txBody>
                  <a:tcPr anchor="ctr">
                    <a:lnT w="12700" cap="flat" cmpd="sng" algn="ctr">
                      <a:solidFill>
                        <a:schemeClr val="tx1"/>
                      </a:solidFill>
                      <a:prstDash val="solid"/>
                      <a:round/>
                      <a:headEnd type="none" w="med" len="med"/>
                      <a:tailEnd type="none" w="med" len="med"/>
                    </a:lnT>
                  </a:tcP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extLst>
                  <a:ext uri="{0D108BD9-81ED-4DB2-BD59-A6C34878D82A}">
                    <a16:rowId xmlns:a16="http://schemas.microsoft.com/office/drawing/2014/main" val="2327168465"/>
                  </a:ext>
                </a:extLst>
              </a:tr>
              <a:tr h="720000">
                <a:tc>
                  <a:txBody>
                    <a:bodyPr/>
                    <a:lstStyle/>
                    <a:p>
                      <a:pPr algn="ctr"/>
                      <a:endParaRPr lang="en-GB"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extLst>
                  <a:ext uri="{0D108BD9-81ED-4DB2-BD59-A6C34878D82A}">
                    <a16:rowId xmlns:a16="http://schemas.microsoft.com/office/drawing/2014/main" val="333875320"/>
                  </a:ext>
                </a:extLst>
              </a:tr>
              <a:tr h="720000">
                <a:tc>
                  <a:txBody>
                    <a:bodyPr/>
                    <a:lstStyle/>
                    <a:p>
                      <a:pPr algn="ctr"/>
                      <a:endParaRPr lang="en-GB"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extLst>
                  <a:ext uri="{0D108BD9-81ED-4DB2-BD59-A6C34878D82A}">
                    <a16:rowId xmlns:a16="http://schemas.microsoft.com/office/drawing/2014/main" val="2268102765"/>
                  </a:ext>
                </a:extLst>
              </a:tr>
              <a:tr h="720000">
                <a:tc>
                  <a:txBody>
                    <a:bodyPr/>
                    <a:lstStyle/>
                    <a:p>
                      <a:pPr algn="ctr"/>
                      <a:endParaRPr lang="en-GB"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tc>
                  <a:txBody>
                    <a:bodyPr/>
                    <a:lstStyle/>
                    <a:p>
                      <a:pPr algn="ctr"/>
                      <a:endParaRPr lang="en-GB" sz="2200" dirty="0">
                        <a:solidFill>
                          <a:srgbClr val="115076"/>
                        </a:solidFill>
                      </a:endParaRPr>
                    </a:p>
                  </a:txBody>
                  <a:tcPr anchor="ctr"/>
                </a:tc>
                <a:extLst>
                  <a:ext uri="{0D108BD9-81ED-4DB2-BD59-A6C34878D82A}">
                    <a16:rowId xmlns:a16="http://schemas.microsoft.com/office/drawing/2014/main" val="2302951230"/>
                  </a:ext>
                </a:extLst>
              </a:tr>
            </a:tbl>
          </a:graphicData>
        </a:graphic>
      </p:graphicFrame>
      <p:sp>
        <p:nvSpPr>
          <p:cNvPr id="4" name="Title 3"/>
          <p:cNvSpPr>
            <a:spLocks noGrp="1"/>
          </p:cNvSpPr>
          <p:nvPr>
            <p:ph type="title"/>
          </p:nvPr>
        </p:nvSpPr>
        <p:spPr>
          <a:xfrm>
            <a:off x="0" y="314808"/>
            <a:ext cx="5265384" cy="707849"/>
          </a:xfrm>
        </p:spPr>
        <p:txBody>
          <a:bodyPr>
            <a:normAutofit/>
          </a:bodyPr>
          <a:lstStyle/>
          <a:p>
            <a:r>
              <a:rPr lang="en-GB" sz="3600" b="1" dirty="0">
                <a:solidFill>
                  <a:schemeClr val="bg1"/>
                </a:solidFill>
              </a:rPr>
              <a:t>Au </a:t>
            </a:r>
            <a:r>
              <a:rPr lang="en-GB" sz="3600" b="1" dirty="0" err="1">
                <a:solidFill>
                  <a:schemeClr val="bg1"/>
                </a:solidFill>
              </a:rPr>
              <a:t>téléphone</a:t>
            </a:r>
            <a:r>
              <a:rPr lang="en-GB" sz="3600" b="1" dirty="0">
                <a:solidFill>
                  <a:schemeClr val="bg1"/>
                </a:solidFill>
              </a:rPr>
              <a:t>!</a:t>
            </a:r>
          </a:p>
        </p:txBody>
      </p:sp>
      <p:sp>
        <p:nvSpPr>
          <p:cNvPr id="2" name="TextBox 1">
            <a:extLst>
              <a:ext uri="{FF2B5EF4-FFF2-40B4-BE49-F238E27FC236}">
                <a16:creationId xmlns:a16="http://schemas.microsoft.com/office/drawing/2014/main" id="{7D4F78E1-DE19-4EFD-8F49-AA9F123BB2D0}"/>
              </a:ext>
            </a:extLst>
          </p:cNvPr>
          <p:cNvSpPr txBox="1"/>
          <p:nvPr/>
        </p:nvSpPr>
        <p:spPr>
          <a:xfrm flipH="1">
            <a:off x="303047" y="1230209"/>
            <a:ext cx="11585905" cy="830997"/>
          </a:xfrm>
          <a:prstGeom prst="rect">
            <a:avLst/>
          </a:prstGeom>
          <a:noFill/>
        </p:spPr>
        <p:txBody>
          <a:bodyPr wrap="square" rtlCol="0">
            <a:spAutoFit/>
          </a:bodyPr>
          <a:lstStyle/>
          <a:p>
            <a:r>
              <a:rPr lang="en-GB" sz="2400" b="1" dirty="0">
                <a:solidFill>
                  <a:srgbClr val="115076"/>
                </a:solidFill>
              </a:rPr>
              <a:t>Tu </a:t>
            </a:r>
            <a:r>
              <a:rPr lang="en-GB" sz="2400" b="1" dirty="0" err="1">
                <a:solidFill>
                  <a:srgbClr val="115076"/>
                </a:solidFill>
              </a:rPr>
              <a:t>parles</a:t>
            </a:r>
            <a:r>
              <a:rPr lang="en-GB" sz="2400" b="1" dirty="0">
                <a:solidFill>
                  <a:srgbClr val="115076"/>
                </a:solidFill>
              </a:rPr>
              <a:t> avec un </a:t>
            </a:r>
            <a:r>
              <a:rPr lang="en-GB" sz="2400" b="1" dirty="0" err="1">
                <a:solidFill>
                  <a:srgbClr val="115076"/>
                </a:solidFill>
              </a:rPr>
              <a:t>ami</a:t>
            </a:r>
            <a:r>
              <a:rPr lang="en-GB" sz="2400" b="1" dirty="0">
                <a:solidFill>
                  <a:srgbClr val="115076"/>
                </a:solidFill>
              </a:rPr>
              <a:t> au </a:t>
            </a:r>
            <a:r>
              <a:rPr lang="en-GB" sz="2400" b="1" dirty="0" err="1">
                <a:solidFill>
                  <a:srgbClr val="115076"/>
                </a:solidFill>
              </a:rPr>
              <a:t>téléphone</a:t>
            </a:r>
            <a:r>
              <a:rPr lang="en-GB" sz="2400" b="1" dirty="0">
                <a:solidFill>
                  <a:srgbClr val="115076"/>
                </a:solidFill>
              </a:rPr>
              <a:t>. </a:t>
            </a:r>
            <a:r>
              <a:rPr lang="en-GB" sz="2400" b="1" dirty="0" err="1">
                <a:solidFill>
                  <a:srgbClr val="115076"/>
                </a:solidFill>
              </a:rPr>
              <a:t>Écoute</a:t>
            </a:r>
            <a:r>
              <a:rPr lang="en-GB" sz="2400" b="1" dirty="0">
                <a:solidFill>
                  <a:srgbClr val="115076"/>
                </a:solidFill>
              </a:rPr>
              <a:t> les questions.</a:t>
            </a:r>
          </a:p>
          <a:p>
            <a:r>
              <a:rPr lang="en-GB" sz="2400" dirty="0">
                <a:solidFill>
                  <a:srgbClr val="115076"/>
                </a:solidFill>
              </a:rPr>
              <a:t>La </a:t>
            </a:r>
            <a:r>
              <a:rPr lang="en-GB" sz="2400" dirty="0" err="1">
                <a:solidFill>
                  <a:srgbClr val="115076"/>
                </a:solidFill>
              </a:rPr>
              <a:t>réponse</a:t>
            </a:r>
            <a:r>
              <a:rPr lang="en-GB" sz="2400" dirty="0">
                <a:solidFill>
                  <a:srgbClr val="115076"/>
                </a:solidFill>
              </a:rPr>
              <a:t> </a:t>
            </a:r>
            <a:r>
              <a:rPr lang="en-GB" sz="2400" dirty="0" err="1">
                <a:solidFill>
                  <a:srgbClr val="115076"/>
                </a:solidFill>
              </a:rPr>
              <a:t>est</a:t>
            </a:r>
            <a:r>
              <a:rPr lang="en-GB" sz="2400" dirty="0">
                <a:solidFill>
                  <a:srgbClr val="115076"/>
                </a:solidFill>
              </a:rPr>
              <a:t> </a:t>
            </a:r>
            <a:r>
              <a:rPr lang="fr-FR" sz="2400" b="1" dirty="0">
                <a:solidFill>
                  <a:srgbClr val="115076"/>
                </a:solidFill>
              </a:rPr>
              <a:t>oui</a:t>
            </a:r>
            <a:r>
              <a:rPr lang="en-GB" sz="2400" b="1" dirty="0">
                <a:solidFill>
                  <a:srgbClr val="115076"/>
                </a:solidFill>
              </a:rPr>
              <a:t>/non</a:t>
            </a:r>
            <a:r>
              <a:rPr lang="en-GB" sz="2400" dirty="0">
                <a:solidFill>
                  <a:srgbClr val="115076"/>
                </a:solidFill>
              </a:rPr>
              <a:t>, </a:t>
            </a:r>
            <a:r>
              <a:rPr lang="fr-FR" sz="2400" dirty="0">
                <a:solidFill>
                  <a:srgbClr val="115076"/>
                </a:solidFill>
              </a:rPr>
              <a:t>ou</a:t>
            </a:r>
            <a:r>
              <a:rPr lang="en-GB" sz="2400" dirty="0">
                <a:solidFill>
                  <a:srgbClr val="115076"/>
                </a:solidFill>
              </a:rPr>
              <a:t> </a:t>
            </a:r>
            <a:r>
              <a:rPr lang="en-GB" sz="2400" dirty="0" err="1">
                <a:solidFill>
                  <a:srgbClr val="115076"/>
                </a:solidFill>
              </a:rPr>
              <a:t>une</a:t>
            </a:r>
            <a:r>
              <a:rPr lang="en-GB" sz="2400" dirty="0">
                <a:solidFill>
                  <a:srgbClr val="115076"/>
                </a:solidFill>
              </a:rPr>
              <a:t> </a:t>
            </a:r>
            <a:r>
              <a:rPr lang="en-GB" sz="2400" b="1" dirty="0">
                <a:solidFill>
                  <a:srgbClr val="115076"/>
                </a:solidFill>
              </a:rPr>
              <a:t>information</a:t>
            </a:r>
            <a:r>
              <a:rPr lang="en-GB" sz="2400" dirty="0">
                <a:solidFill>
                  <a:srgbClr val="115076"/>
                </a:solidFill>
              </a:rPr>
              <a:t> ?</a:t>
            </a:r>
          </a:p>
        </p:txBody>
      </p:sp>
      <p:pic>
        <p:nvPicPr>
          <p:cNvPr id="18" name="Picture 17">
            <a:extLst>
              <a:ext uri="{FF2B5EF4-FFF2-40B4-BE49-F238E27FC236}">
                <a16:creationId xmlns:a16="http://schemas.microsoft.com/office/drawing/2014/main" id="{55C3AB6E-23FA-43A5-93D4-29B9BA88B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2521" y="2967124"/>
            <a:ext cx="691200" cy="720000"/>
          </a:xfrm>
          <a:prstGeom prst="rect">
            <a:avLst/>
          </a:prstGeom>
        </p:spPr>
      </p:pic>
      <p:pic>
        <p:nvPicPr>
          <p:cNvPr id="20" name="Picture 19">
            <a:extLst>
              <a:ext uri="{FF2B5EF4-FFF2-40B4-BE49-F238E27FC236}">
                <a16:creationId xmlns:a16="http://schemas.microsoft.com/office/drawing/2014/main" id="{30B63D1D-4775-4935-A264-022A86DACB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1860" y="3721999"/>
            <a:ext cx="691200" cy="720000"/>
          </a:xfrm>
          <a:prstGeom prst="rect">
            <a:avLst/>
          </a:prstGeom>
        </p:spPr>
      </p:pic>
      <p:pic>
        <p:nvPicPr>
          <p:cNvPr id="21" name="Picture 20">
            <a:extLst>
              <a:ext uri="{FF2B5EF4-FFF2-40B4-BE49-F238E27FC236}">
                <a16:creationId xmlns:a16="http://schemas.microsoft.com/office/drawing/2014/main" id="{607B9FCA-8093-4E66-B062-BE4D56478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7423" y="4423751"/>
            <a:ext cx="691200" cy="720000"/>
          </a:xfrm>
          <a:prstGeom prst="rect">
            <a:avLst/>
          </a:prstGeom>
        </p:spPr>
      </p:pic>
      <p:pic>
        <p:nvPicPr>
          <p:cNvPr id="22" name="Picture 21">
            <a:extLst>
              <a:ext uri="{FF2B5EF4-FFF2-40B4-BE49-F238E27FC236}">
                <a16:creationId xmlns:a16="http://schemas.microsoft.com/office/drawing/2014/main" id="{5FE396A9-67DC-4729-AD35-6236E7AED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2521" y="5135474"/>
            <a:ext cx="691200" cy="720000"/>
          </a:xfrm>
          <a:prstGeom prst="rect">
            <a:avLst/>
          </a:prstGeom>
        </p:spPr>
      </p:pic>
      <p:pic>
        <p:nvPicPr>
          <p:cNvPr id="23" name="Picture 22">
            <a:extLst>
              <a:ext uri="{FF2B5EF4-FFF2-40B4-BE49-F238E27FC236}">
                <a16:creationId xmlns:a16="http://schemas.microsoft.com/office/drawing/2014/main" id="{BE89E38E-B49A-4478-8CE6-F5664823B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7144" y="2967124"/>
            <a:ext cx="691200" cy="720000"/>
          </a:xfrm>
          <a:prstGeom prst="rect">
            <a:avLst/>
          </a:prstGeom>
        </p:spPr>
      </p:pic>
      <p:pic>
        <p:nvPicPr>
          <p:cNvPr id="24" name="Picture 23">
            <a:extLst>
              <a:ext uri="{FF2B5EF4-FFF2-40B4-BE49-F238E27FC236}">
                <a16:creationId xmlns:a16="http://schemas.microsoft.com/office/drawing/2014/main" id="{B1A450D7-7735-4E08-B3A6-ECD7890D4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685" y="3700256"/>
            <a:ext cx="691200" cy="720000"/>
          </a:xfrm>
          <a:prstGeom prst="rect">
            <a:avLst/>
          </a:prstGeom>
        </p:spPr>
      </p:pic>
      <p:pic>
        <p:nvPicPr>
          <p:cNvPr id="25" name="Picture 24">
            <a:extLst>
              <a:ext uri="{FF2B5EF4-FFF2-40B4-BE49-F238E27FC236}">
                <a16:creationId xmlns:a16="http://schemas.microsoft.com/office/drawing/2014/main" id="{ADAF31B7-2294-4223-AC61-B2AE8B7A2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7144" y="4416526"/>
            <a:ext cx="691200" cy="720000"/>
          </a:xfrm>
          <a:prstGeom prst="rect">
            <a:avLst/>
          </a:prstGeom>
        </p:spPr>
      </p:pic>
      <p:sp>
        <p:nvSpPr>
          <p:cNvPr id="28" name="Action Button: Custom 27" descr="number 1">
            <a:hlinkClick r:id="" action="ppaction://noaction" highlightClick="1">
              <a:snd r:embed="rId4" name="Fr 3.1.3 Slide 19.2.wav"/>
            </a:hlinkClick>
          </p:cNvPr>
          <p:cNvSpPr/>
          <p:nvPr/>
        </p:nvSpPr>
        <p:spPr>
          <a:xfrm>
            <a:off x="1874079" y="379025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9" name="Action Button: Custom 28" descr="number 1">
            <a:hlinkClick r:id="" action="ppaction://noaction" highlightClick="1">
              <a:snd r:embed="rId5" name="Fr 3.1.3 Slide 19.3.wav"/>
            </a:hlinkClick>
          </p:cNvPr>
          <p:cNvSpPr/>
          <p:nvPr/>
        </p:nvSpPr>
        <p:spPr>
          <a:xfrm>
            <a:off x="1874079" y="453391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30" name="Action Button: Custom 29" descr="number 1">
            <a:hlinkClick r:id="" action="ppaction://noaction" highlightClick="1">
              <a:snd r:embed="rId6" name="Fr 3.1.3 Slide 19.4.wav"/>
            </a:hlinkClick>
          </p:cNvPr>
          <p:cNvSpPr/>
          <p:nvPr/>
        </p:nvSpPr>
        <p:spPr>
          <a:xfrm>
            <a:off x="1874079" y="522547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31" name="Action Button: Custom 30" descr="number 1">
            <a:hlinkClick r:id="" action="ppaction://noaction" highlightClick="1">
              <a:snd r:embed="rId7" name="Fr 3.1.3 Slide 19.5.wav"/>
            </a:hlinkClick>
          </p:cNvPr>
          <p:cNvSpPr/>
          <p:nvPr/>
        </p:nvSpPr>
        <p:spPr>
          <a:xfrm>
            <a:off x="6183306" y="3058471"/>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32" name="Action Button: Custom 31" descr="number 1">
            <a:hlinkClick r:id="" action="ppaction://noaction" highlightClick="1">
              <a:snd r:embed="rId8" name="Fr 3.1.3 Slide 19.6.wav"/>
            </a:hlinkClick>
          </p:cNvPr>
          <p:cNvSpPr/>
          <p:nvPr/>
        </p:nvSpPr>
        <p:spPr>
          <a:xfrm>
            <a:off x="6183306" y="3790256"/>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33" name="Action Button: Custom 32" descr="number 1">
            <a:hlinkClick r:id="" action="ppaction://noaction" highlightClick="1">
              <a:snd r:embed="rId9" name="Fr 3.1.3 Slide 19.7.wav"/>
            </a:hlinkClick>
          </p:cNvPr>
          <p:cNvSpPr/>
          <p:nvPr/>
        </p:nvSpPr>
        <p:spPr>
          <a:xfrm>
            <a:off x="6183306" y="453391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37" name="Action Button: Custom 36" descr="number 1">
            <a:hlinkClick r:id="" action="ppaction://noaction" highlightClick="1">
              <a:snd r:embed="rId10" name="Fr 3.1.3 Slide 19.8.wav"/>
            </a:hlinkClick>
          </p:cNvPr>
          <p:cNvSpPr/>
          <p:nvPr/>
        </p:nvSpPr>
        <p:spPr>
          <a:xfrm>
            <a:off x="6183306" y="522547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38" name="Action Button: Custom 37" descr="number 1">
            <a:hlinkClick r:id="" action="ppaction://noaction" highlightClick="1">
              <a:snd r:embed="rId11" name="Fr 3.1.3 Slide 19.1.wav"/>
            </a:hlinkClick>
          </p:cNvPr>
          <p:cNvSpPr/>
          <p:nvPr/>
        </p:nvSpPr>
        <p:spPr>
          <a:xfrm>
            <a:off x="1874079" y="305747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pic>
        <p:nvPicPr>
          <p:cNvPr id="39" name="Picture 38">
            <a:extLst>
              <a:ext uri="{FF2B5EF4-FFF2-40B4-BE49-F238E27FC236}">
                <a16:creationId xmlns:a16="http://schemas.microsoft.com/office/drawing/2014/main" id="{ADAF31B7-2294-4223-AC61-B2AE8B7A2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685" y="5147269"/>
            <a:ext cx="691200" cy="720000"/>
          </a:xfrm>
          <a:prstGeom prst="rect">
            <a:avLst/>
          </a:prstGeom>
        </p:spPr>
      </p:pic>
      <p:pic>
        <p:nvPicPr>
          <p:cNvPr id="26" name="Picture 25" descr="background rectangle">
            <a:extLst>
              <a:ext uri="{FF2B5EF4-FFF2-40B4-BE49-F238E27FC236}">
                <a16:creationId xmlns:a16="http://schemas.microsoft.com/office/drawing/2014/main" id="{2A42FD2A-3CD0-430B-98D9-BDE4E3C1DF40}"/>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A06809A6-EC59-4DBF-B597-7E695DCA912C}"/>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Au telephone !</a:t>
            </a:r>
            <a:endParaRPr lang="en-GB" sz="3600" b="1" dirty="0">
              <a:solidFill>
                <a:schemeClr val="bg1"/>
              </a:solidFill>
            </a:endParaRPr>
          </a:p>
        </p:txBody>
      </p:sp>
      <p:sp>
        <p:nvSpPr>
          <p:cNvPr id="34" name="Rounded Rectangle 46">
            <a:extLst>
              <a:ext uri="{FF2B5EF4-FFF2-40B4-BE49-F238E27FC236}">
                <a16:creationId xmlns:a16="http://schemas.microsoft.com/office/drawing/2014/main" id="{2FD353C4-7C86-4048-9EE0-0DD1113E9D8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899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0" y="314808"/>
            <a:ext cx="5265384" cy="707849"/>
          </a:xfrm>
        </p:spPr>
        <p:txBody>
          <a:bodyPr>
            <a:normAutofit/>
          </a:bodyPr>
          <a:lstStyle/>
          <a:p>
            <a:r>
              <a:rPr lang="en-GB" sz="3600" b="1" dirty="0">
                <a:solidFill>
                  <a:schemeClr val="bg1"/>
                </a:solidFill>
              </a:rPr>
              <a:t>Au </a:t>
            </a:r>
            <a:r>
              <a:rPr lang="en-GB" sz="3600" b="1" dirty="0" err="1">
                <a:solidFill>
                  <a:schemeClr val="bg1"/>
                </a:solidFill>
              </a:rPr>
              <a:t>téléphone</a:t>
            </a:r>
            <a:r>
              <a:rPr lang="en-GB" sz="3600" b="1" dirty="0">
                <a:solidFill>
                  <a:schemeClr val="bg1"/>
                </a:solidFill>
              </a:rPr>
              <a:t>!</a:t>
            </a:r>
          </a:p>
        </p:txBody>
      </p:sp>
      <p:graphicFrame>
        <p:nvGraphicFramePr>
          <p:cNvPr id="7" name="Table 6">
            <a:extLst>
              <a:ext uri="{FF2B5EF4-FFF2-40B4-BE49-F238E27FC236}">
                <a16:creationId xmlns:a16="http://schemas.microsoft.com/office/drawing/2014/main" id="{2DD05C4A-F08B-4A83-B1FB-9666C75202B0}"/>
              </a:ext>
            </a:extLst>
          </p:cNvPr>
          <p:cNvGraphicFramePr>
            <a:graphicFrameLocks noGrp="1"/>
          </p:cNvGraphicFramePr>
          <p:nvPr>
            <p:extLst>
              <p:ext uri="{D42A27DB-BD31-4B8C-83A1-F6EECF244321}">
                <p14:modId xmlns:p14="http://schemas.microsoft.com/office/powerpoint/2010/main" val="1343682113"/>
              </p:ext>
            </p:extLst>
          </p:nvPr>
        </p:nvGraphicFramePr>
        <p:xfrm>
          <a:off x="387743" y="2505656"/>
          <a:ext cx="11416514" cy="360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810080005"/>
                    </a:ext>
                  </a:extLst>
                </a:gridCol>
                <a:gridCol w="1282889">
                  <a:extLst>
                    <a:ext uri="{9D8B030D-6E8A-4147-A177-3AD203B41FA5}">
                      <a16:colId xmlns:a16="http://schemas.microsoft.com/office/drawing/2014/main" val="1120428666"/>
                    </a:ext>
                  </a:extLst>
                </a:gridCol>
                <a:gridCol w="1692323">
                  <a:extLst>
                    <a:ext uri="{9D8B030D-6E8A-4147-A177-3AD203B41FA5}">
                      <a16:colId xmlns:a16="http://schemas.microsoft.com/office/drawing/2014/main" val="2133878556"/>
                    </a:ext>
                  </a:extLst>
                </a:gridCol>
                <a:gridCol w="1924334">
                  <a:extLst>
                    <a:ext uri="{9D8B030D-6E8A-4147-A177-3AD203B41FA5}">
                      <a16:colId xmlns:a16="http://schemas.microsoft.com/office/drawing/2014/main" val="1907241013"/>
                    </a:ext>
                  </a:extLst>
                </a:gridCol>
                <a:gridCol w="720000">
                  <a:extLst>
                    <a:ext uri="{9D8B030D-6E8A-4147-A177-3AD203B41FA5}">
                      <a16:colId xmlns:a16="http://schemas.microsoft.com/office/drawing/2014/main" val="1314309203"/>
                    </a:ext>
                  </a:extLst>
                </a:gridCol>
                <a:gridCol w="1241946">
                  <a:extLst>
                    <a:ext uri="{9D8B030D-6E8A-4147-A177-3AD203B41FA5}">
                      <a16:colId xmlns:a16="http://schemas.microsoft.com/office/drawing/2014/main" val="1226845557"/>
                    </a:ext>
                  </a:extLst>
                </a:gridCol>
                <a:gridCol w="1695851">
                  <a:extLst>
                    <a:ext uri="{9D8B030D-6E8A-4147-A177-3AD203B41FA5}">
                      <a16:colId xmlns:a16="http://schemas.microsoft.com/office/drawing/2014/main" val="1897295395"/>
                    </a:ext>
                  </a:extLst>
                </a:gridCol>
                <a:gridCol w="2139171">
                  <a:extLst>
                    <a:ext uri="{9D8B030D-6E8A-4147-A177-3AD203B41FA5}">
                      <a16:colId xmlns:a16="http://schemas.microsoft.com/office/drawing/2014/main" val="2371751639"/>
                    </a:ext>
                  </a:extLst>
                </a:gridCol>
              </a:tblGrid>
              <a:tr h="720000">
                <a:tc>
                  <a:txBody>
                    <a:bodyPr/>
                    <a:lstStyle/>
                    <a:p>
                      <a:pPr algn="ctr"/>
                      <a:endParaRPr lang="en-GB" sz="2000" b="1" dirty="0">
                        <a:solidFill>
                          <a:srgbClr val="115076"/>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oui</a:t>
                      </a:r>
                      <a:r>
                        <a:rPr lang="en-GB" sz="2000" b="1" dirty="0">
                          <a:solidFill>
                            <a:srgbClr val="115076"/>
                          </a:solidFill>
                        </a:rPr>
                        <a:t>/non</a:t>
                      </a:r>
                    </a:p>
                  </a:txBody>
                  <a:tcPr anchor="ctr">
                    <a:lnL w="12700" cap="flat" cmpd="sng" algn="ctr">
                      <a:solidFill>
                        <a:schemeClr val="tx1"/>
                      </a:solidFill>
                      <a:prstDash val="solid"/>
                      <a:round/>
                      <a:headEnd type="none" w="med" len="med"/>
                      <a:tailEnd type="none" w="med" len="med"/>
                    </a:lnL>
                  </a:tcPr>
                </a:tc>
                <a:tc>
                  <a:txBody>
                    <a:bodyPr/>
                    <a:lstStyle/>
                    <a:p>
                      <a:pPr algn="ctr"/>
                      <a:r>
                        <a:rPr lang="en-GB" sz="2000" b="1" dirty="0">
                          <a:solidFill>
                            <a:srgbClr val="115076"/>
                          </a:solidFill>
                        </a:rPr>
                        <a:t>information</a:t>
                      </a:r>
                    </a:p>
                  </a:txBody>
                  <a:tcPr anchor="ctr"/>
                </a:tc>
                <a:tc>
                  <a:txBody>
                    <a:bodyPr/>
                    <a:lstStyle/>
                    <a:p>
                      <a:pPr algn="ctr"/>
                      <a:r>
                        <a:rPr lang="en-GB" sz="2000" b="1" dirty="0">
                          <a:solidFill>
                            <a:srgbClr val="115076"/>
                          </a:solidFill>
                        </a:rPr>
                        <a:t>question word</a:t>
                      </a:r>
                    </a:p>
                    <a:p>
                      <a:pPr algn="ctr"/>
                      <a:r>
                        <a:rPr lang="en-GB" sz="2000" b="1" dirty="0">
                          <a:solidFill>
                            <a:srgbClr val="115076"/>
                          </a:solidFill>
                        </a:rPr>
                        <a:t>(in English)</a:t>
                      </a:r>
                    </a:p>
                  </a:txBody>
                  <a:tcPr anchor="ctr"/>
                </a:tc>
                <a:tc>
                  <a:txBody>
                    <a:bodyPr/>
                    <a:lstStyle/>
                    <a:p>
                      <a:pPr algn="ctr"/>
                      <a:endParaRPr lang="en-GB" sz="2000" b="1" dirty="0">
                        <a:solidFill>
                          <a:srgbClr val="115076"/>
                        </a:solidFill>
                      </a:endParaRPr>
                    </a:p>
                  </a:txBody>
                  <a:tcPr anchor="ctr">
                    <a:lnT w="12700" cap="flat" cmpd="sng" algn="ctr">
                      <a:noFill/>
                      <a:prstDash val="solid"/>
                      <a:round/>
                      <a:headEnd type="none" w="med" len="med"/>
                      <a:tailEnd type="none" w="med" len="med"/>
                    </a:lnT>
                  </a:tcPr>
                </a:tc>
                <a:tc>
                  <a:txBody>
                    <a:bodyPr/>
                    <a:lstStyle/>
                    <a:p>
                      <a:pPr algn="ctr"/>
                      <a:r>
                        <a:rPr lang="en-GB" sz="2000" b="1" dirty="0" err="1">
                          <a:solidFill>
                            <a:srgbClr val="115076"/>
                          </a:solidFill>
                        </a:rPr>
                        <a:t>oui</a:t>
                      </a:r>
                      <a:r>
                        <a:rPr lang="en-GB" sz="2000" b="1" dirty="0">
                          <a:solidFill>
                            <a:srgbClr val="115076"/>
                          </a:solidFill>
                        </a:rPr>
                        <a:t>/non</a:t>
                      </a:r>
                    </a:p>
                  </a:txBody>
                  <a:tcPr anchor="ctr"/>
                </a:tc>
                <a:tc>
                  <a:txBody>
                    <a:bodyPr/>
                    <a:lstStyle/>
                    <a:p>
                      <a:pPr algn="ctr"/>
                      <a:r>
                        <a:rPr lang="en-GB" sz="2000" b="1" dirty="0">
                          <a:solidFill>
                            <a:srgbClr val="115076"/>
                          </a:solidFill>
                        </a:rPr>
                        <a:t>information</a:t>
                      </a:r>
                    </a:p>
                  </a:txBody>
                  <a:tcPr anchor="ctr"/>
                </a:tc>
                <a:tc>
                  <a:txBody>
                    <a:bodyPr/>
                    <a:lstStyle/>
                    <a:p>
                      <a:pPr algn="ctr"/>
                      <a:r>
                        <a:rPr lang="en-GB" sz="2000" b="1" dirty="0">
                          <a:solidFill>
                            <a:srgbClr val="115076"/>
                          </a:solidFill>
                        </a:rPr>
                        <a:t>question word</a:t>
                      </a:r>
                    </a:p>
                    <a:p>
                      <a:pPr algn="ctr"/>
                      <a:r>
                        <a:rPr lang="en-GB" sz="2000" b="1" dirty="0">
                          <a:solidFill>
                            <a:srgbClr val="115076"/>
                          </a:solidFill>
                        </a:rPr>
                        <a:t>(in English)</a:t>
                      </a:r>
                    </a:p>
                  </a:txBody>
                  <a:tcPr anchor="ctr"/>
                </a:tc>
                <a:extLst>
                  <a:ext uri="{0D108BD9-81ED-4DB2-BD59-A6C34878D82A}">
                    <a16:rowId xmlns:a16="http://schemas.microsoft.com/office/drawing/2014/main" val="3841078693"/>
                  </a:ext>
                </a:extLst>
              </a:tr>
              <a:tr h="720000">
                <a:tc>
                  <a:txBody>
                    <a:bodyPr/>
                    <a:lstStyle/>
                    <a:p>
                      <a:pPr algn="ctr"/>
                      <a:endParaRPr lang="en-GB" dirty="0">
                        <a:solidFill>
                          <a:srgbClr val="115076"/>
                        </a:solidFill>
                      </a:endParaRPr>
                    </a:p>
                  </a:txBody>
                  <a:tcPr anchor="ctr">
                    <a:lnT w="12700" cap="flat" cmpd="sng" algn="ctr">
                      <a:solidFill>
                        <a:schemeClr val="tx1"/>
                      </a:solidFill>
                      <a:prstDash val="solid"/>
                      <a:round/>
                      <a:headEnd type="none" w="med" len="med"/>
                      <a:tailEnd type="none" w="med" len="med"/>
                    </a:lnT>
                  </a:tcP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extLst>
                  <a:ext uri="{0D108BD9-81ED-4DB2-BD59-A6C34878D82A}">
                    <a16:rowId xmlns:a16="http://schemas.microsoft.com/office/drawing/2014/main" val="2327168465"/>
                  </a:ext>
                </a:extLst>
              </a:tr>
              <a:tr h="720000">
                <a:tc>
                  <a:txBody>
                    <a:bodyPr/>
                    <a:lstStyle/>
                    <a:p>
                      <a:pPr algn="ctr"/>
                      <a:endParaRPr lang="en-GB">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a:solidFill>
                          <a:srgbClr val="115076"/>
                        </a:solidFill>
                      </a:endParaRPr>
                    </a:p>
                  </a:txBody>
                  <a:tcPr anchor="ctr"/>
                </a:tc>
                <a:tc>
                  <a:txBody>
                    <a:bodyPr/>
                    <a:lstStyle/>
                    <a:p>
                      <a:pPr algn="ctr"/>
                      <a:endParaRPr lang="en-GB">
                        <a:solidFill>
                          <a:srgbClr val="115076"/>
                        </a:solidFill>
                      </a:endParaRPr>
                    </a:p>
                  </a:txBody>
                  <a:tcPr anchor="ctr"/>
                </a:tc>
                <a:extLst>
                  <a:ext uri="{0D108BD9-81ED-4DB2-BD59-A6C34878D82A}">
                    <a16:rowId xmlns:a16="http://schemas.microsoft.com/office/drawing/2014/main" val="2268102765"/>
                  </a:ext>
                </a:extLst>
              </a:tr>
              <a:tr h="720000">
                <a:tc>
                  <a:txBody>
                    <a:bodyPr/>
                    <a:lstStyle/>
                    <a:p>
                      <a:pPr algn="ctr"/>
                      <a:endParaRPr lang="en-GB">
                        <a:solidFill>
                          <a:srgbClr val="115076"/>
                        </a:solidFill>
                      </a:endParaRPr>
                    </a:p>
                  </a:txBody>
                  <a:tcPr anchor="ctr"/>
                </a:tc>
                <a:tc>
                  <a:txBody>
                    <a:bodyPr/>
                    <a:lstStyle/>
                    <a:p>
                      <a:pPr algn="ctr"/>
                      <a:endParaRPr lang="en-GB">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a:solidFill>
                          <a:srgbClr val="115076"/>
                        </a:solidFill>
                      </a:endParaRPr>
                    </a:p>
                  </a:txBody>
                  <a:tcPr anchor="ctr"/>
                </a:tc>
                <a:tc>
                  <a:txBody>
                    <a:bodyPr/>
                    <a:lstStyle/>
                    <a:p>
                      <a:pPr algn="ctr"/>
                      <a:endParaRPr lang="en-GB">
                        <a:solidFill>
                          <a:srgbClr val="115076"/>
                        </a:solidFill>
                      </a:endParaRPr>
                    </a:p>
                  </a:txBody>
                  <a:tcPr anchor="ctr"/>
                </a:tc>
                <a:tc>
                  <a:txBody>
                    <a:bodyPr/>
                    <a:lstStyle/>
                    <a:p>
                      <a:pPr algn="ctr"/>
                      <a:endParaRPr lang="en-GB">
                        <a:solidFill>
                          <a:srgbClr val="115076"/>
                        </a:solidFill>
                      </a:endParaRPr>
                    </a:p>
                  </a:txBody>
                  <a:tcPr anchor="ctr"/>
                </a:tc>
                <a:extLst>
                  <a:ext uri="{0D108BD9-81ED-4DB2-BD59-A6C34878D82A}">
                    <a16:rowId xmlns:a16="http://schemas.microsoft.com/office/drawing/2014/main" val="2302951230"/>
                  </a:ext>
                </a:extLst>
              </a:tr>
              <a:tr h="720000">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tc>
                  <a:txBody>
                    <a:bodyPr/>
                    <a:lstStyle/>
                    <a:p>
                      <a:pPr algn="ctr"/>
                      <a:endParaRPr lang="en-GB" dirty="0">
                        <a:solidFill>
                          <a:srgbClr val="115076"/>
                        </a:solidFill>
                      </a:endParaRPr>
                    </a:p>
                  </a:txBody>
                  <a:tcPr anchor="ctr"/>
                </a:tc>
                <a:extLst>
                  <a:ext uri="{0D108BD9-81ED-4DB2-BD59-A6C34878D82A}">
                    <a16:rowId xmlns:a16="http://schemas.microsoft.com/office/drawing/2014/main" val="1457591091"/>
                  </a:ext>
                </a:extLst>
              </a:tr>
            </a:tbl>
          </a:graphicData>
        </a:graphic>
      </p:graphicFrame>
      <p:pic>
        <p:nvPicPr>
          <p:cNvPr id="18" name="Picture 17">
            <a:extLst>
              <a:ext uri="{FF2B5EF4-FFF2-40B4-BE49-F238E27FC236}">
                <a16:creationId xmlns:a16="http://schemas.microsoft.com/office/drawing/2014/main" id="{55C3AB6E-23FA-43A5-93D4-29B9BA88B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3022" y="3221099"/>
            <a:ext cx="691200" cy="720000"/>
          </a:xfrm>
          <a:prstGeom prst="rect">
            <a:avLst/>
          </a:prstGeom>
        </p:spPr>
      </p:pic>
      <p:pic>
        <p:nvPicPr>
          <p:cNvPr id="19" name="Picture 18">
            <a:extLst>
              <a:ext uri="{FF2B5EF4-FFF2-40B4-BE49-F238E27FC236}">
                <a16:creationId xmlns:a16="http://schemas.microsoft.com/office/drawing/2014/main" id="{20FD3C14-8C31-417B-B0FE-740AFD978B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366" y="3928934"/>
            <a:ext cx="691200" cy="720000"/>
          </a:xfrm>
          <a:prstGeom prst="rect">
            <a:avLst/>
          </a:prstGeom>
        </p:spPr>
      </p:pic>
      <p:pic>
        <p:nvPicPr>
          <p:cNvPr id="20" name="Picture 19">
            <a:extLst>
              <a:ext uri="{FF2B5EF4-FFF2-40B4-BE49-F238E27FC236}">
                <a16:creationId xmlns:a16="http://schemas.microsoft.com/office/drawing/2014/main" id="{30B63D1D-4775-4935-A264-022A86DACB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6360" y="4652884"/>
            <a:ext cx="691200" cy="720000"/>
          </a:xfrm>
          <a:prstGeom prst="rect">
            <a:avLst/>
          </a:prstGeom>
        </p:spPr>
      </p:pic>
      <p:pic>
        <p:nvPicPr>
          <p:cNvPr id="21" name="Picture 20">
            <a:extLst>
              <a:ext uri="{FF2B5EF4-FFF2-40B4-BE49-F238E27FC236}">
                <a16:creationId xmlns:a16="http://schemas.microsoft.com/office/drawing/2014/main" id="{607B9FCA-8093-4E66-B062-BE4D56478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6958" y="5385656"/>
            <a:ext cx="691200" cy="720000"/>
          </a:xfrm>
          <a:prstGeom prst="rect">
            <a:avLst/>
          </a:prstGeom>
        </p:spPr>
      </p:pic>
      <p:pic>
        <p:nvPicPr>
          <p:cNvPr id="23" name="Picture 22">
            <a:extLst>
              <a:ext uri="{FF2B5EF4-FFF2-40B4-BE49-F238E27FC236}">
                <a16:creationId xmlns:a16="http://schemas.microsoft.com/office/drawing/2014/main" id="{BE89E38E-B49A-4478-8CE6-F5664823B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9305" y="3239786"/>
            <a:ext cx="691200" cy="720000"/>
          </a:xfrm>
          <a:prstGeom prst="rect">
            <a:avLst/>
          </a:prstGeom>
        </p:spPr>
      </p:pic>
      <p:pic>
        <p:nvPicPr>
          <p:cNvPr id="24" name="Picture 23">
            <a:extLst>
              <a:ext uri="{FF2B5EF4-FFF2-40B4-BE49-F238E27FC236}">
                <a16:creationId xmlns:a16="http://schemas.microsoft.com/office/drawing/2014/main" id="{B1A450D7-7735-4E08-B3A6-ECD7890D4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6801" y="3941099"/>
            <a:ext cx="691200" cy="720000"/>
          </a:xfrm>
          <a:prstGeom prst="rect">
            <a:avLst/>
          </a:prstGeom>
        </p:spPr>
      </p:pic>
      <p:pic>
        <p:nvPicPr>
          <p:cNvPr id="25" name="Picture 24">
            <a:extLst>
              <a:ext uri="{FF2B5EF4-FFF2-40B4-BE49-F238E27FC236}">
                <a16:creationId xmlns:a16="http://schemas.microsoft.com/office/drawing/2014/main" id="{ADAF31B7-2294-4223-AC61-B2AE8B7A2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0268" y="4661099"/>
            <a:ext cx="691200" cy="720000"/>
          </a:xfrm>
          <a:prstGeom prst="rect">
            <a:avLst/>
          </a:prstGeom>
        </p:spPr>
      </p:pic>
      <p:sp>
        <p:nvSpPr>
          <p:cNvPr id="26" name="Action Button: Custom 25" descr="number 1">
            <a:hlinkClick r:id="" action="ppaction://noaction" highlightClick="1">
              <a:snd r:embed="rId4" name="Fr 3.1.3 Slide 19.1.wav"/>
            </a:hlinkClick>
          </p:cNvPr>
          <p:cNvSpPr/>
          <p:nvPr/>
        </p:nvSpPr>
        <p:spPr>
          <a:xfrm>
            <a:off x="495003" y="3370579"/>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7" name="Action Button: Custom 26" descr="number 1">
            <a:hlinkClick r:id="" action="ppaction://noaction" highlightClick="1">
              <a:snd r:embed="rId5" name="Fr 3.1.3 Slide 19.2.wav"/>
            </a:hlinkClick>
          </p:cNvPr>
          <p:cNvSpPr/>
          <p:nvPr/>
        </p:nvSpPr>
        <p:spPr>
          <a:xfrm>
            <a:off x="495003" y="4054675"/>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8" name="Action Button: Custom 27" descr="number 1">
            <a:hlinkClick r:id="" action="ppaction://noaction" highlightClick="1">
              <a:snd r:embed="rId6" name="Fr 3.1.3 Slide 19.3.wav"/>
            </a:hlinkClick>
          </p:cNvPr>
          <p:cNvSpPr/>
          <p:nvPr/>
        </p:nvSpPr>
        <p:spPr>
          <a:xfrm>
            <a:off x="484399" y="4792305"/>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9" name="Action Button: Custom 28" descr="number 1">
            <a:hlinkClick r:id="" action="ppaction://noaction" highlightClick="1">
              <a:snd r:embed="rId7" name="Fr 3.1.3 Slide 19.4.wav"/>
            </a:hlinkClick>
          </p:cNvPr>
          <p:cNvSpPr/>
          <p:nvPr/>
        </p:nvSpPr>
        <p:spPr>
          <a:xfrm>
            <a:off x="484399" y="5492264"/>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31" name="Action Button: Custom 30" descr="number 1">
            <a:hlinkClick r:id="" action="ppaction://noaction" highlightClick="1">
              <a:snd r:embed="rId8" name="Fr 3.1.3 Slide 19.5.wav"/>
            </a:hlinkClick>
          </p:cNvPr>
          <p:cNvSpPr/>
          <p:nvPr/>
        </p:nvSpPr>
        <p:spPr>
          <a:xfrm>
            <a:off x="6104220" y="3370579"/>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32" name="Action Button: Custom 31" descr="number 1">
            <a:hlinkClick r:id="" action="ppaction://noaction" highlightClick="1">
              <a:snd r:embed="rId9" name="Fr 3.1.3 Slide 19.6.wav"/>
            </a:hlinkClick>
          </p:cNvPr>
          <p:cNvSpPr/>
          <p:nvPr/>
        </p:nvSpPr>
        <p:spPr>
          <a:xfrm>
            <a:off x="6104220" y="4102053"/>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33" name="Action Button: Custom 32" descr="number 1">
            <a:hlinkClick r:id="" action="ppaction://noaction" highlightClick="1">
              <a:snd r:embed="rId10" name="Fr 3.1.3 Slide 19.7.wav"/>
            </a:hlinkClick>
          </p:cNvPr>
          <p:cNvSpPr/>
          <p:nvPr/>
        </p:nvSpPr>
        <p:spPr>
          <a:xfrm>
            <a:off x="6104220" y="4807117"/>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3" name="TextBox 2"/>
          <p:cNvSpPr txBox="1"/>
          <p:nvPr/>
        </p:nvSpPr>
        <p:spPr>
          <a:xfrm>
            <a:off x="9727325" y="3351529"/>
            <a:ext cx="2002334" cy="461665"/>
          </a:xfrm>
          <a:prstGeom prst="rect">
            <a:avLst/>
          </a:prstGeom>
          <a:noFill/>
        </p:spPr>
        <p:txBody>
          <a:bodyPr wrap="square" rtlCol="0">
            <a:spAutoFit/>
          </a:bodyPr>
          <a:lstStyle/>
          <a:p>
            <a:pPr algn="ctr"/>
            <a:r>
              <a:rPr lang="en-GB" sz="2400" dirty="0">
                <a:solidFill>
                  <a:srgbClr val="115076"/>
                </a:solidFill>
              </a:rPr>
              <a:t>how much?</a:t>
            </a:r>
          </a:p>
        </p:txBody>
      </p:sp>
      <p:sp>
        <p:nvSpPr>
          <p:cNvPr id="35" name="TextBox 34"/>
          <p:cNvSpPr txBox="1"/>
          <p:nvPr/>
        </p:nvSpPr>
        <p:spPr>
          <a:xfrm>
            <a:off x="4194734" y="5517151"/>
            <a:ext cx="1701178" cy="461665"/>
          </a:xfrm>
          <a:prstGeom prst="rect">
            <a:avLst/>
          </a:prstGeom>
          <a:noFill/>
        </p:spPr>
        <p:txBody>
          <a:bodyPr wrap="square" rtlCol="0">
            <a:spAutoFit/>
          </a:bodyPr>
          <a:lstStyle/>
          <a:p>
            <a:pPr algn="ctr"/>
            <a:r>
              <a:rPr lang="en-GB" sz="2400" dirty="0">
                <a:solidFill>
                  <a:srgbClr val="115076"/>
                </a:solidFill>
              </a:rPr>
              <a:t>what?</a:t>
            </a:r>
          </a:p>
        </p:txBody>
      </p:sp>
      <p:sp>
        <p:nvSpPr>
          <p:cNvPr id="36" name="TextBox 35"/>
          <p:cNvSpPr txBox="1"/>
          <p:nvPr/>
        </p:nvSpPr>
        <p:spPr>
          <a:xfrm>
            <a:off x="4194734" y="3370579"/>
            <a:ext cx="1701178" cy="461665"/>
          </a:xfrm>
          <a:prstGeom prst="rect">
            <a:avLst/>
          </a:prstGeom>
          <a:noFill/>
        </p:spPr>
        <p:txBody>
          <a:bodyPr wrap="square" rtlCol="0">
            <a:spAutoFit/>
          </a:bodyPr>
          <a:lstStyle/>
          <a:p>
            <a:pPr algn="ctr"/>
            <a:r>
              <a:rPr lang="en-GB" sz="2400" dirty="0">
                <a:solidFill>
                  <a:srgbClr val="115076"/>
                </a:solidFill>
              </a:rPr>
              <a:t>which?</a:t>
            </a:r>
          </a:p>
        </p:txBody>
      </p:sp>
      <p:sp>
        <p:nvSpPr>
          <p:cNvPr id="37" name="Action Button: Custom 36" descr="number 1">
            <a:hlinkClick r:id="" action="ppaction://noaction" highlightClick="1">
              <a:snd r:embed="rId11" name="Fr 3.1.3 Slide 19.8.wav"/>
            </a:hlinkClick>
          </p:cNvPr>
          <p:cNvSpPr/>
          <p:nvPr/>
        </p:nvSpPr>
        <p:spPr>
          <a:xfrm>
            <a:off x="6104220" y="5517146"/>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pic>
        <p:nvPicPr>
          <p:cNvPr id="39" name="Picture 38">
            <a:extLst>
              <a:ext uri="{FF2B5EF4-FFF2-40B4-BE49-F238E27FC236}">
                <a16:creationId xmlns:a16="http://schemas.microsoft.com/office/drawing/2014/main" id="{ADAF31B7-2294-4223-AC61-B2AE8B7A24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6801" y="5385593"/>
            <a:ext cx="691200" cy="720000"/>
          </a:xfrm>
          <a:prstGeom prst="rect">
            <a:avLst/>
          </a:prstGeom>
        </p:spPr>
      </p:pic>
      <p:sp>
        <p:nvSpPr>
          <p:cNvPr id="40" name="TextBox 39"/>
          <p:cNvSpPr txBox="1"/>
          <p:nvPr/>
        </p:nvSpPr>
        <p:spPr>
          <a:xfrm>
            <a:off x="9742525" y="4788067"/>
            <a:ext cx="2009906" cy="461665"/>
          </a:xfrm>
          <a:prstGeom prst="rect">
            <a:avLst/>
          </a:prstGeom>
          <a:noFill/>
        </p:spPr>
        <p:txBody>
          <a:bodyPr wrap="square" rtlCol="0">
            <a:spAutoFit/>
          </a:bodyPr>
          <a:lstStyle/>
          <a:p>
            <a:pPr algn="ctr"/>
            <a:r>
              <a:rPr lang="en-GB" sz="2400" dirty="0">
                <a:solidFill>
                  <a:srgbClr val="115076"/>
                </a:solidFill>
              </a:rPr>
              <a:t>how many?</a:t>
            </a:r>
          </a:p>
        </p:txBody>
      </p:sp>
      <p:pic>
        <p:nvPicPr>
          <p:cNvPr id="30" name="Picture 29" descr="background rectangle">
            <a:extLst>
              <a:ext uri="{FF2B5EF4-FFF2-40B4-BE49-F238E27FC236}">
                <a16:creationId xmlns:a16="http://schemas.microsoft.com/office/drawing/2014/main" id="{A4B3E315-EDCC-4BC8-A96E-1E3F427EC414}"/>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8" name="Title 3">
            <a:extLst>
              <a:ext uri="{FF2B5EF4-FFF2-40B4-BE49-F238E27FC236}">
                <a16:creationId xmlns:a16="http://schemas.microsoft.com/office/drawing/2014/main" id="{369CF447-F63B-48F3-A8D4-6D2ABB0B4D08}"/>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Au telephone !</a:t>
            </a:r>
            <a:endParaRPr lang="en-GB" sz="3600" b="1" dirty="0">
              <a:solidFill>
                <a:schemeClr val="bg1"/>
              </a:solidFill>
            </a:endParaRPr>
          </a:p>
        </p:txBody>
      </p:sp>
      <p:sp>
        <p:nvSpPr>
          <p:cNvPr id="41" name="Rounded Rectangle 46">
            <a:extLst>
              <a:ext uri="{FF2B5EF4-FFF2-40B4-BE49-F238E27FC236}">
                <a16:creationId xmlns:a16="http://schemas.microsoft.com/office/drawing/2014/main" id="{BDC0D396-04F9-4C9F-B117-91CA969C607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10529AD1-23DE-4855-BF59-B64A17DB143E}"/>
              </a:ext>
            </a:extLst>
          </p:cNvPr>
          <p:cNvSpPr txBox="1"/>
          <p:nvPr/>
        </p:nvSpPr>
        <p:spPr>
          <a:xfrm flipH="1">
            <a:off x="303047" y="1230209"/>
            <a:ext cx="11585905" cy="1200329"/>
          </a:xfrm>
          <a:prstGeom prst="rect">
            <a:avLst/>
          </a:prstGeom>
          <a:noFill/>
        </p:spPr>
        <p:txBody>
          <a:bodyPr wrap="square" rtlCol="0">
            <a:spAutoFit/>
          </a:bodyPr>
          <a:lstStyle/>
          <a:p>
            <a:r>
              <a:rPr lang="en-GB" sz="2400" b="1" dirty="0">
                <a:solidFill>
                  <a:srgbClr val="115076"/>
                </a:solidFill>
              </a:rPr>
              <a:t>Tu </a:t>
            </a:r>
            <a:r>
              <a:rPr lang="en-GB" sz="2400" b="1" dirty="0" err="1">
                <a:solidFill>
                  <a:srgbClr val="115076"/>
                </a:solidFill>
              </a:rPr>
              <a:t>parles</a:t>
            </a:r>
            <a:r>
              <a:rPr lang="en-GB" sz="2400" b="1" dirty="0">
                <a:solidFill>
                  <a:srgbClr val="115076"/>
                </a:solidFill>
              </a:rPr>
              <a:t> avec un </a:t>
            </a:r>
            <a:r>
              <a:rPr lang="en-GB" sz="2400" b="1" dirty="0" err="1">
                <a:solidFill>
                  <a:srgbClr val="115076"/>
                </a:solidFill>
              </a:rPr>
              <a:t>ami</a:t>
            </a:r>
            <a:r>
              <a:rPr lang="en-GB" sz="2400" b="1" dirty="0">
                <a:solidFill>
                  <a:srgbClr val="115076"/>
                </a:solidFill>
              </a:rPr>
              <a:t> au </a:t>
            </a:r>
            <a:r>
              <a:rPr lang="en-GB" sz="2400" b="1" dirty="0" err="1">
                <a:solidFill>
                  <a:srgbClr val="115076"/>
                </a:solidFill>
              </a:rPr>
              <a:t>téléphone</a:t>
            </a:r>
            <a:r>
              <a:rPr lang="en-GB" sz="2400" b="1" dirty="0">
                <a:solidFill>
                  <a:srgbClr val="115076"/>
                </a:solidFill>
              </a:rPr>
              <a:t>. </a:t>
            </a:r>
            <a:r>
              <a:rPr lang="en-GB" sz="2400" b="1" dirty="0" err="1">
                <a:solidFill>
                  <a:srgbClr val="115076"/>
                </a:solidFill>
              </a:rPr>
              <a:t>Écoute</a:t>
            </a:r>
            <a:r>
              <a:rPr lang="en-GB" sz="2400" b="1" dirty="0">
                <a:solidFill>
                  <a:srgbClr val="115076"/>
                </a:solidFill>
              </a:rPr>
              <a:t> les questions.</a:t>
            </a:r>
          </a:p>
          <a:p>
            <a:r>
              <a:rPr lang="en-GB" sz="2400" dirty="0">
                <a:solidFill>
                  <a:srgbClr val="115076"/>
                </a:solidFill>
              </a:rPr>
              <a:t>La </a:t>
            </a:r>
            <a:r>
              <a:rPr lang="en-GB" sz="2400" dirty="0" err="1">
                <a:solidFill>
                  <a:srgbClr val="115076"/>
                </a:solidFill>
              </a:rPr>
              <a:t>réponse</a:t>
            </a:r>
            <a:r>
              <a:rPr lang="en-GB" sz="2400" dirty="0">
                <a:solidFill>
                  <a:srgbClr val="115076"/>
                </a:solidFill>
              </a:rPr>
              <a:t> </a:t>
            </a:r>
            <a:r>
              <a:rPr lang="en-GB" sz="2400" dirty="0" err="1">
                <a:solidFill>
                  <a:srgbClr val="115076"/>
                </a:solidFill>
              </a:rPr>
              <a:t>est</a:t>
            </a:r>
            <a:r>
              <a:rPr lang="en-GB" sz="2400" dirty="0">
                <a:solidFill>
                  <a:srgbClr val="115076"/>
                </a:solidFill>
              </a:rPr>
              <a:t> </a:t>
            </a:r>
            <a:r>
              <a:rPr lang="fr-FR" sz="2400" b="1" dirty="0">
                <a:solidFill>
                  <a:srgbClr val="115076"/>
                </a:solidFill>
              </a:rPr>
              <a:t>oui</a:t>
            </a:r>
            <a:r>
              <a:rPr lang="en-GB" sz="2400" b="1" dirty="0">
                <a:solidFill>
                  <a:srgbClr val="115076"/>
                </a:solidFill>
              </a:rPr>
              <a:t>/non</a:t>
            </a:r>
            <a:r>
              <a:rPr lang="en-GB" sz="2400" dirty="0">
                <a:solidFill>
                  <a:srgbClr val="115076"/>
                </a:solidFill>
              </a:rPr>
              <a:t>, </a:t>
            </a:r>
            <a:r>
              <a:rPr lang="fr-FR" sz="2400" dirty="0">
                <a:solidFill>
                  <a:srgbClr val="115076"/>
                </a:solidFill>
              </a:rPr>
              <a:t>ou</a:t>
            </a:r>
            <a:r>
              <a:rPr lang="en-GB" sz="2400" dirty="0">
                <a:solidFill>
                  <a:srgbClr val="115076"/>
                </a:solidFill>
              </a:rPr>
              <a:t> </a:t>
            </a:r>
            <a:r>
              <a:rPr lang="en-GB" sz="2400" dirty="0" err="1">
                <a:solidFill>
                  <a:srgbClr val="115076"/>
                </a:solidFill>
              </a:rPr>
              <a:t>une</a:t>
            </a:r>
            <a:r>
              <a:rPr lang="en-GB" sz="2400" dirty="0">
                <a:solidFill>
                  <a:srgbClr val="115076"/>
                </a:solidFill>
              </a:rPr>
              <a:t> </a:t>
            </a:r>
            <a:r>
              <a:rPr lang="en-GB" sz="2400" b="1" dirty="0">
                <a:solidFill>
                  <a:srgbClr val="115076"/>
                </a:solidFill>
              </a:rPr>
              <a:t>information</a:t>
            </a:r>
            <a:r>
              <a:rPr lang="en-GB" sz="2400" dirty="0">
                <a:solidFill>
                  <a:srgbClr val="115076"/>
                </a:solidFill>
              </a:rPr>
              <a:t> ?</a:t>
            </a:r>
          </a:p>
          <a:p>
            <a:r>
              <a:rPr lang="en-GB" sz="2400" dirty="0">
                <a:solidFill>
                  <a:srgbClr val="115076"/>
                </a:solidFill>
              </a:rPr>
              <a:t>Si </a:t>
            </a:r>
            <a:r>
              <a:rPr lang="en-GB" sz="2400" dirty="0" err="1">
                <a:solidFill>
                  <a:srgbClr val="115076"/>
                </a:solidFill>
              </a:rPr>
              <a:t>c’est</a:t>
            </a:r>
            <a:r>
              <a:rPr lang="en-GB" sz="2400" dirty="0">
                <a:solidFill>
                  <a:srgbClr val="115076"/>
                </a:solidFill>
              </a:rPr>
              <a:t> </a:t>
            </a:r>
            <a:r>
              <a:rPr lang="en-GB" sz="2400" dirty="0" err="1">
                <a:solidFill>
                  <a:srgbClr val="115076"/>
                </a:solidFill>
              </a:rPr>
              <a:t>une</a:t>
            </a:r>
            <a:r>
              <a:rPr lang="en-GB" sz="2400" dirty="0">
                <a:solidFill>
                  <a:srgbClr val="115076"/>
                </a:solidFill>
              </a:rPr>
              <a:t> information, </a:t>
            </a:r>
            <a:r>
              <a:rPr lang="en-GB" sz="2400" dirty="0" err="1">
                <a:solidFill>
                  <a:srgbClr val="115076"/>
                </a:solidFill>
              </a:rPr>
              <a:t>écris</a:t>
            </a:r>
            <a:r>
              <a:rPr lang="en-GB" sz="2400" dirty="0">
                <a:solidFill>
                  <a:srgbClr val="115076"/>
                </a:solidFill>
              </a:rPr>
              <a:t> le mot </a:t>
            </a:r>
            <a:r>
              <a:rPr lang="en-GB" sz="2400" dirty="0" err="1">
                <a:solidFill>
                  <a:srgbClr val="115076"/>
                </a:solidFill>
              </a:rPr>
              <a:t>en</a:t>
            </a:r>
            <a:r>
              <a:rPr lang="en-GB" sz="2400" dirty="0">
                <a:solidFill>
                  <a:srgbClr val="115076"/>
                </a:solidFill>
              </a:rPr>
              <a:t> anglaise.</a:t>
            </a:r>
          </a:p>
        </p:txBody>
      </p:sp>
    </p:spTree>
    <p:extLst>
      <p:ext uri="{BB962C8B-B14F-4D97-AF65-F5344CB8AC3E}">
        <p14:creationId xmlns:p14="http://schemas.microsoft.com/office/powerpoint/2010/main" val="278287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188949" y="1392592"/>
            <a:ext cx="10713493" cy="4401205"/>
          </a:xfrm>
          <a:prstGeom prst="rect">
            <a:avLst/>
          </a:prstGeom>
          <a:noFill/>
        </p:spPr>
        <p:txBody>
          <a:bodyPr wrap="square" rtlCol="0">
            <a:spAutoFit/>
          </a:bodyPr>
          <a:lstStyle/>
          <a:p>
            <a:r>
              <a:rPr lang="en-GB" sz="2800" b="1" dirty="0">
                <a:solidFill>
                  <a:srgbClr val="115076"/>
                </a:solidFill>
              </a:rPr>
              <a:t>1) How many questions do you understand?</a:t>
            </a:r>
          </a:p>
          <a:p>
            <a:r>
              <a:rPr lang="en-GB" sz="2800" dirty="0" err="1">
                <a:solidFill>
                  <a:srgbClr val="115076"/>
                </a:solidFill>
              </a:rPr>
              <a:t>Combien</a:t>
            </a:r>
            <a:r>
              <a:rPr lang="en-GB" sz="2800" dirty="0">
                <a:solidFill>
                  <a:srgbClr val="115076"/>
                </a:solidFill>
              </a:rPr>
              <a:t> de questions </a:t>
            </a:r>
            <a:r>
              <a:rPr lang="en-GB" sz="2800" dirty="0" err="1">
                <a:solidFill>
                  <a:srgbClr val="115076"/>
                </a:solidFill>
              </a:rPr>
              <a:t>comprends-tu</a:t>
            </a:r>
            <a:r>
              <a:rPr lang="en-GB" sz="2800" dirty="0">
                <a:solidFill>
                  <a:srgbClr val="115076"/>
                </a:solidFill>
              </a:rPr>
              <a:t> ?</a:t>
            </a:r>
          </a:p>
          <a:p>
            <a:r>
              <a:rPr lang="en-GB" sz="2800" b="1" dirty="0">
                <a:solidFill>
                  <a:srgbClr val="115076"/>
                </a:solidFill>
              </a:rPr>
              <a:t>2) Which book are you taking?</a:t>
            </a:r>
          </a:p>
          <a:p>
            <a:r>
              <a:rPr lang="en-GB" sz="2800" dirty="0" err="1">
                <a:solidFill>
                  <a:srgbClr val="115076"/>
                </a:solidFill>
              </a:rPr>
              <a:t>Quel</a:t>
            </a:r>
            <a:r>
              <a:rPr lang="en-GB" sz="2800" dirty="0">
                <a:solidFill>
                  <a:srgbClr val="115076"/>
                </a:solidFill>
              </a:rPr>
              <a:t> livre </a:t>
            </a:r>
            <a:r>
              <a:rPr lang="en-GB" sz="2800" dirty="0" err="1">
                <a:solidFill>
                  <a:srgbClr val="115076"/>
                </a:solidFill>
              </a:rPr>
              <a:t>prends-tu</a:t>
            </a:r>
            <a:r>
              <a:rPr lang="en-GB" sz="2800" dirty="0">
                <a:solidFill>
                  <a:srgbClr val="115076"/>
                </a:solidFill>
              </a:rPr>
              <a:t> ?</a:t>
            </a:r>
          </a:p>
          <a:p>
            <a:r>
              <a:rPr lang="en-GB" sz="2800" b="1" dirty="0">
                <a:solidFill>
                  <a:srgbClr val="115076"/>
                </a:solidFill>
              </a:rPr>
              <a:t>3) Which language are you learning?</a:t>
            </a:r>
          </a:p>
          <a:p>
            <a:r>
              <a:rPr lang="en-GB" sz="2800" dirty="0">
                <a:solidFill>
                  <a:srgbClr val="115076"/>
                </a:solidFill>
              </a:rPr>
              <a:t>Quelle langue </a:t>
            </a:r>
            <a:r>
              <a:rPr lang="en-GB" sz="2800" dirty="0" err="1">
                <a:solidFill>
                  <a:srgbClr val="115076"/>
                </a:solidFill>
              </a:rPr>
              <a:t>apprends-tu</a:t>
            </a:r>
            <a:r>
              <a:rPr lang="en-GB" sz="2800" dirty="0">
                <a:solidFill>
                  <a:srgbClr val="115076"/>
                </a:solidFill>
              </a:rPr>
              <a:t> ?</a:t>
            </a:r>
          </a:p>
          <a:p>
            <a:r>
              <a:rPr lang="en-GB" sz="2800" b="1" dirty="0">
                <a:solidFill>
                  <a:srgbClr val="115076"/>
                </a:solidFill>
              </a:rPr>
              <a:t>4) What do you say to the (male) teacher?</a:t>
            </a:r>
          </a:p>
          <a:p>
            <a:r>
              <a:rPr lang="en-GB" sz="2800" dirty="0">
                <a:solidFill>
                  <a:srgbClr val="115076"/>
                </a:solidFill>
              </a:rPr>
              <a:t>Que dis-</a:t>
            </a:r>
            <a:r>
              <a:rPr lang="en-GB" sz="2800" dirty="0" err="1">
                <a:solidFill>
                  <a:srgbClr val="115076"/>
                </a:solidFill>
              </a:rPr>
              <a:t>tu</a:t>
            </a:r>
            <a:r>
              <a:rPr lang="en-GB" sz="2800" dirty="0">
                <a:solidFill>
                  <a:srgbClr val="115076"/>
                </a:solidFill>
              </a:rPr>
              <a:t> au </a:t>
            </a:r>
            <a:r>
              <a:rPr lang="en-GB" sz="2800" dirty="0" err="1">
                <a:solidFill>
                  <a:srgbClr val="115076"/>
                </a:solidFill>
              </a:rPr>
              <a:t>professeur</a:t>
            </a:r>
            <a:r>
              <a:rPr lang="en-GB" sz="2800" dirty="0">
                <a:solidFill>
                  <a:srgbClr val="115076"/>
                </a:solidFill>
              </a:rPr>
              <a:t> ?</a:t>
            </a:r>
          </a:p>
          <a:p>
            <a:r>
              <a:rPr lang="en-GB" sz="2800" b="1" dirty="0">
                <a:solidFill>
                  <a:srgbClr val="115076"/>
                </a:solidFill>
              </a:rPr>
              <a:t>5) Why are you making a list?</a:t>
            </a:r>
          </a:p>
          <a:p>
            <a:r>
              <a:rPr lang="en-GB" sz="2800" dirty="0" err="1">
                <a:solidFill>
                  <a:srgbClr val="115076"/>
                </a:solidFill>
              </a:rPr>
              <a:t>Pourquoi</a:t>
            </a:r>
            <a:r>
              <a:rPr lang="en-GB" sz="2800" dirty="0">
                <a:solidFill>
                  <a:srgbClr val="115076"/>
                </a:solidFill>
              </a:rPr>
              <a:t> </a:t>
            </a:r>
            <a:r>
              <a:rPr lang="en-GB" sz="2800" dirty="0" err="1">
                <a:solidFill>
                  <a:srgbClr val="115076"/>
                </a:solidFill>
              </a:rPr>
              <a:t>fais-tu</a:t>
            </a:r>
            <a:r>
              <a:rPr lang="en-GB" sz="2800" dirty="0">
                <a:solidFill>
                  <a:srgbClr val="115076"/>
                </a:solidFill>
              </a:rPr>
              <a:t> </a:t>
            </a:r>
            <a:r>
              <a:rPr lang="en-GB" sz="2800" dirty="0" err="1">
                <a:solidFill>
                  <a:srgbClr val="115076"/>
                </a:solidFill>
              </a:rPr>
              <a:t>une</a:t>
            </a:r>
            <a:r>
              <a:rPr lang="en-GB" sz="2800" dirty="0">
                <a:solidFill>
                  <a:srgbClr val="115076"/>
                </a:solidFill>
              </a:rPr>
              <a:t> </a:t>
            </a:r>
            <a:r>
              <a:rPr lang="en-GB" sz="2800" dirty="0" err="1">
                <a:solidFill>
                  <a:srgbClr val="115076"/>
                </a:solidFill>
              </a:rPr>
              <a:t>liste</a:t>
            </a:r>
            <a:r>
              <a:rPr lang="en-GB" sz="2800" dirty="0">
                <a:solidFill>
                  <a:srgbClr val="115076"/>
                </a:solidFill>
              </a:rPr>
              <a:t> ?</a:t>
            </a:r>
          </a:p>
        </p:txBody>
      </p:sp>
      <p:sp>
        <p:nvSpPr>
          <p:cNvPr id="11" name="Rounded Rectangle 10"/>
          <p:cNvSpPr/>
          <p:nvPr/>
        </p:nvSpPr>
        <p:spPr>
          <a:xfrm>
            <a:off x="188943" y="3607287"/>
            <a:ext cx="8516203" cy="395784"/>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9" name="Rounded Rectangle 8"/>
          <p:cNvSpPr/>
          <p:nvPr/>
        </p:nvSpPr>
        <p:spPr>
          <a:xfrm>
            <a:off x="188945" y="1877936"/>
            <a:ext cx="8516203" cy="395784"/>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10" name="Rounded Rectangle 9"/>
          <p:cNvSpPr/>
          <p:nvPr/>
        </p:nvSpPr>
        <p:spPr>
          <a:xfrm>
            <a:off x="188944" y="2745064"/>
            <a:ext cx="8516203" cy="395784"/>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12" name="Rounded Rectangle 11"/>
          <p:cNvSpPr/>
          <p:nvPr/>
        </p:nvSpPr>
        <p:spPr>
          <a:xfrm>
            <a:off x="188942" y="4457121"/>
            <a:ext cx="8516203" cy="395784"/>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13" name="Rounded Rectangle 12"/>
          <p:cNvSpPr/>
          <p:nvPr/>
        </p:nvSpPr>
        <p:spPr>
          <a:xfrm>
            <a:off x="188941" y="5340543"/>
            <a:ext cx="8516203" cy="395784"/>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15" name="Speech Bubble: Rectangle with Corners Rounded 14">
            <a:extLst>
              <a:ext uri="{FF2B5EF4-FFF2-40B4-BE49-F238E27FC236}">
                <a16:creationId xmlns:a16="http://schemas.microsoft.com/office/drawing/2014/main" id="{A20AEC94-DB2F-49C1-963A-E007EF696336}"/>
              </a:ext>
            </a:extLst>
          </p:cNvPr>
          <p:cNvSpPr/>
          <p:nvPr/>
        </p:nvSpPr>
        <p:spPr>
          <a:xfrm>
            <a:off x="9175765" y="1690627"/>
            <a:ext cx="2814171" cy="3456130"/>
          </a:xfrm>
          <a:prstGeom prst="wedgeRoundRectCallout">
            <a:avLst>
              <a:gd name="adj1" fmla="val 6251"/>
              <a:gd name="adj2" fmla="val 62444"/>
              <a:gd name="adj3" fmla="val 16667"/>
            </a:avLst>
          </a:prstGeom>
          <a:solidFill>
            <a:srgbClr val="11507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There are </a:t>
            </a:r>
            <a:r>
              <a:rPr lang="en-GB" sz="2000" b="1" dirty="0"/>
              <a:t>two </a:t>
            </a:r>
            <a:r>
              <a:rPr lang="en-GB" sz="2000" dirty="0"/>
              <a:t>English tenses here – present simple, and present continuous.</a:t>
            </a:r>
          </a:p>
          <a:p>
            <a:pPr algn="ctr"/>
            <a:endParaRPr lang="en-GB" sz="2000" dirty="0"/>
          </a:p>
          <a:p>
            <a:pPr algn="ctr"/>
            <a:r>
              <a:rPr lang="en-GB" sz="2000" dirty="0"/>
              <a:t>How many are there in French?</a:t>
            </a:r>
          </a:p>
        </p:txBody>
      </p:sp>
      <p:pic>
        <p:nvPicPr>
          <p:cNvPr id="14" name="Picture 13" descr="background rectangle">
            <a:extLst>
              <a:ext uri="{FF2B5EF4-FFF2-40B4-BE49-F238E27FC236}">
                <a16:creationId xmlns:a16="http://schemas.microsoft.com/office/drawing/2014/main" id="{0BC92F7A-5DD6-4D88-A616-D3467EC0943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Title 3">
            <a:extLst>
              <a:ext uri="{FF2B5EF4-FFF2-40B4-BE49-F238E27FC236}">
                <a16:creationId xmlns:a16="http://schemas.microsoft.com/office/drawing/2014/main" id="{44FCCC64-182D-4D84-93B0-64918F02300C}"/>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Écris en français !</a:t>
            </a:r>
            <a:endParaRPr lang="en-GB" sz="3600" b="1" dirty="0">
              <a:solidFill>
                <a:schemeClr val="bg1"/>
              </a:solidFill>
            </a:endParaRPr>
          </a:p>
        </p:txBody>
      </p:sp>
      <p:sp>
        <p:nvSpPr>
          <p:cNvPr id="17" name="Rounded Rectangle 46">
            <a:extLst>
              <a:ext uri="{FF2B5EF4-FFF2-40B4-BE49-F238E27FC236}">
                <a16:creationId xmlns:a16="http://schemas.microsoft.com/office/drawing/2014/main" id="{0F5129B2-AC23-46B6-906C-48500BC056F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3271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1" grpId="0" animBg="1"/>
      <p:bldP spid="9" grpId="0" animBg="1"/>
      <p:bldP spid="10" grpId="0" animBg="1"/>
      <p:bldP spid="12" grpId="0" animBg="1"/>
      <p:bldP spid="13"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8138" y="4272336"/>
            <a:ext cx="4798094" cy="1015663"/>
          </a:xfrm>
          <a:prstGeom prst="rect">
            <a:avLst/>
          </a:prstGeom>
          <a:noFill/>
        </p:spPr>
        <p:txBody>
          <a:bodyPr wrap="square" rtlCol="0">
            <a:spAutoFit/>
          </a:bodyPr>
          <a:lstStyle/>
          <a:p>
            <a:r>
              <a:rPr lang="en-GB" sz="3000" dirty="0" err="1">
                <a:solidFill>
                  <a:schemeClr val="accent5">
                    <a:lumMod val="50000"/>
                  </a:schemeClr>
                </a:solidFill>
              </a:rPr>
              <a:t>Comprends-tu</a:t>
            </a:r>
            <a:r>
              <a:rPr lang="en-GB" sz="3000" dirty="0">
                <a:solidFill>
                  <a:schemeClr val="accent5">
                    <a:lumMod val="50000"/>
                  </a:schemeClr>
                </a:solidFill>
              </a:rPr>
              <a:t> </a:t>
            </a:r>
          </a:p>
          <a:p>
            <a:r>
              <a:rPr lang="en-GB" sz="3000" dirty="0">
                <a:solidFill>
                  <a:schemeClr val="accent5">
                    <a:lumMod val="50000"/>
                  </a:schemeClr>
                </a:solidFill>
              </a:rPr>
              <a:t>le mot ?</a:t>
            </a:r>
          </a:p>
        </p:txBody>
      </p:sp>
      <p:sp>
        <p:nvSpPr>
          <p:cNvPr id="16" name="TextBox 15"/>
          <p:cNvSpPr txBox="1"/>
          <p:nvPr/>
        </p:nvSpPr>
        <p:spPr>
          <a:xfrm>
            <a:off x="1283386" y="4251948"/>
            <a:ext cx="4798094" cy="1015663"/>
          </a:xfrm>
          <a:prstGeom prst="rect">
            <a:avLst/>
          </a:prstGeom>
          <a:noFill/>
        </p:spPr>
        <p:txBody>
          <a:bodyPr wrap="square" rtlCol="0">
            <a:spAutoFit/>
          </a:bodyPr>
          <a:lstStyle/>
          <a:p>
            <a:r>
              <a:rPr lang="en-GB" sz="3000" b="1" u="sng" dirty="0" err="1">
                <a:solidFill>
                  <a:schemeClr val="accent5">
                    <a:lumMod val="50000"/>
                  </a:schemeClr>
                </a:solidFill>
              </a:rPr>
              <a:t>Combien</a:t>
            </a:r>
            <a:r>
              <a:rPr lang="en-GB" sz="3000" dirty="0">
                <a:solidFill>
                  <a:schemeClr val="accent5">
                    <a:lumMod val="50000"/>
                  </a:schemeClr>
                </a:solidFill>
              </a:rPr>
              <a:t> de mots </a:t>
            </a:r>
            <a:r>
              <a:rPr lang="en-GB" sz="3000" dirty="0" err="1">
                <a:solidFill>
                  <a:schemeClr val="accent5">
                    <a:lumMod val="50000"/>
                  </a:schemeClr>
                </a:solidFill>
              </a:rPr>
              <a:t>comprends-tu</a:t>
            </a:r>
            <a:r>
              <a:rPr lang="en-GB" sz="3000" dirty="0">
                <a:solidFill>
                  <a:schemeClr val="accent5">
                    <a:lumMod val="50000"/>
                  </a:schemeClr>
                </a:solidFill>
              </a:rPr>
              <a:t> ?</a:t>
            </a:r>
          </a:p>
        </p:txBody>
      </p:sp>
      <p:sp>
        <p:nvSpPr>
          <p:cNvPr id="12" name="Rounded Rectangle 11"/>
          <p:cNvSpPr/>
          <p:nvPr/>
        </p:nvSpPr>
        <p:spPr>
          <a:xfrm>
            <a:off x="5620508" y="4258095"/>
            <a:ext cx="3748868" cy="1378026"/>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err="1"/>
              <a:t>Oui</a:t>
            </a:r>
            <a:r>
              <a:rPr lang="en-GB" sz="3000" b="1" dirty="0"/>
              <a:t>, </a:t>
            </a:r>
            <a:r>
              <a:rPr lang="en-GB" sz="3000" dirty="0"/>
              <a:t>je </a:t>
            </a:r>
            <a:r>
              <a:rPr lang="en-GB" sz="3000" dirty="0" err="1"/>
              <a:t>comprends</a:t>
            </a:r>
            <a:r>
              <a:rPr lang="en-GB" sz="3000" dirty="0"/>
              <a:t> le mot</a:t>
            </a:r>
            <a:r>
              <a:rPr lang="en-GB" sz="3600" dirty="0"/>
              <a:t>.</a:t>
            </a:r>
          </a:p>
        </p:txBody>
      </p:sp>
      <p:sp>
        <p:nvSpPr>
          <p:cNvPr id="13" name="Rounded Rectangle 12"/>
          <p:cNvSpPr/>
          <p:nvPr/>
        </p:nvSpPr>
        <p:spPr>
          <a:xfrm>
            <a:off x="1275420" y="4234849"/>
            <a:ext cx="3744810" cy="1409416"/>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t>Je </a:t>
            </a:r>
            <a:r>
              <a:rPr lang="en-GB" sz="3000" dirty="0" err="1"/>
              <a:t>comprends</a:t>
            </a:r>
            <a:r>
              <a:rPr lang="en-GB" sz="3000" dirty="0"/>
              <a:t> dix mots.</a:t>
            </a:r>
          </a:p>
        </p:txBody>
      </p:sp>
      <p:sp>
        <p:nvSpPr>
          <p:cNvPr id="3" name="Rounded Rectangular Callout 2"/>
          <p:cNvSpPr/>
          <p:nvPr/>
        </p:nvSpPr>
        <p:spPr>
          <a:xfrm>
            <a:off x="8664546" y="833324"/>
            <a:ext cx="3439236" cy="2460371"/>
          </a:xfrm>
          <a:prstGeom prst="wedgeRoundRectCallout">
            <a:avLst>
              <a:gd name="adj1" fmla="val -39058"/>
              <a:gd name="adj2" fmla="val 7834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Look out for the word ‘Yes’;</a:t>
            </a:r>
          </a:p>
          <a:p>
            <a:pPr algn="ctr"/>
            <a:r>
              <a:rPr lang="en-GB" sz="2800" dirty="0"/>
              <a:t>this tells you what type of question is needed.</a:t>
            </a:r>
          </a:p>
        </p:txBody>
      </p:sp>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quelle</a:t>
            </a:r>
            <a:r>
              <a:rPr lang="en-GB" sz="3600" b="1" dirty="0">
                <a:solidFill>
                  <a:schemeClr val="bg1"/>
                </a:solidFill>
              </a:rPr>
              <a:t> question?</a:t>
            </a:r>
          </a:p>
        </p:txBody>
      </p:sp>
      <p:sp>
        <p:nvSpPr>
          <p:cNvPr id="7" name="Rectangle 6"/>
          <p:cNvSpPr/>
          <p:nvPr/>
        </p:nvSpPr>
        <p:spPr>
          <a:xfrm>
            <a:off x="5738138" y="2847894"/>
            <a:ext cx="1438214" cy="646331"/>
          </a:xfrm>
          <a:prstGeom prst="rect">
            <a:avLst/>
          </a:prstGeom>
          <a:noFill/>
        </p:spPr>
        <p:txBody>
          <a:bodyPr wrap="none" lIns="91440" tIns="45720" rIns="91440" bIns="45720">
            <a:spAutoFit/>
          </a:bodyPr>
          <a:lstStyle/>
          <a:p>
            <a:pPr algn="ctr"/>
            <a:r>
              <a:rPr lang="en-US" sz="3600" b="1" dirty="0">
                <a:ln w="22225">
                  <a:solidFill>
                    <a:srgbClr val="ED7D31"/>
                  </a:solidFill>
                  <a:prstDash val="solid"/>
                </a:ln>
                <a:solidFill>
                  <a:srgbClr val="ED7D31">
                    <a:lumMod val="40000"/>
                    <a:lumOff val="60000"/>
                  </a:srgbClr>
                </a:solidFill>
                <a:latin typeface="Century Gothic" panose="020B0502020202020204" pitchFamily="34" charset="0"/>
              </a:rPr>
              <a:t>Pierre</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3321102" y="1859565"/>
            <a:ext cx="1507299" cy="2115081"/>
          </a:xfrm>
          <a:prstGeom prst="rect">
            <a:avLst/>
          </a:prstGeom>
        </p:spPr>
      </p:pic>
      <p:pic>
        <p:nvPicPr>
          <p:cNvPr id="11" name="Picture 10"/>
          <p:cNvPicPr>
            <a:picLocks noChangeAspect="1"/>
          </p:cNvPicPr>
          <p:nvPr/>
        </p:nvPicPr>
        <p:blipFill rotWithShape="1">
          <a:blip r:embed="rId4"/>
          <a:srcRect l="49237" t="14899" r="17129" b="11582"/>
          <a:stretch/>
        </p:blipFill>
        <p:spPr>
          <a:xfrm>
            <a:off x="7035702" y="1729014"/>
            <a:ext cx="1686322" cy="2460371"/>
          </a:xfrm>
          <a:prstGeom prst="rect">
            <a:avLst/>
          </a:prstGeom>
        </p:spPr>
      </p:pic>
      <p:sp>
        <p:nvSpPr>
          <p:cNvPr id="14" name="Rectangle 13"/>
          <p:cNvSpPr/>
          <p:nvPr/>
        </p:nvSpPr>
        <p:spPr>
          <a:xfrm>
            <a:off x="1413055" y="2833611"/>
            <a:ext cx="1734770" cy="646331"/>
          </a:xfrm>
          <a:prstGeom prst="rect">
            <a:avLst/>
          </a:prstGeom>
          <a:noFill/>
        </p:spPr>
        <p:txBody>
          <a:bodyPr wrap="none" lIns="91440" tIns="45720" rIns="91440" bIns="45720">
            <a:spAutoFit/>
          </a:bodyPr>
          <a:lstStyle/>
          <a:p>
            <a:pPr algn="ctr"/>
            <a:r>
              <a:rPr lang="en-US" sz="3600" b="1" dirty="0">
                <a:ln w="22225">
                  <a:solidFill>
                    <a:srgbClr val="ED7D31"/>
                  </a:solidFill>
                  <a:prstDash val="solid"/>
                </a:ln>
                <a:solidFill>
                  <a:srgbClr val="ED7D31">
                    <a:lumMod val="40000"/>
                    <a:lumOff val="60000"/>
                  </a:srgbClr>
                </a:solidFill>
                <a:latin typeface="Century Gothic" panose="020B0502020202020204" pitchFamily="34" charset="0"/>
              </a:rPr>
              <a:t>Marion</a:t>
            </a:r>
          </a:p>
        </p:txBody>
      </p:sp>
      <p:pic>
        <p:nvPicPr>
          <p:cNvPr id="15" name="Picture 14" descr="background rectangle">
            <a:extLst>
              <a:ext uri="{FF2B5EF4-FFF2-40B4-BE49-F238E27FC236}">
                <a16:creationId xmlns:a16="http://schemas.microsoft.com/office/drawing/2014/main" id="{F38290CE-FC29-4AF5-B796-DDCC2AC75F8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70B3B6DA-E021-4812-A028-0E5AA96F905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C’est quelle question ?</a:t>
            </a:r>
            <a:endParaRPr lang="en-GB" sz="3600" b="1" dirty="0">
              <a:solidFill>
                <a:schemeClr val="bg1"/>
              </a:solidFill>
            </a:endParaRPr>
          </a:p>
        </p:txBody>
      </p:sp>
      <p:sp>
        <p:nvSpPr>
          <p:cNvPr id="18" name="Rounded Rectangle 46">
            <a:extLst>
              <a:ext uri="{FF2B5EF4-FFF2-40B4-BE49-F238E27FC236}">
                <a16:creationId xmlns:a16="http://schemas.microsoft.com/office/drawing/2014/main" id="{70953213-C43D-4ECE-8510-B1B18D304C3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443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2" grpId="0" animBg="1"/>
      <p:bldP spid="13"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3086189" y="5559982"/>
            <a:ext cx="2462809"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Quel</a:t>
            </a:r>
            <a:r>
              <a:rPr lang="en-GB" sz="2000" dirty="0">
                <a:solidFill>
                  <a:schemeClr val="accent5">
                    <a:lumMod val="50000"/>
                  </a:schemeClr>
                </a:solidFill>
                <a:latin typeface="Century Gothic" panose="020B0502020202020204" pitchFamily="34" charset="0"/>
              </a:rPr>
              <a:t> train </a:t>
            </a:r>
            <a:r>
              <a:rPr lang="en-GB" sz="2000" dirty="0" err="1">
                <a:solidFill>
                  <a:schemeClr val="accent5">
                    <a:lumMod val="50000"/>
                  </a:schemeClr>
                </a:solidFill>
                <a:latin typeface="Century Gothic" panose="020B0502020202020204" pitchFamily="34" charset="0"/>
              </a:rPr>
              <a:t>prends-tu</a:t>
            </a:r>
            <a:r>
              <a:rPr lang="en-GB" sz="2000" dirty="0">
                <a:solidFill>
                  <a:schemeClr val="accent5">
                    <a:lumMod val="50000"/>
                  </a:schemeClr>
                </a:solidFill>
                <a:latin typeface="Century Gothic" panose="020B0502020202020204" pitchFamily="34" charset="0"/>
              </a:rPr>
              <a:t> ?</a:t>
            </a:r>
          </a:p>
        </p:txBody>
      </p:sp>
      <p:sp>
        <p:nvSpPr>
          <p:cNvPr id="42" name="TextBox 41"/>
          <p:cNvSpPr txBox="1"/>
          <p:nvPr/>
        </p:nvSpPr>
        <p:spPr>
          <a:xfrm>
            <a:off x="6188340" y="3079505"/>
            <a:ext cx="2911131"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Que </a:t>
            </a:r>
            <a:r>
              <a:rPr lang="en-GB" sz="2000" dirty="0" err="1">
                <a:solidFill>
                  <a:schemeClr val="accent5">
                    <a:lumMod val="50000"/>
                  </a:schemeClr>
                </a:solidFill>
                <a:latin typeface="Century Gothic" panose="020B0502020202020204" pitchFamily="34" charset="0"/>
              </a:rPr>
              <a:t>fais-tu</a:t>
            </a:r>
            <a:r>
              <a:rPr lang="en-GB" sz="2000" dirty="0">
                <a:solidFill>
                  <a:schemeClr val="accent5">
                    <a:lumMod val="50000"/>
                  </a:schemeClr>
                </a:solidFill>
                <a:latin typeface="Century Gothic" panose="020B0502020202020204" pitchFamily="34" charset="0"/>
              </a:rPr>
              <a:t> au college ?</a:t>
            </a:r>
          </a:p>
        </p:txBody>
      </p:sp>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727140" y="207784"/>
            <a:ext cx="1255595"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parler</a:t>
            </a:r>
            <a:endParaRPr lang="en-US" dirty="0"/>
          </a:p>
        </p:txBody>
      </p:sp>
      <p:sp>
        <p:nvSpPr>
          <p:cNvPr id="9" name="Rectangle 8"/>
          <p:cNvSpPr/>
          <p:nvPr/>
        </p:nvSpPr>
        <p:spPr>
          <a:xfrm>
            <a:off x="3110255" y="3920330"/>
            <a:ext cx="1085554"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Luca</a:t>
            </a:r>
          </a:p>
        </p:txBody>
      </p:sp>
      <p:sp>
        <p:nvSpPr>
          <p:cNvPr id="10" name="Rectangle 9"/>
          <p:cNvSpPr/>
          <p:nvPr/>
        </p:nvSpPr>
        <p:spPr>
          <a:xfrm>
            <a:off x="137975" y="3920330"/>
            <a:ext cx="1301959" cy="553998"/>
          </a:xfrm>
          <a:prstGeom prst="rect">
            <a:avLst/>
          </a:prstGeom>
          <a:noFill/>
        </p:spPr>
        <p:txBody>
          <a:bodyPr wrap="non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Chloë</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1" name="Rectangle 10"/>
          <p:cNvSpPr/>
          <p:nvPr/>
        </p:nvSpPr>
        <p:spPr>
          <a:xfrm>
            <a:off x="2997260" y="5186264"/>
            <a:ext cx="1184941"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Anna</a:t>
            </a:r>
          </a:p>
        </p:txBody>
      </p:sp>
      <p:sp>
        <p:nvSpPr>
          <p:cNvPr id="12" name="Rectangle 11"/>
          <p:cNvSpPr/>
          <p:nvPr/>
        </p:nvSpPr>
        <p:spPr>
          <a:xfrm>
            <a:off x="187753" y="5186264"/>
            <a:ext cx="104868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Amir</a:t>
            </a:r>
          </a:p>
        </p:txBody>
      </p:sp>
      <p:sp>
        <p:nvSpPr>
          <p:cNvPr id="13" name="Rectangle 12"/>
          <p:cNvSpPr/>
          <p:nvPr/>
        </p:nvSpPr>
        <p:spPr>
          <a:xfrm>
            <a:off x="232048" y="1348498"/>
            <a:ext cx="1154482"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Marc</a:t>
            </a:r>
          </a:p>
        </p:txBody>
      </p:sp>
      <p:sp>
        <p:nvSpPr>
          <p:cNvPr id="14" name="Rectangle 13"/>
          <p:cNvSpPr/>
          <p:nvPr/>
        </p:nvSpPr>
        <p:spPr>
          <a:xfrm>
            <a:off x="3073371" y="1348498"/>
            <a:ext cx="1510350"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Hélène</a:t>
            </a:r>
          </a:p>
        </p:txBody>
      </p:sp>
      <p:sp>
        <p:nvSpPr>
          <p:cNvPr id="15" name="Rectangle 14"/>
          <p:cNvSpPr/>
          <p:nvPr/>
        </p:nvSpPr>
        <p:spPr>
          <a:xfrm>
            <a:off x="144983" y="2643087"/>
            <a:ext cx="1260281"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Maya</a:t>
            </a:r>
          </a:p>
        </p:txBody>
      </p:sp>
      <p:sp>
        <p:nvSpPr>
          <p:cNvPr id="16" name="Rectangle 15"/>
          <p:cNvSpPr/>
          <p:nvPr/>
        </p:nvSpPr>
        <p:spPr>
          <a:xfrm>
            <a:off x="3123454" y="2643087"/>
            <a:ext cx="1215397"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Rahul</a:t>
            </a:r>
          </a:p>
        </p:txBody>
      </p:sp>
      <p:sp>
        <p:nvSpPr>
          <p:cNvPr id="17" name="Rectangle 16"/>
          <p:cNvSpPr/>
          <p:nvPr/>
        </p:nvSpPr>
        <p:spPr>
          <a:xfrm>
            <a:off x="6437887" y="1348498"/>
            <a:ext cx="1366679"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Clara</a:t>
            </a:r>
          </a:p>
        </p:txBody>
      </p:sp>
      <p:sp>
        <p:nvSpPr>
          <p:cNvPr id="18" name="Rectangle 17"/>
          <p:cNvSpPr/>
          <p:nvPr/>
        </p:nvSpPr>
        <p:spPr>
          <a:xfrm>
            <a:off x="5865153" y="5186264"/>
            <a:ext cx="2550725" cy="553998"/>
          </a:xfrm>
          <a:prstGeom prst="rect">
            <a:avLst/>
          </a:prstGeom>
          <a:noFill/>
        </p:spPr>
        <p:txBody>
          <a:bodyPr wrap="squar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Faiza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9" name="Rectangle 18"/>
          <p:cNvSpPr/>
          <p:nvPr/>
        </p:nvSpPr>
        <p:spPr>
          <a:xfrm>
            <a:off x="6314725" y="3920330"/>
            <a:ext cx="1708167"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Oscar</a:t>
            </a:r>
          </a:p>
        </p:txBody>
      </p:sp>
      <p:sp>
        <p:nvSpPr>
          <p:cNvPr id="20" name="Rectangle 19"/>
          <p:cNvSpPr/>
          <p:nvPr/>
        </p:nvSpPr>
        <p:spPr>
          <a:xfrm>
            <a:off x="6434045" y="2643087"/>
            <a:ext cx="1461783"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Émile</a:t>
            </a:r>
          </a:p>
        </p:txBody>
      </p:sp>
      <p:sp>
        <p:nvSpPr>
          <p:cNvPr id="21" name="Rectangle 20"/>
          <p:cNvSpPr/>
          <p:nvPr/>
        </p:nvSpPr>
        <p:spPr>
          <a:xfrm>
            <a:off x="9785086" y="5186264"/>
            <a:ext cx="101662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Félix</a:t>
            </a:r>
          </a:p>
        </p:txBody>
      </p:sp>
      <p:sp>
        <p:nvSpPr>
          <p:cNvPr id="22" name="Rectangle 21"/>
          <p:cNvSpPr/>
          <p:nvPr/>
        </p:nvSpPr>
        <p:spPr>
          <a:xfrm>
            <a:off x="9763021" y="3920330"/>
            <a:ext cx="82426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Ella</a:t>
            </a:r>
          </a:p>
        </p:txBody>
      </p:sp>
      <p:sp>
        <p:nvSpPr>
          <p:cNvPr id="23" name="Rectangle 22"/>
          <p:cNvSpPr/>
          <p:nvPr/>
        </p:nvSpPr>
        <p:spPr>
          <a:xfrm>
            <a:off x="9555281" y="2643087"/>
            <a:ext cx="1440456"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Anya</a:t>
            </a:r>
          </a:p>
        </p:txBody>
      </p:sp>
      <p:sp>
        <p:nvSpPr>
          <p:cNvPr id="25" name="TextBox 24"/>
          <p:cNvSpPr txBox="1"/>
          <p:nvPr/>
        </p:nvSpPr>
        <p:spPr>
          <a:xfrm>
            <a:off x="216830" y="1731269"/>
            <a:ext cx="3031542"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Combien</a:t>
            </a:r>
            <a:r>
              <a:rPr lang="en-GB" sz="2000" dirty="0">
                <a:solidFill>
                  <a:schemeClr val="accent5">
                    <a:lumMod val="50000"/>
                  </a:schemeClr>
                </a:solidFill>
                <a:latin typeface="Century Gothic" panose="020B0502020202020204" pitchFamily="34" charset="0"/>
              </a:rPr>
              <a:t> de </a:t>
            </a:r>
            <a:r>
              <a:rPr lang="en-GB" sz="2000" dirty="0" err="1">
                <a:solidFill>
                  <a:schemeClr val="accent5">
                    <a:lumMod val="50000"/>
                  </a:schemeClr>
                </a:solidFill>
                <a:latin typeface="Century Gothic" panose="020B0502020202020204" pitchFamily="34" charset="0"/>
              </a:rPr>
              <a:t>réponses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comprends-tu</a:t>
            </a:r>
            <a:r>
              <a:rPr lang="en-GB" sz="2000" dirty="0">
                <a:solidFill>
                  <a:schemeClr val="accent5">
                    <a:lumMod val="50000"/>
                  </a:schemeClr>
                </a:solidFill>
                <a:latin typeface="Century Gothic" panose="020B0502020202020204" pitchFamily="34" charset="0"/>
              </a:rPr>
              <a:t> ?</a:t>
            </a:r>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615671" y="1283669"/>
            <a:ext cx="487203" cy="683656"/>
          </a:xfrm>
          <a:prstGeom prst="rect">
            <a:avLst/>
          </a:prstGeom>
        </p:spPr>
      </p:pic>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608367" y="2578258"/>
            <a:ext cx="487203" cy="683656"/>
          </a:xfrm>
          <a:prstGeom prst="rect">
            <a:avLst/>
          </a:prstGeom>
        </p:spPr>
      </p:pic>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639682" y="3855501"/>
            <a:ext cx="487203" cy="683656"/>
          </a:xfrm>
          <a:prstGeom prst="rect">
            <a:avLst/>
          </a:prstGeom>
        </p:spPr>
      </p:pic>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663973" y="5121435"/>
            <a:ext cx="487203" cy="683656"/>
          </a:xfrm>
          <a:prstGeom prst="rect">
            <a:avLst/>
          </a:prstGeom>
        </p:spPr>
      </p:pic>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928676" y="1283669"/>
            <a:ext cx="487203" cy="683656"/>
          </a:xfrm>
          <a:prstGeom prst="rect">
            <a:avLst/>
          </a:prstGeom>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95737" y="2578258"/>
            <a:ext cx="487203" cy="683656"/>
          </a:xfrm>
          <a:prstGeom prst="rect">
            <a:avLst/>
          </a:prstGeom>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95737" y="3855501"/>
            <a:ext cx="487203" cy="683656"/>
          </a:xfrm>
          <a:prstGeom prst="rect">
            <a:avLst/>
          </a:prstGeom>
        </p:spPr>
      </p:pic>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871408" y="5121435"/>
            <a:ext cx="487203" cy="683656"/>
          </a:xfrm>
          <a:prstGeom prst="rect">
            <a:avLst/>
          </a:prstGeom>
        </p:spPr>
      </p:pic>
      <p:pic>
        <p:nvPicPr>
          <p:cNvPr id="34" name="Picture 33"/>
          <p:cNvPicPr>
            <a:picLocks noChangeAspect="1"/>
          </p:cNvPicPr>
          <p:nvPr/>
        </p:nvPicPr>
        <p:blipFill rotWithShape="1">
          <a:blip r:embed="rId4"/>
          <a:srcRect l="49237" t="14899" r="17129" b="11582"/>
          <a:stretch/>
        </p:blipFill>
        <p:spPr>
          <a:xfrm>
            <a:off x="4640091" y="3810139"/>
            <a:ext cx="530755" cy="774380"/>
          </a:xfrm>
          <a:prstGeom prst="rect">
            <a:avLst/>
          </a:prstGeom>
        </p:spPr>
      </p:pic>
      <p:pic>
        <p:nvPicPr>
          <p:cNvPr id="35" name="Picture 34"/>
          <p:cNvPicPr>
            <a:picLocks noChangeAspect="1"/>
          </p:cNvPicPr>
          <p:nvPr/>
        </p:nvPicPr>
        <p:blipFill rotWithShape="1">
          <a:blip r:embed="rId4"/>
          <a:srcRect l="49237" t="14899" r="17129" b="11582"/>
          <a:stretch/>
        </p:blipFill>
        <p:spPr>
          <a:xfrm>
            <a:off x="1576422" y="1238307"/>
            <a:ext cx="530755" cy="774380"/>
          </a:xfrm>
          <a:prstGeom prst="rect">
            <a:avLst/>
          </a:prstGeom>
        </p:spPr>
      </p:pic>
      <p:pic>
        <p:nvPicPr>
          <p:cNvPr id="36" name="Picture 35"/>
          <p:cNvPicPr>
            <a:picLocks noChangeAspect="1"/>
          </p:cNvPicPr>
          <p:nvPr/>
        </p:nvPicPr>
        <p:blipFill rotWithShape="1">
          <a:blip r:embed="rId4"/>
          <a:srcRect l="49237" t="14899" r="17129" b="11582"/>
          <a:stretch/>
        </p:blipFill>
        <p:spPr>
          <a:xfrm>
            <a:off x="4615692" y="2532896"/>
            <a:ext cx="530755" cy="774380"/>
          </a:xfrm>
          <a:prstGeom prst="rect">
            <a:avLst/>
          </a:prstGeom>
        </p:spPr>
      </p:pic>
      <p:pic>
        <p:nvPicPr>
          <p:cNvPr id="37" name="Picture 36"/>
          <p:cNvPicPr>
            <a:picLocks noChangeAspect="1"/>
          </p:cNvPicPr>
          <p:nvPr/>
        </p:nvPicPr>
        <p:blipFill rotWithShape="1">
          <a:blip r:embed="rId4"/>
          <a:srcRect l="49237" t="14899" r="17129" b="11582"/>
          <a:stretch/>
        </p:blipFill>
        <p:spPr>
          <a:xfrm>
            <a:off x="1565551" y="5076073"/>
            <a:ext cx="530755" cy="774380"/>
          </a:xfrm>
          <a:prstGeom prst="rect">
            <a:avLst/>
          </a:prstGeom>
        </p:spPr>
      </p:pic>
      <p:pic>
        <p:nvPicPr>
          <p:cNvPr id="38" name="Picture 37"/>
          <p:cNvPicPr>
            <a:picLocks noChangeAspect="1"/>
          </p:cNvPicPr>
          <p:nvPr/>
        </p:nvPicPr>
        <p:blipFill rotWithShape="1">
          <a:blip r:embed="rId4"/>
          <a:srcRect l="49237" t="14899" r="17129" b="11582"/>
          <a:stretch/>
        </p:blipFill>
        <p:spPr>
          <a:xfrm>
            <a:off x="7931319" y="3810139"/>
            <a:ext cx="530755" cy="774380"/>
          </a:xfrm>
          <a:prstGeom prst="rect">
            <a:avLst/>
          </a:prstGeom>
        </p:spPr>
      </p:pic>
      <p:pic>
        <p:nvPicPr>
          <p:cNvPr id="39" name="Picture 38"/>
          <p:cNvPicPr>
            <a:picLocks noChangeAspect="1"/>
          </p:cNvPicPr>
          <p:nvPr/>
        </p:nvPicPr>
        <p:blipFill rotWithShape="1">
          <a:blip r:embed="rId4"/>
          <a:srcRect l="49237" t="14899" r="17129" b="11582"/>
          <a:stretch/>
        </p:blipFill>
        <p:spPr>
          <a:xfrm>
            <a:off x="7929169" y="2532896"/>
            <a:ext cx="530755" cy="774380"/>
          </a:xfrm>
          <a:prstGeom prst="rect">
            <a:avLst/>
          </a:prstGeom>
        </p:spPr>
      </p:pic>
      <p:pic>
        <p:nvPicPr>
          <p:cNvPr id="40" name="Picture 39"/>
          <p:cNvPicPr>
            <a:picLocks noChangeAspect="1"/>
          </p:cNvPicPr>
          <p:nvPr/>
        </p:nvPicPr>
        <p:blipFill rotWithShape="1">
          <a:blip r:embed="rId4"/>
          <a:srcRect l="49237" t="14899" r="17129" b="11582"/>
          <a:stretch/>
        </p:blipFill>
        <p:spPr>
          <a:xfrm>
            <a:off x="10927764" y="5076073"/>
            <a:ext cx="530755" cy="774380"/>
          </a:xfrm>
          <a:prstGeom prst="rect">
            <a:avLst/>
          </a:prstGeom>
        </p:spPr>
      </p:pic>
      <p:sp>
        <p:nvSpPr>
          <p:cNvPr id="41" name="TextBox 40"/>
          <p:cNvSpPr txBox="1"/>
          <p:nvPr/>
        </p:nvSpPr>
        <p:spPr>
          <a:xfrm>
            <a:off x="6419430" y="1756308"/>
            <a:ext cx="2376068"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Comprends-tu</a:t>
            </a:r>
            <a:r>
              <a:rPr lang="en-GB" sz="2000" dirty="0">
                <a:solidFill>
                  <a:schemeClr val="accent5">
                    <a:lumMod val="50000"/>
                  </a:schemeClr>
                </a:solidFill>
                <a:latin typeface="Century Gothic" panose="020B0502020202020204" pitchFamily="34" charset="0"/>
              </a:rPr>
              <a:t> les maths ?</a:t>
            </a:r>
          </a:p>
        </p:txBody>
      </p:sp>
      <p:sp>
        <p:nvSpPr>
          <p:cNvPr id="43" name="TextBox 42"/>
          <p:cNvSpPr txBox="1"/>
          <p:nvPr/>
        </p:nvSpPr>
        <p:spPr>
          <a:xfrm>
            <a:off x="9259197" y="3193391"/>
            <a:ext cx="2747916"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Aimes-tu</a:t>
            </a:r>
            <a:r>
              <a:rPr lang="en-GB" sz="2000" dirty="0">
                <a:solidFill>
                  <a:schemeClr val="accent5">
                    <a:lumMod val="50000"/>
                  </a:schemeClr>
                </a:solidFill>
                <a:latin typeface="Century Gothic" panose="020B0502020202020204" pitchFamily="34" charset="0"/>
              </a:rPr>
              <a:t> mon nom ?</a:t>
            </a:r>
          </a:p>
        </p:txBody>
      </p:sp>
      <p:sp>
        <p:nvSpPr>
          <p:cNvPr id="44" name="TextBox 43"/>
          <p:cNvSpPr txBox="1"/>
          <p:nvPr/>
        </p:nvSpPr>
        <p:spPr>
          <a:xfrm>
            <a:off x="167626" y="3172350"/>
            <a:ext cx="2376068"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Sors-tu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souvent</a:t>
            </a:r>
            <a:r>
              <a:rPr lang="en-GB" sz="2000" dirty="0">
                <a:solidFill>
                  <a:schemeClr val="accent5">
                    <a:lumMod val="50000"/>
                  </a:schemeClr>
                </a:solidFill>
                <a:latin typeface="Century Gothic" panose="020B0502020202020204" pitchFamily="34" charset="0"/>
              </a:rPr>
              <a:t> ?</a:t>
            </a:r>
          </a:p>
        </p:txBody>
      </p:sp>
      <p:sp>
        <p:nvSpPr>
          <p:cNvPr id="45" name="TextBox 44"/>
          <p:cNvSpPr txBox="1"/>
          <p:nvPr/>
        </p:nvSpPr>
        <p:spPr>
          <a:xfrm>
            <a:off x="3248372" y="4347425"/>
            <a:ext cx="2735308"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Viens-tu</a:t>
            </a:r>
            <a:r>
              <a:rPr lang="en-GB" sz="2000" dirty="0">
                <a:solidFill>
                  <a:schemeClr val="accent5">
                    <a:lumMod val="50000"/>
                  </a:schemeClr>
                </a:solidFill>
                <a:latin typeface="Century Gothic" panose="020B0502020202020204" pitchFamily="34" charset="0"/>
              </a:rPr>
              <a:t> à </a:t>
            </a:r>
            <a:r>
              <a:rPr lang="en-GB" sz="2000" dirty="0" err="1">
                <a:solidFill>
                  <a:schemeClr val="accent5">
                    <a:lumMod val="50000"/>
                  </a:schemeClr>
                </a:solidFill>
                <a:latin typeface="Century Gothic" panose="020B0502020202020204" pitchFamily="34" charset="0"/>
              </a:rPr>
              <a:t>Londres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chaque</a:t>
            </a:r>
            <a:r>
              <a:rPr lang="en-GB" sz="2000" dirty="0">
                <a:solidFill>
                  <a:schemeClr val="accent5">
                    <a:lumMod val="50000"/>
                  </a:schemeClr>
                </a:solidFill>
                <a:latin typeface="Century Gothic" panose="020B0502020202020204" pitchFamily="34" charset="0"/>
              </a:rPr>
              <a:t> jour ?</a:t>
            </a:r>
          </a:p>
        </p:txBody>
      </p:sp>
      <p:sp>
        <p:nvSpPr>
          <p:cNvPr id="46" name="TextBox 45"/>
          <p:cNvSpPr txBox="1"/>
          <p:nvPr/>
        </p:nvSpPr>
        <p:spPr>
          <a:xfrm>
            <a:off x="6136650" y="4439966"/>
            <a:ext cx="2731828"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Prends-tu</a:t>
            </a:r>
            <a:r>
              <a:rPr lang="en-GB" sz="2000" dirty="0">
                <a:solidFill>
                  <a:schemeClr val="accent5">
                    <a:lumMod val="50000"/>
                  </a:schemeClr>
                </a:solidFill>
                <a:latin typeface="Century Gothic" panose="020B0502020202020204" pitchFamily="34" charset="0"/>
              </a:rPr>
              <a:t> le train ?</a:t>
            </a:r>
          </a:p>
        </p:txBody>
      </p:sp>
      <p:sp>
        <p:nvSpPr>
          <p:cNvPr id="47" name="TextBox 46"/>
          <p:cNvSpPr txBox="1"/>
          <p:nvPr/>
        </p:nvSpPr>
        <p:spPr>
          <a:xfrm>
            <a:off x="182529" y="5768599"/>
            <a:ext cx="2376068"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Dis-</a:t>
            </a:r>
            <a:r>
              <a:rPr lang="en-GB" sz="2000" dirty="0" err="1">
                <a:solidFill>
                  <a:schemeClr val="accent5">
                    <a:lumMod val="50000"/>
                  </a:schemeClr>
                </a:solidFill>
                <a:latin typeface="Century Gothic" panose="020B0502020202020204" pitchFamily="34" charset="0"/>
              </a:rPr>
              <a:t>tu</a:t>
            </a:r>
            <a:r>
              <a:rPr lang="en-GB" sz="2000" dirty="0">
                <a:solidFill>
                  <a:schemeClr val="accent5">
                    <a:lumMod val="50000"/>
                  </a:schemeClr>
                </a:solidFill>
                <a:latin typeface="Century Gothic" panose="020B0502020202020204" pitchFamily="34" charset="0"/>
              </a:rPr>
              <a:t> la verité ?</a:t>
            </a:r>
            <a:endParaRPr lang="en-GB" sz="2000" dirty="0">
              <a:solidFill>
                <a:prstClr val="black"/>
              </a:solidFill>
              <a:latin typeface="Century Gothic" panose="020B0502020202020204" pitchFamily="34" charset="0"/>
            </a:endParaRPr>
          </a:p>
        </p:txBody>
      </p:sp>
      <p:sp>
        <p:nvSpPr>
          <p:cNvPr id="49" name="TextBox 48"/>
          <p:cNvSpPr txBox="1"/>
          <p:nvPr/>
        </p:nvSpPr>
        <p:spPr>
          <a:xfrm>
            <a:off x="6419430" y="5687292"/>
            <a:ext cx="2376068"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Que dis-</a:t>
            </a:r>
            <a:r>
              <a:rPr lang="en-GB" sz="2000" dirty="0" err="1">
                <a:solidFill>
                  <a:schemeClr val="accent5">
                    <a:lumMod val="50000"/>
                  </a:schemeClr>
                </a:solidFill>
                <a:latin typeface="Century Gothic" panose="020B0502020202020204" pitchFamily="34" charset="0"/>
              </a:rPr>
              <a:t>tu</a:t>
            </a:r>
            <a:r>
              <a:rPr lang="en-GB" sz="2000" dirty="0">
                <a:solidFill>
                  <a:schemeClr val="accent5">
                    <a:lumMod val="50000"/>
                  </a:schemeClr>
                </a:solidFill>
                <a:latin typeface="Century Gothic" panose="020B0502020202020204" pitchFamily="34" charset="0"/>
              </a:rPr>
              <a:t> ?</a:t>
            </a:r>
          </a:p>
        </p:txBody>
      </p:sp>
      <p:sp>
        <p:nvSpPr>
          <p:cNvPr id="50" name="TextBox 49"/>
          <p:cNvSpPr txBox="1"/>
          <p:nvPr/>
        </p:nvSpPr>
        <p:spPr>
          <a:xfrm>
            <a:off x="9560966" y="5559982"/>
            <a:ext cx="2376068"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Combien</a:t>
            </a:r>
            <a:r>
              <a:rPr lang="en-GB" sz="2000" dirty="0">
                <a:solidFill>
                  <a:schemeClr val="accent5">
                    <a:lumMod val="50000"/>
                  </a:schemeClr>
                </a:solidFill>
                <a:latin typeface="Century Gothic" panose="020B0502020202020204" pitchFamily="34" charset="0"/>
              </a:rPr>
              <a:t> de matières </a:t>
            </a:r>
            <a:r>
              <a:rPr lang="en-GB" sz="2000" dirty="0" err="1">
                <a:solidFill>
                  <a:schemeClr val="accent5">
                    <a:lumMod val="50000"/>
                  </a:schemeClr>
                </a:solidFill>
                <a:latin typeface="Century Gothic" panose="020B0502020202020204" pitchFamily="34" charset="0"/>
              </a:rPr>
              <a:t>fais-tu</a:t>
            </a:r>
            <a:r>
              <a:rPr lang="en-GB" sz="2000" dirty="0">
                <a:solidFill>
                  <a:schemeClr val="accent5">
                    <a:lumMod val="50000"/>
                  </a:schemeClr>
                </a:solidFill>
                <a:latin typeface="Century Gothic" panose="020B0502020202020204" pitchFamily="34" charset="0"/>
              </a:rPr>
              <a:t> ?</a:t>
            </a:r>
          </a:p>
        </p:txBody>
      </p:sp>
      <p:sp>
        <p:nvSpPr>
          <p:cNvPr id="51" name="TextBox 50"/>
          <p:cNvSpPr txBox="1"/>
          <p:nvPr/>
        </p:nvSpPr>
        <p:spPr>
          <a:xfrm>
            <a:off x="3056065" y="3085402"/>
            <a:ext cx="2625365"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Quelle question </a:t>
            </a:r>
            <a:r>
              <a:rPr lang="en-GB" sz="2000" dirty="0" err="1">
                <a:solidFill>
                  <a:schemeClr val="accent5">
                    <a:lumMod val="50000"/>
                  </a:schemeClr>
                </a:solidFill>
                <a:latin typeface="Century Gothic" panose="020B0502020202020204" pitchFamily="34" charset="0"/>
              </a:rPr>
              <a:t>fais-tu</a:t>
            </a:r>
            <a:r>
              <a:rPr lang="en-GB" sz="2000" dirty="0">
                <a:solidFill>
                  <a:schemeClr val="accent5">
                    <a:lumMod val="50000"/>
                  </a:schemeClr>
                </a:solidFill>
                <a:latin typeface="Century Gothic" panose="020B0502020202020204" pitchFamily="34" charset="0"/>
              </a:rPr>
              <a:t> ?</a:t>
            </a:r>
          </a:p>
        </p:txBody>
      </p:sp>
      <p:sp>
        <p:nvSpPr>
          <p:cNvPr id="52" name="Rounded Rectangle 51"/>
          <p:cNvSpPr/>
          <p:nvPr/>
        </p:nvSpPr>
        <p:spPr>
          <a:xfrm>
            <a:off x="128778" y="1848922"/>
            <a:ext cx="2911131" cy="5472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Je </a:t>
            </a:r>
            <a:r>
              <a:rPr lang="en-GB" sz="2000" dirty="0" err="1"/>
              <a:t>comprends</a:t>
            </a:r>
            <a:r>
              <a:rPr lang="en-GB" sz="2000" dirty="0"/>
              <a:t> </a:t>
            </a:r>
            <a:r>
              <a:rPr lang="en-GB" sz="2000" dirty="0" err="1"/>
              <a:t>trois</a:t>
            </a:r>
            <a:r>
              <a:rPr lang="en-GB" sz="2000" dirty="0"/>
              <a:t> </a:t>
            </a:r>
            <a:r>
              <a:rPr lang="en-GB" sz="2000" dirty="0" err="1"/>
              <a:t>réponses</a:t>
            </a:r>
            <a:r>
              <a:rPr lang="en-GB" sz="2000" dirty="0"/>
              <a:t>.</a:t>
            </a:r>
          </a:p>
        </p:txBody>
      </p:sp>
      <p:sp>
        <p:nvSpPr>
          <p:cNvPr id="53" name="TextBox 52"/>
          <p:cNvSpPr txBox="1"/>
          <p:nvPr/>
        </p:nvSpPr>
        <p:spPr>
          <a:xfrm>
            <a:off x="3132634" y="2000434"/>
            <a:ext cx="3031542"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Quel</a:t>
            </a:r>
            <a:r>
              <a:rPr lang="en-GB" sz="2000" dirty="0">
                <a:solidFill>
                  <a:schemeClr val="accent5">
                    <a:lumMod val="50000"/>
                  </a:schemeClr>
                </a:solidFill>
                <a:latin typeface="Century Gothic" panose="020B0502020202020204" pitchFamily="34" charset="0"/>
              </a:rPr>
              <a:t> jour </a:t>
            </a:r>
            <a:r>
              <a:rPr lang="en-GB" sz="2000" dirty="0" err="1">
                <a:solidFill>
                  <a:schemeClr val="accent5">
                    <a:lumMod val="50000"/>
                  </a:schemeClr>
                </a:solidFill>
                <a:latin typeface="Century Gothic" panose="020B0502020202020204" pitchFamily="34" charset="0"/>
              </a:rPr>
              <a:t>sors-tu</a:t>
            </a:r>
            <a:r>
              <a:rPr lang="en-GB" sz="2000" dirty="0">
                <a:solidFill>
                  <a:schemeClr val="accent5">
                    <a:lumMod val="50000"/>
                  </a:schemeClr>
                </a:solidFill>
                <a:latin typeface="Century Gothic" panose="020B0502020202020204" pitchFamily="34" charset="0"/>
              </a:rPr>
              <a:t> ?</a:t>
            </a:r>
          </a:p>
        </p:txBody>
      </p:sp>
      <p:sp>
        <p:nvSpPr>
          <p:cNvPr id="54" name="Rounded Rectangle 53"/>
          <p:cNvSpPr/>
          <p:nvPr/>
        </p:nvSpPr>
        <p:spPr>
          <a:xfrm>
            <a:off x="3127578" y="1848922"/>
            <a:ext cx="2911131" cy="5472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Je </a:t>
            </a:r>
            <a:r>
              <a:rPr lang="en-GB" sz="2000" dirty="0" err="1"/>
              <a:t>sors</a:t>
            </a:r>
            <a:r>
              <a:rPr lang="en-GB" sz="2000" dirty="0"/>
              <a:t> le </a:t>
            </a:r>
            <a:r>
              <a:rPr lang="en-GB" sz="2000" dirty="0" err="1"/>
              <a:t>samedi</a:t>
            </a:r>
            <a:r>
              <a:rPr lang="en-GB" sz="2000" dirty="0"/>
              <a:t>.</a:t>
            </a:r>
          </a:p>
        </p:txBody>
      </p:sp>
      <p:sp>
        <p:nvSpPr>
          <p:cNvPr id="55" name="Rounded Rectangle 54"/>
          <p:cNvSpPr/>
          <p:nvPr/>
        </p:nvSpPr>
        <p:spPr>
          <a:xfrm>
            <a:off x="6144378" y="1848922"/>
            <a:ext cx="2911131" cy="5472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Oui</a:t>
            </a:r>
            <a:r>
              <a:rPr lang="en-GB" sz="2000" dirty="0"/>
              <a:t>, je </a:t>
            </a:r>
            <a:r>
              <a:rPr lang="en-GB" sz="2000" dirty="0" err="1"/>
              <a:t>comprends</a:t>
            </a:r>
            <a:r>
              <a:rPr lang="en-GB" sz="2000" dirty="0"/>
              <a:t> les maths.</a:t>
            </a:r>
          </a:p>
        </p:txBody>
      </p:sp>
      <p:sp>
        <p:nvSpPr>
          <p:cNvPr id="57" name="Rounded Rectangle 56"/>
          <p:cNvSpPr/>
          <p:nvPr/>
        </p:nvSpPr>
        <p:spPr>
          <a:xfrm>
            <a:off x="128778" y="3179083"/>
            <a:ext cx="2911131" cy="553999"/>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Oui</a:t>
            </a:r>
            <a:r>
              <a:rPr lang="en-GB" sz="2000" dirty="0"/>
              <a:t>, je </a:t>
            </a:r>
            <a:r>
              <a:rPr lang="en-GB" sz="2000" dirty="0" err="1"/>
              <a:t>sors</a:t>
            </a:r>
            <a:r>
              <a:rPr lang="en-GB" sz="2000" dirty="0"/>
              <a:t> </a:t>
            </a:r>
            <a:r>
              <a:rPr lang="en-GB" sz="2000" dirty="0" err="1"/>
              <a:t>souvent</a:t>
            </a:r>
            <a:r>
              <a:rPr lang="en-GB" sz="2000" dirty="0"/>
              <a:t>.</a:t>
            </a:r>
          </a:p>
        </p:txBody>
      </p:sp>
      <p:sp>
        <p:nvSpPr>
          <p:cNvPr id="58" name="Rounded Rectangle 57"/>
          <p:cNvSpPr/>
          <p:nvPr/>
        </p:nvSpPr>
        <p:spPr>
          <a:xfrm>
            <a:off x="3127578" y="3179083"/>
            <a:ext cx="2911131" cy="546333"/>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Je </a:t>
            </a:r>
            <a:r>
              <a:rPr lang="en-GB" sz="2000" dirty="0" err="1"/>
              <a:t>fais</a:t>
            </a:r>
            <a:r>
              <a:rPr lang="en-GB" sz="2000" dirty="0"/>
              <a:t> question six.</a:t>
            </a:r>
          </a:p>
        </p:txBody>
      </p:sp>
      <p:sp>
        <p:nvSpPr>
          <p:cNvPr id="59" name="Rounded Rectangle 58"/>
          <p:cNvSpPr/>
          <p:nvPr/>
        </p:nvSpPr>
        <p:spPr>
          <a:xfrm>
            <a:off x="9157578" y="3179083"/>
            <a:ext cx="2911131" cy="546332"/>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Oui</a:t>
            </a:r>
            <a:r>
              <a:rPr lang="en-GB" sz="2000" b="1" dirty="0"/>
              <a:t>, </a:t>
            </a:r>
            <a:r>
              <a:rPr lang="en-GB" sz="2000" dirty="0" err="1"/>
              <a:t>j’aime</a:t>
            </a:r>
            <a:r>
              <a:rPr lang="en-GB" sz="2000" dirty="0"/>
              <a:t> ton nom.</a:t>
            </a:r>
          </a:p>
        </p:txBody>
      </p:sp>
      <p:sp>
        <p:nvSpPr>
          <p:cNvPr id="60" name="Rounded Rectangle 59"/>
          <p:cNvSpPr/>
          <p:nvPr/>
        </p:nvSpPr>
        <p:spPr>
          <a:xfrm>
            <a:off x="3127578" y="4466122"/>
            <a:ext cx="2911131" cy="57547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Oui</a:t>
            </a:r>
            <a:r>
              <a:rPr lang="en-GB" sz="2000" b="1" dirty="0"/>
              <a:t>, </a:t>
            </a:r>
            <a:r>
              <a:rPr lang="en-GB" sz="2000" dirty="0"/>
              <a:t>je </a:t>
            </a:r>
            <a:r>
              <a:rPr lang="en-GB" sz="2000" dirty="0" err="1"/>
              <a:t>viens</a:t>
            </a:r>
            <a:r>
              <a:rPr lang="en-GB" sz="2000" dirty="0"/>
              <a:t> à </a:t>
            </a:r>
            <a:r>
              <a:rPr lang="en-GB" sz="2000" dirty="0" err="1"/>
              <a:t>Londres</a:t>
            </a:r>
            <a:r>
              <a:rPr lang="en-GB" sz="2000" dirty="0"/>
              <a:t> </a:t>
            </a:r>
            <a:r>
              <a:rPr lang="en-GB" sz="2000" dirty="0" err="1"/>
              <a:t>chaque</a:t>
            </a:r>
            <a:r>
              <a:rPr lang="en-GB" sz="2000" dirty="0"/>
              <a:t> jour.</a:t>
            </a:r>
          </a:p>
        </p:txBody>
      </p:sp>
      <p:sp>
        <p:nvSpPr>
          <p:cNvPr id="61" name="Rounded Rectangle 60"/>
          <p:cNvSpPr/>
          <p:nvPr/>
        </p:nvSpPr>
        <p:spPr>
          <a:xfrm>
            <a:off x="6144378" y="4466122"/>
            <a:ext cx="2911131" cy="553998"/>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Oui</a:t>
            </a:r>
            <a:r>
              <a:rPr lang="en-GB" sz="2000" dirty="0"/>
              <a:t>, je </a:t>
            </a:r>
            <a:r>
              <a:rPr lang="en-GB" sz="2000" dirty="0" err="1"/>
              <a:t>prends</a:t>
            </a:r>
            <a:r>
              <a:rPr lang="en-GB" sz="2000" dirty="0"/>
              <a:t> le train.</a:t>
            </a:r>
          </a:p>
        </p:txBody>
      </p:sp>
      <p:sp>
        <p:nvSpPr>
          <p:cNvPr id="62" name="Rounded Rectangle 61"/>
          <p:cNvSpPr/>
          <p:nvPr/>
        </p:nvSpPr>
        <p:spPr>
          <a:xfrm>
            <a:off x="128778" y="5668523"/>
            <a:ext cx="2911131" cy="57511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Oui</a:t>
            </a:r>
            <a:r>
              <a:rPr lang="en-GB" sz="2000" dirty="0"/>
              <a:t>, je dis la </a:t>
            </a:r>
            <a:r>
              <a:rPr lang="en-GB" sz="2000" dirty="0" err="1"/>
              <a:t>vérité</a:t>
            </a:r>
            <a:r>
              <a:rPr lang="en-GB" sz="2000" dirty="0"/>
              <a:t>.</a:t>
            </a:r>
          </a:p>
        </p:txBody>
      </p:sp>
      <p:sp>
        <p:nvSpPr>
          <p:cNvPr id="64" name="Rounded Rectangle 63"/>
          <p:cNvSpPr/>
          <p:nvPr/>
        </p:nvSpPr>
        <p:spPr>
          <a:xfrm>
            <a:off x="6144378" y="5668522"/>
            <a:ext cx="2911131" cy="586609"/>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Je dis, ‘</a:t>
            </a:r>
            <a:r>
              <a:rPr lang="en-GB" sz="2000" dirty="0" err="1"/>
              <a:t>C’est</a:t>
            </a:r>
            <a:r>
              <a:rPr lang="en-GB" sz="2000" dirty="0"/>
              <a:t> strict!’</a:t>
            </a:r>
          </a:p>
        </p:txBody>
      </p:sp>
      <p:sp>
        <p:nvSpPr>
          <p:cNvPr id="65" name="Rounded Rectangle 64"/>
          <p:cNvSpPr/>
          <p:nvPr/>
        </p:nvSpPr>
        <p:spPr>
          <a:xfrm>
            <a:off x="9157578" y="5668521"/>
            <a:ext cx="2911131" cy="555649"/>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Je </a:t>
            </a:r>
            <a:r>
              <a:rPr lang="en-GB" sz="2000" dirty="0" err="1"/>
              <a:t>fais</a:t>
            </a:r>
            <a:r>
              <a:rPr lang="en-GB" sz="2000" dirty="0"/>
              <a:t> </a:t>
            </a:r>
            <a:r>
              <a:rPr lang="en-GB" sz="2000" dirty="0" err="1"/>
              <a:t>douze</a:t>
            </a:r>
            <a:r>
              <a:rPr lang="en-GB" sz="2000" dirty="0"/>
              <a:t> matières.</a:t>
            </a:r>
          </a:p>
        </p:txBody>
      </p:sp>
      <p:sp>
        <p:nvSpPr>
          <p:cNvPr id="66" name="Rectangle 65"/>
          <p:cNvSpPr/>
          <p:nvPr/>
        </p:nvSpPr>
        <p:spPr>
          <a:xfrm>
            <a:off x="9530860" y="1348498"/>
            <a:ext cx="1927659"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Philippe</a:t>
            </a:r>
          </a:p>
        </p:txBody>
      </p:sp>
      <p:pic>
        <p:nvPicPr>
          <p:cNvPr id="67" name="Picture 66"/>
          <p:cNvPicPr>
            <a:picLocks noChangeAspect="1"/>
          </p:cNvPicPr>
          <p:nvPr/>
        </p:nvPicPr>
        <p:blipFill rotWithShape="1">
          <a:blip r:embed="rId4"/>
          <a:srcRect l="49237" t="14899" r="17129" b="11582"/>
          <a:stretch/>
        </p:blipFill>
        <p:spPr>
          <a:xfrm>
            <a:off x="11141393" y="1238307"/>
            <a:ext cx="530755" cy="774380"/>
          </a:xfrm>
          <a:prstGeom prst="rect">
            <a:avLst/>
          </a:prstGeom>
        </p:spPr>
      </p:pic>
      <p:sp>
        <p:nvSpPr>
          <p:cNvPr id="68" name="TextBox 67"/>
          <p:cNvSpPr txBox="1"/>
          <p:nvPr/>
        </p:nvSpPr>
        <p:spPr>
          <a:xfrm>
            <a:off x="9283126" y="1766083"/>
            <a:ext cx="2472381"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Combien</a:t>
            </a:r>
            <a:r>
              <a:rPr lang="en-GB" sz="2000" dirty="0">
                <a:solidFill>
                  <a:schemeClr val="accent5">
                    <a:lumMod val="50000"/>
                  </a:schemeClr>
                </a:solidFill>
                <a:latin typeface="Century Gothic" panose="020B0502020202020204" pitchFamily="34" charset="0"/>
              </a:rPr>
              <a:t> de mots </a:t>
            </a:r>
            <a:r>
              <a:rPr lang="en-GB" sz="2000" dirty="0" err="1">
                <a:solidFill>
                  <a:schemeClr val="accent5">
                    <a:lumMod val="50000"/>
                  </a:schemeClr>
                </a:solidFill>
                <a:latin typeface="Century Gothic" panose="020B0502020202020204" pitchFamily="34" charset="0"/>
              </a:rPr>
              <a:t>apprends-tu</a:t>
            </a:r>
            <a:r>
              <a:rPr lang="en-GB" sz="2000" dirty="0">
                <a:solidFill>
                  <a:schemeClr val="accent5">
                    <a:lumMod val="50000"/>
                  </a:schemeClr>
                </a:solidFill>
                <a:latin typeface="Century Gothic" panose="020B0502020202020204" pitchFamily="34" charset="0"/>
              </a:rPr>
              <a:t> ?</a:t>
            </a:r>
          </a:p>
        </p:txBody>
      </p:sp>
      <p:sp>
        <p:nvSpPr>
          <p:cNvPr id="69" name="Rounded Rectangle 68"/>
          <p:cNvSpPr/>
          <p:nvPr/>
        </p:nvSpPr>
        <p:spPr>
          <a:xfrm>
            <a:off x="9157578" y="1848922"/>
            <a:ext cx="2911131" cy="547200"/>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J’apprends</a:t>
            </a:r>
            <a:r>
              <a:rPr lang="en-GB" sz="2000" dirty="0"/>
              <a:t> dix mots.</a:t>
            </a:r>
          </a:p>
        </p:txBody>
      </p:sp>
      <p:sp>
        <p:nvSpPr>
          <p:cNvPr id="70" name="TextBox 69"/>
          <p:cNvSpPr txBox="1"/>
          <p:nvPr/>
        </p:nvSpPr>
        <p:spPr>
          <a:xfrm>
            <a:off x="65611" y="4358891"/>
            <a:ext cx="2842562"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Apprends-tu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une</a:t>
            </a:r>
            <a:r>
              <a:rPr lang="en-GB" sz="2000" dirty="0">
                <a:solidFill>
                  <a:schemeClr val="accent5">
                    <a:lumMod val="50000"/>
                  </a:schemeClr>
                </a:solidFill>
                <a:latin typeface="Century Gothic" panose="020B0502020202020204" pitchFamily="34" charset="0"/>
              </a:rPr>
              <a:t> langue ?</a:t>
            </a:r>
          </a:p>
        </p:txBody>
      </p:sp>
      <p:sp>
        <p:nvSpPr>
          <p:cNvPr id="71" name="TextBox 70"/>
          <p:cNvSpPr txBox="1"/>
          <p:nvPr/>
        </p:nvSpPr>
        <p:spPr>
          <a:xfrm>
            <a:off x="9242265" y="4381612"/>
            <a:ext cx="2842562"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Comprends-tu</a:t>
            </a:r>
            <a:r>
              <a:rPr lang="en-GB" sz="2000" dirty="0">
                <a:solidFill>
                  <a:schemeClr val="accent5">
                    <a:lumMod val="50000"/>
                  </a:schemeClr>
                </a:solidFill>
                <a:latin typeface="Century Gothic" panose="020B0502020202020204" pitchFamily="34" charset="0"/>
              </a:rPr>
              <a:t> la phrase ?</a:t>
            </a:r>
          </a:p>
        </p:txBody>
      </p:sp>
      <p:sp>
        <p:nvSpPr>
          <p:cNvPr id="73" name="Rounded Rectangle 72"/>
          <p:cNvSpPr/>
          <p:nvPr/>
        </p:nvSpPr>
        <p:spPr>
          <a:xfrm>
            <a:off x="9233108" y="4466122"/>
            <a:ext cx="2911131" cy="546332"/>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Oui</a:t>
            </a:r>
            <a:r>
              <a:rPr lang="en-GB" sz="2000" dirty="0"/>
              <a:t>, je </a:t>
            </a:r>
            <a:r>
              <a:rPr lang="en-GB" sz="2000" dirty="0" err="1"/>
              <a:t>comprends</a:t>
            </a:r>
            <a:r>
              <a:rPr lang="en-GB" sz="2000" dirty="0"/>
              <a:t> la phrase.</a:t>
            </a:r>
          </a:p>
        </p:txBody>
      </p:sp>
      <p:sp>
        <p:nvSpPr>
          <p:cNvPr id="56" name="Rounded Rectangle 55"/>
          <p:cNvSpPr/>
          <p:nvPr/>
        </p:nvSpPr>
        <p:spPr>
          <a:xfrm>
            <a:off x="6144378" y="3179083"/>
            <a:ext cx="2911131" cy="527604"/>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Je </a:t>
            </a:r>
            <a:r>
              <a:rPr lang="en-GB" sz="2000" dirty="0" err="1"/>
              <a:t>fais</a:t>
            </a:r>
            <a:r>
              <a:rPr lang="en-GB" sz="2000" dirty="0"/>
              <a:t> des </a:t>
            </a:r>
            <a:r>
              <a:rPr lang="en-GB" sz="2000" dirty="0" err="1"/>
              <a:t>exercices</a:t>
            </a:r>
            <a:r>
              <a:rPr lang="en-GB" sz="2000" dirty="0"/>
              <a:t> au </a:t>
            </a:r>
            <a:r>
              <a:rPr lang="en-GB" sz="2000" dirty="0" err="1"/>
              <a:t>collège</a:t>
            </a:r>
            <a:r>
              <a:rPr lang="en-GB" sz="2000" dirty="0"/>
              <a:t>.</a:t>
            </a:r>
          </a:p>
        </p:txBody>
      </p:sp>
      <p:sp>
        <p:nvSpPr>
          <p:cNvPr id="63" name="Rounded Rectangle 62"/>
          <p:cNvSpPr/>
          <p:nvPr/>
        </p:nvSpPr>
        <p:spPr>
          <a:xfrm>
            <a:off x="3127578" y="5668522"/>
            <a:ext cx="2911131" cy="575116"/>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Je </a:t>
            </a:r>
            <a:r>
              <a:rPr lang="en-GB" sz="2000" dirty="0" err="1"/>
              <a:t>prends</a:t>
            </a:r>
            <a:r>
              <a:rPr lang="en-GB" sz="2000" dirty="0"/>
              <a:t> le train de Nice à Marseille.</a:t>
            </a:r>
          </a:p>
        </p:txBody>
      </p:sp>
      <p:sp>
        <p:nvSpPr>
          <p:cNvPr id="72" name="Rounded Rectangle 71"/>
          <p:cNvSpPr/>
          <p:nvPr/>
        </p:nvSpPr>
        <p:spPr>
          <a:xfrm>
            <a:off x="128778" y="4466122"/>
            <a:ext cx="2911131" cy="581582"/>
          </a:xfrm>
          <a:prstGeom prst="roundRec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Oui</a:t>
            </a:r>
            <a:r>
              <a:rPr lang="en-GB" sz="2000" b="1" dirty="0"/>
              <a:t>, </a:t>
            </a:r>
            <a:r>
              <a:rPr lang="en-GB" sz="2000" dirty="0" err="1"/>
              <a:t>j’apprends</a:t>
            </a:r>
            <a:r>
              <a:rPr lang="en-GB" sz="2000" dirty="0"/>
              <a:t> </a:t>
            </a:r>
            <a:r>
              <a:rPr lang="en-GB" sz="2000" dirty="0" err="1"/>
              <a:t>une</a:t>
            </a:r>
            <a:r>
              <a:rPr lang="en-GB" sz="2000" dirty="0"/>
              <a:t> langue.</a:t>
            </a:r>
          </a:p>
        </p:txBody>
      </p:sp>
      <p:pic>
        <p:nvPicPr>
          <p:cNvPr id="77" name="Picture 76" descr="background rectangle">
            <a:extLst>
              <a:ext uri="{FF2B5EF4-FFF2-40B4-BE49-F238E27FC236}">
                <a16:creationId xmlns:a16="http://schemas.microsoft.com/office/drawing/2014/main" id="{812A0396-9F0F-4E42-8387-9C59147D925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8" name="Title 3">
            <a:extLst>
              <a:ext uri="{FF2B5EF4-FFF2-40B4-BE49-F238E27FC236}">
                <a16:creationId xmlns:a16="http://schemas.microsoft.com/office/drawing/2014/main" id="{C4A94624-8853-4E4B-8919-AD587874755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C’est quelle question ?</a:t>
            </a:r>
            <a:endParaRPr lang="en-GB" sz="3600" b="1" dirty="0">
              <a:solidFill>
                <a:schemeClr val="bg1"/>
              </a:solidFill>
            </a:endParaRPr>
          </a:p>
        </p:txBody>
      </p:sp>
      <p:sp>
        <p:nvSpPr>
          <p:cNvPr id="79" name="Rounded Rectangle 46">
            <a:extLst>
              <a:ext uri="{FF2B5EF4-FFF2-40B4-BE49-F238E27FC236}">
                <a16:creationId xmlns:a16="http://schemas.microsoft.com/office/drawing/2014/main" id="{31333361-C444-48C9-87BC-A5A07018186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14413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 restart="whenNotActive" fill="hold" evtFilter="cancelBubble" nodeType="interactiveSeq">
                <p:stCondLst>
                  <p:cond evt="onClick" delay="0">
                    <p:tgtEl>
                      <p:spTgt spid="5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4"/>
                                        </p:tgtEl>
                                      </p:cBhvr>
                                    </p:animEffect>
                                    <p:set>
                                      <p:cBhvr>
                                        <p:cTn id="1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7"/>
                                        </p:tgtEl>
                                      </p:cBhvr>
                                    </p:animEffect>
                                    <p:set>
                                      <p:cBhvr>
                                        <p:cTn id="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9"/>
                                        </p:tgtEl>
                                      </p:cBhvr>
                                    </p:animEffect>
                                    <p:set>
                                      <p:cBhvr>
                                        <p:cTn id="4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6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2" restart="whenNotActive" fill="hold" evtFilter="cancelBubble" nodeType="interactiveSeq">
                <p:stCondLst>
                  <p:cond evt="onClick" delay="0">
                    <p:tgtEl>
                      <p:spTgt spid="6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4"/>
                                        </p:tgtEl>
                                      </p:cBhvr>
                                    </p:animEffect>
                                    <p:set>
                                      <p:cBhvr>
                                        <p:cTn id="7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0" restart="whenNotActive" fill="hold" evtFilter="cancelBubble" nodeType="interactiveSeq">
                <p:stCondLst>
                  <p:cond evt="onClick" delay="0">
                    <p:tgtEl>
                      <p:spTgt spid="6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9"/>
                                        </p:tgtEl>
                                      </p:cBhvr>
                                    </p:animEffect>
                                    <p:set>
                                      <p:cBhvr>
                                        <p:cTn id="8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86" restart="whenNotActive" fill="hold" evtFilter="cancelBubble" nodeType="interactiveSeq">
                <p:stCondLst>
                  <p:cond evt="onClick" delay="0">
                    <p:tgtEl>
                      <p:spTgt spid="7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2" restart="whenNotActive" fill="hold" evtFilter="cancelBubble" nodeType="interactiveSeq">
                <p:stCondLst>
                  <p:cond evt="onClick" delay="0">
                    <p:tgtEl>
                      <p:spTgt spid="7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3"/>
                                        </p:tgtEl>
                                      </p:cBhvr>
                                    </p:animEffect>
                                    <p:set>
                                      <p:cBhvr>
                                        <p:cTn id="9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52" grpId="0" animBg="1"/>
      <p:bldP spid="54" grpId="0" animBg="1"/>
      <p:bldP spid="55" grpId="0" animBg="1"/>
      <p:bldP spid="57" grpId="0" animBg="1"/>
      <p:bldP spid="58" grpId="0" animBg="1"/>
      <p:bldP spid="59" grpId="0" animBg="1"/>
      <p:bldP spid="60" grpId="0" animBg="1"/>
      <p:bldP spid="61" grpId="0" animBg="1"/>
      <p:bldP spid="62" grpId="0" animBg="1"/>
      <p:bldP spid="64" grpId="0" animBg="1"/>
      <p:bldP spid="65" grpId="0" animBg="1"/>
      <p:bldP spid="69" grpId="0" animBg="1"/>
      <p:bldP spid="73" grpId="0" animBg="1"/>
      <p:bldP spid="56" grpId="0" animBg="1"/>
      <p:bldP spid="63" grpId="0" animBg="1"/>
      <p:bldP spid="7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84064" y="2840501"/>
            <a:ext cx="4798094" cy="1015663"/>
          </a:xfrm>
          <a:prstGeom prst="rect">
            <a:avLst/>
          </a:prstGeom>
          <a:noFill/>
        </p:spPr>
        <p:txBody>
          <a:bodyPr wrap="square" rtlCol="0">
            <a:spAutoFit/>
          </a:bodyPr>
          <a:lstStyle/>
          <a:p>
            <a:r>
              <a:rPr lang="en-GB" sz="3000" dirty="0" err="1">
                <a:solidFill>
                  <a:schemeClr val="accent5">
                    <a:lumMod val="50000"/>
                  </a:schemeClr>
                </a:solidFill>
              </a:rPr>
              <a:t>Fais-tu</a:t>
            </a:r>
            <a:r>
              <a:rPr lang="en-GB" sz="3000" dirty="0">
                <a:solidFill>
                  <a:schemeClr val="accent5">
                    <a:lumMod val="50000"/>
                  </a:schemeClr>
                </a:solidFill>
              </a:rPr>
              <a:t> </a:t>
            </a:r>
            <a:r>
              <a:rPr lang="en-GB" sz="3000" dirty="0" err="1">
                <a:solidFill>
                  <a:schemeClr val="accent5">
                    <a:lumMod val="50000"/>
                  </a:schemeClr>
                </a:solidFill>
              </a:rPr>
              <a:t>numéro</a:t>
            </a:r>
            <a:r>
              <a:rPr lang="en-GB" sz="3000" dirty="0">
                <a:solidFill>
                  <a:schemeClr val="accent5">
                    <a:lumMod val="50000"/>
                  </a:schemeClr>
                </a:solidFill>
              </a:rPr>
              <a:t> </a:t>
            </a:r>
          </a:p>
          <a:p>
            <a:r>
              <a:rPr lang="en-GB" sz="3000" dirty="0" err="1">
                <a:solidFill>
                  <a:schemeClr val="accent5">
                    <a:lumMod val="50000"/>
                  </a:schemeClr>
                </a:solidFill>
              </a:rPr>
              <a:t>quatre</a:t>
            </a:r>
            <a:r>
              <a:rPr lang="en-GB" sz="3000" dirty="0">
                <a:solidFill>
                  <a:schemeClr val="accent5">
                    <a:lumMod val="50000"/>
                  </a:schemeClr>
                </a:solidFill>
              </a:rPr>
              <a:t>?</a:t>
            </a:r>
          </a:p>
        </p:txBody>
      </p:sp>
      <p:sp>
        <p:nvSpPr>
          <p:cNvPr id="16" name="TextBox 15"/>
          <p:cNvSpPr txBox="1"/>
          <p:nvPr/>
        </p:nvSpPr>
        <p:spPr>
          <a:xfrm>
            <a:off x="1171975" y="2833804"/>
            <a:ext cx="4798094" cy="1015663"/>
          </a:xfrm>
          <a:prstGeom prst="rect">
            <a:avLst/>
          </a:prstGeom>
          <a:noFill/>
        </p:spPr>
        <p:txBody>
          <a:bodyPr wrap="square" rtlCol="0">
            <a:spAutoFit/>
          </a:bodyPr>
          <a:lstStyle/>
          <a:p>
            <a:r>
              <a:rPr lang="en-GB" sz="3000" b="1" u="sng" dirty="0" err="1">
                <a:solidFill>
                  <a:schemeClr val="accent5">
                    <a:lumMod val="50000"/>
                  </a:schemeClr>
                </a:solidFill>
              </a:rPr>
              <a:t>Quel</a:t>
            </a:r>
            <a:r>
              <a:rPr lang="en-GB" sz="3000" dirty="0">
                <a:solidFill>
                  <a:schemeClr val="accent5">
                    <a:lumMod val="50000"/>
                  </a:schemeClr>
                </a:solidFill>
              </a:rPr>
              <a:t> </a:t>
            </a:r>
            <a:r>
              <a:rPr lang="en-GB" sz="3000" dirty="0" err="1">
                <a:solidFill>
                  <a:schemeClr val="accent5">
                    <a:lumMod val="50000"/>
                  </a:schemeClr>
                </a:solidFill>
              </a:rPr>
              <a:t>numéro</a:t>
            </a:r>
            <a:r>
              <a:rPr lang="en-GB" sz="3000" dirty="0">
                <a:solidFill>
                  <a:schemeClr val="accent5">
                    <a:lumMod val="50000"/>
                  </a:schemeClr>
                </a:solidFill>
              </a:rPr>
              <a:t> </a:t>
            </a:r>
          </a:p>
          <a:p>
            <a:r>
              <a:rPr lang="en-GB" sz="3000" dirty="0" err="1">
                <a:solidFill>
                  <a:schemeClr val="accent5">
                    <a:lumMod val="50000"/>
                  </a:schemeClr>
                </a:solidFill>
              </a:rPr>
              <a:t>fais-tu</a:t>
            </a:r>
            <a:r>
              <a:rPr lang="en-GB" sz="3000" dirty="0">
                <a:solidFill>
                  <a:schemeClr val="accent5">
                    <a:lumMod val="50000"/>
                  </a:schemeClr>
                </a:solidFill>
              </a:rPr>
              <a:t> ?</a:t>
            </a:r>
          </a:p>
        </p:txBody>
      </p:sp>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quelle</a:t>
            </a:r>
            <a:r>
              <a:rPr lang="en-GB" sz="3600" b="1" dirty="0">
                <a:solidFill>
                  <a:schemeClr val="bg1"/>
                </a:solidFill>
              </a:rPr>
              <a:t> question?</a:t>
            </a:r>
          </a:p>
        </p:txBody>
      </p:sp>
      <p:sp>
        <p:nvSpPr>
          <p:cNvPr id="7" name="Rectangle 6"/>
          <p:cNvSpPr/>
          <p:nvPr/>
        </p:nvSpPr>
        <p:spPr>
          <a:xfrm>
            <a:off x="7421906" y="1852286"/>
            <a:ext cx="1438214" cy="646331"/>
          </a:xfrm>
          <a:prstGeom prst="rect">
            <a:avLst/>
          </a:prstGeom>
          <a:noFill/>
        </p:spPr>
        <p:txBody>
          <a:bodyPr wrap="none" lIns="91440" tIns="45720" rIns="91440" bIns="45720">
            <a:spAutoFit/>
          </a:bodyPr>
          <a:lstStyle/>
          <a:p>
            <a:pPr algn="ctr"/>
            <a:r>
              <a:rPr lang="en-US" sz="3600" b="1" dirty="0">
                <a:ln w="22225">
                  <a:solidFill>
                    <a:srgbClr val="ED7D31"/>
                  </a:solidFill>
                  <a:prstDash val="solid"/>
                </a:ln>
                <a:solidFill>
                  <a:srgbClr val="ED7D31">
                    <a:lumMod val="40000"/>
                    <a:lumOff val="60000"/>
                  </a:srgbClr>
                </a:solidFill>
                <a:latin typeface="Century Gothic" panose="020B0502020202020204" pitchFamily="34" charset="0"/>
              </a:rPr>
              <a:t>Pierre</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3571022" y="1226555"/>
            <a:ext cx="1507299" cy="2115081"/>
          </a:xfrm>
          <a:prstGeom prst="rect">
            <a:avLst/>
          </a:prstGeom>
        </p:spPr>
      </p:pic>
      <p:pic>
        <p:nvPicPr>
          <p:cNvPr id="11" name="Picture 10"/>
          <p:cNvPicPr>
            <a:picLocks noChangeAspect="1"/>
          </p:cNvPicPr>
          <p:nvPr/>
        </p:nvPicPr>
        <p:blipFill rotWithShape="1">
          <a:blip r:embed="rId4"/>
          <a:srcRect l="49237" t="14899" r="17129" b="11582"/>
          <a:stretch/>
        </p:blipFill>
        <p:spPr>
          <a:xfrm>
            <a:off x="8430375" y="1053909"/>
            <a:ext cx="1686322" cy="2460371"/>
          </a:xfrm>
          <a:prstGeom prst="rect">
            <a:avLst/>
          </a:prstGeom>
        </p:spPr>
      </p:pic>
      <p:sp>
        <p:nvSpPr>
          <p:cNvPr id="14" name="Rectangle 13"/>
          <p:cNvSpPr/>
          <p:nvPr/>
        </p:nvSpPr>
        <p:spPr>
          <a:xfrm>
            <a:off x="1493852" y="1829751"/>
            <a:ext cx="1734770" cy="646331"/>
          </a:xfrm>
          <a:prstGeom prst="rect">
            <a:avLst/>
          </a:prstGeom>
          <a:noFill/>
        </p:spPr>
        <p:txBody>
          <a:bodyPr wrap="none" lIns="91440" tIns="45720" rIns="91440" bIns="45720">
            <a:spAutoFit/>
          </a:bodyPr>
          <a:lstStyle/>
          <a:p>
            <a:pPr algn="ctr"/>
            <a:r>
              <a:rPr lang="en-US" sz="3600" b="1" dirty="0">
                <a:ln w="22225">
                  <a:solidFill>
                    <a:srgbClr val="ED7D31"/>
                  </a:solidFill>
                  <a:prstDash val="solid"/>
                </a:ln>
                <a:solidFill>
                  <a:srgbClr val="ED7D31">
                    <a:lumMod val="40000"/>
                    <a:lumOff val="60000"/>
                  </a:srgbClr>
                </a:solidFill>
                <a:latin typeface="Century Gothic" panose="020B0502020202020204" pitchFamily="34" charset="0"/>
              </a:rPr>
              <a:t>Marion</a:t>
            </a:r>
          </a:p>
        </p:txBody>
      </p:sp>
      <p:sp>
        <p:nvSpPr>
          <p:cNvPr id="15" name="Rounded Rectangle 14"/>
          <p:cNvSpPr/>
          <p:nvPr/>
        </p:nvSpPr>
        <p:spPr>
          <a:xfrm>
            <a:off x="1043106" y="4520001"/>
            <a:ext cx="3748868" cy="1378026"/>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t>I’m doing number four.</a:t>
            </a:r>
          </a:p>
        </p:txBody>
      </p:sp>
      <p:sp>
        <p:nvSpPr>
          <p:cNvPr id="12" name="Rounded Rectangle 11"/>
          <p:cNvSpPr/>
          <p:nvPr/>
        </p:nvSpPr>
        <p:spPr>
          <a:xfrm>
            <a:off x="6051707" y="2659319"/>
            <a:ext cx="3748868" cy="1378026"/>
          </a:xfrm>
          <a:prstGeom prst="roundRect">
            <a:avLst/>
          </a:prstGeom>
          <a:solidFill>
            <a:srgbClr val="11507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b="1" dirty="0"/>
              <a:t>Yes, </a:t>
            </a:r>
            <a:r>
              <a:rPr lang="en-GB" sz="3000" dirty="0"/>
              <a:t>I’m doing number four</a:t>
            </a:r>
            <a:r>
              <a:rPr lang="en-GB" sz="3600" dirty="0"/>
              <a:t>.</a:t>
            </a:r>
          </a:p>
        </p:txBody>
      </p:sp>
      <p:sp>
        <p:nvSpPr>
          <p:cNvPr id="13" name="Rounded Rectangle 12"/>
          <p:cNvSpPr/>
          <p:nvPr/>
        </p:nvSpPr>
        <p:spPr>
          <a:xfrm>
            <a:off x="1133742" y="2620065"/>
            <a:ext cx="3744810" cy="1409416"/>
          </a:xfrm>
          <a:prstGeom prst="roundRect">
            <a:avLst/>
          </a:prstGeom>
          <a:solidFill>
            <a:srgbClr val="11507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t>I’m doing number four.</a:t>
            </a:r>
          </a:p>
        </p:txBody>
      </p:sp>
      <p:sp>
        <p:nvSpPr>
          <p:cNvPr id="17" name="Rounded Rectangle 16"/>
          <p:cNvSpPr/>
          <p:nvPr/>
        </p:nvSpPr>
        <p:spPr>
          <a:xfrm>
            <a:off x="1171975" y="4520001"/>
            <a:ext cx="3748868" cy="1378026"/>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t>Je </a:t>
            </a:r>
            <a:r>
              <a:rPr lang="en-GB" sz="3000" dirty="0" err="1"/>
              <a:t>fais</a:t>
            </a:r>
            <a:r>
              <a:rPr lang="en-GB" sz="3000" dirty="0"/>
              <a:t> </a:t>
            </a:r>
            <a:r>
              <a:rPr lang="en-GB" sz="3000" dirty="0" err="1"/>
              <a:t>numéro</a:t>
            </a:r>
            <a:r>
              <a:rPr lang="en-GB" sz="3000" dirty="0"/>
              <a:t> </a:t>
            </a:r>
            <a:r>
              <a:rPr lang="en-GB" sz="3000" dirty="0" err="1"/>
              <a:t>quatre</a:t>
            </a:r>
            <a:r>
              <a:rPr lang="en-GB" sz="3000" dirty="0"/>
              <a:t>.</a:t>
            </a:r>
          </a:p>
        </p:txBody>
      </p:sp>
      <p:sp>
        <p:nvSpPr>
          <p:cNvPr id="18" name="Rounded Rectangle 17"/>
          <p:cNvSpPr/>
          <p:nvPr/>
        </p:nvSpPr>
        <p:spPr>
          <a:xfrm>
            <a:off x="6051707" y="4520001"/>
            <a:ext cx="3748868" cy="1378026"/>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t>Yes, I’m doing number four.</a:t>
            </a:r>
          </a:p>
        </p:txBody>
      </p:sp>
      <p:sp>
        <p:nvSpPr>
          <p:cNvPr id="19" name="Rounded Rectangle 18"/>
          <p:cNvSpPr/>
          <p:nvPr/>
        </p:nvSpPr>
        <p:spPr>
          <a:xfrm>
            <a:off x="6051707" y="4520001"/>
            <a:ext cx="3748868" cy="1378026"/>
          </a:xfrm>
          <a:prstGeom prst="round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err="1"/>
              <a:t>Oui</a:t>
            </a:r>
            <a:r>
              <a:rPr lang="en-GB" sz="3000" dirty="0"/>
              <a:t>, je </a:t>
            </a:r>
            <a:r>
              <a:rPr lang="en-GB" sz="3000" dirty="0" err="1"/>
              <a:t>fais</a:t>
            </a:r>
            <a:r>
              <a:rPr lang="en-GB" sz="3000" dirty="0"/>
              <a:t> </a:t>
            </a:r>
            <a:r>
              <a:rPr lang="en-GB" sz="3000" dirty="0" err="1"/>
              <a:t>numéro</a:t>
            </a:r>
            <a:r>
              <a:rPr lang="en-GB" sz="3000" dirty="0"/>
              <a:t> </a:t>
            </a:r>
            <a:r>
              <a:rPr lang="en-GB" sz="3000" dirty="0" err="1"/>
              <a:t>quatre</a:t>
            </a:r>
            <a:r>
              <a:rPr lang="en-GB" sz="3000" dirty="0"/>
              <a:t>.</a:t>
            </a:r>
          </a:p>
        </p:txBody>
      </p:sp>
      <p:pic>
        <p:nvPicPr>
          <p:cNvPr id="20" name="Picture 19" descr="background rectangle">
            <a:extLst>
              <a:ext uri="{FF2B5EF4-FFF2-40B4-BE49-F238E27FC236}">
                <a16:creationId xmlns:a16="http://schemas.microsoft.com/office/drawing/2014/main" id="{B074A51F-9E50-4740-8294-4326A29039B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607B5695-E3C6-46EB-9B7E-6C4484B4424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C’est quelle question ?</a:t>
            </a:r>
            <a:endParaRPr lang="en-GB" sz="3600" b="1" dirty="0">
              <a:solidFill>
                <a:schemeClr val="bg1"/>
              </a:solidFill>
            </a:endParaRPr>
          </a:p>
        </p:txBody>
      </p:sp>
      <p:sp>
        <p:nvSpPr>
          <p:cNvPr id="22" name="Rounded Rectangle 46">
            <a:extLst>
              <a:ext uri="{FF2B5EF4-FFF2-40B4-BE49-F238E27FC236}">
                <a16:creationId xmlns:a16="http://schemas.microsoft.com/office/drawing/2014/main" id="{2EB8876E-78F7-4726-A994-009221266C9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7246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5" grpId="0" animBg="1"/>
      <p:bldP spid="12" grpId="0" animBg="1"/>
      <p:bldP spid="13"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01142" y="323952"/>
            <a:ext cx="1255595"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parler</a:t>
            </a:r>
            <a:endParaRPr lang="en-US" dirty="0"/>
          </a:p>
        </p:txBody>
      </p:sp>
      <p:sp>
        <p:nvSpPr>
          <p:cNvPr id="9" name="Rectangle 8"/>
          <p:cNvSpPr/>
          <p:nvPr/>
        </p:nvSpPr>
        <p:spPr>
          <a:xfrm>
            <a:off x="3121812" y="3952755"/>
            <a:ext cx="1085554"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Luca</a:t>
            </a:r>
          </a:p>
        </p:txBody>
      </p:sp>
      <p:sp>
        <p:nvSpPr>
          <p:cNvPr id="10" name="Rectangle 9"/>
          <p:cNvSpPr/>
          <p:nvPr/>
        </p:nvSpPr>
        <p:spPr>
          <a:xfrm>
            <a:off x="149532" y="3952755"/>
            <a:ext cx="1301959" cy="553998"/>
          </a:xfrm>
          <a:prstGeom prst="rect">
            <a:avLst/>
          </a:prstGeom>
          <a:noFill/>
        </p:spPr>
        <p:txBody>
          <a:bodyPr wrap="non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Chloë</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1" name="Rectangle 10"/>
          <p:cNvSpPr/>
          <p:nvPr/>
        </p:nvSpPr>
        <p:spPr>
          <a:xfrm>
            <a:off x="3343138" y="5244521"/>
            <a:ext cx="1184941"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Anna</a:t>
            </a:r>
          </a:p>
        </p:txBody>
      </p:sp>
      <p:sp>
        <p:nvSpPr>
          <p:cNvPr id="12" name="Rectangle 11"/>
          <p:cNvSpPr/>
          <p:nvPr/>
        </p:nvSpPr>
        <p:spPr>
          <a:xfrm>
            <a:off x="163452" y="5244521"/>
            <a:ext cx="104868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Amir</a:t>
            </a:r>
          </a:p>
        </p:txBody>
      </p:sp>
      <p:sp>
        <p:nvSpPr>
          <p:cNvPr id="13" name="Rectangle 12"/>
          <p:cNvSpPr/>
          <p:nvPr/>
        </p:nvSpPr>
        <p:spPr>
          <a:xfrm>
            <a:off x="207747" y="1382192"/>
            <a:ext cx="1154482"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Marc</a:t>
            </a:r>
          </a:p>
        </p:txBody>
      </p:sp>
      <p:sp>
        <p:nvSpPr>
          <p:cNvPr id="14" name="Rectangle 13"/>
          <p:cNvSpPr/>
          <p:nvPr/>
        </p:nvSpPr>
        <p:spPr>
          <a:xfrm>
            <a:off x="3049070" y="1382192"/>
            <a:ext cx="1510350"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Hélène</a:t>
            </a:r>
          </a:p>
        </p:txBody>
      </p:sp>
      <p:sp>
        <p:nvSpPr>
          <p:cNvPr id="15" name="Rectangle 14"/>
          <p:cNvSpPr/>
          <p:nvPr/>
        </p:nvSpPr>
        <p:spPr>
          <a:xfrm>
            <a:off x="123198" y="2653234"/>
            <a:ext cx="1260281"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Maya</a:t>
            </a:r>
          </a:p>
        </p:txBody>
      </p:sp>
      <p:sp>
        <p:nvSpPr>
          <p:cNvPr id="16" name="Rectangle 15"/>
          <p:cNvSpPr/>
          <p:nvPr/>
        </p:nvSpPr>
        <p:spPr>
          <a:xfrm>
            <a:off x="3101669" y="2653234"/>
            <a:ext cx="1215397"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Rahul</a:t>
            </a:r>
          </a:p>
        </p:txBody>
      </p:sp>
      <p:sp>
        <p:nvSpPr>
          <p:cNvPr id="17" name="Rectangle 16"/>
          <p:cNvSpPr/>
          <p:nvPr/>
        </p:nvSpPr>
        <p:spPr>
          <a:xfrm>
            <a:off x="6413586" y="1382192"/>
            <a:ext cx="1366679"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Clara</a:t>
            </a:r>
          </a:p>
        </p:txBody>
      </p:sp>
      <p:sp>
        <p:nvSpPr>
          <p:cNvPr id="18" name="Rectangle 17"/>
          <p:cNvSpPr/>
          <p:nvPr/>
        </p:nvSpPr>
        <p:spPr>
          <a:xfrm>
            <a:off x="5840852" y="5244521"/>
            <a:ext cx="2550725" cy="553998"/>
          </a:xfrm>
          <a:prstGeom prst="rect">
            <a:avLst/>
          </a:prstGeom>
          <a:noFill/>
        </p:spPr>
        <p:txBody>
          <a:bodyPr wrap="squar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Faiza</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9" name="Rectangle 18"/>
          <p:cNvSpPr/>
          <p:nvPr/>
        </p:nvSpPr>
        <p:spPr>
          <a:xfrm>
            <a:off x="6326282" y="3952755"/>
            <a:ext cx="1708167"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Oscar</a:t>
            </a:r>
          </a:p>
        </p:txBody>
      </p:sp>
      <p:sp>
        <p:nvSpPr>
          <p:cNvPr id="20" name="Rectangle 19"/>
          <p:cNvSpPr/>
          <p:nvPr/>
        </p:nvSpPr>
        <p:spPr>
          <a:xfrm>
            <a:off x="6412260" y="2653234"/>
            <a:ext cx="1461783" cy="553998"/>
          </a:xfrm>
          <a:prstGeom prst="rect">
            <a:avLst/>
          </a:prstGeom>
          <a:noFill/>
        </p:spPr>
        <p:txBody>
          <a:bodyPr wrap="square" lIns="91440" tIns="45720" rIns="91440" bIns="45720">
            <a:spAutoFit/>
          </a:bodyPr>
          <a:lstStyle/>
          <a:p>
            <a:pPr algn="ctr"/>
            <a:r>
              <a:rPr lang="en-US" sz="3000" b="1" dirty="0" err="1">
                <a:ln w="22225">
                  <a:solidFill>
                    <a:srgbClr val="ED7D31"/>
                  </a:solidFill>
                  <a:prstDash val="solid"/>
                </a:ln>
                <a:solidFill>
                  <a:srgbClr val="ED7D31">
                    <a:lumMod val="40000"/>
                    <a:lumOff val="60000"/>
                  </a:srgbClr>
                </a:solidFill>
                <a:latin typeface="Century Gothic" panose="020B0502020202020204" pitchFamily="34" charset="0"/>
              </a:rPr>
              <a:t>Émile</a:t>
            </a:r>
            <a:endParaRPr lang="en-US" sz="30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1" name="Rectangle 20"/>
          <p:cNvSpPr/>
          <p:nvPr/>
        </p:nvSpPr>
        <p:spPr>
          <a:xfrm>
            <a:off x="9760785" y="5244521"/>
            <a:ext cx="101662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Félix</a:t>
            </a:r>
          </a:p>
        </p:txBody>
      </p:sp>
      <p:sp>
        <p:nvSpPr>
          <p:cNvPr id="22" name="Rectangle 21"/>
          <p:cNvSpPr/>
          <p:nvPr/>
        </p:nvSpPr>
        <p:spPr>
          <a:xfrm>
            <a:off x="9774578" y="3952755"/>
            <a:ext cx="824265" cy="553998"/>
          </a:xfrm>
          <a:prstGeom prst="rect">
            <a:avLst/>
          </a:prstGeom>
          <a:noFill/>
        </p:spPr>
        <p:txBody>
          <a:bodyPr wrap="non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Ella</a:t>
            </a:r>
          </a:p>
        </p:txBody>
      </p:sp>
      <p:sp>
        <p:nvSpPr>
          <p:cNvPr id="23" name="Rectangle 22"/>
          <p:cNvSpPr/>
          <p:nvPr/>
        </p:nvSpPr>
        <p:spPr>
          <a:xfrm>
            <a:off x="9533496" y="2653234"/>
            <a:ext cx="1440456"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Anya</a:t>
            </a:r>
          </a:p>
        </p:txBody>
      </p:sp>
      <p:sp>
        <p:nvSpPr>
          <p:cNvPr id="25" name="TextBox 24"/>
          <p:cNvSpPr txBox="1"/>
          <p:nvPr/>
        </p:nvSpPr>
        <p:spPr>
          <a:xfrm>
            <a:off x="150417" y="1838511"/>
            <a:ext cx="3031542"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Combien</a:t>
            </a:r>
            <a:r>
              <a:rPr lang="en-GB" sz="2000" dirty="0">
                <a:solidFill>
                  <a:schemeClr val="accent5">
                    <a:lumMod val="50000"/>
                  </a:schemeClr>
                </a:solidFill>
                <a:latin typeface="Century Gothic" panose="020B0502020202020204" pitchFamily="34" charset="0"/>
              </a:rPr>
              <a:t> de </a:t>
            </a:r>
            <a:r>
              <a:rPr lang="en-GB" sz="2000" dirty="0" err="1">
                <a:solidFill>
                  <a:schemeClr val="accent5">
                    <a:lumMod val="50000"/>
                  </a:schemeClr>
                </a:solidFill>
                <a:latin typeface="Century Gothic" panose="020B0502020202020204" pitchFamily="34" charset="0"/>
              </a:rPr>
              <a:t>réponses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comprends-tu</a:t>
            </a:r>
            <a:r>
              <a:rPr lang="en-GB" sz="2000" dirty="0">
                <a:solidFill>
                  <a:schemeClr val="accent5">
                    <a:lumMod val="50000"/>
                  </a:schemeClr>
                </a:solidFill>
                <a:latin typeface="Century Gothic" panose="020B0502020202020204" pitchFamily="34" charset="0"/>
              </a:rPr>
              <a:t> ?</a:t>
            </a:r>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591370" y="1317363"/>
            <a:ext cx="487203" cy="683656"/>
          </a:xfrm>
          <a:prstGeom prst="rect">
            <a:avLst/>
          </a:prstGeom>
        </p:spPr>
      </p:pic>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586582" y="2588405"/>
            <a:ext cx="487203" cy="683656"/>
          </a:xfrm>
          <a:prstGeom prst="rect">
            <a:avLst/>
          </a:prstGeom>
        </p:spPr>
      </p:pic>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651239" y="3887926"/>
            <a:ext cx="487203" cy="683656"/>
          </a:xfrm>
          <a:prstGeom prst="rect">
            <a:avLst/>
          </a:prstGeom>
        </p:spPr>
      </p:pic>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4639672" y="5179692"/>
            <a:ext cx="487203" cy="683656"/>
          </a:xfrm>
          <a:prstGeom prst="rect">
            <a:avLst/>
          </a:prstGeom>
        </p:spPr>
      </p:pic>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904375" y="1317363"/>
            <a:ext cx="487203" cy="683656"/>
          </a:xfrm>
          <a:prstGeom prst="rect">
            <a:avLst/>
          </a:prstGeom>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0973952" y="2588405"/>
            <a:ext cx="487203" cy="683656"/>
          </a:xfrm>
          <a:prstGeom prst="rect">
            <a:avLst/>
          </a:prstGeom>
        </p:spPr>
      </p:pic>
      <p:pic>
        <p:nvPicPr>
          <p:cNvPr id="32" name="Picture 31"/>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11007294" y="3887926"/>
            <a:ext cx="487203" cy="683656"/>
          </a:xfrm>
          <a:prstGeom prst="rect">
            <a:avLst/>
          </a:prstGeom>
        </p:spPr>
      </p:pic>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14258" t="14973" r="51474" b="12900"/>
          <a:stretch/>
        </p:blipFill>
        <p:spPr>
          <a:xfrm>
            <a:off x="7847107" y="5179692"/>
            <a:ext cx="487203" cy="683656"/>
          </a:xfrm>
          <a:prstGeom prst="rect">
            <a:avLst/>
          </a:prstGeom>
        </p:spPr>
      </p:pic>
      <p:pic>
        <p:nvPicPr>
          <p:cNvPr id="34" name="Picture 33"/>
          <p:cNvPicPr>
            <a:picLocks noChangeAspect="1"/>
          </p:cNvPicPr>
          <p:nvPr/>
        </p:nvPicPr>
        <p:blipFill rotWithShape="1">
          <a:blip r:embed="rId4"/>
          <a:srcRect l="49237" t="14899" r="17129" b="11582"/>
          <a:stretch/>
        </p:blipFill>
        <p:spPr>
          <a:xfrm>
            <a:off x="4651648" y="3842564"/>
            <a:ext cx="530755" cy="774380"/>
          </a:xfrm>
          <a:prstGeom prst="rect">
            <a:avLst/>
          </a:prstGeom>
        </p:spPr>
      </p:pic>
      <p:pic>
        <p:nvPicPr>
          <p:cNvPr id="35" name="Picture 34"/>
          <p:cNvPicPr>
            <a:picLocks noChangeAspect="1"/>
          </p:cNvPicPr>
          <p:nvPr/>
        </p:nvPicPr>
        <p:blipFill rotWithShape="1">
          <a:blip r:embed="rId4"/>
          <a:srcRect l="49237" t="14899" r="17129" b="11582"/>
          <a:stretch/>
        </p:blipFill>
        <p:spPr>
          <a:xfrm>
            <a:off x="1552121" y="1272001"/>
            <a:ext cx="530755" cy="774380"/>
          </a:xfrm>
          <a:prstGeom prst="rect">
            <a:avLst/>
          </a:prstGeom>
        </p:spPr>
      </p:pic>
      <p:pic>
        <p:nvPicPr>
          <p:cNvPr id="36" name="Picture 35"/>
          <p:cNvPicPr>
            <a:picLocks noChangeAspect="1"/>
          </p:cNvPicPr>
          <p:nvPr/>
        </p:nvPicPr>
        <p:blipFill rotWithShape="1">
          <a:blip r:embed="rId4"/>
          <a:srcRect l="49237" t="14899" r="17129" b="11582"/>
          <a:stretch/>
        </p:blipFill>
        <p:spPr>
          <a:xfrm>
            <a:off x="4593907" y="2543043"/>
            <a:ext cx="530755" cy="774380"/>
          </a:xfrm>
          <a:prstGeom prst="rect">
            <a:avLst/>
          </a:prstGeom>
        </p:spPr>
      </p:pic>
      <p:pic>
        <p:nvPicPr>
          <p:cNvPr id="37" name="Picture 36"/>
          <p:cNvPicPr>
            <a:picLocks noChangeAspect="1"/>
          </p:cNvPicPr>
          <p:nvPr/>
        </p:nvPicPr>
        <p:blipFill rotWithShape="1">
          <a:blip r:embed="rId4"/>
          <a:srcRect l="49237" t="14899" r="17129" b="11582"/>
          <a:stretch/>
        </p:blipFill>
        <p:spPr>
          <a:xfrm>
            <a:off x="1541250" y="5134330"/>
            <a:ext cx="530755" cy="774380"/>
          </a:xfrm>
          <a:prstGeom prst="rect">
            <a:avLst/>
          </a:prstGeom>
        </p:spPr>
      </p:pic>
      <p:pic>
        <p:nvPicPr>
          <p:cNvPr id="38" name="Picture 37"/>
          <p:cNvPicPr>
            <a:picLocks noChangeAspect="1"/>
          </p:cNvPicPr>
          <p:nvPr/>
        </p:nvPicPr>
        <p:blipFill rotWithShape="1">
          <a:blip r:embed="rId4"/>
          <a:srcRect l="49237" t="14899" r="17129" b="11582"/>
          <a:stretch/>
        </p:blipFill>
        <p:spPr>
          <a:xfrm>
            <a:off x="7942876" y="3842564"/>
            <a:ext cx="530755" cy="774380"/>
          </a:xfrm>
          <a:prstGeom prst="rect">
            <a:avLst/>
          </a:prstGeom>
        </p:spPr>
      </p:pic>
      <p:pic>
        <p:nvPicPr>
          <p:cNvPr id="39" name="Picture 38"/>
          <p:cNvPicPr>
            <a:picLocks noChangeAspect="1"/>
          </p:cNvPicPr>
          <p:nvPr/>
        </p:nvPicPr>
        <p:blipFill rotWithShape="1">
          <a:blip r:embed="rId4"/>
          <a:srcRect l="49237" t="14899" r="17129" b="11582"/>
          <a:stretch/>
        </p:blipFill>
        <p:spPr>
          <a:xfrm>
            <a:off x="7907384" y="2543043"/>
            <a:ext cx="530755" cy="774380"/>
          </a:xfrm>
          <a:prstGeom prst="rect">
            <a:avLst/>
          </a:prstGeom>
        </p:spPr>
      </p:pic>
      <p:pic>
        <p:nvPicPr>
          <p:cNvPr id="40" name="Picture 39"/>
          <p:cNvPicPr>
            <a:picLocks noChangeAspect="1"/>
          </p:cNvPicPr>
          <p:nvPr/>
        </p:nvPicPr>
        <p:blipFill rotWithShape="1">
          <a:blip r:embed="rId4"/>
          <a:srcRect l="49237" t="14899" r="17129" b="11582"/>
          <a:stretch/>
        </p:blipFill>
        <p:spPr>
          <a:xfrm>
            <a:off x="10903463" y="5134330"/>
            <a:ext cx="530755" cy="774380"/>
          </a:xfrm>
          <a:prstGeom prst="rect">
            <a:avLst/>
          </a:prstGeom>
        </p:spPr>
      </p:pic>
      <p:sp>
        <p:nvSpPr>
          <p:cNvPr id="41" name="TextBox 40"/>
          <p:cNvSpPr txBox="1"/>
          <p:nvPr/>
        </p:nvSpPr>
        <p:spPr>
          <a:xfrm>
            <a:off x="6428368" y="1838843"/>
            <a:ext cx="2376068"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Comprends-tu</a:t>
            </a:r>
            <a:r>
              <a:rPr lang="en-GB" sz="2000" dirty="0">
                <a:solidFill>
                  <a:schemeClr val="accent5">
                    <a:lumMod val="50000"/>
                  </a:schemeClr>
                </a:solidFill>
                <a:latin typeface="Century Gothic" panose="020B0502020202020204" pitchFamily="34" charset="0"/>
              </a:rPr>
              <a:t> les maths ?</a:t>
            </a:r>
          </a:p>
        </p:txBody>
      </p:sp>
      <p:sp>
        <p:nvSpPr>
          <p:cNvPr id="42" name="TextBox 41"/>
          <p:cNvSpPr txBox="1"/>
          <p:nvPr/>
        </p:nvSpPr>
        <p:spPr>
          <a:xfrm>
            <a:off x="6290347" y="3097726"/>
            <a:ext cx="2376068"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Que </a:t>
            </a:r>
            <a:r>
              <a:rPr lang="en-GB" sz="2000" dirty="0" err="1">
                <a:solidFill>
                  <a:schemeClr val="accent5">
                    <a:lumMod val="50000"/>
                  </a:schemeClr>
                </a:solidFill>
                <a:latin typeface="Century Gothic" panose="020B0502020202020204" pitchFamily="34" charset="0"/>
              </a:rPr>
              <a:t>fais-tu</a:t>
            </a:r>
            <a:r>
              <a:rPr lang="en-GB" sz="2000" dirty="0">
                <a:solidFill>
                  <a:schemeClr val="accent5">
                    <a:lumMod val="50000"/>
                  </a:schemeClr>
                </a:solidFill>
                <a:latin typeface="Century Gothic" panose="020B0502020202020204" pitchFamily="34" charset="0"/>
              </a:rPr>
              <a:t> au college ?</a:t>
            </a:r>
          </a:p>
        </p:txBody>
      </p:sp>
      <p:sp>
        <p:nvSpPr>
          <p:cNvPr id="43" name="TextBox 42"/>
          <p:cNvSpPr txBox="1"/>
          <p:nvPr/>
        </p:nvSpPr>
        <p:spPr>
          <a:xfrm>
            <a:off x="9591043" y="3132846"/>
            <a:ext cx="2376068"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Aimes-tu</a:t>
            </a:r>
            <a:r>
              <a:rPr lang="en-GB" sz="2000" dirty="0">
                <a:solidFill>
                  <a:schemeClr val="accent5">
                    <a:lumMod val="50000"/>
                  </a:schemeClr>
                </a:solidFill>
                <a:latin typeface="Century Gothic" panose="020B0502020202020204" pitchFamily="34" charset="0"/>
              </a:rPr>
              <a:t> mon nom ?</a:t>
            </a:r>
          </a:p>
        </p:txBody>
      </p:sp>
      <p:sp>
        <p:nvSpPr>
          <p:cNvPr id="44" name="TextBox 43"/>
          <p:cNvSpPr txBox="1"/>
          <p:nvPr/>
        </p:nvSpPr>
        <p:spPr>
          <a:xfrm>
            <a:off x="162324" y="3206271"/>
            <a:ext cx="2376068"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Sors-tu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souvent</a:t>
            </a:r>
            <a:r>
              <a:rPr lang="en-GB" sz="2000" dirty="0">
                <a:solidFill>
                  <a:schemeClr val="accent5">
                    <a:lumMod val="50000"/>
                  </a:schemeClr>
                </a:solidFill>
                <a:latin typeface="Century Gothic" panose="020B0502020202020204" pitchFamily="34" charset="0"/>
              </a:rPr>
              <a:t> ?</a:t>
            </a:r>
          </a:p>
        </p:txBody>
      </p:sp>
      <p:sp>
        <p:nvSpPr>
          <p:cNvPr id="45" name="TextBox 44"/>
          <p:cNvSpPr txBox="1"/>
          <p:nvPr/>
        </p:nvSpPr>
        <p:spPr>
          <a:xfrm>
            <a:off x="3065200" y="4415556"/>
            <a:ext cx="2735308"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Viens-tu</a:t>
            </a:r>
            <a:r>
              <a:rPr lang="en-GB" sz="2000" dirty="0">
                <a:solidFill>
                  <a:schemeClr val="accent5">
                    <a:lumMod val="50000"/>
                  </a:schemeClr>
                </a:solidFill>
                <a:latin typeface="Century Gothic" panose="020B0502020202020204" pitchFamily="34" charset="0"/>
              </a:rPr>
              <a:t> à </a:t>
            </a:r>
            <a:r>
              <a:rPr lang="en-GB" sz="2000" dirty="0" err="1">
                <a:solidFill>
                  <a:schemeClr val="accent5">
                    <a:lumMod val="50000"/>
                  </a:schemeClr>
                </a:solidFill>
                <a:latin typeface="Century Gothic" panose="020B0502020202020204" pitchFamily="34" charset="0"/>
              </a:rPr>
              <a:t>Londres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chaque</a:t>
            </a:r>
            <a:r>
              <a:rPr lang="en-GB" sz="2000" dirty="0">
                <a:solidFill>
                  <a:schemeClr val="accent5">
                    <a:lumMod val="50000"/>
                  </a:schemeClr>
                </a:solidFill>
                <a:latin typeface="Century Gothic" panose="020B0502020202020204" pitchFamily="34" charset="0"/>
              </a:rPr>
              <a:t> jour ?</a:t>
            </a:r>
          </a:p>
        </p:txBody>
      </p:sp>
      <p:sp>
        <p:nvSpPr>
          <p:cNvPr id="46" name="TextBox 45"/>
          <p:cNvSpPr txBox="1"/>
          <p:nvPr/>
        </p:nvSpPr>
        <p:spPr>
          <a:xfrm>
            <a:off x="6493767" y="4425868"/>
            <a:ext cx="2376068"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Prends-tu</a:t>
            </a:r>
            <a:r>
              <a:rPr lang="en-GB" sz="2000" dirty="0">
                <a:solidFill>
                  <a:schemeClr val="accent5">
                    <a:lumMod val="50000"/>
                  </a:schemeClr>
                </a:solidFill>
                <a:latin typeface="Century Gothic" panose="020B0502020202020204" pitchFamily="34" charset="0"/>
              </a:rPr>
              <a:t> le train ?</a:t>
            </a:r>
          </a:p>
        </p:txBody>
      </p:sp>
      <p:sp>
        <p:nvSpPr>
          <p:cNvPr id="47" name="TextBox 46"/>
          <p:cNvSpPr txBox="1"/>
          <p:nvPr/>
        </p:nvSpPr>
        <p:spPr>
          <a:xfrm>
            <a:off x="160260" y="5720226"/>
            <a:ext cx="2376068"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Dis-</a:t>
            </a:r>
            <a:r>
              <a:rPr lang="en-GB" sz="2000" dirty="0" err="1">
                <a:solidFill>
                  <a:schemeClr val="accent5">
                    <a:lumMod val="50000"/>
                  </a:schemeClr>
                </a:solidFill>
                <a:latin typeface="Century Gothic" panose="020B0502020202020204" pitchFamily="34" charset="0"/>
              </a:rPr>
              <a:t>tu</a:t>
            </a:r>
            <a:r>
              <a:rPr lang="en-GB" sz="2000" dirty="0">
                <a:solidFill>
                  <a:schemeClr val="accent5">
                    <a:lumMod val="50000"/>
                  </a:schemeClr>
                </a:solidFill>
                <a:latin typeface="Century Gothic" panose="020B0502020202020204" pitchFamily="34" charset="0"/>
              </a:rPr>
              <a:t> la verité ?</a:t>
            </a:r>
            <a:endParaRPr lang="en-GB" sz="2000" dirty="0">
              <a:solidFill>
                <a:prstClr val="black"/>
              </a:solidFill>
              <a:latin typeface="Century Gothic" panose="020B0502020202020204" pitchFamily="34" charset="0"/>
            </a:endParaRPr>
          </a:p>
        </p:txBody>
      </p:sp>
      <p:sp>
        <p:nvSpPr>
          <p:cNvPr id="48" name="TextBox 47"/>
          <p:cNvSpPr txBox="1"/>
          <p:nvPr/>
        </p:nvSpPr>
        <p:spPr>
          <a:xfrm>
            <a:off x="3061812" y="5665860"/>
            <a:ext cx="2376068"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Quel</a:t>
            </a:r>
            <a:r>
              <a:rPr lang="en-GB" sz="2000" dirty="0">
                <a:solidFill>
                  <a:schemeClr val="accent5">
                    <a:lumMod val="50000"/>
                  </a:schemeClr>
                </a:solidFill>
                <a:latin typeface="Century Gothic" panose="020B0502020202020204" pitchFamily="34" charset="0"/>
              </a:rPr>
              <a:t> train </a:t>
            </a:r>
            <a:r>
              <a:rPr lang="en-GB" sz="2000" dirty="0" err="1">
                <a:solidFill>
                  <a:schemeClr val="accent5">
                    <a:lumMod val="50000"/>
                  </a:schemeClr>
                </a:solidFill>
                <a:latin typeface="Century Gothic" panose="020B0502020202020204" pitchFamily="34" charset="0"/>
              </a:rPr>
              <a:t>prends-tu</a:t>
            </a:r>
            <a:r>
              <a:rPr lang="en-GB" sz="2000" dirty="0">
                <a:solidFill>
                  <a:schemeClr val="accent5">
                    <a:lumMod val="50000"/>
                  </a:schemeClr>
                </a:solidFill>
                <a:latin typeface="Century Gothic" panose="020B0502020202020204" pitchFamily="34" charset="0"/>
              </a:rPr>
              <a:t> ?</a:t>
            </a:r>
          </a:p>
        </p:txBody>
      </p:sp>
      <p:sp>
        <p:nvSpPr>
          <p:cNvPr id="49" name="TextBox 48"/>
          <p:cNvSpPr txBox="1"/>
          <p:nvPr/>
        </p:nvSpPr>
        <p:spPr>
          <a:xfrm>
            <a:off x="6415570" y="5668641"/>
            <a:ext cx="2376068"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Que dis-</a:t>
            </a:r>
            <a:r>
              <a:rPr lang="en-GB" sz="2000" dirty="0" err="1">
                <a:solidFill>
                  <a:schemeClr val="accent5">
                    <a:lumMod val="50000"/>
                  </a:schemeClr>
                </a:solidFill>
                <a:latin typeface="Century Gothic" panose="020B0502020202020204" pitchFamily="34" charset="0"/>
              </a:rPr>
              <a:t>tu</a:t>
            </a:r>
            <a:r>
              <a:rPr lang="en-GB" sz="2000" dirty="0">
                <a:solidFill>
                  <a:schemeClr val="accent5">
                    <a:lumMod val="50000"/>
                  </a:schemeClr>
                </a:solidFill>
                <a:latin typeface="Century Gothic" panose="020B0502020202020204" pitchFamily="34" charset="0"/>
              </a:rPr>
              <a:t> ?</a:t>
            </a:r>
          </a:p>
        </p:txBody>
      </p:sp>
      <p:sp>
        <p:nvSpPr>
          <p:cNvPr id="50" name="TextBox 49"/>
          <p:cNvSpPr txBox="1"/>
          <p:nvPr/>
        </p:nvSpPr>
        <p:spPr>
          <a:xfrm>
            <a:off x="9536588" y="5665860"/>
            <a:ext cx="2376068"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Combien</a:t>
            </a:r>
            <a:r>
              <a:rPr lang="en-GB" sz="2000" dirty="0">
                <a:solidFill>
                  <a:schemeClr val="accent5">
                    <a:lumMod val="50000"/>
                  </a:schemeClr>
                </a:solidFill>
                <a:latin typeface="Century Gothic" panose="020B0502020202020204" pitchFamily="34" charset="0"/>
              </a:rPr>
              <a:t> de matières </a:t>
            </a:r>
            <a:r>
              <a:rPr lang="en-GB" sz="2000" dirty="0" err="1">
                <a:solidFill>
                  <a:schemeClr val="accent5">
                    <a:lumMod val="50000"/>
                  </a:schemeClr>
                </a:solidFill>
                <a:latin typeface="Century Gothic" panose="020B0502020202020204" pitchFamily="34" charset="0"/>
              </a:rPr>
              <a:t>fais-tu</a:t>
            </a:r>
            <a:r>
              <a:rPr lang="en-GB" sz="2000" dirty="0">
                <a:solidFill>
                  <a:schemeClr val="accent5">
                    <a:lumMod val="50000"/>
                  </a:schemeClr>
                </a:solidFill>
                <a:latin typeface="Century Gothic" panose="020B0502020202020204" pitchFamily="34" charset="0"/>
              </a:rPr>
              <a:t> ?</a:t>
            </a:r>
          </a:p>
        </p:txBody>
      </p:sp>
      <p:sp>
        <p:nvSpPr>
          <p:cNvPr id="51" name="TextBox 50"/>
          <p:cNvSpPr txBox="1"/>
          <p:nvPr/>
        </p:nvSpPr>
        <p:spPr>
          <a:xfrm>
            <a:off x="3031687" y="3117390"/>
            <a:ext cx="2376068"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Quelle question </a:t>
            </a:r>
            <a:r>
              <a:rPr lang="en-GB" sz="2000" dirty="0" err="1">
                <a:solidFill>
                  <a:schemeClr val="accent5">
                    <a:lumMod val="50000"/>
                  </a:schemeClr>
                </a:solidFill>
                <a:latin typeface="Century Gothic" panose="020B0502020202020204" pitchFamily="34" charset="0"/>
              </a:rPr>
              <a:t>fais-tu</a:t>
            </a:r>
            <a:r>
              <a:rPr lang="en-GB" sz="2000" dirty="0">
                <a:solidFill>
                  <a:schemeClr val="accent5">
                    <a:lumMod val="50000"/>
                  </a:schemeClr>
                </a:solidFill>
                <a:latin typeface="Century Gothic" panose="020B0502020202020204" pitchFamily="34" charset="0"/>
              </a:rPr>
              <a:t> ?</a:t>
            </a:r>
          </a:p>
        </p:txBody>
      </p:sp>
      <p:sp>
        <p:nvSpPr>
          <p:cNvPr id="52" name="Rounded Rectangle 51"/>
          <p:cNvSpPr/>
          <p:nvPr/>
        </p:nvSpPr>
        <p:spPr>
          <a:xfrm>
            <a:off x="57600" y="1877514"/>
            <a:ext cx="2911131" cy="547200"/>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 understand three answers.</a:t>
            </a:r>
          </a:p>
        </p:txBody>
      </p:sp>
      <p:sp>
        <p:nvSpPr>
          <p:cNvPr id="53" name="TextBox 52"/>
          <p:cNvSpPr txBox="1"/>
          <p:nvPr/>
        </p:nvSpPr>
        <p:spPr>
          <a:xfrm>
            <a:off x="3066241" y="2035716"/>
            <a:ext cx="3031542"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Quel</a:t>
            </a:r>
            <a:r>
              <a:rPr lang="en-GB" sz="2000" dirty="0">
                <a:solidFill>
                  <a:schemeClr val="accent5">
                    <a:lumMod val="50000"/>
                  </a:schemeClr>
                </a:solidFill>
                <a:latin typeface="Century Gothic" panose="020B0502020202020204" pitchFamily="34" charset="0"/>
              </a:rPr>
              <a:t> jour </a:t>
            </a:r>
            <a:r>
              <a:rPr lang="en-GB" sz="2000" dirty="0" err="1">
                <a:solidFill>
                  <a:schemeClr val="accent5">
                    <a:lumMod val="50000"/>
                  </a:schemeClr>
                </a:solidFill>
                <a:latin typeface="Century Gothic" panose="020B0502020202020204" pitchFamily="34" charset="0"/>
              </a:rPr>
              <a:t>sors-tu</a:t>
            </a:r>
            <a:r>
              <a:rPr lang="en-GB" sz="2000" dirty="0">
                <a:solidFill>
                  <a:schemeClr val="accent5">
                    <a:lumMod val="50000"/>
                  </a:schemeClr>
                </a:solidFill>
                <a:latin typeface="Century Gothic" panose="020B0502020202020204" pitchFamily="34" charset="0"/>
              </a:rPr>
              <a:t> ?</a:t>
            </a:r>
          </a:p>
        </p:txBody>
      </p:sp>
      <p:sp>
        <p:nvSpPr>
          <p:cNvPr id="54" name="Rounded Rectangle 53"/>
          <p:cNvSpPr/>
          <p:nvPr/>
        </p:nvSpPr>
        <p:spPr>
          <a:xfrm>
            <a:off x="3063600" y="1877514"/>
            <a:ext cx="2911131" cy="547200"/>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I’m going out on Saturday.</a:t>
            </a:r>
          </a:p>
        </p:txBody>
      </p:sp>
      <p:sp>
        <p:nvSpPr>
          <p:cNvPr id="55" name="Rounded Rectangle 54"/>
          <p:cNvSpPr/>
          <p:nvPr/>
        </p:nvSpPr>
        <p:spPr>
          <a:xfrm>
            <a:off x="6130800" y="1877514"/>
            <a:ext cx="2911131" cy="547200"/>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Yes</a:t>
            </a:r>
            <a:r>
              <a:rPr lang="en-GB" sz="2000" dirty="0"/>
              <a:t>, I understand maths.</a:t>
            </a:r>
          </a:p>
        </p:txBody>
      </p:sp>
      <p:sp>
        <p:nvSpPr>
          <p:cNvPr id="57" name="Rounded Rectangle 56"/>
          <p:cNvSpPr/>
          <p:nvPr/>
        </p:nvSpPr>
        <p:spPr>
          <a:xfrm>
            <a:off x="57600" y="3162714"/>
            <a:ext cx="2911131" cy="547200"/>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Yes</a:t>
            </a:r>
            <a:r>
              <a:rPr lang="en-GB" sz="2000" dirty="0"/>
              <a:t>, I go out often.</a:t>
            </a:r>
          </a:p>
        </p:txBody>
      </p:sp>
      <p:sp>
        <p:nvSpPr>
          <p:cNvPr id="58" name="Rounded Rectangle 57"/>
          <p:cNvSpPr/>
          <p:nvPr/>
        </p:nvSpPr>
        <p:spPr>
          <a:xfrm>
            <a:off x="3063600" y="3162714"/>
            <a:ext cx="2911131" cy="547200"/>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I’m doing question six.</a:t>
            </a:r>
          </a:p>
        </p:txBody>
      </p:sp>
      <p:sp>
        <p:nvSpPr>
          <p:cNvPr id="59" name="Rounded Rectangle 58"/>
          <p:cNvSpPr/>
          <p:nvPr/>
        </p:nvSpPr>
        <p:spPr>
          <a:xfrm>
            <a:off x="9140400" y="3162714"/>
            <a:ext cx="2911131" cy="547200"/>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Yes</a:t>
            </a:r>
            <a:r>
              <a:rPr lang="en-GB" sz="2000" dirty="0"/>
              <a:t>, I like your name.</a:t>
            </a:r>
          </a:p>
        </p:txBody>
      </p:sp>
      <p:sp>
        <p:nvSpPr>
          <p:cNvPr id="60" name="Rounded Rectangle 59"/>
          <p:cNvSpPr/>
          <p:nvPr/>
        </p:nvSpPr>
        <p:spPr>
          <a:xfrm>
            <a:off x="3063600" y="4458714"/>
            <a:ext cx="2911131" cy="547200"/>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Yes</a:t>
            </a:r>
            <a:r>
              <a:rPr lang="en-GB" sz="2000" dirty="0"/>
              <a:t> I come to London every day.</a:t>
            </a:r>
          </a:p>
        </p:txBody>
      </p:sp>
      <p:sp>
        <p:nvSpPr>
          <p:cNvPr id="61" name="Rounded Rectangle 60"/>
          <p:cNvSpPr/>
          <p:nvPr/>
        </p:nvSpPr>
        <p:spPr>
          <a:xfrm>
            <a:off x="6130800" y="4458714"/>
            <a:ext cx="2911131" cy="547200"/>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Yes</a:t>
            </a:r>
            <a:r>
              <a:rPr lang="en-GB" sz="2000" dirty="0"/>
              <a:t> I take the train.</a:t>
            </a:r>
          </a:p>
        </p:txBody>
      </p:sp>
      <p:sp>
        <p:nvSpPr>
          <p:cNvPr id="62" name="Rounded Rectangle 61"/>
          <p:cNvSpPr/>
          <p:nvPr/>
        </p:nvSpPr>
        <p:spPr>
          <a:xfrm>
            <a:off x="57600" y="5675514"/>
            <a:ext cx="2911131" cy="547200"/>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Yes</a:t>
            </a:r>
            <a:r>
              <a:rPr lang="en-GB" sz="2000" dirty="0"/>
              <a:t> I tell the truth.</a:t>
            </a:r>
          </a:p>
        </p:txBody>
      </p:sp>
      <p:sp>
        <p:nvSpPr>
          <p:cNvPr id="64" name="Rounded Rectangle 63"/>
          <p:cNvSpPr/>
          <p:nvPr/>
        </p:nvSpPr>
        <p:spPr>
          <a:xfrm>
            <a:off x="6130800" y="5675514"/>
            <a:ext cx="2911131" cy="547200"/>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I’m saying, ‘it’s strict!’</a:t>
            </a:r>
          </a:p>
        </p:txBody>
      </p:sp>
      <p:sp>
        <p:nvSpPr>
          <p:cNvPr id="65" name="Rounded Rectangle 64"/>
          <p:cNvSpPr/>
          <p:nvPr/>
        </p:nvSpPr>
        <p:spPr>
          <a:xfrm>
            <a:off x="9140400" y="5675514"/>
            <a:ext cx="2911131" cy="547200"/>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 do twelve subjects.</a:t>
            </a:r>
          </a:p>
        </p:txBody>
      </p:sp>
      <p:sp>
        <p:nvSpPr>
          <p:cNvPr id="66" name="Rectangle 65"/>
          <p:cNvSpPr/>
          <p:nvPr/>
        </p:nvSpPr>
        <p:spPr>
          <a:xfrm>
            <a:off x="9506559" y="1382192"/>
            <a:ext cx="1927659" cy="553998"/>
          </a:xfrm>
          <a:prstGeom prst="rect">
            <a:avLst/>
          </a:prstGeom>
          <a:noFill/>
        </p:spPr>
        <p:txBody>
          <a:bodyPr wrap="square" lIns="91440" tIns="45720" rIns="91440" bIns="45720">
            <a:spAutoFit/>
          </a:bodyPr>
          <a:lstStyle/>
          <a:p>
            <a:pPr algn="ctr"/>
            <a:r>
              <a:rPr lang="en-US" sz="3000" b="1" dirty="0">
                <a:ln w="22225">
                  <a:solidFill>
                    <a:srgbClr val="ED7D31"/>
                  </a:solidFill>
                  <a:prstDash val="solid"/>
                </a:ln>
                <a:solidFill>
                  <a:srgbClr val="ED7D31">
                    <a:lumMod val="40000"/>
                    <a:lumOff val="60000"/>
                  </a:srgbClr>
                </a:solidFill>
                <a:latin typeface="Century Gothic" panose="020B0502020202020204" pitchFamily="34" charset="0"/>
              </a:rPr>
              <a:t>Philippe</a:t>
            </a:r>
          </a:p>
        </p:txBody>
      </p:sp>
      <p:pic>
        <p:nvPicPr>
          <p:cNvPr id="67" name="Picture 66"/>
          <p:cNvPicPr>
            <a:picLocks noChangeAspect="1"/>
          </p:cNvPicPr>
          <p:nvPr/>
        </p:nvPicPr>
        <p:blipFill rotWithShape="1">
          <a:blip r:embed="rId4"/>
          <a:srcRect l="49237" t="14899" r="17129" b="11582"/>
          <a:stretch/>
        </p:blipFill>
        <p:spPr>
          <a:xfrm>
            <a:off x="11117092" y="1272001"/>
            <a:ext cx="530755" cy="774380"/>
          </a:xfrm>
          <a:prstGeom prst="rect">
            <a:avLst/>
          </a:prstGeom>
        </p:spPr>
      </p:pic>
      <p:sp>
        <p:nvSpPr>
          <p:cNvPr id="68" name="TextBox 67"/>
          <p:cNvSpPr txBox="1"/>
          <p:nvPr/>
        </p:nvSpPr>
        <p:spPr>
          <a:xfrm>
            <a:off x="9275899" y="1831211"/>
            <a:ext cx="2472381" cy="707886"/>
          </a:xfrm>
          <a:prstGeom prst="rect">
            <a:avLst/>
          </a:prstGeom>
          <a:solidFill>
            <a:schemeClr val="accent1">
              <a:lumMod val="50000"/>
            </a:schemeClr>
          </a:solidFill>
          <a:ln>
            <a:solidFill>
              <a:srgbClr val="EE6000"/>
            </a:solidFill>
          </a:ln>
        </p:spPr>
        <p:txBody>
          <a:bodyPr wrap="square" rtlCol="0">
            <a:spAutoFit/>
          </a:bodyPr>
          <a:lstStyle/>
          <a:p>
            <a:r>
              <a:rPr lang="en-GB" sz="2000" dirty="0" err="1">
                <a:solidFill>
                  <a:schemeClr val="accent5">
                    <a:lumMod val="50000"/>
                  </a:schemeClr>
                </a:solidFill>
                <a:latin typeface="Century Gothic" panose="020B0502020202020204" pitchFamily="34" charset="0"/>
              </a:rPr>
              <a:t>Combien</a:t>
            </a:r>
            <a:r>
              <a:rPr lang="en-GB" sz="2000" dirty="0">
                <a:solidFill>
                  <a:schemeClr val="accent5">
                    <a:lumMod val="50000"/>
                  </a:schemeClr>
                </a:solidFill>
                <a:latin typeface="Century Gothic" panose="020B0502020202020204" pitchFamily="34" charset="0"/>
              </a:rPr>
              <a:t> de mots </a:t>
            </a:r>
            <a:r>
              <a:rPr lang="en-GB" sz="2000" dirty="0" err="1">
                <a:solidFill>
                  <a:schemeClr val="accent5">
                    <a:lumMod val="50000"/>
                  </a:schemeClr>
                </a:solidFill>
                <a:latin typeface="Century Gothic" panose="020B0502020202020204" pitchFamily="34" charset="0"/>
              </a:rPr>
              <a:t>apprends-tu</a:t>
            </a:r>
            <a:r>
              <a:rPr lang="en-GB" sz="2000" dirty="0">
                <a:solidFill>
                  <a:schemeClr val="accent5">
                    <a:lumMod val="50000"/>
                  </a:schemeClr>
                </a:solidFill>
                <a:latin typeface="Century Gothic" panose="020B0502020202020204" pitchFamily="34" charset="0"/>
              </a:rPr>
              <a:t> ?</a:t>
            </a:r>
          </a:p>
        </p:txBody>
      </p:sp>
      <p:sp>
        <p:nvSpPr>
          <p:cNvPr id="69" name="Rounded Rectangle 68"/>
          <p:cNvSpPr/>
          <p:nvPr/>
        </p:nvSpPr>
        <p:spPr>
          <a:xfrm>
            <a:off x="9140400" y="1926000"/>
            <a:ext cx="2911131" cy="547200"/>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I’m learning ten words.</a:t>
            </a:r>
          </a:p>
        </p:txBody>
      </p:sp>
      <p:sp>
        <p:nvSpPr>
          <p:cNvPr id="70" name="TextBox 69"/>
          <p:cNvSpPr txBox="1"/>
          <p:nvPr/>
        </p:nvSpPr>
        <p:spPr>
          <a:xfrm>
            <a:off x="201390" y="4384211"/>
            <a:ext cx="2472381"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Apprends-tu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une</a:t>
            </a:r>
            <a:r>
              <a:rPr lang="en-GB" sz="2000" dirty="0">
                <a:solidFill>
                  <a:schemeClr val="accent5">
                    <a:lumMod val="50000"/>
                  </a:schemeClr>
                </a:solidFill>
                <a:latin typeface="Century Gothic" panose="020B0502020202020204" pitchFamily="34" charset="0"/>
              </a:rPr>
              <a:t> langue ?</a:t>
            </a:r>
          </a:p>
        </p:txBody>
      </p:sp>
      <p:sp>
        <p:nvSpPr>
          <p:cNvPr id="71" name="TextBox 70"/>
          <p:cNvSpPr txBox="1"/>
          <p:nvPr/>
        </p:nvSpPr>
        <p:spPr>
          <a:xfrm>
            <a:off x="9559574" y="4366290"/>
            <a:ext cx="2472381" cy="707886"/>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Comprends-tu</a:t>
            </a:r>
            <a:r>
              <a:rPr lang="en-GB" sz="2000" dirty="0">
                <a:solidFill>
                  <a:schemeClr val="accent5">
                    <a:lumMod val="50000"/>
                  </a:schemeClr>
                </a:solidFill>
                <a:latin typeface="Century Gothic" panose="020B0502020202020204" pitchFamily="34" charset="0"/>
              </a:rPr>
              <a:t> la phrase ?</a:t>
            </a:r>
          </a:p>
        </p:txBody>
      </p:sp>
      <p:sp>
        <p:nvSpPr>
          <p:cNvPr id="72" name="Rounded Rectangle 71"/>
          <p:cNvSpPr/>
          <p:nvPr/>
        </p:nvSpPr>
        <p:spPr>
          <a:xfrm>
            <a:off x="57600" y="4458714"/>
            <a:ext cx="2911131" cy="547200"/>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Yes</a:t>
            </a:r>
            <a:r>
              <a:rPr lang="en-GB" sz="2000" dirty="0"/>
              <a:t>, I’m learning a language.</a:t>
            </a:r>
          </a:p>
        </p:txBody>
      </p:sp>
      <p:sp>
        <p:nvSpPr>
          <p:cNvPr id="73" name="Rounded Rectangle 72"/>
          <p:cNvSpPr/>
          <p:nvPr/>
        </p:nvSpPr>
        <p:spPr>
          <a:xfrm>
            <a:off x="9140400" y="4458714"/>
            <a:ext cx="2911131" cy="547200"/>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Yes</a:t>
            </a:r>
            <a:r>
              <a:rPr lang="en-GB" sz="2000" dirty="0"/>
              <a:t> I understand the sentence.</a:t>
            </a:r>
          </a:p>
        </p:txBody>
      </p:sp>
      <p:sp>
        <p:nvSpPr>
          <p:cNvPr id="56" name="Rounded Rectangle 55"/>
          <p:cNvSpPr/>
          <p:nvPr/>
        </p:nvSpPr>
        <p:spPr>
          <a:xfrm>
            <a:off x="6130800" y="3162714"/>
            <a:ext cx="2911131" cy="547200"/>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 do exercises at school.</a:t>
            </a:r>
          </a:p>
        </p:txBody>
      </p:sp>
      <p:sp>
        <p:nvSpPr>
          <p:cNvPr id="63" name="Rounded Rectangle 62"/>
          <p:cNvSpPr/>
          <p:nvPr/>
        </p:nvSpPr>
        <p:spPr>
          <a:xfrm>
            <a:off x="3063600" y="5675514"/>
            <a:ext cx="2911131" cy="547200"/>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 take the train from Nice to Marseille.</a:t>
            </a:r>
          </a:p>
        </p:txBody>
      </p:sp>
      <p:pic>
        <p:nvPicPr>
          <p:cNvPr id="74" name="Picture 73" descr="background rectangle">
            <a:extLst>
              <a:ext uri="{FF2B5EF4-FFF2-40B4-BE49-F238E27FC236}">
                <a16:creationId xmlns:a16="http://schemas.microsoft.com/office/drawing/2014/main" id="{8E28EF78-DE5D-40F9-8606-E1E92235DAC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5" name="Title 3">
            <a:extLst>
              <a:ext uri="{FF2B5EF4-FFF2-40B4-BE49-F238E27FC236}">
                <a16:creationId xmlns:a16="http://schemas.microsoft.com/office/drawing/2014/main" id="{B86F36C6-83A9-4A9D-8C31-40D15B072E1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C’est quelle question ?</a:t>
            </a:r>
            <a:endParaRPr lang="en-GB" sz="3600" b="1" dirty="0">
              <a:solidFill>
                <a:schemeClr val="bg1"/>
              </a:solidFill>
            </a:endParaRPr>
          </a:p>
        </p:txBody>
      </p:sp>
      <p:sp>
        <p:nvSpPr>
          <p:cNvPr id="76" name="Rounded Rectangle 46">
            <a:extLst>
              <a:ext uri="{FF2B5EF4-FFF2-40B4-BE49-F238E27FC236}">
                <a16:creationId xmlns:a16="http://schemas.microsoft.com/office/drawing/2014/main" id="{FBD73174-37E7-4A9C-908B-FAE6AF8A282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88471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2"/>
                                        </p:tgtEl>
                                      </p:cBhvr>
                                    </p:animEffect>
                                    <p:set>
                                      <p:cBhvr>
                                        <p:cTn id="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 restart="whenNotActive" fill="hold" evtFilter="cancelBubble" nodeType="interactiveSeq">
                <p:stCondLst>
                  <p:cond evt="onClick" delay="0">
                    <p:tgtEl>
                      <p:spTgt spid="5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4"/>
                                        </p:tgtEl>
                                      </p:cBhvr>
                                    </p:animEffect>
                                    <p:set>
                                      <p:cBhvr>
                                        <p:cTn id="1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 restart="whenNotActive" fill="hold" evtFilter="cancelBubble" nodeType="interactiveSeq">
                <p:stCondLst>
                  <p:cond evt="onClick" delay="0">
                    <p:tgtEl>
                      <p:spTgt spid="5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57"/>
                                        </p:tgtEl>
                                      </p:cBhvr>
                                    </p:animEffect>
                                    <p:set>
                                      <p:cBhvr>
                                        <p:cTn id="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9"/>
                                        </p:tgtEl>
                                      </p:cBhvr>
                                    </p:animEffect>
                                    <p:set>
                                      <p:cBhvr>
                                        <p:cTn id="4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4" restart="whenNotActive" fill="hold" evtFilter="cancelBubble" nodeType="interactiveSeq">
                <p:stCondLst>
                  <p:cond evt="onClick" delay="0">
                    <p:tgtEl>
                      <p:spTgt spid="6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0"/>
                                        </p:tgtEl>
                                      </p:cBhvr>
                                    </p:animEffect>
                                    <p:set>
                                      <p:cBhvr>
                                        <p:cTn id="4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50" restart="whenNotActive" fill="hold" evtFilter="cancelBubble" nodeType="interactiveSeq">
                <p:stCondLst>
                  <p:cond evt="onClick" delay="0">
                    <p:tgtEl>
                      <p:spTgt spid="6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6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62"/>
                                        </p:tgtEl>
                                      </p:cBhvr>
                                    </p:animEffect>
                                    <p:set>
                                      <p:cBhvr>
                                        <p:cTn id="61"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62" restart="whenNotActive" fill="hold" evtFilter="cancelBubble" nodeType="interactiveSeq">
                <p:stCondLst>
                  <p:cond evt="onClick" delay="0">
                    <p:tgtEl>
                      <p:spTgt spid="6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3"/>
                                        </p:tgtEl>
                                      </p:cBhvr>
                                    </p:animEffect>
                                    <p:set>
                                      <p:cBhvr>
                                        <p:cTn id="6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64"/>
                                        </p:tgtEl>
                                      </p:cBhvr>
                                    </p:animEffect>
                                    <p:set>
                                      <p:cBhvr>
                                        <p:cTn id="7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74" restart="whenNotActive" fill="hold" evtFilter="cancelBubble" nodeType="interactiveSeq">
                <p:stCondLst>
                  <p:cond evt="onClick" delay="0">
                    <p:tgtEl>
                      <p:spTgt spid="6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5"/>
                                        </p:tgtEl>
                                      </p:cBhvr>
                                    </p:animEffect>
                                    <p:set>
                                      <p:cBhvr>
                                        <p:cTn id="79"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80" restart="whenNotActive" fill="hold" evtFilter="cancelBubble" nodeType="interactiveSeq">
                <p:stCondLst>
                  <p:cond evt="onClick" delay="0">
                    <p:tgtEl>
                      <p:spTgt spid="6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69"/>
                                        </p:tgtEl>
                                      </p:cBhvr>
                                    </p:animEffect>
                                    <p:set>
                                      <p:cBhvr>
                                        <p:cTn id="8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86" restart="whenNotActive" fill="hold" evtFilter="cancelBubble" nodeType="interactiveSeq">
                <p:stCondLst>
                  <p:cond evt="onClick" delay="0">
                    <p:tgtEl>
                      <p:spTgt spid="72"/>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72"/>
                                        </p:tgtEl>
                                      </p:cBhvr>
                                    </p:animEffect>
                                    <p:set>
                                      <p:cBhvr>
                                        <p:cTn id="9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92" restart="whenNotActive" fill="hold" evtFilter="cancelBubble" nodeType="interactiveSeq">
                <p:stCondLst>
                  <p:cond evt="onClick" delay="0">
                    <p:tgtEl>
                      <p:spTgt spid="7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73"/>
                                        </p:tgtEl>
                                      </p:cBhvr>
                                    </p:animEffect>
                                    <p:set>
                                      <p:cBhvr>
                                        <p:cTn id="9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52" grpId="0" animBg="1"/>
      <p:bldP spid="54" grpId="0" animBg="1"/>
      <p:bldP spid="55" grpId="0" animBg="1"/>
      <p:bldP spid="57" grpId="0" animBg="1"/>
      <p:bldP spid="58" grpId="0" animBg="1"/>
      <p:bldP spid="59" grpId="0" animBg="1"/>
      <p:bldP spid="60" grpId="0" animBg="1"/>
      <p:bldP spid="61" grpId="0" animBg="1"/>
      <p:bldP spid="62" grpId="0" animBg="1"/>
      <p:bldP spid="64" grpId="0" animBg="1"/>
      <p:bldP spid="65" grpId="0" animBg="1"/>
      <p:bldP spid="69" grpId="0" animBg="1"/>
      <p:bldP spid="72" grpId="0" animBg="1"/>
      <p:bldP spid="73" grpId="0" animBg="1"/>
      <p:bldP spid="56" grpId="0" animBg="1"/>
      <p:bldP spid="6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Using question words</a:t>
            </a:r>
            <a:br>
              <a:rPr lang="en-GB" sz="4000" b="1" dirty="0">
                <a:solidFill>
                  <a:prstClr val="white"/>
                </a:solidFill>
              </a:rPr>
            </a:br>
            <a:endParaRPr lang="en-US" sz="40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3 - Lesson 54</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921613"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Victoria Hobson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16/08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Subtitle 5">
            <a:extLst>
              <a:ext uri="{FF2B5EF4-FFF2-40B4-BE49-F238E27FC236}">
                <a16:creationId xmlns:a16="http://schemas.microsoft.com/office/drawing/2014/main" id="{9A2DD81D-A309-43BA-8177-C63B1994A6EB}"/>
              </a:ext>
            </a:extLst>
          </p:cNvPr>
          <p:cNvSpPr txBox="1">
            <a:spLocks/>
          </p:cNvSpPr>
          <p:nvPr/>
        </p:nvSpPr>
        <p:spPr>
          <a:xfrm>
            <a:off x="180000" y="2542938"/>
            <a:ext cx="8341968" cy="8860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a:solidFill>
                  <a:prstClr val="white"/>
                </a:solidFill>
              </a:rPr>
              <a:t>Quel vs quelle</a:t>
            </a:r>
          </a:p>
          <a:p>
            <a:pPr algn="l"/>
            <a:r>
              <a:rPr lang="en-GB" sz="3000">
                <a:solidFill>
                  <a:prstClr val="white"/>
                </a:solidFill>
              </a:rPr>
              <a:t>Information questions with inversion</a:t>
            </a:r>
          </a:p>
          <a:p>
            <a:pPr algn="l"/>
            <a:r>
              <a:rPr lang="en-GB" sz="3000">
                <a:solidFill>
                  <a:prstClr val="white"/>
                </a:solidFill>
              </a:rPr>
              <a:t>SSC [ai] [revisited]</a:t>
            </a:r>
          </a:p>
          <a:p>
            <a:endParaRPr lang="en-US" dirty="0"/>
          </a:p>
        </p:txBody>
      </p:sp>
    </p:spTree>
    <p:extLst>
      <p:ext uri="{BB962C8B-B14F-4D97-AF65-F5344CB8AC3E}">
        <p14:creationId xmlns:p14="http://schemas.microsoft.com/office/powerpoint/2010/main" val="1306683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D5EE69-E6EC-C042-96AA-019E3C2A2E06}"/>
              </a:ext>
            </a:extLst>
          </p:cNvPr>
          <p:cNvSpPr>
            <a:spLocks noGrp="1"/>
          </p:cNvSpPr>
          <p:nvPr>
            <p:ph type="title"/>
          </p:nvPr>
        </p:nvSpPr>
        <p:spPr>
          <a:xfrm>
            <a:off x="0" y="-391060"/>
            <a:ext cx="3413092" cy="3477420"/>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sp>
        <p:nvSpPr>
          <p:cNvPr id="3" name="TextBox 2"/>
          <p:cNvSpPr txBox="1"/>
          <p:nvPr/>
        </p:nvSpPr>
        <p:spPr>
          <a:xfrm>
            <a:off x="4753345" y="1883665"/>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17365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ai vra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[ai] et [ê/è]</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5B9BD5">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5B9BD5">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[ai] is the same sound as SSC </a:t>
            </a:r>
            <a:r>
              <a:rPr lang="en-US" sz="2400" dirty="0">
                <a:solidFill>
                  <a:srgbClr val="5B9BD5">
                    <a:lumMod val="50000"/>
                  </a:srgbClr>
                </a:solidFill>
              </a:rPr>
              <a:t>[ê/è], </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which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Speech Bubble: Rectangle with Corners Rounded 4">
            <a:extLst>
              <a:ext uri="{FF2B5EF4-FFF2-40B4-BE49-F238E27FC236}">
                <a16:creationId xmlns:a16="http://schemas.microsoft.com/office/drawing/2014/main" id="{732FEEC2-23F7-44C8-AB86-A37234B8A796}"/>
              </a:ext>
            </a:extLst>
          </p:cNvPr>
          <p:cNvSpPr/>
          <p:nvPr/>
        </p:nvSpPr>
        <p:spPr>
          <a:xfrm>
            <a:off x="8779194" y="2648948"/>
            <a:ext cx="2625583" cy="1752600"/>
          </a:xfrm>
          <a:prstGeom prst="wedgeRoundRectCallout">
            <a:avLst>
              <a:gd name="adj1" fmla="val -59529"/>
              <a:gd name="adj2" fmla="val 2088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Even though these words are spelled differently, they sound exactly the same!</a:t>
            </a:r>
          </a:p>
        </p:txBody>
      </p:sp>
      <p:grpSp>
        <p:nvGrpSpPr>
          <p:cNvPr id="10" name="Group 9">
            <a:extLst>
              <a:ext uri="{FF2B5EF4-FFF2-40B4-BE49-F238E27FC236}">
                <a16:creationId xmlns:a16="http://schemas.microsoft.com/office/drawing/2014/main" id="{74958C21-0407-45B1-BA8A-38FAA44127C6}"/>
              </a:ext>
            </a:extLst>
          </p:cNvPr>
          <p:cNvGrpSpPr/>
          <p:nvPr/>
        </p:nvGrpSpPr>
        <p:grpSpPr>
          <a:xfrm>
            <a:off x="3018871" y="2265337"/>
            <a:ext cx="2246513" cy="2742767"/>
            <a:chOff x="3018871" y="2265337"/>
            <a:chExt cx="2246513" cy="2742767"/>
          </a:xfrm>
        </p:grpSpPr>
        <p:sp>
          <p:nvSpPr>
            <p:cNvPr id="32" name="TextBox 31">
              <a:hlinkClick r:id="" action="ppaction://noaction">
                <a:snd r:embed="rId5" name="faim or fin.wav"/>
              </a:hlinkClick>
              <a:extLst>
                <a:ext uri="{FF2B5EF4-FFF2-40B4-BE49-F238E27FC236}">
                  <a16:creationId xmlns:a16="http://schemas.microsoft.com/office/drawing/2014/main" id="{456E7790-71CC-47F2-9408-24000EB56996}"/>
                </a:ext>
              </a:extLst>
            </p:cNvPr>
            <p:cNvSpPr txBox="1"/>
            <p:nvPr/>
          </p:nvSpPr>
          <p:spPr>
            <a:xfrm rot="10800000" flipV="1">
              <a:off x="3018871" y="4115552"/>
              <a:ext cx="224651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5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5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re</a:t>
              </a:r>
              <a:endParaRPr kumimoji="0" lang="en-GB" sz="5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A picture containing shirt&#10;&#10;Description automatically generated">
              <a:hlinkClick r:id="" action="ppaction://noaction">
                <a:snd r:embed="rId3" name="pere_paire.wav"/>
              </a:hlinkClick>
              <a:extLst>
                <a:ext uri="{FF2B5EF4-FFF2-40B4-BE49-F238E27FC236}">
                  <a16:creationId xmlns:a16="http://schemas.microsoft.com/office/drawing/2014/main" id="{1A78E726-5426-4163-9166-7A430CE06C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4146" y="2265337"/>
              <a:ext cx="1850215" cy="1850215"/>
            </a:xfrm>
            <a:prstGeom prst="rect">
              <a:avLst/>
            </a:prstGeom>
          </p:spPr>
        </p:pic>
      </p:grpSp>
      <p:grpSp>
        <p:nvGrpSpPr>
          <p:cNvPr id="11" name="Group 10">
            <a:extLst>
              <a:ext uri="{FF2B5EF4-FFF2-40B4-BE49-F238E27FC236}">
                <a16:creationId xmlns:a16="http://schemas.microsoft.com/office/drawing/2014/main" id="{2E38E0E0-1CD1-4E83-8052-076A80BB56EF}"/>
              </a:ext>
            </a:extLst>
          </p:cNvPr>
          <p:cNvGrpSpPr/>
          <p:nvPr/>
        </p:nvGrpSpPr>
        <p:grpSpPr>
          <a:xfrm>
            <a:off x="6240839" y="2481391"/>
            <a:ext cx="1861408" cy="2526713"/>
            <a:chOff x="6240839" y="2481391"/>
            <a:chExt cx="1861408" cy="2526713"/>
          </a:xfrm>
        </p:grpSpPr>
        <p:sp>
          <p:nvSpPr>
            <p:cNvPr id="34" name="TextBox 33">
              <a:hlinkClick r:id="" action="ppaction://noaction">
                <a:snd r:embed="rId5" name="faim or fin.wav"/>
              </a:hlinkClick>
              <a:extLst>
                <a:ext uri="{FF2B5EF4-FFF2-40B4-BE49-F238E27FC236}">
                  <a16:creationId xmlns:a16="http://schemas.microsoft.com/office/drawing/2014/main" id="{065AB104-5EB5-4916-951A-ADBD973C4353}"/>
                </a:ext>
              </a:extLst>
            </p:cNvPr>
            <p:cNvSpPr txBox="1"/>
            <p:nvPr/>
          </p:nvSpPr>
          <p:spPr>
            <a:xfrm>
              <a:off x="6240839" y="4115552"/>
              <a:ext cx="1861408" cy="8925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5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lang="en-GB" sz="5200" dirty="0">
                  <a:solidFill>
                    <a:srgbClr val="115076"/>
                  </a:solidFill>
                  <a:latin typeface="Century Gothic" panose="020B0502020202020204" pitchFamily="34" charset="0"/>
                  <a:cs typeface="Calibri" panose="020F0502020204030204" pitchFamily="34" charset="0"/>
                </a:rPr>
                <a:t>re</a:t>
              </a:r>
              <a:endParaRPr kumimoji="0" lang="en-GB" sz="5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Clothing Pair Of Haning Socks Clip Art">
              <a:hlinkClick r:id="" action="ppaction://noaction">
                <a:snd r:embed="rId3" name="pere_paire.wav"/>
              </a:hlinkClick>
              <a:extLst>
                <a:ext uri="{FF2B5EF4-FFF2-40B4-BE49-F238E27FC236}">
                  <a16:creationId xmlns:a16="http://schemas.microsoft.com/office/drawing/2014/main" id="{A1CB60A6-E823-4039-9FB9-F7B0C1C3C9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7612" y="2481391"/>
              <a:ext cx="1707861" cy="15370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629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pere_pair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pere_pair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4" name="Picture 3" descr="the head of a bo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5" name="TextBox 4">
            <a:extLst>
              <a:ext uri="{FF2B5EF4-FFF2-40B4-BE49-F238E27FC236}">
                <a16:creationId xmlns:a16="http://schemas.microsoft.com/office/drawing/2014/main" id="{AE781CC5-208E-44E5-A78D-2A4B648F7765}"/>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271183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è tê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è tête.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200471"/>
            <a:ext cx="10515600" cy="1325563"/>
          </a:xfrm>
        </p:spPr>
        <p:txBody>
          <a:bodyPr>
            <a:normAutofit fontScale="90000"/>
          </a:bodyPr>
          <a:lstStyle/>
          <a:p>
            <a:pPr algn="ctr"/>
            <a:r>
              <a:rPr lang="en-GB" sz="13300" b="1" dirty="0">
                <a:solidFill>
                  <a:srgbClr val="115076"/>
                </a:solidFill>
                <a:cs typeface="Calibri" panose="020F0502020204030204" pitchFamily="34" charset="0"/>
              </a:rPr>
              <a:t>ê/</a:t>
            </a:r>
            <a:r>
              <a:rPr lang="en-GB" sz="13300" b="1" dirty="0" err="1">
                <a:solidFill>
                  <a:srgbClr val="115076"/>
                </a:solidFill>
                <a:cs typeface="Calibri" panose="020F0502020204030204" pitchFamily="34" charset="0"/>
              </a:rPr>
              <a:t>è</a:t>
            </a:r>
            <a:endParaRPr lang="en-GB" dirty="0"/>
          </a:p>
        </p:txBody>
      </p:sp>
      <p:sp>
        <p:nvSpPr>
          <p:cNvPr id="5" name="Rounded Rectangle 4" descr="rectangle"/>
          <p:cNvSpPr/>
          <p:nvPr/>
        </p:nvSpPr>
        <p:spPr>
          <a:xfrm>
            <a:off x="4397612" y="1659192"/>
            <a:ext cx="3396775"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descr="man's hea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3108" y="1770729"/>
            <a:ext cx="1105781" cy="1218407"/>
          </a:xfrm>
          <a:prstGeom prst="rect">
            <a:avLst/>
          </a:prstGeom>
        </p:spPr>
      </p:pic>
      <p:sp>
        <p:nvSpPr>
          <p:cNvPr id="17" name="TextBox 16">
            <a:extLst>
              <a:ext uri="{FF2B5EF4-FFF2-40B4-BE49-F238E27FC236}">
                <a16:creationId xmlns:a16="http://schemas.microsoft.com/office/drawing/2014/main" id="{B2908BBD-05B3-435F-A8C3-29793C33F79C}"/>
              </a:ext>
            </a:extLst>
          </p:cNvPr>
          <p:cNvSpPr txBox="1"/>
          <p:nvPr/>
        </p:nvSpPr>
        <p:spPr>
          <a:xfrm>
            <a:off x="5208053" y="2891502"/>
            <a:ext cx="17814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5242238" y="3402495"/>
            <a:ext cx="170751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sp>
        <p:nvSpPr>
          <p:cNvPr id="7" name="TextBox 6"/>
          <p:cNvSpPr txBox="1"/>
          <p:nvPr/>
        </p:nvSpPr>
        <p:spPr>
          <a:xfrm>
            <a:off x="468385" y="60636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te</a:t>
            </a:r>
          </a:p>
        </p:txBody>
      </p:sp>
      <p:pic>
        <p:nvPicPr>
          <p:cNvPr id="19" name="Picture 18" descr="dancing party against a night sk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3156" y="1525528"/>
            <a:ext cx="2082312" cy="1860199"/>
          </a:xfrm>
          <a:prstGeom prst="rect">
            <a:avLst/>
          </a:prstGeom>
        </p:spPr>
      </p:pic>
      <p:sp>
        <p:nvSpPr>
          <p:cNvPr id="9" name="TextBox 8"/>
          <p:cNvSpPr txBox="1"/>
          <p:nvPr/>
        </p:nvSpPr>
        <p:spPr>
          <a:xfrm>
            <a:off x="356234" y="3497808"/>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coll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8" descr="school buildi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1724" y="4625552"/>
            <a:ext cx="2254096" cy="115334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944006" y="4978165"/>
            <a:ext cx="43039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probl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247992" y="649270"/>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p>
        </p:txBody>
      </p:sp>
      <p:grpSp>
        <p:nvGrpSpPr>
          <p:cNvPr id="16" name="Group 15" descr="a little boy holding the hand of a smaller girl "/>
          <p:cNvGrpSpPr/>
          <p:nvPr/>
        </p:nvGrpSpPr>
        <p:grpSpPr>
          <a:xfrm>
            <a:off x="9257975" y="1747632"/>
            <a:ext cx="1465110" cy="1378307"/>
            <a:chOff x="8994668" y="1759672"/>
            <a:chExt cx="1465110" cy="1378307"/>
          </a:xfrm>
        </p:grpSpPr>
        <p:pic>
          <p:nvPicPr>
            <p:cNvPr id="11" name="Picture 4" descr="a little boy holding the hand of a smaller girl "/>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8994668" y="1933659"/>
              <a:ext cx="1465110" cy="1204320"/>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p:cNvSpPr/>
            <p:nvPr/>
          </p:nvSpPr>
          <p:spPr>
            <a:xfrm rot="4202952">
              <a:off x="9871894" y="1644415"/>
              <a:ext cx="258397" cy="488912"/>
            </a:xfrm>
            <a:prstGeom prst="downArrow">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8" name="TextBox 7"/>
          <p:cNvSpPr txBox="1"/>
          <p:nvPr/>
        </p:nvSpPr>
        <p:spPr>
          <a:xfrm>
            <a:off x="8869433" y="3531829"/>
            <a:ext cx="2388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ê</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208467" y="4399332"/>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57170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tet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è tête.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6" name="è fê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subTnLst>
                                    <p:audio>
                                      <p:cMediaNode>
                                        <p:cTn display="0" masterRel="sameClick">
                                          <p:stCondLst>
                                            <p:cond evt="begin" delay="0">
                                              <p:tn val="29"/>
                                            </p:cond>
                                          </p:stCondLst>
                                          <p:endCondLst>
                                            <p:cond evt="onStopAudio" delay="0">
                                              <p:tgtEl>
                                                <p:sldTgt/>
                                              </p:tgtEl>
                                            </p:cond>
                                          </p:endCondLst>
                                        </p:cTn>
                                        <p:tgtEl>
                                          <p:sndTgt r:embed="rId6" name="è fê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7" name="è frèr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7" name="è frèr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8" name="è collèg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8" name="è collèg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subTnLst>
                                    <p:audio>
                                      <p:cMediaNode>
                                        <p:cTn display="0" masterRel="sameClick">
                                          <p:stCondLst>
                                            <p:cond evt="begin" delay="0">
                                              <p:tn val="54"/>
                                            </p:cond>
                                          </p:stCondLst>
                                          <p:endCondLst>
                                            <p:cond evt="onStopAudio" delay="0">
                                              <p:tgtEl>
                                                <p:sldTgt/>
                                              </p:tgtEl>
                                            </p:cond>
                                          </p:endCondLst>
                                        </p:cTn>
                                        <p:tgtEl>
                                          <p:sndTgt r:embed="rId9" name="è problèm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10" name="è êt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è êt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7" grpId="0"/>
      <p:bldP spid="3" grpId="0"/>
      <p:bldP spid="7" grpId="0"/>
      <p:bldP spid="9" grpId="0"/>
      <p:bldP spid="14" grpId="0"/>
      <p:bldP spid="6" grpId="0"/>
      <p:bldP spid="8"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9EF7C-D0AE-49DC-AB9E-A7C177F42E06}"/>
              </a:ext>
            </a:extLst>
          </p:cNvPr>
          <p:cNvSpPr>
            <a:spLocks noGrp="1"/>
          </p:cNvSpPr>
          <p:nvPr>
            <p:ph type="title"/>
          </p:nvPr>
        </p:nvSpPr>
        <p:spPr>
          <a:xfrm>
            <a:off x="838200" y="443074"/>
            <a:ext cx="4427184" cy="561640"/>
          </a:xfrm>
        </p:spPr>
        <p:txBody>
          <a:bodyPr>
            <a:normAutofit fontScale="90000"/>
          </a:bodyPr>
          <a:lstStyle/>
          <a:p>
            <a:r>
              <a:rPr lang="fr-FR" dirty="0"/>
              <a:t>Phonétique</a:t>
            </a:r>
          </a:p>
        </p:txBody>
      </p:sp>
      <p:pic>
        <p:nvPicPr>
          <p:cNvPr id="9" name="Picture 8" descr="background rectangle">
            <a:extLst>
              <a:ext uri="{FF2B5EF4-FFF2-40B4-BE49-F238E27FC236}">
                <a16:creationId xmlns:a16="http://schemas.microsoft.com/office/drawing/2014/main" id="{E74B343E-8466-4E46-8243-0336B101523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7E19C0E7-7D66-4DB2-A760-698EE0193A1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11" name="Rounded Rectangle 46">
            <a:extLst>
              <a:ext uri="{FF2B5EF4-FFF2-40B4-BE49-F238E27FC236}">
                <a16:creationId xmlns:a16="http://schemas.microsoft.com/office/drawing/2014/main" id="{71E5E853-349D-4365-944A-0C986325CA1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12">
            <a:extLst>
              <a:ext uri="{FF2B5EF4-FFF2-40B4-BE49-F238E27FC236}">
                <a16:creationId xmlns:a16="http://schemas.microsoft.com/office/drawing/2014/main" id="{75A5470E-082E-47B1-AB83-B9021E70537C}"/>
              </a:ext>
            </a:extLst>
          </p:cNvPr>
          <p:cNvGraphicFramePr>
            <a:graphicFrameLocks noGrp="1"/>
          </p:cNvGraphicFramePr>
          <p:nvPr>
            <p:extLst>
              <p:ext uri="{D42A27DB-BD31-4B8C-83A1-F6EECF244321}">
                <p14:modId xmlns:p14="http://schemas.microsoft.com/office/powerpoint/2010/main" val="1950561024"/>
              </p:ext>
            </p:extLst>
          </p:nvPr>
        </p:nvGraphicFramePr>
        <p:xfrm>
          <a:off x="232884" y="1938852"/>
          <a:ext cx="11677036" cy="4141854"/>
        </p:xfrm>
        <a:graphic>
          <a:graphicData uri="http://schemas.openxmlformats.org/drawingml/2006/table">
            <a:tbl>
              <a:tblPr firstRow="1" bandRow="1">
                <a:tableStyleId>{5C22544A-7EE6-4342-B048-85BDC9FD1C3A}</a:tableStyleId>
              </a:tblPr>
              <a:tblGrid>
                <a:gridCol w="629618">
                  <a:extLst>
                    <a:ext uri="{9D8B030D-6E8A-4147-A177-3AD203B41FA5}">
                      <a16:colId xmlns:a16="http://schemas.microsoft.com/office/drawing/2014/main" val="3958364067"/>
                    </a:ext>
                  </a:extLst>
                </a:gridCol>
                <a:gridCol w="2371725">
                  <a:extLst>
                    <a:ext uri="{9D8B030D-6E8A-4147-A177-3AD203B41FA5}">
                      <a16:colId xmlns:a16="http://schemas.microsoft.com/office/drawing/2014/main" val="4129120699"/>
                    </a:ext>
                  </a:extLst>
                </a:gridCol>
                <a:gridCol w="1800225">
                  <a:extLst>
                    <a:ext uri="{9D8B030D-6E8A-4147-A177-3AD203B41FA5}">
                      <a16:colId xmlns:a16="http://schemas.microsoft.com/office/drawing/2014/main" val="1627519550"/>
                    </a:ext>
                  </a:extLst>
                </a:gridCol>
                <a:gridCol w="1914525">
                  <a:extLst>
                    <a:ext uri="{9D8B030D-6E8A-4147-A177-3AD203B41FA5}">
                      <a16:colId xmlns:a16="http://schemas.microsoft.com/office/drawing/2014/main" val="1725869596"/>
                    </a:ext>
                  </a:extLst>
                </a:gridCol>
                <a:gridCol w="2413318">
                  <a:extLst>
                    <a:ext uri="{9D8B030D-6E8A-4147-A177-3AD203B41FA5}">
                      <a16:colId xmlns:a16="http://schemas.microsoft.com/office/drawing/2014/main" val="2638422259"/>
                    </a:ext>
                  </a:extLst>
                </a:gridCol>
                <a:gridCol w="2547625">
                  <a:extLst>
                    <a:ext uri="{9D8B030D-6E8A-4147-A177-3AD203B41FA5}">
                      <a16:colId xmlns:a16="http://schemas.microsoft.com/office/drawing/2014/main" val="619953617"/>
                    </a:ext>
                  </a:extLst>
                </a:gridCol>
              </a:tblGrid>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clair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honnête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pétition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collègue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a:solidFill>
                            <a:srgbClr val="115076"/>
                          </a:solidFill>
                          <a:latin typeface="Century Gothic" panose="020B0502020202020204" pitchFamily="34" charset="0"/>
                        </a:rPr>
                        <a:t>plastique</a:t>
                      </a:r>
                      <a:endParaRPr lang="fr-FR" sz="3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0333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défense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ancêtre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signature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raisonnable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légal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9548240"/>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secondaire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air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sincère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économiste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sphère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990051"/>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armée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portrait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barrière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forêt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péril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2167104"/>
                  </a:ext>
                </a:extLst>
              </a:tr>
              <a:tr h="370840">
                <a:tc>
                  <a:txBody>
                    <a:bodyPr/>
                    <a:lstStyle/>
                    <a:p>
                      <a:pPr algn="ctr">
                        <a:lnSpc>
                          <a:spcPct val="150000"/>
                        </a:lnSpc>
                      </a:pPr>
                      <a:r>
                        <a:rPr lang="fr-FR" sz="3000" b="1" dirty="0">
                          <a:solidFill>
                            <a:srgbClr val="115076"/>
                          </a:solidFill>
                          <a:latin typeface="Century Gothic" panose="020B0502020202020204" pitchFamily="34"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kilomètre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sincère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japonais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000" b="0" dirty="0">
                          <a:solidFill>
                            <a:srgbClr val="115076"/>
                          </a:solidFill>
                          <a:latin typeface="Century Gothic" panose="020B0502020202020204" pitchFamily="34" charset="0"/>
                        </a:rPr>
                        <a:t>réunion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000" b="0" dirty="0">
                          <a:solidFill>
                            <a:srgbClr val="115076"/>
                          </a:solidFill>
                          <a:latin typeface="Century Gothic" panose="020B0502020202020204" pitchFamily="34" charset="0"/>
                        </a:rPr>
                        <a:t>parallèle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8973553"/>
                  </a:ext>
                </a:extLst>
              </a:tr>
              <a:tr h="370840">
                <a:tc>
                  <a:txBody>
                    <a:bodyPr/>
                    <a:lstStyle/>
                    <a:p>
                      <a:pPr algn="ctr">
                        <a:lnSpc>
                          <a:spcPct val="150000"/>
                        </a:lnSpc>
                      </a:pPr>
                      <a:r>
                        <a:rPr lang="fr-FR" sz="3000" b="1" dirty="0">
                          <a:solidFill>
                            <a:srgbClr val="115076"/>
                          </a:solidFill>
                          <a:latin typeface="Century Gothic" panose="020B0502020202020204" pitchFamily="34"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secrétaire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satellite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000" b="0" dirty="0">
                          <a:solidFill>
                            <a:srgbClr val="115076"/>
                          </a:solidFill>
                          <a:latin typeface="Century Gothic" panose="020B0502020202020204" pitchFamily="34" charset="0"/>
                        </a:rPr>
                        <a:t>suprême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3000" b="0" dirty="0">
                          <a:solidFill>
                            <a:srgbClr val="115076"/>
                          </a:solidFill>
                          <a:latin typeface="Century Gothic" panose="020B0502020202020204" pitchFamily="34" charset="0"/>
                        </a:rPr>
                        <a:t>capitaine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3000" b="0">
                          <a:solidFill>
                            <a:srgbClr val="115076"/>
                          </a:solidFill>
                          <a:latin typeface="Century Gothic" panose="020B0502020202020204" pitchFamily="34" charset="0"/>
                        </a:rPr>
                        <a:t>courageux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4332025"/>
                  </a:ext>
                </a:extLst>
              </a:tr>
            </a:tbl>
          </a:graphicData>
        </a:graphic>
      </p:graphicFrame>
      <p:sp>
        <p:nvSpPr>
          <p:cNvPr id="14" name="TextBox 13">
            <a:extLst>
              <a:ext uri="{FF2B5EF4-FFF2-40B4-BE49-F238E27FC236}">
                <a16:creationId xmlns:a16="http://schemas.microsoft.com/office/drawing/2014/main" id="{42F9258E-7874-4904-9D71-478C7919E8BC}"/>
              </a:ext>
            </a:extLst>
          </p:cNvPr>
          <p:cNvSpPr txBox="1"/>
          <p:nvPr/>
        </p:nvSpPr>
        <p:spPr>
          <a:xfrm>
            <a:off x="0" y="1172660"/>
            <a:ext cx="1219200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Say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only</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the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words</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containing</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this</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3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week</a:t>
            </a:r>
            <a:r>
              <a:rPr lang="fr-FR" sz="3000" dirty="0">
                <a:solidFill>
                  <a:srgbClr val="115076"/>
                </a:solidFill>
                <a:latin typeface="Century Gothic" panose="020B0502020202020204" pitchFamily="34" charset="0"/>
              </a:rPr>
              <a:t>’s </a:t>
            </a:r>
            <a:r>
              <a:rPr lang="fr-FR" sz="3000" dirty="0" err="1">
                <a:solidFill>
                  <a:srgbClr val="115076"/>
                </a:solidFill>
                <a:latin typeface="Century Gothic" panose="020B0502020202020204" pitchFamily="34" charset="0"/>
              </a:rPr>
              <a:t>target</a:t>
            </a:r>
            <a:r>
              <a:rPr lang="fr-FR" sz="3000" dirty="0">
                <a:solidFill>
                  <a:srgbClr val="115076"/>
                </a:solidFill>
                <a:latin typeface="Century Gothic" panose="020B0502020202020204" pitchFamily="34" charset="0"/>
              </a:rPr>
              <a:t> </a:t>
            </a:r>
            <a:r>
              <a:rPr lang="fr-FR" sz="3000" dirty="0" err="1">
                <a:solidFill>
                  <a:srgbClr val="115076"/>
                </a:solidFill>
                <a:latin typeface="Century Gothic" panose="020B0502020202020204" pitchFamily="34" charset="0"/>
              </a:rPr>
              <a:t>sound</a:t>
            </a:r>
            <a:r>
              <a:rPr lang="fr-FR" sz="3000" dirty="0">
                <a:solidFill>
                  <a:srgbClr val="115076"/>
                </a:solidFill>
                <a:latin typeface="Century Gothic" panose="020B0502020202020204" pitchFamily="34" charset="0"/>
              </a:rPr>
              <a:t>!</a:t>
            </a:r>
            <a:endPar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cxnSp>
        <p:nvCxnSpPr>
          <p:cNvPr id="4" name="Straight Connector 3">
            <a:extLst>
              <a:ext uri="{FF2B5EF4-FFF2-40B4-BE49-F238E27FC236}">
                <a16:creationId xmlns:a16="http://schemas.microsoft.com/office/drawing/2014/main" id="{059724BB-505D-4ACD-AC58-C0915C63F5D7}"/>
              </a:ext>
            </a:extLst>
          </p:cNvPr>
          <p:cNvCxnSpPr>
            <a:cxnSpLocks/>
          </p:cNvCxnSpPr>
          <p:nvPr/>
        </p:nvCxnSpPr>
        <p:spPr>
          <a:xfrm>
            <a:off x="2012950" y="255905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2C97194-5AFB-4DC1-A21A-0CF260D15775}"/>
              </a:ext>
            </a:extLst>
          </p:cNvPr>
          <p:cNvCxnSpPr>
            <a:cxnSpLocks/>
          </p:cNvCxnSpPr>
          <p:nvPr/>
        </p:nvCxnSpPr>
        <p:spPr>
          <a:xfrm>
            <a:off x="4311650" y="25590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1912AF9-D50E-4CF0-846B-6E3878DED702}"/>
              </a:ext>
            </a:extLst>
          </p:cNvPr>
          <p:cNvCxnSpPr>
            <a:cxnSpLocks/>
          </p:cNvCxnSpPr>
          <p:nvPr/>
        </p:nvCxnSpPr>
        <p:spPr>
          <a:xfrm>
            <a:off x="8001000" y="25590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FF710CD-21CF-4FD4-8C94-8ABC3EDE0384}"/>
              </a:ext>
            </a:extLst>
          </p:cNvPr>
          <p:cNvCxnSpPr>
            <a:cxnSpLocks/>
          </p:cNvCxnSpPr>
          <p:nvPr/>
        </p:nvCxnSpPr>
        <p:spPr>
          <a:xfrm>
            <a:off x="4146550" y="32385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F90D0F2-B98B-4E16-A437-21883D284A73}"/>
              </a:ext>
            </a:extLst>
          </p:cNvPr>
          <p:cNvCxnSpPr>
            <a:cxnSpLocks/>
          </p:cNvCxnSpPr>
          <p:nvPr/>
        </p:nvCxnSpPr>
        <p:spPr>
          <a:xfrm>
            <a:off x="7232650" y="323850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BABD98-28F0-49BC-A75D-D40C2BCBFADE}"/>
              </a:ext>
            </a:extLst>
          </p:cNvPr>
          <p:cNvCxnSpPr>
            <a:cxnSpLocks/>
          </p:cNvCxnSpPr>
          <p:nvPr/>
        </p:nvCxnSpPr>
        <p:spPr>
          <a:xfrm>
            <a:off x="6051550" y="39433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68143-1CE1-454D-B813-FE8DF28BC488}"/>
              </a:ext>
            </a:extLst>
          </p:cNvPr>
          <p:cNvCxnSpPr>
            <a:cxnSpLocks/>
          </p:cNvCxnSpPr>
          <p:nvPr/>
        </p:nvCxnSpPr>
        <p:spPr>
          <a:xfrm>
            <a:off x="2419350" y="394335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2AEEB3-C5E5-4324-AEBB-29CC319B3937}"/>
              </a:ext>
            </a:extLst>
          </p:cNvPr>
          <p:cNvCxnSpPr>
            <a:cxnSpLocks/>
          </p:cNvCxnSpPr>
          <p:nvPr/>
        </p:nvCxnSpPr>
        <p:spPr>
          <a:xfrm>
            <a:off x="3981450" y="394335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223A08-94FF-43DE-AEAA-435522F2827B}"/>
              </a:ext>
            </a:extLst>
          </p:cNvPr>
          <p:cNvCxnSpPr>
            <a:cxnSpLocks/>
          </p:cNvCxnSpPr>
          <p:nvPr/>
        </p:nvCxnSpPr>
        <p:spPr>
          <a:xfrm>
            <a:off x="10687050" y="39433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FDDF02-7145-4F04-97D9-AE5582ECD589}"/>
              </a:ext>
            </a:extLst>
          </p:cNvPr>
          <p:cNvCxnSpPr>
            <a:cxnSpLocks/>
          </p:cNvCxnSpPr>
          <p:nvPr/>
        </p:nvCxnSpPr>
        <p:spPr>
          <a:xfrm>
            <a:off x="4368800" y="462915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BD85A9E-1A38-4B4C-A165-023AF5E7F0D7}"/>
              </a:ext>
            </a:extLst>
          </p:cNvPr>
          <p:cNvCxnSpPr>
            <a:cxnSpLocks/>
          </p:cNvCxnSpPr>
          <p:nvPr/>
        </p:nvCxnSpPr>
        <p:spPr>
          <a:xfrm>
            <a:off x="6134100" y="46291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7BA9-9B49-4444-BD8E-50D5F6C51F66}"/>
              </a:ext>
            </a:extLst>
          </p:cNvPr>
          <p:cNvCxnSpPr>
            <a:cxnSpLocks/>
          </p:cNvCxnSpPr>
          <p:nvPr/>
        </p:nvCxnSpPr>
        <p:spPr>
          <a:xfrm>
            <a:off x="8223250" y="462915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B6D2D18-E832-4BB3-8872-7B289BED4868}"/>
              </a:ext>
            </a:extLst>
          </p:cNvPr>
          <p:cNvCxnSpPr>
            <a:cxnSpLocks/>
          </p:cNvCxnSpPr>
          <p:nvPr/>
        </p:nvCxnSpPr>
        <p:spPr>
          <a:xfrm>
            <a:off x="2168525" y="53340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044E0A-C163-46A7-974D-9A213246A11E}"/>
              </a:ext>
            </a:extLst>
          </p:cNvPr>
          <p:cNvCxnSpPr>
            <a:cxnSpLocks/>
          </p:cNvCxnSpPr>
          <p:nvPr/>
        </p:nvCxnSpPr>
        <p:spPr>
          <a:xfrm>
            <a:off x="4200525" y="53340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776D6B5-7CB7-4ABC-BC12-7E7ED435FC69}"/>
              </a:ext>
            </a:extLst>
          </p:cNvPr>
          <p:cNvCxnSpPr>
            <a:cxnSpLocks/>
          </p:cNvCxnSpPr>
          <p:nvPr/>
        </p:nvCxnSpPr>
        <p:spPr>
          <a:xfrm>
            <a:off x="6356350" y="533400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6DAB08E-80C8-46CB-BC59-9F58B46F3670}"/>
              </a:ext>
            </a:extLst>
          </p:cNvPr>
          <p:cNvCxnSpPr>
            <a:cxnSpLocks/>
          </p:cNvCxnSpPr>
          <p:nvPr/>
        </p:nvCxnSpPr>
        <p:spPr>
          <a:xfrm>
            <a:off x="10909300" y="53340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397BBA7-8485-493E-B6BD-6E06E7671D82}"/>
              </a:ext>
            </a:extLst>
          </p:cNvPr>
          <p:cNvCxnSpPr>
            <a:cxnSpLocks/>
          </p:cNvCxnSpPr>
          <p:nvPr/>
        </p:nvCxnSpPr>
        <p:spPr>
          <a:xfrm>
            <a:off x="1901825" y="60071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0168EC6-CD72-419F-82F8-43E9A8AB2D98}"/>
              </a:ext>
            </a:extLst>
          </p:cNvPr>
          <p:cNvCxnSpPr>
            <a:cxnSpLocks/>
          </p:cNvCxnSpPr>
          <p:nvPr/>
        </p:nvCxnSpPr>
        <p:spPr>
          <a:xfrm>
            <a:off x="2305050" y="600710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1FEA7CD-67D8-48F6-87A9-4AA68D128BD3}"/>
              </a:ext>
            </a:extLst>
          </p:cNvPr>
          <p:cNvCxnSpPr>
            <a:cxnSpLocks/>
          </p:cNvCxnSpPr>
          <p:nvPr/>
        </p:nvCxnSpPr>
        <p:spPr>
          <a:xfrm>
            <a:off x="8299450" y="6007100"/>
            <a:ext cx="29210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EA02A2B-0996-42AD-B021-F7FA285E163F}"/>
              </a:ext>
            </a:extLst>
          </p:cNvPr>
          <p:cNvCxnSpPr>
            <a:cxnSpLocks/>
          </p:cNvCxnSpPr>
          <p:nvPr/>
        </p:nvCxnSpPr>
        <p:spPr>
          <a:xfrm>
            <a:off x="5981700" y="6007100"/>
            <a:ext cx="222250" cy="0"/>
          </a:xfrm>
          <a:prstGeom prst="line">
            <a:avLst/>
          </a:prstGeom>
          <a:ln w="38100">
            <a:solidFill>
              <a:srgbClr val="EE6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93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7287" y="1548285"/>
            <a:ext cx="1797191" cy="1336744"/>
          </a:xfrm>
          <a:prstGeom prst="rect">
            <a:avLst/>
          </a:prstGeom>
        </p:spPr>
      </p:pic>
      <p:grpSp>
        <p:nvGrpSpPr>
          <p:cNvPr id="14" name="Group 13"/>
          <p:cNvGrpSpPr/>
          <p:nvPr/>
        </p:nvGrpSpPr>
        <p:grpSpPr>
          <a:xfrm>
            <a:off x="4644650" y="1198402"/>
            <a:ext cx="2332069" cy="2112950"/>
            <a:chOff x="5578538" y="2524018"/>
            <a:chExt cx="2332069" cy="2112950"/>
          </a:xfrm>
        </p:grpSpPr>
        <p:pic>
          <p:nvPicPr>
            <p:cNvPr id="15" name="Picture 2" descr="http://www.clker.com/cliparts/w/d/u/B/w/V/stamp1-md.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578538" y="2524018"/>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21349562">
              <a:off x="5747196" y="2880554"/>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how many?</a:t>
              </a:r>
            </a:p>
          </p:txBody>
        </p:sp>
      </p:grpSp>
      <p:grpSp>
        <p:nvGrpSpPr>
          <p:cNvPr id="3" name="Group 2"/>
          <p:cNvGrpSpPr/>
          <p:nvPr/>
        </p:nvGrpSpPr>
        <p:grpSpPr>
          <a:xfrm>
            <a:off x="3835407" y="4197005"/>
            <a:ext cx="2332069" cy="2112950"/>
            <a:chOff x="5668115" y="765372"/>
            <a:chExt cx="2332069" cy="2112950"/>
          </a:xfrm>
        </p:grpSpPr>
        <p:pic>
          <p:nvPicPr>
            <p:cNvPr id="25" name="Picture 2" descr="http://www.clker.com/cliparts/w/d/u/B/w/V/stamp1-md.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668115" y="765372"/>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rot="21349562">
              <a:off x="5801547" y="1406350"/>
              <a:ext cx="20652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what?</a:t>
              </a:r>
            </a:p>
          </p:txBody>
        </p:sp>
      </p:gr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7371" y="4481433"/>
            <a:ext cx="1495088" cy="1544094"/>
          </a:xfrm>
          <a:prstGeom prst="rect">
            <a:avLst/>
          </a:prstGeom>
        </p:spPr>
      </p:pic>
      <p:grpSp>
        <p:nvGrpSpPr>
          <p:cNvPr id="30" name="Group 29"/>
          <p:cNvGrpSpPr/>
          <p:nvPr/>
        </p:nvGrpSpPr>
        <p:grpSpPr>
          <a:xfrm>
            <a:off x="9682588" y="3489938"/>
            <a:ext cx="2332069" cy="2112950"/>
            <a:chOff x="4809505" y="2362154"/>
            <a:chExt cx="2332069" cy="2112950"/>
          </a:xfrm>
        </p:grpSpPr>
        <p:pic>
          <p:nvPicPr>
            <p:cNvPr id="28" name="Picture 2" descr="http://www.clker.com/cliparts/w/d/u/B/w/V/stamp1-md.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809505" y="2362154"/>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rot="21349562">
              <a:off x="4952432" y="2995007"/>
              <a:ext cx="20652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which?</a:t>
              </a:r>
            </a:p>
          </p:txBody>
        </p:sp>
      </p:gr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0933" y="3730912"/>
            <a:ext cx="1712804" cy="1573296"/>
          </a:xfrm>
          <a:prstGeom prst="rect">
            <a:avLst/>
          </a:prstGeom>
        </p:spPr>
      </p:pic>
      <p:sp>
        <p:nvSpPr>
          <p:cNvPr id="33" name="TextBox 32"/>
          <p:cNvSpPr txBox="1"/>
          <p:nvPr/>
        </p:nvSpPr>
        <p:spPr>
          <a:xfrm>
            <a:off x="1489004" y="2807582"/>
            <a:ext cx="5236847" cy="923330"/>
          </a:xfrm>
          <a:prstGeom prst="rect">
            <a:avLst/>
          </a:prstGeom>
          <a:noFill/>
        </p:spPr>
        <p:txBody>
          <a:bodyPr wrap="square" rtlCol="0">
            <a:spAutoFit/>
          </a:bodyPr>
          <a:lstStyle/>
          <a:p>
            <a:r>
              <a:rPr lang="en-GB" sz="5400" b="1" dirty="0" err="1">
                <a:solidFill>
                  <a:srgbClr val="115076"/>
                </a:solidFill>
              </a:rPr>
              <a:t>combien</a:t>
            </a:r>
            <a:r>
              <a:rPr lang="en-GB" sz="5400" b="1" dirty="0">
                <a:solidFill>
                  <a:srgbClr val="115076"/>
                </a:solidFill>
              </a:rPr>
              <a:t> ?</a:t>
            </a:r>
          </a:p>
        </p:txBody>
      </p:sp>
      <p:sp>
        <p:nvSpPr>
          <p:cNvPr id="35" name="TextBox 34"/>
          <p:cNvSpPr txBox="1"/>
          <p:nvPr/>
        </p:nvSpPr>
        <p:spPr>
          <a:xfrm>
            <a:off x="69457" y="4662835"/>
            <a:ext cx="2284603" cy="984885"/>
          </a:xfrm>
          <a:prstGeom prst="rect">
            <a:avLst/>
          </a:prstGeom>
          <a:noFill/>
        </p:spPr>
        <p:txBody>
          <a:bodyPr wrap="square" rtlCol="0">
            <a:spAutoFit/>
          </a:bodyPr>
          <a:lstStyle/>
          <a:p>
            <a:r>
              <a:rPr lang="en-GB" sz="5800" b="1" dirty="0">
                <a:solidFill>
                  <a:srgbClr val="115076"/>
                </a:solidFill>
              </a:rPr>
              <a:t>que ?</a:t>
            </a:r>
          </a:p>
        </p:txBody>
      </p:sp>
      <p:sp>
        <p:nvSpPr>
          <p:cNvPr id="36" name="TextBox 35"/>
          <p:cNvSpPr txBox="1"/>
          <p:nvPr/>
        </p:nvSpPr>
        <p:spPr>
          <a:xfrm>
            <a:off x="6743329" y="5311967"/>
            <a:ext cx="2438804" cy="984885"/>
          </a:xfrm>
          <a:prstGeom prst="rect">
            <a:avLst/>
          </a:prstGeom>
          <a:noFill/>
        </p:spPr>
        <p:txBody>
          <a:bodyPr wrap="square" rtlCol="0">
            <a:spAutoFit/>
          </a:bodyPr>
          <a:lstStyle/>
          <a:p>
            <a:r>
              <a:rPr lang="en-GB" sz="5800" b="1" dirty="0" err="1">
                <a:solidFill>
                  <a:srgbClr val="115076"/>
                </a:solidFill>
              </a:rPr>
              <a:t>quel</a:t>
            </a:r>
            <a:r>
              <a:rPr lang="en-GB" sz="5800" b="1" dirty="0">
                <a:solidFill>
                  <a:srgbClr val="115076"/>
                </a:solidFill>
              </a:rPr>
              <a:t> ?</a:t>
            </a:r>
          </a:p>
        </p:txBody>
      </p:sp>
      <p:sp>
        <p:nvSpPr>
          <p:cNvPr id="37" name="TextBox 36"/>
          <p:cNvSpPr txBox="1"/>
          <p:nvPr/>
        </p:nvSpPr>
        <p:spPr>
          <a:xfrm>
            <a:off x="9180279" y="5293583"/>
            <a:ext cx="3086301" cy="984885"/>
          </a:xfrm>
          <a:prstGeom prst="rect">
            <a:avLst/>
          </a:prstGeom>
          <a:noFill/>
        </p:spPr>
        <p:txBody>
          <a:bodyPr wrap="square" rtlCol="0">
            <a:spAutoFit/>
          </a:bodyPr>
          <a:lstStyle/>
          <a:p>
            <a:r>
              <a:rPr lang="en-GB" sz="5800" b="1" dirty="0" err="1">
                <a:solidFill>
                  <a:srgbClr val="115076"/>
                </a:solidFill>
              </a:rPr>
              <a:t>quelle</a:t>
            </a:r>
            <a:r>
              <a:rPr lang="en-GB" sz="5800" b="1" dirty="0">
                <a:solidFill>
                  <a:srgbClr val="115076"/>
                </a:solidFill>
              </a:rPr>
              <a:t> ?</a:t>
            </a:r>
          </a:p>
        </p:txBody>
      </p:sp>
      <p:grpSp>
        <p:nvGrpSpPr>
          <p:cNvPr id="2" name="Group 1"/>
          <p:cNvGrpSpPr/>
          <p:nvPr/>
        </p:nvGrpSpPr>
        <p:grpSpPr>
          <a:xfrm>
            <a:off x="588449" y="1283408"/>
            <a:ext cx="2332069" cy="2112950"/>
            <a:chOff x="643102" y="897272"/>
            <a:chExt cx="2332069" cy="2112950"/>
          </a:xfrm>
        </p:grpSpPr>
        <p:pic>
          <p:nvPicPr>
            <p:cNvPr id="32" name="Picture 2" descr="http://www.clker.com/cliparts/w/d/u/B/w/V/stamp1-md.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643102" y="897272"/>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rot="21349562">
              <a:off x="800027" y="1275709"/>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how much?</a:t>
              </a:r>
            </a:p>
          </p:txBody>
        </p:sp>
      </p:grpSp>
      <p:pic>
        <p:nvPicPr>
          <p:cNvPr id="23" name="Picture 22" descr="background rectangle">
            <a:extLst>
              <a:ext uri="{FF2B5EF4-FFF2-40B4-BE49-F238E27FC236}">
                <a16:creationId xmlns:a16="http://schemas.microsoft.com/office/drawing/2014/main" id="{C23CC880-0938-4910-A149-6105F98B6FC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D4A4EBF6-AD9B-4886-BD62-7C208FC6B68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grpSp>
        <p:nvGrpSpPr>
          <p:cNvPr id="44" name="Group 43">
            <a:extLst>
              <a:ext uri="{FF2B5EF4-FFF2-40B4-BE49-F238E27FC236}">
                <a16:creationId xmlns:a16="http://schemas.microsoft.com/office/drawing/2014/main" id="{755C8DB7-9B3B-407F-8667-3B560887192D}"/>
              </a:ext>
            </a:extLst>
          </p:cNvPr>
          <p:cNvGrpSpPr/>
          <p:nvPr/>
        </p:nvGrpSpPr>
        <p:grpSpPr>
          <a:xfrm>
            <a:off x="9505978" y="644246"/>
            <a:ext cx="2332069" cy="2112950"/>
            <a:chOff x="5668115" y="765372"/>
            <a:chExt cx="2332069" cy="2112950"/>
          </a:xfrm>
        </p:grpSpPr>
        <p:pic>
          <p:nvPicPr>
            <p:cNvPr id="45" name="Picture 2" descr="http://www.clker.com/cliparts/w/d/u/B/w/V/stamp1-md.png">
              <a:extLst>
                <a:ext uri="{FF2B5EF4-FFF2-40B4-BE49-F238E27FC236}">
                  <a16:creationId xmlns:a16="http://schemas.microsoft.com/office/drawing/2014/main" id="{7CE8B910-B0FB-4468-9A93-70CC576CD5CB}"/>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668115" y="765372"/>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A483F3F7-8F93-4075-A3E9-AEB0092F1E9F}"/>
                </a:ext>
              </a:extLst>
            </p:cNvPr>
            <p:cNvSpPr txBox="1"/>
            <p:nvPr/>
          </p:nvSpPr>
          <p:spPr>
            <a:xfrm rot="21349562">
              <a:off x="5801547" y="1406350"/>
              <a:ext cx="20652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p>
          </p:txBody>
        </p:sp>
      </p:grpSp>
      <p:pic>
        <p:nvPicPr>
          <p:cNvPr id="47" name="Picture 46">
            <a:extLst>
              <a:ext uri="{FF2B5EF4-FFF2-40B4-BE49-F238E27FC236}">
                <a16:creationId xmlns:a16="http://schemas.microsoft.com/office/drawing/2014/main" id="{9FF5BA8C-BCCD-43A4-8115-DE85A22154E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802444" y="1185964"/>
            <a:ext cx="1495088" cy="1293049"/>
          </a:xfrm>
          <a:prstGeom prst="rect">
            <a:avLst/>
          </a:prstGeom>
        </p:spPr>
      </p:pic>
      <p:sp>
        <p:nvSpPr>
          <p:cNvPr id="48" name="TextBox 47">
            <a:extLst>
              <a:ext uri="{FF2B5EF4-FFF2-40B4-BE49-F238E27FC236}">
                <a16:creationId xmlns:a16="http://schemas.microsoft.com/office/drawing/2014/main" id="{FBDF7C4F-9240-4E70-88B6-AF7E7DFF7136}"/>
              </a:ext>
            </a:extLst>
          </p:cNvPr>
          <p:cNvSpPr txBox="1"/>
          <p:nvPr/>
        </p:nvSpPr>
        <p:spPr>
          <a:xfrm>
            <a:off x="7871623" y="2357341"/>
            <a:ext cx="4098443" cy="984885"/>
          </a:xfrm>
          <a:prstGeom prst="rect">
            <a:avLst/>
          </a:prstGeom>
          <a:noFill/>
        </p:spPr>
        <p:txBody>
          <a:bodyPr wrap="square" rtlCol="0">
            <a:spAutoFit/>
          </a:bodyPr>
          <a:lstStyle/>
          <a:p>
            <a:r>
              <a:rPr lang="en-GB" sz="5800" b="1" dirty="0" err="1">
                <a:solidFill>
                  <a:srgbClr val="115076"/>
                </a:solidFill>
              </a:rPr>
              <a:t>pourquoi</a:t>
            </a:r>
            <a:r>
              <a:rPr lang="en-GB" sz="5800" b="1" dirty="0">
                <a:solidFill>
                  <a:srgbClr val="115076"/>
                </a:solidFill>
              </a:rPr>
              <a:t> ?</a:t>
            </a:r>
          </a:p>
        </p:txBody>
      </p:sp>
      <p:sp>
        <p:nvSpPr>
          <p:cNvPr id="5" name="Rounded Rectangle 46">
            <a:extLst>
              <a:ext uri="{FF2B5EF4-FFF2-40B4-BE49-F238E27FC236}">
                <a16:creationId xmlns:a16="http://schemas.microsoft.com/office/drawing/2014/main" id="{F59D63C2-14AB-4550-99C7-1F3F220E59A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0210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2000" fill="hold"/>
                                        <p:tgtEl>
                                          <p:spTgt spid="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27"/>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nodeType="clickEffect">
                                  <p:stCondLst>
                                    <p:cond delay="0"/>
                                  </p:stCondLst>
                                  <p:childTnLst>
                                    <p:animRot by="21600000">
                                      <p:cBhvr>
                                        <p:cTn id="62" dur="2000" fill="hold"/>
                                        <p:tgtEl>
                                          <p:spTgt spid="4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5" grpId="0"/>
      <p:bldP spid="35" grpId="1"/>
      <p:bldP spid="36" grpId="0"/>
      <p:bldP spid="36" grpId="1"/>
      <p:bldP spid="37" grpId="0"/>
      <p:bldP spid="37" grpId="1"/>
      <p:bldP spid="48" grpId="0"/>
      <p:bldP spid="48"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7287" y="1548285"/>
            <a:ext cx="1797191" cy="1336744"/>
          </a:xfrm>
          <a:prstGeom prst="rect">
            <a:avLst/>
          </a:prstGeom>
        </p:spPr>
      </p:pic>
      <p:grpSp>
        <p:nvGrpSpPr>
          <p:cNvPr id="14" name="Group 13"/>
          <p:cNvGrpSpPr/>
          <p:nvPr/>
        </p:nvGrpSpPr>
        <p:grpSpPr>
          <a:xfrm>
            <a:off x="4644650" y="1198402"/>
            <a:ext cx="2332069" cy="2112950"/>
            <a:chOff x="5578538" y="2524018"/>
            <a:chExt cx="2332069" cy="2112950"/>
          </a:xfrm>
        </p:grpSpPr>
        <p:pic>
          <p:nvPicPr>
            <p:cNvPr id="15" name="Picture 2" descr="http://www.clker.com/cliparts/w/d/u/B/w/V/stamp1-md.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578538" y="2524018"/>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21349562">
              <a:off x="5747196" y="2880554"/>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how many?</a:t>
              </a:r>
            </a:p>
          </p:txBody>
        </p:sp>
      </p:grpSp>
      <p:grpSp>
        <p:nvGrpSpPr>
          <p:cNvPr id="3" name="Group 2"/>
          <p:cNvGrpSpPr/>
          <p:nvPr/>
        </p:nvGrpSpPr>
        <p:grpSpPr>
          <a:xfrm>
            <a:off x="3835407" y="4197005"/>
            <a:ext cx="2332069" cy="2112950"/>
            <a:chOff x="5668115" y="765372"/>
            <a:chExt cx="2332069" cy="2112950"/>
          </a:xfrm>
        </p:grpSpPr>
        <p:pic>
          <p:nvPicPr>
            <p:cNvPr id="25" name="Picture 2" descr="http://www.clker.com/cliparts/w/d/u/B/w/V/stamp1-md.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668115" y="765372"/>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rot="21349562">
              <a:off x="5801547" y="1406350"/>
              <a:ext cx="20652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what?</a:t>
              </a:r>
            </a:p>
          </p:txBody>
        </p:sp>
      </p:gr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7371" y="4481433"/>
            <a:ext cx="1495088" cy="1544094"/>
          </a:xfrm>
          <a:prstGeom prst="rect">
            <a:avLst/>
          </a:prstGeom>
        </p:spPr>
      </p:pic>
      <p:grpSp>
        <p:nvGrpSpPr>
          <p:cNvPr id="30" name="Group 29"/>
          <p:cNvGrpSpPr/>
          <p:nvPr/>
        </p:nvGrpSpPr>
        <p:grpSpPr>
          <a:xfrm>
            <a:off x="9682588" y="3489938"/>
            <a:ext cx="2332069" cy="2112950"/>
            <a:chOff x="4809505" y="2362154"/>
            <a:chExt cx="2332069" cy="2112950"/>
          </a:xfrm>
        </p:grpSpPr>
        <p:pic>
          <p:nvPicPr>
            <p:cNvPr id="28" name="Picture 2" descr="http://www.clker.com/cliparts/w/d/u/B/w/V/stamp1-md.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809505" y="2362154"/>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rot="21349562">
              <a:off x="4952432" y="2995007"/>
              <a:ext cx="206520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which?</a:t>
              </a:r>
            </a:p>
          </p:txBody>
        </p:sp>
      </p:gr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0933" y="3730912"/>
            <a:ext cx="1712804" cy="1573296"/>
          </a:xfrm>
          <a:prstGeom prst="rect">
            <a:avLst/>
          </a:prstGeom>
        </p:spPr>
      </p:pic>
      <p:sp>
        <p:nvSpPr>
          <p:cNvPr id="33" name="TextBox 32"/>
          <p:cNvSpPr txBox="1"/>
          <p:nvPr/>
        </p:nvSpPr>
        <p:spPr>
          <a:xfrm>
            <a:off x="1489004" y="2807582"/>
            <a:ext cx="52368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115076"/>
                </a:solidFill>
                <a:effectLst/>
                <a:uLnTx/>
                <a:uFillTx/>
                <a:latin typeface="Century Gothic" panose="020F0302020204030204"/>
                <a:ea typeface="+mn-ea"/>
                <a:cs typeface="+mn-cs"/>
              </a:rPr>
              <a:t>combien</a:t>
            </a:r>
            <a:r>
              <a:rPr kumimoji="0" lang="en-GB" sz="54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5" name="TextBox 34"/>
          <p:cNvSpPr txBox="1"/>
          <p:nvPr/>
        </p:nvSpPr>
        <p:spPr>
          <a:xfrm>
            <a:off x="69457" y="4662835"/>
            <a:ext cx="2284603"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800" b="1" i="0" u="none" strike="noStrike" kern="1200" cap="none" spc="0" normalizeH="0" baseline="0" noProof="0" dirty="0">
                <a:ln>
                  <a:noFill/>
                </a:ln>
                <a:solidFill>
                  <a:srgbClr val="115076"/>
                </a:solidFill>
                <a:effectLst/>
                <a:uLnTx/>
                <a:uFillTx/>
                <a:latin typeface="Century Gothic" panose="020F0302020204030204"/>
                <a:ea typeface="+mn-ea"/>
                <a:cs typeface="+mn-cs"/>
              </a:rPr>
              <a:t>que ?</a:t>
            </a:r>
          </a:p>
        </p:txBody>
      </p:sp>
      <p:sp>
        <p:nvSpPr>
          <p:cNvPr id="36" name="TextBox 35"/>
          <p:cNvSpPr txBox="1"/>
          <p:nvPr/>
        </p:nvSpPr>
        <p:spPr>
          <a:xfrm>
            <a:off x="6743329" y="5311967"/>
            <a:ext cx="2438804"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800" b="1" i="0" u="none" strike="noStrike" kern="1200" cap="none" spc="0" normalizeH="0" baseline="0" noProof="0" dirty="0" err="1">
                <a:ln>
                  <a:noFill/>
                </a:ln>
                <a:solidFill>
                  <a:srgbClr val="115076"/>
                </a:solidFill>
                <a:effectLst/>
                <a:uLnTx/>
                <a:uFillTx/>
                <a:latin typeface="Century Gothic" panose="020F0302020204030204"/>
                <a:ea typeface="+mn-ea"/>
                <a:cs typeface="+mn-cs"/>
              </a:rPr>
              <a:t>quel</a:t>
            </a:r>
            <a:r>
              <a:rPr kumimoji="0" lang="en-GB" sz="58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7" name="TextBox 36"/>
          <p:cNvSpPr txBox="1"/>
          <p:nvPr/>
        </p:nvSpPr>
        <p:spPr>
          <a:xfrm>
            <a:off x="9180279" y="5293583"/>
            <a:ext cx="3086301"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800" b="1" i="0" u="none" strike="noStrike" kern="1200" cap="none" spc="0" normalizeH="0" baseline="0" noProof="0" dirty="0" err="1">
                <a:ln>
                  <a:noFill/>
                </a:ln>
                <a:solidFill>
                  <a:srgbClr val="115076"/>
                </a:solidFill>
                <a:effectLst/>
                <a:uLnTx/>
                <a:uFillTx/>
                <a:latin typeface="Century Gothic" panose="020F0302020204030204"/>
                <a:ea typeface="+mn-ea"/>
                <a:cs typeface="+mn-cs"/>
              </a:rPr>
              <a:t>quelle</a:t>
            </a:r>
            <a:r>
              <a:rPr kumimoji="0" lang="en-GB" sz="58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grpSp>
        <p:nvGrpSpPr>
          <p:cNvPr id="2" name="Group 1"/>
          <p:cNvGrpSpPr/>
          <p:nvPr/>
        </p:nvGrpSpPr>
        <p:grpSpPr>
          <a:xfrm>
            <a:off x="588449" y="1283408"/>
            <a:ext cx="2332069" cy="2112950"/>
            <a:chOff x="643102" y="897272"/>
            <a:chExt cx="2332069" cy="2112950"/>
          </a:xfrm>
        </p:grpSpPr>
        <p:pic>
          <p:nvPicPr>
            <p:cNvPr id="32" name="Picture 2" descr="http://www.clker.com/cliparts/w/d/u/B/w/V/stamp1-md.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643102" y="897272"/>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rot="21349562">
              <a:off x="800027" y="1275709"/>
              <a:ext cx="2065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how much?</a:t>
              </a:r>
            </a:p>
          </p:txBody>
        </p:sp>
      </p:grpSp>
      <p:pic>
        <p:nvPicPr>
          <p:cNvPr id="23" name="Picture 22" descr="background rectangle">
            <a:extLst>
              <a:ext uri="{FF2B5EF4-FFF2-40B4-BE49-F238E27FC236}">
                <a16:creationId xmlns:a16="http://schemas.microsoft.com/office/drawing/2014/main" id="{C23CC880-0938-4910-A149-6105F98B6FC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D4A4EBF6-AD9B-4886-BD62-7C208FC6B68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pSp>
        <p:nvGrpSpPr>
          <p:cNvPr id="44" name="Group 43">
            <a:extLst>
              <a:ext uri="{FF2B5EF4-FFF2-40B4-BE49-F238E27FC236}">
                <a16:creationId xmlns:a16="http://schemas.microsoft.com/office/drawing/2014/main" id="{755C8DB7-9B3B-407F-8667-3B560887192D}"/>
              </a:ext>
            </a:extLst>
          </p:cNvPr>
          <p:cNvGrpSpPr/>
          <p:nvPr/>
        </p:nvGrpSpPr>
        <p:grpSpPr>
          <a:xfrm>
            <a:off x="9505978" y="644246"/>
            <a:ext cx="2332069" cy="2112950"/>
            <a:chOff x="5668115" y="765372"/>
            <a:chExt cx="2332069" cy="2112950"/>
          </a:xfrm>
        </p:grpSpPr>
        <p:pic>
          <p:nvPicPr>
            <p:cNvPr id="45" name="Picture 2" descr="http://www.clker.com/cliparts/w/d/u/B/w/V/stamp1-md.png">
              <a:extLst>
                <a:ext uri="{FF2B5EF4-FFF2-40B4-BE49-F238E27FC236}">
                  <a16:creationId xmlns:a16="http://schemas.microsoft.com/office/drawing/2014/main" id="{7CE8B910-B0FB-4468-9A93-70CC576CD5CB}"/>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5668115" y="765372"/>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A483F3F7-8F93-4075-A3E9-AEB0092F1E9F}"/>
                </a:ext>
              </a:extLst>
            </p:cNvPr>
            <p:cNvSpPr txBox="1"/>
            <p:nvPr/>
          </p:nvSpPr>
          <p:spPr>
            <a:xfrm rot="21349562">
              <a:off x="5801547" y="1406350"/>
              <a:ext cx="20652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p>
          </p:txBody>
        </p:sp>
      </p:grpSp>
      <p:pic>
        <p:nvPicPr>
          <p:cNvPr id="47" name="Picture 46">
            <a:extLst>
              <a:ext uri="{FF2B5EF4-FFF2-40B4-BE49-F238E27FC236}">
                <a16:creationId xmlns:a16="http://schemas.microsoft.com/office/drawing/2014/main" id="{9FF5BA8C-BCCD-43A4-8115-DE85A22154E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802444" y="1185964"/>
            <a:ext cx="1495088" cy="1293049"/>
          </a:xfrm>
          <a:prstGeom prst="rect">
            <a:avLst/>
          </a:prstGeom>
        </p:spPr>
      </p:pic>
      <p:sp>
        <p:nvSpPr>
          <p:cNvPr id="48" name="TextBox 47">
            <a:extLst>
              <a:ext uri="{FF2B5EF4-FFF2-40B4-BE49-F238E27FC236}">
                <a16:creationId xmlns:a16="http://schemas.microsoft.com/office/drawing/2014/main" id="{FBDF7C4F-9240-4E70-88B6-AF7E7DFF7136}"/>
              </a:ext>
            </a:extLst>
          </p:cNvPr>
          <p:cNvSpPr txBox="1"/>
          <p:nvPr/>
        </p:nvSpPr>
        <p:spPr>
          <a:xfrm>
            <a:off x="7871623" y="2357341"/>
            <a:ext cx="4098443"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800" b="1" i="0" u="none" strike="noStrike" kern="1200" cap="none" spc="0" normalizeH="0" baseline="0" noProof="0" dirty="0" err="1">
                <a:ln>
                  <a:noFill/>
                </a:ln>
                <a:solidFill>
                  <a:srgbClr val="115076"/>
                </a:solidFill>
                <a:effectLst/>
                <a:uLnTx/>
                <a:uFillTx/>
                <a:latin typeface="Century Gothic" panose="020F0302020204030204"/>
                <a:ea typeface="+mn-ea"/>
                <a:cs typeface="+mn-cs"/>
              </a:rPr>
              <a:t>pourquoi</a:t>
            </a:r>
            <a:r>
              <a:rPr kumimoji="0" lang="en-GB" sz="58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5" name="Rounded Rectangle 46">
            <a:extLst>
              <a:ext uri="{FF2B5EF4-FFF2-40B4-BE49-F238E27FC236}">
                <a16:creationId xmlns:a16="http://schemas.microsoft.com/office/drawing/2014/main" id="{3AC46EAC-7AB2-4E46-9443-E514E99505A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5053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3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000" fill="hold"/>
                                        <p:tgtEl>
                                          <p:spTgt spid="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21600000">
                                      <p:cBhvr>
                                        <p:cTn id="46" dur="1000" fill="hold"/>
                                        <p:tgtEl>
                                          <p:spTgt spid="27"/>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nodeType="clickEffect">
                                  <p:stCondLst>
                                    <p:cond delay="0"/>
                                  </p:stCondLst>
                                  <p:childTnLst>
                                    <p:animRot by="21600000">
                                      <p:cBhvr>
                                        <p:cTn id="62" dur="1000" fill="hold"/>
                                        <p:tgtEl>
                                          <p:spTgt spid="4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4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5" grpId="0"/>
      <p:bldP spid="35" grpId="1"/>
      <p:bldP spid="36" grpId="0"/>
      <p:bldP spid="36" grpId="1"/>
      <p:bldP spid="37" grpId="0"/>
      <p:bldP spid="37" grpId="1"/>
      <p:bldP spid="48" grpId="0"/>
      <p:bldP spid="48" grpId="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3" name="TextBox 22">
            <a:extLst>
              <a:ext uri="{FF2B5EF4-FFF2-40B4-BE49-F238E27FC236}">
                <a16:creationId xmlns:a16="http://schemas.microsoft.com/office/drawing/2014/main" id="{ED533A51-42BB-4A28-8D56-B89161B10E63}"/>
              </a:ext>
            </a:extLst>
          </p:cNvPr>
          <p:cNvSpPr txBox="1"/>
          <p:nvPr/>
        </p:nvSpPr>
        <p:spPr>
          <a:xfrm>
            <a:off x="3474000" y="4694400"/>
            <a:ext cx="2985612" cy="769441"/>
          </a:xfrm>
          <a:prstGeom prst="rect">
            <a:avLst/>
          </a:prstGeom>
          <a:noFill/>
        </p:spPr>
        <p:txBody>
          <a:bodyPr wrap="square" rtlCol="0">
            <a:spAutoFit/>
          </a:bodyPr>
          <a:lstStyle/>
          <a:p>
            <a:r>
              <a:rPr lang="en-GB" sz="4400" b="1" dirty="0">
                <a:solidFill>
                  <a:srgbClr val="115076"/>
                </a:solidFill>
              </a:rPr>
              <a:t>la matière</a:t>
            </a:r>
          </a:p>
        </p:txBody>
      </p:sp>
      <p:pic>
        <p:nvPicPr>
          <p:cNvPr id="1028" name="Picture 4" descr="Clip Art - Transparent Background School Subjects Clipart ">
            <a:extLst>
              <a:ext uri="{FF2B5EF4-FFF2-40B4-BE49-F238E27FC236}">
                <a16:creationId xmlns:a16="http://schemas.microsoft.com/office/drawing/2014/main" id="{820600D3-4FFE-4403-BB83-BEBFEBAED5E0}"/>
              </a:ext>
            </a:extLst>
          </p:cNvPr>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143600" y="3153600"/>
            <a:ext cx="1684583" cy="1800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26BCAB0-19CE-4CBE-B0D4-9DA3ECE3E405}"/>
              </a:ext>
            </a:extLst>
          </p:cNvPr>
          <p:cNvGrpSpPr/>
          <p:nvPr/>
        </p:nvGrpSpPr>
        <p:grpSpPr>
          <a:xfrm>
            <a:off x="7153200" y="97200"/>
            <a:ext cx="2545154" cy="1800000"/>
            <a:chOff x="7162800" y="1384331"/>
            <a:chExt cx="2545154" cy="1800000"/>
          </a:xfrm>
        </p:grpSpPr>
        <p:grpSp>
          <p:nvGrpSpPr>
            <p:cNvPr id="34" name="Group 33">
              <a:extLst>
                <a:ext uri="{FF2B5EF4-FFF2-40B4-BE49-F238E27FC236}">
                  <a16:creationId xmlns:a16="http://schemas.microsoft.com/office/drawing/2014/main" id="{AA3ED789-5423-46D0-916D-3C80888D1B37}"/>
                </a:ext>
              </a:extLst>
            </p:cNvPr>
            <p:cNvGrpSpPr/>
            <p:nvPr/>
          </p:nvGrpSpPr>
          <p:grpSpPr>
            <a:xfrm>
              <a:off x="7162800" y="1384331"/>
              <a:ext cx="2545154" cy="1800000"/>
              <a:chOff x="8749374" y="3471298"/>
              <a:chExt cx="2545154" cy="2151804"/>
            </a:xfrm>
          </p:grpSpPr>
          <p:pic>
            <p:nvPicPr>
              <p:cNvPr id="38" name="Picture 37">
                <a:extLst>
                  <a:ext uri="{FF2B5EF4-FFF2-40B4-BE49-F238E27FC236}">
                    <a16:creationId xmlns:a16="http://schemas.microsoft.com/office/drawing/2014/main" id="{4DB4A352-4276-486B-8EAF-F1ECEA4FDA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374" y="3806309"/>
                <a:ext cx="2200829" cy="1816793"/>
              </a:xfrm>
              <a:prstGeom prst="rect">
                <a:avLst/>
              </a:prstGeom>
            </p:spPr>
          </p:pic>
          <p:sp>
            <p:nvSpPr>
              <p:cNvPr id="39" name="Oval 38">
                <a:extLst>
                  <a:ext uri="{FF2B5EF4-FFF2-40B4-BE49-F238E27FC236}">
                    <a16:creationId xmlns:a16="http://schemas.microsoft.com/office/drawing/2014/main" id="{FD0B1499-47C3-44B8-B752-4559AD937C14}"/>
                  </a:ext>
                </a:extLst>
              </p:cNvPr>
              <p:cNvSpPr/>
              <p:nvPr/>
            </p:nvSpPr>
            <p:spPr>
              <a:xfrm>
                <a:off x="9304081" y="3471298"/>
                <a:ext cx="1990447" cy="98549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accent5">
                      <a:lumMod val="50000"/>
                    </a:schemeClr>
                  </a:solidFill>
                </a:endParaRPr>
              </a:p>
            </p:txBody>
          </p:sp>
        </p:grpSp>
        <p:pic>
          <p:nvPicPr>
            <p:cNvPr id="40" name="Picture 2" descr="Free Picture Of France Flag, Download Free Clip Art, Free Clip Art ...">
              <a:extLst>
                <a:ext uri="{FF2B5EF4-FFF2-40B4-BE49-F238E27FC236}">
                  <a16:creationId xmlns:a16="http://schemas.microsoft.com/office/drawing/2014/main" id="{F51CDD30-5A37-4650-8F95-D9003D2A19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9125" y="1616516"/>
              <a:ext cx="54189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clipart spain flag">
              <a:extLst>
                <a:ext uri="{FF2B5EF4-FFF2-40B4-BE49-F238E27FC236}">
                  <a16:creationId xmlns:a16="http://schemas.microsoft.com/office/drawing/2014/main" id="{75C9756E-F2F5-4B48-A433-F170C8F14D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5727" y="1616516"/>
              <a:ext cx="540000" cy="360000"/>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29019469-9716-4F2D-9261-41B7E66B40E3}"/>
              </a:ext>
            </a:extLst>
          </p:cNvPr>
          <p:cNvSpPr txBox="1"/>
          <p:nvPr/>
        </p:nvSpPr>
        <p:spPr>
          <a:xfrm>
            <a:off x="6930000" y="1897200"/>
            <a:ext cx="2770840" cy="769441"/>
          </a:xfrm>
          <a:prstGeom prst="rect">
            <a:avLst/>
          </a:prstGeom>
          <a:noFill/>
        </p:spPr>
        <p:txBody>
          <a:bodyPr wrap="square" rtlCol="0">
            <a:spAutoFit/>
          </a:bodyPr>
          <a:lstStyle/>
          <a:p>
            <a:r>
              <a:rPr lang="en-GB" sz="4400" b="1" dirty="0">
                <a:solidFill>
                  <a:srgbClr val="115076"/>
                </a:solidFill>
              </a:rPr>
              <a:t>la langue</a:t>
            </a:r>
          </a:p>
        </p:txBody>
      </p:sp>
      <p:pic>
        <p:nvPicPr>
          <p:cNvPr id="1034" name="Picture 10" descr="Chemistry Laboratory Chemical Reaction Clip Art Science Clip">
            <a:extLst>
              <a:ext uri="{FF2B5EF4-FFF2-40B4-BE49-F238E27FC236}">
                <a16:creationId xmlns:a16="http://schemas.microsoft.com/office/drawing/2014/main" id="{3C5477E0-BAF5-4D10-BED1-8D071C9F55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0400" y="1350000"/>
            <a:ext cx="15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64357E1F-E59B-45D1-B17B-F31202BB75D5}"/>
              </a:ext>
            </a:extLst>
          </p:cNvPr>
          <p:cNvSpPr txBox="1"/>
          <p:nvPr/>
        </p:nvSpPr>
        <p:spPr>
          <a:xfrm>
            <a:off x="64800" y="2872800"/>
            <a:ext cx="3595500" cy="769441"/>
          </a:xfrm>
          <a:prstGeom prst="rect">
            <a:avLst/>
          </a:prstGeom>
          <a:noFill/>
        </p:spPr>
        <p:txBody>
          <a:bodyPr wrap="square" rtlCol="0">
            <a:spAutoFit/>
          </a:bodyPr>
          <a:lstStyle/>
          <a:p>
            <a:r>
              <a:rPr lang="en-GB" sz="4400" b="1" dirty="0">
                <a:solidFill>
                  <a:srgbClr val="115076"/>
                </a:solidFill>
              </a:rPr>
              <a:t>les sciences</a:t>
            </a:r>
          </a:p>
        </p:txBody>
      </p:sp>
      <p:pic>
        <p:nvPicPr>
          <p:cNvPr id="1042" name="Picture 18" descr="Music Notes PNG Clip Art | Gallery Yopriceville - High-Quality ">
            <a:extLst>
              <a:ext uri="{FF2B5EF4-FFF2-40B4-BE49-F238E27FC236}">
                <a16:creationId xmlns:a16="http://schemas.microsoft.com/office/drawing/2014/main" id="{CD8C408B-924D-4042-AB1C-55D7534317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1962" y="3730625"/>
            <a:ext cx="1548333" cy="1800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530DDA56-D4C1-4055-8947-17DAC687B5C0}"/>
              </a:ext>
            </a:extLst>
          </p:cNvPr>
          <p:cNvSpPr txBox="1"/>
          <p:nvPr/>
        </p:nvSpPr>
        <p:spPr>
          <a:xfrm>
            <a:off x="188942" y="5511936"/>
            <a:ext cx="3194375" cy="769441"/>
          </a:xfrm>
          <a:prstGeom prst="rect">
            <a:avLst/>
          </a:prstGeom>
          <a:noFill/>
        </p:spPr>
        <p:txBody>
          <a:bodyPr wrap="square" rtlCol="0">
            <a:spAutoFit/>
          </a:bodyPr>
          <a:lstStyle/>
          <a:p>
            <a:r>
              <a:rPr lang="en-GB" sz="4400" b="1" dirty="0">
                <a:solidFill>
                  <a:srgbClr val="115076"/>
                </a:solidFill>
              </a:rPr>
              <a:t>la musique</a:t>
            </a:r>
          </a:p>
        </p:txBody>
      </p:sp>
      <p:pic>
        <p:nvPicPr>
          <p:cNvPr id="1044" name="Picture 20">
            <a:extLst>
              <a:ext uri="{FF2B5EF4-FFF2-40B4-BE49-F238E27FC236}">
                <a16:creationId xmlns:a16="http://schemas.microsoft.com/office/drawing/2014/main" id="{D00F9FF6-2A37-4759-9485-29EDC6463294}"/>
              </a:ext>
            </a:extLst>
          </p:cNvPr>
          <p:cNvPicPr>
            <a:picLocks noChangeAspect="1" noChangeArrowheads="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bwMode="auto">
          <a:xfrm>
            <a:off x="9633600" y="3978000"/>
            <a:ext cx="1583460" cy="192960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36B077FF-C1FB-4015-ABD4-2B1D47AD62DF}"/>
              </a:ext>
            </a:extLst>
          </p:cNvPr>
          <p:cNvSpPr txBox="1"/>
          <p:nvPr/>
        </p:nvSpPr>
        <p:spPr>
          <a:xfrm>
            <a:off x="8362800" y="5598000"/>
            <a:ext cx="4230043" cy="769441"/>
          </a:xfrm>
          <a:prstGeom prst="rect">
            <a:avLst/>
          </a:prstGeom>
          <a:noFill/>
        </p:spPr>
        <p:txBody>
          <a:bodyPr wrap="square" rtlCol="0">
            <a:spAutoFit/>
          </a:bodyPr>
          <a:lstStyle/>
          <a:p>
            <a:pPr algn="ctr"/>
            <a:r>
              <a:rPr lang="en-GB" sz="4400" b="1" dirty="0">
                <a:solidFill>
                  <a:srgbClr val="115076"/>
                </a:solidFill>
              </a:rPr>
              <a:t>les maths</a:t>
            </a:r>
          </a:p>
        </p:txBody>
      </p:sp>
      <p:pic>
        <p:nvPicPr>
          <p:cNvPr id="20" name="Picture 19" descr="background rectangle">
            <a:extLst>
              <a:ext uri="{FF2B5EF4-FFF2-40B4-BE49-F238E27FC236}">
                <a16:creationId xmlns:a16="http://schemas.microsoft.com/office/drawing/2014/main" id="{231F6A63-CB05-4EDA-BF02-43CCC2A817C0}"/>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8E6DA2EB-C370-474D-B24A-66148C0B109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22" name="Rounded Rectangle 46">
            <a:extLst>
              <a:ext uri="{FF2B5EF4-FFF2-40B4-BE49-F238E27FC236}">
                <a16:creationId xmlns:a16="http://schemas.microsoft.com/office/drawing/2014/main" id="{4A9EB643-38D0-4CFA-9232-19ED79D7D9E8}"/>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E3615B6C-CAFF-4A68-949E-E027153DBC73}"/>
              </a:ext>
            </a:extLst>
          </p:cNvPr>
          <p:cNvSpPr txBox="1"/>
          <p:nvPr/>
        </p:nvSpPr>
        <p:spPr>
          <a:xfrm>
            <a:off x="10080000" y="2757600"/>
            <a:ext cx="2047200" cy="769441"/>
          </a:xfrm>
          <a:prstGeom prst="rect">
            <a:avLst/>
          </a:prstGeom>
          <a:noFill/>
        </p:spPr>
        <p:txBody>
          <a:bodyPr wrap="square" rtlCol="0">
            <a:spAutoFit/>
          </a:bodyPr>
          <a:lstStyle/>
          <a:p>
            <a:pPr algn="ctr"/>
            <a:r>
              <a:rPr lang="en-GB" sz="4400" b="1" dirty="0">
                <a:solidFill>
                  <a:srgbClr val="115076"/>
                </a:solidFill>
              </a:rPr>
              <a:t>le nom</a:t>
            </a:r>
          </a:p>
        </p:txBody>
      </p:sp>
      <p:grpSp>
        <p:nvGrpSpPr>
          <p:cNvPr id="31" name="Group 30">
            <a:extLst>
              <a:ext uri="{FF2B5EF4-FFF2-40B4-BE49-F238E27FC236}">
                <a16:creationId xmlns:a16="http://schemas.microsoft.com/office/drawing/2014/main" id="{36E5A0AF-0AA8-4A9A-BD77-5E387236825B}"/>
              </a:ext>
            </a:extLst>
          </p:cNvPr>
          <p:cNvGrpSpPr/>
          <p:nvPr/>
        </p:nvGrpSpPr>
        <p:grpSpPr>
          <a:xfrm>
            <a:off x="10050117" y="870267"/>
            <a:ext cx="2013734" cy="1991604"/>
            <a:chOff x="10050117" y="870267"/>
            <a:chExt cx="2013734" cy="1991604"/>
          </a:xfrm>
        </p:grpSpPr>
        <p:pic>
          <p:nvPicPr>
            <p:cNvPr id="32" name="Picture 2" descr="name tag">
              <a:extLst>
                <a:ext uri="{FF2B5EF4-FFF2-40B4-BE49-F238E27FC236}">
                  <a16:creationId xmlns:a16="http://schemas.microsoft.com/office/drawing/2014/main" id="{68473F67-556C-4B22-854E-7E25A367A0D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2526" r="32740"/>
            <a:stretch/>
          </p:blipFill>
          <p:spPr bwMode="auto">
            <a:xfrm>
              <a:off x="10365237" y="870267"/>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26B1DFFD-E738-4430-8119-7E028CD4FD74}"/>
                </a:ext>
              </a:extLst>
            </p:cNvPr>
            <p:cNvSpPr txBox="1"/>
            <p:nvPr/>
          </p:nvSpPr>
          <p:spPr>
            <a:xfrm>
              <a:off x="10050117" y="1970660"/>
              <a:ext cx="2013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Nathalie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Lefèvre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5" name="Arrow: Right 34">
              <a:extLst>
                <a:ext uri="{FF2B5EF4-FFF2-40B4-BE49-F238E27FC236}">
                  <a16:creationId xmlns:a16="http://schemas.microsoft.com/office/drawing/2014/main" id="{C8DBAA11-E6DC-4265-B2E5-BBE107499EC3}"/>
                </a:ext>
              </a:extLst>
            </p:cNvPr>
            <p:cNvSpPr/>
            <p:nvPr/>
          </p:nvSpPr>
          <p:spPr>
            <a:xfrm rot="3594895">
              <a:off x="10237977" y="1516813"/>
              <a:ext cx="733582" cy="3294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6" name="TextBox 35">
            <a:extLst>
              <a:ext uri="{FF2B5EF4-FFF2-40B4-BE49-F238E27FC236}">
                <a16:creationId xmlns:a16="http://schemas.microsoft.com/office/drawing/2014/main" id="{4C180616-D20B-4B76-AA6B-A0D9516DB45E}"/>
              </a:ext>
            </a:extLst>
          </p:cNvPr>
          <p:cNvSpPr txBox="1"/>
          <p:nvPr/>
        </p:nvSpPr>
        <p:spPr>
          <a:xfrm>
            <a:off x="6498000" y="3740400"/>
            <a:ext cx="3402893" cy="769441"/>
          </a:xfrm>
          <a:prstGeom prst="rect">
            <a:avLst/>
          </a:prstGeom>
          <a:noFill/>
        </p:spPr>
        <p:txBody>
          <a:bodyPr wrap="square" rtlCol="0">
            <a:spAutoFit/>
          </a:bodyPr>
          <a:lstStyle/>
          <a:p>
            <a:r>
              <a:rPr lang="en-GB" sz="4400" b="1" dirty="0" err="1">
                <a:solidFill>
                  <a:srgbClr val="115076"/>
                </a:solidFill>
              </a:rPr>
              <a:t>parce</a:t>
            </a:r>
            <a:r>
              <a:rPr lang="en-GB" sz="4400" b="1" dirty="0">
                <a:solidFill>
                  <a:srgbClr val="115076"/>
                </a:solidFill>
              </a:rPr>
              <a:t> que</a:t>
            </a:r>
          </a:p>
        </p:txBody>
      </p:sp>
      <p:sp>
        <p:nvSpPr>
          <p:cNvPr id="42" name="TextBox 41">
            <a:extLst>
              <a:ext uri="{FF2B5EF4-FFF2-40B4-BE49-F238E27FC236}">
                <a16:creationId xmlns:a16="http://schemas.microsoft.com/office/drawing/2014/main" id="{EAE1A0F6-94B4-4C35-B098-AC9AEB10571D}"/>
              </a:ext>
            </a:extLst>
          </p:cNvPr>
          <p:cNvSpPr txBox="1"/>
          <p:nvPr/>
        </p:nvSpPr>
        <p:spPr>
          <a:xfrm>
            <a:off x="6810307" y="3162281"/>
            <a:ext cx="247686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[because]</a:t>
            </a:r>
          </a:p>
        </p:txBody>
      </p:sp>
    </p:spTree>
    <p:extLst>
      <p:ext uri="{BB962C8B-B14F-4D97-AF65-F5344CB8AC3E}">
        <p14:creationId xmlns:p14="http://schemas.microsoft.com/office/powerpoint/2010/main" val="18716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3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4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0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04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1" grpId="0"/>
      <p:bldP spid="43" grpId="0"/>
      <p:bldP spid="44" grpId="0"/>
      <p:bldP spid="45" grpId="0"/>
      <p:bldP spid="30" grpId="0"/>
      <p:bldP spid="36" grpId="0"/>
      <p:bldP spid="42" grpId="0"/>
      <p:bldP spid="4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88942" y="1160791"/>
            <a:ext cx="85915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115076"/>
                </a:solidFill>
                <a:effectLst/>
                <a:uLnTx/>
                <a:uFillTx/>
                <a:ea typeface="+mn-ea"/>
                <a:cs typeface="+mn-cs"/>
              </a:rPr>
              <a:t>Amir dis </a:t>
            </a:r>
            <a:r>
              <a:rPr kumimoji="0" lang="en-GB" sz="2600" b="1" i="0" u="none" strike="noStrike" kern="1200" cap="none" spc="0" normalizeH="0" baseline="0" noProof="0" dirty="0" err="1">
                <a:ln>
                  <a:noFill/>
                </a:ln>
                <a:solidFill>
                  <a:srgbClr val="115076"/>
                </a:solidFill>
                <a:effectLst/>
                <a:uLnTx/>
                <a:uFillTx/>
                <a:ea typeface="+mn-ea"/>
                <a:cs typeface="+mn-cs"/>
              </a:rPr>
              <a:t>ces</a:t>
            </a:r>
            <a:r>
              <a:rPr kumimoji="0" lang="en-GB" sz="2600" b="1" i="0" u="none" strike="noStrike" kern="1200" cap="none" spc="0" normalizeH="0" baseline="0" noProof="0" dirty="0">
                <a:ln>
                  <a:noFill/>
                </a:ln>
                <a:solidFill>
                  <a:srgbClr val="115076"/>
                </a:solidFill>
                <a:effectLst/>
                <a:uLnTx/>
                <a:uFillTx/>
                <a:ea typeface="+mn-ea"/>
                <a:cs typeface="+mn-cs"/>
              </a:rPr>
              <a:t> </a:t>
            </a:r>
            <a:r>
              <a:rPr kumimoji="0" lang="en-GB" sz="2600" b="1" i="0" u="none" strike="noStrike" kern="1200" cap="none" spc="0" normalizeH="0" baseline="0" noProof="0" dirty="0" err="1">
                <a:ln>
                  <a:noFill/>
                </a:ln>
                <a:solidFill>
                  <a:srgbClr val="115076"/>
                </a:solidFill>
                <a:effectLst/>
                <a:uLnTx/>
                <a:uFillTx/>
                <a:ea typeface="+mn-ea"/>
                <a:cs typeface="+mn-cs"/>
              </a:rPr>
              <a:t>réponses</a:t>
            </a:r>
            <a:r>
              <a:rPr kumimoji="0" lang="en-GB" sz="2600" b="1" i="0" u="none" strike="noStrike" kern="1200" cap="none" spc="0" normalizeH="0" baseline="0" noProof="0" dirty="0">
                <a:ln>
                  <a:noFill/>
                </a:ln>
                <a:solidFill>
                  <a:srgbClr val="115076"/>
                </a:solidFill>
                <a:effectLst/>
                <a:uLnTx/>
                <a:uFillTx/>
                <a:ea typeface="+mn-ea"/>
                <a:cs typeface="+mn-cs"/>
              </a:rPr>
              <a:t> à </a:t>
            </a:r>
            <a:r>
              <a:rPr kumimoji="0" lang="en-GB" sz="2600" b="1" i="0" u="none" strike="noStrike" kern="1200" cap="none" spc="0" normalizeH="0" baseline="0" noProof="0" dirty="0" err="1">
                <a:ln>
                  <a:noFill/>
                </a:ln>
                <a:solidFill>
                  <a:srgbClr val="115076"/>
                </a:solidFill>
                <a:effectLst/>
                <a:uLnTx/>
                <a:uFillTx/>
                <a:ea typeface="+mn-ea"/>
                <a:cs typeface="+mn-cs"/>
              </a:rPr>
              <a:t>Léa</a:t>
            </a:r>
            <a:r>
              <a:rPr kumimoji="0" lang="en-GB" sz="2600" b="1" i="0" u="none" strike="noStrike" kern="1200" cap="none" spc="0" normalizeH="0" baseline="0" noProof="0" dirty="0">
                <a:ln>
                  <a:noFill/>
                </a:ln>
                <a:solidFill>
                  <a:srgbClr val="115076"/>
                </a:solidFill>
                <a:effectLst/>
                <a:uLnTx/>
                <a:uFillTx/>
                <a:ea typeface="+mn-ea"/>
                <a:cs typeface="+mn-cs"/>
              </a:rPr>
              <a:t>. </a:t>
            </a:r>
            <a:r>
              <a:rPr kumimoji="0" lang="en-GB" sz="2600" b="1" i="0" u="none" strike="noStrike" kern="1200" cap="none" spc="0" normalizeH="0" baseline="0" noProof="0" dirty="0" err="1">
                <a:ln>
                  <a:noFill/>
                </a:ln>
                <a:solidFill>
                  <a:srgbClr val="115076"/>
                </a:solidFill>
                <a:effectLst/>
                <a:uLnTx/>
                <a:uFillTx/>
                <a:ea typeface="+mn-ea"/>
                <a:cs typeface="+mn-cs"/>
              </a:rPr>
              <a:t>C’est</a:t>
            </a:r>
            <a:r>
              <a:rPr kumimoji="0" lang="en-GB" sz="2600" b="1" i="0" u="none" strike="noStrike" kern="1200" cap="none" spc="0" normalizeH="0" baseline="0" noProof="0" dirty="0">
                <a:ln>
                  <a:noFill/>
                </a:ln>
                <a:solidFill>
                  <a:srgbClr val="115076"/>
                </a:solidFill>
                <a:effectLst/>
                <a:uLnTx/>
                <a:uFillTx/>
                <a:ea typeface="+mn-ea"/>
                <a:cs typeface="+mn-cs"/>
              </a:rPr>
              <a:t> quoi la question ?  </a:t>
            </a:r>
          </a:p>
        </p:txBody>
      </p:sp>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 name="TextBox 1"/>
          <p:cNvSpPr txBox="1"/>
          <p:nvPr/>
        </p:nvSpPr>
        <p:spPr>
          <a:xfrm>
            <a:off x="6309470" y="2147704"/>
            <a:ext cx="5924093" cy="3416320"/>
          </a:xfrm>
          <a:prstGeom prst="rect">
            <a:avLst/>
          </a:prstGeom>
          <a:noFill/>
        </p:spPr>
        <p:txBody>
          <a:bodyPr wrap="square" rtlCol="0">
            <a:spAutoFit/>
          </a:bodyPr>
          <a:lstStyle/>
          <a:p>
            <a:pPr marL="514350" indent="-514350">
              <a:buAutoNum type="arabicParenR"/>
            </a:pPr>
            <a:r>
              <a:rPr lang="en-GB" sz="2400" dirty="0">
                <a:solidFill>
                  <a:srgbClr val="115076"/>
                </a:solidFill>
              </a:rPr>
              <a:t>Je </a:t>
            </a:r>
            <a:r>
              <a:rPr lang="en-GB" sz="2400" dirty="0" err="1">
                <a:solidFill>
                  <a:srgbClr val="115076"/>
                </a:solidFill>
              </a:rPr>
              <a:t>fais</a:t>
            </a:r>
            <a:r>
              <a:rPr lang="en-GB" sz="2400" dirty="0">
                <a:solidFill>
                  <a:srgbClr val="115076"/>
                </a:solidFill>
              </a:rPr>
              <a:t> </a:t>
            </a:r>
            <a:r>
              <a:rPr lang="en-GB" sz="2400" dirty="0" err="1">
                <a:solidFill>
                  <a:srgbClr val="115076"/>
                </a:solidFill>
              </a:rPr>
              <a:t>une</a:t>
            </a:r>
            <a:r>
              <a:rPr lang="en-GB" sz="2400" dirty="0">
                <a:solidFill>
                  <a:srgbClr val="115076"/>
                </a:solidFill>
              </a:rPr>
              <a:t> </a:t>
            </a:r>
            <a:r>
              <a:rPr lang="en-GB" sz="2400" dirty="0" err="1">
                <a:solidFill>
                  <a:srgbClr val="115076"/>
                </a:solidFill>
              </a:rPr>
              <a:t>liste</a:t>
            </a:r>
            <a:r>
              <a:rPr lang="en-GB" sz="2400" dirty="0">
                <a:solidFill>
                  <a:srgbClr val="115076"/>
                </a:solidFill>
              </a:rPr>
              <a:t>.</a:t>
            </a:r>
          </a:p>
          <a:p>
            <a:pPr marL="514350" indent="-514350">
              <a:buAutoNum type="arabicParenR"/>
            </a:pPr>
            <a:endParaRPr lang="en-GB" sz="2400" dirty="0">
              <a:solidFill>
                <a:srgbClr val="115076"/>
              </a:solidFill>
            </a:endParaRPr>
          </a:p>
          <a:p>
            <a:pPr marL="514350" indent="-514350">
              <a:buAutoNum type="arabicParenR"/>
            </a:pPr>
            <a:r>
              <a:rPr lang="en-GB" sz="2400" dirty="0" err="1">
                <a:solidFill>
                  <a:srgbClr val="115076"/>
                </a:solidFill>
              </a:rPr>
              <a:t>Parce</a:t>
            </a:r>
            <a:r>
              <a:rPr lang="en-GB" sz="2400" dirty="0">
                <a:solidFill>
                  <a:srgbClr val="115076"/>
                </a:solidFill>
              </a:rPr>
              <a:t> que j</a:t>
            </a:r>
            <a:r>
              <a:rPr lang="en-GB" sz="2400">
                <a:solidFill>
                  <a:srgbClr val="115076"/>
                </a:solidFill>
              </a:rPr>
              <a:t>’aime</a:t>
            </a:r>
            <a:r>
              <a:rPr lang="en-GB" sz="2400" dirty="0">
                <a:solidFill>
                  <a:srgbClr val="115076"/>
                </a:solidFill>
              </a:rPr>
              <a:t> </a:t>
            </a:r>
            <a:r>
              <a:rPr lang="en-GB" sz="2400" dirty="0" err="1">
                <a:solidFill>
                  <a:srgbClr val="115076"/>
                </a:solidFill>
              </a:rPr>
              <a:t>créer</a:t>
            </a:r>
            <a:r>
              <a:rPr lang="en-GB" sz="2400" dirty="0">
                <a:solidFill>
                  <a:srgbClr val="115076"/>
                </a:solidFill>
              </a:rPr>
              <a:t> des menus.</a:t>
            </a:r>
          </a:p>
          <a:p>
            <a:pPr marL="514350" indent="-514350">
              <a:buAutoNum type="arabicParenR"/>
            </a:pPr>
            <a:endParaRPr lang="en-GB" sz="2400" dirty="0">
              <a:solidFill>
                <a:srgbClr val="115076"/>
              </a:solidFill>
            </a:endParaRPr>
          </a:p>
          <a:p>
            <a:pPr marL="514350" indent="-514350">
              <a:buAutoNum type="arabicParenR"/>
            </a:pPr>
            <a:r>
              <a:rPr lang="en-GB" sz="2400" dirty="0" err="1">
                <a:solidFill>
                  <a:srgbClr val="115076"/>
                </a:solidFill>
              </a:rPr>
              <a:t>J’habite</a:t>
            </a:r>
            <a:r>
              <a:rPr lang="en-GB" sz="2400" dirty="0">
                <a:solidFill>
                  <a:srgbClr val="115076"/>
                </a:solidFill>
              </a:rPr>
              <a:t> à Nice.</a:t>
            </a:r>
          </a:p>
          <a:p>
            <a:pPr marL="514350" indent="-514350">
              <a:buAutoNum type="arabicParenR"/>
            </a:pPr>
            <a:endParaRPr lang="en-GB" sz="2400" dirty="0">
              <a:solidFill>
                <a:srgbClr val="115076"/>
              </a:solidFill>
            </a:endParaRPr>
          </a:p>
          <a:p>
            <a:pPr marL="514350" indent="-514350">
              <a:buAutoNum type="arabicParenR"/>
            </a:pPr>
            <a:r>
              <a:rPr lang="en-GB" sz="2400" dirty="0">
                <a:solidFill>
                  <a:srgbClr val="115076"/>
                </a:solidFill>
              </a:rPr>
              <a:t>Nous </a:t>
            </a:r>
            <a:r>
              <a:rPr lang="en-GB" sz="2400" dirty="0" err="1">
                <a:solidFill>
                  <a:srgbClr val="115076"/>
                </a:solidFill>
              </a:rPr>
              <a:t>faisons</a:t>
            </a:r>
            <a:r>
              <a:rPr lang="en-GB" sz="2400" dirty="0">
                <a:solidFill>
                  <a:srgbClr val="115076"/>
                </a:solidFill>
              </a:rPr>
              <a:t> le voyage </a:t>
            </a:r>
            <a:r>
              <a:rPr lang="en-GB" sz="2400" dirty="0" err="1">
                <a:solidFill>
                  <a:srgbClr val="115076"/>
                </a:solidFill>
              </a:rPr>
              <a:t>en</a:t>
            </a:r>
            <a:r>
              <a:rPr lang="en-GB" sz="2400" dirty="0">
                <a:solidFill>
                  <a:srgbClr val="115076"/>
                </a:solidFill>
              </a:rPr>
              <a:t> train.</a:t>
            </a:r>
          </a:p>
          <a:p>
            <a:pPr marL="514350" indent="-514350">
              <a:buAutoNum type="arabicParenR"/>
            </a:pPr>
            <a:endParaRPr lang="en-GB" sz="2400" dirty="0">
              <a:solidFill>
                <a:srgbClr val="115076"/>
              </a:solidFill>
            </a:endParaRPr>
          </a:p>
          <a:p>
            <a:pPr marL="514350" indent="-514350">
              <a:buAutoNum type="arabicParenR"/>
            </a:pPr>
            <a:r>
              <a:rPr lang="en-GB" sz="2400" dirty="0" err="1">
                <a:solidFill>
                  <a:srgbClr val="115076"/>
                </a:solidFill>
              </a:rPr>
              <a:t>J’arrive</a:t>
            </a:r>
            <a:r>
              <a:rPr lang="en-GB" sz="2400" dirty="0">
                <a:solidFill>
                  <a:srgbClr val="115076"/>
                </a:solidFill>
              </a:rPr>
              <a:t> </a:t>
            </a:r>
            <a:r>
              <a:rPr lang="en-GB" sz="2400" dirty="0" err="1">
                <a:solidFill>
                  <a:srgbClr val="115076"/>
                </a:solidFill>
              </a:rPr>
              <a:t>samedi</a:t>
            </a:r>
            <a:r>
              <a:rPr lang="en-GB" sz="2400" dirty="0">
                <a:solidFill>
                  <a:srgbClr val="115076"/>
                </a:solidFill>
              </a:rPr>
              <a:t>.</a:t>
            </a:r>
          </a:p>
        </p:txBody>
      </p:sp>
      <p:graphicFrame>
        <p:nvGraphicFramePr>
          <p:cNvPr id="10" name="Table 9"/>
          <p:cNvGraphicFramePr>
            <a:graphicFrameLocks noGrp="1"/>
          </p:cNvGraphicFramePr>
          <p:nvPr>
            <p:extLst>
              <p:ext uri="{D42A27DB-BD31-4B8C-83A1-F6EECF244321}">
                <p14:modId xmlns:p14="http://schemas.microsoft.com/office/powerpoint/2010/main" val="1170342888"/>
              </p:ext>
            </p:extLst>
          </p:nvPr>
        </p:nvGraphicFramePr>
        <p:xfrm>
          <a:off x="254442" y="1690175"/>
          <a:ext cx="5824602" cy="457200"/>
        </p:xfrm>
        <a:graphic>
          <a:graphicData uri="http://schemas.openxmlformats.org/drawingml/2006/table">
            <a:tbl>
              <a:tblPr firstRow="1" bandRow="1">
                <a:tableStyleId>{5C22544A-7EE6-4342-B048-85BDC9FD1C3A}</a:tableStyleId>
              </a:tblPr>
              <a:tblGrid>
                <a:gridCol w="1941534">
                  <a:extLst>
                    <a:ext uri="{9D8B030D-6E8A-4147-A177-3AD203B41FA5}">
                      <a16:colId xmlns:a16="http://schemas.microsoft.com/office/drawing/2014/main" val="2119906958"/>
                    </a:ext>
                  </a:extLst>
                </a:gridCol>
                <a:gridCol w="1941534">
                  <a:extLst>
                    <a:ext uri="{9D8B030D-6E8A-4147-A177-3AD203B41FA5}">
                      <a16:colId xmlns:a16="http://schemas.microsoft.com/office/drawing/2014/main" val="3131845704"/>
                    </a:ext>
                  </a:extLst>
                </a:gridCol>
                <a:gridCol w="1941534">
                  <a:extLst>
                    <a:ext uri="{9D8B030D-6E8A-4147-A177-3AD203B41FA5}">
                      <a16:colId xmlns:a16="http://schemas.microsoft.com/office/drawing/2014/main" val="3639755172"/>
                    </a:ext>
                  </a:extLst>
                </a:gridCol>
              </a:tblGrid>
              <a:tr h="370840">
                <a:tc>
                  <a:txBody>
                    <a:bodyPr/>
                    <a:lstStyle/>
                    <a:p>
                      <a:pPr algn="ctr"/>
                      <a:r>
                        <a:rPr lang="en-GB" sz="2400" dirty="0"/>
                        <a:t>Comment</a:t>
                      </a:r>
                      <a:r>
                        <a:rPr lang="en-GB" sz="2400" baseline="0" dirty="0"/>
                        <a:t> ?</a:t>
                      </a:r>
                      <a:endParaRPr lang="en-GB" sz="2400" dirty="0"/>
                    </a:p>
                  </a:txBody>
                  <a:tcPr/>
                </a:tc>
                <a:tc>
                  <a:txBody>
                    <a:bodyPr/>
                    <a:lstStyle/>
                    <a:p>
                      <a:pPr algn="ctr"/>
                      <a:r>
                        <a:rPr lang="en-GB" sz="2400" dirty="0" err="1"/>
                        <a:t>Où</a:t>
                      </a:r>
                      <a:r>
                        <a:rPr lang="en-GB" sz="2400" dirty="0"/>
                        <a:t> ? </a:t>
                      </a:r>
                    </a:p>
                  </a:txBody>
                  <a:tcPr/>
                </a:tc>
                <a:tc>
                  <a:txBody>
                    <a:bodyPr/>
                    <a:lstStyle/>
                    <a:p>
                      <a:pPr algn="ctr"/>
                      <a:r>
                        <a:rPr lang="en-GB" sz="2400" dirty="0"/>
                        <a:t>Quoi ?</a:t>
                      </a:r>
                    </a:p>
                  </a:txBody>
                  <a:tcPr/>
                </a:tc>
                <a:extLst>
                  <a:ext uri="{0D108BD9-81ED-4DB2-BD59-A6C34878D82A}">
                    <a16:rowId xmlns:a16="http://schemas.microsoft.com/office/drawing/2014/main" val="3101326540"/>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3066409918"/>
              </p:ext>
            </p:extLst>
          </p:nvPr>
        </p:nvGraphicFramePr>
        <p:xfrm>
          <a:off x="248317" y="2395007"/>
          <a:ext cx="5824602" cy="457200"/>
        </p:xfrm>
        <a:graphic>
          <a:graphicData uri="http://schemas.openxmlformats.org/drawingml/2006/table">
            <a:tbl>
              <a:tblPr firstRow="1" bandRow="1">
                <a:tableStyleId>{5C22544A-7EE6-4342-B048-85BDC9FD1C3A}</a:tableStyleId>
              </a:tblPr>
              <a:tblGrid>
                <a:gridCol w="1941534">
                  <a:extLst>
                    <a:ext uri="{9D8B030D-6E8A-4147-A177-3AD203B41FA5}">
                      <a16:colId xmlns:a16="http://schemas.microsoft.com/office/drawing/2014/main" val="2119906958"/>
                    </a:ext>
                  </a:extLst>
                </a:gridCol>
                <a:gridCol w="1941534">
                  <a:extLst>
                    <a:ext uri="{9D8B030D-6E8A-4147-A177-3AD203B41FA5}">
                      <a16:colId xmlns:a16="http://schemas.microsoft.com/office/drawing/2014/main" val="3131845704"/>
                    </a:ext>
                  </a:extLst>
                </a:gridCol>
                <a:gridCol w="1941534">
                  <a:extLst>
                    <a:ext uri="{9D8B030D-6E8A-4147-A177-3AD203B41FA5}">
                      <a16:colId xmlns:a16="http://schemas.microsoft.com/office/drawing/2014/main" val="3639755172"/>
                    </a:ext>
                  </a:extLst>
                </a:gridCol>
              </a:tblGrid>
              <a:tr h="370840">
                <a:tc>
                  <a:txBody>
                    <a:bodyPr/>
                    <a:lstStyle/>
                    <a:p>
                      <a:pPr algn="ctr"/>
                      <a:r>
                        <a:rPr lang="en-GB" sz="2400" dirty="0"/>
                        <a:t>Comment</a:t>
                      </a:r>
                      <a:r>
                        <a:rPr lang="en-GB" sz="2400" baseline="0" dirty="0"/>
                        <a:t> ?</a:t>
                      </a:r>
                      <a:endParaRPr lang="en-GB"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t>Où</a:t>
                      </a:r>
                      <a:r>
                        <a:rPr lang="en-GB" sz="2400" dirty="0"/>
                        <a:t> ?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t>Pourquoi</a:t>
                      </a:r>
                      <a:r>
                        <a:rPr lang="en-GB" sz="2400" dirty="0"/>
                        <a:t> ?</a:t>
                      </a:r>
                    </a:p>
                  </a:txBody>
                  <a:tcPr/>
                </a:tc>
                <a:extLst>
                  <a:ext uri="{0D108BD9-81ED-4DB2-BD59-A6C34878D82A}">
                    <a16:rowId xmlns:a16="http://schemas.microsoft.com/office/drawing/2014/main" val="3101326540"/>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3936503179"/>
              </p:ext>
            </p:extLst>
          </p:nvPr>
        </p:nvGraphicFramePr>
        <p:xfrm>
          <a:off x="229609" y="3141753"/>
          <a:ext cx="5824602" cy="457200"/>
        </p:xfrm>
        <a:graphic>
          <a:graphicData uri="http://schemas.openxmlformats.org/drawingml/2006/table">
            <a:tbl>
              <a:tblPr firstRow="1" bandRow="1">
                <a:tableStyleId>{5C22544A-7EE6-4342-B048-85BDC9FD1C3A}</a:tableStyleId>
              </a:tblPr>
              <a:tblGrid>
                <a:gridCol w="1941534">
                  <a:extLst>
                    <a:ext uri="{9D8B030D-6E8A-4147-A177-3AD203B41FA5}">
                      <a16:colId xmlns:a16="http://schemas.microsoft.com/office/drawing/2014/main" val="2119906958"/>
                    </a:ext>
                  </a:extLst>
                </a:gridCol>
                <a:gridCol w="1941534">
                  <a:extLst>
                    <a:ext uri="{9D8B030D-6E8A-4147-A177-3AD203B41FA5}">
                      <a16:colId xmlns:a16="http://schemas.microsoft.com/office/drawing/2014/main" val="3131845704"/>
                    </a:ext>
                  </a:extLst>
                </a:gridCol>
                <a:gridCol w="1941534">
                  <a:extLst>
                    <a:ext uri="{9D8B030D-6E8A-4147-A177-3AD203B41FA5}">
                      <a16:colId xmlns:a16="http://schemas.microsoft.com/office/drawing/2014/main" val="3639755172"/>
                    </a:ext>
                  </a:extLst>
                </a:gridCol>
              </a:tblGrid>
              <a:tr h="370840">
                <a:tc>
                  <a:txBody>
                    <a:bodyPr/>
                    <a:lstStyle/>
                    <a:p>
                      <a:pPr algn="ctr"/>
                      <a:r>
                        <a:rPr lang="en-GB" sz="2400" baseline="0" dirty="0" err="1"/>
                        <a:t>Où</a:t>
                      </a:r>
                      <a:r>
                        <a:rPr lang="en-GB" sz="2400" baseline="0" dirty="0"/>
                        <a:t> ?</a:t>
                      </a:r>
                      <a:endParaRPr lang="en-GB"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t>Pourquoi</a:t>
                      </a:r>
                      <a:r>
                        <a:rPr lang="en-GB" sz="2400" dirty="0"/>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t>Quand</a:t>
                      </a:r>
                      <a:r>
                        <a:rPr lang="en-GB" sz="2400" dirty="0"/>
                        <a:t> ?</a:t>
                      </a:r>
                    </a:p>
                  </a:txBody>
                  <a:tcPr/>
                </a:tc>
                <a:extLst>
                  <a:ext uri="{0D108BD9-81ED-4DB2-BD59-A6C34878D82A}">
                    <a16:rowId xmlns:a16="http://schemas.microsoft.com/office/drawing/2014/main" val="3101326540"/>
                  </a:ext>
                </a:extLst>
              </a:tr>
            </a:tbl>
          </a:graphicData>
        </a:graphic>
      </p:graphicFrame>
      <p:graphicFrame>
        <p:nvGraphicFramePr>
          <p:cNvPr id="32" name="Table 31"/>
          <p:cNvGraphicFramePr>
            <a:graphicFrameLocks noGrp="1"/>
          </p:cNvGraphicFramePr>
          <p:nvPr>
            <p:extLst>
              <p:ext uri="{D42A27DB-BD31-4B8C-83A1-F6EECF244321}">
                <p14:modId xmlns:p14="http://schemas.microsoft.com/office/powerpoint/2010/main" val="1552536972"/>
              </p:ext>
            </p:extLst>
          </p:nvPr>
        </p:nvGraphicFramePr>
        <p:xfrm>
          <a:off x="229609" y="3841565"/>
          <a:ext cx="5824602" cy="457200"/>
        </p:xfrm>
        <a:graphic>
          <a:graphicData uri="http://schemas.openxmlformats.org/drawingml/2006/table">
            <a:tbl>
              <a:tblPr firstRow="1" bandRow="1">
                <a:tableStyleId>{5C22544A-7EE6-4342-B048-85BDC9FD1C3A}</a:tableStyleId>
              </a:tblPr>
              <a:tblGrid>
                <a:gridCol w="1941534">
                  <a:extLst>
                    <a:ext uri="{9D8B030D-6E8A-4147-A177-3AD203B41FA5}">
                      <a16:colId xmlns:a16="http://schemas.microsoft.com/office/drawing/2014/main" val="2119906958"/>
                    </a:ext>
                  </a:extLst>
                </a:gridCol>
                <a:gridCol w="1941534">
                  <a:extLst>
                    <a:ext uri="{9D8B030D-6E8A-4147-A177-3AD203B41FA5}">
                      <a16:colId xmlns:a16="http://schemas.microsoft.com/office/drawing/2014/main" val="3131845704"/>
                    </a:ext>
                  </a:extLst>
                </a:gridCol>
                <a:gridCol w="1941534">
                  <a:extLst>
                    <a:ext uri="{9D8B030D-6E8A-4147-A177-3AD203B41FA5}">
                      <a16:colId xmlns:a16="http://schemas.microsoft.com/office/drawing/2014/main" val="3639755172"/>
                    </a:ext>
                  </a:extLst>
                </a:gridCol>
              </a:tblGrid>
              <a:tr h="370840">
                <a:tc>
                  <a:txBody>
                    <a:bodyPr/>
                    <a:lstStyle/>
                    <a:p>
                      <a:pPr algn="ctr"/>
                      <a:r>
                        <a:rPr lang="en-GB" sz="2400" baseline="0" dirty="0"/>
                        <a:t>Quoi ?</a:t>
                      </a:r>
                      <a:endParaRPr lang="en-GB"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Comment ?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t>Quand</a:t>
                      </a:r>
                      <a:r>
                        <a:rPr lang="en-GB" sz="2400" dirty="0"/>
                        <a:t> ?</a:t>
                      </a:r>
                    </a:p>
                  </a:txBody>
                  <a:tcPr/>
                </a:tc>
                <a:extLst>
                  <a:ext uri="{0D108BD9-81ED-4DB2-BD59-A6C34878D82A}">
                    <a16:rowId xmlns:a16="http://schemas.microsoft.com/office/drawing/2014/main" val="3101326540"/>
                  </a:ext>
                </a:extLst>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3638687651"/>
              </p:ext>
            </p:extLst>
          </p:nvPr>
        </p:nvGraphicFramePr>
        <p:xfrm>
          <a:off x="229609" y="4626767"/>
          <a:ext cx="5824602" cy="457200"/>
        </p:xfrm>
        <a:graphic>
          <a:graphicData uri="http://schemas.openxmlformats.org/drawingml/2006/table">
            <a:tbl>
              <a:tblPr firstRow="1" bandRow="1">
                <a:tableStyleId>{5C22544A-7EE6-4342-B048-85BDC9FD1C3A}</a:tableStyleId>
              </a:tblPr>
              <a:tblGrid>
                <a:gridCol w="1941534">
                  <a:extLst>
                    <a:ext uri="{9D8B030D-6E8A-4147-A177-3AD203B41FA5}">
                      <a16:colId xmlns:a16="http://schemas.microsoft.com/office/drawing/2014/main" val="2119906958"/>
                    </a:ext>
                  </a:extLst>
                </a:gridCol>
                <a:gridCol w="1941534">
                  <a:extLst>
                    <a:ext uri="{9D8B030D-6E8A-4147-A177-3AD203B41FA5}">
                      <a16:colId xmlns:a16="http://schemas.microsoft.com/office/drawing/2014/main" val="3131845704"/>
                    </a:ext>
                  </a:extLst>
                </a:gridCol>
                <a:gridCol w="1941534">
                  <a:extLst>
                    <a:ext uri="{9D8B030D-6E8A-4147-A177-3AD203B41FA5}">
                      <a16:colId xmlns:a16="http://schemas.microsoft.com/office/drawing/2014/main" val="3639755172"/>
                    </a:ext>
                  </a:extLst>
                </a:gridCol>
              </a:tblGrid>
              <a:tr h="370840">
                <a:tc>
                  <a:txBody>
                    <a:bodyPr/>
                    <a:lstStyle/>
                    <a:p>
                      <a:pPr algn="ctr"/>
                      <a:r>
                        <a:rPr lang="en-GB" sz="2400" dirty="0"/>
                        <a:t>Quoi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t>Quand</a:t>
                      </a:r>
                      <a:r>
                        <a:rPr lang="en-GB" sz="2400" dirty="0"/>
                        <a:t> ?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t>Pourquoi</a:t>
                      </a:r>
                      <a:r>
                        <a:rPr lang="en-GB" sz="2400" dirty="0"/>
                        <a:t> ?</a:t>
                      </a:r>
                    </a:p>
                  </a:txBody>
                  <a:tcPr/>
                </a:tc>
                <a:extLst>
                  <a:ext uri="{0D108BD9-81ED-4DB2-BD59-A6C34878D82A}">
                    <a16:rowId xmlns:a16="http://schemas.microsoft.com/office/drawing/2014/main" val="3101326540"/>
                  </a:ext>
                </a:extLst>
              </a:tr>
            </a:tbl>
          </a:graphicData>
        </a:graphic>
      </p:graphicFrame>
      <p:sp>
        <p:nvSpPr>
          <p:cNvPr id="35" name="Rounded Rectangle 34"/>
          <p:cNvSpPr/>
          <p:nvPr/>
        </p:nvSpPr>
        <p:spPr>
          <a:xfrm>
            <a:off x="4103719" y="1653339"/>
            <a:ext cx="1969200" cy="490729"/>
          </a:xfrm>
          <a:prstGeom prst="round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le 35"/>
          <p:cNvSpPr/>
          <p:nvPr/>
        </p:nvSpPr>
        <p:spPr>
          <a:xfrm>
            <a:off x="4103719" y="2361478"/>
            <a:ext cx="1969200" cy="490729"/>
          </a:xfrm>
          <a:prstGeom prst="round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36"/>
          <p:cNvSpPr/>
          <p:nvPr/>
        </p:nvSpPr>
        <p:spPr>
          <a:xfrm>
            <a:off x="188942" y="3108224"/>
            <a:ext cx="1969200" cy="490729"/>
          </a:xfrm>
          <a:prstGeom prst="round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ounded Rectangle 37"/>
          <p:cNvSpPr/>
          <p:nvPr/>
        </p:nvSpPr>
        <p:spPr>
          <a:xfrm>
            <a:off x="2157310" y="3809140"/>
            <a:ext cx="1969200" cy="490729"/>
          </a:xfrm>
          <a:prstGeom prst="round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ed Rectangle 39"/>
          <p:cNvSpPr/>
          <p:nvPr/>
        </p:nvSpPr>
        <p:spPr>
          <a:xfrm>
            <a:off x="2157050" y="4587586"/>
            <a:ext cx="1969200" cy="490729"/>
          </a:xfrm>
          <a:prstGeom prst="round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429969" y="2543512"/>
            <a:ext cx="5405523" cy="400110"/>
          </a:xfrm>
          <a:prstGeom prst="rect">
            <a:avLst/>
          </a:prstGeom>
          <a:solidFill>
            <a:srgbClr val="FF9900"/>
          </a:solidFill>
          <a:ln>
            <a:solidFill>
              <a:srgbClr val="FF9900"/>
            </a:solidFill>
          </a:ln>
        </p:spPr>
        <p:txBody>
          <a:bodyPr wrap="square" rtlCol="0">
            <a:spAutoFit/>
          </a:bodyPr>
          <a:lstStyle/>
          <a:p>
            <a:r>
              <a:rPr lang="en-GB" sz="2000" b="1" dirty="0">
                <a:solidFill>
                  <a:schemeClr val="bg1"/>
                </a:solidFill>
              </a:rPr>
              <a:t>Tu </a:t>
            </a:r>
            <a:r>
              <a:rPr lang="en-GB" sz="2000" b="1" dirty="0" err="1">
                <a:solidFill>
                  <a:schemeClr val="bg1"/>
                </a:solidFill>
              </a:rPr>
              <a:t>fais</a:t>
            </a:r>
            <a:r>
              <a:rPr lang="en-GB" sz="2000" b="1" dirty="0">
                <a:solidFill>
                  <a:schemeClr val="bg1"/>
                </a:solidFill>
              </a:rPr>
              <a:t> quoi ?</a:t>
            </a:r>
          </a:p>
        </p:txBody>
      </p:sp>
      <p:sp>
        <p:nvSpPr>
          <p:cNvPr id="19" name="TextBox 18"/>
          <p:cNvSpPr txBox="1"/>
          <p:nvPr/>
        </p:nvSpPr>
        <p:spPr>
          <a:xfrm>
            <a:off x="6408373" y="3312197"/>
            <a:ext cx="5405523" cy="360000"/>
          </a:xfrm>
          <a:prstGeom prst="rect">
            <a:avLst/>
          </a:prstGeom>
          <a:solidFill>
            <a:srgbClr val="FF9900"/>
          </a:solidFill>
          <a:ln>
            <a:solidFill>
              <a:srgbClr val="FF9900"/>
            </a:solidFill>
          </a:ln>
        </p:spPr>
        <p:txBody>
          <a:bodyPr wrap="square" rtlCol="0">
            <a:spAutoFit/>
          </a:bodyPr>
          <a:lstStyle/>
          <a:p>
            <a:r>
              <a:rPr lang="en-GB" sz="2000" b="1" dirty="0">
                <a:solidFill>
                  <a:schemeClr val="bg1"/>
                </a:solidFill>
              </a:rPr>
              <a:t>Tu </a:t>
            </a:r>
            <a:r>
              <a:rPr lang="en-GB" sz="2000" b="1" dirty="0" err="1">
                <a:solidFill>
                  <a:schemeClr val="bg1"/>
                </a:solidFill>
              </a:rPr>
              <a:t>aimes</a:t>
            </a:r>
            <a:r>
              <a:rPr lang="en-GB" sz="2000" b="1" dirty="0">
                <a:solidFill>
                  <a:schemeClr val="bg1"/>
                </a:solidFill>
              </a:rPr>
              <a:t> </a:t>
            </a:r>
            <a:r>
              <a:rPr lang="en-GB" sz="2000" b="1" dirty="0" err="1">
                <a:solidFill>
                  <a:schemeClr val="bg1"/>
                </a:solidFill>
              </a:rPr>
              <a:t>ça</a:t>
            </a:r>
            <a:r>
              <a:rPr lang="en-GB" sz="2000" b="1" dirty="0">
                <a:solidFill>
                  <a:schemeClr val="bg1"/>
                </a:solidFill>
              </a:rPr>
              <a:t> </a:t>
            </a:r>
            <a:r>
              <a:rPr lang="en-GB" sz="2000" b="1" dirty="0" err="1">
                <a:solidFill>
                  <a:schemeClr val="bg1"/>
                </a:solidFill>
              </a:rPr>
              <a:t>pourquoi</a:t>
            </a:r>
            <a:r>
              <a:rPr lang="en-GB" sz="2000" b="1" dirty="0">
                <a:solidFill>
                  <a:schemeClr val="bg1"/>
                </a:solidFill>
              </a:rPr>
              <a:t> ?</a:t>
            </a:r>
          </a:p>
        </p:txBody>
      </p:sp>
      <p:sp>
        <p:nvSpPr>
          <p:cNvPr id="20" name="TextBox 19"/>
          <p:cNvSpPr txBox="1"/>
          <p:nvPr/>
        </p:nvSpPr>
        <p:spPr>
          <a:xfrm>
            <a:off x="6429970" y="4012281"/>
            <a:ext cx="5405523" cy="360000"/>
          </a:xfrm>
          <a:prstGeom prst="rect">
            <a:avLst/>
          </a:prstGeom>
          <a:solidFill>
            <a:srgbClr val="FF9900"/>
          </a:solidFill>
          <a:ln>
            <a:solidFill>
              <a:srgbClr val="FF9900"/>
            </a:solidFill>
          </a:ln>
        </p:spPr>
        <p:txBody>
          <a:bodyPr wrap="square" rtlCol="0">
            <a:spAutoFit/>
          </a:bodyPr>
          <a:lstStyle/>
          <a:p>
            <a:r>
              <a:rPr lang="en-GB" sz="2000" b="1" dirty="0">
                <a:solidFill>
                  <a:schemeClr val="bg1"/>
                </a:solidFill>
              </a:rPr>
              <a:t>Tu </a:t>
            </a:r>
            <a:r>
              <a:rPr lang="en-GB" sz="2000" b="1" dirty="0" err="1">
                <a:solidFill>
                  <a:schemeClr val="bg1"/>
                </a:solidFill>
              </a:rPr>
              <a:t>habites</a:t>
            </a:r>
            <a:r>
              <a:rPr lang="en-GB" sz="2000" b="1" dirty="0">
                <a:solidFill>
                  <a:schemeClr val="bg1"/>
                </a:solidFill>
              </a:rPr>
              <a:t> </a:t>
            </a:r>
            <a:r>
              <a:rPr lang="en-GB" sz="2000" b="1" dirty="0" err="1">
                <a:solidFill>
                  <a:schemeClr val="bg1"/>
                </a:solidFill>
              </a:rPr>
              <a:t>où</a:t>
            </a:r>
            <a:r>
              <a:rPr lang="en-GB" sz="2000" b="1" dirty="0">
                <a:solidFill>
                  <a:schemeClr val="bg1"/>
                </a:solidFill>
              </a:rPr>
              <a:t> ?</a:t>
            </a:r>
          </a:p>
        </p:txBody>
      </p:sp>
      <p:sp>
        <p:nvSpPr>
          <p:cNvPr id="21" name="TextBox 20"/>
          <p:cNvSpPr txBox="1"/>
          <p:nvPr/>
        </p:nvSpPr>
        <p:spPr>
          <a:xfrm>
            <a:off x="6408373" y="4767422"/>
            <a:ext cx="5405523" cy="360000"/>
          </a:xfrm>
          <a:prstGeom prst="rect">
            <a:avLst/>
          </a:prstGeom>
          <a:solidFill>
            <a:srgbClr val="FF9900"/>
          </a:solidFill>
          <a:ln>
            <a:solidFill>
              <a:srgbClr val="FF9900"/>
            </a:solidFill>
          </a:ln>
        </p:spPr>
        <p:txBody>
          <a:bodyPr wrap="square" rtlCol="0">
            <a:spAutoFit/>
          </a:bodyPr>
          <a:lstStyle/>
          <a:p>
            <a:r>
              <a:rPr lang="en-GB" sz="2000" b="1" dirty="0" err="1">
                <a:solidFill>
                  <a:schemeClr val="bg1"/>
                </a:solidFill>
              </a:rPr>
              <a:t>Vous</a:t>
            </a:r>
            <a:r>
              <a:rPr lang="en-GB" sz="2000" b="1" dirty="0">
                <a:solidFill>
                  <a:schemeClr val="bg1"/>
                </a:solidFill>
              </a:rPr>
              <a:t> </a:t>
            </a:r>
            <a:r>
              <a:rPr lang="en-GB" sz="2000" b="1" dirty="0" err="1">
                <a:solidFill>
                  <a:schemeClr val="bg1"/>
                </a:solidFill>
              </a:rPr>
              <a:t>faites</a:t>
            </a:r>
            <a:r>
              <a:rPr lang="en-GB" sz="2000" b="1" dirty="0">
                <a:solidFill>
                  <a:schemeClr val="bg1"/>
                </a:solidFill>
              </a:rPr>
              <a:t> le voyage comment ?</a:t>
            </a:r>
          </a:p>
        </p:txBody>
      </p:sp>
      <p:sp>
        <p:nvSpPr>
          <p:cNvPr id="23" name="TextBox 22"/>
          <p:cNvSpPr txBox="1"/>
          <p:nvPr/>
        </p:nvSpPr>
        <p:spPr>
          <a:xfrm>
            <a:off x="6429970" y="5497154"/>
            <a:ext cx="5405523" cy="400110"/>
          </a:xfrm>
          <a:prstGeom prst="rect">
            <a:avLst/>
          </a:prstGeom>
          <a:solidFill>
            <a:srgbClr val="FF9900"/>
          </a:solidFill>
          <a:ln>
            <a:solidFill>
              <a:srgbClr val="FF9900"/>
            </a:solidFill>
          </a:ln>
        </p:spPr>
        <p:txBody>
          <a:bodyPr wrap="square" rtlCol="0">
            <a:spAutoFit/>
          </a:bodyPr>
          <a:lstStyle/>
          <a:p>
            <a:r>
              <a:rPr lang="en-GB" sz="2000" b="1" dirty="0">
                <a:solidFill>
                  <a:schemeClr val="bg1"/>
                </a:solidFill>
              </a:rPr>
              <a:t>Tu arrives </a:t>
            </a:r>
            <a:r>
              <a:rPr lang="en-GB" sz="2000" b="1" dirty="0" err="1">
                <a:solidFill>
                  <a:schemeClr val="bg1"/>
                </a:solidFill>
              </a:rPr>
              <a:t>quand</a:t>
            </a:r>
            <a:r>
              <a:rPr lang="en-GB" sz="2000" b="1" dirty="0">
                <a:solidFill>
                  <a:schemeClr val="bg1"/>
                </a:solidFill>
              </a:rPr>
              <a:t> ?</a:t>
            </a:r>
          </a:p>
        </p:txBody>
      </p:sp>
      <p:pic>
        <p:nvPicPr>
          <p:cNvPr id="6" name="Picture 5">
            <a:extLst>
              <a:ext uri="{FF2B5EF4-FFF2-40B4-BE49-F238E27FC236}">
                <a16:creationId xmlns:a16="http://schemas.microsoft.com/office/drawing/2014/main" id="{67E389FC-BBD2-4935-8CCB-A90531E3E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4756" y="141829"/>
            <a:ext cx="2880000" cy="2880000"/>
          </a:xfrm>
          <a:prstGeom prst="rect">
            <a:avLst/>
          </a:prstGeom>
        </p:spPr>
      </p:pic>
      <p:pic>
        <p:nvPicPr>
          <p:cNvPr id="9" name="Picture 8">
            <a:extLst>
              <a:ext uri="{FF2B5EF4-FFF2-40B4-BE49-F238E27FC236}">
                <a16:creationId xmlns:a16="http://schemas.microsoft.com/office/drawing/2014/main" id="{A619F9AE-AB40-4708-90EF-5A94B740CF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855367"/>
            <a:ext cx="1800000" cy="1800000"/>
          </a:xfrm>
          <a:prstGeom prst="rect">
            <a:avLst/>
          </a:prstGeom>
        </p:spPr>
      </p:pic>
      <p:sp>
        <p:nvSpPr>
          <p:cNvPr id="11" name="TextBox 10">
            <a:extLst>
              <a:ext uri="{FF2B5EF4-FFF2-40B4-BE49-F238E27FC236}">
                <a16:creationId xmlns:a16="http://schemas.microsoft.com/office/drawing/2014/main" id="{AE4737F7-26A9-462D-BDC7-3C26ECFD319F}"/>
              </a:ext>
            </a:extLst>
          </p:cNvPr>
          <p:cNvSpPr txBox="1"/>
          <p:nvPr/>
        </p:nvSpPr>
        <p:spPr>
          <a:xfrm>
            <a:off x="1945050" y="5344214"/>
            <a:ext cx="1007699" cy="822305"/>
          </a:xfrm>
          <a:prstGeom prst="wedgeEllipseCallout">
            <a:avLst>
              <a:gd name="adj1" fmla="val -77059"/>
              <a:gd name="adj2" fmla="val 20800"/>
            </a:avLst>
          </a:prstGeom>
          <a:noFill/>
          <a:ln>
            <a:solidFill>
              <a:srgbClr val="115076"/>
            </a:solidFill>
          </a:ln>
        </p:spPr>
        <p:txBody>
          <a:bodyPr wrap="square" rtlCol="0" anchor="ctr">
            <a:spAutoFit/>
          </a:bodyPr>
          <a:lstStyle/>
          <a:p>
            <a:pPr algn="ctr"/>
            <a:r>
              <a:rPr lang="en-GB" sz="3200" b="1" dirty="0">
                <a:solidFill>
                  <a:srgbClr val="115076"/>
                </a:solidFill>
              </a:rPr>
              <a:t>?</a:t>
            </a:r>
          </a:p>
        </p:txBody>
      </p:sp>
      <p:sp>
        <p:nvSpPr>
          <p:cNvPr id="26" name="TextBox 25">
            <a:extLst>
              <a:ext uri="{FF2B5EF4-FFF2-40B4-BE49-F238E27FC236}">
                <a16:creationId xmlns:a16="http://schemas.microsoft.com/office/drawing/2014/main" id="{DEE9BFEA-2D56-428A-8CEB-C533D3A9EE34}"/>
              </a:ext>
            </a:extLst>
          </p:cNvPr>
          <p:cNvSpPr txBox="1"/>
          <p:nvPr/>
        </p:nvSpPr>
        <p:spPr>
          <a:xfrm>
            <a:off x="9189756" y="1188939"/>
            <a:ext cx="836732" cy="822305"/>
          </a:xfrm>
          <a:prstGeom prst="wedgeEllipseCallout">
            <a:avLst>
              <a:gd name="adj1" fmla="val 70222"/>
              <a:gd name="adj2" fmla="val 37018"/>
            </a:avLst>
          </a:prstGeom>
          <a:noFill/>
          <a:ln>
            <a:solidFill>
              <a:srgbClr val="115076"/>
            </a:solidFill>
          </a:ln>
        </p:spPr>
        <p:txBody>
          <a:bodyPr wrap="none" rtlCol="0" anchor="ctr">
            <a:spAutoFit/>
          </a:bodyPr>
          <a:lstStyle/>
          <a:p>
            <a:pPr algn="ctr"/>
            <a:r>
              <a:rPr lang="en-GB" sz="3200" b="1" dirty="0">
                <a:solidFill>
                  <a:srgbClr val="115076"/>
                </a:solidFill>
              </a:rPr>
              <a:t>…</a:t>
            </a:r>
          </a:p>
        </p:txBody>
      </p:sp>
      <p:pic>
        <p:nvPicPr>
          <p:cNvPr id="27" name="Picture 26" descr="background rectangle">
            <a:extLst>
              <a:ext uri="{FF2B5EF4-FFF2-40B4-BE49-F238E27FC236}">
                <a16:creationId xmlns:a16="http://schemas.microsoft.com/office/drawing/2014/main" id="{C68F46DC-79FF-4B57-8360-C34F3C2381B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9BE77FCB-8F99-4E0D-AB5E-BB59FC07A77F}"/>
              </a:ext>
            </a:extLst>
          </p:cNvPr>
          <p:cNvSpPr txBox="1">
            <a:spLocks/>
          </p:cNvSpPr>
          <p:nvPr/>
        </p:nvSpPr>
        <p:spPr>
          <a:xfrm>
            <a:off x="0" y="296864"/>
            <a:ext cx="57658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29" name="Rounded Rectangle 46">
            <a:extLst>
              <a:ext uri="{FF2B5EF4-FFF2-40B4-BE49-F238E27FC236}">
                <a16:creationId xmlns:a16="http://schemas.microsoft.com/office/drawing/2014/main" id="{4D43481C-5796-4610-912B-71343C6AF37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00806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40" grpId="0" animBg="1"/>
      <p:bldP spid="3" grpId="0" animBg="1"/>
      <p:bldP spid="19" grpId="0" animBg="1"/>
      <p:bldP spid="20" grpId="0" animBg="1"/>
      <p:bldP spid="21"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 name="Rectangle 3"/>
          <p:cNvSpPr/>
          <p:nvPr/>
        </p:nvSpPr>
        <p:spPr>
          <a:xfrm>
            <a:off x="118822" y="1391594"/>
            <a:ext cx="121920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Remember, there are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two</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ways to form a question using a question word.</a:t>
            </a:r>
          </a:p>
        </p:txBody>
      </p:sp>
      <p:sp>
        <p:nvSpPr>
          <p:cNvPr id="7" name="TextBox 6"/>
          <p:cNvSpPr txBox="1"/>
          <p:nvPr/>
        </p:nvSpPr>
        <p:spPr>
          <a:xfrm>
            <a:off x="16798" y="4065931"/>
            <a:ext cx="10247209" cy="769441"/>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 typeface="Arial"/>
              <a:buNone/>
              <a:tabLst/>
              <a:defRPr/>
            </a:pPr>
            <a:r>
              <a:rPr lang="en-GB" sz="2400" b="1" dirty="0">
                <a:solidFill>
                  <a:srgbClr val="115076"/>
                </a:solidFill>
                <a:latin typeface="Century Gothic" panose="020B0502020202020204" pitchFamily="34" charset="0"/>
                <a:cs typeface="Arial"/>
                <a:sym typeface="Arial"/>
              </a:rPr>
              <a:t>OR</a:t>
            </a:r>
            <a:r>
              <a:rPr lang="en-GB" sz="2400" dirty="0">
                <a:solidFill>
                  <a:srgbClr val="115076"/>
                </a:solidFill>
                <a:latin typeface="Century Gothic" panose="020B0502020202020204" pitchFamily="34" charset="0"/>
                <a:cs typeface="Arial"/>
                <a:sym typeface="Arial"/>
              </a:rPr>
              <a:t> you can swap the order of the subject pronoun and the verb:</a:t>
            </a:r>
            <a:r>
              <a:rPr kumimoji="0" lang="en-GB" sz="4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t>
            </a:r>
          </a:p>
        </p:txBody>
      </p:sp>
      <p:sp>
        <p:nvSpPr>
          <p:cNvPr id="12" name="Rectangle 11"/>
          <p:cNvSpPr/>
          <p:nvPr/>
        </p:nvSpPr>
        <p:spPr>
          <a:xfrm>
            <a:off x="1626310" y="5517712"/>
            <a:ext cx="88010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Arial"/>
                <a:sym typeface="Arial"/>
              </a:rPr>
              <a:t>The question</a:t>
            </a:r>
            <a:r>
              <a:rPr kumimoji="0" lang="en-GB" sz="2400" b="0" i="0" u="none" strike="noStrike" kern="1200" cap="none" spc="0" normalizeH="0" noProof="0" dirty="0">
                <a:ln>
                  <a:noFill/>
                </a:ln>
                <a:solidFill>
                  <a:srgbClr val="ED7D31"/>
                </a:solidFill>
                <a:effectLst/>
                <a:uLnTx/>
                <a:uFillTx/>
                <a:latin typeface="Century Gothic" panose="020B0502020202020204" pitchFamily="34" charset="0"/>
                <a:ea typeface="+mn-ea"/>
                <a:cs typeface="Arial"/>
                <a:sym typeface="Arial"/>
              </a:rPr>
              <a:t> word goes at the </a:t>
            </a:r>
            <a:r>
              <a:rPr kumimoji="0" lang="en-GB" sz="2400" b="1" i="0" u="sng" strike="noStrike" kern="1200" cap="none" spc="0" normalizeH="0" noProof="0" dirty="0">
                <a:ln>
                  <a:noFill/>
                </a:ln>
                <a:solidFill>
                  <a:srgbClr val="ED7D31"/>
                </a:solidFill>
                <a:effectLst/>
                <a:uLnTx/>
                <a:uFillTx/>
                <a:latin typeface="Century Gothic" panose="020B0502020202020204" pitchFamily="34" charset="0"/>
                <a:cs typeface="Arial"/>
                <a:sym typeface="Arial"/>
              </a:rPr>
              <a:t>beginning of the question</a:t>
            </a:r>
            <a:r>
              <a:rPr lang="en-GB" sz="2400" u="sng" dirty="0">
                <a:solidFill>
                  <a:srgbClr val="ED7D31"/>
                </a:solidFill>
                <a:latin typeface="Century Gothic" panose="020B0502020202020204" pitchFamily="34" charset="0"/>
                <a:cs typeface="Arial"/>
                <a:sym typeface="Arial"/>
              </a:rPr>
              <a:t>.</a:t>
            </a:r>
            <a:endParaRPr kumimoji="0" lang="en-GB" sz="2400" b="1" i="0" u="sng" strike="noStrike" kern="1200" cap="none" spc="0" normalizeH="0" baseline="0" noProof="0" dirty="0">
              <a:ln>
                <a:noFill/>
              </a:ln>
              <a:solidFill>
                <a:srgbClr val="ED7D31"/>
              </a:solidFill>
              <a:effectLst/>
              <a:uLnTx/>
              <a:uFillTx/>
              <a:latin typeface="Century Gothic" panose="020B0502020202020204" pitchFamily="34" charset="0"/>
              <a:cs typeface="Arial"/>
              <a:sym typeface="Arial"/>
            </a:endParaRPr>
          </a:p>
        </p:txBody>
      </p:sp>
      <p:sp>
        <p:nvSpPr>
          <p:cNvPr id="18" name="TextBox 17">
            <a:extLst>
              <a:ext uri="{FF2B5EF4-FFF2-40B4-BE49-F238E27FC236}">
                <a16:creationId xmlns:a16="http://schemas.microsoft.com/office/drawing/2014/main" id="{749B1412-D32F-4284-82A5-F6EE82E109B5}"/>
              </a:ext>
            </a:extLst>
          </p:cNvPr>
          <p:cNvSpPr txBox="1"/>
          <p:nvPr/>
        </p:nvSpPr>
        <p:spPr>
          <a:xfrm>
            <a:off x="3202152" y="3528247"/>
            <a:ext cx="59131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2"/>
                </a:solidFill>
                <a:latin typeface="Century Gothic" panose="020B0502020202020204" pitchFamily="34" charset="0"/>
              </a:rPr>
              <a:t>The question word goes </a:t>
            </a:r>
            <a:r>
              <a:rPr lang="en-GB" sz="2400" b="1" u="sng" dirty="0">
                <a:solidFill>
                  <a:schemeClr val="accent2"/>
                </a:solidFill>
                <a:latin typeface="Century Gothic" panose="020B0502020202020204" pitchFamily="34" charset="0"/>
              </a:rPr>
              <a:t>after</a:t>
            </a:r>
            <a:r>
              <a:rPr lang="en-GB" sz="2400" u="sng" dirty="0">
                <a:solidFill>
                  <a:schemeClr val="accent2"/>
                </a:solidFill>
                <a:latin typeface="Century Gothic" panose="020B0502020202020204" pitchFamily="34" charset="0"/>
              </a:rPr>
              <a:t> </a:t>
            </a:r>
            <a:r>
              <a:rPr lang="en-GB" sz="2400" b="1" u="sng" dirty="0">
                <a:solidFill>
                  <a:schemeClr val="accent2"/>
                </a:solidFill>
                <a:latin typeface="Century Gothic" panose="020B0502020202020204" pitchFamily="34" charset="0"/>
              </a:rPr>
              <a:t>the verb</a:t>
            </a:r>
            <a:r>
              <a:rPr lang="en-GB" sz="2400" u="sng" dirty="0">
                <a:solidFill>
                  <a:schemeClr val="accent2"/>
                </a:solidFill>
                <a:latin typeface="Century Gothic" panose="020B0502020202020204" pitchFamily="34" charset="0"/>
              </a:rPr>
              <a:t>.</a:t>
            </a:r>
            <a:endParaRPr kumimoji="0" lang="en-GB" sz="2400" b="0" i="0" u="sng" strike="noStrike" kern="1200" cap="none" spc="0" normalizeH="0" baseline="0" noProof="0" dirty="0">
              <a:ln>
                <a:noFill/>
              </a:ln>
              <a:solidFill>
                <a:schemeClr val="accent2"/>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DAE81A3B-4AC8-43D2-9F06-9318B15F151F}"/>
              </a:ext>
            </a:extLst>
          </p:cNvPr>
          <p:cNvSpPr/>
          <p:nvPr/>
        </p:nvSpPr>
        <p:spPr>
          <a:xfrm>
            <a:off x="119474" y="2969640"/>
            <a:ext cx="5907386" cy="584775"/>
          </a:xfrm>
          <a:prstGeom prst="rect">
            <a:avLst/>
          </a:prstGeom>
        </p:spPr>
        <p:txBody>
          <a:bodyPr wrap="none">
            <a:spAutoFit/>
          </a:bodyPr>
          <a:lstStyle/>
          <a:p>
            <a:pPr lvl="0" algn="r">
              <a:buClrTx/>
              <a:defRPr/>
            </a:pPr>
            <a:r>
              <a:rPr kumimoji="0" lang="en-GB" sz="3200" i="1" strike="noStrike" kern="1200" cap="none" spc="0" normalizeH="0" baseline="0" noProof="0" dirty="0" err="1">
                <a:ln>
                  <a:noFill/>
                </a:ln>
                <a:solidFill>
                  <a:srgbClr val="115076"/>
                </a:solidFill>
                <a:effectLst/>
                <a:uLnTx/>
                <a:uFillTx/>
                <a:latin typeface="Century Gothic" panose="020B0502020202020204" pitchFamily="34" charset="0"/>
              </a:rPr>
              <a:t>Tu</a:t>
            </a:r>
            <a:r>
              <a:rPr kumimoji="0" lang="en-GB" sz="3200" i="1" strike="noStrike" kern="1200" cap="none" spc="0" normalizeH="0" baseline="0" noProof="0" dirty="0">
                <a:ln>
                  <a:noFill/>
                </a:ln>
                <a:solidFill>
                  <a:srgbClr val="115076"/>
                </a:solidFill>
                <a:effectLst/>
                <a:uLnTx/>
                <a:uFillTx/>
                <a:latin typeface="Century Gothic" panose="020B0502020202020204" pitchFamily="34" charset="0"/>
              </a:rPr>
              <a:t> vas </a:t>
            </a:r>
            <a:r>
              <a:rPr lang="en-GB" sz="3200" b="1" i="1" noProof="0" dirty="0" err="1">
                <a:solidFill>
                  <a:srgbClr val="115076"/>
                </a:solidFill>
                <a:latin typeface="Century Gothic"/>
                <a:sym typeface="Century Gothic"/>
              </a:rPr>
              <a:t>quand</a:t>
            </a:r>
            <a:r>
              <a:rPr lang="en-GB" sz="3200" i="1" dirty="0">
                <a:solidFill>
                  <a:srgbClr val="115076"/>
                </a:solidFill>
                <a:latin typeface="Century Gothic"/>
                <a:sym typeface="Century Gothic"/>
              </a:rPr>
              <a:t> </a:t>
            </a:r>
            <a:r>
              <a:rPr lang="en-GB" sz="3200" i="1" dirty="0" err="1">
                <a:solidFill>
                  <a:srgbClr val="115076"/>
                </a:solidFill>
                <a:latin typeface="Century Gothic"/>
                <a:sym typeface="Century Gothic"/>
              </a:rPr>
              <a:t>en</a:t>
            </a:r>
            <a:r>
              <a:rPr lang="en-GB" sz="3200" i="1" dirty="0">
                <a:solidFill>
                  <a:srgbClr val="115076"/>
                </a:solidFill>
                <a:latin typeface="Century Gothic"/>
                <a:sym typeface="Century Gothic"/>
              </a:rPr>
              <a:t> </a:t>
            </a:r>
            <a:r>
              <a:rPr lang="en-GB" sz="3200" i="1" dirty="0" err="1">
                <a:solidFill>
                  <a:srgbClr val="115076"/>
                </a:solidFill>
                <a:latin typeface="Century Gothic"/>
                <a:sym typeface="Century Gothic"/>
              </a:rPr>
              <a:t>vacances</a:t>
            </a:r>
            <a:r>
              <a:rPr lang="en-GB" sz="3200" i="1" dirty="0">
                <a:solidFill>
                  <a:srgbClr val="115076"/>
                </a:solidFill>
                <a:latin typeface="Century Gothic"/>
                <a:sym typeface="Century Gothic"/>
              </a:rPr>
              <a:t> ?</a:t>
            </a:r>
            <a:endParaRPr kumimoji="0" lang="en-GB" sz="3200" i="1"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CFBE7949-737B-4263-9005-3A769D97D0A3}"/>
              </a:ext>
            </a:extLst>
          </p:cNvPr>
          <p:cNvSpPr txBox="1"/>
          <p:nvPr/>
        </p:nvSpPr>
        <p:spPr>
          <a:xfrm>
            <a:off x="6158729" y="3013672"/>
            <a:ext cx="603327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When</a:t>
            </a:r>
            <a:r>
              <a:rPr lang="en-GB" sz="2800" kern="1200" dirty="0">
                <a:solidFill>
                  <a:srgbClr val="115076"/>
                </a:solidFill>
                <a:latin typeface="Century Gothic" panose="020B0502020202020204" pitchFamily="34" charset="0"/>
                <a:ea typeface="+mn-ea"/>
                <a:cs typeface="+mn-cs"/>
              </a:rPr>
              <a:t> are you</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going on holiday?</a:t>
            </a:r>
          </a:p>
        </p:txBody>
      </p:sp>
      <p:sp>
        <p:nvSpPr>
          <p:cNvPr id="22" name="TextBox 21">
            <a:extLst>
              <a:ext uri="{FF2B5EF4-FFF2-40B4-BE49-F238E27FC236}">
                <a16:creationId xmlns:a16="http://schemas.microsoft.com/office/drawing/2014/main" id="{E0C5097E-FDEF-4E60-90C1-10F3EA975B07}"/>
              </a:ext>
            </a:extLst>
          </p:cNvPr>
          <p:cNvSpPr txBox="1"/>
          <p:nvPr/>
        </p:nvSpPr>
        <p:spPr>
          <a:xfrm>
            <a:off x="119474" y="4955532"/>
            <a:ext cx="6291618" cy="58477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lang="en-GB" sz="3200" b="1" i="1" noProof="0" dirty="0" err="1">
                <a:solidFill>
                  <a:srgbClr val="115076"/>
                </a:solidFill>
                <a:latin typeface="Century Gothic" panose="020B0502020202020204" pitchFamily="34" charset="0"/>
                <a:cs typeface="Arial"/>
                <a:sym typeface="Arial"/>
              </a:rPr>
              <a:t>Quand</a:t>
            </a:r>
            <a:r>
              <a:rPr kumimoji="0" lang="en-GB" sz="3200" i="1"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 vas-</a:t>
            </a:r>
            <a:r>
              <a:rPr kumimoji="0" lang="en-GB" sz="3200" i="1" strike="noStrike" kern="1200" cap="none" spc="0" normalizeH="0" baseline="0" noProof="0" dirty="0" err="1">
                <a:ln>
                  <a:noFill/>
                </a:ln>
                <a:solidFill>
                  <a:srgbClr val="115076"/>
                </a:solidFill>
                <a:effectLst/>
                <a:uLnTx/>
                <a:uFillTx/>
                <a:latin typeface="Century Gothic" panose="020B0502020202020204" pitchFamily="34" charset="0"/>
                <a:cs typeface="Arial"/>
                <a:sym typeface="Arial"/>
              </a:rPr>
              <a:t>tu</a:t>
            </a:r>
            <a:r>
              <a:rPr kumimoji="0" lang="en-GB" sz="3200" i="1"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 </a:t>
            </a:r>
            <a:r>
              <a:rPr kumimoji="0" lang="en-GB" sz="3200" i="1" strike="noStrike" kern="1200" cap="none" spc="0" normalizeH="0" baseline="0" noProof="0" dirty="0" err="1">
                <a:ln>
                  <a:noFill/>
                </a:ln>
                <a:solidFill>
                  <a:srgbClr val="115076"/>
                </a:solidFill>
                <a:effectLst/>
                <a:uLnTx/>
                <a:uFillTx/>
                <a:latin typeface="Century Gothic" panose="020B0502020202020204" pitchFamily="34" charset="0"/>
                <a:cs typeface="Arial"/>
                <a:sym typeface="Arial"/>
              </a:rPr>
              <a:t>en</a:t>
            </a:r>
            <a:r>
              <a:rPr kumimoji="0" lang="en-GB" sz="3200" i="1"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 </a:t>
            </a:r>
            <a:r>
              <a:rPr kumimoji="0" lang="en-GB" sz="3200" i="1" strike="noStrike" kern="1200" cap="none" spc="0" normalizeH="0" baseline="0" noProof="0" dirty="0" err="1">
                <a:ln>
                  <a:noFill/>
                </a:ln>
                <a:solidFill>
                  <a:srgbClr val="115076"/>
                </a:solidFill>
                <a:effectLst/>
                <a:uLnTx/>
                <a:uFillTx/>
                <a:latin typeface="Century Gothic" panose="020B0502020202020204" pitchFamily="34" charset="0"/>
                <a:cs typeface="Arial"/>
                <a:sym typeface="Arial"/>
              </a:rPr>
              <a:t>vacances</a:t>
            </a:r>
            <a:r>
              <a:rPr kumimoji="0" lang="en-GB" sz="3200" i="1" strike="noStrike" kern="1200" cap="none" spc="0" normalizeH="0" baseline="0" noProof="0" dirty="0">
                <a:ln>
                  <a:noFill/>
                </a:ln>
                <a:solidFill>
                  <a:srgbClr val="115076"/>
                </a:solidFill>
                <a:effectLst/>
                <a:uLnTx/>
                <a:uFillTx/>
                <a:latin typeface="Century Gothic" panose="020B0502020202020204" pitchFamily="34" charset="0"/>
                <a:cs typeface="Arial"/>
                <a:sym typeface="Arial"/>
              </a:rPr>
              <a:t> ? </a:t>
            </a:r>
          </a:p>
        </p:txBody>
      </p:sp>
      <p:sp>
        <p:nvSpPr>
          <p:cNvPr id="23" name="TextBox 22">
            <a:extLst>
              <a:ext uri="{FF2B5EF4-FFF2-40B4-BE49-F238E27FC236}">
                <a16:creationId xmlns:a16="http://schemas.microsoft.com/office/drawing/2014/main" id="{DADE571A-E02F-4A1B-A6E6-0FED81C62610}"/>
              </a:ext>
            </a:extLst>
          </p:cNvPr>
          <p:cNvSpPr txBox="1"/>
          <p:nvPr/>
        </p:nvSpPr>
        <p:spPr>
          <a:xfrm>
            <a:off x="6083547" y="4994492"/>
            <a:ext cx="6108454"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When</a:t>
            </a:r>
            <a:r>
              <a:rPr kumimoji="0" lang="en-GB" sz="2800" b="0" u="none" strike="noStrike" kern="1200" cap="none" spc="0" normalizeH="0" noProof="0" dirty="0">
                <a:ln>
                  <a:noFill/>
                </a:ln>
                <a:solidFill>
                  <a:srgbClr val="115076"/>
                </a:solidFill>
                <a:effectLst/>
                <a:uLnTx/>
                <a:uFillTx/>
                <a:latin typeface="Century Gothic" panose="020B0502020202020204" pitchFamily="34" charset="0"/>
                <a:ea typeface="+mn-ea"/>
                <a:cs typeface="Arial"/>
                <a:sym typeface="Arial"/>
              </a:rPr>
              <a:t> are you going on holiday </a:t>
            </a:r>
            <a:r>
              <a:rPr kumimoji="0" lang="en-GB" sz="2800" b="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a:t>
            </a:r>
            <a:endParaRPr kumimoji="0" lang="en-GB" sz="28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sp>
        <p:nvSpPr>
          <p:cNvPr id="14" name="Rounded Rectangular Callout 13"/>
          <p:cNvSpPr/>
          <p:nvPr/>
        </p:nvSpPr>
        <p:spPr>
          <a:xfrm>
            <a:off x="2547071" y="3965861"/>
            <a:ext cx="4440171" cy="1071647"/>
          </a:xfrm>
          <a:prstGeom prst="wedgeRoundRectCallout">
            <a:avLst>
              <a:gd name="adj1" fmla="val -62853"/>
              <a:gd name="adj2" fmla="val 50397"/>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The verb and subject swap round.</a:t>
            </a:r>
          </a:p>
        </p:txBody>
      </p:sp>
      <p:sp>
        <p:nvSpPr>
          <p:cNvPr id="15" name="Rectangle 14"/>
          <p:cNvSpPr/>
          <p:nvPr/>
        </p:nvSpPr>
        <p:spPr>
          <a:xfrm>
            <a:off x="904220" y="2387815"/>
            <a:ext cx="1101374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You can use</a:t>
            </a:r>
            <a:r>
              <a:rPr kumimoji="0" lang="en-GB" sz="2400" b="0" i="0" u="none" strike="noStrike" kern="1200" cap="none" spc="0" normalizeH="0" noProof="0" dirty="0">
                <a:ln>
                  <a:noFill/>
                </a:ln>
                <a:solidFill>
                  <a:srgbClr val="115076"/>
                </a:solidFill>
                <a:effectLst/>
                <a:uLnTx/>
                <a:uFillTx/>
                <a:latin typeface="Century Gothic" panose="020B0502020202020204" pitchFamily="34" charset="0"/>
                <a:ea typeface="+mn-ea"/>
                <a:cs typeface="Arial"/>
                <a:sym typeface="Arial"/>
              </a:rPr>
              <a:t> the question word</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after the verb and raise</a:t>
            </a:r>
            <a:r>
              <a:rPr kumimoji="0" lang="en-GB" sz="2400" b="0" i="0" u="none" strike="noStrike" kern="1200" cap="none" spc="0" normalizeH="0" noProof="0" dirty="0">
                <a:ln>
                  <a:noFill/>
                </a:ln>
                <a:solidFill>
                  <a:srgbClr val="115076"/>
                </a:solidFill>
                <a:effectLst/>
                <a:uLnTx/>
                <a:uFillTx/>
                <a:latin typeface="Century Gothic" panose="020B0502020202020204" pitchFamily="34" charset="0"/>
                <a:ea typeface="+mn-ea"/>
                <a:cs typeface="Arial"/>
                <a:sym typeface="Arial"/>
              </a:rPr>
              <a:t> your voice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a:t>
            </a:r>
          </a:p>
        </p:txBody>
      </p:sp>
      <p:sp>
        <p:nvSpPr>
          <p:cNvPr id="17" name="Rounded Rectangular Callout 16"/>
          <p:cNvSpPr/>
          <p:nvPr/>
        </p:nvSpPr>
        <p:spPr>
          <a:xfrm>
            <a:off x="7461236" y="3965444"/>
            <a:ext cx="4256771" cy="1071647"/>
          </a:xfrm>
          <a:prstGeom prst="wedgeRoundRectCallout">
            <a:avLst>
              <a:gd name="adj1" fmla="val -60016"/>
              <a:gd name="adj2" fmla="val 46964"/>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The meanings are the same in English.</a:t>
            </a:r>
          </a:p>
        </p:txBody>
      </p:sp>
      <p:sp>
        <p:nvSpPr>
          <p:cNvPr id="5" name="Title 4"/>
          <p:cNvSpPr>
            <a:spLocks noGrp="1"/>
          </p:cNvSpPr>
          <p:nvPr>
            <p:ph type="title"/>
          </p:nvPr>
        </p:nvSpPr>
        <p:spPr>
          <a:xfrm>
            <a:off x="118822" y="22501"/>
            <a:ext cx="10515600" cy="1325563"/>
          </a:xfrm>
        </p:spPr>
        <p:txBody>
          <a:bodyPr>
            <a:normAutofit/>
          </a:bodyPr>
          <a:lstStyle/>
          <a:p>
            <a:r>
              <a:rPr lang="en-GB" sz="3600" b="1" dirty="0">
                <a:solidFill>
                  <a:schemeClr val="bg1"/>
                </a:solidFill>
              </a:rPr>
              <a:t>Question</a:t>
            </a:r>
            <a:r>
              <a:rPr lang="en-GB" sz="3600" b="1" baseline="0" dirty="0">
                <a:solidFill>
                  <a:schemeClr val="bg1"/>
                </a:solidFill>
              </a:rPr>
              <a:t> words</a:t>
            </a:r>
            <a:endParaRPr lang="en-GB" sz="3600" b="1" dirty="0">
              <a:solidFill>
                <a:schemeClr val="bg1"/>
              </a:solidFill>
            </a:endParaRPr>
          </a:p>
        </p:txBody>
      </p:sp>
      <p:sp>
        <p:nvSpPr>
          <p:cNvPr id="13" name="Rounded Rectangular Callout 12"/>
          <p:cNvSpPr/>
          <p:nvPr/>
        </p:nvSpPr>
        <p:spPr>
          <a:xfrm>
            <a:off x="944781" y="1805171"/>
            <a:ext cx="4256771" cy="1168266"/>
          </a:xfrm>
          <a:prstGeom prst="wedgeRoundRectCallout">
            <a:avLst>
              <a:gd name="adj1" fmla="val -63247"/>
              <a:gd name="adj2" fmla="val 46789"/>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There is no change to the word order.</a:t>
            </a:r>
          </a:p>
        </p:txBody>
      </p:sp>
      <p:sp>
        <p:nvSpPr>
          <p:cNvPr id="19" name="Rounded Rectangular Callout 16">
            <a:extLst>
              <a:ext uri="{FF2B5EF4-FFF2-40B4-BE49-F238E27FC236}">
                <a16:creationId xmlns:a16="http://schemas.microsoft.com/office/drawing/2014/main" id="{2014A90D-553D-46F6-8B98-02E7E90904C9}"/>
              </a:ext>
            </a:extLst>
          </p:cNvPr>
          <p:cNvSpPr/>
          <p:nvPr/>
        </p:nvSpPr>
        <p:spPr>
          <a:xfrm>
            <a:off x="7457293" y="3965444"/>
            <a:ext cx="4256771" cy="1071647"/>
          </a:xfrm>
          <a:prstGeom prst="wedgeRoundRectCallout">
            <a:avLst>
              <a:gd name="adj1" fmla="val -59121"/>
              <a:gd name="adj2" fmla="val -43695"/>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The meanings are the same in English.</a:t>
            </a:r>
          </a:p>
        </p:txBody>
      </p:sp>
      <p:pic>
        <p:nvPicPr>
          <p:cNvPr id="24" name="Picture 23" descr="background rectangle">
            <a:extLst>
              <a:ext uri="{FF2B5EF4-FFF2-40B4-BE49-F238E27FC236}">
                <a16:creationId xmlns:a16="http://schemas.microsoft.com/office/drawing/2014/main" id="{7C911184-DE16-43A8-AEE8-BD775923547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21CFAA0F-25AB-4E41-853C-F184BED07056}"/>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Question words</a:t>
            </a:r>
            <a:endParaRPr lang="en-GB" sz="3600" b="1" dirty="0">
              <a:solidFill>
                <a:schemeClr val="bg1"/>
              </a:solidFill>
            </a:endParaRPr>
          </a:p>
        </p:txBody>
      </p:sp>
      <p:sp>
        <p:nvSpPr>
          <p:cNvPr id="26" name="Rounded Rectangle 46">
            <a:extLst>
              <a:ext uri="{FF2B5EF4-FFF2-40B4-BE49-F238E27FC236}">
                <a16:creationId xmlns:a16="http://schemas.microsoft.com/office/drawing/2014/main" id="{87424DA9-5908-4EAF-B35D-8AED6EE5CB1A}"/>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716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2" grpId="0"/>
      <p:bldP spid="18" grpId="0"/>
      <p:bldP spid="20" grpId="0"/>
      <p:bldP spid="21" grpId="0" animBg="1"/>
      <p:bldP spid="22" grpId="0" animBg="1"/>
      <p:bldP spid="23" grpId="0" animBg="1"/>
      <p:bldP spid="14" grpId="0" animBg="1"/>
      <p:bldP spid="14" grpId="1" animBg="1"/>
      <p:bldP spid="15" grpId="0"/>
      <p:bldP spid="17" grpId="0" animBg="1"/>
      <p:bldP spid="13" grpId="0" animBg="1"/>
      <p:bldP spid="13" grpId="1"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 name="Rectangle 3"/>
          <p:cNvSpPr/>
          <p:nvPr/>
        </p:nvSpPr>
        <p:spPr>
          <a:xfrm>
            <a:off x="118822" y="1348064"/>
            <a:ext cx="1101374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We have seen</a:t>
            </a:r>
            <a:r>
              <a:rPr kumimoji="0" lang="en-GB" sz="2400" b="0" i="0" u="none" strike="noStrike" kern="1200" cap="none" spc="0" normalizeH="0" noProof="0" dirty="0">
                <a:ln>
                  <a:noFill/>
                </a:ln>
                <a:solidFill>
                  <a:srgbClr val="115076"/>
                </a:solidFill>
                <a:effectLst/>
                <a:uLnTx/>
                <a:uFillTx/>
                <a:latin typeface="Century Gothic" panose="020B0502020202020204" pitchFamily="34" charset="0"/>
                <a:ea typeface="+mn-ea"/>
                <a:cs typeface="Arial"/>
                <a:sym typeface="Arial"/>
              </a:rPr>
              <a:t> that the words </a:t>
            </a:r>
            <a:r>
              <a:rPr kumimoji="0" lang="en-GB" sz="2400" b="1" i="0" u="none" strike="noStrike" kern="1200" cap="none" spc="0" normalizeH="0" noProof="0" dirty="0">
                <a:ln>
                  <a:noFill/>
                </a:ln>
                <a:solidFill>
                  <a:srgbClr val="115076"/>
                </a:solidFill>
                <a:effectLst/>
                <a:uLnTx/>
                <a:uFillTx/>
                <a:latin typeface="Century Gothic" panose="020B0502020202020204" pitchFamily="34" charset="0"/>
                <a:ea typeface="+mn-ea"/>
                <a:cs typeface="Arial"/>
                <a:sym typeface="Arial"/>
              </a:rPr>
              <a:t>quoi</a:t>
            </a:r>
            <a:r>
              <a:rPr kumimoji="0" lang="en-GB" sz="2400" i="0" u="none" strike="noStrike" kern="1200" cap="none" spc="0" normalizeH="0" noProof="0" dirty="0">
                <a:ln>
                  <a:noFill/>
                </a:ln>
                <a:solidFill>
                  <a:srgbClr val="115076"/>
                </a:solidFill>
                <a:effectLst/>
                <a:uLnTx/>
                <a:uFillTx/>
                <a:latin typeface="Century Gothic" panose="020B0502020202020204" pitchFamily="34" charset="0"/>
                <a:ea typeface="+mn-ea"/>
                <a:cs typeface="Arial"/>
                <a:sym typeface="Arial"/>
              </a:rPr>
              <a:t> and </a:t>
            </a:r>
            <a:r>
              <a:rPr kumimoji="0" lang="en-GB" sz="2400" b="1" i="0" u="none" strike="noStrike" kern="1200" cap="none" spc="0" normalizeH="0" noProof="0" dirty="0">
                <a:ln>
                  <a:noFill/>
                </a:ln>
                <a:solidFill>
                  <a:srgbClr val="115076"/>
                </a:solidFill>
                <a:effectLst/>
                <a:uLnTx/>
                <a:uFillTx/>
                <a:latin typeface="Century Gothic" panose="020B0502020202020204" pitchFamily="34" charset="0"/>
                <a:ea typeface="+mn-ea"/>
                <a:cs typeface="Arial"/>
                <a:sym typeface="Arial"/>
              </a:rPr>
              <a:t>que</a:t>
            </a:r>
            <a:r>
              <a:rPr kumimoji="0" lang="en-GB" sz="2400" i="0" u="none" strike="noStrike" kern="1200" cap="none" spc="0" normalizeH="0" noProof="0" dirty="0">
                <a:ln>
                  <a:noFill/>
                </a:ln>
                <a:solidFill>
                  <a:srgbClr val="115076"/>
                </a:solidFill>
                <a:effectLst/>
                <a:uLnTx/>
                <a:uFillTx/>
                <a:latin typeface="Century Gothic" panose="020B0502020202020204" pitchFamily="34" charset="0"/>
                <a:ea typeface="+mn-ea"/>
                <a:cs typeface="Arial"/>
                <a:sym typeface="Arial"/>
              </a:rPr>
              <a:t> both mean ‘</a:t>
            </a:r>
            <a:r>
              <a:rPr kumimoji="0" lang="en-GB" sz="2400" b="1" i="0" u="none" strike="noStrike" kern="1200" cap="none" spc="0" normalizeH="0" noProof="0" dirty="0">
                <a:ln>
                  <a:noFill/>
                </a:ln>
                <a:solidFill>
                  <a:srgbClr val="115076"/>
                </a:solidFill>
                <a:effectLst/>
                <a:uLnTx/>
                <a:uFillTx/>
                <a:latin typeface="Century Gothic" panose="020B0502020202020204" pitchFamily="34" charset="0"/>
                <a:ea typeface="+mn-ea"/>
                <a:cs typeface="Arial"/>
                <a:sym typeface="Arial"/>
              </a:rPr>
              <a:t>what</a:t>
            </a:r>
            <a:r>
              <a:rPr kumimoji="0" lang="en-GB" sz="2400" i="0" u="none" strike="noStrike" kern="1200" cap="none" spc="0" normalizeH="0" noProof="0" dirty="0">
                <a:ln>
                  <a:noFill/>
                </a:ln>
                <a:solidFill>
                  <a:srgbClr val="115076"/>
                </a:solidFill>
                <a:effectLst/>
                <a:uLnTx/>
                <a:uFillTx/>
                <a:latin typeface="Century Gothic" panose="020B0502020202020204" pitchFamily="34" charset="0"/>
                <a:ea typeface="+mn-ea"/>
                <a:cs typeface="Arial"/>
                <a:sym typeface="Arial"/>
              </a:rPr>
              <a:t>’ in English.</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115076"/>
                </a:solidFill>
                <a:latin typeface="Century Gothic" panose="020B0502020202020204" pitchFamily="34" charset="0"/>
                <a:cs typeface="Arial"/>
                <a:sym typeface="Arial"/>
              </a:rPr>
              <a:t>We use these words for different types of questions in French.</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7" name="TextBox 6"/>
          <p:cNvSpPr txBox="1"/>
          <p:nvPr/>
        </p:nvSpPr>
        <p:spPr>
          <a:xfrm>
            <a:off x="118822" y="4438403"/>
            <a:ext cx="12175202" cy="46166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lang="en-GB" sz="2400" noProof="0" dirty="0">
                <a:solidFill>
                  <a:srgbClr val="115076"/>
                </a:solidFill>
                <a:latin typeface="Century Gothic" panose="020B0502020202020204" pitchFamily="34" charset="0"/>
                <a:cs typeface="Arial"/>
                <a:sym typeface="Arial"/>
              </a:rPr>
              <a:t>We use </a:t>
            </a:r>
            <a:r>
              <a:rPr lang="en-GB" sz="2400" b="1" noProof="0" dirty="0">
                <a:solidFill>
                  <a:srgbClr val="115076"/>
                </a:solidFill>
                <a:latin typeface="Century Gothic" panose="020B0502020202020204" pitchFamily="34" charset="0"/>
                <a:cs typeface="Arial"/>
                <a:sym typeface="Arial"/>
              </a:rPr>
              <a:t>que</a:t>
            </a:r>
            <a:r>
              <a:rPr lang="en-GB" sz="2400" noProof="0" dirty="0">
                <a:solidFill>
                  <a:srgbClr val="115076"/>
                </a:solidFill>
                <a:latin typeface="Century Gothic" panose="020B0502020202020204" pitchFamily="34" charset="0"/>
                <a:cs typeface="Arial"/>
                <a:sym typeface="Arial"/>
              </a:rPr>
              <a:t> to make what-questions by swapping </a:t>
            </a:r>
            <a:r>
              <a:rPr lang="en-GB" sz="2400" dirty="0">
                <a:solidFill>
                  <a:srgbClr val="115076"/>
                </a:solidFill>
                <a:latin typeface="Century Gothic" panose="020B0502020202020204" pitchFamily="34" charset="0"/>
                <a:cs typeface="Arial"/>
                <a:sym typeface="Arial"/>
              </a:rPr>
              <a:t>the subject and verb around:</a:t>
            </a:r>
            <a:endParaRPr kumimoji="0" lang="en-GB" sz="4400" i="0" u="none" strike="noStrike" kern="120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12" name="Rectangle 11"/>
          <p:cNvSpPr/>
          <p:nvPr/>
        </p:nvSpPr>
        <p:spPr>
          <a:xfrm>
            <a:off x="-371" y="5722960"/>
            <a:ext cx="653381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cs typeface="Arial"/>
                <a:sym typeface="Arial"/>
              </a:rPr>
              <a:t>Q</a:t>
            </a:r>
            <a:r>
              <a:rPr lang="en-GB" sz="2400" b="1" dirty="0" err="1">
                <a:solidFill>
                  <a:srgbClr val="ED7D31"/>
                </a:solidFill>
                <a:latin typeface="Century Gothic" panose="020B0502020202020204" pitchFamily="34" charset="0"/>
                <a:cs typeface="Arial"/>
                <a:sym typeface="Arial"/>
              </a:rPr>
              <a:t>ue</a:t>
            </a:r>
            <a:r>
              <a:rPr lang="en-GB" sz="2400" dirty="0">
                <a:solidFill>
                  <a:srgbClr val="ED7D31"/>
                </a:solidFill>
                <a:latin typeface="Century Gothic" panose="020B0502020202020204" pitchFamily="34" charset="0"/>
                <a:cs typeface="Arial"/>
                <a:sym typeface="Arial"/>
              </a:rPr>
              <a:t> goes at the </a:t>
            </a:r>
            <a:r>
              <a:rPr lang="en-GB" sz="2400" b="1" dirty="0">
                <a:solidFill>
                  <a:srgbClr val="ED7D31"/>
                </a:solidFill>
                <a:latin typeface="Century Gothic" panose="020B0502020202020204" pitchFamily="34" charset="0"/>
                <a:cs typeface="Arial"/>
                <a:sym typeface="Arial"/>
              </a:rPr>
              <a:t>beginning of the question</a:t>
            </a:r>
            <a:r>
              <a:rPr lang="en-GB" sz="2400" dirty="0">
                <a:solidFill>
                  <a:srgbClr val="ED7D31"/>
                </a:solidFill>
                <a:latin typeface="Century Gothic" panose="020B0502020202020204" pitchFamily="34" charset="0"/>
                <a:cs typeface="Arial"/>
                <a:sym typeface="Arial"/>
              </a:rPr>
              <a:t>.</a:t>
            </a:r>
            <a:endParaRPr kumimoji="0" lang="en-GB" sz="2400" b="1" i="0" u="sng" strike="noStrike" kern="1200" cap="none" spc="0" normalizeH="0" baseline="0" noProof="0" dirty="0">
              <a:ln>
                <a:noFill/>
              </a:ln>
              <a:solidFill>
                <a:srgbClr val="ED7D31"/>
              </a:solidFill>
              <a:effectLst/>
              <a:uLnTx/>
              <a:uFillTx/>
              <a:latin typeface="Century Gothic" panose="020B0502020202020204" pitchFamily="34" charset="0"/>
              <a:cs typeface="Arial"/>
              <a:sym typeface="Arial"/>
            </a:endParaRPr>
          </a:p>
        </p:txBody>
      </p:sp>
      <p:sp>
        <p:nvSpPr>
          <p:cNvPr id="18" name="TextBox 17">
            <a:extLst>
              <a:ext uri="{FF2B5EF4-FFF2-40B4-BE49-F238E27FC236}">
                <a16:creationId xmlns:a16="http://schemas.microsoft.com/office/drawing/2014/main" id="{749B1412-D32F-4284-82A5-F6EE82E109B5}"/>
              </a:ext>
            </a:extLst>
          </p:cNvPr>
          <p:cNvSpPr txBox="1"/>
          <p:nvPr/>
        </p:nvSpPr>
        <p:spPr>
          <a:xfrm>
            <a:off x="1267780" y="3686413"/>
            <a:ext cx="39216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2"/>
                </a:solidFill>
                <a:latin typeface="Century Gothic" panose="020B0502020202020204" pitchFamily="34" charset="0"/>
              </a:rPr>
              <a:t>Quoi </a:t>
            </a:r>
            <a:r>
              <a:rPr lang="en-GB" sz="2400" dirty="0">
                <a:solidFill>
                  <a:schemeClr val="accent2"/>
                </a:solidFill>
                <a:latin typeface="Century Gothic" panose="020B0502020202020204" pitchFamily="34" charset="0"/>
              </a:rPr>
              <a:t>goes </a:t>
            </a:r>
            <a:r>
              <a:rPr lang="en-GB" sz="2400" b="1" dirty="0">
                <a:solidFill>
                  <a:schemeClr val="accent2"/>
                </a:solidFill>
                <a:latin typeface="Century Gothic" panose="020B0502020202020204" pitchFamily="34" charset="0"/>
              </a:rPr>
              <a:t>after</a:t>
            </a:r>
            <a:r>
              <a:rPr lang="en-GB" sz="2400" dirty="0">
                <a:solidFill>
                  <a:schemeClr val="accent2"/>
                </a:solidFill>
                <a:latin typeface="Century Gothic" panose="020B0502020202020204" pitchFamily="34" charset="0"/>
              </a:rPr>
              <a:t> </a:t>
            </a:r>
            <a:r>
              <a:rPr lang="en-GB" sz="2400" b="1" dirty="0">
                <a:solidFill>
                  <a:schemeClr val="accent2"/>
                </a:solidFill>
                <a:latin typeface="Century Gothic" panose="020B0502020202020204" pitchFamily="34" charset="0"/>
              </a:rPr>
              <a:t>the verb</a:t>
            </a:r>
            <a:r>
              <a:rPr lang="en-GB" sz="2400" dirty="0">
                <a:solidFill>
                  <a:schemeClr val="accent2"/>
                </a:solidFill>
                <a:latin typeface="Century Gothic" panose="020B0502020202020204" pitchFamily="34" charset="0"/>
              </a:rPr>
              <a:t>.</a:t>
            </a:r>
            <a:endParaRPr kumimoji="0" lang="en-GB" sz="2400" b="0" i="0" strike="noStrike" kern="1200" cap="none" spc="0" normalizeH="0" baseline="0" noProof="0" dirty="0">
              <a:ln>
                <a:noFill/>
              </a:ln>
              <a:solidFill>
                <a:schemeClr val="accent2"/>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DAE81A3B-4AC8-43D2-9F06-9318B15F151F}"/>
              </a:ext>
            </a:extLst>
          </p:cNvPr>
          <p:cNvSpPr/>
          <p:nvPr/>
        </p:nvSpPr>
        <p:spPr>
          <a:xfrm>
            <a:off x="378428" y="3101638"/>
            <a:ext cx="5495415" cy="584775"/>
          </a:xfrm>
          <a:prstGeom prst="rect">
            <a:avLst/>
          </a:prstGeom>
        </p:spPr>
        <p:txBody>
          <a:bodyPr wrap="none">
            <a:spAutoFit/>
          </a:bodyPr>
          <a:lstStyle/>
          <a:p>
            <a:pPr lvl="0" algn="r">
              <a:buClrTx/>
              <a:defRPr/>
            </a:pPr>
            <a:r>
              <a:rPr lang="en-GB" sz="3200" dirty="0">
                <a:solidFill>
                  <a:srgbClr val="115076"/>
                </a:solidFill>
                <a:latin typeface="Century Gothic" panose="020B0502020202020204" pitchFamily="34" charset="0"/>
              </a:rPr>
              <a:t>Tu </a:t>
            </a:r>
            <a:r>
              <a:rPr lang="en-GB" sz="3200" dirty="0" err="1">
                <a:solidFill>
                  <a:srgbClr val="115076"/>
                </a:solidFill>
                <a:latin typeface="Century Gothic" panose="020B0502020202020204" pitchFamily="34" charset="0"/>
              </a:rPr>
              <a:t>fais</a:t>
            </a:r>
            <a:r>
              <a:rPr lang="en-GB" sz="3200" dirty="0">
                <a:solidFill>
                  <a:srgbClr val="115076"/>
                </a:solidFill>
                <a:latin typeface="Century Gothic" panose="020B0502020202020204" pitchFamily="34" charset="0"/>
              </a:rPr>
              <a:t> </a:t>
            </a:r>
            <a:r>
              <a:rPr lang="en-GB" sz="3200" b="1" dirty="0">
                <a:solidFill>
                  <a:srgbClr val="115076"/>
                </a:solidFill>
                <a:latin typeface="Century Gothic" panose="020B0502020202020204" pitchFamily="34" charset="0"/>
              </a:rPr>
              <a:t>quoi </a:t>
            </a:r>
            <a:r>
              <a:rPr lang="en-GB" sz="3200" dirty="0" err="1">
                <a:solidFill>
                  <a:srgbClr val="115076"/>
                </a:solidFill>
                <a:latin typeface="Century Gothic" panose="020B0502020202020204" pitchFamily="34" charset="0"/>
              </a:rPr>
              <a:t>ce</a:t>
            </a:r>
            <a:r>
              <a:rPr lang="en-GB" sz="3200" dirty="0">
                <a:solidFill>
                  <a:srgbClr val="115076"/>
                </a:solidFill>
                <a:latin typeface="Century Gothic" panose="020B0502020202020204" pitchFamily="34" charset="0"/>
              </a:rPr>
              <a:t> week-end ?</a:t>
            </a:r>
            <a:endParaRPr kumimoji="0" lang="en-GB" sz="3200"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CFBE7949-737B-4263-9005-3A769D97D0A3}"/>
              </a:ext>
            </a:extLst>
          </p:cNvPr>
          <p:cNvSpPr txBox="1"/>
          <p:nvPr/>
        </p:nvSpPr>
        <p:spPr>
          <a:xfrm>
            <a:off x="5915041" y="3163193"/>
            <a:ext cx="6280921"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What</a:t>
            </a:r>
            <a:r>
              <a:rPr kumimoji="0" lang="en-GB" sz="2800" i="1"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are you doing this weekend?</a:t>
            </a:r>
            <a:endParaRPr kumimoji="0" lang="en-GB" sz="28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E0C5097E-FDEF-4E60-90C1-10F3EA975B07}"/>
              </a:ext>
            </a:extLst>
          </p:cNvPr>
          <p:cNvSpPr txBox="1"/>
          <p:nvPr/>
        </p:nvSpPr>
        <p:spPr>
          <a:xfrm>
            <a:off x="238539" y="5100950"/>
            <a:ext cx="5629662" cy="584775"/>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lang="en-GB" sz="3200" b="1" dirty="0">
                <a:solidFill>
                  <a:srgbClr val="115076"/>
                </a:solidFill>
                <a:latin typeface="Century Gothic" panose="020B0502020202020204" pitchFamily="34" charset="0"/>
                <a:cs typeface="Arial"/>
                <a:sym typeface="Arial"/>
              </a:rPr>
              <a:t>Que</a:t>
            </a:r>
            <a:r>
              <a:rPr lang="en-GB" sz="3200" dirty="0">
                <a:solidFill>
                  <a:srgbClr val="115076"/>
                </a:solidFill>
                <a:latin typeface="Century Gothic" panose="020B0502020202020204" pitchFamily="34" charset="0"/>
                <a:cs typeface="Arial"/>
                <a:sym typeface="Arial"/>
              </a:rPr>
              <a:t> </a:t>
            </a:r>
            <a:r>
              <a:rPr lang="en-GB" sz="3200" dirty="0" err="1">
                <a:solidFill>
                  <a:srgbClr val="115076"/>
                </a:solidFill>
                <a:latin typeface="Century Gothic" panose="020B0502020202020204" pitchFamily="34" charset="0"/>
                <a:cs typeface="Arial"/>
                <a:sym typeface="Arial"/>
              </a:rPr>
              <a:t>fais-tu</a:t>
            </a:r>
            <a:r>
              <a:rPr lang="en-GB" sz="3200" dirty="0">
                <a:solidFill>
                  <a:srgbClr val="115076"/>
                </a:solidFill>
                <a:latin typeface="Century Gothic" panose="020B0502020202020204" pitchFamily="34" charset="0"/>
                <a:cs typeface="Arial"/>
                <a:sym typeface="Arial"/>
              </a:rPr>
              <a:t> </a:t>
            </a:r>
            <a:r>
              <a:rPr lang="en-GB" sz="3200" dirty="0" err="1">
                <a:solidFill>
                  <a:srgbClr val="115076"/>
                </a:solidFill>
                <a:latin typeface="Century Gothic" panose="020B0502020202020204" pitchFamily="34" charset="0"/>
                <a:cs typeface="Arial"/>
                <a:sym typeface="Arial"/>
              </a:rPr>
              <a:t>ce</a:t>
            </a:r>
            <a:r>
              <a:rPr lang="en-GB" sz="3200" dirty="0">
                <a:solidFill>
                  <a:srgbClr val="115076"/>
                </a:solidFill>
                <a:latin typeface="Century Gothic" panose="020B0502020202020204" pitchFamily="34" charset="0"/>
                <a:cs typeface="Arial"/>
                <a:sym typeface="Arial"/>
              </a:rPr>
              <a:t> week-end ?</a:t>
            </a:r>
            <a:endParaRPr kumimoji="0" lang="en-GB" sz="3200" b="1" strike="noStrike" kern="120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23" name="TextBox 22">
            <a:extLst>
              <a:ext uri="{FF2B5EF4-FFF2-40B4-BE49-F238E27FC236}">
                <a16:creationId xmlns:a16="http://schemas.microsoft.com/office/drawing/2014/main" id="{DADE571A-E02F-4A1B-A6E6-0FED81C62610}"/>
              </a:ext>
            </a:extLst>
          </p:cNvPr>
          <p:cNvSpPr txBox="1"/>
          <p:nvPr/>
        </p:nvSpPr>
        <p:spPr>
          <a:xfrm>
            <a:off x="5818110" y="5160850"/>
            <a:ext cx="6291618"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What</a:t>
            </a:r>
            <a:r>
              <a:rPr kumimoji="0" lang="en-GB" sz="2800" i="1"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are you doing this weekend?</a:t>
            </a:r>
            <a:endParaRPr kumimoji="0" lang="en-GB" sz="28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sp>
        <p:nvSpPr>
          <p:cNvPr id="15" name="Rectangle 14"/>
          <p:cNvSpPr/>
          <p:nvPr/>
        </p:nvSpPr>
        <p:spPr>
          <a:xfrm>
            <a:off x="118822" y="2491942"/>
            <a:ext cx="1101374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We use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quoi</a:t>
            </a: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 to make what-questions by</a:t>
            </a:r>
            <a:r>
              <a:rPr kumimoji="0" lang="en-GB" sz="2400" i="0" u="none" strike="noStrike" kern="1200" cap="none" spc="0" normalizeH="0" noProof="0" dirty="0">
                <a:ln>
                  <a:noFill/>
                </a:ln>
                <a:solidFill>
                  <a:srgbClr val="115076"/>
                </a:solidFill>
                <a:effectLst/>
                <a:uLnTx/>
                <a:uFillTx/>
                <a:latin typeface="Century Gothic" panose="020B0502020202020204" pitchFamily="34" charset="0"/>
                <a:ea typeface="+mn-ea"/>
                <a:cs typeface="Arial"/>
                <a:sym typeface="Arial"/>
              </a:rPr>
              <a:t> raising the pitch of our voice</a:t>
            </a: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rPr>
              <a: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118822" y="22501"/>
            <a:ext cx="10515600" cy="1325563"/>
          </a:xfrm>
        </p:spPr>
        <p:txBody>
          <a:bodyPr>
            <a:normAutofit/>
          </a:bodyPr>
          <a:lstStyle/>
          <a:p>
            <a:r>
              <a:rPr lang="en-GB" sz="3600" b="1" dirty="0">
                <a:solidFill>
                  <a:schemeClr val="bg1"/>
                </a:solidFill>
              </a:rPr>
              <a:t>Saying ‘what’ in French</a:t>
            </a:r>
          </a:p>
        </p:txBody>
      </p:sp>
      <p:pic>
        <p:nvPicPr>
          <p:cNvPr id="13" name="Picture 12" descr="background rectangle">
            <a:extLst>
              <a:ext uri="{FF2B5EF4-FFF2-40B4-BE49-F238E27FC236}">
                <a16:creationId xmlns:a16="http://schemas.microsoft.com/office/drawing/2014/main" id="{49ACAD26-BEA9-4171-A1A1-FAC05111DE6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07392154-6C49-40E6-8D81-BFE47849D8C1}"/>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Saying ‘what’ in French</a:t>
            </a:r>
            <a:endParaRPr lang="en-GB" sz="3600" b="1" dirty="0">
              <a:solidFill>
                <a:schemeClr val="bg1"/>
              </a:solidFill>
            </a:endParaRPr>
          </a:p>
        </p:txBody>
      </p:sp>
      <p:sp>
        <p:nvSpPr>
          <p:cNvPr id="16" name="Rounded Rectangle 46">
            <a:extLst>
              <a:ext uri="{FF2B5EF4-FFF2-40B4-BE49-F238E27FC236}">
                <a16:creationId xmlns:a16="http://schemas.microsoft.com/office/drawing/2014/main" id="{C8B72A14-3138-492C-896C-D15F15B35B3B}"/>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1659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2" grpId="0"/>
      <p:bldP spid="18" grpId="0"/>
      <p:bldP spid="20" grpId="0"/>
      <p:bldP spid="21" grpId="0" animBg="1"/>
      <p:bldP spid="22" grpId="0" animBg="1"/>
      <p:bldP spid="23"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B091C3-B480-5040-B5E1-E765BC4F2C83}"/>
              </a:ext>
            </a:extLst>
          </p:cNvPr>
          <p:cNvSpPr>
            <a:spLocks noGrp="1"/>
          </p:cNvSpPr>
          <p:nvPr>
            <p:ph type="title"/>
          </p:nvPr>
        </p:nvSpPr>
        <p:spPr>
          <a:xfrm>
            <a:off x="0" y="-396068"/>
            <a:ext cx="3457575" cy="3314699"/>
          </a:xfrm>
        </p:spPr>
        <p:txBody>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ai</a:t>
            </a:r>
            <a:endParaRPr lang="en-US" dirty="0"/>
          </a:p>
        </p:txBody>
      </p:sp>
      <p:pic>
        <p:nvPicPr>
          <p:cNvPr id="4" name="Picture 3" descr="a green checkma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9123" y="1468283"/>
            <a:ext cx="2719591" cy="2832906"/>
          </a:xfrm>
          <a:prstGeom prst="rect">
            <a:avLst/>
          </a:prstGeom>
        </p:spPr>
      </p:pic>
      <p:sp>
        <p:nvSpPr>
          <p:cNvPr id="3" name="TextBox 2"/>
          <p:cNvSpPr txBox="1"/>
          <p:nvPr/>
        </p:nvSpPr>
        <p:spPr>
          <a:xfrm>
            <a:off x="4653137" y="4301189"/>
            <a:ext cx="292419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ai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9267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Twitter live chat!</a:t>
            </a:r>
          </a:p>
        </p:txBody>
      </p:sp>
      <p:sp>
        <p:nvSpPr>
          <p:cNvPr id="2" name="TextBox 1">
            <a:extLst>
              <a:ext uri="{FF2B5EF4-FFF2-40B4-BE49-F238E27FC236}">
                <a16:creationId xmlns:a16="http://schemas.microsoft.com/office/drawing/2014/main" id="{C6AB24CB-CFED-468A-AAB2-033554926D28}"/>
              </a:ext>
            </a:extLst>
          </p:cNvPr>
          <p:cNvSpPr txBox="1"/>
          <p:nvPr/>
        </p:nvSpPr>
        <p:spPr>
          <a:xfrm>
            <a:off x="53255" y="1232436"/>
            <a:ext cx="5794462" cy="1631216"/>
          </a:xfrm>
          <a:prstGeom prst="rect">
            <a:avLst/>
          </a:prstGeom>
          <a:noFill/>
        </p:spPr>
        <p:txBody>
          <a:bodyPr wrap="square" rtlCol="0">
            <a:spAutoFit/>
          </a:bodyPr>
          <a:lstStyle/>
          <a:p>
            <a:r>
              <a:rPr lang="en-GB" sz="2000" dirty="0">
                <a:solidFill>
                  <a:schemeClr val="accent5">
                    <a:lumMod val="50000"/>
                  </a:schemeClr>
                </a:solidFill>
              </a:rPr>
              <a:t>Read the questions from the fans of a famous French singer.</a:t>
            </a:r>
          </a:p>
          <a:p>
            <a:endParaRPr lang="en-GB" sz="2000" dirty="0">
              <a:solidFill>
                <a:schemeClr val="accent5">
                  <a:lumMod val="50000"/>
                </a:schemeClr>
              </a:solidFill>
            </a:endParaRPr>
          </a:p>
          <a:p>
            <a:r>
              <a:rPr lang="en-GB" sz="2000" dirty="0">
                <a:solidFill>
                  <a:schemeClr val="accent5">
                    <a:lumMod val="50000"/>
                  </a:schemeClr>
                </a:solidFill>
              </a:rPr>
              <a:t>Where should the question word be in each question? Choose </a:t>
            </a:r>
            <a:r>
              <a:rPr lang="en-GB" sz="2000" b="1" dirty="0">
                <a:solidFill>
                  <a:schemeClr val="accent2"/>
                </a:solidFill>
              </a:rPr>
              <a:t>a</a:t>
            </a:r>
            <a:r>
              <a:rPr lang="en-GB" sz="2000" dirty="0">
                <a:solidFill>
                  <a:schemeClr val="accent5">
                    <a:lumMod val="50000"/>
                  </a:schemeClr>
                </a:solidFill>
              </a:rPr>
              <a:t> or </a:t>
            </a:r>
            <a:r>
              <a:rPr lang="en-GB" sz="2000" b="1" dirty="0">
                <a:solidFill>
                  <a:schemeClr val="accent2"/>
                </a:solidFill>
              </a:rPr>
              <a:t>b</a:t>
            </a:r>
            <a:r>
              <a:rPr lang="en-GB" sz="2000" dirty="0">
                <a:solidFill>
                  <a:schemeClr val="accent5">
                    <a:lumMod val="50000"/>
                  </a:schemeClr>
                </a:solidFill>
              </a:rPr>
              <a:t>.</a:t>
            </a:r>
          </a:p>
        </p:txBody>
      </p:sp>
      <p:sp>
        <p:nvSpPr>
          <p:cNvPr id="3" name="TextBox 2">
            <a:extLst>
              <a:ext uri="{FF2B5EF4-FFF2-40B4-BE49-F238E27FC236}">
                <a16:creationId xmlns:a16="http://schemas.microsoft.com/office/drawing/2014/main" id="{CC98F7D1-50E7-4E40-ADF2-394F2E2DE0B3}"/>
              </a:ext>
            </a:extLst>
          </p:cNvPr>
          <p:cNvSpPr txBox="1"/>
          <p:nvPr/>
        </p:nvSpPr>
        <p:spPr>
          <a:xfrm flipH="1">
            <a:off x="562751" y="3150298"/>
            <a:ext cx="4979880" cy="1123712"/>
          </a:xfrm>
          <a:prstGeom prst="wedgeRoundRectCallout">
            <a:avLst>
              <a:gd name="adj1" fmla="val 60427"/>
              <a:gd name="adj2" fmla="val 53711"/>
              <a:gd name="adj3" fmla="val 16667"/>
            </a:avLst>
          </a:prstGeom>
          <a:solidFill>
            <a:srgbClr val="115076"/>
          </a:solidFill>
          <a:ln>
            <a:solidFill>
              <a:srgbClr val="EE60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2000" b="1" dirty="0">
                <a:solidFill>
                  <a:schemeClr val="bg1"/>
                </a:solidFill>
              </a:rPr>
              <a:t>Remember!</a:t>
            </a:r>
            <a:r>
              <a:rPr lang="en-GB" sz="2000" dirty="0">
                <a:solidFill>
                  <a:schemeClr val="bg1"/>
                </a:solidFill>
              </a:rPr>
              <a:t> The placement of the question word depends on the order of the subject pronoun and the verb.</a:t>
            </a:r>
          </a:p>
        </p:txBody>
      </p:sp>
      <p:grpSp>
        <p:nvGrpSpPr>
          <p:cNvPr id="35" name="Group 34">
            <a:extLst>
              <a:ext uri="{FF2B5EF4-FFF2-40B4-BE49-F238E27FC236}">
                <a16:creationId xmlns:a16="http://schemas.microsoft.com/office/drawing/2014/main" id="{4555EF21-6475-4E0B-9BE3-0D0964F99531}"/>
              </a:ext>
            </a:extLst>
          </p:cNvPr>
          <p:cNvGrpSpPr/>
          <p:nvPr/>
        </p:nvGrpSpPr>
        <p:grpSpPr>
          <a:xfrm>
            <a:off x="6363380" y="46655"/>
            <a:ext cx="4735888" cy="6248521"/>
            <a:chOff x="6363380" y="77853"/>
            <a:chExt cx="4735888" cy="6248521"/>
          </a:xfrm>
        </p:grpSpPr>
        <p:sp>
          <p:nvSpPr>
            <p:cNvPr id="23" name="Rectangle: Rounded Corners 22">
              <a:extLst>
                <a:ext uri="{FF2B5EF4-FFF2-40B4-BE49-F238E27FC236}">
                  <a16:creationId xmlns:a16="http://schemas.microsoft.com/office/drawing/2014/main" id="{7A6DE30B-325F-49D8-9696-030E4F14245E}"/>
                </a:ext>
              </a:extLst>
            </p:cNvPr>
            <p:cNvSpPr/>
            <p:nvPr/>
          </p:nvSpPr>
          <p:spPr>
            <a:xfrm>
              <a:off x="6363380" y="77853"/>
              <a:ext cx="4735888"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7" name="Rectangle 26">
              <a:extLst>
                <a:ext uri="{FF2B5EF4-FFF2-40B4-BE49-F238E27FC236}">
                  <a16:creationId xmlns:a16="http://schemas.microsoft.com/office/drawing/2014/main" id="{941BC193-27F3-448D-85F8-C5D8AA1C7805}"/>
                </a:ext>
              </a:extLst>
            </p:cNvPr>
            <p:cNvSpPr/>
            <p:nvPr/>
          </p:nvSpPr>
          <p:spPr>
            <a:xfrm>
              <a:off x="6475460" y="669339"/>
              <a:ext cx="4533495" cy="497524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9" name="TextBox 8">
              <a:extLst>
                <a:ext uri="{FF2B5EF4-FFF2-40B4-BE49-F238E27FC236}">
                  <a16:creationId xmlns:a16="http://schemas.microsoft.com/office/drawing/2014/main" id="{22246AD1-14B0-48BC-B233-79FFB9E50DB5}"/>
                </a:ext>
              </a:extLst>
            </p:cNvPr>
            <p:cNvSpPr txBox="1"/>
            <p:nvPr/>
          </p:nvSpPr>
          <p:spPr>
            <a:xfrm>
              <a:off x="6503596" y="739501"/>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GB" sz="2000" dirty="0" err="1">
                  <a:solidFill>
                    <a:schemeClr val="accent5">
                      <a:lumMod val="50000"/>
                    </a:schemeClr>
                  </a:solidFill>
                </a:rPr>
                <a:t>combien</a:t>
              </a:r>
              <a:r>
                <a:rPr lang="en-GB" sz="2000" dirty="0">
                  <a:solidFill>
                    <a:schemeClr val="accent5">
                      <a:lumMod val="50000"/>
                    </a:schemeClr>
                  </a:solidFill>
                </a:rPr>
                <a:t> de </a:t>
              </a:r>
              <a:r>
                <a:rPr lang="en-GB" sz="2000" dirty="0" err="1">
                  <a:solidFill>
                    <a:schemeClr val="accent5">
                      <a:lumMod val="50000"/>
                    </a:schemeClr>
                  </a:solidFill>
                </a:rPr>
                <a:t>vêtements</a:t>
              </a:r>
              <a:r>
                <a:rPr lang="en-GB" sz="2000" dirty="0">
                  <a:solidFill>
                    <a:schemeClr val="accent5">
                      <a:lumMod val="50000"/>
                    </a:schemeClr>
                  </a:solidFill>
                </a:rPr>
                <a:t> as-</a:t>
              </a:r>
              <a:r>
                <a:rPr lang="en-GB" sz="2000" dirty="0" err="1">
                  <a:solidFill>
                    <a:schemeClr val="accent5">
                      <a:lumMod val="50000"/>
                    </a:schemeClr>
                  </a:solidFill>
                </a:rPr>
                <a:t>tu</a:t>
              </a:r>
              <a:r>
                <a:rPr lang="en-GB" sz="2000" dirty="0">
                  <a:solidFill>
                    <a:schemeClr val="accent5">
                      <a:lumMod val="50000"/>
                    </a:schemeClr>
                  </a:solidFill>
                </a:rPr>
                <a:t> ?</a:t>
              </a:r>
            </a:p>
          </p:txBody>
        </p:sp>
        <p:sp>
          <p:nvSpPr>
            <p:cNvPr id="11" name="TextBox 10">
              <a:extLst>
                <a:ext uri="{FF2B5EF4-FFF2-40B4-BE49-F238E27FC236}">
                  <a16:creationId xmlns:a16="http://schemas.microsoft.com/office/drawing/2014/main" id="{4C6B9F00-4018-471A-BDF4-A2D7216C3655}"/>
                </a:ext>
              </a:extLst>
            </p:cNvPr>
            <p:cNvSpPr txBox="1"/>
            <p:nvPr/>
          </p:nvSpPr>
          <p:spPr>
            <a:xfrm>
              <a:off x="6503596" y="1231564"/>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GB" sz="2000" dirty="0">
                  <a:solidFill>
                    <a:schemeClr val="accent5">
                      <a:lumMod val="50000"/>
                    </a:schemeClr>
                  </a:solidFill>
                </a:rPr>
                <a:t>      </a:t>
              </a:r>
              <a:r>
                <a:rPr lang="en-GB" sz="2000" dirty="0" err="1">
                  <a:solidFill>
                    <a:schemeClr val="accent5">
                      <a:lumMod val="50000"/>
                    </a:schemeClr>
                  </a:solidFill>
                </a:rPr>
                <a:t>tu</a:t>
              </a:r>
              <a:r>
                <a:rPr lang="en-GB" sz="2000" dirty="0">
                  <a:solidFill>
                    <a:schemeClr val="accent5">
                      <a:lumMod val="50000"/>
                    </a:schemeClr>
                  </a:solidFill>
                </a:rPr>
                <a:t> </a:t>
              </a:r>
              <a:r>
                <a:rPr lang="en-GB" sz="2000" dirty="0" err="1">
                  <a:solidFill>
                    <a:schemeClr val="accent5">
                      <a:lumMod val="50000"/>
                    </a:schemeClr>
                  </a:solidFill>
                </a:rPr>
                <a:t>viens</a:t>
              </a:r>
              <a:r>
                <a:rPr lang="en-GB" sz="2000" dirty="0">
                  <a:solidFill>
                    <a:schemeClr val="accent5">
                      <a:lumMod val="50000"/>
                    </a:schemeClr>
                  </a:solidFill>
                </a:rPr>
                <a:t> </a:t>
              </a:r>
              <a:r>
                <a:rPr lang="en-GB" sz="2000" dirty="0" err="1">
                  <a:solidFill>
                    <a:schemeClr val="accent5">
                      <a:lumMod val="50000"/>
                    </a:schemeClr>
                  </a:solidFill>
                </a:rPr>
                <a:t>quand</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Angleterre</a:t>
              </a:r>
              <a:r>
                <a:rPr lang="en-GB" sz="2000" dirty="0">
                  <a:solidFill>
                    <a:schemeClr val="accent5">
                      <a:lumMod val="50000"/>
                    </a:schemeClr>
                  </a:solidFill>
                </a:rPr>
                <a:t> ?</a:t>
              </a:r>
            </a:p>
          </p:txBody>
        </p:sp>
        <p:sp>
          <p:nvSpPr>
            <p:cNvPr id="12" name="TextBox 11">
              <a:extLst>
                <a:ext uri="{FF2B5EF4-FFF2-40B4-BE49-F238E27FC236}">
                  <a16:creationId xmlns:a16="http://schemas.microsoft.com/office/drawing/2014/main" id="{D14E71DA-4ACE-4C2A-85BC-00F4E4FDB172}"/>
                </a:ext>
              </a:extLst>
            </p:cNvPr>
            <p:cNvSpPr txBox="1"/>
            <p:nvPr/>
          </p:nvSpPr>
          <p:spPr>
            <a:xfrm>
              <a:off x="6503596" y="1728249"/>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GB" sz="2000" dirty="0">
                  <a:solidFill>
                    <a:schemeClr val="accent5">
                      <a:lumMod val="50000"/>
                    </a:schemeClr>
                  </a:solidFill>
                </a:rPr>
                <a:t>    </a:t>
              </a:r>
              <a:r>
                <a:rPr lang="en-GB" sz="2000" dirty="0" err="1">
                  <a:solidFill>
                    <a:schemeClr val="accent5">
                      <a:lumMod val="50000"/>
                    </a:schemeClr>
                  </a:solidFill>
                </a:rPr>
                <a:t>quelle</a:t>
              </a:r>
              <a:r>
                <a:rPr lang="en-GB" sz="2000" dirty="0">
                  <a:solidFill>
                    <a:schemeClr val="accent5">
                      <a:lumMod val="50000"/>
                    </a:schemeClr>
                  </a:solidFill>
                </a:rPr>
                <a:t> </a:t>
              </a:r>
              <a:r>
                <a:rPr lang="en-GB" sz="2000" dirty="0" err="1">
                  <a:solidFill>
                    <a:schemeClr val="accent5">
                      <a:lumMod val="50000"/>
                    </a:schemeClr>
                  </a:solidFill>
                </a:rPr>
                <a:t>musique</a:t>
              </a:r>
              <a:r>
                <a:rPr lang="en-GB" sz="2000" dirty="0">
                  <a:solidFill>
                    <a:schemeClr val="accent5">
                      <a:lumMod val="50000"/>
                    </a:schemeClr>
                  </a:solidFill>
                </a:rPr>
                <a:t> </a:t>
              </a:r>
              <a:r>
                <a:rPr lang="en-GB" sz="2000" dirty="0" err="1">
                  <a:solidFill>
                    <a:schemeClr val="accent5">
                      <a:lumMod val="50000"/>
                    </a:schemeClr>
                  </a:solidFill>
                </a:rPr>
                <a:t>écoutes-tu</a:t>
              </a:r>
              <a:r>
                <a:rPr lang="en-GB" sz="2000" dirty="0">
                  <a:solidFill>
                    <a:schemeClr val="accent5">
                      <a:lumMod val="50000"/>
                    </a:schemeClr>
                  </a:solidFill>
                </a:rPr>
                <a:t> ?</a:t>
              </a:r>
            </a:p>
          </p:txBody>
        </p:sp>
        <p:sp>
          <p:nvSpPr>
            <p:cNvPr id="13" name="TextBox 12">
              <a:extLst>
                <a:ext uri="{FF2B5EF4-FFF2-40B4-BE49-F238E27FC236}">
                  <a16:creationId xmlns:a16="http://schemas.microsoft.com/office/drawing/2014/main" id="{2A446A18-11C5-470A-9C51-4C47E8BB951B}"/>
                </a:ext>
              </a:extLst>
            </p:cNvPr>
            <p:cNvSpPr txBox="1"/>
            <p:nvPr/>
          </p:nvSpPr>
          <p:spPr>
            <a:xfrm>
              <a:off x="6503596" y="2222041"/>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GB" sz="2000" dirty="0">
                  <a:solidFill>
                    <a:schemeClr val="accent5">
                      <a:lumMod val="50000"/>
                    </a:schemeClr>
                  </a:solidFill>
                </a:rPr>
                <a:t>          </a:t>
              </a:r>
              <a:r>
                <a:rPr lang="en-GB" sz="2000" dirty="0" err="1">
                  <a:solidFill>
                    <a:schemeClr val="accent5">
                      <a:lumMod val="50000"/>
                    </a:schemeClr>
                  </a:solidFill>
                </a:rPr>
                <a:t>tu</a:t>
              </a:r>
              <a:r>
                <a:rPr lang="en-GB" sz="2000" dirty="0">
                  <a:solidFill>
                    <a:schemeClr val="accent5">
                      <a:lumMod val="50000"/>
                    </a:schemeClr>
                  </a:solidFill>
                </a:rPr>
                <a:t> </a:t>
              </a:r>
              <a:r>
                <a:rPr lang="en-GB" sz="2000" dirty="0" err="1">
                  <a:solidFill>
                    <a:schemeClr val="accent5">
                      <a:lumMod val="50000"/>
                    </a:schemeClr>
                  </a:solidFill>
                </a:rPr>
                <a:t>gagnes</a:t>
              </a:r>
              <a:r>
                <a:rPr lang="en-GB" sz="2000" dirty="0">
                  <a:solidFill>
                    <a:schemeClr val="accent5">
                      <a:lumMod val="50000"/>
                    </a:schemeClr>
                  </a:solidFill>
                </a:rPr>
                <a:t> </a:t>
              </a:r>
              <a:r>
                <a:rPr lang="en-GB" sz="2000" dirty="0" err="1">
                  <a:solidFill>
                    <a:schemeClr val="accent5">
                      <a:lumMod val="50000"/>
                    </a:schemeClr>
                  </a:solidFill>
                </a:rPr>
                <a:t>quel</a:t>
              </a:r>
              <a:r>
                <a:rPr lang="en-GB" sz="2000" dirty="0">
                  <a:solidFill>
                    <a:schemeClr val="accent5">
                      <a:lumMod val="50000"/>
                    </a:schemeClr>
                  </a:solidFill>
                </a:rPr>
                <a:t> prix ?</a:t>
              </a:r>
            </a:p>
          </p:txBody>
        </p:sp>
        <p:sp>
          <p:nvSpPr>
            <p:cNvPr id="14" name="TextBox 13">
              <a:extLst>
                <a:ext uri="{FF2B5EF4-FFF2-40B4-BE49-F238E27FC236}">
                  <a16:creationId xmlns:a16="http://schemas.microsoft.com/office/drawing/2014/main" id="{AD868E62-E28D-489D-9A8A-4CFB92731BEB}"/>
                </a:ext>
              </a:extLst>
            </p:cNvPr>
            <p:cNvSpPr txBox="1"/>
            <p:nvPr/>
          </p:nvSpPr>
          <p:spPr>
            <a:xfrm>
              <a:off x="6503596" y="2714051"/>
              <a:ext cx="450180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GB" sz="2000" dirty="0">
                  <a:solidFill>
                    <a:schemeClr val="accent5">
                      <a:lumMod val="50000"/>
                    </a:schemeClr>
                  </a:solidFill>
                </a:rPr>
                <a:t>  </a:t>
              </a:r>
              <a:r>
                <a:rPr lang="en-GB" sz="2000" dirty="0" err="1">
                  <a:solidFill>
                    <a:schemeClr val="accent5">
                      <a:lumMod val="50000"/>
                    </a:schemeClr>
                  </a:solidFill>
                </a:rPr>
                <a:t>tu</a:t>
              </a:r>
              <a:r>
                <a:rPr lang="en-GB" sz="2000" dirty="0">
                  <a:solidFill>
                    <a:schemeClr val="accent5">
                      <a:lumMod val="50000"/>
                    </a:schemeClr>
                  </a:solidFill>
                </a:rPr>
                <a:t> changes le monde comment ?</a:t>
              </a:r>
            </a:p>
          </p:txBody>
        </p:sp>
        <p:sp>
          <p:nvSpPr>
            <p:cNvPr id="15" name="TextBox 14">
              <a:extLst>
                <a:ext uri="{FF2B5EF4-FFF2-40B4-BE49-F238E27FC236}">
                  <a16:creationId xmlns:a16="http://schemas.microsoft.com/office/drawing/2014/main" id="{64C790E6-A815-419D-B3F4-998FFA791EFD}"/>
                </a:ext>
              </a:extLst>
            </p:cNvPr>
            <p:cNvSpPr txBox="1"/>
            <p:nvPr/>
          </p:nvSpPr>
          <p:spPr>
            <a:xfrm>
              <a:off x="6503596" y="3202114"/>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GB" sz="2000" dirty="0">
                  <a:solidFill>
                    <a:schemeClr val="accent5">
                      <a:lumMod val="50000"/>
                    </a:schemeClr>
                  </a:solidFill>
                </a:rPr>
                <a:t>que </a:t>
              </a:r>
              <a:r>
                <a:rPr lang="en-GB" sz="2000" dirty="0" err="1">
                  <a:solidFill>
                    <a:schemeClr val="accent5">
                      <a:lumMod val="50000"/>
                    </a:schemeClr>
                  </a:solidFill>
                </a:rPr>
                <a:t>penses-tu</a:t>
              </a:r>
              <a:r>
                <a:rPr lang="en-GB" sz="2000" dirty="0">
                  <a:solidFill>
                    <a:schemeClr val="accent5">
                      <a:lumMod val="50000"/>
                    </a:schemeClr>
                  </a:solidFill>
                </a:rPr>
                <a:t> de la politique ?</a:t>
              </a:r>
            </a:p>
          </p:txBody>
        </p:sp>
        <p:sp>
          <p:nvSpPr>
            <p:cNvPr id="16" name="TextBox 15">
              <a:extLst>
                <a:ext uri="{FF2B5EF4-FFF2-40B4-BE49-F238E27FC236}">
                  <a16:creationId xmlns:a16="http://schemas.microsoft.com/office/drawing/2014/main" id="{6DE9A995-87A1-490E-B9EF-AB631B0132B4}"/>
                </a:ext>
              </a:extLst>
            </p:cNvPr>
            <p:cNvSpPr txBox="1"/>
            <p:nvPr/>
          </p:nvSpPr>
          <p:spPr>
            <a:xfrm>
              <a:off x="6503596" y="3690177"/>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GB" sz="2000" dirty="0" err="1">
                  <a:solidFill>
                    <a:schemeClr val="accent5">
                      <a:lumMod val="50000"/>
                    </a:schemeClr>
                  </a:solidFill>
                </a:rPr>
                <a:t>quel</a:t>
              </a:r>
              <a:r>
                <a:rPr lang="en-GB" sz="2000" dirty="0">
                  <a:solidFill>
                    <a:schemeClr val="accent5">
                      <a:lumMod val="50000"/>
                    </a:schemeClr>
                  </a:solidFill>
                </a:rPr>
                <a:t> pays </a:t>
              </a:r>
              <a:r>
                <a:rPr lang="en-GB" sz="2000" dirty="0" err="1">
                  <a:solidFill>
                    <a:schemeClr val="accent5">
                      <a:lumMod val="50000"/>
                    </a:schemeClr>
                  </a:solidFill>
                </a:rPr>
                <a:t>aimes-tu</a:t>
              </a:r>
              <a:r>
                <a:rPr lang="en-GB" sz="2000" dirty="0">
                  <a:solidFill>
                    <a:schemeClr val="accent5">
                      <a:lumMod val="50000"/>
                    </a:schemeClr>
                  </a:solidFill>
                </a:rPr>
                <a:t> ?</a:t>
              </a:r>
            </a:p>
          </p:txBody>
        </p:sp>
        <p:sp>
          <p:nvSpPr>
            <p:cNvPr id="17" name="TextBox 16">
              <a:extLst>
                <a:ext uri="{FF2B5EF4-FFF2-40B4-BE49-F238E27FC236}">
                  <a16:creationId xmlns:a16="http://schemas.microsoft.com/office/drawing/2014/main" id="{E9A62E5D-7816-47C8-B4F6-6D8743FB991C}"/>
                </a:ext>
              </a:extLst>
            </p:cNvPr>
            <p:cNvSpPr txBox="1"/>
            <p:nvPr/>
          </p:nvSpPr>
          <p:spPr>
            <a:xfrm>
              <a:off x="6503596" y="4178240"/>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GB" sz="2000" dirty="0">
                  <a:solidFill>
                    <a:schemeClr val="accent5">
                      <a:lumMod val="50000"/>
                    </a:schemeClr>
                  </a:solidFill>
                </a:rPr>
                <a:t>            </a:t>
              </a:r>
              <a:r>
                <a:rPr lang="en-GB" sz="2000" dirty="0" err="1">
                  <a:solidFill>
                    <a:schemeClr val="accent5">
                      <a:lumMod val="50000"/>
                    </a:schemeClr>
                  </a:solidFill>
                </a:rPr>
                <a:t>tu</a:t>
              </a:r>
              <a:r>
                <a:rPr lang="en-GB" sz="2000" dirty="0">
                  <a:solidFill>
                    <a:schemeClr val="accent5">
                      <a:lumMod val="50000"/>
                    </a:schemeClr>
                  </a:solidFill>
                </a:rPr>
                <a:t> </a:t>
              </a:r>
              <a:r>
                <a:rPr lang="en-GB" sz="2000" dirty="0" err="1">
                  <a:solidFill>
                    <a:schemeClr val="accent5">
                      <a:lumMod val="50000"/>
                    </a:schemeClr>
                  </a:solidFill>
                </a:rPr>
                <a:t>lis</a:t>
              </a:r>
              <a:r>
                <a:rPr lang="en-GB" sz="2000" dirty="0">
                  <a:solidFill>
                    <a:schemeClr val="accent5">
                      <a:lumMod val="50000"/>
                    </a:schemeClr>
                  </a:solidFill>
                </a:rPr>
                <a:t> quoi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ce</a:t>
              </a:r>
              <a:r>
                <a:rPr lang="en-GB" sz="2000" dirty="0">
                  <a:solidFill>
                    <a:schemeClr val="accent5">
                      <a:lumMod val="50000"/>
                    </a:schemeClr>
                  </a:solidFill>
                </a:rPr>
                <a:t> moment ?</a:t>
              </a:r>
            </a:p>
          </p:txBody>
        </p:sp>
        <p:sp>
          <p:nvSpPr>
            <p:cNvPr id="18" name="TextBox 17">
              <a:extLst>
                <a:ext uri="{FF2B5EF4-FFF2-40B4-BE49-F238E27FC236}">
                  <a16:creationId xmlns:a16="http://schemas.microsoft.com/office/drawing/2014/main" id="{4D4D7BD2-B350-4318-BC03-7DB13806FDF1}"/>
                </a:ext>
              </a:extLst>
            </p:cNvPr>
            <p:cNvSpPr txBox="1"/>
            <p:nvPr/>
          </p:nvSpPr>
          <p:spPr>
            <a:xfrm>
              <a:off x="6503596" y="4666303"/>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GB" sz="2000" dirty="0" err="1">
                  <a:solidFill>
                    <a:schemeClr val="accent5">
                      <a:lumMod val="50000"/>
                    </a:schemeClr>
                  </a:solidFill>
                </a:rPr>
                <a:t>pourquoi</a:t>
              </a:r>
              <a:r>
                <a:rPr lang="en-GB" sz="2000" dirty="0">
                  <a:solidFill>
                    <a:schemeClr val="accent5">
                      <a:lumMod val="50000"/>
                    </a:schemeClr>
                  </a:solidFill>
                </a:rPr>
                <a:t> </a:t>
              </a:r>
              <a:r>
                <a:rPr lang="en-GB" sz="2000" dirty="0" err="1">
                  <a:solidFill>
                    <a:schemeClr val="accent5">
                      <a:lumMod val="50000"/>
                    </a:schemeClr>
                  </a:solidFill>
                </a:rPr>
                <a:t>aimes-tu</a:t>
              </a:r>
              <a:r>
                <a:rPr lang="en-GB" sz="2000" dirty="0">
                  <a:solidFill>
                    <a:schemeClr val="accent5">
                      <a:lumMod val="50000"/>
                    </a:schemeClr>
                  </a:solidFill>
                </a:rPr>
                <a:t> </a:t>
              </a:r>
              <a:r>
                <a:rPr lang="en-GB" sz="2000" dirty="0" err="1">
                  <a:solidFill>
                    <a:schemeClr val="accent5">
                      <a:lumMod val="50000"/>
                    </a:schemeClr>
                  </a:solidFill>
                </a:rPr>
                <a:t>être</a:t>
              </a:r>
              <a:r>
                <a:rPr lang="en-GB" sz="2000" dirty="0">
                  <a:solidFill>
                    <a:schemeClr val="accent5">
                      <a:lumMod val="50000"/>
                    </a:schemeClr>
                  </a:solidFill>
                </a:rPr>
                <a:t> chanteur ?</a:t>
              </a:r>
            </a:p>
          </p:txBody>
        </p:sp>
        <p:sp>
          <p:nvSpPr>
            <p:cNvPr id="19" name="TextBox 18">
              <a:extLst>
                <a:ext uri="{FF2B5EF4-FFF2-40B4-BE49-F238E27FC236}">
                  <a16:creationId xmlns:a16="http://schemas.microsoft.com/office/drawing/2014/main" id="{DECCD07F-350D-47E6-813A-AAAD2AEC61B6}"/>
                </a:ext>
              </a:extLst>
            </p:cNvPr>
            <p:cNvSpPr txBox="1"/>
            <p:nvPr/>
          </p:nvSpPr>
          <p:spPr>
            <a:xfrm>
              <a:off x="6503596" y="5154366"/>
              <a:ext cx="4455457" cy="400110"/>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GB" sz="2000" dirty="0">
                  <a:solidFill>
                    <a:schemeClr val="accent5">
                      <a:lumMod val="50000"/>
                    </a:schemeClr>
                  </a:solidFill>
                </a:rPr>
                <a:t>    </a:t>
              </a:r>
              <a:r>
                <a:rPr lang="en-GB" sz="2000" dirty="0" err="1">
                  <a:solidFill>
                    <a:schemeClr val="accent5">
                      <a:lumMod val="50000"/>
                    </a:schemeClr>
                  </a:solidFill>
                </a:rPr>
                <a:t>où</a:t>
              </a:r>
              <a:r>
                <a:rPr lang="en-GB" sz="2000" dirty="0">
                  <a:solidFill>
                    <a:schemeClr val="accent5">
                      <a:lumMod val="50000"/>
                    </a:schemeClr>
                  </a:solidFill>
                </a:rPr>
                <a:t>  vas-</a:t>
              </a:r>
              <a:r>
                <a:rPr lang="en-GB" sz="2000" dirty="0" err="1">
                  <a:solidFill>
                    <a:schemeClr val="accent5">
                      <a:lumMod val="50000"/>
                    </a:schemeClr>
                  </a:solidFill>
                </a:rPr>
                <a:t>tu</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vacances</a:t>
              </a:r>
              <a:r>
                <a:rPr lang="en-GB" sz="2000" dirty="0">
                  <a:solidFill>
                    <a:schemeClr val="accent5">
                      <a:lumMod val="50000"/>
                    </a:schemeClr>
                  </a:solidFill>
                </a:rPr>
                <a:t> ?</a:t>
              </a:r>
            </a:p>
          </p:txBody>
        </p:sp>
        <p:sp>
          <p:nvSpPr>
            <p:cNvPr id="28" name="Oval 27">
              <a:extLst>
                <a:ext uri="{FF2B5EF4-FFF2-40B4-BE49-F238E27FC236}">
                  <a16:creationId xmlns:a16="http://schemas.microsoft.com/office/drawing/2014/main" id="{6E697A13-5ADB-480F-88A1-2A663F75E103}"/>
                </a:ext>
              </a:extLst>
            </p:cNvPr>
            <p:cNvSpPr/>
            <p:nvPr/>
          </p:nvSpPr>
          <p:spPr>
            <a:xfrm>
              <a:off x="8472207" y="5729005"/>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0" name="Oval 29">
              <a:extLst>
                <a:ext uri="{FF2B5EF4-FFF2-40B4-BE49-F238E27FC236}">
                  <a16:creationId xmlns:a16="http://schemas.microsoft.com/office/drawing/2014/main" id="{679A284E-F0B7-4921-87F2-95A129C16C56}"/>
                </a:ext>
              </a:extLst>
            </p:cNvPr>
            <p:cNvSpPr/>
            <p:nvPr/>
          </p:nvSpPr>
          <p:spPr>
            <a:xfrm>
              <a:off x="8641324" y="319523"/>
              <a:ext cx="180000" cy="18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grpSp>
        <p:nvGrpSpPr>
          <p:cNvPr id="69" name="Group 68">
            <a:extLst>
              <a:ext uri="{FF2B5EF4-FFF2-40B4-BE49-F238E27FC236}">
                <a16:creationId xmlns:a16="http://schemas.microsoft.com/office/drawing/2014/main" id="{64BA59FA-D2E0-42C1-8710-DBE0F3DD64A2}"/>
              </a:ext>
            </a:extLst>
          </p:cNvPr>
          <p:cNvGrpSpPr/>
          <p:nvPr/>
        </p:nvGrpSpPr>
        <p:grpSpPr>
          <a:xfrm>
            <a:off x="6339986" y="416995"/>
            <a:ext cx="1609248" cy="1029142"/>
            <a:chOff x="6503596" y="689318"/>
            <a:chExt cx="1282931" cy="539466"/>
          </a:xfrm>
        </p:grpSpPr>
        <p:sp>
          <p:nvSpPr>
            <p:cNvPr id="34" name="Explosion: 8 Points 33">
              <a:extLst>
                <a:ext uri="{FF2B5EF4-FFF2-40B4-BE49-F238E27FC236}">
                  <a16:creationId xmlns:a16="http://schemas.microsoft.com/office/drawing/2014/main" id="{E6BD43F2-E308-4BC2-9CE3-8930D64C8AAE}"/>
                </a:ext>
              </a:extLst>
            </p:cNvPr>
            <p:cNvSpPr/>
            <p:nvPr/>
          </p:nvSpPr>
          <p:spPr>
            <a:xfrm>
              <a:off x="6503596" y="689318"/>
              <a:ext cx="1282931" cy="539466"/>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7052F88E-181B-45B7-A611-C843E2334A1A}"/>
                </a:ext>
              </a:extLst>
            </p:cNvPr>
            <p:cNvSpPr txBox="1"/>
            <p:nvPr/>
          </p:nvSpPr>
          <p:spPr>
            <a:xfrm>
              <a:off x="6974035" y="826588"/>
              <a:ext cx="359394" cy="400110"/>
            </a:xfrm>
            <a:prstGeom prst="rect">
              <a:avLst/>
            </a:prstGeom>
            <a:noFill/>
          </p:spPr>
          <p:txBody>
            <a:bodyPr wrap="none" rtlCol="0">
              <a:spAutoFit/>
            </a:bodyPr>
            <a:lstStyle/>
            <a:p>
              <a:r>
                <a:rPr lang="en-GB" sz="2000" b="1" dirty="0">
                  <a:solidFill>
                    <a:schemeClr val="accent2"/>
                  </a:solidFill>
                </a:rPr>
                <a:t>a</a:t>
              </a:r>
            </a:p>
          </p:txBody>
        </p:sp>
      </p:grpSp>
      <p:grpSp>
        <p:nvGrpSpPr>
          <p:cNvPr id="71" name="Group 70">
            <a:extLst>
              <a:ext uri="{FF2B5EF4-FFF2-40B4-BE49-F238E27FC236}">
                <a16:creationId xmlns:a16="http://schemas.microsoft.com/office/drawing/2014/main" id="{C488C0D0-E876-43C3-9139-FD93BBC34081}"/>
              </a:ext>
            </a:extLst>
          </p:cNvPr>
          <p:cNvGrpSpPr/>
          <p:nvPr/>
        </p:nvGrpSpPr>
        <p:grpSpPr>
          <a:xfrm rot="1392185">
            <a:off x="6620520" y="1575685"/>
            <a:ext cx="1210608" cy="684065"/>
            <a:chOff x="6480401" y="1708833"/>
            <a:chExt cx="1005139" cy="419526"/>
          </a:xfrm>
        </p:grpSpPr>
        <p:sp>
          <p:nvSpPr>
            <p:cNvPr id="47" name="Explosion: 8 Points 46">
              <a:extLst>
                <a:ext uri="{FF2B5EF4-FFF2-40B4-BE49-F238E27FC236}">
                  <a16:creationId xmlns:a16="http://schemas.microsoft.com/office/drawing/2014/main" id="{A2861B0C-0664-4ABD-A8C9-C396931B9F85}"/>
                </a:ext>
              </a:extLst>
            </p:cNvPr>
            <p:cNvSpPr/>
            <p:nvPr/>
          </p:nvSpPr>
          <p:spPr>
            <a:xfrm>
              <a:off x="6480401" y="1708833"/>
              <a:ext cx="1005139" cy="419526"/>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9017108E-3D47-4F88-802E-38A99858A980}"/>
                </a:ext>
              </a:extLst>
            </p:cNvPr>
            <p:cNvSpPr txBox="1"/>
            <p:nvPr/>
          </p:nvSpPr>
          <p:spPr>
            <a:xfrm rot="20279828">
              <a:off x="6827988" y="1788618"/>
              <a:ext cx="307945" cy="245381"/>
            </a:xfrm>
            <a:prstGeom prst="rect">
              <a:avLst/>
            </a:prstGeom>
            <a:noFill/>
          </p:spPr>
          <p:txBody>
            <a:bodyPr wrap="square" rtlCol="0">
              <a:spAutoFit/>
            </a:bodyPr>
            <a:lstStyle/>
            <a:p>
              <a:r>
                <a:rPr lang="en-GB" sz="2000" b="1" dirty="0">
                  <a:solidFill>
                    <a:schemeClr val="accent2"/>
                  </a:solidFill>
                </a:rPr>
                <a:t>a</a:t>
              </a:r>
            </a:p>
          </p:txBody>
        </p:sp>
      </p:grpSp>
      <p:grpSp>
        <p:nvGrpSpPr>
          <p:cNvPr id="72" name="Group 71">
            <a:extLst>
              <a:ext uri="{FF2B5EF4-FFF2-40B4-BE49-F238E27FC236}">
                <a16:creationId xmlns:a16="http://schemas.microsoft.com/office/drawing/2014/main" id="{6EE18AA2-E77D-4E15-926D-6A4E0EEFA8D6}"/>
              </a:ext>
            </a:extLst>
          </p:cNvPr>
          <p:cNvGrpSpPr/>
          <p:nvPr/>
        </p:nvGrpSpPr>
        <p:grpSpPr>
          <a:xfrm rot="963248">
            <a:off x="6367154" y="2107491"/>
            <a:ext cx="978431" cy="551397"/>
            <a:chOff x="6480401" y="2162653"/>
            <a:chExt cx="978431" cy="551397"/>
          </a:xfrm>
        </p:grpSpPr>
        <p:sp>
          <p:nvSpPr>
            <p:cNvPr id="38" name="Explosion: 8 Points 37">
              <a:extLst>
                <a:ext uri="{FF2B5EF4-FFF2-40B4-BE49-F238E27FC236}">
                  <a16:creationId xmlns:a16="http://schemas.microsoft.com/office/drawing/2014/main" id="{46232312-34DF-48CD-A56F-2A6037127489}"/>
                </a:ext>
              </a:extLst>
            </p:cNvPr>
            <p:cNvSpPr/>
            <p:nvPr/>
          </p:nvSpPr>
          <p:spPr>
            <a:xfrm>
              <a:off x="6480401" y="2162653"/>
              <a:ext cx="978431" cy="551397"/>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B237055C-2735-44B4-8022-8AD424DB944D}"/>
                </a:ext>
              </a:extLst>
            </p:cNvPr>
            <p:cNvSpPr txBox="1"/>
            <p:nvPr/>
          </p:nvSpPr>
          <p:spPr>
            <a:xfrm rot="20636752">
              <a:off x="6799736" y="2231930"/>
              <a:ext cx="359394" cy="400110"/>
            </a:xfrm>
            <a:prstGeom prst="rect">
              <a:avLst/>
            </a:prstGeom>
            <a:noFill/>
          </p:spPr>
          <p:txBody>
            <a:bodyPr wrap="none" rtlCol="0">
              <a:spAutoFit/>
            </a:bodyPr>
            <a:lstStyle/>
            <a:p>
              <a:r>
                <a:rPr lang="en-GB" sz="2000" b="1" dirty="0">
                  <a:solidFill>
                    <a:schemeClr val="accent2"/>
                  </a:solidFill>
                </a:rPr>
                <a:t>a</a:t>
              </a:r>
            </a:p>
          </p:txBody>
        </p:sp>
      </p:grpSp>
      <p:grpSp>
        <p:nvGrpSpPr>
          <p:cNvPr id="74" name="Group 73">
            <a:extLst>
              <a:ext uri="{FF2B5EF4-FFF2-40B4-BE49-F238E27FC236}">
                <a16:creationId xmlns:a16="http://schemas.microsoft.com/office/drawing/2014/main" id="{7DDD7FDF-F440-4E15-93CA-ED29B9E30772}"/>
              </a:ext>
            </a:extLst>
          </p:cNvPr>
          <p:cNvGrpSpPr/>
          <p:nvPr/>
        </p:nvGrpSpPr>
        <p:grpSpPr>
          <a:xfrm>
            <a:off x="6532533" y="3135501"/>
            <a:ext cx="632380" cy="577646"/>
            <a:chOff x="6514008" y="3184527"/>
            <a:chExt cx="632380" cy="442364"/>
          </a:xfrm>
        </p:grpSpPr>
        <p:sp>
          <p:nvSpPr>
            <p:cNvPr id="40" name="Explosion: 8 Points 39">
              <a:extLst>
                <a:ext uri="{FF2B5EF4-FFF2-40B4-BE49-F238E27FC236}">
                  <a16:creationId xmlns:a16="http://schemas.microsoft.com/office/drawing/2014/main" id="{A57B8680-A082-486B-9E43-C80AD6DD6408}"/>
                </a:ext>
              </a:extLst>
            </p:cNvPr>
            <p:cNvSpPr/>
            <p:nvPr/>
          </p:nvSpPr>
          <p:spPr>
            <a:xfrm>
              <a:off x="6514008" y="3184527"/>
              <a:ext cx="632380" cy="415543"/>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65406DAF-D0A7-4E7D-9E17-9AD919219D3D}"/>
                </a:ext>
              </a:extLst>
            </p:cNvPr>
            <p:cNvSpPr txBox="1"/>
            <p:nvPr/>
          </p:nvSpPr>
          <p:spPr>
            <a:xfrm>
              <a:off x="6635042" y="3226781"/>
              <a:ext cx="359394" cy="400110"/>
            </a:xfrm>
            <a:prstGeom prst="rect">
              <a:avLst/>
            </a:prstGeom>
            <a:noFill/>
          </p:spPr>
          <p:txBody>
            <a:bodyPr wrap="none" rtlCol="0">
              <a:spAutoFit/>
            </a:bodyPr>
            <a:lstStyle/>
            <a:p>
              <a:r>
                <a:rPr lang="en-GB" sz="2000" b="1" dirty="0">
                  <a:solidFill>
                    <a:schemeClr val="accent2"/>
                  </a:solidFill>
                </a:rPr>
                <a:t>a</a:t>
              </a:r>
            </a:p>
          </p:txBody>
        </p:sp>
      </p:grpSp>
      <p:grpSp>
        <p:nvGrpSpPr>
          <p:cNvPr id="75" name="Group 74">
            <a:extLst>
              <a:ext uri="{FF2B5EF4-FFF2-40B4-BE49-F238E27FC236}">
                <a16:creationId xmlns:a16="http://schemas.microsoft.com/office/drawing/2014/main" id="{50BFB140-3CE4-40A3-9FEC-66E345EBB454}"/>
              </a:ext>
            </a:extLst>
          </p:cNvPr>
          <p:cNvGrpSpPr/>
          <p:nvPr/>
        </p:nvGrpSpPr>
        <p:grpSpPr>
          <a:xfrm rot="638823">
            <a:off x="6499210" y="3463201"/>
            <a:ext cx="730942" cy="867771"/>
            <a:chOff x="6514008" y="3657600"/>
            <a:chExt cx="702718" cy="493468"/>
          </a:xfrm>
        </p:grpSpPr>
        <p:sp>
          <p:nvSpPr>
            <p:cNvPr id="41" name="Explosion: 8 Points 40">
              <a:extLst>
                <a:ext uri="{FF2B5EF4-FFF2-40B4-BE49-F238E27FC236}">
                  <a16:creationId xmlns:a16="http://schemas.microsoft.com/office/drawing/2014/main" id="{6BB7F92F-919C-47CA-87C4-F7656A0E479B}"/>
                </a:ext>
              </a:extLst>
            </p:cNvPr>
            <p:cNvSpPr/>
            <p:nvPr/>
          </p:nvSpPr>
          <p:spPr>
            <a:xfrm>
              <a:off x="6514008" y="3657600"/>
              <a:ext cx="702718" cy="448158"/>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a:extLst>
                <a:ext uri="{FF2B5EF4-FFF2-40B4-BE49-F238E27FC236}">
                  <a16:creationId xmlns:a16="http://schemas.microsoft.com/office/drawing/2014/main" id="{41B444E8-E707-4EE0-8953-D7D56D81B7C7}"/>
                </a:ext>
              </a:extLst>
            </p:cNvPr>
            <p:cNvSpPr txBox="1"/>
            <p:nvPr/>
          </p:nvSpPr>
          <p:spPr>
            <a:xfrm rot="20961177">
              <a:off x="6710387" y="3750958"/>
              <a:ext cx="359394" cy="400110"/>
            </a:xfrm>
            <a:prstGeom prst="rect">
              <a:avLst/>
            </a:prstGeom>
            <a:noFill/>
          </p:spPr>
          <p:txBody>
            <a:bodyPr wrap="none" rtlCol="0">
              <a:spAutoFit/>
            </a:bodyPr>
            <a:lstStyle/>
            <a:p>
              <a:r>
                <a:rPr lang="en-GB" sz="2000" b="1" dirty="0">
                  <a:solidFill>
                    <a:schemeClr val="accent2"/>
                  </a:solidFill>
                </a:rPr>
                <a:t>a</a:t>
              </a:r>
            </a:p>
          </p:txBody>
        </p:sp>
      </p:grpSp>
      <p:grpSp>
        <p:nvGrpSpPr>
          <p:cNvPr id="76" name="Group 75">
            <a:extLst>
              <a:ext uri="{FF2B5EF4-FFF2-40B4-BE49-F238E27FC236}">
                <a16:creationId xmlns:a16="http://schemas.microsoft.com/office/drawing/2014/main" id="{284AAB5D-5B3C-4461-92FE-563C1D0747F1}"/>
              </a:ext>
            </a:extLst>
          </p:cNvPr>
          <p:cNvGrpSpPr/>
          <p:nvPr/>
        </p:nvGrpSpPr>
        <p:grpSpPr>
          <a:xfrm>
            <a:off x="7935731" y="3925653"/>
            <a:ext cx="712882" cy="1044211"/>
            <a:chOff x="9636900" y="4154906"/>
            <a:chExt cx="663559" cy="504350"/>
          </a:xfrm>
        </p:grpSpPr>
        <p:sp>
          <p:nvSpPr>
            <p:cNvPr id="53" name="Explosion: 8 Points 52">
              <a:extLst>
                <a:ext uri="{FF2B5EF4-FFF2-40B4-BE49-F238E27FC236}">
                  <a16:creationId xmlns:a16="http://schemas.microsoft.com/office/drawing/2014/main" id="{BC5B4A7B-9C7B-4926-8A4E-4183AEBB8ECE}"/>
                </a:ext>
              </a:extLst>
            </p:cNvPr>
            <p:cNvSpPr/>
            <p:nvPr/>
          </p:nvSpPr>
          <p:spPr>
            <a:xfrm flipV="1">
              <a:off x="9636900" y="4154906"/>
              <a:ext cx="663559" cy="400920"/>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EEF6A34B-243E-434D-874D-B08169DC95B4}"/>
                </a:ext>
              </a:extLst>
            </p:cNvPr>
            <p:cNvSpPr txBox="1"/>
            <p:nvPr/>
          </p:nvSpPr>
          <p:spPr>
            <a:xfrm>
              <a:off x="9808506" y="4259146"/>
              <a:ext cx="354584" cy="400110"/>
            </a:xfrm>
            <a:prstGeom prst="rect">
              <a:avLst/>
            </a:prstGeom>
            <a:noFill/>
          </p:spPr>
          <p:txBody>
            <a:bodyPr wrap="none" rtlCol="0">
              <a:spAutoFit/>
            </a:bodyPr>
            <a:lstStyle/>
            <a:p>
              <a:r>
                <a:rPr lang="en-GB" sz="2000" b="1" dirty="0">
                  <a:solidFill>
                    <a:schemeClr val="accent2"/>
                  </a:solidFill>
                </a:rPr>
                <a:t>b</a:t>
              </a:r>
            </a:p>
          </p:txBody>
        </p:sp>
      </p:grpSp>
      <p:grpSp>
        <p:nvGrpSpPr>
          <p:cNvPr id="77" name="Group 76">
            <a:extLst>
              <a:ext uri="{FF2B5EF4-FFF2-40B4-BE49-F238E27FC236}">
                <a16:creationId xmlns:a16="http://schemas.microsoft.com/office/drawing/2014/main" id="{FABCDC7A-B760-46D8-A0BF-1ECD3FAB344A}"/>
              </a:ext>
            </a:extLst>
          </p:cNvPr>
          <p:cNvGrpSpPr/>
          <p:nvPr/>
        </p:nvGrpSpPr>
        <p:grpSpPr>
          <a:xfrm rot="11600122">
            <a:off x="6314095" y="4319900"/>
            <a:ext cx="1587269" cy="1026080"/>
            <a:chOff x="6531732" y="4666301"/>
            <a:chExt cx="1254796" cy="470204"/>
          </a:xfrm>
        </p:grpSpPr>
        <p:sp>
          <p:nvSpPr>
            <p:cNvPr id="43" name="Explosion: 8 Points 42">
              <a:extLst>
                <a:ext uri="{FF2B5EF4-FFF2-40B4-BE49-F238E27FC236}">
                  <a16:creationId xmlns:a16="http://schemas.microsoft.com/office/drawing/2014/main" id="{25002FFB-41A2-41E3-8D2B-5B38AEE8A972}"/>
                </a:ext>
              </a:extLst>
            </p:cNvPr>
            <p:cNvSpPr/>
            <p:nvPr/>
          </p:nvSpPr>
          <p:spPr>
            <a:xfrm>
              <a:off x="6531732" y="4666301"/>
              <a:ext cx="1254796" cy="410905"/>
            </a:xfrm>
            <a:prstGeom prst="irregularSeal2">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1FE82456-C3DF-4581-9BAA-0174E469D694}"/>
                </a:ext>
              </a:extLst>
            </p:cNvPr>
            <p:cNvSpPr txBox="1"/>
            <p:nvPr/>
          </p:nvSpPr>
          <p:spPr>
            <a:xfrm rot="9999878">
              <a:off x="6642074" y="4722535"/>
              <a:ext cx="809228" cy="413970"/>
            </a:xfrm>
            <a:prstGeom prst="irregularSeal2">
              <a:avLst/>
            </a:prstGeom>
            <a:noFill/>
          </p:spPr>
          <p:txBody>
            <a:bodyPr wrap="none" rtlCol="0">
              <a:spAutoFit/>
            </a:bodyPr>
            <a:lstStyle/>
            <a:p>
              <a:r>
                <a:rPr lang="en-GB" sz="2000" b="1" dirty="0">
                  <a:solidFill>
                    <a:schemeClr val="accent2"/>
                  </a:solidFill>
                </a:rPr>
                <a:t>a</a:t>
              </a:r>
            </a:p>
          </p:txBody>
        </p:sp>
      </p:grpSp>
      <p:grpSp>
        <p:nvGrpSpPr>
          <p:cNvPr id="91" name="Group 90">
            <a:extLst>
              <a:ext uri="{FF2B5EF4-FFF2-40B4-BE49-F238E27FC236}">
                <a16:creationId xmlns:a16="http://schemas.microsoft.com/office/drawing/2014/main" id="{AA7BE033-64CD-4709-BED0-277A4ADCAE75}"/>
              </a:ext>
            </a:extLst>
          </p:cNvPr>
          <p:cNvGrpSpPr/>
          <p:nvPr/>
        </p:nvGrpSpPr>
        <p:grpSpPr>
          <a:xfrm rot="644790">
            <a:off x="7890937" y="818512"/>
            <a:ext cx="1195543" cy="1027050"/>
            <a:chOff x="7914107" y="1072636"/>
            <a:chExt cx="1049800" cy="671437"/>
          </a:xfrm>
        </p:grpSpPr>
        <p:sp>
          <p:nvSpPr>
            <p:cNvPr id="36" name="Explosion: 8 Points 35">
              <a:extLst>
                <a:ext uri="{FF2B5EF4-FFF2-40B4-BE49-F238E27FC236}">
                  <a16:creationId xmlns:a16="http://schemas.microsoft.com/office/drawing/2014/main" id="{4A195978-4AA4-408D-9F10-24741996260D}"/>
                </a:ext>
              </a:extLst>
            </p:cNvPr>
            <p:cNvSpPr/>
            <p:nvPr/>
          </p:nvSpPr>
          <p:spPr>
            <a:xfrm>
              <a:off x="7914107" y="1206447"/>
              <a:ext cx="1049800" cy="414109"/>
            </a:xfrm>
            <a:prstGeom prst="irregularSeal2">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FE3E4A43-CD2F-4B3C-A9BF-0532487C88EC}"/>
                </a:ext>
              </a:extLst>
            </p:cNvPr>
            <p:cNvSpPr txBox="1"/>
            <p:nvPr/>
          </p:nvSpPr>
          <p:spPr>
            <a:xfrm rot="20955210">
              <a:off x="8071094" y="1072636"/>
              <a:ext cx="822037" cy="671437"/>
            </a:xfrm>
            <a:prstGeom prst="irregularSeal2">
              <a:avLst/>
            </a:prstGeom>
            <a:noFill/>
          </p:spPr>
          <p:txBody>
            <a:bodyPr wrap="none" rtlCol="0">
              <a:spAutoFit/>
            </a:bodyPr>
            <a:lstStyle/>
            <a:p>
              <a:r>
                <a:rPr lang="en-GB" sz="2000" b="1" dirty="0">
                  <a:solidFill>
                    <a:schemeClr val="accent2"/>
                  </a:solidFill>
                </a:rPr>
                <a:t>b</a:t>
              </a:r>
            </a:p>
          </p:txBody>
        </p:sp>
      </p:grpSp>
      <p:grpSp>
        <p:nvGrpSpPr>
          <p:cNvPr id="92" name="Group 91">
            <a:extLst>
              <a:ext uri="{FF2B5EF4-FFF2-40B4-BE49-F238E27FC236}">
                <a16:creationId xmlns:a16="http://schemas.microsoft.com/office/drawing/2014/main" id="{0447AF72-8237-4781-BDBA-8FC01EFB0087}"/>
              </a:ext>
            </a:extLst>
          </p:cNvPr>
          <p:cNvGrpSpPr/>
          <p:nvPr/>
        </p:nvGrpSpPr>
        <p:grpSpPr>
          <a:xfrm rot="298056">
            <a:off x="10002160" y="1569287"/>
            <a:ext cx="1186513" cy="772963"/>
            <a:chOff x="8963907" y="1660701"/>
            <a:chExt cx="589854" cy="496912"/>
          </a:xfrm>
        </p:grpSpPr>
        <p:sp>
          <p:nvSpPr>
            <p:cNvPr id="37" name="Explosion: 8 Points 36">
              <a:extLst>
                <a:ext uri="{FF2B5EF4-FFF2-40B4-BE49-F238E27FC236}">
                  <a16:creationId xmlns:a16="http://schemas.microsoft.com/office/drawing/2014/main" id="{76663DB2-DF9A-4123-9FF6-E298F0A55A2A}"/>
                </a:ext>
              </a:extLst>
            </p:cNvPr>
            <p:cNvSpPr/>
            <p:nvPr/>
          </p:nvSpPr>
          <p:spPr>
            <a:xfrm>
              <a:off x="8963907" y="1660701"/>
              <a:ext cx="589854" cy="496912"/>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a:extLst>
                <a:ext uri="{FF2B5EF4-FFF2-40B4-BE49-F238E27FC236}">
                  <a16:creationId xmlns:a16="http://schemas.microsoft.com/office/drawing/2014/main" id="{11B16E3F-0ED4-4E2E-B95B-EAC1747DFF4A}"/>
                </a:ext>
              </a:extLst>
            </p:cNvPr>
            <p:cNvSpPr txBox="1"/>
            <p:nvPr/>
          </p:nvSpPr>
          <p:spPr>
            <a:xfrm rot="21214517">
              <a:off x="9170403" y="1734040"/>
              <a:ext cx="359394" cy="400110"/>
            </a:xfrm>
            <a:prstGeom prst="rect">
              <a:avLst/>
            </a:prstGeom>
            <a:noFill/>
          </p:spPr>
          <p:txBody>
            <a:bodyPr wrap="none" rtlCol="0">
              <a:spAutoFit/>
            </a:bodyPr>
            <a:lstStyle/>
            <a:p>
              <a:r>
                <a:rPr lang="en-GB" sz="2000" b="1" dirty="0">
                  <a:solidFill>
                    <a:schemeClr val="accent2"/>
                  </a:solidFill>
                </a:rPr>
                <a:t>b</a:t>
              </a:r>
            </a:p>
          </p:txBody>
        </p:sp>
      </p:grpSp>
      <p:grpSp>
        <p:nvGrpSpPr>
          <p:cNvPr id="93" name="Group 92">
            <a:extLst>
              <a:ext uri="{FF2B5EF4-FFF2-40B4-BE49-F238E27FC236}">
                <a16:creationId xmlns:a16="http://schemas.microsoft.com/office/drawing/2014/main" id="{AFC5185C-D9EC-4F3D-A3BF-6FC325327412}"/>
              </a:ext>
            </a:extLst>
          </p:cNvPr>
          <p:cNvGrpSpPr/>
          <p:nvPr/>
        </p:nvGrpSpPr>
        <p:grpSpPr>
          <a:xfrm>
            <a:off x="8528913" y="2012059"/>
            <a:ext cx="710844" cy="875222"/>
            <a:chOff x="9720775" y="2162433"/>
            <a:chExt cx="978431" cy="509291"/>
          </a:xfrm>
        </p:grpSpPr>
        <p:sp>
          <p:nvSpPr>
            <p:cNvPr id="50" name="Explosion: 8 Points 49">
              <a:extLst>
                <a:ext uri="{FF2B5EF4-FFF2-40B4-BE49-F238E27FC236}">
                  <a16:creationId xmlns:a16="http://schemas.microsoft.com/office/drawing/2014/main" id="{B6918341-553D-4C3C-9615-A586745854A4}"/>
                </a:ext>
              </a:extLst>
            </p:cNvPr>
            <p:cNvSpPr/>
            <p:nvPr/>
          </p:nvSpPr>
          <p:spPr>
            <a:xfrm flipV="1">
              <a:off x="9720775" y="2162433"/>
              <a:ext cx="978431" cy="440089"/>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extLst>
                <a:ext uri="{FF2B5EF4-FFF2-40B4-BE49-F238E27FC236}">
                  <a16:creationId xmlns:a16="http://schemas.microsoft.com/office/drawing/2014/main" id="{D7DA30FF-70FF-467E-BFBC-EE0827DFFFF8}"/>
                </a:ext>
              </a:extLst>
            </p:cNvPr>
            <p:cNvSpPr txBox="1"/>
            <p:nvPr/>
          </p:nvSpPr>
          <p:spPr>
            <a:xfrm>
              <a:off x="10005185" y="2271614"/>
              <a:ext cx="359394" cy="400110"/>
            </a:xfrm>
            <a:prstGeom prst="rect">
              <a:avLst/>
            </a:prstGeom>
            <a:noFill/>
          </p:spPr>
          <p:txBody>
            <a:bodyPr wrap="none" rtlCol="0">
              <a:spAutoFit/>
            </a:bodyPr>
            <a:lstStyle/>
            <a:p>
              <a:r>
                <a:rPr lang="en-GB" sz="2000" b="1" dirty="0">
                  <a:solidFill>
                    <a:schemeClr val="accent2"/>
                  </a:solidFill>
                </a:rPr>
                <a:t>b</a:t>
              </a:r>
            </a:p>
          </p:txBody>
        </p:sp>
      </p:grpSp>
      <p:grpSp>
        <p:nvGrpSpPr>
          <p:cNvPr id="94" name="Group 93">
            <a:extLst>
              <a:ext uri="{FF2B5EF4-FFF2-40B4-BE49-F238E27FC236}">
                <a16:creationId xmlns:a16="http://schemas.microsoft.com/office/drawing/2014/main" id="{D39D2F8C-A25E-478A-8464-B766EF7BA2A1}"/>
              </a:ext>
            </a:extLst>
          </p:cNvPr>
          <p:cNvGrpSpPr/>
          <p:nvPr/>
        </p:nvGrpSpPr>
        <p:grpSpPr>
          <a:xfrm rot="170539">
            <a:off x="9003288" y="2448829"/>
            <a:ext cx="2462925" cy="928322"/>
            <a:chOff x="9061672" y="2579859"/>
            <a:chExt cx="1746222" cy="813016"/>
          </a:xfrm>
        </p:grpSpPr>
        <p:sp>
          <p:nvSpPr>
            <p:cNvPr id="39" name="Explosion: 8 Points 38">
              <a:extLst>
                <a:ext uri="{FF2B5EF4-FFF2-40B4-BE49-F238E27FC236}">
                  <a16:creationId xmlns:a16="http://schemas.microsoft.com/office/drawing/2014/main" id="{624EE16F-E364-4E4C-8704-84AA4523F24E}"/>
                </a:ext>
              </a:extLst>
            </p:cNvPr>
            <p:cNvSpPr/>
            <p:nvPr/>
          </p:nvSpPr>
          <p:spPr>
            <a:xfrm flipH="1">
              <a:off x="9061672" y="2636577"/>
              <a:ext cx="1746222" cy="756298"/>
            </a:xfrm>
            <a:prstGeom prst="irregularSeal2">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extBox 82">
              <a:extLst>
                <a:ext uri="{FF2B5EF4-FFF2-40B4-BE49-F238E27FC236}">
                  <a16:creationId xmlns:a16="http://schemas.microsoft.com/office/drawing/2014/main" id="{683C22E5-D6C1-4802-9FB1-2DD94ACC49F5}"/>
                </a:ext>
              </a:extLst>
            </p:cNvPr>
            <p:cNvSpPr txBox="1"/>
            <p:nvPr/>
          </p:nvSpPr>
          <p:spPr>
            <a:xfrm rot="161185">
              <a:off x="9705510" y="2579859"/>
              <a:ext cx="680450" cy="622075"/>
            </a:xfrm>
            <a:prstGeom prst="irregularSeal2">
              <a:avLst/>
            </a:prstGeom>
            <a:noFill/>
          </p:spPr>
          <p:txBody>
            <a:bodyPr wrap="none" rtlCol="0">
              <a:spAutoFit/>
            </a:bodyPr>
            <a:lstStyle/>
            <a:p>
              <a:r>
                <a:rPr lang="en-GB" sz="2000" b="1" dirty="0">
                  <a:solidFill>
                    <a:schemeClr val="accent2"/>
                  </a:solidFill>
                </a:rPr>
                <a:t>b</a:t>
              </a:r>
            </a:p>
          </p:txBody>
        </p:sp>
      </p:grpSp>
      <p:grpSp>
        <p:nvGrpSpPr>
          <p:cNvPr id="95" name="Group 94">
            <a:extLst>
              <a:ext uri="{FF2B5EF4-FFF2-40B4-BE49-F238E27FC236}">
                <a16:creationId xmlns:a16="http://schemas.microsoft.com/office/drawing/2014/main" id="{57002FF7-CEE8-48D9-90A0-52C9D14FDBA1}"/>
              </a:ext>
            </a:extLst>
          </p:cNvPr>
          <p:cNvGrpSpPr/>
          <p:nvPr/>
        </p:nvGrpSpPr>
        <p:grpSpPr>
          <a:xfrm>
            <a:off x="10145231" y="3054931"/>
            <a:ext cx="847029" cy="570261"/>
            <a:chOff x="10113966" y="3167610"/>
            <a:chExt cx="694437" cy="403821"/>
          </a:xfrm>
        </p:grpSpPr>
        <p:sp>
          <p:nvSpPr>
            <p:cNvPr id="51" name="Explosion: 8 Points 50">
              <a:extLst>
                <a:ext uri="{FF2B5EF4-FFF2-40B4-BE49-F238E27FC236}">
                  <a16:creationId xmlns:a16="http://schemas.microsoft.com/office/drawing/2014/main" id="{E4DBE7B9-8C62-48E7-89AA-D56132C55449}"/>
                </a:ext>
              </a:extLst>
            </p:cNvPr>
            <p:cNvSpPr/>
            <p:nvPr/>
          </p:nvSpPr>
          <p:spPr>
            <a:xfrm flipH="1" flipV="1">
              <a:off x="10113966" y="3170511"/>
              <a:ext cx="694437" cy="400920"/>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TextBox 83">
              <a:extLst>
                <a:ext uri="{FF2B5EF4-FFF2-40B4-BE49-F238E27FC236}">
                  <a16:creationId xmlns:a16="http://schemas.microsoft.com/office/drawing/2014/main" id="{C7973BAD-A069-4348-B8DC-8D48A918F982}"/>
                </a:ext>
              </a:extLst>
            </p:cNvPr>
            <p:cNvSpPr txBox="1"/>
            <p:nvPr/>
          </p:nvSpPr>
          <p:spPr>
            <a:xfrm>
              <a:off x="10319998" y="3167610"/>
              <a:ext cx="387414" cy="400110"/>
            </a:xfrm>
            <a:prstGeom prst="rect">
              <a:avLst/>
            </a:prstGeom>
            <a:noFill/>
          </p:spPr>
          <p:txBody>
            <a:bodyPr wrap="square" rtlCol="0">
              <a:spAutoFit/>
            </a:bodyPr>
            <a:lstStyle/>
            <a:p>
              <a:r>
                <a:rPr lang="en-GB" sz="2000" b="1" dirty="0">
                  <a:solidFill>
                    <a:schemeClr val="accent2"/>
                  </a:solidFill>
                </a:rPr>
                <a:t>b</a:t>
              </a:r>
            </a:p>
          </p:txBody>
        </p:sp>
      </p:grpSp>
      <p:grpSp>
        <p:nvGrpSpPr>
          <p:cNvPr id="96" name="Group 95">
            <a:extLst>
              <a:ext uri="{FF2B5EF4-FFF2-40B4-BE49-F238E27FC236}">
                <a16:creationId xmlns:a16="http://schemas.microsoft.com/office/drawing/2014/main" id="{59FDE1C2-A7CE-4165-A980-2340EAF1FF06}"/>
              </a:ext>
            </a:extLst>
          </p:cNvPr>
          <p:cNvGrpSpPr/>
          <p:nvPr/>
        </p:nvGrpSpPr>
        <p:grpSpPr>
          <a:xfrm flipH="1">
            <a:off x="8895954" y="3420970"/>
            <a:ext cx="901919" cy="832218"/>
            <a:chOff x="8870326" y="3558564"/>
            <a:chExt cx="1737725" cy="591485"/>
          </a:xfrm>
        </p:grpSpPr>
        <p:sp>
          <p:nvSpPr>
            <p:cNvPr id="52" name="Explosion: 8 Points 51">
              <a:extLst>
                <a:ext uri="{FF2B5EF4-FFF2-40B4-BE49-F238E27FC236}">
                  <a16:creationId xmlns:a16="http://schemas.microsoft.com/office/drawing/2014/main" id="{8E0340CB-3FE1-4FA1-A9BF-2300A29FF990}"/>
                </a:ext>
              </a:extLst>
            </p:cNvPr>
            <p:cNvSpPr/>
            <p:nvPr/>
          </p:nvSpPr>
          <p:spPr>
            <a:xfrm flipV="1">
              <a:off x="8870326" y="3558564"/>
              <a:ext cx="1737725" cy="591485"/>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TextBox 84">
              <a:extLst>
                <a:ext uri="{FF2B5EF4-FFF2-40B4-BE49-F238E27FC236}">
                  <a16:creationId xmlns:a16="http://schemas.microsoft.com/office/drawing/2014/main" id="{75A95DE9-65AF-4932-BCD6-922C20C9AB56}"/>
                </a:ext>
              </a:extLst>
            </p:cNvPr>
            <p:cNvSpPr txBox="1"/>
            <p:nvPr/>
          </p:nvSpPr>
          <p:spPr>
            <a:xfrm>
              <a:off x="9661131" y="3702642"/>
              <a:ext cx="359395" cy="400110"/>
            </a:xfrm>
            <a:prstGeom prst="rect">
              <a:avLst/>
            </a:prstGeom>
            <a:noFill/>
          </p:spPr>
          <p:txBody>
            <a:bodyPr wrap="none" rtlCol="0">
              <a:spAutoFit/>
            </a:bodyPr>
            <a:lstStyle/>
            <a:p>
              <a:r>
                <a:rPr lang="en-GB" sz="2000" b="1" dirty="0">
                  <a:solidFill>
                    <a:schemeClr val="accent2"/>
                  </a:solidFill>
                </a:rPr>
                <a:t>b</a:t>
              </a:r>
            </a:p>
          </p:txBody>
        </p:sp>
      </p:grpSp>
      <p:grpSp>
        <p:nvGrpSpPr>
          <p:cNvPr id="97" name="Group 96">
            <a:extLst>
              <a:ext uri="{FF2B5EF4-FFF2-40B4-BE49-F238E27FC236}">
                <a16:creationId xmlns:a16="http://schemas.microsoft.com/office/drawing/2014/main" id="{FAD359BB-CA23-4AC5-82D9-C0FFDD3A1D92}"/>
              </a:ext>
            </a:extLst>
          </p:cNvPr>
          <p:cNvGrpSpPr/>
          <p:nvPr/>
        </p:nvGrpSpPr>
        <p:grpSpPr>
          <a:xfrm>
            <a:off x="6529044" y="4099318"/>
            <a:ext cx="887687" cy="578552"/>
            <a:chOff x="8601453" y="2677699"/>
            <a:chExt cx="1639158" cy="612935"/>
          </a:xfrm>
        </p:grpSpPr>
        <p:sp>
          <p:nvSpPr>
            <p:cNvPr id="42" name="Explosion: 8 Points 41">
              <a:extLst>
                <a:ext uri="{FF2B5EF4-FFF2-40B4-BE49-F238E27FC236}">
                  <a16:creationId xmlns:a16="http://schemas.microsoft.com/office/drawing/2014/main" id="{EFDBF015-1EE0-4443-8F1B-4EB4A959EC0B}"/>
                </a:ext>
              </a:extLst>
            </p:cNvPr>
            <p:cNvSpPr/>
            <p:nvPr/>
          </p:nvSpPr>
          <p:spPr>
            <a:xfrm>
              <a:off x="8601453" y="2677699"/>
              <a:ext cx="1639158" cy="612935"/>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a:extLst>
                <a:ext uri="{FF2B5EF4-FFF2-40B4-BE49-F238E27FC236}">
                  <a16:creationId xmlns:a16="http://schemas.microsoft.com/office/drawing/2014/main" id="{82ACB8D1-8E56-4C07-971E-1B286937B9B2}"/>
                </a:ext>
              </a:extLst>
            </p:cNvPr>
            <p:cNvSpPr txBox="1"/>
            <p:nvPr/>
          </p:nvSpPr>
          <p:spPr>
            <a:xfrm>
              <a:off x="9059093" y="2759319"/>
              <a:ext cx="354584" cy="331549"/>
            </a:xfrm>
            <a:prstGeom prst="rect">
              <a:avLst/>
            </a:prstGeom>
            <a:noFill/>
          </p:spPr>
          <p:txBody>
            <a:bodyPr wrap="none" rtlCol="0">
              <a:spAutoFit/>
            </a:bodyPr>
            <a:lstStyle/>
            <a:p>
              <a:r>
                <a:rPr lang="en-GB" sz="2000" b="1" dirty="0">
                  <a:solidFill>
                    <a:schemeClr val="accent2"/>
                  </a:solidFill>
                </a:rPr>
                <a:t>a</a:t>
              </a:r>
            </a:p>
          </p:txBody>
        </p:sp>
      </p:grpSp>
      <p:grpSp>
        <p:nvGrpSpPr>
          <p:cNvPr id="105" name="Group 104">
            <a:extLst>
              <a:ext uri="{FF2B5EF4-FFF2-40B4-BE49-F238E27FC236}">
                <a16:creationId xmlns:a16="http://schemas.microsoft.com/office/drawing/2014/main" id="{CB6C065B-F7E8-4D5D-9B7C-9FC3A0F3FCD6}"/>
              </a:ext>
            </a:extLst>
          </p:cNvPr>
          <p:cNvGrpSpPr/>
          <p:nvPr/>
        </p:nvGrpSpPr>
        <p:grpSpPr>
          <a:xfrm>
            <a:off x="9690775" y="4879468"/>
            <a:ext cx="1170970" cy="889600"/>
            <a:chOff x="9918210" y="5091449"/>
            <a:chExt cx="780153" cy="449888"/>
          </a:xfrm>
        </p:grpSpPr>
        <p:sp>
          <p:nvSpPr>
            <p:cNvPr id="55" name="Explosion: 8 Points 54">
              <a:extLst>
                <a:ext uri="{FF2B5EF4-FFF2-40B4-BE49-F238E27FC236}">
                  <a16:creationId xmlns:a16="http://schemas.microsoft.com/office/drawing/2014/main" id="{A181F543-5EB9-4BF5-8453-C69D9399FB4D}"/>
                </a:ext>
              </a:extLst>
            </p:cNvPr>
            <p:cNvSpPr/>
            <p:nvPr/>
          </p:nvSpPr>
          <p:spPr>
            <a:xfrm flipH="1" flipV="1">
              <a:off x="9918210" y="5091449"/>
              <a:ext cx="780153" cy="449888"/>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TextBox 101">
              <a:extLst>
                <a:ext uri="{FF2B5EF4-FFF2-40B4-BE49-F238E27FC236}">
                  <a16:creationId xmlns:a16="http://schemas.microsoft.com/office/drawing/2014/main" id="{24DB2266-4E7B-448D-B718-7C49D4F881F5}"/>
                </a:ext>
              </a:extLst>
            </p:cNvPr>
            <p:cNvSpPr txBox="1"/>
            <p:nvPr/>
          </p:nvSpPr>
          <p:spPr>
            <a:xfrm>
              <a:off x="10207137" y="5216101"/>
              <a:ext cx="259346" cy="289652"/>
            </a:xfrm>
            <a:prstGeom prst="rect">
              <a:avLst/>
            </a:prstGeom>
            <a:noFill/>
          </p:spPr>
          <p:txBody>
            <a:bodyPr wrap="none" rtlCol="0">
              <a:spAutoFit/>
            </a:bodyPr>
            <a:lstStyle/>
            <a:p>
              <a:r>
                <a:rPr lang="en-GB" sz="2000" b="1" dirty="0">
                  <a:solidFill>
                    <a:schemeClr val="accent2"/>
                  </a:solidFill>
                </a:rPr>
                <a:t>b</a:t>
              </a:r>
            </a:p>
          </p:txBody>
        </p:sp>
      </p:grpSp>
      <p:sp>
        <p:nvSpPr>
          <p:cNvPr id="107" name="TextBox 106">
            <a:extLst>
              <a:ext uri="{FF2B5EF4-FFF2-40B4-BE49-F238E27FC236}">
                <a16:creationId xmlns:a16="http://schemas.microsoft.com/office/drawing/2014/main" id="{CD3B9E0B-0EB0-42DE-BCAE-A0DCB59DA1FD}"/>
              </a:ext>
            </a:extLst>
          </p:cNvPr>
          <p:cNvSpPr txBox="1"/>
          <p:nvPr/>
        </p:nvSpPr>
        <p:spPr>
          <a:xfrm>
            <a:off x="5903233" y="697362"/>
            <a:ext cx="385042" cy="523220"/>
          </a:xfrm>
          <a:prstGeom prst="rect">
            <a:avLst/>
          </a:prstGeom>
          <a:noFill/>
        </p:spPr>
        <p:txBody>
          <a:bodyPr wrap="none" rtlCol="0">
            <a:spAutoFit/>
          </a:bodyPr>
          <a:lstStyle/>
          <a:p>
            <a:r>
              <a:rPr lang="en-GB" sz="2800" b="1" dirty="0">
                <a:solidFill>
                  <a:schemeClr val="accent2"/>
                </a:solidFill>
              </a:rPr>
              <a:t>1</a:t>
            </a:r>
          </a:p>
        </p:txBody>
      </p:sp>
      <p:sp>
        <p:nvSpPr>
          <p:cNvPr id="108" name="TextBox 107">
            <a:extLst>
              <a:ext uri="{FF2B5EF4-FFF2-40B4-BE49-F238E27FC236}">
                <a16:creationId xmlns:a16="http://schemas.microsoft.com/office/drawing/2014/main" id="{EC8E4997-DDAE-4A63-A647-A8231A2F9BE6}"/>
              </a:ext>
            </a:extLst>
          </p:cNvPr>
          <p:cNvSpPr txBox="1"/>
          <p:nvPr/>
        </p:nvSpPr>
        <p:spPr>
          <a:xfrm>
            <a:off x="5911187" y="1204513"/>
            <a:ext cx="385042" cy="523220"/>
          </a:xfrm>
          <a:prstGeom prst="rect">
            <a:avLst/>
          </a:prstGeom>
          <a:noFill/>
        </p:spPr>
        <p:txBody>
          <a:bodyPr wrap="none" rtlCol="0">
            <a:spAutoFit/>
          </a:bodyPr>
          <a:lstStyle/>
          <a:p>
            <a:r>
              <a:rPr lang="en-GB" sz="2800" b="1" dirty="0">
                <a:solidFill>
                  <a:schemeClr val="accent2"/>
                </a:solidFill>
              </a:rPr>
              <a:t>2</a:t>
            </a:r>
          </a:p>
        </p:txBody>
      </p:sp>
      <p:sp>
        <p:nvSpPr>
          <p:cNvPr id="109" name="TextBox 108">
            <a:extLst>
              <a:ext uri="{FF2B5EF4-FFF2-40B4-BE49-F238E27FC236}">
                <a16:creationId xmlns:a16="http://schemas.microsoft.com/office/drawing/2014/main" id="{ACAB16AA-86BA-48E6-B71B-8F6522C985EB}"/>
              </a:ext>
            </a:extLst>
          </p:cNvPr>
          <p:cNvSpPr txBox="1"/>
          <p:nvPr/>
        </p:nvSpPr>
        <p:spPr>
          <a:xfrm>
            <a:off x="5892800" y="1655075"/>
            <a:ext cx="385042" cy="523220"/>
          </a:xfrm>
          <a:prstGeom prst="rect">
            <a:avLst/>
          </a:prstGeom>
          <a:noFill/>
        </p:spPr>
        <p:txBody>
          <a:bodyPr wrap="none" rtlCol="0">
            <a:spAutoFit/>
          </a:bodyPr>
          <a:lstStyle/>
          <a:p>
            <a:r>
              <a:rPr lang="en-GB" sz="2800" b="1" dirty="0">
                <a:solidFill>
                  <a:schemeClr val="accent2"/>
                </a:solidFill>
              </a:rPr>
              <a:t>3</a:t>
            </a:r>
          </a:p>
        </p:txBody>
      </p:sp>
      <p:sp>
        <p:nvSpPr>
          <p:cNvPr id="110" name="TextBox 109">
            <a:extLst>
              <a:ext uri="{FF2B5EF4-FFF2-40B4-BE49-F238E27FC236}">
                <a16:creationId xmlns:a16="http://schemas.microsoft.com/office/drawing/2014/main" id="{A6A4D57C-515D-4321-A43C-4D4E3CD2A3D3}"/>
              </a:ext>
            </a:extLst>
          </p:cNvPr>
          <p:cNvSpPr txBox="1"/>
          <p:nvPr/>
        </p:nvSpPr>
        <p:spPr>
          <a:xfrm>
            <a:off x="5892800" y="2187972"/>
            <a:ext cx="385042" cy="523220"/>
          </a:xfrm>
          <a:prstGeom prst="rect">
            <a:avLst/>
          </a:prstGeom>
          <a:noFill/>
        </p:spPr>
        <p:txBody>
          <a:bodyPr wrap="none" rtlCol="0">
            <a:spAutoFit/>
          </a:bodyPr>
          <a:lstStyle/>
          <a:p>
            <a:r>
              <a:rPr lang="en-GB" sz="2800" b="1" dirty="0">
                <a:solidFill>
                  <a:schemeClr val="accent2"/>
                </a:solidFill>
              </a:rPr>
              <a:t>4</a:t>
            </a:r>
          </a:p>
        </p:txBody>
      </p:sp>
      <p:sp>
        <p:nvSpPr>
          <p:cNvPr id="111" name="TextBox 110">
            <a:extLst>
              <a:ext uri="{FF2B5EF4-FFF2-40B4-BE49-F238E27FC236}">
                <a16:creationId xmlns:a16="http://schemas.microsoft.com/office/drawing/2014/main" id="{658DF97D-FB6E-4539-82FE-30DEC3BBC4ED}"/>
              </a:ext>
            </a:extLst>
          </p:cNvPr>
          <p:cNvSpPr txBox="1"/>
          <p:nvPr/>
        </p:nvSpPr>
        <p:spPr>
          <a:xfrm>
            <a:off x="5907528" y="2684979"/>
            <a:ext cx="385042" cy="523220"/>
          </a:xfrm>
          <a:prstGeom prst="rect">
            <a:avLst/>
          </a:prstGeom>
          <a:noFill/>
        </p:spPr>
        <p:txBody>
          <a:bodyPr wrap="none" rtlCol="0">
            <a:spAutoFit/>
          </a:bodyPr>
          <a:lstStyle/>
          <a:p>
            <a:r>
              <a:rPr lang="en-GB" sz="2800" b="1" dirty="0">
                <a:solidFill>
                  <a:schemeClr val="accent2"/>
                </a:solidFill>
              </a:rPr>
              <a:t>5</a:t>
            </a:r>
          </a:p>
        </p:txBody>
      </p:sp>
      <p:sp>
        <p:nvSpPr>
          <p:cNvPr id="113" name="TextBox 112">
            <a:extLst>
              <a:ext uri="{FF2B5EF4-FFF2-40B4-BE49-F238E27FC236}">
                <a16:creationId xmlns:a16="http://schemas.microsoft.com/office/drawing/2014/main" id="{16CFF5C2-AFC6-4E9D-BFD2-00029B50EA2D}"/>
              </a:ext>
            </a:extLst>
          </p:cNvPr>
          <p:cNvSpPr txBox="1"/>
          <p:nvPr/>
        </p:nvSpPr>
        <p:spPr>
          <a:xfrm>
            <a:off x="5897147" y="3172455"/>
            <a:ext cx="385042" cy="523220"/>
          </a:xfrm>
          <a:prstGeom prst="rect">
            <a:avLst/>
          </a:prstGeom>
          <a:noFill/>
        </p:spPr>
        <p:txBody>
          <a:bodyPr wrap="none" rtlCol="0">
            <a:spAutoFit/>
          </a:bodyPr>
          <a:lstStyle/>
          <a:p>
            <a:r>
              <a:rPr lang="en-GB" sz="2800" b="1" dirty="0">
                <a:solidFill>
                  <a:schemeClr val="accent2"/>
                </a:solidFill>
              </a:rPr>
              <a:t>6</a:t>
            </a:r>
          </a:p>
        </p:txBody>
      </p:sp>
      <p:sp>
        <p:nvSpPr>
          <p:cNvPr id="114" name="TextBox 113">
            <a:extLst>
              <a:ext uri="{FF2B5EF4-FFF2-40B4-BE49-F238E27FC236}">
                <a16:creationId xmlns:a16="http://schemas.microsoft.com/office/drawing/2014/main" id="{31322D26-3AA9-42CE-BFE5-344136E462AC}"/>
              </a:ext>
            </a:extLst>
          </p:cNvPr>
          <p:cNvSpPr txBox="1"/>
          <p:nvPr/>
        </p:nvSpPr>
        <p:spPr>
          <a:xfrm>
            <a:off x="5895897" y="3625192"/>
            <a:ext cx="385042" cy="523220"/>
          </a:xfrm>
          <a:prstGeom prst="rect">
            <a:avLst/>
          </a:prstGeom>
          <a:noFill/>
        </p:spPr>
        <p:txBody>
          <a:bodyPr wrap="none" rtlCol="0">
            <a:spAutoFit/>
          </a:bodyPr>
          <a:lstStyle/>
          <a:p>
            <a:r>
              <a:rPr lang="en-GB" sz="2800" b="1" dirty="0">
                <a:solidFill>
                  <a:schemeClr val="accent2"/>
                </a:solidFill>
              </a:rPr>
              <a:t>7</a:t>
            </a:r>
          </a:p>
        </p:txBody>
      </p:sp>
      <p:sp>
        <p:nvSpPr>
          <p:cNvPr id="115" name="TextBox 114">
            <a:extLst>
              <a:ext uri="{FF2B5EF4-FFF2-40B4-BE49-F238E27FC236}">
                <a16:creationId xmlns:a16="http://schemas.microsoft.com/office/drawing/2014/main" id="{3C5EF45C-6673-4518-8C1D-96680C6EEB24}"/>
              </a:ext>
            </a:extLst>
          </p:cNvPr>
          <p:cNvSpPr txBox="1"/>
          <p:nvPr/>
        </p:nvSpPr>
        <p:spPr>
          <a:xfrm>
            <a:off x="5897942" y="4121196"/>
            <a:ext cx="385042" cy="523220"/>
          </a:xfrm>
          <a:prstGeom prst="rect">
            <a:avLst/>
          </a:prstGeom>
          <a:noFill/>
        </p:spPr>
        <p:txBody>
          <a:bodyPr wrap="none" rtlCol="0">
            <a:spAutoFit/>
          </a:bodyPr>
          <a:lstStyle/>
          <a:p>
            <a:r>
              <a:rPr lang="en-GB" sz="2800" b="1" dirty="0">
                <a:solidFill>
                  <a:schemeClr val="accent2"/>
                </a:solidFill>
              </a:rPr>
              <a:t>8</a:t>
            </a:r>
          </a:p>
        </p:txBody>
      </p:sp>
      <p:sp>
        <p:nvSpPr>
          <p:cNvPr id="117" name="TextBox 116">
            <a:extLst>
              <a:ext uri="{FF2B5EF4-FFF2-40B4-BE49-F238E27FC236}">
                <a16:creationId xmlns:a16="http://schemas.microsoft.com/office/drawing/2014/main" id="{60E8B80F-15F4-49B9-9C8D-6B35C76E69BF}"/>
              </a:ext>
            </a:extLst>
          </p:cNvPr>
          <p:cNvSpPr txBox="1"/>
          <p:nvPr/>
        </p:nvSpPr>
        <p:spPr>
          <a:xfrm>
            <a:off x="5897147" y="4634675"/>
            <a:ext cx="385042" cy="523220"/>
          </a:xfrm>
          <a:prstGeom prst="rect">
            <a:avLst/>
          </a:prstGeom>
          <a:noFill/>
        </p:spPr>
        <p:txBody>
          <a:bodyPr wrap="none" rtlCol="0">
            <a:spAutoFit/>
          </a:bodyPr>
          <a:lstStyle/>
          <a:p>
            <a:r>
              <a:rPr lang="en-GB" sz="2800" b="1" dirty="0">
                <a:solidFill>
                  <a:schemeClr val="accent2"/>
                </a:solidFill>
              </a:rPr>
              <a:t>9</a:t>
            </a:r>
          </a:p>
        </p:txBody>
      </p:sp>
      <p:sp>
        <p:nvSpPr>
          <p:cNvPr id="118" name="TextBox 117">
            <a:extLst>
              <a:ext uri="{FF2B5EF4-FFF2-40B4-BE49-F238E27FC236}">
                <a16:creationId xmlns:a16="http://schemas.microsoft.com/office/drawing/2014/main" id="{B2223CF0-6380-4C23-83AF-8F9CB6B129D3}"/>
              </a:ext>
            </a:extLst>
          </p:cNvPr>
          <p:cNvSpPr txBox="1"/>
          <p:nvPr/>
        </p:nvSpPr>
        <p:spPr>
          <a:xfrm>
            <a:off x="5803046" y="5067739"/>
            <a:ext cx="585417" cy="523220"/>
          </a:xfrm>
          <a:prstGeom prst="rect">
            <a:avLst/>
          </a:prstGeom>
          <a:noFill/>
        </p:spPr>
        <p:txBody>
          <a:bodyPr wrap="none" rtlCol="0">
            <a:spAutoFit/>
          </a:bodyPr>
          <a:lstStyle/>
          <a:p>
            <a:r>
              <a:rPr lang="en-GB" sz="2800" b="1" dirty="0">
                <a:solidFill>
                  <a:schemeClr val="accent2"/>
                </a:solidFill>
              </a:rPr>
              <a:t>10</a:t>
            </a:r>
          </a:p>
        </p:txBody>
      </p:sp>
      <p:sp>
        <p:nvSpPr>
          <p:cNvPr id="99" name="TextBox 98">
            <a:extLst>
              <a:ext uri="{FF2B5EF4-FFF2-40B4-BE49-F238E27FC236}">
                <a16:creationId xmlns:a16="http://schemas.microsoft.com/office/drawing/2014/main" id="{F24C32D4-ACFE-4627-93DE-6CAACB70B0A0}"/>
              </a:ext>
            </a:extLst>
          </p:cNvPr>
          <p:cNvSpPr txBox="1"/>
          <p:nvPr/>
        </p:nvSpPr>
        <p:spPr>
          <a:xfrm flipH="1">
            <a:off x="561615" y="4473359"/>
            <a:ext cx="4979880" cy="1123712"/>
          </a:xfrm>
          <a:prstGeom prst="wedgeRoundRectCallout">
            <a:avLst>
              <a:gd name="adj1" fmla="val 60427"/>
              <a:gd name="adj2" fmla="val 53711"/>
              <a:gd name="adj3" fmla="val 16667"/>
            </a:avLst>
          </a:prstGeom>
          <a:solidFill>
            <a:srgbClr val="115076"/>
          </a:solidFill>
          <a:ln>
            <a:solidFill>
              <a:srgbClr val="EE600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GB" sz="2000" b="1" dirty="0">
                <a:solidFill>
                  <a:schemeClr val="bg1"/>
                </a:solidFill>
              </a:rPr>
              <a:t>Attention!</a:t>
            </a:r>
            <a:r>
              <a:rPr lang="en-GB" sz="2000" dirty="0">
                <a:solidFill>
                  <a:schemeClr val="bg1"/>
                </a:solidFill>
              </a:rPr>
              <a:t> The fans haven’t used capital letters where they should have!</a:t>
            </a:r>
          </a:p>
        </p:txBody>
      </p:sp>
      <p:sp>
        <p:nvSpPr>
          <p:cNvPr id="101" name="TextBox 100">
            <a:extLst>
              <a:ext uri="{FF2B5EF4-FFF2-40B4-BE49-F238E27FC236}">
                <a16:creationId xmlns:a16="http://schemas.microsoft.com/office/drawing/2014/main" id="{8690209F-CFFF-43CC-A5DE-42B35226AE5D}"/>
              </a:ext>
            </a:extLst>
          </p:cNvPr>
          <p:cNvSpPr txBox="1"/>
          <p:nvPr/>
        </p:nvSpPr>
        <p:spPr>
          <a:xfrm>
            <a:off x="11592792" y="566055"/>
            <a:ext cx="421910" cy="523220"/>
          </a:xfrm>
          <a:prstGeom prst="rect">
            <a:avLst/>
          </a:prstGeom>
          <a:noFill/>
        </p:spPr>
        <p:txBody>
          <a:bodyPr wrap="none" rtlCol="0">
            <a:spAutoFit/>
          </a:bodyPr>
          <a:lstStyle/>
          <a:p>
            <a:r>
              <a:rPr lang="en-GB" sz="2800" b="1" dirty="0">
                <a:solidFill>
                  <a:schemeClr val="accent2"/>
                </a:solidFill>
              </a:rPr>
              <a:t>a</a:t>
            </a:r>
            <a:endParaRPr lang="en-GB" sz="2000" b="1" dirty="0">
              <a:solidFill>
                <a:schemeClr val="accent2"/>
              </a:solidFill>
            </a:endParaRPr>
          </a:p>
        </p:txBody>
      </p:sp>
      <p:sp>
        <p:nvSpPr>
          <p:cNvPr id="104" name="TextBox 103">
            <a:extLst>
              <a:ext uri="{FF2B5EF4-FFF2-40B4-BE49-F238E27FC236}">
                <a16:creationId xmlns:a16="http://schemas.microsoft.com/office/drawing/2014/main" id="{001D99FB-30CB-425C-B28D-E195EC99D69F}"/>
              </a:ext>
            </a:extLst>
          </p:cNvPr>
          <p:cNvSpPr txBox="1"/>
          <p:nvPr/>
        </p:nvSpPr>
        <p:spPr>
          <a:xfrm>
            <a:off x="11640306" y="1559756"/>
            <a:ext cx="421910" cy="523220"/>
          </a:xfrm>
          <a:prstGeom prst="rect">
            <a:avLst/>
          </a:prstGeom>
          <a:noFill/>
        </p:spPr>
        <p:txBody>
          <a:bodyPr wrap="none" rtlCol="0">
            <a:spAutoFit/>
          </a:bodyPr>
          <a:lstStyle/>
          <a:p>
            <a:r>
              <a:rPr lang="en-GB" sz="2800" b="1" dirty="0">
                <a:solidFill>
                  <a:schemeClr val="accent2"/>
                </a:solidFill>
              </a:rPr>
              <a:t>a</a:t>
            </a:r>
            <a:endParaRPr lang="en-GB" sz="2000" b="1" dirty="0">
              <a:solidFill>
                <a:schemeClr val="accent2"/>
              </a:solidFill>
            </a:endParaRPr>
          </a:p>
        </p:txBody>
      </p:sp>
      <p:sp>
        <p:nvSpPr>
          <p:cNvPr id="106" name="TextBox 105">
            <a:extLst>
              <a:ext uri="{FF2B5EF4-FFF2-40B4-BE49-F238E27FC236}">
                <a16:creationId xmlns:a16="http://schemas.microsoft.com/office/drawing/2014/main" id="{14CC4CAE-9DC7-4C00-AF71-F365BEB9AF79}"/>
              </a:ext>
            </a:extLst>
          </p:cNvPr>
          <p:cNvSpPr txBox="1"/>
          <p:nvPr/>
        </p:nvSpPr>
        <p:spPr>
          <a:xfrm>
            <a:off x="11652626" y="3070797"/>
            <a:ext cx="421910" cy="523220"/>
          </a:xfrm>
          <a:prstGeom prst="rect">
            <a:avLst/>
          </a:prstGeom>
          <a:noFill/>
        </p:spPr>
        <p:txBody>
          <a:bodyPr wrap="none" rtlCol="0">
            <a:spAutoFit/>
          </a:bodyPr>
          <a:lstStyle/>
          <a:p>
            <a:r>
              <a:rPr lang="en-GB" sz="2800" b="1" dirty="0">
                <a:solidFill>
                  <a:schemeClr val="accent2"/>
                </a:solidFill>
              </a:rPr>
              <a:t>a</a:t>
            </a:r>
            <a:endParaRPr lang="en-GB" sz="2000" b="1" dirty="0">
              <a:solidFill>
                <a:schemeClr val="accent2"/>
              </a:solidFill>
            </a:endParaRPr>
          </a:p>
        </p:txBody>
      </p:sp>
      <p:sp>
        <p:nvSpPr>
          <p:cNvPr id="112" name="TextBox 111">
            <a:extLst>
              <a:ext uri="{FF2B5EF4-FFF2-40B4-BE49-F238E27FC236}">
                <a16:creationId xmlns:a16="http://schemas.microsoft.com/office/drawing/2014/main" id="{3098521F-9E4A-4563-9A3D-6237CAFB6E12}"/>
              </a:ext>
            </a:extLst>
          </p:cNvPr>
          <p:cNvSpPr txBox="1"/>
          <p:nvPr/>
        </p:nvSpPr>
        <p:spPr>
          <a:xfrm>
            <a:off x="11650215" y="3609820"/>
            <a:ext cx="421910" cy="523220"/>
          </a:xfrm>
          <a:prstGeom prst="rect">
            <a:avLst/>
          </a:prstGeom>
          <a:noFill/>
        </p:spPr>
        <p:txBody>
          <a:bodyPr wrap="none" rtlCol="0">
            <a:spAutoFit/>
          </a:bodyPr>
          <a:lstStyle/>
          <a:p>
            <a:r>
              <a:rPr lang="en-GB" sz="2800" b="1" dirty="0">
                <a:solidFill>
                  <a:schemeClr val="accent2"/>
                </a:solidFill>
              </a:rPr>
              <a:t>a</a:t>
            </a:r>
            <a:endParaRPr lang="en-GB" sz="2000" b="1" dirty="0">
              <a:solidFill>
                <a:schemeClr val="accent2"/>
              </a:solidFill>
            </a:endParaRPr>
          </a:p>
        </p:txBody>
      </p:sp>
      <p:sp>
        <p:nvSpPr>
          <p:cNvPr id="116" name="TextBox 115">
            <a:extLst>
              <a:ext uri="{FF2B5EF4-FFF2-40B4-BE49-F238E27FC236}">
                <a16:creationId xmlns:a16="http://schemas.microsoft.com/office/drawing/2014/main" id="{03658F19-B49A-4E06-8459-4A400ACFABDB}"/>
              </a:ext>
            </a:extLst>
          </p:cNvPr>
          <p:cNvSpPr txBox="1"/>
          <p:nvPr/>
        </p:nvSpPr>
        <p:spPr>
          <a:xfrm>
            <a:off x="11675385" y="4629069"/>
            <a:ext cx="421910" cy="523220"/>
          </a:xfrm>
          <a:prstGeom prst="rect">
            <a:avLst/>
          </a:prstGeom>
          <a:noFill/>
        </p:spPr>
        <p:txBody>
          <a:bodyPr wrap="none" rtlCol="0">
            <a:spAutoFit/>
          </a:bodyPr>
          <a:lstStyle/>
          <a:p>
            <a:r>
              <a:rPr lang="en-GB" sz="2800" b="1" dirty="0">
                <a:solidFill>
                  <a:schemeClr val="accent2"/>
                </a:solidFill>
              </a:rPr>
              <a:t>a</a:t>
            </a:r>
            <a:endParaRPr lang="en-GB" sz="2000" b="1" dirty="0">
              <a:solidFill>
                <a:schemeClr val="accent2"/>
              </a:solidFill>
            </a:endParaRPr>
          </a:p>
        </p:txBody>
      </p:sp>
      <p:sp>
        <p:nvSpPr>
          <p:cNvPr id="119" name="TextBox 118">
            <a:extLst>
              <a:ext uri="{FF2B5EF4-FFF2-40B4-BE49-F238E27FC236}">
                <a16:creationId xmlns:a16="http://schemas.microsoft.com/office/drawing/2014/main" id="{3178FFEB-7481-421C-8306-220065A1286F}"/>
              </a:ext>
            </a:extLst>
          </p:cNvPr>
          <p:cNvSpPr txBox="1"/>
          <p:nvPr/>
        </p:nvSpPr>
        <p:spPr>
          <a:xfrm>
            <a:off x="11693921" y="5156729"/>
            <a:ext cx="421910" cy="523220"/>
          </a:xfrm>
          <a:prstGeom prst="rect">
            <a:avLst/>
          </a:prstGeom>
          <a:noFill/>
        </p:spPr>
        <p:txBody>
          <a:bodyPr wrap="none" rtlCol="0">
            <a:spAutoFit/>
          </a:bodyPr>
          <a:lstStyle/>
          <a:p>
            <a:r>
              <a:rPr lang="en-GB" sz="2800" b="1" dirty="0">
                <a:solidFill>
                  <a:schemeClr val="accent2"/>
                </a:solidFill>
              </a:rPr>
              <a:t>a</a:t>
            </a:r>
            <a:endParaRPr lang="en-GB" sz="2000" b="1" dirty="0">
              <a:solidFill>
                <a:schemeClr val="accent2"/>
              </a:solidFill>
            </a:endParaRPr>
          </a:p>
        </p:txBody>
      </p:sp>
      <p:sp>
        <p:nvSpPr>
          <p:cNvPr id="120" name="TextBox 119">
            <a:extLst>
              <a:ext uri="{FF2B5EF4-FFF2-40B4-BE49-F238E27FC236}">
                <a16:creationId xmlns:a16="http://schemas.microsoft.com/office/drawing/2014/main" id="{0C62346B-38B9-4C4B-8611-64A9E2DAD68F}"/>
              </a:ext>
            </a:extLst>
          </p:cNvPr>
          <p:cNvSpPr txBox="1"/>
          <p:nvPr/>
        </p:nvSpPr>
        <p:spPr>
          <a:xfrm>
            <a:off x="11624951" y="1102473"/>
            <a:ext cx="421910" cy="523220"/>
          </a:xfrm>
          <a:prstGeom prst="rect">
            <a:avLst/>
          </a:prstGeom>
          <a:noFill/>
        </p:spPr>
        <p:txBody>
          <a:bodyPr wrap="none" rtlCol="0">
            <a:spAutoFit/>
          </a:bodyPr>
          <a:lstStyle/>
          <a:p>
            <a:r>
              <a:rPr lang="en-GB" sz="2800" b="1" dirty="0">
                <a:solidFill>
                  <a:schemeClr val="accent2"/>
                </a:solidFill>
              </a:rPr>
              <a:t>b</a:t>
            </a:r>
            <a:endParaRPr lang="en-GB" sz="2000" b="1" dirty="0">
              <a:solidFill>
                <a:schemeClr val="accent2"/>
              </a:solidFill>
            </a:endParaRPr>
          </a:p>
        </p:txBody>
      </p:sp>
      <p:sp>
        <p:nvSpPr>
          <p:cNvPr id="122" name="TextBox 121">
            <a:extLst>
              <a:ext uri="{FF2B5EF4-FFF2-40B4-BE49-F238E27FC236}">
                <a16:creationId xmlns:a16="http://schemas.microsoft.com/office/drawing/2014/main" id="{B150289F-6A6F-445D-BDB1-82C1896F6C00}"/>
              </a:ext>
            </a:extLst>
          </p:cNvPr>
          <p:cNvSpPr txBox="1"/>
          <p:nvPr/>
        </p:nvSpPr>
        <p:spPr>
          <a:xfrm>
            <a:off x="11647467" y="2082921"/>
            <a:ext cx="421910" cy="523220"/>
          </a:xfrm>
          <a:prstGeom prst="rect">
            <a:avLst/>
          </a:prstGeom>
          <a:noFill/>
        </p:spPr>
        <p:txBody>
          <a:bodyPr wrap="none" rtlCol="0">
            <a:spAutoFit/>
          </a:bodyPr>
          <a:lstStyle/>
          <a:p>
            <a:r>
              <a:rPr lang="en-GB" sz="2800" b="1" dirty="0">
                <a:solidFill>
                  <a:schemeClr val="accent2"/>
                </a:solidFill>
              </a:rPr>
              <a:t>b</a:t>
            </a:r>
            <a:endParaRPr lang="en-GB" sz="2000" b="1" dirty="0">
              <a:solidFill>
                <a:schemeClr val="accent2"/>
              </a:solidFill>
            </a:endParaRPr>
          </a:p>
        </p:txBody>
      </p:sp>
      <p:sp>
        <p:nvSpPr>
          <p:cNvPr id="123" name="TextBox 122">
            <a:extLst>
              <a:ext uri="{FF2B5EF4-FFF2-40B4-BE49-F238E27FC236}">
                <a16:creationId xmlns:a16="http://schemas.microsoft.com/office/drawing/2014/main" id="{D097AECA-88C1-4815-A306-21B4D34AA99D}"/>
              </a:ext>
            </a:extLst>
          </p:cNvPr>
          <p:cNvSpPr txBox="1"/>
          <p:nvPr/>
        </p:nvSpPr>
        <p:spPr>
          <a:xfrm>
            <a:off x="11643985" y="2606621"/>
            <a:ext cx="421910" cy="523220"/>
          </a:xfrm>
          <a:prstGeom prst="rect">
            <a:avLst/>
          </a:prstGeom>
          <a:noFill/>
        </p:spPr>
        <p:txBody>
          <a:bodyPr wrap="none" rtlCol="0">
            <a:spAutoFit/>
          </a:bodyPr>
          <a:lstStyle/>
          <a:p>
            <a:r>
              <a:rPr lang="en-GB" sz="2800" b="1" dirty="0">
                <a:solidFill>
                  <a:schemeClr val="accent2"/>
                </a:solidFill>
              </a:rPr>
              <a:t>b</a:t>
            </a:r>
            <a:endParaRPr lang="en-GB" sz="2000" b="1" dirty="0">
              <a:solidFill>
                <a:schemeClr val="accent2"/>
              </a:solidFill>
            </a:endParaRPr>
          </a:p>
        </p:txBody>
      </p:sp>
      <p:sp>
        <p:nvSpPr>
          <p:cNvPr id="124" name="TextBox 123">
            <a:extLst>
              <a:ext uri="{FF2B5EF4-FFF2-40B4-BE49-F238E27FC236}">
                <a16:creationId xmlns:a16="http://schemas.microsoft.com/office/drawing/2014/main" id="{CF73FEC5-EB30-428D-B591-329B691AFC83}"/>
              </a:ext>
            </a:extLst>
          </p:cNvPr>
          <p:cNvSpPr txBox="1"/>
          <p:nvPr/>
        </p:nvSpPr>
        <p:spPr>
          <a:xfrm>
            <a:off x="11674827" y="4154650"/>
            <a:ext cx="421910" cy="523220"/>
          </a:xfrm>
          <a:prstGeom prst="rect">
            <a:avLst/>
          </a:prstGeom>
          <a:noFill/>
        </p:spPr>
        <p:txBody>
          <a:bodyPr wrap="none" rtlCol="0">
            <a:spAutoFit/>
          </a:bodyPr>
          <a:lstStyle/>
          <a:p>
            <a:r>
              <a:rPr lang="en-GB" sz="2800" b="1" dirty="0">
                <a:solidFill>
                  <a:schemeClr val="accent2"/>
                </a:solidFill>
              </a:rPr>
              <a:t>b</a:t>
            </a:r>
            <a:endParaRPr lang="en-GB" sz="2000" b="1" dirty="0">
              <a:solidFill>
                <a:schemeClr val="accent2"/>
              </a:solidFill>
            </a:endParaRPr>
          </a:p>
        </p:txBody>
      </p:sp>
      <p:grpSp>
        <p:nvGrpSpPr>
          <p:cNvPr id="125" name="Group 124">
            <a:extLst>
              <a:ext uri="{FF2B5EF4-FFF2-40B4-BE49-F238E27FC236}">
                <a16:creationId xmlns:a16="http://schemas.microsoft.com/office/drawing/2014/main" id="{C488C0D0-E876-43C3-9139-FD93BBC34081}"/>
              </a:ext>
            </a:extLst>
          </p:cNvPr>
          <p:cNvGrpSpPr/>
          <p:nvPr/>
        </p:nvGrpSpPr>
        <p:grpSpPr>
          <a:xfrm rot="1392185">
            <a:off x="5930918" y="1049441"/>
            <a:ext cx="1210608" cy="684065"/>
            <a:chOff x="6480401" y="1708833"/>
            <a:chExt cx="1005139" cy="419526"/>
          </a:xfrm>
        </p:grpSpPr>
        <p:sp>
          <p:nvSpPr>
            <p:cNvPr id="126" name="Explosion: 8 Points 46">
              <a:extLst>
                <a:ext uri="{FF2B5EF4-FFF2-40B4-BE49-F238E27FC236}">
                  <a16:creationId xmlns:a16="http://schemas.microsoft.com/office/drawing/2014/main" id="{A2861B0C-0664-4ABD-A8C9-C396931B9F85}"/>
                </a:ext>
              </a:extLst>
            </p:cNvPr>
            <p:cNvSpPr/>
            <p:nvPr/>
          </p:nvSpPr>
          <p:spPr>
            <a:xfrm>
              <a:off x="6480401" y="1708833"/>
              <a:ext cx="1005139" cy="419526"/>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TextBox 126">
              <a:extLst>
                <a:ext uri="{FF2B5EF4-FFF2-40B4-BE49-F238E27FC236}">
                  <a16:creationId xmlns:a16="http://schemas.microsoft.com/office/drawing/2014/main" id="{9017108E-3D47-4F88-802E-38A99858A980}"/>
                </a:ext>
              </a:extLst>
            </p:cNvPr>
            <p:cNvSpPr txBox="1"/>
            <p:nvPr/>
          </p:nvSpPr>
          <p:spPr>
            <a:xfrm rot="20279828">
              <a:off x="6827988" y="1788618"/>
              <a:ext cx="307945" cy="245381"/>
            </a:xfrm>
            <a:prstGeom prst="rect">
              <a:avLst/>
            </a:prstGeom>
            <a:noFill/>
          </p:spPr>
          <p:txBody>
            <a:bodyPr wrap="square" rtlCol="0">
              <a:spAutoFit/>
            </a:bodyPr>
            <a:lstStyle/>
            <a:p>
              <a:r>
                <a:rPr lang="en-GB" sz="2000" b="1" dirty="0">
                  <a:solidFill>
                    <a:schemeClr val="accent2"/>
                  </a:solidFill>
                </a:rPr>
                <a:t>a</a:t>
              </a:r>
            </a:p>
          </p:txBody>
        </p:sp>
      </p:grpSp>
      <p:sp>
        <p:nvSpPr>
          <p:cNvPr id="128" name="Explosion: 8 Points 41">
            <a:extLst>
              <a:ext uri="{FF2B5EF4-FFF2-40B4-BE49-F238E27FC236}">
                <a16:creationId xmlns:a16="http://schemas.microsoft.com/office/drawing/2014/main" id="{EFDBF015-1EE0-4443-8F1B-4EB4A959EC0B}"/>
              </a:ext>
            </a:extLst>
          </p:cNvPr>
          <p:cNvSpPr/>
          <p:nvPr/>
        </p:nvSpPr>
        <p:spPr>
          <a:xfrm>
            <a:off x="6297724" y="2632379"/>
            <a:ext cx="449844" cy="524613"/>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TextBox 128">
            <a:extLst>
              <a:ext uri="{FF2B5EF4-FFF2-40B4-BE49-F238E27FC236}">
                <a16:creationId xmlns:a16="http://schemas.microsoft.com/office/drawing/2014/main" id="{B237055C-2735-44B4-8022-8AD424DB944D}"/>
              </a:ext>
            </a:extLst>
          </p:cNvPr>
          <p:cNvSpPr txBox="1"/>
          <p:nvPr/>
        </p:nvSpPr>
        <p:spPr>
          <a:xfrm>
            <a:off x="6349347" y="2681815"/>
            <a:ext cx="359394" cy="400110"/>
          </a:xfrm>
          <a:prstGeom prst="rect">
            <a:avLst/>
          </a:prstGeom>
          <a:noFill/>
        </p:spPr>
        <p:txBody>
          <a:bodyPr wrap="none" rtlCol="0">
            <a:spAutoFit/>
          </a:bodyPr>
          <a:lstStyle/>
          <a:p>
            <a:r>
              <a:rPr lang="en-GB" sz="2000" b="1" dirty="0">
                <a:solidFill>
                  <a:schemeClr val="accent2"/>
                </a:solidFill>
              </a:rPr>
              <a:t>a</a:t>
            </a:r>
          </a:p>
        </p:txBody>
      </p:sp>
      <p:grpSp>
        <p:nvGrpSpPr>
          <p:cNvPr id="130" name="Group 129">
            <a:extLst>
              <a:ext uri="{FF2B5EF4-FFF2-40B4-BE49-F238E27FC236}">
                <a16:creationId xmlns:a16="http://schemas.microsoft.com/office/drawing/2014/main" id="{FABCDC7A-B760-46D8-A0BF-1ECD3FAB344A}"/>
              </a:ext>
            </a:extLst>
          </p:cNvPr>
          <p:cNvGrpSpPr/>
          <p:nvPr/>
        </p:nvGrpSpPr>
        <p:grpSpPr>
          <a:xfrm rot="10083004">
            <a:off x="10442889" y="4446375"/>
            <a:ext cx="914734" cy="679999"/>
            <a:chOff x="6531732" y="4666302"/>
            <a:chExt cx="1254796" cy="459467"/>
          </a:xfrm>
        </p:grpSpPr>
        <p:sp>
          <p:nvSpPr>
            <p:cNvPr id="131" name="Explosion: 8 Points 42">
              <a:extLst>
                <a:ext uri="{FF2B5EF4-FFF2-40B4-BE49-F238E27FC236}">
                  <a16:creationId xmlns:a16="http://schemas.microsoft.com/office/drawing/2014/main" id="{25002FFB-41A2-41E3-8D2B-5B38AEE8A972}"/>
                </a:ext>
              </a:extLst>
            </p:cNvPr>
            <p:cNvSpPr/>
            <p:nvPr/>
          </p:nvSpPr>
          <p:spPr>
            <a:xfrm>
              <a:off x="6531732" y="4666302"/>
              <a:ext cx="1254796" cy="410905"/>
            </a:xfrm>
            <a:prstGeom prst="irregularSeal2">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TextBox 131">
              <a:extLst>
                <a:ext uri="{FF2B5EF4-FFF2-40B4-BE49-F238E27FC236}">
                  <a16:creationId xmlns:a16="http://schemas.microsoft.com/office/drawing/2014/main" id="{1FE82456-C3DF-4581-9BAA-0174E469D694}"/>
                </a:ext>
              </a:extLst>
            </p:cNvPr>
            <p:cNvSpPr txBox="1"/>
            <p:nvPr/>
          </p:nvSpPr>
          <p:spPr>
            <a:xfrm rot="11712378">
              <a:off x="6800512" y="4713672"/>
              <a:ext cx="649000" cy="412097"/>
            </a:xfrm>
            <a:prstGeom prst="irregularSeal2">
              <a:avLst/>
            </a:prstGeom>
            <a:noFill/>
          </p:spPr>
          <p:txBody>
            <a:bodyPr wrap="none" rtlCol="0">
              <a:spAutoFit/>
            </a:bodyPr>
            <a:lstStyle/>
            <a:p>
              <a:r>
                <a:rPr lang="en-GB" sz="2000" b="1" dirty="0">
                  <a:solidFill>
                    <a:schemeClr val="accent2"/>
                  </a:solidFill>
                </a:rPr>
                <a:t>b</a:t>
              </a:r>
            </a:p>
          </p:txBody>
        </p:sp>
      </p:grpSp>
      <p:sp>
        <p:nvSpPr>
          <p:cNvPr id="136" name="Explosion: 8 Points 54">
            <a:extLst>
              <a:ext uri="{FF2B5EF4-FFF2-40B4-BE49-F238E27FC236}">
                <a16:creationId xmlns:a16="http://schemas.microsoft.com/office/drawing/2014/main" id="{A181F543-5EB9-4BF5-8453-C69D9399FB4D}"/>
              </a:ext>
            </a:extLst>
          </p:cNvPr>
          <p:cNvSpPr/>
          <p:nvPr/>
        </p:nvSpPr>
        <p:spPr>
          <a:xfrm flipH="1" flipV="1">
            <a:off x="6206749" y="4905235"/>
            <a:ext cx="1170970" cy="889600"/>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TextBox 136">
            <a:extLst>
              <a:ext uri="{FF2B5EF4-FFF2-40B4-BE49-F238E27FC236}">
                <a16:creationId xmlns:a16="http://schemas.microsoft.com/office/drawing/2014/main" id="{41B444E8-E707-4EE0-8953-D7D56D81B7C7}"/>
              </a:ext>
            </a:extLst>
          </p:cNvPr>
          <p:cNvSpPr txBox="1"/>
          <p:nvPr/>
        </p:nvSpPr>
        <p:spPr>
          <a:xfrm>
            <a:off x="6677195" y="5159955"/>
            <a:ext cx="373829" cy="703600"/>
          </a:xfrm>
          <a:prstGeom prst="rect">
            <a:avLst/>
          </a:prstGeom>
          <a:noFill/>
        </p:spPr>
        <p:txBody>
          <a:bodyPr wrap="none" rtlCol="0">
            <a:spAutoFit/>
          </a:bodyPr>
          <a:lstStyle/>
          <a:p>
            <a:r>
              <a:rPr lang="en-GB" sz="2000" b="1" dirty="0">
                <a:solidFill>
                  <a:schemeClr val="accent2"/>
                </a:solidFill>
              </a:rPr>
              <a:t>a</a:t>
            </a:r>
          </a:p>
        </p:txBody>
      </p:sp>
      <p:pic>
        <p:nvPicPr>
          <p:cNvPr id="103" name="Picture 102" descr="background rectangle">
            <a:extLst>
              <a:ext uri="{FF2B5EF4-FFF2-40B4-BE49-F238E27FC236}">
                <a16:creationId xmlns:a16="http://schemas.microsoft.com/office/drawing/2014/main" id="{C81BA782-62B9-4A40-B865-03BCDBF2443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21" name="Title 3">
            <a:extLst>
              <a:ext uri="{FF2B5EF4-FFF2-40B4-BE49-F238E27FC236}">
                <a16:creationId xmlns:a16="http://schemas.microsoft.com/office/drawing/2014/main" id="{E8A2F9AC-38AF-4B7C-ABBF-7C0C5B34A20C}"/>
              </a:ext>
            </a:extLst>
          </p:cNvPr>
          <p:cNvSpPr txBox="1">
            <a:spLocks/>
          </p:cNvSpPr>
          <p:nvPr/>
        </p:nvSpPr>
        <p:spPr>
          <a:xfrm>
            <a:off x="0" y="296864"/>
            <a:ext cx="57658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Twitter live chat!</a:t>
            </a:r>
            <a:endParaRPr lang="en-GB" sz="3600" b="1" dirty="0">
              <a:solidFill>
                <a:schemeClr val="bg1"/>
              </a:solidFill>
            </a:endParaRPr>
          </a:p>
        </p:txBody>
      </p:sp>
      <p:sp>
        <p:nvSpPr>
          <p:cNvPr id="133" name="Rounded Rectangle 46">
            <a:extLst>
              <a:ext uri="{FF2B5EF4-FFF2-40B4-BE49-F238E27FC236}">
                <a16:creationId xmlns:a16="http://schemas.microsoft.com/office/drawing/2014/main" id="{AA27DE51-3702-4D77-AB6A-6AFF64879D1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pSp>
        <p:nvGrpSpPr>
          <p:cNvPr id="90" name="Group 89">
            <a:extLst>
              <a:ext uri="{FF2B5EF4-FFF2-40B4-BE49-F238E27FC236}">
                <a16:creationId xmlns:a16="http://schemas.microsoft.com/office/drawing/2014/main" id="{F075EB96-1819-447E-AAC7-3A2D2EFE7479}"/>
              </a:ext>
            </a:extLst>
          </p:cNvPr>
          <p:cNvGrpSpPr/>
          <p:nvPr/>
        </p:nvGrpSpPr>
        <p:grpSpPr>
          <a:xfrm>
            <a:off x="10050282" y="487773"/>
            <a:ext cx="1363393" cy="995780"/>
            <a:chOff x="10291216" y="698898"/>
            <a:chExt cx="650766" cy="495037"/>
          </a:xfrm>
        </p:grpSpPr>
        <p:sp>
          <p:nvSpPr>
            <p:cNvPr id="45" name="Explosion: 8 Points 44">
              <a:extLst>
                <a:ext uri="{FF2B5EF4-FFF2-40B4-BE49-F238E27FC236}">
                  <a16:creationId xmlns:a16="http://schemas.microsoft.com/office/drawing/2014/main" id="{7CDD81D1-B673-4773-A6FF-E6594CC27EE0}"/>
                </a:ext>
              </a:extLst>
            </p:cNvPr>
            <p:cNvSpPr/>
            <p:nvPr/>
          </p:nvSpPr>
          <p:spPr>
            <a:xfrm>
              <a:off x="10291216" y="698898"/>
              <a:ext cx="650766" cy="400920"/>
            </a:xfrm>
            <a:prstGeom prst="irregularSeal1">
              <a:avLst/>
            </a:prstGeom>
            <a:solidFill>
              <a:schemeClr val="accent5">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2AFED14C-79AB-4059-A442-0B44C4381C7C}"/>
                </a:ext>
              </a:extLst>
            </p:cNvPr>
            <p:cNvSpPr txBox="1"/>
            <p:nvPr/>
          </p:nvSpPr>
          <p:spPr>
            <a:xfrm>
              <a:off x="10548005" y="793825"/>
              <a:ext cx="359394" cy="400110"/>
            </a:xfrm>
            <a:prstGeom prst="rect">
              <a:avLst/>
            </a:prstGeom>
            <a:noFill/>
          </p:spPr>
          <p:txBody>
            <a:bodyPr wrap="none" rtlCol="0">
              <a:spAutoFit/>
            </a:bodyPr>
            <a:lstStyle/>
            <a:p>
              <a:r>
                <a:rPr lang="en-GB" sz="2000" b="1" dirty="0">
                  <a:solidFill>
                    <a:schemeClr val="accent2"/>
                  </a:solidFill>
                </a:rPr>
                <a:t>b</a:t>
              </a:r>
            </a:p>
          </p:txBody>
        </p:sp>
      </p:grpSp>
    </p:spTree>
    <p:extLst>
      <p:ext uri="{BB962C8B-B14F-4D97-AF65-F5344CB8AC3E}">
        <p14:creationId xmlns:p14="http://schemas.microsoft.com/office/powerpoint/2010/main" val="267587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9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7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9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29"/>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12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9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7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9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1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7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9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2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9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7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1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77"/>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13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1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137"/>
                                        </p:tgtEl>
                                        <p:attrNameLst>
                                          <p:attrName>style.visibility</p:attrName>
                                        </p:attrNameLst>
                                      </p:cBhvr>
                                      <p:to>
                                        <p:strVal val="hidden"/>
                                      </p:to>
                                    </p:set>
                                  </p:childTnLst>
                                </p:cTn>
                              </p:par>
                              <p:par>
                                <p:cTn id="121" presetID="1" presetClass="exit" presetSubtype="0" fill="hold" grpId="0" nodeType="withEffect">
                                  <p:stCondLst>
                                    <p:cond delay="0"/>
                                  </p:stCondLst>
                                  <p:childTnLst>
                                    <p:set>
                                      <p:cBhvr>
                                        <p:cTn id="122" dur="1" fill="hold">
                                          <p:stCondLst>
                                            <p:cond delay="0"/>
                                          </p:stCondLst>
                                        </p:cTn>
                                        <p:tgtEl>
                                          <p:spTgt spid="136"/>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4" grpId="0"/>
      <p:bldP spid="106" grpId="0"/>
      <p:bldP spid="112" grpId="0"/>
      <p:bldP spid="116" grpId="0"/>
      <p:bldP spid="119" grpId="0"/>
      <p:bldP spid="120" grpId="0"/>
      <p:bldP spid="122" grpId="0"/>
      <p:bldP spid="123" grpId="0"/>
      <p:bldP spid="124" grpId="0"/>
      <p:bldP spid="128" grpId="0" animBg="1"/>
      <p:bldP spid="129" grpId="0"/>
      <p:bldP spid="136" grpId="0" animBg="1"/>
      <p:bldP spid="137"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 y="324262"/>
            <a:ext cx="6981292" cy="707849"/>
          </a:xfrm>
        </p:spPr>
        <p:txBody>
          <a:bodyPr>
            <a:normAutofit/>
          </a:bodyPr>
          <a:lstStyle/>
          <a:p>
            <a:r>
              <a:rPr lang="en-GB" sz="3000" b="1" dirty="0" err="1">
                <a:solidFill>
                  <a:schemeClr val="bg1"/>
                </a:solidFill>
              </a:rPr>
              <a:t>Deux</a:t>
            </a:r>
            <a:r>
              <a:rPr lang="en-GB" sz="3000" b="1" dirty="0">
                <a:solidFill>
                  <a:schemeClr val="bg1"/>
                </a:solidFill>
              </a:rPr>
              <a:t> </a:t>
            </a:r>
            <a:r>
              <a:rPr lang="en-GB" sz="3000" b="1" dirty="0" err="1">
                <a:solidFill>
                  <a:schemeClr val="bg1"/>
                </a:solidFill>
              </a:rPr>
              <a:t>personnes</a:t>
            </a:r>
            <a:r>
              <a:rPr lang="en-GB" sz="3000" b="1" dirty="0">
                <a:solidFill>
                  <a:schemeClr val="bg1"/>
                </a:solidFill>
              </a:rPr>
              <a:t> </a:t>
            </a:r>
            <a:r>
              <a:rPr lang="en-GB" sz="3000" b="1" dirty="0" err="1">
                <a:solidFill>
                  <a:schemeClr val="bg1"/>
                </a:solidFill>
              </a:rPr>
              <a:t>célèbres</a:t>
            </a:r>
            <a:r>
              <a:rPr lang="en-GB" sz="3000" b="1" dirty="0">
                <a:solidFill>
                  <a:schemeClr val="bg1"/>
                </a:solidFill>
              </a:rPr>
              <a:t> </a:t>
            </a:r>
            <a:r>
              <a:rPr lang="en-GB" sz="3000" b="1" dirty="0" err="1">
                <a:solidFill>
                  <a:schemeClr val="bg1"/>
                </a:solidFill>
              </a:rPr>
              <a:t>françaises</a:t>
            </a:r>
            <a:endParaRPr lang="en-GB" sz="3000" b="1" dirty="0">
              <a:solidFill>
                <a:schemeClr val="bg1"/>
              </a:solidFill>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t="8809" r="9578" b="4896"/>
          <a:stretch/>
        </p:blipFill>
        <p:spPr>
          <a:xfrm rot="20915264">
            <a:off x="2530077" y="1839327"/>
            <a:ext cx="2628776" cy="3683728"/>
          </a:xfrm>
          <a:prstGeom prst="rect">
            <a:avLst/>
          </a:prstGeom>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2338" r="22857"/>
          <a:stretch/>
        </p:blipFill>
        <p:spPr>
          <a:xfrm rot="552584">
            <a:off x="7275188" y="1581920"/>
            <a:ext cx="3153808" cy="3236950"/>
          </a:xfrm>
          <a:prstGeom prst="rect">
            <a:avLst/>
          </a:prstGeom>
        </p:spPr>
      </p:pic>
      <p:sp>
        <p:nvSpPr>
          <p:cNvPr id="23" name="Rectangle 22"/>
          <p:cNvSpPr/>
          <p:nvPr/>
        </p:nvSpPr>
        <p:spPr>
          <a:xfrm>
            <a:off x="0" y="6047009"/>
            <a:ext cx="4021294"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https://nvsc.fandom.com/wiki/Shy%27m</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p:cNvSpPr/>
          <p:nvPr/>
        </p:nvSpPr>
        <p:spPr>
          <a:xfrm>
            <a:off x="6722298" y="6047009"/>
            <a:ext cx="5469702"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6"/>
              </a:rPr>
              <a:t>https://www.formula1.com/en/drivers/pierre-gasly.html</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4"/>
          <p:cNvSpPr/>
          <p:nvPr/>
        </p:nvSpPr>
        <p:spPr>
          <a:xfrm rot="20947103">
            <a:off x="1670807" y="1679841"/>
            <a:ext cx="4347316" cy="3949925"/>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rot="572052">
            <a:off x="6787616" y="1118151"/>
            <a:ext cx="4347316" cy="3949925"/>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rot="20585172">
            <a:off x="2924586" y="3974219"/>
            <a:ext cx="196297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Shy’M</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sp>
        <p:nvSpPr>
          <p:cNvPr id="29" name="Rectangle 28"/>
          <p:cNvSpPr/>
          <p:nvPr/>
        </p:nvSpPr>
        <p:spPr>
          <a:xfrm rot="635861">
            <a:off x="7017598" y="3336906"/>
            <a:ext cx="37229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Pierre </a:t>
            </a:r>
            <a:r>
              <a:rPr lang="en-US" sz="5400" b="1" dirty="0" err="1">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Gasly</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pic>
        <p:nvPicPr>
          <p:cNvPr id="12" name="Picture 11" descr="background rectangle">
            <a:extLst>
              <a:ext uri="{FF2B5EF4-FFF2-40B4-BE49-F238E27FC236}">
                <a16:creationId xmlns:a16="http://schemas.microsoft.com/office/drawing/2014/main" id="{46557F18-7031-4F68-8256-8EED5F8F021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5F622368-0836-487F-9EC9-8E030F48DBAB}"/>
              </a:ext>
            </a:extLst>
          </p:cNvPr>
          <p:cNvSpPr txBox="1">
            <a:spLocks/>
          </p:cNvSpPr>
          <p:nvPr/>
        </p:nvSpPr>
        <p:spPr>
          <a:xfrm>
            <a:off x="-1" y="296864"/>
            <a:ext cx="6457245"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Deux personnes célèbres</a:t>
            </a:r>
            <a:endParaRPr lang="en-GB" sz="3600" b="1" dirty="0">
              <a:solidFill>
                <a:schemeClr val="bg1"/>
              </a:solidFill>
            </a:endParaRPr>
          </a:p>
        </p:txBody>
      </p:sp>
      <p:sp>
        <p:nvSpPr>
          <p:cNvPr id="15" name="Rounded Rectangle 46">
            <a:extLst>
              <a:ext uri="{FF2B5EF4-FFF2-40B4-BE49-F238E27FC236}">
                <a16:creationId xmlns:a16="http://schemas.microsoft.com/office/drawing/2014/main" id="{16327054-13CC-46A1-93AF-9A8C03F7044F}"/>
              </a:ext>
            </a:extLst>
          </p:cNvPr>
          <p:cNvSpPr/>
          <p:nvPr/>
        </p:nvSpPr>
        <p:spPr>
          <a:xfrm>
            <a:off x="8759921" y="235149"/>
            <a:ext cx="3150000" cy="4143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lire / </a:t>
            </a:r>
            <a:r>
              <a:rPr lang="en-GB" sz="2000" b="1" dirty="0" err="1">
                <a:solidFill>
                  <a:prstClr val="white"/>
                </a:solidFill>
                <a:latin typeface="Century Gothic" panose="020B0502020202020204" pitchFamily="34" charset="0"/>
              </a:rPr>
              <a:t>écrire</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71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659649" y="242613"/>
            <a:ext cx="1440492"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biographie</a:t>
            </a:r>
            <a:endParaRPr lang="en-US" dirty="0"/>
          </a:p>
        </p:txBody>
      </p:sp>
      <p:sp>
        <p:nvSpPr>
          <p:cNvPr id="5" name="Rounded Rectangle 4"/>
          <p:cNvSpPr/>
          <p:nvPr/>
        </p:nvSpPr>
        <p:spPr>
          <a:xfrm>
            <a:off x="1325451" y="1316924"/>
            <a:ext cx="3448050" cy="452437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Rectangle 5"/>
          <p:cNvSpPr/>
          <p:nvPr/>
        </p:nvSpPr>
        <p:spPr>
          <a:xfrm>
            <a:off x="2013932" y="4964400"/>
            <a:ext cx="196297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Shy’M</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8809" r="9578" b="4896"/>
          <a:stretch/>
        </p:blipFill>
        <p:spPr>
          <a:xfrm>
            <a:off x="1707919" y="1424746"/>
            <a:ext cx="2628776" cy="3683728"/>
          </a:xfrm>
          <a:prstGeom prst="rect">
            <a:avLst/>
          </a:prstGeom>
        </p:spPr>
      </p:pic>
      <p:sp>
        <p:nvSpPr>
          <p:cNvPr id="8" name="Rectangle 7"/>
          <p:cNvSpPr/>
          <p:nvPr/>
        </p:nvSpPr>
        <p:spPr>
          <a:xfrm>
            <a:off x="0" y="6047009"/>
            <a:ext cx="4021294"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https://nvsc.fandom.com/wiki/Shy%27m</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8"/>
          <p:cNvSpPr/>
          <p:nvPr/>
        </p:nvSpPr>
        <p:spPr>
          <a:xfrm>
            <a:off x="5838133" y="549767"/>
            <a:ext cx="5007155" cy="564321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800"/>
              </a:spcAft>
              <a:buClrTx/>
              <a:buSzTx/>
              <a:buFontTx/>
              <a:buNone/>
              <a:tabLst/>
              <a:defRPr/>
            </a:pPr>
            <a:r>
              <a:rPr kumimoji="0" lang="en-GB" sz="2000" b="1" i="0" u="sng"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Shy’M</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suis</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une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chanteuse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française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souvent comparée à Rihanna.</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J’ai des millions de vues sur YouTube parce que je suis très  populaire en France !</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en-GB" sz="2000" noProof="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lang="en-GB" sz="2000" noProof="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chante</a:t>
            </a:r>
            <a:r>
              <a:rPr lang="en-GB" sz="2000" noProof="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et je </a:t>
            </a:r>
            <a:r>
              <a:rPr lang="en-GB" sz="2000" noProof="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danse</a:t>
            </a:r>
            <a:r>
              <a:rPr lang="en-GB" sz="2000" noProof="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noProof="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chaque</a:t>
            </a:r>
            <a:r>
              <a:rPr lang="en-GB" sz="2000" noProof="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jour,</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joue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au tennis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aussi</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mange </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d</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es</a:t>
            </a:r>
            <a:r>
              <a:rPr kumimoji="0" lang="en-GB" sz="2000" b="0" i="0" u="none" strike="noStrike" kern="1200" cap="none" spc="0" normalizeH="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hamburgers</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chez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McDo</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au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déjeuner</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fr-FR" sz="2000" dirty="0">
                <a:solidFill>
                  <a:srgbClr val="1F3864"/>
                </a:solidFill>
                <a:latin typeface="Century Gothic" panose="020B0502020202020204" pitchFamily="34" charset="0"/>
                <a:ea typeface="SimSun" panose="02010600030101010101" pitchFamily="2" charset="-122"/>
                <a:cs typeface="Arial" panose="020B0604020202020204" pitchFamily="34" charset="0"/>
              </a:rPr>
              <a:t>J’aime la musique. Je</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suis fan des </a:t>
            </a:r>
            <a:r>
              <a:rPr kumimoji="0" lang="fr-FR" sz="2000" b="0" i="1"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Red</a:t>
            </a:r>
            <a:r>
              <a:rPr kumimoji="0" lang="fr-FR" sz="2000" b="0" i="1"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Hot Chili </a:t>
            </a:r>
            <a:r>
              <a:rPr kumimoji="0" lang="fr-FR" sz="2000" b="0" i="1"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Peppers</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et de </a:t>
            </a:r>
            <a:r>
              <a:rPr kumimoji="0" lang="fr-FR" sz="2000" b="0" i="1"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Beyoncé</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spcBef>
                <a:spcPts val="0"/>
              </a:spcBef>
              <a:spcAft>
                <a:spcPts val="0"/>
              </a:spcAft>
              <a:buClrTx/>
              <a:buSzTx/>
              <a:buFont typeface="Symbol" panose="05050102010706020507" pitchFamily="18" charset="2"/>
              <a:buChar char=""/>
              <a:tabLst/>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passe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les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vacances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Martinique, une île française dans </a:t>
            </a: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les Caraïbes.</a:t>
            </a:r>
          </a:p>
        </p:txBody>
      </p:sp>
      <p:pic>
        <p:nvPicPr>
          <p:cNvPr id="10" name="Picture 9" descr="background rectangle">
            <a:extLst>
              <a:ext uri="{FF2B5EF4-FFF2-40B4-BE49-F238E27FC236}">
                <a16:creationId xmlns:a16="http://schemas.microsoft.com/office/drawing/2014/main" id="{45E1A9A3-5E7F-4CAB-8EFC-42AD30BCB2E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055A101D-4394-4E5F-8E3E-EA366B0B5323}"/>
              </a:ext>
            </a:extLst>
          </p:cNvPr>
          <p:cNvSpPr txBox="1">
            <a:spLocks/>
          </p:cNvSpPr>
          <p:nvPr/>
        </p:nvSpPr>
        <p:spPr>
          <a:xfrm>
            <a:off x="0" y="296864"/>
            <a:ext cx="57658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Shy’M</a:t>
            </a:r>
            <a:endParaRPr lang="en-GB" sz="3600" b="1" dirty="0">
              <a:solidFill>
                <a:schemeClr val="bg1"/>
              </a:solidFill>
            </a:endParaRPr>
          </a:p>
        </p:txBody>
      </p:sp>
      <p:sp>
        <p:nvSpPr>
          <p:cNvPr id="12" name="Rounded Rectangle 46">
            <a:extLst>
              <a:ext uri="{FF2B5EF4-FFF2-40B4-BE49-F238E27FC236}">
                <a16:creationId xmlns:a16="http://schemas.microsoft.com/office/drawing/2014/main" id="{06ADF3DC-3376-4C31-8A85-9880C74755F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914232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597019" y="242613"/>
            <a:ext cx="1337482"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biographie</a:t>
            </a:r>
            <a:endParaRPr lang="en-US" dirty="0"/>
          </a:p>
        </p:txBody>
      </p:sp>
      <p:sp>
        <p:nvSpPr>
          <p:cNvPr id="5" name="Rounded Rectangle 4"/>
          <p:cNvSpPr/>
          <p:nvPr/>
        </p:nvSpPr>
        <p:spPr>
          <a:xfrm>
            <a:off x="1319898" y="1334349"/>
            <a:ext cx="3448050" cy="4524375"/>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6" name="Rectangle 5"/>
          <p:cNvSpPr/>
          <p:nvPr/>
        </p:nvSpPr>
        <p:spPr>
          <a:xfrm>
            <a:off x="1182450" y="5041047"/>
            <a:ext cx="37229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Pierre </a:t>
            </a: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Gasly</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2338" r="22857"/>
          <a:stretch/>
        </p:blipFill>
        <p:spPr>
          <a:xfrm>
            <a:off x="1467017" y="1698444"/>
            <a:ext cx="3153808" cy="3236950"/>
          </a:xfrm>
          <a:prstGeom prst="rect">
            <a:avLst/>
          </a:prstGeom>
        </p:spPr>
      </p:pic>
      <p:sp>
        <p:nvSpPr>
          <p:cNvPr id="8" name="Rectangle 7"/>
          <p:cNvSpPr/>
          <p:nvPr/>
        </p:nvSpPr>
        <p:spPr>
          <a:xfrm>
            <a:off x="0" y="6029079"/>
            <a:ext cx="5469702"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https://www.formula1.com/en/drivers/pierre-gasly.html</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8"/>
          <p:cNvSpPr/>
          <p:nvPr/>
        </p:nvSpPr>
        <p:spPr>
          <a:xfrm>
            <a:off x="5469702" y="881570"/>
            <a:ext cx="5007155" cy="542993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sng"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Pierre </a:t>
            </a:r>
            <a:r>
              <a:rPr kumimoji="0" lang="en-GB" sz="2000" b="1" i="0" u="sng"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Gasly</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spcBef>
                <a:spcPts val="0"/>
              </a:spcBef>
              <a:spcAft>
                <a:spcPts val="0"/>
              </a:spcAft>
              <a:buClrTx/>
              <a:buSzTx/>
              <a:buFont typeface="Symbol" panose="05050102010706020507" pitchFamily="18" charset="2"/>
              <a:buChar char=""/>
              <a:tabLst/>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suis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pilote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automobile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français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Formule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Un chez </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Alpha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Tauri</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p>
          <a:p>
            <a:pPr marL="342900" marR="0" lvl="0" indent="-342900" algn="l" defTabSz="914400" rtl="0" eaLnBrk="1" fontAlgn="auto" latinLnBrk="0" hangingPunct="1">
              <a:spcBef>
                <a:spcPts val="0"/>
              </a:spcBef>
              <a:spcAft>
                <a:spcPts val="0"/>
              </a:spcAft>
              <a:buClrTx/>
              <a:buSzTx/>
              <a:buFont typeface="Symbol" panose="05050102010706020507" pitchFamily="18" charset="2"/>
              <a:buChar char=""/>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fais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ça</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parce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que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j’aime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le sport automobile.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C’est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une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passion</a:t>
            </a:r>
            <a:r>
              <a:rPr kumimoji="0" lang="en-GB" sz="2000" b="0" i="0" u="none" strike="noStrike" kern="1200" cap="none" spc="0" normalizeH="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pour </a:t>
            </a:r>
            <a:r>
              <a:rPr kumimoji="0" lang="en-GB" sz="2000" b="0" i="0" u="none" strike="noStrike" kern="1200" cap="none" spc="0" normalizeH="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moi</a:t>
            </a:r>
            <a:r>
              <a:rPr kumimoji="0" lang="en-GB" sz="2000" b="0" i="0" u="none" strike="noStrike" kern="1200" cap="none" spc="0" normalizeH="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p>
          <a:p>
            <a:pPr marL="342900" marR="0" lvl="0" indent="-342900" algn="l" defTabSz="914400" rtl="0" eaLnBrk="1" fontAlgn="auto" latinLnBrk="0" hangingPunct="1">
              <a:spcBef>
                <a:spcPts val="0"/>
              </a:spcBef>
              <a:spcAft>
                <a:spcPts val="0"/>
              </a:spcAft>
              <a:buClrTx/>
              <a:buSzTx/>
              <a:buFont typeface="Symbol" panose="05050102010706020507" pitchFamily="18" charset="2"/>
              <a:buChar char=""/>
              <a:tabLst/>
              <a:defRPr/>
            </a:pPr>
            <a:r>
              <a:rPr lang="en-GB" sz="2000" noProof="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J’aime</a:t>
            </a:r>
            <a:r>
              <a:rPr lang="en-GB" sz="2000" noProof="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noProof="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aller</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noProof="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en</a:t>
            </a:r>
            <a:r>
              <a:rPr lang="en-GB" sz="2000" noProof="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noProof="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vacances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février</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spcBef>
                <a:spcPts val="0"/>
              </a:spcBef>
              <a:spcAft>
                <a:spcPts val="0"/>
              </a:spcAft>
              <a:buClrTx/>
              <a:buSzTx/>
              <a:buFont typeface="Symbol" panose="05050102010706020507" pitchFamily="18" charset="2"/>
              <a:buChar char=""/>
              <a:tabLst/>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M</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on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compte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Instagram a </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461.5k followers et </a:t>
            </a:r>
            <a:r>
              <a:rPr lang="en-GB" sz="2000" dirty="0" err="1">
                <a:solidFill>
                  <a:srgbClr val="1F3864"/>
                </a:solidFill>
                <a:latin typeface="Century Gothic" panose="020B0502020202020204" pitchFamily="34" charset="0"/>
                <a:ea typeface="SimSun" panose="02010600030101010101" pitchFamily="2" charset="-122"/>
                <a:cs typeface="Arial" panose="020B0604020202020204" pitchFamily="34" charset="0"/>
              </a:rPr>
              <a:t>j’ai</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Arial" panose="020B0604020202020204" pitchFamily="34" charset="0"/>
              </a:rPr>
              <a:t> 55 273 likes sur Facebook.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spcBef>
                <a:spcPts val="0"/>
              </a:spcBef>
              <a:spcAft>
                <a:spcPts val="0"/>
              </a:spcAft>
              <a:buClrTx/>
              <a:buSzTx/>
              <a:buFont typeface="Symbol" panose="05050102010706020507" pitchFamily="18" charset="2"/>
              <a:buChar char=""/>
              <a:tabLst/>
              <a:defRPr/>
            </a:pP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J’ai</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quatre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frères.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342900" marR="0" lvl="0" indent="-342900" algn="l" defTabSz="914400" rtl="0" eaLnBrk="1" fontAlgn="auto" latinLnBrk="0" hangingPunct="1">
              <a:spcBef>
                <a:spcPts val="0"/>
              </a:spcBef>
              <a:spcAft>
                <a:spcPts val="800"/>
              </a:spcAft>
              <a:buClrTx/>
              <a:buSzTx/>
              <a:buFont typeface="Symbol" panose="05050102010706020507" pitchFamily="18" charset="2"/>
              <a:buChar char=""/>
              <a:tabLst/>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viens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de Rouen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en</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France.</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10" name="Picture 9" descr="background rectangle">
            <a:extLst>
              <a:ext uri="{FF2B5EF4-FFF2-40B4-BE49-F238E27FC236}">
                <a16:creationId xmlns:a16="http://schemas.microsoft.com/office/drawing/2014/main" id="{EE0CAEB4-EA46-43B8-ABA3-D285DBA1355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a:extLst>
              <a:ext uri="{FF2B5EF4-FFF2-40B4-BE49-F238E27FC236}">
                <a16:creationId xmlns:a16="http://schemas.microsoft.com/office/drawing/2014/main" id="{3FFE3559-B6E4-40C7-B65A-16039E791669}"/>
              </a:ext>
            </a:extLst>
          </p:cNvPr>
          <p:cNvSpPr txBox="1">
            <a:spLocks/>
          </p:cNvSpPr>
          <p:nvPr/>
        </p:nvSpPr>
        <p:spPr>
          <a:xfrm>
            <a:off x="0" y="296864"/>
            <a:ext cx="57658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Pierre </a:t>
            </a:r>
            <a:r>
              <a:rPr lang="en-GB" sz="3600" b="1" dirty="0" err="1">
                <a:solidFill>
                  <a:schemeClr val="bg1"/>
                </a:solidFill>
              </a:rPr>
              <a:t>Gasly</a:t>
            </a:r>
            <a:endParaRPr lang="en-GB" sz="3600" b="1" dirty="0">
              <a:solidFill>
                <a:schemeClr val="bg1"/>
              </a:solidFill>
            </a:endParaRPr>
          </a:p>
        </p:txBody>
      </p:sp>
      <p:sp>
        <p:nvSpPr>
          <p:cNvPr id="12" name="Rounded Rectangle 46">
            <a:extLst>
              <a:ext uri="{FF2B5EF4-FFF2-40B4-BE49-F238E27FC236}">
                <a16:creationId xmlns:a16="http://schemas.microsoft.com/office/drawing/2014/main" id="{B507EFDF-35D0-49EA-8FC9-C87B0351881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389098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 y="324262"/>
            <a:ext cx="6981292" cy="707849"/>
          </a:xfrm>
        </p:spPr>
        <p:txBody>
          <a:bodyPr>
            <a:normAutofit fontScale="90000"/>
          </a:bodyPr>
          <a:lstStyle/>
          <a:p>
            <a:r>
              <a:rPr lang="en-GB" sz="3600" b="1" dirty="0" err="1">
                <a:solidFill>
                  <a:schemeClr val="bg1"/>
                </a:solidFill>
              </a:rPr>
              <a:t>Deux</a:t>
            </a:r>
            <a:r>
              <a:rPr lang="en-GB" sz="3600" b="1" dirty="0">
                <a:solidFill>
                  <a:schemeClr val="bg1"/>
                </a:solidFill>
              </a:rPr>
              <a:t> </a:t>
            </a:r>
            <a:r>
              <a:rPr lang="en-GB" sz="3600" b="1" dirty="0" err="1">
                <a:solidFill>
                  <a:schemeClr val="bg1"/>
                </a:solidFill>
              </a:rPr>
              <a:t>personnes</a:t>
            </a:r>
            <a:r>
              <a:rPr lang="en-GB" sz="3600" b="1" dirty="0">
                <a:solidFill>
                  <a:schemeClr val="bg1"/>
                </a:solidFill>
              </a:rPr>
              <a:t> </a:t>
            </a:r>
            <a:r>
              <a:rPr lang="en-GB" sz="3600" b="1" dirty="0" err="1">
                <a:solidFill>
                  <a:schemeClr val="bg1"/>
                </a:solidFill>
              </a:rPr>
              <a:t>célèbres</a:t>
            </a:r>
            <a:r>
              <a:rPr lang="en-GB" sz="3600" b="1" dirty="0">
                <a:solidFill>
                  <a:schemeClr val="bg1"/>
                </a:solidFill>
              </a:rPr>
              <a:t> </a:t>
            </a:r>
            <a:r>
              <a:rPr lang="en-GB" sz="3600" b="1" dirty="0" err="1">
                <a:solidFill>
                  <a:schemeClr val="bg1"/>
                </a:solidFill>
              </a:rPr>
              <a:t>français</a:t>
            </a:r>
            <a:endParaRPr lang="en-GB" sz="3600" b="1" dirty="0">
              <a:solidFill>
                <a:schemeClr val="bg1"/>
              </a:solidFill>
            </a:endParaRPr>
          </a:p>
        </p:txBody>
      </p:sp>
      <p:sp>
        <p:nvSpPr>
          <p:cNvPr id="12" name="Rounded Rectangle 11"/>
          <p:cNvSpPr/>
          <p:nvPr/>
        </p:nvSpPr>
        <p:spPr>
          <a:xfrm>
            <a:off x="1039660" y="1163992"/>
            <a:ext cx="5135672" cy="521837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3" name="Rounded Rectangle 12"/>
          <p:cNvSpPr/>
          <p:nvPr/>
        </p:nvSpPr>
        <p:spPr>
          <a:xfrm>
            <a:off x="6438378" y="1142495"/>
            <a:ext cx="5024189" cy="523511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4" name="Rectangle 13"/>
          <p:cNvSpPr/>
          <p:nvPr/>
        </p:nvSpPr>
        <p:spPr>
          <a:xfrm>
            <a:off x="1039659" y="1108535"/>
            <a:ext cx="5289026" cy="5016758"/>
          </a:xfrm>
          <a:prstGeom prst="rect">
            <a:avLst/>
          </a:prstGeom>
        </p:spPr>
        <p:txBody>
          <a:bodyPr wrap="square">
            <a:spAutoFit/>
          </a:bodyPr>
          <a:lstStyle/>
          <a:p>
            <a:pPr lvl="0" algn="ctr">
              <a:spcAft>
                <a:spcPts val="800"/>
              </a:spcAft>
              <a:defRPr/>
            </a:pPr>
            <a:r>
              <a:rPr lang="en-GB" sz="2000" b="1" u="sng"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Shy’M</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suis</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une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chanteuse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française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souvent comparée à Rihanna.</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J’ai des millions de vues sur YouTube parce que je suis très  populaire en France !</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chante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et 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danse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chaque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jour, 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joue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au tennis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aussi</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mange des hamburgers chez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McDo</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au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déjeuner</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indent="-342900">
              <a:spcAft>
                <a:spcPts val="800"/>
              </a:spcAft>
              <a:buFont typeface="Symbol" panose="05050102010706020507" pitchFamily="18" charset="2"/>
              <a:buChar char=""/>
              <a:defRPr/>
            </a:pPr>
            <a:r>
              <a:rPr lang="fr-FR" sz="2000" dirty="0">
                <a:solidFill>
                  <a:srgbClr val="1F3864"/>
                </a:solidFill>
                <a:latin typeface="Century Gothic" panose="020B0502020202020204" pitchFamily="34" charset="0"/>
                <a:ea typeface="SimSun" panose="02010600030101010101" pitchFamily="2" charset="-122"/>
                <a:cs typeface="Arial" panose="020B0604020202020204" pitchFamily="34" charset="0"/>
              </a:rPr>
              <a:t>J’aime la musique. Je suis fan des </a:t>
            </a:r>
            <a:r>
              <a:rPr lang="fr-FR" sz="2000" i="1" dirty="0" err="1">
                <a:solidFill>
                  <a:srgbClr val="1F3864"/>
                </a:solidFill>
                <a:latin typeface="Century Gothic" panose="020B0502020202020204" pitchFamily="34" charset="0"/>
                <a:ea typeface="SimSun" panose="02010600030101010101" pitchFamily="2" charset="-122"/>
                <a:cs typeface="Arial" panose="020B0604020202020204" pitchFamily="34" charset="0"/>
              </a:rPr>
              <a:t>Red</a:t>
            </a:r>
            <a:r>
              <a:rPr lang="fr-FR" sz="2000" i="1" dirty="0">
                <a:solidFill>
                  <a:srgbClr val="1F3864"/>
                </a:solidFill>
                <a:latin typeface="Century Gothic" panose="020B0502020202020204" pitchFamily="34" charset="0"/>
                <a:ea typeface="SimSun" panose="02010600030101010101" pitchFamily="2" charset="-122"/>
                <a:cs typeface="Arial" panose="020B0604020202020204" pitchFamily="34" charset="0"/>
              </a:rPr>
              <a:t> Hot Chili </a:t>
            </a:r>
            <a:r>
              <a:rPr lang="fr-FR" sz="2000" i="1" dirty="0" err="1">
                <a:solidFill>
                  <a:srgbClr val="1F3864"/>
                </a:solidFill>
                <a:latin typeface="Century Gothic" panose="020B0502020202020204" pitchFamily="34" charset="0"/>
                <a:ea typeface="SimSun" panose="02010600030101010101" pitchFamily="2" charset="-122"/>
                <a:cs typeface="Arial" panose="020B0604020202020204" pitchFamily="34" charset="0"/>
              </a:rPr>
              <a:t>Peppers</a:t>
            </a:r>
            <a:r>
              <a:rPr lang="fr-FR" sz="2000" dirty="0">
                <a:solidFill>
                  <a:srgbClr val="1F3864"/>
                </a:solidFill>
                <a:latin typeface="Century Gothic" panose="020B0502020202020204" pitchFamily="34" charset="0"/>
                <a:ea typeface="SimSun" panose="02010600030101010101" pitchFamily="2" charset="-122"/>
                <a:cs typeface="Arial" panose="020B0604020202020204" pitchFamily="34" charset="0"/>
              </a:rPr>
              <a:t> et de </a:t>
            </a:r>
            <a:r>
              <a:rPr lang="fr-FR" sz="2000" i="1" dirty="0" err="1">
                <a:solidFill>
                  <a:srgbClr val="1F3864"/>
                </a:solidFill>
                <a:latin typeface="Century Gothic" panose="020B0502020202020204" pitchFamily="34" charset="0"/>
                <a:ea typeface="SimSun" panose="02010600030101010101" pitchFamily="2" charset="-122"/>
                <a:cs typeface="Arial" panose="020B0604020202020204" pitchFamily="34" charset="0"/>
              </a:rPr>
              <a:t>Beyoncé</a:t>
            </a:r>
            <a:r>
              <a:rPr lang="fr-FR" sz="2000" dirty="0">
                <a:solidFill>
                  <a:srgbClr val="1F3864"/>
                </a:solidFill>
                <a:latin typeface="Century Gothic" panose="020B0502020202020204" pitchFamily="34" charset="0"/>
                <a:ea typeface="SimSun" panose="02010600030101010101" pitchFamily="2" charset="-122"/>
                <a:cs typeface="Arial" panose="020B0604020202020204" pitchFamily="34" charset="0"/>
              </a:rPr>
              <a:t>.  </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lvl="0" indent="-342900">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passe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les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vacances</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en</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Martinique, une île française dans les Caraïbes.</a:t>
            </a:r>
          </a:p>
        </p:txBody>
      </p:sp>
      <p:sp>
        <p:nvSpPr>
          <p:cNvPr id="15" name="Rectangle 14"/>
          <p:cNvSpPr/>
          <p:nvPr/>
        </p:nvSpPr>
        <p:spPr>
          <a:xfrm>
            <a:off x="6643088" y="1411835"/>
            <a:ext cx="4505076" cy="4525341"/>
          </a:xfrm>
          <a:prstGeom prst="rect">
            <a:avLst/>
          </a:prstGeom>
        </p:spPr>
        <p:txBody>
          <a:bodyPr wrap="square">
            <a:spAutoFit/>
          </a:bodyPr>
          <a:lstStyle/>
          <a:p>
            <a:pPr lvl="0" algn="ctr">
              <a:lnSpc>
                <a:spcPct val="107000"/>
              </a:lnSpc>
              <a:spcAft>
                <a:spcPts val="800"/>
              </a:spcAft>
              <a:defRPr/>
            </a:pPr>
            <a:r>
              <a:rPr lang="en-GB" sz="2000" b="1" u="sng"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Pierre </a:t>
            </a:r>
            <a:r>
              <a:rPr lang="en-GB" sz="2000" b="1" u="sng"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Gasly</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lvl="0" indent="-342900">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suis</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pilote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automobile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français</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en</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Formule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Un chez Alpha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Tauri</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p>
          <a:p>
            <a:pPr marL="342900" lvl="0" indent="-342900">
              <a:buFont typeface="Symbol" panose="05050102010706020507" pitchFamily="18" charset="2"/>
              <a:buChar char=""/>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Je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fais</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ça</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parce</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que j</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aime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le sport automobile.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C’est</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une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passion pour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moi</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p>
          <a:p>
            <a:pPr marL="342900" lvl="0" indent="-342900">
              <a:buFont typeface="Symbol" panose="05050102010706020507" pitchFamily="18" charset="2"/>
              <a:buChar char=""/>
              <a:defRPr/>
            </a:pP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J’aime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aller</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en</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vacances</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en</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février</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lvl="0" indent="-342900">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Mon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compte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Instagram a </a:t>
            </a:r>
            <a:r>
              <a:rPr lang="en-GB" sz="2000" dirty="0">
                <a:solidFill>
                  <a:srgbClr val="1F3864"/>
                </a:solidFill>
                <a:latin typeface="Century Gothic" panose="020B0502020202020204" pitchFamily="34" charset="0"/>
                <a:ea typeface="SimSun" panose="02010600030101010101" pitchFamily="2" charset="-122"/>
                <a:cs typeface="Arial" panose="020B0604020202020204" pitchFamily="34" charset="0"/>
              </a:rPr>
              <a:t>461.5k followers et </a:t>
            </a:r>
            <a:r>
              <a:rPr lang="en-GB" sz="2000" dirty="0" err="1">
                <a:solidFill>
                  <a:srgbClr val="1F3864"/>
                </a:solidFill>
                <a:latin typeface="Century Gothic" panose="020B0502020202020204" pitchFamily="34" charset="0"/>
                <a:ea typeface="SimSun" panose="02010600030101010101" pitchFamily="2" charset="-122"/>
                <a:cs typeface="Arial" panose="020B0604020202020204" pitchFamily="34" charset="0"/>
              </a:rPr>
              <a:t>j’ai</a:t>
            </a:r>
            <a:r>
              <a:rPr lang="en-GB" sz="2000" dirty="0">
                <a:solidFill>
                  <a:srgbClr val="1F3864"/>
                </a:solidFill>
                <a:latin typeface="Century Gothic" panose="020B0502020202020204" pitchFamily="34" charset="0"/>
                <a:ea typeface="SimSun" panose="02010600030101010101" pitchFamily="2" charset="-122"/>
                <a:cs typeface="Arial" panose="020B0604020202020204" pitchFamily="34" charset="0"/>
              </a:rPr>
              <a:t> 55 273 likes sur Facebook. </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lvl="0" indent="-342900">
              <a:buFont typeface="Symbol" panose="05050102010706020507" pitchFamily="18" charset="2"/>
              <a:buChar char=""/>
              <a:defRPr/>
            </a:pP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J’ai</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quatre</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frères. </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a:p>
            <a:pPr marL="342900" lvl="0" indent="-342900">
              <a:spcAft>
                <a:spcPts val="800"/>
              </a:spcAft>
              <a:buFont typeface="Symbol" panose="05050102010706020507" pitchFamily="18" charset="2"/>
              <a:buChar char=""/>
              <a:defRPr/>
            </a:pP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Je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viens</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de Rouen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en</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France.</a:t>
            </a:r>
            <a:endParaRPr lang="en-GB" sz="2000" dirty="0">
              <a:solidFill>
                <a:prstClr val="white"/>
              </a:solidFill>
              <a:latin typeface="Century Gothic" panose="020B0502020202020204" pitchFamily="34" charset="0"/>
              <a:ea typeface="SimSun" panose="02010600030101010101" pitchFamily="2" charset="-122"/>
              <a:cs typeface="Times New Roman" panose="02020603050405020304" pitchFamily="18" charset="0"/>
            </a:endParaRPr>
          </a:p>
        </p:txBody>
      </p:sp>
      <p:pic>
        <p:nvPicPr>
          <p:cNvPr id="9" name="Picture 8" descr="background rectangle">
            <a:extLst>
              <a:ext uri="{FF2B5EF4-FFF2-40B4-BE49-F238E27FC236}">
                <a16:creationId xmlns:a16="http://schemas.microsoft.com/office/drawing/2014/main" id="{A948D49E-DE68-43C3-84C1-B4B4DCA7690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44A1C17A-74AE-453D-831D-FD3958E3E7A2}"/>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Deux personnes célèbres</a:t>
            </a:r>
            <a:endParaRPr lang="en-GB" sz="3600" b="1" dirty="0">
              <a:solidFill>
                <a:schemeClr val="bg1"/>
              </a:solidFill>
            </a:endParaRPr>
          </a:p>
        </p:txBody>
      </p:sp>
      <p:sp>
        <p:nvSpPr>
          <p:cNvPr id="11" name="Rounded Rectangle 46">
            <a:extLst>
              <a:ext uri="{FF2B5EF4-FFF2-40B4-BE49-F238E27FC236}">
                <a16:creationId xmlns:a16="http://schemas.microsoft.com/office/drawing/2014/main" id="{38B5B766-7899-4A03-80E2-E6C246E6FE2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4217523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Les </a:t>
            </a:r>
            <a:r>
              <a:rPr lang="en-GB" sz="3600" b="1" dirty="0" err="1">
                <a:solidFill>
                  <a:schemeClr val="bg1"/>
                </a:solidFill>
              </a:rPr>
              <a:t>verbes</a:t>
            </a:r>
            <a:endParaRPr lang="en-GB" sz="3600" b="1"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594193887"/>
              </p:ext>
            </p:extLst>
          </p:nvPr>
        </p:nvGraphicFramePr>
        <p:xfrm>
          <a:off x="6247050" y="683387"/>
          <a:ext cx="5856408" cy="4480560"/>
        </p:xfrm>
        <a:graphic>
          <a:graphicData uri="http://schemas.openxmlformats.org/drawingml/2006/table">
            <a:tbl>
              <a:tblPr firstRow="1" bandRow="1">
                <a:tableStyleId>{5C22544A-7EE6-4342-B048-85BDC9FD1C3A}</a:tableStyleId>
              </a:tblPr>
              <a:tblGrid>
                <a:gridCol w="2894843">
                  <a:extLst>
                    <a:ext uri="{9D8B030D-6E8A-4147-A177-3AD203B41FA5}">
                      <a16:colId xmlns:a16="http://schemas.microsoft.com/office/drawing/2014/main" val="41219598"/>
                    </a:ext>
                  </a:extLst>
                </a:gridCol>
                <a:gridCol w="2961565">
                  <a:extLst>
                    <a:ext uri="{9D8B030D-6E8A-4147-A177-3AD203B41FA5}">
                      <a16:colId xmlns:a16="http://schemas.microsoft.com/office/drawing/2014/main" val="451875324"/>
                    </a:ext>
                  </a:extLst>
                </a:gridCol>
              </a:tblGrid>
              <a:tr h="560538">
                <a:tc>
                  <a:txBody>
                    <a:bodyPr/>
                    <a:lstStyle/>
                    <a:p>
                      <a:r>
                        <a:rPr lang="en-GB" sz="2400" dirty="0">
                          <a:solidFill>
                            <a:srgbClr val="EE6000"/>
                          </a:solidFill>
                        </a:rPr>
                        <a:t>First person singular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r>
                        <a:rPr lang="en-GB" sz="2400" dirty="0">
                          <a:solidFill>
                            <a:srgbClr val="EE6000"/>
                          </a:solidFill>
                        </a:rPr>
                        <a:t>Second </a:t>
                      </a:r>
                    </a:p>
                    <a:p>
                      <a:r>
                        <a:rPr lang="en-GB" sz="2400" dirty="0">
                          <a:solidFill>
                            <a:srgbClr val="EE6000"/>
                          </a:solidFill>
                        </a:rPr>
                        <a:t>person singular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915834297"/>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suis</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875814008"/>
                  </a:ext>
                </a:extLst>
              </a:tr>
              <a:tr h="454659">
                <a:tc>
                  <a:txBody>
                    <a:bodyPr/>
                    <a:lstStyle/>
                    <a:p>
                      <a:r>
                        <a:rPr lang="en-GB" sz="2400" b="1" dirty="0" err="1">
                          <a:solidFill>
                            <a:schemeClr val="accent5">
                              <a:lumMod val="50000"/>
                            </a:schemeClr>
                          </a:solidFill>
                        </a:rPr>
                        <a:t>j’ai</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265740421"/>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chante</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5856122"/>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danse</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64790800"/>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joue</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71613334"/>
                  </a:ext>
                </a:extLst>
              </a:tr>
              <a:tr h="454659">
                <a:tc>
                  <a:txBody>
                    <a:bodyPr/>
                    <a:lstStyle/>
                    <a:p>
                      <a:r>
                        <a:rPr lang="en-GB" sz="2400" b="1" dirty="0">
                          <a:solidFill>
                            <a:schemeClr val="accent5">
                              <a:lumMod val="50000"/>
                            </a:schemeClr>
                          </a:solidFill>
                        </a:rPr>
                        <a:t>je mange</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40685836"/>
                  </a:ext>
                </a:extLst>
              </a:tr>
              <a:tr h="454659">
                <a:tc>
                  <a:txBody>
                    <a:bodyPr/>
                    <a:lstStyle/>
                    <a:p>
                      <a:r>
                        <a:rPr lang="en-GB" sz="2400" b="1" dirty="0" err="1">
                          <a:solidFill>
                            <a:schemeClr val="accent5">
                              <a:lumMod val="50000"/>
                            </a:schemeClr>
                          </a:solidFill>
                        </a:rPr>
                        <a:t>j’aime</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388633898"/>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passe</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600090613"/>
                  </a:ext>
                </a:extLst>
              </a:tr>
            </a:tbl>
          </a:graphicData>
        </a:graphic>
      </p:graphicFrame>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8809" r="9578" b="4896"/>
          <a:stretch/>
        </p:blipFill>
        <p:spPr>
          <a:xfrm rot="1308786">
            <a:off x="8493853" y="316315"/>
            <a:ext cx="648511" cy="908764"/>
          </a:xfrm>
          <a:prstGeom prst="rect">
            <a:avLst/>
          </a:prstGeom>
        </p:spPr>
      </p:pic>
      <p:sp>
        <p:nvSpPr>
          <p:cNvPr id="2" name="TextBox 1"/>
          <p:cNvSpPr txBox="1"/>
          <p:nvPr/>
        </p:nvSpPr>
        <p:spPr>
          <a:xfrm>
            <a:off x="6457245" y="5163947"/>
            <a:ext cx="5967884" cy="1200329"/>
          </a:xfrm>
          <a:prstGeom prst="rect">
            <a:avLst/>
          </a:prstGeom>
          <a:noFill/>
        </p:spPr>
        <p:txBody>
          <a:bodyPr wrap="square" rtlCol="0">
            <a:spAutoFit/>
          </a:bodyPr>
          <a:lstStyle/>
          <a:p>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es</a:t>
            </a:r>
            <a:r>
              <a:rPr lang="en-GB" sz="2400" dirty="0">
                <a:solidFill>
                  <a:schemeClr val="accent5">
                    <a:lumMod val="50000"/>
                  </a:schemeClr>
                </a:solidFill>
              </a:rPr>
              <a:t>		</a:t>
            </a:r>
            <a:r>
              <a:rPr lang="en-GB" sz="2400" dirty="0" err="1">
                <a:solidFill>
                  <a:schemeClr val="accent5">
                    <a:lumMod val="50000"/>
                  </a:schemeClr>
                </a:solidFill>
              </a:rPr>
              <a:t>tu</a:t>
            </a:r>
            <a:r>
              <a:rPr lang="en-GB" sz="2400" dirty="0">
                <a:solidFill>
                  <a:schemeClr val="accent5">
                    <a:lumMod val="50000"/>
                  </a:schemeClr>
                </a:solidFill>
              </a:rPr>
              <a:t> passes		</a:t>
            </a:r>
            <a:r>
              <a:rPr lang="en-GB" sz="2400" dirty="0" err="1">
                <a:solidFill>
                  <a:schemeClr val="accent5">
                    <a:lumMod val="50000"/>
                  </a:schemeClr>
                </a:solidFill>
              </a:rPr>
              <a:t>tu</a:t>
            </a:r>
            <a:r>
              <a:rPr lang="en-GB" sz="2400" dirty="0">
                <a:solidFill>
                  <a:schemeClr val="accent5">
                    <a:lumMod val="50000"/>
                  </a:schemeClr>
                </a:solidFill>
              </a:rPr>
              <a:t> as	</a:t>
            </a:r>
          </a:p>
          <a:p>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manges</a:t>
            </a:r>
            <a:r>
              <a:rPr lang="en-GB" sz="2400" dirty="0">
                <a:solidFill>
                  <a:schemeClr val="accent5">
                    <a:lumMod val="50000"/>
                  </a:schemeClr>
                </a:solidFill>
              </a:rPr>
              <a:t> 	</a:t>
            </a:r>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aimes</a:t>
            </a:r>
            <a:r>
              <a:rPr lang="en-GB" sz="2400" dirty="0">
                <a:solidFill>
                  <a:schemeClr val="accent5">
                    <a:lumMod val="50000"/>
                  </a:schemeClr>
                </a:solidFill>
              </a:rPr>
              <a:t>	</a:t>
            </a:r>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chantes</a:t>
            </a:r>
            <a:r>
              <a:rPr lang="en-GB" sz="2400" dirty="0">
                <a:solidFill>
                  <a:schemeClr val="accent5">
                    <a:lumMod val="50000"/>
                  </a:schemeClr>
                </a:solidFill>
              </a:rPr>
              <a:t>		</a:t>
            </a:r>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joues</a:t>
            </a:r>
            <a:r>
              <a:rPr lang="en-GB" sz="2400" dirty="0">
                <a:solidFill>
                  <a:schemeClr val="accent5">
                    <a:lumMod val="50000"/>
                  </a:schemeClr>
                </a:solidFill>
              </a:rPr>
              <a:t>	</a:t>
            </a:r>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danses</a:t>
            </a:r>
            <a:r>
              <a:rPr lang="en-GB" sz="2400" dirty="0">
                <a:solidFill>
                  <a:schemeClr val="accent5">
                    <a:lumMod val="50000"/>
                  </a:schemeClr>
                </a:solidFill>
              </a:rPr>
              <a:t>		</a:t>
            </a:r>
          </a:p>
        </p:txBody>
      </p:sp>
      <p:graphicFrame>
        <p:nvGraphicFramePr>
          <p:cNvPr id="7" name="Table 6"/>
          <p:cNvGraphicFramePr>
            <a:graphicFrameLocks noGrp="1"/>
          </p:cNvGraphicFramePr>
          <p:nvPr>
            <p:extLst>
              <p:ext uri="{D42A27DB-BD31-4B8C-83A1-F6EECF244321}">
                <p14:modId xmlns:p14="http://schemas.microsoft.com/office/powerpoint/2010/main" val="1593683086"/>
              </p:ext>
            </p:extLst>
          </p:nvPr>
        </p:nvGraphicFramePr>
        <p:xfrm>
          <a:off x="188942" y="1720806"/>
          <a:ext cx="5856408" cy="2651760"/>
        </p:xfrm>
        <a:graphic>
          <a:graphicData uri="http://schemas.openxmlformats.org/drawingml/2006/table">
            <a:tbl>
              <a:tblPr firstRow="1" bandRow="1">
                <a:tableStyleId>{5C22544A-7EE6-4342-B048-85BDC9FD1C3A}</a:tableStyleId>
              </a:tblPr>
              <a:tblGrid>
                <a:gridCol w="2894843">
                  <a:extLst>
                    <a:ext uri="{9D8B030D-6E8A-4147-A177-3AD203B41FA5}">
                      <a16:colId xmlns:a16="http://schemas.microsoft.com/office/drawing/2014/main" val="41219598"/>
                    </a:ext>
                  </a:extLst>
                </a:gridCol>
                <a:gridCol w="2961565">
                  <a:extLst>
                    <a:ext uri="{9D8B030D-6E8A-4147-A177-3AD203B41FA5}">
                      <a16:colId xmlns:a16="http://schemas.microsoft.com/office/drawing/2014/main" val="451875324"/>
                    </a:ext>
                  </a:extLst>
                </a:gridCol>
              </a:tblGrid>
              <a:tr h="560538">
                <a:tc>
                  <a:txBody>
                    <a:bodyPr/>
                    <a:lstStyle/>
                    <a:p>
                      <a:r>
                        <a:rPr lang="en-GB" sz="2400" dirty="0">
                          <a:solidFill>
                            <a:srgbClr val="EE6000"/>
                          </a:solidFill>
                        </a:rPr>
                        <a:t>First person singular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r>
                        <a:rPr lang="en-GB" sz="2400" dirty="0">
                          <a:solidFill>
                            <a:srgbClr val="EE6000"/>
                          </a:solidFill>
                        </a:rPr>
                        <a:t>Second </a:t>
                      </a:r>
                    </a:p>
                    <a:p>
                      <a:r>
                        <a:rPr lang="en-GB" sz="2400" dirty="0">
                          <a:solidFill>
                            <a:srgbClr val="EE6000"/>
                          </a:solidFill>
                        </a:rPr>
                        <a:t>person singular</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915834297"/>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suis</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875814008"/>
                  </a:ext>
                </a:extLst>
              </a:tr>
              <a:tr h="454659">
                <a:tc>
                  <a:txBody>
                    <a:bodyPr/>
                    <a:lstStyle/>
                    <a:p>
                      <a:r>
                        <a:rPr lang="en-GB" sz="2400" b="1" dirty="0" err="1">
                          <a:solidFill>
                            <a:schemeClr val="accent5">
                              <a:lumMod val="50000"/>
                            </a:schemeClr>
                          </a:solidFill>
                        </a:rPr>
                        <a:t>j’aime</a:t>
                      </a:r>
                      <a:r>
                        <a:rPr lang="en-GB" sz="2400" b="1" baseline="0" dirty="0">
                          <a:solidFill>
                            <a:schemeClr val="accent5">
                              <a:lumMod val="50000"/>
                            </a:schemeClr>
                          </a:solidFill>
                        </a:rPr>
                        <a:t> </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265740421"/>
                  </a:ext>
                </a:extLst>
              </a:tr>
              <a:tr h="454659">
                <a:tc>
                  <a:txBody>
                    <a:bodyPr/>
                    <a:lstStyle/>
                    <a:p>
                      <a:r>
                        <a:rPr lang="en-GB" sz="2400" b="1" dirty="0" err="1">
                          <a:solidFill>
                            <a:schemeClr val="accent5">
                              <a:lumMod val="50000"/>
                            </a:schemeClr>
                          </a:solidFill>
                        </a:rPr>
                        <a:t>j’ai</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064790800"/>
                  </a:ext>
                </a:extLst>
              </a:tr>
              <a:tr h="454659">
                <a:tc>
                  <a:txBody>
                    <a:bodyPr/>
                    <a:lstStyle/>
                    <a:p>
                      <a:r>
                        <a:rPr lang="en-GB" sz="2400" b="1" dirty="0">
                          <a:solidFill>
                            <a:schemeClr val="accent5">
                              <a:lumMod val="50000"/>
                            </a:schemeClr>
                          </a:solidFill>
                        </a:rPr>
                        <a:t>je </a:t>
                      </a:r>
                      <a:r>
                        <a:rPr lang="en-GB" sz="2400" b="1" dirty="0" err="1">
                          <a:solidFill>
                            <a:schemeClr val="accent5">
                              <a:lumMod val="50000"/>
                            </a:schemeClr>
                          </a:solidFill>
                        </a:rPr>
                        <a:t>viens</a:t>
                      </a:r>
                      <a:endParaRPr lang="en-GB" sz="2400" b="1" dirty="0">
                        <a:solidFill>
                          <a:schemeClr val="accent5">
                            <a:lumMod val="50000"/>
                          </a:schemeClr>
                        </a:solidFill>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71613334"/>
                  </a:ext>
                </a:extLst>
              </a:tr>
            </a:tbl>
          </a:graphicData>
        </a:graphic>
      </p:graphicFrame>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2338" r="22857"/>
          <a:stretch/>
        </p:blipFill>
        <p:spPr>
          <a:xfrm rot="791577">
            <a:off x="4799887" y="1246401"/>
            <a:ext cx="819404" cy="841005"/>
          </a:xfrm>
          <a:prstGeom prst="rect">
            <a:avLst/>
          </a:prstGeom>
        </p:spPr>
      </p:pic>
      <p:sp>
        <p:nvSpPr>
          <p:cNvPr id="10" name="TextBox 9"/>
          <p:cNvSpPr txBox="1"/>
          <p:nvPr/>
        </p:nvSpPr>
        <p:spPr>
          <a:xfrm>
            <a:off x="188942" y="4871999"/>
            <a:ext cx="5856408" cy="1569660"/>
          </a:xfrm>
          <a:prstGeom prst="rect">
            <a:avLst/>
          </a:prstGeom>
          <a:noFill/>
        </p:spPr>
        <p:txBody>
          <a:bodyPr wrap="square" rtlCol="0">
            <a:spAutoFit/>
          </a:bodyPr>
          <a:lstStyle/>
          <a:p>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es</a:t>
            </a:r>
            <a:r>
              <a:rPr lang="en-GB" sz="2400" dirty="0">
                <a:solidFill>
                  <a:schemeClr val="accent5">
                    <a:lumMod val="50000"/>
                  </a:schemeClr>
                </a:solidFill>
              </a:rPr>
              <a:t>				</a:t>
            </a:r>
            <a:r>
              <a:rPr lang="en-GB" sz="2400" dirty="0" err="1">
                <a:solidFill>
                  <a:schemeClr val="accent5">
                    <a:lumMod val="50000"/>
                  </a:schemeClr>
                </a:solidFill>
              </a:rPr>
              <a:t>tu</a:t>
            </a:r>
            <a:r>
              <a:rPr lang="en-GB" sz="2400" dirty="0">
                <a:solidFill>
                  <a:schemeClr val="accent5">
                    <a:lumMod val="50000"/>
                  </a:schemeClr>
                </a:solidFill>
              </a:rPr>
              <a:t> as			</a:t>
            </a:r>
          </a:p>
          <a:p>
            <a:r>
              <a:rPr lang="en-GB" sz="2400" dirty="0">
                <a:solidFill>
                  <a:schemeClr val="accent5">
                    <a:lumMod val="50000"/>
                  </a:schemeClr>
                </a:solidFill>
              </a:rPr>
              <a:t>	</a:t>
            </a:r>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aimes</a:t>
            </a:r>
            <a:r>
              <a:rPr lang="en-GB" sz="2400" dirty="0">
                <a:solidFill>
                  <a:schemeClr val="accent5">
                    <a:lumMod val="50000"/>
                  </a:schemeClr>
                </a:solidFill>
              </a:rPr>
              <a:t>		</a:t>
            </a:r>
            <a:r>
              <a:rPr lang="en-GB" sz="2400" dirty="0" err="1">
                <a:solidFill>
                  <a:schemeClr val="accent5">
                    <a:lumMod val="50000"/>
                  </a:schemeClr>
                </a:solidFill>
              </a:rPr>
              <a:t>tu</a:t>
            </a:r>
            <a:r>
              <a:rPr lang="en-GB" sz="2400" dirty="0">
                <a:solidFill>
                  <a:schemeClr val="accent5">
                    <a:lumMod val="50000"/>
                  </a:schemeClr>
                </a:solidFill>
              </a:rPr>
              <a:t> </a:t>
            </a:r>
            <a:r>
              <a:rPr lang="en-GB" sz="2400" dirty="0" err="1">
                <a:solidFill>
                  <a:schemeClr val="accent5">
                    <a:lumMod val="50000"/>
                  </a:schemeClr>
                </a:solidFill>
              </a:rPr>
              <a:t>viens</a:t>
            </a:r>
            <a:r>
              <a:rPr lang="en-GB" sz="2400" dirty="0">
                <a:solidFill>
                  <a:schemeClr val="accent5">
                    <a:lumMod val="50000"/>
                  </a:schemeClr>
                </a:solidFill>
              </a:rPr>
              <a:t>		</a:t>
            </a:r>
          </a:p>
        </p:txBody>
      </p:sp>
      <p:sp>
        <p:nvSpPr>
          <p:cNvPr id="3" name="TextBox 2"/>
          <p:cNvSpPr txBox="1"/>
          <p:nvPr/>
        </p:nvSpPr>
        <p:spPr>
          <a:xfrm>
            <a:off x="3318848" y="2535213"/>
            <a:ext cx="1243627"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es</a:t>
            </a:r>
            <a:endParaRPr lang="en-GB" sz="2400" b="1" dirty="0">
              <a:solidFill>
                <a:schemeClr val="accent5">
                  <a:lumMod val="50000"/>
                </a:schemeClr>
              </a:solidFill>
            </a:endParaRPr>
          </a:p>
        </p:txBody>
      </p:sp>
      <p:sp>
        <p:nvSpPr>
          <p:cNvPr id="11" name="TextBox 10"/>
          <p:cNvSpPr txBox="1"/>
          <p:nvPr/>
        </p:nvSpPr>
        <p:spPr>
          <a:xfrm>
            <a:off x="3318848" y="2996878"/>
            <a:ext cx="1548427"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aimes</a:t>
            </a:r>
            <a:endParaRPr lang="en-GB" sz="2400" b="1" dirty="0">
              <a:solidFill>
                <a:schemeClr val="accent5">
                  <a:lumMod val="50000"/>
                </a:schemeClr>
              </a:solidFill>
            </a:endParaRPr>
          </a:p>
        </p:txBody>
      </p:sp>
      <p:sp>
        <p:nvSpPr>
          <p:cNvPr id="13" name="TextBox 12"/>
          <p:cNvSpPr txBox="1"/>
          <p:nvPr/>
        </p:nvSpPr>
        <p:spPr>
          <a:xfrm>
            <a:off x="3318847" y="3442382"/>
            <a:ext cx="1548427"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as</a:t>
            </a:r>
          </a:p>
        </p:txBody>
      </p:sp>
      <p:sp>
        <p:nvSpPr>
          <p:cNvPr id="14" name="TextBox 13"/>
          <p:cNvSpPr txBox="1"/>
          <p:nvPr/>
        </p:nvSpPr>
        <p:spPr>
          <a:xfrm>
            <a:off x="3318846" y="3883435"/>
            <a:ext cx="1548427"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viens</a:t>
            </a:r>
            <a:endParaRPr lang="en-GB" sz="2400" b="1" dirty="0">
              <a:solidFill>
                <a:schemeClr val="accent5">
                  <a:lumMod val="50000"/>
                </a:schemeClr>
              </a:solidFill>
            </a:endParaRPr>
          </a:p>
        </p:txBody>
      </p:sp>
      <p:sp>
        <p:nvSpPr>
          <p:cNvPr id="15" name="TextBox 14"/>
          <p:cNvSpPr txBox="1"/>
          <p:nvPr/>
        </p:nvSpPr>
        <p:spPr>
          <a:xfrm>
            <a:off x="9255364" y="1498173"/>
            <a:ext cx="1548427"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es</a:t>
            </a:r>
            <a:endParaRPr lang="en-GB" sz="2400" b="1" dirty="0">
              <a:solidFill>
                <a:schemeClr val="accent5">
                  <a:lumMod val="50000"/>
                </a:schemeClr>
              </a:solidFill>
            </a:endParaRPr>
          </a:p>
        </p:txBody>
      </p:sp>
      <p:sp>
        <p:nvSpPr>
          <p:cNvPr id="16" name="TextBox 15"/>
          <p:cNvSpPr txBox="1"/>
          <p:nvPr/>
        </p:nvSpPr>
        <p:spPr>
          <a:xfrm>
            <a:off x="9255364" y="1927338"/>
            <a:ext cx="1548427"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as</a:t>
            </a:r>
          </a:p>
        </p:txBody>
      </p:sp>
      <p:sp>
        <p:nvSpPr>
          <p:cNvPr id="17" name="TextBox 16"/>
          <p:cNvSpPr txBox="1"/>
          <p:nvPr/>
        </p:nvSpPr>
        <p:spPr>
          <a:xfrm>
            <a:off x="9255364" y="2389003"/>
            <a:ext cx="2087889"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chantes</a:t>
            </a:r>
            <a:endParaRPr lang="en-GB" sz="2400" b="1" dirty="0">
              <a:solidFill>
                <a:schemeClr val="accent5">
                  <a:lumMod val="50000"/>
                </a:schemeClr>
              </a:solidFill>
            </a:endParaRPr>
          </a:p>
        </p:txBody>
      </p:sp>
      <p:sp>
        <p:nvSpPr>
          <p:cNvPr id="18" name="TextBox 17"/>
          <p:cNvSpPr txBox="1"/>
          <p:nvPr/>
        </p:nvSpPr>
        <p:spPr>
          <a:xfrm>
            <a:off x="9255364" y="2869394"/>
            <a:ext cx="1983980"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danses</a:t>
            </a:r>
            <a:endParaRPr lang="en-GB" sz="2400" b="1" dirty="0">
              <a:solidFill>
                <a:schemeClr val="accent5">
                  <a:lumMod val="50000"/>
                </a:schemeClr>
              </a:solidFill>
            </a:endParaRPr>
          </a:p>
        </p:txBody>
      </p:sp>
      <p:sp>
        <p:nvSpPr>
          <p:cNvPr id="19" name="TextBox 18"/>
          <p:cNvSpPr txBox="1"/>
          <p:nvPr/>
        </p:nvSpPr>
        <p:spPr>
          <a:xfrm>
            <a:off x="9255364" y="3331059"/>
            <a:ext cx="1983980"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joues</a:t>
            </a:r>
            <a:endParaRPr lang="en-GB" sz="2400" b="1" dirty="0">
              <a:solidFill>
                <a:schemeClr val="accent5">
                  <a:lumMod val="50000"/>
                </a:schemeClr>
              </a:solidFill>
            </a:endParaRPr>
          </a:p>
        </p:txBody>
      </p:sp>
      <p:sp>
        <p:nvSpPr>
          <p:cNvPr id="20" name="TextBox 19"/>
          <p:cNvSpPr txBox="1"/>
          <p:nvPr/>
        </p:nvSpPr>
        <p:spPr>
          <a:xfrm>
            <a:off x="9255364" y="3792724"/>
            <a:ext cx="1983980"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manges</a:t>
            </a:r>
            <a:endParaRPr lang="en-GB" sz="2400" b="1" dirty="0">
              <a:solidFill>
                <a:schemeClr val="accent5">
                  <a:lumMod val="50000"/>
                </a:schemeClr>
              </a:solidFill>
            </a:endParaRPr>
          </a:p>
        </p:txBody>
      </p:sp>
      <p:sp>
        <p:nvSpPr>
          <p:cNvPr id="21" name="TextBox 20"/>
          <p:cNvSpPr txBox="1"/>
          <p:nvPr/>
        </p:nvSpPr>
        <p:spPr>
          <a:xfrm>
            <a:off x="9255364" y="4239704"/>
            <a:ext cx="1983980"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a:t>
            </a:r>
            <a:r>
              <a:rPr lang="en-GB" sz="2400" b="1" dirty="0" err="1">
                <a:solidFill>
                  <a:schemeClr val="accent5">
                    <a:lumMod val="50000"/>
                  </a:schemeClr>
                </a:solidFill>
              </a:rPr>
              <a:t>aimes</a:t>
            </a:r>
            <a:endParaRPr lang="en-GB" sz="2400" b="1" dirty="0">
              <a:solidFill>
                <a:schemeClr val="accent5">
                  <a:lumMod val="50000"/>
                </a:schemeClr>
              </a:solidFill>
            </a:endParaRPr>
          </a:p>
        </p:txBody>
      </p:sp>
      <p:sp>
        <p:nvSpPr>
          <p:cNvPr id="22" name="TextBox 21"/>
          <p:cNvSpPr txBox="1"/>
          <p:nvPr/>
        </p:nvSpPr>
        <p:spPr>
          <a:xfrm>
            <a:off x="9255364" y="4719360"/>
            <a:ext cx="1983980" cy="461665"/>
          </a:xfrm>
          <a:prstGeom prst="rect">
            <a:avLst/>
          </a:prstGeom>
          <a:noFill/>
        </p:spPr>
        <p:txBody>
          <a:bodyPr wrap="square" rtlCol="0">
            <a:spAutoFit/>
          </a:bodyPr>
          <a:lstStyle/>
          <a:p>
            <a:r>
              <a:rPr lang="en-GB" sz="2400" b="1" dirty="0" err="1">
                <a:solidFill>
                  <a:schemeClr val="accent5">
                    <a:lumMod val="50000"/>
                  </a:schemeClr>
                </a:solidFill>
              </a:rPr>
              <a:t>tu</a:t>
            </a:r>
            <a:r>
              <a:rPr lang="en-GB" sz="2400" b="1" dirty="0">
                <a:solidFill>
                  <a:schemeClr val="accent5">
                    <a:lumMod val="50000"/>
                  </a:schemeClr>
                </a:solidFill>
              </a:rPr>
              <a:t> passes</a:t>
            </a:r>
          </a:p>
        </p:txBody>
      </p:sp>
      <p:pic>
        <p:nvPicPr>
          <p:cNvPr id="23" name="Picture 22" descr="background rectangle">
            <a:extLst>
              <a:ext uri="{FF2B5EF4-FFF2-40B4-BE49-F238E27FC236}">
                <a16:creationId xmlns:a16="http://schemas.microsoft.com/office/drawing/2014/main" id="{6B48F45C-0CDB-4D52-971A-ED0064B568A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a:extLst>
              <a:ext uri="{FF2B5EF4-FFF2-40B4-BE49-F238E27FC236}">
                <a16:creationId xmlns:a16="http://schemas.microsoft.com/office/drawing/2014/main" id="{DF2A59D9-DB97-4BB8-87AF-5E103B7D352E}"/>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Les verbes</a:t>
            </a:r>
            <a:endParaRPr lang="en-GB" sz="3600" b="1" dirty="0">
              <a:solidFill>
                <a:schemeClr val="bg1"/>
              </a:solidFill>
            </a:endParaRPr>
          </a:p>
        </p:txBody>
      </p:sp>
      <p:sp>
        <p:nvSpPr>
          <p:cNvPr id="25" name="Rounded Rectangle 46">
            <a:extLst>
              <a:ext uri="{FF2B5EF4-FFF2-40B4-BE49-F238E27FC236}">
                <a16:creationId xmlns:a16="http://schemas.microsoft.com/office/drawing/2014/main" id="{1E5B89C6-2FC5-4676-A774-0A652C95334E}"/>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3065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p:bldP spid="14" grpId="0"/>
      <p:bldP spid="15" grpId="0"/>
      <p:bldP spid="16" grpId="0"/>
      <p:bldP spid="17" grpId="0"/>
      <p:bldP spid="18" grpId="0"/>
      <p:bldP spid="19" grpId="0"/>
      <p:bldP spid="20" grpId="0"/>
      <p:bldP spid="21"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Parler</a:t>
            </a:r>
            <a:endParaRPr lang="en-GB" sz="3600" b="1" dirty="0">
              <a:solidFill>
                <a:schemeClr val="bg1"/>
              </a:solidFill>
            </a:endParaRP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8809" r="9578" b="4896"/>
          <a:stretch/>
        </p:blipFill>
        <p:spPr>
          <a:xfrm rot="20915264">
            <a:off x="2905673" y="1469351"/>
            <a:ext cx="2343396" cy="3283822"/>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22338" r="22857"/>
          <a:stretch/>
        </p:blipFill>
        <p:spPr>
          <a:xfrm rot="552584">
            <a:off x="7643478" y="1611583"/>
            <a:ext cx="2811431" cy="2885547"/>
          </a:xfrm>
          <a:prstGeom prst="rect">
            <a:avLst/>
          </a:prstGeom>
        </p:spPr>
      </p:pic>
      <p:sp>
        <p:nvSpPr>
          <p:cNvPr id="16" name="Rounded Rectangle 15"/>
          <p:cNvSpPr/>
          <p:nvPr/>
        </p:nvSpPr>
        <p:spPr>
          <a:xfrm rot="20947103">
            <a:off x="2261815" y="1315799"/>
            <a:ext cx="3631113" cy="3521121"/>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rot="572052">
            <a:off x="7233637" y="1155027"/>
            <a:ext cx="3631113" cy="3521121"/>
          </a:xfrm>
          <a:prstGeom prst="roundRect">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rot="20856224">
            <a:off x="3313117" y="3700322"/>
            <a:ext cx="214106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Shy’M</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sp>
        <p:nvSpPr>
          <p:cNvPr id="19" name="Rectangle 18"/>
          <p:cNvSpPr/>
          <p:nvPr/>
        </p:nvSpPr>
        <p:spPr>
          <a:xfrm rot="554455">
            <a:off x="7100312" y="2902567"/>
            <a:ext cx="3375190"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Pierre </a:t>
            </a:r>
            <a:r>
              <a:rPr lang="en-US" sz="5400" b="1" dirty="0" err="1">
                <a:ln w="6600">
                  <a:solidFill>
                    <a:srgbClr val="ED7D31"/>
                  </a:solidFill>
                  <a:prstDash val="solid"/>
                </a:ln>
                <a:solidFill>
                  <a:srgbClr val="FFFFFF"/>
                </a:solidFill>
                <a:effectLst>
                  <a:outerShdw dist="38100" dir="2700000" algn="tl" rotWithShape="0">
                    <a:srgbClr val="ED7D31"/>
                  </a:outerShdw>
                </a:effectLst>
                <a:latin typeface="Tw Cen MT" panose="020B0602020104020603"/>
              </a:rPr>
              <a:t>Gasly</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sp>
        <p:nvSpPr>
          <p:cNvPr id="2" name="Rectangle 1"/>
          <p:cNvSpPr/>
          <p:nvPr/>
        </p:nvSpPr>
        <p:spPr>
          <a:xfrm>
            <a:off x="2924061" y="4916514"/>
            <a:ext cx="7556877" cy="923330"/>
          </a:xfrm>
          <a:prstGeom prst="rect">
            <a:avLst/>
          </a:prstGeom>
          <a:noFill/>
        </p:spPr>
        <p:txBody>
          <a:bodyPr wrap="none" lIns="91440" tIns="45720" rIns="91440" bIns="45720">
            <a:spAutoFit/>
          </a:bodyPr>
          <a:lstStyle/>
          <a:p>
            <a:pPr algn="ct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Vérité</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ou</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mensonge</a:t>
            </a: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p:txBody>
      </p:sp>
      <p:sp>
        <p:nvSpPr>
          <p:cNvPr id="20" name="Rectangle 19"/>
          <p:cNvSpPr/>
          <p:nvPr/>
        </p:nvSpPr>
        <p:spPr>
          <a:xfrm>
            <a:off x="4725839" y="5544508"/>
            <a:ext cx="395332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Truth or lie?</a:t>
            </a:r>
          </a:p>
        </p:txBody>
      </p:sp>
      <p:pic>
        <p:nvPicPr>
          <p:cNvPr id="12" name="Picture 11" descr="background rectangle">
            <a:extLst>
              <a:ext uri="{FF2B5EF4-FFF2-40B4-BE49-F238E27FC236}">
                <a16:creationId xmlns:a16="http://schemas.microsoft.com/office/drawing/2014/main" id="{5D7C1E3B-FBF9-498F-9096-7CF0EF6EF3C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B64A9839-254C-49D3-AE66-2C6B6EEB2BB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Vérité ou mensonge ?</a:t>
            </a:r>
            <a:endParaRPr lang="en-GB" sz="3600" b="1" dirty="0">
              <a:solidFill>
                <a:schemeClr val="bg1"/>
              </a:solidFill>
            </a:endParaRPr>
          </a:p>
        </p:txBody>
      </p:sp>
      <p:sp>
        <p:nvSpPr>
          <p:cNvPr id="21" name="Rounded Rectangle 46">
            <a:extLst>
              <a:ext uri="{FF2B5EF4-FFF2-40B4-BE49-F238E27FC236}">
                <a16:creationId xmlns:a16="http://schemas.microsoft.com/office/drawing/2014/main" id="{92BD97EB-5333-40FE-BE15-6598956BB12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3641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2050" y="4745339"/>
            <a:ext cx="793600" cy="734204"/>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Les questions</a:t>
            </a:r>
          </a:p>
        </p:txBody>
      </p:sp>
      <p:graphicFrame>
        <p:nvGraphicFramePr>
          <p:cNvPr id="7" name="Table 6"/>
          <p:cNvGraphicFramePr>
            <a:graphicFrameLocks noGrp="1"/>
          </p:cNvGraphicFramePr>
          <p:nvPr>
            <p:extLst>
              <p:ext uri="{D42A27DB-BD31-4B8C-83A1-F6EECF244321}">
                <p14:modId xmlns:p14="http://schemas.microsoft.com/office/powerpoint/2010/main" val="425242487"/>
              </p:ext>
            </p:extLst>
          </p:nvPr>
        </p:nvGraphicFramePr>
        <p:xfrm>
          <a:off x="188942" y="1225844"/>
          <a:ext cx="3572681" cy="5016117"/>
        </p:xfrm>
        <a:graphic>
          <a:graphicData uri="http://schemas.openxmlformats.org/drawingml/2006/table">
            <a:tbl>
              <a:tblPr firstRow="1" bandRow="1">
                <a:tableStyleId>{5C22544A-7EE6-4342-B048-85BDC9FD1C3A}</a:tableStyleId>
              </a:tblPr>
              <a:tblGrid>
                <a:gridCol w="3572681">
                  <a:extLst>
                    <a:ext uri="{9D8B030D-6E8A-4147-A177-3AD203B41FA5}">
                      <a16:colId xmlns:a16="http://schemas.microsoft.com/office/drawing/2014/main" val="4179036759"/>
                    </a:ext>
                  </a:extLst>
                </a:gridCol>
              </a:tblGrid>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684" y="2196572"/>
            <a:ext cx="1010480" cy="751592"/>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102" y="4747263"/>
            <a:ext cx="824064" cy="709689"/>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684" y="1244541"/>
            <a:ext cx="807844" cy="834323"/>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625" y="3065872"/>
            <a:ext cx="901435" cy="828013"/>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557" y="5386294"/>
            <a:ext cx="954777" cy="1000499"/>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7098" y="3987121"/>
            <a:ext cx="1126071" cy="805829"/>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2541" y="1244540"/>
            <a:ext cx="897328" cy="897328"/>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3323" y="2359475"/>
            <a:ext cx="814907" cy="572343"/>
          </a:xfrm>
          <a:prstGeom prst="rect">
            <a:avLst/>
          </a:prstGeom>
        </p:spPr>
      </p:pic>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61029" y="2283074"/>
            <a:ext cx="1205790" cy="530548"/>
          </a:xfrm>
          <a:prstGeom prst="rect">
            <a:avLst/>
          </a:prstGeom>
        </p:spPr>
      </p:pic>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43275" y="3136246"/>
            <a:ext cx="1178930" cy="783316"/>
          </a:xfrm>
          <a:prstGeom prst="rect">
            <a:avLst/>
          </a:prstGeom>
        </p:spPr>
      </p:pic>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459218">
            <a:off x="1961035" y="4032858"/>
            <a:ext cx="693225" cy="600795"/>
          </a:xfrm>
          <a:prstGeom prst="rect">
            <a:avLst/>
          </a:prstGeom>
        </p:spPr>
      </p:pic>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61029" y="5475138"/>
            <a:ext cx="1013926" cy="750305"/>
          </a:xfrm>
          <a:prstGeom prst="rect">
            <a:avLst/>
          </a:prstGeom>
        </p:spPr>
      </p:pic>
      <p:sp>
        <p:nvSpPr>
          <p:cNvPr id="35" name="Rectangle 34"/>
          <p:cNvSpPr/>
          <p:nvPr/>
        </p:nvSpPr>
        <p:spPr>
          <a:xfrm>
            <a:off x="6993968" y="189123"/>
            <a:ext cx="196297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Shy’M</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sp>
        <p:nvSpPr>
          <p:cNvPr id="36" name="TextBox 35"/>
          <p:cNvSpPr txBox="1"/>
          <p:nvPr/>
        </p:nvSpPr>
        <p:spPr>
          <a:xfrm>
            <a:off x="3834643" y="1385427"/>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GB" sz="3400" b="1" u="sng" dirty="0">
                <a:solidFill>
                  <a:schemeClr val="accent5">
                    <a:lumMod val="50000"/>
                  </a:schemeClr>
                </a:solidFill>
              </a:rPr>
              <a:t>Que</a:t>
            </a:r>
            <a:r>
              <a:rPr lang="en-GB" sz="3400" b="1" dirty="0">
                <a:solidFill>
                  <a:schemeClr val="accent5">
                    <a:lumMod val="50000"/>
                  </a:schemeClr>
                </a:solidFill>
              </a:rPr>
              <a:t> </a:t>
            </a:r>
            <a:r>
              <a:rPr lang="en-GB" sz="3400" b="1" dirty="0" err="1">
                <a:solidFill>
                  <a:schemeClr val="accent5">
                    <a:lumMod val="50000"/>
                  </a:schemeClr>
                </a:solidFill>
              </a:rPr>
              <a:t>fais-tu</a:t>
            </a:r>
            <a:r>
              <a:rPr lang="en-GB" sz="3400" b="1" dirty="0">
                <a:solidFill>
                  <a:schemeClr val="accent5">
                    <a:lumMod val="50000"/>
                  </a:schemeClr>
                </a:solidFill>
              </a:rPr>
              <a:t> ?</a:t>
            </a:r>
          </a:p>
        </p:txBody>
      </p:sp>
      <p:sp>
        <p:nvSpPr>
          <p:cNvPr id="37" name="TextBox 36"/>
          <p:cNvSpPr txBox="1"/>
          <p:nvPr/>
        </p:nvSpPr>
        <p:spPr>
          <a:xfrm>
            <a:off x="3834644" y="2196572"/>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US" sz="3400" b="1" u="sng" dirty="0" err="1">
                <a:solidFill>
                  <a:schemeClr val="accent5">
                    <a:lumMod val="50000"/>
                  </a:schemeClr>
                </a:solidFill>
              </a:rPr>
              <a:t>Combien</a:t>
            </a:r>
            <a:r>
              <a:rPr lang="en-US" sz="3400" b="1" dirty="0">
                <a:solidFill>
                  <a:schemeClr val="accent5">
                    <a:lumMod val="50000"/>
                  </a:schemeClr>
                </a:solidFill>
              </a:rPr>
              <a:t> de </a:t>
            </a:r>
            <a:r>
              <a:rPr lang="en-US" sz="3400" b="1" dirty="0" err="1">
                <a:solidFill>
                  <a:schemeClr val="accent5">
                    <a:lumMod val="50000"/>
                  </a:schemeClr>
                </a:solidFill>
              </a:rPr>
              <a:t>vues</a:t>
            </a:r>
            <a:r>
              <a:rPr lang="en-US" sz="3400" b="1" dirty="0">
                <a:solidFill>
                  <a:schemeClr val="accent5">
                    <a:lumMod val="50000"/>
                  </a:schemeClr>
                </a:solidFill>
              </a:rPr>
              <a:t> sur YouTube as-</a:t>
            </a:r>
            <a:r>
              <a:rPr lang="en-US" sz="3400" b="1" dirty="0" err="1">
                <a:solidFill>
                  <a:schemeClr val="accent5">
                    <a:lumMod val="50000"/>
                  </a:schemeClr>
                </a:solidFill>
              </a:rPr>
              <a:t>tu</a:t>
            </a:r>
            <a:r>
              <a:rPr lang="en-US" sz="3400" b="1" dirty="0">
                <a:solidFill>
                  <a:schemeClr val="accent5">
                    <a:lumMod val="50000"/>
                  </a:schemeClr>
                </a:solidFill>
              </a:rPr>
              <a:t> ?</a:t>
            </a:r>
          </a:p>
        </p:txBody>
      </p:sp>
      <p:sp>
        <p:nvSpPr>
          <p:cNvPr id="38" name="TextBox 37"/>
          <p:cNvSpPr txBox="1"/>
          <p:nvPr/>
        </p:nvSpPr>
        <p:spPr>
          <a:xfrm>
            <a:off x="3834642" y="3118349"/>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US" sz="3400" b="1" u="sng" dirty="0" err="1">
                <a:solidFill>
                  <a:schemeClr val="accent5">
                    <a:lumMod val="50000"/>
                  </a:schemeClr>
                </a:solidFill>
              </a:rPr>
              <a:t>Quel</a:t>
            </a:r>
            <a:r>
              <a:rPr lang="en-US" sz="3400" b="1" dirty="0">
                <a:solidFill>
                  <a:schemeClr val="accent5">
                    <a:lumMod val="50000"/>
                  </a:schemeClr>
                </a:solidFill>
              </a:rPr>
              <a:t> sport </a:t>
            </a:r>
            <a:r>
              <a:rPr lang="en-US" sz="3400" b="1" dirty="0" err="1">
                <a:solidFill>
                  <a:schemeClr val="accent5">
                    <a:lumMod val="50000"/>
                  </a:schemeClr>
                </a:solidFill>
              </a:rPr>
              <a:t>fais-tu</a:t>
            </a:r>
            <a:r>
              <a:rPr lang="en-US" sz="3400" b="1" dirty="0">
                <a:solidFill>
                  <a:schemeClr val="accent5">
                    <a:lumMod val="50000"/>
                  </a:schemeClr>
                </a:solidFill>
              </a:rPr>
              <a:t> ?</a:t>
            </a:r>
          </a:p>
        </p:txBody>
      </p:sp>
      <p:sp>
        <p:nvSpPr>
          <p:cNvPr id="39" name="TextBox 38"/>
          <p:cNvSpPr txBox="1"/>
          <p:nvPr/>
        </p:nvSpPr>
        <p:spPr>
          <a:xfrm>
            <a:off x="3859779" y="4025478"/>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US" sz="3400" b="1" dirty="0" err="1">
                <a:solidFill>
                  <a:schemeClr val="accent5">
                    <a:lumMod val="50000"/>
                  </a:schemeClr>
                </a:solidFill>
              </a:rPr>
              <a:t>Tu</a:t>
            </a:r>
            <a:r>
              <a:rPr lang="en-US" sz="3400" b="1" dirty="0">
                <a:solidFill>
                  <a:schemeClr val="accent5">
                    <a:lumMod val="50000"/>
                  </a:schemeClr>
                </a:solidFill>
              </a:rPr>
              <a:t> </a:t>
            </a:r>
            <a:r>
              <a:rPr lang="en-US" sz="3400" b="1" dirty="0" err="1">
                <a:solidFill>
                  <a:schemeClr val="accent5">
                    <a:lumMod val="50000"/>
                  </a:schemeClr>
                </a:solidFill>
              </a:rPr>
              <a:t>manges</a:t>
            </a:r>
            <a:r>
              <a:rPr lang="en-US" sz="3400" b="1" dirty="0">
                <a:solidFill>
                  <a:schemeClr val="accent5">
                    <a:lumMod val="50000"/>
                  </a:schemeClr>
                </a:solidFill>
              </a:rPr>
              <a:t> des hamburgers </a:t>
            </a:r>
            <a:r>
              <a:rPr lang="en-US" sz="3400" b="1" u="sng" dirty="0" err="1">
                <a:solidFill>
                  <a:schemeClr val="accent5">
                    <a:lumMod val="50000"/>
                  </a:schemeClr>
                </a:solidFill>
              </a:rPr>
              <a:t>quand</a:t>
            </a:r>
            <a:r>
              <a:rPr lang="en-US" sz="3400" b="1" dirty="0">
                <a:solidFill>
                  <a:schemeClr val="accent5">
                    <a:lumMod val="50000"/>
                  </a:schemeClr>
                </a:solidFill>
              </a:rPr>
              <a:t> ?</a:t>
            </a:r>
          </a:p>
        </p:txBody>
      </p:sp>
      <p:sp>
        <p:nvSpPr>
          <p:cNvPr id="40" name="TextBox 39"/>
          <p:cNvSpPr txBox="1"/>
          <p:nvPr/>
        </p:nvSpPr>
        <p:spPr>
          <a:xfrm>
            <a:off x="3859779" y="4821426"/>
            <a:ext cx="8281621" cy="49244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US" sz="2600" b="1" dirty="0" err="1">
                <a:solidFill>
                  <a:schemeClr val="accent5">
                    <a:lumMod val="50000"/>
                  </a:schemeClr>
                </a:solidFill>
              </a:rPr>
              <a:t>Tu</a:t>
            </a:r>
            <a:r>
              <a:rPr lang="en-US" sz="2600" b="1" dirty="0">
                <a:solidFill>
                  <a:schemeClr val="accent5">
                    <a:lumMod val="50000"/>
                  </a:schemeClr>
                </a:solidFill>
              </a:rPr>
              <a:t> </a:t>
            </a:r>
            <a:r>
              <a:rPr lang="en-US" sz="2600" b="1" dirty="0" err="1">
                <a:solidFill>
                  <a:schemeClr val="accent5">
                    <a:lumMod val="50000"/>
                  </a:schemeClr>
                </a:solidFill>
              </a:rPr>
              <a:t>es</a:t>
            </a:r>
            <a:r>
              <a:rPr lang="en-US" sz="2600" b="1" dirty="0">
                <a:solidFill>
                  <a:schemeClr val="accent5">
                    <a:lumMod val="50000"/>
                  </a:schemeClr>
                </a:solidFill>
              </a:rPr>
              <a:t> chanteuse </a:t>
            </a:r>
            <a:r>
              <a:rPr lang="en-US" sz="2600" b="1" u="sng" dirty="0" err="1">
                <a:solidFill>
                  <a:schemeClr val="accent5">
                    <a:lumMod val="50000"/>
                  </a:schemeClr>
                </a:solidFill>
              </a:rPr>
              <a:t>pourquoi</a:t>
            </a:r>
            <a:r>
              <a:rPr lang="en-US" sz="2600" b="1" dirty="0">
                <a:solidFill>
                  <a:schemeClr val="accent5">
                    <a:lumMod val="50000"/>
                  </a:schemeClr>
                </a:solidFill>
              </a:rPr>
              <a:t> ? </a:t>
            </a:r>
            <a:r>
              <a:rPr lang="en-US" sz="2600" b="1" dirty="0" err="1">
                <a:solidFill>
                  <a:schemeClr val="accent5">
                    <a:lumMod val="50000"/>
                  </a:schemeClr>
                </a:solidFill>
              </a:rPr>
              <a:t>Tu</a:t>
            </a:r>
            <a:r>
              <a:rPr lang="en-US" sz="2600" b="1" dirty="0">
                <a:solidFill>
                  <a:schemeClr val="accent5">
                    <a:lumMod val="50000"/>
                  </a:schemeClr>
                </a:solidFill>
              </a:rPr>
              <a:t> </a:t>
            </a:r>
            <a:r>
              <a:rPr lang="en-US" sz="2600" b="1" dirty="0" err="1">
                <a:solidFill>
                  <a:schemeClr val="accent5">
                    <a:lumMod val="50000"/>
                  </a:schemeClr>
                </a:solidFill>
              </a:rPr>
              <a:t>chantes</a:t>
            </a:r>
            <a:r>
              <a:rPr lang="en-US" sz="2600" b="1" dirty="0">
                <a:solidFill>
                  <a:schemeClr val="accent5">
                    <a:lumMod val="50000"/>
                  </a:schemeClr>
                </a:solidFill>
              </a:rPr>
              <a:t> </a:t>
            </a:r>
            <a:r>
              <a:rPr lang="en-US" sz="2600" b="1" u="sng" dirty="0" err="1">
                <a:solidFill>
                  <a:schemeClr val="accent5">
                    <a:lumMod val="50000"/>
                  </a:schemeClr>
                </a:solidFill>
              </a:rPr>
              <a:t>pourquoi</a:t>
            </a:r>
            <a:r>
              <a:rPr lang="en-US" sz="2600" b="1" dirty="0">
                <a:solidFill>
                  <a:schemeClr val="accent5">
                    <a:lumMod val="50000"/>
                  </a:schemeClr>
                </a:solidFill>
              </a:rPr>
              <a:t> ? </a:t>
            </a:r>
          </a:p>
        </p:txBody>
      </p:sp>
      <p:sp>
        <p:nvSpPr>
          <p:cNvPr id="41" name="TextBox 40"/>
          <p:cNvSpPr txBox="1"/>
          <p:nvPr/>
        </p:nvSpPr>
        <p:spPr>
          <a:xfrm>
            <a:off x="3896238" y="5542513"/>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US" sz="3400" b="1" dirty="0" err="1">
                <a:solidFill>
                  <a:schemeClr val="accent5">
                    <a:lumMod val="50000"/>
                  </a:schemeClr>
                </a:solidFill>
              </a:rPr>
              <a:t>Tu</a:t>
            </a:r>
            <a:r>
              <a:rPr lang="en-US" sz="3400" b="1" dirty="0">
                <a:solidFill>
                  <a:schemeClr val="accent5">
                    <a:lumMod val="50000"/>
                  </a:schemeClr>
                </a:solidFill>
              </a:rPr>
              <a:t> vas </a:t>
            </a:r>
            <a:r>
              <a:rPr lang="en-US" sz="3400" b="1" dirty="0" err="1">
                <a:solidFill>
                  <a:schemeClr val="accent5">
                    <a:lumMod val="50000"/>
                  </a:schemeClr>
                </a:solidFill>
              </a:rPr>
              <a:t>en</a:t>
            </a:r>
            <a:r>
              <a:rPr lang="en-US" sz="3400" b="1" dirty="0">
                <a:solidFill>
                  <a:schemeClr val="accent5">
                    <a:lumMod val="50000"/>
                  </a:schemeClr>
                </a:solidFill>
              </a:rPr>
              <a:t> </a:t>
            </a:r>
            <a:r>
              <a:rPr lang="en-US" sz="3400" b="1" dirty="0" err="1">
                <a:solidFill>
                  <a:schemeClr val="accent5">
                    <a:lumMod val="50000"/>
                  </a:schemeClr>
                </a:solidFill>
              </a:rPr>
              <a:t>vacances</a:t>
            </a:r>
            <a:r>
              <a:rPr lang="en-US" sz="3400" b="1" dirty="0">
                <a:solidFill>
                  <a:schemeClr val="accent5">
                    <a:lumMod val="50000"/>
                  </a:schemeClr>
                </a:solidFill>
              </a:rPr>
              <a:t> </a:t>
            </a:r>
            <a:r>
              <a:rPr lang="en-US" sz="3400" b="1" u="sng" dirty="0" err="1">
                <a:solidFill>
                  <a:schemeClr val="accent5">
                    <a:lumMod val="50000"/>
                  </a:schemeClr>
                </a:solidFill>
              </a:rPr>
              <a:t>où</a:t>
            </a:r>
            <a:r>
              <a:rPr lang="en-US" sz="3400" b="1" dirty="0">
                <a:solidFill>
                  <a:schemeClr val="accent5">
                    <a:lumMod val="50000"/>
                  </a:schemeClr>
                </a:solidFill>
              </a:rPr>
              <a:t> ?</a:t>
            </a:r>
          </a:p>
        </p:txBody>
      </p:sp>
      <p:pic>
        <p:nvPicPr>
          <p:cNvPr id="42" name="Picture 41"/>
          <p:cNvPicPr>
            <a:picLocks noChangeAspect="1"/>
          </p:cNvPicPr>
          <p:nvPr/>
        </p:nvPicPr>
        <p:blipFill rotWithShape="1">
          <a:blip r:embed="rId16" cstate="print">
            <a:extLst>
              <a:ext uri="{28A0092B-C50C-407E-A947-70E740481C1C}">
                <a14:useLocalDpi xmlns:a14="http://schemas.microsoft.com/office/drawing/2010/main" val="0"/>
              </a:ext>
            </a:extLst>
          </a:blip>
          <a:srcRect t="8809" r="9578" b="4896"/>
          <a:stretch/>
        </p:blipFill>
        <p:spPr>
          <a:xfrm rot="432715">
            <a:off x="6290981" y="298664"/>
            <a:ext cx="648511" cy="908764"/>
          </a:xfrm>
          <a:prstGeom prst="rect">
            <a:avLst/>
          </a:prstGeom>
        </p:spPr>
      </p:pic>
      <p:pic>
        <p:nvPicPr>
          <p:cNvPr id="43" name="Picture 42" descr="background rectangle">
            <a:extLst>
              <a:ext uri="{FF2B5EF4-FFF2-40B4-BE49-F238E27FC236}">
                <a16:creationId xmlns:a16="http://schemas.microsoft.com/office/drawing/2014/main" id="{30539114-F22E-48E5-B502-90D57E4716C0}"/>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4" name="Title 3">
            <a:extLst>
              <a:ext uri="{FF2B5EF4-FFF2-40B4-BE49-F238E27FC236}">
                <a16:creationId xmlns:a16="http://schemas.microsoft.com/office/drawing/2014/main" id="{47E47974-34AF-4657-BBBE-EA023765AAB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Les questions</a:t>
            </a:r>
            <a:endParaRPr lang="en-GB" sz="3600" b="1" dirty="0">
              <a:solidFill>
                <a:schemeClr val="bg1"/>
              </a:solidFill>
            </a:endParaRPr>
          </a:p>
        </p:txBody>
      </p:sp>
      <p:sp>
        <p:nvSpPr>
          <p:cNvPr id="45" name="Rounded Rectangle 46">
            <a:extLst>
              <a:ext uri="{FF2B5EF4-FFF2-40B4-BE49-F238E27FC236}">
                <a16:creationId xmlns:a16="http://schemas.microsoft.com/office/drawing/2014/main" id="{08C20F3F-BDBB-4415-80C8-F8A9197BCF2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576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a:solidFill>
                  <a:schemeClr val="bg1"/>
                </a:solidFill>
              </a:rPr>
              <a:t>Les questions</a:t>
            </a:r>
          </a:p>
        </p:txBody>
      </p:sp>
      <p:graphicFrame>
        <p:nvGraphicFramePr>
          <p:cNvPr id="7" name="Table 6"/>
          <p:cNvGraphicFramePr>
            <a:graphicFrameLocks noGrp="1"/>
          </p:cNvGraphicFramePr>
          <p:nvPr>
            <p:extLst>
              <p:ext uri="{D42A27DB-BD31-4B8C-83A1-F6EECF244321}">
                <p14:modId xmlns:p14="http://schemas.microsoft.com/office/powerpoint/2010/main" val="2951097559"/>
              </p:ext>
            </p:extLst>
          </p:nvPr>
        </p:nvGraphicFramePr>
        <p:xfrm>
          <a:off x="188942" y="1225844"/>
          <a:ext cx="3572681" cy="5016117"/>
        </p:xfrm>
        <a:graphic>
          <a:graphicData uri="http://schemas.openxmlformats.org/drawingml/2006/table">
            <a:tbl>
              <a:tblPr firstRow="1" bandRow="1">
                <a:tableStyleId>{5C22544A-7EE6-4342-B048-85BDC9FD1C3A}</a:tableStyleId>
              </a:tblPr>
              <a:tblGrid>
                <a:gridCol w="3572681">
                  <a:extLst>
                    <a:ext uri="{9D8B030D-6E8A-4147-A177-3AD203B41FA5}">
                      <a16:colId xmlns:a16="http://schemas.microsoft.com/office/drawing/2014/main" val="4179036759"/>
                    </a:ext>
                  </a:extLst>
                </a:gridCol>
              </a:tblGrid>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sp>
        <p:nvSpPr>
          <p:cNvPr id="9" name="Rectangle 8"/>
          <p:cNvSpPr/>
          <p:nvPr/>
        </p:nvSpPr>
        <p:spPr>
          <a:xfrm>
            <a:off x="6916226" y="302514"/>
            <a:ext cx="372294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Pierre </a:t>
            </a:r>
            <a:r>
              <a:rPr kumimoji="0" lang="en-US" sz="5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rPr>
              <a:t>Gasly</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w Cen MT" panose="020B0602020104020603"/>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129" y="1257398"/>
            <a:ext cx="807844" cy="83432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278" y="2280449"/>
            <a:ext cx="824064" cy="70968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633" y="3932108"/>
            <a:ext cx="901435" cy="82801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111" y="4768639"/>
            <a:ext cx="1010480" cy="751592"/>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605" y="5417562"/>
            <a:ext cx="954777" cy="1000499"/>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5231" y="4749495"/>
            <a:ext cx="662213" cy="709684"/>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5908" y="4760121"/>
            <a:ext cx="702483" cy="688433"/>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65587" y="5520231"/>
            <a:ext cx="787246" cy="734587"/>
          </a:xfrm>
          <a:prstGeom prst="rect">
            <a:avLst/>
          </a:prstGeom>
        </p:spPr>
      </p:pic>
      <p:sp>
        <p:nvSpPr>
          <p:cNvPr id="19" name="Rectangle 18"/>
          <p:cNvSpPr/>
          <p:nvPr/>
        </p:nvSpPr>
        <p:spPr>
          <a:xfrm rot="19945858">
            <a:off x="1983154" y="5538918"/>
            <a:ext cx="1083950" cy="461665"/>
          </a:xfrm>
          <a:prstGeom prst="rect">
            <a:avLst/>
          </a:prstGeom>
          <a:noFill/>
        </p:spPr>
        <p:txBody>
          <a:bodyPr wrap="none" lIns="91440" tIns="45720" rIns="91440" bIns="45720">
            <a:spAutoFit/>
          </a:bodyPr>
          <a:lstStyle/>
          <a:p>
            <a:pPr algn="ctr"/>
            <a:r>
              <a:rPr lang="en-US" sz="2400" b="1" cap="none" spc="0" dirty="0" err="1">
                <a:ln w="6600">
                  <a:solidFill>
                    <a:schemeClr val="accent2"/>
                  </a:solidFill>
                  <a:prstDash val="solid"/>
                </a:ln>
                <a:solidFill>
                  <a:srgbClr val="FFFFFF"/>
                </a:solidFill>
                <a:effectLst>
                  <a:outerShdw dist="38100" dir="2700000" algn="tl" rotWithShape="0">
                    <a:schemeClr val="accent2"/>
                  </a:outerShdw>
                </a:effectLst>
                <a:latin typeface="+mj-lt"/>
              </a:rPr>
              <a:t>venir</a:t>
            </a: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mj-lt"/>
              </a:rPr>
              <a:t>?</a:t>
            </a:r>
          </a:p>
        </p:txBody>
      </p:sp>
      <p:sp>
        <p:nvSpPr>
          <p:cNvPr id="20" name="Rectangle 19"/>
          <p:cNvSpPr/>
          <p:nvPr/>
        </p:nvSpPr>
        <p:spPr>
          <a:xfrm>
            <a:off x="1356797" y="5079135"/>
            <a:ext cx="2404826" cy="461665"/>
          </a:xfrm>
          <a:prstGeom prst="rect">
            <a:avLst/>
          </a:prstGeom>
          <a:noFill/>
          <a:effectLst/>
        </p:spPr>
        <p:txBody>
          <a:bodyPr wrap="none" lIns="91440" tIns="45720" rIns="91440" bIns="45720">
            <a:spAutoFit/>
          </a:bodyPr>
          <a:lstStyle/>
          <a:p>
            <a:pPr algn="ctr"/>
            <a:r>
              <a:rPr lang="en-US" sz="2400" b="1" dirty="0">
                <a:ln w="6600">
                  <a:solidFill>
                    <a:schemeClr val="accent2"/>
                  </a:solidFill>
                  <a:prstDash val="solid"/>
                </a:ln>
                <a:solidFill>
                  <a:srgbClr val="FFFFFF"/>
                </a:solidFill>
                <a:effectLst>
                  <a:outerShdw dist="38100" dir="2700000" algn="tl" rotWithShape="0">
                    <a:schemeClr val="accent2"/>
                  </a:outerShdw>
                </a:effectLst>
                <a:latin typeface="+mj-lt"/>
              </a:rPr>
              <a:t>frères et </a:t>
            </a:r>
            <a:r>
              <a:rPr lang="en-US" sz="2400" b="1" dirty="0" err="1">
                <a:ln w="6600">
                  <a:solidFill>
                    <a:schemeClr val="accent2"/>
                  </a:solidFill>
                  <a:prstDash val="solid"/>
                </a:ln>
                <a:solidFill>
                  <a:srgbClr val="FFFFFF"/>
                </a:solidFill>
                <a:effectLst>
                  <a:outerShdw dist="38100" dir="2700000" algn="tl" rotWithShape="0">
                    <a:schemeClr val="accent2"/>
                  </a:outerShdw>
                </a:effectLst>
                <a:latin typeface="+mj-lt"/>
              </a:rPr>
              <a:t>sœurs</a:t>
            </a:r>
            <a:endPar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83339" y="2244057"/>
            <a:ext cx="1295424" cy="782471"/>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01616" y="3098205"/>
            <a:ext cx="1115188" cy="825239"/>
          </a:xfrm>
          <a:prstGeom prst="rect">
            <a:avLst/>
          </a:prstGeom>
        </p:spPr>
      </p:pic>
      <p:sp>
        <p:nvSpPr>
          <p:cNvPr id="23" name="Rectangle 22"/>
          <p:cNvSpPr/>
          <p:nvPr/>
        </p:nvSpPr>
        <p:spPr>
          <a:xfrm rot="20531820">
            <a:off x="1958764" y="3936789"/>
            <a:ext cx="1199367" cy="830997"/>
          </a:xfrm>
          <a:prstGeom prst="rect">
            <a:avLst/>
          </a:prstGeom>
          <a:noFill/>
          <a:effectLst/>
        </p:spPr>
        <p:txBody>
          <a:bodyPr wrap="none" lIns="91440" tIns="45720" rIns="91440" bIns="45720">
            <a:spAutoFit/>
          </a:bodyPr>
          <a:lstStyle/>
          <a:p>
            <a:pPr algn="ctr"/>
            <a:r>
              <a:rPr lang="en-US" sz="2400" b="1" dirty="0" err="1">
                <a:ln w="6600">
                  <a:solidFill>
                    <a:schemeClr val="accent2"/>
                  </a:solidFill>
                  <a:prstDash val="solid"/>
                </a:ln>
                <a:solidFill>
                  <a:srgbClr val="FFFFFF"/>
                </a:solidFill>
                <a:effectLst>
                  <a:outerShdw dist="38100" dir="2700000" algn="tl" rotWithShape="0">
                    <a:schemeClr val="accent2"/>
                  </a:outerShdw>
                </a:effectLst>
                <a:latin typeface="+mj-lt"/>
              </a:rPr>
              <a:t>réseau</a:t>
            </a:r>
            <a:endParaRPr lang="en-US" sz="2400" b="1" dirty="0">
              <a:ln w="6600">
                <a:solidFill>
                  <a:schemeClr val="accent2"/>
                </a:solidFill>
                <a:prstDash val="solid"/>
              </a:ln>
              <a:solidFill>
                <a:srgbClr val="FFFFFF"/>
              </a:solidFill>
              <a:effectLst>
                <a:outerShdw dist="38100" dir="2700000" algn="tl" rotWithShape="0">
                  <a:schemeClr val="accent2"/>
                </a:outerShdw>
              </a:effectLst>
              <a:latin typeface="+mj-lt"/>
            </a:endParaRPr>
          </a:p>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mj-lt"/>
              </a:rPr>
              <a:t>social</a:t>
            </a:r>
          </a:p>
        </p:txBody>
      </p:sp>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4490" y="1243613"/>
            <a:ext cx="897328" cy="897328"/>
          </a:xfrm>
          <a:prstGeom prst="rect">
            <a:avLst/>
          </a:prstGeom>
        </p:spPr>
      </p:pic>
      <p:pic>
        <p:nvPicPr>
          <p:cNvPr id="25" name="Picture 24"/>
          <p:cNvPicPr>
            <a:picLocks noChangeAspect="1"/>
          </p:cNvPicPr>
          <p:nvPr/>
        </p:nvPicPr>
        <p:blipFill rotWithShape="1">
          <a:blip r:embed="rId14" cstate="print">
            <a:extLst>
              <a:ext uri="{28A0092B-C50C-407E-A947-70E740481C1C}">
                <a14:useLocalDpi xmlns:a14="http://schemas.microsoft.com/office/drawing/2010/main" val="0"/>
              </a:ext>
            </a:extLst>
          </a:blip>
          <a:srcRect l="22338" r="22857"/>
          <a:stretch/>
        </p:blipFill>
        <p:spPr>
          <a:xfrm rot="791577">
            <a:off x="6166405" y="379273"/>
            <a:ext cx="819404" cy="841005"/>
          </a:xfrm>
          <a:prstGeom prst="rect">
            <a:avLst/>
          </a:prstGeom>
        </p:spPr>
      </p:pic>
      <p:sp>
        <p:nvSpPr>
          <p:cNvPr id="26" name="TextBox 25"/>
          <p:cNvSpPr txBox="1"/>
          <p:nvPr/>
        </p:nvSpPr>
        <p:spPr>
          <a:xfrm>
            <a:off x="3834642" y="4048210"/>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US" sz="3400" b="1" dirty="0" err="1">
                <a:solidFill>
                  <a:schemeClr val="accent5">
                    <a:lumMod val="50000"/>
                  </a:schemeClr>
                </a:solidFill>
              </a:rPr>
              <a:t>Tu</a:t>
            </a:r>
            <a:r>
              <a:rPr lang="en-US" sz="3400" b="1" dirty="0">
                <a:solidFill>
                  <a:schemeClr val="accent5">
                    <a:lumMod val="50000"/>
                  </a:schemeClr>
                </a:solidFill>
              </a:rPr>
              <a:t> as </a:t>
            </a:r>
            <a:r>
              <a:rPr lang="en-US" sz="3400" b="1" u="sng" dirty="0" err="1">
                <a:solidFill>
                  <a:schemeClr val="accent5">
                    <a:lumMod val="50000"/>
                  </a:schemeClr>
                </a:solidFill>
              </a:rPr>
              <a:t>quel</a:t>
            </a:r>
            <a:r>
              <a:rPr lang="en-US" sz="3400" b="1" dirty="0">
                <a:solidFill>
                  <a:schemeClr val="accent5">
                    <a:lumMod val="50000"/>
                  </a:schemeClr>
                </a:solidFill>
              </a:rPr>
              <a:t> </a:t>
            </a:r>
            <a:r>
              <a:rPr lang="en-US" sz="3400" b="1" dirty="0" err="1">
                <a:solidFill>
                  <a:schemeClr val="accent5">
                    <a:lumMod val="50000"/>
                  </a:schemeClr>
                </a:solidFill>
              </a:rPr>
              <a:t>réseau</a:t>
            </a:r>
            <a:r>
              <a:rPr lang="en-US" sz="3400" b="1" dirty="0">
                <a:solidFill>
                  <a:schemeClr val="accent5">
                    <a:lumMod val="50000"/>
                  </a:schemeClr>
                </a:solidFill>
              </a:rPr>
              <a:t> social ?</a:t>
            </a:r>
          </a:p>
        </p:txBody>
      </p:sp>
      <p:sp>
        <p:nvSpPr>
          <p:cNvPr id="27" name="TextBox 26"/>
          <p:cNvSpPr txBox="1"/>
          <p:nvPr/>
        </p:nvSpPr>
        <p:spPr>
          <a:xfrm>
            <a:off x="3834643" y="1385427"/>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GB" sz="3400" b="1" u="sng" dirty="0">
                <a:solidFill>
                  <a:schemeClr val="accent5">
                    <a:lumMod val="50000"/>
                  </a:schemeClr>
                </a:solidFill>
              </a:rPr>
              <a:t>Que</a:t>
            </a:r>
            <a:r>
              <a:rPr lang="en-GB" sz="3400" b="1" dirty="0">
                <a:solidFill>
                  <a:schemeClr val="accent5">
                    <a:lumMod val="50000"/>
                  </a:schemeClr>
                </a:solidFill>
              </a:rPr>
              <a:t> </a:t>
            </a:r>
            <a:r>
              <a:rPr lang="en-GB" sz="3400" b="1" dirty="0" err="1">
                <a:solidFill>
                  <a:schemeClr val="accent5">
                    <a:lumMod val="50000"/>
                  </a:schemeClr>
                </a:solidFill>
              </a:rPr>
              <a:t>fais-tu</a:t>
            </a:r>
            <a:r>
              <a:rPr lang="en-GB" sz="3400" b="1" dirty="0">
                <a:solidFill>
                  <a:schemeClr val="accent5">
                    <a:lumMod val="50000"/>
                  </a:schemeClr>
                </a:solidFill>
              </a:rPr>
              <a:t> ?</a:t>
            </a:r>
          </a:p>
        </p:txBody>
      </p:sp>
      <p:sp>
        <p:nvSpPr>
          <p:cNvPr id="28" name="TextBox 27"/>
          <p:cNvSpPr txBox="1"/>
          <p:nvPr/>
        </p:nvSpPr>
        <p:spPr>
          <a:xfrm>
            <a:off x="3834640" y="2272733"/>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GB" sz="3400" b="1" u="sng" dirty="0" err="1">
                <a:solidFill>
                  <a:schemeClr val="accent5">
                    <a:lumMod val="50000"/>
                  </a:schemeClr>
                </a:solidFill>
              </a:rPr>
              <a:t>Pourquoi</a:t>
            </a:r>
            <a:r>
              <a:rPr lang="en-GB" sz="3400" b="1" dirty="0">
                <a:solidFill>
                  <a:schemeClr val="accent5">
                    <a:lumMod val="50000"/>
                  </a:schemeClr>
                </a:solidFill>
              </a:rPr>
              <a:t> </a:t>
            </a:r>
            <a:r>
              <a:rPr lang="en-GB" sz="3400" b="1" dirty="0" err="1">
                <a:solidFill>
                  <a:schemeClr val="accent5">
                    <a:lumMod val="50000"/>
                  </a:schemeClr>
                </a:solidFill>
              </a:rPr>
              <a:t>es-tu</a:t>
            </a:r>
            <a:r>
              <a:rPr lang="en-GB" sz="3400" b="1" dirty="0">
                <a:solidFill>
                  <a:schemeClr val="accent5">
                    <a:lumMod val="50000"/>
                  </a:schemeClr>
                </a:solidFill>
              </a:rPr>
              <a:t> </a:t>
            </a:r>
            <a:r>
              <a:rPr lang="en-GB" sz="3400" b="1" dirty="0" err="1">
                <a:solidFill>
                  <a:schemeClr val="accent5">
                    <a:lumMod val="50000"/>
                  </a:schemeClr>
                </a:solidFill>
              </a:rPr>
              <a:t>pilote</a:t>
            </a:r>
            <a:r>
              <a:rPr lang="en-GB" sz="3400" b="1" dirty="0">
                <a:solidFill>
                  <a:schemeClr val="accent5">
                    <a:lumMod val="50000"/>
                  </a:schemeClr>
                </a:solidFill>
              </a:rPr>
              <a:t> automobile ?</a:t>
            </a:r>
          </a:p>
        </p:txBody>
      </p:sp>
      <p:sp>
        <p:nvSpPr>
          <p:cNvPr id="29" name="TextBox 28"/>
          <p:cNvSpPr txBox="1"/>
          <p:nvPr/>
        </p:nvSpPr>
        <p:spPr>
          <a:xfrm>
            <a:off x="3834641" y="3189580"/>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GB" sz="3400" b="1" dirty="0" err="1">
                <a:solidFill>
                  <a:schemeClr val="accent5">
                    <a:lumMod val="50000"/>
                  </a:schemeClr>
                </a:solidFill>
              </a:rPr>
              <a:t>Aimes-tu</a:t>
            </a:r>
            <a:r>
              <a:rPr lang="en-GB" sz="3400" b="1" dirty="0">
                <a:solidFill>
                  <a:schemeClr val="accent5">
                    <a:lumMod val="50000"/>
                  </a:schemeClr>
                </a:solidFill>
              </a:rPr>
              <a:t> </a:t>
            </a:r>
            <a:r>
              <a:rPr lang="en-GB" sz="3400" b="1" dirty="0" err="1">
                <a:solidFill>
                  <a:schemeClr val="accent5">
                    <a:lumMod val="50000"/>
                  </a:schemeClr>
                </a:solidFill>
              </a:rPr>
              <a:t>aller</a:t>
            </a:r>
            <a:r>
              <a:rPr lang="en-GB" sz="3400" b="1" dirty="0">
                <a:solidFill>
                  <a:schemeClr val="accent5">
                    <a:lumMod val="50000"/>
                  </a:schemeClr>
                </a:solidFill>
              </a:rPr>
              <a:t> </a:t>
            </a:r>
            <a:r>
              <a:rPr lang="en-GB" sz="3400" b="1" dirty="0" err="1">
                <a:solidFill>
                  <a:schemeClr val="accent5">
                    <a:lumMod val="50000"/>
                  </a:schemeClr>
                </a:solidFill>
              </a:rPr>
              <a:t>en</a:t>
            </a:r>
            <a:r>
              <a:rPr lang="en-GB" sz="3400" b="1" dirty="0">
                <a:solidFill>
                  <a:schemeClr val="accent5">
                    <a:lumMod val="50000"/>
                  </a:schemeClr>
                </a:solidFill>
              </a:rPr>
              <a:t> </a:t>
            </a:r>
            <a:r>
              <a:rPr lang="en-GB" sz="3400" b="1" dirty="0" err="1">
                <a:solidFill>
                  <a:schemeClr val="accent5">
                    <a:lumMod val="50000"/>
                  </a:schemeClr>
                </a:solidFill>
              </a:rPr>
              <a:t>vacances</a:t>
            </a:r>
            <a:r>
              <a:rPr lang="en-GB" sz="3400" b="1" dirty="0">
                <a:solidFill>
                  <a:schemeClr val="accent5">
                    <a:lumMod val="50000"/>
                  </a:schemeClr>
                </a:solidFill>
              </a:rPr>
              <a:t> ?</a:t>
            </a:r>
          </a:p>
        </p:txBody>
      </p:sp>
      <p:sp>
        <p:nvSpPr>
          <p:cNvPr id="30" name="TextBox 29"/>
          <p:cNvSpPr txBox="1"/>
          <p:nvPr/>
        </p:nvSpPr>
        <p:spPr>
          <a:xfrm>
            <a:off x="3834643" y="4805134"/>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US" sz="3400" b="1" u="sng" dirty="0" err="1">
                <a:solidFill>
                  <a:schemeClr val="accent5">
                    <a:lumMod val="50000"/>
                  </a:schemeClr>
                </a:solidFill>
              </a:rPr>
              <a:t>Combien</a:t>
            </a:r>
            <a:r>
              <a:rPr lang="en-US" sz="3400" b="1" dirty="0">
                <a:solidFill>
                  <a:schemeClr val="accent5">
                    <a:lumMod val="50000"/>
                  </a:schemeClr>
                </a:solidFill>
              </a:rPr>
              <a:t> de frères et s</a:t>
            </a:r>
            <a:r>
              <a:rPr lang="fr-FR" sz="3400" b="1" dirty="0" err="1">
                <a:solidFill>
                  <a:schemeClr val="accent5">
                    <a:lumMod val="50000"/>
                  </a:schemeClr>
                </a:solidFill>
              </a:rPr>
              <a:t>œurs</a:t>
            </a:r>
            <a:r>
              <a:rPr lang="fr-FR" sz="3400" b="1" dirty="0">
                <a:solidFill>
                  <a:schemeClr val="accent5">
                    <a:lumMod val="50000"/>
                  </a:schemeClr>
                </a:solidFill>
              </a:rPr>
              <a:t> as-tu</a:t>
            </a:r>
            <a:r>
              <a:rPr lang="en-US" sz="3400" b="1" dirty="0">
                <a:solidFill>
                  <a:schemeClr val="accent5">
                    <a:lumMod val="50000"/>
                  </a:schemeClr>
                </a:solidFill>
              </a:rPr>
              <a:t>?</a:t>
            </a:r>
          </a:p>
        </p:txBody>
      </p:sp>
      <p:sp>
        <p:nvSpPr>
          <p:cNvPr id="31" name="TextBox 30"/>
          <p:cNvSpPr txBox="1"/>
          <p:nvPr/>
        </p:nvSpPr>
        <p:spPr>
          <a:xfrm>
            <a:off x="3834642" y="5579747"/>
            <a:ext cx="8281621" cy="615553"/>
          </a:xfrm>
          <a:prstGeom prst="rect">
            <a:avLst/>
          </a:prstGeom>
          <a:solidFill>
            <a:schemeClr val="accent4">
              <a:lumMod val="60000"/>
              <a:lumOff val="40000"/>
            </a:schemeClr>
          </a:solidFill>
          <a:ln w="38100">
            <a:solidFill>
              <a:schemeClr val="accent5">
                <a:lumMod val="50000"/>
              </a:schemeClr>
            </a:solidFill>
          </a:ln>
        </p:spPr>
        <p:txBody>
          <a:bodyPr wrap="square" rtlCol="0">
            <a:spAutoFit/>
          </a:bodyPr>
          <a:lstStyle/>
          <a:p>
            <a:r>
              <a:rPr lang="en-US" sz="3400" b="1" dirty="0">
                <a:solidFill>
                  <a:schemeClr val="accent5">
                    <a:lumMod val="50000"/>
                  </a:schemeClr>
                </a:solidFill>
              </a:rPr>
              <a:t>Tu </a:t>
            </a:r>
            <a:r>
              <a:rPr lang="en-US" sz="3400" b="1" dirty="0" err="1">
                <a:solidFill>
                  <a:schemeClr val="accent5">
                    <a:lumMod val="50000"/>
                  </a:schemeClr>
                </a:solidFill>
              </a:rPr>
              <a:t>viens</a:t>
            </a:r>
            <a:r>
              <a:rPr lang="en-US" sz="3400" b="1" dirty="0">
                <a:solidFill>
                  <a:schemeClr val="accent5">
                    <a:lumMod val="50000"/>
                  </a:schemeClr>
                </a:solidFill>
              </a:rPr>
              <a:t> </a:t>
            </a:r>
            <a:r>
              <a:rPr lang="en-US" sz="3400" b="1" dirty="0" err="1">
                <a:solidFill>
                  <a:schemeClr val="accent5">
                    <a:lumMod val="50000"/>
                  </a:schemeClr>
                </a:solidFill>
              </a:rPr>
              <a:t>d’</a:t>
            </a:r>
            <a:r>
              <a:rPr lang="en-US" sz="3400" b="1" u="sng" dirty="0" err="1">
                <a:solidFill>
                  <a:schemeClr val="accent5">
                    <a:lumMod val="50000"/>
                  </a:schemeClr>
                </a:solidFill>
              </a:rPr>
              <a:t>où</a:t>
            </a:r>
            <a:r>
              <a:rPr lang="en-US" sz="3400" b="1" dirty="0">
                <a:solidFill>
                  <a:schemeClr val="accent5">
                    <a:lumMod val="50000"/>
                  </a:schemeClr>
                </a:solidFill>
              </a:rPr>
              <a:t> ?</a:t>
            </a:r>
          </a:p>
        </p:txBody>
      </p:sp>
      <p:sp>
        <p:nvSpPr>
          <p:cNvPr id="32" name="Rectangle 31">
            <a:extLst>
              <a:ext uri="{FF2B5EF4-FFF2-40B4-BE49-F238E27FC236}">
                <a16:creationId xmlns:a16="http://schemas.microsoft.com/office/drawing/2014/main" id="{07190C9F-200B-4701-85DB-203D8DB4B09C}"/>
              </a:ext>
            </a:extLst>
          </p:cNvPr>
          <p:cNvSpPr/>
          <p:nvPr/>
        </p:nvSpPr>
        <p:spPr>
          <a:xfrm rot="20531820">
            <a:off x="11614" y="3224858"/>
            <a:ext cx="2099391" cy="461665"/>
          </a:xfrm>
          <a:prstGeom prst="rect">
            <a:avLst/>
          </a:prstGeom>
          <a:noFill/>
          <a:effectLst/>
        </p:spPr>
        <p:txBody>
          <a:bodyPr wrap="square" lIns="91440" tIns="45720" rIns="91440" bIns="45720">
            <a:spAutoFit/>
          </a:bodyPr>
          <a:lstStyle/>
          <a:p>
            <a:pPr algn="ctr"/>
            <a:r>
              <a:rPr lang="en-US" sz="2400" b="1" dirty="0">
                <a:ln w="6600">
                  <a:solidFill>
                    <a:schemeClr val="accent2"/>
                  </a:solidFill>
                  <a:prstDash val="solid"/>
                </a:ln>
                <a:solidFill>
                  <a:srgbClr val="FFFFFF"/>
                </a:solidFill>
                <a:effectLst>
                  <a:outerShdw dist="38100" dir="2700000" algn="tl" rotWithShape="0">
                    <a:schemeClr val="accent2"/>
                  </a:outerShdw>
                </a:effectLst>
                <a:latin typeface="+mj-lt"/>
              </a:rPr>
              <a:t>aimer ?</a:t>
            </a:r>
            <a:endPar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pic>
        <p:nvPicPr>
          <p:cNvPr id="33" name="Picture 32" descr="background rectangle">
            <a:extLst>
              <a:ext uri="{FF2B5EF4-FFF2-40B4-BE49-F238E27FC236}">
                <a16:creationId xmlns:a16="http://schemas.microsoft.com/office/drawing/2014/main" id="{D08E9F19-931E-4630-9ABF-28F6E658024D}"/>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E6548D13-C9A0-4DD8-B6D8-61CDF4D0730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Les questions</a:t>
            </a:r>
            <a:endParaRPr lang="en-GB" sz="3600" b="1" dirty="0">
              <a:solidFill>
                <a:schemeClr val="bg1"/>
              </a:solidFill>
            </a:endParaRPr>
          </a:p>
        </p:txBody>
      </p:sp>
      <p:sp>
        <p:nvSpPr>
          <p:cNvPr id="35" name="Rounded Rectangle 46">
            <a:extLst>
              <a:ext uri="{FF2B5EF4-FFF2-40B4-BE49-F238E27FC236}">
                <a16:creationId xmlns:a16="http://schemas.microsoft.com/office/drawing/2014/main" id="{DBBA706F-7BA1-41F6-8D65-724A407E993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0184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24752599"/>
              </p:ext>
            </p:extLst>
          </p:nvPr>
        </p:nvGraphicFramePr>
        <p:xfrm>
          <a:off x="287875" y="624093"/>
          <a:ext cx="5376460" cy="5717157"/>
        </p:xfrm>
        <a:graphic>
          <a:graphicData uri="http://schemas.openxmlformats.org/drawingml/2006/table">
            <a:tbl>
              <a:tblPr firstRow="1" bandRow="1">
                <a:tableStyleId>{5C22544A-7EE6-4342-B048-85BDC9FD1C3A}</a:tableStyleId>
              </a:tblPr>
              <a:tblGrid>
                <a:gridCol w="3572681">
                  <a:extLst>
                    <a:ext uri="{9D8B030D-6E8A-4147-A177-3AD203B41FA5}">
                      <a16:colId xmlns:a16="http://schemas.microsoft.com/office/drawing/2014/main" val="4179036759"/>
                    </a:ext>
                  </a:extLst>
                </a:gridCol>
                <a:gridCol w="1803779">
                  <a:extLst>
                    <a:ext uri="{9D8B030D-6E8A-4147-A177-3AD203B41FA5}">
                      <a16:colId xmlns:a16="http://schemas.microsoft.com/office/drawing/2014/main" val="3114606762"/>
                    </a:ext>
                  </a:extLst>
                </a:gridCol>
              </a:tblGrid>
              <a:tr h="580856">
                <a:tc>
                  <a:txBody>
                    <a:bodyPr/>
                    <a:lstStyle/>
                    <a:p>
                      <a:pPr algn="ctr"/>
                      <a:r>
                        <a:rPr lang="en-GB" sz="2000" dirty="0" err="1">
                          <a:solidFill>
                            <a:schemeClr val="accent5">
                              <a:lumMod val="50000"/>
                            </a:schemeClr>
                          </a:solidFill>
                          <a:latin typeface="Century Gothic" panose="020B0502020202020204" pitchFamily="34" charset="0"/>
                        </a:rPr>
                        <a:t>Shy’M</a:t>
                      </a:r>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r>
                        <a:rPr lang="en-GB" sz="2000" dirty="0" err="1">
                          <a:solidFill>
                            <a:schemeClr val="accent5">
                              <a:lumMod val="50000"/>
                            </a:schemeClr>
                          </a:solidFill>
                          <a:latin typeface="Century Gothic" panose="020B0502020202020204" pitchFamily="34" charset="0"/>
                        </a:rPr>
                        <a:t>Vérité</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ou</a:t>
                      </a:r>
                      <a:r>
                        <a:rPr lang="en-GB" sz="2000" dirty="0">
                          <a:solidFill>
                            <a:schemeClr val="accent5">
                              <a:lumMod val="50000"/>
                            </a:schemeClr>
                          </a:solidFill>
                          <a:latin typeface="Century Gothic" panose="020B0502020202020204" pitchFamily="34" charset="0"/>
                        </a:rPr>
                        <a:t> </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57764288"/>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143" y="4823707"/>
            <a:ext cx="793600" cy="734204"/>
          </a:xfrm>
          <a:prstGeom prst="rect">
            <a:avLst/>
          </a:prstGeom>
        </p:spPr>
      </p:pic>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98353"/>
            <a:ext cx="1062928"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parler</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360378079"/>
              </p:ext>
            </p:extLst>
          </p:nvPr>
        </p:nvGraphicFramePr>
        <p:xfrm>
          <a:off x="6705215" y="624093"/>
          <a:ext cx="5376460" cy="5717157"/>
        </p:xfrm>
        <a:graphic>
          <a:graphicData uri="http://schemas.openxmlformats.org/drawingml/2006/table">
            <a:tbl>
              <a:tblPr firstRow="1" bandRow="1">
                <a:tableStyleId>{5C22544A-7EE6-4342-B048-85BDC9FD1C3A}</a:tableStyleId>
              </a:tblPr>
              <a:tblGrid>
                <a:gridCol w="3615898">
                  <a:extLst>
                    <a:ext uri="{9D8B030D-6E8A-4147-A177-3AD203B41FA5}">
                      <a16:colId xmlns:a16="http://schemas.microsoft.com/office/drawing/2014/main" val="4179036759"/>
                    </a:ext>
                  </a:extLst>
                </a:gridCol>
                <a:gridCol w="1760562">
                  <a:extLst>
                    <a:ext uri="{9D8B030D-6E8A-4147-A177-3AD203B41FA5}">
                      <a16:colId xmlns:a16="http://schemas.microsoft.com/office/drawing/2014/main" val="3114606762"/>
                    </a:ext>
                  </a:extLst>
                </a:gridCol>
              </a:tblGrid>
              <a:tr h="580856">
                <a:tc>
                  <a:txBody>
                    <a:bodyPr/>
                    <a:lstStyle/>
                    <a:p>
                      <a:pPr algn="ctr"/>
                      <a:r>
                        <a:rPr lang="en-GB" sz="2000" dirty="0">
                          <a:solidFill>
                            <a:schemeClr val="accent5">
                              <a:lumMod val="50000"/>
                            </a:schemeClr>
                          </a:solidFill>
                          <a:latin typeface="Century Gothic" panose="020B0502020202020204" pitchFamily="34" charset="0"/>
                        </a:rPr>
                        <a:t>Pierre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Gasly</a:t>
                      </a:r>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r>
                        <a:rPr lang="en-GB" sz="2000" dirty="0" err="1">
                          <a:solidFill>
                            <a:schemeClr val="accent5">
                              <a:lumMod val="50000"/>
                            </a:schemeClr>
                          </a:solidFill>
                          <a:latin typeface="Century Gothic" panose="020B0502020202020204" pitchFamily="34" charset="0"/>
                        </a:rPr>
                        <a:t>Vérité</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ou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mensonge</a:t>
                      </a:r>
                      <a:r>
                        <a:rPr lang="en-GB" sz="2000" dirty="0">
                          <a:solidFill>
                            <a:schemeClr val="accent5">
                              <a:lumMod val="50000"/>
                            </a:schemeClr>
                          </a:solidFill>
                          <a:latin typeface="Century Gothic" panose="020B0502020202020204" pitchFamily="34" charset="0"/>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57764288"/>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757639">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57639">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181" y="2295862"/>
            <a:ext cx="1010480" cy="7515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99" y="4846553"/>
            <a:ext cx="824064" cy="70968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181" y="1343831"/>
            <a:ext cx="807844" cy="83432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122" y="3165162"/>
            <a:ext cx="901435" cy="82801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054" y="5485584"/>
            <a:ext cx="954777" cy="1000499"/>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7595" y="4086411"/>
            <a:ext cx="1126071" cy="805829"/>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9063" y="1343829"/>
            <a:ext cx="807844" cy="83432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212" y="2366880"/>
            <a:ext cx="824064" cy="70968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3567" y="4018539"/>
            <a:ext cx="901435" cy="82801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9045" y="4855070"/>
            <a:ext cx="1010480" cy="751592"/>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1539" y="5503993"/>
            <a:ext cx="954777" cy="1000499"/>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91165" y="4835926"/>
            <a:ext cx="662213" cy="709684"/>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21842" y="4846552"/>
            <a:ext cx="702483" cy="688433"/>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31521" y="5606662"/>
            <a:ext cx="787246" cy="734587"/>
          </a:xfrm>
          <a:prstGeom prst="rect">
            <a:avLst/>
          </a:prstGeom>
        </p:spPr>
      </p:pic>
      <p:sp>
        <p:nvSpPr>
          <p:cNvPr id="27" name="Rectangle 26"/>
          <p:cNvSpPr/>
          <p:nvPr/>
        </p:nvSpPr>
        <p:spPr>
          <a:xfrm rot="19945858">
            <a:off x="8349088" y="5625349"/>
            <a:ext cx="1083950" cy="461665"/>
          </a:xfrm>
          <a:prstGeom prst="rect">
            <a:avLst/>
          </a:prstGeom>
          <a:noFill/>
        </p:spPr>
        <p:txBody>
          <a:bodyPr wrap="none" lIns="91440" tIns="45720" rIns="91440" bIns="45720">
            <a:spAutoFit/>
          </a:bodyPr>
          <a:lstStyle/>
          <a:p>
            <a:pPr algn="ctr"/>
            <a:r>
              <a:rPr lang="en-US" sz="2400" b="1" cap="none" spc="0" dirty="0" err="1">
                <a:ln w="6600">
                  <a:solidFill>
                    <a:schemeClr val="accent2"/>
                  </a:solidFill>
                  <a:prstDash val="solid"/>
                </a:ln>
                <a:solidFill>
                  <a:srgbClr val="FFFFFF"/>
                </a:solidFill>
                <a:effectLst>
                  <a:outerShdw dist="38100" dir="2700000" algn="tl" rotWithShape="0">
                    <a:schemeClr val="accent2"/>
                  </a:outerShdw>
                </a:effectLst>
                <a:latin typeface="+mj-lt"/>
              </a:rPr>
              <a:t>venir</a:t>
            </a: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mj-lt"/>
              </a:rPr>
              <a:t>?</a:t>
            </a:r>
          </a:p>
        </p:txBody>
      </p:sp>
      <p:sp>
        <p:nvSpPr>
          <p:cNvPr id="28" name="Rectangle 27"/>
          <p:cNvSpPr/>
          <p:nvPr/>
        </p:nvSpPr>
        <p:spPr>
          <a:xfrm>
            <a:off x="7722731" y="5165566"/>
            <a:ext cx="2404826" cy="461665"/>
          </a:xfrm>
          <a:prstGeom prst="rect">
            <a:avLst/>
          </a:prstGeom>
          <a:noFill/>
          <a:effectLst/>
        </p:spPr>
        <p:txBody>
          <a:bodyPr wrap="none" lIns="91440" tIns="45720" rIns="91440" bIns="45720">
            <a:spAutoFit/>
          </a:bodyPr>
          <a:lstStyle/>
          <a:p>
            <a:pPr algn="ctr"/>
            <a:r>
              <a:rPr lang="en-US" sz="2400" b="1" dirty="0">
                <a:ln w="6600">
                  <a:solidFill>
                    <a:schemeClr val="accent2"/>
                  </a:solidFill>
                  <a:prstDash val="solid"/>
                </a:ln>
                <a:solidFill>
                  <a:srgbClr val="FFFFFF"/>
                </a:solidFill>
                <a:effectLst>
                  <a:outerShdw dist="38100" dir="2700000" algn="tl" rotWithShape="0">
                    <a:schemeClr val="accent2"/>
                  </a:outerShdw>
                </a:effectLst>
                <a:latin typeface="+mj-lt"/>
              </a:rPr>
              <a:t>frères et </a:t>
            </a:r>
            <a:r>
              <a:rPr lang="en-US" sz="2400" b="1" dirty="0" err="1">
                <a:ln w="6600">
                  <a:solidFill>
                    <a:schemeClr val="accent2"/>
                  </a:solidFill>
                  <a:prstDash val="solid"/>
                </a:ln>
                <a:solidFill>
                  <a:srgbClr val="FFFFFF"/>
                </a:solidFill>
                <a:effectLst>
                  <a:outerShdw dist="38100" dir="2700000" algn="tl" rotWithShape="0">
                    <a:schemeClr val="accent2"/>
                  </a:outerShdw>
                </a:effectLst>
                <a:latin typeface="+mj-lt"/>
              </a:rPr>
              <a:t>sœurs</a:t>
            </a:r>
            <a:endPar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49273" y="2330488"/>
            <a:ext cx="1295424" cy="782471"/>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67550" y="3184636"/>
            <a:ext cx="1115188" cy="825239"/>
          </a:xfrm>
          <a:prstGeom prst="rect">
            <a:avLst/>
          </a:prstGeom>
        </p:spPr>
      </p:pic>
      <p:sp>
        <p:nvSpPr>
          <p:cNvPr id="31" name="Rectangle 30"/>
          <p:cNvSpPr/>
          <p:nvPr/>
        </p:nvSpPr>
        <p:spPr>
          <a:xfrm rot="20531820">
            <a:off x="8324698" y="4023220"/>
            <a:ext cx="1199367" cy="830997"/>
          </a:xfrm>
          <a:prstGeom prst="rect">
            <a:avLst/>
          </a:prstGeom>
          <a:noFill/>
          <a:effectLst/>
        </p:spPr>
        <p:txBody>
          <a:bodyPr wrap="none" lIns="91440" tIns="45720" rIns="91440" bIns="45720">
            <a:spAutoFit/>
          </a:bodyPr>
          <a:lstStyle/>
          <a:p>
            <a:pPr algn="ctr"/>
            <a:r>
              <a:rPr lang="en-US" sz="2400" b="1" dirty="0" err="1">
                <a:ln w="6600">
                  <a:solidFill>
                    <a:schemeClr val="accent2"/>
                  </a:solidFill>
                  <a:prstDash val="solid"/>
                </a:ln>
                <a:solidFill>
                  <a:srgbClr val="FFFFFF"/>
                </a:solidFill>
                <a:effectLst>
                  <a:outerShdw dist="38100" dir="2700000" algn="tl" rotWithShape="0">
                    <a:schemeClr val="accent2"/>
                  </a:outerShdw>
                </a:effectLst>
                <a:latin typeface="+mj-lt"/>
              </a:rPr>
              <a:t>réseau</a:t>
            </a:r>
            <a:endParaRPr lang="en-US" sz="2400" b="1" dirty="0">
              <a:ln w="6600">
                <a:solidFill>
                  <a:schemeClr val="accent2"/>
                </a:solidFill>
                <a:prstDash val="solid"/>
              </a:ln>
              <a:solidFill>
                <a:srgbClr val="FFFFFF"/>
              </a:solidFill>
              <a:effectLst>
                <a:outerShdw dist="38100" dir="2700000" algn="tl" rotWithShape="0">
                  <a:schemeClr val="accent2"/>
                </a:outerShdw>
              </a:effectLst>
              <a:latin typeface="+mj-lt"/>
            </a:endParaRPr>
          </a:p>
          <a:p>
            <a:pPr algn="ctr"/>
            <a:r>
              <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mj-lt"/>
              </a:rPr>
              <a:t>social</a:t>
            </a:r>
          </a:p>
        </p:txBody>
      </p:sp>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70424" y="1330044"/>
            <a:ext cx="897328" cy="897328"/>
          </a:xfrm>
          <a:prstGeom prst="rect">
            <a:avLst/>
          </a:prstGeom>
        </p:spPr>
      </p:pic>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23038" y="1343830"/>
            <a:ext cx="897328" cy="897328"/>
          </a:xfrm>
          <a:prstGeom prst="rect">
            <a:avLst/>
          </a:prstGeom>
        </p:spPr>
      </p:pic>
      <p:pic>
        <p:nvPicPr>
          <p:cNvPr id="34" name="Pictur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13820" y="2458765"/>
            <a:ext cx="814907" cy="572343"/>
          </a:xfrm>
          <a:prstGeom prst="rect">
            <a:avLst/>
          </a:prstGeom>
        </p:spPr>
      </p:pic>
      <p:pic>
        <p:nvPicPr>
          <p:cNvPr id="35" name="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01526" y="2382364"/>
            <a:ext cx="1205790" cy="530548"/>
          </a:xfrm>
          <a:prstGeom prst="rect">
            <a:avLst/>
          </a:prstGeom>
        </p:spPr>
      </p:pic>
      <p:pic>
        <p:nvPicPr>
          <p:cNvPr id="36" name="Picture 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83772" y="3235536"/>
            <a:ext cx="1178930" cy="783316"/>
          </a:xfrm>
          <a:prstGeom prst="rect">
            <a:avLst/>
          </a:prstGeom>
        </p:spPr>
      </p:pic>
      <p:pic>
        <p:nvPicPr>
          <p:cNvPr id="37" name="Picture 3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459218">
            <a:off x="2101532" y="4132148"/>
            <a:ext cx="693225" cy="600795"/>
          </a:xfrm>
          <a:prstGeom prst="rect">
            <a:avLst/>
          </a:prstGeom>
        </p:spPr>
      </p:pic>
      <p:pic>
        <p:nvPicPr>
          <p:cNvPr id="39" name="Picture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01526" y="5574428"/>
            <a:ext cx="1013926" cy="750305"/>
          </a:xfrm>
          <a:prstGeom prst="rect">
            <a:avLst/>
          </a:prstGeom>
        </p:spPr>
      </p:pic>
      <p:sp>
        <p:nvSpPr>
          <p:cNvPr id="40" name="TextBox 39"/>
          <p:cNvSpPr txBox="1"/>
          <p:nvPr/>
        </p:nvSpPr>
        <p:spPr>
          <a:xfrm>
            <a:off x="6598826" y="112320"/>
            <a:ext cx="3942174" cy="400110"/>
          </a:xfrm>
          <a:prstGeom prst="rect">
            <a:avLst/>
          </a:prstGeom>
          <a:noFill/>
          <a:ln>
            <a:solidFill>
              <a:srgbClr val="FF9900"/>
            </a:solidFill>
          </a:ln>
        </p:spPr>
        <p:txBody>
          <a:bodyPr wrap="square" rtlCol="0">
            <a:spAutoFit/>
          </a:bodyPr>
          <a:lstStyle/>
          <a:p>
            <a:r>
              <a:rPr lang="en-GB" sz="2000" dirty="0">
                <a:solidFill>
                  <a:schemeClr val="accent5">
                    <a:lumMod val="50000"/>
                  </a:schemeClr>
                </a:solidFill>
              </a:rPr>
              <a:t>* </a:t>
            </a:r>
            <a:r>
              <a:rPr lang="en-GB" sz="2000" i="1" dirty="0" err="1">
                <a:solidFill>
                  <a:schemeClr val="accent5">
                    <a:lumMod val="50000"/>
                  </a:schemeClr>
                </a:solidFill>
              </a:rPr>
              <a:t>réseau</a:t>
            </a:r>
            <a:r>
              <a:rPr lang="en-GB" sz="2000" i="1" dirty="0">
                <a:solidFill>
                  <a:schemeClr val="accent5">
                    <a:lumMod val="50000"/>
                  </a:schemeClr>
                </a:solidFill>
              </a:rPr>
              <a:t> social</a:t>
            </a:r>
            <a:r>
              <a:rPr lang="en-GB" sz="2000" dirty="0">
                <a:solidFill>
                  <a:schemeClr val="accent5">
                    <a:lumMod val="50000"/>
                  </a:schemeClr>
                </a:solidFill>
              </a:rPr>
              <a:t> = social media</a:t>
            </a:r>
          </a:p>
        </p:txBody>
      </p:sp>
      <p:sp>
        <p:nvSpPr>
          <p:cNvPr id="41" name="Rectangle 40">
            <a:extLst>
              <a:ext uri="{FF2B5EF4-FFF2-40B4-BE49-F238E27FC236}">
                <a16:creationId xmlns:a16="http://schemas.microsoft.com/office/drawing/2014/main" id="{51A0AD24-D24B-407E-91C4-AAADF77E3A09}"/>
              </a:ext>
            </a:extLst>
          </p:cNvPr>
          <p:cNvSpPr/>
          <p:nvPr/>
        </p:nvSpPr>
        <p:spPr>
          <a:xfrm rot="20531820">
            <a:off x="6426792" y="3340413"/>
            <a:ext cx="2099391" cy="461665"/>
          </a:xfrm>
          <a:prstGeom prst="rect">
            <a:avLst/>
          </a:prstGeom>
          <a:noFill/>
          <a:effectLst/>
        </p:spPr>
        <p:txBody>
          <a:bodyPr wrap="square" lIns="91440" tIns="45720" rIns="91440" bIns="45720">
            <a:spAutoFit/>
          </a:bodyPr>
          <a:lstStyle/>
          <a:p>
            <a:pPr algn="ctr"/>
            <a:r>
              <a:rPr lang="en-US" sz="2400" b="1" dirty="0">
                <a:ln w="6600">
                  <a:solidFill>
                    <a:schemeClr val="accent2"/>
                  </a:solidFill>
                  <a:prstDash val="solid"/>
                </a:ln>
                <a:solidFill>
                  <a:srgbClr val="FFFFFF"/>
                </a:solidFill>
                <a:effectLst>
                  <a:outerShdw dist="38100" dir="2700000" algn="tl" rotWithShape="0">
                    <a:schemeClr val="accent2"/>
                  </a:outerShdw>
                </a:effectLst>
                <a:latin typeface="+mj-lt"/>
              </a:rPr>
              <a:t>aimer ?</a:t>
            </a:r>
            <a:endParaRPr lang="en-US" sz="2400" b="1" cap="none" spc="0"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pic>
        <p:nvPicPr>
          <p:cNvPr id="45" name="Picture 44" descr="background rectangle">
            <a:extLst>
              <a:ext uri="{FF2B5EF4-FFF2-40B4-BE49-F238E27FC236}">
                <a16:creationId xmlns:a16="http://schemas.microsoft.com/office/drawing/2014/main" id="{D1B1DA6C-65AC-4282-AB12-F8620B79429B}"/>
              </a:ex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6" name="Title 3">
            <a:extLst>
              <a:ext uri="{FF2B5EF4-FFF2-40B4-BE49-F238E27FC236}">
                <a16:creationId xmlns:a16="http://schemas.microsoft.com/office/drawing/2014/main" id="{4B5736EA-4143-45D3-9C60-28BEAF5859B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Vérité</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mensonge</a:t>
            </a:r>
            <a:r>
              <a:rPr lang="en-GB" sz="3600" b="1" dirty="0">
                <a:solidFill>
                  <a:schemeClr val="bg1"/>
                </a:solidFill>
              </a:rPr>
              <a:t> ?</a:t>
            </a:r>
          </a:p>
        </p:txBody>
      </p:sp>
      <p:sp>
        <p:nvSpPr>
          <p:cNvPr id="47" name="Rounded Rectangle 46">
            <a:extLst>
              <a:ext uri="{FF2B5EF4-FFF2-40B4-BE49-F238E27FC236}">
                <a16:creationId xmlns:a16="http://schemas.microsoft.com/office/drawing/2014/main" id="{0EC2A26E-47B1-4913-BB06-6423876457D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Arrow: Left 2">
            <a:extLst>
              <a:ext uri="{FF2B5EF4-FFF2-40B4-BE49-F238E27FC236}">
                <a16:creationId xmlns:a16="http://schemas.microsoft.com/office/drawing/2014/main" id="{2370CA48-15C8-4B4C-ADF0-2D3A685339E2}"/>
              </a:ext>
            </a:extLst>
          </p:cNvPr>
          <p:cNvSpPr/>
          <p:nvPr/>
        </p:nvSpPr>
        <p:spPr>
          <a:xfrm>
            <a:off x="5115957" y="1280182"/>
            <a:ext cx="1456347" cy="1081437"/>
          </a:xfrm>
          <a:prstGeom prst="left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err="1"/>
              <a:t>Shy’M</a:t>
            </a:r>
            <a:endParaRPr lang="fr-FR" sz="2500" dirty="0"/>
          </a:p>
        </p:txBody>
      </p:sp>
      <p:sp>
        <p:nvSpPr>
          <p:cNvPr id="5" name="Arrow: Left 4">
            <a:extLst>
              <a:ext uri="{FF2B5EF4-FFF2-40B4-BE49-F238E27FC236}">
                <a16:creationId xmlns:a16="http://schemas.microsoft.com/office/drawing/2014/main" id="{19BD7492-B7BA-4E9A-83C2-A3B4AD3660CD}"/>
              </a:ext>
            </a:extLst>
          </p:cNvPr>
          <p:cNvSpPr/>
          <p:nvPr/>
        </p:nvSpPr>
        <p:spPr>
          <a:xfrm flipH="1">
            <a:off x="5791587" y="2435853"/>
            <a:ext cx="1396007" cy="1542350"/>
          </a:xfrm>
          <a:prstGeom prst="left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dirty="0"/>
              <a:t>Pierre </a:t>
            </a:r>
            <a:r>
              <a:rPr lang="fr-FR" sz="2500" dirty="0" err="1"/>
              <a:t>Gasly</a:t>
            </a:r>
            <a:endParaRPr lang="fr-FR" sz="2500" dirty="0"/>
          </a:p>
        </p:txBody>
      </p:sp>
    </p:spTree>
    <p:extLst>
      <p:ext uri="{BB962C8B-B14F-4D97-AF65-F5344CB8AC3E}">
        <p14:creationId xmlns:p14="http://schemas.microsoft.com/office/powerpoint/2010/main" val="1148655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199" y="201332"/>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7" name="Picture 9" descr="house"/>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506" y="1340883"/>
            <a:ext cx="2220784" cy="146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252188" y="4448462"/>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Rectangle 4"/>
          <p:cNvSpPr/>
          <p:nvPr/>
        </p:nvSpPr>
        <p:spPr>
          <a:xfrm>
            <a:off x="5069633" y="5615662"/>
            <a:ext cx="172354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[week]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2" name="Rectangle 1"/>
          <p:cNvSpPr/>
          <p:nvPr/>
        </p:nvSpPr>
        <p:spPr>
          <a:xfrm>
            <a:off x="9110705" y="1373463"/>
            <a:ext cx="20281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sp>
        <p:nvSpPr>
          <p:cNvPr id="3" name="Rectangle 2"/>
          <p:cNvSpPr/>
          <p:nvPr/>
        </p:nvSpPr>
        <p:spPr>
          <a:xfrm>
            <a:off x="9423290" y="4418767"/>
            <a:ext cx="171553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do]</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23693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ai vrai.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ai mais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5" name="ai mais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 rais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ai rais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ai mauvai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7" name="ai mauvai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ai semain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8" name="ai semain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ai fai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ai fa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animBg="1"/>
      <p:bldP spid="6" grpId="0"/>
      <p:bldP spid="12" grpId="0"/>
      <p:bldP spid="11" grpId="0"/>
      <p:bldP spid="4" grpId="0"/>
      <p:bldP spid="10" grpId="0"/>
      <p:bldP spid="5" grpId="0"/>
      <p:bldP spid="8" grpId="0"/>
      <p:bldP spid="2" grpId="0"/>
      <p:bldP spid="9"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074350765"/>
              </p:ext>
            </p:extLst>
          </p:nvPr>
        </p:nvGraphicFramePr>
        <p:xfrm>
          <a:off x="671773" y="850857"/>
          <a:ext cx="5376460" cy="5619285"/>
        </p:xfrm>
        <a:graphic>
          <a:graphicData uri="http://schemas.openxmlformats.org/drawingml/2006/table">
            <a:tbl>
              <a:tblPr firstRow="1" bandRow="1">
                <a:tableStyleId>{5C22544A-7EE6-4342-B048-85BDC9FD1C3A}</a:tableStyleId>
              </a:tblPr>
              <a:tblGrid>
                <a:gridCol w="3572681">
                  <a:extLst>
                    <a:ext uri="{9D8B030D-6E8A-4147-A177-3AD203B41FA5}">
                      <a16:colId xmlns:a16="http://schemas.microsoft.com/office/drawing/2014/main" val="4179036759"/>
                    </a:ext>
                  </a:extLst>
                </a:gridCol>
                <a:gridCol w="1803779">
                  <a:extLst>
                    <a:ext uri="{9D8B030D-6E8A-4147-A177-3AD203B41FA5}">
                      <a16:colId xmlns:a16="http://schemas.microsoft.com/office/drawing/2014/main" val="3114606762"/>
                    </a:ext>
                  </a:extLst>
                </a:gridCol>
              </a:tblGrid>
              <a:tr h="670853">
                <a:tc>
                  <a:txBody>
                    <a:bodyPr/>
                    <a:lstStyle/>
                    <a:p>
                      <a:pPr algn="ctr"/>
                      <a:endParaRPr lang="en-GB" sz="2000" dirty="0">
                        <a:solidFill>
                          <a:schemeClr val="accent5">
                            <a:lumMod val="50000"/>
                          </a:schemeClr>
                        </a:solidFill>
                        <a:latin typeface="Century Gothic" panose="020B0502020202020204" pitchFamily="34" charset="0"/>
                      </a:endParaRPr>
                    </a:p>
                    <a:p>
                      <a:pPr algn="ctr"/>
                      <a:r>
                        <a:rPr lang="en-GB" sz="2000" dirty="0" err="1">
                          <a:solidFill>
                            <a:schemeClr val="accent5">
                              <a:lumMod val="50000"/>
                            </a:schemeClr>
                          </a:solidFill>
                          <a:latin typeface="Century Gothic" panose="020B0502020202020204" pitchFamily="34" charset="0"/>
                        </a:rPr>
                        <a:t>Shy’M</a:t>
                      </a:r>
                      <a:endParaRPr lang="en-GB" sz="2000" dirty="0">
                        <a:solidFill>
                          <a:schemeClr val="accent5">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endParaRPr lang="en-GB" sz="2000" dirty="0">
                        <a:solidFill>
                          <a:schemeClr val="accent5">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57764288"/>
                  </a:ext>
                </a:extLst>
              </a:tr>
              <a:tr h="875026">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875026">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875026">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25015">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25015">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25015">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4194" y="5020816"/>
            <a:ext cx="793600" cy="734204"/>
          </a:xfrm>
          <a:prstGeom prst="rect">
            <a:avLst/>
          </a:prstGeom>
        </p:spPr>
      </p:pic>
      <p:sp>
        <p:nvSpPr>
          <p:cNvPr id="2" name="Title 1">
            <a:extLst>
              <a:ext uri="{FF2B5EF4-FFF2-40B4-BE49-F238E27FC236}">
                <a16:creationId xmlns:a16="http://schemas.microsoft.com/office/drawing/2014/main" id="{E80F86C4-99FC-7443-A605-C9F1CE10427C}"/>
              </a:ext>
            </a:extLst>
          </p:cNvPr>
          <p:cNvSpPr>
            <a:spLocks noGrp="1"/>
          </p:cNvSpPr>
          <p:nvPr>
            <p:ph type="title"/>
          </p:nvPr>
        </p:nvSpPr>
        <p:spPr>
          <a:xfrm>
            <a:off x="10871573" y="98353"/>
            <a:ext cx="1062928" cy="344718"/>
          </a:xfrm>
        </p:spPr>
        <p:txBody>
          <a:bodyPr>
            <a:normAutofit fontScale="90000"/>
          </a:bodyPr>
          <a:lstStyle/>
          <a:p>
            <a:pPr lvl="0">
              <a:lnSpc>
                <a:spcPct val="100000"/>
              </a:lnSpc>
              <a:spcBef>
                <a:spcPts val="0"/>
              </a:spcBef>
              <a:defRPr/>
            </a:pPr>
            <a:r>
              <a:rPr lang="en-GB" sz="1800" b="1" dirty="0" err="1">
                <a:solidFill>
                  <a:prstClr val="white"/>
                </a:solidFill>
                <a:ea typeface="+mn-ea"/>
                <a:cs typeface="+mn-cs"/>
              </a:rPr>
              <a:t>parler</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719854296"/>
              </p:ext>
            </p:extLst>
          </p:nvPr>
        </p:nvGraphicFramePr>
        <p:xfrm>
          <a:off x="6442502" y="850857"/>
          <a:ext cx="5376460" cy="5579911"/>
        </p:xfrm>
        <a:graphic>
          <a:graphicData uri="http://schemas.openxmlformats.org/drawingml/2006/table">
            <a:tbl>
              <a:tblPr firstRow="1" bandRow="1">
                <a:tableStyleId>{5C22544A-7EE6-4342-B048-85BDC9FD1C3A}</a:tableStyleId>
              </a:tblPr>
              <a:tblGrid>
                <a:gridCol w="3615898">
                  <a:extLst>
                    <a:ext uri="{9D8B030D-6E8A-4147-A177-3AD203B41FA5}">
                      <a16:colId xmlns:a16="http://schemas.microsoft.com/office/drawing/2014/main" val="4179036759"/>
                    </a:ext>
                  </a:extLst>
                </a:gridCol>
                <a:gridCol w="1760562">
                  <a:extLst>
                    <a:ext uri="{9D8B030D-6E8A-4147-A177-3AD203B41FA5}">
                      <a16:colId xmlns:a16="http://schemas.microsoft.com/office/drawing/2014/main" val="3114606762"/>
                    </a:ext>
                  </a:extLst>
                </a:gridCol>
              </a:tblGrid>
              <a:tr h="670853">
                <a:tc>
                  <a:txBody>
                    <a:bodyPr/>
                    <a:lstStyle/>
                    <a:p>
                      <a:pPr algn="ctr"/>
                      <a:r>
                        <a:rPr lang="en-GB" sz="2000" dirty="0">
                          <a:solidFill>
                            <a:schemeClr val="accent5">
                              <a:lumMod val="50000"/>
                            </a:schemeClr>
                          </a:solidFill>
                          <a:latin typeface="Century Gothic" panose="020B0502020202020204" pitchFamily="34" charset="0"/>
                        </a:rPr>
                        <a:t>Pierre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Gasly</a:t>
                      </a:r>
                      <a:endParaRPr lang="en-GB" sz="2000" dirty="0">
                        <a:solidFill>
                          <a:schemeClr val="accent5">
                            <a:lumMod val="50000"/>
                          </a:schemeClr>
                        </a:solidFill>
                        <a:latin typeface="Century Gothic" panose="020B0502020202020204" pitchFamily="34" charset="0"/>
                      </a:endParaRP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pPr algn="ctr"/>
                      <a:r>
                        <a:rPr lang="en-GB" sz="2000" dirty="0" err="1">
                          <a:solidFill>
                            <a:schemeClr val="accent5">
                              <a:lumMod val="50000"/>
                            </a:schemeClr>
                          </a:solidFill>
                          <a:latin typeface="Century Gothic" panose="020B0502020202020204" pitchFamily="34" charset="0"/>
                        </a:rPr>
                        <a:t>Vérité</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ou</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mensonge</a:t>
                      </a:r>
                      <a:r>
                        <a:rPr lang="en-GB" sz="2000" dirty="0">
                          <a:solidFill>
                            <a:schemeClr val="accent5">
                              <a:lumMod val="50000"/>
                            </a:schemeClr>
                          </a:solidFill>
                          <a:latin typeface="Century Gothic" panose="020B0502020202020204" pitchFamily="34" charset="0"/>
                        </a:rPr>
                        <a:t>?</a:t>
                      </a:r>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57764288"/>
                  </a:ext>
                </a:extLst>
              </a:tr>
              <a:tr h="875026">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576951325"/>
                  </a:ext>
                </a:extLst>
              </a:tr>
              <a:tr h="875026">
                <a:tc>
                  <a:txBody>
                    <a:bodyPr/>
                    <a:lstStyle/>
                    <a:p>
                      <a:endParaRPr lang="en-GB" dirty="0"/>
                    </a:p>
                    <a:p>
                      <a:endParaRPr lang="en-GB" dirty="0"/>
                    </a:p>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35853239"/>
                  </a:ext>
                </a:extLst>
              </a:tr>
              <a:tr h="875026">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4196920142"/>
                  </a:ext>
                </a:extLst>
              </a:tr>
              <a:tr h="725015">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1981658456"/>
                  </a:ext>
                </a:extLst>
              </a:tr>
              <a:tr h="725015">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66045671"/>
                  </a:ext>
                </a:extLst>
              </a:tr>
              <a:tr h="725015">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515626882"/>
                  </a:ext>
                </a:extLst>
              </a:tr>
            </a:tbl>
          </a:graphicData>
        </a:graphic>
      </p:graphicFrame>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79" y="2565130"/>
            <a:ext cx="1010480" cy="75159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006" y="5042730"/>
            <a:ext cx="824064" cy="70968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079" y="1686493"/>
            <a:ext cx="807844" cy="83432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924" y="3410336"/>
            <a:ext cx="901435" cy="82801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7139" y="5673384"/>
            <a:ext cx="954777" cy="1000499"/>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971" y="4260540"/>
            <a:ext cx="1126071" cy="805829"/>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951" y="1686493"/>
            <a:ext cx="807844" cy="83432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0731" y="2610145"/>
            <a:ext cx="824064" cy="709689"/>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3546" y="4263024"/>
            <a:ext cx="901435" cy="82801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5897" y="5024461"/>
            <a:ext cx="1010480" cy="751592"/>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8295" y="5673384"/>
            <a:ext cx="954777" cy="1000499"/>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28350" y="5012663"/>
            <a:ext cx="662213" cy="709684"/>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60670" y="5023289"/>
            <a:ext cx="702483" cy="688433"/>
          </a:xfrm>
          <a:prstGeom prst="rect">
            <a:avLst/>
          </a:prstGeom>
        </p:spPr>
      </p:pic>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68277" y="5776053"/>
            <a:ext cx="787246" cy="734587"/>
          </a:xfrm>
          <a:prstGeom prst="rect">
            <a:avLst/>
          </a:prstGeom>
        </p:spPr>
      </p:pic>
      <p:sp>
        <p:nvSpPr>
          <p:cNvPr id="27" name="Rectangle 26"/>
          <p:cNvSpPr/>
          <p:nvPr/>
        </p:nvSpPr>
        <p:spPr>
          <a:xfrm rot="19945858">
            <a:off x="8086375" y="5798436"/>
            <a:ext cx="1083950"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venir</a:t>
            </a: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t>
            </a:r>
          </a:p>
        </p:txBody>
      </p:sp>
      <p:sp>
        <p:nvSpPr>
          <p:cNvPr id="28" name="Rectangle 27"/>
          <p:cNvSpPr/>
          <p:nvPr/>
        </p:nvSpPr>
        <p:spPr>
          <a:xfrm>
            <a:off x="7580109" y="5268042"/>
            <a:ext cx="2404826" cy="461665"/>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frères et </a:t>
            </a:r>
            <a:r>
              <a:rPr kumimoji="0" lang="en-US" sz="2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sœurs</a:t>
            </a:r>
            <a:endPar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p:txBody>
      </p:sp>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00782" y="2598348"/>
            <a:ext cx="1295424" cy="782471"/>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0081" y="3382493"/>
            <a:ext cx="1115188" cy="825239"/>
          </a:xfrm>
          <a:prstGeom prst="rect">
            <a:avLst/>
          </a:prstGeom>
        </p:spPr>
      </p:pic>
      <p:sp>
        <p:nvSpPr>
          <p:cNvPr id="31" name="Rectangle 30"/>
          <p:cNvSpPr/>
          <p:nvPr/>
        </p:nvSpPr>
        <p:spPr>
          <a:xfrm>
            <a:off x="8086025" y="4196308"/>
            <a:ext cx="1199367" cy="830997"/>
          </a:xfrm>
          <a:prstGeom prst="rect">
            <a:avLst/>
          </a:prstGeom>
          <a:noFill/>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réseau</a:t>
            </a:r>
            <a:endPar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social</a:t>
            </a:r>
          </a:p>
        </p:txBody>
      </p:sp>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07166" y="1611478"/>
            <a:ext cx="897328" cy="897328"/>
          </a:xfrm>
          <a:prstGeom prst="rect">
            <a:avLst/>
          </a:prstGeom>
        </p:spPr>
      </p:pic>
      <p:pic>
        <p:nvPicPr>
          <p:cNvPr id="33" name="Picture 3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07149" y="1518442"/>
            <a:ext cx="897328" cy="897328"/>
          </a:xfrm>
          <a:prstGeom prst="rect">
            <a:avLst/>
          </a:prstGeom>
        </p:spPr>
      </p:pic>
      <p:pic>
        <p:nvPicPr>
          <p:cNvPr id="34" name="Pictur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90888" y="2747491"/>
            <a:ext cx="814907" cy="572343"/>
          </a:xfrm>
          <a:prstGeom prst="rect">
            <a:avLst/>
          </a:prstGeom>
        </p:spPr>
      </p:pic>
      <p:pic>
        <p:nvPicPr>
          <p:cNvPr id="35" name="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84181" y="2792353"/>
            <a:ext cx="1205790" cy="530548"/>
          </a:xfrm>
          <a:prstGeom prst="rect">
            <a:avLst/>
          </a:prstGeom>
        </p:spPr>
      </p:pic>
      <p:pic>
        <p:nvPicPr>
          <p:cNvPr id="36" name="Picture 3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66348" y="3505274"/>
            <a:ext cx="1178930" cy="783316"/>
          </a:xfrm>
          <a:prstGeom prst="rect">
            <a:avLst/>
          </a:prstGeom>
        </p:spPr>
      </p:pic>
      <p:pic>
        <p:nvPicPr>
          <p:cNvPr id="37" name="Picture 3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459218">
            <a:off x="2517150" y="4352090"/>
            <a:ext cx="693225" cy="600795"/>
          </a:xfrm>
          <a:prstGeom prst="rect">
            <a:avLst/>
          </a:prstGeom>
        </p:spPr>
      </p:pic>
      <p:pic>
        <p:nvPicPr>
          <p:cNvPr id="39" name="Picture 3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09321" y="5747112"/>
            <a:ext cx="1013926" cy="750305"/>
          </a:xfrm>
          <a:prstGeom prst="rect">
            <a:avLst/>
          </a:prstGeom>
        </p:spPr>
      </p:pic>
      <p:sp>
        <p:nvSpPr>
          <p:cNvPr id="40" name="TextBox 39"/>
          <p:cNvSpPr txBox="1"/>
          <p:nvPr/>
        </p:nvSpPr>
        <p:spPr>
          <a:xfrm>
            <a:off x="6598826" y="112320"/>
            <a:ext cx="3942174" cy="400110"/>
          </a:xfrm>
          <a:prstGeom prst="rect">
            <a:avLst/>
          </a:prstGeom>
          <a:noFill/>
          <a:ln>
            <a:solidFill>
              <a:srgbClr val="FF99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réseau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social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social media</a:t>
            </a:r>
          </a:p>
        </p:txBody>
      </p:sp>
      <p:sp>
        <p:nvSpPr>
          <p:cNvPr id="41" name="Rectangle 40">
            <a:extLst>
              <a:ext uri="{FF2B5EF4-FFF2-40B4-BE49-F238E27FC236}">
                <a16:creationId xmlns:a16="http://schemas.microsoft.com/office/drawing/2014/main" id="{51A0AD24-D24B-407E-91C4-AAADF77E3A09}"/>
              </a:ext>
            </a:extLst>
          </p:cNvPr>
          <p:cNvSpPr/>
          <p:nvPr/>
        </p:nvSpPr>
        <p:spPr>
          <a:xfrm rot="20531820">
            <a:off x="6139875" y="3657687"/>
            <a:ext cx="2099391" cy="461665"/>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F0302020204030204"/>
                <a:ea typeface="+mn-ea"/>
                <a:cs typeface="+mn-cs"/>
              </a:rPr>
              <a:t>aimer ?</a:t>
            </a:r>
          </a:p>
        </p:txBody>
      </p:sp>
      <p:sp>
        <p:nvSpPr>
          <p:cNvPr id="42" name="Action Button: Custom 66" descr="number 1">
            <a:hlinkClick r:id="" action="ppaction://noaction" highlightClick="1">
              <a:snd r:embed="rId21" name="2.wav"/>
            </a:hlinkClick>
            <a:extLst>
              <a:ext uri="{FF2B5EF4-FFF2-40B4-BE49-F238E27FC236}">
                <a16:creationId xmlns:a16="http://schemas.microsoft.com/office/drawing/2014/main" id="{D22FE539-FE0F-48E5-B626-48899043F6FC}"/>
              </a:ext>
            </a:extLst>
          </p:cNvPr>
          <p:cNvSpPr/>
          <p:nvPr/>
        </p:nvSpPr>
        <p:spPr>
          <a:xfrm>
            <a:off x="4351036" y="256771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3" name="Action Button: Custom 66" descr="number 1">
            <a:hlinkClick r:id="" action="ppaction://noaction" highlightClick="1">
              <a:snd r:embed="rId22" name="1.wav"/>
            </a:hlinkClick>
            <a:extLst>
              <a:ext uri="{FF2B5EF4-FFF2-40B4-BE49-F238E27FC236}">
                <a16:creationId xmlns:a16="http://schemas.microsoft.com/office/drawing/2014/main" id="{D7C3562C-3E38-4BB6-BAD1-1C548E6B0095}"/>
              </a:ext>
            </a:extLst>
          </p:cNvPr>
          <p:cNvSpPr/>
          <p:nvPr/>
        </p:nvSpPr>
        <p:spPr>
          <a:xfrm>
            <a:off x="4358518" y="167121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4" name="Action Button: Custom 66" descr="number 1">
            <a:hlinkClick r:id="" action="ppaction://noaction" highlightClick="1">
              <a:snd r:embed="rId23" name="3.wav"/>
            </a:hlinkClick>
            <a:extLst>
              <a:ext uri="{FF2B5EF4-FFF2-40B4-BE49-F238E27FC236}">
                <a16:creationId xmlns:a16="http://schemas.microsoft.com/office/drawing/2014/main" id="{1F9DEF30-C1B4-4C90-800C-A5453F020E9F}"/>
              </a:ext>
            </a:extLst>
          </p:cNvPr>
          <p:cNvSpPr/>
          <p:nvPr/>
        </p:nvSpPr>
        <p:spPr>
          <a:xfrm>
            <a:off x="4362787" y="356046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5" name="Action Button: Custom 66" descr="number 1">
            <a:hlinkClick r:id="" action="ppaction://noaction" highlightClick="1">
              <a:snd r:embed="rId24" name="4.wav"/>
            </a:hlinkClick>
            <a:extLst>
              <a:ext uri="{FF2B5EF4-FFF2-40B4-BE49-F238E27FC236}">
                <a16:creationId xmlns:a16="http://schemas.microsoft.com/office/drawing/2014/main" id="{9BDE9E25-471B-451A-AB49-F80E82C2315F}"/>
              </a:ext>
            </a:extLst>
          </p:cNvPr>
          <p:cNvSpPr/>
          <p:nvPr/>
        </p:nvSpPr>
        <p:spPr>
          <a:xfrm>
            <a:off x="4358518" y="435969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6" name="Action Button: Custom 66" descr="number 1">
            <a:hlinkClick r:id="" action="ppaction://noaction" highlightClick="1">
              <a:snd r:embed="rId25" name="5.wav"/>
            </a:hlinkClick>
            <a:extLst>
              <a:ext uri="{FF2B5EF4-FFF2-40B4-BE49-F238E27FC236}">
                <a16:creationId xmlns:a16="http://schemas.microsoft.com/office/drawing/2014/main" id="{E0E92BD4-0900-4EAC-AC91-E16617F7BD16}"/>
              </a:ext>
            </a:extLst>
          </p:cNvPr>
          <p:cNvSpPr/>
          <p:nvPr/>
        </p:nvSpPr>
        <p:spPr>
          <a:xfrm>
            <a:off x="4358518" y="5117918"/>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7" name="Action Button: Custom 66" descr="number 1">
            <a:hlinkClick r:id="" action="ppaction://noaction" highlightClick="1">
              <a:snd r:embed="rId26" name="6.wav"/>
            </a:hlinkClick>
            <a:extLst>
              <a:ext uri="{FF2B5EF4-FFF2-40B4-BE49-F238E27FC236}">
                <a16:creationId xmlns:a16="http://schemas.microsoft.com/office/drawing/2014/main" id="{D6EBDFD3-E4C1-47E1-AC5E-509D37D9213C}"/>
              </a:ext>
            </a:extLst>
          </p:cNvPr>
          <p:cNvSpPr/>
          <p:nvPr/>
        </p:nvSpPr>
        <p:spPr>
          <a:xfrm>
            <a:off x="4353969" y="580454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8" name="Action Button: Custom 66" descr="number 1">
            <a:hlinkClick r:id="" action="ppaction://noaction" highlightClick="1">
              <a:snd r:embed="rId27" name="Fr 3.1.3 Slide 47.8.wav"/>
            </a:hlinkClick>
            <a:extLst>
              <a:ext uri="{FF2B5EF4-FFF2-40B4-BE49-F238E27FC236}">
                <a16:creationId xmlns:a16="http://schemas.microsoft.com/office/drawing/2014/main" id="{20D4152D-EE26-4CD4-AAC2-33BF5FA7EBB7}"/>
              </a:ext>
            </a:extLst>
          </p:cNvPr>
          <p:cNvSpPr/>
          <p:nvPr/>
        </p:nvSpPr>
        <p:spPr>
          <a:xfrm>
            <a:off x="10171014" y="261746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49" name="Action Button: Custom 66" descr="number 1">
            <a:hlinkClick r:id="" action="ppaction://noaction" highlightClick="1">
              <a:snd r:embed="rId28" name="Fr 3.1.3 Slide 47.7.wav"/>
            </a:hlinkClick>
            <a:extLst>
              <a:ext uri="{FF2B5EF4-FFF2-40B4-BE49-F238E27FC236}">
                <a16:creationId xmlns:a16="http://schemas.microsoft.com/office/drawing/2014/main" id="{7CFA86FD-57F3-4A48-BBAF-2FF7FA8B3AB2}"/>
              </a:ext>
            </a:extLst>
          </p:cNvPr>
          <p:cNvSpPr/>
          <p:nvPr/>
        </p:nvSpPr>
        <p:spPr>
          <a:xfrm>
            <a:off x="10178496" y="1720963"/>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50" name="Action Button: Custom 66" descr="number 1">
            <a:hlinkClick r:id="" action="ppaction://noaction" highlightClick="1">
              <a:snd r:embed="rId29" name="Fr 3.1.3 Slide 47.9.wav"/>
            </a:hlinkClick>
            <a:extLst>
              <a:ext uri="{FF2B5EF4-FFF2-40B4-BE49-F238E27FC236}">
                <a16:creationId xmlns:a16="http://schemas.microsoft.com/office/drawing/2014/main" id="{499C09E9-D7BE-49D9-B022-49E886826426}"/>
              </a:ext>
            </a:extLst>
          </p:cNvPr>
          <p:cNvSpPr/>
          <p:nvPr/>
        </p:nvSpPr>
        <p:spPr>
          <a:xfrm>
            <a:off x="10182765" y="3441772"/>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51" name="Action Button: Custom 66" descr="number 1">
            <a:hlinkClick r:id="" action="ppaction://noaction" highlightClick="1">
              <a:snd r:embed="rId30" name="Fr 3.1.3 Slide 47.10.wav"/>
            </a:hlinkClick>
            <a:extLst>
              <a:ext uri="{FF2B5EF4-FFF2-40B4-BE49-F238E27FC236}">
                <a16:creationId xmlns:a16="http://schemas.microsoft.com/office/drawing/2014/main" id="{29027120-A979-4CC1-8448-0C19137870DC}"/>
              </a:ext>
            </a:extLst>
          </p:cNvPr>
          <p:cNvSpPr/>
          <p:nvPr/>
        </p:nvSpPr>
        <p:spPr>
          <a:xfrm>
            <a:off x="10178496" y="4337254"/>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52" name="Action Button: Custom 66" descr="number 1">
            <a:hlinkClick r:id="" action="ppaction://noaction" highlightClick="1">
              <a:snd r:embed="rId31" name="Fr 3.1.3 Slide 47.11.wav"/>
            </a:hlinkClick>
            <a:extLst>
              <a:ext uri="{FF2B5EF4-FFF2-40B4-BE49-F238E27FC236}">
                <a16:creationId xmlns:a16="http://schemas.microsoft.com/office/drawing/2014/main" id="{E1F3B03A-C629-4D0C-A352-6B51857CD12B}"/>
              </a:ext>
            </a:extLst>
          </p:cNvPr>
          <p:cNvSpPr/>
          <p:nvPr/>
        </p:nvSpPr>
        <p:spPr>
          <a:xfrm>
            <a:off x="10178496" y="502328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53" name="Action Button: Custom 66" descr="number 1">
            <a:hlinkClick r:id="" action="ppaction://noaction" highlightClick="1">
              <a:snd r:embed="rId32" name="Fr 3.1.3 Slide 47.12.wav"/>
            </a:hlinkClick>
            <a:extLst>
              <a:ext uri="{FF2B5EF4-FFF2-40B4-BE49-F238E27FC236}">
                <a16:creationId xmlns:a16="http://schemas.microsoft.com/office/drawing/2014/main" id="{6AA72769-E6AA-4AB3-8F3B-A332D3F4F2FA}"/>
              </a:ext>
            </a:extLst>
          </p:cNvPr>
          <p:cNvSpPr/>
          <p:nvPr/>
        </p:nvSpPr>
        <p:spPr>
          <a:xfrm>
            <a:off x="10173947" y="578210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12</a:t>
            </a:r>
          </a:p>
        </p:txBody>
      </p:sp>
      <p:pic>
        <p:nvPicPr>
          <p:cNvPr id="54" name="Picture 53">
            <a:extLst>
              <a:ext uri="{FF2B5EF4-FFF2-40B4-BE49-F238E27FC236}">
                <a16:creationId xmlns:a16="http://schemas.microsoft.com/office/drawing/2014/main" id="{44ABFB37-1836-4BD1-95CF-48D7EC4FA7A7}"/>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162366" y="1671214"/>
            <a:ext cx="518400" cy="540000"/>
          </a:xfrm>
          <a:prstGeom prst="rect">
            <a:avLst/>
          </a:prstGeom>
        </p:spPr>
      </p:pic>
      <p:pic>
        <p:nvPicPr>
          <p:cNvPr id="55" name="Picture 54">
            <a:extLst>
              <a:ext uri="{FF2B5EF4-FFF2-40B4-BE49-F238E27FC236}">
                <a16:creationId xmlns:a16="http://schemas.microsoft.com/office/drawing/2014/main" id="{85E73E48-63AA-4466-A192-DB12A0C83378}"/>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162366" y="5056357"/>
            <a:ext cx="518400" cy="540000"/>
          </a:xfrm>
          <a:prstGeom prst="rect">
            <a:avLst/>
          </a:prstGeom>
        </p:spPr>
      </p:pic>
      <p:pic>
        <p:nvPicPr>
          <p:cNvPr id="56" name="Picture 55">
            <a:extLst>
              <a:ext uri="{FF2B5EF4-FFF2-40B4-BE49-F238E27FC236}">
                <a16:creationId xmlns:a16="http://schemas.microsoft.com/office/drawing/2014/main" id="{468C2370-6E11-4214-98FC-262A501089B7}"/>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162366" y="5803626"/>
            <a:ext cx="518400" cy="540000"/>
          </a:xfrm>
          <a:prstGeom prst="rect">
            <a:avLst/>
          </a:prstGeom>
        </p:spPr>
      </p:pic>
      <p:pic>
        <p:nvPicPr>
          <p:cNvPr id="57" name="Picture 56">
            <a:extLst>
              <a:ext uri="{FF2B5EF4-FFF2-40B4-BE49-F238E27FC236}">
                <a16:creationId xmlns:a16="http://schemas.microsoft.com/office/drawing/2014/main" id="{843C1CEC-9E94-4EF6-AAF0-711A3DFFD3ED}"/>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063957" y="4357842"/>
            <a:ext cx="518400" cy="540000"/>
          </a:xfrm>
          <a:prstGeom prst="rect">
            <a:avLst/>
          </a:prstGeom>
        </p:spPr>
      </p:pic>
      <p:pic>
        <p:nvPicPr>
          <p:cNvPr id="58" name="Picture 57">
            <a:extLst>
              <a:ext uri="{FF2B5EF4-FFF2-40B4-BE49-F238E27FC236}">
                <a16:creationId xmlns:a16="http://schemas.microsoft.com/office/drawing/2014/main" id="{8A37A7C5-6060-4584-8772-075E9C8DD908}"/>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039779" y="5042730"/>
            <a:ext cx="518400" cy="540000"/>
          </a:xfrm>
          <a:prstGeom prst="rect">
            <a:avLst/>
          </a:prstGeom>
        </p:spPr>
      </p:pic>
      <p:pic>
        <p:nvPicPr>
          <p:cNvPr id="59" name="Picture 58">
            <a:extLst>
              <a:ext uri="{FF2B5EF4-FFF2-40B4-BE49-F238E27FC236}">
                <a16:creationId xmlns:a16="http://schemas.microsoft.com/office/drawing/2014/main" id="{2B458D48-C5E3-4EBD-8461-C0BEF7131D7D}"/>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162366" y="3554343"/>
            <a:ext cx="518400" cy="540000"/>
          </a:xfrm>
          <a:prstGeom prst="rect">
            <a:avLst/>
          </a:prstGeom>
        </p:spPr>
      </p:pic>
      <p:sp>
        <p:nvSpPr>
          <p:cNvPr id="5" name="Multiplication Sign 4">
            <a:extLst>
              <a:ext uri="{FF2B5EF4-FFF2-40B4-BE49-F238E27FC236}">
                <a16:creationId xmlns:a16="http://schemas.microsoft.com/office/drawing/2014/main" id="{7FE2EBBA-CD0A-4880-ACDA-2F7F0A96491D}"/>
              </a:ext>
            </a:extLst>
          </p:cNvPr>
          <p:cNvSpPr/>
          <p:nvPr/>
        </p:nvSpPr>
        <p:spPr>
          <a:xfrm>
            <a:off x="5141640" y="2599896"/>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Multiplication Sign 59">
            <a:extLst>
              <a:ext uri="{FF2B5EF4-FFF2-40B4-BE49-F238E27FC236}">
                <a16:creationId xmlns:a16="http://schemas.microsoft.com/office/drawing/2014/main" id="{25F107B8-8DF5-4DC1-813A-848FB0F4E724}"/>
              </a:ext>
            </a:extLst>
          </p:cNvPr>
          <p:cNvSpPr/>
          <p:nvPr/>
        </p:nvSpPr>
        <p:spPr>
          <a:xfrm>
            <a:off x="5178751" y="4344285"/>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Multiplication Sign 60">
            <a:extLst>
              <a:ext uri="{FF2B5EF4-FFF2-40B4-BE49-F238E27FC236}">
                <a16:creationId xmlns:a16="http://schemas.microsoft.com/office/drawing/2014/main" id="{7D6F5C58-90A6-43FC-B432-BE747225BB9C}"/>
              </a:ext>
            </a:extLst>
          </p:cNvPr>
          <p:cNvSpPr/>
          <p:nvPr/>
        </p:nvSpPr>
        <p:spPr>
          <a:xfrm>
            <a:off x="11038059" y="1714342"/>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Multiplication Sign 61">
            <a:extLst>
              <a:ext uri="{FF2B5EF4-FFF2-40B4-BE49-F238E27FC236}">
                <a16:creationId xmlns:a16="http://schemas.microsoft.com/office/drawing/2014/main" id="{80838A7E-3FE9-4346-97FF-C6DE3FC62989}"/>
              </a:ext>
            </a:extLst>
          </p:cNvPr>
          <p:cNvSpPr/>
          <p:nvPr/>
        </p:nvSpPr>
        <p:spPr>
          <a:xfrm>
            <a:off x="11058887" y="2617462"/>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Multiplication Sign 62">
            <a:extLst>
              <a:ext uri="{FF2B5EF4-FFF2-40B4-BE49-F238E27FC236}">
                <a16:creationId xmlns:a16="http://schemas.microsoft.com/office/drawing/2014/main" id="{2E9A4FBD-D944-4766-82AE-96EEC07E4A87}"/>
              </a:ext>
            </a:extLst>
          </p:cNvPr>
          <p:cNvSpPr/>
          <p:nvPr/>
        </p:nvSpPr>
        <p:spPr>
          <a:xfrm>
            <a:off x="11038059" y="3506841"/>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Multiplication Sign 63">
            <a:extLst>
              <a:ext uri="{FF2B5EF4-FFF2-40B4-BE49-F238E27FC236}">
                <a16:creationId xmlns:a16="http://schemas.microsoft.com/office/drawing/2014/main" id="{757B4A05-0C71-47E3-9B48-9D54709C7EF1}"/>
              </a:ext>
            </a:extLst>
          </p:cNvPr>
          <p:cNvSpPr/>
          <p:nvPr/>
        </p:nvSpPr>
        <p:spPr>
          <a:xfrm>
            <a:off x="11035784" y="5815331"/>
            <a:ext cx="488492" cy="540000"/>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DC91BA49-6B57-4977-AC74-F1040CF8400C}"/>
              </a:ext>
            </a:extLst>
          </p:cNvPr>
          <p:cNvSpPr/>
          <p:nvPr/>
        </p:nvSpPr>
        <p:spPr>
          <a:xfrm>
            <a:off x="5141640" y="1664593"/>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16295910-C8A6-42D7-A3C1-A618770A1801}"/>
              </a:ext>
            </a:extLst>
          </p:cNvPr>
          <p:cNvSpPr/>
          <p:nvPr/>
        </p:nvSpPr>
        <p:spPr>
          <a:xfrm>
            <a:off x="5141640" y="2583243"/>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939EFAE6-635E-43E6-9B19-28431EDCA8CD}"/>
              </a:ext>
            </a:extLst>
          </p:cNvPr>
          <p:cNvSpPr/>
          <p:nvPr/>
        </p:nvSpPr>
        <p:spPr>
          <a:xfrm>
            <a:off x="5140766" y="3532765"/>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78CADEA7-99C9-4790-9C16-1A4E73F8CECD}"/>
              </a:ext>
            </a:extLst>
          </p:cNvPr>
          <p:cNvSpPr/>
          <p:nvPr/>
        </p:nvSpPr>
        <p:spPr>
          <a:xfrm>
            <a:off x="5141640" y="4382487"/>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85827093-5BBA-4966-9FAA-1167F0DEDB49}"/>
              </a:ext>
            </a:extLst>
          </p:cNvPr>
          <p:cNvSpPr/>
          <p:nvPr/>
        </p:nvSpPr>
        <p:spPr>
          <a:xfrm>
            <a:off x="5141640" y="5080420"/>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3C1D99A4-47E0-414E-B3D3-7BA0A1930125}"/>
              </a:ext>
            </a:extLst>
          </p:cNvPr>
          <p:cNvSpPr/>
          <p:nvPr/>
        </p:nvSpPr>
        <p:spPr>
          <a:xfrm>
            <a:off x="5140766" y="5803626"/>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87A57B9D-CDFE-4D85-A6AB-DA033557CBAB}"/>
              </a:ext>
            </a:extLst>
          </p:cNvPr>
          <p:cNvSpPr/>
          <p:nvPr/>
        </p:nvSpPr>
        <p:spPr>
          <a:xfrm>
            <a:off x="11018179" y="1697433"/>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a:extLst>
              <a:ext uri="{FF2B5EF4-FFF2-40B4-BE49-F238E27FC236}">
                <a16:creationId xmlns:a16="http://schemas.microsoft.com/office/drawing/2014/main" id="{9EB564CC-F740-4B0C-8D5E-FE00CD8DF7EB}"/>
              </a:ext>
            </a:extLst>
          </p:cNvPr>
          <p:cNvSpPr/>
          <p:nvPr/>
        </p:nvSpPr>
        <p:spPr>
          <a:xfrm>
            <a:off x="11035784" y="2630694"/>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917D33E6-EC6A-4887-839F-C353390F092F}"/>
              </a:ext>
            </a:extLst>
          </p:cNvPr>
          <p:cNvSpPr/>
          <p:nvPr/>
        </p:nvSpPr>
        <p:spPr>
          <a:xfrm>
            <a:off x="11035784" y="3489932"/>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F66161C1-CB04-4569-8131-7B7BBF7FFF62}"/>
              </a:ext>
            </a:extLst>
          </p:cNvPr>
          <p:cNvSpPr/>
          <p:nvPr/>
        </p:nvSpPr>
        <p:spPr>
          <a:xfrm>
            <a:off x="11031841" y="4350999"/>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CC040558-1D6C-4545-A228-331ACDDA4E7F}"/>
              </a:ext>
            </a:extLst>
          </p:cNvPr>
          <p:cNvSpPr/>
          <p:nvPr/>
        </p:nvSpPr>
        <p:spPr>
          <a:xfrm>
            <a:off x="11035784" y="5033917"/>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994994F0-B198-4643-B27C-C323E51F78D7}"/>
              </a:ext>
            </a:extLst>
          </p:cNvPr>
          <p:cNvSpPr/>
          <p:nvPr/>
        </p:nvSpPr>
        <p:spPr>
          <a:xfrm>
            <a:off x="11028979" y="5776053"/>
            <a:ext cx="540000" cy="540000"/>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7" name="Picture 76" descr="background rectangle">
            <a:extLst>
              <a:ext uri="{FF2B5EF4-FFF2-40B4-BE49-F238E27FC236}">
                <a16:creationId xmlns:a16="http://schemas.microsoft.com/office/drawing/2014/main" id="{4DA03985-5742-49ED-87F3-278FC213CDD1}"/>
              </a:ext>
              <a:ext uri="{C183D7F6-B498-43B3-948B-1728B52AA6E4}">
                <adec:decorative xmlns:adec="http://schemas.microsoft.com/office/drawing/2017/decorative" val="1"/>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8" name="Title 3">
            <a:extLst>
              <a:ext uri="{FF2B5EF4-FFF2-40B4-BE49-F238E27FC236}">
                <a16:creationId xmlns:a16="http://schemas.microsoft.com/office/drawing/2014/main" id="{3E65CA58-FAAF-4C61-B793-BE3F514E646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Vérité ou mensonge ?</a:t>
            </a:r>
            <a:endParaRPr lang="en-GB" sz="3600" b="1" dirty="0">
              <a:solidFill>
                <a:schemeClr val="bg1"/>
              </a:solidFill>
            </a:endParaRPr>
          </a:p>
        </p:txBody>
      </p:sp>
      <p:sp>
        <p:nvSpPr>
          <p:cNvPr id="79" name="Rounded Rectangle 46">
            <a:extLst>
              <a:ext uri="{FF2B5EF4-FFF2-40B4-BE49-F238E27FC236}">
                <a16:creationId xmlns:a16="http://schemas.microsoft.com/office/drawing/2014/main" id="{D54AFF12-9550-4D37-98B3-7FB319D461D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86926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6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2" restart="whenNotActive" fill="hold" evtFilter="cancelBubble" nodeType="interactiveSeq">
                <p:stCondLst>
                  <p:cond evt="onClick" delay="0">
                    <p:tgtEl>
                      <p:spTgt spid="66"/>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7" restart="whenNotActive" fill="hold" evtFilter="cancelBubble" nodeType="interactiveSeq">
                <p:stCondLst>
                  <p:cond evt="onClick" delay="0">
                    <p:tgtEl>
                      <p:spTgt spid="67"/>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 restart="whenNotActive" fill="hold" evtFilter="cancelBubble" nodeType="interactiveSeq">
                <p:stCondLst>
                  <p:cond evt="onClick" delay="0">
                    <p:tgtEl>
                      <p:spTgt spid="68"/>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7" restart="whenNotActive" fill="hold" evtFilter="cancelBubble" nodeType="interactiveSeq">
                <p:stCondLst>
                  <p:cond evt="onClick" delay="0">
                    <p:tgtEl>
                      <p:spTgt spid="70"/>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32" restart="whenNotActive" fill="hold" evtFilter="cancelBubble" nodeType="interactiveSeq">
                <p:stCondLst>
                  <p:cond evt="onClick" delay="0">
                    <p:tgtEl>
                      <p:spTgt spid="6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37" restart="whenNotActive" fill="hold" evtFilter="cancelBubble" nodeType="interactiveSeq">
                <p:stCondLst>
                  <p:cond evt="onClick" delay="0">
                    <p:tgtEl>
                      <p:spTgt spid="71"/>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42" restart="whenNotActive" fill="hold" evtFilter="cancelBubble" nodeType="interactiveSeq">
                <p:stCondLst>
                  <p:cond evt="onClick" delay="0">
                    <p:tgtEl>
                      <p:spTgt spid="7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47" restart="whenNotActive" fill="hold" evtFilter="cancelBubble" nodeType="interactiveSeq">
                <p:stCondLst>
                  <p:cond evt="onClick" delay="0">
                    <p:tgtEl>
                      <p:spTgt spid="73"/>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52" restart="whenNotActive" fill="hold" evtFilter="cancelBubble" nodeType="interactiveSeq">
                <p:stCondLst>
                  <p:cond evt="onClick" delay="0">
                    <p:tgtEl>
                      <p:spTgt spid="74"/>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7" restart="whenNotActive" fill="hold" evtFilter="cancelBubble" nodeType="interactiveSeq">
                <p:stCondLst>
                  <p:cond evt="onClick" delay="0">
                    <p:tgtEl>
                      <p:spTgt spid="7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childTnLst>
        </p:cTn>
      </p:par>
    </p:tnLst>
    <p:bldLst>
      <p:bldP spid="6"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5" name="TextBox 4">
            <a:extLst>
              <a:ext uri="{FF2B5EF4-FFF2-40B4-BE49-F238E27FC236}">
                <a16:creationId xmlns:a16="http://schemas.microsoft.com/office/drawing/2014/main" id="{2B2C8E9D-B23E-4BA1-B728-06A5E2F4011D}"/>
              </a:ext>
            </a:extLst>
          </p:cNvPr>
          <p:cNvSpPr txBox="1"/>
          <p:nvPr/>
        </p:nvSpPr>
        <p:spPr>
          <a:xfrm>
            <a:off x="282080" y="1352897"/>
            <a:ext cx="7348487" cy="41549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Réponds</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 aux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Combien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 matières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étudies-tu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Quelle matière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aimes-tu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Pourquoi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aimes-tu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ça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Aimes-tu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professeur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professeure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Comment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est-il</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 Comment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est-elle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BDA19A75-E667-4421-B10D-F89E5C7C7E5C}"/>
              </a:ext>
            </a:extLst>
          </p:cNvPr>
          <p:cNvSpPr txBox="1"/>
          <p:nvPr/>
        </p:nvSpPr>
        <p:spPr>
          <a:xfrm>
            <a:off x="8042770" y="1106306"/>
            <a:ext cx="3867150" cy="783193"/>
          </a:xfrm>
          <a:prstGeom prst="wedgeRoundRectCallout">
            <a:avLst>
              <a:gd name="adj1" fmla="val -44874"/>
              <a:gd name="adj2" fmla="val 69554"/>
              <a:gd name="adj3" fmla="val 16667"/>
            </a:avLst>
          </a:prstGeom>
          <a:solidFill>
            <a:schemeClr val="accent1">
              <a:lumMod val="50000"/>
            </a:scheme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a dictionary to look up any words you don’t know!</a:t>
            </a:r>
          </a:p>
        </p:txBody>
      </p:sp>
      <p:sp>
        <p:nvSpPr>
          <p:cNvPr id="3" name="TextBox 2">
            <a:extLst>
              <a:ext uri="{FF2B5EF4-FFF2-40B4-BE49-F238E27FC236}">
                <a16:creationId xmlns:a16="http://schemas.microsoft.com/office/drawing/2014/main" id="{B74C7780-0DDC-4CF1-A5A7-C6493E94C592}"/>
              </a:ext>
            </a:extLst>
          </p:cNvPr>
          <p:cNvSpPr txBox="1"/>
          <p:nvPr/>
        </p:nvSpPr>
        <p:spPr>
          <a:xfrm>
            <a:off x="857250" y="2483587"/>
            <a:ext cx="46378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J’étudie</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douze</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matières au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collège</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1A2D75F7-56C3-4636-A83D-0412B3E696D0}"/>
              </a:ext>
            </a:extLst>
          </p:cNvPr>
          <p:cNvSpPr txBox="1"/>
          <p:nvPr/>
        </p:nvSpPr>
        <p:spPr>
          <a:xfrm>
            <a:off x="857250" y="3186902"/>
            <a:ext cx="24400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J’aime</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le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français</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F4188C10-A2BE-4BD9-894E-CA5F025A1154}"/>
              </a:ext>
            </a:extLst>
          </p:cNvPr>
          <p:cNvSpPr txBox="1"/>
          <p:nvPr/>
        </p:nvSpPr>
        <p:spPr>
          <a:xfrm>
            <a:off x="835568" y="3951694"/>
            <a:ext cx="70150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Parce</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que je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trouve</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ça</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intéressant</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J’aime</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lire et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écrire</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1BA45AA3-2E56-4552-81CC-BEF70CA0D65B}"/>
              </a:ext>
            </a:extLst>
          </p:cNvPr>
          <p:cNvSpPr txBox="1"/>
          <p:nvPr/>
        </p:nvSpPr>
        <p:spPr>
          <a:xfrm>
            <a:off x="857250" y="4655009"/>
            <a:ext cx="7585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Oui</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p>
        </p:txBody>
      </p:sp>
      <p:sp>
        <p:nvSpPr>
          <p:cNvPr id="15" name="TextBox 14">
            <a:extLst>
              <a:ext uri="{FF2B5EF4-FFF2-40B4-BE49-F238E27FC236}">
                <a16:creationId xmlns:a16="http://schemas.microsoft.com/office/drawing/2014/main" id="{EE3399E8-9695-487B-A123-2C5DBB843C16}"/>
              </a:ext>
            </a:extLst>
          </p:cNvPr>
          <p:cNvSpPr txBox="1"/>
          <p:nvPr/>
        </p:nvSpPr>
        <p:spPr>
          <a:xfrm>
            <a:off x="857250" y="5361607"/>
            <a:ext cx="51379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La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professeure</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est</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sympa</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 et </a:t>
            </a:r>
            <a:r>
              <a:rPr kumimoji="0" lang="en-GB" sz="2000" b="1" i="0" u="none" strike="noStrike" kern="1200" cap="none" spc="0" normalizeH="0" baseline="0" noProof="0" dirty="0" err="1">
                <a:ln>
                  <a:noFill/>
                </a:ln>
                <a:solidFill>
                  <a:srgbClr val="EE6000"/>
                </a:solidFill>
                <a:effectLst/>
                <a:uLnTx/>
                <a:uFillTx/>
                <a:latin typeface="Century Gothic" panose="020F0302020204030204"/>
                <a:ea typeface="+mn-ea"/>
                <a:cs typeface="+mn-cs"/>
              </a:rPr>
              <a:t>intelligente</a:t>
            </a:r>
            <a:r>
              <a:rPr kumimoji="0" lang="en-GB" sz="20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7" name="TextBox 6">
            <a:extLst>
              <a:ext uri="{FF2B5EF4-FFF2-40B4-BE49-F238E27FC236}">
                <a16:creationId xmlns:a16="http://schemas.microsoft.com/office/drawing/2014/main" id="{48C6455C-0251-408D-9AB9-9BBF416BD2D3}"/>
              </a:ext>
            </a:extLst>
          </p:cNvPr>
          <p:cNvSpPr txBox="1"/>
          <p:nvPr/>
        </p:nvSpPr>
        <p:spPr>
          <a:xfrm>
            <a:off x="3956323" y="1354008"/>
            <a:ext cx="36487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Lis les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réponses</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de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Léa</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pic>
        <p:nvPicPr>
          <p:cNvPr id="9" name="Picture 8">
            <a:extLst>
              <a:ext uri="{FF2B5EF4-FFF2-40B4-BE49-F238E27FC236}">
                <a16:creationId xmlns:a16="http://schemas.microsoft.com/office/drawing/2014/main" id="{D60208F1-B32E-46F8-9D6C-017EFE7F26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4055" y="2151694"/>
            <a:ext cx="3600000" cy="3600000"/>
          </a:xfrm>
          <a:prstGeom prst="rect">
            <a:avLst/>
          </a:prstGeom>
        </p:spPr>
      </p:pic>
      <p:pic>
        <p:nvPicPr>
          <p:cNvPr id="16" name="Picture 15" descr="background rectangle">
            <a:extLst>
              <a:ext uri="{FF2B5EF4-FFF2-40B4-BE49-F238E27FC236}">
                <a16:creationId xmlns:a16="http://schemas.microsoft.com/office/drawing/2014/main" id="{06049BF3-8F93-4541-9EC0-2484B70AC62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28B61E79-5772-49A4-942B-AA230C1FCFB5}"/>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Écris en français !</a:t>
            </a:r>
            <a:endParaRPr lang="en-GB" sz="3600" b="1" dirty="0">
              <a:solidFill>
                <a:schemeClr val="bg1"/>
              </a:solidFill>
            </a:endParaRPr>
          </a:p>
        </p:txBody>
      </p:sp>
      <p:sp>
        <p:nvSpPr>
          <p:cNvPr id="18" name="Rounded Rectangle 46">
            <a:extLst>
              <a:ext uri="{FF2B5EF4-FFF2-40B4-BE49-F238E27FC236}">
                <a16:creationId xmlns:a16="http://schemas.microsoft.com/office/drawing/2014/main" id="{E537B6DE-B538-4476-9333-04B61D275E6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4860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5"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hlinkClick r:id="rId3"/>
              </a:rPr>
              <a:t>Questions: subject-verb inversion (Question formation)</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248733" y="2198964"/>
            <a:ext cx="7694534" cy="4108315"/>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3688"/>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3.1,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115076"/>
                </a:solidFill>
                <a:latin typeface="Century Gothic" panose="020B0502020202020204" pitchFamily="34" charset="0"/>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hlinkClick r:id="rId8"/>
              </a:rPr>
              <a:t>Term 3.1 Week 1</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000" dirty="0">
                <a:solidFill>
                  <a:srgbClr val="5B9BD5">
                    <a:lumMod val="50000"/>
                  </a:srgbClr>
                </a:solidFill>
                <a:latin typeface="Century Gothic" panose="020B0502020202020204" pitchFamily="34" charset="0"/>
                <a:hlinkClick r:id="rId9"/>
              </a:rPr>
              <a:t>Term 2.2 Week 1</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hlinkClick r:id="rId9"/>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4" name="Picture 13" descr="A picture containing black, drawing&#10;&#10;Description automatically generated">
            <a:extLst>
              <a:ext uri="{FF2B5EF4-FFF2-40B4-BE49-F238E27FC236}">
                <a16:creationId xmlns:a16="http://schemas.microsoft.com/office/drawing/2014/main" id="{E4386997-031C-49F1-BE8B-8A7DF7965669}"/>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250524" y="2639426"/>
            <a:ext cx="1009650" cy="1009650"/>
          </a:xfrm>
          <a:prstGeom prst="rect">
            <a:avLst/>
          </a:prstGeom>
        </p:spPr>
      </p:pic>
    </p:spTree>
    <p:extLst>
      <p:ext uri="{BB962C8B-B14F-4D97-AF65-F5344CB8AC3E}">
        <p14:creationId xmlns:p14="http://schemas.microsoft.com/office/powerpoint/2010/main" val="439928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9861"/>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pic>
        <p:nvPicPr>
          <p:cNvPr id="13" name="Picture 12" descr="green checkmark">
            <a:extLst>
              <a:ext uri="{FF2B5EF4-FFF2-40B4-BE49-F238E27FC236}">
                <a16:creationId xmlns:a16="http://schemas.microsoft.com/office/drawing/2014/main" id="{0CA69000-DED2-B347-A25F-AFE8D2DD9D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Tree>
    <p:extLst>
      <p:ext uri="{BB962C8B-B14F-4D97-AF65-F5344CB8AC3E}">
        <p14:creationId xmlns:p14="http://schemas.microsoft.com/office/powerpoint/2010/main" val="241376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ai vrai.wav"/>
                                        </p:tgtEl>
                                      </p:cMediaNode>
                                    </p:audio>
                                  </p:sub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ai mais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ai rais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7" name="ai mauvai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8" name="ai semain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9" name="ai fa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6" grpId="0"/>
      <p:bldP spid="12" grpId="0"/>
      <p:bldP spid="11" grpId="0"/>
      <p:bldP spid="10"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09861"/>
            <a:ext cx="10515600" cy="1325563"/>
          </a:xfrm>
        </p:spPr>
        <p:txBody>
          <a:bodyPr>
            <a:normAutofit fontScale="90000"/>
          </a:bodyPr>
          <a:lstStyle/>
          <a:p>
            <a:pPr algn="ctr"/>
            <a:r>
              <a:rPr lang="en-GB" sz="13300" b="1" dirty="0">
                <a:solidFill>
                  <a:srgbClr val="115076"/>
                </a:solidFill>
                <a:cs typeface="Calibri" panose="020F0502020204030204" pitchFamily="34" charset="0"/>
              </a:rPr>
              <a:t>ai</a:t>
            </a:r>
            <a:endParaRPr lang="en-GB" dirty="0"/>
          </a:p>
        </p:txBody>
      </p:sp>
      <p:sp>
        <p:nvSpPr>
          <p:cNvPr id="7" name="Rounded Rectangle 6" descr="rectangle"/>
          <p:cNvSpPr/>
          <p:nvPr/>
        </p:nvSpPr>
        <p:spPr>
          <a:xfrm>
            <a:off x="4338144" y="1730488"/>
            <a:ext cx="3515711" cy="275896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5148163" y="3461893"/>
            <a:ext cx="18956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TextBox 11"/>
          <p:cNvSpPr txBox="1"/>
          <p:nvPr/>
        </p:nvSpPr>
        <p:spPr>
          <a:xfrm>
            <a:off x="770646" y="481337"/>
            <a:ext cx="29443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345360" y="3584901"/>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mauv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3714958" y="4547918"/>
            <a:ext cx="47620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406806" y="481337"/>
            <a:ext cx="3485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son</a:t>
            </a:r>
          </a:p>
        </p:txBody>
      </p:sp>
      <p:sp>
        <p:nvSpPr>
          <p:cNvPr id="9" name="TextBox 8"/>
          <p:cNvSpPr txBox="1"/>
          <p:nvPr/>
        </p:nvSpPr>
        <p:spPr>
          <a:xfrm>
            <a:off x="9144896" y="3465513"/>
            <a:ext cx="22723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a:t>
            </a:r>
            <a:r>
              <a:rPr kumimoji="0" lang="en-GB" sz="7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p>
        </p:txBody>
      </p:sp>
      <p:pic>
        <p:nvPicPr>
          <p:cNvPr id="13" name="Picture 12" descr="green checkmark">
            <a:extLst>
              <a:ext uri="{FF2B5EF4-FFF2-40B4-BE49-F238E27FC236}">
                <a16:creationId xmlns:a16="http://schemas.microsoft.com/office/drawing/2014/main" id="{0CA69000-DED2-B347-A25F-AFE8D2DD9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4616" y="1898215"/>
            <a:ext cx="1619221" cy="1686686"/>
          </a:xfrm>
          <a:prstGeom prst="rect">
            <a:avLst/>
          </a:prstGeom>
        </p:spPr>
      </p:pic>
    </p:spTree>
    <p:extLst>
      <p:ext uri="{BB962C8B-B14F-4D97-AF65-F5344CB8AC3E}">
        <p14:creationId xmlns:p14="http://schemas.microsoft.com/office/powerpoint/2010/main" val="257875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6" grpId="0"/>
      <p:bldP spid="12" grpId="0"/>
      <p:bldP spid="11" grpId="0"/>
      <p:bldP spid="10"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Table 43" descr="Table for exercises">
            <a:extLst>
              <a:ext uri="{FF2B5EF4-FFF2-40B4-BE49-F238E27FC236}">
                <a16:creationId xmlns:a16="http://schemas.microsoft.com/office/drawing/2014/main" id="{65106916-909D-4F18-8008-2978CB1FD967}"/>
              </a:ext>
            </a:extLst>
          </p:cNvPr>
          <p:cNvGraphicFramePr>
            <a:graphicFrameLocks noGrp="1"/>
          </p:cNvGraphicFramePr>
          <p:nvPr>
            <p:extLst>
              <p:ext uri="{D42A27DB-BD31-4B8C-83A1-F6EECF244321}">
                <p14:modId xmlns:p14="http://schemas.microsoft.com/office/powerpoint/2010/main" val="1489085704"/>
              </p:ext>
            </p:extLst>
          </p:nvPr>
        </p:nvGraphicFramePr>
        <p:xfrm>
          <a:off x="1668091" y="1269984"/>
          <a:ext cx="8885860" cy="4964334"/>
        </p:xfrm>
        <a:graphic>
          <a:graphicData uri="http://schemas.openxmlformats.org/drawingml/2006/table">
            <a:tbl>
              <a:tblPr firstRow="1" bandRow="1">
                <a:tableStyleId>{5940675A-B579-460E-94D1-54222C63F5DA}</a:tableStyleId>
              </a:tblPr>
              <a:tblGrid>
                <a:gridCol w="945018">
                  <a:extLst>
                    <a:ext uri="{9D8B030D-6E8A-4147-A177-3AD203B41FA5}">
                      <a16:colId xmlns:a16="http://schemas.microsoft.com/office/drawing/2014/main" val="20000"/>
                    </a:ext>
                  </a:extLst>
                </a:gridCol>
                <a:gridCol w="3970421">
                  <a:extLst>
                    <a:ext uri="{9D8B030D-6E8A-4147-A177-3AD203B41FA5}">
                      <a16:colId xmlns:a16="http://schemas.microsoft.com/office/drawing/2014/main" val="2718503455"/>
                    </a:ext>
                  </a:extLst>
                </a:gridCol>
                <a:gridCol w="3970421">
                  <a:extLst>
                    <a:ext uri="{9D8B030D-6E8A-4147-A177-3AD203B41FA5}">
                      <a16:colId xmlns:a16="http://schemas.microsoft.com/office/drawing/2014/main" val="20001"/>
                    </a:ext>
                  </a:extLst>
                </a:gridCol>
              </a:tblGrid>
              <a:tr h="493845">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93973476"/>
                  </a:ext>
                </a:extLst>
              </a:tr>
            </a:tbl>
          </a:graphicData>
        </a:graphic>
      </p:graphicFrame>
      <p:sp>
        <p:nvSpPr>
          <p:cNvPr id="85" name="TextBox 84">
            <a:extLst>
              <a:ext uri="{FF2B5EF4-FFF2-40B4-BE49-F238E27FC236}">
                <a16:creationId xmlns:a16="http://schemas.microsoft.com/office/drawing/2014/main" id="{31F683A4-FB83-4537-9635-BFB1CA28755A}"/>
              </a:ext>
            </a:extLst>
          </p:cNvPr>
          <p:cNvSpPr txBox="1"/>
          <p:nvPr/>
        </p:nvSpPr>
        <p:spPr>
          <a:xfrm>
            <a:off x="3278639" y="4712323"/>
            <a:ext cx="32755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maire         </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40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mayor</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47" name="TextBox 46" descr="table content ">
            <a:extLst>
              <a:ext uri="{FF2B5EF4-FFF2-40B4-BE49-F238E27FC236}">
                <a16:creationId xmlns:a16="http://schemas.microsoft.com/office/drawing/2014/main" id="{5339157A-9901-40C8-9054-529EF776AD07}"/>
              </a:ext>
            </a:extLst>
          </p:cNvPr>
          <p:cNvSpPr txBox="1"/>
          <p:nvPr/>
        </p:nvSpPr>
        <p:spPr>
          <a:xfrm>
            <a:off x="-7239007" y="2015598"/>
            <a:ext cx="4758717" cy="399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 name="Title 3"/>
          <p:cNvSpPr>
            <a:spLocks noGrp="1"/>
          </p:cNvSpPr>
          <p:nvPr>
            <p:ph type="title"/>
          </p:nvPr>
        </p:nvSpPr>
        <p:spPr>
          <a:xfrm>
            <a:off x="61898" y="315580"/>
            <a:ext cx="5678458" cy="707849"/>
          </a:xfrm>
        </p:spPr>
        <p:txBody>
          <a:bodyPr>
            <a:normAutofit/>
          </a:bodyPr>
          <a:lstStyle/>
          <a:p>
            <a:r>
              <a:rPr lang="fr-FR" sz="3600" b="1" dirty="0">
                <a:solidFill>
                  <a:schemeClr val="bg1"/>
                </a:solidFill>
                <a:latin typeface="Century Gothic" panose="020B0502020202020204" pitchFamily="34" charset="0"/>
              </a:rPr>
              <a:t>[ai</a:t>
            </a:r>
            <a:r>
              <a:rPr lang="fr-FR" sz="3600" b="1" dirty="0">
                <a:solidFill>
                  <a:schemeClr val="bg1"/>
                </a:solidFill>
              </a:rPr>
              <a:t>] </a:t>
            </a:r>
            <a:r>
              <a:rPr lang="fr-FR" sz="3600" b="1" dirty="0">
                <a:solidFill>
                  <a:schemeClr val="bg1"/>
                </a:solidFill>
                <a:latin typeface="Century Gothic" panose="020B0502020202020204" pitchFamily="34" charset="0"/>
              </a:rPr>
              <a:t>ou [a]?</a:t>
            </a:r>
          </a:p>
        </p:txBody>
      </p:sp>
      <p:sp>
        <p:nvSpPr>
          <p:cNvPr id="24" name="Action Button: Custom 2">
            <a:hlinkClick r:id="" action="ppaction://noaction" highlightClick="1">
              <a:snd r:embed="rId3" name="faux.wav"/>
            </a:hlinkClick>
            <a:extLst>
              <a:ext uri="{FF2B5EF4-FFF2-40B4-BE49-F238E27FC236}">
                <a16:creationId xmlns:a16="http://schemas.microsoft.com/office/drawing/2014/main" id="{88703F03-2375-47C5-98A8-DA15597B1811}"/>
              </a:ext>
            </a:extLst>
          </p:cNvPr>
          <p:cNvSpPr/>
          <p:nvPr/>
        </p:nvSpPr>
        <p:spPr>
          <a:xfrm>
            <a:off x="8066797" y="758308"/>
            <a:ext cx="889853" cy="417219"/>
          </a:xfrm>
          <a:prstGeom prst="actionButtonBlank">
            <a:avLst/>
          </a:prstGeom>
          <a:solidFill>
            <a:schemeClr val="accent2"/>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43" name="TextBox 42">
            <a:extLst>
              <a:ext uri="{FF2B5EF4-FFF2-40B4-BE49-F238E27FC236}">
                <a16:creationId xmlns:a16="http://schemas.microsoft.com/office/drawing/2014/main" id="{4B25A6A0-BC21-4026-BA11-6F823534A1BF}"/>
              </a:ext>
            </a:extLst>
          </p:cNvPr>
          <p:cNvSpPr txBox="1"/>
          <p:nvPr/>
        </p:nvSpPr>
        <p:spPr>
          <a:xfrm>
            <a:off x="2641123" y="1268413"/>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45" name="TextBox 44">
            <a:extLst>
              <a:ext uri="{FF2B5EF4-FFF2-40B4-BE49-F238E27FC236}">
                <a16:creationId xmlns:a16="http://schemas.microsoft.com/office/drawing/2014/main" id="{3562B333-8360-4A57-9687-695F7A119C34}"/>
              </a:ext>
            </a:extLst>
          </p:cNvPr>
          <p:cNvSpPr txBox="1"/>
          <p:nvPr/>
        </p:nvSpPr>
        <p:spPr>
          <a:xfrm>
            <a:off x="3293993" y="1246909"/>
            <a:ext cx="3357513" cy="523220"/>
          </a:xfrm>
          <a:prstGeom prst="rect">
            <a:avLst/>
          </a:prstGeom>
          <a:noFill/>
        </p:spPr>
        <p:txBody>
          <a:bodyPr wrap="square" rtlCol="0">
            <a:spAutoFit/>
          </a:bodyPr>
          <a:lstStyle/>
          <a:p>
            <a:pPr lvl="0">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mais</a:t>
            </a:r>
            <a:r>
              <a:rPr kumimoji="0" lang="fr-FR" sz="28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lang="fr-FR" sz="2400" dirty="0">
                <a:solidFill>
                  <a:srgbClr val="5B9BD5">
                    <a:lumMod val="50000"/>
                  </a:srgbClr>
                </a:solidFill>
              </a:rPr>
              <a:t>[but]</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endParaRPr kumimoji="0" lang="fr-FR" sz="28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Action Button: Custom 66" descr="number 1">
            <a:hlinkClick r:id="" action="ppaction://noaction" highlightClick="1">
              <a:snd r:embed="rId4" name="Fr 3.1.3 Slide 27.2.wav"/>
            </a:hlinkClick>
            <a:extLst>
              <a:ext uri="{FF2B5EF4-FFF2-40B4-BE49-F238E27FC236}">
                <a16:creationId xmlns:a16="http://schemas.microsoft.com/office/drawing/2014/main" id="{94CE0C1F-D9A7-4E4D-B892-4AB317223B46}"/>
              </a:ext>
            </a:extLst>
          </p:cNvPr>
          <p:cNvSpPr/>
          <p:nvPr/>
        </p:nvSpPr>
        <p:spPr>
          <a:xfrm>
            <a:off x="1923571" y="1812978"/>
            <a:ext cx="501695" cy="402445"/>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8" name="Action Button: Custom 66" descr="number 1">
            <a:hlinkClick r:id="" action="ppaction://noaction" highlightClick="1">
              <a:snd r:embed="rId5" name="Fr 3.1.3 Slide 27.1.wav"/>
            </a:hlinkClick>
            <a:extLst>
              <a:ext uri="{FF2B5EF4-FFF2-40B4-BE49-F238E27FC236}">
                <a16:creationId xmlns:a16="http://schemas.microsoft.com/office/drawing/2014/main" id="{028EF83D-0407-4908-8CA1-E548EC38F4C5}"/>
              </a:ext>
            </a:extLst>
          </p:cNvPr>
          <p:cNvSpPr/>
          <p:nvPr/>
        </p:nvSpPr>
        <p:spPr>
          <a:xfrm>
            <a:off x="1923573" y="1313687"/>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9" name="Action Button: Custom 66" descr="number 1">
            <a:hlinkClick r:id="" action="ppaction://noaction" highlightClick="1">
              <a:snd r:embed="rId6" name="Fr 3.1.3 Slide 27.3.wav"/>
            </a:hlinkClick>
            <a:extLst>
              <a:ext uri="{FF2B5EF4-FFF2-40B4-BE49-F238E27FC236}">
                <a16:creationId xmlns:a16="http://schemas.microsoft.com/office/drawing/2014/main" id="{34225BA1-1AC9-4A16-BEE8-86434655F63C}"/>
              </a:ext>
            </a:extLst>
          </p:cNvPr>
          <p:cNvSpPr/>
          <p:nvPr/>
        </p:nvSpPr>
        <p:spPr>
          <a:xfrm>
            <a:off x="1923572" y="2290478"/>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50" name="Action Button: Custom 66" descr="number 1">
            <a:hlinkClick r:id="" action="ppaction://noaction" highlightClick="1">
              <a:snd r:embed="rId7" name="Fr 3.1.3 Slide 27.4.wav"/>
            </a:hlinkClick>
            <a:extLst>
              <a:ext uri="{FF2B5EF4-FFF2-40B4-BE49-F238E27FC236}">
                <a16:creationId xmlns:a16="http://schemas.microsoft.com/office/drawing/2014/main" id="{DC4D8679-15D2-4A0A-8FBF-4DED70388421}"/>
              </a:ext>
            </a:extLst>
          </p:cNvPr>
          <p:cNvSpPr/>
          <p:nvPr/>
        </p:nvSpPr>
        <p:spPr>
          <a:xfrm>
            <a:off x="1923571" y="2789769"/>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51" name="Action Button: Custom 66" descr="number 1">
            <a:hlinkClick r:id="" action="ppaction://noaction" highlightClick="1">
              <a:snd r:embed="rId8" name="Fr 3.1.3 Slide 27.5.wav"/>
            </a:hlinkClick>
            <a:extLst>
              <a:ext uri="{FF2B5EF4-FFF2-40B4-BE49-F238E27FC236}">
                <a16:creationId xmlns:a16="http://schemas.microsoft.com/office/drawing/2014/main" id="{91B36323-E8F0-4EDA-91D8-27926731D45D}"/>
              </a:ext>
            </a:extLst>
          </p:cNvPr>
          <p:cNvSpPr/>
          <p:nvPr/>
        </p:nvSpPr>
        <p:spPr>
          <a:xfrm>
            <a:off x="1926261" y="3289060"/>
            <a:ext cx="499006"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52" name="Action Button: Custom 66" descr="number 1">
            <a:hlinkClick r:id="" action="ppaction://noaction" highlightClick="1">
              <a:snd r:embed="rId9" name="Fr 3.1.3 Slide 27.6.wav"/>
            </a:hlinkClick>
            <a:extLst>
              <a:ext uri="{FF2B5EF4-FFF2-40B4-BE49-F238E27FC236}">
                <a16:creationId xmlns:a16="http://schemas.microsoft.com/office/drawing/2014/main" id="{C3FBB104-121F-42CD-8D2D-588B9508468C}"/>
              </a:ext>
            </a:extLst>
          </p:cNvPr>
          <p:cNvSpPr/>
          <p:nvPr/>
        </p:nvSpPr>
        <p:spPr>
          <a:xfrm>
            <a:off x="1901432" y="378835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53" name="Action Button: Custom 66" descr="number 1">
            <a:hlinkClick r:id="" action="ppaction://noaction" highlightClick="1">
              <a:snd r:embed="rId10" name="Fr 3.1.3 Slide 27.7.wav"/>
            </a:hlinkClick>
            <a:extLst>
              <a:ext uri="{FF2B5EF4-FFF2-40B4-BE49-F238E27FC236}">
                <a16:creationId xmlns:a16="http://schemas.microsoft.com/office/drawing/2014/main" id="{00EBFCE6-78A5-4AE6-8592-D63A5C161F2E}"/>
              </a:ext>
            </a:extLst>
          </p:cNvPr>
          <p:cNvSpPr/>
          <p:nvPr/>
        </p:nvSpPr>
        <p:spPr>
          <a:xfrm>
            <a:off x="1901431" y="4287642"/>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54" name="Action Button: Custom 66" descr="number 1">
            <a:hlinkClick r:id="" action="ppaction://noaction" highlightClick="1">
              <a:snd r:embed="rId11" name="Fr 3.1.3 Slide 27.8.wav"/>
            </a:hlinkClick>
            <a:extLst>
              <a:ext uri="{FF2B5EF4-FFF2-40B4-BE49-F238E27FC236}">
                <a16:creationId xmlns:a16="http://schemas.microsoft.com/office/drawing/2014/main" id="{491655B7-1024-4788-A45A-8013F041F6A1}"/>
              </a:ext>
            </a:extLst>
          </p:cNvPr>
          <p:cNvSpPr/>
          <p:nvPr/>
        </p:nvSpPr>
        <p:spPr>
          <a:xfrm>
            <a:off x="1900972" y="4786933"/>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55" name="Action Button: Custom 66" descr="number 1">
            <a:hlinkClick r:id="" action="ppaction://noaction" highlightClick="1">
              <a:snd r:embed="rId12" name="Fr 3.1.3 Slide 27.9.wav"/>
            </a:hlinkClick>
            <a:extLst>
              <a:ext uri="{FF2B5EF4-FFF2-40B4-BE49-F238E27FC236}">
                <a16:creationId xmlns:a16="http://schemas.microsoft.com/office/drawing/2014/main" id="{A6FEE8DA-2FA3-439B-80F3-A65C5173EDFD}"/>
              </a:ext>
            </a:extLst>
          </p:cNvPr>
          <p:cNvSpPr/>
          <p:nvPr/>
        </p:nvSpPr>
        <p:spPr>
          <a:xfrm>
            <a:off x="1896173" y="5286224"/>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56" name="Action Button: Custom 66" descr="number 1">
            <a:hlinkClick r:id="" action="ppaction://noaction" highlightClick="1">
              <a:snd r:embed="rId13" name="Fr 3.1.3 Slide 27.10.wav"/>
            </a:hlinkClick>
            <a:extLst>
              <a:ext uri="{FF2B5EF4-FFF2-40B4-BE49-F238E27FC236}">
                <a16:creationId xmlns:a16="http://schemas.microsoft.com/office/drawing/2014/main" id="{49AE477A-9018-4527-B27E-3EB9C726A296}"/>
              </a:ext>
            </a:extLst>
          </p:cNvPr>
          <p:cNvSpPr/>
          <p:nvPr/>
        </p:nvSpPr>
        <p:spPr>
          <a:xfrm>
            <a:off x="1879292" y="5785516"/>
            <a:ext cx="545976" cy="410145"/>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58" name="TextBox 57">
            <a:extLst>
              <a:ext uri="{FF2B5EF4-FFF2-40B4-BE49-F238E27FC236}">
                <a16:creationId xmlns:a16="http://schemas.microsoft.com/office/drawing/2014/main" id="{9905750A-EF23-4FE5-A87A-4A0679D90E05}"/>
              </a:ext>
            </a:extLst>
          </p:cNvPr>
          <p:cNvSpPr txBox="1"/>
          <p:nvPr/>
        </p:nvSpPr>
        <p:spPr>
          <a:xfrm>
            <a:off x="6651506" y="1774669"/>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0" name="TextBox 59">
            <a:extLst>
              <a:ext uri="{FF2B5EF4-FFF2-40B4-BE49-F238E27FC236}">
                <a16:creationId xmlns:a16="http://schemas.microsoft.com/office/drawing/2014/main" id="{823CE342-4269-4D40-B953-92E82442F0EC}"/>
              </a:ext>
            </a:extLst>
          </p:cNvPr>
          <p:cNvSpPr txBox="1"/>
          <p:nvPr/>
        </p:nvSpPr>
        <p:spPr>
          <a:xfrm>
            <a:off x="2641123" y="2279674"/>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1" name="TextBox 60">
            <a:extLst>
              <a:ext uri="{FF2B5EF4-FFF2-40B4-BE49-F238E27FC236}">
                <a16:creationId xmlns:a16="http://schemas.microsoft.com/office/drawing/2014/main" id="{B54FAFE4-74AC-4C12-8EB5-219E0EFBC4FE}"/>
              </a:ext>
            </a:extLst>
          </p:cNvPr>
          <p:cNvSpPr txBox="1"/>
          <p:nvPr/>
        </p:nvSpPr>
        <p:spPr>
          <a:xfrm>
            <a:off x="6639535" y="3237571"/>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2" name="TextBox 61">
            <a:extLst>
              <a:ext uri="{FF2B5EF4-FFF2-40B4-BE49-F238E27FC236}">
                <a16:creationId xmlns:a16="http://schemas.microsoft.com/office/drawing/2014/main" id="{227D04B0-8448-41BC-A2E1-3F945ECFE916}"/>
              </a:ext>
            </a:extLst>
          </p:cNvPr>
          <p:cNvSpPr txBox="1"/>
          <p:nvPr/>
        </p:nvSpPr>
        <p:spPr>
          <a:xfrm>
            <a:off x="2641123" y="2736208"/>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3" name="TextBox 62">
            <a:extLst>
              <a:ext uri="{FF2B5EF4-FFF2-40B4-BE49-F238E27FC236}">
                <a16:creationId xmlns:a16="http://schemas.microsoft.com/office/drawing/2014/main" id="{FA5D5998-C963-48B5-8632-A5CBA4C8AF1D}"/>
              </a:ext>
            </a:extLst>
          </p:cNvPr>
          <p:cNvSpPr txBox="1"/>
          <p:nvPr/>
        </p:nvSpPr>
        <p:spPr>
          <a:xfrm>
            <a:off x="2692910" y="3741323"/>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4" name="TextBox 63">
            <a:extLst>
              <a:ext uri="{FF2B5EF4-FFF2-40B4-BE49-F238E27FC236}">
                <a16:creationId xmlns:a16="http://schemas.microsoft.com/office/drawing/2014/main" id="{D0C07D22-BDE3-419B-9682-B5E0497DDA84}"/>
              </a:ext>
            </a:extLst>
          </p:cNvPr>
          <p:cNvSpPr txBox="1"/>
          <p:nvPr/>
        </p:nvSpPr>
        <p:spPr>
          <a:xfrm>
            <a:off x="6651506" y="4262959"/>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nvGrpSpPr>
          <p:cNvPr id="3" name="Group 2">
            <a:extLst>
              <a:ext uri="{FF2B5EF4-FFF2-40B4-BE49-F238E27FC236}">
                <a16:creationId xmlns:a16="http://schemas.microsoft.com/office/drawing/2014/main" id="{AA7BCFE0-7A85-4AF3-BE16-45E88A17E02F}"/>
              </a:ext>
            </a:extLst>
          </p:cNvPr>
          <p:cNvGrpSpPr/>
          <p:nvPr/>
        </p:nvGrpSpPr>
        <p:grpSpPr>
          <a:xfrm>
            <a:off x="6587841" y="4714888"/>
            <a:ext cx="387802" cy="541638"/>
            <a:chOff x="9286678" y="4435564"/>
            <a:chExt cx="387802" cy="541638"/>
          </a:xfrm>
        </p:grpSpPr>
        <p:sp>
          <p:nvSpPr>
            <p:cNvPr id="65" name="TextBox 64">
              <a:extLst>
                <a:ext uri="{FF2B5EF4-FFF2-40B4-BE49-F238E27FC236}">
                  <a16:creationId xmlns:a16="http://schemas.microsoft.com/office/drawing/2014/main" id="{6B466230-F627-49A7-B1B9-DBB2D7DEC75F}"/>
                </a:ext>
              </a:extLst>
            </p:cNvPr>
            <p:cNvSpPr txBox="1"/>
            <p:nvPr/>
          </p:nvSpPr>
          <p:spPr>
            <a:xfrm flipH="1">
              <a:off x="9370981" y="4453982"/>
              <a:ext cx="1694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6" name="TextBox 65">
              <a:extLst>
                <a:ext uri="{FF2B5EF4-FFF2-40B4-BE49-F238E27FC236}">
                  <a16:creationId xmlns:a16="http://schemas.microsoft.com/office/drawing/2014/main" id="{6FC699BB-D150-4258-9782-B68381A51DD3}"/>
                </a:ext>
              </a:extLst>
            </p:cNvPr>
            <p:cNvSpPr txBox="1"/>
            <p:nvPr/>
          </p:nvSpPr>
          <p:spPr>
            <a:xfrm>
              <a:off x="9286678" y="4435564"/>
              <a:ext cx="3878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67" name="TextBox 66">
            <a:extLst>
              <a:ext uri="{FF2B5EF4-FFF2-40B4-BE49-F238E27FC236}">
                <a16:creationId xmlns:a16="http://schemas.microsoft.com/office/drawing/2014/main" id="{A139465E-9B8E-48E7-B193-0C049173BA09}"/>
              </a:ext>
            </a:extLst>
          </p:cNvPr>
          <p:cNvSpPr txBox="1"/>
          <p:nvPr/>
        </p:nvSpPr>
        <p:spPr>
          <a:xfrm>
            <a:off x="6638463" y="5219579"/>
            <a:ext cx="637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68" name="TextBox 67">
            <a:extLst>
              <a:ext uri="{FF2B5EF4-FFF2-40B4-BE49-F238E27FC236}">
                <a16:creationId xmlns:a16="http://schemas.microsoft.com/office/drawing/2014/main" id="{9C35D5C6-1446-447D-B9D6-6D6D35B171AF}"/>
              </a:ext>
            </a:extLst>
          </p:cNvPr>
          <p:cNvSpPr txBox="1"/>
          <p:nvPr/>
        </p:nvSpPr>
        <p:spPr>
          <a:xfrm>
            <a:off x="2599126" y="5688828"/>
            <a:ext cx="3878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70" name="TextBox 69">
            <a:extLst>
              <a:ext uri="{FF2B5EF4-FFF2-40B4-BE49-F238E27FC236}">
                <a16:creationId xmlns:a16="http://schemas.microsoft.com/office/drawing/2014/main" id="{FB09EF18-F073-411D-A078-E8BB726A5794}"/>
              </a:ext>
            </a:extLst>
          </p:cNvPr>
          <p:cNvSpPr txBox="1"/>
          <p:nvPr/>
        </p:nvSpPr>
        <p:spPr>
          <a:xfrm>
            <a:off x="7252589" y="1749093"/>
            <a:ext cx="35019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bas                  </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40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low</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7DC0B096-5870-46B3-BBC4-2AFA8AECCF99}"/>
              </a:ext>
            </a:extLst>
          </p:cNvPr>
          <p:cNvSpPr txBox="1"/>
          <p:nvPr/>
        </p:nvSpPr>
        <p:spPr>
          <a:xfrm>
            <a:off x="3293994" y="2719951"/>
            <a:ext cx="24676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paire</a:t>
            </a:r>
          </a:p>
        </p:txBody>
      </p:sp>
      <p:sp>
        <p:nvSpPr>
          <p:cNvPr id="76" name="TextBox 75">
            <a:extLst>
              <a:ext uri="{FF2B5EF4-FFF2-40B4-BE49-F238E27FC236}">
                <a16:creationId xmlns:a16="http://schemas.microsoft.com/office/drawing/2014/main" id="{82388A02-25C7-43F5-86F7-7F2BB0D805FB}"/>
              </a:ext>
            </a:extLst>
          </p:cNvPr>
          <p:cNvSpPr txBox="1"/>
          <p:nvPr/>
        </p:nvSpPr>
        <p:spPr>
          <a:xfrm>
            <a:off x="7252590" y="4755465"/>
            <a:ext cx="251826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marre</a:t>
            </a:r>
          </a:p>
        </p:txBody>
      </p:sp>
      <p:sp>
        <p:nvSpPr>
          <p:cNvPr id="77" name="TextBox 76">
            <a:extLst>
              <a:ext uri="{FF2B5EF4-FFF2-40B4-BE49-F238E27FC236}">
                <a16:creationId xmlns:a16="http://schemas.microsoft.com/office/drawing/2014/main" id="{0F53E89A-B7BF-48E0-9964-A756641E6D1E}"/>
              </a:ext>
            </a:extLst>
          </p:cNvPr>
          <p:cNvSpPr txBox="1"/>
          <p:nvPr/>
        </p:nvSpPr>
        <p:spPr>
          <a:xfrm>
            <a:off x="7252590" y="4254403"/>
            <a:ext cx="19908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état</a:t>
            </a:r>
          </a:p>
        </p:txBody>
      </p:sp>
      <p:sp>
        <p:nvSpPr>
          <p:cNvPr id="78" name="TextBox 77">
            <a:extLst>
              <a:ext uri="{FF2B5EF4-FFF2-40B4-BE49-F238E27FC236}">
                <a16:creationId xmlns:a16="http://schemas.microsoft.com/office/drawing/2014/main" id="{7B4B2227-98F8-499C-B30E-A3906A614D57}"/>
              </a:ext>
            </a:extLst>
          </p:cNvPr>
          <p:cNvSpPr txBox="1"/>
          <p:nvPr/>
        </p:nvSpPr>
        <p:spPr>
          <a:xfrm>
            <a:off x="3278640" y="5698243"/>
            <a:ext cx="3423028" cy="523220"/>
          </a:xfrm>
          <a:prstGeom prst="rect">
            <a:avLst/>
          </a:prstGeom>
          <a:noFill/>
        </p:spPr>
        <p:txBody>
          <a:bodyPr wrap="square" rtlCol="0">
            <a:spAutoFit/>
          </a:bodyPr>
          <a:lstStyle/>
          <a:p>
            <a:pPr lvl="0">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extrait        </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40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extract</a:t>
            </a:r>
            <a:r>
              <a:rPr lang="fr-FR" sz="2400" dirty="0">
                <a:solidFill>
                  <a:srgbClr val="5B9BD5">
                    <a:lumMod val="50000"/>
                  </a:srgbClr>
                </a:solidFill>
                <a:latin typeface="Century Gothic" panose="020F0302020204030204"/>
              </a:rPr>
              <a:t>]</a:t>
            </a:r>
            <a:endPar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86C1DEC6-4A9D-49D5-8974-2ABACCB66A63}"/>
              </a:ext>
            </a:extLst>
          </p:cNvPr>
          <p:cNvSpPr txBox="1"/>
          <p:nvPr/>
        </p:nvSpPr>
        <p:spPr>
          <a:xfrm>
            <a:off x="3293992" y="2228937"/>
            <a:ext cx="33575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faire        </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[do/</a:t>
            </a:r>
            <a:r>
              <a:rPr kumimoji="0" lang="fr-FR" sz="240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make</a:t>
            </a:r>
            <a:r>
              <a:rPr lang="fr-FR" sz="2400" dirty="0">
                <a:solidFill>
                  <a:srgbClr val="5B9BD5">
                    <a:lumMod val="50000"/>
                  </a:srgbClr>
                </a:solidFill>
                <a:latin typeface="Century Gothic" panose="020F0302020204030204"/>
              </a:rPr>
              <a:t>]</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82F87406-E094-4466-9595-7A05C75C03B3}"/>
              </a:ext>
            </a:extLst>
          </p:cNvPr>
          <p:cNvSpPr txBox="1"/>
          <p:nvPr/>
        </p:nvSpPr>
        <p:spPr>
          <a:xfrm>
            <a:off x="7252590" y="5256526"/>
            <a:ext cx="17883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basset</a:t>
            </a:r>
          </a:p>
        </p:txBody>
      </p:sp>
      <p:sp>
        <p:nvSpPr>
          <p:cNvPr id="83" name="TextBox 82">
            <a:extLst>
              <a:ext uri="{FF2B5EF4-FFF2-40B4-BE49-F238E27FC236}">
                <a16:creationId xmlns:a16="http://schemas.microsoft.com/office/drawing/2014/main" id="{022275B1-8076-4F3C-848C-64BBB4DB30B7}"/>
              </a:ext>
            </a:extLst>
          </p:cNvPr>
          <p:cNvSpPr txBox="1"/>
          <p:nvPr/>
        </p:nvSpPr>
        <p:spPr>
          <a:xfrm>
            <a:off x="3293994" y="3701979"/>
            <a:ext cx="19908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caisse</a:t>
            </a:r>
          </a:p>
        </p:txBody>
      </p:sp>
      <p:pic>
        <p:nvPicPr>
          <p:cNvPr id="81" name="Picture 80" descr="background rectangle">
            <a:extLst>
              <a:ext uri="{FF2B5EF4-FFF2-40B4-BE49-F238E27FC236}">
                <a16:creationId xmlns:a16="http://schemas.microsoft.com/office/drawing/2014/main" id="{BCC7842A-A7BC-486D-A9BC-B3BDD3AE787A}"/>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4" name="TextBox 83">
            <a:extLst>
              <a:ext uri="{FF2B5EF4-FFF2-40B4-BE49-F238E27FC236}">
                <a16:creationId xmlns:a16="http://schemas.microsoft.com/office/drawing/2014/main" id="{5F9DEE93-B57F-4922-A79D-DA260C617076}"/>
              </a:ext>
            </a:extLst>
          </p:cNvPr>
          <p:cNvSpPr txBox="1"/>
          <p:nvPr/>
        </p:nvSpPr>
        <p:spPr>
          <a:xfrm>
            <a:off x="7252589" y="3252279"/>
            <a:ext cx="3463125" cy="523220"/>
          </a:xfrm>
          <a:prstGeom prst="rect">
            <a:avLst/>
          </a:prstGeom>
          <a:noFill/>
        </p:spPr>
        <p:txBody>
          <a:bodyPr wrap="square" rtlCol="0">
            <a:spAutoFit/>
          </a:bodyPr>
          <a:lstStyle/>
          <a:p>
            <a:pPr lvl="0">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vas             </a:t>
            </a:r>
            <a:r>
              <a:rPr lang="fr-FR" sz="2800" dirty="0">
                <a:solidFill>
                  <a:srgbClr val="5B9BD5">
                    <a:lumMod val="50000"/>
                  </a:srgbClr>
                </a:solidFill>
              </a:rPr>
              <a:t>[</a:t>
            </a:r>
            <a:r>
              <a:rPr lang="fr-FR" sz="2400" dirty="0" err="1">
                <a:solidFill>
                  <a:srgbClr val="5B9BD5">
                    <a:lumMod val="50000"/>
                  </a:srgbClr>
                </a:solidFill>
              </a:rPr>
              <a:t>you</a:t>
            </a:r>
            <a:r>
              <a:rPr lang="fr-FR" sz="2400" dirty="0">
                <a:solidFill>
                  <a:srgbClr val="5B9BD5">
                    <a:lumMod val="50000"/>
                  </a:srgbClr>
                </a:solidFill>
              </a:rPr>
              <a:t> go]</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Action Button: Custom 2">
            <a:hlinkClick r:id="" action="ppaction://noaction" highlightClick="1">
              <a:snd r:embed="rId3" name="faux.wav"/>
            </a:hlinkClick>
            <a:extLst>
              <a:ext uri="{FF2B5EF4-FFF2-40B4-BE49-F238E27FC236}">
                <a16:creationId xmlns:a16="http://schemas.microsoft.com/office/drawing/2014/main" id="{1D1A6526-6F5C-4674-B460-A5BBE91CDCAF}"/>
              </a:ext>
            </a:extLst>
          </p:cNvPr>
          <p:cNvSpPr/>
          <p:nvPr/>
        </p:nvSpPr>
        <p:spPr>
          <a:xfrm>
            <a:off x="4511007" y="758307"/>
            <a:ext cx="889853" cy="417219"/>
          </a:xfrm>
          <a:prstGeom prst="actionButtonBlank">
            <a:avLst/>
          </a:prstGeom>
          <a:solidFill>
            <a:schemeClr val="accent2"/>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ai</a:t>
            </a:r>
          </a:p>
        </p:txBody>
      </p:sp>
      <p:sp>
        <p:nvSpPr>
          <p:cNvPr id="42" name="TextBox 41">
            <a:extLst>
              <a:ext uri="{FF2B5EF4-FFF2-40B4-BE49-F238E27FC236}">
                <a16:creationId xmlns:a16="http://schemas.microsoft.com/office/drawing/2014/main" id="{11EA7402-CF1D-4B11-A956-FBB9DBCECCE3}"/>
              </a:ext>
            </a:extLst>
          </p:cNvPr>
          <p:cNvSpPr txBox="1"/>
          <p:nvPr/>
        </p:nvSpPr>
        <p:spPr>
          <a:xfrm>
            <a:off x="7252590" y="1248031"/>
            <a:ext cx="3684860" cy="523220"/>
          </a:xfrm>
          <a:prstGeom prst="rect">
            <a:avLst/>
          </a:prstGeom>
          <a:noFill/>
        </p:spPr>
        <p:txBody>
          <a:bodyPr wrap="square" rtlCol="0">
            <a:spAutoFit/>
          </a:bodyPr>
          <a:lstStyle/>
          <a:p>
            <a:pPr lvl="0">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                   </a:t>
            </a:r>
            <a:r>
              <a:rPr lang="fr-FR" sz="2400" dirty="0">
                <a:solidFill>
                  <a:srgbClr val="5B9BD5">
                    <a:lumMod val="50000"/>
                  </a:srgbClr>
                </a:solidFill>
              </a:rPr>
              <a:t>[</a:t>
            </a:r>
            <a:r>
              <a:rPr lang="fr-FR" sz="2400" dirty="0" err="1">
                <a:solidFill>
                  <a:srgbClr val="5B9BD5">
                    <a:lumMod val="50000"/>
                  </a:srgbClr>
                </a:solidFill>
              </a:rPr>
              <a:t>my</a:t>
            </a:r>
            <a:r>
              <a:rPr lang="fr-FR" sz="2400" dirty="0">
                <a:solidFill>
                  <a:srgbClr val="5B9BD5">
                    <a:lumMod val="50000"/>
                  </a:srgbClr>
                </a:solidFill>
              </a:rPr>
              <a:t>]</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2B8C4F8F-4A26-4293-AC0A-4673416D646F}"/>
              </a:ext>
            </a:extLst>
          </p:cNvPr>
          <p:cNvSpPr txBox="1"/>
          <p:nvPr/>
        </p:nvSpPr>
        <p:spPr>
          <a:xfrm>
            <a:off x="3293994" y="1737923"/>
            <a:ext cx="9818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baie</a:t>
            </a:r>
          </a:p>
        </p:txBody>
      </p:sp>
      <p:sp>
        <p:nvSpPr>
          <p:cNvPr id="69" name="TextBox 68">
            <a:extLst>
              <a:ext uri="{FF2B5EF4-FFF2-40B4-BE49-F238E27FC236}">
                <a16:creationId xmlns:a16="http://schemas.microsoft.com/office/drawing/2014/main" id="{BF8C4545-5361-4C33-BB4B-1E1FF68AE4A7}"/>
              </a:ext>
            </a:extLst>
          </p:cNvPr>
          <p:cNvSpPr txBox="1"/>
          <p:nvPr/>
        </p:nvSpPr>
        <p:spPr>
          <a:xfrm>
            <a:off x="7252590" y="2250155"/>
            <a:ext cx="1485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phare</a:t>
            </a:r>
          </a:p>
        </p:txBody>
      </p:sp>
      <p:sp>
        <p:nvSpPr>
          <p:cNvPr id="71" name="TextBox 70">
            <a:extLst>
              <a:ext uri="{FF2B5EF4-FFF2-40B4-BE49-F238E27FC236}">
                <a16:creationId xmlns:a16="http://schemas.microsoft.com/office/drawing/2014/main" id="{0B01DC8E-1044-4150-84E0-DC064F427D8F}"/>
              </a:ext>
            </a:extLst>
          </p:cNvPr>
          <p:cNvSpPr txBox="1"/>
          <p:nvPr/>
        </p:nvSpPr>
        <p:spPr>
          <a:xfrm>
            <a:off x="7252590" y="2751217"/>
            <a:ext cx="36848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par                    </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[by]</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C1DE63BE-50C5-4C01-B930-CE5DC8A6AC1C}"/>
              </a:ext>
            </a:extLst>
          </p:cNvPr>
          <p:cNvSpPr txBox="1"/>
          <p:nvPr/>
        </p:nvSpPr>
        <p:spPr>
          <a:xfrm>
            <a:off x="3293992" y="3210965"/>
            <a:ext cx="32613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vais                </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 go]</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19A8AD37-8592-46A6-8672-441E46D51C2B}"/>
              </a:ext>
            </a:extLst>
          </p:cNvPr>
          <p:cNvSpPr txBox="1"/>
          <p:nvPr/>
        </p:nvSpPr>
        <p:spPr>
          <a:xfrm>
            <a:off x="7252589" y="3753341"/>
            <a:ext cx="3217181" cy="523220"/>
          </a:xfrm>
          <a:prstGeom prst="rect">
            <a:avLst/>
          </a:prstGeom>
          <a:noFill/>
        </p:spPr>
        <p:txBody>
          <a:bodyPr wrap="square" rtlCol="0">
            <a:spAutoFit/>
          </a:bodyPr>
          <a:lstStyle/>
          <a:p>
            <a:pPr lvl="0">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casse </a:t>
            </a:r>
            <a:endParaRPr kumimoji="0" lang="fr-FR"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EBDD3C83-F64F-46E6-8E35-2AA454B2EC9B}"/>
              </a:ext>
            </a:extLst>
          </p:cNvPr>
          <p:cNvSpPr txBox="1"/>
          <p:nvPr/>
        </p:nvSpPr>
        <p:spPr>
          <a:xfrm>
            <a:off x="3293993" y="4192993"/>
            <a:ext cx="3323888" cy="523220"/>
          </a:xfrm>
          <a:prstGeom prst="rect">
            <a:avLst/>
          </a:prstGeom>
          <a:noFill/>
        </p:spPr>
        <p:txBody>
          <a:bodyPr wrap="square" rtlCol="0">
            <a:spAutoFit/>
          </a:bodyPr>
          <a:lstStyle/>
          <a:p>
            <a:pPr lvl="0">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étais              </a:t>
            </a:r>
            <a:r>
              <a:rPr lang="fr-FR" sz="2400" dirty="0">
                <a:solidFill>
                  <a:srgbClr val="5B9BD5">
                    <a:lumMod val="50000"/>
                  </a:srgbClr>
                </a:solidFill>
              </a:rPr>
              <a:t>[</a:t>
            </a:r>
            <a:r>
              <a:rPr lang="fr-FR" sz="2400" dirty="0" err="1">
                <a:solidFill>
                  <a:srgbClr val="5B9BD5">
                    <a:lumMod val="50000"/>
                  </a:srgbClr>
                </a:solidFill>
              </a:rPr>
              <a:t>was</a:t>
            </a:r>
            <a:r>
              <a:rPr lang="fr-FR" sz="2400" dirty="0">
                <a:solidFill>
                  <a:srgbClr val="5B9BD5">
                    <a:lumMod val="50000"/>
                  </a:srgbClr>
                </a:solidFill>
              </a:rPr>
              <a:t>] </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6" name="TextBox 85">
            <a:extLst>
              <a:ext uri="{FF2B5EF4-FFF2-40B4-BE49-F238E27FC236}">
                <a16:creationId xmlns:a16="http://schemas.microsoft.com/office/drawing/2014/main" id="{FF31ED4E-3E97-4D62-ADDA-311AF3E62BCE}"/>
              </a:ext>
            </a:extLst>
          </p:cNvPr>
          <p:cNvSpPr txBox="1"/>
          <p:nvPr/>
        </p:nvSpPr>
        <p:spPr>
          <a:xfrm>
            <a:off x="3293991" y="5205419"/>
            <a:ext cx="3323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baisser     </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40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lower</a:t>
            </a:r>
            <a:r>
              <a:rPr kumimoji="0" lang="fr-FR" sz="24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95E4C7F6-FCE8-4CC9-9C4B-931D51325790}"/>
              </a:ext>
            </a:extLst>
          </p:cNvPr>
          <p:cNvSpPr txBox="1"/>
          <p:nvPr/>
        </p:nvSpPr>
        <p:spPr>
          <a:xfrm>
            <a:off x="7227829" y="5711098"/>
            <a:ext cx="3526709" cy="523220"/>
          </a:xfrm>
          <a:prstGeom prst="rect">
            <a:avLst/>
          </a:prstGeom>
          <a:noFill/>
        </p:spPr>
        <p:txBody>
          <a:bodyPr wrap="square" rtlCol="0">
            <a:spAutoFit/>
          </a:bodyPr>
          <a:lstStyle/>
          <a:p>
            <a:pPr lvl="0">
              <a:defRPr/>
            </a:pPr>
            <a:r>
              <a:rPr kumimoji="0" lang="fr-FR" sz="2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extra</a:t>
            </a:r>
            <a:r>
              <a:rPr lang="fr-FR" sz="2800" dirty="0">
                <a:solidFill>
                  <a:srgbClr val="5B9BD5">
                    <a:lumMod val="50000"/>
                  </a:srgbClr>
                </a:solidFill>
              </a:rPr>
              <a:t> </a:t>
            </a:r>
            <a:r>
              <a:rPr lang="fr-FR" sz="2400" dirty="0">
                <a:solidFill>
                  <a:srgbClr val="5B9BD5">
                    <a:lumMod val="50000"/>
                  </a:srgbClr>
                </a:solidFill>
              </a:rPr>
              <a:t>[</a:t>
            </a:r>
            <a:r>
              <a:rPr lang="fr-FR" sz="2400" dirty="0" err="1">
                <a:solidFill>
                  <a:srgbClr val="5B9BD5">
                    <a:lumMod val="50000"/>
                  </a:srgbClr>
                </a:solidFill>
              </a:rPr>
              <a:t>amazing</a:t>
            </a:r>
            <a:r>
              <a:rPr lang="fr-FR" sz="2400" dirty="0">
                <a:solidFill>
                  <a:srgbClr val="5B9BD5">
                    <a:lumMod val="50000"/>
                  </a:srgbClr>
                </a:solidFill>
              </a:rPr>
              <a:t>, </a:t>
            </a:r>
            <a:r>
              <a:rPr lang="fr-FR" sz="2400" dirty="0" err="1">
                <a:solidFill>
                  <a:srgbClr val="5B9BD5">
                    <a:lumMod val="50000"/>
                  </a:srgbClr>
                </a:solidFill>
              </a:rPr>
              <a:t>fab</a:t>
            </a:r>
            <a:r>
              <a:rPr lang="fr-FR" sz="2400" dirty="0">
                <a:solidFill>
                  <a:srgbClr val="5B9BD5">
                    <a:lumMod val="50000"/>
                  </a:srgbClr>
                </a:solidFill>
              </a:rPr>
              <a:t>]</a:t>
            </a:r>
            <a:endPar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7" name="Picture 6">
            <a:extLst>
              <a:ext uri="{FF2B5EF4-FFF2-40B4-BE49-F238E27FC236}">
                <a16:creationId xmlns:a16="http://schemas.microsoft.com/office/drawing/2014/main" id="{729F1219-E4CE-42BC-9046-FE7F106F3215}"/>
              </a:ext>
            </a:extLst>
          </p:cNvPr>
          <p:cNvPicPr>
            <a:picLocks noChangeAspect="1"/>
          </p:cNvPicPr>
          <p:nvPr/>
        </p:nvPicPr>
        <p:blipFill>
          <a:blip r:embed="rId15"/>
          <a:stretch>
            <a:fillRect/>
          </a:stretch>
        </p:blipFill>
        <p:spPr>
          <a:xfrm>
            <a:off x="5792262" y="1805416"/>
            <a:ext cx="637518" cy="400324"/>
          </a:xfrm>
          <a:prstGeom prst="rect">
            <a:avLst/>
          </a:prstGeom>
        </p:spPr>
      </p:pic>
      <p:pic>
        <p:nvPicPr>
          <p:cNvPr id="2052" name="Picture 4" descr="Lighthouse Clip Art">
            <a:extLst>
              <a:ext uri="{FF2B5EF4-FFF2-40B4-BE49-F238E27FC236}">
                <a16:creationId xmlns:a16="http://schemas.microsoft.com/office/drawing/2014/main" id="{FEDD1DFC-8964-4BB1-B471-ECE82ECF400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43211" y="2287021"/>
            <a:ext cx="125216" cy="4435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lothing Pair Of Haning Socks Clip Art">
            <a:extLst>
              <a:ext uri="{FF2B5EF4-FFF2-40B4-BE49-F238E27FC236}">
                <a16:creationId xmlns:a16="http://schemas.microsoft.com/office/drawing/2014/main" id="{8EFA5393-9EED-43A2-A141-32C200FECD4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11729" y="2824314"/>
            <a:ext cx="416792" cy="3751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sh Register Button Clip Art">
            <a:extLst>
              <a:ext uri="{FF2B5EF4-FFF2-40B4-BE49-F238E27FC236}">
                <a16:creationId xmlns:a16="http://schemas.microsoft.com/office/drawing/2014/main" id="{EDE09251-AA61-4EF4-A72C-7AA10DA7CA4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45745" y="3806151"/>
            <a:ext cx="482328" cy="3617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3FC5103-B3F5-4C2F-888F-7ADA168E8A46}"/>
              </a:ext>
            </a:extLst>
          </p:cNvPr>
          <p:cNvSpPr txBox="1"/>
          <p:nvPr/>
        </p:nvSpPr>
        <p:spPr>
          <a:xfrm>
            <a:off x="8727484" y="3865341"/>
            <a:ext cx="1792352" cy="276999"/>
          </a:xfrm>
          <a:prstGeom prst="rect">
            <a:avLst/>
          </a:prstGeom>
          <a:solidFill>
            <a:schemeClr val="bg1"/>
          </a:solidFill>
        </p:spPr>
        <p:txBody>
          <a:bodyPr wrap="square" lIns="0" tIns="0" rIns="0" bIns="0" rtlCol="0">
            <a:spAutoFit/>
          </a:bodyPr>
          <a:lstStyle/>
          <a:p>
            <a:pPr algn="ctr"/>
            <a:r>
              <a:rPr lang="fr-FR" dirty="0">
                <a:solidFill>
                  <a:srgbClr val="5B9BD5">
                    <a:lumMod val="50000"/>
                  </a:srgbClr>
                </a:solidFill>
              </a:rPr>
              <a:t>[</a:t>
            </a:r>
            <a:r>
              <a:rPr lang="fr-FR" dirty="0" err="1">
                <a:solidFill>
                  <a:srgbClr val="5B9BD5">
                    <a:lumMod val="50000"/>
                  </a:srgbClr>
                </a:solidFill>
              </a:rPr>
              <a:t>he</a:t>
            </a:r>
            <a:r>
              <a:rPr lang="fr-FR" dirty="0">
                <a:solidFill>
                  <a:srgbClr val="5B9BD5">
                    <a:lumMod val="50000"/>
                  </a:srgbClr>
                </a:solidFill>
              </a:rPr>
              <a:t>/</a:t>
            </a:r>
            <a:r>
              <a:rPr lang="fr-FR" dirty="0" err="1">
                <a:solidFill>
                  <a:srgbClr val="5B9BD5">
                    <a:lumMod val="50000"/>
                  </a:srgbClr>
                </a:solidFill>
              </a:rPr>
              <a:t>she</a:t>
            </a:r>
            <a:r>
              <a:rPr lang="fr-FR" dirty="0">
                <a:solidFill>
                  <a:srgbClr val="5B9BD5">
                    <a:lumMod val="50000"/>
                  </a:srgbClr>
                </a:solidFill>
              </a:rPr>
              <a:t> breaks]</a:t>
            </a:r>
            <a:endParaRPr lang="en-GB" dirty="0">
              <a:solidFill>
                <a:schemeClr val="accent5">
                  <a:lumMod val="50000"/>
                </a:schemeClr>
              </a:solidFill>
            </a:endParaRPr>
          </a:p>
        </p:txBody>
      </p:sp>
      <p:pic>
        <p:nvPicPr>
          <p:cNvPr id="2058" name="Picture 10" descr="Usa, Map, United, States, Of, America">
            <a:extLst>
              <a:ext uri="{FF2B5EF4-FFF2-40B4-BE49-F238E27FC236}">
                <a16:creationId xmlns:a16="http://schemas.microsoft.com/office/drawing/2014/main" id="{84734CE7-2180-4F3D-9151-7C2F1C2787A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696624" y="4284305"/>
            <a:ext cx="742424" cy="422114"/>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EBA9EDD1-AD6C-405C-B2BF-7497F1525F8A}"/>
              </a:ext>
            </a:extLst>
          </p:cNvPr>
          <p:cNvSpPr txBox="1"/>
          <p:nvPr/>
        </p:nvSpPr>
        <p:spPr>
          <a:xfrm>
            <a:off x="8639306" y="4824113"/>
            <a:ext cx="1881021" cy="276999"/>
          </a:xfrm>
          <a:prstGeom prst="rect">
            <a:avLst/>
          </a:prstGeom>
          <a:solidFill>
            <a:schemeClr val="bg1"/>
          </a:solidFill>
        </p:spPr>
        <p:txBody>
          <a:bodyPr wrap="square" lIns="0" tIns="0" rIns="0" bIns="0" rtlCol="0">
            <a:spAutoFit/>
          </a:bodyPr>
          <a:lstStyle/>
          <a:p>
            <a:pPr algn="ctr"/>
            <a:r>
              <a:rPr lang="fr-FR" dirty="0">
                <a:solidFill>
                  <a:srgbClr val="5B9BD5">
                    <a:lumMod val="50000"/>
                  </a:srgbClr>
                </a:solidFill>
              </a:rPr>
              <a:t>[</a:t>
            </a:r>
            <a:r>
              <a:rPr lang="fr-FR" dirty="0" err="1">
                <a:solidFill>
                  <a:srgbClr val="5B9BD5">
                    <a:lumMod val="50000"/>
                  </a:srgbClr>
                </a:solidFill>
              </a:rPr>
              <a:t>he</a:t>
            </a:r>
            <a:r>
              <a:rPr lang="fr-FR" dirty="0">
                <a:solidFill>
                  <a:srgbClr val="5B9BD5">
                    <a:lumMod val="50000"/>
                  </a:srgbClr>
                </a:solidFill>
              </a:rPr>
              <a:t>/</a:t>
            </a:r>
            <a:r>
              <a:rPr lang="fr-FR" dirty="0" err="1">
                <a:solidFill>
                  <a:srgbClr val="5B9BD5">
                    <a:lumMod val="50000"/>
                  </a:srgbClr>
                </a:solidFill>
              </a:rPr>
              <a:t>she</a:t>
            </a:r>
            <a:r>
              <a:rPr lang="fr-FR" dirty="0">
                <a:solidFill>
                  <a:srgbClr val="5B9BD5">
                    <a:lumMod val="50000"/>
                  </a:srgbClr>
                </a:solidFill>
              </a:rPr>
              <a:t> </a:t>
            </a:r>
            <a:r>
              <a:rPr lang="fr-FR" dirty="0" err="1">
                <a:solidFill>
                  <a:srgbClr val="5B9BD5">
                    <a:lumMod val="50000"/>
                  </a:srgbClr>
                </a:solidFill>
              </a:rPr>
              <a:t>laughs</a:t>
            </a:r>
            <a:r>
              <a:rPr lang="fr-FR" dirty="0">
                <a:solidFill>
                  <a:srgbClr val="5B9BD5">
                    <a:lumMod val="50000"/>
                  </a:srgbClr>
                </a:solidFill>
              </a:rPr>
              <a:t>]</a:t>
            </a:r>
            <a:endParaRPr lang="en-GB" dirty="0">
              <a:solidFill>
                <a:schemeClr val="accent5">
                  <a:lumMod val="50000"/>
                </a:schemeClr>
              </a:solidFill>
            </a:endParaRPr>
          </a:p>
        </p:txBody>
      </p:sp>
      <p:pic>
        <p:nvPicPr>
          <p:cNvPr id="9" name="Picture 8">
            <a:extLst>
              <a:ext uri="{FF2B5EF4-FFF2-40B4-BE49-F238E27FC236}">
                <a16:creationId xmlns:a16="http://schemas.microsoft.com/office/drawing/2014/main" id="{300B2F70-7AF6-47B6-B70D-56765193849F}"/>
              </a:ext>
            </a:extLst>
          </p:cNvPr>
          <p:cNvPicPr>
            <a:picLocks noChangeAspect="1"/>
          </p:cNvPicPr>
          <p:nvPr/>
        </p:nvPicPr>
        <p:blipFill>
          <a:blip r:embed="rId20"/>
          <a:stretch>
            <a:fillRect/>
          </a:stretch>
        </p:blipFill>
        <p:spPr>
          <a:xfrm>
            <a:off x="9912346" y="5277456"/>
            <a:ext cx="530311" cy="396855"/>
          </a:xfrm>
          <a:prstGeom prst="rect">
            <a:avLst/>
          </a:prstGeom>
        </p:spPr>
      </p:pic>
      <p:sp>
        <p:nvSpPr>
          <p:cNvPr id="88" name="Title 3">
            <a:extLst>
              <a:ext uri="{FF2B5EF4-FFF2-40B4-BE49-F238E27FC236}">
                <a16:creationId xmlns:a16="http://schemas.microsoft.com/office/drawing/2014/main" id="{A681090D-D654-4C7F-B1CD-4DEB71F8AD1C}"/>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[ai] ou [a] ?</a:t>
            </a:r>
            <a:endParaRPr lang="en-GB" sz="3600" b="1" dirty="0">
              <a:solidFill>
                <a:schemeClr val="bg1"/>
              </a:solidFill>
            </a:endParaRPr>
          </a:p>
        </p:txBody>
      </p:sp>
      <p:sp>
        <p:nvSpPr>
          <p:cNvPr id="89" name="Rounded Rectangle 46">
            <a:extLst>
              <a:ext uri="{FF2B5EF4-FFF2-40B4-BE49-F238E27FC236}">
                <a16:creationId xmlns:a16="http://schemas.microsoft.com/office/drawing/2014/main" id="{C14BF174-D8F6-48D5-8361-0E522EC6EEF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6336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8" grpId="0"/>
      <p:bldP spid="60" grpId="0"/>
      <p:bldP spid="61" grpId="0"/>
      <p:bldP spid="62" grpId="0"/>
      <p:bldP spid="63" grpId="0"/>
      <p:bldP spid="64" grpId="0"/>
      <p:bldP spid="6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3" name="TextBox 22">
            <a:extLst>
              <a:ext uri="{FF2B5EF4-FFF2-40B4-BE49-F238E27FC236}">
                <a16:creationId xmlns:a16="http://schemas.microsoft.com/office/drawing/2014/main" id="{ED533A51-42BB-4A28-8D56-B89161B10E63}"/>
              </a:ext>
            </a:extLst>
          </p:cNvPr>
          <p:cNvSpPr txBox="1"/>
          <p:nvPr/>
        </p:nvSpPr>
        <p:spPr>
          <a:xfrm>
            <a:off x="3472696" y="4694083"/>
            <a:ext cx="2985612" cy="769441"/>
          </a:xfrm>
          <a:prstGeom prst="rect">
            <a:avLst/>
          </a:prstGeom>
          <a:noFill/>
        </p:spPr>
        <p:txBody>
          <a:bodyPr wrap="square" rtlCol="0">
            <a:spAutoFit/>
          </a:bodyPr>
          <a:lstStyle/>
          <a:p>
            <a:r>
              <a:rPr lang="en-GB" sz="4400" b="1" dirty="0">
                <a:solidFill>
                  <a:srgbClr val="115076"/>
                </a:solidFill>
              </a:rPr>
              <a:t>la matière</a:t>
            </a:r>
          </a:p>
        </p:txBody>
      </p:sp>
      <p:pic>
        <p:nvPicPr>
          <p:cNvPr id="1028" name="Picture 4" descr="Clip Art - Transparent Background School Subjects Clipart ">
            <a:extLst>
              <a:ext uri="{FF2B5EF4-FFF2-40B4-BE49-F238E27FC236}">
                <a16:creationId xmlns:a16="http://schemas.microsoft.com/office/drawing/2014/main" id="{820600D3-4FFE-4403-BB83-BEBFEBAED5E0}"/>
              </a:ext>
            </a:extLst>
          </p:cNvPr>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143985" y="3154790"/>
            <a:ext cx="1684583" cy="1800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26BCAB0-19CE-4CBE-B0D4-9DA3ECE3E405}"/>
              </a:ext>
            </a:extLst>
          </p:cNvPr>
          <p:cNvGrpSpPr/>
          <p:nvPr/>
        </p:nvGrpSpPr>
        <p:grpSpPr>
          <a:xfrm>
            <a:off x="7154199" y="96833"/>
            <a:ext cx="2545154" cy="1800000"/>
            <a:chOff x="7162800" y="1384331"/>
            <a:chExt cx="2545154" cy="1800000"/>
          </a:xfrm>
        </p:grpSpPr>
        <p:grpSp>
          <p:nvGrpSpPr>
            <p:cNvPr id="34" name="Group 33">
              <a:extLst>
                <a:ext uri="{FF2B5EF4-FFF2-40B4-BE49-F238E27FC236}">
                  <a16:creationId xmlns:a16="http://schemas.microsoft.com/office/drawing/2014/main" id="{AA3ED789-5423-46D0-916D-3C80888D1B37}"/>
                </a:ext>
              </a:extLst>
            </p:cNvPr>
            <p:cNvGrpSpPr/>
            <p:nvPr/>
          </p:nvGrpSpPr>
          <p:grpSpPr>
            <a:xfrm>
              <a:off x="7162800" y="1384331"/>
              <a:ext cx="2545154" cy="1800000"/>
              <a:chOff x="8749374" y="3471298"/>
              <a:chExt cx="2545154" cy="2151804"/>
            </a:xfrm>
          </p:grpSpPr>
          <p:pic>
            <p:nvPicPr>
              <p:cNvPr id="38" name="Picture 37">
                <a:extLst>
                  <a:ext uri="{FF2B5EF4-FFF2-40B4-BE49-F238E27FC236}">
                    <a16:creationId xmlns:a16="http://schemas.microsoft.com/office/drawing/2014/main" id="{4DB4A352-4276-486B-8EAF-F1ECEA4FDA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374" y="3806309"/>
                <a:ext cx="2200829" cy="1816793"/>
              </a:xfrm>
              <a:prstGeom prst="rect">
                <a:avLst/>
              </a:prstGeom>
            </p:spPr>
          </p:pic>
          <p:sp>
            <p:nvSpPr>
              <p:cNvPr id="39" name="Oval 38">
                <a:extLst>
                  <a:ext uri="{FF2B5EF4-FFF2-40B4-BE49-F238E27FC236}">
                    <a16:creationId xmlns:a16="http://schemas.microsoft.com/office/drawing/2014/main" id="{FD0B1499-47C3-44B8-B752-4559AD937C14}"/>
                  </a:ext>
                </a:extLst>
              </p:cNvPr>
              <p:cNvSpPr/>
              <p:nvPr/>
            </p:nvSpPr>
            <p:spPr>
              <a:xfrm>
                <a:off x="9304081" y="3471298"/>
                <a:ext cx="1990447" cy="98549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accent5">
                      <a:lumMod val="50000"/>
                    </a:schemeClr>
                  </a:solidFill>
                </a:endParaRPr>
              </a:p>
            </p:txBody>
          </p:sp>
        </p:grpSp>
        <p:pic>
          <p:nvPicPr>
            <p:cNvPr id="40" name="Picture 2" descr="Free Picture Of France Flag, Download Free Clip Art, Free Clip Art ...">
              <a:extLst>
                <a:ext uri="{FF2B5EF4-FFF2-40B4-BE49-F238E27FC236}">
                  <a16:creationId xmlns:a16="http://schemas.microsoft.com/office/drawing/2014/main" id="{F51CDD30-5A37-4650-8F95-D9003D2A19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9125" y="1616516"/>
              <a:ext cx="54189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clipart spain flag">
              <a:extLst>
                <a:ext uri="{FF2B5EF4-FFF2-40B4-BE49-F238E27FC236}">
                  <a16:creationId xmlns:a16="http://schemas.microsoft.com/office/drawing/2014/main" id="{75C9756E-F2F5-4B48-A433-F170C8F14D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5727" y="1616516"/>
              <a:ext cx="540000" cy="360000"/>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29019469-9716-4F2D-9261-41B7E66B40E3}"/>
              </a:ext>
            </a:extLst>
          </p:cNvPr>
          <p:cNvSpPr txBox="1"/>
          <p:nvPr/>
        </p:nvSpPr>
        <p:spPr>
          <a:xfrm>
            <a:off x="6928513" y="1896833"/>
            <a:ext cx="2770840" cy="769441"/>
          </a:xfrm>
          <a:prstGeom prst="rect">
            <a:avLst/>
          </a:prstGeom>
          <a:noFill/>
        </p:spPr>
        <p:txBody>
          <a:bodyPr wrap="square" rtlCol="0">
            <a:spAutoFit/>
          </a:bodyPr>
          <a:lstStyle/>
          <a:p>
            <a:r>
              <a:rPr lang="en-GB" sz="4400" b="1" dirty="0">
                <a:solidFill>
                  <a:srgbClr val="115076"/>
                </a:solidFill>
              </a:rPr>
              <a:t>la langue</a:t>
            </a:r>
          </a:p>
        </p:txBody>
      </p:sp>
      <p:pic>
        <p:nvPicPr>
          <p:cNvPr id="1034" name="Picture 10" descr="Chemistry Laboratory Chemical Reaction Clip Art Science Clip">
            <a:extLst>
              <a:ext uri="{FF2B5EF4-FFF2-40B4-BE49-F238E27FC236}">
                <a16:creationId xmlns:a16="http://schemas.microsoft.com/office/drawing/2014/main" id="{3C5477E0-BAF5-4D10-BED1-8D071C9F55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602" y="1345698"/>
            <a:ext cx="15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64357E1F-E59B-45D1-B17B-F31202BB75D5}"/>
              </a:ext>
            </a:extLst>
          </p:cNvPr>
          <p:cNvSpPr txBox="1"/>
          <p:nvPr/>
        </p:nvSpPr>
        <p:spPr>
          <a:xfrm>
            <a:off x="63284" y="2872195"/>
            <a:ext cx="3595500" cy="769441"/>
          </a:xfrm>
          <a:prstGeom prst="rect">
            <a:avLst/>
          </a:prstGeom>
          <a:noFill/>
        </p:spPr>
        <p:txBody>
          <a:bodyPr wrap="square" rtlCol="0">
            <a:spAutoFit/>
          </a:bodyPr>
          <a:lstStyle/>
          <a:p>
            <a:r>
              <a:rPr lang="en-GB" sz="4400" b="1" dirty="0">
                <a:solidFill>
                  <a:srgbClr val="115076"/>
                </a:solidFill>
              </a:rPr>
              <a:t>les sciences</a:t>
            </a:r>
          </a:p>
        </p:txBody>
      </p:sp>
      <p:pic>
        <p:nvPicPr>
          <p:cNvPr id="1042" name="Picture 18" descr="Music Notes PNG Clip Art | Gallery Yopriceville - High-Quality ">
            <a:extLst>
              <a:ext uri="{FF2B5EF4-FFF2-40B4-BE49-F238E27FC236}">
                <a16:creationId xmlns:a16="http://schemas.microsoft.com/office/drawing/2014/main" id="{CD8C408B-924D-4042-AB1C-55D7534317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1962" y="3730625"/>
            <a:ext cx="1548333" cy="1800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530DDA56-D4C1-4055-8947-17DAC687B5C0}"/>
              </a:ext>
            </a:extLst>
          </p:cNvPr>
          <p:cNvSpPr txBox="1"/>
          <p:nvPr/>
        </p:nvSpPr>
        <p:spPr>
          <a:xfrm>
            <a:off x="188942" y="5511936"/>
            <a:ext cx="3194375" cy="769441"/>
          </a:xfrm>
          <a:prstGeom prst="rect">
            <a:avLst/>
          </a:prstGeom>
          <a:noFill/>
        </p:spPr>
        <p:txBody>
          <a:bodyPr wrap="square" rtlCol="0">
            <a:spAutoFit/>
          </a:bodyPr>
          <a:lstStyle/>
          <a:p>
            <a:r>
              <a:rPr lang="en-GB" sz="4400" b="1" dirty="0">
                <a:solidFill>
                  <a:srgbClr val="115076"/>
                </a:solidFill>
              </a:rPr>
              <a:t>la musique</a:t>
            </a:r>
          </a:p>
        </p:txBody>
      </p:sp>
      <p:pic>
        <p:nvPicPr>
          <p:cNvPr id="1044" name="Picture 20">
            <a:extLst>
              <a:ext uri="{FF2B5EF4-FFF2-40B4-BE49-F238E27FC236}">
                <a16:creationId xmlns:a16="http://schemas.microsoft.com/office/drawing/2014/main" id="{D00F9FF6-2A37-4759-9485-29EDC6463294}"/>
              </a:ext>
            </a:extLst>
          </p:cNvPr>
          <p:cNvPicPr>
            <a:picLocks noChangeAspect="1" noChangeArrowheads="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bwMode="auto">
          <a:xfrm>
            <a:off x="9631683" y="3979109"/>
            <a:ext cx="1582191" cy="192805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36B077FF-C1FB-4015-ABD4-2B1D47AD62DF}"/>
              </a:ext>
            </a:extLst>
          </p:cNvPr>
          <p:cNvSpPr txBox="1"/>
          <p:nvPr/>
        </p:nvSpPr>
        <p:spPr>
          <a:xfrm>
            <a:off x="8361826" y="5596097"/>
            <a:ext cx="4230043" cy="769441"/>
          </a:xfrm>
          <a:prstGeom prst="rect">
            <a:avLst/>
          </a:prstGeom>
          <a:noFill/>
        </p:spPr>
        <p:txBody>
          <a:bodyPr wrap="square" rtlCol="0">
            <a:spAutoFit/>
          </a:bodyPr>
          <a:lstStyle/>
          <a:p>
            <a:pPr algn="ctr"/>
            <a:r>
              <a:rPr lang="en-GB" sz="4400" b="1" dirty="0">
                <a:solidFill>
                  <a:srgbClr val="115076"/>
                </a:solidFill>
              </a:rPr>
              <a:t>les maths</a:t>
            </a:r>
          </a:p>
        </p:txBody>
      </p:sp>
      <p:sp>
        <p:nvSpPr>
          <p:cNvPr id="2" name="TextBox 1">
            <a:extLst>
              <a:ext uri="{FF2B5EF4-FFF2-40B4-BE49-F238E27FC236}">
                <a16:creationId xmlns:a16="http://schemas.microsoft.com/office/drawing/2014/main" id="{CBA4EE19-8287-439F-9939-9A2E1FDE9541}"/>
              </a:ext>
            </a:extLst>
          </p:cNvPr>
          <p:cNvSpPr txBox="1"/>
          <p:nvPr/>
        </p:nvSpPr>
        <p:spPr>
          <a:xfrm>
            <a:off x="2255920" y="1254634"/>
            <a:ext cx="4319273" cy="1464231"/>
          </a:xfrm>
          <a:prstGeom prst="wedgeRoundRectCallout">
            <a:avLst>
              <a:gd name="adj1" fmla="val -55710"/>
              <a:gd name="adj2" fmla="val 16308"/>
              <a:gd name="adj3" fmla="val 16667"/>
            </a:avLst>
          </a:prstGeom>
          <a:solidFill>
            <a:srgbClr val="115076"/>
          </a:solidFill>
          <a:ln>
            <a:solidFill>
              <a:srgbClr val="EE6000"/>
            </a:solidFill>
          </a:ln>
        </p:spPr>
        <p:txBody>
          <a:bodyPr wrap="square" rtlCol="0">
            <a:spAutoFit/>
          </a:bodyPr>
          <a:lstStyle/>
          <a:p>
            <a:r>
              <a:rPr lang="en-GB" sz="2000" b="1" i="1" dirty="0">
                <a:solidFill>
                  <a:schemeClr val="bg1"/>
                </a:solidFill>
              </a:rPr>
              <a:t>Les </a:t>
            </a:r>
            <a:r>
              <a:rPr lang="en-GB" sz="2000" i="1" dirty="0">
                <a:solidFill>
                  <a:schemeClr val="bg1"/>
                </a:solidFill>
              </a:rPr>
              <a:t>sciences </a:t>
            </a:r>
            <a:r>
              <a:rPr lang="en-GB" sz="2000" dirty="0">
                <a:solidFill>
                  <a:schemeClr val="bg1"/>
                </a:solidFill>
              </a:rPr>
              <a:t>= school subject</a:t>
            </a:r>
          </a:p>
          <a:p>
            <a:r>
              <a:rPr lang="en-GB" sz="2000" b="1" i="1" dirty="0">
                <a:solidFill>
                  <a:schemeClr val="bg1"/>
                </a:solidFill>
              </a:rPr>
              <a:t>La</a:t>
            </a:r>
            <a:r>
              <a:rPr lang="en-GB" sz="2000" i="1" dirty="0">
                <a:solidFill>
                  <a:schemeClr val="bg1"/>
                </a:solidFill>
              </a:rPr>
              <a:t> science </a:t>
            </a:r>
            <a:r>
              <a:rPr lang="en-GB" sz="2000" dirty="0">
                <a:solidFill>
                  <a:schemeClr val="bg1"/>
                </a:solidFill>
              </a:rPr>
              <a:t>= science in general, or a specific science, </a:t>
            </a:r>
            <a:r>
              <a:rPr lang="en-GB" sz="2000" dirty="0" err="1">
                <a:solidFill>
                  <a:schemeClr val="bg1"/>
                </a:solidFill>
              </a:rPr>
              <a:t>eg.</a:t>
            </a:r>
            <a:r>
              <a:rPr lang="en-GB" sz="2000" dirty="0">
                <a:solidFill>
                  <a:schemeClr val="bg1"/>
                </a:solidFill>
              </a:rPr>
              <a:t>:</a:t>
            </a:r>
          </a:p>
          <a:p>
            <a:r>
              <a:rPr lang="fr-FR" sz="2000" i="1" dirty="0">
                <a:solidFill>
                  <a:schemeClr val="bg1"/>
                </a:solidFill>
              </a:rPr>
              <a:t>« La biologie est une science »</a:t>
            </a:r>
          </a:p>
        </p:txBody>
      </p:sp>
      <p:sp>
        <p:nvSpPr>
          <p:cNvPr id="22" name="TextBox 21">
            <a:extLst>
              <a:ext uri="{FF2B5EF4-FFF2-40B4-BE49-F238E27FC236}">
                <a16:creationId xmlns:a16="http://schemas.microsoft.com/office/drawing/2014/main" id="{2A478FC2-7EDD-429A-93F1-79AD79C019C8}"/>
              </a:ext>
            </a:extLst>
          </p:cNvPr>
          <p:cNvSpPr txBox="1"/>
          <p:nvPr/>
        </p:nvSpPr>
        <p:spPr>
          <a:xfrm>
            <a:off x="5077145" y="5727739"/>
            <a:ext cx="3666239" cy="442674"/>
          </a:xfrm>
          <a:prstGeom prst="wedgeRoundRectCallout">
            <a:avLst>
              <a:gd name="adj1" fmla="val 54518"/>
              <a:gd name="adj2" fmla="val -10135"/>
              <a:gd name="adj3" fmla="val 16667"/>
            </a:avLst>
          </a:prstGeom>
          <a:solidFill>
            <a:srgbClr val="115076"/>
          </a:solidFill>
          <a:ln>
            <a:solidFill>
              <a:srgbClr val="EE6000"/>
            </a:solidFill>
          </a:ln>
        </p:spPr>
        <p:txBody>
          <a:bodyPr wrap="none" rtlCol="0">
            <a:spAutoFit/>
          </a:bodyPr>
          <a:lstStyle/>
          <a:p>
            <a:r>
              <a:rPr lang="en-GB" sz="2000" dirty="0">
                <a:solidFill>
                  <a:schemeClr val="bg1"/>
                </a:solidFill>
              </a:rPr>
              <a:t>Short for </a:t>
            </a:r>
            <a:r>
              <a:rPr lang="en-GB" sz="2000" i="1" dirty="0">
                <a:solidFill>
                  <a:schemeClr val="bg1"/>
                </a:solidFill>
              </a:rPr>
              <a:t>les</a:t>
            </a:r>
            <a:r>
              <a:rPr lang="en-GB" sz="2000" dirty="0">
                <a:solidFill>
                  <a:schemeClr val="bg1"/>
                </a:solidFill>
              </a:rPr>
              <a:t> </a:t>
            </a:r>
            <a:r>
              <a:rPr lang="en-GB" sz="2000" i="1" dirty="0" err="1">
                <a:solidFill>
                  <a:schemeClr val="bg1"/>
                </a:solidFill>
              </a:rPr>
              <a:t>mathématiques</a:t>
            </a:r>
            <a:endParaRPr lang="en-GB" sz="2000" i="1" dirty="0">
              <a:solidFill>
                <a:schemeClr val="bg1"/>
              </a:solidFill>
            </a:endParaRPr>
          </a:p>
        </p:txBody>
      </p:sp>
      <p:pic>
        <p:nvPicPr>
          <p:cNvPr id="24" name="Picture 23" descr="background rectangle">
            <a:extLst>
              <a:ext uri="{FF2B5EF4-FFF2-40B4-BE49-F238E27FC236}">
                <a16:creationId xmlns:a16="http://schemas.microsoft.com/office/drawing/2014/main" id="{0678DB7D-207E-4D7F-89D1-12B219563CE2}"/>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75E79C67-30A9-4971-9586-FCBC177113D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a:t>
            </a:r>
            <a:endParaRPr lang="en-GB" sz="3600" b="1" dirty="0">
              <a:solidFill>
                <a:schemeClr val="bg1"/>
              </a:solidFill>
            </a:endParaRPr>
          </a:p>
        </p:txBody>
      </p:sp>
      <p:sp>
        <p:nvSpPr>
          <p:cNvPr id="3" name="Rounded Rectangle 46">
            <a:extLst>
              <a:ext uri="{FF2B5EF4-FFF2-40B4-BE49-F238E27FC236}">
                <a16:creationId xmlns:a16="http://schemas.microsoft.com/office/drawing/2014/main" id="{8EB96E4F-A9EF-404D-B4B7-34D77FB1473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8" name="TextBox 27">
            <a:extLst>
              <a:ext uri="{FF2B5EF4-FFF2-40B4-BE49-F238E27FC236}">
                <a16:creationId xmlns:a16="http://schemas.microsoft.com/office/drawing/2014/main" id="{5732BE1F-3286-44BE-9BD9-81BDE4A637D5}"/>
              </a:ext>
            </a:extLst>
          </p:cNvPr>
          <p:cNvSpPr txBox="1"/>
          <p:nvPr/>
        </p:nvSpPr>
        <p:spPr>
          <a:xfrm>
            <a:off x="10078580" y="2756019"/>
            <a:ext cx="2270589" cy="769441"/>
          </a:xfrm>
          <a:prstGeom prst="rect">
            <a:avLst/>
          </a:prstGeom>
          <a:noFill/>
        </p:spPr>
        <p:txBody>
          <a:bodyPr wrap="square" rtlCol="0">
            <a:spAutoFit/>
          </a:bodyPr>
          <a:lstStyle/>
          <a:p>
            <a:r>
              <a:rPr lang="en-GB" sz="4400" b="1" dirty="0">
                <a:solidFill>
                  <a:srgbClr val="115076"/>
                </a:solidFill>
              </a:rPr>
              <a:t>le nom</a:t>
            </a:r>
          </a:p>
        </p:txBody>
      </p:sp>
      <p:grpSp>
        <p:nvGrpSpPr>
          <p:cNvPr id="10" name="Group 9">
            <a:extLst>
              <a:ext uri="{FF2B5EF4-FFF2-40B4-BE49-F238E27FC236}">
                <a16:creationId xmlns:a16="http://schemas.microsoft.com/office/drawing/2014/main" id="{7D773C36-7632-4F34-8655-7110C6603EA9}"/>
              </a:ext>
            </a:extLst>
          </p:cNvPr>
          <p:cNvGrpSpPr/>
          <p:nvPr/>
        </p:nvGrpSpPr>
        <p:grpSpPr>
          <a:xfrm>
            <a:off x="10050117" y="870267"/>
            <a:ext cx="2013734" cy="1991604"/>
            <a:chOff x="10050117" y="870267"/>
            <a:chExt cx="2013734" cy="1991604"/>
          </a:xfrm>
        </p:grpSpPr>
        <p:pic>
          <p:nvPicPr>
            <p:cNvPr id="7" name="Picture 2" descr="name tag">
              <a:extLst>
                <a:ext uri="{FF2B5EF4-FFF2-40B4-BE49-F238E27FC236}">
                  <a16:creationId xmlns:a16="http://schemas.microsoft.com/office/drawing/2014/main" id="{565BAAB1-A7A6-4BCD-ABCF-01E8C06C1DDE}"/>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2526" r="32740"/>
            <a:stretch/>
          </p:blipFill>
          <p:spPr bwMode="auto">
            <a:xfrm>
              <a:off x="10365237" y="870267"/>
              <a:ext cx="1383495" cy="19916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BBA5B19-70F6-482F-8C5D-3292C6BF7CEF}"/>
                </a:ext>
              </a:extLst>
            </p:cNvPr>
            <p:cNvSpPr txBox="1"/>
            <p:nvPr/>
          </p:nvSpPr>
          <p:spPr>
            <a:xfrm>
              <a:off x="10050117" y="1970660"/>
              <a:ext cx="2013734" cy="707886"/>
            </a:xfrm>
            <a:prstGeom prst="rect">
              <a:avLst/>
            </a:prstGeom>
            <a:no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Nathalie</a:t>
              </a:r>
            </a:p>
            <a:p>
              <a:pPr algn="ctr"/>
              <a:r>
                <a:rPr lang="en-GB" sz="2000" dirty="0" err="1">
                  <a:solidFill>
                    <a:schemeClr val="accent1">
                      <a:lumMod val="50000"/>
                    </a:schemeClr>
                  </a:solidFill>
                  <a:latin typeface="Century Gothic" panose="020B0502020202020204" pitchFamily="34" charset="0"/>
                </a:rPr>
                <a:t>Lefèvre</a:t>
              </a:r>
              <a:endParaRPr lang="en-GB" sz="2000" dirty="0">
                <a:solidFill>
                  <a:schemeClr val="accent1">
                    <a:lumMod val="50000"/>
                  </a:schemeClr>
                </a:solidFill>
                <a:latin typeface="Century Gothic" panose="020B0502020202020204" pitchFamily="34" charset="0"/>
              </a:endParaRPr>
            </a:p>
          </p:txBody>
        </p:sp>
        <p:sp>
          <p:nvSpPr>
            <p:cNvPr id="9" name="Arrow: Right 8">
              <a:extLst>
                <a:ext uri="{FF2B5EF4-FFF2-40B4-BE49-F238E27FC236}">
                  <a16:creationId xmlns:a16="http://schemas.microsoft.com/office/drawing/2014/main" id="{65E1C0CE-57E2-4C37-ADB5-3A4CD0394E79}"/>
                </a:ext>
              </a:extLst>
            </p:cNvPr>
            <p:cNvSpPr/>
            <p:nvPr/>
          </p:nvSpPr>
          <p:spPr>
            <a:xfrm rot="3594895">
              <a:off x="10237977" y="1516813"/>
              <a:ext cx="733582" cy="32946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TextBox 34">
            <a:extLst>
              <a:ext uri="{FF2B5EF4-FFF2-40B4-BE49-F238E27FC236}">
                <a16:creationId xmlns:a16="http://schemas.microsoft.com/office/drawing/2014/main" id="{A5A9A86D-F1F9-4FB9-B216-AD3AF2E55139}"/>
              </a:ext>
            </a:extLst>
          </p:cNvPr>
          <p:cNvSpPr txBox="1"/>
          <p:nvPr/>
        </p:nvSpPr>
        <p:spPr>
          <a:xfrm>
            <a:off x="6498442" y="3739850"/>
            <a:ext cx="3100300" cy="769441"/>
          </a:xfrm>
          <a:prstGeom prst="rect">
            <a:avLst/>
          </a:prstGeom>
          <a:noFill/>
        </p:spPr>
        <p:txBody>
          <a:bodyPr wrap="square" rtlCol="0">
            <a:spAutoFit/>
          </a:bodyPr>
          <a:lstStyle/>
          <a:p>
            <a:r>
              <a:rPr lang="en-GB" sz="4400" b="1" dirty="0" err="1">
                <a:solidFill>
                  <a:srgbClr val="115076"/>
                </a:solidFill>
              </a:rPr>
              <a:t>parce</a:t>
            </a:r>
            <a:r>
              <a:rPr lang="en-GB" sz="4400" b="1" dirty="0">
                <a:solidFill>
                  <a:srgbClr val="115076"/>
                </a:solidFill>
              </a:rPr>
              <a:t> que</a:t>
            </a:r>
          </a:p>
        </p:txBody>
      </p:sp>
      <p:sp>
        <p:nvSpPr>
          <p:cNvPr id="11" name="TextBox 10">
            <a:extLst>
              <a:ext uri="{FF2B5EF4-FFF2-40B4-BE49-F238E27FC236}">
                <a16:creationId xmlns:a16="http://schemas.microsoft.com/office/drawing/2014/main" id="{CF12CE3C-EB5E-4B32-AE2A-306E9DD32379}"/>
              </a:ext>
            </a:extLst>
          </p:cNvPr>
          <p:cNvSpPr txBox="1"/>
          <p:nvPr/>
        </p:nvSpPr>
        <p:spPr>
          <a:xfrm>
            <a:off x="6810307" y="3162281"/>
            <a:ext cx="2476862" cy="615553"/>
          </a:xfrm>
          <a:prstGeom prst="rect">
            <a:avLst/>
          </a:prstGeom>
          <a:noFill/>
        </p:spPr>
        <p:txBody>
          <a:bodyPr wrap="square" rtlCol="0">
            <a:spAutoFit/>
          </a:bodyPr>
          <a:lstStyle/>
          <a:p>
            <a:r>
              <a:rPr lang="en-GB" sz="3400" dirty="0">
                <a:solidFill>
                  <a:schemeClr val="accent1">
                    <a:lumMod val="50000"/>
                  </a:schemeClr>
                </a:solidFill>
              </a:rPr>
              <a:t>[because]</a:t>
            </a:r>
          </a:p>
        </p:txBody>
      </p:sp>
      <p:sp>
        <p:nvSpPr>
          <p:cNvPr id="30" name="TextBox 29">
            <a:extLst>
              <a:ext uri="{FF2B5EF4-FFF2-40B4-BE49-F238E27FC236}">
                <a16:creationId xmlns:a16="http://schemas.microsoft.com/office/drawing/2014/main" id="{679D9928-AB94-4577-B8B8-EF0C6CB5EA40}"/>
              </a:ext>
            </a:extLst>
          </p:cNvPr>
          <p:cNvSpPr txBox="1"/>
          <p:nvPr/>
        </p:nvSpPr>
        <p:spPr>
          <a:xfrm>
            <a:off x="6687917" y="4580079"/>
            <a:ext cx="2721350" cy="783193"/>
          </a:xfrm>
          <a:prstGeom prst="wedgeRoundRectCallout">
            <a:avLst>
              <a:gd name="adj1" fmla="val -17676"/>
              <a:gd name="adj2" fmla="val -75043"/>
              <a:gd name="adj3" fmla="val 16667"/>
            </a:avLst>
          </a:prstGeom>
          <a:solidFill>
            <a:srgbClr val="115076"/>
          </a:solidFill>
          <a:ln>
            <a:solidFill>
              <a:srgbClr val="EE6000"/>
            </a:solidFill>
          </a:ln>
        </p:spPr>
        <p:txBody>
          <a:bodyPr wrap="square" rtlCol="0">
            <a:spAutoFit/>
          </a:bodyPr>
          <a:lstStyle/>
          <a:p>
            <a:r>
              <a:rPr lang="en-GB" sz="2000" dirty="0">
                <a:solidFill>
                  <a:schemeClr val="bg1"/>
                </a:solidFill>
              </a:rPr>
              <a:t>Use this to answer </a:t>
            </a:r>
            <a:r>
              <a:rPr lang="en-GB" sz="2000" i="1" dirty="0" err="1">
                <a:solidFill>
                  <a:schemeClr val="bg1"/>
                </a:solidFill>
              </a:rPr>
              <a:t>pourquoi</a:t>
            </a:r>
            <a:r>
              <a:rPr lang="en-GB" sz="2000" i="1" dirty="0">
                <a:solidFill>
                  <a:schemeClr val="bg1"/>
                </a:solidFill>
              </a:rPr>
              <a:t> </a:t>
            </a:r>
            <a:r>
              <a:rPr lang="en-GB" sz="2000" dirty="0">
                <a:solidFill>
                  <a:schemeClr val="bg1"/>
                </a:solidFill>
              </a:rPr>
              <a:t>questions</a:t>
            </a:r>
            <a:endParaRPr lang="en-GB" sz="2000" i="1" dirty="0">
              <a:solidFill>
                <a:schemeClr val="bg1"/>
              </a:solidFill>
            </a:endParaRPr>
          </a:p>
        </p:txBody>
      </p:sp>
    </p:spTree>
    <p:extLst>
      <p:ext uri="{BB962C8B-B14F-4D97-AF65-F5344CB8AC3E}">
        <p14:creationId xmlns:p14="http://schemas.microsoft.com/office/powerpoint/2010/main" val="106177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fade">
                                      <p:cBhvr>
                                        <p:cTn id="22" dur="500"/>
                                        <p:tgtEl>
                                          <p:spTgt spid="103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42"/>
                                        </p:tgtEl>
                                        <p:attrNameLst>
                                          <p:attrName>style.visibility</p:attrName>
                                        </p:attrNameLst>
                                      </p:cBhvr>
                                      <p:to>
                                        <p:strVal val="visible"/>
                                      </p:to>
                                    </p:set>
                                    <p:animEffect transition="in" filter="fade">
                                      <p:cBhvr>
                                        <p:cTn id="46" dur="500"/>
                                        <p:tgtEl>
                                          <p:spTgt spid="104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44"/>
                                        </p:tgtEl>
                                        <p:attrNameLst>
                                          <p:attrName>style.visibility</p:attrName>
                                        </p:attrNameLst>
                                      </p:cBhvr>
                                      <p:to>
                                        <p:strVal val="visible"/>
                                      </p:to>
                                    </p:set>
                                    <p:animEffect transition="in" filter="fade">
                                      <p:cBhvr>
                                        <p:cTn id="56" dur="500"/>
                                        <p:tgtEl>
                                          <p:spTgt spid="104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1" grpId="0"/>
      <p:bldP spid="43" grpId="0"/>
      <p:bldP spid="44" grpId="0"/>
      <p:bldP spid="45" grpId="0"/>
      <p:bldP spid="2" grpId="0" animBg="1"/>
      <p:bldP spid="22" grpId="0" animBg="1"/>
      <p:bldP spid="28" grpId="0"/>
      <p:bldP spid="35" grpId="0"/>
      <p:bldP spid="11" grpId="0"/>
      <p:bldP spid="30"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5.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9516</Words>
  <Application>Microsoft Office PowerPoint</Application>
  <PresentationFormat>Widescreen</PresentationFormat>
  <Paragraphs>1485</Paragraphs>
  <Slides>53</Slides>
  <Notes>53</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53</vt:i4>
      </vt:variant>
    </vt:vector>
  </HeadingPairs>
  <TitlesOfParts>
    <vt:vector size="65" baseType="lpstr">
      <vt:lpstr>Arial</vt:lpstr>
      <vt:lpstr>Calibri</vt:lpstr>
      <vt:lpstr>Century Gothic</vt:lpstr>
      <vt:lpstr>Symbol</vt:lpstr>
      <vt:lpstr>Tw Cen MT</vt:lpstr>
      <vt:lpstr>1_Office Theme</vt:lpstr>
      <vt:lpstr>5_Office Theme</vt:lpstr>
      <vt:lpstr>2_Office Theme</vt:lpstr>
      <vt:lpstr>4_Office Theme</vt:lpstr>
      <vt:lpstr>NCELP Theme</vt:lpstr>
      <vt:lpstr>3_Office Theme</vt:lpstr>
      <vt:lpstr>7_Office Theme</vt:lpstr>
      <vt:lpstr>Using question words </vt:lpstr>
      <vt:lpstr>ai</vt:lpstr>
      <vt:lpstr>ai</vt:lpstr>
      <vt:lpstr>ai</vt:lpstr>
      <vt:lpstr>ai</vt:lpstr>
      <vt:lpstr>ai</vt:lpstr>
      <vt:lpstr>ai</vt:lpstr>
      <vt:lpstr>[ai] ou [a]?</vt:lpstr>
      <vt:lpstr>Vocabulaire</vt:lpstr>
      <vt:lpstr>Vocabulaire</vt:lpstr>
      <vt:lpstr>Vocabulaire</vt:lpstr>
      <vt:lpstr>Vocabulaire</vt:lpstr>
      <vt:lpstr>Vocabulaire</vt:lpstr>
      <vt:lpstr>Vocabulaire</vt:lpstr>
      <vt:lpstr>Vocabulaire</vt:lpstr>
      <vt:lpstr>Quel? ou Quelle?</vt:lpstr>
      <vt:lpstr>Masculin ou féminin?</vt:lpstr>
      <vt:lpstr>Vocabulaire</vt:lpstr>
      <vt:lpstr>Question words</vt:lpstr>
      <vt:lpstr>Des questions d’un ami</vt:lpstr>
      <vt:lpstr>Des questions d’un ami</vt:lpstr>
      <vt:lpstr>Au téléphone!</vt:lpstr>
      <vt:lpstr>Au téléphone!</vt:lpstr>
      <vt:lpstr>Écris en français !</vt:lpstr>
      <vt:lpstr>C’est quelle question?</vt:lpstr>
      <vt:lpstr>parler</vt:lpstr>
      <vt:lpstr>C’est quelle question?</vt:lpstr>
      <vt:lpstr>parler</vt:lpstr>
      <vt:lpstr>Using question words </vt:lpstr>
      <vt:lpstr>[ai] et [ê/è]</vt:lpstr>
      <vt:lpstr>ê/è</vt:lpstr>
      <vt:lpstr>ê/è</vt:lpstr>
      <vt:lpstr>Phonétique</vt:lpstr>
      <vt:lpstr>Vocabulaire</vt:lpstr>
      <vt:lpstr>Vocabulaire</vt:lpstr>
      <vt:lpstr>Vocabulaire</vt:lpstr>
      <vt:lpstr>Vocabulaire</vt:lpstr>
      <vt:lpstr>Question words</vt:lpstr>
      <vt:lpstr>Saying ‘what’ in French</vt:lpstr>
      <vt:lpstr>Twitter live chat!</vt:lpstr>
      <vt:lpstr>Deux personnes célèbres françaises</vt:lpstr>
      <vt:lpstr>biographie</vt:lpstr>
      <vt:lpstr>biographie</vt:lpstr>
      <vt:lpstr>Deux personnes célèbres français</vt:lpstr>
      <vt:lpstr>Les verbes</vt:lpstr>
      <vt:lpstr>Parler</vt:lpstr>
      <vt:lpstr>Les questions</vt:lpstr>
      <vt:lpstr>Les questions</vt:lpstr>
      <vt:lpstr>parler</vt:lpstr>
      <vt:lpstr>parler</vt:lpstr>
      <vt:lpstr>Écris en français !</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Kirsten Somerville</dc:creator>
  <cp:lastModifiedBy>Louise Bibbey</cp:lastModifiedBy>
  <cp:revision>520</cp:revision>
  <dcterms:created xsi:type="dcterms:W3CDTF">2020-02-28T13:39:30Z</dcterms:created>
  <dcterms:modified xsi:type="dcterms:W3CDTF">2021-08-16T08:22:06Z</dcterms:modified>
</cp:coreProperties>
</file>