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438" autoAdjust="0"/>
  </p:normalViewPr>
  <p:slideViewPr>
    <p:cSldViewPr snapToGrid="0">
      <p:cViewPr varScale="1">
        <p:scale>
          <a:sx n="51" d="100"/>
          <a:sy n="51" d="100"/>
        </p:scale>
        <p:origin x="15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21C2C-5735-4A01-84E9-DBA94CDB3373}" type="datetimeFigureOut">
              <a:rPr lang="en-GB" smtClean="0"/>
              <a:t>16/05/2020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BAF012-03E8-450E-A887-61989FC4CBF0}" type="slidenum">
              <a:rPr lang="en-GB" smtClean="0"/>
              <a:t>‹#›</a:t>
            </a:fld>
            <a:endParaRPr lang="en-GB"/>
          </a:p>
        </p:txBody>
      </p:sp>
    </p:spTree>
    <p:extLst>
      <p:ext uri="{BB962C8B-B14F-4D97-AF65-F5344CB8AC3E}">
        <p14:creationId xmlns:p14="http://schemas.microsoft.com/office/powerpoint/2010/main" val="484634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966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6437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Phonics revision.</a:t>
            </a:r>
          </a:p>
          <a:p>
            <a:r>
              <a:rPr lang="en-GB" sz="1200" kern="1200" dirty="0" smtClean="0">
                <a:solidFill>
                  <a:schemeClr val="tx1"/>
                </a:solidFill>
                <a:effectLst/>
                <a:latin typeface="+mn-lt"/>
                <a:ea typeface="+mn-ea"/>
                <a:cs typeface="+mn-cs"/>
              </a:rPr>
              <a:t>Slides 11-12 (answers on slide 13) provide a few activities for further phonics practice.  Teachers can do them all or select the most appropriate for their classes.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is a p</a:t>
            </a:r>
            <a:r>
              <a:rPr lang="en-GB" dirty="0" smtClean="0"/>
              <a:t>aired</a:t>
            </a:r>
            <a:r>
              <a:rPr lang="en-GB" baseline="0" dirty="0" smtClean="0"/>
              <a:t> </a:t>
            </a:r>
            <a:r>
              <a:rPr lang="en-GB" baseline="0" dirty="0"/>
              <a:t>read aloud task.  Teachers will need to print one sheet per pair.</a:t>
            </a:r>
          </a:p>
          <a:p>
            <a:r>
              <a:rPr lang="en-GB" baseline="0" dirty="0"/>
              <a:t>Each student uses a different colour to play.  Student A says one of the words and student B has 3 seconds to locate it and circle/highlight with their colour.  If the student takes longer than 3 seconds student A can steal the point.  </a:t>
            </a:r>
          </a:p>
          <a:p>
            <a:r>
              <a:rPr lang="en-GB" baseline="0" dirty="0"/>
              <a:t>Teachers may need to think about student pairings to ensure friendly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In </a:t>
            </a:r>
            <a:r>
              <a:rPr lang="en-GB" dirty="0"/>
              <a:t>addition to previously</a:t>
            </a:r>
            <a:r>
              <a:rPr lang="en-GB" baseline="0" dirty="0"/>
              <a:t> taught source and cluster words, this set of words includes previously taught vocabulary items with the target SSC ‘</a:t>
            </a:r>
            <a:r>
              <a:rPr lang="en-GB" baseline="0" dirty="0" err="1"/>
              <a:t>ga</a:t>
            </a:r>
            <a:r>
              <a:rPr lang="en-GB" baseline="0" dirty="0"/>
              <a:t>’: </a:t>
            </a:r>
            <a:r>
              <a:rPr lang="en-GB" baseline="0" dirty="0" err="1"/>
              <a:t>ju</a:t>
            </a:r>
            <a:r>
              <a:rPr lang="en-GB" b="1" baseline="0" dirty="0" err="1"/>
              <a:t>ga</a:t>
            </a:r>
            <a:r>
              <a:rPr lang="en-GB" baseline="0" dirty="0" err="1"/>
              <a:t>r</a:t>
            </a:r>
            <a:r>
              <a:rPr lang="en-GB" baseline="0" dirty="0"/>
              <a:t> (2.2.2), </a:t>
            </a:r>
            <a:r>
              <a:rPr lang="en-GB" baseline="0" dirty="0" err="1"/>
              <a:t>ami</a:t>
            </a:r>
            <a:r>
              <a:rPr lang="en-GB" b="1" baseline="0" dirty="0" err="1"/>
              <a:t>ga</a:t>
            </a:r>
            <a:r>
              <a:rPr lang="en-GB" baseline="0" dirty="0"/>
              <a:t> (1.1.6), </a:t>
            </a:r>
            <a:r>
              <a:rPr lang="en-GB" baseline="0" dirty="0" err="1"/>
              <a:t>lu</a:t>
            </a:r>
            <a:r>
              <a:rPr lang="en-GB" b="1" baseline="0" dirty="0" err="1"/>
              <a:t>ga</a:t>
            </a:r>
            <a:r>
              <a:rPr lang="en-GB" baseline="0" dirty="0" err="1"/>
              <a:t>r</a:t>
            </a:r>
            <a:r>
              <a:rPr lang="en-GB" baseline="0" dirty="0"/>
              <a:t> (2.1.3), </a:t>
            </a:r>
            <a:r>
              <a:rPr lang="en-GB" baseline="0" dirty="0" err="1"/>
              <a:t>re</a:t>
            </a:r>
            <a:r>
              <a:rPr lang="en-GB" b="1" baseline="0" dirty="0" err="1"/>
              <a:t>ga</a:t>
            </a:r>
            <a:r>
              <a:rPr lang="en-GB" baseline="0" dirty="0" err="1"/>
              <a:t>lo</a:t>
            </a:r>
            <a:r>
              <a:rPr lang="en-GB" baseline="0" dirty="0"/>
              <a:t> (1.2.7)</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939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This is a choral </a:t>
            </a:r>
            <a:r>
              <a:rPr lang="en-GB" sz="1200" b="0" kern="1200" baseline="0" dirty="0" smtClean="0">
                <a:solidFill>
                  <a:schemeClr val="tx1"/>
                </a:solidFill>
                <a:effectLst/>
                <a:latin typeface="+mn-lt"/>
                <a:ea typeface="+mn-ea"/>
                <a:cs typeface="+mn-cs"/>
              </a:rPr>
              <a:t>a</a:t>
            </a:r>
            <a:r>
              <a:rPr lang="en-GB" sz="1200" b="0" kern="1200" dirty="0" smtClean="0">
                <a:solidFill>
                  <a:schemeClr val="tx1"/>
                </a:solidFill>
                <a:effectLst/>
                <a:latin typeface="+mn-lt"/>
                <a:ea typeface="+mn-ea"/>
                <a:cs typeface="+mn-cs"/>
              </a:rPr>
              <a:t>lphabetical</a:t>
            </a:r>
            <a:r>
              <a:rPr lang="en-GB" sz="1200" b="0" kern="1200" baseline="0" dirty="0" smtClean="0">
                <a:solidFill>
                  <a:schemeClr val="tx1"/>
                </a:solidFill>
                <a:effectLst/>
                <a:latin typeface="+mn-lt"/>
                <a:ea typeface="+mn-ea"/>
                <a:cs typeface="+mn-cs"/>
              </a:rPr>
              <a:t> read aloud </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the teacher sets the 60-second timer going (click on ‘inicio’). Individually (but all together at once) students read out the words in alphabetical order.  They keep going for one minute.  Challenge – translate into English orally with partner.  </a:t>
            </a:r>
            <a:r>
              <a:rPr lang="en-GB" sz="1200" kern="1200" dirty="0" smtClean="0">
                <a:solidFill>
                  <a:schemeClr val="tx1"/>
                </a:solidFill>
                <a:effectLst/>
                <a:latin typeface="+mn-lt"/>
                <a:ea typeface="+mn-ea"/>
                <a:cs typeface="+mn-cs"/>
              </a:rPr>
              <a:t>Teachers can circulate to listen to students’ SSC knowledge and recall of English.</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As the final activity, students should write the English for as many of the words as they can to reinforce their meanings.  Students could have a minute individually then team up with a partner to see if they can achieve translations for all 15 words. The answers are provided on slide 13.</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488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on the box with ‘?’ to reveal the answer for each word. In this way, answers</a:t>
            </a:r>
            <a:r>
              <a:rPr lang="en-GB" baseline="0" dirty="0" smtClean="0"/>
              <a:t> can be volunteered in any order.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83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Teachers should tell students that there will be more than one SSC per sentence.</a:t>
            </a:r>
            <a:endParaRPr lang="en-GB" dirty="0"/>
          </a:p>
          <a:p>
            <a:r>
              <a:rPr lang="en-GB" dirty="0"/>
              <a:t>TRANSCRIPT</a:t>
            </a:r>
          </a:p>
          <a:p>
            <a:r>
              <a:rPr lang="en-GB" dirty="0"/>
              <a:t>1) </a:t>
            </a:r>
            <a:r>
              <a:rPr lang="en-GB" dirty="0" err="1"/>
              <a:t>İGol</a:t>
            </a:r>
            <a:r>
              <a:rPr lang="en-GB" dirty="0"/>
              <a:t>! </a:t>
            </a:r>
            <a:r>
              <a:rPr lang="en-GB" dirty="0" err="1"/>
              <a:t>Gana</a:t>
            </a:r>
            <a:r>
              <a:rPr lang="en-GB" dirty="0"/>
              <a:t> el </a:t>
            </a:r>
            <a:r>
              <a:rPr lang="en-GB" dirty="0" err="1"/>
              <a:t>Barça</a:t>
            </a:r>
            <a:r>
              <a:rPr lang="en-GB" dirty="0"/>
              <a:t>.</a:t>
            </a:r>
          </a:p>
          <a:p>
            <a:r>
              <a:rPr lang="en-GB" dirty="0"/>
              <a:t>2) </a:t>
            </a:r>
            <a:r>
              <a:rPr lang="en-GB" dirty="0" err="1"/>
              <a:t>En</a:t>
            </a:r>
            <a:r>
              <a:rPr lang="en-GB" dirty="0"/>
              <a:t> </a:t>
            </a:r>
            <a:r>
              <a:rPr lang="en-GB" dirty="0" err="1"/>
              <a:t>segundo</a:t>
            </a:r>
            <a:r>
              <a:rPr lang="en-GB" dirty="0"/>
              <a:t> </a:t>
            </a:r>
            <a:r>
              <a:rPr lang="en-GB" dirty="0" err="1"/>
              <a:t>lugar</a:t>
            </a:r>
            <a:r>
              <a:rPr lang="en-GB" dirty="0"/>
              <a:t> </a:t>
            </a:r>
            <a:r>
              <a:rPr lang="en-GB" dirty="0" err="1"/>
              <a:t>es</a:t>
            </a:r>
            <a:r>
              <a:rPr lang="en-GB" dirty="0"/>
              <a:t> el Real Madrid.</a:t>
            </a:r>
          </a:p>
          <a:p>
            <a:r>
              <a:rPr lang="en-GB" dirty="0"/>
              <a:t>3) </a:t>
            </a:r>
            <a:r>
              <a:rPr lang="en-GB" dirty="0" err="1"/>
              <a:t>Jugar</a:t>
            </a:r>
            <a:r>
              <a:rPr lang="en-GB" dirty="0"/>
              <a:t> los </a:t>
            </a:r>
            <a:r>
              <a:rPr lang="en-GB" dirty="0" err="1"/>
              <a:t>domingos</a:t>
            </a:r>
            <a:r>
              <a:rPr lang="en-GB" dirty="0"/>
              <a:t> </a:t>
            </a:r>
            <a:r>
              <a:rPr lang="en-GB" dirty="0" err="1"/>
              <a:t>es</a:t>
            </a:r>
            <a:r>
              <a:rPr lang="en-GB" dirty="0"/>
              <a:t> </a:t>
            </a:r>
            <a:r>
              <a:rPr lang="en-GB" dirty="0" err="1"/>
              <a:t>fantástico</a:t>
            </a:r>
            <a:r>
              <a:rPr lang="en-GB" dirty="0"/>
              <a:t>.</a:t>
            </a:r>
          </a:p>
          <a:p>
            <a:r>
              <a:rPr lang="en-GB" dirty="0"/>
              <a:t>4) </a:t>
            </a:r>
            <a:r>
              <a:rPr lang="en-GB" baseline="0" dirty="0"/>
              <a:t>¿</a:t>
            </a:r>
            <a:r>
              <a:rPr lang="en-GB" baseline="0" dirty="0" err="1"/>
              <a:t>Cual</a:t>
            </a:r>
            <a:r>
              <a:rPr lang="en-GB" baseline="0" dirty="0"/>
              <a:t> </a:t>
            </a:r>
            <a:r>
              <a:rPr lang="en-GB" baseline="0" dirty="0" err="1"/>
              <a:t>es</a:t>
            </a:r>
            <a:r>
              <a:rPr lang="en-GB" baseline="0" dirty="0"/>
              <a:t> el </a:t>
            </a:r>
            <a:r>
              <a:rPr lang="en-GB" baseline="0" dirty="0" err="1"/>
              <a:t>regalo</a:t>
            </a:r>
            <a:r>
              <a:rPr lang="en-GB" baseline="0" dirty="0"/>
              <a:t>?, </a:t>
            </a:r>
            <a:r>
              <a:rPr lang="en-GB" baseline="0" dirty="0" err="1"/>
              <a:t>pregunta</a:t>
            </a:r>
            <a:r>
              <a:rPr lang="en-GB" baseline="0" dirty="0"/>
              <a:t> Daniel.</a:t>
            </a:r>
          </a:p>
          <a:p>
            <a:r>
              <a:rPr lang="en-GB" baseline="0" dirty="0"/>
              <a:t>5) </a:t>
            </a:r>
            <a:r>
              <a:rPr lang="en-GB" baseline="0" dirty="0" err="1"/>
              <a:t>Tener</a:t>
            </a:r>
            <a:r>
              <a:rPr lang="en-GB" baseline="0" dirty="0"/>
              <a:t> un </a:t>
            </a:r>
            <a:r>
              <a:rPr lang="en-GB" baseline="0" dirty="0" err="1"/>
              <a:t>gato</a:t>
            </a:r>
            <a:r>
              <a:rPr lang="en-GB" baseline="0" dirty="0"/>
              <a:t> </a:t>
            </a:r>
            <a:r>
              <a:rPr lang="en-GB" baseline="0" dirty="0" err="1"/>
              <a:t>es</a:t>
            </a:r>
            <a:r>
              <a:rPr lang="en-GB" baseline="0" dirty="0"/>
              <a:t> </a:t>
            </a:r>
            <a:r>
              <a:rPr lang="en-GB" baseline="0" dirty="0" err="1"/>
              <a:t>algo</a:t>
            </a:r>
            <a:r>
              <a:rPr lang="en-GB" baseline="0" dirty="0"/>
              <a:t> </a:t>
            </a:r>
            <a:r>
              <a:rPr lang="en-GB" baseline="0" dirty="0" err="1"/>
              <a:t>muy</a:t>
            </a:r>
            <a:r>
              <a:rPr lang="en-GB" baseline="0" dirty="0"/>
              <a:t> especial.</a:t>
            </a:r>
          </a:p>
          <a:p>
            <a:endParaRPr lang="en-GB" baseline="0" dirty="0" smtClean="0"/>
          </a:p>
          <a:p>
            <a:r>
              <a:rPr lang="en-GB" baseline="0" dirty="0" smtClean="0"/>
              <a:t>Answers are animated to support differentiation. Some students will simply focus on listening out for the correct SSC the first time they listen, while others will be able to also write the words with the target SSCs as they go.</a:t>
            </a:r>
          </a:p>
          <a:p>
            <a:endParaRPr lang="en-GB" baseline="0" dirty="0"/>
          </a:p>
          <a:p>
            <a:r>
              <a:rPr lang="en-GB" baseline="0" dirty="0"/>
              <a:t>Students could be asked to give the English.  NB verbs from 1) and 4) and in 3</a:t>
            </a:r>
            <a:r>
              <a:rPr lang="en-GB" baseline="30000" dirty="0"/>
              <a:t>rd</a:t>
            </a:r>
            <a:r>
              <a:rPr lang="en-GB" baseline="0" dirty="0"/>
              <a:t> person singular (and not infinitives as they appeared as source words).  Try and elicit the correct meaning from students.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89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Here</a:t>
            </a:r>
            <a:r>
              <a:rPr lang="en-GB" dirty="0"/>
              <a:t>, for further sentence</a:t>
            </a:r>
            <a:r>
              <a:rPr lang="en-GB" baseline="0" dirty="0"/>
              <a:t> level practice, </a:t>
            </a:r>
            <a:r>
              <a:rPr lang="en-GB" b="0" baseline="0" dirty="0"/>
              <a:t>the same sentences appears with target SSCs missing.  Students have to read the sentence aloud in chorus, recalling the missing SSCs as they read aloud.  Ask students if they can give the whole translation of the sentence </a:t>
            </a:r>
            <a:r>
              <a:rPr lang="en-GB" b="0" baseline="0" dirty="0" smtClean="0"/>
              <a:t>in </a:t>
            </a:r>
            <a:r>
              <a:rPr lang="en-GB" b="0" baseline="0" dirty="0"/>
              <a:t>English</a:t>
            </a:r>
            <a:r>
              <a:rPr lang="en-GB" b="0" baseline="0" dirty="0" smtClean="0"/>
              <a:t>. Audio is also included here for reinforcement of the pronunciation, if needed.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82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803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179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01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29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ga</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1908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3059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399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‘go’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7167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82866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5950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4277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gu</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815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556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659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6314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93439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705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79485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432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890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44270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186653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484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3257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072574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502271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16/05/2020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4512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3691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37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66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809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53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24264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94639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9393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r>
              <a:rPr lang="en-GB" sz="1100" dirty="0">
                <a:latin typeface="Tw Cen MT" panose="020B0602020104020603" pitchFamily="34" charset="0"/>
              </a:rPr>
              <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4098080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audio" Target="../media/audio24.wav"/><Relationship Id="rId3" Type="http://schemas.openxmlformats.org/officeDocument/2006/relationships/image" Target="../media/image20.png"/><Relationship Id="rId7" Type="http://schemas.openxmlformats.org/officeDocument/2006/relationships/audio" Target="../media/audio23.wav"/><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audio" Target="../media/audio22.wav"/><Relationship Id="rId5" Type="http://schemas.openxmlformats.org/officeDocument/2006/relationships/audio" Target="../media/audio21.wav"/><Relationship Id="rId4" Type="http://schemas.openxmlformats.org/officeDocument/2006/relationships/audio" Target="../media/audio20.wav"/><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audio" Target="../media/audio20.wav"/></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audio" Target="../media/audio21.wav"/></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audio" Target="../media/audio22.wav"/></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audio" Target="../media/audio23.wav"/></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audio" Target="../media/audio24.wav"/></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5.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audio" Target="../media/audio11.wav"/><Relationship Id="rId11" Type="http://schemas.openxmlformats.org/officeDocument/2006/relationships/image" Target="../media/image13.png"/><Relationship Id="rId5" Type="http://schemas.openxmlformats.org/officeDocument/2006/relationships/audio" Target="../media/audio10.wav"/><Relationship Id="rId10" Type="http://schemas.openxmlformats.org/officeDocument/2006/relationships/image" Target="../media/image12.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5.wav"/><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 Id="rId9" Type="http://schemas.openxmlformats.org/officeDocument/2006/relationships/audio" Target="../media/audio19.wav"/></Relationships>
</file>

<file path=ppt/slides/_rels/slide9.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6.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xmlns=""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xmlns=""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xmlns=""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xmlns=""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xmlns=""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 name="Title 5">
            <a:extLst>
              <a:ext uri="{FF2B5EF4-FFF2-40B4-BE49-F238E27FC236}">
                <a16:creationId xmlns:a16="http://schemas.microsoft.com/office/drawing/2014/main" id="{BA83358B-8DBA-D846-BB12-70E756B8ADD4}"/>
              </a:ext>
            </a:extLst>
          </p:cNvPr>
          <p:cNvSpPr>
            <a:spLocks noGrp="1"/>
          </p:cNvSpPr>
          <p:nvPr>
            <p:ph type="title"/>
          </p:nvPr>
        </p:nvSpPr>
        <p:spPr>
          <a:xfrm>
            <a:off x="197732" y="1928870"/>
            <a:ext cx="10515600" cy="1325563"/>
          </a:xfrm>
        </p:spPr>
        <p:txBody>
          <a:bodyPr>
            <a:normAutofit/>
          </a:bodyPr>
          <a:lstStyle/>
          <a:p>
            <a:r>
              <a:rPr lang="en-GB" sz="4000" b="1" dirty="0">
                <a:solidFill>
                  <a:prstClr val="white"/>
                </a:solidFill>
              </a:rPr>
              <a:t>Phonics</a:t>
            </a:r>
            <a:endParaRPr lang="en-US" sz="4000" dirty="0"/>
          </a:p>
        </p:txBody>
      </p:sp>
      <p:sp>
        <p:nvSpPr>
          <p:cNvPr id="21" name="Title 3">
            <a:extLst>
              <a:ext uri="{FF2B5EF4-FFF2-40B4-BE49-F238E27FC236}">
                <a16:creationId xmlns:a16="http://schemas.microsoft.com/office/drawing/2014/main" id="{F8DB9CDF-7AD6-2E40-B69E-42B0B1403155}"/>
              </a:ext>
            </a:extLst>
          </p:cNvPr>
          <p:cNvSpPr txBox="1">
            <a:spLocks/>
          </p:cNvSpPr>
          <p:nvPr/>
        </p:nvSpPr>
        <p:spPr>
          <a:xfrm>
            <a:off x="197732" y="2829777"/>
            <a:ext cx="6869821"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SSCs [</a:t>
            </a:r>
            <a:r>
              <a:rPr kumimoji="0" lang="en-GB" sz="3200" b="0" i="0" u="none" strike="noStrike" kern="1200" cap="none" spc="0" normalizeH="0" baseline="0" noProof="0" dirty="0" err="1" smtClean="0">
                <a:ln>
                  <a:noFill/>
                </a:ln>
                <a:solidFill>
                  <a:prstClr val="white"/>
                </a:solidFill>
                <a:effectLst/>
                <a:uLnTx/>
                <a:uFillTx/>
                <a:latin typeface="Century Gothic" panose="020B0502020202020204" pitchFamily="34" charset="0"/>
                <a:ea typeface="+mj-ea"/>
                <a:cs typeface="+mj-cs"/>
              </a:rPr>
              <a:t>ga</a:t>
            </a:r>
            <a:r>
              <a:rPr kumimoji="0" lang="en-GB" sz="3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[go], [</a:t>
            </a:r>
            <a:r>
              <a:rPr kumimoji="0" lang="en-GB" sz="3200" b="0" i="0" u="none" strike="noStrike" kern="1200" cap="none" spc="0" normalizeH="0" baseline="0" noProof="0" dirty="0" err="1" smtClean="0">
                <a:ln>
                  <a:noFill/>
                </a:ln>
                <a:solidFill>
                  <a:prstClr val="white"/>
                </a:solidFill>
                <a:effectLst/>
                <a:uLnTx/>
                <a:uFillTx/>
                <a:latin typeface="Century Gothic" panose="020B0502020202020204" pitchFamily="34" charset="0"/>
                <a:ea typeface="+mj-ea"/>
                <a:cs typeface="+mj-cs"/>
              </a:rPr>
              <a:t>gu</a:t>
            </a:r>
            <a:r>
              <a:rPr kumimoji="0" lang="en-GB" sz="3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7B424077-B2D5-46AA-BDA8-6FF15DA500E8}"/>
              </a:ext>
            </a:extLst>
          </p:cNvPr>
          <p:cNvSpPr txBox="1">
            <a:spLocks/>
          </p:cNvSpPr>
          <p:nvPr/>
        </p:nvSpPr>
        <p:spPr>
          <a:xfrm>
            <a:off x="223130" y="522658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a:t>
            </a:r>
            <a:r>
              <a:rPr lang="en-GB" sz="2200" dirty="0" smtClean="0">
                <a:solidFill>
                  <a:prstClr val="white"/>
                </a:solidFill>
                <a:latin typeface="Century Gothic" panose="020B0502020202020204" pitchFamily="34" charset="0"/>
              </a:rPr>
              <a:t>3.1</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Week </a:t>
            </a:r>
            <a:r>
              <a:rPr lang="en-GB" sz="2200" dirty="0" smtClean="0">
                <a:solidFill>
                  <a:prstClr val="white"/>
                </a:solidFill>
                <a:latin typeface="Century Gothic" panose="020B0502020202020204" pitchFamily="34" charset="0"/>
              </a:rPr>
              <a:t>4 </a:t>
            </a:r>
            <a:r>
              <a:rPr kumimoji="0" lang="en-GB" sz="22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8" name="Title 3">
            <a:extLst>
              <a:ext uri="{FF2B5EF4-FFF2-40B4-BE49-F238E27FC236}">
                <a16:creationId xmlns:a16="http://schemas.microsoft.com/office/drawing/2014/main" id="{AB3692F8-CE33-C34E-B376-364FE77401E4}"/>
              </a:ext>
            </a:extLst>
          </p:cNvPr>
          <p:cNvSpPr txBox="1">
            <a:spLocks/>
          </p:cNvSpPr>
          <p:nvPr/>
        </p:nvSpPr>
        <p:spPr>
          <a:xfrm>
            <a:off x="266807" y="61470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Author </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names: St James’ Hub Teachers</a:t>
            </a:r>
            <a:r>
              <a:rPr kumimoji="0" lang="en-GB" sz="1400" b="0" i="0" u="none" strike="noStrike" kern="1200" cap="none" spc="0" normalizeH="0" noProof="0" dirty="0" smtClean="0">
                <a:ln>
                  <a:noFill/>
                </a:ln>
                <a:solidFill>
                  <a:prstClr val="white"/>
                </a:solidFill>
                <a:effectLst/>
                <a:uLnTx/>
                <a:uFillTx/>
                <a:latin typeface="Century Gothic" panose="020B0502020202020204" pitchFamily="34" charset="0"/>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Victoria</a:t>
            </a:r>
            <a:r>
              <a:rPr kumimoji="0" lang="en-GB" sz="1400" b="0" i="0" u="none" strike="noStrike" kern="1200" cap="none" spc="0" normalizeH="0" noProof="0" dirty="0" smtClean="0">
                <a:ln>
                  <a:noFill/>
                </a:ln>
                <a:solidFill>
                  <a:prstClr val="white"/>
                </a:solidFill>
                <a:effectLst/>
                <a:uLnTx/>
                <a:uFillTx/>
                <a:latin typeface="Century Gothic" panose="020B0502020202020204" pitchFamily="34" charset="0"/>
                <a:ea typeface="+mj-ea"/>
                <a:cs typeface="+mj-cs"/>
              </a:rPr>
              <a:t> Hobson</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Nick</a:t>
            </a:r>
            <a:r>
              <a:rPr kumimoji="0" lang="en-GB" sz="1400" b="0" i="0" u="none" strike="noStrike" kern="1200" cap="none" spc="0" normalizeH="0" noProof="0" dirty="0" smtClean="0">
                <a:ln>
                  <a:noFill/>
                </a:ln>
                <a:solidFill>
                  <a:prstClr val="white"/>
                </a:solidFill>
                <a:effectLst/>
                <a:uLnTx/>
                <a:uFillTx/>
                <a:latin typeface="Century Gothic" panose="020B0502020202020204" pitchFamily="34" charset="0"/>
                <a:ea typeface="+mj-ea"/>
                <a:cs typeface="+mj-cs"/>
              </a:rPr>
              <a:t> Avery / Rachel</a:t>
            </a:r>
            <a:r>
              <a:rPr lang="en-GB" sz="1400" baseline="0" dirty="0" smtClean="0">
                <a:solidFill>
                  <a:prstClr val="white"/>
                </a:solidFill>
                <a:latin typeface="Century Gothic" panose="020B0502020202020204" pitchFamily="34" charset="0"/>
              </a:rPr>
              <a:t>Hawkes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smtClean="0">
                <a:solidFill>
                  <a:prstClr val="white"/>
                </a:solidFill>
                <a:latin typeface="Century Gothic" panose="020B0502020202020204" pitchFamily="34" charset="0"/>
              </a:rPr>
              <a:t>16</a:t>
            </a:r>
            <a:r>
              <a:rPr kumimoji="0" lang="en-GB" sz="1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/05/20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953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5968-DAA0-1B43-9D65-405EA90D2C5E}"/>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gu</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3776132" y="1696954"/>
            <a:ext cx="4639733" cy="416830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3981238" y="4556657"/>
            <a:ext cx="42295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7" name="TextBox 6"/>
          <p:cNvSpPr txBox="1"/>
          <p:nvPr/>
        </p:nvSpPr>
        <p:spPr>
          <a:xfrm>
            <a:off x="0" y="1903820"/>
            <a:ext cx="38100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sp>
        <p:nvSpPr>
          <p:cNvPr id="8" name="TextBox 7"/>
          <p:cNvSpPr txBox="1"/>
          <p:nvPr/>
        </p:nvSpPr>
        <p:spPr>
          <a:xfrm>
            <a:off x="8625662" y="2411651"/>
            <a:ext cx="331082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ro</a:t>
            </a:r>
          </a:p>
        </p:txBody>
      </p:sp>
    </p:spTree>
    <p:extLst>
      <p:ext uri="{BB962C8B-B14F-4D97-AF65-F5344CB8AC3E}">
        <p14:creationId xmlns:p14="http://schemas.microsoft.com/office/powerpoint/2010/main" val="188804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65502" b="85291"/>
          <a:stretch/>
        </p:blipFill>
        <p:spPr>
          <a:xfrm rot="12301913" flipV="1">
            <a:off x="8001559" y="923805"/>
            <a:ext cx="1960274" cy="536783"/>
          </a:xfrm>
          <a:prstGeom prst="rect">
            <a:avLst/>
          </a:prstGeom>
        </p:spPr>
      </p:pic>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err="1">
                <a:solidFill>
                  <a:schemeClr val="bg1"/>
                </a:solidFill>
              </a:rPr>
              <a:t>İTres</a:t>
            </a:r>
            <a:r>
              <a:rPr lang="en-GB" sz="3600" b="1" dirty="0">
                <a:solidFill>
                  <a:schemeClr val="bg1"/>
                </a:solidFill>
              </a:rPr>
              <a:t> </a:t>
            </a:r>
            <a:r>
              <a:rPr lang="en-GB" sz="3600" b="1" dirty="0" err="1">
                <a:solidFill>
                  <a:schemeClr val="bg1"/>
                </a:solidFill>
              </a:rPr>
              <a:t>segundos</a:t>
            </a:r>
            <a:r>
              <a:rPr lang="en-GB" sz="3600" b="1" dirty="0">
                <a:solidFill>
                  <a:schemeClr val="bg1"/>
                </a:solidFill>
              </a:rPr>
              <a:t>!</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9711485" y="55014"/>
            <a:ext cx="2404315"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hablar</a:t>
            </a: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extBox 11"/>
          <p:cNvSpPr txBox="1"/>
          <p:nvPr/>
        </p:nvSpPr>
        <p:spPr>
          <a:xfrm>
            <a:off x="66704" y="5474942"/>
            <a:ext cx="2929470"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13" name="TextBox 12"/>
          <p:cNvSpPr txBox="1"/>
          <p:nvPr/>
        </p:nvSpPr>
        <p:spPr>
          <a:xfrm>
            <a:off x="58723" y="2866196"/>
            <a:ext cx="3323244"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lo</a:t>
            </a:r>
          </a:p>
        </p:txBody>
      </p:sp>
      <p:sp>
        <p:nvSpPr>
          <p:cNvPr id="14" name="TextBox 13"/>
          <p:cNvSpPr txBox="1"/>
          <p:nvPr/>
        </p:nvSpPr>
        <p:spPr>
          <a:xfrm>
            <a:off x="66704" y="3743775"/>
            <a:ext cx="2860419"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p>
        </p:txBody>
      </p:sp>
      <p:sp>
        <p:nvSpPr>
          <p:cNvPr id="15" name="TextBox 14"/>
          <p:cNvSpPr txBox="1"/>
          <p:nvPr/>
        </p:nvSpPr>
        <p:spPr>
          <a:xfrm>
            <a:off x="66704" y="4597363"/>
            <a:ext cx="2929470" cy="830997"/>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lu</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6" name="TextBox 15"/>
          <p:cNvSpPr txBox="1"/>
          <p:nvPr/>
        </p:nvSpPr>
        <p:spPr>
          <a:xfrm>
            <a:off x="58834" y="1130622"/>
            <a:ext cx="2929470"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7" name="TextBox 16"/>
          <p:cNvSpPr txBox="1"/>
          <p:nvPr/>
        </p:nvSpPr>
        <p:spPr>
          <a:xfrm>
            <a:off x="58834" y="1995178"/>
            <a:ext cx="2731339"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ami</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p>
        </p:txBody>
      </p:sp>
      <p:sp>
        <p:nvSpPr>
          <p:cNvPr id="18" name="TextBox 17"/>
          <p:cNvSpPr txBox="1"/>
          <p:nvPr/>
        </p:nvSpPr>
        <p:spPr>
          <a:xfrm>
            <a:off x="5642820" y="4626547"/>
            <a:ext cx="1848100"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9" name="TextBox 18"/>
          <p:cNvSpPr txBox="1"/>
          <p:nvPr/>
        </p:nvSpPr>
        <p:spPr>
          <a:xfrm>
            <a:off x="3782676" y="1136795"/>
            <a:ext cx="3696126"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domin</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0" name="TextBox 19"/>
          <p:cNvSpPr txBox="1"/>
          <p:nvPr/>
        </p:nvSpPr>
        <p:spPr>
          <a:xfrm>
            <a:off x="3762580" y="2899755"/>
            <a:ext cx="3716354"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conmi</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1" name="TextBox 20"/>
          <p:cNvSpPr txBox="1"/>
          <p:nvPr/>
        </p:nvSpPr>
        <p:spPr>
          <a:xfrm>
            <a:off x="5077191" y="5505168"/>
            <a:ext cx="2413729"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al</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2" name="TextBox 21"/>
          <p:cNvSpPr txBox="1"/>
          <p:nvPr/>
        </p:nvSpPr>
        <p:spPr>
          <a:xfrm>
            <a:off x="4738161" y="2031222"/>
            <a:ext cx="2740773"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lar</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3" name="TextBox 22"/>
          <p:cNvSpPr txBox="1"/>
          <p:nvPr/>
        </p:nvSpPr>
        <p:spPr>
          <a:xfrm>
            <a:off x="4838768" y="3765338"/>
            <a:ext cx="2640166"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jue</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endPar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4" name="TextBox 23"/>
          <p:cNvSpPr txBox="1"/>
          <p:nvPr/>
        </p:nvSpPr>
        <p:spPr>
          <a:xfrm>
            <a:off x="7815575" y="3345035"/>
            <a:ext cx="3554791"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pre</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25" name="TextBox 24"/>
          <p:cNvSpPr txBox="1"/>
          <p:nvPr/>
        </p:nvSpPr>
        <p:spPr>
          <a:xfrm>
            <a:off x="7815575" y="4254395"/>
            <a:ext cx="3355753" cy="830997"/>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sp>
        <p:nvSpPr>
          <p:cNvPr id="26" name="TextBox 25"/>
          <p:cNvSpPr txBox="1"/>
          <p:nvPr/>
        </p:nvSpPr>
        <p:spPr>
          <a:xfrm>
            <a:off x="7815575" y="2435675"/>
            <a:ext cx="3310829" cy="830997"/>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se</a:t>
            </a:r>
            <a:r>
              <a:rPr kumimoji="0" lang="es-CO" sz="48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ro</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8721" r="51157" b="22314"/>
          <a:stretch/>
        </p:blipFill>
        <p:spPr>
          <a:xfrm>
            <a:off x="9634455" y="648220"/>
            <a:ext cx="1668637" cy="1383632"/>
          </a:xfrm>
          <a:prstGeom prst="rect">
            <a:avLst/>
          </a:prstGeom>
        </p:spPr>
      </p:pic>
    </p:spTree>
    <p:extLst>
      <p:ext uri="{BB962C8B-B14F-4D97-AF65-F5344CB8AC3E}">
        <p14:creationId xmlns:p14="http://schemas.microsoft.com/office/powerpoint/2010/main" val="1502805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err="1">
                <a:solidFill>
                  <a:schemeClr val="bg1"/>
                </a:solidFill>
              </a:rPr>
              <a:t>İUn</a:t>
            </a:r>
            <a:r>
              <a:rPr lang="en-GB" sz="3600" b="1" dirty="0">
                <a:solidFill>
                  <a:schemeClr val="bg1"/>
                </a:solidFill>
              </a:rPr>
              <a:t> </a:t>
            </a:r>
            <a:r>
              <a:rPr lang="en-GB" sz="3600" b="1" dirty="0" err="1">
                <a:solidFill>
                  <a:schemeClr val="bg1"/>
                </a:solidFill>
              </a:rPr>
              <a:t>minuto</a:t>
            </a:r>
            <a:r>
              <a:rPr lang="en-GB" sz="3600" b="1" dirty="0">
                <a:solidFill>
                  <a:schemeClr val="bg1"/>
                </a:solidFill>
              </a:rPr>
              <a:t>!</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854215" y="96403"/>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extBox 11"/>
          <p:cNvSpPr txBox="1"/>
          <p:nvPr/>
        </p:nvSpPr>
        <p:spPr>
          <a:xfrm>
            <a:off x="45176" y="5505167"/>
            <a:ext cx="2929470"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13" name="TextBox 12"/>
          <p:cNvSpPr txBox="1"/>
          <p:nvPr/>
        </p:nvSpPr>
        <p:spPr>
          <a:xfrm>
            <a:off x="38738" y="2866195"/>
            <a:ext cx="3323244"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lo</a:t>
            </a:r>
          </a:p>
        </p:txBody>
      </p:sp>
      <p:sp>
        <p:nvSpPr>
          <p:cNvPr id="14" name="TextBox 13"/>
          <p:cNvSpPr txBox="1"/>
          <p:nvPr/>
        </p:nvSpPr>
        <p:spPr>
          <a:xfrm>
            <a:off x="45176" y="3762614"/>
            <a:ext cx="2860419"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p>
        </p:txBody>
      </p:sp>
      <p:sp>
        <p:nvSpPr>
          <p:cNvPr id="15" name="TextBox 14"/>
          <p:cNvSpPr txBox="1"/>
          <p:nvPr/>
        </p:nvSpPr>
        <p:spPr>
          <a:xfrm>
            <a:off x="38738" y="4626547"/>
            <a:ext cx="2929470" cy="830997"/>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lu</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6" name="TextBox 15"/>
          <p:cNvSpPr txBox="1"/>
          <p:nvPr/>
        </p:nvSpPr>
        <p:spPr>
          <a:xfrm>
            <a:off x="45176" y="1118217"/>
            <a:ext cx="2929470"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7" name="TextBox 16"/>
          <p:cNvSpPr txBox="1"/>
          <p:nvPr/>
        </p:nvSpPr>
        <p:spPr>
          <a:xfrm>
            <a:off x="38738" y="1995178"/>
            <a:ext cx="2731339"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ami</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p>
        </p:txBody>
      </p:sp>
      <p:sp>
        <p:nvSpPr>
          <p:cNvPr id="18" name="TextBox 17"/>
          <p:cNvSpPr txBox="1"/>
          <p:nvPr/>
        </p:nvSpPr>
        <p:spPr>
          <a:xfrm>
            <a:off x="5642820" y="4641772"/>
            <a:ext cx="1848100"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9" name="TextBox 18"/>
          <p:cNvSpPr txBox="1"/>
          <p:nvPr/>
        </p:nvSpPr>
        <p:spPr>
          <a:xfrm>
            <a:off x="3762580" y="1136795"/>
            <a:ext cx="3696126"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domin</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0" name="TextBox 19"/>
          <p:cNvSpPr txBox="1"/>
          <p:nvPr/>
        </p:nvSpPr>
        <p:spPr>
          <a:xfrm>
            <a:off x="3733336" y="2895986"/>
            <a:ext cx="3716354"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conmi</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1" name="TextBox 20"/>
          <p:cNvSpPr txBox="1"/>
          <p:nvPr/>
        </p:nvSpPr>
        <p:spPr>
          <a:xfrm>
            <a:off x="5077191" y="5505168"/>
            <a:ext cx="2413729"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al</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2" name="TextBox 21"/>
          <p:cNvSpPr txBox="1"/>
          <p:nvPr/>
        </p:nvSpPr>
        <p:spPr>
          <a:xfrm>
            <a:off x="4717933" y="2032590"/>
            <a:ext cx="2740773"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lar</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3" name="TextBox 22"/>
          <p:cNvSpPr txBox="1"/>
          <p:nvPr/>
        </p:nvSpPr>
        <p:spPr>
          <a:xfrm>
            <a:off x="4850754" y="3778376"/>
            <a:ext cx="2640166"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jue</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endPar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4" name="TextBox 23"/>
          <p:cNvSpPr txBox="1"/>
          <p:nvPr/>
        </p:nvSpPr>
        <p:spPr>
          <a:xfrm>
            <a:off x="7529869" y="3605823"/>
            <a:ext cx="3163632" cy="830997"/>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pre</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25" name="TextBox 24"/>
          <p:cNvSpPr txBox="1"/>
          <p:nvPr/>
        </p:nvSpPr>
        <p:spPr>
          <a:xfrm>
            <a:off x="7540099" y="4525162"/>
            <a:ext cx="2808405" cy="830997"/>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4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sp>
        <p:nvSpPr>
          <p:cNvPr id="26" name="TextBox 25"/>
          <p:cNvSpPr txBox="1"/>
          <p:nvPr/>
        </p:nvSpPr>
        <p:spPr>
          <a:xfrm>
            <a:off x="7522152" y="2665317"/>
            <a:ext cx="2756734" cy="830997"/>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se</a:t>
            </a:r>
            <a:r>
              <a:rPr kumimoji="0" lang="es-CO" sz="48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4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ro</a:t>
            </a:r>
          </a:p>
        </p:txBody>
      </p:sp>
      <p:sp>
        <p:nvSpPr>
          <p:cNvPr id="28" name="Rectangle 3"/>
          <p:cNvSpPr>
            <a:spLocks noChangeArrowheads="1"/>
          </p:cNvSpPr>
          <p:nvPr/>
        </p:nvSpPr>
        <p:spPr bwMode="auto">
          <a:xfrm>
            <a:off x="10863243" y="1619063"/>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AutoShape 11">
            <a:hlinkClick r:id="" action="ppaction://noaction" highlightClick="1"/>
          </p:cNvPr>
          <p:cNvSpPr>
            <a:spLocks noChangeArrowheads="1"/>
          </p:cNvSpPr>
          <p:nvPr/>
        </p:nvSpPr>
        <p:spPr bwMode="auto">
          <a:xfrm>
            <a:off x="10585641" y="5933173"/>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INICIO</a:t>
            </a:r>
          </a:p>
        </p:txBody>
      </p:sp>
      <p:sp>
        <p:nvSpPr>
          <p:cNvPr id="34" name="Line 4"/>
          <p:cNvSpPr>
            <a:spLocks noChangeShapeType="1"/>
          </p:cNvSpPr>
          <p:nvPr/>
        </p:nvSpPr>
        <p:spPr bwMode="auto">
          <a:xfrm>
            <a:off x="11536513" y="1619063"/>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35" name="Line 7"/>
          <p:cNvSpPr>
            <a:spLocks noChangeShapeType="1"/>
          </p:cNvSpPr>
          <p:nvPr/>
        </p:nvSpPr>
        <p:spPr bwMode="auto">
          <a:xfrm>
            <a:off x="11561201" y="1619063"/>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36" name="Line 9"/>
          <p:cNvSpPr>
            <a:spLocks noChangeShapeType="1"/>
          </p:cNvSpPr>
          <p:nvPr/>
        </p:nvSpPr>
        <p:spPr bwMode="auto">
          <a:xfrm>
            <a:off x="11536513" y="5775322"/>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37" name="Text Box 12"/>
          <p:cNvSpPr txBox="1">
            <a:spLocks noChangeArrowheads="1"/>
          </p:cNvSpPr>
          <p:nvPr/>
        </p:nvSpPr>
        <p:spPr bwMode="auto">
          <a:xfrm>
            <a:off x="11777992" y="1461212"/>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60</a:t>
            </a:r>
          </a:p>
        </p:txBody>
      </p:sp>
      <p:sp>
        <p:nvSpPr>
          <p:cNvPr id="38" name="Text Box 14"/>
          <p:cNvSpPr txBox="1">
            <a:spLocks noChangeArrowheads="1"/>
          </p:cNvSpPr>
          <p:nvPr/>
        </p:nvSpPr>
        <p:spPr bwMode="auto">
          <a:xfrm>
            <a:off x="11753304" y="5594794"/>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pic>
        <p:nvPicPr>
          <p:cNvPr id="39" name="Picture 7"/>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24807" y="440014"/>
            <a:ext cx="923697" cy="1021198"/>
          </a:xfrm>
          <a:prstGeom prst="rect">
            <a:avLst/>
          </a:prstGeom>
        </p:spPr>
      </p:pic>
    </p:spTree>
    <p:extLst>
      <p:ext uri="{BB962C8B-B14F-4D97-AF65-F5344CB8AC3E}">
        <p14:creationId xmlns:p14="http://schemas.microsoft.com/office/powerpoint/2010/main" val="32296477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28"/>
                                        </p:tgtEl>
                                      </p:cBhvr>
                                    </p:animEffect>
                                    <p:set>
                                      <p:cBhvr>
                                        <p:cTn id="7" dur="1" fill="hold">
                                          <p:stCondLst>
                                            <p:cond delay="58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2800" b="1" dirty="0" smtClean="0">
                <a:solidFill>
                  <a:schemeClr val="bg1"/>
                </a:solidFill>
              </a:rPr>
              <a:t>¿Qué significan las palabras?</a:t>
            </a:r>
            <a:endParaRPr lang="en-GB" sz="2800" b="1" dirty="0">
              <a:solidFill>
                <a:schemeClr val="bg1"/>
              </a:solidFill>
            </a:endParaRPr>
          </a:p>
        </p:txBody>
      </p:sp>
      <p:sp>
        <p:nvSpPr>
          <p:cNvPr id="12" name="TextBox 11"/>
          <p:cNvSpPr txBox="1"/>
          <p:nvPr/>
        </p:nvSpPr>
        <p:spPr>
          <a:xfrm>
            <a:off x="53299" y="4425921"/>
            <a:ext cx="1614812"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13" name="TextBox 12"/>
          <p:cNvSpPr txBox="1"/>
          <p:nvPr/>
        </p:nvSpPr>
        <p:spPr>
          <a:xfrm>
            <a:off x="38738" y="2468070"/>
            <a:ext cx="162125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lo</a:t>
            </a:r>
          </a:p>
        </p:txBody>
      </p:sp>
      <p:sp>
        <p:nvSpPr>
          <p:cNvPr id="14" name="TextBox 13"/>
          <p:cNvSpPr txBox="1"/>
          <p:nvPr/>
        </p:nvSpPr>
        <p:spPr>
          <a:xfrm>
            <a:off x="41957" y="3103893"/>
            <a:ext cx="1614812"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p>
        </p:txBody>
      </p:sp>
      <p:sp>
        <p:nvSpPr>
          <p:cNvPr id="15" name="TextBox 14"/>
          <p:cNvSpPr txBox="1"/>
          <p:nvPr/>
        </p:nvSpPr>
        <p:spPr>
          <a:xfrm>
            <a:off x="38738" y="3764907"/>
            <a:ext cx="1621250" cy="523220"/>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lu</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6" name="TextBox 15"/>
          <p:cNvSpPr txBox="1"/>
          <p:nvPr/>
        </p:nvSpPr>
        <p:spPr>
          <a:xfrm>
            <a:off x="45176" y="1243094"/>
            <a:ext cx="1614812"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7" name="TextBox 16"/>
          <p:cNvSpPr txBox="1"/>
          <p:nvPr/>
        </p:nvSpPr>
        <p:spPr>
          <a:xfrm>
            <a:off x="38738" y="1859819"/>
            <a:ext cx="162125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ami</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p>
        </p:txBody>
      </p:sp>
      <p:sp>
        <p:nvSpPr>
          <p:cNvPr id="18" name="TextBox 17"/>
          <p:cNvSpPr txBox="1"/>
          <p:nvPr/>
        </p:nvSpPr>
        <p:spPr>
          <a:xfrm>
            <a:off x="5821751" y="2541623"/>
            <a:ext cx="184810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9" name="TextBox 18"/>
          <p:cNvSpPr txBox="1"/>
          <p:nvPr/>
        </p:nvSpPr>
        <p:spPr>
          <a:xfrm>
            <a:off x="53299" y="5068462"/>
            <a:ext cx="1815886"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domin</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0" name="TextBox 19"/>
          <p:cNvSpPr txBox="1"/>
          <p:nvPr/>
        </p:nvSpPr>
        <p:spPr>
          <a:xfrm>
            <a:off x="5809427" y="1243094"/>
            <a:ext cx="180687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conmi</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1" name="TextBox 20"/>
          <p:cNvSpPr txBox="1"/>
          <p:nvPr/>
        </p:nvSpPr>
        <p:spPr>
          <a:xfrm>
            <a:off x="5821751" y="3188081"/>
            <a:ext cx="184810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al</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2" name="TextBox 21"/>
          <p:cNvSpPr txBox="1"/>
          <p:nvPr/>
        </p:nvSpPr>
        <p:spPr>
          <a:xfrm>
            <a:off x="38739" y="5711004"/>
            <a:ext cx="1815886"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lar</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3" name="TextBox 22"/>
          <p:cNvSpPr txBox="1"/>
          <p:nvPr/>
        </p:nvSpPr>
        <p:spPr>
          <a:xfrm>
            <a:off x="5806710" y="1889864"/>
            <a:ext cx="1848100"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jue</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endPar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4" name="TextBox 23"/>
          <p:cNvSpPr txBox="1"/>
          <p:nvPr/>
        </p:nvSpPr>
        <p:spPr>
          <a:xfrm>
            <a:off x="5814897" y="3860154"/>
            <a:ext cx="1979891" cy="523220"/>
          </a:xfrm>
          <a:prstGeom prst="rect">
            <a:avLst/>
          </a:prstGeom>
          <a:noFill/>
          <a:ln>
            <a:solidFill>
              <a:schemeClr val="accent5">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pre</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25" name="TextBox 24"/>
          <p:cNvSpPr txBox="1"/>
          <p:nvPr/>
        </p:nvSpPr>
        <p:spPr>
          <a:xfrm>
            <a:off x="5806710" y="5196215"/>
            <a:ext cx="1969661" cy="523220"/>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28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sp>
        <p:nvSpPr>
          <p:cNvPr id="26" name="TextBox 25"/>
          <p:cNvSpPr txBox="1"/>
          <p:nvPr/>
        </p:nvSpPr>
        <p:spPr>
          <a:xfrm>
            <a:off x="5821751" y="4532227"/>
            <a:ext cx="1987608" cy="523220"/>
          </a:xfrm>
          <a:prstGeom prst="rect">
            <a:avLst/>
          </a:prstGeom>
          <a:no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se</a:t>
            </a:r>
            <a:r>
              <a:rPr kumimoji="0" lang="es-CO" sz="28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28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ro</a:t>
            </a:r>
          </a:p>
        </p:txBody>
      </p:sp>
      <p:sp>
        <p:nvSpPr>
          <p:cNvPr id="6" name="TextBox 5"/>
          <p:cNvSpPr txBox="1"/>
          <p:nvPr/>
        </p:nvSpPr>
        <p:spPr>
          <a:xfrm>
            <a:off x="1787149" y="1300269"/>
            <a:ext cx="2489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to play, playing</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4" name="TextBox 43"/>
          <p:cNvSpPr txBox="1"/>
          <p:nvPr/>
        </p:nvSpPr>
        <p:spPr>
          <a:xfrm>
            <a:off x="1791333" y="1913296"/>
            <a:ext cx="2489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female friend</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5" name="TextBox 44"/>
          <p:cNvSpPr txBox="1"/>
          <p:nvPr/>
        </p:nvSpPr>
        <p:spPr>
          <a:xfrm>
            <a:off x="1843702" y="2484126"/>
            <a:ext cx="14047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present</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6" name="TextBox 45"/>
          <p:cNvSpPr txBox="1"/>
          <p:nvPr/>
        </p:nvSpPr>
        <p:spPr>
          <a:xfrm>
            <a:off x="1843702" y="3121362"/>
            <a:ext cx="14047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cat</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7" name="TextBox 46"/>
          <p:cNvSpPr txBox="1"/>
          <p:nvPr/>
        </p:nvSpPr>
        <p:spPr>
          <a:xfrm>
            <a:off x="1791333" y="3788231"/>
            <a:ext cx="11061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place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0" name="TextBox 49"/>
          <p:cNvSpPr txBox="1"/>
          <p:nvPr/>
        </p:nvSpPr>
        <p:spPr>
          <a:xfrm>
            <a:off x="1787149" y="4435176"/>
            <a:ext cx="25253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to win, winning</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1" name="TextBox 50"/>
          <p:cNvSpPr txBox="1"/>
          <p:nvPr/>
        </p:nvSpPr>
        <p:spPr>
          <a:xfrm>
            <a:off x="1977358" y="5120017"/>
            <a:ext cx="1369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Sunday</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2" name="TextBox 51"/>
          <p:cNvSpPr txBox="1"/>
          <p:nvPr/>
        </p:nvSpPr>
        <p:spPr>
          <a:xfrm>
            <a:off x="2010384" y="5738809"/>
            <a:ext cx="1369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long</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8" name="TextBox 57"/>
          <p:cNvSpPr txBox="1"/>
          <p:nvPr/>
        </p:nvSpPr>
        <p:spPr>
          <a:xfrm>
            <a:off x="7770537" y="1265646"/>
            <a:ext cx="2489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with me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59" name="TextBox 58"/>
          <p:cNvSpPr txBox="1"/>
          <p:nvPr/>
        </p:nvSpPr>
        <p:spPr>
          <a:xfrm>
            <a:off x="7734205" y="1929876"/>
            <a:ext cx="1174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game</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0" name="TextBox 59"/>
          <p:cNvSpPr txBox="1"/>
          <p:nvPr/>
        </p:nvSpPr>
        <p:spPr>
          <a:xfrm>
            <a:off x="7779123" y="2657009"/>
            <a:ext cx="1174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goal</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1" name="TextBox 60"/>
          <p:cNvSpPr txBox="1"/>
          <p:nvPr/>
        </p:nvSpPr>
        <p:spPr>
          <a:xfrm>
            <a:off x="7809359" y="3234490"/>
            <a:ext cx="21008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something</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2" name="TextBox 61"/>
          <p:cNvSpPr txBox="1"/>
          <p:nvPr/>
        </p:nvSpPr>
        <p:spPr>
          <a:xfrm>
            <a:off x="7917014" y="3904117"/>
            <a:ext cx="2448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to ask, asking</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3" name="TextBox 62"/>
          <p:cNvSpPr txBox="1"/>
          <p:nvPr/>
        </p:nvSpPr>
        <p:spPr>
          <a:xfrm>
            <a:off x="7917014" y="4574193"/>
            <a:ext cx="244890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sure, certain</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4" name="TextBox 63"/>
          <p:cNvSpPr txBox="1"/>
          <p:nvPr/>
        </p:nvSpPr>
        <p:spPr>
          <a:xfrm>
            <a:off x="7917014" y="5196215"/>
            <a:ext cx="13028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4472C4">
                    <a:lumMod val="50000"/>
                  </a:srgbClr>
                </a:solidFill>
                <a:effectLst/>
                <a:uLnTx/>
                <a:uFillTx/>
                <a:latin typeface="Century Gothic" panose="020F0302020204030204"/>
                <a:ea typeface="+mn-ea"/>
                <a:cs typeface="+mn-cs"/>
              </a:rPr>
              <a:t>second</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 name="Rounded Rectangle 6"/>
          <p:cNvSpPr/>
          <p:nvPr/>
        </p:nvSpPr>
        <p:spPr>
          <a:xfrm>
            <a:off x="1829352" y="1225423"/>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0" name="Rounded Rectangle 99"/>
          <p:cNvSpPr/>
          <p:nvPr/>
        </p:nvSpPr>
        <p:spPr>
          <a:xfrm>
            <a:off x="1829351" y="1838450"/>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1" name="Rounded Rectangle 100"/>
          <p:cNvSpPr/>
          <p:nvPr/>
        </p:nvSpPr>
        <p:spPr>
          <a:xfrm>
            <a:off x="1839080" y="2470577"/>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2" name="Rounded Rectangle 101"/>
          <p:cNvSpPr/>
          <p:nvPr/>
        </p:nvSpPr>
        <p:spPr>
          <a:xfrm>
            <a:off x="1839079" y="3114139"/>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3" name="Rounded Rectangle 102"/>
          <p:cNvSpPr/>
          <p:nvPr/>
        </p:nvSpPr>
        <p:spPr>
          <a:xfrm>
            <a:off x="1853656" y="3787553"/>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4" name="Rounded Rectangle 103"/>
          <p:cNvSpPr/>
          <p:nvPr/>
        </p:nvSpPr>
        <p:spPr>
          <a:xfrm>
            <a:off x="1869185" y="4446207"/>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5" name="Rounded Rectangle 104"/>
          <p:cNvSpPr/>
          <p:nvPr/>
        </p:nvSpPr>
        <p:spPr>
          <a:xfrm>
            <a:off x="1977358" y="5061816"/>
            <a:ext cx="2437929"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6" name="Rounded Rectangle 105"/>
          <p:cNvSpPr/>
          <p:nvPr/>
        </p:nvSpPr>
        <p:spPr>
          <a:xfrm>
            <a:off x="1981016" y="5695960"/>
            <a:ext cx="2434272"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7" name="Rounded Rectangle 106"/>
          <p:cNvSpPr/>
          <p:nvPr/>
        </p:nvSpPr>
        <p:spPr>
          <a:xfrm>
            <a:off x="7750495" y="1252597"/>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8" name="Rounded Rectangle 107"/>
          <p:cNvSpPr/>
          <p:nvPr/>
        </p:nvSpPr>
        <p:spPr>
          <a:xfrm>
            <a:off x="7779123" y="1912087"/>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09" name="Rounded Rectangle 108"/>
          <p:cNvSpPr/>
          <p:nvPr/>
        </p:nvSpPr>
        <p:spPr>
          <a:xfrm>
            <a:off x="7794788" y="2542163"/>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10" name="Rounded Rectangle 109"/>
          <p:cNvSpPr/>
          <p:nvPr/>
        </p:nvSpPr>
        <p:spPr>
          <a:xfrm>
            <a:off x="7809359" y="3188081"/>
            <a:ext cx="2530065"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11" name="Rounded Rectangle 110"/>
          <p:cNvSpPr/>
          <p:nvPr/>
        </p:nvSpPr>
        <p:spPr>
          <a:xfrm>
            <a:off x="7917015" y="3846863"/>
            <a:ext cx="2422410"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12" name="Rounded Rectangle 111"/>
          <p:cNvSpPr/>
          <p:nvPr/>
        </p:nvSpPr>
        <p:spPr>
          <a:xfrm>
            <a:off x="7917014" y="4531951"/>
            <a:ext cx="2422410"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113" name="Rounded Rectangle 112"/>
          <p:cNvSpPr/>
          <p:nvPr/>
        </p:nvSpPr>
        <p:spPr>
          <a:xfrm>
            <a:off x="7930259" y="5174493"/>
            <a:ext cx="2422410" cy="53651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F0302020204030204"/>
                <a:ea typeface="+mn-ea"/>
                <a:cs typeface="+mn-cs"/>
              </a:rPr>
              <a:t>?</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4915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0"/>
                                        </p:tgtEl>
                                      </p:cBhvr>
                                    </p:animEffect>
                                    <p:set>
                                      <p:cBhvr>
                                        <p:cTn id="13" dur="1" fill="hold">
                                          <p:stCondLst>
                                            <p:cond delay="4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4" restart="whenNotActive" fill="hold" evtFilter="cancelBubble" nodeType="interactiveSeq">
                <p:stCondLst>
                  <p:cond evt="onClick" delay="0">
                    <p:tgtEl>
                      <p:spTgt spid="10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1"/>
                                        </p:tgtEl>
                                      </p:cBhvr>
                                    </p:animEffect>
                                    <p:set>
                                      <p:cBhvr>
                                        <p:cTn id="19"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20" restart="whenNotActive" fill="hold" evtFilter="cancelBubble" nodeType="interactiveSeq">
                <p:stCondLst>
                  <p:cond evt="onClick" delay="0">
                    <p:tgtEl>
                      <p:spTgt spid="10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2"/>
                                        </p:tgtEl>
                                      </p:cBhvr>
                                    </p:animEffect>
                                    <p:set>
                                      <p:cBhvr>
                                        <p:cTn id="25" dur="1" fill="hold">
                                          <p:stCondLst>
                                            <p:cond delay="4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26" restart="whenNotActive" fill="hold" evtFilter="cancelBubble" nodeType="interactiveSeq">
                <p:stCondLst>
                  <p:cond evt="onClick" delay="0">
                    <p:tgtEl>
                      <p:spTgt spid="10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3"/>
                                        </p:tgtEl>
                                      </p:cBhvr>
                                    </p:animEffect>
                                    <p:set>
                                      <p:cBhvr>
                                        <p:cTn id="31" dur="1" fill="hold">
                                          <p:stCondLst>
                                            <p:cond delay="4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32" restart="whenNotActive" fill="hold" evtFilter="cancelBubble" nodeType="interactiveSeq">
                <p:stCondLst>
                  <p:cond evt="onClick" delay="0">
                    <p:tgtEl>
                      <p:spTgt spid="10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4"/>
                                        </p:tgtEl>
                                      </p:cBhvr>
                                    </p:animEffect>
                                    <p:set>
                                      <p:cBhvr>
                                        <p:cTn id="37"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38" restart="whenNotActive" fill="hold" evtFilter="cancelBubble" nodeType="interactiveSeq">
                <p:stCondLst>
                  <p:cond evt="onClick" delay="0">
                    <p:tgtEl>
                      <p:spTgt spid="10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05"/>
                                        </p:tgtEl>
                                      </p:cBhvr>
                                    </p:animEffect>
                                    <p:set>
                                      <p:cBhvr>
                                        <p:cTn id="43"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44" restart="whenNotActive" fill="hold" evtFilter="cancelBubble" nodeType="interactiveSeq">
                <p:stCondLst>
                  <p:cond evt="onClick" delay="0">
                    <p:tgtEl>
                      <p:spTgt spid="106"/>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06"/>
                                        </p:tgtEl>
                                      </p:cBhvr>
                                    </p:animEffect>
                                    <p:set>
                                      <p:cBhvr>
                                        <p:cTn id="49"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50" restart="whenNotActive" fill="hold" evtFilter="cancelBubble" nodeType="interactiveSeq">
                <p:stCondLst>
                  <p:cond evt="onClick" delay="0">
                    <p:tgtEl>
                      <p:spTgt spid="10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07"/>
                                        </p:tgtEl>
                                      </p:cBhvr>
                                    </p:animEffect>
                                    <p:set>
                                      <p:cBhvr>
                                        <p:cTn id="55"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56" restart="whenNotActive" fill="hold" evtFilter="cancelBubble" nodeType="interactiveSeq">
                <p:stCondLst>
                  <p:cond evt="onClick" delay="0">
                    <p:tgtEl>
                      <p:spTgt spid="108"/>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08"/>
                                        </p:tgtEl>
                                      </p:cBhvr>
                                    </p:animEffect>
                                    <p:set>
                                      <p:cBhvr>
                                        <p:cTn id="61"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62" restart="whenNotActive" fill="hold" evtFilter="cancelBubble" nodeType="interactiveSeq">
                <p:stCondLst>
                  <p:cond evt="onClick" delay="0">
                    <p:tgtEl>
                      <p:spTgt spid="109"/>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09"/>
                                        </p:tgtEl>
                                      </p:cBhvr>
                                    </p:animEffect>
                                    <p:set>
                                      <p:cBhvr>
                                        <p:cTn id="67"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68" restart="whenNotActive" fill="hold" evtFilter="cancelBubble" nodeType="interactiveSeq">
                <p:stCondLst>
                  <p:cond evt="onClick" delay="0">
                    <p:tgtEl>
                      <p:spTgt spid="110"/>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110"/>
                                        </p:tgtEl>
                                      </p:cBhvr>
                                    </p:animEffect>
                                    <p:set>
                                      <p:cBhvr>
                                        <p:cTn id="73"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74" restart="whenNotActive" fill="hold" evtFilter="cancelBubble" nodeType="interactiveSeq">
                <p:stCondLst>
                  <p:cond evt="onClick" delay="0">
                    <p:tgtEl>
                      <p:spTgt spid="111"/>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11"/>
                                        </p:tgtEl>
                                      </p:cBhvr>
                                    </p:animEffect>
                                    <p:set>
                                      <p:cBhvr>
                                        <p:cTn id="79"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80" restart="whenNotActive" fill="hold" evtFilter="cancelBubble" nodeType="interactiveSeq">
                <p:stCondLst>
                  <p:cond evt="onClick" delay="0">
                    <p:tgtEl>
                      <p:spTgt spid="112"/>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112"/>
                                        </p:tgtEl>
                                      </p:cBhvr>
                                    </p:animEffect>
                                    <p:set>
                                      <p:cBhvr>
                                        <p:cTn id="85"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86" restart="whenNotActive" fill="hold" evtFilter="cancelBubble" nodeType="interactiveSeq">
                <p:stCondLst>
                  <p:cond evt="onClick" delay="0">
                    <p:tgtEl>
                      <p:spTgt spid="113"/>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113"/>
                                        </p:tgtEl>
                                      </p:cBhvr>
                                    </p:animEffect>
                                    <p:set>
                                      <p:cBhvr>
                                        <p:cTn id="91"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childTnLst>
        </p:cTn>
      </p:par>
    </p:tnLst>
    <p:bldLst>
      <p:bldP spid="7"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¿GA, GO o GU?</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6" name="Table 5"/>
          <p:cNvGraphicFramePr>
            <a:graphicFrameLocks noGrp="1"/>
          </p:cNvGraphicFramePr>
          <p:nvPr>
            <p:extLst/>
          </p:nvPr>
        </p:nvGraphicFramePr>
        <p:xfrm>
          <a:off x="140666" y="2247950"/>
          <a:ext cx="3990563" cy="3121785"/>
        </p:xfrm>
        <a:graphic>
          <a:graphicData uri="http://schemas.openxmlformats.org/drawingml/2006/table">
            <a:tbl>
              <a:tblPr firstRow="1" bandRow="1">
                <a:tableStyleId>{8A107856-5554-42FB-B03E-39F5DBC370BA}</a:tableStyleId>
              </a:tblPr>
              <a:tblGrid>
                <a:gridCol w="599016">
                  <a:extLst>
                    <a:ext uri="{9D8B030D-6E8A-4147-A177-3AD203B41FA5}">
                      <a16:colId xmlns:a16="http://schemas.microsoft.com/office/drawing/2014/main" val="3826511760"/>
                    </a:ext>
                  </a:extLst>
                </a:gridCol>
                <a:gridCol w="1168565">
                  <a:extLst>
                    <a:ext uri="{9D8B030D-6E8A-4147-A177-3AD203B41FA5}">
                      <a16:colId xmlns:a16="http://schemas.microsoft.com/office/drawing/2014/main" val="2766133930"/>
                    </a:ext>
                  </a:extLst>
                </a:gridCol>
                <a:gridCol w="1111491">
                  <a:extLst>
                    <a:ext uri="{9D8B030D-6E8A-4147-A177-3AD203B41FA5}">
                      <a16:colId xmlns:a16="http://schemas.microsoft.com/office/drawing/2014/main" val="1055200239"/>
                    </a:ext>
                  </a:extLst>
                </a:gridCol>
                <a:gridCol w="1111491">
                  <a:extLst>
                    <a:ext uri="{9D8B030D-6E8A-4147-A177-3AD203B41FA5}">
                      <a16:colId xmlns:a16="http://schemas.microsoft.com/office/drawing/2014/main" val="3969185420"/>
                    </a:ext>
                  </a:extLst>
                </a:gridCol>
              </a:tblGrid>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pPr algn="ctr"/>
                      <a:r>
                        <a:rPr lang="en-GB" sz="2000" b="1" dirty="0">
                          <a:solidFill>
                            <a:srgbClr val="002060"/>
                          </a:solidFill>
                          <a:latin typeface="Century Gothic" panose="020B0502020202020204" pitchFamily="34" charset="0"/>
                        </a:rPr>
                        <a:t>GA</a:t>
                      </a:r>
                    </a:p>
                  </a:txBody>
                  <a:tcPr anchor="ctr"/>
                </a:tc>
                <a:tc>
                  <a:txBody>
                    <a:bodyPr/>
                    <a:lstStyle/>
                    <a:p>
                      <a:pPr algn="ctr"/>
                      <a:r>
                        <a:rPr lang="en-GB" sz="2000" b="1" dirty="0">
                          <a:solidFill>
                            <a:srgbClr val="002060"/>
                          </a:solidFill>
                          <a:latin typeface="Century Gothic" panose="020B0502020202020204" pitchFamily="34" charset="0"/>
                        </a:rPr>
                        <a:t>GO</a:t>
                      </a:r>
                    </a:p>
                  </a:txBody>
                  <a:tcPr anchor="ctr"/>
                </a:tc>
                <a:tc>
                  <a:txBody>
                    <a:bodyPr/>
                    <a:lstStyle/>
                    <a:p>
                      <a:pPr algn="ctr"/>
                      <a:r>
                        <a:rPr lang="en-GB" sz="2000" b="1" dirty="0">
                          <a:solidFill>
                            <a:srgbClr val="002060"/>
                          </a:solidFill>
                          <a:latin typeface="Century Gothic" panose="020B0502020202020204" pitchFamily="34" charset="0"/>
                        </a:rPr>
                        <a:t>GU</a:t>
                      </a:r>
                    </a:p>
                  </a:txBody>
                  <a:tcPr anchor="ctr"/>
                </a:tc>
                <a:extLst>
                  <a:ext uri="{0D108BD9-81ED-4DB2-BD59-A6C34878D82A}">
                    <a16:rowId xmlns:a16="http://schemas.microsoft.com/office/drawing/2014/main" val="167334045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26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anchor="ctr"/>
                </a:tc>
                <a:extLst>
                  <a:ext uri="{0D108BD9-81ED-4DB2-BD59-A6C34878D82A}">
                    <a16:rowId xmlns:a16="http://schemas.microsoft.com/office/drawing/2014/main" val="4179238503"/>
                  </a:ext>
                </a:extLst>
              </a:tr>
              <a:tr h="558595">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2638">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tc>
                  <a:txBody>
                    <a:bodyPr/>
                    <a:lstStyle/>
                    <a:p>
                      <a:endParaRPr lang="en-GB" sz="20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bl>
          </a:graphicData>
        </a:graphic>
      </p:graphicFrame>
      <p:sp>
        <p:nvSpPr>
          <p:cNvPr id="7" name="Action Button: Custom 6">
            <a:hlinkClick r:id="" action="ppaction://noaction" highlightClick="1">
              <a:snd r:embed="rId4" name="gol gana el barc%CC%A7a.wav"/>
            </a:hlinkClick>
          </p:cNvPr>
          <p:cNvSpPr/>
          <p:nvPr/>
        </p:nvSpPr>
        <p:spPr>
          <a:xfrm>
            <a:off x="290634" y="282304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8" name="Action Button: Custom 7">
            <a:hlinkClick r:id="" action="ppaction://noaction" highlightClick="1">
              <a:snd r:embed="rId5" name="en segundo lugar es el real madrid.wav"/>
            </a:hlinkClick>
          </p:cNvPr>
          <p:cNvSpPr/>
          <p:nvPr/>
        </p:nvSpPr>
        <p:spPr>
          <a:xfrm>
            <a:off x="290634" y="340112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9" name="Action Button: Custom 8">
            <a:hlinkClick r:id="" action="ppaction://noaction" highlightClick="1">
              <a:snd r:embed="rId6" name="jugar los domingos es fantastico.wav"/>
            </a:hlinkClick>
          </p:cNvPr>
          <p:cNvSpPr/>
          <p:nvPr/>
        </p:nvSpPr>
        <p:spPr>
          <a:xfrm>
            <a:off x="277472" y="389555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0" name="Action Button: Custom 9">
            <a:hlinkClick r:id="" action="ppaction://noaction" highlightClick="1">
              <a:snd r:embed="rId7" name="cual es el regalo pregunta daniel.wav"/>
            </a:hlinkClick>
          </p:cNvPr>
          <p:cNvSpPr/>
          <p:nvPr/>
        </p:nvSpPr>
        <p:spPr>
          <a:xfrm>
            <a:off x="290633" y="441859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1" name="Action Button: Custom 10">
            <a:hlinkClick r:id="" action="ppaction://noaction" highlightClick="1">
              <a:snd r:embed="rId8" name="tener un gato es algo muy especial.wav"/>
            </a:hlinkClick>
          </p:cNvPr>
          <p:cNvSpPr/>
          <p:nvPr/>
        </p:nvSpPr>
        <p:spPr>
          <a:xfrm>
            <a:off x="277471" y="492118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graphicFrame>
        <p:nvGraphicFramePr>
          <p:cNvPr id="16" name="Table 15"/>
          <p:cNvGraphicFramePr>
            <a:graphicFrameLocks noGrp="1"/>
          </p:cNvGraphicFramePr>
          <p:nvPr>
            <p:extLst/>
          </p:nvPr>
        </p:nvGraphicFramePr>
        <p:xfrm>
          <a:off x="4420580" y="2247950"/>
          <a:ext cx="3414863" cy="3129428"/>
        </p:xfrm>
        <a:graphic>
          <a:graphicData uri="http://schemas.openxmlformats.org/drawingml/2006/table">
            <a:tbl>
              <a:tblPr firstRow="1" bandRow="1">
                <a:tableStyleId>{5DA37D80-6434-44D0-A028-1B22A696006F}</a:tableStyleId>
              </a:tblPr>
              <a:tblGrid>
                <a:gridCol w="3414863">
                  <a:extLst>
                    <a:ext uri="{9D8B030D-6E8A-4147-A177-3AD203B41FA5}">
                      <a16:colId xmlns:a16="http://schemas.microsoft.com/office/drawing/2014/main" val="3826511760"/>
                    </a:ext>
                  </a:extLst>
                </a:gridCol>
              </a:tblGrid>
              <a:tr h="513893">
                <a:tc>
                  <a:txBody>
                    <a:bodyPr/>
                    <a:lstStyle/>
                    <a:p>
                      <a:pPr algn="ctr"/>
                      <a:endParaRPr lang="en-GB" sz="2400" b="1"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9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bl>
          </a:graphicData>
        </a:graphic>
      </p:graphicFrame>
      <p:graphicFrame>
        <p:nvGraphicFramePr>
          <p:cNvPr id="17" name="Table 16"/>
          <p:cNvGraphicFramePr>
            <a:graphicFrameLocks noGrp="1"/>
          </p:cNvGraphicFramePr>
          <p:nvPr>
            <p:extLst/>
          </p:nvPr>
        </p:nvGraphicFramePr>
        <p:xfrm>
          <a:off x="8082427" y="2240307"/>
          <a:ext cx="3130176" cy="3129428"/>
        </p:xfrm>
        <a:graphic>
          <a:graphicData uri="http://schemas.openxmlformats.org/drawingml/2006/table">
            <a:tbl>
              <a:tblPr firstRow="1" bandRow="1">
                <a:tableStyleId>{5DA37D80-6434-44D0-A028-1B22A696006F}</a:tableStyleId>
              </a:tblPr>
              <a:tblGrid>
                <a:gridCol w="3130176">
                  <a:extLst>
                    <a:ext uri="{9D8B030D-6E8A-4147-A177-3AD203B41FA5}">
                      <a16:colId xmlns:a16="http://schemas.microsoft.com/office/drawing/2014/main" val="3826511760"/>
                    </a:ext>
                  </a:extLst>
                </a:gridCol>
              </a:tblGrid>
              <a:tr h="513893">
                <a:tc>
                  <a:txBody>
                    <a:bodyPr/>
                    <a:lstStyle/>
                    <a:p>
                      <a:pPr algn="ctr"/>
                      <a:endParaRPr lang="en-GB" sz="2400" b="1"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67334045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345640607"/>
                  </a:ext>
                </a:extLst>
              </a:tr>
              <a:tr h="5138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4179238503"/>
                  </a:ext>
                </a:extLst>
              </a:tr>
              <a:tr h="5599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70167395"/>
                  </a:ext>
                </a:extLst>
              </a:tr>
              <a:tr h="513893">
                <a:tc>
                  <a:txBody>
                    <a:bodyPr/>
                    <a:lstStyle/>
                    <a:p>
                      <a:pPr algn="ctr"/>
                      <a:endParaRPr lang="en-GB" sz="2000" b="1" dirty="0">
                        <a:solidFill>
                          <a:srgbClr val="7030A0"/>
                        </a:solidFill>
                        <a:latin typeface="Century Gothic" panose="020B0502020202020204" pitchFamily="34" charset="0"/>
                      </a:endParaRPr>
                    </a:p>
                  </a:txBody>
                  <a:tcPr anchor="ctr"/>
                </a:tc>
                <a:extLst>
                  <a:ext uri="{0D108BD9-81ED-4DB2-BD59-A6C34878D82A}">
                    <a16:rowId xmlns:a16="http://schemas.microsoft.com/office/drawing/2014/main" val="2107718701"/>
                  </a:ext>
                </a:extLst>
              </a:tr>
              <a:tr h="513893">
                <a:tc>
                  <a:txBody>
                    <a:bodyPr/>
                    <a:lstStyle/>
                    <a:p>
                      <a:pPr algn="ctr"/>
                      <a:endParaRPr lang="en-GB" sz="2000" b="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556631420"/>
                  </a:ext>
                </a:extLst>
              </a:tr>
            </a:tbl>
          </a:graphicData>
        </a:graphic>
      </p:graphicFrame>
      <p:sp>
        <p:nvSpPr>
          <p:cNvPr id="18" name="TextBox 17"/>
          <p:cNvSpPr txBox="1"/>
          <p:nvPr/>
        </p:nvSpPr>
        <p:spPr>
          <a:xfrm>
            <a:off x="4376451" y="1312375"/>
            <a:ext cx="31557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otra vez.</a:t>
            </a:r>
          </a:p>
        </p:txBody>
      </p:sp>
      <p:sp>
        <p:nvSpPr>
          <p:cNvPr id="19" name="TextBox 18"/>
          <p:cNvSpPr txBox="1"/>
          <p:nvPr/>
        </p:nvSpPr>
        <p:spPr>
          <a:xfrm>
            <a:off x="4370641" y="1692470"/>
            <a:ext cx="2958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las palabras.</a:t>
            </a:r>
            <a:endPar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extBox 19"/>
          <p:cNvSpPr txBox="1"/>
          <p:nvPr/>
        </p:nvSpPr>
        <p:spPr>
          <a:xfrm>
            <a:off x="140666" y="1256440"/>
            <a:ext cx="19624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a:t>
            </a:r>
          </a:p>
        </p:txBody>
      </p:sp>
      <p:sp>
        <p:nvSpPr>
          <p:cNvPr id="21" name="TextBox 20"/>
          <p:cNvSpPr txBox="1"/>
          <p:nvPr/>
        </p:nvSpPr>
        <p:spPr>
          <a:xfrm>
            <a:off x="82286" y="1677420"/>
            <a:ext cx="382331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 ‘GA’, ‘</a:t>
            </a:r>
            <a:r>
              <a:rPr kumimoji="0" lang="en-GB" sz="2200" b="1"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GO’ </a:t>
            </a:r>
            <a:r>
              <a:rPr kumimoji="0" lang="en-GB" sz="22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 ‘GU’.</a:t>
            </a:r>
          </a:p>
        </p:txBody>
      </p:sp>
      <p:pic>
        <p:nvPicPr>
          <p:cNvPr id="22"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7299" y="282304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28814" y="2823048"/>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91436" y="2743515"/>
            <a:ext cx="89535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go</a:t>
            </a: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4" name="TextBox 23"/>
          <p:cNvSpPr txBox="1"/>
          <p:nvPr/>
        </p:nvSpPr>
        <p:spPr>
          <a:xfrm>
            <a:off x="6234820" y="2775453"/>
            <a:ext cx="125733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ga</a:t>
            </a: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na</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25"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30158" y="3298673"/>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2010" y="3341229"/>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442675" y="3257086"/>
            <a:ext cx="19924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se</a:t>
            </a: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gu</a:t>
            </a: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ndo</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28" name="TextBox 27"/>
          <p:cNvSpPr txBox="1"/>
          <p:nvPr/>
        </p:nvSpPr>
        <p:spPr>
          <a:xfrm>
            <a:off x="6234820" y="3257086"/>
            <a:ext cx="2343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lu</a:t>
            </a: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ga</a:t>
            </a: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29"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02010" y="3820674"/>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1669" y="384168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0719" y="435227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0224" y="438005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0719" y="4909850"/>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clker.com/cliparts/j/p/l/D/8/K/green-tick-m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2433" y="492118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20580" y="3783490"/>
            <a:ext cx="2343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ju</a:t>
            </a: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ga</a:t>
            </a: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6" name="TextBox 35"/>
          <p:cNvSpPr txBox="1"/>
          <p:nvPr/>
        </p:nvSpPr>
        <p:spPr>
          <a:xfrm>
            <a:off x="5958098" y="3800099"/>
            <a:ext cx="21915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domin</a:t>
            </a: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gos</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7" name="TextBox 36"/>
          <p:cNvSpPr txBox="1"/>
          <p:nvPr/>
        </p:nvSpPr>
        <p:spPr>
          <a:xfrm>
            <a:off x="4420579" y="4320164"/>
            <a:ext cx="2343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re</a:t>
            </a: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ga</a:t>
            </a: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lo</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39" name="TextBox 38"/>
          <p:cNvSpPr txBox="1"/>
          <p:nvPr/>
        </p:nvSpPr>
        <p:spPr>
          <a:xfrm>
            <a:off x="5954349" y="4310993"/>
            <a:ext cx="19924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pre</a:t>
            </a: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gu</a:t>
            </a: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nta</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0" name="TextBox 39"/>
          <p:cNvSpPr txBox="1"/>
          <p:nvPr/>
        </p:nvSpPr>
        <p:spPr>
          <a:xfrm>
            <a:off x="4442183" y="4838496"/>
            <a:ext cx="2343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ga</a:t>
            </a: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to</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1" name="TextBox 40"/>
          <p:cNvSpPr txBox="1"/>
          <p:nvPr/>
        </p:nvSpPr>
        <p:spPr>
          <a:xfrm>
            <a:off x="5944712" y="4831769"/>
            <a:ext cx="13584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al</a:t>
            </a:r>
            <a:r>
              <a:rPr kumimoji="0" lang="en-GB" sz="2800" b="0" i="0" u="none" strike="noStrike" kern="1200" cap="none" spc="0" normalizeH="0" baseline="0" noProof="0" dirty="0" err="1">
                <a:ln>
                  <a:noFill/>
                </a:ln>
                <a:solidFill>
                  <a:srgbClr val="FF9933"/>
                </a:solidFill>
                <a:effectLst/>
                <a:uLnTx/>
                <a:uFillTx/>
                <a:latin typeface="Century Gothic" panose="020F0302020204030204"/>
                <a:ea typeface="+mn-ea"/>
                <a:cs typeface="+mn-cs"/>
              </a:rPr>
              <a:t>go</a:t>
            </a:r>
            <a:endPar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42" name="TextBox 41"/>
          <p:cNvSpPr txBox="1"/>
          <p:nvPr/>
        </p:nvSpPr>
        <p:spPr>
          <a:xfrm>
            <a:off x="8094255" y="2287657"/>
            <a:ext cx="3200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 se dice en inglés?</a:t>
            </a:r>
          </a:p>
        </p:txBody>
      </p:sp>
      <p:sp>
        <p:nvSpPr>
          <p:cNvPr id="45" name="TextBox 44"/>
          <p:cNvSpPr txBox="1"/>
          <p:nvPr/>
        </p:nvSpPr>
        <p:spPr>
          <a:xfrm>
            <a:off x="8149634" y="2775453"/>
            <a:ext cx="11346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goal</a:t>
            </a:r>
          </a:p>
        </p:txBody>
      </p:sp>
      <p:sp>
        <p:nvSpPr>
          <p:cNvPr id="46" name="TextBox 45"/>
          <p:cNvSpPr txBox="1"/>
          <p:nvPr/>
        </p:nvSpPr>
        <p:spPr>
          <a:xfrm>
            <a:off x="9803567" y="2775453"/>
            <a:ext cx="11346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wins</a:t>
            </a:r>
          </a:p>
        </p:txBody>
      </p:sp>
      <p:sp>
        <p:nvSpPr>
          <p:cNvPr id="47" name="TextBox 46"/>
          <p:cNvSpPr txBox="1"/>
          <p:nvPr/>
        </p:nvSpPr>
        <p:spPr>
          <a:xfrm>
            <a:off x="8138505" y="3237293"/>
            <a:ext cx="15486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second</a:t>
            </a:r>
          </a:p>
        </p:txBody>
      </p:sp>
      <p:sp>
        <p:nvSpPr>
          <p:cNvPr id="48" name="TextBox 47"/>
          <p:cNvSpPr txBox="1"/>
          <p:nvPr/>
        </p:nvSpPr>
        <p:spPr>
          <a:xfrm>
            <a:off x="9790220" y="3237293"/>
            <a:ext cx="13028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place</a:t>
            </a:r>
          </a:p>
        </p:txBody>
      </p:sp>
      <p:sp>
        <p:nvSpPr>
          <p:cNvPr id="49" name="TextBox 48"/>
          <p:cNvSpPr txBox="1"/>
          <p:nvPr/>
        </p:nvSpPr>
        <p:spPr>
          <a:xfrm>
            <a:off x="8149633" y="3800099"/>
            <a:ext cx="15486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playing</a:t>
            </a:r>
          </a:p>
        </p:txBody>
      </p:sp>
      <p:sp>
        <p:nvSpPr>
          <p:cNvPr id="50" name="TextBox 49"/>
          <p:cNvSpPr txBox="1"/>
          <p:nvPr/>
        </p:nvSpPr>
        <p:spPr>
          <a:xfrm>
            <a:off x="9790220" y="3800099"/>
            <a:ext cx="15486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Sunday</a:t>
            </a:r>
          </a:p>
        </p:txBody>
      </p:sp>
      <p:sp>
        <p:nvSpPr>
          <p:cNvPr id="51" name="TextBox 50"/>
          <p:cNvSpPr txBox="1"/>
          <p:nvPr/>
        </p:nvSpPr>
        <p:spPr>
          <a:xfrm>
            <a:off x="8149633" y="4352277"/>
            <a:ext cx="15486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present</a:t>
            </a:r>
          </a:p>
        </p:txBody>
      </p:sp>
      <p:sp>
        <p:nvSpPr>
          <p:cNvPr id="52" name="TextBox 51"/>
          <p:cNvSpPr txBox="1"/>
          <p:nvPr/>
        </p:nvSpPr>
        <p:spPr>
          <a:xfrm>
            <a:off x="9765485" y="4362905"/>
            <a:ext cx="15486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asks</a:t>
            </a:r>
          </a:p>
        </p:txBody>
      </p:sp>
      <p:sp>
        <p:nvSpPr>
          <p:cNvPr id="53" name="TextBox 52"/>
          <p:cNvSpPr txBox="1"/>
          <p:nvPr/>
        </p:nvSpPr>
        <p:spPr>
          <a:xfrm>
            <a:off x="8146009" y="4846515"/>
            <a:ext cx="15486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cat</a:t>
            </a:r>
          </a:p>
        </p:txBody>
      </p:sp>
      <p:sp>
        <p:nvSpPr>
          <p:cNvPr id="54" name="TextBox 53"/>
          <p:cNvSpPr txBox="1"/>
          <p:nvPr/>
        </p:nvSpPr>
        <p:spPr>
          <a:xfrm>
            <a:off x="9220562" y="4834151"/>
            <a:ext cx="21005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something</a:t>
            </a:r>
          </a:p>
        </p:txBody>
      </p:sp>
    </p:spTree>
    <p:extLst>
      <p:ext uri="{BB962C8B-B14F-4D97-AF65-F5344CB8AC3E}">
        <p14:creationId xmlns:p14="http://schemas.microsoft.com/office/powerpoint/2010/main" val="138867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5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52"/>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5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8" grpId="0"/>
      <p:bldP spid="19" grpId="0"/>
      <p:bldP spid="20" grpId="0"/>
      <p:bldP spid="21" grpId="0"/>
      <p:bldP spid="3" grpId="0"/>
      <p:bldP spid="24" grpId="0"/>
      <p:bldP spid="27" grpId="0"/>
      <p:bldP spid="28" grpId="0"/>
      <p:bldP spid="35" grpId="0"/>
      <p:bldP spid="36" grpId="0"/>
      <p:bldP spid="37" grpId="0"/>
      <p:bldP spid="39" grpId="0"/>
      <p:bldP spid="40" grpId="0"/>
      <p:bldP spid="41" grpId="0"/>
      <p:bldP spid="45" grpId="0"/>
      <p:bldP spid="46" grpId="0"/>
      <p:bldP spid="47" grpId="0"/>
      <p:bldP spid="48" grpId="0"/>
      <p:bldP spid="49" grpId="0"/>
      <p:bldP spid="50"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¿GA, GO o GU?</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1259820" y="2201533"/>
            <a:ext cx="117892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İ___l</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___na el Barça.</a:t>
            </a:r>
          </a:p>
        </p:txBody>
      </p:sp>
      <p:sp>
        <p:nvSpPr>
          <p:cNvPr id="7" name="TextBox 6"/>
          <p:cNvSpPr txBox="1"/>
          <p:nvPr/>
        </p:nvSpPr>
        <p:spPr>
          <a:xfrm>
            <a:off x="1419511" y="2198607"/>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Go</a:t>
            </a:r>
          </a:p>
        </p:txBody>
      </p:sp>
      <p:sp>
        <p:nvSpPr>
          <p:cNvPr id="8" name="Action Button: Custom 7">
            <a:hlinkClick r:id="" action="ppaction://noaction" highlightClick="1">
              <a:snd r:embed="rId4" name="gol gana el barc%CC%A7a.wav"/>
            </a:hlinkClick>
          </p:cNvPr>
          <p:cNvSpPr/>
          <p:nvPr/>
        </p:nvSpPr>
        <p:spPr>
          <a:xfrm>
            <a:off x="243960" y="25492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10" name="TextBox 9"/>
          <p:cNvSpPr txBox="1"/>
          <p:nvPr/>
        </p:nvSpPr>
        <p:spPr>
          <a:xfrm>
            <a:off x="3360409" y="3292764"/>
            <a:ext cx="677578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Goal! Barca </a:t>
            </a:r>
            <a:r>
              <a:rPr kumimoji="0" lang="es-CO" sz="4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wins</a:t>
            </a:r>
            <a:r>
              <a:rPr kumimoji="0" lang="es-CO" sz="4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a:t>
            </a:r>
            <a:endPar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3163073" y="2195435"/>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Ga</a:t>
            </a:r>
          </a:p>
        </p:txBody>
      </p:sp>
    </p:spTree>
    <p:extLst>
      <p:ext uri="{BB962C8B-B14F-4D97-AF65-F5344CB8AC3E}">
        <p14:creationId xmlns:p14="http://schemas.microsoft.com/office/powerpoint/2010/main" val="237595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¿GA, GO o GU?</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1259821" y="2201533"/>
            <a:ext cx="1027445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En se___</a:t>
            </a:r>
            <a:r>
              <a:rPr kumimoji="0" lang="es-CO"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ndo</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lu</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___r es el Real Madrid.</a:t>
            </a:r>
          </a:p>
        </p:txBody>
      </p:sp>
      <p:sp>
        <p:nvSpPr>
          <p:cNvPr id="7" name="TextBox 6"/>
          <p:cNvSpPr txBox="1"/>
          <p:nvPr/>
        </p:nvSpPr>
        <p:spPr>
          <a:xfrm>
            <a:off x="3183336" y="2155366"/>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gu</a:t>
            </a:r>
            <a:endPar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8" name="Action Button: Custom 7">
            <a:hlinkClick r:id="" action="ppaction://noaction" highlightClick="1">
              <a:snd r:embed="rId4" name="en segundo lugar es el real madrid.wav"/>
            </a:hlinkClick>
          </p:cNvPr>
          <p:cNvSpPr/>
          <p:nvPr/>
        </p:nvSpPr>
        <p:spPr>
          <a:xfrm>
            <a:off x="243960" y="25492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10" name="TextBox 9"/>
          <p:cNvSpPr txBox="1"/>
          <p:nvPr/>
        </p:nvSpPr>
        <p:spPr>
          <a:xfrm>
            <a:off x="1923955" y="4248640"/>
            <a:ext cx="894618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In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second</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place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is</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Real Madrid.</a:t>
            </a:r>
          </a:p>
        </p:txBody>
      </p:sp>
      <p:sp>
        <p:nvSpPr>
          <p:cNvPr id="11" name="TextBox 10"/>
          <p:cNvSpPr txBox="1"/>
          <p:nvPr/>
        </p:nvSpPr>
        <p:spPr>
          <a:xfrm>
            <a:off x="6649156" y="2155365"/>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ga</a:t>
            </a:r>
            <a:endPar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4109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¿GA, GO o GU?</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1259820" y="2201533"/>
            <a:ext cx="117892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Ju___r</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6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los </a:t>
            </a:r>
            <a:r>
              <a:rPr kumimoji="0" lang="es-CO"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domin</a:t>
            </a:r>
            <a:r>
              <a:rPr kumimoji="0" lang="es-CO" sz="6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___s </a:t>
            </a: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es fantástico.</a:t>
            </a:r>
          </a:p>
        </p:txBody>
      </p:sp>
      <p:sp>
        <p:nvSpPr>
          <p:cNvPr id="7" name="TextBox 6"/>
          <p:cNvSpPr txBox="1"/>
          <p:nvPr/>
        </p:nvSpPr>
        <p:spPr>
          <a:xfrm>
            <a:off x="7249969" y="2201533"/>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go</a:t>
            </a:r>
          </a:p>
        </p:txBody>
      </p:sp>
      <p:sp>
        <p:nvSpPr>
          <p:cNvPr id="8" name="Action Button: Custom 7">
            <a:hlinkClick r:id="" action="ppaction://noaction" highlightClick="1">
              <a:snd r:embed="rId4" name="jugar los domingos es fantastico.wav"/>
            </a:hlinkClick>
          </p:cNvPr>
          <p:cNvSpPr/>
          <p:nvPr/>
        </p:nvSpPr>
        <p:spPr>
          <a:xfrm>
            <a:off x="243960" y="25492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10" name="TextBox 9"/>
          <p:cNvSpPr txBox="1"/>
          <p:nvPr/>
        </p:nvSpPr>
        <p:spPr>
          <a:xfrm>
            <a:off x="1416592" y="4140525"/>
            <a:ext cx="871668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Playing</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on</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Sundays</a:t>
            </a:r>
            <a:r>
              <a:rPr kumimoji="0" lang="es-CO" sz="4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is</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fantastic</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p>
        </p:txBody>
      </p:sp>
      <p:sp>
        <p:nvSpPr>
          <p:cNvPr id="11" name="TextBox 10"/>
          <p:cNvSpPr txBox="1"/>
          <p:nvPr/>
        </p:nvSpPr>
        <p:spPr>
          <a:xfrm>
            <a:off x="2111462" y="2170807"/>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ga</a:t>
            </a:r>
            <a:endPar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9427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¿GA, GO o GU?</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1259821" y="2201533"/>
            <a:ext cx="1093218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¿Cuál es el re___lo?, pre___nta Daniel.</a:t>
            </a:r>
          </a:p>
        </p:txBody>
      </p:sp>
      <p:sp>
        <p:nvSpPr>
          <p:cNvPr id="7" name="TextBox 6"/>
          <p:cNvSpPr txBox="1"/>
          <p:nvPr/>
        </p:nvSpPr>
        <p:spPr>
          <a:xfrm>
            <a:off x="2645212" y="3102983"/>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gu</a:t>
            </a:r>
            <a:endPar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8" name="Action Button: Custom 7">
            <a:hlinkClick r:id="" action="ppaction://noaction" highlightClick="1">
              <a:snd r:embed="rId4" name="cual es el regalo pregunta daniel.wav"/>
            </a:hlinkClick>
          </p:cNvPr>
          <p:cNvSpPr/>
          <p:nvPr/>
        </p:nvSpPr>
        <p:spPr>
          <a:xfrm>
            <a:off x="243960" y="25492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10" name="TextBox 9"/>
          <p:cNvSpPr txBox="1"/>
          <p:nvPr/>
        </p:nvSpPr>
        <p:spPr>
          <a:xfrm>
            <a:off x="1259821" y="4140525"/>
            <a:ext cx="1022494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a:t>
            </a:r>
            <a:r>
              <a:rPr kumimoji="0" lang="es-CO" sz="4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Which</a:t>
            </a:r>
            <a:r>
              <a:rPr kumimoji="0" lang="es-CO" sz="4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is</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the</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Calibri" panose="020F0502020204030204" pitchFamily="34" charset="0"/>
              </a:rPr>
              <a:t>present</a:t>
            </a:r>
            <a:r>
              <a:rPr kumimoji="0" lang="es-CO" sz="4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asks Daniel.</a:t>
            </a:r>
          </a:p>
        </p:txBody>
      </p:sp>
      <p:sp>
        <p:nvSpPr>
          <p:cNvPr id="11" name="TextBox 10"/>
          <p:cNvSpPr txBox="1"/>
          <p:nvPr/>
        </p:nvSpPr>
        <p:spPr>
          <a:xfrm>
            <a:off x="6306399" y="2201533"/>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ga</a:t>
            </a:r>
            <a:endPar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pic>
        <p:nvPicPr>
          <p:cNvPr id="3" name="Picture 2"/>
          <p:cNvPicPr>
            <a:picLocks noChangeAspect="1"/>
          </p:cNvPicPr>
          <p:nvPr/>
        </p:nvPicPr>
        <p:blipFill>
          <a:blip r:embed="rId5" cstate="print">
            <a:clrChange>
              <a:clrFrom>
                <a:srgbClr val="FCFAFB"/>
              </a:clrFrom>
              <a:clrTo>
                <a:srgbClr val="FCFAFB">
                  <a:alpha val="0"/>
                </a:srgbClr>
              </a:clrTo>
            </a:clrChange>
            <a:extLst>
              <a:ext uri="{28A0092B-C50C-407E-A947-70E740481C1C}">
                <a14:useLocalDpi xmlns:a14="http://schemas.microsoft.com/office/drawing/2010/main" val="0"/>
              </a:ext>
            </a:extLst>
          </a:blip>
          <a:stretch>
            <a:fillRect/>
          </a:stretch>
        </p:blipFill>
        <p:spPr>
          <a:xfrm>
            <a:off x="6782226" y="47745"/>
            <a:ext cx="3828956" cy="2153788"/>
          </a:xfrm>
          <a:prstGeom prst="rect">
            <a:avLst/>
          </a:prstGeom>
        </p:spPr>
      </p:pic>
    </p:spTree>
    <p:extLst>
      <p:ext uri="{BB962C8B-B14F-4D97-AF65-F5344CB8AC3E}">
        <p14:creationId xmlns:p14="http://schemas.microsoft.com/office/powerpoint/2010/main" val="187302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b="1" dirty="0">
                <a:solidFill>
                  <a:schemeClr val="bg1"/>
                </a:solidFill>
              </a:rPr>
              <a:t>¿GA, GO o GU?</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661967" y="258166"/>
            <a:ext cx="1266176"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p:cNvSpPr txBox="1"/>
          <p:nvPr/>
        </p:nvSpPr>
        <p:spPr>
          <a:xfrm>
            <a:off x="1259820" y="2201533"/>
            <a:ext cx="1178922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Tener un ___to es al___ muy especial.</a:t>
            </a:r>
          </a:p>
        </p:txBody>
      </p:sp>
      <p:sp>
        <p:nvSpPr>
          <p:cNvPr id="7" name="TextBox 6"/>
          <p:cNvSpPr txBox="1"/>
          <p:nvPr/>
        </p:nvSpPr>
        <p:spPr>
          <a:xfrm>
            <a:off x="8404328" y="2208977"/>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go</a:t>
            </a:r>
          </a:p>
        </p:txBody>
      </p:sp>
      <p:sp>
        <p:nvSpPr>
          <p:cNvPr id="8" name="Action Button: Custom 7">
            <a:hlinkClick r:id="" action="ppaction://noaction" highlightClick="1">
              <a:snd r:embed="rId4" name="tener un gato es algo muy especial.wav"/>
            </a:hlinkClick>
          </p:cNvPr>
          <p:cNvSpPr/>
          <p:nvPr/>
        </p:nvSpPr>
        <p:spPr>
          <a:xfrm>
            <a:off x="243960" y="254924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 name="TextBox 9"/>
          <p:cNvSpPr txBox="1"/>
          <p:nvPr/>
        </p:nvSpPr>
        <p:spPr>
          <a:xfrm>
            <a:off x="1416592" y="4140525"/>
            <a:ext cx="8716684"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Having</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cat</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is</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something</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very</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 </a:t>
            </a:r>
            <a:r>
              <a:rPr kumimoji="0" lang="es-CO" sz="4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special</a:t>
            </a:r>
            <a:r>
              <a:rPr kumimoji="0" lang="es-CO" sz="4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t>
            </a:r>
          </a:p>
        </p:txBody>
      </p:sp>
      <p:sp>
        <p:nvSpPr>
          <p:cNvPr id="11" name="TextBox 10"/>
          <p:cNvSpPr txBox="1"/>
          <p:nvPr/>
        </p:nvSpPr>
        <p:spPr>
          <a:xfrm>
            <a:off x="4738070" y="2155366"/>
            <a:ext cx="1583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ga</a:t>
            </a:r>
            <a:endParaRPr kumimoji="0" lang="en-GB"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595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9ABB5D-0061-2F40-9ABE-B6F2C72DF73F}"/>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ga</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46764" y="1817472"/>
            <a:ext cx="3056467" cy="267582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6" name="Picture 10" descr="checkered fla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1953" y="2141461"/>
            <a:ext cx="1181480" cy="12119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aised fis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6420" y="2037232"/>
            <a:ext cx="898679" cy="14301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60215" y="3347625"/>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11" name="TextBox 10"/>
          <p:cNvSpPr txBox="1"/>
          <p:nvPr/>
        </p:nvSpPr>
        <p:spPr>
          <a:xfrm>
            <a:off x="496256" y="135725"/>
            <a:ext cx="33232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lo</a:t>
            </a:r>
          </a:p>
        </p:txBody>
      </p:sp>
      <p:pic>
        <p:nvPicPr>
          <p:cNvPr id="16388" name="Picture 4" descr="present "/>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5054" y="1277831"/>
            <a:ext cx="2053733" cy="1512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8533" y="3395440"/>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p>
        </p:txBody>
      </p:sp>
      <p:pic>
        <p:nvPicPr>
          <p:cNvPr id="16386" name="Picture 2" descr="ca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6083" y="4360472"/>
            <a:ext cx="2022229" cy="15166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633618" y="4610977"/>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lu</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7" name="TextBox 16"/>
          <p:cNvSpPr txBox="1"/>
          <p:nvPr/>
        </p:nvSpPr>
        <p:spPr>
          <a:xfrm>
            <a:off x="5098914" y="5491776"/>
            <a:ext cx="19988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[place]</a:t>
            </a:r>
          </a:p>
        </p:txBody>
      </p:sp>
      <p:sp>
        <p:nvSpPr>
          <p:cNvPr id="10" name="TextBox 9"/>
          <p:cNvSpPr txBox="1"/>
          <p:nvPr/>
        </p:nvSpPr>
        <p:spPr>
          <a:xfrm>
            <a:off x="8486271" y="184064"/>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pic>
        <p:nvPicPr>
          <p:cNvPr id="16390" name="Picture 6" descr="man playing racket sport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36739" y="1274350"/>
            <a:ext cx="1634714" cy="146959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68102" y="3282890"/>
            <a:ext cx="27313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p>
        </p:txBody>
      </p:sp>
      <p:grpSp>
        <p:nvGrpSpPr>
          <p:cNvPr id="2" name="Group 1" descr="girl in the middle of two boys with an arrow pointing towards her"/>
          <p:cNvGrpSpPr/>
          <p:nvPr/>
        </p:nvGrpSpPr>
        <p:grpSpPr>
          <a:xfrm>
            <a:off x="9272427" y="4251102"/>
            <a:ext cx="1522693" cy="1735411"/>
            <a:chOff x="8170335" y="3214515"/>
            <a:chExt cx="2017035" cy="2298812"/>
          </a:xfrm>
        </p:grpSpPr>
        <p:pic>
          <p:nvPicPr>
            <p:cNvPr id="13" name="Picture 12" descr="girl in the middle of two boys with an arrow pointing towards her"/>
            <p:cNvPicPr>
              <a:picLocks noChangeAspect="1"/>
            </p:cNvPicPr>
            <p:nvPr/>
          </p:nvPicPr>
          <p:blipFill rotWithShape="1">
            <a:blip r:embed="rId15"/>
            <a:srcRect l="29619" t="17389" r="58968" b="59483"/>
            <a:stretch/>
          </p:blipFill>
          <p:spPr>
            <a:xfrm>
              <a:off x="8170335" y="3214515"/>
              <a:ext cx="2017035" cy="2298812"/>
            </a:xfrm>
            <a:prstGeom prst="rect">
              <a:avLst/>
            </a:prstGeom>
          </p:spPr>
        </p:pic>
        <p:cxnSp>
          <p:nvCxnSpPr>
            <p:cNvPr id="14" name="Straight Arrow Connector 13"/>
            <p:cNvCxnSpPr/>
            <p:nvPr/>
          </p:nvCxnSpPr>
          <p:spPr>
            <a:xfrm flipH="1">
              <a:off x="9178851" y="3235271"/>
              <a:ext cx="26922" cy="431131"/>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70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g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ganar.wav"/>
                                        </p:tgtEl>
                                      </p:cMediaNode>
                                    </p:audio>
                                  </p:sub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subTnLst>
                                    <p:audio>
                                      <p:cMediaNode>
                                        <p:cTn display="0" masterRel="sameClick">
                                          <p:stCondLst>
                                            <p:cond evt="begin" delay="0">
                                              <p:tn val="24"/>
                                            </p:cond>
                                          </p:stCondLst>
                                          <p:endCondLst>
                                            <p:cond evt="onStopAudio" delay="0">
                                              <p:tgtEl>
                                                <p:sldTgt/>
                                              </p:tgtEl>
                                            </p:cond>
                                          </p:endCondLst>
                                        </p:cTn>
                                        <p:tgtEl>
                                          <p:sndTgt r:embed="rId5" name="regalo.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388"/>
                                        </p:tgtEl>
                                        <p:attrNameLst>
                                          <p:attrName>style.visibility</p:attrName>
                                        </p:attrNameLst>
                                      </p:cBhvr>
                                      <p:to>
                                        <p:strVal val="visible"/>
                                      </p:to>
                                    </p:set>
                                    <p:animEffect transition="in" filter="fade">
                                      <p:cBhvr>
                                        <p:cTn id="31" dur="500"/>
                                        <p:tgtEl>
                                          <p:spTgt spid="16388"/>
                                        </p:tgtEl>
                                      </p:cBhvr>
                                    </p:animEffect>
                                  </p:childTnLst>
                                  <p:subTnLst>
                                    <p:audio>
                                      <p:cMediaNode>
                                        <p:cTn display="0" masterRel="sameClick">
                                          <p:stCondLst>
                                            <p:cond evt="begin" delay="0">
                                              <p:tn val="29"/>
                                            </p:cond>
                                          </p:stCondLst>
                                          <p:endCondLst>
                                            <p:cond evt="onStopAudio" delay="0">
                                              <p:tgtEl>
                                                <p:sldTgt/>
                                              </p:tgtEl>
                                            </p:cond>
                                          </p:endCondLst>
                                        </p:cTn>
                                        <p:tgtEl>
                                          <p:sndTgt r:embed="rId5" name="regalo.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6" name="jugar.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390"/>
                                        </p:tgtEl>
                                        <p:attrNameLst>
                                          <p:attrName>style.visibility</p:attrName>
                                        </p:attrNameLst>
                                      </p:cBhvr>
                                      <p:to>
                                        <p:strVal val="visible"/>
                                      </p:to>
                                    </p:set>
                                    <p:animEffect transition="in" filter="fade">
                                      <p:cBhvr>
                                        <p:cTn id="41" dur="500"/>
                                        <p:tgtEl>
                                          <p:spTgt spid="16390"/>
                                        </p:tgtEl>
                                      </p:cBhvr>
                                    </p:animEffect>
                                  </p:childTnLst>
                                  <p:subTnLst>
                                    <p:audio>
                                      <p:cMediaNode>
                                        <p:cTn display="0" masterRel="sameClick">
                                          <p:stCondLst>
                                            <p:cond evt="begin" delay="0">
                                              <p:tn val="39"/>
                                            </p:cond>
                                          </p:stCondLst>
                                          <p:endCondLst>
                                            <p:cond evt="onStopAudio" delay="0">
                                              <p:tgtEl>
                                                <p:sldTgt/>
                                              </p:tgtEl>
                                            </p:cond>
                                          </p:endCondLst>
                                        </p:cTn>
                                        <p:tgtEl>
                                          <p:sndTgt r:embed="rId6" name="jugar.wav"/>
                                        </p:tgtEl>
                                      </p:cMediaNode>
                                    </p:audio>
                                  </p:sub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subTnLst>
                                    <p:audio>
                                      <p:cMediaNode>
                                        <p:cTn display="0" masterRel="sameClick">
                                          <p:stCondLst>
                                            <p:cond evt="begin" delay="0">
                                              <p:tn val="44"/>
                                            </p:cond>
                                          </p:stCondLst>
                                          <p:endCondLst>
                                            <p:cond evt="onStopAudio" delay="0">
                                              <p:tgtEl>
                                                <p:sldTgt/>
                                              </p:tgtEl>
                                            </p:cond>
                                          </p:endCondLst>
                                        </p:cTn>
                                        <p:tgtEl>
                                          <p:sndTgt r:embed="rId7" name="gato.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386"/>
                                        </p:tgtEl>
                                        <p:attrNameLst>
                                          <p:attrName>style.visibility</p:attrName>
                                        </p:attrNameLst>
                                      </p:cBhvr>
                                      <p:to>
                                        <p:strVal val="visible"/>
                                      </p:to>
                                    </p:set>
                                    <p:animEffect transition="in" filter="fade">
                                      <p:cBhvr>
                                        <p:cTn id="51" dur="500"/>
                                        <p:tgtEl>
                                          <p:spTgt spid="16386"/>
                                        </p:tgtEl>
                                      </p:cBhvr>
                                    </p:animEffect>
                                  </p:childTnLst>
                                  <p:subTnLst>
                                    <p:audio>
                                      <p:cMediaNode>
                                        <p:cTn display="0" masterRel="sameClick">
                                          <p:stCondLst>
                                            <p:cond evt="begin" delay="0">
                                              <p:tn val="49"/>
                                            </p:cond>
                                          </p:stCondLst>
                                          <p:endCondLst>
                                            <p:cond evt="onStopAudio" delay="0">
                                              <p:tgtEl>
                                                <p:sldTgt/>
                                              </p:tgtEl>
                                            </p:cond>
                                          </p:endCondLst>
                                        </p:cTn>
                                        <p:tgtEl>
                                          <p:sndTgt r:embed="rId7" name="gato.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subTnLst>
                                    <p:audio>
                                      <p:cMediaNode>
                                        <p:cTn display="0" masterRel="sameClick">
                                          <p:stCondLst>
                                            <p:cond evt="begin" delay="0">
                                              <p:tn val="54"/>
                                            </p:cond>
                                          </p:stCondLst>
                                          <p:endCondLst>
                                            <p:cond evt="onStopAudio" delay="0">
                                              <p:tgtEl>
                                                <p:sldTgt/>
                                              </p:tgtEl>
                                            </p:cond>
                                          </p:endCondLst>
                                        </p:cTn>
                                        <p:tgtEl>
                                          <p:sndTgt r:embed="rId8" name="lugar.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subTnLst>
                                    <p:audio>
                                      <p:cMediaNode>
                                        <p:cTn display="0" masterRel="sameClick">
                                          <p:stCondLst>
                                            <p:cond evt="begin" delay="0">
                                              <p:tn val="59"/>
                                            </p:cond>
                                          </p:stCondLst>
                                          <p:endCondLst>
                                            <p:cond evt="onStopAudio" delay="0">
                                              <p:tgtEl>
                                                <p:sldTgt/>
                                              </p:tgtEl>
                                            </p:cond>
                                          </p:endCondLst>
                                        </p:cTn>
                                        <p:tgtEl>
                                          <p:sndTgt r:embed="rId8" name="lugar.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subTnLst>
                                    <p:audio>
                                      <p:cMediaNode>
                                        <p:cTn display="0" masterRel="sameClick">
                                          <p:stCondLst>
                                            <p:cond evt="begin" delay="0">
                                              <p:tn val="64"/>
                                            </p:cond>
                                          </p:stCondLst>
                                          <p:endCondLst>
                                            <p:cond evt="onStopAudio" delay="0">
                                              <p:tgtEl>
                                                <p:sldTgt/>
                                              </p:tgtEl>
                                            </p:cond>
                                          </p:endCondLst>
                                        </p:cTn>
                                        <p:tgtEl>
                                          <p:sndTgt r:embed="rId9" name="amiga.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subTnLst>
                                    <p:audio>
                                      <p:cMediaNode>
                                        <p:cTn display="0" masterRel="sameClick">
                                          <p:stCondLst>
                                            <p:cond evt="begin" delay="0">
                                              <p:tn val="69"/>
                                            </p:cond>
                                          </p:stCondLst>
                                          <p:endCondLst>
                                            <p:cond evt="onStopAudio" delay="0">
                                              <p:tgtEl>
                                                <p:sldTgt/>
                                              </p:tgtEl>
                                            </p:cond>
                                          </p:endCondLst>
                                        </p:cTn>
                                        <p:tgtEl>
                                          <p:sndTgt r:embed="rId9" name="amig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8" grpId="0"/>
      <p:bldP spid="12" grpId="0"/>
      <p:bldP spid="17" grpId="0"/>
      <p:bldP spid="10"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507BB4-AAF1-4840-BD90-2608E11273FA}"/>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ga</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46764" y="1817472"/>
            <a:ext cx="3056467" cy="267582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560215" y="3347625"/>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11" name="TextBox 10"/>
          <p:cNvSpPr txBox="1"/>
          <p:nvPr/>
        </p:nvSpPr>
        <p:spPr>
          <a:xfrm>
            <a:off x="496256" y="135725"/>
            <a:ext cx="33232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lo</a:t>
            </a:r>
          </a:p>
        </p:txBody>
      </p:sp>
      <p:sp>
        <p:nvSpPr>
          <p:cNvPr id="8" name="TextBox 7"/>
          <p:cNvSpPr txBox="1"/>
          <p:nvPr/>
        </p:nvSpPr>
        <p:spPr>
          <a:xfrm>
            <a:off x="608533" y="3395440"/>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p>
        </p:txBody>
      </p:sp>
      <p:sp>
        <p:nvSpPr>
          <p:cNvPr id="12" name="TextBox 11"/>
          <p:cNvSpPr txBox="1"/>
          <p:nvPr/>
        </p:nvSpPr>
        <p:spPr>
          <a:xfrm>
            <a:off x="4633618" y="4610977"/>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lu</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0" name="TextBox 9"/>
          <p:cNvSpPr txBox="1"/>
          <p:nvPr/>
        </p:nvSpPr>
        <p:spPr>
          <a:xfrm>
            <a:off x="8486271" y="184064"/>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9" name="TextBox 8"/>
          <p:cNvSpPr txBox="1"/>
          <p:nvPr/>
        </p:nvSpPr>
        <p:spPr>
          <a:xfrm>
            <a:off x="8668102" y="3352012"/>
            <a:ext cx="27313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p>
        </p:txBody>
      </p:sp>
    </p:spTree>
    <p:extLst>
      <p:ext uri="{BB962C8B-B14F-4D97-AF65-F5344CB8AC3E}">
        <p14:creationId xmlns:p14="http://schemas.microsoft.com/office/powerpoint/2010/main" val="307629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g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gana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5" name="regalo.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6" name="juga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gato.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subTnLst>
                                    <p:audio>
                                      <p:cMediaNode>
                                        <p:cTn display="0" masterRel="sameClick">
                                          <p:stCondLst>
                                            <p:cond evt="begin" delay="0">
                                              <p:tn val="33"/>
                                            </p:cond>
                                          </p:stCondLst>
                                          <p:endCondLst>
                                            <p:cond evt="onStopAudio" delay="0">
                                              <p:tgtEl>
                                                <p:sldTgt/>
                                              </p:tgtEl>
                                            </p:cond>
                                          </p:endCondLst>
                                        </p:cTn>
                                        <p:tgtEl>
                                          <p:sndTgt r:embed="rId8" name="luga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amig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p:bldP spid="11" grpId="0"/>
      <p:bldP spid="8" grpId="0"/>
      <p:bldP spid="12" grpId="0"/>
      <p:bldP spid="10"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2ED1B5-DB47-044E-B2A3-31BA596F22B3}"/>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ga</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4546764" y="1817472"/>
            <a:ext cx="3056467" cy="267582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4560215" y="3347625"/>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nar</a:t>
            </a:r>
          </a:p>
        </p:txBody>
      </p:sp>
      <p:sp>
        <p:nvSpPr>
          <p:cNvPr id="11" name="TextBox 10"/>
          <p:cNvSpPr txBox="1"/>
          <p:nvPr/>
        </p:nvSpPr>
        <p:spPr>
          <a:xfrm>
            <a:off x="496256" y="135725"/>
            <a:ext cx="33232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lo</a:t>
            </a:r>
          </a:p>
        </p:txBody>
      </p:sp>
      <p:sp>
        <p:nvSpPr>
          <p:cNvPr id="8" name="TextBox 7"/>
          <p:cNvSpPr txBox="1"/>
          <p:nvPr/>
        </p:nvSpPr>
        <p:spPr>
          <a:xfrm>
            <a:off x="608533" y="3395440"/>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a:t>
            </a:r>
          </a:p>
        </p:txBody>
      </p:sp>
      <p:sp>
        <p:nvSpPr>
          <p:cNvPr id="12" name="TextBox 11"/>
          <p:cNvSpPr txBox="1"/>
          <p:nvPr/>
        </p:nvSpPr>
        <p:spPr>
          <a:xfrm>
            <a:off x="4633618" y="4610977"/>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lu</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10" name="TextBox 9"/>
          <p:cNvSpPr txBox="1"/>
          <p:nvPr/>
        </p:nvSpPr>
        <p:spPr>
          <a:xfrm>
            <a:off x="8486271" y="184064"/>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t>
            </a:r>
          </a:p>
        </p:txBody>
      </p:sp>
      <p:sp>
        <p:nvSpPr>
          <p:cNvPr id="9" name="TextBox 8"/>
          <p:cNvSpPr txBox="1"/>
          <p:nvPr/>
        </p:nvSpPr>
        <p:spPr>
          <a:xfrm>
            <a:off x="8668102" y="3352012"/>
            <a:ext cx="27313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ga</a:t>
            </a:r>
          </a:p>
        </p:txBody>
      </p:sp>
    </p:spTree>
    <p:extLst>
      <p:ext uri="{BB962C8B-B14F-4D97-AF65-F5344CB8AC3E}">
        <p14:creationId xmlns:p14="http://schemas.microsoft.com/office/powerpoint/2010/main" val="33643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8" grpId="0"/>
      <p:bldP spid="12" grpId="0"/>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4A9DDE-9EEB-CF49-A10A-92A119C4DD53}"/>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go</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6" name="Rounded Rectangle 5" descr="rectangle">
            <a:extLst>
              <a:ext uri="{C183D7F6-B498-43B3-948B-1728B52AA6E4}">
                <adec:decorative xmlns:adec="http://schemas.microsoft.com/office/drawing/2017/decorative" xmlns="" val="1"/>
              </a:ext>
            </a:extLst>
          </p:cNvPr>
          <p:cNvSpPr/>
          <p:nvPr/>
        </p:nvSpPr>
        <p:spPr>
          <a:xfrm>
            <a:off x="4554859" y="1852863"/>
            <a:ext cx="3058655" cy="257721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grpSp>
        <p:nvGrpSpPr>
          <p:cNvPr id="19" name="Group 18" descr="woman about to score a goal"/>
          <p:cNvGrpSpPr/>
          <p:nvPr/>
        </p:nvGrpSpPr>
        <p:grpSpPr>
          <a:xfrm>
            <a:off x="5164679" y="2083447"/>
            <a:ext cx="2053190" cy="1345553"/>
            <a:chOff x="1083567" y="4298684"/>
            <a:chExt cx="2741959" cy="1796936"/>
          </a:xfrm>
        </p:grpSpPr>
        <p:pic>
          <p:nvPicPr>
            <p:cNvPr id="8" name="Picture 10" descr="woman about to score a goal"/>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83567" y="4298684"/>
              <a:ext cx="1407092" cy="17969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goa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62857" y="4839855"/>
              <a:ext cx="1862669" cy="85372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4939651" y="3283020"/>
            <a:ext cx="23126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2" name="TextBox 11"/>
          <p:cNvSpPr txBox="1"/>
          <p:nvPr/>
        </p:nvSpPr>
        <p:spPr>
          <a:xfrm>
            <a:off x="531294" y="182458"/>
            <a:ext cx="36961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domin</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grpSp>
        <p:nvGrpSpPr>
          <p:cNvPr id="2" name="Group 1" descr="calendar with sunday showing"/>
          <p:cNvGrpSpPr/>
          <p:nvPr/>
        </p:nvGrpSpPr>
        <p:grpSpPr>
          <a:xfrm>
            <a:off x="1497086" y="1383380"/>
            <a:ext cx="1453057" cy="1385227"/>
            <a:chOff x="2131025" y="1125755"/>
            <a:chExt cx="1367334" cy="1367334"/>
          </a:xfrm>
        </p:grpSpPr>
        <p:pic>
          <p:nvPicPr>
            <p:cNvPr id="17412" name="Picture 4" descr="calenda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1025" y="1125755"/>
              <a:ext cx="1367334" cy="13673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11195" y="1125755"/>
              <a:ext cx="1006991" cy="3645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w Cen MT" panose="020B0602020104020603"/>
                  <a:ea typeface="+mn-ea"/>
                  <a:cs typeface="+mn-cs"/>
                </a:rPr>
                <a:t>SUNDAY</a:t>
              </a:r>
            </a:p>
          </p:txBody>
        </p:sp>
      </p:grpSp>
      <p:sp>
        <p:nvSpPr>
          <p:cNvPr id="10" name="TextBox 9"/>
          <p:cNvSpPr txBox="1"/>
          <p:nvPr/>
        </p:nvSpPr>
        <p:spPr>
          <a:xfrm>
            <a:off x="464209" y="3420333"/>
            <a:ext cx="3830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24" name="TextBox 23"/>
          <p:cNvSpPr txBox="1"/>
          <p:nvPr/>
        </p:nvSpPr>
        <p:spPr>
          <a:xfrm>
            <a:off x="704725" y="4326886"/>
            <a:ext cx="29611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[with me]</a:t>
            </a:r>
          </a:p>
        </p:txBody>
      </p:sp>
      <p:sp>
        <p:nvSpPr>
          <p:cNvPr id="16" name="TextBox 15"/>
          <p:cNvSpPr txBox="1"/>
          <p:nvPr/>
        </p:nvSpPr>
        <p:spPr>
          <a:xfrm>
            <a:off x="4631265" y="4512779"/>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al</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18" name="TextBox 17"/>
          <p:cNvSpPr txBox="1"/>
          <p:nvPr/>
        </p:nvSpPr>
        <p:spPr>
          <a:xfrm>
            <a:off x="4631265" y="5449289"/>
            <a:ext cx="296118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[something]</a:t>
            </a:r>
          </a:p>
        </p:txBody>
      </p:sp>
      <p:sp>
        <p:nvSpPr>
          <p:cNvPr id="11" name="TextBox 10"/>
          <p:cNvSpPr txBox="1"/>
          <p:nvPr/>
        </p:nvSpPr>
        <p:spPr>
          <a:xfrm>
            <a:off x="8508719" y="172265"/>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lar</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grpSp>
        <p:nvGrpSpPr>
          <p:cNvPr id="3" name="Group 2" descr="girl with long hair in a ponytail"/>
          <p:cNvGrpSpPr/>
          <p:nvPr/>
        </p:nvGrpSpPr>
        <p:grpSpPr>
          <a:xfrm>
            <a:off x="8939417" y="1279156"/>
            <a:ext cx="2451395" cy="1468849"/>
            <a:chOff x="8939417" y="1279156"/>
            <a:chExt cx="2451395" cy="1468849"/>
          </a:xfrm>
        </p:grpSpPr>
        <p:pic>
          <p:nvPicPr>
            <p:cNvPr id="17410" name="Picture 2" descr="girl with ponytail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939417" y="1279156"/>
              <a:ext cx="1911735" cy="14688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10851152" y="2104596"/>
              <a:ext cx="539660" cy="261756"/>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8045698" y="3334635"/>
            <a:ext cx="38555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6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Calibri" panose="020F0502020204030204" pitchFamily="34" charset="0"/>
              </a:rPr>
              <a:t> </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pic>
        <p:nvPicPr>
          <p:cNvPr id="17414" name="Picture 6" descr="playing card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38636" y="4446882"/>
            <a:ext cx="1661523" cy="153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92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go.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gol.wav"/>
                                        </p:tgtEl>
                                      </p:cMediaNode>
                                    </p:audio>
                                  </p:sub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subTnLst>
                                    <p:audio>
                                      <p:cMediaNode>
                                        <p:cTn display="0" masterRel="sameClick">
                                          <p:stCondLst>
                                            <p:cond evt="begin" delay="0">
                                              <p:tn val="21"/>
                                            </p:cond>
                                          </p:stCondLst>
                                          <p:endCondLst>
                                            <p:cond evt="onStopAudio" delay="0">
                                              <p:tgtEl>
                                                <p:sldTgt/>
                                              </p:tgtEl>
                                            </p:cond>
                                          </p:endCondLst>
                                        </p:cTn>
                                        <p:tgtEl>
                                          <p:sndTgt r:embed="rId5" name="domingo.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5" name="domingo.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6" name="largo.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6" name="largo.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subTnLst>
                                    <p:audio>
                                      <p:cMediaNode>
                                        <p:cTn display="0" masterRel="sameClick">
                                          <p:stCondLst>
                                            <p:cond evt="begin" delay="0">
                                              <p:tn val="41"/>
                                            </p:cond>
                                          </p:stCondLst>
                                          <p:endCondLst>
                                            <p:cond evt="onStopAudio" delay="0">
                                              <p:tgtEl>
                                                <p:sldTgt/>
                                              </p:tgtEl>
                                            </p:cond>
                                          </p:endCondLst>
                                        </p:cTn>
                                        <p:tgtEl>
                                          <p:sndTgt r:embed="rId7" name="conmigo.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subTnLst>
                                    <p:audio>
                                      <p:cMediaNode>
                                        <p:cTn display="0" masterRel="sameClick">
                                          <p:stCondLst>
                                            <p:cond evt="begin" delay="0">
                                              <p:tn val="46"/>
                                            </p:cond>
                                          </p:stCondLst>
                                          <p:endCondLst>
                                            <p:cond evt="onStopAudio" delay="0">
                                              <p:tgtEl>
                                                <p:sldTgt/>
                                              </p:tgtEl>
                                            </p:cond>
                                          </p:endCondLst>
                                        </p:cTn>
                                        <p:tgtEl>
                                          <p:sndTgt r:embed="rId7" name="conmigo.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subTnLst>
                                    <p:audio>
                                      <p:cMediaNode>
                                        <p:cTn display="0" masterRel="sameClick">
                                          <p:stCondLst>
                                            <p:cond evt="begin" delay="0">
                                              <p:tn val="51"/>
                                            </p:cond>
                                          </p:stCondLst>
                                          <p:endCondLst>
                                            <p:cond evt="onStopAudio" delay="0">
                                              <p:tgtEl>
                                                <p:sldTgt/>
                                              </p:tgtEl>
                                            </p:cond>
                                          </p:endCondLst>
                                        </p:cTn>
                                        <p:tgtEl>
                                          <p:sndTgt r:embed="rId8" name="algo.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subTnLst>
                                    <p:audio>
                                      <p:cMediaNode>
                                        <p:cTn display="0" masterRel="sameClick">
                                          <p:stCondLst>
                                            <p:cond evt="begin" delay="0">
                                              <p:tn val="56"/>
                                            </p:cond>
                                          </p:stCondLst>
                                          <p:endCondLst>
                                            <p:cond evt="onStopAudio" delay="0">
                                              <p:tgtEl>
                                                <p:sldTgt/>
                                              </p:tgtEl>
                                            </p:cond>
                                          </p:endCondLst>
                                        </p:cTn>
                                        <p:tgtEl>
                                          <p:sndTgt r:embed="rId8" name="algo.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subTnLst>
                                    <p:audio>
                                      <p:cMediaNode>
                                        <p:cTn display="0" masterRel="sameClick">
                                          <p:stCondLst>
                                            <p:cond evt="begin" delay="0">
                                              <p:tn val="61"/>
                                            </p:cond>
                                          </p:stCondLst>
                                          <p:endCondLst>
                                            <p:cond evt="onStopAudio" delay="0">
                                              <p:tgtEl>
                                                <p:sldTgt/>
                                              </p:tgtEl>
                                            </p:cond>
                                          </p:endCondLst>
                                        </p:cTn>
                                        <p:tgtEl>
                                          <p:sndTgt r:embed="rId9" name="juego.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7414"/>
                                        </p:tgtEl>
                                        <p:attrNameLst>
                                          <p:attrName>style.visibility</p:attrName>
                                        </p:attrNameLst>
                                      </p:cBhvr>
                                      <p:to>
                                        <p:strVal val="visible"/>
                                      </p:to>
                                    </p:set>
                                    <p:animEffect transition="in" filter="fade">
                                      <p:cBhvr>
                                        <p:cTn id="68" dur="500"/>
                                        <p:tgtEl>
                                          <p:spTgt spid="17414"/>
                                        </p:tgtEl>
                                      </p:cBhvr>
                                    </p:animEffect>
                                  </p:childTnLst>
                                  <p:subTnLst>
                                    <p:audio>
                                      <p:cMediaNode>
                                        <p:cTn display="0" masterRel="sameClick">
                                          <p:stCondLst>
                                            <p:cond evt="begin" delay="0">
                                              <p:tn val="66"/>
                                            </p:cond>
                                          </p:stCondLst>
                                          <p:endCondLst>
                                            <p:cond evt="onStopAudio" delay="0">
                                              <p:tgtEl>
                                                <p:sldTgt/>
                                              </p:tgtEl>
                                            </p:cond>
                                          </p:endCondLst>
                                        </p:cTn>
                                        <p:tgtEl>
                                          <p:sndTgt r:embed="rId9" name="jue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2" grpId="0"/>
      <p:bldP spid="10" grpId="0"/>
      <p:bldP spid="24" grpId="0"/>
      <p:bldP spid="16" grpId="0"/>
      <p:bldP spid="18" grpId="0"/>
      <p:bldP spid="1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4496D-D431-0941-BA36-C457D031BC2F}"/>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go</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6" name="Rounded Rectangle 5" descr="rectangle">
            <a:extLst>
              <a:ext uri="{C183D7F6-B498-43B3-948B-1728B52AA6E4}">
                <adec:decorative xmlns:adec="http://schemas.microsoft.com/office/drawing/2017/decorative" xmlns="" val="1"/>
              </a:ext>
            </a:extLst>
          </p:cNvPr>
          <p:cNvSpPr/>
          <p:nvPr/>
        </p:nvSpPr>
        <p:spPr>
          <a:xfrm>
            <a:off x="4554859" y="1852863"/>
            <a:ext cx="3058655" cy="257721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939651" y="3283020"/>
            <a:ext cx="23126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2" name="TextBox 11"/>
          <p:cNvSpPr txBox="1"/>
          <p:nvPr/>
        </p:nvSpPr>
        <p:spPr>
          <a:xfrm>
            <a:off x="531294" y="182458"/>
            <a:ext cx="36961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domin</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10" name="TextBox 9"/>
          <p:cNvSpPr txBox="1"/>
          <p:nvPr/>
        </p:nvSpPr>
        <p:spPr>
          <a:xfrm>
            <a:off x="464209" y="3420333"/>
            <a:ext cx="3830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16" name="TextBox 15"/>
          <p:cNvSpPr txBox="1"/>
          <p:nvPr/>
        </p:nvSpPr>
        <p:spPr>
          <a:xfrm>
            <a:off x="4631265" y="4512779"/>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al</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5" name="TextBox 4"/>
          <p:cNvSpPr txBox="1"/>
          <p:nvPr/>
        </p:nvSpPr>
        <p:spPr>
          <a:xfrm>
            <a:off x="8045698" y="3334635"/>
            <a:ext cx="38555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6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Calibri" panose="020F0502020204030204" pitchFamily="34" charset="0"/>
              </a:rPr>
              <a:t> </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11" name="TextBox 10"/>
          <p:cNvSpPr txBox="1"/>
          <p:nvPr/>
        </p:nvSpPr>
        <p:spPr>
          <a:xfrm>
            <a:off x="8508719" y="172265"/>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lar</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Tree>
    <p:extLst>
      <p:ext uri="{BB962C8B-B14F-4D97-AF65-F5344CB8AC3E}">
        <p14:creationId xmlns:p14="http://schemas.microsoft.com/office/powerpoint/2010/main" val="7607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go.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gol.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subTnLst>
                                    <p:audio>
                                      <p:cMediaNode>
                                        <p:cTn display="0" masterRel="sameClick">
                                          <p:stCondLst>
                                            <p:cond evt="begin" delay="0">
                                              <p:tn val="18"/>
                                            </p:cond>
                                          </p:stCondLst>
                                          <p:endCondLst>
                                            <p:cond evt="onStopAudio" delay="0">
                                              <p:tgtEl>
                                                <p:sldTgt/>
                                              </p:tgtEl>
                                            </p:cond>
                                          </p:endCondLst>
                                        </p:cTn>
                                        <p:tgtEl>
                                          <p:sndTgt r:embed="rId5" name="domingo.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6" name="largo.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subTnLst>
                                    <p:audio>
                                      <p:cMediaNode>
                                        <p:cTn display="0" masterRel="sameClick">
                                          <p:stCondLst>
                                            <p:cond evt="begin" delay="0">
                                              <p:tn val="28"/>
                                            </p:cond>
                                          </p:stCondLst>
                                          <p:endCondLst>
                                            <p:cond evt="onStopAudio" delay="0">
                                              <p:tgtEl>
                                                <p:sldTgt/>
                                              </p:tgtEl>
                                            </p:cond>
                                          </p:endCondLst>
                                        </p:cTn>
                                        <p:tgtEl>
                                          <p:sndTgt r:embed="rId7" name="conmigo.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8" name="algo.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9" name="jueg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12" grpId="0"/>
      <p:bldP spid="10"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1053-E72E-1B41-B4EB-024909F31A27}"/>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go</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6" name="Rounded Rectangle 5" descr="rectangle">
            <a:extLst>
              <a:ext uri="{C183D7F6-B498-43B3-948B-1728B52AA6E4}">
                <adec:decorative xmlns:adec="http://schemas.microsoft.com/office/drawing/2017/decorative" xmlns="" val="1"/>
              </a:ext>
            </a:extLst>
          </p:cNvPr>
          <p:cNvSpPr/>
          <p:nvPr/>
        </p:nvSpPr>
        <p:spPr>
          <a:xfrm>
            <a:off x="4554859" y="1852863"/>
            <a:ext cx="3058655" cy="2577219"/>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939651" y="3283020"/>
            <a:ext cx="23126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2" name="TextBox 11"/>
          <p:cNvSpPr txBox="1"/>
          <p:nvPr/>
        </p:nvSpPr>
        <p:spPr>
          <a:xfrm>
            <a:off x="531294" y="182458"/>
            <a:ext cx="36961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domin</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10" name="TextBox 9"/>
          <p:cNvSpPr txBox="1"/>
          <p:nvPr/>
        </p:nvSpPr>
        <p:spPr>
          <a:xfrm>
            <a:off x="464209" y="3420333"/>
            <a:ext cx="3830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conmi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16" name="TextBox 15"/>
          <p:cNvSpPr txBox="1"/>
          <p:nvPr/>
        </p:nvSpPr>
        <p:spPr>
          <a:xfrm>
            <a:off x="4631265" y="4512779"/>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al</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11" name="TextBox 10"/>
          <p:cNvSpPr txBox="1"/>
          <p:nvPr/>
        </p:nvSpPr>
        <p:spPr>
          <a:xfrm>
            <a:off x="8508719" y="172265"/>
            <a:ext cx="292947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lar</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p>
        </p:txBody>
      </p:sp>
      <p:sp>
        <p:nvSpPr>
          <p:cNvPr id="5" name="TextBox 4"/>
          <p:cNvSpPr txBox="1"/>
          <p:nvPr/>
        </p:nvSpPr>
        <p:spPr>
          <a:xfrm>
            <a:off x="8045698" y="3334635"/>
            <a:ext cx="385551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jue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go</a:t>
            </a:r>
            <a:r>
              <a:rPr kumimoji="0" lang="es-CO" sz="60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Calibri" panose="020F0502020204030204" pitchFamily="34" charset="0"/>
              </a:rPr>
              <a:t> </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Tree>
    <p:extLst>
      <p:ext uri="{BB962C8B-B14F-4D97-AF65-F5344CB8AC3E}">
        <p14:creationId xmlns:p14="http://schemas.microsoft.com/office/powerpoint/2010/main" val="15084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12" grpId="0"/>
      <p:bldP spid="10" grpId="0"/>
      <p:bldP spid="16" grpId="0"/>
      <p:bldP spid="11"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0035-C580-7747-8E5A-A2CE53EE7225}"/>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gu</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3776132" y="1696954"/>
            <a:ext cx="4639733" cy="416830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6" name="Picture 5" descr="small boy with a question asking a ma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9579" y="1903820"/>
            <a:ext cx="2652837" cy="2652837"/>
          </a:xfrm>
          <a:prstGeom prst="rect">
            <a:avLst/>
          </a:prstGeom>
        </p:spPr>
      </p:pic>
      <p:sp>
        <p:nvSpPr>
          <p:cNvPr id="5" name="TextBox 4"/>
          <p:cNvSpPr txBox="1"/>
          <p:nvPr/>
        </p:nvSpPr>
        <p:spPr>
          <a:xfrm>
            <a:off x="3981238" y="4556657"/>
            <a:ext cx="42295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7" name="TextBox 6"/>
          <p:cNvSpPr txBox="1"/>
          <p:nvPr/>
        </p:nvSpPr>
        <p:spPr>
          <a:xfrm>
            <a:off x="0" y="1903820"/>
            <a:ext cx="38100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cxnSp>
        <p:nvCxnSpPr>
          <p:cNvPr id="10" name="Straight Arrow Connector 9" descr="orange arrow"/>
          <p:cNvCxnSpPr/>
          <p:nvPr/>
        </p:nvCxnSpPr>
        <p:spPr>
          <a:xfrm>
            <a:off x="813391" y="3058070"/>
            <a:ext cx="303028" cy="879007"/>
          </a:xfrm>
          <a:prstGeom prst="straightConnector1">
            <a:avLst/>
          </a:prstGeom>
          <a:ln w="47625">
            <a:solidFill>
              <a:srgbClr val="E87D1E"/>
            </a:solidFill>
            <a:tailEnd type="triangle"/>
          </a:ln>
        </p:spPr>
        <p:style>
          <a:lnRef idx="1">
            <a:schemeClr val="accent1"/>
          </a:lnRef>
          <a:fillRef idx="0">
            <a:schemeClr val="accent1"/>
          </a:fillRef>
          <a:effectRef idx="0">
            <a:schemeClr val="accent1"/>
          </a:effectRef>
          <a:fontRef idx="minor">
            <a:schemeClr val="tx1"/>
          </a:fontRef>
        </p:style>
      </p:cxnSp>
      <p:pic>
        <p:nvPicPr>
          <p:cNvPr id="18434" name="Picture 2" descr="podium with an arrow pointing to the second sp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260" y="3635946"/>
            <a:ext cx="2178579" cy="12417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 action="ppaction://noaction">
              <a:snd r:embed="rId9" name="seguro.wav"/>
            </a:hlinkClick>
          </p:cNvPr>
          <p:cNvSpPr txBox="1"/>
          <p:nvPr/>
        </p:nvSpPr>
        <p:spPr>
          <a:xfrm>
            <a:off x="8891178" y="2353321"/>
            <a:ext cx="298779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4472C4">
                    <a:lumMod val="75000"/>
                  </a:srgbClr>
                </a:solidFill>
                <a:effectLst/>
                <a:uLnTx/>
                <a:uFillTx/>
                <a:latin typeface="Century Gothic" panose="020B0502020202020204" pitchFamily="34" charset="0"/>
                <a:ea typeface="+mn-ea"/>
                <a:cs typeface="+mn-cs"/>
              </a:rPr>
              <a:t>se</a:t>
            </a: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gu</a:t>
            </a:r>
            <a:r>
              <a:rPr kumimoji="0" lang="en-GB" sz="6000" b="0" i="0" u="none" strike="noStrike" kern="1200" cap="none" spc="0" normalizeH="0" baseline="0" noProof="0" dirty="0" err="1">
                <a:ln>
                  <a:noFill/>
                </a:ln>
                <a:solidFill>
                  <a:srgbClr val="4472C4">
                    <a:lumMod val="75000"/>
                  </a:srgbClr>
                </a:solidFill>
                <a:effectLst/>
                <a:uLnTx/>
                <a:uFillTx/>
                <a:latin typeface="Century Gothic" panose="020B0502020202020204" pitchFamily="34" charset="0"/>
                <a:ea typeface="+mn-ea"/>
                <a:cs typeface="+mn-cs"/>
              </a:rPr>
              <a:t>ro</a:t>
            </a:r>
            <a:endParaRPr kumimoji="0" lang="en-GB" sz="60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endParaRPr>
          </a:p>
        </p:txBody>
      </p:sp>
      <p:sp>
        <p:nvSpPr>
          <p:cNvPr id="14" name="TextBox 13"/>
          <p:cNvSpPr txBox="1"/>
          <p:nvPr/>
        </p:nvSpPr>
        <p:spPr>
          <a:xfrm>
            <a:off x="8727127" y="3389857"/>
            <a:ext cx="34648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a:t>
            </a:r>
            <a:r>
              <a:rPr kumimoji="0" lang="en-GB" sz="3600" b="0" i="0" u="none" strike="noStrike" kern="1200" cap="none" spc="0" normalizeH="0" baseline="0" noProof="0" dirty="0" smtClean="0">
                <a:ln>
                  <a:noFill/>
                </a:ln>
                <a:solidFill>
                  <a:srgbClr val="4472C4">
                    <a:lumMod val="75000"/>
                  </a:srgbClr>
                </a:solidFill>
                <a:effectLst/>
                <a:uLnTx/>
                <a:uFillTx/>
                <a:latin typeface="Century Gothic" panose="020B0502020202020204" pitchFamily="34" charset="0"/>
                <a:ea typeface="+mn-ea"/>
                <a:cs typeface="+mn-cs"/>
              </a:rPr>
              <a:t>sure, certain]</a:t>
            </a:r>
            <a:endParaRPr kumimoji="0" lang="en-GB" sz="36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9402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g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preguntar.wav"/>
                                        </p:tgtEl>
                                      </p:cMediaNode>
                                    </p:audio>
                                  </p:sub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4" name="preguntar.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segundo.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434"/>
                                        </p:tgtEl>
                                        <p:attrNameLst>
                                          <p:attrName>style.visibility</p:attrName>
                                        </p:attrNameLst>
                                      </p:cBhvr>
                                      <p:to>
                                        <p:strVal val="visible"/>
                                      </p:to>
                                    </p:set>
                                    <p:animEffect transition="in" filter="fade">
                                      <p:cBhvr>
                                        <p:cTn id="28" dur="500"/>
                                        <p:tgtEl>
                                          <p:spTgt spid="18434"/>
                                        </p:tgtEl>
                                      </p:cBhvr>
                                    </p:animEffect>
                                  </p:childTnLst>
                                  <p:subTnLst>
                                    <p:audio>
                                      <p:cMediaNode>
                                        <p:cTn display="0" masterRel="sameClick">
                                          <p:stCondLst>
                                            <p:cond evt="begin" delay="0">
                                              <p:tn val="26"/>
                                            </p:cond>
                                          </p:stCondLst>
                                          <p:endCondLst>
                                            <p:cond evt="onStopAudio" delay="0">
                                              <p:tgtEl>
                                                <p:sldTgt/>
                                              </p:tgtEl>
                                            </p:cond>
                                          </p:endCondLst>
                                        </p:cTn>
                                        <p:tgtEl>
                                          <p:sndTgt r:embed="rId5" name="segundo.wav"/>
                                        </p:tgtEl>
                                      </p:cMediaNode>
                                    </p:audio>
                                  </p:sub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6" name="seguro.wav"/>
                                        </p:tgtEl>
                                      </p:cMediaNode>
                                    </p:audio>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6" name="segur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CBE84-876C-1B4C-B7F7-DDDAE3FFE2E4}"/>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gu</a:t>
            </a:r>
            <a:r>
              <a:rPr lang="en-GB" sz="9600" b="1" dirty="0">
                <a:solidFill>
                  <a:srgbClr val="115076"/>
                </a:solidFill>
                <a:latin typeface="Century Gothic" panose="020B0502020202020204" pitchFamily="34" charset="0"/>
                <a:cs typeface="Calibri" panose="020F0502020204030204" pitchFamily="34" charset="0"/>
              </a:rPr>
              <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xmlns="" val="1"/>
              </a:ext>
            </a:extLst>
          </p:cNvPr>
          <p:cNvSpPr/>
          <p:nvPr/>
        </p:nvSpPr>
        <p:spPr>
          <a:xfrm>
            <a:off x="3776132" y="1696954"/>
            <a:ext cx="4639733" cy="416830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TextBox 4"/>
          <p:cNvSpPr txBox="1"/>
          <p:nvPr/>
        </p:nvSpPr>
        <p:spPr>
          <a:xfrm>
            <a:off x="3981238" y="4556657"/>
            <a:ext cx="42295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pre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ntar</a:t>
            </a:r>
          </a:p>
        </p:txBody>
      </p:sp>
      <p:sp>
        <p:nvSpPr>
          <p:cNvPr id="7" name="TextBox 6"/>
          <p:cNvSpPr txBox="1"/>
          <p:nvPr/>
        </p:nvSpPr>
        <p:spPr>
          <a:xfrm>
            <a:off x="0" y="1903820"/>
            <a:ext cx="381000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gu</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ndo</a:t>
            </a:r>
          </a:p>
        </p:txBody>
      </p:sp>
      <p:sp>
        <p:nvSpPr>
          <p:cNvPr id="9" name="TextBox 8">
            <a:hlinkClick r:id="" action="ppaction://noaction">
              <a:snd r:embed="rId7" name="seguro.wav"/>
            </a:hlinkClick>
          </p:cNvPr>
          <p:cNvSpPr txBox="1"/>
          <p:nvPr/>
        </p:nvSpPr>
        <p:spPr>
          <a:xfrm>
            <a:off x="8929278" y="2411651"/>
            <a:ext cx="298779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4472C4">
                    <a:lumMod val="75000"/>
                  </a:srgbClr>
                </a:solidFill>
                <a:effectLst/>
                <a:uLnTx/>
                <a:uFillTx/>
                <a:latin typeface="Century Gothic" panose="020B0502020202020204" pitchFamily="34" charset="0"/>
                <a:ea typeface="+mn-ea"/>
                <a:cs typeface="+mn-cs"/>
              </a:rPr>
              <a:t>se</a:t>
            </a: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gu</a:t>
            </a:r>
            <a:r>
              <a:rPr kumimoji="0" lang="en-GB" sz="6000" b="0" i="0" u="none" strike="noStrike" kern="1200" cap="none" spc="0" normalizeH="0" baseline="0" noProof="0" dirty="0" err="1">
                <a:ln>
                  <a:noFill/>
                </a:ln>
                <a:solidFill>
                  <a:srgbClr val="4472C4">
                    <a:lumMod val="75000"/>
                  </a:srgbClr>
                </a:solidFill>
                <a:effectLst/>
                <a:uLnTx/>
                <a:uFillTx/>
                <a:latin typeface="Century Gothic" panose="020B0502020202020204" pitchFamily="34" charset="0"/>
                <a:ea typeface="+mn-ea"/>
                <a:cs typeface="+mn-cs"/>
              </a:rPr>
              <a:t>ro</a:t>
            </a:r>
            <a:endParaRPr kumimoji="0" lang="en-GB" sz="60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5011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gu.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pregunta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segundo.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6" name="segur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7" grpId="0"/>
      <p:bldP spid="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1473</Words>
  <Application>Microsoft Office PowerPoint</Application>
  <PresentationFormat>Widescreen</PresentationFormat>
  <Paragraphs>273</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Century Gothic</vt:lpstr>
      <vt:lpstr>Tw Cen MT</vt:lpstr>
      <vt:lpstr>1_Office Theme</vt:lpstr>
      <vt:lpstr>3_Office Theme</vt:lpstr>
      <vt:lpstr>Phonics</vt:lpstr>
      <vt:lpstr>ga </vt:lpstr>
      <vt:lpstr>ga </vt:lpstr>
      <vt:lpstr>ga </vt:lpstr>
      <vt:lpstr>go </vt:lpstr>
      <vt:lpstr>go </vt:lpstr>
      <vt:lpstr>go </vt:lpstr>
      <vt:lpstr>gu </vt:lpstr>
      <vt:lpstr>gu </vt:lpstr>
      <vt:lpstr>gu </vt:lpstr>
      <vt:lpstr>İTres segundos!</vt:lpstr>
      <vt:lpstr>İUn minuto!</vt:lpstr>
      <vt:lpstr>¿Qué significan las palabras?</vt:lpstr>
      <vt:lpstr>¿GA, GO o GU?</vt:lpstr>
      <vt:lpstr>¿GA, GO o GU?</vt:lpstr>
      <vt:lpstr>¿GA, GO o GU?</vt:lpstr>
      <vt:lpstr>¿GA, GO o GU?</vt:lpstr>
      <vt:lpstr>¿GA, GO o GU?</vt:lpstr>
      <vt:lpstr>¿GA, GO o GU?</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Victoria Hobson</dc:creator>
  <cp:lastModifiedBy>Victoria Hobson</cp:lastModifiedBy>
  <cp:revision>4</cp:revision>
  <dcterms:created xsi:type="dcterms:W3CDTF">2020-05-16T14:50:30Z</dcterms:created>
  <dcterms:modified xsi:type="dcterms:W3CDTF">2020-05-16T15:13:38Z</dcterms:modified>
</cp:coreProperties>
</file>