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notesMasterIdLst>
    <p:notesMasterId r:id="rId10"/>
  </p:notesMasterIdLst>
  <p:sldIdLst>
    <p:sldId id="268" r:id="rId3"/>
    <p:sldId id="522" r:id="rId4"/>
    <p:sldId id="558" r:id="rId5"/>
    <p:sldId id="559" r:id="rId6"/>
    <p:sldId id="523" r:id="rId7"/>
    <p:sldId id="525" r:id="rId8"/>
    <p:sldId id="5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7348" autoAdjust="0"/>
  </p:normalViewPr>
  <p:slideViewPr>
    <p:cSldViewPr snapToGrid="0">
      <p:cViewPr varScale="1">
        <p:scale>
          <a:sx n="56" d="100"/>
          <a:sy n="56" d="100"/>
        </p:scale>
        <p:origin x="130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 negation with verb + infinitive structures (with </a:t>
            </a:r>
            <a:r>
              <a:rPr lang="en-GB" b="0" i="1" dirty="0"/>
              <a:t>savoir</a:t>
            </a:r>
            <a:r>
              <a:rPr lang="en-GB" b="0" i="0" dirty="0"/>
              <a:t> and </a:t>
            </a:r>
            <a:r>
              <a:rPr lang="en-GB" b="0" i="1" dirty="0"/>
              <a:t>aimer</a:t>
            </a:r>
            <a:r>
              <a:rPr lang="en-GB" b="0" i="0" dirty="0"/>
              <a:t>)</a:t>
            </a:r>
            <a:endParaRPr lang="en-GB" sz="1200" dirty="0">
              <a:solidFill>
                <a:prstClr val="white"/>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7863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slide introduces how to form negatives with verb + infinitive constructions. The placement of </a:t>
            </a:r>
            <a:r>
              <a:rPr lang="en-GB" b="0" i="1" dirty="0"/>
              <a:t>ne…pas </a:t>
            </a:r>
            <a:r>
              <a:rPr lang="en-GB" b="0" i="0" dirty="0"/>
              <a:t>will be practised in the activities that follow.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kern="1200" dirty="0">
                <a:solidFill>
                  <a:schemeClr val="tx1"/>
                </a:solidFill>
                <a:effectLst/>
                <a:latin typeface="+mn-lt"/>
                <a:ea typeface="+mn-ea"/>
                <a:cs typeface="+mn-cs"/>
              </a:rPr>
              <a:t>Note that </a:t>
            </a:r>
            <a:r>
              <a:rPr lang="en-GB" sz="1200" i="1" kern="1200" dirty="0">
                <a:solidFill>
                  <a:schemeClr val="tx1"/>
                </a:solidFill>
                <a:effectLst/>
                <a:latin typeface="+mn-lt"/>
                <a:ea typeface="+mn-ea"/>
                <a:cs typeface="+mn-cs"/>
              </a:rPr>
              <a:t>‘je ne </a:t>
            </a:r>
            <a:r>
              <a:rPr lang="en-GB" sz="1200" i="1" kern="1200" dirty="0" err="1">
                <a:solidFill>
                  <a:schemeClr val="tx1"/>
                </a:solidFill>
                <a:effectLst/>
                <a:latin typeface="+mn-lt"/>
                <a:ea typeface="+mn-ea"/>
                <a:cs typeface="+mn-cs"/>
              </a:rPr>
              <a:t>sais</a:t>
            </a:r>
            <a:r>
              <a:rPr lang="en-GB" sz="1200" i="1" kern="1200" dirty="0">
                <a:solidFill>
                  <a:schemeClr val="tx1"/>
                </a:solidFill>
                <a:effectLst/>
                <a:latin typeface="+mn-lt"/>
                <a:ea typeface="+mn-ea"/>
                <a:cs typeface="+mn-cs"/>
              </a:rPr>
              <a:t> pas’</a:t>
            </a:r>
            <a:r>
              <a:rPr lang="en-GB" sz="1200" i="0" kern="1200" dirty="0">
                <a:solidFill>
                  <a:schemeClr val="tx1"/>
                </a:solidFill>
                <a:effectLst/>
                <a:latin typeface="+mn-lt"/>
                <a:ea typeface="+mn-ea"/>
                <a:cs typeface="+mn-cs"/>
              </a:rPr>
              <a:t> is introduced as a lexical item with the meaning ‘to know’ – this meaning will be covered in more depth in Year 8.</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211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In this listening activity, students hear the beginning and end of negative sentences with one and two verbs. </a:t>
            </a:r>
            <a:r>
              <a:rPr lang="en-GB" dirty="0"/>
              <a:t>They</a:t>
            </a:r>
            <a:r>
              <a:rPr lang="en-GB" b="0" i="0" dirty="0"/>
              <a:t> identify whether </a:t>
            </a:r>
            <a:r>
              <a:rPr lang="en-GB" b="0" i="1" dirty="0"/>
              <a:t>ne</a:t>
            </a:r>
            <a:r>
              <a:rPr lang="en-GB" b="0" i="0" dirty="0"/>
              <a:t> or </a:t>
            </a:r>
            <a:r>
              <a:rPr lang="en-GB" b="0" i="1" dirty="0" err="1"/>
              <a:t>n’aime</a:t>
            </a:r>
            <a:r>
              <a:rPr lang="en-GB" b="0" i="0" dirty="0"/>
              <a:t> is missing by listening to the placement of </a:t>
            </a:r>
            <a:r>
              <a:rPr lang="en-GB" b="0" i="1" dirty="0"/>
              <a:t>pas</a:t>
            </a:r>
            <a:r>
              <a:rPr lang="en-GB" b="0" i="0" dirty="0"/>
              <a:t> and identifying if the verb form is conjugated or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write 1-8 and </a:t>
            </a:r>
            <a:r>
              <a:rPr lang="en-GB" b="0" i="1" dirty="0"/>
              <a:t>ne</a:t>
            </a:r>
            <a:r>
              <a:rPr lang="en-GB" b="0" i="0" dirty="0"/>
              <a:t> or </a:t>
            </a:r>
            <a:r>
              <a:rPr lang="en-GB" b="0" i="1" dirty="0" err="1"/>
              <a:t>n’aime</a:t>
            </a:r>
            <a:r>
              <a:rPr lang="en-GB" b="0" i="0" dirty="0"/>
              <a:t> in their exercise 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All vocabulary has been previously taught.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TRANSCRIPT: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pas faire les </a:t>
            </a:r>
            <a:r>
              <a:rPr lang="en-GB" b="0" i="0" dirty="0" err="1"/>
              <a:t>magasins</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a:t>
            </a:r>
            <a:r>
              <a:rPr lang="en-GB" b="0" i="0" dirty="0" err="1"/>
              <a:t>parle</a:t>
            </a:r>
            <a:r>
              <a:rPr lang="en-GB" b="0" i="0" dirty="0"/>
              <a:t> pas avec </a:t>
            </a:r>
            <a:r>
              <a:rPr lang="en-GB" b="0" i="0" dirty="0" err="1"/>
              <a:t>mes</a:t>
            </a:r>
            <a:r>
              <a:rPr lang="en-GB" b="0" i="0" dirty="0"/>
              <a:t> parents.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a:t>
            </a:r>
            <a:r>
              <a:rPr lang="en-GB" b="0" i="0" dirty="0" err="1"/>
              <a:t>fais</a:t>
            </a:r>
            <a:r>
              <a:rPr lang="en-GB" b="0" i="0" dirty="0"/>
              <a:t> pas les devoirs.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pas lire des livres.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a:t>
            </a:r>
            <a:r>
              <a:rPr lang="en-GB" b="0" i="0" dirty="0" err="1"/>
              <a:t>joue</a:t>
            </a:r>
            <a:r>
              <a:rPr lang="en-GB" b="0" i="0" dirty="0"/>
              <a:t> pas sur mon iPad.</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a:t>
            </a:r>
            <a:r>
              <a:rPr lang="en-GB" b="0" i="0" dirty="0" err="1"/>
              <a:t>regarde</a:t>
            </a:r>
            <a:r>
              <a:rPr lang="en-GB" b="0" i="0" dirty="0"/>
              <a:t> pas des films.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pas </a:t>
            </a:r>
            <a:r>
              <a:rPr lang="en-GB" b="0" i="0" dirty="0" err="1"/>
              <a:t>aller</a:t>
            </a:r>
            <a:r>
              <a:rPr lang="en-GB" b="0" i="0" dirty="0"/>
              <a:t> au parc.</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[beep] pas faire des promenades.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530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TRANSCRIPT: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a:t>
            </a:r>
            <a:r>
              <a:rPr lang="en-GB" b="0" i="0" dirty="0" err="1"/>
              <a:t>n’aime</a:t>
            </a:r>
            <a:r>
              <a:rPr lang="en-GB" b="0" i="0" dirty="0"/>
              <a:t> pas faire les </a:t>
            </a:r>
            <a:r>
              <a:rPr lang="en-GB" b="0" i="0" dirty="0" err="1"/>
              <a:t>magasins</a:t>
            </a:r>
            <a:r>
              <a:rPr lang="en-GB" b="0" i="0" dirty="0"/>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parle</a:t>
            </a:r>
            <a:r>
              <a:rPr lang="en-GB" b="0" i="0" dirty="0"/>
              <a:t> pas avec </a:t>
            </a:r>
            <a:r>
              <a:rPr lang="en-GB" b="0" i="0" dirty="0" err="1"/>
              <a:t>mes</a:t>
            </a:r>
            <a:r>
              <a:rPr lang="en-GB" b="0" i="0" dirty="0"/>
              <a:t> parents.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fais</a:t>
            </a:r>
            <a:r>
              <a:rPr lang="en-GB" b="0" i="0" dirty="0"/>
              <a:t> pas les devoirs.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a:t>
            </a:r>
            <a:r>
              <a:rPr lang="en-GB" b="0" i="0" dirty="0" err="1"/>
              <a:t>n’aime</a:t>
            </a:r>
            <a:r>
              <a:rPr lang="en-GB" b="0" i="0" dirty="0"/>
              <a:t> pas lire des livres.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joue</a:t>
            </a:r>
            <a:r>
              <a:rPr lang="en-GB" b="0" i="0" dirty="0"/>
              <a:t> pas sur mon iPad.</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ne </a:t>
            </a:r>
            <a:r>
              <a:rPr lang="en-GB" b="0" i="0" dirty="0" err="1"/>
              <a:t>regarde</a:t>
            </a:r>
            <a:r>
              <a:rPr lang="en-GB" b="0" i="0" dirty="0"/>
              <a:t> pas des films.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a:t>
            </a:r>
            <a:r>
              <a:rPr lang="en-GB" b="0" i="0" dirty="0" err="1"/>
              <a:t>n’aime</a:t>
            </a:r>
            <a:r>
              <a:rPr lang="en-GB" b="0" i="0" dirty="0"/>
              <a:t> pas </a:t>
            </a:r>
            <a:r>
              <a:rPr lang="en-GB" b="0" i="0" dirty="0" err="1"/>
              <a:t>aller</a:t>
            </a:r>
            <a:r>
              <a:rPr lang="en-GB" b="0" i="0" dirty="0"/>
              <a:t> au parc.</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Je </a:t>
            </a:r>
            <a:r>
              <a:rPr lang="en-GB" b="0" i="0" dirty="0" err="1"/>
              <a:t>n’aime</a:t>
            </a:r>
            <a:r>
              <a:rPr lang="en-GB" b="0" i="0" dirty="0"/>
              <a:t> pas faire des promenades.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761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activity practises the placement of </a:t>
            </a:r>
            <a:r>
              <a:rPr lang="en-GB" b="0" i="1" dirty="0"/>
              <a:t>ne…pas</a:t>
            </a:r>
            <a:r>
              <a:rPr lang="en-GB" b="0" i="0" dirty="0"/>
              <a:t> in sentences with one or two verbs. The aim is to reinforce the pattern of placing </a:t>
            </a:r>
            <a:r>
              <a:rPr lang="en-GB" b="0" i="1" dirty="0"/>
              <a:t>pas</a:t>
            </a:r>
            <a:r>
              <a:rPr lang="en-GB" b="0" i="0" dirty="0"/>
              <a:t> after the conjugated verb rather than the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write 1-10 and the correct order of the words in orange. Translations can also be elicited. Highlight again that present continuous translations would not be appropriate for ‘state’ verbs like </a:t>
            </a:r>
            <a:r>
              <a:rPr lang="en-GB" b="0" i="1" dirty="0"/>
              <a:t>savoir</a:t>
            </a:r>
            <a:r>
              <a:rPr lang="en-GB" b="0" i="0" dirty="0"/>
              <a:t> and </a:t>
            </a:r>
            <a:r>
              <a:rPr lang="en-GB" b="0" i="1" dirty="0"/>
              <a:t>aimer</a:t>
            </a:r>
            <a:r>
              <a:rPr lang="en-GB" b="0" i="0" dirty="0"/>
              <a:t>, while both simple and present would be possible for the sentences with only one verb (in the absence of time phrases).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All vocabulary has been previously taught.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319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In-class version </a:t>
            </a:r>
            <a:r>
              <a:rPr lang="en-GB" b="0" dirty="0"/>
              <a:t>(NB: a self-study version of this activity can be found on the following slide).</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speaking and writing activity consolidates knowledge of </a:t>
            </a:r>
            <a:r>
              <a:rPr lang="en-GB" b="0" i="1" dirty="0"/>
              <a:t>savoir</a:t>
            </a:r>
            <a:r>
              <a:rPr lang="en-GB" b="0" i="0" dirty="0"/>
              <a:t> and </a:t>
            </a:r>
            <a:r>
              <a:rPr lang="en-GB" b="0" i="1" dirty="0"/>
              <a:t>aimer </a:t>
            </a:r>
            <a:r>
              <a:rPr lang="en-GB" b="0" i="0" dirty="0"/>
              <a:t>in affirmative and negative sentences with verb + infinitive.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Working in pairs, students ask and answer questions about what they do and don’t know how to do, and what they do and don’t like doing. 2/ Students note the answers by writing 1-5, and drawing a tick or a cross.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Click to add the writing task instruction. Students use their notes to write sentences about their partner. Teacher circulates to check these.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Optional extra for more advanced levels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more advanced levels, students can use the third column (obscured by default by a white box on the right hand side of the screen – click to delete) to ask and answer questions about how often they do something, practising the adverbs of frequency in this week’s second revisited vocabulary set. Note that there is no equivalent for asking ‘how often’ in French – students will need to ask a question in the form of ‘</a:t>
            </a:r>
            <a:r>
              <a:rPr lang="en-GB" b="0" i="1" dirty="0" err="1"/>
              <a:t>Fais-tu</a:t>
            </a:r>
            <a:r>
              <a:rPr lang="en-GB" b="0" i="1" dirty="0"/>
              <a:t> </a:t>
            </a:r>
            <a:r>
              <a:rPr lang="en-GB" b="0" i="1" dirty="0" err="1"/>
              <a:t>ça</a:t>
            </a:r>
            <a:r>
              <a:rPr lang="en-GB" b="0" i="1" dirty="0"/>
              <a:t> </a:t>
            </a:r>
            <a:r>
              <a:rPr lang="en-GB" b="0" i="1" dirty="0" err="1"/>
              <a:t>souvent</a:t>
            </a:r>
            <a:r>
              <a:rPr lang="en-GB" b="0" i="1" dirty="0"/>
              <a:t>?’</a:t>
            </a:r>
            <a:r>
              <a:rPr lang="en-GB" b="0" i="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at this level can also be encouraged to ask short follow-up questions where possible (</a:t>
            </a:r>
            <a:r>
              <a:rPr lang="en-GB" b="0" i="0" dirty="0" err="1"/>
              <a:t>eg.</a:t>
            </a:r>
            <a:r>
              <a:rPr lang="en-GB" b="0" i="0" dirty="0"/>
              <a:t> </a:t>
            </a:r>
            <a:r>
              <a:rPr lang="en-GB" b="0" i="1" dirty="0"/>
              <a:t>‘quelle langue?’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exercise includes previously taught vocabulary and two cognates, </a:t>
            </a:r>
            <a:r>
              <a:rPr lang="en-GB" b="0" i="1" dirty="0"/>
              <a:t>photo </a:t>
            </a:r>
            <a:r>
              <a:rPr lang="en-GB" b="0" i="0" dirty="0"/>
              <a:t>[1412] and </a:t>
            </a:r>
            <a:r>
              <a:rPr lang="en-GB" b="0" i="1" dirty="0" err="1"/>
              <a:t>différent</a:t>
            </a:r>
            <a:r>
              <a:rPr lang="en-GB" b="0" i="0" dirty="0"/>
              <a:t> [350]. The task instruction also contains a cognate, </a:t>
            </a:r>
            <a:r>
              <a:rPr lang="en-GB" b="0" i="1" dirty="0"/>
              <a:t>former </a:t>
            </a:r>
            <a:r>
              <a:rPr lang="en-GB" b="0" i="0" dirty="0"/>
              <a:t>[486].</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revisited</a:t>
            </a:r>
            <a:r>
              <a:rPr lang="en-GB" sz="1200" b="1" kern="1200" dirty="0">
                <a:solidFill>
                  <a:schemeClr val="tx1"/>
                </a:solidFill>
                <a:effectLst/>
                <a:latin typeface="+mn-lt"/>
                <a:ea typeface="+mn-ea"/>
                <a:cs typeface="+mn-cs"/>
              </a:rPr>
              <a:t> this week (1 is the most common word in French): </a:t>
            </a:r>
          </a:p>
          <a:p>
            <a:r>
              <a:rPr lang="fr-FR" sz="1200" b="1" kern="1200" dirty="0">
                <a:solidFill>
                  <a:schemeClr val="tx1"/>
                </a:solidFill>
                <a:effectLst/>
                <a:latin typeface="+mn-lt"/>
                <a:ea typeface="+mn-ea"/>
                <a:cs typeface="+mn-cs"/>
              </a:rPr>
              <a:t>2.2.2 </a:t>
            </a:r>
            <a:r>
              <a:rPr lang="fr-FR" sz="1200"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aéroport</a:t>
            </a:r>
            <a:r>
              <a:rPr lang="fr-FR" sz="1200" kern="1200" dirty="0">
                <a:solidFill>
                  <a:schemeClr val="tx1"/>
                </a:solidFill>
                <a:effectLst/>
                <a:latin typeface="+mn-lt"/>
                <a:ea typeface="+mn-ea"/>
                <a:cs typeface="+mn-cs"/>
              </a:rPr>
              <a:t> [2113], l'étranger [305], </a:t>
            </a:r>
            <a:r>
              <a:rPr lang="fr-FR" sz="1200" b="0" kern="1200" dirty="0">
                <a:solidFill>
                  <a:schemeClr val="tx1"/>
                </a:solidFill>
                <a:effectLst/>
                <a:latin typeface="+mn-lt"/>
                <a:ea typeface="+mn-ea"/>
                <a:cs typeface="+mn-cs"/>
              </a:rPr>
              <a:t>hôtel</a:t>
            </a:r>
            <a:r>
              <a:rPr lang="fr-FR" sz="1200" kern="1200" dirty="0">
                <a:solidFill>
                  <a:schemeClr val="tx1"/>
                </a:solidFill>
                <a:effectLst/>
                <a:latin typeface="+mn-lt"/>
                <a:ea typeface="+mn-ea"/>
                <a:cs typeface="+mn-cs"/>
              </a:rPr>
              <a:t> [1774], </a:t>
            </a:r>
            <a:r>
              <a:rPr lang="fr-FR" sz="1200" b="0" kern="1200" dirty="0">
                <a:solidFill>
                  <a:schemeClr val="tx1"/>
                </a:solidFill>
                <a:effectLst/>
                <a:latin typeface="+mn-lt"/>
                <a:ea typeface="+mn-ea"/>
                <a:cs typeface="+mn-cs"/>
              </a:rPr>
              <a:t>île</a:t>
            </a:r>
            <a:r>
              <a:rPr lang="fr-FR" sz="1200" kern="1200" dirty="0">
                <a:solidFill>
                  <a:schemeClr val="tx1"/>
                </a:solidFill>
                <a:effectLst/>
                <a:latin typeface="+mn-lt"/>
                <a:ea typeface="+mn-ea"/>
                <a:cs typeface="+mn-cs"/>
              </a:rPr>
              <a:t> [1245], </a:t>
            </a:r>
            <a:r>
              <a:rPr lang="fr-FR" sz="1200" b="0" kern="1200" dirty="0">
                <a:solidFill>
                  <a:schemeClr val="tx1"/>
                </a:solidFill>
                <a:effectLst/>
                <a:latin typeface="+mn-lt"/>
                <a:ea typeface="+mn-ea"/>
                <a:cs typeface="+mn-cs"/>
              </a:rPr>
              <a:t>université</a:t>
            </a:r>
            <a:r>
              <a:rPr lang="fr-FR" sz="1200" kern="1200" dirty="0">
                <a:solidFill>
                  <a:schemeClr val="tx1"/>
                </a:solidFill>
                <a:effectLst/>
                <a:latin typeface="+mn-lt"/>
                <a:ea typeface="+mn-ea"/>
                <a:cs typeface="+mn-cs"/>
              </a:rPr>
              <a:t> [1192], États-Unis [n/a], </a:t>
            </a:r>
            <a:r>
              <a:rPr lang="fr-FR" sz="1200" b="1" kern="1200" dirty="0">
                <a:solidFill>
                  <a:schemeClr val="tx1"/>
                </a:solidFill>
                <a:effectLst/>
                <a:latin typeface="+mn-lt"/>
                <a:ea typeface="+mn-ea"/>
                <a:cs typeface="+mn-cs"/>
              </a:rPr>
              <a:t>rarement</a:t>
            </a:r>
            <a:r>
              <a:rPr lang="fr-FR" sz="1200" kern="1200" dirty="0">
                <a:solidFill>
                  <a:schemeClr val="tx1"/>
                </a:solidFill>
                <a:effectLst/>
                <a:latin typeface="+mn-lt"/>
                <a:ea typeface="+mn-ea"/>
                <a:cs typeface="+mn-cs"/>
              </a:rPr>
              <a:t> [2535], </a:t>
            </a:r>
            <a:r>
              <a:rPr lang="fr-FR" sz="1200" b="1" kern="1200" dirty="0">
                <a:solidFill>
                  <a:schemeClr val="tx1"/>
                </a:solidFill>
                <a:effectLst/>
                <a:latin typeface="+mn-lt"/>
                <a:ea typeface="+mn-ea"/>
                <a:cs typeface="+mn-cs"/>
              </a:rPr>
              <a:t>souvent</a:t>
            </a:r>
            <a:r>
              <a:rPr lang="fr-FR" sz="1200" kern="1200" dirty="0">
                <a:solidFill>
                  <a:schemeClr val="tx1"/>
                </a:solidFill>
                <a:effectLst/>
                <a:latin typeface="+mn-lt"/>
                <a:ea typeface="+mn-ea"/>
                <a:cs typeface="+mn-cs"/>
              </a:rPr>
              <a:t> [287]</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21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Self-study version </a:t>
            </a:r>
            <a:r>
              <a:rPr lang="en-GB" b="0" dirty="0"/>
              <a:t>(NB: an in-class version of this activity can be found on the previous slide).</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Students listen to the questions and say their answers. They then write sentences about themselves, clicking on the yellow boxes to reveal the infinitive phrase.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1) 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faire la cuisine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faire la cuisine ?, c. </a:t>
            </a:r>
            <a:r>
              <a:rPr lang="en-GB" sz="1200" b="0" i="0" u="none" kern="1200" dirty="0" err="1">
                <a:solidFill>
                  <a:schemeClr val="tx1"/>
                </a:solidFill>
                <a:effectLst/>
                <a:latin typeface="+mn-lt"/>
                <a:ea typeface="+mn-ea"/>
                <a:cs typeface="+mn-cs"/>
              </a:rPr>
              <a:t>Fais-tu</a:t>
            </a:r>
            <a:r>
              <a:rPr lang="en-GB" sz="1200" b="0" i="0" u="none" kern="1200" dirty="0">
                <a:solidFill>
                  <a:schemeClr val="tx1"/>
                </a:solidFill>
                <a:effectLst/>
                <a:latin typeface="+mn-lt"/>
                <a:ea typeface="+mn-ea"/>
                <a:cs typeface="+mn-cs"/>
              </a:rPr>
              <a:t> la cuisine </a:t>
            </a:r>
            <a:r>
              <a:rPr lang="en-GB" sz="1200" b="0" i="0" u="none" kern="1200" dirty="0" err="1">
                <a:solidFill>
                  <a:schemeClr val="tx1"/>
                </a:solidFill>
                <a:effectLst/>
                <a:latin typeface="+mn-lt"/>
                <a:ea typeface="+mn-ea"/>
                <a:cs typeface="+mn-cs"/>
              </a:rPr>
              <a:t>souvent</a:t>
            </a:r>
            <a:r>
              <a:rPr lang="en-GB" sz="1200" b="0" i="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2) 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faire les devoirs de </a:t>
            </a:r>
            <a:r>
              <a:rPr lang="en-GB" sz="1200" b="0" i="0" u="none" kern="1200" dirty="0" err="1">
                <a:solidFill>
                  <a:schemeClr val="tx1"/>
                </a:solidFill>
                <a:effectLst/>
                <a:latin typeface="+mn-lt"/>
                <a:ea typeface="+mn-ea"/>
                <a:cs typeface="+mn-cs"/>
              </a:rPr>
              <a:t>français</a:t>
            </a:r>
            <a:r>
              <a:rPr lang="en-GB" sz="1200" b="0" i="0" u="none" kern="1200" dirty="0">
                <a:solidFill>
                  <a:schemeClr val="tx1"/>
                </a:solidFill>
                <a:effectLst/>
                <a:latin typeface="+mn-lt"/>
                <a:ea typeface="+mn-ea"/>
                <a:cs typeface="+mn-cs"/>
              </a:rPr>
              <a:t>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faire les devoirs de </a:t>
            </a:r>
            <a:r>
              <a:rPr lang="en-GB" sz="1200" b="0" i="0" u="none" kern="1200" dirty="0" err="1">
                <a:solidFill>
                  <a:schemeClr val="tx1"/>
                </a:solidFill>
                <a:effectLst/>
                <a:latin typeface="+mn-lt"/>
                <a:ea typeface="+mn-ea"/>
                <a:cs typeface="+mn-cs"/>
              </a:rPr>
              <a:t>français</a:t>
            </a:r>
            <a:r>
              <a:rPr lang="en-GB" sz="1200" b="0" i="0" u="none" kern="1200" dirty="0">
                <a:solidFill>
                  <a:schemeClr val="tx1"/>
                </a:solidFill>
                <a:effectLst/>
                <a:latin typeface="+mn-lt"/>
                <a:ea typeface="+mn-ea"/>
                <a:cs typeface="+mn-cs"/>
              </a:rPr>
              <a:t> ?, c. </a:t>
            </a:r>
            <a:r>
              <a:rPr lang="en-GB" sz="1200" b="0" i="0" u="none" kern="1200" dirty="0" err="1">
                <a:solidFill>
                  <a:schemeClr val="tx1"/>
                </a:solidFill>
                <a:effectLst/>
                <a:latin typeface="+mn-lt"/>
                <a:ea typeface="+mn-ea"/>
                <a:cs typeface="+mn-cs"/>
              </a:rPr>
              <a:t>Fais-tu</a:t>
            </a:r>
            <a:r>
              <a:rPr lang="en-GB" sz="1200" b="0" i="0" u="none" kern="1200" dirty="0">
                <a:solidFill>
                  <a:schemeClr val="tx1"/>
                </a:solidFill>
                <a:effectLst/>
                <a:latin typeface="+mn-lt"/>
                <a:ea typeface="+mn-ea"/>
                <a:cs typeface="+mn-cs"/>
              </a:rPr>
              <a:t> les devoirs de </a:t>
            </a:r>
            <a:r>
              <a:rPr lang="en-GB" sz="1200" b="0" i="0" u="none" kern="1200" dirty="0" err="1">
                <a:solidFill>
                  <a:schemeClr val="tx1"/>
                </a:solidFill>
                <a:effectLst/>
                <a:latin typeface="+mn-lt"/>
                <a:ea typeface="+mn-ea"/>
                <a:cs typeface="+mn-cs"/>
              </a:rPr>
              <a:t>français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souvent</a:t>
            </a:r>
            <a:r>
              <a:rPr lang="en-GB" sz="1200" b="0" i="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3) 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prendre des photos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prendre des photos ?, c. </a:t>
            </a:r>
            <a:r>
              <a:rPr lang="en-GB" sz="1200" b="0" i="0" u="none" kern="1200" dirty="0" err="1">
                <a:solidFill>
                  <a:schemeClr val="tx1"/>
                </a:solidFill>
                <a:effectLst/>
                <a:latin typeface="+mn-lt"/>
                <a:ea typeface="+mn-ea"/>
                <a:cs typeface="+mn-cs"/>
              </a:rPr>
              <a:t>Prends-tu</a:t>
            </a:r>
            <a:r>
              <a:rPr lang="en-GB" sz="1200" b="0" i="0" u="none" kern="1200" dirty="0">
                <a:solidFill>
                  <a:schemeClr val="tx1"/>
                </a:solidFill>
                <a:effectLst/>
                <a:latin typeface="+mn-lt"/>
                <a:ea typeface="+mn-ea"/>
                <a:cs typeface="+mn-cs"/>
              </a:rPr>
              <a:t> des photos </a:t>
            </a:r>
            <a:r>
              <a:rPr lang="en-GB" sz="1200" b="0" i="0" u="none" kern="1200" dirty="0" err="1">
                <a:solidFill>
                  <a:schemeClr val="tx1"/>
                </a:solidFill>
                <a:effectLst/>
                <a:latin typeface="+mn-lt"/>
                <a:ea typeface="+mn-ea"/>
                <a:cs typeface="+mn-cs"/>
              </a:rPr>
              <a:t>souvent</a:t>
            </a:r>
            <a:r>
              <a:rPr lang="en-GB" sz="1200" b="0" i="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4) 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chanter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chanter ?, c. </a:t>
            </a:r>
            <a:r>
              <a:rPr lang="en-GB" sz="1200" b="0" i="0" u="none" kern="1200" dirty="0" err="1">
                <a:solidFill>
                  <a:schemeClr val="tx1"/>
                </a:solidFill>
                <a:effectLst/>
                <a:latin typeface="+mn-lt"/>
                <a:ea typeface="+mn-ea"/>
                <a:cs typeface="+mn-cs"/>
              </a:rPr>
              <a:t>Chantes-tu</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souvent</a:t>
            </a:r>
            <a:r>
              <a:rPr lang="en-GB" sz="1200" b="0" i="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kern="1200" dirty="0">
                <a:solidFill>
                  <a:schemeClr val="tx1"/>
                </a:solidFill>
                <a:effectLst/>
                <a:latin typeface="+mn-lt"/>
                <a:ea typeface="+mn-ea"/>
                <a:cs typeface="+mn-cs"/>
              </a:rPr>
              <a:t>5) a. Sais-</a:t>
            </a:r>
            <a:r>
              <a:rPr lang="en-GB" sz="1200" b="0" i="0" u="none" kern="1200" dirty="0" err="1">
                <a:solidFill>
                  <a:schemeClr val="tx1"/>
                </a:solidFill>
                <a:effectLst/>
                <a:latin typeface="+mn-lt"/>
                <a:ea typeface="+mn-ea"/>
                <a:cs typeface="+mn-cs"/>
              </a:rPr>
              <a:t>tu</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parles</a:t>
            </a:r>
            <a:r>
              <a:rPr lang="en-GB" sz="1200" b="0" i="0" u="none" kern="1200" dirty="0">
                <a:solidFill>
                  <a:schemeClr val="tx1"/>
                </a:solidFill>
                <a:effectLst/>
                <a:latin typeface="+mn-lt"/>
                <a:ea typeface="+mn-ea"/>
                <a:cs typeface="+mn-cs"/>
              </a:rPr>
              <a:t> des </a:t>
            </a:r>
            <a:r>
              <a:rPr lang="en-GB" sz="1200" b="0" i="0" u="none" kern="1200" dirty="0" err="1">
                <a:solidFill>
                  <a:schemeClr val="tx1"/>
                </a:solidFill>
                <a:effectLst/>
                <a:latin typeface="+mn-lt"/>
                <a:ea typeface="+mn-ea"/>
                <a:cs typeface="+mn-cs"/>
              </a:rPr>
              <a:t>langues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différentes</a:t>
            </a:r>
            <a:r>
              <a:rPr lang="en-GB" sz="1200" b="0" i="0" u="none" kern="1200" dirty="0">
                <a:solidFill>
                  <a:schemeClr val="tx1"/>
                </a:solidFill>
                <a:effectLst/>
                <a:latin typeface="+mn-lt"/>
                <a:ea typeface="+mn-ea"/>
                <a:cs typeface="+mn-cs"/>
              </a:rPr>
              <a:t> ?, b. </a:t>
            </a:r>
            <a:r>
              <a:rPr lang="en-GB" sz="1200" b="0" i="0" u="none" kern="1200" dirty="0" err="1">
                <a:solidFill>
                  <a:schemeClr val="tx1"/>
                </a:solidFill>
                <a:effectLst/>
                <a:latin typeface="+mn-lt"/>
                <a:ea typeface="+mn-ea"/>
                <a:cs typeface="+mn-cs"/>
              </a:rPr>
              <a:t>Aimes-tu</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parler</a:t>
            </a:r>
            <a:r>
              <a:rPr lang="en-GB" sz="1200" b="0" i="0" u="none" kern="1200" dirty="0">
                <a:solidFill>
                  <a:schemeClr val="tx1"/>
                </a:solidFill>
                <a:effectLst/>
                <a:latin typeface="+mn-lt"/>
                <a:ea typeface="+mn-ea"/>
                <a:cs typeface="+mn-cs"/>
              </a:rPr>
              <a:t> des </a:t>
            </a:r>
            <a:r>
              <a:rPr lang="en-GB" sz="1200" b="0" i="0" u="none" kern="1200" dirty="0" err="1">
                <a:solidFill>
                  <a:schemeClr val="tx1"/>
                </a:solidFill>
                <a:effectLst/>
                <a:latin typeface="+mn-lt"/>
                <a:ea typeface="+mn-ea"/>
                <a:cs typeface="+mn-cs"/>
              </a:rPr>
              <a:t>langues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différentes</a:t>
            </a:r>
            <a:r>
              <a:rPr lang="en-GB" sz="1200" b="0" i="0" u="none" kern="1200" dirty="0">
                <a:solidFill>
                  <a:schemeClr val="tx1"/>
                </a:solidFill>
                <a:effectLst/>
                <a:latin typeface="+mn-lt"/>
                <a:ea typeface="+mn-ea"/>
                <a:cs typeface="+mn-cs"/>
              </a:rPr>
              <a:t> ?, c. </a:t>
            </a:r>
            <a:r>
              <a:rPr lang="en-GB" sz="1200" b="0" i="0" u="none" kern="1200" dirty="0" err="1">
                <a:solidFill>
                  <a:schemeClr val="tx1"/>
                </a:solidFill>
                <a:effectLst/>
                <a:latin typeface="+mn-lt"/>
                <a:ea typeface="+mn-ea"/>
                <a:cs typeface="+mn-cs"/>
              </a:rPr>
              <a:t>Parles-tu</a:t>
            </a:r>
            <a:r>
              <a:rPr lang="en-GB" sz="1200" b="0" i="0" u="none" kern="1200" dirty="0">
                <a:solidFill>
                  <a:schemeClr val="tx1"/>
                </a:solidFill>
                <a:effectLst/>
                <a:latin typeface="+mn-lt"/>
                <a:ea typeface="+mn-ea"/>
                <a:cs typeface="+mn-cs"/>
              </a:rPr>
              <a:t> des </a:t>
            </a:r>
            <a:r>
              <a:rPr lang="en-GB" sz="1200" b="0" i="0" u="none" kern="1200" dirty="0" err="1">
                <a:solidFill>
                  <a:schemeClr val="tx1"/>
                </a:solidFill>
                <a:effectLst/>
                <a:latin typeface="+mn-lt"/>
                <a:ea typeface="+mn-ea"/>
                <a:cs typeface="+mn-cs"/>
              </a:rPr>
              <a:t>langues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différentes</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souvent</a:t>
            </a:r>
            <a:r>
              <a:rPr lang="en-GB" sz="1200" b="0" i="0" u="none" kern="1200" dirty="0">
                <a:solidFill>
                  <a:schemeClr val="tx1"/>
                </a:solidFill>
                <a:effectLst/>
                <a:latin typeface="+mn-lt"/>
                <a:ea typeface="+mn-ea"/>
                <a:cs typeface="+mn-cs"/>
              </a:rPr>
              <a:t>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7644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3055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2407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95330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6728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796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6173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859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772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65985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125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306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71921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7923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941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589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07/05/2020</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9514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455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60423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23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5606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2607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2693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77342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07/05/2020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70625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9991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5.png"/><Relationship Id="rId9" Type="http://schemas.openxmlformats.org/officeDocument/2006/relationships/audio" Target="../media/audio13.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3.png"/><Relationship Id="rId21" Type="http://schemas.openxmlformats.org/officeDocument/2006/relationships/image" Target="../media/image8.gif"/><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10.jpeg"/><Relationship Id="rId10" Type="http://schemas.openxmlformats.org/officeDocument/2006/relationships/audio" Target="../media/audio23.wav"/><Relationship Id="rId19" Type="http://schemas.openxmlformats.org/officeDocument/2006/relationships/image" Target="../media/image6.jpe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5206176" cy="551720"/>
          </a:xfrm>
        </p:spPr>
        <p:txBody>
          <a:bodyPr/>
          <a:lstStyle/>
          <a:p>
            <a:pPr lvl="0" algn="l"/>
            <a:r>
              <a:rPr lang="en-GB" dirty="0">
                <a:solidFill>
                  <a:prstClr val="white"/>
                </a:solidFill>
                <a:latin typeface="Century Gothic" panose="020B0502020202020204" pitchFamily="34" charset="0"/>
              </a:rPr>
              <a:t>ne…pas with verb + infinitive</a:t>
            </a: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5</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St James’ Hub / Natalie Finlayson</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07/05/20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Rounded Rectangle 46">
            <a:extLst>
              <a:ext uri="{FF2B5EF4-FFF2-40B4-BE49-F238E27FC236}">
                <a16:creationId xmlns:a16="http://schemas.microsoft.com/office/drawing/2014/main" id="{CBE14D19-A974-4F42-B0C5-30CC11627200}"/>
              </a:ext>
            </a:extLst>
          </p:cNvPr>
          <p:cNvSpPr/>
          <p:nvPr/>
        </p:nvSpPr>
        <p:spPr>
          <a:xfrm>
            <a:off x="10344150" y="177535"/>
            <a:ext cx="15973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6" name="Title 15"/>
          <p:cNvSpPr>
            <a:spLocks noGrp="1"/>
          </p:cNvSpPr>
          <p:nvPr>
            <p:ph type="title"/>
          </p:nvPr>
        </p:nvSpPr>
        <p:spPr>
          <a:xfrm>
            <a:off x="-1" y="0"/>
            <a:ext cx="5705915" cy="1325563"/>
          </a:xfrm>
        </p:spPr>
        <p:txBody>
          <a:bodyPr>
            <a:normAutofit/>
          </a:bodyPr>
          <a:lstStyle/>
          <a:p>
            <a:pPr rtl="0" eaLnBrk="1" fontAlgn="auto" latinLnBrk="0" hangingPunct="1"/>
            <a:r>
              <a:rPr lang="en-GB" sz="2600" b="1" i="0" spc="0" baseline="0" dirty="0">
                <a:ln>
                  <a:noFill/>
                </a:ln>
                <a:solidFill>
                  <a:srgbClr val="FFFFFF"/>
                </a:solidFill>
                <a:effectLst/>
                <a:latin typeface="Century Gothic" panose="020B0502020202020204" pitchFamily="34" charset="0"/>
                <a:ea typeface="+mn-ea"/>
                <a:cs typeface="+mn-cs"/>
              </a:rPr>
              <a:t>‘Ne… pas’ in complex sentences</a:t>
            </a:r>
            <a:endParaRPr lang="en-GB" sz="2600" dirty="0">
              <a:effectLst/>
            </a:endParaRPr>
          </a:p>
        </p:txBody>
      </p:sp>
      <p:sp>
        <p:nvSpPr>
          <p:cNvPr id="4" name="TextBox 3">
            <a:extLst>
              <a:ext uri="{FF2B5EF4-FFF2-40B4-BE49-F238E27FC236}">
                <a16:creationId xmlns:a16="http://schemas.microsoft.com/office/drawing/2014/main" id="{00E267F9-C164-4EAE-9242-200C8301EB86}"/>
              </a:ext>
            </a:extLst>
          </p:cNvPr>
          <p:cNvSpPr txBox="1"/>
          <p:nvPr/>
        </p:nvSpPr>
        <p:spPr>
          <a:xfrm>
            <a:off x="75421" y="1390951"/>
            <a:ext cx="118660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to form a negative sentence in French, we add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ne…pas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before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after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the verb: </a:t>
            </a:r>
          </a:p>
        </p:txBody>
      </p:sp>
      <p:sp>
        <p:nvSpPr>
          <p:cNvPr id="50" name="TextBox 49">
            <a:extLst>
              <a:ext uri="{FF2B5EF4-FFF2-40B4-BE49-F238E27FC236}">
                <a16:creationId xmlns:a16="http://schemas.microsoft.com/office/drawing/2014/main" id="{255DC1C0-D9AB-4018-8742-79198F95541F}"/>
              </a:ext>
            </a:extLst>
          </p:cNvPr>
          <p:cNvSpPr txBox="1"/>
          <p:nvPr/>
        </p:nvSpPr>
        <p:spPr>
          <a:xfrm>
            <a:off x="2576715" y="2524578"/>
            <a:ext cx="3514726"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9623526A-FFBE-4FA8-A3F8-8BDB85029612}"/>
              </a:ext>
            </a:extLst>
          </p:cNvPr>
          <p:cNvSpPr txBox="1"/>
          <p:nvPr/>
        </p:nvSpPr>
        <p:spPr>
          <a:xfrm>
            <a:off x="6091441" y="2548729"/>
            <a:ext cx="35238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1" u="none" strike="noStrike" kern="1200" cap="none" spc="0" normalizeH="0" baseline="0" noProof="0" dirty="0">
                <a:ln>
                  <a:noFill/>
                </a:ln>
                <a:solidFill>
                  <a:srgbClr val="115076"/>
                </a:solidFill>
                <a:effectLst/>
                <a:uLnTx/>
                <a:uFillTx/>
                <a:latin typeface="Century Gothic" panose="020F0302020204030204"/>
                <a:ea typeface="+mn-ea"/>
                <a:cs typeface="+mn-cs"/>
              </a:rPr>
              <a:t>I speak French.</a:t>
            </a:r>
          </a:p>
        </p:txBody>
      </p:sp>
      <p:sp>
        <p:nvSpPr>
          <p:cNvPr id="52" name="TextBox 51">
            <a:extLst>
              <a:ext uri="{FF2B5EF4-FFF2-40B4-BE49-F238E27FC236}">
                <a16:creationId xmlns:a16="http://schemas.microsoft.com/office/drawing/2014/main" id="{8416259B-FDE9-4A44-AAC4-132B1451CDEF}"/>
              </a:ext>
            </a:extLst>
          </p:cNvPr>
          <p:cNvSpPr txBox="1"/>
          <p:nvPr/>
        </p:nvSpPr>
        <p:spPr>
          <a:xfrm>
            <a:off x="1057292" y="3098176"/>
            <a:ext cx="5043270"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rPr>
              <a:t>ne</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rPr>
              <a:t>pas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35BF2B72-6EA5-4484-A48E-F744F2729DE6}"/>
              </a:ext>
            </a:extLst>
          </p:cNvPr>
          <p:cNvSpPr txBox="1"/>
          <p:nvPr/>
        </p:nvSpPr>
        <p:spPr>
          <a:xfrm>
            <a:off x="6091441" y="3067398"/>
            <a:ext cx="44150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1" u="none" strike="noStrike" kern="1200" cap="none" spc="0" normalizeH="0" baseline="0" noProof="0" dirty="0">
                <a:ln>
                  <a:noFill/>
                </a:ln>
                <a:solidFill>
                  <a:srgbClr val="115076"/>
                </a:solidFill>
                <a:effectLst/>
                <a:uLnTx/>
                <a:uFillTx/>
                <a:latin typeface="Century Gothic" panose="020F0302020204030204"/>
                <a:ea typeface="+mn-ea"/>
                <a:cs typeface="+mn-cs"/>
              </a:rPr>
              <a:t>I don’t speak French.</a:t>
            </a:r>
          </a:p>
        </p:txBody>
      </p:sp>
      <p:sp>
        <p:nvSpPr>
          <p:cNvPr id="55" name="TextBox 54">
            <a:extLst>
              <a:ext uri="{FF2B5EF4-FFF2-40B4-BE49-F238E27FC236}">
                <a16:creationId xmlns:a16="http://schemas.microsoft.com/office/drawing/2014/main" id="{293DF8CA-16EF-4D04-9B77-50433601DA41}"/>
              </a:ext>
            </a:extLst>
          </p:cNvPr>
          <p:cNvSpPr txBox="1"/>
          <p:nvPr/>
        </p:nvSpPr>
        <p:spPr>
          <a:xfrm>
            <a:off x="75420" y="3888308"/>
            <a:ext cx="11866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If the sentence has two verbs, we add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ne…pas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after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first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verb:</a:t>
            </a:r>
          </a:p>
        </p:txBody>
      </p:sp>
      <p:sp>
        <p:nvSpPr>
          <p:cNvPr id="57" name="TextBox 56">
            <a:extLst>
              <a:ext uri="{FF2B5EF4-FFF2-40B4-BE49-F238E27FC236}">
                <a16:creationId xmlns:a16="http://schemas.microsoft.com/office/drawing/2014/main" id="{46BC4F76-B1BA-485F-9A11-50A4154F1192}"/>
              </a:ext>
            </a:extLst>
          </p:cNvPr>
          <p:cNvSpPr txBox="1"/>
          <p:nvPr/>
        </p:nvSpPr>
        <p:spPr>
          <a:xfrm>
            <a:off x="-461305" y="4623623"/>
            <a:ext cx="6167219"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Je sais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AD883EEA-3868-4F00-A4A4-7DA046142ACF}"/>
              </a:ext>
            </a:extLst>
          </p:cNvPr>
          <p:cNvSpPr txBox="1"/>
          <p:nvPr/>
        </p:nvSpPr>
        <p:spPr>
          <a:xfrm>
            <a:off x="5643629" y="4668639"/>
            <a:ext cx="5186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115076"/>
                </a:solidFill>
                <a:effectLst/>
                <a:uLnTx/>
                <a:uFillTx/>
                <a:latin typeface="Century Gothic" panose="020F0302020204030204"/>
                <a:ea typeface="+mn-ea"/>
                <a:cs typeface="+mn-cs"/>
              </a:rPr>
              <a:t>I know how to speak French.</a:t>
            </a:r>
          </a:p>
        </p:txBody>
      </p:sp>
      <p:sp>
        <p:nvSpPr>
          <p:cNvPr id="59" name="TextBox 58">
            <a:extLst>
              <a:ext uri="{FF2B5EF4-FFF2-40B4-BE49-F238E27FC236}">
                <a16:creationId xmlns:a16="http://schemas.microsoft.com/office/drawing/2014/main" id="{3C38CD42-5026-404B-92F6-833E4155DF16}"/>
              </a:ext>
            </a:extLst>
          </p:cNvPr>
          <p:cNvSpPr txBox="1"/>
          <p:nvPr/>
        </p:nvSpPr>
        <p:spPr>
          <a:xfrm>
            <a:off x="5626435" y="5166238"/>
            <a:ext cx="73487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1" u="none" strike="noStrike" kern="1200" cap="none" spc="0" normalizeH="0" baseline="0" noProof="0" dirty="0">
                <a:ln>
                  <a:noFill/>
                </a:ln>
                <a:solidFill>
                  <a:srgbClr val="115076"/>
                </a:solidFill>
                <a:effectLst/>
                <a:uLnTx/>
                <a:uFillTx/>
                <a:latin typeface="Century Gothic" panose="020F0302020204030204"/>
                <a:ea typeface="+mn-ea"/>
                <a:cs typeface="+mn-cs"/>
              </a:rPr>
              <a:t>I don’t  know how to speak French.</a:t>
            </a:r>
          </a:p>
        </p:txBody>
      </p:sp>
      <p:sp>
        <p:nvSpPr>
          <p:cNvPr id="60" name="TextBox 59">
            <a:extLst>
              <a:ext uri="{FF2B5EF4-FFF2-40B4-BE49-F238E27FC236}">
                <a16:creationId xmlns:a16="http://schemas.microsoft.com/office/drawing/2014/main" id="{21D7A0EF-575C-442B-9040-55C8E448A5CE}"/>
              </a:ext>
            </a:extLst>
          </p:cNvPr>
          <p:cNvSpPr txBox="1"/>
          <p:nvPr/>
        </p:nvSpPr>
        <p:spPr>
          <a:xfrm>
            <a:off x="-202467" y="5173043"/>
            <a:ext cx="5908381"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rPr>
              <a:t>ne</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sais </a:t>
            </a:r>
            <a:r>
              <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rPr>
              <a:t>pas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5ECDB044-A9EE-4846-9E4A-A06D9D288092}"/>
              </a:ext>
            </a:extLst>
          </p:cNvPr>
          <p:cNvSpPr txBox="1"/>
          <p:nvPr/>
        </p:nvSpPr>
        <p:spPr>
          <a:xfrm>
            <a:off x="4648614" y="3621396"/>
            <a:ext cx="6181175" cy="995422"/>
          </a:xfrm>
          <a:prstGeom prst="wedgeEllipseCallout">
            <a:avLst>
              <a:gd name="adj1" fmla="val -45489"/>
              <a:gd name="adj2" fmla="val 49104"/>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can also use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je ne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sais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pas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on its own to mean ‘I don’t know’.</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539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50" grpId="0"/>
      <p:bldP spid="51" grpId="0"/>
      <p:bldP spid="53" grpId="0"/>
      <p:bldP spid="55" grpId="0"/>
      <p:bldP spid="57" grpId="0"/>
      <p:bldP spid="58" grpId="0"/>
      <p:bldP spid="60"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200" b="1" i="0" spc="0" baseline="0" dirty="0">
                <a:ln>
                  <a:noFill/>
                </a:ln>
                <a:solidFill>
                  <a:srgbClr val="FFFFFF"/>
                </a:solidFill>
                <a:effectLst/>
                <a:latin typeface="Century Gothic" panose="020B0502020202020204" pitchFamily="34" charset="0"/>
                <a:ea typeface="+mn-ea"/>
                <a:cs typeface="+mn-cs"/>
              </a:rPr>
              <a:t>Que fait Amir ? </a:t>
            </a:r>
            <a:endParaRPr lang="fr-FR" sz="4000" dirty="0">
              <a:effectLst/>
            </a:endParaRPr>
          </a:p>
        </p:txBody>
      </p:sp>
      <p:sp>
        <p:nvSpPr>
          <p:cNvPr id="17" name="Rounded Rectangle 46">
            <a:extLst>
              <a:ext uri="{FF2B5EF4-FFF2-40B4-BE49-F238E27FC236}">
                <a16:creationId xmlns:a16="http://schemas.microsoft.com/office/drawing/2014/main" id="{93F3C814-AE9B-4882-8726-6E9BC444077B}"/>
              </a:ext>
            </a:extLst>
          </p:cNvPr>
          <p:cNvSpPr/>
          <p:nvPr/>
        </p:nvSpPr>
        <p:spPr>
          <a:xfrm>
            <a:off x="10725150" y="177535"/>
            <a:ext cx="12163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 name="TextBox 3">
            <a:extLst>
              <a:ext uri="{FF2B5EF4-FFF2-40B4-BE49-F238E27FC236}">
                <a16:creationId xmlns:a16="http://schemas.microsoft.com/office/drawing/2014/main" id="{9BE6B376-81F4-461D-871C-0CA48E3A1F4C}"/>
              </a:ext>
            </a:extLst>
          </p:cNvPr>
          <p:cNvSpPr txBox="1"/>
          <p:nvPr/>
        </p:nvSpPr>
        <p:spPr>
          <a:xfrm>
            <a:off x="0" y="1295491"/>
            <a:ext cx="11941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dit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fait pas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n’aime pas faire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Écoute les phrases et coche la réponse correcte.</a:t>
            </a:r>
          </a:p>
        </p:txBody>
      </p:sp>
      <p:graphicFrame>
        <p:nvGraphicFramePr>
          <p:cNvPr id="10" name="Table 9">
            <a:extLst>
              <a:ext uri="{FF2B5EF4-FFF2-40B4-BE49-F238E27FC236}">
                <a16:creationId xmlns:a16="http://schemas.microsoft.com/office/drawing/2014/main" id="{4A393847-54F2-461C-8954-1D996F965EAD}"/>
              </a:ext>
            </a:extLst>
          </p:cNvPr>
          <p:cNvGraphicFramePr>
            <a:graphicFrameLocks noGrp="1"/>
          </p:cNvGraphicFramePr>
          <p:nvPr/>
        </p:nvGraphicFramePr>
        <p:xfrm>
          <a:off x="331892" y="2256812"/>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n’aime</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graphicFrame>
        <p:nvGraphicFramePr>
          <p:cNvPr id="11" name="Table 10">
            <a:extLst>
              <a:ext uri="{FF2B5EF4-FFF2-40B4-BE49-F238E27FC236}">
                <a16:creationId xmlns:a16="http://schemas.microsoft.com/office/drawing/2014/main" id="{FC550E3F-2F29-401E-B4F6-E47B3164B58A}"/>
              </a:ext>
            </a:extLst>
          </p:cNvPr>
          <p:cNvGraphicFramePr>
            <a:graphicFrameLocks noGrp="1"/>
          </p:cNvGraphicFramePr>
          <p:nvPr/>
        </p:nvGraphicFramePr>
        <p:xfrm>
          <a:off x="6181120" y="2264333"/>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n’aime</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sp>
        <p:nvSpPr>
          <p:cNvPr id="23" name="Action Button: Custom 21">
            <a:hlinkClick r:id="" action="ppaction://noaction" highlightClick="1">
              <a:snd r:embed="rId4" name="beep1.wav"/>
            </a:hlinkClick>
            <a:extLst>
              <a:ext uri="{FF2B5EF4-FFF2-40B4-BE49-F238E27FC236}">
                <a16:creationId xmlns:a16="http://schemas.microsoft.com/office/drawing/2014/main" id="{BD00B425-578B-487F-9B11-9010FEBD58A6}"/>
              </a:ext>
            </a:extLst>
          </p:cNvPr>
          <p:cNvSpPr/>
          <p:nvPr/>
        </p:nvSpPr>
        <p:spPr>
          <a:xfrm>
            <a:off x="427700"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21">
            <a:hlinkClick r:id="" action="ppaction://noaction" highlightClick="1">
              <a:snd r:embed="rId5" name="22-2.wav"/>
            </a:hlinkClick>
            <a:extLst>
              <a:ext uri="{FF2B5EF4-FFF2-40B4-BE49-F238E27FC236}">
                <a16:creationId xmlns:a16="http://schemas.microsoft.com/office/drawing/2014/main" id="{67C9D339-2D0D-4043-B88B-B707ED1CE153}"/>
              </a:ext>
            </a:extLst>
          </p:cNvPr>
          <p:cNvSpPr/>
          <p:nvPr/>
        </p:nvSpPr>
        <p:spPr>
          <a:xfrm>
            <a:off x="426897"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Action Button: Custom 21">
            <a:hlinkClick r:id="" action="ppaction://noaction" highlightClick="1">
              <a:snd r:embed="rId6" name="beep3.wav"/>
            </a:hlinkClick>
            <a:extLst>
              <a:ext uri="{FF2B5EF4-FFF2-40B4-BE49-F238E27FC236}">
                <a16:creationId xmlns:a16="http://schemas.microsoft.com/office/drawing/2014/main" id="{04139398-1F79-4050-A105-4732B89EC912}"/>
              </a:ext>
            </a:extLst>
          </p:cNvPr>
          <p:cNvSpPr/>
          <p:nvPr/>
        </p:nvSpPr>
        <p:spPr>
          <a:xfrm>
            <a:off x="426897"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Action Button: Custom 21">
            <a:hlinkClick r:id="" action="ppaction://noaction" highlightClick="1">
              <a:snd r:embed="rId7" name="beep4.wav"/>
            </a:hlinkClick>
            <a:extLst>
              <a:ext uri="{FF2B5EF4-FFF2-40B4-BE49-F238E27FC236}">
                <a16:creationId xmlns:a16="http://schemas.microsoft.com/office/drawing/2014/main" id="{B278A438-44AD-4807-8875-8521FF1196E2}"/>
              </a:ext>
            </a:extLst>
          </p:cNvPr>
          <p:cNvSpPr/>
          <p:nvPr/>
        </p:nvSpPr>
        <p:spPr>
          <a:xfrm>
            <a:off x="426897"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Action Button: Custom 21">
            <a:hlinkClick r:id="" action="ppaction://noaction" highlightClick="1">
              <a:snd r:embed="rId8" name="je [beep] joue.wav"/>
            </a:hlinkClick>
            <a:extLst>
              <a:ext uri="{FF2B5EF4-FFF2-40B4-BE49-F238E27FC236}">
                <a16:creationId xmlns:a16="http://schemas.microsoft.com/office/drawing/2014/main" id="{0756185B-5BDD-4B4E-A5CE-898BEC1CF213}"/>
              </a:ext>
            </a:extLst>
          </p:cNvPr>
          <p:cNvSpPr/>
          <p:nvPr/>
        </p:nvSpPr>
        <p:spPr>
          <a:xfrm>
            <a:off x="6268563"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8" name="Action Button: Custom 21">
            <a:hlinkClick r:id="" action="ppaction://noaction" highlightClick="1">
              <a:snd r:embed="rId9" name="beep6.wav"/>
            </a:hlinkClick>
            <a:extLst>
              <a:ext uri="{FF2B5EF4-FFF2-40B4-BE49-F238E27FC236}">
                <a16:creationId xmlns:a16="http://schemas.microsoft.com/office/drawing/2014/main" id="{9E3316B9-CDE4-4AF4-87A1-E22B781BA0E8}"/>
              </a:ext>
            </a:extLst>
          </p:cNvPr>
          <p:cNvSpPr/>
          <p:nvPr/>
        </p:nvSpPr>
        <p:spPr>
          <a:xfrm>
            <a:off x="6267760"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9" name="Action Button: Custom 21">
            <a:hlinkClick r:id="" action="ppaction://noaction" highlightClick="1">
              <a:snd r:embed="rId10" name="beep7.wav"/>
            </a:hlinkClick>
            <a:extLst>
              <a:ext uri="{FF2B5EF4-FFF2-40B4-BE49-F238E27FC236}">
                <a16:creationId xmlns:a16="http://schemas.microsoft.com/office/drawing/2014/main" id="{284DE3AE-DEDA-43B7-8E2A-87EEF9046144}"/>
              </a:ext>
            </a:extLst>
          </p:cNvPr>
          <p:cNvSpPr/>
          <p:nvPr/>
        </p:nvSpPr>
        <p:spPr>
          <a:xfrm>
            <a:off x="6267760"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0" name="Action Button: Custom 21">
            <a:hlinkClick r:id="" action="ppaction://noaction" highlightClick="1">
              <a:snd r:embed="rId11" name="beep8.wav"/>
            </a:hlinkClick>
            <a:extLst>
              <a:ext uri="{FF2B5EF4-FFF2-40B4-BE49-F238E27FC236}">
                <a16:creationId xmlns:a16="http://schemas.microsoft.com/office/drawing/2014/main" id="{A8BB19E1-8173-409C-93F5-8DFC337149E4}"/>
              </a:ext>
            </a:extLst>
          </p:cNvPr>
          <p:cNvSpPr/>
          <p:nvPr/>
        </p:nvSpPr>
        <p:spPr>
          <a:xfrm>
            <a:off x="6267760"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9" name="Picture 18">
            <a:extLst>
              <a:ext uri="{FF2B5EF4-FFF2-40B4-BE49-F238E27FC236}">
                <a16:creationId xmlns:a16="http://schemas.microsoft.com/office/drawing/2014/main" id="{DBC84FCA-BF9E-4C4C-B128-85A9872F5A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25150" y="538916"/>
            <a:ext cx="1800000" cy="1800000"/>
          </a:xfrm>
          <a:prstGeom prst="rect">
            <a:avLst/>
          </a:prstGeom>
        </p:spPr>
      </p:pic>
    </p:spTree>
    <p:extLst>
      <p:ext uri="{BB962C8B-B14F-4D97-AF65-F5344CB8AC3E}">
        <p14:creationId xmlns:p14="http://schemas.microsoft.com/office/powerpoint/2010/main" val="2562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200" b="1" i="0" spc="0" baseline="0" dirty="0">
                <a:ln>
                  <a:noFill/>
                </a:ln>
                <a:solidFill>
                  <a:srgbClr val="FFFFFF"/>
                </a:solidFill>
                <a:effectLst/>
                <a:latin typeface="Century Gothic" panose="020B0502020202020204" pitchFamily="34" charset="0"/>
                <a:ea typeface="+mn-ea"/>
                <a:cs typeface="+mn-cs"/>
              </a:rPr>
              <a:t>Réponses </a:t>
            </a:r>
            <a:endParaRPr lang="fr-FR" sz="4000" dirty="0">
              <a:effectLst/>
            </a:endParaRPr>
          </a:p>
        </p:txBody>
      </p:sp>
      <p:sp>
        <p:nvSpPr>
          <p:cNvPr id="17" name="Rounded Rectangle 46">
            <a:extLst>
              <a:ext uri="{FF2B5EF4-FFF2-40B4-BE49-F238E27FC236}">
                <a16:creationId xmlns:a16="http://schemas.microsoft.com/office/drawing/2014/main" id="{93F3C814-AE9B-4882-8726-6E9BC444077B}"/>
              </a:ext>
            </a:extLst>
          </p:cNvPr>
          <p:cNvSpPr/>
          <p:nvPr/>
        </p:nvSpPr>
        <p:spPr>
          <a:xfrm>
            <a:off x="10725150" y="177535"/>
            <a:ext cx="12163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 name="TextBox 3">
            <a:extLst>
              <a:ext uri="{FF2B5EF4-FFF2-40B4-BE49-F238E27FC236}">
                <a16:creationId xmlns:a16="http://schemas.microsoft.com/office/drawing/2014/main" id="{9BE6B376-81F4-461D-871C-0CA48E3A1F4C}"/>
              </a:ext>
            </a:extLst>
          </p:cNvPr>
          <p:cNvSpPr txBox="1"/>
          <p:nvPr/>
        </p:nvSpPr>
        <p:spPr>
          <a:xfrm>
            <a:off x="0" y="1295491"/>
            <a:ext cx="119414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dit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ne fait pas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activités qu’</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n’aime pas faire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Écoute les phrases et coche la réponse correcte.</a:t>
            </a:r>
          </a:p>
        </p:txBody>
      </p:sp>
      <p:graphicFrame>
        <p:nvGraphicFramePr>
          <p:cNvPr id="10" name="Table 9">
            <a:extLst>
              <a:ext uri="{FF2B5EF4-FFF2-40B4-BE49-F238E27FC236}">
                <a16:creationId xmlns:a16="http://schemas.microsoft.com/office/drawing/2014/main" id="{4A393847-54F2-461C-8954-1D996F965EAD}"/>
              </a:ext>
            </a:extLst>
          </p:cNvPr>
          <p:cNvGraphicFramePr>
            <a:graphicFrameLocks noGrp="1"/>
          </p:cNvGraphicFramePr>
          <p:nvPr/>
        </p:nvGraphicFramePr>
        <p:xfrm>
          <a:off x="331892" y="2256812"/>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n’aime</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graphicFrame>
        <p:nvGraphicFramePr>
          <p:cNvPr id="11" name="Table 10">
            <a:extLst>
              <a:ext uri="{FF2B5EF4-FFF2-40B4-BE49-F238E27FC236}">
                <a16:creationId xmlns:a16="http://schemas.microsoft.com/office/drawing/2014/main" id="{FC550E3F-2F29-401E-B4F6-E47B3164B58A}"/>
              </a:ext>
            </a:extLst>
          </p:cNvPr>
          <p:cNvGraphicFramePr>
            <a:graphicFrameLocks noGrp="1"/>
          </p:cNvGraphicFramePr>
          <p:nvPr/>
        </p:nvGraphicFramePr>
        <p:xfrm>
          <a:off x="6181120" y="2264333"/>
          <a:ext cx="5664655" cy="3945276"/>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20000">
                  <a:extLst>
                    <a:ext uri="{9D8B030D-6E8A-4147-A177-3AD203B41FA5}">
                      <a16:colId xmlns:a16="http://schemas.microsoft.com/office/drawing/2014/main" val="2869389137"/>
                    </a:ext>
                  </a:extLst>
                </a:gridCol>
                <a:gridCol w="2520000">
                  <a:extLst>
                    <a:ext uri="{9D8B030D-6E8A-4147-A177-3AD203B41FA5}">
                      <a16:colId xmlns:a16="http://schemas.microsoft.com/office/drawing/2014/main" val="815285107"/>
                    </a:ext>
                  </a:extLst>
                </a:gridCol>
              </a:tblGrid>
              <a:tr h="78120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ne fait pas </a:t>
                      </a:r>
                      <a:r>
                        <a:rPr lang="en-GB" sz="2400" b="1" dirty="0" err="1">
                          <a:solidFill>
                            <a:srgbClr val="115076"/>
                          </a:solidFill>
                          <a:latin typeface="Century Gothic" panose="020B0502020202020204" pitchFamily="34" charset="0"/>
                        </a:rPr>
                        <a:t>ça</a:t>
                      </a:r>
                      <a:endParaRPr lang="en-GB" sz="16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il</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n’aime</a:t>
                      </a:r>
                      <a:r>
                        <a:rPr lang="en-GB" sz="2400" b="1" dirty="0">
                          <a:solidFill>
                            <a:srgbClr val="115076"/>
                          </a:solidFill>
                          <a:latin typeface="Century Gothic" panose="020B0502020202020204" pitchFamily="34" charset="0"/>
                        </a:rPr>
                        <a:t> pas faire </a:t>
                      </a:r>
                      <a:r>
                        <a:rPr lang="en-GB" sz="2400" b="1" dirty="0" err="1">
                          <a:solidFill>
                            <a:srgbClr val="115076"/>
                          </a:solidFill>
                          <a:latin typeface="Century Gothic" panose="020B0502020202020204" pitchFamily="34" charset="0"/>
                        </a:rPr>
                        <a:t>ça</a:t>
                      </a:r>
                      <a:endParaRPr lang="en-GB" sz="16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0429551"/>
                  </a:ext>
                </a:extLst>
              </a:tr>
            </a:tbl>
          </a:graphicData>
        </a:graphic>
      </p:graphicFrame>
      <p:pic>
        <p:nvPicPr>
          <p:cNvPr id="12" name="Picture 11">
            <a:extLst>
              <a:ext uri="{FF2B5EF4-FFF2-40B4-BE49-F238E27FC236}">
                <a16:creationId xmlns:a16="http://schemas.microsoft.com/office/drawing/2014/main" id="{CBD05DBB-E847-4267-A8A7-84DBB10DF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785" y="3088050"/>
            <a:ext cx="691201" cy="720000"/>
          </a:xfrm>
          <a:prstGeom prst="rect">
            <a:avLst/>
          </a:prstGeom>
        </p:spPr>
      </p:pic>
      <p:pic>
        <p:nvPicPr>
          <p:cNvPr id="13" name="Picture 12">
            <a:extLst>
              <a:ext uri="{FF2B5EF4-FFF2-40B4-BE49-F238E27FC236}">
                <a16:creationId xmlns:a16="http://schemas.microsoft.com/office/drawing/2014/main" id="{2A3DFE86-EAA2-415D-B22A-934CE253F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72" y="3865887"/>
            <a:ext cx="691201" cy="720000"/>
          </a:xfrm>
          <a:prstGeom prst="rect">
            <a:avLst/>
          </a:prstGeom>
        </p:spPr>
      </p:pic>
      <p:pic>
        <p:nvPicPr>
          <p:cNvPr id="14" name="Picture 13">
            <a:extLst>
              <a:ext uri="{FF2B5EF4-FFF2-40B4-BE49-F238E27FC236}">
                <a16:creationId xmlns:a16="http://schemas.microsoft.com/office/drawing/2014/main" id="{0CF40665-5039-42D8-8F5E-2FF66FA40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172" y="4676129"/>
            <a:ext cx="691201" cy="720000"/>
          </a:xfrm>
          <a:prstGeom prst="rect">
            <a:avLst/>
          </a:prstGeom>
        </p:spPr>
      </p:pic>
      <p:pic>
        <p:nvPicPr>
          <p:cNvPr id="15" name="Picture 14">
            <a:extLst>
              <a:ext uri="{FF2B5EF4-FFF2-40B4-BE49-F238E27FC236}">
                <a16:creationId xmlns:a16="http://schemas.microsoft.com/office/drawing/2014/main" id="{304BAD7C-547B-4A30-BF5D-4344EAD2D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785" y="5424555"/>
            <a:ext cx="691201" cy="720000"/>
          </a:xfrm>
          <a:prstGeom prst="rect">
            <a:avLst/>
          </a:prstGeom>
        </p:spPr>
      </p:pic>
      <p:pic>
        <p:nvPicPr>
          <p:cNvPr id="18" name="Picture 17">
            <a:extLst>
              <a:ext uri="{FF2B5EF4-FFF2-40B4-BE49-F238E27FC236}">
                <a16:creationId xmlns:a16="http://schemas.microsoft.com/office/drawing/2014/main" id="{BD86251B-5B5C-4F3D-8A95-8ECDC5036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59" y="3090628"/>
            <a:ext cx="691201" cy="720000"/>
          </a:xfrm>
          <a:prstGeom prst="rect">
            <a:avLst/>
          </a:prstGeom>
        </p:spPr>
      </p:pic>
      <p:pic>
        <p:nvPicPr>
          <p:cNvPr id="19" name="Picture 18">
            <a:extLst>
              <a:ext uri="{FF2B5EF4-FFF2-40B4-BE49-F238E27FC236}">
                <a16:creationId xmlns:a16="http://schemas.microsoft.com/office/drawing/2014/main" id="{4245F407-9BAF-4063-B2AD-D0803C7C5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58" y="3875141"/>
            <a:ext cx="691201" cy="720000"/>
          </a:xfrm>
          <a:prstGeom prst="rect">
            <a:avLst/>
          </a:prstGeom>
        </p:spPr>
      </p:pic>
      <p:pic>
        <p:nvPicPr>
          <p:cNvPr id="21" name="Picture 20">
            <a:extLst>
              <a:ext uri="{FF2B5EF4-FFF2-40B4-BE49-F238E27FC236}">
                <a16:creationId xmlns:a16="http://schemas.microsoft.com/office/drawing/2014/main" id="{2AB15BE1-B2D5-4C29-ADC6-454BF8FF2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455" y="4648570"/>
            <a:ext cx="691201" cy="720000"/>
          </a:xfrm>
          <a:prstGeom prst="rect">
            <a:avLst/>
          </a:prstGeom>
        </p:spPr>
      </p:pic>
      <p:pic>
        <p:nvPicPr>
          <p:cNvPr id="22" name="Picture 21">
            <a:extLst>
              <a:ext uri="{FF2B5EF4-FFF2-40B4-BE49-F238E27FC236}">
                <a16:creationId xmlns:a16="http://schemas.microsoft.com/office/drawing/2014/main" id="{C9B9471A-5037-4AB6-9965-96ECE5E82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455" y="5424555"/>
            <a:ext cx="691202" cy="720000"/>
          </a:xfrm>
          <a:prstGeom prst="rect">
            <a:avLst/>
          </a:prstGeom>
        </p:spPr>
      </p:pic>
      <p:sp>
        <p:nvSpPr>
          <p:cNvPr id="23" name="Action Button: Custom 21">
            <a:hlinkClick r:id="" action="ppaction://noaction" highlightClick="1">
              <a:snd r:embed="rId5" name="1.wav"/>
            </a:hlinkClick>
            <a:extLst>
              <a:ext uri="{FF2B5EF4-FFF2-40B4-BE49-F238E27FC236}">
                <a16:creationId xmlns:a16="http://schemas.microsoft.com/office/drawing/2014/main" id="{BD00B425-578B-487F-9B11-9010FEBD58A6}"/>
              </a:ext>
            </a:extLst>
          </p:cNvPr>
          <p:cNvSpPr/>
          <p:nvPr/>
        </p:nvSpPr>
        <p:spPr>
          <a:xfrm>
            <a:off x="427700"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21">
            <a:hlinkClick r:id="" action="ppaction://noaction" highlightClick="1">
              <a:snd r:embed="rId6" name="23-2.wav"/>
            </a:hlinkClick>
            <a:extLst>
              <a:ext uri="{FF2B5EF4-FFF2-40B4-BE49-F238E27FC236}">
                <a16:creationId xmlns:a16="http://schemas.microsoft.com/office/drawing/2014/main" id="{67C9D339-2D0D-4043-B88B-B707ED1CE153}"/>
              </a:ext>
            </a:extLst>
          </p:cNvPr>
          <p:cNvSpPr/>
          <p:nvPr/>
        </p:nvSpPr>
        <p:spPr>
          <a:xfrm>
            <a:off x="426897"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Action Button: Custom 21">
            <a:hlinkClick r:id="" action="ppaction://noaction" highlightClick="1">
              <a:snd r:embed="rId7" name="3.wav"/>
            </a:hlinkClick>
            <a:extLst>
              <a:ext uri="{FF2B5EF4-FFF2-40B4-BE49-F238E27FC236}">
                <a16:creationId xmlns:a16="http://schemas.microsoft.com/office/drawing/2014/main" id="{04139398-1F79-4050-A105-4732B89EC912}"/>
              </a:ext>
            </a:extLst>
          </p:cNvPr>
          <p:cNvSpPr/>
          <p:nvPr/>
        </p:nvSpPr>
        <p:spPr>
          <a:xfrm>
            <a:off x="426897"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Action Button: Custom 21">
            <a:hlinkClick r:id="" action="ppaction://noaction" highlightClick="1">
              <a:snd r:embed="rId8" name="4.wav"/>
            </a:hlinkClick>
            <a:extLst>
              <a:ext uri="{FF2B5EF4-FFF2-40B4-BE49-F238E27FC236}">
                <a16:creationId xmlns:a16="http://schemas.microsoft.com/office/drawing/2014/main" id="{B278A438-44AD-4807-8875-8521FF1196E2}"/>
              </a:ext>
            </a:extLst>
          </p:cNvPr>
          <p:cNvSpPr/>
          <p:nvPr/>
        </p:nvSpPr>
        <p:spPr>
          <a:xfrm>
            <a:off x="426897"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Action Button: Custom 21">
            <a:hlinkClick r:id="" action="ppaction://noaction" highlightClick="1">
              <a:snd r:embed="rId9" name="je ne joue.wav"/>
            </a:hlinkClick>
            <a:extLst>
              <a:ext uri="{FF2B5EF4-FFF2-40B4-BE49-F238E27FC236}">
                <a16:creationId xmlns:a16="http://schemas.microsoft.com/office/drawing/2014/main" id="{0756185B-5BDD-4B4E-A5CE-898BEC1CF213}"/>
              </a:ext>
            </a:extLst>
          </p:cNvPr>
          <p:cNvSpPr/>
          <p:nvPr/>
        </p:nvSpPr>
        <p:spPr>
          <a:xfrm>
            <a:off x="6268563" y="3213735"/>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8" name="Action Button: Custom 21">
            <a:hlinkClick r:id="" action="ppaction://noaction" highlightClick="1">
              <a:snd r:embed="rId10" name="6.wav"/>
            </a:hlinkClick>
            <a:extLst>
              <a:ext uri="{FF2B5EF4-FFF2-40B4-BE49-F238E27FC236}">
                <a16:creationId xmlns:a16="http://schemas.microsoft.com/office/drawing/2014/main" id="{9E3316B9-CDE4-4AF4-87A1-E22B781BA0E8}"/>
              </a:ext>
            </a:extLst>
          </p:cNvPr>
          <p:cNvSpPr/>
          <p:nvPr/>
        </p:nvSpPr>
        <p:spPr>
          <a:xfrm>
            <a:off x="6267760" y="3980374"/>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9" name="Action Button: Custom 21">
            <a:hlinkClick r:id="" action="ppaction://noaction" highlightClick="1">
              <a:snd r:embed="rId11" name="7.wav"/>
            </a:hlinkClick>
            <a:extLst>
              <a:ext uri="{FF2B5EF4-FFF2-40B4-BE49-F238E27FC236}">
                <a16:creationId xmlns:a16="http://schemas.microsoft.com/office/drawing/2014/main" id="{284DE3AE-DEDA-43B7-8E2A-87EEF9046144}"/>
              </a:ext>
            </a:extLst>
          </p:cNvPr>
          <p:cNvSpPr/>
          <p:nvPr/>
        </p:nvSpPr>
        <p:spPr>
          <a:xfrm>
            <a:off x="6267760" y="4790616"/>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0" name="Action Button: Custom 21">
            <a:hlinkClick r:id="" action="ppaction://noaction" highlightClick="1">
              <a:snd r:embed="rId12" name="8.wav"/>
            </a:hlinkClick>
            <a:extLst>
              <a:ext uri="{FF2B5EF4-FFF2-40B4-BE49-F238E27FC236}">
                <a16:creationId xmlns:a16="http://schemas.microsoft.com/office/drawing/2014/main" id="{A8BB19E1-8173-409C-93F5-8DFC337149E4}"/>
              </a:ext>
            </a:extLst>
          </p:cNvPr>
          <p:cNvSpPr/>
          <p:nvPr/>
        </p:nvSpPr>
        <p:spPr>
          <a:xfrm>
            <a:off x="6267760" y="5539042"/>
            <a:ext cx="453788" cy="452927"/>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1" name="Picture 30">
            <a:extLst>
              <a:ext uri="{FF2B5EF4-FFF2-40B4-BE49-F238E27FC236}">
                <a16:creationId xmlns:a16="http://schemas.microsoft.com/office/drawing/2014/main" id="{997C3D77-1385-4F70-8988-B723CB03B2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25150" y="538916"/>
            <a:ext cx="1800000" cy="1800000"/>
          </a:xfrm>
          <a:prstGeom prst="rect">
            <a:avLst/>
          </a:prstGeom>
        </p:spPr>
      </p:pic>
    </p:spTree>
    <p:extLst>
      <p:ext uri="{BB962C8B-B14F-4D97-AF65-F5344CB8AC3E}">
        <p14:creationId xmlns:p14="http://schemas.microsoft.com/office/powerpoint/2010/main" val="143405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Oval Callout 2" hidden="1"/>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hidden="1"/>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en-GB" sz="3200" b="1" i="0" spc="0" baseline="0" dirty="0">
                <a:ln>
                  <a:noFill/>
                </a:ln>
                <a:solidFill>
                  <a:srgbClr val="FFFFFF"/>
                </a:solidFill>
                <a:effectLst/>
                <a:latin typeface="Century Gothic" panose="020B0502020202020204" pitchFamily="34" charset="0"/>
                <a:ea typeface="+mn-ea"/>
                <a:cs typeface="+mn-cs"/>
              </a:rPr>
              <a:t>Using ‘ne… pas’ with verbs</a:t>
            </a:r>
            <a:endParaRPr lang="en-GB" sz="4000" dirty="0">
              <a:effectLst/>
            </a:endParaRPr>
          </a:p>
        </p:txBody>
      </p:sp>
      <p:sp>
        <p:nvSpPr>
          <p:cNvPr id="17" name="Rounded Rectangle 46">
            <a:extLst>
              <a:ext uri="{FF2B5EF4-FFF2-40B4-BE49-F238E27FC236}">
                <a16:creationId xmlns:a16="http://schemas.microsoft.com/office/drawing/2014/main" id="{93F3C814-AE9B-4882-8726-6E9BC444077B}"/>
              </a:ext>
            </a:extLst>
          </p:cNvPr>
          <p:cNvSpPr/>
          <p:nvPr/>
        </p:nvSpPr>
        <p:spPr>
          <a:xfrm>
            <a:off x="10953750" y="177535"/>
            <a:ext cx="9877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5" name="TextBox 4">
            <a:extLst>
              <a:ext uri="{FF2B5EF4-FFF2-40B4-BE49-F238E27FC236}">
                <a16:creationId xmlns:a16="http://schemas.microsoft.com/office/drawing/2014/main" id="{F678D897-15B8-4BF9-AFA9-CC77789D9671}"/>
              </a:ext>
            </a:extLst>
          </p:cNvPr>
          <p:cNvSpPr txBox="1"/>
          <p:nvPr/>
        </p:nvSpPr>
        <p:spPr>
          <a:xfrm>
            <a:off x="0" y="1390951"/>
            <a:ext cx="90476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Lis les phrases et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les mots orange dans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l’ordre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correct.</a:t>
            </a:r>
          </a:p>
        </p:txBody>
      </p:sp>
      <p:sp>
        <p:nvSpPr>
          <p:cNvPr id="6" name="TextBox 5">
            <a:extLst>
              <a:ext uri="{FF2B5EF4-FFF2-40B4-BE49-F238E27FC236}">
                <a16:creationId xmlns:a16="http://schemas.microsoft.com/office/drawing/2014/main" id="{7BF5DFE4-BC97-4FAB-8864-CCCB5740FD83}"/>
              </a:ext>
            </a:extLst>
          </p:cNvPr>
          <p:cNvSpPr txBox="1"/>
          <p:nvPr/>
        </p:nvSpPr>
        <p:spPr>
          <a:xfrm>
            <a:off x="228600" y="1852616"/>
            <a:ext cx="11712858" cy="4453848"/>
          </a:xfrm>
          <a:prstGeom prst="rect">
            <a:avLst/>
          </a:prstGeom>
          <a:noFill/>
        </p:spPr>
        <p:txBody>
          <a:bodyPr wrap="square" numCol="2"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Je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fais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lit.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n’aime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dehors.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Elle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[faire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ménage.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Nous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regardons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n’aiment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sortir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faites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attention.</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vont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l’étranger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[faire |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cuisine.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Je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lit.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Il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dehors.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Elle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ménage.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Nous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regardons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n’aiment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faites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attention.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vont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l’étranger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Tu 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cuisine.</a:t>
            </a:r>
          </a:p>
        </p:txBody>
      </p:sp>
    </p:spTree>
    <p:extLst>
      <p:ext uri="{BB962C8B-B14F-4D97-AF65-F5344CB8AC3E}">
        <p14:creationId xmlns:p14="http://schemas.microsoft.com/office/powerpoint/2010/main" val="27313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030896A-B5D1-4832-81CE-B17B0BBD9CC9}"/>
              </a:ext>
            </a:extLst>
          </p:cNvPr>
          <p:cNvGraphicFramePr>
            <a:graphicFrameLocks noGrp="1"/>
          </p:cNvGraphicFramePr>
          <p:nvPr>
            <p:extLst/>
          </p:nvPr>
        </p:nvGraphicFramePr>
        <p:xfrm>
          <a:off x="696000" y="2638593"/>
          <a:ext cx="10800000" cy="347472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2987508494"/>
                    </a:ext>
                  </a:extLst>
                </a:gridCol>
                <a:gridCol w="1800000">
                  <a:extLst>
                    <a:ext uri="{9D8B030D-6E8A-4147-A177-3AD203B41FA5}">
                      <a16:colId xmlns:a16="http://schemas.microsoft.com/office/drawing/2014/main" val="2454124050"/>
                    </a:ext>
                  </a:extLst>
                </a:gridCol>
                <a:gridCol w="1800000">
                  <a:extLst>
                    <a:ext uri="{9D8B030D-6E8A-4147-A177-3AD203B41FA5}">
                      <a16:colId xmlns:a16="http://schemas.microsoft.com/office/drawing/2014/main" val="1300505787"/>
                    </a:ext>
                  </a:extLst>
                </a:gridCol>
                <a:gridCol w="1800000">
                  <a:extLst>
                    <a:ext uri="{9D8B030D-6E8A-4147-A177-3AD203B41FA5}">
                      <a16:colId xmlns:a16="http://schemas.microsoft.com/office/drawing/2014/main" val="1759353059"/>
                    </a:ext>
                  </a:extLst>
                </a:gridCol>
              </a:tblGrid>
              <a:tr h="370840">
                <a:tc>
                  <a:txBody>
                    <a:bodyPr/>
                    <a:lstStyle/>
                    <a:p>
                      <a:endParaRPr lang="en-GB" sz="24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savoir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aimer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rPr>
                        <a:t>souvent</a:t>
                      </a:r>
                      <a:r>
                        <a:rPr lang="en-GB" sz="2400" b="1" dirty="0">
                          <a:solidFill>
                            <a:srgbClr val="115076"/>
                          </a:solidFill>
                        </a:rPr>
                        <a:t> /</a:t>
                      </a:r>
                    </a:p>
                    <a:p>
                      <a:pPr algn="ctr"/>
                      <a:r>
                        <a:rPr lang="en-GB" sz="2400" b="1" dirty="0" err="1">
                          <a:solidFill>
                            <a:srgbClr val="115076"/>
                          </a:solidFill>
                        </a:rPr>
                        <a:t>parfois</a:t>
                      </a:r>
                      <a:r>
                        <a:rPr lang="en-GB" sz="2400" b="1" dirty="0">
                          <a:solidFill>
                            <a:srgbClr val="115076"/>
                          </a:solidFill>
                        </a:rPr>
                        <a:t> /</a:t>
                      </a:r>
                    </a:p>
                    <a:p>
                      <a:pPr algn="ctr"/>
                      <a:r>
                        <a:rPr lang="en-GB" sz="2400" b="1" dirty="0" err="1">
                          <a:solidFill>
                            <a:srgbClr val="115076"/>
                          </a:solidFill>
                        </a:rPr>
                        <a:t>rarement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07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1) faire la cuisine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9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2) faire les devoirs de </a:t>
                      </a:r>
                      <a:r>
                        <a:rPr lang="en-GB" sz="2400" b="0" dirty="0" err="1">
                          <a:solidFill>
                            <a:srgbClr val="115076"/>
                          </a:solidFill>
                        </a:rPr>
                        <a:t>français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228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3) prendre des photos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998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4) chanter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275686"/>
                  </a:ext>
                </a:extLst>
              </a:tr>
              <a:tr h="370840">
                <a:tc>
                  <a:txBody>
                    <a:bodyPr/>
                    <a:lstStyle/>
                    <a:p>
                      <a:r>
                        <a:rPr lang="en-GB" sz="2400" b="0" dirty="0">
                          <a:solidFill>
                            <a:srgbClr val="115076"/>
                          </a:solidFill>
                        </a:rPr>
                        <a:t>5) </a:t>
                      </a:r>
                      <a:r>
                        <a:rPr lang="en-GB" sz="2400" b="0" dirty="0" err="1">
                          <a:solidFill>
                            <a:srgbClr val="115076"/>
                          </a:solidFill>
                        </a:rPr>
                        <a:t>parler</a:t>
                      </a:r>
                      <a:r>
                        <a:rPr lang="en-GB" sz="2400" b="0" dirty="0">
                          <a:solidFill>
                            <a:srgbClr val="115076"/>
                          </a:solidFill>
                        </a:rPr>
                        <a:t> des </a:t>
                      </a:r>
                      <a:r>
                        <a:rPr lang="en-GB" sz="2400" b="0" dirty="0" err="1">
                          <a:solidFill>
                            <a:srgbClr val="115076"/>
                          </a:solidFill>
                        </a:rPr>
                        <a:t>langues</a:t>
                      </a:r>
                      <a:r>
                        <a:rPr lang="en-GB" sz="2400" b="0" dirty="0">
                          <a:solidFill>
                            <a:srgbClr val="115076"/>
                          </a:solidFill>
                        </a:rPr>
                        <a:t> </a:t>
                      </a:r>
                      <a:r>
                        <a:rPr lang="en-GB" sz="2400" b="0" dirty="0" err="1">
                          <a:solidFill>
                            <a:srgbClr val="115076"/>
                          </a:solidFill>
                        </a:rPr>
                        <a:t>différentes</a:t>
                      </a:r>
                      <a:endParaRPr lang="en-GB" sz="2400" b="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8339320"/>
                  </a:ext>
                </a:extLst>
              </a:tr>
            </a:tbl>
          </a:graphicData>
        </a:graphic>
      </p:graphicFrame>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200" b="1" i="0" spc="0" baseline="0" dirty="0">
                <a:ln>
                  <a:noFill/>
                </a:ln>
                <a:solidFill>
                  <a:srgbClr val="FFFFFF"/>
                </a:solidFill>
                <a:effectLst/>
                <a:latin typeface="Century Gothic" panose="020B0502020202020204" pitchFamily="34" charset="0"/>
                <a:ea typeface="+mn-ea"/>
                <a:cs typeface="+mn-cs"/>
              </a:rPr>
              <a:t>Parle et écris en</a:t>
            </a:r>
            <a:r>
              <a:rPr lang="fr-FR" sz="3200" b="1" i="0" spc="0" dirty="0">
                <a:ln>
                  <a:noFill/>
                </a:ln>
                <a:solidFill>
                  <a:srgbClr val="FFFFFF"/>
                </a:solidFill>
                <a:effectLst/>
                <a:latin typeface="Century Gothic" panose="020B0502020202020204" pitchFamily="34" charset="0"/>
                <a:ea typeface="+mn-ea"/>
                <a:cs typeface="+mn-cs"/>
              </a:rPr>
              <a:t> français !</a:t>
            </a:r>
            <a:endParaRPr lang="fr-FR" sz="4000" dirty="0">
              <a:effectLst/>
            </a:endParaRPr>
          </a:p>
        </p:txBody>
      </p:sp>
      <p:sp>
        <p:nvSpPr>
          <p:cNvPr id="6" name="TextBox 5">
            <a:extLst>
              <a:ext uri="{FF2B5EF4-FFF2-40B4-BE49-F238E27FC236}">
                <a16:creationId xmlns:a16="http://schemas.microsoft.com/office/drawing/2014/main" id="{CC993F5A-E5E6-454E-9325-C31B25F0DA9D}"/>
              </a:ext>
            </a:extLst>
          </p:cNvPr>
          <p:cNvSpPr txBox="1"/>
          <p:nvPr/>
        </p:nvSpPr>
        <p:spPr>
          <a:xfrm>
            <a:off x="117565" y="1458273"/>
            <a:ext cx="100431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Forme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et note les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phrases sur le/la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 que fait-</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 que fait-</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2E4E53B1-F10E-47D9-8C17-0E8DE472F512}"/>
              </a:ext>
            </a:extLst>
          </p:cNvPr>
          <p:cNvSpPr txBox="1"/>
          <p:nvPr/>
        </p:nvSpPr>
        <p:spPr>
          <a:xfrm>
            <a:off x="6457245" y="148329"/>
            <a:ext cx="4737194" cy="1015663"/>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Sais-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faire la cuisine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Non, 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 la cuisine.</a:t>
            </a:r>
          </a:p>
        </p:txBody>
      </p:sp>
      <p:pic>
        <p:nvPicPr>
          <p:cNvPr id="26630" name="Picture 6" descr="Cooking Clipart  Free Clipart Images">
            <a:extLst>
              <a:ext uri="{FF2B5EF4-FFF2-40B4-BE49-F238E27FC236}">
                <a16:creationId xmlns:a16="http://schemas.microsoft.com/office/drawing/2014/main" id="{7A03D3E8-127C-41FA-9D2D-064C4EAC1A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377" y="2655255"/>
            <a:ext cx="95294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Microphone Singing Cartoon Child - Little boy singing vector png download - 1578*2276 - Free Transparent  png Download.">
            <a:extLst>
              <a:ext uri="{FF2B5EF4-FFF2-40B4-BE49-F238E27FC236}">
                <a16:creationId xmlns:a16="http://schemas.microsoft.com/office/drawing/2014/main" id="{C78D497C-5FA0-40A6-9463-BF51F747A8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8240" y="2713599"/>
            <a:ext cx="748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Boy speak clipart">
            <a:extLst>
              <a:ext uri="{FF2B5EF4-FFF2-40B4-BE49-F238E27FC236}">
                <a16:creationId xmlns:a16="http://schemas.microsoft.com/office/drawing/2014/main" id="{98E4CB5E-55D2-4650-B3F3-B9EF6A751C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592" y="2714793"/>
            <a:ext cx="786408"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46">
            <a:extLst>
              <a:ext uri="{FF2B5EF4-FFF2-40B4-BE49-F238E27FC236}">
                <a16:creationId xmlns:a16="http://schemas.microsoft.com/office/drawing/2014/main" id="{93F3C814-AE9B-4882-8726-6E9BC444077B}"/>
              </a:ext>
            </a:extLst>
          </p:cNvPr>
          <p:cNvSpPr/>
          <p:nvPr/>
        </p:nvSpPr>
        <p:spPr>
          <a:xfrm>
            <a:off x="10001250" y="177535"/>
            <a:ext cx="19402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8" name="Rectangle 17">
            <a:extLst>
              <a:ext uri="{FF2B5EF4-FFF2-40B4-BE49-F238E27FC236}">
                <a16:creationId xmlns:a16="http://schemas.microsoft.com/office/drawing/2014/main" id="{4C6F19F8-EB0D-436D-BCC1-59341C89F8DB}"/>
              </a:ext>
            </a:extLst>
          </p:cNvPr>
          <p:cNvSpPr/>
          <p:nvPr/>
        </p:nvSpPr>
        <p:spPr>
          <a:xfrm>
            <a:off x="9709151" y="2578604"/>
            <a:ext cx="1904278" cy="3665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B9D602D7-7789-47BB-9862-90972BBDD625}"/>
              </a:ext>
            </a:extLst>
          </p:cNvPr>
          <p:cNvSpPr txBox="1"/>
          <p:nvPr/>
        </p:nvSpPr>
        <p:spPr>
          <a:xfrm>
            <a:off x="10102507" y="1309442"/>
            <a:ext cx="1940208" cy="1464231"/>
          </a:xfrm>
          <a:prstGeom prst="wedgeRoundRectCallout">
            <a:avLst>
              <a:gd name="adj1" fmla="val -63353"/>
              <a:gd name="adj2" fmla="val 43041"/>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linking words like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mais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aussi</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writing!</a:t>
            </a:r>
          </a:p>
        </p:txBody>
      </p:sp>
      <p:pic>
        <p:nvPicPr>
          <p:cNvPr id="1026" name="Picture 2" descr="Homework Clip Art For Kids | Clipart library - Free Clipart Images">
            <a:extLst>
              <a:ext uri="{FF2B5EF4-FFF2-40B4-BE49-F238E27FC236}">
                <a16:creationId xmlns:a16="http://schemas.microsoft.com/office/drawing/2014/main" id="{38BEF448-503C-4605-8B89-C34292B067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1582" y="2713599"/>
            <a:ext cx="105354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part boy photographer">
            <a:extLst>
              <a:ext uri="{FF2B5EF4-FFF2-40B4-BE49-F238E27FC236}">
                <a16:creationId xmlns:a16="http://schemas.microsoft.com/office/drawing/2014/main" id="{9A3F8E71-3CC3-463F-945D-7E60F5A932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1279" y="2697588"/>
            <a:ext cx="566591"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030896A-B5D1-4832-81CE-B17B0BBD9CC9}"/>
              </a:ext>
            </a:extLst>
          </p:cNvPr>
          <p:cNvGraphicFramePr>
            <a:graphicFrameLocks noGrp="1"/>
          </p:cNvGraphicFramePr>
          <p:nvPr/>
        </p:nvGraphicFramePr>
        <p:xfrm>
          <a:off x="696000" y="2697306"/>
          <a:ext cx="10800000" cy="347472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2987508494"/>
                    </a:ext>
                  </a:extLst>
                </a:gridCol>
                <a:gridCol w="1800000">
                  <a:extLst>
                    <a:ext uri="{9D8B030D-6E8A-4147-A177-3AD203B41FA5}">
                      <a16:colId xmlns:a16="http://schemas.microsoft.com/office/drawing/2014/main" val="2454124050"/>
                    </a:ext>
                  </a:extLst>
                </a:gridCol>
                <a:gridCol w="1800000">
                  <a:extLst>
                    <a:ext uri="{9D8B030D-6E8A-4147-A177-3AD203B41FA5}">
                      <a16:colId xmlns:a16="http://schemas.microsoft.com/office/drawing/2014/main" val="1300505787"/>
                    </a:ext>
                  </a:extLst>
                </a:gridCol>
                <a:gridCol w="1800000">
                  <a:extLst>
                    <a:ext uri="{9D8B030D-6E8A-4147-A177-3AD203B41FA5}">
                      <a16:colId xmlns:a16="http://schemas.microsoft.com/office/drawing/2014/main" val="1759353059"/>
                    </a:ext>
                  </a:extLst>
                </a:gridCol>
              </a:tblGrid>
              <a:tr h="370840">
                <a:tc>
                  <a:txBody>
                    <a:bodyPr/>
                    <a:lstStyle/>
                    <a:p>
                      <a:endParaRPr lang="en-GB" sz="24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savoir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rPr>
                        <a:t>aimer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 ✖)</a:t>
                      </a: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rPr>
                        <a:t>souvent</a:t>
                      </a:r>
                      <a:r>
                        <a:rPr lang="en-GB" sz="2400" b="1" dirty="0">
                          <a:solidFill>
                            <a:srgbClr val="115076"/>
                          </a:solidFill>
                        </a:rPr>
                        <a:t> /</a:t>
                      </a:r>
                    </a:p>
                    <a:p>
                      <a:pPr algn="ctr"/>
                      <a:r>
                        <a:rPr lang="en-GB" sz="2400" b="1" dirty="0" err="1">
                          <a:solidFill>
                            <a:srgbClr val="115076"/>
                          </a:solidFill>
                        </a:rPr>
                        <a:t>parfois</a:t>
                      </a:r>
                      <a:r>
                        <a:rPr lang="en-GB" sz="2400" b="1" dirty="0">
                          <a:solidFill>
                            <a:srgbClr val="115076"/>
                          </a:solidFill>
                        </a:rPr>
                        <a:t> /</a:t>
                      </a:r>
                    </a:p>
                    <a:p>
                      <a:pPr algn="ctr"/>
                      <a:r>
                        <a:rPr lang="en-GB" sz="2400" b="1" dirty="0" err="1">
                          <a:solidFill>
                            <a:srgbClr val="115076"/>
                          </a:solidFill>
                        </a:rPr>
                        <a:t>rarement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07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1)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9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2)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228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3998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7275686"/>
                  </a:ext>
                </a:extLst>
              </a:tr>
              <a:tr h="370840">
                <a:tc>
                  <a:txBody>
                    <a:bodyPr/>
                    <a:lstStyle/>
                    <a:p>
                      <a:r>
                        <a:rPr lang="en-GB" sz="2400" b="1"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8339320"/>
                  </a:ext>
                </a:extLst>
              </a:tr>
            </a:tbl>
          </a:graphicData>
        </a:graphic>
      </p:graphicFrame>
      <p:pic>
        <p:nvPicPr>
          <p:cNvPr id="2" name="Picture 1" descr="background rectangle ">
            <a:extLst>
              <a:ext uri="{FF2B5EF4-FFF2-40B4-BE49-F238E27FC236}">
                <a16:creationId xmlns:a16="http://schemas.microsoft.com/office/drawing/2014/main" id="{30C7BAD3-E64C-4DA2-A293-193FDB2EF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15"/>
          <p:cNvSpPr>
            <a:spLocks noGrp="1"/>
          </p:cNvSpPr>
          <p:nvPr>
            <p:ph type="title"/>
          </p:nvPr>
        </p:nvSpPr>
        <p:spPr>
          <a:xfrm>
            <a:off x="0" y="65388"/>
            <a:ext cx="5705915" cy="1325563"/>
          </a:xfrm>
        </p:spPr>
        <p:txBody>
          <a:bodyPr>
            <a:normAutofit/>
          </a:bodyPr>
          <a:lstStyle/>
          <a:p>
            <a:pPr rtl="0" eaLnBrk="1" fontAlgn="auto" latinLnBrk="0" hangingPunct="1"/>
            <a:r>
              <a:rPr lang="fr-FR" sz="3200" b="1" i="0" spc="0" baseline="0" dirty="0">
                <a:ln>
                  <a:noFill/>
                </a:ln>
                <a:solidFill>
                  <a:srgbClr val="FFFFFF"/>
                </a:solidFill>
                <a:effectLst/>
                <a:latin typeface="Century Gothic" panose="020B0502020202020204" pitchFamily="34" charset="0"/>
                <a:ea typeface="+mn-ea"/>
                <a:cs typeface="+mn-cs"/>
              </a:rPr>
              <a:t>Parle et écris en</a:t>
            </a:r>
            <a:r>
              <a:rPr lang="fr-FR" sz="3200" b="1" i="0" spc="0" dirty="0">
                <a:ln>
                  <a:noFill/>
                </a:ln>
                <a:solidFill>
                  <a:srgbClr val="FFFFFF"/>
                </a:solidFill>
                <a:effectLst/>
                <a:latin typeface="Century Gothic" panose="020B0502020202020204" pitchFamily="34" charset="0"/>
                <a:ea typeface="+mn-ea"/>
                <a:cs typeface="+mn-cs"/>
              </a:rPr>
              <a:t> français !</a:t>
            </a:r>
            <a:endParaRPr lang="fr-FR" sz="4000" dirty="0">
              <a:effectLst/>
            </a:endParaRPr>
          </a:p>
        </p:txBody>
      </p:sp>
      <p:sp>
        <p:nvSpPr>
          <p:cNvPr id="6" name="TextBox 5">
            <a:extLst>
              <a:ext uri="{FF2B5EF4-FFF2-40B4-BE49-F238E27FC236}">
                <a16:creationId xmlns:a16="http://schemas.microsoft.com/office/drawing/2014/main" id="{CC993F5A-E5E6-454E-9325-C31B25F0DA9D}"/>
              </a:ext>
            </a:extLst>
          </p:cNvPr>
          <p:cNvSpPr txBox="1"/>
          <p:nvPr/>
        </p:nvSpPr>
        <p:spPr>
          <a:xfrm>
            <a:off x="141078" y="1457241"/>
            <a:ext cx="677140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questions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phrases – que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2E4E53B1-F10E-47D9-8C17-0E8DE472F512}"/>
              </a:ext>
            </a:extLst>
          </p:cNvPr>
          <p:cNvSpPr txBox="1"/>
          <p:nvPr/>
        </p:nvSpPr>
        <p:spPr>
          <a:xfrm>
            <a:off x="6457245" y="148329"/>
            <a:ext cx="4737194" cy="1015663"/>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Sais-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faire la cuisine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Non, 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faire la cuisine.</a:t>
            </a:r>
          </a:p>
        </p:txBody>
      </p:sp>
      <p:sp>
        <p:nvSpPr>
          <p:cNvPr id="18" name="Action Button: Custom 66" descr="number 1">
            <a:hlinkClick r:id="" action="ppaction://noaction" highlightClick="1">
              <a:snd r:embed="rId4" name="1a.wav"/>
            </a:hlinkClick>
            <a:extLst>
              <a:ext uri="{FF2B5EF4-FFF2-40B4-BE49-F238E27FC236}">
                <a16:creationId xmlns:a16="http://schemas.microsoft.com/office/drawing/2014/main" id="{1A7DA51C-DA3A-48BB-8FD3-F7D98588F062}"/>
              </a:ext>
            </a:extLst>
          </p:cNvPr>
          <p:cNvSpPr/>
          <p:nvPr/>
        </p:nvSpPr>
        <p:spPr>
          <a:xfrm>
            <a:off x="1110533" y="3918192"/>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9" name="Action Button: Custom 69" descr="number 2">
            <a:hlinkClick r:id="" action="ppaction://noaction" highlightClick="1">
              <a:snd r:embed="rId5" name="2a.wav"/>
            </a:hlinkClick>
            <a:extLst>
              <a:ext uri="{FF2B5EF4-FFF2-40B4-BE49-F238E27FC236}">
                <a16:creationId xmlns:a16="http://schemas.microsoft.com/office/drawing/2014/main" id="{9D88EB49-1B88-4243-9367-F6BBBDC425BE}"/>
              </a:ext>
            </a:extLst>
          </p:cNvPr>
          <p:cNvSpPr/>
          <p:nvPr/>
        </p:nvSpPr>
        <p:spPr>
          <a:xfrm>
            <a:off x="1107702" y="4374022"/>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1" name="Action Button: Custom 72" descr="number 3">
            <a:hlinkClick r:id="" action="ppaction://noaction" highlightClick="1">
              <a:snd r:embed="rId6" name="3a.wav"/>
            </a:hlinkClick>
            <a:extLst>
              <a:ext uri="{FF2B5EF4-FFF2-40B4-BE49-F238E27FC236}">
                <a16:creationId xmlns:a16="http://schemas.microsoft.com/office/drawing/2014/main" id="{ACC1A3E1-FCAC-4FCB-96EA-BF1F354034CD}"/>
              </a:ext>
            </a:extLst>
          </p:cNvPr>
          <p:cNvSpPr/>
          <p:nvPr/>
        </p:nvSpPr>
        <p:spPr>
          <a:xfrm>
            <a:off x="1104006" y="4850014"/>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2" name="Action Button: Custom 75" descr="number 4">
            <a:hlinkClick r:id="" action="ppaction://noaction" highlightClick="1">
              <a:snd r:embed="rId7" name="4a.wav"/>
            </a:hlinkClick>
            <a:extLst>
              <a:ext uri="{FF2B5EF4-FFF2-40B4-BE49-F238E27FC236}">
                <a16:creationId xmlns:a16="http://schemas.microsoft.com/office/drawing/2014/main" id="{B24FAABD-04E2-4AE3-A3D2-C269B0CD1F28}"/>
              </a:ext>
            </a:extLst>
          </p:cNvPr>
          <p:cNvSpPr/>
          <p:nvPr/>
        </p:nvSpPr>
        <p:spPr>
          <a:xfrm>
            <a:off x="1104006" y="530813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3" name="Action Button: Custom 78" descr="number 5">
            <a:hlinkClick r:id="" action="ppaction://noaction" highlightClick="1">
              <a:snd r:embed="rId8" name="5a.wav"/>
            </a:hlinkClick>
            <a:extLst>
              <a:ext uri="{FF2B5EF4-FFF2-40B4-BE49-F238E27FC236}">
                <a16:creationId xmlns:a16="http://schemas.microsoft.com/office/drawing/2014/main" id="{619A54E5-60F5-47DF-92B0-93FFD9F953DB}"/>
              </a:ext>
            </a:extLst>
          </p:cNvPr>
          <p:cNvSpPr/>
          <p:nvPr/>
        </p:nvSpPr>
        <p:spPr>
          <a:xfrm>
            <a:off x="1110533" y="576496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Action Button: Custom 66" descr="number 1">
            <a:hlinkClick r:id="" action="ppaction://noaction" highlightClick="1">
              <a:snd r:embed="rId9" name="1b.wav"/>
            </a:hlinkClick>
            <a:extLst>
              <a:ext uri="{FF2B5EF4-FFF2-40B4-BE49-F238E27FC236}">
                <a16:creationId xmlns:a16="http://schemas.microsoft.com/office/drawing/2014/main" id="{30B2519F-7834-40F8-AFEF-3B0529FD6DF6}"/>
              </a:ext>
            </a:extLst>
          </p:cNvPr>
          <p:cNvSpPr/>
          <p:nvPr/>
        </p:nvSpPr>
        <p:spPr>
          <a:xfrm>
            <a:off x="1573144" y="393096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5" name="Action Button: Custom 66" descr="number 1">
            <a:hlinkClick r:id="" action="ppaction://noaction" highlightClick="1">
              <a:snd r:embed="rId10" name="1c.wav"/>
            </a:hlinkClick>
            <a:extLst>
              <a:ext uri="{FF2B5EF4-FFF2-40B4-BE49-F238E27FC236}">
                <a16:creationId xmlns:a16="http://schemas.microsoft.com/office/drawing/2014/main" id="{9A3D922C-16F9-4C41-9BA7-EF04A77EB774}"/>
              </a:ext>
            </a:extLst>
          </p:cNvPr>
          <p:cNvSpPr/>
          <p:nvPr/>
        </p:nvSpPr>
        <p:spPr>
          <a:xfrm>
            <a:off x="2028454" y="3930809"/>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26" name="Action Button: Custom 66" descr="number 1">
            <a:hlinkClick r:id="" action="ppaction://noaction" highlightClick="1">
              <a:snd r:embed="rId11" name="2b.wav"/>
            </a:hlinkClick>
            <a:extLst>
              <a:ext uri="{FF2B5EF4-FFF2-40B4-BE49-F238E27FC236}">
                <a16:creationId xmlns:a16="http://schemas.microsoft.com/office/drawing/2014/main" id="{C47054F6-F13C-402D-A64C-A64B31B95552}"/>
              </a:ext>
            </a:extLst>
          </p:cNvPr>
          <p:cNvSpPr/>
          <p:nvPr/>
        </p:nvSpPr>
        <p:spPr>
          <a:xfrm>
            <a:off x="1573144" y="438679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7" name="Action Button: Custom 66" descr="number 1">
            <a:hlinkClick r:id="" action="ppaction://noaction" highlightClick="1">
              <a:snd r:embed="rId12" name="2c.wav"/>
            </a:hlinkClick>
            <a:extLst>
              <a:ext uri="{FF2B5EF4-FFF2-40B4-BE49-F238E27FC236}">
                <a16:creationId xmlns:a16="http://schemas.microsoft.com/office/drawing/2014/main" id="{EE8A7631-AEA8-41CC-AAD6-5436DB9BCDAE}"/>
              </a:ext>
            </a:extLst>
          </p:cNvPr>
          <p:cNvSpPr/>
          <p:nvPr/>
        </p:nvSpPr>
        <p:spPr>
          <a:xfrm>
            <a:off x="2028454" y="4386639"/>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28" name="Action Button: Custom 66" descr="number 1">
            <a:hlinkClick r:id="" action="ppaction://noaction" highlightClick="1">
              <a:snd r:embed="rId13" name="3b.wav"/>
            </a:hlinkClick>
            <a:extLst>
              <a:ext uri="{FF2B5EF4-FFF2-40B4-BE49-F238E27FC236}">
                <a16:creationId xmlns:a16="http://schemas.microsoft.com/office/drawing/2014/main" id="{95643852-6EAF-4683-8D3C-B81B70FAEAB6}"/>
              </a:ext>
            </a:extLst>
          </p:cNvPr>
          <p:cNvSpPr/>
          <p:nvPr/>
        </p:nvSpPr>
        <p:spPr>
          <a:xfrm>
            <a:off x="1563012" y="484412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9" name="Action Button: Custom 66" descr="number 1">
            <a:hlinkClick r:id="" action="ppaction://noaction" highlightClick="1">
              <a:snd r:embed="rId14" name="4c.wav"/>
            </a:hlinkClick>
            <a:extLst>
              <a:ext uri="{FF2B5EF4-FFF2-40B4-BE49-F238E27FC236}">
                <a16:creationId xmlns:a16="http://schemas.microsoft.com/office/drawing/2014/main" id="{E9F5D0E7-DED3-465F-A74E-A0ABF5184788}"/>
              </a:ext>
            </a:extLst>
          </p:cNvPr>
          <p:cNvSpPr/>
          <p:nvPr/>
        </p:nvSpPr>
        <p:spPr>
          <a:xfrm>
            <a:off x="2018322" y="4843974"/>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30" name="Action Button: Custom 66" descr="number 1">
            <a:hlinkClick r:id="" action="ppaction://noaction" highlightClick="1">
              <a:snd r:embed="rId15" name="4b.wav"/>
            </a:hlinkClick>
            <a:extLst>
              <a:ext uri="{FF2B5EF4-FFF2-40B4-BE49-F238E27FC236}">
                <a16:creationId xmlns:a16="http://schemas.microsoft.com/office/drawing/2014/main" id="{AE8CB7EA-853D-4673-92CC-6D0CCFA1C935}"/>
              </a:ext>
            </a:extLst>
          </p:cNvPr>
          <p:cNvSpPr/>
          <p:nvPr/>
        </p:nvSpPr>
        <p:spPr>
          <a:xfrm>
            <a:off x="1573144" y="529995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31" name="Action Button: Custom 66" descr="number 1">
            <a:hlinkClick r:id="" action="ppaction://noaction" highlightClick="1">
              <a:snd r:embed="rId16" name="chantes-tu.wav"/>
            </a:hlinkClick>
            <a:extLst>
              <a:ext uri="{FF2B5EF4-FFF2-40B4-BE49-F238E27FC236}">
                <a16:creationId xmlns:a16="http://schemas.microsoft.com/office/drawing/2014/main" id="{D7041B7C-D46E-40CA-8643-6A55E4BBF769}"/>
              </a:ext>
            </a:extLst>
          </p:cNvPr>
          <p:cNvSpPr/>
          <p:nvPr/>
        </p:nvSpPr>
        <p:spPr>
          <a:xfrm>
            <a:off x="2028454" y="5299804"/>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32" name="Action Button: Custom 66" descr="number 1">
            <a:hlinkClick r:id="" action="ppaction://noaction" highlightClick="1">
              <a:snd r:embed="rId17" name="5b.wav"/>
            </a:hlinkClick>
            <a:extLst>
              <a:ext uri="{FF2B5EF4-FFF2-40B4-BE49-F238E27FC236}">
                <a16:creationId xmlns:a16="http://schemas.microsoft.com/office/drawing/2014/main" id="{1D068709-D6D0-4933-AD98-05C618009C4C}"/>
              </a:ext>
            </a:extLst>
          </p:cNvPr>
          <p:cNvSpPr/>
          <p:nvPr/>
        </p:nvSpPr>
        <p:spPr>
          <a:xfrm>
            <a:off x="1573144" y="5760787"/>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33" name="Action Button: Custom 66" descr="number 1">
            <a:hlinkClick r:id="" action="ppaction://noaction" highlightClick="1">
              <a:snd r:embed="rId18" name="5c.wav"/>
            </a:hlinkClick>
            <a:extLst>
              <a:ext uri="{FF2B5EF4-FFF2-40B4-BE49-F238E27FC236}">
                <a16:creationId xmlns:a16="http://schemas.microsoft.com/office/drawing/2014/main" id="{3BF32C08-898B-451A-AFF7-1D0F703B1086}"/>
              </a:ext>
            </a:extLst>
          </p:cNvPr>
          <p:cNvSpPr/>
          <p:nvPr/>
        </p:nvSpPr>
        <p:spPr>
          <a:xfrm>
            <a:off x="2028454" y="5760636"/>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4" name="Rectangle 3">
            <a:extLst>
              <a:ext uri="{FF2B5EF4-FFF2-40B4-BE49-F238E27FC236}">
                <a16:creationId xmlns:a16="http://schemas.microsoft.com/office/drawing/2014/main" id="{C21493C4-5529-4B6B-A536-2F9170BF124B}"/>
              </a:ext>
            </a:extLst>
          </p:cNvPr>
          <p:cNvSpPr/>
          <p:nvPr/>
        </p:nvSpPr>
        <p:spPr>
          <a:xfrm>
            <a:off x="2388454" y="4838076"/>
            <a:ext cx="26180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des photos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DAA715A-9A99-48D6-9BE3-F510AF15B9D0}"/>
              </a:ext>
            </a:extLst>
          </p:cNvPr>
          <p:cNvSpPr/>
          <p:nvPr/>
        </p:nvSpPr>
        <p:spPr>
          <a:xfrm>
            <a:off x="2344493" y="3948142"/>
            <a:ext cx="19495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faire la cuisine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5ED2C9D8-F75E-40B4-A37B-99D050CAE63B}"/>
              </a:ext>
            </a:extLst>
          </p:cNvPr>
          <p:cNvSpPr/>
          <p:nvPr/>
        </p:nvSpPr>
        <p:spPr>
          <a:xfrm>
            <a:off x="2378322" y="4410699"/>
            <a:ext cx="3539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faire les devoirs de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A3B7BEE9-2832-4F79-BD0C-B0C3ECB392D1}"/>
              </a:ext>
            </a:extLst>
          </p:cNvPr>
          <p:cNvSpPr/>
          <p:nvPr/>
        </p:nvSpPr>
        <p:spPr>
          <a:xfrm>
            <a:off x="2344493" y="5320617"/>
            <a:ext cx="11705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chanter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0FCB12FD-93E4-471E-A393-A776B43A609F}"/>
              </a:ext>
            </a:extLst>
          </p:cNvPr>
          <p:cNvSpPr/>
          <p:nvPr/>
        </p:nvSpPr>
        <p:spPr>
          <a:xfrm>
            <a:off x="2326925" y="5736352"/>
            <a:ext cx="38459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langues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différentes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8017680-DE03-4E13-943F-CB528435D837}"/>
              </a:ext>
            </a:extLst>
          </p:cNvPr>
          <p:cNvSpPr/>
          <p:nvPr/>
        </p:nvSpPr>
        <p:spPr>
          <a:xfrm>
            <a:off x="2440144" y="5760787"/>
            <a:ext cx="3580057" cy="33905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0D99BB9-D3D7-4D3B-AF96-B25D23A7DC2B}"/>
              </a:ext>
            </a:extLst>
          </p:cNvPr>
          <p:cNvSpPr/>
          <p:nvPr/>
        </p:nvSpPr>
        <p:spPr>
          <a:xfrm>
            <a:off x="2447104" y="4405937"/>
            <a:ext cx="3580057" cy="33905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CB9994C6-6F31-49E3-BEF2-21B845A80CDF}"/>
              </a:ext>
            </a:extLst>
          </p:cNvPr>
          <p:cNvSpPr/>
          <p:nvPr/>
        </p:nvSpPr>
        <p:spPr>
          <a:xfrm>
            <a:off x="2440144" y="5318600"/>
            <a:ext cx="3580057" cy="33905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E181260-EF2F-41CE-A51E-9709C45A773B}"/>
              </a:ext>
            </a:extLst>
          </p:cNvPr>
          <p:cNvSpPr/>
          <p:nvPr/>
        </p:nvSpPr>
        <p:spPr>
          <a:xfrm>
            <a:off x="2447104" y="4860442"/>
            <a:ext cx="3580057" cy="33905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56068F29-EF53-4709-B15D-4CF2AE9CB8D3}"/>
              </a:ext>
            </a:extLst>
          </p:cNvPr>
          <p:cNvSpPr/>
          <p:nvPr/>
        </p:nvSpPr>
        <p:spPr>
          <a:xfrm>
            <a:off x="2447104" y="3948142"/>
            <a:ext cx="3580057" cy="33905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2" name="Picture 6" descr="Cooking Clipart  Free Clipart Images">
            <a:extLst>
              <a:ext uri="{FF2B5EF4-FFF2-40B4-BE49-F238E27FC236}">
                <a16:creationId xmlns:a16="http://schemas.microsoft.com/office/drawing/2014/main" id="{37C7C042-EEBD-4AB8-9192-3DEEBF2456E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2377" y="2740183"/>
            <a:ext cx="95294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Microphone Singing Cartoon Child - Little boy singing vector png download - 1578*2276 - Free Transparent  png Download.">
            <a:extLst>
              <a:ext uri="{FF2B5EF4-FFF2-40B4-BE49-F238E27FC236}">
                <a16:creationId xmlns:a16="http://schemas.microsoft.com/office/drawing/2014/main" id="{612DD42A-BAB5-4AA3-A6EB-39EC873B88C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78240" y="2798527"/>
            <a:ext cx="748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Boy speak clipart">
            <a:extLst>
              <a:ext uri="{FF2B5EF4-FFF2-40B4-BE49-F238E27FC236}">
                <a16:creationId xmlns:a16="http://schemas.microsoft.com/office/drawing/2014/main" id="{13891958-86D8-4E5B-8BCD-45EFDDA0BB7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09592" y="2799721"/>
            <a:ext cx="78640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omework Clip Art For Kids | Clipart library - Free Clipart Images">
            <a:extLst>
              <a:ext uri="{FF2B5EF4-FFF2-40B4-BE49-F238E27FC236}">
                <a16:creationId xmlns:a16="http://schemas.microsoft.com/office/drawing/2014/main" id="{02687033-C519-4C98-95BD-404ECE51C57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1582" y="2798527"/>
            <a:ext cx="105354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lipart boy photographer">
            <a:extLst>
              <a:ext uri="{FF2B5EF4-FFF2-40B4-BE49-F238E27FC236}">
                <a16:creationId xmlns:a16="http://schemas.microsoft.com/office/drawing/2014/main" id="{4DFF0076-54C0-4026-82AA-34E1753493C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231279" y="2782516"/>
            <a:ext cx="566591"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46">
            <a:extLst>
              <a:ext uri="{FF2B5EF4-FFF2-40B4-BE49-F238E27FC236}">
                <a16:creationId xmlns:a16="http://schemas.microsoft.com/office/drawing/2014/main" id="{93F3C814-AE9B-4882-8726-6E9BC444077B}"/>
              </a:ext>
            </a:extLst>
          </p:cNvPr>
          <p:cNvSpPr/>
          <p:nvPr/>
        </p:nvSpPr>
        <p:spPr>
          <a:xfrm>
            <a:off x="10001250" y="177535"/>
            <a:ext cx="1940208" cy="461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7" name="TextBox 46">
            <a:extLst>
              <a:ext uri="{FF2B5EF4-FFF2-40B4-BE49-F238E27FC236}">
                <a16:creationId xmlns:a16="http://schemas.microsoft.com/office/drawing/2014/main" id="{1166597F-ADB5-4BA8-B16A-DF59533EC72E}"/>
              </a:ext>
            </a:extLst>
          </p:cNvPr>
          <p:cNvSpPr txBox="1"/>
          <p:nvPr/>
        </p:nvSpPr>
        <p:spPr>
          <a:xfrm>
            <a:off x="6912483" y="1573060"/>
            <a:ext cx="3417275" cy="783193"/>
          </a:xfrm>
          <a:prstGeom prst="wedgeRoundRectCallout">
            <a:avLst>
              <a:gd name="adj1" fmla="val -59913"/>
              <a:gd name="adj2" fmla="val 23026"/>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linking words like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mais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aussi</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writing.</a:t>
            </a:r>
          </a:p>
        </p:txBody>
      </p:sp>
    </p:spTree>
    <p:extLst>
      <p:ext uri="{BB962C8B-B14F-4D97-AF65-F5344CB8AC3E}">
        <p14:creationId xmlns:p14="http://schemas.microsoft.com/office/powerpoint/2010/main" val="7836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40" grpId="0" animBg="1"/>
      <p:bldP spid="38" grpId="0" animBg="1"/>
      <p:bldP spid="39" grpId="0" animBg="1"/>
      <p:bldP spid="41" grpId="0" animBg="1"/>
      <p:bldP spid="4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 id="{A584392A-2C27-EF4E-BE7A-23E569A15FEE}" vid="{0F4D3EAD-005C-D745-BD1E-0E7FB5CD2B5B}"/>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346</TotalTime>
  <Words>1664</Words>
  <Application>Microsoft Office PowerPoint</Application>
  <PresentationFormat>Widescreen</PresentationFormat>
  <Paragraphs>211</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Calibri Light</vt:lpstr>
      <vt:lpstr>Century Gothic</vt:lpstr>
      <vt:lpstr>Office Theme</vt:lpstr>
      <vt:lpstr>5_Office Theme</vt:lpstr>
      <vt:lpstr>Grammar </vt:lpstr>
      <vt:lpstr>‘Ne… pas’ in complex sentences</vt:lpstr>
      <vt:lpstr>Que fait Amir ? </vt:lpstr>
      <vt:lpstr>Réponses </vt:lpstr>
      <vt:lpstr>Using ‘ne… pas’ with verbs</vt:lpstr>
      <vt:lpstr>Parle et écris en français !</vt:lpstr>
      <vt:lpstr>Parle et écris en français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dc:title>
  <dc:creator>Kirsten Somerville</dc:creator>
  <cp:lastModifiedBy>Kirsten Somerville</cp:lastModifiedBy>
  <cp:revision>4</cp:revision>
  <dcterms:created xsi:type="dcterms:W3CDTF">2020-05-05T12:13:06Z</dcterms:created>
  <dcterms:modified xsi:type="dcterms:W3CDTF">2020-05-07T10:57:59Z</dcterms:modified>
</cp:coreProperties>
</file>