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6" r:id="rId2"/>
    <p:sldMasterId id="2147483698" r:id="rId3"/>
    <p:sldMasterId id="2147483710" r:id="rId4"/>
  </p:sldMasterIdLst>
  <p:notesMasterIdLst>
    <p:notesMasterId r:id="rId10"/>
  </p:notesMasterIdLst>
  <p:sldIdLst>
    <p:sldId id="272" r:id="rId5"/>
    <p:sldId id="311" r:id="rId6"/>
    <p:sldId id="597" r:id="rId7"/>
    <p:sldId id="345" r:id="rId8"/>
    <p:sldId id="33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AFD"/>
    <a:srgbClr val="115076"/>
    <a:srgbClr val="EE6000"/>
    <a:srgbClr val="FBF0D5"/>
    <a:srgbClr val="DAA5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62" autoAdjust="0"/>
    <p:restoredTop sz="85267" autoAdjust="0"/>
  </p:normalViewPr>
  <p:slideViewPr>
    <p:cSldViewPr snapToGrid="0">
      <p:cViewPr>
        <p:scale>
          <a:sx n="50" d="100"/>
          <a:sy n="50" d="100"/>
        </p:scale>
        <p:origin x="1266" y="31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15/04/2020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b="1" dirty="0"/>
              <a:t>Learning outcomes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base" latinLnBrk="0" hangingPunct="1">
              <a:lnSpc>
                <a:spcPct val="100000"/>
              </a:lnSpc>
              <a:spcBef>
                <a:spcPts val="0"/>
              </a:spcBef>
              <a:spcAft>
                <a:spcPts val="0"/>
              </a:spcAft>
              <a:buClrTx/>
              <a:buSzTx/>
              <a:buFontTx/>
              <a:buNone/>
              <a:tabLst/>
              <a:defRPr/>
            </a:pPr>
            <a:r>
              <a:rPr lang="en-GB" b="0" dirty="0"/>
              <a:t>Revisiting SSC [</a:t>
            </a:r>
            <a:r>
              <a:rPr lang="en-US" dirty="0">
                <a:solidFill>
                  <a:prstClr val="white"/>
                </a:solidFill>
              </a:rPr>
              <a:t>è / ê]</a:t>
            </a:r>
            <a:endParaRPr lang="en-GB" b="0"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343969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dirty="0"/>
              <a:t>Source word: </a:t>
            </a:r>
            <a:r>
              <a:rPr lang="en-GB" b="1" baseline="0" dirty="0"/>
              <a:t>tête </a:t>
            </a:r>
            <a:r>
              <a:rPr lang="en-GB" b="1" dirty="0"/>
              <a:t>[343]</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0" dirty="0"/>
            </a:br>
            <a:r>
              <a:rPr lang="en-GB" b="0" dirty="0"/>
              <a:t>1. Present the letter and say the </a:t>
            </a:r>
            <a:r>
              <a:rPr lang="en-GB" b="1" dirty="0"/>
              <a:t>[</a:t>
            </a:r>
            <a:r>
              <a:rPr lang="en-GB" b="1" baseline="0" dirty="0"/>
              <a:t>ê/</a:t>
            </a:r>
            <a:r>
              <a:rPr lang="en-GB" sz="9600" b="1" dirty="0">
                <a:solidFill>
                  <a:srgbClr val="1F4E79"/>
                </a:solidFill>
                <a:latin typeface="Century Gothic" panose="020B0502020202020204" pitchFamily="34" charset="0"/>
                <a:ea typeface="+mn-ea"/>
                <a:cs typeface="Calibri" panose="020F0502020204030204" pitchFamily="34" charset="0"/>
              </a:rPr>
              <a:t>è</a:t>
            </a:r>
            <a:r>
              <a:rPr lang="en-GB" b="1" dirty="0"/>
              <a:t>] </a:t>
            </a:r>
            <a:r>
              <a:rPr lang="en-GB" b="0" dirty="0"/>
              <a:t>sound first, on its own. Students repeat it with you.</a:t>
            </a:r>
            <a:br>
              <a:rPr lang="en-GB" b="0" dirty="0"/>
            </a:br>
            <a:r>
              <a:rPr lang="en-GB" b="0" dirty="0"/>
              <a:t>2. Bring up the word </a:t>
            </a:r>
            <a:r>
              <a:rPr lang="en-GB" b="0" baseline="0" dirty="0"/>
              <a:t>”</a:t>
            </a:r>
            <a:r>
              <a:rPr kumimoji="0" lang="en-GB" sz="96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t</a:t>
            </a:r>
            <a:r>
              <a:rPr kumimoji="0" lang="en-GB" sz="9600" b="1"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ê</a:t>
            </a:r>
            <a:r>
              <a:rPr kumimoji="0" lang="en-GB" sz="96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te</a:t>
            </a:r>
            <a:r>
              <a:rPr lang="en-GB" sz="1200" b="0" dirty="0">
                <a:solidFill>
                  <a:schemeClr val="tx1"/>
                </a:solidFill>
                <a:latin typeface="+mn-lt"/>
              </a:rPr>
              <a:t>”</a:t>
            </a:r>
            <a:r>
              <a:rPr lang="en-GB" b="0" dirty="0"/>
              <a:t> on its own, say</a:t>
            </a:r>
            <a:r>
              <a:rPr lang="en-GB" b="0" baseline="0" dirty="0"/>
              <a:t> it, students repeat it, so that they have the opportunity to focus all of their attention on the connection between the written word and its sound.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3. </a:t>
            </a:r>
            <a:r>
              <a:rPr lang="en-GB" dirty="0"/>
              <a:t>A</a:t>
            </a:r>
            <a:r>
              <a:rPr lang="en-GB" baseline="0" dirty="0"/>
              <a:t> possible gesture for this would be to </a:t>
            </a:r>
            <a:r>
              <a:rPr lang="en-GB" dirty="0"/>
              <a:t>point to one’s head.</a:t>
            </a:r>
            <a:br>
              <a:rPr lang="en-GB" baseline="0" dirty="0"/>
            </a:br>
            <a:r>
              <a:rPr lang="en-GB" baseline="0" dirty="0"/>
              <a:t>4. Roll back the animations and work through 1-3 again, but this time, dropping your voice completely to listen carefully to the students saying </a:t>
            </a:r>
            <a:r>
              <a:rPr lang="en-GB" b="1" dirty="0"/>
              <a:t>[</a:t>
            </a:r>
            <a:r>
              <a:rPr lang="en-GB" b="1" baseline="0" dirty="0"/>
              <a:t>ê/</a:t>
            </a:r>
            <a:r>
              <a:rPr lang="en-GB" sz="9600" b="1" dirty="0">
                <a:solidFill>
                  <a:srgbClr val="1F4E79"/>
                </a:solidFill>
                <a:latin typeface="Century Gothic" panose="020B0502020202020204" pitchFamily="34" charset="0"/>
                <a:ea typeface="+mn-ea"/>
                <a:cs typeface="Calibri" panose="020F0502020204030204" pitchFamily="34" charset="0"/>
              </a:rPr>
              <a:t>è</a:t>
            </a:r>
            <a:r>
              <a:rPr lang="en-GB" b="1" dirty="0"/>
              <a:t>] </a:t>
            </a:r>
            <a:r>
              <a:rPr lang="en-GB" baseline="0" dirty="0"/>
              <a:t>sound, pronouncing </a:t>
            </a:r>
            <a:r>
              <a:rPr lang="en-GB" b="0" baseline="0" dirty="0"/>
              <a:t>”</a:t>
            </a:r>
            <a:r>
              <a:rPr lang="en-GB" b="1" baseline="0" dirty="0"/>
              <a:t>tête</a:t>
            </a:r>
            <a:r>
              <a:rPr lang="en-GB" sz="1200" b="0" dirty="0">
                <a:solidFill>
                  <a:schemeClr val="tx1"/>
                </a:solidFill>
                <a:latin typeface="+mn-lt"/>
              </a:rPr>
              <a:t>”</a:t>
            </a:r>
            <a:r>
              <a:rPr lang="en-GB" sz="1200" b="0" baseline="0" dirty="0">
                <a:solidFill>
                  <a:schemeClr val="tx1"/>
                </a:solidFill>
                <a:latin typeface="+mn-lt"/>
              </a:rPr>
              <a:t> </a:t>
            </a:r>
            <a:r>
              <a:rPr lang="en-GB" baseline="0" dirty="0"/>
              <a:t>and, if using, doing the gesture.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sz="9600" b="1" dirty="0">
                <a:solidFill>
                  <a:srgbClr val="1F4E79"/>
                </a:solidFill>
                <a:latin typeface="Century Gothic" panose="020B0502020202020204" pitchFamily="34" charset="0"/>
                <a:cs typeface="Calibri" panose="020F0502020204030204" pitchFamily="34" charset="0"/>
              </a:rPr>
              <a:t>ê/è</a:t>
            </a:r>
            <a:r>
              <a:rPr lang="en-GB" b="1" baseline="0" dirty="0"/>
              <a:t>’ </a:t>
            </a:r>
            <a:r>
              <a:rPr lang="en-GB" baseline="0" dirty="0"/>
              <a:t>and then present and practise the pronunciation of the </a:t>
            </a:r>
            <a:r>
              <a:rPr lang="en-GB" b="1" baseline="0" dirty="0"/>
              <a:t>source word ‘</a:t>
            </a:r>
            <a:r>
              <a:rPr lang="en-GB" sz="9600" b="1" dirty="0">
                <a:solidFill>
                  <a:srgbClr val="1F4E79"/>
                </a:solidFill>
                <a:latin typeface="Century Gothic" panose="020B0502020202020204" pitchFamily="34" charset="0"/>
                <a:cs typeface="Calibri" panose="020F0502020204030204" pitchFamily="34" charset="0"/>
              </a:rPr>
              <a:t>t</a:t>
            </a:r>
            <a:r>
              <a:rPr lang="en-GB" sz="9600" b="1" dirty="0">
                <a:solidFill>
                  <a:srgbClr val="FA6500"/>
                </a:solidFill>
                <a:latin typeface="Century Gothic" panose="020B0502020202020204" pitchFamily="34" charset="0"/>
                <a:cs typeface="Calibri" panose="020F0502020204030204" pitchFamily="34" charset="0"/>
              </a:rPr>
              <a:t>ê</a:t>
            </a:r>
            <a:r>
              <a:rPr lang="en-GB" sz="9600" b="1" dirty="0">
                <a:solidFill>
                  <a:srgbClr val="1F4E79"/>
                </a:solidFill>
                <a:latin typeface="Century Gothic" panose="020B0502020202020204" pitchFamily="34" charset="0"/>
                <a:cs typeface="Calibri" panose="020F0502020204030204" pitchFamily="34" charset="0"/>
              </a:rPr>
              <a:t>te</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possible gesture for this </a:t>
            </a:r>
            <a:r>
              <a:rPr lang="en-GB" b="1" dirty="0"/>
              <a:t>source</a:t>
            </a:r>
            <a:r>
              <a:rPr lang="en-GB" dirty="0"/>
              <a:t> word</a:t>
            </a:r>
            <a:r>
              <a:rPr lang="en-GB" baseline="0" dirty="0"/>
              <a:t> </a:t>
            </a:r>
            <a:r>
              <a:rPr lang="en-GB" dirty="0"/>
              <a:t>would be to point to one’s head.</a:t>
            </a:r>
          </a:p>
          <a:p>
            <a:endParaRPr lang="en-GB" baseline="0" dirty="0"/>
          </a:p>
          <a:p>
            <a:r>
              <a:rPr lang="en-GB" b="1" baseline="0" dirty="0"/>
              <a:t>Animation sequence</a:t>
            </a:r>
          </a:p>
          <a:p>
            <a:r>
              <a:rPr lang="en-GB" baseline="0" dirty="0"/>
              <a:t>Picture disappears: With sound and no pictures to focus all attention on the sound-symbol correspondence.</a:t>
            </a:r>
            <a:endParaRPr lang="en-GB" b="1" dirty="0"/>
          </a:p>
          <a:p>
            <a:r>
              <a:rPr lang="en-GB" baseline="0" dirty="0"/>
              <a:t>Picture reappears: </a:t>
            </a:r>
            <a:r>
              <a:rPr lang="en-GB" dirty="0"/>
              <a:t>Without sound</a:t>
            </a:r>
            <a:r>
              <a:rPr lang="en-GB" baseline="0" dirty="0"/>
              <a:t> to elicit pronunciation (without first hearing the teacher).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Teacher to elicit pronunciation by asking “</a:t>
            </a:r>
            <a:r>
              <a:rPr lang="en-GB" i="1" baseline="0" dirty="0"/>
              <a:t>Comment </a:t>
            </a:r>
            <a:r>
              <a:rPr lang="en-GB" i="1" baseline="0" dirty="0" err="1"/>
              <a:t>dit</a:t>
            </a:r>
            <a:r>
              <a:rPr lang="en-GB" i="1" baseline="0" dirty="0"/>
              <a:t>-on …”</a:t>
            </a:r>
            <a:endParaRPr lang="en-GB"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baseline="0" dirty="0"/>
              <a:t>Pronunciation tip: </a:t>
            </a:r>
            <a:r>
              <a:rPr lang="en-GB" b="0" baseline="0" dirty="0"/>
              <a:t>mouth is open, tongue and bottom lip/jaw are down.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a:t>SSC mnemonics: grave (descending) accent è and the descending part of the circumflex accent can both be used as a way to anchor SSC, i.e. when the accent goes down, your lip and tongue go down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a:t>Teacher demonstrates (point to bottom lip down)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a:t>Learners replicate </a:t>
            </a:r>
            <a:r>
              <a:rPr lang="en-GB" b="0" baseline="0" dirty="0">
                <a:sym typeface="Wingdings" panose="05000000000000000000" pitchFamily="2" charset="2"/>
              </a:rPr>
              <a:t> teacher monitors </a:t>
            </a:r>
            <a:r>
              <a:rPr lang="en-GB" dirty="0"/>
              <a:t>learners’ bottom lip position is down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79328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and elicit the pronunciation of the </a:t>
            </a:r>
            <a:r>
              <a:rPr lang="en-GB" b="1" baseline="0" dirty="0"/>
              <a:t>individual SSC </a:t>
            </a:r>
            <a:r>
              <a:rPr lang="en-GB" b="1" dirty="0"/>
              <a:t>[</a:t>
            </a:r>
            <a:r>
              <a:rPr lang="en-GB" b="1" baseline="0" dirty="0"/>
              <a:t>ê/</a:t>
            </a:r>
            <a:r>
              <a:rPr lang="en-GB" sz="9600" b="1" dirty="0">
                <a:solidFill>
                  <a:srgbClr val="1F4E79"/>
                </a:solidFill>
                <a:latin typeface="Century Gothic" panose="020B0502020202020204" pitchFamily="34" charset="0"/>
                <a:ea typeface="+mn-ea"/>
                <a:cs typeface="Calibri" panose="020F0502020204030204" pitchFamily="34" charset="0"/>
              </a:rPr>
              <a:t>è</a:t>
            </a:r>
            <a:r>
              <a:rPr lang="en-GB" b="1" dirty="0"/>
              <a:t>] </a:t>
            </a:r>
            <a:r>
              <a:rPr lang="en-GB" baseline="0" dirty="0"/>
              <a:t>and then the </a:t>
            </a:r>
            <a:r>
              <a:rPr lang="en-GB" b="1" baseline="0" dirty="0"/>
              <a:t>source</a:t>
            </a:r>
            <a:r>
              <a:rPr lang="en-GB" baseline="0" dirty="0"/>
              <a:t> word ‘</a:t>
            </a:r>
            <a:r>
              <a:rPr lang="en-GB" b="1" baseline="0" dirty="0"/>
              <a:t>tête</a:t>
            </a:r>
            <a:r>
              <a:rPr lang="en-GB" baseline="0" dirty="0"/>
              <a:t>’ 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 frequency, from a range of word classes, with the SSC (where possible) positioned within a variety of syllables within the words (e.g. initial, 2</a:t>
            </a:r>
            <a:r>
              <a:rPr lang="en-GB" baseline="30000" dirty="0"/>
              <a:t>nd</a:t>
            </a:r>
            <a:r>
              <a:rPr lang="en-GB" baseline="0" dirty="0"/>
              <a:t>, etc.) and additionally, we have tried to use words that build cumulatively on previously taught SSCs (see the Phonics Teaching Sequence document) and do not include new SSCs.  Where new SSCs are used, they are often consonants which have a similar symbol-sound correspondence in English.  </a:t>
            </a:r>
            <a:br>
              <a:rPr lang="en-GB" baseline="0" dirty="0"/>
            </a:br>
            <a:br>
              <a:rPr lang="en-GB" baseline="0" dirty="0"/>
            </a:br>
            <a:r>
              <a:rPr lang="en-GB" baseline="0" dirty="0"/>
              <a:t>NB: reinforce the SFE (silent final ‘e’) in all words</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(1 is the most common word in French): </a:t>
            </a:r>
            <a:br>
              <a:rPr lang="en-GB" baseline="0" dirty="0"/>
            </a:br>
            <a:r>
              <a:rPr lang="en-GB" b="1" baseline="0" dirty="0"/>
              <a:t>fête</a:t>
            </a:r>
            <a:r>
              <a:rPr lang="en-GB" baseline="0" dirty="0"/>
              <a:t> [1490]; </a:t>
            </a:r>
            <a:r>
              <a:rPr lang="en-GB" b="1" baseline="0" dirty="0"/>
              <a:t>frère </a:t>
            </a:r>
            <a:r>
              <a:rPr lang="en-GB" b="0" baseline="0" dirty="0"/>
              <a:t>[1043]</a:t>
            </a:r>
            <a:r>
              <a:rPr lang="en-GB" baseline="0" dirty="0"/>
              <a:t> </a:t>
            </a:r>
            <a:r>
              <a:rPr lang="en-GB" b="1" baseline="0" dirty="0" err="1"/>
              <a:t>collège</a:t>
            </a:r>
            <a:r>
              <a:rPr lang="en-GB" baseline="0" dirty="0"/>
              <a:t> [2116]; </a:t>
            </a:r>
            <a:r>
              <a:rPr lang="en-GB" b="1" baseline="0" dirty="0" err="1"/>
              <a:t>problème</a:t>
            </a:r>
            <a:r>
              <a:rPr lang="en-GB" baseline="0" dirty="0"/>
              <a:t> [188]; </a:t>
            </a:r>
            <a:r>
              <a:rPr lang="en-GB" b="1" baseline="0" dirty="0" err="1"/>
              <a:t>être</a:t>
            </a:r>
            <a:r>
              <a:rPr lang="en-GB" baseline="0" dirty="0"/>
              <a:t>[5]; </a:t>
            </a:r>
            <a:r>
              <a:rPr lang="en-GB" b="1" baseline="0" dirty="0"/>
              <a:t>tête </a:t>
            </a:r>
            <a:r>
              <a:rPr lang="en-GB" baseline="0" dirty="0"/>
              <a:t>[343].</a:t>
            </a:r>
            <a:br>
              <a:rPr lang="en-GB"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GB" dirty="0"/>
          </a:p>
          <a:p>
            <a:r>
              <a:rPr lang="en-GB" b="1" baseline="0" dirty="0"/>
              <a:t>Animation sequence</a:t>
            </a:r>
          </a:p>
          <a:p>
            <a:r>
              <a:rPr lang="en-GB" baseline="0" dirty="0"/>
              <a:t>Pictures disappear: With sound and no pictures to focus all attention on the sound-symbol correspondence.</a:t>
            </a:r>
            <a:endParaRPr lang="en-GB" b="1" dirty="0"/>
          </a:p>
          <a:p>
            <a:r>
              <a:rPr lang="en-GB" baseline="0" dirty="0"/>
              <a:t>Pictures reappear: </a:t>
            </a:r>
            <a:r>
              <a:rPr lang="en-GB" dirty="0"/>
              <a:t>Without sound</a:t>
            </a:r>
            <a:r>
              <a:rPr lang="en-GB" baseline="0" dirty="0"/>
              <a:t> to elicit pronunciation (without first hearing the teacher).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Teacher to elicit pronunciation by asking “</a:t>
            </a:r>
            <a:r>
              <a:rPr lang="en-GB" i="1" baseline="0" dirty="0"/>
              <a:t>Comment </a:t>
            </a:r>
            <a:r>
              <a:rPr lang="en-GB" i="1" baseline="0" dirty="0" err="1"/>
              <a:t>dit</a:t>
            </a:r>
            <a:r>
              <a:rPr lang="en-GB" i="1" baseline="0" dirty="0"/>
              <a:t>-on </a:t>
            </a:r>
            <a:r>
              <a:rPr lang="en-GB" i="0" baseline="0" dirty="0"/>
              <a:t>…”</a:t>
            </a:r>
            <a:endParaRPr lang="en-GB"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B59E2-4D50-4B14-BF39-82B610062CD8}"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83508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Learning focus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For the learner connect spelling of grave/circumflex accent with sound [è] [ê] while practising physical production (mouth down)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Alphabetical</a:t>
            </a:r>
            <a:r>
              <a:rPr lang="en-GB" sz="1200" b="1" kern="1200" baseline="0" dirty="0">
                <a:solidFill>
                  <a:schemeClr val="tx1"/>
                </a:solidFill>
                <a:effectLst/>
                <a:latin typeface="+mn-lt"/>
                <a:ea typeface="+mn-ea"/>
                <a:cs typeface="+mn-cs"/>
              </a:rPr>
              <a:t> read aloud</a:t>
            </a:r>
            <a:br>
              <a:rPr lang="en-GB" sz="1200" b="1" kern="1200" baseline="0" dirty="0">
                <a:solidFill>
                  <a:schemeClr val="tx1"/>
                </a:solidFill>
                <a:effectLst/>
                <a:latin typeface="+mn-lt"/>
                <a:ea typeface="+mn-ea"/>
                <a:cs typeface="+mn-cs"/>
              </a:rPr>
            </a:br>
            <a:r>
              <a:rPr lang="en-GB" sz="1200" b="0" kern="1200" baseline="0" dirty="0">
                <a:solidFill>
                  <a:schemeClr val="tx1"/>
                </a:solidFill>
                <a:effectLst/>
                <a:latin typeface="+mn-lt"/>
                <a:ea typeface="+mn-ea"/>
                <a:cs typeface="+mn-cs"/>
              </a:rPr>
              <a:t>Individually (but all at once) pupils read out the words but in alphabetical order.  </a:t>
            </a:r>
            <a:br>
              <a:rPr lang="en-GB" sz="1200" b="0" kern="1200" baseline="0" dirty="0">
                <a:solidFill>
                  <a:schemeClr val="tx1"/>
                </a:solidFill>
                <a:effectLst/>
                <a:latin typeface="+mn-lt"/>
                <a:ea typeface="+mn-ea"/>
                <a:cs typeface="+mn-cs"/>
              </a:rPr>
            </a:br>
            <a:r>
              <a:rPr lang="en-GB" sz="1200" b="0" kern="1200" baseline="0" dirty="0">
                <a:solidFill>
                  <a:schemeClr val="tx1"/>
                </a:solidFill>
                <a:effectLst/>
                <a:latin typeface="+mn-lt"/>
                <a:ea typeface="+mn-ea"/>
                <a:cs typeface="+mn-cs"/>
              </a:rPr>
              <a:t>Click on Début button to start timer. They keep going for 10 sec.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Teacher circulates to monitor their SSC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Check mouth open/lip down,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Check that they pronounce /è/ not: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Not /a/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not  English /</a:t>
            </a:r>
            <a:r>
              <a:rPr lang="en-GB" sz="1200" kern="1200" dirty="0" err="1">
                <a:solidFill>
                  <a:schemeClr val="tx1"/>
                </a:solidFill>
                <a:effectLst/>
                <a:latin typeface="+mn-lt"/>
                <a:ea typeface="+mn-ea"/>
                <a:cs typeface="+mn-cs"/>
              </a:rPr>
              <a:t>ey</a:t>
            </a:r>
            <a:r>
              <a:rPr lang="en-GB" sz="1200" kern="1200" dirty="0">
                <a:solidFill>
                  <a:schemeClr val="tx1"/>
                </a:solidFill>
                <a:effectLst/>
                <a:latin typeface="+mn-lt"/>
                <a:ea typeface="+mn-ea"/>
                <a:cs typeface="+mn-cs"/>
              </a:rPr>
              <a:t>-ay/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not /é/</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4644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Aim: </a:t>
            </a:r>
            <a:r>
              <a:rPr lang="en-GB" b="0" baseline="0" dirty="0"/>
              <a:t>To distinguish between 2 similar but distinct sounds - [ê], [è] =bottom jaw down/mouth open vs. [é] = smiley lips/more closed than previous</a:t>
            </a:r>
          </a:p>
          <a:p>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Dictation task : </a:t>
            </a:r>
            <a:r>
              <a:rPr lang="en-GB" baseline="0" dirty="0"/>
              <a:t>Audio plays words and learners tick the correct column for the sound, then write words,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aseline="0" dirty="0"/>
              <a:t>crème </a:t>
            </a:r>
            <a:r>
              <a:rPr lang="en-US" dirty="0"/>
              <a:t>[4748], </a:t>
            </a:r>
            <a:r>
              <a:rPr lang="en-GB" dirty="0"/>
              <a:t>near-cognate</a:t>
            </a:r>
            <a:endParaRPr lang="en-US" dirty="0"/>
          </a:p>
          <a:p>
            <a:pPr marL="228600" indent="-228600">
              <a:buFont typeface="+mj-lt"/>
              <a:buAutoNum type="arabicPeriod"/>
            </a:pPr>
            <a:r>
              <a:rPr lang="en-US" dirty="0"/>
              <a:t>café [1886], </a:t>
            </a:r>
            <a:r>
              <a:rPr lang="en-GB" dirty="0"/>
              <a:t>SoW </a:t>
            </a:r>
            <a:r>
              <a:rPr lang="en-US" dirty="0"/>
              <a:t>7.3.1.1</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dirty="0"/>
              <a:t>idéal [1429], </a:t>
            </a:r>
            <a:r>
              <a:rPr lang="en-GB" dirty="0"/>
              <a:t>near-cognate</a:t>
            </a: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err="1"/>
              <a:t>élève</a:t>
            </a:r>
            <a:r>
              <a:rPr lang="en-US" baseline="0" dirty="0"/>
              <a:t> </a:t>
            </a:r>
            <a:r>
              <a:rPr lang="en-US" dirty="0"/>
              <a:t>[1068], </a:t>
            </a:r>
            <a:r>
              <a:rPr lang="en-GB" dirty="0"/>
              <a:t>SoW</a:t>
            </a:r>
            <a:r>
              <a:rPr lang="en-US" dirty="0"/>
              <a:t> 7.3.1.6		NB: é + </a:t>
            </a:r>
            <a:r>
              <a:rPr lang="en-GB" dirty="0"/>
              <a:t>è</a:t>
            </a: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err="1"/>
              <a:t>énorme</a:t>
            </a:r>
            <a:r>
              <a:rPr lang="en-GB" dirty="0"/>
              <a:t> [663], SoW 73.2.3</a:t>
            </a: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derrière [805], </a:t>
            </a:r>
            <a:r>
              <a:rPr lang="en-GB" dirty="0"/>
              <a:t>SoW</a:t>
            </a:r>
            <a:r>
              <a:rPr lang="en-US" dirty="0"/>
              <a:t> 7.3.1.1	**first [e] doesn’t accent due to double-consonant although sounds like [é]</a:t>
            </a:r>
          </a:p>
          <a:p>
            <a:pPr marL="228600" indent="-228600">
              <a:buFont typeface="+mj-lt"/>
              <a:buAutoNum type="arabicPeriod"/>
            </a:pPr>
            <a:r>
              <a:rPr lang="fr-FR" dirty="0"/>
              <a:t>vêtements [2383], </a:t>
            </a:r>
            <a:r>
              <a:rPr lang="en-GB" dirty="0"/>
              <a:t>SoW</a:t>
            </a:r>
            <a:r>
              <a:rPr lang="fr-FR" dirty="0"/>
              <a:t> </a:t>
            </a:r>
            <a:r>
              <a:rPr lang="en-US" dirty="0"/>
              <a:t>7.3.2.4</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dirty="0"/>
              <a:t>différent [350], </a:t>
            </a:r>
            <a:r>
              <a:rPr lang="en-GB" dirty="0"/>
              <a:t>SoW</a:t>
            </a:r>
            <a:r>
              <a:rPr lang="en-US" dirty="0"/>
              <a:t> </a:t>
            </a:r>
            <a:r>
              <a:rPr lang="fr-FR" dirty="0"/>
              <a:t>7.3.2.5</a:t>
            </a:r>
          </a:p>
          <a:p>
            <a:pPr marL="228600" indent="-228600">
              <a:buFont typeface="+mj-lt"/>
              <a:buAutoNum type="arabicPeriod"/>
            </a:pPr>
            <a:r>
              <a:rPr lang="fr-FR" dirty="0"/>
              <a:t>agréable [2841],</a:t>
            </a:r>
            <a:r>
              <a:rPr lang="en-US" dirty="0"/>
              <a:t> </a:t>
            </a:r>
            <a:r>
              <a:rPr lang="en-GB" dirty="0"/>
              <a:t>near-cognate</a:t>
            </a:r>
            <a:endParaRPr lang="en-GB" baseline="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célèbre [1689], near-cognate	NB: é + </a:t>
            </a:r>
            <a:r>
              <a:rPr lang="en-GB" dirty="0"/>
              <a:t>è</a:t>
            </a:r>
            <a:endParaRPr lang="en-US" dirty="0"/>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b="1" baseline="0" dirty="0"/>
              <a:t>Animation sequence</a:t>
            </a:r>
          </a:p>
          <a:p>
            <a:pPr marL="0" indent="0">
              <a:buFont typeface="Arial" panose="020B0604020202020204" pitchFamily="34" charset="0"/>
              <a:buNone/>
            </a:pPr>
            <a:r>
              <a:rPr lang="en-GB" baseline="0" dirty="0"/>
              <a:t>1</a:t>
            </a:r>
            <a:r>
              <a:rPr lang="en-GB" baseline="30000" dirty="0"/>
              <a:t>st</a:t>
            </a:r>
            <a:r>
              <a:rPr lang="en-GB" baseline="0" dirty="0"/>
              <a:t> round of clicks (1-10) = ticks in columns</a:t>
            </a:r>
          </a:p>
          <a:p>
            <a:pPr marL="0" indent="0">
              <a:buFont typeface="Arial" panose="020B0604020202020204" pitchFamily="34" charset="0"/>
              <a:buNone/>
            </a:pPr>
            <a:r>
              <a:rPr lang="en-GB" baseline="0" dirty="0"/>
              <a:t>2</a:t>
            </a:r>
            <a:r>
              <a:rPr lang="en-GB" baseline="30000" dirty="0"/>
              <a:t>nd</a:t>
            </a:r>
            <a:r>
              <a:rPr lang="en-GB" baseline="0" dirty="0"/>
              <a:t> round of clicks (11-22) = words appear</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b="1" baseline="0" dirty="0"/>
              <a:t>Suggested procedure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noProof="0" dirty="0">
                <a:solidFill>
                  <a:srgbClr val="1F4E79"/>
                </a:solidFill>
                <a:latin typeface="Century Gothic" panose="020B0502020202020204" pitchFamily="34" charset="0"/>
              </a:rPr>
              <a:t>1</a:t>
            </a:r>
            <a:r>
              <a:rPr lang="en-GB" sz="1200" baseline="30000" noProof="0" dirty="0">
                <a:solidFill>
                  <a:srgbClr val="1F4E79"/>
                </a:solidFill>
                <a:latin typeface="Century Gothic" panose="020B0502020202020204" pitchFamily="34" charset="0"/>
              </a:rPr>
              <a:t>st</a:t>
            </a:r>
            <a:r>
              <a:rPr lang="en-GB" sz="1200" noProof="0" dirty="0">
                <a:solidFill>
                  <a:srgbClr val="1F4E79"/>
                </a:solidFill>
                <a:latin typeface="Century Gothic" panose="020B0502020202020204" pitchFamily="34" charset="0"/>
              </a:rPr>
              <a:t> listening: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noProof="0" dirty="0">
                <a:solidFill>
                  <a:srgbClr val="1F4E79"/>
                </a:solidFill>
                <a:latin typeface="Century Gothic" panose="020B0502020202020204" pitchFamily="34" charset="0"/>
              </a:rPr>
              <a:t>Learners listen audio to place tick</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Teacher displays ticks as correction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2</a:t>
            </a:r>
            <a:r>
              <a:rPr kumimoji="0" lang="en-GB" sz="1200" b="0" i="0" u="none" strike="noStrike" kern="1200" cap="none" spc="0" normalizeH="0" baseline="30000" noProof="0" dirty="0">
                <a:ln>
                  <a:noFill/>
                </a:ln>
                <a:solidFill>
                  <a:srgbClr val="1F4E79"/>
                </a:solidFill>
                <a:effectLst/>
                <a:uLnTx/>
                <a:uFillTx/>
                <a:latin typeface="Century Gothic" panose="020B0502020202020204" pitchFamily="34" charset="0"/>
                <a:ea typeface="+mn-ea"/>
                <a:cs typeface="+mn-cs"/>
              </a:rPr>
              <a:t>nd</a:t>
            </a:r>
            <a:r>
              <a:rPr kumimoji="0" lang="en-GB" sz="12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listening: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Learners spell out words without particular attention to é/ê/è</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Teacher displays words as correction</a:t>
            </a:r>
          </a:p>
          <a:p>
            <a:pPr marL="171450" indent="-171450">
              <a:buFont typeface="Arial" panose="020B0604020202020204" pitchFamily="34" charset="0"/>
              <a:buChar char="•"/>
            </a:pPr>
            <a:endParaRPr lang="en-GB" baseline="0" dirty="0"/>
          </a:p>
          <a:p>
            <a:endParaRPr lang="en-GB" b="1"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7051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15/04/2020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30553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15/04/2020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42407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15/04/2020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953303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95397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50506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060134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2208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5518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556070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41696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15/04/2020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688890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15/04/2020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471921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15/04/2020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726697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15/04/2020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706545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15/04/2020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969003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193059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363979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05847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859973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63252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0855204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15/04/2020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195082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A070A8-75FF-4F63-93B6-8413D3C9B57A}" type="datetimeFigureOut">
              <a:rPr lang="en-GB" smtClean="0"/>
              <a:t>15/04/2020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94554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15/04/2020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9978396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15/04/2020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8903468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15/04/2020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803223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15/04/2020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5774643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929630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552904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451492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20204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34282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93175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FA070A8-75FF-4F63-93B6-8413D3C9B57A}" type="datetimeFigureOut">
              <a:rPr lang="en-GB" smtClean="0"/>
              <a:t>15/04/2020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6042345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29271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260698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544131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419231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7433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A070A8-75FF-4F63-93B6-8413D3C9B57A}" type="datetimeFigureOut">
              <a:rPr lang="en-GB" smtClean="0"/>
              <a:t>15/04/2020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872319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A070A8-75FF-4F63-93B6-8413D3C9B57A}" type="datetimeFigureOut">
              <a:rPr lang="en-GB" smtClean="0"/>
              <a:t>15/04/2020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856068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070A8-75FF-4F63-93B6-8413D3C9B57A}" type="datetimeFigureOut">
              <a:rPr lang="en-GB" smtClean="0"/>
              <a:t>15/04/2020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1260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15/04/2020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226936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15/04/2020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773427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070A8-75FF-4F63-93B6-8413D3C9B57A}" type="datetimeFigureOut">
              <a:rPr lang="en-GB" smtClean="0"/>
              <a:t>15/04/2020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E9109-AB8D-4945-A2DA-93F8155F9609}" type="slidenum">
              <a:rPr lang="en-GB" smtClean="0"/>
              <a:t>‹#›</a:t>
            </a:fld>
            <a:endParaRPr lang="en-GB"/>
          </a:p>
        </p:txBody>
      </p:sp>
    </p:spTree>
    <p:extLst>
      <p:ext uri="{BB962C8B-B14F-4D97-AF65-F5344CB8AC3E}">
        <p14:creationId xmlns:p14="http://schemas.microsoft.com/office/powerpoint/2010/main" val="5706253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44427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37640055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2763494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5.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audio" Target="../media/audio4.wav"/><Relationship Id="rId11" Type="http://schemas.openxmlformats.org/officeDocument/2006/relationships/image" Target="../media/image6.png"/><Relationship Id="rId5" Type="http://schemas.openxmlformats.org/officeDocument/2006/relationships/audio" Target="../media/audio3.wav"/><Relationship Id="rId10" Type="http://schemas.openxmlformats.org/officeDocument/2006/relationships/image" Target="../media/image5.png"/><Relationship Id="rId4" Type="http://schemas.openxmlformats.org/officeDocument/2006/relationships/audio" Target="../media/audio2.wav"/><Relationship Id="rId9" Type="http://schemas.openxmlformats.org/officeDocument/2006/relationships/audio" Target="../media/audio7.wav"/></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audio" Target="../media/audio13.wav"/><Relationship Id="rId13" Type="http://schemas.openxmlformats.org/officeDocument/2006/relationships/audio" Target="../media/audio18.wav"/><Relationship Id="rId3" Type="http://schemas.openxmlformats.org/officeDocument/2006/relationships/audio" Target="../media/audio8.wav"/><Relationship Id="rId7" Type="http://schemas.openxmlformats.org/officeDocument/2006/relationships/audio" Target="../media/audio12.wav"/><Relationship Id="rId12" Type="http://schemas.openxmlformats.org/officeDocument/2006/relationships/audio" Target="../media/audio17.wav"/><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audio" Target="../media/audio11.wav"/><Relationship Id="rId11" Type="http://schemas.openxmlformats.org/officeDocument/2006/relationships/audio" Target="../media/audio16.wav"/><Relationship Id="rId5" Type="http://schemas.openxmlformats.org/officeDocument/2006/relationships/audio" Target="../media/audio10.wav"/><Relationship Id="rId10" Type="http://schemas.openxmlformats.org/officeDocument/2006/relationships/audio" Target="../media/audio15.wav"/><Relationship Id="rId4" Type="http://schemas.openxmlformats.org/officeDocument/2006/relationships/audio" Target="../media/audio9.wav"/><Relationship Id="rId9" Type="http://schemas.openxmlformats.org/officeDocument/2006/relationships/audio" Target="../media/audio14.wav"/><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background rectangle">
            <a:extLst>
              <a:ext uri="{C183D7F6-B498-43B3-948B-1728B52AA6E4}">
                <adec:decorative xmlns:adec="http://schemas.microsoft.com/office/drawing/2017/decorative"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9" name="Isosceles Triangle 8">
                <a:extLst>
                  <a:ext uri="{C183D7F6-B498-43B3-948B-1728B52AA6E4}">
                    <adec:decorative xmlns:adec="http://schemas.microsoft.com/office/drawing/2017/decorative" val="1"/>
                  </a:ext>
                </a:extLst>
              </p:cNvPr>
              <p:cNvSpPr/>
              <p:nvPr/>
            </p:nvSpPr>
            <p:spPr>
              <a:xfrm rot="5400000">
                <a:off x="4992512" y="-341488"/>
                <a:ext cx="6857998" cy="7540978"/>
              </a:xfrm>
              <a:prstGeom prst="triangle">
                <a:avLst>
                  <a:gd name="adj" fmla="val 0"/>
                </a:avLst>
              </a:prstGeom>
              <a:solidFill>
                <a:srgbClr val="E3E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10" name="Rectangle 9">
                <a:extLst>
                  <a:ext uri="{C183D7F6-B498-43B3-948B-1728B52AA6E4}">
                    <adec:decorative xmlns:adec="http://schemas.microsoft.com/office/drawing/2017/decorative" val="1"/>
                  </a:ext>
                </a:extLst>
              </p:cNvPr>
              <p:cNvSpPr/>
              <p:nvPr/>
            </p:nvSpPr>
            <p:spPr>
              <a:xfrm>
                <a:off x="0" y="0"/>
                <a:ext cx="4651022" cy="6858000"/>
              </a:xfrm>
              <a:prstGeom prst="rect">
                <a:avLst/>
              </a:prstGeom>
              <a:solidFill>
                <a:srgbClr val="E3E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5" name="Rectangle 4">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grpSp>
      <p:sp>
        <p:nvSpPr>
          <p:cNvPr id="2" name="Title 1">
            <a:extLst>
              <a:ext uri="{FF2B5EF4-FFF2-40B4-BE49-F238E27FC236}">
                <a16:creationId xmlns:a16="http://schemas.microsoft.com/office/drawing/2014/main" id="{81565278-8A7D-FD4E-B5E2-BBF011F70D79}"/>
              </a:ext>
            </a:extLst>
          </p:cNvPr>
          <p:cNvSpPr>
            <a:spLocks noGrp="1"/>
          </p:cNvSpPr>
          <p:nvPr>
            <p:ph type="ctrTitle"/>
          </p:nvPr>
        </p:nvSpPr>
        <p:spPr>
          <a:xfrm>
            <a:off x="138731" y="2095401"/>
            <a:ext cx="8420100" cy="879475"/>
          </a:xfrm>
        </p:spPr>
        <p:txBody>
          <a:bodyPr/>
          <a:lstStyle/>
          <a:p>
            <a:pPr lvl="0" algn="l">
              <a:lnSpc>
                <a:spcPct val="100000"/>
              </a:lnSpc>
              <a:spcBef>
                <a:spcPts val="0"/>
              </a:spcBef>
            </a:pPr>
            <a:r>
              <a:rPr lang="en-GB" sz="4000" b="1" dirty="0">
                <a:solidFill>
                  <a:prstClr val="white"/>
                </a:solidFill>
                <a:latin typeface="Century Gothic" panose="020B0502020202020204" pitchFamily="34" charset="0"/>
                <a:ea typeface="+mn-ea"/>
                <a:cs typeface="+mn-cs"/>
              </a:rPr>
              <a:t>Phonics</a:t>
            </a:r>
            <a:endParaRPr lang="en-US" dirty="0"/>
          </a:p>
        </p:txBody>
      </p:sp>
      <p:sp>
        <p:nvSpPr>
          <p:cNvPr id="6" name="Subtitle 5">
            <a:extLst>
              <a:ext uri="{FF2B5EF4-FFF2-40B4-BE49-F238E27FC236}">
                <a16:creationId xmlns:a16="http://schemas.microsoft.com/office/drawing/2014/main" id="{F5B07216-038C-CA4F-81CA-5AF47911D247}"/>
              </a:ext>
            </a:extLst>
          </p:cNvPr>
          <p:cNvSpPr>
            <a:spLocks noGrp="1"/>
          </p:cNvSpPr>
          <p:nvPr>
            <p:ph type="subTitle" idx="1"/>
          </p:nvPr>
        </p:nvSpPr>
        <p:spPr>
          <a:xfrm>
            <a:off x="138731" y="2974876"/>
            <a:ext cx="3855770" cy="665162"/>
          </a:xfrm>
        </p:spPr>
        <p:txBody>
          <a:bodyPr>
            <a:normAutofit/>
          </a:bodyPr>
          <a:lstStyle/>
          <a:p>
            <a:pPr lvl="0" algn="l">
              <a:lnSpc>
                <a:spcPct val="100000"/>
              </a:lnSpc>
              <a:spcBef>
                <a:spcPts val="0"/>
              </a:spcBef>
            </a:pPr>
            <a:r>
              <a:rPr lang="en-GB" sz="3200" dirty="0">
                <a:solidFill>
                  <a:prstClr val="white"/>
                </a:solidFill>
                <a:latin typeface="Century Gothic" panose="020B0502020202020204" pitchFamily="34" charset="0"/>
              </a:rPr>
              <a:t>SSC </a:t>
            </a:r>
            <a:r>
              <a:rPr lang="en-US" dirty="0">
                <a:solidFill>
                  <a:prstClr val="white"/>
                </a:solidFill>
                <a:latin typeface="Century Gothic" panose="020B0502020202020204" pitchFamily="34" charset="0"/>
              </a:rPr>
              <a:t>[è / ê] [revisited]</a:t>
            </a:r>
            <a:endParaRPr lang="en-US" dirty="0"/>
          </a:p>
        </p:txBody>
      </p:sp>
      <p:sp>
        <p:nvSpPr>
          <p:cNvPr id="14" name="Title 3">
            <a:extLst>
              <a:ext uri="{FF2B5EF4-FFF2-40B4-BE49-F238E27FC236}">
                <a16:creationId xmlns:a16="http://schemas.microsoft.com/office/drawing/2014/main" id="{7B424077-B2D5-46AA-BDA8-6FF15DA500E8}"/>
              </a:ext>
            </a:extLst>
          </p:cNvPr>
          <p:cNvSpPr txBox="1">
            <a:spLocks/>
          </p:cNvSpPr>
          <p:nvPr/>
        </p:nvSpPr>
        <p:spPr>
          <a:xfrm>
            <a:off x="242694" y="5086850"/>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French</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a:t>
            </a:r>
            <a:r>
              <a:rPr lang="en-GB" sz="2000" dirty="0">
                <a:solidFill>
                  <a:prstClr val="white"/>
                </a:solidFill>
                <a:latin typeface="Century Gothic" panose="020B0502020202020204" pitchFamily="34" charset="0"/>
              </a:rPr>
              <a:t>3.1</a:t>
            </a: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 Week 2</a:t>
            </a:r>
          </a:p>
        </p:txBody>
      </p:sp>
      <p:sp>
        <p:nvSpPr>
          <p:cNvPr id="16" name="Title 3">
            <a:extLst>
              <a:ext uri="{FF2B5EF4-FFF2-40B4-BE49-F238E27FC236}">
                <a16:creationId xmlns:a16="http://schemas.microsoft.com/office/drawing/2014/main" id="{C0508B9B-5891-4D3C-9F6E-ECDA43B43AC2}"/>
              </a:ext>
            </a:extLst>
          </p:cNvPr>
          <p:cNvSpPr txBox="1">
            <a:spLocks/>
          </p:cNvSpPr>
          <p:nvPr/>
        </p:nvSpPr>
        <p:spPr>
          <a:xfrm>
            <a:off x="294412" y="6008293"/>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lvl="0">
              <a:defRPr/>
            </a:pPr>
            <a:r>
              <a:rPr lang="en-GB" sz="1400" dirty="0">
                <a:solidFill>
                  <a:prstClr val="white"/>
                </a:solidFill>
                <a:latin typeface="Century Gothic" panose="020B0502020202020204" pitchFamily="34" charset="0"/>
                <a:ea typeface="+mn-ea"/>
                <a:cs typeface="+mn-cs"/>
              </a:rPr>
              <a:t>Stephen Owen / Kirsten Somerville / Adeline Charlton</a:t>
            </a:r>
          </a:p>
          <a:p>
            <a:pPr lvl="0">
              <a:defRPr/>
            </a:pPr>
            <a:endParaRPr lang="en-GB" sz="1600" dirty="0">
              <a:solidFill>
                <a:prstClr val="white"/>
              </a:solidFill>
              <a:latin typeface="Century Gothic" panose="020B0502020202020204" pitchFamily="34" charset="0"/>
              <a:ea typeface="+mn-ea"/>
              <a:cs typeface="+mn-cs"/>
            </a:endParaRPr>
          </a:p>
          <a:p>
            <a:pPr lvl="0">
              <a:defRPr/>
            </a:pPr>
            <a:r>
              <a:rPr lang="en-GB" sz="1400" dirty="0">
                <a:solidFill>
                  <a:prstClr val="white"/>
                </a:solidFill>
                <a:latin typeface="Century Gothic" panose="020B0502020202020204" pitchFamily="34" charset="0"/>
                <a:ea typeface="+mn-ea"/>
                <a:cs typeface="+mn-cs"/>
              </a:rPr>
              <a:t>Date updated: 15/04/20</a:t>
            </a: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2206770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8F2C0E-96EA-AF4C-8306-CD3E98FE18B7}"/>
              </a:ext>
            </a:extLst>
          </p:cNvPr>
          <p:cNvSpPr>
            <a:spLocks noGrp="1"/>
          </p:cNvSpPr>
          <p:nvPr>
            <p:ph type="title"/>
          </p:nvPr>
        </p:nvSpPr>
        <p:spPr>
          <a:xfrm>
            <a:off x="116022" y="-300661"/>
            <a:ext cx="10515600" cy="1325563"/>
          </a:xfrm>
        </p:spPr>
        <p:txBody>
          <a:bodyPr/>
          <a:lstStyle/>
          <a:p>
            <a:pPr lvl="0">
              <a:lnSpc>
                <a:spcPct val="100000"/>
              </a:lnSpc>
              <a:spcBef>
                <a:spcPts val="0"/>
              </a:spcBef>
            </a:pPr>
            <a:r>
              <a:rPr lang="en-GB" sz="18000" b="1" dirty="0" err="1">
                <a:solidFill>
                  <a:srgbClr val="1F4E79"/>
                </a:solidFill>
                <a:latin typeface="Century Gothic" panose="020B0502020202020204" pitchFamily="34" charset="0"/>
                <a:ea typeface="+mn-ea"/>
                <a:cs typeface="Calibri" panose="020F0502020204030204" pitchFamily="34" charset="0"/>
              </a:rPr>
              <a:t>ê</a:t>
            </a:r>
            <a:r>
              <a:rPr lang="en-GB" sz="18000" b="1" dirty="0">
                <a:solidFill>
                  <a:srgbClr val="1F4E79"/>
                </a:solidFill>
                <a:latin typeface="Century Gothic" panose="020B0502020202020204" pitchFamily="34" charset="0"/>
                <a:ea typeface="+mn-ea"/>
                <a:cs typeface="Calibri" panose="020F0502020204030204" pitchFamily="34" charset="0"/>
              </a:rPr>
              <a:t>/</a:t>
            </a:r>
            <a:r>
              <a:rPr lang="en-GB" sz="18000" b="1" dirty="0" err="1">
                <a:solidFill>
                  <a:srgbClr val="1F4E79"/>
                </a:solidFill>
                <a:latin typeface="Century Gothic" panose="020B0502020202020204" pitchFamily="34" charset="0"/>
                <a:ea typeface="+mn-ea"/>
                <a:cs typeface="Calibri" panose="020F0502020204030204" pitchFamily="34" charset="0"/>
              </a:rPr>
              <a:t>è</a:t>
            </a:r>
            <a:br>
              <a:rPr lang="en-GB" sz="18000" b="1" dirty="0">
                <a:solidFill>
                  <a:srgbClr val="1F4E79"/>
                </a:solidFill>
                <a:latin typeface="Century Gothic" panose="020B0502020202020204" pitchFamily="34" charset="0"/>
                <a:ea typeface="+mn-ea"/>
                <a:cs typeface="Calibri" panose="020F0502020204030204" pitchFamily="34" charset="0"/>
              </a:rPr>
            </a:br>
            <a:endParaRPr lang="en-US" dirty="0"/>
          </a:p>
        </p:txBody>
      </p:sp>
      <p:pic>
        <p:nvPicPr>
          <p:cNvPr id="4" name="Picture 3" descr="the head of a bo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9630" y="1118496"/>
            <a:ext cx="2971800" cy="3274484"/>
          </a:xfrm>
          <a:prstGeom prst="rect">
            <a:avLst/>
          </a:prstGeom>
        </p:spPr>
      </p:pic>
      <p:sp>
        <p:nvSpPr>
          <p:cNvPr id="3" name="TextBox 2"/>
          <p:cNvSpPr txBox="1"/>
          <p:nvPr/>
        </p:nvSpPr>
        <p:spPr>
          <a:xfrm>
            <a:off x="4489630" y="4348231"/>
            <a:ext cx="3227165" cy="19389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t</a:t>
            </a:r>
            <a:r>
              <a:rPr kumimoji="0" lang="en-GB" sz="12000" b="1"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ê</a:t>
            </a:r>
            <a:r>
              <a:rPr kumimoji="0" lang="en-GB" sz="120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te</a:t>
            </a:r>
          </a:p>
        </p:txBody>
      </p:sp>
    </p:spTree>
    <p:extLst>
      <p:ext uri="{BB962C8B-B14F-4D97-AF65-F5344CB8AC3E}">
        <p14:creationId xmlns:p14="http://schemas.microsoft.com/office/powerpoint/2010/main" val="272678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e_flat.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tete.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subTnLst>
                                    <p:audio>
                                      <p:cMediaNode>
                                        <p:cTn display="0" masterRel="sameClick">
                                          <p:stCondLst>
                                            <p:cond evt="begin" delay="0">
                                              <p:tn val="15"/>
                                            </p:cond>
                                          </p:stCondLst>
                                          <p:endCondLst>
                                            <p:cond evt="onStopAudio" delay="0">
                                              <p:tgtEl>
                                                <p:sldTgt/>
                                              </p:tgtEl>
                                            </p:cond>
                                          </p:endCondLst>
                                        </p:cTn>
                                        <p:tgtEl>
                                          <p:sndTgt r:embed="rId4" name="tet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GB" sz="13300" b="1" dirty="0">
                <a:solidFill>
                  <a:srgbClr val="115076"/>
                </a:solidFill>
                <a:cs typeface="Calibri" panose="020F0502020204030204" pitchFamily="34" charset="0"/>
              </a:rPr>
              <a:t>ê/è</a:t>
            </a:r>
            <a:br>
              <a:rPr lang="en-GB" sz="9600" b="1" dirty="0">
                <a:solidFill>
                  <a:srgbClr val="115076"/>
                </a:solidFill>
                <a:cs typeface="Calibri" panose="020F0502020204030204" pitchFamily="34" charset="0"/>
              </a:rPr>
            </a:br>
            <a:endParaRPr lang="en-GB" dirty="0"/>
          </a:p>
        </p:txBody>
      </p:sp>
      <p:sp>
        <p:nvSpPr>
          <p:cNvPr id="5" name="Rounded Rectangle 4" descr="rectangle"/>
          <p:cNvSpPr/>
          <p:nvPr/>
        </p:nvSpPr>
        <p:spPr>
          <a:xfrm>
            <a:off x="4397612" y="1659192"/>
            <a:ext cx="3396775" cy="2758966"/>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2" name="Picture 1" descr="man's head"/>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11611" y="1897611"/>
            <a:ext cx="1272842" cy="1402484"/>
          </a:xfrm>
          <a:prstGeom prst="rect">
            <a:avLst/>
          </a:prstGeom>
        </p:spPr>
      </p:pic>
      <p:sp>
        <p:nvSpPr>
          <p:cNvPr id="3" name="TextBox 2"/>
          <p:cNvSpPr txBox="1"/>
          <p:nvPr/>
        </p:nvSpPr>
        <p:spPr>
          <a:xfrm>
            <a:off x="5095565" y="3354168"/>
            <a:ext cx="2000869"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a:t>
            </a:r>
            <a:r>
              <a:rPr kumimoji="0" lang="en-GB" sz="72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ê</a:t>
            </a:r>
            <a:r>
              <a:rPr kumimoji="0" lang="en-GB" sz="7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te</a:t>
            </a:r>
          </a:p>
        </p:txBody>
      </p:sp>
      <p:sp>
        <p:nvSpPr>
          <p:cNvPr id="7" name="TextBox 6"/>
          <p:cNvSpPr txBox="1"/>
          <p:nvPr/>
        </p:nvSpPr>
        <p:spPr>
          <a:xfrm>
            <a:off x="468385" y="606361"/>
            <a:ext cx="348507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f</a:t>
            </a: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ê</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te</a:t>
            </a:r>
          </a:p>
        </p:txBody>
      </p:sp>
      <p:pic>
        <p:nvPicPr>
          <p:cNvPr id="19" name="Picture 18" descr="dancing party against a night sky"/>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33156" y="1525528"/>
            <a:ext cx="2082312" cy="1860199"/>
          </a:xfrm>
          <a:prstGeom prst="rect">
            <a:avLst/>
          </a:prstGeom>
        </p:spPr>
      </p:pic>
      <p:sp>
        <p:nvSpPr>
          <p:cNvPr id="9" name="TextBox 8"/>
          <p:cNvSpPr txBox="1"/>
          <p:nvPr/>
        </p:nvSpPr>
        <p:spPr>
          <a:xfrm>
            <a:off x="356234" y="3497808"/>
            <a:ext cx="348507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coll</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è</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ge</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pic>
        <p:nvPicPr>
          <p:cNvPr id="18" name="Picture 8" descr="school buildi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71724" y="4625552"/>
            <a:ext cx="2254096" cy="115334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944006" y="4978165"/>
            <a:ext cx="430398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probl</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è</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me</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6" name="TextBox 5"/>
          <p:cNvSpPr txBox="1"/>
          <p:nvPr/>
        </p:nvSpPr>
        <p:spPr>
          <a:xfrm>
            <a:off x="8247992" y="649270"/>
            <a:ext cx="348507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fr</a:t>
            </a: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è</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re</a:t>
            </a:r>
          </a:p>
        </p:txBody>
      </p:sp>
      <p:grpSp>
        <p:nvGrpSpPr>
          <p:cNvPr id="16" name="Group 15" descr="a little boy holding the hand of a smaller girl "/>
          <p:cNvGrpSpPr/>
          <p:nvPr/>
        </p:nvGrpSpPr>
        <p:grpSpPr>
          <a:xfrm>
            <a:off x="9257975" y="1747632"/>
            <a:ext cx="1465110" cy="1378307"/>
            <a:chOff x="8994668" y="1759672"/>
            <a:chExt cx="1465110" cy="1378307"/>
          </a:xfrm>
        </p:grpSpPr>
        <p:pic>
          <p:nvPicPr>
            <p:cNvPr id="11" name="Picture 4" descr="a little boy holding the hand of a smaller girl "/>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8994668" y="1933659"/>
              <a:ext cx="1465110" cy="1204320"/>
            </a:xfrm>
            <a:prstGeom prst="rect">
              <a:avLst/>
            </a:prstGeom>
            <a:noFill/>
            <a:extLst>
              <a:ext uri="{909E8E84-426E-40DD-AFC4-6F175D3DCCD1}">
                <a14:hiddenFill xmlns:a14="http://schemas.microsoft.com/office/drawing/2010/main">
                  <a:solidFill>
                    <a:srgbClr val="FFFFFF"/>
                  </a:solidFill>
                </a14:hiddenFill>
              </a:ext>
            </a:extLst>
          </p:spPr>
        </p:pic>
        <p:sp>
          <p:nvSpPr>
            <p:cNvPr id="12" name="Down Arrow 11"/>
            <p:cNvSpPr/>
            <p:nvPr/>
          </p:nvSpPr>
          <p:spPr>
            <a:xfrm rot="4202952">
              <a:off x="9871894" y="1644415"/>
              <a:ext cx="258397" cy="488912"/>
            </a:xfrm>
            <a:prstGeom prst="downArrow">
              <a:avLst/>
            </a:prstGeom>
            <a:solidFill>
              <a:srgbClr val="E65D00"/>
            </a:solidFill>
            <a:ln>
              <a:solidFill>
                <a:srgbClr val="E6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sp>
        <p:nvSpPr>
          <p:cNvPr id="8" name="TextBox 7"/>
          <p:cNvSpPr txBox="1"/>
          <p:nvPr/>
        </p:nvSpPr>
        <p:spPr>
          <a:xfrm>
            <a:off x="8869433" y="3531829"/>
            <a:ext cx="238879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ê</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tre</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20" name="Rectangle 19"/>
          <p:cNvSpPr/>
          <p:nvPr/>
        </p:nvSpPr>
        <p:spPr>
          <a:xfrm>
            <a:off x="9208467" y="4399332"/>
            <a:ext cx="1710725"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[to be]</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150482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e_flat.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tete.wav"/>
                                        </p:tgtEl>
                                      </p:cMediaNode>
                                    </p:audio>
                                  </p:sub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5" name="fete.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subTnLst>
                                    <p:audio>
                                      <p:cMediaNode>
                                        <p:cTn display="0" masterRel="sameClick">
                                          <p:stCondLst>
                                            <p:cond evt="begin" delay="0">
                                              <p:tn val="31"/>
                                            </p:cond>
                                          </p:stCondLst>
                                          <p:endCondLst>
                                            <p:cond evt="onStopAudio" delay="0">
                                              <p:tgtEl>
                                                <p:sldTgt/>
                                              </p:tgtEl>
                                            </p:cond>
                                          </p:endCondLst>
                                        </p:cTn>
                                        <p:tgtEl>
                                          <p:sndTgt r:embed="rId6" name="frere.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subTnLst>
                                    <p:audio>
                                      <p:cMediaNode>
                                        <p:cTn display="0" masterRel="sameClick">
                                          <p:stCondLst>
                                            <p:cond evt="begin" delay="0">
                                              <p:tn val="41"/>
                                            </p:cond>
                                          </p:stCondLst>
                                          <p:endCondLst>
                                            <p:cond evt="onStopAudio" delay="0">
                                              <p:tgtEl>
                                                <p:sldTgt/>
                                              </p:tgtEl>
                                            </p:cond>
                                          </p:endCondLst>
                                        </p:cTn>
                                        <p:tgtEl>
                                          <p:sndTgt r:embed="rId7" name="college.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subTnLst>
                                    <p:audio>
                                      <p:cMediaNode>
                                        <p:cTn display="0" masterRel="sameClick">
                                          <p:stCondLst>
                                            <p:cond evt="begin" delay="0">
                                              <p:tn val="51"/>
                                            </p:cond>
                                          </p:stCondLst>
                                          <p:endCondLst>
                                            <p:cond evt="onStopAudio" delay="0">
                                              <p:tgtEl>
                                                <p:sldTgt/>
                                              </p:tgtEl>
                                            </p:cond>
                                          </p:endCondLst>
                                        </p:cTn>
                                        <p:tgtEl>
                                          <p:sndTgt r:embed="rId8" name="probleme.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subTnLst>
                                    <p:audio>
                                      <p:cMediaNode>
                                        <p:cTn display="0" masterRel="sameClick">
                                          <p:stCondLst>
                                            <p:cond evt="begin" delay="0">
                                              <p:tn val="56"/>
                                            </p:cond>
                                          </p:stCondLst>
                                          <p:endCondLst>
                                            <p:cond evt="onStopAudio" delay="0">
                                              <p:tgtEl>
                                                <p:sldTgt/>
                                              </p:tgtEl>
                                            </p:cond>
                                          </p:endCondLst>
                                        </p:cTn>
                                        <p:tgtEl>
                                          <p:sndTgt r:embed="rId9" name="etre.wav"/>
                                        </p:tgtEl>
                                      </p:cMediaNode>
                                    </p:audio>
                                  </p:sub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3" grpId="0"/>
      <p:bldP spid="7" grpId="0"/>
      <p:bldP spid="9" grpId="0"/>
      <p:bldP spid="14" grpId="0"/>
      <p:bldP spid="6" grpId="0"/>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rectangle">
            <a:extLst>
              <a:ext uri="{FF2B5EF4-FFF2-40B4-BE49-F238E27FC236}">
                <a16:creationId xmlns:a16="http://schemas.microsoft.com/office/drawing/2014/main" id="{484D0354-6DBF-4464-BF92-5AAA8AE6789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3" name="Title 3">
            <a:extLst>
              <a:ext uri="{FF2B5EF4-FFF2-40B4-BE49-F238E27FC236}">
                <a16:creationId xmlns:a16="http://schemas.microsoft.com/office/drawing/2014/main" id="{31B2C77B-C680-4DC5-924E-5C20F444D070}"/>
              </a:ext>
            </a:extLst>
          </p:cNvPr>
          <p:cNvSpPr>
            <a:spLocks noGrp="1"/>
          </p:cNvSpPr>
          <p:nvPr>
            <p:ph type="title"/>
          </p:nvPr>
        </p:nvSpPr>
        <p:spPr>
          <a:xfrm>
            <a:off x="188942" y="296864"/>
            <a:ext cx="5631472" cy="713163"/>
          </a:xfrm>
        </p:spPr>
        <p:txBody>
          <a:bodyPr>
            <a:normAutofit/>
          </a:bodyPr>
          <a:lstStyle/>
          <a:p>
            <a:r>
              <a:rPr lang="fr-FR" sz="3600" b="1" dirty="0">
                <a:solidFill>
                  <a:sysClr val="window" lastClr="FFFFFF"/>
                </a:solidFill>
                <a:latin typeface="Century Gothic" panose="020B0502020202020204" pitchFamily="34" charset="0"/>
              </a:rPr>
              <a:t>Phonétique</a:t>
            </a:r>
            <a:endParaRPr lang="fr-FR" sz="3600" b="1" dirty="0">
              <a:solidFill>
                <a:schemeClr val="bg1"/>
              </a:solidFill>
              <a:latin typeface="Century Gothic" panose="020B0502020202020204" pitchFamily="34" charset="0"/>
            </a:endParaRPr>
          </a:p>
        </p:txBody>
      </p:sp>
      <p:sp>
        <p:nvSpPr>
          <p:cNvPr id="4" name="Rounded Rectangle 46">
            <a:extLst>
              <a:ext uri="{FF2B5EF4-FFF2-40B4-BE49-F238E27FC236}">
                <a16:creationId xmlns:a16="http://schemas.microsoft.com/office/drawing/2014/main" id="{7284A0ED-BFA8-4596-B4E6-472FBB4E86E2}"/>
              </a:ext>
            </a:extLst>
          </p:cNvPr>
          <p:cNvSpPr/>
          <p:nvPr/>
        </p:nvSpPr>
        <p:spPr>
          <a:xfrm>
            <a:off x="10748518" y="249869"/>
            <a:ext cx="1161402"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parler</a:t>
            </a:r>
          </a:p>
        </p:txBody>
      </p:sp>
      <p:sp>
        <p:nvSpPr>
          <p:cNvPr id="5" name="TextBox 4">
            <a:extLst>
              <a:ext uri="{FF2B5EF4-FFF2-40B4-BE49-F238E27FC236}">
                <a16:creationId xmlns:a16="http://schemas.microsoft.com/office/drawing/2014/main" id="{67F4D82C-8162-4EBE-8DE1-F9BF6C3084DD}"/>
              </a:ext>
            </a:extLst>
          </p:cNvPr>
          <p:cNvSpPr txBox="1"/>
          <p:nvPr/>
        </p:nvSpPr>
        <p:spPr>
          <a:xfrm>
            <a:off x="1720223" y="4954890"/>
            <a:ext cx="227023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a:t>
            </a: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ê</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te</a:t>
            </a:r>
            <a:endParaRPr kumimoji="0" lang="en-GB" sz="6000" b="1" i="0" u="none" strike="sng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B89800DD-EFCB-48CD-98CE-F20B08CBB05B}"/>
              </a:ext>
            </a:extLst>
          </p:cNvPr>
          <p:cNvSpPr txBox="1"/>
          <p:nvPr/>
        </p:nvSpPr>
        <p:spPr>
          <a:xfrm flipH="1">
            <a:off x="3306938" y="3256638"/>
            <a:ext cx="391358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probl</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è</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me</a:t>
            </a:r>
            <a:endParaRPr kumimoji="0" lang="en-GB" sz="6000" b="1" i="0" u="none" strike="sng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7" name="TextBox 6">
            <a:extLst>
              <a:ext uri="{FF2B5EF4-FFF2-40B4-BE49-F238E27FC236}">
                <a16:creationId xmlns:a16="http://schemas.microsoft.com/office/drawing/2014/main" id="{424AFBFB-96F1-49D2-A682-A8469B0C05D6}"/>
              </a:ext>
            </a:extLst>
          </p:cNvPr>
          <p:cNvSpPr txBox="1"/>
          <p:nvPr/>
        </p:nvSpPr>
        <p:spPr>
          <a:xfrm>
            <a:off x="2185495" y="1789115"/>
            <a:ext cx="201798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f</a:t>
            </a: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ê</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te</a:t>
            </a:r>
            <a:endParaRPr kumimoji="0" lang="en-GB" sz="6000" b="1" i="0" u="none" strike="sng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9279700C-0182-43EC-BEB7-58ED5434CCFD}"/>
              </a:ext>
            </a:extLst>
          </p:cNvPr>
          <p:cNvSpPr txBox="1"/>
          <p:nvPr/>
        </p:nvSpPr>
        <p:spPr>
          <a:xfrm>
            <a:off x="5992440" y="4818237"/>
            <a:ext cx="217586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ê</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tre</a:t>
            </a:r>
            <a:endParaRPr kumimoji="0" lang="en-GB" sz="6000" b="1" i="0" u="none" strike="sng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pic>
        <p:nvPicPr>
          <p:cNvPr id="9" name="Picture 8">
            <a:extLst>
              <a:ext uri="{FF2B5EF4-FFF2-40B4-BE49-F238E27FC236}">
                <a16:creationId xmlns:a16="http://schemas.microsoft.com/office/drawing/2014/main" id="{6D7E05DD-81CC-41E1-811C-823B19A11A9E}"/>
              </a:ext>
            </a:extLst>
          </p:cNvPr>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77553" y="1784152"/>
            <a:ext cx="923697" cy="1021198"/>
          </a:xfrm>
          <a:prstGeom prst="rect">
            <a:avLst/>
          </a:prstGeom>
        </p:spPr>
      </p:pic>
      <p:sp>
        <p:nvSpPr>
          <p:cNvPr id="10" name="TextBox 9">
            <a:extLst>
              <a:ext uri="{FF2B5EF4-FFF2-40B4-BE49-F238E27FC236}">
                <a16:creationId xmlns:a16="http://schemas.microsoft.com/office/drawing/2014/main" id="{174F4A84-79FB-4439-8B3F-C6974FEA9FD7}"/>
              </a:ext>
            </a:extLst>
          </p:cNvPr>
          <p:cNvSpPr txBox="1"/>
          <p:nvPr/>
        </p:nvSpPr>
        <p:spPr>
          <a:xfrm>
            <a:off x="6096000" y="1784152"/>
            <a:ext cx="321867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coll</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è</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ge</a:t>
            </a:r>
            <a:endParaRPr kumimoji="0" lang="en-GB" sz="6000" b="1" i="0" u="none" strike="sng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grpSp>
        <p:nvGrpSpPr>
          <p:cNvPr id="11" name="Group 10">
            <a:extLst>
              <a:ext uri="{FF2B5EF4-FFF2-40B4-BE49-F238E27FC236}">
                <a16:creationId xmlns:a16="http://schemas.microsoft.com/office/drawing/2014/main" id="{22801505-38EE-4820-B44B-8477C30A40C1}"/>
              </a:ext>
            </a:extLst>
          </p:cNvPr>
          <p:cNvGrpSpPr/>
          <p:nvPr/>
        </p:nvGrpSpPr>
        <p:grpSpPr>
          <a:xfrm>
            <a:off x="10618146" y="1163992"/>
            <a:ext cx="1439862" cy="4462189"/>
            <a:chOff x="10618146" y="1163992"/>
            <a:chExt cx="1439862" cy="4462189"/>
          </a:xfrm>
        </p:grpSpPr>
        <p:sp>
          <p:nvSpPr>
            <p:cNvPr id="12" name="Line 4">
              <a:extLst>
                <a:ext uri="{FF2B5EF4-FFF2-40B4-BE49-F238E27FC236}">
                  <a16:creationId xmlns:a16="http://schemas.microsoft.com/office/drawing/2014/main" id="{237CB0DD-869B-4069-96FC-1993555A0F26}"/>
                </a:ext>
              </a:extLst>
            </p:cNvPr>
            <p:cNvSpPr>
              <a:spLocks noChangeShapeType="1"/>
            </p:cNvSpPr>
            <p:nvPr/>
          </p:nvSpPr>
          <p:spPr bwMode="auto">
            <a:xfrm>
              <a:off x="10649129" y="1321843"/>
              <a:ext cx="0" cy="4156259"/>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3" name="Line 7">
              <a:extLst>
                <a:ext uri="{FF2B5EF4-FFF2-40B4-BE49-F238E27FC236}">
                  <a16:creationId xmlns:a16="http://schemas.microsoft.com/office/drawing/2014/main" id="{6D23540D-04D0-4C57-8A6D-054E23232C1B}"/>
                </a:ext>
              </a:extLst>
            </p:cNvPr>
            <p:cNvSpPr>
              <a:spLocks noChangeShapeType="1"/>
            </p:cNvSpPr>
            <p:nvPr/>
          </p:nvSpPr>
          <p:spPr bwMode="auto">
            <a:xfrm>
              <a:off x="10673817" y="1321843"/>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4" name="Line 9">
              <a:extLst>
                <a:ext uri="{FF2B5EF4-FFF2-40B4-BE49-F238E27FC236}">
                  <a16:creationId xmlns:a16="http://schemas.microsoft.com/office/drawing/2014/main" id="{F028BB23-0C8D-47D9-AFB8-8C0091B26828}"/>
                </a:ext>
              </a:extLst>
            </p:cNvPr>
            <p:cNvSpPr>
              <a:spLocks noChangeShapeType="1"/>
            </p:cNvSpPr>
            <p:nvPr/>
          </p:nvSpPr>
          <p:spPr bwMode="auto">
            <a:xfrm>
              <a:off x="10649129" y="5478102"/>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5" name="Text Box 10">
              <a:extLst>
                <a:ext uri="{FF2B5EF4-FFF2-40B4-BE49-F238E27FC236}">
                  <a16:creationId xmlns:a16="http://schemas.microsoft.com/office/drawing/2014/main" id="{D5C6EEA2-550B-43F7-BD1A-6BC5CF5D3602}"/>
                </a:ext>
              </a:extLst>
            </p:cNvPr>
            <p:cNvSpPr txBox="1">
              <a:spLocks noChangeArrowheads="1"/>
            </p:cNvSpPr>
            <p:nvPr/>
          </p:nvSpPr>
          <p:spPr bwMode="auto">
            <a:xfrm>
              <a:off x="10618146" y="2805115"/>
              <a:ext cx="1439862" cy="369332"/>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charset="0"/>
                </a:rPr>
                <a:t>Secondes</a:t>
              </a:r>
            </a:p>
          </p:txBody>
        </p:sp>
        <p:sp>
          <p:nvSpPr>
            <p:cNvPr id="16" name="Text Box 12">
              <a:extLst>
                <a:ext uri="{FF2B5EF4-FFF2-40B4-BE49-F238E27FC236}">
                  <a16:creationId xmlns:a16="http://schemas.microsoft.com/office/drawing/2014/main" id="{E6C96A2D-C3A9-4546-AB5D-A087A6F7CF22}"/>
                </a:ext>
              </a:extLst>
            </p:cNvPr>
            <p:cNvSpPr txBox="1">
              <a:spLocks noChangeArrowheads="1"/>
            </p:cNvSpPr>
            <p:nvPr/>
          </p:nvSpPr>
          <p:spPr bwMode="auto">
            <a:xfrm>
              <a:off x="10865920" y="1163992"/>
              <a:ext cx="431800" cy="338554"/>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charset="0"/>
                </a:rPr>
                <a:t>10</a:t>
              </a:r>
            </a:p>
          </p:txBody>
        </p:sp>
        <p:sp>
          <p:nvSpPr>
            <p:cNvPr id="17" name="Text Box 14">
              <a:extLst>
                <a:ext uri="{FF2B5EF4-FFF2-40B4-BE49-F238E27FC236}">
                  <a16:creationId xmlns:a16="http://schemas.microsoft.com/office/drawing/2014/main" id="{7EED2039-BC38-4AFF-A887-7CB83D8FB0B5}"/>
                </a:ext>
              </a:extLst>
            </p:cNvPr>
            <p:cNvSpPr txBox="1">
              <a:spLocks noChangeArrowheads="1"/>
            </p:cNvSpPr>
            <p:nvPr/>
          </p:nvSpPr>
          <p:spPr bwMode="auto">
            <a:xfrm>
              <a:off x="10911172" y="5287627"/>
              <a:ext cx="734174" cy="338554"/>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charset="0"/>
                </a:rPr>
                <a:t>0</a:t>
              </a:r>
            </a:p>
          </p:txBody>
        </p:sp>
      </p:grpSp>
      <p:sp>
        <p:nvSpPr>
          <p:cNvPr id="18" name="Rectangle 3">
            <a:extLst>
              <a:ext uri="{FF2B5EF4-FFF2-40B4-BE49-F238E27FC236}">
                <a16:creationId xmlns:a16="http://schemas.microsoft.com/office/drawing/2014/main" id="{1602E7B2-DF2A-453D-8354-DCCA33C16C9E}"/>
              </a:ext>
            </a:extLst>
          </p:cNvPr>
          <p:cNvSpPr>
            <a:spLocks noChangeArrowheads="1"/>
          </p:cNvSpPr>
          <p:nvPr/>
        </p:nvSpPr>
        <p:spPr bwMode="auto">
          <a:xfrm>
            <a:off x="9963390" y="1333269"/>
            <a:ext cx="503528" cy="4156259"/>
          </a:xfrm>
          <a:prstGeom prst="rect">
            <a:avLst/>
          </a:prstGeom>
          <a:ln>
            <a:solidFill>
              <a:srgbClr val="02456F"/>
            </a:solidFill>
            <a:headEnd/>
            <a:tailEnd/>
          </a:ln>
          <a:effectLst>
            <a:outerShdw blurRad="57150" dist="19050" dir="5400000" algn="ctr" rotWithShape="0">
              <a:schemeClr val="bg1">
                <a:alpha val="63000"/>
              </a:schemeClr>
            </a:outerShdw>
          </a:effectLst>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9" name="AutoShape 11">
            <a:hlinkClick r:id="" action="ppaction://noaction" highlightClick="1"/>
            <a:extLst>
              <a:ext uri="{FF2B5EF4-FFF2-40B4-BE49-F238E27FC236}">
                <a16:creationId xmlns:a16="http://schemas.microsoft.com/office/drawing/2014/main" id="{3E3FDFE6-96BD-46F0-AD0C-36CBD4FA5A42}"/>
              </a:ext>
            </a:extLst>
          </p:cNvPr>
          <p:cNvSpPr>
            <a:spLocks noChangeArrowheads="1"/>
          </p:cNvSpPr>
          <p:nvPr/>
        </p:nvSpPr>
        <p:spPr bwMode="auto">
          <a:xfrm>
            <a:off x="9702492" y="5708522"/>
            <a:ext cx="1058732" cy="382082"/>
          </a:xfrm>
          <a:prstGeom prst="actionButtonBlank">
            <a:avLst/>
          </a:prstGeom>
          <a:solidFill>
            <a:srgbClr val="1F4E79"/>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DÉBUT</a:t>
            </a:r>
          </a:p>
        </p:txBody>
      </p:sp>
      <p:sp>
        <p:nvSpPr>
          <p:cNvPr id="20" name="Rectangle 2">
            <a:extLst>
              <a:ext uri="{FF2B5EF4-FFF2-40B4-BE49-F238E27FC236}">
                <a16:creationId xmlns:a16="http://schemas.microsoft.com/office/drawing/2014/main" id="{6BBD056F-3029-490F-B216-82EF6C402D26}"/>
              </a:ext>
            </a:extLst>
          </p:cNvPr>
          <p:cNvSpPr>
            <a:spLocks noChangeArrowheads="1"/>
          </p:cNvSpPr>
          <p:nvPr/>
        </p:nvSpPr>
        <p:spPr bwMode="auto">
          <a:xfrm>
            <a:off x="9965756" y="1333271"/>
            <a:ext cx="502131" cy="4156257"/>
          </a:xfrm>
          <a:prstGeom prst="rect">
            <a:avLst/>
          </a:prstGeom>
          <a:solidFill>
            <a:srgbClr val="CC0099"/>
          </a:solidFill>
          <a:ln w="9525">
            <a:solidFill>
              <a:schemeClr val="tx1"/>
            </a:solidFill>
            <a:miter lim="800000"/>
            <a:headEnd/>
            <a:tailEnd/>
          </a:ln>
          <a:effectLst/>
          <a:scene3d>
            <a:camera prst="orthographicFront"/>
            <a:lightRig rig="threePt" dir="t"/>
          </a:scene3d>
          <a:sp3d extrusionH="76200" prstMaterial="clear">
            <a:bevelT w="152400" h="50800" prst="softRound"/>
            <a:bevelB/>
            <a:extrusionClr>
              <a:schemeClr val="bg1"/>
            </a:extrusionClr>
          </a:sp3d>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840326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hold" nodeType="clickEffect">
                                  <p:stCondLst>
                                    <p:cond delay="0"/>
                                  </p:stCondLst>
                                  <p:childTnLst>
                                    <p:animEffect transition="out" filter="slide(fromBottom)">
                                      <p:cBhvr>
                                        <p:cTn id="6" dur="10000"/>
                                        <p:tgtEl>
                                          <p:spTgt spid="18"/>
                                        </p:tgtEl>
                                      </p:cBhvr>
                                    </p:animEffect>
                                    <p:set>
                                      <p:cBhvr>
                                        <p:cTn id="7" dur="1" fill="hold">
                                          <p:stCondLst>
                                            <p:cond delay="9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Table 43" descr="Table for exercises">
            <a:extLst>
              <a:ext uri="{FF2B5EF4-FFF2-40B4-BE49-F238E27FC236}">
                <a16:creationId xmlns:a16="http://schemas.microsoft.com/office/drawing/2014/main" id="{65106916-909D-4F18-8008-2978CB1FD967}"/>
              </a:ext>
            </a:extLst>
          </p:cNvPr>
          <p:cNvGraphicFramePr>
            <a:graphicFrameLocks noGrp="1"/>
          </p:cNvGraphicFramePr>
          <p:nvPr>
            <p:extLst/>
          </p:nvPr>
        </p:nvGraphicFramePr>
        <p:xfrm>
          <a:off x="5460630" y="1374499"/>
          <a:ext cx="6307460" cy="4967210"/>
        </p:xfrm>
        <a:graphic>
          <a:graphicData uri="http://schemas.openxmlformats.org/drawingml/2006/table">
            <a:tbl>
              <a:tblPr firstRow="1" bandRow="1">
                <a:tableStyleId>{5940675A-B579-460E-94D1-54222C63F5DA}</a:tableStyleId>
              </a:tblPr>
              <a:tblGrid>
                <a:gridCol w="1066753">
                  <a:extLst>
                    <a:ext uri="{9D8B030D-6E8A-4147-A177-3AD203B41FA5}">
                      <a16:colId xmlns:a16="http://schemas.microsoft.com/office/drawing/2014/main" val="20000"/>
                    </a:ext>
                  </a:extLst>
                </a:gridCol>
                <a:gridCol w="2826614">
                  <a:extLst>
                    <a:ext uri="{9D8B030D-6E8A-4147-A177-3AD203B41FA5}">
                      <a16:colId xmlns:a16="http://schemas.microsoft.com/office/drawing/2014/main" val="2718503455"/>
                    </a:ext>
                  </a:extLst>
                </a:gridCol>
                <a:gridCol w="2414093">
                  <a:extLst>
                    <a:ext uri="{9D8B030D-6E8A-4147-A177-3AD203B41FA5}">
                      <a16:colId xmlns:a16="http://schemas.microsoft.com/office/drawing/2014/main" val="20001"/>
                    </a:ext>
                  </a:extLst>
                </a:gridCol>
              </a:tblGrid>
              <a:tr h="496721">
                <a:tc>
                  <a:txBody>
                    <a:bodyPr/>
                    <a:lstStyle/>
                    <a:p>
                      <a:endParaRPr lang="en-GB" sz="2000" b="1"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b="1"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b="1"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0"/>
                  </a:ext>
                </a:extLst>
              </a:tr>
              <a:tr h="496721">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1"/>
                  </a:ext>
                </a:extLst>
              </a:tr>
              <a:tr h="496721">
                <a:tc>
                  <a:txBody>
                    <a:bodyPr/>
                    <a:lstStyle/>
                    <a:p>
                      <a:endParaRPr lang="en-GB" sz="200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2"/>
                  </a:ext>
                </a:extLst>
              </a:tr>
              <a:tr h="496721">
                <a:tc>
                  <a:txBody>
                    <a:bodyPr/>
                    <a:lstStyle/>
                    <a:p>
                      <a:endParaRPr lang="en-GB" sz="200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3"/>
                  </a:ext>
                </a:extLst>
              </a:tr>
              <a:tr h="496721">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4"/>
                  </a:ext>
                </a:extLst>
              </a:tr>
              <a:tr h="496721">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5"/>
                  </a:ext>
                </a:extLst>
              </a:tr>
              <a:tr h="496721">
                <a:tc>
                  <a:txBody>
                    <a:bodyPr/>
                    <a:lstStyle/>
                    <a:p>
                      <a:endParaRPr lang="en-GB" sz="200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6"/>
                  </a:ext>
                </a:extLst>
              </a:tr>
              <a:tr h="496721">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7"/>
                  </a:ext>
                </a:extLst>
              </a:tr>
              <a:tr h="496721">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8"/>
                  </a:ext>
                </a:extLst>
              </a:tr>
              <a:tr h="496721">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493973476"/>
                  </a:ext>
                </a:extLst>
              </a:tr>
            </a:tbl>
          </a:graphicData>
        </a:graphic>
      </p:graphicFrame>
      <p:sp>
        <p:nvSpPr>
          <p:cNvPr id="5" name="Rounded Rectangle 46">
            <a:extLst>
              <a:ext uri="{FF2B5EF4-FFF2-40B4-BE49-F238E27FC236}">
                <a16:creationId xmlns:a16="http://schemas.microsoft.com/office/drawing/2014/main" id="{2E9269F7-4DBD-4D66-9033-F8D7A9604A95}"/>
              </a:ext>
            </a:extLst>
          </p:cNvPr>
          <p:cNvSpPr/>
          <p:nvPr/>
        </p:nvSpPr>
        <p:spPr>
          <a:xfrm>
            <a:off x="10553951" y="167021"/>
            <a:ext cx="1454042" cy="39856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écouter</a:t>
            </a:r>
            <a:endParaRPr kumimoji="0" lang="fr-FR"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3" name="Action Button: Custom 2">
            <a:hlinkClick r:id="" action="ppaction://noaction" highlightClick="1">
              <a:snd r:embed="rId3" name="faux.wav"/>
            </a:hlinkClick>
            <a:extLst>
              <a:ext uri="{FF2B5EF4-FFF2-40B4-BE49-F238E27FC236}">
                <a16:creationId xmlns:a16="http://schemas.microsoft.com/office/drawing/2014/main" id="{1D1A6526-6F5C-4674-B460-A5BBE91CDCAF}"/>
              </a:ext>
            </a:extLst>
          </p:cNvPr>
          <p:cNvSpPr/>
          <p:nvPr/>
        </p:nvSpPr>
        <p:spPr>
          <a:xfrm>
            <a:off x="7472634" y="825438"/>
            <a:ext cx="889853" cy="417219"/>
          </a:xfrm>
          <a:prstGeom prst="actionButtonBlank">
            <a:avLst/>
          </a:prstGeom>
          <a:solidFill>
            <a:schemeClr val="accent2"/>
          </a:solidFill>
          <a:ln>
            <a:solidFill>
              <a:srgbClr val="E65D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è, ê</a:t>
            </a:r>
          </a:p>
        </p:txBody>
      </p:sp>
      <p:sp>
        <p:nvSpPr>
          <p:cNvPr id="24" name="Action Button: Custom 2">
            <a:hlinkClick r:id="" action="ppaction://noaction" highlightClick="1">
              <a:snd r:embed="rId3" name="faux.wav"/>
            </a:hlinkClick>
            <a:extLst>
              <a:ext uri="{FF2B5EF4-FFF2-40B4-BE49-F238E27FC236}">
                <a16:creationId xmlns:a16="http://schemas.microsoft.com/office/drawing/2014/main" id="{88703F03-2375-47C5-98A8-DA15597B1811}"/>
              </a:ext>
            </a:extLst>
          </p:cNvPr>
          <p:cNvSpPr/>
          <p:nvPr/>
        </p:nvSpPr>
        <p:spPr>
          <a:xfrm>
            <a:off x="10163796" y="825439"/>
            <a:ext cx="889853" cy="417219"/>
          </a:xfrm>
          <a:prstGeom prst="actionButtonBlank">
            <a:avLst/>
          </a:prstGeom>
          <a:solidFill>
            <a:schemeClr val="accent2"/>
          </a:solidFill>
          <a:ln>
            <a:solidFill>
              <a:srgbClr val="E65D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é</a:t>
            </a:r>
          </a:p>
        </p:txBody>
      </p:sp>
      <p:sp>
        <p:nvSpPr>
          <p:cNvPr id="43" name="TextBox 42">
            <a:extLst>
              <a:ext uri="{FF2B5EF4-FFF2-40B4-BE49-F238E27FC236}">
                <a16:creationId xmlns:a16="http://schemas.microsoft.com/office/drawing/2014/main" id="{4B25A6A0-BC21-4026-BA11-6F823534A1BF}"/>
              </a:ext>
            </a:extLst>
          </p:cNvPr>
          <p:cNvSpPr txBox="1"/>
          <p:nvPr/>
        </p:nvSpPr>
        <p:spPr>
          <a:xfrm>
            <a:off x="6748366" y="1348424"/>
            <a:ext cx="63751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t>
            </a:r>
            <a:r>
              <a:rPr kumimoji="0" lang="fr-FR" sz="28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a:t>
            </a:r>
          </a:p>
        </p:txBody>
      </p:sp>
      <p:sp>
        <p:nvSpPr>
          <p:cNvPr id="46" name="Action Button: Custom 66" descr="number 1">
            <a:hlinkClick r:id="" action="ppaction://noaction" highlightClick="1">
              <a:snd r:embed="rId4" name="Slide_17_2._cafe.wav"/>
            </a:hlinkClick>
            <a:extLst>
              <a:ext uri="{FF2B5EF4-FFF2-40B4-BE49-F238E27FC236}">
                <a16:creationId xmlns:a16="http://schemas.microsoft.com/office/drawing/2014/main" id="{94CE0C1F-D9A7-4E4D-B892-4AB317223B46}"/>
              </a:ext>
            </a:extLst>
          </p:cNvPr>
          <p:cNvSpPr/>
          <p:nvPr/>
        </p:nvSpPr>
        <p:spPr>
          <a:xfrm>
            <a:off x="5766714" y="1900515"/>
            <a:ext cx="501695" cy="402445"/>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2</a:t>
            </a:r>
          </a:p>
        </p:txBody>
      </p:sp>
      <p:sp>
        <p:nvSpPr>
          <p:cNvPr id="47" name="TextBox 46" descr="table content ">
            <a:extLst>
              <a:ext uri="{FF2B5EF4-FFF2-40B4-BE49-F238E27FC236}">
                <a16:creationId xmlns:a16="http://schemas.microsoft.com/office/drawing/2014/main" id="{5339157A-9901-40C8-9054-529EF776AD07}"/>
              </a:ext>
            </a:extLst>
          </p:cNvPr>
          <p:cNvSpPr txBox="1"/>
          <p:nvPr/>
        </p:nvSpPr>
        <p:spPr>
          <a:xfrm>
            <a:off x="-7239007" y="2015598"/>
            <a:ext cx="4758717" cy="3994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48" name="Action Button: Custom 66" descr="number 1">
            <a:hlinkClick r:id="" action="ppaction://noaction" highlightClick="1">
              <a:snd r:embed="rId5" name="creme.wav"/>
            </a:hlinkClick>
            <a:extLst>
              <a:ext uri="{FF2B5EF4-FFF2-40B4-BE49-F238E27FC236}">
                <a16:creationId xmlns:a16="http://schemas.microsoft.com/office/drawing/2014/main" id="{028EF83D-0407-4908-8CA1-E548EC38F4C5}"/>
              </a:ext>
            </a:extLst>
          </p:cNvPr>
          <p:cNvSpPr/>
          <p:nvPr/>
        </p:nvSpPr>
        <p:spPr>
          <a:xfrm>
            <a:off x="5766716" y="1401224"/>
            <a:ext cx="501695" cy="424236"/>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1</a:t>
            </a:r>
          </a:p>
        </p:txBody>
      </p:sp>
      <p:sp>
        <p:nvSpPr>
          <p:cNvPr id="49" name="Action Button: Custom 66" descr="number 1">
            <a:hlinkClick r:id="" action="ppaction://noaction" highlightClick="1">
              <a:snd r:embed="rId6" name="Slide_17_3._ideal.wav"/>
            </a:hlinkClick>
            <a:extLst>
              <a:ext uri="{FF2B5EF4-FFF2-40B4-BE49-F238E27FC236}">
                <a16:creationId xmlns:a16="http://schemas.microsoft.com/office/drawing/2014/main" id="{34225BA1-1AC9-4A16-BEE8-86434655F63C}"/>
              </a:ext>
            </a:extLst>
          </p:cNvPr>
          <p:cNvSpPr/>
          <p:nvPr/>
        </p:nvSpPr>
        <p:spPr>
          <a:xfrm>
            <a:off x="5766715" y="2378015"/>
            <a:ext cx="501695" cy="424236"/>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3</a:t>
            </a:r>
          </a:p>
        </p:txBody>
      </p:sp>
      <p:sp>
        <p:nvSpPr>
          <p:cNvPr id="50" name="Action Button: Custom 66" descr="number 1">
            <a:hlinkClick r:id="" action="ppaction://noaction" highlightClick="1">
              <a:snd r:embed="rId7" name="Slide_17_4._eleve.wav"/>
            </a:hlinkClick>
            <a:extLst>
              <a:ext uri="{FF2B5EF4-FFF2-40B4-BE49-F238E27FC236}">
                <a16:creationId xmlns:a16="http://schemas.microsoft.com/office/drawing/2014/main" id="{DC4D8679-15D2-4A0A-8FBF-4DED70388421}"/>
              </a:ext>
            </a:extLst>
          </p:cNvPr>
          <p:cNvSpPr/>
          <p:nvPr/>
        </p:nvSpPr>
        <p:spPr>
          <a:xfrm>
            <a:off x="5766714" y="2877306"/>
            <a:ext cx="501695" cy="424236"/>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4</a:t>
            </a:r>
          </a:p>
        </p:txBody>
      </p:sp>
      <p:sp>
        <p:nvSpPr>
          <p:cNvPr id="51" name="Action Button: Custom 66" descr="number 1">
            <a:hlinkClick r:id="" action="ppaction://noaction" highlightClick="1">
              <a:snd r:embed="rId8" name="Slide_17_5._enorme.wav"/>
            </a:hlinkClick>
            <a:extLst>
              <a:ext uri="{FF2B5EF4-FFF2-40B4-BE49-F238E27FC236}">
                <a16:creationId xmlns:a16="http://schemas.microsoft.com/office/drawing/2014/main" id="{91B36323-E8F0-4EDA-91D8-27926731D45D}"/>
              </a:ext>
            </a:extLst>
          </p:cNvPr>
          <p:cNvSpPr/>
          <p:nvPr/>
        </p:nvSpPr>
        <p:spPr>
          <a:xfrm>
            <a:off x="5769404" y="3376597"/>
            <a:ext cx="499006" cy="424236"/>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5</a:t>
            </a:r>
          </a:p>
        </p:txBody>
      </p:sp>
      <p:sp>
        <p:nvSpPr>
          <p:cNvPr id="52" name="Action Button: Custom 66" descr="number 1">
            <a:hlinkClick r:id="" action="ppaction://noaction" highlightClick="1">
              <a:snd r:embed="rId9" name="Slide_17_6._derriere.wav"/>
            </a:hlinkClick>
            <a:extLst>
              <a:ext uri="{FF2B5EF4-FFF2-40B4-BE49-F238E27FC236}">
                <a16:creationId xmlns:a16="http://schemas.microsoft.com/office/drawing/2014/main" id="{C3FBB104-121F-42CD-8D2D-588B9508468C}"/>
              </a:ext>
            </a:extLst>
          </p:cNvPr>
          <p:cNvSpPr/>
          <p:nvPr/>
        </p:nvSpPr>
        <p:spPr>
          <a:xfrm>
            <a:off x="5744575" y="3875888"/>
            <a:ext cx="501695" cy="424236"/>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6</a:t>
            </a:r>
          </a:p>
        </p:txBody>
      </p:sp>
      <p:sp>
        <p:nvSpPr>
          <p:cNvPr id="53" name="Action Button: Custom 66" descr="number 1">
            <a:hlinkClick r:id="" action="ppaction://noaction" highlightClick="1">
              <a:snd r:embed="rId10" name="Slide_17_7._vetements.wav"/>
            </a:hlinkClick>
            <a:extLst>
              <a:ext uri="{FF2B5EF4-FFF2-40B4-BE49-F238E27FC236}">
                <a16:creationId xmlns:a16="http://schemas.microsoft.com/office/drawing/2014/main" id="{00EBFCE6-78A5-4AE6-8592-D63A5C161F2E}"/>
              </a:ext>
            </a:extLst>
          </p:cNvPr>
          <p:cNvSpPr/>
          <p:nvPr/>
        </p:nvSpPr>
        <p:spPr>
          <a:xfrm>
            <a:off x="5744574" y="4375179"/>
            <a:ext cx="501695" cy="424236"/>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7</a:t>
            </a:r>
          </a:p>
        </p:txBody>
      </p:sp>
      <p:sp>
        <p:nvSpPr>
          <p:cNvPr id="54" name="Action Button: Custom 66" descr="number 1">
            <a:hlinkClick r:id="" action="ppaction://noaction" highlightClick="1">
              <a:snd r:embed="rId11" name="Slide_17_8._different.wav"/>
            </a:hlinkClick>
            <a:extLst>
              <a:ext uri="{FF2B5EF4-FFF2-40B4-BE49-F238E27FC236}">
                <a16:creationId xmlns:a16="http://schemas.microsoft.com/office/drawing/2014/main" id="{491655B7-1024-4788-A45A-8013F041F6A1}"/>
              </a:ext>
            </a:extLst>
          </p:cNvPr>
          <p:cNvSpPr/>
          <p:nvPr/>
        </p:nvSpPr>
        <p:spPr>
          <a:xfrm>
            <a:off x="5744115" y="4874470"/>
            <a:ext cx="501695" cy="424236"/>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8</a:t>
            </a:r>
          </a:p>
        </p:txBody>
      </p:sp>
      <p:sp>
        <p:nvSpPr>
          <p:cNvPr id="55" name="Action Button: Custom 66" descr="number 1">
            <a:hlinkClick r:id="" action="ppaction://noaction" highlightClick="1">
              <a:snd r:embed="rId12" name="Slide_17_9._agreable.wav"/>
            </a:hlinkClick>
            <a:extLst>
              <a:ext uri="{FF2B5EF4-FFF2-40B4-BE49-F238E27FC236}">
                <a16:creationId xmlns:a16="http://schemas.microsoft.com/office/drawing/2014/main" id="{A6FEE8DA-2FA3-439B-80F3-A65C5173EDFD}"/>
              </a:ext>
            </a:extLst>
          </p:cNvPr>
          <p:cNvSpPr/>
          <p:nvPr/>
        </p:nvSpPr>
        <p:spPr>
          <a:xfrm>
            <a:off x="5739316" y="5373761"/>
            <a:ext cx="501695" cy="424236"/>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9</a:t>
            </a:r>
          </a:p>
        </p:txBody>
      </p:sp>
      <p:sp>
        <p:nvSpPr>
          <p:cNvPr id="56" name="Action Button: Custom 66" descr="number 1">
            <a:hlinkClick r:id="" action="ppaction://noaction" highlightClick="1">
              <a:snd r:embed="rId13" name="Slide_17_10._celebre.wav"/>
            </a:hlinkClick>
            <a:extLst>
              <a:ext uri="{FF2B5EF4-FFF2-40B4-BE49-F238E27FC236}">
                <a16:creationId xmlns:a16="http://schemas.microsoft.com/office/drawing/2014/main" id="{49AE477A-9018-4527-B27E-3EB9C726A296}"/>
              </a:ext>
            </a:extLst>
          </p:cNvPr>
          <p:cNvSpPr/>
          <p:nvPr/>
        </p:nvSpPr>
        <p:spPr>
          <a:xfrm>
            <a:off x="5722435" y="5873053"/>
            <a:ext cx="545976" cy="410145"/>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10</a:t>
            </a:r>
          </a:p>
        </p:txBody>
      </p:sp>
      <p:sp>
        <p:nvSpPr>
          <p:cNvPr id="58" name="TextBox 57">
            <a:extLst>
              <a:ext uri="{FF2B5EF4-FFF2-40B4-BE49-F238E27FC236}">
                <a16:creationId xmlns:a16="http://schemas.microsoft.com/office/drawing/2014/main" id="{9905750A-EF23-4FE5-A87A-4A0679D90E05}"/>
              </a:ext>
            </a:extLst>
          </p:cNvPr>
          <p:cNvSpPr txBox="1"/>
          <p:nvPr/>
        </p:nvSpPr>
        <p:spPr>
          <a:xfrm>
            <a:off x="11077181" y="1836810"/>
            <a:ext cx="63751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t>
            </a:r>
            <a:r>
              <a:rPr kumimoji="0" lang="fr-FR" sz="28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a:t>
            </a:r>
          </a:p>
        </p:txBody>
      </p:sp>
      <p:sp>
        <p:nvSpPr>
          <p:cNvPr id="60" name="TextBox 59">
            <a:extLst>
              <a:ext uri="{FF2B5EF4-FFF2-40B4-BE49-F238E27FC236}">
                <a16:creationId xmlns:a16="http://schemas.microsoft.com/office/drawing/2014/main" id="{823CE342-4269-4D40-B953-92E82442F0EC}"/>
              </a:ext>
            </a:extLst>
          </p:cNvPr>
          <p:cNvSpPr txBox="1"/>
          <p:nvPr/>
        </p:nvSpPr>
        <p:spPr>
          <a:xfrm>
            <a:off x="11078258" y="2353445"/>
            <a:ext cx="63751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t>
            </a:r>
            <a:r>
              <a:rPr kumimoji="0" lang="fr-FR" sz="28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a:t>
            </a:r>
          </a:p>
        </p:txBody>
      </p:sp>
      <p:sp>
        <p:nvSpPr>
          <p:cNvPr id="61" name="TextBox 60">
            <a:extLst>
              <a:ext uri="{FF2B5EF4-FFF2-40B4-BE49-F238E27FC236}">
                <a16:creationId xmlns:a16="http://schemas.microsoft.com/office/drawing/2014/main" id="{B54FAFE4-74AC-4C12-8EB5-219E0EFBC4FE}"/>
              </a:ext>
            </a:extLst>
          </p:cNvPr>
          <p:cNvSpPr txBox="1"/>
          <p:nvPr/>
        </p:nvSpPr>
        <p:spPr>
          <a:xfrm>
            <a:off x="11080067" y="3350246"/>
            <a:ext cx="63751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t>
            </a:r>
            <a:r>
              <a:rPr kumimoji="0" lang="fr-FR" sz="28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a:t>
            </a:r>
          </a:p>
        </p:txBody>
      </p:sp>
      <p:sp>
        <p:nvSpPr>
          <p:cNvPr id="62" name="TextBox 61">
            <a:extLst>
              <a:ext uri="{FF2B5EF4-FFF2-40B4-BE49-F238E27FC236}">
                <a16:creationId xmlns:a16="http://schemas.microsoft.com/office/drawing/2014/main" id="{227D04B0-8448-41BC-A2E1-3F945ECFE916}"/>
              </a:ext>
            </a:extLst>
          </p:cNvPr>
          <p:cNvSpPr txBox="1"/>
          <p:nvPr/>
        </p:nvSpPr>
        <p:spPr>
          <a:xfrm>
            <a:off x="6777503" y="2893234"/>
            <a:ext cx="63751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t>
            </a:r>
            <a:r>
              <a:rPr kumimoji="0" lang="fr-FR" sz="28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a:t>
            </a:r>
          </a:p>
        </p:txBody>
      </p:sp>
      <p:sp>
        <p:nvSpPr>
          <p:cNvPr id="63" name="TextBox 62">
            <a:extLst>
              <a:ext uri="{FF2B5EF4-FFF2-40B4-BE49-F238E27FC236}">
                <a16:creationId xmlns:a16="http://schemas.microsoft.com/office/drawing/2014/main" id="{FA5D5998-C963-48B5-8632-A5CBA4C8AF1D}"/>
              </a:ext>
            </a:extLst>
          </p:cNvPr>
          <p:cNvSpPr txBox="1"/>
          <p:nvPr/>
        </p:nvSpPr>
        <p:spPr>
          <a:xfrm>
            <a:off x="6785814" y="3826508"/>
            <a:ext cx="63751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t>
            </a:r>
            <a:r>
              <a:rPr kumimoji="0" lang="fr-FR" sz="28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a:t>
            </a:r>
          </a:p>
        </p:txBody>
      </p:sp>
      <p:sp>
        <p:nvSpPr>
          <p:cNvPr id="64" name="TextBox 63">
            <a:extLst>
              <a:ext uri="{FF2B5EF4-FFF2-40B4-BE49-F238E27FC236}">
                <a16:creationId xmlns:a16="http://schemas.microsoft.com/office/drawing/2014/main" id="{D0C07D22-BDE3-419B-9682-B5E0497DDA84}"/>
              </a:ext>
            </a:extLst>
          </p:cNvPr>
          <p:cNvSpPr txBox="1"/>
          <p:nvPr/>
        </p:nvSpPr>
        <p:spPr>
          <a:xfrm>
            <a:off x="6803304" y="4303419"/>
            <a:ext cx="63751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t>
            </a:r>
            <a:r>
              <a:rPr kumimoji="0" lang="fr-FR" sz="28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a:t>
            </a:r>
          </a:p>
        </p:txBody>
      </p:sp>
      <p:grpSp>
        <p:nvGrpSpPr>
          <p:cNvPr id="3" name="Group 2">
            <a:extLst>
              <a:ext uri="{FF2B5EF4-FFF2-40B4-BE49-F238E27FC236}">
                <a16:creationId xmlns:a16="http://schemas.microsoft.com/office/drawing/2014/main" id="{AA7BCFE0-7A85-4AF3-BE16-45E88A17E02F}"/>
              </a:ext>
            </a:extLst>
          </p:cNvPr>
          <p:cNvGrpSpPr/>
          <p:nvPr/>
        </p:nvGrpSpPr>
        <p:grpSpPr>
          <a:xfrm>
            <a:off x="11051924" y="4815769"/>
            <a:ext cx="387802" cy="541638"/>
            <a:chOff x="9286678" y="4435564"/>
            <a:chExt cx="387802" cy="541638"/>
          </a:xfrm>
        </p:grpSpPr>
        <p:sp>
          <p:nvSpPr>
            <p:cNvPr id="65" name="TextBox 64">
              <a:extLst>
                <a:ext uri="{FF2B5EF4-FFF2-40B4-BE49-F238E27FC236}">
                  <a16:creationId xmlns:a16="http://schemas.microsoft.com/office/drawing/2014/main" id="{6B466230-F627-49A7-B1B9-DBB2D7DEC75F}"/>
                </a:ext>
              </a:extLst>
            </p:cNvPr>
            <p:cNvSpPr txBox="1"/>
            <p:nvPr/>
          </p:nvSpPr>
          <p:spPr>
            <a:xfrm flipH="1">
              <a:off x="9370981" y="4453982"/>
              <a:ext cx="16947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t>
              </a:r>
              <a:r>
                <a:rPr kumimoji="0" lang="fr-FR" sz="28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a:t>
              </a:r>
            </a:p>
          </p:txBody>
        </p:sp>
        <p:sp>
          <p:nvSpPr>
            <p:cNvPr id="66" name="TextBox 65">
              <a:extLst>
                <a:ext uri="{FF2B5EF4-FFF2-40B4-BE49-F238E27FC236}">
                  <a16:creationId xmlns:a16="http://schemas.microsoft.com/office/drawing/2014/main" id="{6FC699BB-D150-4258-9782-B68381A51DD3}"/>
                </a:ext>
              </a:extLst>
            </p:cNvPr>
            <p:cNvSpPr txBox="1"/>
            <p:nvPr/>
          </p:nvSpPr>
          <p:spPr>
            <a:xfrm>
              <a:off x="9286678" y="4435564"/>
              <a:ext cx="38780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endParaRPr>
            </a:p>
          </p:txBody>
        </p:sp>
      </p:grpSp>
      <p:sp>
        <p:nvSpPr>
          <p:cNvPr id="67" name="TextBox 66">
            <a:extLst>
              <a:ext uri="{FF2B5EF4-FFF2-40B4-BE49-F238E27FC236}">
                <a16:creationId xmlns:a16="http://schemas.microsoft.com/office/drawing/2014/main" id="{A139465E-9B8E-48E7-B193-0C049173BA09}"/>
              </a:ext>
            </a:extLst>
          </p:cNvPr>
          <p:cNvSpPr txBox="1"/>
          <p:nvPr/>
        </p:nvSpPr>
        <p:spPr>
          <a:xfrm>
            <a:off x="11120967" y="5362908"/>
            <a:ext cx="63751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t>
            </a:r>
            <a:r>
              <a:rPr kumimoji="0" lang="fr-FR" sz="28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a:t>
            </a:r>
          </a:p>
        </p:txBody>
      </p:sp>
      <p:sp>
        <p:nvSpPr>
          <p:cNvPr id="68" name="TextBox 67">
            <a:extLst>
              <a:ext uri="{FF2B5EF4-FFF2-40B4-BE49-F238E27FC236}">
                <a16:creationId xmlns:a16="http://schemas.microsoft.com/office/drawing/2014/main" id="{9C35D5C6-1446-447D-B9D6-6D6D35B171AF}"/>
              </a:ext>
            </a:extLst>
          </p:cNvPr>
          <p:cNvSpPr txBox="1"/>
          <p:nvPr/>
        </p:nvSpPr>
        <p:spPr>
          <a:xfrm>
            <a:off x="6768198" y="5844564"/>
            <a:ext cx="38780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t>
            </a:r>
            <a:r>
              <a:rPr kumimoji="0" lang="fr-FR" sz="28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a:t>
            </a:r>
          </a:p>
        </p:txBody>
      </p:sp>
      <p:sp>
        <p:nvSpPr>
          <p:cNvPr id="69" name="TextBox 68">
            <a:extLst>
              <a:ext uri="{FF2B5EF4-FFF2-40B4-BE49-F238E27FC236}">
                <a16:creationId xmlns:a16="http://schemas.microsoft.com/office/drawing/2014/main" id="{1CFC41CC-1890-4103-AB33-7177D3729810}"/>
              </a:ext>
            </a:extLst>
          </p:cNvPr>
          <p:cNvSpPr txBox="1"/>
          <p:nvPr/>
        </p:nvSpPr>
        <p:spPr>
          <a:xfrm>
            <a:off x="11120967" y="5836489"/>
            <a:ext cx="38780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t>
            </a:r>
            <a:r>
              <a:rPr kumimoji="0" lang="fr-FR" sz="28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a:t>
            </a:r>
          </a:p>
        </p:txBody>
      </p:sp>
      <p:sp>
        <p:nvSpPr>
          <p:cNvPr id="70" name="TextBox 69">
            <a:extLst>
              <a:ext uri="{FF2B5EF4-FFF2-40B4-BE49-F238E27FC236}">
                <a16:creationId xmlns:a16="http://schemas.microsoft.com/office/drawing/2014/main" id="{FB09EF18-F073-411D-A078-E8BB726A5794}"/>
              </a:ext>
            </a:extLst>
          </p:cNvPr>
          <p:cNvSpPr txBox="1"/>
          <p:nvPr/>
        </p:nvSpPr>
        <p:spPr>
          <a:xfrm>
            <a:off x="8888910" y="1902652"/>
            <a:ext cx="1015586" cy="430887"/>
          </a:xfrm>
          <a:prstGeom prst="rect">
            <a:avLst/>
          </a:prstGeom>
          <a:solidFill>
            <a:schemeClr val="bg1"/>
          </a:solidFill>
          <a:ln w="38100">
            <a:solidFill>
              <a:schemeClr val="accent1">
                <a:lumMod val="50000"/>
              </a:schemeClr>
            </a:solidFill>
          </a:ln>
        </p:spPr>
        <p:txBody>
          <a:bodyPr wrap="square" t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caf</a:t>
            </a:r>
            <a:r>
              <a:rPr kumimoji="0" lang="fr-FR" sz="2800" b="1" i="0" u="none" strike="noStrike" kern="1200" cap="none" spc="0" normalizeH="0" baseline="0" noProof="0" dirty="0">
                <a:ln>
                  <a:noFill/>
                </a:ln>
                <a:solidFill>
                  <a:srgbClr val="FF9933"/>
                </a:solidFill>
                <a:effectLst/>
                <a:uLnTx/>
                <a:uFillTx/>
                <a:latin typeface="Century Gothic" panose="020F0302020204030204"/>
                <a:ea typeface="+mn-ea"/>
                <a:cs typeface="+mn-cs"/>
              </a:rPr>
              <a:t>é</a:t>
            </a:r>
          </a:p>
        </p:txBody>
      </p:sp>
      <p:sp>
        <p:nvSpPr>
          <p:cNvPr id="73" name="TextBox 72">
            <a:extLst>
              <a:ext uri="{FF2B5EF4-FFF2-40B4-BE49-F238E27FC236}">
                <a16:creationId xmlns:a16="http://schemas.microsoft.com/office/drawing/2014/main" id="{7DC0B096-5870-46B3-BBC4-2AFA8AECCF99}"/>
              </a:ext>
            </a:extLst>
          </p:cNvPr>
          <p:cNvSpPr txBox="1"/>
          <p:nvPr/>
        </p:nvSpPr>
        <p:spPr>
          <a:xfrm>
            <a:off x="8814461" y="2898810"/>
            <a:ext cx="1164485" cy="430887"/>
          </a:xfrm>
          <a:prstGeom prst="rect">
            <a:avLst/>
          </a:prstGeom>
          <a:solidFill>
            <a:schemeClr val="bg1"/>
          </a:solidFill>
          <a:ln w="38100">
            <a:solidFill>
              <a:schemeClr val="accent1">
                <a:lumMod val="50000"/>
              </a:schemeClr>
            </a:solidFill>
          </a:ln>
        </p:spPr>
        <p:txBody>
          <a:bodyPr wrap="square" t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9933"/>
                </a:solidFill>
                <a:effectLst/>
                <a:uLnTx/>
                <a:uFillTx/>
                <a:latin typeface="Century Gothic" panose="020F0302020204030204"/>
                <a:ea typeface="+mn-ea"/>
                <a:cs typeface="+mn-cs"/>
              </a:rPr>
              <a:t>é</a:t>
            </a:r>
            <a:r>
              <a:rPr kumimoji="0" lang="fr-FR" sz="28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l</a:t>
            </a:r>
            <a:r>
              <a:rPr kumimoji="0" lang="fr-FR" sz="2800" b="1" i="0" u="none" strike="noStrike" kern="1200" cap="none" spc="0" normalizeH="0" baseline="0" noProof="0" dirty="0">
                <a:ln>
                  <a:noFill/>
                </a:ln>
                <a:solidFill>
                  <a:srgbClr val="FF9933"/>
                </a:solidFill>
                <a:effectLst/>
                <a:uLnTx/>
                <a:uFillTx/>
                <a:latin typeface="Century Gothic" panose="020F0302020204030204"/>
                <a:ea typeface="+mn-ea"/>
                <a:cs typeface="+mn-cs"/>
              </a:rPr>
              <a:t>è</a:t>
            </a:r>
            <a:r>
              <a:rPr kumimoji="0" lang="fr-FR" sz="28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ve</a:t>
            </a:r>
          </a:p>
        </p:txBody>
      </p:sp>
      <p:sp>
        <p:nvSpPr>
          <p:cNvPr id="76" name="TextBox 75">
            <a:extLst>
              <a:ext uri="{FF2B5EF4-FFF2-40B4-BE49-F238E27FC236}">
                <a16:creationId xmlns:a16="http://schemas.microsoft.com/office/drawing/2014/main" id="{82388A02-25C7-43F5-86F7-7F2BB0D805FB}"/>
              </a:ext>
            </a:extLst>
          </p:cNvPr>
          <p:cNvSpPr txBox="1"/>
          <p:nvPr/>
        </p:nvSpPr>
        <p:spPr>
          <a:xfrm>
            <a:off x="8536179" y="4882568"/>
            <a:ext cx="1661778" cy="430887"/>
          </a:xfrm>
          <a:prstGeom prst="rect">
            <a:avLst/>
          </a:prstGeom>
          <a:solidFill>
            <a:schemeClr val="bg1"/>
          </a:solidFill>
          <a:ln w="38100">
            <a:solidFill>
              <a:srgbClr val="115076"/>
            </a:solidFill>
          </a:ln>
        </p:spPr>
        <p:txBody>
          <a:bodyPr wrap="square" t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diff</a:t>
            </a:r>
            <a:r>
              <a:rPr kumimoji="0" lang="fr-FR" sz="2800" b="1" i="0" u="none" strike="noStrike" kern="1200" cap="none" spc="0" normalizeH="0" baseline="0" noProof="0" dirty="0">
                <a:ln>
                  <a:noFill/>
                </a:ln>
                <a:solidFill>
                  <a:srgbClr val="FF9933"/>
                </a:solidFill>
                <a:effectLst/>
                <a:uLnTx/>
                <a:uFillTx/>
                <a:latin typeface="Century Gothic" panose="020F0302020204030204"/>
                <a:ea typeface="+mn-ea"/>
                <a:cs typeface="+mn-cs"/>
              </a:rPr>
              <a:t>é</a:t>
            </a:r>
            <a:r>
              <a:rPr kumimoji="0" lang="fr-FR" sz="28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rent</a:t>
            </a:r>
          </a:p>
        </p:txBody>
      </p:sp>
      <p:sp>
        <p:nvSpPr>
          <p:cNvPr id="77" name="TextBox 76">
            <a:extLst>
              <a:ext uri="{FF2B5EF4-FFF2-40B4-BE49-F238E27FC236}">
                <a16:creationId xmlns:a16="http://schemas.microsoft.com/office/drawing/2014/main" id="{0F53E89A-B7BF-48E0-9964-A756641E6D1E}"/>
              </a:ext>
            </a:extLst>
          </p:cNvPr>
          <p:cNvSpPr txBox="1"/>
          <p:nvPr/>
        </p:nvSpPr>
        <p:spPr>
          <a:xfrm>
            <a:off x="8401301" y="4391602"/>
            <a:ext cx="1990807" cy="430887"/>
          </a:xfrm>
          <a:prstGeom prst="rect">
            <a:avLst/>
          </a:prstGeom>
          <a:solidFill>
            <a:schemeClr val="bg1"/>
          </a:solidFill>
          <a:ln w="38100">
            <a:solidFill>
              <a:schemeClr val="accent1">
                <a:lumMod val="50000"/>
              </a:schemeClr>
            </a:solidFill>
          </a:ln>
        </p:spPr>
        <p:txBody>
          <a:bodyPr wrap="square" t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v</a:t>
            </a:r>
            <a:r>
              <a:rPr kumimoji="0" lang="fr-FR" sz="2800" b="1" i="0" u="none" strike="noStrike" kern="1200" cap="none" spc="0" normalizeH="0" baseline="0" noProof="0" dirty="0">
                <a:ln>
                  <a:noFill/>
                </a:ln>
                <a:solidFill>
                  <a:srgbClr val="FF9933"/>
                </a:solidFill>
                <a:effectLst/>
                <a:uLnTx/>
                <a:uFillTx/>
                <a:latin typeface="Century Gothic" panose="020F0302020204030204"/>
                <a:ea typeface="+mn-ea"/>
                <a:cs typeface="+mn-cs"/>
              </a:rPr>
              <a:t>ê</a:t>
            </a:r>
            <a:r>
              <a:rPr kumimoji="0" lang="fr-FR" sz="28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tements</a:t>
            </a:r>
          </a:p>
        </p:txBody>
      </p:sp>
      <p:sp>
        <p:nvSpPr>
          <p:cNvPr id="78" name="TextBox 77">
            <a:extLst>
              <a:ext uri="{FF2B5EF4-FFF2-40B4-BE49-F238E27FC236}">
                <a16:creationId xmlns:a16="http://schemas.microsoft.com/office/drawing/2014/main" id="{7B4B2227-98F8-499C-B30E-A3906A614D57}"/>
              </a:ext>
            </a:extLst>
          </p:cNvPr>
          <p:cNvSpPr txBox="1"/>
          <p:nvPr/>
        </p:nvSpPr>
        <p:spPr>
          <a:xfrm>
            <a:off x="8614360" y="5882655"/>
            <a:ext cx="1541424" cy="430887"/>
          </a:xfrm>
          <a:prstGeom prst="rect">
            <a:avLst/>
          </a:prstGeom>
          <a:solidFill>
            <a:schemeClr val="bg1"/>
          </a:solidFill>
          <a:ln w="38100">
            <a:solidFill>
              <a:schemeClr val="accent1">
                <a:lumMod val="50000"/>
              </a:schemeClr>
            </a:solidFill>
          </a:ln>
        </p:spPr>
        <p:txBody>
          <a:bodyPr wrap="square" t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c</a:t>
            </a:r>
            <a:r>
              <a:rPr kumimoji="0" lang="fr-FR" sz="2800" b="1" i="0" u="none" strike="noStrike" kern="1200" cap="none" spc="0" normalizeH="0" baseline="0" noProof="0" dirty="0">
                <a:ln>
                  <a:noFill/>
                </a:ln>
                <a:solidFill>
                  <a:srgbClr val="FF9933"/>
                </a:solidFill>
                <a:effectLst/>
                <a:uLnTx/>
                <a:uFillTx/>
                <a:latin typeface="Century Gothic" panose="020F0302020204030204"/>
                <a:ea typeface="+mn-ea"/>
                <a:cs typeface="+mn-cs"/>
              </a:rPr>
              <a:t>é</a:t>
            </a:r>
            <a:r>
              <a:rPr kumimoji="0" lang="fr-FR" sz="28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l</a:t>
            </a:r>
            <a:r>
              <a:rPr kumimoji="0" lang="fr-FR" sz="2800" b="1" i="0" u="none" strike="noStrike" kern="1200" cap="none" spc="0" normalizeH="0" baseline="0" noProof="0" dirty="0">
                <a:ln>
                  <a:noFill/>
                </a:ln>
                <a:solidFill>
                  <a:srgbClr val="FF9933"/>
                </a:solidFill>
                <a:effectLst/>
                <a:uLnTx/>
                <a:uFillTx/>
                <a:latin typeface="Century Gothic" panose="020F0302020204030204"/>
                <a:ea typeface="+mn-ea"/>
                <a:cs typeface="+mn-cs"/>
              </a:rPr>
              <a:t>è</a:t>
            </a:r>
            <a:r>
              <a:rPr kumimoji="0" lang="fr-FR" sz="28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bre</a:t>
            </a:r>
          </a:p>
        </p:txBody>
      </p:sp>
      <p:pic>
        <p:nvPicPr>
          <p:cNvPr id="57" name="Picture 56" descr="background rectangle">
            <a:extLst>
              <a:ext uri="{FF2B5EF4-FFF2-40B4-BE49-F238E27FC236}">
                <a16:creationId xmlns:a16="http://schemas.microsoft.com/office/drawing/2014/main" id="{3CFE76A5-FE5A-4749-ACCE-3067B877A2DE}"/>
              </a:ext>
              <a:ext uri="{C183D7F6-B498-43B3-948B-1728B52AA6E4}">
                <adec:decorative xmlns:adec="http://schemas.microsoft.com/office/drawing/2017/decorative" val="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 y="296864"/>
            <a:ext cx="7385539" cy="867128"/>
          </a:xfrm>
          <a:prstGeom prst="rect">
            <a:avLst/>
          </a:prstGeom>
        </p:spPr>
      </p:pic>
      <p:sp>
        <p:nvSpPr>
          <p:cNvPr id="4" name="Title 3"/>
          <p:cNvSpPr>
            <a:spLocks noGrp="1"/>
          </p:cNvSpPr>
          <p:nvPr>
            <p:ph type="title"/>
          </p:nvPr>
        </p:nvSpPr>
        <p:spPr>
          <a:xfrm>
            <a:off x="61898" y="315580"/>
            <a:ext cx="5678458" cy="707849"/>
          </a:xfrm>
        </p:spPr>
        <p:txBody>
          <a:bodyPr>
            <a:normAutofit/>
          </a:bodyPr>
          <a:lstStyle/>
          <a:p>
            <a:r>
              <a:rPr lang="fr-FR" sz="3600" b="1" dirty="0">
                <a:solidFill>
                  <a:schemeClr val="bg1"/>
                </a:solidFill>
                <a:latin typeface="Century Gothic" panose="020B0502020202020204" pitchFamily="34" charset="0"/>
              </a:rPr>
              <a:t>[è</a:t>
            </a:r>
            <a:r>
              <a:rPr lang="fr-FR" sz="3600" b="1" dirty="0">
                <a:solidFill>
                  <a:schemeClr val="bg1"/>
                </a:solidFill>
              </a:rPr>
              <a:t>], [ê] </a:t>
            </a:r>
            <a:r>
              <a:rPr lang="fr-FR" sz="3600" b="1" dirty="0">
                <a:solidFill>
                  <a:schemeClr val="bg1"/>
                </a:solidFill>
                <a:latin typeface="Century Gothic" panose="020B0502020202020204" pitchFamily="34" charset="0"/>
              </a:rPr>
              <a:t>ou [é]?</a:t>
            </a:r>
          </a:p>
        </p:txBody>
      </p:sp>
      <p:sp>
        <p:nvSpPr>
          <p:cNvPr id="81" name="TextBox 80">
            <a:extLst>
              <a:ext uri="{FF2B5EF4-FFF2-40B4-BE49-F238E27FC236}">
                <a16:creationId xmlns:a16="http://schemas.microsoft.com/office/drawing/2014/main" id="{4F25EA03-DB2B-40FC-8530-82F8BDC57FE6}"/>
              </a:ext>
            </a:extLst>
          </p:cNvPr>
          <p:cNvSpPr txBox="1"/>
          <p:nvPr/>
        </p:nvSpPr>
        <p:spPr>
          <a:xfrm>
            <a:off x="160193" y="2474893"/>
            <a:ext cx="275438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Écoute et coche (</a:t>
            </a:r>
            <a:r>
              <a:rPr kumimoji="0" lang="fr-FR" sz="28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t>
            </a:r>
            <a:r>
              <a:rPr kumimoji="0" lang="fr-FR" sz="28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a:t>
            </a:r>
            <a:endParaRPr kumimoji="0" lang="en-GB" sz="28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endParaRPr>
          </a:p>
        </p:txBody>
      </p:sp>
      <p:sp>
        <p:nvSpPr>
          <p:cNvPr id="79" name="TextBox 78">
            <a:extLst>
              <a:ext uri="{FF2B5EF4-FFF2-40B4-BE49-F238E27FC236}">
                <a16:creationId xmlns:a16="http://schemas.microsoft.com/office/drawing/2014/main" id="{4AB5DB8A-4C36-4A8A-BB0A-A96DB4FBF8AF}"/>
              </a:ext>
            </a:extLst>
          </p:cNvPr>
          <p:cNvSpPr txBox="1"/>
          <p:nvPr/>
        </p:nvSpPr>
        <p:spPr>
          <a:xfrm>
            <a:off x="11069384" y="2870080"/>
            <a:ext cx="63751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t>
            </a:r>
            <a:r>
              <a:rPr kumimoji="0" lang="fr-FR" sz="28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a:t>
            </a:r>
          </a:p>
        </p:txBody>
      </p:sp>
      <p:sp>
        <p:nvSpPr>
          <p:cNvPr id="80" name="TextBox 79">
            <a:extLst>
              <a:ext uri="{FF2B5EF4-FFF2-40B4-BE49-F238E27FC236}">
                <a16:creationId xmlns:a16="http://schemas.microsoft.com/office/drawing/2014/main" id="{86C1DEC6-4A9D-49D5-8974-2ABACCB66A63}"/>
              </a:ext>
            </a:extLst>
          </p:cNvPr>
          <p:cNvSpPr txBox="1"/>
          <p:nvPr/>
        </p:nvSpPr>
        <p:spPr>
          <a:xfrm>
            <a:off x="8824841" y="2399038"/>
            <a:ext cx="1122388" cy="430887"/>
          </a:xfrm>
          <a:prstGeom prst="rect">
            <a:avLst/>
          </a:prstGeom>
          <a:solidFill>
            <a:schemeClr val="bg1"/>
          </a:solidFill>
          <a:ln w="38100">
            <a:solidFill>
              <a:schemeClr val="accent1">
                <a:lumMod val="50000"/>
              </a:schemeClr>
            </a:solidFill>
          </a:ln>
        </p:spPr>
        <p:txBody>
          <a:bodyPr wrap="square" t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id</a:t>
            </a:r>
            <a:r>
              <a:rPr kumimoji="0" lang="fr-FR" sz="2800" b="1" i="0" u="none" strike="noStrike" kern="1200" cap="none" spc="0" normalizeH="0" baseline="0" noProof="0" dirty="0">
                <a:ln>
                  <a:noFill/>
                </a:ln>
                <a:solidFill>
                  <a:srgbClr val="FF9933"/>
                </a:solidFill>
                <a:effectLst/>
                <a:uLnTx/>
                <a:uFillTx/>
                <a:latin typeface="Century Gothic" panose="020F0302020204030204"/>
                <a:ea typeface="+mn-ea"/>
                <a:cs typeface="+mn-cs"/>
              </a:rPr>
              <a:t>é</a:t>
            </a:r>
            <a:r>
              <a:rPr kumimoji="0" lang="fr-FR" sz="28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al</a:t>
            </a:r>
          </a:p>
        </p:txBody>
      </p:sp>
      <p:sp>
        <p:nvSpPr>
          <p:cNvPr id="82" name="TextBox 81">
            <a:extLst>
              <a:ext uri="{FF2B5EF4-FFF2-40B4-BE49-F238E27FC236}">
                <a16:creationId xmlns:a16="http://schemas.microsoft.com/office/drawing/2014/main" id="{82F87406-E094-4466-9595-7A05C75C03B3}"/>
              </a:ext>
            </a:extLst>
          </p:cNvPr>
          <p:cNvSpPr txBox="1"/>
          <p:nvPr/>
        </p:nvSpPr>
        <p:spPr>
          <a:xfrm>
            <a:off x="8444183" y="5378905"/>
            <a:ext cx="1788350" cy="430887"/>
          </a:xfrm>
          <a:prstGeom prst="rect">
            <a:avLst/>
          </a:prstGeom>
          <a:solidFill>
            <a:schemeClr val="bg1"/>
          </a:solidFill>
          <a:ln w="38100">
            <a:solidFill>
              <a:schemeClr val="accent1">
                <a:lumMod val="50000"/>
              </a:schemeClr>
            </a:solidFill>
          </a:ln>
        </p:spPr>
        <p:txBody>
          <a:bodyPr wrap="square" t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agr</a:t>
            </a:r>
            <a:r>
              <a:rPr kumimoji="0" lang="fr-FR" sz="2800" b="1" i="0" u="none" strike="noStrike" kern="1200" cap="none" spc="0" normalizeH="0" baseline="0" noProof="0" dirty="0">
                <a:ln>
                  <a:noFill/>
                </a:ln>
                <a:solidFill>
                  <a:srgbClr val="FF9933"/>
                </a:solidFill>
                <a:effectLst/>
                <a:uLnTx/>
                <a:uFillTx/>
                <a:latin typeface="Century Gothic" panose="020F0302020204030204"/>
                <a:ea typeface="+mn-ea"/>
                <a:cs typeface="+mn-cs"/>
              </a:rPr>
              <a:t>é</a:t>
            </a:r>
            <a:r>
              <a:rPr kumimoji="0" lang="fr-FR" sz="28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able</a:t>
            </a:r>
          </a:p>
        </p:txBody>
      </p:sp>
      <p:sp>
        <p:nvSpPr>
          <p:cNvPr id="83" name="TextBox 82">
            <a:extLst>
              <a:ext uri="{FF2B5EF4-FFF2-40B4-BE49-F238E27FC236}">
                <a16:creationId xmlns:a16="http://schemas.microsoft.com/office/drawing/2014/main" id="{022275B1-8076-4F3C-848C-64BBB4DB30B7}"/>
              </a:ext>
            </a:extLst>
          </p:cNvPr>
          <p:cNvSpPr txBox="1"/>
          <p:nvPr/>
        </p:nvSpPr>
        <p:spPr>
          <a:xfrm>
            <a:off x="8603129" y="3888009"/>
            <a:ext cx="1527877" cy="430887"/>
          </a:xfrm>
          <a:prstGeom prst="rect">
            <a:avLst/>
          </a:prstGeom>
          <a:solidFill>
            <a:schemeClr val="bg1"/>
          </a:solidFill>
          <a:ln w="38100">
            <a:solidFill>
              <a:schemeClr val="accent1">
                <a:lumMod val="50000"/>
              </a:schemeClr>
            </a:solidFill>
          </a:ln>
        </p:spPr>
        <p:txBody>
          <a:bodyPr wrap="square" t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derri</a:t>
            </a:r>
            <a:r>
              <a:rPr kumimoji="0" lang="fr-FR" sz="2800" b="1" i="0" u="none" strike="noStrike" kern="1200" cap="none" spc="0" normalizeH="0" baseline="0" noProof="0" dirty="0">
                <a:ln>
                  <a:noFill/>
                </a:ln>
                <a:solidFill>
                  <a:srgbClr val="FF9933"/>
                </a:solidFill>
                <a:effectLst/>
                <a:uLnTx/>
                <a:uFillTx/>
                <a:latin typeface="Century Gothic" panose="020F0302020204030204"/>
                <a:ea typeface="+mn-ea"/>
                <a:cs typeface="+mn-cs"/>
              </a:rPr>
              <a:t>è</a:t>
            </a:r>
            <a:r>
              <a:rPr kumimoji="0" lang="fr-FR" sz="28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re</a:t>
            </a:r>
          </a:p>
        </p:txBody>
      </p:sp>
      <p:sp>
        <p:nvSpPr>
          <p:cNvPr id="84" name="TextBox 83">
            <a:extLst>
              <a:ext uri="{FF2B5EF4-FFF2-40B4-BE49-F238E27FC236}">
                <a16:creationId xmlns:a16="http://schemas.microsoft.com/office/drawing/2014/main" id="{5F9DEE93-B57F-4922-A79D-DA260C617076}"/>
              </a:ext>
            </a:extLst>
          </p:cNvPr>
          <p:cNvSpPr txBox="1"/>
          <p:nvPr/>
        </p:nvSpPr>
        <p:spPr>
          <a:xfrm>
            <a:off x="8575144" y="3394358"/>
            <a:ext cx="1609916" cy="430887"/>
          </a:xfrm>
          <a:prstGeom prst="rect">
            <a:avLst/>
          </a:prstGeom>
          <a:solidFill>
            <a:schemeClr val="bg1"/>
          </a:solidFill>
          <a:ln w="38100">
            <a:solidFill>
              <a:schemeClr val="accent1">
                <a:lumMod val="50000"/>
              </a:schemeClr>
            </a:solidFill>
          </a:ln>
        </p:spPr>
        <p:txBody>
          <a:bodyPr wrap="square" t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9933"/>
                </a:solidFill>
                <a:effectLst/>
                <a:uLnTx/>
                <a:uFillTx/>
                <a:latin typeface="Century Gothic" panose="020F0302020204030204"/>
                <a:ea typeface="+mn-ea"/>
                <a:cs typeface="+mn-cs"/>
              </a:rPr>
              <a:t>é</a:t>
            </a:r>
            <a:r>
              <a:rPr kumimoji="0" lang="fr-FR" sz="28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norme</a:t>
            </a:r>
          </a:p>
        </p:txBody>
      </p:sp>
      <p:grpSp>
        <p:nvGrpSpPr>
          <p:cNvPr id="6" name="Group 5">
            <a:extLst>
              <a:ext uri="{FF2B5EF4-FFF2-40B4-BE49-F238E27FC236}">
                <a16:creationId xmlns:a16="http://schemas.microsoft.com/office/drawing/2014/main" id="{1614EA13-20D8-44E8-88CF-C86D0DB3D1F3}"/>
              </a:ext>
            </a:extLst>
          </p:cNvPr>
          <p:cNvGrpSpPr/>
          <p:nvPr/>
        </p:nvGrpSpPr>
        <p:grpSpPr>
          <a:xfrm>
            <a:off x="139685" y="4118050"/>
            <a:ext cx="3683862" cy="2093172"/>
            <a:chOff x="852181" y="3649443"/>
            <a:chExt cx="4208912" cy="2093172"/>
          </a:xfrm>
        </p:grpSpPr>
        <p:sp>
          <p:nvSpPr>
            <p:cNvPr id="86" name="TextBox 85">
              <a:extLst>
                <a:ext uri="{FF2B5EF4-FFF2-40B4-BE49-F238E27FC236}">
                  <a16:creationId xmlns:a16="http://schemas.microsoft.com/office/drawing/2014/main" id="{2FFAA006-E9BE-441B-BF7D-59396D22F7E0}"/>
                </a:ext>
              </a:extLst>
            </p:cNvPr>
            <p:cNvSpPr txBox="1"/>
            <p:nvPr/>
          </p:nvSpPr>
          <p:spPr>
            <a:xfrm>
              <a:off x="852181" y="3649443"/>
              <a:ext cx="420891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Some</a:t>
              </a:r>
              <a:r>
                <a:rPr kumimoji="0" lang="fr-FR" sz="28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a:t>
              </a:r>
              <a:r>
                <a:rPr kumimoji="0" lang="fr-FR" sz="28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words</a:t>
              </a:r>
              <a:r>
                <a:rPr kumimoji="0" lang="fr-FR" sz="28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a:t>
              </a:r>
              <a:r>
                <a:rPr kumimoji="0" lang="fr-FR" sz="28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may</a:t>
              </a:r>
              <a:r>
                <a:rPr kumimoji="0" lang="fr-FR" sz="28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a:t>
              </a:r>
              <a:r>
                <a:rPr kumimoji="0" lang="fr-FR" sz="28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contain</a:t>
              </a:r>
              <a:r>
                <a:rPr kumimoji="0" lang="fr-FR" sz="28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a:t>
              </a:r>
              <a:r>
                <a:rPr kumimoji="0" lang="fr-FR" sz="2800" b="1"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both</a:t>
              </a:r>
              <a:r>
                <a:rPr kumimoji="0" lang="fr-FR" sz="28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a:t>
              </a:r>
              <a:r>
                <a:rPr kumimoji="0" lang="fr-FR" sz="28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[é] and [è, ê]</a:t>
              </a:r>
              <a:endParaRPr kumimoji="0" lang="en-GB" sz="28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endParaRPr>
            </a:p>
          </p:txBody>
        </p:sp>
        <p:sp>
          <p:nvSpPr>
            <p:cNvPr id="85" name="TextBox 84">
              <a:extLst>
                <a:ext uri="{FF2B5EF4-FFF2-40B4-BE49-F238E27FC236}">
                  <a16:creationId xmlns:a16="http://schemas.microsoft.com/office/drawing/2014/main" id="{D08C1886-25AB-43D9-B169-24D40A6992B7}"/>
                </a:ext>
              </a:extLst>
            </p:cNvPr>
            <p:cNvSpPr txBox="1"/>
            <p:nvPr/>
          </p:nvSpPr>
          <p:spPr>
            <a:xfrm>
              <a:off x="2767406" y="4419176"/>
              <a:ext cx="74061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sym typeface="Wingdings" panose="05000000000000000000" pitchFamily="2" charset="2"/>
                </a:rPr>
                <a:t></a:t>
              </a:r>
              <a:endParaRPr kumimoji="0" lang="en-GB" sz="80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endParaRPr>
            </a:p>
          </p:txBody>
        </p:sp>
      </p:grpSp>
      <p:sp>
        <p:nvSpPr>
          <p:cNvPr id="45" name="TextBox 44">
            <a:extLst>
              <a:ext uri="{FF2B5EF4-FFF2-40B4-BE49-F238E27FC236}">
                <a16:creationId xmlns:a16="http://schemas.microsoft.com/office/drawing/2014/main" id="{3562B333-8360-4A57-9687-695F7A119C34}"/>
              </a:ext>
            </a:extLst>
          </p:cNvPr>
          <p:cNvSpPr txBox="1"/>
          <p:nvPr/>
        </p:nvSpPr>
        <p:spPr>
          <a:xfrm>
            <a:off x="8739695" y="1406644"/>
            <a:ext cx="1314015" cy="430887"/>
          </a:xfrm>
          <a:prstGeom prst="rect">
            <a:avLst/>
          </a:prstGeom>
          <a:solidFill>
            <a:schemeClr val="bg1"/>
          </a:solidFill>
          <a:ln w="38100">
            <a:solidFill>
              <a:schemeClr val="accent1">
                <a:lumMod val="50000"/>
              </a:schemeClr>
            </a:solidFill>
          </a:ln>
        </p:spPr>
        <p:txBody>
          <a:bodyPr wrap="square" t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c</a:t>
            </a:r>
            <a:r>
              <a:rPr kumimoji="0" lang="fr-FR" sz="2800" b="1"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r</a:t>
            </a:r>
            <a:r>
              <a:rPr kumimoji="0" lang="fr-FR" sz="2800" b="1" i="0" u="none" strike="noStrike" kern="1200" cap="none" spc="0" normalizeH="0" baseline="0" noProof="0" dirty="0" err="1">
                <a:ln>
                  <a:noFill/>
                </a:ln>
                <a:solidFill>
                  <a:srgbClr val="FF9933"/>
                </a:solidFill>
                <a:effectLst/>
                <a:uLnTx/>
                <a:uFillTx/>
                <a:latin typeface="Century Gothic" panose="020F0302020204030204"/>
                <a:ea typeface="+mn-ea"/>
                <a:cs typeface="+mn-cs"/>
              </a:rPr>
              <a:t>è</a:t>
            </a:r>
            <a:r>
              <a:rPr kumimoji="0" lang="fr-FR" sz="28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me</a:t>
            </a:r>
          </a:p>
        </p:txBody>
      </p:sp>
      <p:sp>
        <p:nvSpPr>
          <p:cNvPr id="2" name="TextBox 1">
            <a:extLst>
              <a:ext uri="{FF2B5EF4-FFF2-40B4-BE49-F238E27FC236}">
                <a16:creationId xmlns:a16="http://schemas.microsoft.com/office/drawing/2014/main" id="{E23A4044-A4D5-4EEE-B919-5DCC1E80FF28}"/>
              </a:ext>
            </a:extLst>
          </p:cNvPr>
          <p:cNvSpPr txBox="1"/>
          <p:nvPr/>
        </p:nvSpPr>
        <p:spPr>
          <a:xfrm>
            <a:off x="9185275" y="1441645"/>
            <a:ext cx="212821" cy="355034"/>
          </a:xfrm>
          <a:prstGeom prst="rect">
            <a:avLst/>
          </a:prstGeom>
          <a:solidFill>
            <a:schemeClr val="bg1"/>
          </a:solidFill>
        </p:spPr>
        <p:txBody>
          <a:bodyPr wrap="square" tIns="468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_</a:t>
            </a:r>
          </a:p>
        </p:txBody>
      </p:sp>
      <p:sp>
        <p:nvSpPr>
          <p:cNvPr id="59" name="TextBox 58">
            <a:extLst>
              <a:ext uri="{FF2B5EF4-FFF2-40B4-BE49-F238E27FC236}">
                <a16:creationId xmlns:a16="http://schemas.microsoft.com/office/drawing/2014/main" id="{34EC9A0D-2BD9-4A06-8088-35C1740FEA2A}"/>
              </a:ext>
            </a:extLst>
          </p:cNvPr>
          <p:cNvSpPr txBox="1"/>
          <p:nvPr/>
        </p:nvSpPr>
        <p:spPr>
          <a:xfrm>
            <a:off x="9557481" y="1939303"/>
            <a:ext cx="206375" cy="355034"/>
          </a:xfrm>
          <a:prstGeom prst="rect">
            <a:avLst/>
          </a:prstGeom>
          <a:solidFill>
            <a:schemeClr val="bg1"/>
          </a:solidFill>
        </p:spPr>
        <p:txBody>
          <a:bodyPr wrap="square" tIns="468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_</a:t>
            </a:r>
          </a:p>
        </p:txBody>
      </p:sp>
      <p:sp>
        <p:nvSpPr>
          <p:cNvPr id="71" name="TextBox 70">
            <a:extLst>
              <a:ext uri="{FF2B5EF4-FFF2-40B4-BE49-F238E27FC236}">
                <a16:creationId xmlns:a16="http://schemas.microsoft.com/office/drawing/2014/main" id="{A6C6A393-B899-4340-A2DD-7751E7EEF0EF}"/>
              </a:ext>
            </a:extLst>
          </p:cNvPr>
          <p:cNvSpPr txBox="1"/>
          <p:nvPr/>
        </p:nvSpPr>
        <p:spPr>
          <a:xfrm>
            <a:off x="9235328" y="2431343"/>
            <a:ext cx="235697" cy="355034"/>
          </a:xfrm>
          <a:prstGeom prst="rect">
            <a:avLst/>
          </a:prstGeom>
          <a:solidFill>
            <a:schemeClr val="bg1"/>
          </a:solidFill>
        </p:spPr>
        <p:txBody>
          <a:bodyPr wrap="square" tIns="468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_</a:t>
            </a:r>
          </a:p>
        </p:txBody>
      </p:sp>
      <p:sp>
        <p:nvSpPr>
          <p:cNvPr id="72" name="TextBox 71">
            <a:extLst>
              <a:ext uri="{FF2B5EF4-FFF2-40B4-BE49-F238E27FC236}">
                <a16:creationId xmlns:a16="http://schemas.microsoft.com/office/drawing/2014/main" id="{B71742B6-EF6B-4DE0-8315-DFCD82F60177}"/>
              </a:ext>
            </a:extLst>
          </p:cNvPr>
          <p:cNvSpPr txBox="1"/>
          <p:nvPr/>
        </p:nvSpPr>
        <p:spPr>
          <a:xfrm>
            <a:off x="8894997" y="2934623"/>
            <a:ext cx="231470" cy="355034"/>
          </a:xfrm>
          <a:prstGeom prst="rect">
            <a:avLst/>
          </a:prstGeom>
          <a:solidFill>
            <a:schemeClr val="bg1"/>
          </a:solidFill>
        </p:spPr>
        <p:txBody>
          <a:bodyPr wrap="square" tIns="468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_</a:t>
            </a:r>
          </a:p>
        </p:txBody>
      </p:sp>
      <p:sp>
        <p:nvSpPr>
          <p:cNvPr id="74" name="TextBox 73">
            <a:extLst>
              <a:ext uri="{FF2B5EF4-FFF2-40B4-BE49-F238E27FC236}">
                <a16:creationId xmlns:a16="http://schemas.microsoft.com/office/drawing/2014/main" id="{4736C3C4-834F-489F-B1AC-4D99D6DC9A9D}"/>
              </a:ext>
            </a:extLst>
          </p:cNvPr>
          <p:cNvSpPr txBox="1"/>
          <p:nvPr/>
        </p:nvSpPr>
        <p:spPr>
          <a:xfrm>
            <a:off x="9221788" y="2931391"/>
            <a:ext cx="217487" cy="355034"/>
          </a:xfrm>
          <a:prstGeom prst="rect">
            <a:avLst/>
          </a:prstGeom>
          <a:solidFill>
            <a:schemeClr val="bg1"/>
          </a:solidFill>
        </p:spPr>
        <p:txBody>
          <a:bodyPr wrap="square" tIns="468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_</a:t>
            </a:r>
          </a:p>
        </p:txBody>
      </p:sp>
      <p:sp>
        <p:nvSpPr>
          <p:cNvPr id="75" name="TextBox 74">
            <a:extLst>
              <a:ext uri="{FF2B5EF4-FFF2-40B4-BE49-F238E27FC236}">
                <a16:creationId xmlns:a16="http://schemas.microsoft.com/office/drawing/2014/main" id="{76ABB309-7F7F-4AB2-BB20-A80E3DD1BD79}"/>
              </a:ext>
            </a:extLst>
          </p:cNvPr>
          <p:cNvSpPr txBox="1"/>
          <p:nvPr/>
        </p:nvSpPr>
        <p:spPr>
          <a:xfrm>
            <a:off x="8668174" y="3421498"/>
            <a:ext cx="231470" cy="355034"/>
          </a:xfrm>
          <a:prstGeom prst="rect">
            <a:avLst/>
          </a:prstGeom>
          <a:solidFill>
            <a:schemeClr val="bg1"/>
          </a:solidFill>
        </p:spPr>
        <p:txBody>
          <a:bodyPr wrap="square" tIns="468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_</a:t>
            </a:r>
          </a:p>
        </p:txBody>
      </p:sp>
      <p:sp>
        <p:nvSpPr>
          <p:cNvPr id="87" name="TextBox 86">
            <a:extLst>
              <a:ext uri="{FF2B5EF4-FFF2-40B4-BE49-F238E27FC236}">
                <a16:creationId xmlns:a16="http://schemas.microsoft.com/office/drawing/2014/main" id="{A36122D2-E5C0-43FF-AACA-C1CE29DA4E46}"/>
              </a:ext>
            </a:extLst>
          </p:cNvPr>
          <p:cNvSpPr txBox="1"/>
          <p:nvPr/>
        </p:nvSpPr>
        <p:spPr>
          <a:xfrm>
            <a:off x="9479789" y="3929391"/>
            <a:ext cx="231470" cy="355034"/>
          </a:xfrm>
          <a:prstGeom prst="rect">
            <a:avLst/>
          </a:prstGeom>
          <a:solidFill>
            <a:schemeClr val="bg1"/>
          </a:solidFill>
        </p:spPr>
        <p:txBody>
          <a:bodyPr wrap="square" tIns="468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_</a:t>
            </a:r>
          </a:p>
        </p:txBody>
      </p:sp>
      <p:sp>
        <p:nvSpPr>
          <p:cNvPr id="88" name="TextBox 87">
            <a:extLst>
              <a:ext uri="{FF2B5EF4-FFF2-40B4-BE49-F238E27FC236}">
                <a16:creationId xmlns:a16="http://schemas.microsoft.com/office/drawing/2014/main" id="{A677CC42-B02C-404A-ACC1-AD7981A693BE}"/>
              </a:ext>
            </a:extLst>
          </p:cNvPr>
          <p:cNvSpPr txBox="1"/>
          <p:nvPr/>
        </p:nvSpPr>
        <p:spPr>
          <a:xfrm>
            <a:off x="8677513" y="4427051"/>
            <a:ext cx="247412" cy="355034"/>
          </a:xfrm>
          <a:prstGeom prst="rect">
            <a:avLst/>
          </a:prstGeom>
          <a:solidFill>
            <a:schemeClr val="bg1"/>
          </a:solidFill>
        </p:spPr>
        <p:txBody>
          <a:bodyPr wrap="square" tIns="468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_</a:t>
            </a:r>
          </a:p>
        </p:txBody>
      </p:sp>
      <p:sp>
        <p:nvSpPr>
          <p:cNvPr id="89" name="TextBox 88">
            <a:extLst>
              <a:ext uri="{FF2B5EF4-FFF2-40B4-BE49-F238E27FC236}">
                <a16:creationId xmlns:a16="http://schemas.microsoft.com/office/drawing/2014/main" id="{72CD1793-79DF-4353-BFED-C45AC6F123E8}"/>
              </a:ext>
            </a:extLst>
          </p:cNvPr>
          <p:cNvSpPr txBox="1"/>
          <p:nvPr/>
        </p:nvSpPr>
        <p:spPr>
          <a:xfrm>
            <a:off x="9150684" y="4918280"/>
            <a:ext cx="208350" cy="355034"/>
          </a:xfrm>
          <a:prstGeom prst="rect">
            <a:avLst/>
          </a:prstGeom>
          <a:solidFill>
            <a:schemeClr val="bg1"/>
          </a:solidFill>
        </p:spPr>
        <p:txBody>
          <a:bodyPr wrap="square" tIns="468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_</a:t>
            </a:r>
          </a:p>
        </p:txBody>
      </p:sp>
      <p:sp>
        <p:nvSpPr>
          <p:cNvPr id="90" name="TextBox 89">
            <a:extLst>
              <a:ext uri="{FF2B5EF4-FFF2-40B4-BE49-F238E27FC236}">
                <a16:creationId xmlns:a16="http://schemas.microsoft.com/office/drawing/2014/main" id="{130B4B4F-9E40-4686-81F2-E1BD41BD89C8}"/>
              </a:ext>
            </a:extLst>
          </p:cNvPr>
          <p:cNvSpPr txBox="1"/>
          <p:nvPr/>
        </p:nvSpPr>
        <p:spPr>
          <a:xfrm>
            <a:off x="9111622" y="5422368"/>
            <a:ext cx="247412" cy="355034"/>
          </a:xfrm>
          <a:prstGeom prst="rect">
            <a:avLst/>
          </a:prstGeom>
          <a:solidFill>
            <a:schemeClr val="bg1"/>
          </a:solidFill>
        </p:spPr>
        <p:txBody>
          <a:bodyPr wrap="square" tIns="468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_</a:t>
            </a:r>
          </a:p>
        </p:txBody>
      </p:sp>
      <p:sp>
        <p:nvSpPr>
          <p:cNvPr id="91" name="TextBox 90">
            <a:extLst>
              <a:ext uri="{FF2B5EF4-FFF2-40B4-BE49-F238E27FC236}">
                <a16:creationId xmlns:a16="http://schemas.microsoft.com/office/drawing/2014/main" id="{C392F2E2-516A-4E61-945D-9AD0A8BBDB50}"/>
              </a:ext>
            </a:extLst>
          </p:cNvPr>
          <p:cNvSpPr txBox="1"/>
          <p:nvPr/>
        </p:nvSpPr>
        <p:spPr>
          <a:xfrm>
            <a:off x="8913909" y="5909243"/>
            <a:ext cx="247412" cy="355034"/>
          </a:xfrm>
          <a:prstGeom prst="rect">
            <a:avLst/>
          </a:prstGeom>
          <a:solidFill>
            <a:schemeClr val="bg1"/>
          </a:solidFill>
        </p:spPr>
        <p:txBody>
          <a:bodyPr wrap="square" tIns="468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_</a:t>
            </a:r>
          </a:p>
        </p:txBody>
      </p:sp>
      <p:sp>
        <p:nvSpPr>
          <p:cNvPr id="92" name="TextBox 91">
            <a:extLst>
              <a:ext uri="{FF2B5EF4-FFF2-40B4-BE49-F238E27FC236}">
                <a16:creationId xmlns:a16="http://schemas.microsoft.com/office/drawing/2014/main" id="{6AEE0C33-223B-488C-A558-3338CCB22A48}"/>
              </a:ext>
            </a:extLst>
          </p:cNvPr>
          <p:cNvSpPr txBox="1"/>
          <p:nvPr/>
        </p:nvSpPr>
        <p:spPr>
          <a:xfrm>
            <a:off x="9243362" y="5920581"/>
            <a:ext cx="247412" cy="355034"/>
          </a:xfrm>
          <a:prstGeom prst="rect">
            <a:avLst/>
          </a:prstGeom>
          <a:solidFill>
            <a:schemeClr val="bg1"/>
          </a:solidFill>
        </p:spPr>
        <p:txBody>
          <a:bodyPr wrap="square" tIns="468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_</a:t>
            </a:r>
          </a:p>
        </p:txBody>
      </p:sp>
      <p:sp>
        <p:nvSpPr>
          <p:cNvPr id="7" name="TextBox 6">
            <a:extLst>
              <a:ext uri="{FF2B5EF4-FFF2-40B4-BE49-F238E27FC236}">
                <a16:creationId xmlns:a16="http://schemas.microsoft.com/office/drawing/2014/main" id="{2A8D7F8A-91F7-4B1F-949C-6FC1088B5499}"/>
              </a:ext>
            </a:extLst>
          </p:cNvPr>
          <p:cNvSpPr txBox="1"/>
          <p:nvPr/>
        </p:nvSpPr>
        <p:spPr>
          <a:xfrm>
            <a:off x="3781340" y="1396253"/>
            <a:ext cx="1598131"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D7D31"/>
                </a:solidFill>
                <a:effectLst/>
                <a:uLnTx/>
                <a:uFillTx/>
                <a:latin typeface="Century Gothic" panose="020F0302020204030204"/>
                <a:ea typeface="+mn-ea"/>
                <a:cs typeface="+mn-cs"/>
              </a:rPr>
              <a:t>cream</a:t>
            </a:r>
          </a:p>
        </p:txBody>
      </p:sp>
      <p:sp>
        <p:nvSpPr>
          <p:cNvPr id="103" name="TextBox 102">
            <a:extLst>
              <a:ext uri="{FF2B5EF4-FFF2-40B4-BE49-F238E27FC236}">
                <a16:creationId xmlns:a16="http://schemas.microsoft.com/office/drawing/2014/main" id="{BBED4B81-08DD-4D8C-B0FF-7313B2FB2364}"/>
              </a:ext>
            </a:extLst>
          </p:cNvPr>
          <p:cNvSpPr txBox="1"/>
          <p:nvPr/>
        </p:nvSpPr>
        <p:spPr>
          <a:xfrm>
            <a:off x="3781339" y="1895192"/>
            <a:ext cx="1598131"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D7D31"/>
                </a:solidFill>
                <a:effectLst/>
                <a:uLnTx/>
                <a:uFillTx/>
                <a:latin typeface="Century Gothic" panose="020F0302020204030204"/>
                <a:ea typeface="+mn-ea"/>
                <a:cs typeface="+mn-cs"/>
              </a:rPr>
              <a:t>café</a:t>
            </a:r>
          </a:p>
        </p:txBody>
      </p:sp>
      <p:sp>
        <p:nvSpPr>
          <p:cNvPr id="104" name="TextBox 103">
            <a:extLst>
              <a:ext uri="{FF2B5EF4-FFF2-40B4-BE49-F238E27FC236}">
                <a16:creationId xmlns:a16="http://schemas.microsoft.com/office/drawing/2014/main" id="{56A1F494-7E59-44B6-B997-1EA844FC4A51}"/>
              </a:ext>
            </a:extLst>
          </p:cNvPr>
          <p:cNvSpPr txBox="1"/>
          <p:nvPr/>
        </p:nvSpPr>
        <p:spPr>
          <a:xfrm>
            <a:off x="3781339" y="2394131"/>
            <a:ext cx="1598131"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D7D31"/>
                </a:solidFill>
                <a:effectLst/>
                <a:uLnTx/>
                <a:uFillTx/>
                <a:latin typeface="Century Gothic" panose="020F0302020204030204"/>
                <a:ea typeface="+mn-ea"/>
                <a:cs typeface="+mn-cs"/>
              </a:rPr>
              <a:t>ideal</a:t>
            </a:r>
          </a:p>
        </p:txBody>
      </p:sp>
      <p:sp>
        <p:nvSpPr>
          <p:cNvPr id="105" name="TextBox 104">
            <a:extLst>
              <a:ext uri="{FF2B5EF4-FFF2-40B4-BE49-F238E27FC236}">
                <a16:creationId xmlns:a16="http://schemas.microsoft.com/office/drawing/2014/main" id="{717F6FAD-6959-49DF-8FC2-518AFEBCD9C3}"/>
              </a:ext>
            </a:extLst>
          </p:cNvPr>
          <p:cNvSpPr txBox="1"/>
          <p:nvPr/>
        </p:nvSpPr>
        <p:spPr>
          <a:xfrm>
            <a:off x="3767178" y="2893070"/>
            <a:ext cx="1598131"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D7D31"/>
                </a:solidFill>
                <a:effectLst/>
                <a:uLnTx/>
                <a:uFillTx/>
                <a:latin typeface="Century Gothic" panose="020F0302020204030204"/>
                <a:ea typeface="+mn-ea"/>
                <a:cs typeface="+mn-cs"/>
              </a:rPr>
              <a:t>pupil</a:t>
            </a:r>
          </a:p>
        </p:txBody>
      </p:sp>
      <p:sp>
        <p:nvSpPr>
          <p:cNvPr id="106" name="TextBox 105">
            <a:extLst>
              <a:ext uri="{FF2B5EF4-FFF2-40B4-BE49-F238E27FC236}">
                <a16:creationId xmlns:a16="http://schemas.microsoft.com/office/drawing/2014/main" id="{CAF57D2C-D668-48EA-9DB8-CA4C9AC7519A}"/>
              </a:ext>
            </a:extLst>
          </p:cNvPr>
          <p:cNvSpPr txBox="1"/>
          <p:nvPr/>
        </p:nvSpPr>
        <p:spPr>
          <a:xfrm>
            <a:off x="3767178" y="3392009"/>
            <a:ext cx="1598131"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D7D31"/>
                </a:solidFill>
                <a:effectLst/>
                <a:uLnTx/>
                <a:uFillTx/>
                <a:latin typeface="Century Gothic" panose="020F0302020204030204"/>
                <a:ea typeface="+mn-ea"/>
                <a:cs typeface="+mn-cs"/>
              </a:rPr>
              <a:t>huge</a:t>
            </a:r>
          </a:p>
        </p:txBody>
      </p:sp>
      <p:sp>
        <p:nvSpPr>
          <p:cNvPr id="107" name="TextBox 106">
            <a:extLst>
              <a:ext uri="{FF2B5EF4-FFF2-40B4-BE49-F238E27FC236}">
                <a16:creationId xmlns:a16="http://schemas.microsoft.com/office/drawing/2014/main" id="{81956F56-E67F-4B67-AC92-E92C5D464CFB}"/>
              </a:ext>
            </a:extLst>
          </p:cNvPr>
          <p:cNvSpPr txBox="1"/>
          <p:nvPr/>
        </p:nvSpPr>
        <p:spPr>
          <a:xfrm>
            <a:off x="3781338" y="3890948"/>
            <a:ext cx="1598131"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D7D31"/>
                </a:solidFill>
                <a:effectLst/>
                <a:uLnTx/>
                <a:uFillTx/>
                <a:latin typeface="Century Gothic" panose="020F0302020204030204"/>
                <a:ea typeface="+mn-ea"/>
                <a:cs typeface="+mn-cs"/>
              </a:rPr>
              <a:t>behind</a:t>
            </a:r>
          </a:p>
        </p:txBody>
      </p:sp>
      <p:sp>
        <p:nvSpPr>
          <p:cNvPr id="108" name="TextBox 107">
            <a:extLst>
              <a:ext uri="{FF2B5EF4-FFF2-40B4-BE49-F238E27FC236}">
                <a16:creationId xmlns:a16="http://schemas.microsoft.com/office/drawing/2014/main" id="{BD9B839F-AF1F-4325-9136-1EF16140AA3D}"/>
              </a:ext>
            </a:extLst>
          </p:cNvPr>
          <p:cNvSpPr txBox="1"/>
          <p:nvPr/>
        </p:nvSpPr>
        <p:spPr>
          <a:xfrm>
            <a:off x="3781337" y="4389887"/>
            <a:ext cx="1598131"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D7D31"/>
                </a:solidFill>
                <a:effectLst/>
                <a:uLnTx/>
                <a:uFillTx/>
                <a:latin typeface="Century Gothic" panose="020F0302020204030204"/>
                <a:ea typeface="+mn-ea"/>
                <a:cs typeface="+mn-cs"/>
              </a:rPr>
              <a:t>clothes</a:t>
            </a:r>
          </a:p>
        </p:txBody>
      </p:sp>
      <p:sp>
        <p:nvSpPr>
          <p:cNvPr id="109" name="TextBox 108">
            <a:extLst>
              <a:ext uri="{FF2B5EF4-FFF2-40B4-BE49-F238E27FC236}">
                <a16:creationId xmlns:a16="http://schemas.microsoft.com/office/drawing/2014/main" id="{618F1804-6EA3-4608-AB53-A8BEEFF2AD7A}"/>
              </a:ext>
            </a:extLst>
          </p:cNvPr>
          <p:cNvSpPr txBox="1"/>
          <p:nvPr/>
        </p:nvSpPr>
        <p:spPr>
          <a:xfrm>
            <a:off x="3781337" y="4888826"/>
            <a:ext cx="1598131"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D7D31"/>
                </a:solidFill>
                <a:effectLst/>
                <a:uLnTx/>
                <a:uFillTx/>
                <a:latin typeface="Century Gothic" panose="020F0302020204030204"/>
                <a:ea typeface="+mn-ea"/>
                <a:cs typeface="+mn-cs"/>
              </a:rPr>
              <a:t>different</a:t>
            </a:r>
          </a:p>
        </p:txBody>
      </p:sp>
      <p:sp>
        <p:nvSpPr>
          <p:cNvPr id="110" name="TextBox 109">
            <a:extLst>
              <a:ext uri="{FF2B5EF4-FFF2-40B4-BE49-F238E27FC236}">
                <a16:creationId xmlns:a16="http://schemas.microsoft.com/office/drawing/2014/main" id="{97F321E5-8C46-46AC-B3A0-2DBAA4B4FBBA}"/>
              </a:ext>
            </a:extLst>
          </p:cNvPr>
          <p:cNvSpPr txBox="1"/>
          <p:nvPr/>
        </p:nvSpPr>
        <p:spPr>
          <a:xfrm>
            <a:off x="3779347" y="5387765"/>
            <a:ext cx="1598131"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D7D31"/>
                </a:solidFill>
                <a:effectLst/>
                <a:uLnTx/>
                <a:uFillTx/>
                <a:latin typeface="Century Gothic" panose="020F0302020204030204"/>
                <a:ea typeface="+mn-ea"/>
                <a:cs typeface="+mn-cs"/>
              </a:rPr>
              <a:t>pleasant</a:t>
            </a:r>
          </a:p>
        </p:txBody>
      </p:sp>
      <p:sp>
        <p:nvSpPr>
          <p:cNvPr id="111" name="TextBox 110">
            <a:extLst>
              <a:ext uri="{FF2B5EF4-FFF2-40B4-BE49-F238E27FC236}">
                <a16:creationId xmlns:a16="http://schemas.microsoft.com/office/drawing/2014/main" id="{7EF7DBAC-EAE6-4256-B549-904D0406B5BD}"/>
              </a:ext>
            </a:extLst>
          </p:cNvPr>
          <p:cNvSpPr txBox="1"/>
          <p:nvPr/>
        </p:nvSpPr>
        <p:spPr>
          <a:xfrm>
            <a:off x="3777186" y="5886705"/>
            <a:ext cx="1598131"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D7D31"/>
                </a:solidFill>
                <a:effectLst/>
                <a:uLnTx/>
                <a:uFillTx/>
                <a:latin typeface="Century Gothic" panose="020F0302020204030204"/>
                <a:ea typeface="+mn-ea"/>
                <a:cs typeface="+mn-cs"/>
              </a:rPr>
              <a:t>famous</a:t>
            </a:r>
          </a:p>
        </p:txBody>
      </p:sp>
    </p:spTree>
    <p:extLst>
      <p:ext uri="{BB962C8B-B14F-4D97-AF65-F5344CB8AC3E}">
        <p14:creationId xmlns:p14="http://schemas.microsoft.com/office/powerpoint/2010/main" val="405589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42" presetClass="path" presetSubtype="0" accel="50000" decel="50000" fill="hold" grpId="0" nodeType="withEffect">
                                  <p:stCondLst>
                                    <p:cond delay="0"/>
                                  </p:stCondLst>
                                  <p:childTnLst>
                                    <p:animMotion origin="layout" path="M -3.125E-6 -2.59259E-6 L -0.1138 -2.59259E-6 " pathEditMode="relative" rAng="0" ptsTypes="AA">
                                      <p:cBhvr>
                                        <p:cTn id="8" dur="2000" fill="hold"/>
                                        <p:tgtEl>
                                          <p:spTgt spid="45"/>
                                        </p:tgtEl>
                                        <p:attrNameLst>
                                          <p:attrName>ppt_x</p:attrName>
                                          <p:attrName>ppt_y</p:attrName>
                                        </p:attrNameLst>
                                      </p:cBhvr>
                                      <p:rCtr x="-5690" y="0"/>
                                    </p:animMotion>
                                  </p:childTnLst>
                                </p:cTn>
                              </p:par>
                              <p:par>
                                <p:cTn id="9" presetID="1" presetClass="exit"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3.125E-6 3.7037E-6 L 0.10144 -0.00024 " pathEditMode="relative" rAng="0" ptsTypes="AA">
                                      <p:cBhvr>
                                        <p:cTn id="16" dur="2000" fill="hold"/>
                                        <p:tgtEl>
                                          <p:spTgt spid="70"/>
                                        </p:tgtEl>
                                        <p:attrNameLst>
                                          <p:attrName>ppt_x</p:attrName>
                                          <p:attrName>ppt_y</p:attrName>
                                        </p:attrNameLst>
                                      </p:cBhvr>
                                      <p:rCtr x="5065" y="-23"/>
                                    </p:animMotion>
                                  </p:childTnLst>
                                </p:cTn>
                              </p:par>
                              <p:par>
                                <p:cTn id="17" presetID="1" presetClass="exit"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1.66667E-6 0 L 0.09557 -0.00069 " pathEditMode="relative" rAng="0" ptsTypes="AA">
                                      <p:cBhvr>
                                        <p:cTn id="26" dur="2000" fill="hold"/>
                                        <p:tgtEl>
                                          <p:spTgt spid="80"/>
                                        </p:tgtEl>
                                        <p:attrNameLst>
                                          <p:attrName>ppt_x</p:attrName>
                                          <p:attrName>ppt_y</p:attrName>
                                        </p:attrNameLst>
                                      </p:cBhvr>
                                      <p:rCtr x="4779" y="-46"/>
                                    </p:animMotion>
                                  </p:childTnLst>
                                </p:cTn>
                              </p:par>
                              <p:par>
                                <p:cTn id="27" presetID="1"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childTnLst>
                                </p:cTn>
                              </p:par>
                              <p:par>
                                <p:cTn id="29" presetID="1" presetClass="exit" presetSubtype="0" fill="hold" grpId="0" nodeType="withEffect">
                                  <p:stCondLst>
                                    <p:cond delay="0"/>
                                  </p:stCondLst>
                                  <p:childTnLst>
                                    <p:set>
                                      <p:cBhvr>
                                        <p:cTn id="30" dur="1" fill="hold">
                                          <p:stCondLst>
                                            <p:cond delay="0"/>
                                          </p:stCondLst>
                                        </p:cTn>
                                        <p:tgtEl>
                                          <p:spTgt spid="71"/>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74"/>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05"/>
                                        </p:tgtEl>
                                        <p:attrNameLst>
                                          <p:attrName>style.visibility</p:attrName>
                                        </p:attrNameLst>
                                      </p:cBhvr>
                                      <p:to>
                                        <p:strVal val="visible"/>
                                      </p:to>
                                    </p:set>
                                  </p:childTnLst>
                                </p:cTn>
                              </p:par>
                              <p:par>
                                <p:cTn id="39" presetID="1" presetClass="exit"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0" nodeType="clickEffect">
                                  <p:stCondLst>
                                    <p:cond delay="0"/>
                                  </p:stCondLst>
                                  <p:childTnLst>
                                    <p:animMotion origin="layout" path="M -1.04167E-6 1.11111E-6 L 0.08008 0.00069 " pathEditMode="relative" rAng="0" ptsTypes="AA">
                                      <p:cBhvr>
                                        <p:cTn id="48" dur="2000" fill="hold"/>
                                        <p:tgtEl>
                                          <p:spTgt spid="84"/>
                                        </p:tgtEl>
                                        <p:attrNameLst>
                                          <p:attrName>ppt_x</p:attrName>
                                          <p:attrName>ppt_y</p:attrName>
                                        </p:attrNameLst>
                                      </p:cBhvr>
                                      <p:rCtr x="3997" y="23"/>
                                    </p:animMotion>
                                  </p:childTnLst>
                                </p:cTn>
                              </p:par>
                              <p:par>
                                <p:cTn id="49" presetID="1" presetClass="entr" presetSubtype="0" fill="hold" grpId="0" nodeType="withEffect">
                                  <p:stCondLst>
                                    <p:cond delay="0"/>
                                  </p:stCondLst>
                                  <p:childTnLst>
                                    <p:set>
                                      <p:cBhvr>
                                        <p:cTn id="50" dur="1" fill="hold">
                                          <p:stCondLst>
                                            <p:cond delay="0"/>
                                          </p:stCondLst>
                                        </p:cTn>
                                        <p:tgtEl>
                                          <p:spTgt spid="106"/>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75">
                                            <p:txEl>
                                              <p:pRg st="0" end="0"/>
                                            </p:txEl>
                                          </p:spTgt>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grpId="0" nodeType="clickEffect">
                                  <p:stCondLst>
                                    <p:cond delay="0"/>
                                  </p:stCondLst>
                                  <p:childTnLst>
                                    <p:animMotion origin="layout" path="M 8.33333E-7 3.7037E-7 L -0.09388 3.7037E-7 " pathEditMode="relative" rAng="0" ptsTypes="AA">
                                      <p:cBhvr>
                                        <p:cTn id="58" dur="2000" fill="hold"/>
                                        <p:tgtEl>
                                          <p:spTgt spid="83"/>
                                        </p:tgtEl>
                                        <p:attrNameLst>
                                          <p:attrName>ppt_x</p:attrName>
                                          <p:attrName>ppt_y</p:attrName>
                                        </p:attrNameLst>
                                      </p:cBhvr>
                                      <p:rCtr x="-4701" y="0"/>
                                    </p:animMotion>
                                  </p:childTnLst>
                                </p:cTn>
                              </p:par>
                              <p:par>
                                <p:cTn id="59" presetID="1" presetClass="exit" presetSubtype="0" fill="hold" nodeType="withEffect">
                                  <p:stCondLst>
                                    <p:cond delay="0"/>
                                  </p:stCondLst>
                                  <p:childTnLst>
                                    <p:set>
                                      <p:cBhvr>
                                        <p:cTn id="60" dur="1" fill="hold">
                                          <p:stCondLst>
                                            <p:cond delay="0"/>
                                          </p:stCondLst>
                                        </p:cTn>
                                        <p:tgtEl>
                                          <p:spTgt spid="87">
                                            <p:txEl>
                                              <p:pRg st="0" end="0"/>
                                            </p:txEl>
                                          </p:spTgt>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10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grpId="0" nodeType="clickEffect">
                                  <p:stCondLst>
                                    <p:cond delay="0"/>
                                  </p:stCondLst>
                                  <p:childTnLst>
                                    <p:animMotion origin="layout" path="M -3.125E-6 7.40741E-7 L -0.10078 -0.00023 " pathEditMode="relative" rAng="0" ptsTypes="AA">
                                      <p:cBhvr>
                                        <p:cTn id="68" dur="2000" fill="hold"/>
                                        <p:tgtEl>
                                          <p:spTgt spid="77"/>
                                        </p:tgtEl>
                                        <p:attrNameLst>
                                          <p:attrName>ppt_x</p:attrName>
                                          <p:attrName>ppt_y</p:attrName>
                                        </p:attrNameLst>
                                      </p:cBhvr>
                                      <p:rCtr x="-5039" y="-23"/>
                                    </p:animMotion>
                                  </p:childTnLst>
                                </p:cTn>
                              </p:par>
                              <p:par>
                                <p:cTn id="69" presetID="1" presetClass="exit" presetSubtype="0" fill="hold" grpId="0" nodeType="withEffect">
                                  <p:stCondLst>
                                    <p:cond delay="0"/>
                                  </p:stCondLst>
                                  <p:childTnLst>
                                    <p:set>
                                      <p:cBhvr>
                                        <p:cTn id="70" dur="1" fill="hold">
                                          <p:stCondLst>
                                            <p:cond delay="0"/>
                                          </p:stCondLst>
                                        </p:cTn>
                                        <p:tgtEl>
                                          <p:spTgt spid="88"/>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10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42" presetClass="path" presetSubtype="0" accel="50000" decel="50000" fill="hold" grpId="0" nodeType="clickEffect">
                                  <p:stCondLst>
                                    <p:cond delay="0"/>
                                  </p:stCondLst>
                                  <p:childTnLst>
                                    <p:animMotion origin="layout" path="M 8.33333E-7 2.96296E-6 L 0.08398 0.0044 " pathEditMode="relative" rAng="0" ptsTypes="AA">
                                      <p:cBhvr>
                                        <p:cTn id="78" dur="2000" fill="hold"/>
                                        <p:tgtEl>
                                          <p:spTgt spid="76"/>
                                        </p:tgtEl>
                                        <p:attrNameLst>
                                          <p:attrName>ppt_x</p:attrName>
                                          <p:attrName>ppt_y</p:attrName>
                                        </p:attrNameLst>
                                      </p:cBhvr>
                                      <p:rCtr x="4193" y="208"/>
                                    </p:animMotion>
                                  </p:childTnLst>
                                </p:cTn>
                              </p:par>
                              <p:par>
                                <p:cTn id="79" presetID="1" presetClass="exit" presetSubtype="0" fill="hold" grpId="0" nodeType="withEffect">
                                  <p:stCondLst>
                                    <p:cond delay="0"/>
                                  </p:stCondLst>
                                  <p:childTnLst>
                                    <p:set>
                                      <p:cBhvr>
                                        <p:cTn id="80" dur="1" fill="hold">
                                          <p:stCondLst>
                                            <p:cond delay="0"/>
                                          </p:stCondLst>
                                        </p:cTn>
                                        <p:tgtEl>
                                          <p:spTgt spid="89"/>
                                        </p:tgtEl>
                                        <p:attrNameLst>
                                          <p:attrName>style.visibility</p:attrName>
                                        </p:attrNameLst>
                                      </p:cBhvr>
                                      <p:to>
                                        <p:strVal val="hidden"/>
                                      </p:to>
                                    </p:set>
                                  </p:childTnLst>
                                </p:cTn>
                              </p:par>
                              <p:par>
                                <p:cTn id="81" presetID="1" presetClass="entr" presetSubtype="0" fill="hold" grpId="0" nodeType="withEffect">
                                  <p:stCondLst>
                                    <p:cond delay="0"/>
                                  </p:stCondLst>
                                  <p:childTnLst>
                                    <p:set>
                                      <p:cBhvr>
                                        <p:cTn id="82" dur="1" fill="hold">
                                          <p:stCondLst>
                                            <p:cond delay="0"/>
                                          </p:stCondLst>
                                        </p:cTn>
                                        <p:tgtEl>
                                          <p:spTgt spid="10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42" presetClass="path" presetSubtype="0" accel="50000" decel="50000" fill="hold" grpId="0" nodeType="clickEffect">
                                  <p:stCondLst>
                                    <p:cond delay="0"/>
                                  </p:stCondLst>
                                  <p:childTnLst>
                                    <p:animMotion origin="layout" path="M 4.58333E-6 -7.40741E-7 L 0.06953 0.00417 " pathEditMode="relative" rAng="0" ptsTypes="AA">
                                      <p:cBhvr>
                                        <p:cTn id="88" dur="2000" fill="hold"/>
                                        <p:tgtEl>
                                          <p:spTgt spid="82"/>
                                        </p:tgtEl>
                                        <p:attrNameLst>
                                          <p:attrName>ppt_x</p:attrName>
                                          <p:attrName>ppt_y</p:attrName>
                                        </p:attrNameLst>
                                      </p:cBhvr>
                                      <p:rCtr x="3477" y="208"/>
                                    </p:animMotion>
                                  </p:childTnLst>
                                </p:cTn>
                              </p:par>
                              <p:par>
                                <p:cTn id="89" presetID="1" presetClass="exit" presetSubtype="0" fill="hold" grpId="0" nodeType="withEffect">
                                  <p:stCondLst>
                                    <p:cond delay="0"/>
                                  </p:stCondLst>
                                  <p:childTnLst>
                                    <p:set>
                                      <p:cBhvr>
                                        <p:cTn id="90" dur="1" fill="hold">
                                          <p:stCondLst>
                                            <p:cond delay="0"/>
                                          </p:stCondLst>
                                        </p:cTn>
                                        <p:tgtEl>
                                          <p:spTgt spid="90"/>
                                        </p:tgtEl>
                                        <p:attrNameLst>
                                          <p:attrName>style.visibility</p:attrName>
                                        </p:attrNameLst>
                                      </p:cBhvr>
                                      <p:to>
                                        <p:strVal val="hidden"/>
                                      </p:to>
                                    </p:set>
                                  </p:childTnLst>
                                </p:cTn>
                              </p:par>
                              <p:par>
                                <p:cTn id="91" presetID="1" presetClass="entr" presetSubtype="0" fill="hold" grpId="0" nodeType="withEffect">
                                  <p:stCondLst>
                                    <p:cond delay="0"/>
                                  </p:stCondLst>
                                  <p:childTnLst>
                                    <p:set>
                                      <p:cBhvr>
                                        <p:cTn id="92" dur="1" fill="hold">
                                          <p:stCondLst>
                                            <p:cond delay="0"/>
                                          </p:stCondLst>
                                        </p:cTn>
                                        <p:tgtEl>
                                          <p:spTgt spid="11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0" nodeType="clickEffect">
                                  <p:stCondLst>
                                    <p:cond delay="0"/>
                                  </p:stCondLst>
                                  <p:childTnLst>
                                    <p:set>
                                      <p:cBhvr>
                                        <p:cTn id="98" dur="1" fill="hold">
                                          <p:stCondLst>
                                            <p:cond delay="0"/>
                                          </p:stCondLst>
                                        </p:cTn>
                                        <p:tgtEl>
                                          <p:spTgt spid="91"/>
                                        </p:tgtEl>
                                        <p:attrNameLst>
                                          <p:attrName>style.visibility</p:attrName>
                                        </p:attrNameLst>
                                      </p:cBhvr>
                                      <p:to>
                                        <p:strVal val="hidden"/>
                                      </p:to>
                                    </p:set>
                                  </p:childTnLst>
                                </p:cTn>
                              </p:par>
                              <p:par>
                                <p:cTn id="99" presetID="1" presetClass="exit" presetSubtype="0" fill="hold" grpId="0" nodeType="withEffect">
                                  <p:stCondLst>
                                    <p:cond delay="0"/>
                                  </p:stCondLst>
                                  <p:childTnLst>
                                    <p:set>
                                      <p:cBhvr>
                                        <p:cTn id="100" dur="1" fill="hold">
                                          <p:stCondLst>
                                            <p:cond delay="0"/>
                                          </p:stCondLst>
                                        </p:cTn>
                                        <p:tgtEl>
                                          <p:spTgt spid="92"/>
                                        </p:tgtEl>
                                        <p:attrNameLst>
                                          <p:attrName>style.visibility</p:attrName>
                                        </p:attrNameLst>
                                      </p:cBhvr>
                                      <p:to>
                                        <p:strVal val="hidden"/>
                                      </p:to>
                                    </p:set>
                                  </p:childTnLst>
                                </p:cTn>
                              </p:par>
                              <p:par>
                                <p:cTn id="101" presetID="1" presetClass="entr" presetSubtype="0" fill="hold" grpId="0" nodeType="withEffect">
                                  <p:stCondLst>
                                    <p:cond delay="0"/>
                                  </p:stCondLst>
                                  <p:childTnLst>
                                    <p:set>
                                      <p:cBhvr>
                                        <p:cTn id="102" dur="1" fill="hold">
                                          <p:stCondLst>
                                            <p:cond delay="0"/>
                                          </p:stCondLst>
                                        </p:cTn>
                                        <p:tgtEl>
                                          <p:spTgt spid="111"/>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6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8" grpId="0"/>
      <p:bldP spid="60" grpId="0"/>
      <p:bldP spid="61" grpId="0"/>
      <p:bldP spid="62" grpId="0"/>
      <p:bldP spid="63" grpId="0"/>
      <p:bldP spid="64" grpId="0"/>
      <p:bldP spid="67" grpId="0"/>
      <p:bldP spid="68" grpId="0"/>
      <p:bldP spid="69" grpId="0"/>
      <p:bldP spid="70" grpId="0" animBg="1"/>
      <p:bldP spid="76" grpId="0" animBg="1"/>
      <p:bldP spid="77" grpId="0" animBg="1"/>
      <p:bldP spid="79" grpId="0"/>
      <p:bldP spid="80" grpId="0" animBg="1"/>
      <p:bldP spid="82" grpId="0" animBg="1"/>
      <p:bldP spid="83" grpId="0" animBg="1"/>
      <p:bldP spid="84" grpId="0" animBg="1"/>
      <p:bldP spid="45" grpId="0" animBg="1"/>
      <p:bldP spid="2" grpId="0" animBg="1"/>
      <p:bldP spid="59" grpId="0" animBg="1"/>
      <p:bldP spid="71" grpId="0" animBg="1"/>
      <p:bldP spid="72" grpId="0" animBg="1"/>
      <p:bldP spid="74" grpId="0" animBg="1"/>
      <p:bldP spid="88" grpId="0" animBg="1"/>
      <p:bldP spid="89" grpId="0" animBg="1"/>
      <p:bldP spid="90" grpId="0" animBg="1"/>
      <p:bldP spid="91" grpId="0" animBg="1"/>
      <p:bldP spid="92" grpId="0" animBg="1"/>
      <p:bldP spid="7" grpId="0"/>
      <p:bldP spid="103" grpId="0"/>
      <p:bldP spid="104" grpId="0"/>
      <p:bldP spid="105" grpId="0"/>
      <p:bldP spid="106" grpId="0"/>
      <p:bldP spid="107" grpId="0"/>
      <p:bldP spid="108" grpId="0"/>
      <p:bldP spid="109" grpId="0"/>
      <p:bldP spid="110" grpId="0"/>
      <p:bldP spid="1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ench_template" id="{A584392A-2C27-EF4E-BE7A-23E569A15FEE}" vid="{0F4D3EAD-005C-D745-BD1E-0E7FB5CD2B5B}"/>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_Resources" id="{11A74820-D49C-4102-A547-EA352E383B78}" vid="{F925F16B-5C62-4A9E-8DE9-3F9C4922FCE2}"/>
    </a:ext>
  </a:extLst>
</a:theme>
</file>

<file path=ppt/theme/theme3.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chemeClr val="accent5">
                <a:lumMod val="50000"/>
              </a:schemeClr>
            </a:solidFill>
          </a:defRPr>
        </a:defPPr>
      </a:lstStyle>
    </a:txDef>
  </a:objectDefaults>
  <a:extraClrSchemeLst/>
  <a:extLst>
    <a:ext uri="{05A4C25C-085E-4340-85A3-A5531E510DB2}">
      <thm15:themeFamily xmlns:thm15="http://schemas.microsoft.com/office/thememl/2012/main" name="French_template" id="{A584392A-2C27-EF4E-BE7A-23E569A15FEE}" vid="{C5265BCB-6564-944E-94B9-024A124CD2F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French_template</Template>
  <TotalTime>29</TotalTime>
  <Words>1043</Words>
  <Application>Microsoft Office PowerPoint</Application>
  <PresentationFormat>Widescreen</PresentationFormat>
  <Paragraphs>158</Paragraphs>
  <Slides>5</Slides>
  <Notes>5</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5</vt:i4>
      </vt:variant>
    </vt:vector>
  </HeadingPairs>
  <TitlesOfParts>
    <vt:vector size="15" baseType="lpstr">
      <vt:lpstr>Arial</vt:lpstr>
      <vt:lpstr>Calibri</vt:lpstr>
      <vt:lpstr>Calibri Light</vt:lpstr>
      <vt:lpstr>Century Gothic</vt:lpstr>
      <vt:lpstr>Tw Cen MT</vt:lpstr>
      <vt:lpstr>Wingdings</vt:lpstr>
      <vt:lpstr>Office Theme</vt:lpstr>
      <vt:lpstr>2_Office Theme</vt:lpstr>
      <vt:lpstr>5_Office Theme</vt:lpstr>
      <vt:lpstr>3_Office Theme</vt:lpstr>
      <vt:lpstr>Phonics</vt:lpstr>
      <vt:lpstr>ê/è </vt:lpstr>
      <vt:lpstr>ê/è </vt:lpstr>
      <vt:lpstr>Phonétique</vt:lpstr>
      <vt:lpstr>[è], [ê] ou [é]?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dc:title>
  <dc:creator>Kirsten Somerville</dc:creator>
  <cp:lastModifiedBy>Kirsten Somerville</cp:lastModifiedBy>
  <cp:revision>1</cp:revision>
  <dcterms:created xsi:type="dcterms:W3CDTF">2020-04-15T16:21:15Z</dcterms:created>
  <dcterms:modified xsi:type="dcterms:W3CDTF">2020-04-15T16:51:01Z</dcterms:modified>
</cp:coreProperties>
</file>